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36" r:id="rId2"/>
    <p:sldId id="338" r:id="rId3"/>
    <p:sldId id="284" r:id="rId4"/>
    <p:sldId id="285" r:id="rId5"/>
    <p:sldId id="286" r:id="rId6"/>
    <p:sldId id="339" r:id="rId7"/>
    <p:sldId id="351" r:id="rId8"/>
    <p:sldId id="337" r:id="rId9"/>
    <p:sldId id="340" r:id="rId10"/>
    <p:sldId id="341" r:id="rId11"/>
    <p:sldId id="307" r:id="rId12"/>
    <p:sldId id="343" r:id="rId13"/>
    <p:sldId id="342" r:id="rId14"/>
    <p:sldId id="315" r:id="rId15"/>
    <p:sldId id="345" r:id="rId16"/>
    <p:sldId id="347" r:id="rId17"/>
    <p:sldId id="289" r:id="rId18"/>
    <p:sldId id="346" r:id="rId19"/>
    <p:sldId id="316" r:id="rId20"/>
    <p:sldId id="348" r:id="rId21"/>
    <p:sldId id="349" r:id="rId22"/>
    <p:sldId id="350" r:id="rId23"/>
    <p:sldId id="291" r:id="rId24"/>
  </p:sldIdLst>
  <p:sldSz cx="9144000" cy="6858000" type="screen4x3"/>
  <p:notesSz cx="6662738" cy="9832975"/>
  <p:defaultTextStyle>
    <a:defPPr>
      <a:defRPr lang="pt-BR"/>
    </a:defPPr>
    <a:lvl1pPr algn="l" rtl="0" eaLnBrk="0" fontAlgn="base" hangingPunct="0">
      <a:spcBef>
        <a:spcPct val="0"/>
      </a:spcBef>
      <a:spcAft>
        <a:spcPct val="0"/>
      </a:spcAft>
      <a:defRPr kern="1200" baseline="300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baseline="300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baseline="300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baseline="300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baseline="30000">
        <a:solidFill>
          <a:schemeClr val="tx1"/>
        </a:solidFill>
        <a:latin typeface="Arial" panose="020B0604020202020204" pitchFamily="34" charset="0"/>
        <a:ea typeface="+mn-ea"/>
        <a:cs typeface="+mn-cs"/>
      </a:defRPr>
    </a:lvl5pPr>
    <a:lvl6pPr marL="2286000" algn="l" defTabSz="914400" rtl="0" eaLnBrk="1" latinLnBrk="0" hangingPunct="1">
      <a:defRPr kern="1200" baseline="30000">
        <a:solidFill>
          <a:schemeClr val="tx1"/>
        </a:solidFill>
        <a:latin typeface="Arial" panose="020B0604020202020204" pitchFamily="34" charset="0"/>
        <a:ea typeface="+mn-ea"/>
        <a:cs typeface="+mn-cs"/>
      </a:defRPr>
    </a:lvl6pPr>
    <a:lvl7pPr marL="2743200" algn="l" defTabSz="914400" rtl="0" eaLnBrk="1" latinLnBrk="0" hangingPunct="1">
      <a:defRPr kern="1200" baseline="30000">
        <a:solidFill>
          <a:schemeClr val="tx1"/>
        </a:solidFill>
        <a:latin typeface="Arial" panose="020B0604020202020204" pitchFamily="34" charset="0"/>
        <a:ea typeface="+mn-ea"/>
        <a:cs typeface="+mn-cs"/>
      </a:defRPr>
    </a:lvl7pPr>
    <a:lvl8pPr marL="3200400" algn="l" defTabSz="914400" rtl="0" eaLnBrk="1" latinLnBrk="0" hangingPunct="1">
      <a:defRPr kern="1200" baseline="30000">
        <a:solidFill>
          <a:schemeClr val="tx1"/>
        </a:solidFill>
        <a:latin typeface="Arial" panose="020B0604020202020204" pitchFamily="34" charset="0"/>
        <a:ea typeface="+mn-ea"/>
        <a:cs typeface="+mn-cs"/>
      </a:defRPr>
    </a:lvl8pPr>
    <a:lvl9pPr marL="3657600" algn="l" defTabSz="914400" rtl="0" eaLnBrk="1" latinLnBrk="0" hangingPunct="1">
      <a:defRPr kern="1200" baseline="300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00FF"/>
    <a:srgbClr val="FF0000"/>
    <a:srgbClr val="CC3300"/>
    <a:srgbClr val="FF33CC"/>
    <a:srgbClr val="FF3399"/>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14" autoAdjust="0"/>
    <p:restoredTop sz="94660"/>
  </p:normalViewPr>
  <p:slideViewPr>
    <p:cSldViewPr>
      <p:cViewPr varScale="1">
        <p:scale>
          <a:sx n="68" d="100"/>
          <a:sy n="68" d="100"/>
        </p:scale>
        <p:origin x="11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DAF113B-591C-4497-BCA6-55419224775E}"/>
              </a:ext>
            </a:extLst>
          </p:cNvPr>
          <p:cNvSpPr>
            <a:spLocks noGrp="1" noChangeArrowheads="1"/>
          </p:cNvSpPr>
          <p:nvPr>
            <p:ph type="hdr" sz="quarter"/>
          </p:nvPr>
        </p:nvSpPr>
        <p:spPr bwMode="auto">
          <a:xfrm>
            <a:off x="0" y="0"/>
            <a:ext cx="2886075" cy="492125"/>
          </a:xfrm>
          <a:prstGeom prst="rect">
            <a:avLst/>
          </a:prstGeom>
          <a:noFill/>
          <a:ln w="9525">
            <a:noFill/>
            <a:miter lim="800000"/>
            <a:headEnd/>
            <a:tailEnd/>
          </a:ln>
          <a:effectLst/>
        </p:spPr>
        <p:txBody>
          <a:bodyPr vert="horz" wrap="square" lIns="89992" tIns="44996" rIns="89992" bIns="44996" numCol="1" anchor="t" anchorCtr="0" compatLnSpc="1">
            <a:prstTxWarp prst="textNoShape">
              <a:avLst/>
            </a:prstTxWarp>
          </a:bodyPr>
          <a:lstStyle>
            <a:lvl1pPr defTabSz="899990" eaLnBrk="1" hangingPunct="1">
              <a:defRPr sz="1200" baseline="0">
                <a:latin typeface="Arial" charset="0"/>
              </a:defRPr>
            </a:lvl1pPr>
          </a:lstStyle>
          <a:p>
            <a:pPr>
              <a:defRPr/>
            </a:pPr>
            <a:endParaRPr lang="pt-BR"/>
          </a:p>
        </p:txBody>
      </p:sp>
      <p:sp>
        <p:nvSpPr>
          <p:cNvPr id="44035" name="Rectangle 3">
            <a:extLst>
              <a:ext uri="{FF2B5EF4-FFF2-40B4-BE49-F238E27FC236}">
                <a16:creationId xmlns:a16="http://schemas.microsoft.com/office/drawing/2014/main" id="{938BBB7B-2C12-4136-8018-C60A26352218}"/>
              </a:ext>
            </a:extLst>
          </p:cNvPr>
          <p:cNvSpPr>
            <a:spLocks noGrp="1" noChangeArrowheads="1"/>
          </p:cNvSpPr>
          <p:nvPr>
            <p:ph type="dt" sz="quarter" idx="1"/>
          </p:nvPr>
        </p:nvSpPr>
        <p:spPr bwMode="auto">
          <a:xfrm>
            <a:off x="3775075" y="0"/>
            <a:ext cx="2886075" cy="492125"/>
          </a:xfrm>
          <a:prstGeom prst="rect">
            <a:avLst/>
          </a:prstGeom>
          <a:noFill/>
          <a:ln w="9525">
            <a:noFill/>
            <a:miter lim="800000"/>
            <a:headEnd/>
            <a:tailEnd/>
          </a:ln>
          <a:effectLst/>
        </p:spPr>
        <p:txBody>
          <a:bodyPr vert="horz" wrap="square" lIns="89992" tIns="44996" rIns="89992" bIns="44996" numCol="1" anchor="t" anchorCtr="0" compatLnSpc="1">
            <a:prstTxWarp prst="textNoShape">
              <a:avLst/>
            </a:prstTxWarp>
          </a:bodyPr>
          <a:lstStyle>
            <a:lvl1pPr algn="r" defTabSz="899990" eaLnBrk="1" hangingPunct="1">
              <a:defRPr sz="1200" baseline="0">
                <a:latin typeface="Arial" charset="0"/>
              </a:defRPr>
            </a:lvl1pPr>
          </a:lstStyle>
          <a:p>
            <a:pPr>
              <a:defRPr/>
            </a:pPr>
            <a:endParaRPr lang="pt-BR"/>
          </a:p>
        </p:txBody>
      </p:sp>
      <p:sp>
        <p:nvSpPr>
          <p:cNvPr id="44036" name="Rectangle 4">
            <a:extLst>
              <a:ext uri="{FF2B5EF4-FFF2-40B4-BE49-F238E27FC236}">
                <a16:creationId xmlns:a16="http://schemas.microsoft.com/office/drawing/2014/main" id="{ECBA3B2C-5731-40D4-BC16-C0BB0721A5F8}"/>
              </a:ext>
            </a:extLst>
          </p:cNvPr>
          <p:cNvSpPr>
            <a:spLocks noGrp="1" noChangeArrowheads="1"/>
          </p:cNvSpPr>
          <p:nvPr>
            <p:ph type="ftr" sz="quarter" idx="2"/>
          </p:nvPr>
        </p:nvSpPr>
        <p:spPr bwMode="auto">
          <a:xfrm>
            <a:off x="0" y="9339263"/>
            <a:ext cx="2886075" cy="492125"/>
          </a:xfrm>
          <a:prstGeom prst="rect">
            <a:avLst/>
          </a:prstGeom>
          <a:noFill/>
          <a:ln w="9525">
            <a:noFill/>
            <a:miter lim="800000"/>
            <a:headEnd/>
            <a:tailEnd/>
          </a:ln>
          <a:effectLst/>
        </p:spPr>
        <p:txBody>
          <a:bodyPr vert="horz" wrap="square" lIns="89992" tIns="44996" rIns="89992" bIns="44996" numCol="1" anchor="b" anchorCtr="0" compatLnSpc="1">
            <a:prstTxWarp prst="textNoShape">
              <a:avLst/>
            </a:prstTxWarp>
          </a:bodyPr>
          <a:lstStyle>
            <a:lvl1pPr defTabSz="899990" eaLnBrk="1" hangingPunct="1">
              <a:defRPr sz="1200" baseline="0">
                <a:latin typeface="Arial" charset="0"/>
              </a:defRPr>
            </a:lvl1pPr>
          </a:lstStyle>
          <a:p>
            <a:pPr>
              <a:defRPr/>
            </a:pPr>
            <a:endParaRPr lang="pt-BR"/>
          </a:p>
        </p:txBody>
      </p:sp>
      <p:sp>
        <p:nvSpPr>
          <p:cNvPr id="44037" name="Rectangle 5">
            <a:extLst>
              <a:ext uri="{FF2B5EF4-FFF2-40B4-BE49-F238E27FC236}">
                <a16:creationId xmlns:a16="http://schemas.microsoft.com/office/drawing/2014/main" id="{895AEFAD-4B24-4391-88D7-241A786A518B}"/>
              </a:ext>
            </a:extLst>
          </p:cNvPr>
          <p:cNvSpPr>
            <a:spLocks noGrp="1" noChangeArrowheads="1"/>
          </p:cNvSpPr>
          <p:nvPr>
            <p:ph type="sldNum" sz="quarter" idx="3"/>
          </p:nvPr>
        </p:nvSpPr>
        <p:spPr bwMode="auto">
          <a:xfrm>
            <a:off x="3775075" y="9339263"/>
            <a:ext cx="2886075" cy="492125"/>
          </a:xfrm>
          <a:prstGeom prst="rect">
            <a:avLst/>
          </a:prstGeom>
          <a:noFill/>
          <a:ln w="9525">
            <a:noFill/>
            <a:miter lim="800000"/>
            <a:headEnd/>
            <a:tailEnd/>
          </a:ln>
          <a:effectLst/>
        </p:spPr>
        <p:txBody>
          <a:bodyPr vert="horz" wrap="square" lIns="89992" tIns="44996" rIns="89992" bIns="44996" numCol="1" anchor="b" anchorCtr="0" compatLnSpc="1">
            <a:prstTxWarp prst="textNoShape">
              <a:avLst/>
            </a:prstTxWarp>
          </a:bodyPr>
          <a:lstStyle>
            <a:lvl1pPr algn="r" defTabSz="898525" eaLnBrk="1" hangingPunct="1">
              <a:defRPr sz="1200" baseline="0"/>
            </a:lvl1pPr>
          </a:lstStyle>
          <a:p>
            <a:fld id="{3025B44D-6763-4996-A275-D1A3F1394B85}" type="slidenum">
              <a:rPr lang="pt-BR" altLang="pt-BR"/>
              <a:pPr/>
              <a:t>‹nº›</a:t>
            </a:fld>
            <a:endParaRPr lang="pt-BR" altLang="pt-B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84CDF696-1271-490F-812D-15741D0AD4C9}"/>
              </a:ext>
            </a:extLst>
          </p:cNvPr>
          <p:cNvSpPr>
            <a:spLocks noGrp="1"/>
          </p:cNvSpPr>
          <p:nvPr>
            <p:ph type="hdr" sz="quarter"/>
          </p:nvPr>
        </p:nvSpPr>
        <p:spPr>
          <a:xfrm>
            <a:off x="0" y="0"/>
            <a:ext cx="2887663" cy="493713"/>
          </a:xfrm>
          <a:prstGeom prst="rect">
            <a:avLst/>
          </a:prstGeom>
        </p:spPr>
        <p:txBody>
          <a:bodyPr vert="horz" lIns="91428" tIns="45713" rIns="91428" bIns="45713" rtlCol="0"/>
          <a:lstStyle>
            <a:lvl1pPr algn="l">
              <a:defRPr sz="1200"/>
            </a:lvl1pPr>
          </a:lstStyle>
          <a:p>
            <a:pPr>
              <a:defRPr/>
            </a:pPr>
            <a:endParaRPr lang="pt-BR"/>
          </a:p>
        </p:txBody>
      </p:sp>
      <p:sp>
        <p:nvSpPr>
          <p:cNvPr id="3" name="Espaço Reservado para Data 2">
            <a:extLst>
              <a:ext uri="{FF2B5EF4-FFF2-40B4-BE49-F238E27FC236}">
                <a16:creationId xmlns:a16="http://schemas.microsoft.com/office/drawing/2014/main" id="{E8C77866-BE51-4FF8-A2F0-3BBC252DE9A0}"/>
              </a:ext>
            </a:extLst>
          </p:cNvPr>
          <p:cNvSpPr>
            <a:spLocks noGrp="1"/>
          </p:cNvSpPr>
          <p:nvPr>
            <p:ph type="dt" idx="1"/>
          </p:nvPr>
        </p:nvSpPr>
        <p:spPr>
          <a:xfrm>
            <a:off x="3773488" y="0"/>
            <a:ext cx="2887662" cy="493713"/>
          </a:xfrm>
          <a:prstGeom prst="rect">
            <a:avLst/>
          </a:prstGeom>
        </p:spPr>
        <p:txBody>
          <a:bodyPr vert="horz" lIns="91428" tIns="45713" rIns="91428" bIns="45713" rtlCol="0"/>
          <a:lstStyle>
            <a:lvl1pPr algn="r">
              <a:defRPr sz="1200"/>
            </a:lvl1pPr>
          </a:lstStyle>
          <a:p>
            <a:pPr>
              <a:defRPr/>
            </a:pPr>
            <a:fld id="{C5258F64-22B8-4EA2-B58B-46C902D420DA}" type="datetimeFigureOut">
              <a:rPr lang="pt-BR"/>
              <a:pPr>
                <a:defRPr/>
              </a:pPr>
              <a:t>25/05/2023</a:t>
            </a:fld>
            <a:endParaRPr lang="pt-BR"/>
          </a:p>
        </p:txBody>
      </p:sp>
      <p:sp>
        <p:nvSpPr>
          <p:cNvPr id="4" name="Espaço Reservado para Imagem de Slide 3">
            <a:extLst>
              <a:ext uri="{FF2B5EF4-FFF2-40B4-BE49-F238E27FC236}">
                <a16:creationId xmlns:a16="http://schemas.microsoft.com/office/drawing/2014/main" id="{A8432F42-E23F-4DA8-B42D-0DC305C8F78F}"/>
              </a:ext>
            </a:extLst>
          </p:cNvPr>
          <p:cNvSpPr>
            <a:spLocks noGrp="1" noRot="1" noChangeAspect="1"/>
          </p:cNvSpPr>
          <p:nvPr>
            <p:ph type="sldImg" idx="2"/>
          </p:nvPr>
        </p:nvSpPr>
        <p:spPr>
          <a:xfrm>
            <a:off x="1117600" y="1228725"/>
            <a:ext cx="4427538" cy="3319463"/>
          </a:xfrm>
          <a:prstGeom prst="rect">
            <a:avLst/>
          </a:prstGeom>
          <a:noFill/>
          <a:ln w="12700">
            <a:solidFill>
              <a:prstClr val="black"/>
            </a:solidFill>
          </a:ln>
        </p:spPr>
        <p:txBody>
          <a:bodyPr vert="horz" lIns="91428" tIns="45713" rIns="91428" bIns="45713" rtlCol="0" anchor="ctr"/>
          <a:lstStyle/>
          <a:p>
            <a:pPr lvl="0"/>
            <a:endParaRPr lang="pt-BR" noProof="0"/>
          </a:p>
        </p:txBody>
      </p:sp>
      <p:sp>
        <p:nvSpPr>
          <p:cNvPr id="5" name="Espaço Reservado para Anotações 4">
            <a:extLst>
              <a:ext uri="{FF2B5EF4-FFF2-40B4-BE49-F238E27FC236}">
                <a16:creationId xmlns:a16="http://schemas.microsoft.com/office/drawing/2014/main" id="{15C1DC6E-7368-47B8-8737-347E7E6F5FEF}"/>
              </a:ext>
            </a:extLst>
          </p:cNvPr>
          <p:cNvSpPr>
            <a:spLocks noGrp="1"/>
          </p:cNvSpPr>
          <p:nvPr>
            <p:ph type="body" sz="quarter" idx="3"/>
          </p:nvPr>
        </p:nvSpPr>
        <p:spPr>
          <a:xfrm>
            <a:off x="666750" y="4732338"/>
            <a:ext cx="5329238" cy="3871912"/>
          </a:xfrm>
          <a:prstGeom prst="rect">
            <a:avLst/>
          </a:prstGeom>
        </p:spPr>
        <p:txBody>
          <a:bodyPr vert="horz" lIns="91428" tIns="45713" rIns="91428" bIns="45713" rtlCol="0"/>
          <a:lstStyle/>
          <a:p>
            <a:pPr lvl="0"/>
            <a:r>
              <a:rPr lang="pt-BR" noProof="0"/>
              <a:t>Clique para editar 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C2F5248A-0328-4114-B541-C6212F8C3C3A}"/>
              </a:ext>
            </a:extLst>
          </p:cNvPr>
          <p:cNvSpPr>
            <a:spLocks noGrp="1"/>
          </p:cNvSpPr>
          <p:nvPr>
            <p:ph type="ftr" sz="quarter" idx="4"/>
          </p:nvPr>
        </p:nvSpPr>
        <p:spPr>
          <a:xfrm>
            <a:off x="0" y="9339263"/>
            <a:ext cx="2887663" cy="493712"/>
          </a:xfrm>
          <a:prstGeom prst="rect">
            <a:avLst/>
          </a:prstGeom>
        </p:spPr>
        <p:txBody>
          <a:bodyPr vert="horz" lIns="91428" tIns="45713" rIns="91428" bIns="45713" rtlCol="0" anchor="b"/>
          <a:lstStyle>
            <a:lvl1pPr algn="l">
              <a:defRPr sz="1200"/>
            </a:lvl1pPr>
          </a:lstStyle>
          <a:p>
            <a:pPr>
              <a:defRPr/>
            </a:pPr>
            <a:endParaRPr lang="pt-BR"/>
          </a:p>
        </p:txBody>
      </p:sp>
      <p:sp>
        <p:nvSpPr>
          <p:cNvPr id="7" name="Espaço Reservado para Número de Slide 6">
            <a:extLst>
              <a:ext uri="{FF2B5EF4-FFF2-40B4-BE49-F238E27FC236}">
                <a16:creationId xmlns:a16="http://schemas.microsoft.com/office/drawing/2014/main" id="{644C0641-E2F3-4FF2-B7C9-708C3A64B5A1}"/>
              </a:ext>
            </a:extLst>
          </p:cNvPr>
          <p:cNvSpPr>
            <a:spLocks noGrp="1"/>
          </p:cNvSpPr>
          <p:nvPr>
            <p:ph type="sldNum" sz="quarter" idx="5"/>
          </p:nvPr>
        </p:nvSpPr>
        <p:spPr>
          <a:xfrm>
            <a:off x="3773488" y="9339263"/>
            <a:ext cx="2887662" cy="493712"/>
          </a:xfrm>
          <a:prstGeom prst="rect">
            <a:avLst/>
          </a:prstGeom>
        </p:spPr>
        <p:txBody>
          <a:bodyPr vert="horz" wrap="square" lIns="91428" tIns="45713" rIns="91428" bIns="45713" numCol="1" anchor="b" anchorCtr="0" compatLnSpc="1">
            <a:prstTxWarp prst="textNoShape">
              <a:avLst/>
            </a:prstTxWarp>
          </a:bodyPr>
          <a:lstStyle>
            <a:lvl1pPr algn="r">
              <a:defRPr sz="1200"/>
            </a:lvl1pPr>
          </a:lstStyle>
          <a:p>
            <a:fld id="{5D32CB85-F731-4F95-96AE-07DA688F0B13}" type="slidenum">
              <a:rPr lang="pt-BR" altLang="en-US"/>
              <a:pPr/>
              <a:t>‹nº›</a:t>
            </a:fld>
            <a:endParaRPr lang="pt-B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9"/>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65488CBD-5D8E-4115-A065-5ACEB8E62D68}"/>
              </a:ext>
            </a:extLst>
          </p:cNvPr>
          <p:cNvSpPr>
            <a:spLocks noGrp="1"/>
          </p:cNvSpPr>
          <p:nvPr>
            <p:ph type="dt" sz="half" idx="10"/>
          </p:nvPr>
        </p:nvSpPr>
        <p:spPr/>
        <p:txBody>
          <a:bodyPr/>
          <a:lstStyle>
            <a:lvl1pPr>
              <a:defRPr/>
            </a:lvl1pPr>
          </a:lstStyle>
          <a:p>
            <a:pPr>
              <a:defRPr/>
            </a:pPr>
            <a:endParaRPr lang="pt-BR"/>
          </a:p>
        </p:txBody>
      </p:sp>
      <p:sp>
        <p:nvSpPr>
          <p:cNvPr id="5" name="Espaço Reservado para Rodapé 4">
            <a:extLst>
              <a:ext uri="{FF2B5EF4-FFF2-40B4-BE49-F238E27FC236}">
                <a16:creationId xmlns:a16="http://schemas.microsoft.com/office/drawing/2014/main" id="{69640631-0C6E-4274-9345-B0F60C6CE8C3}"/>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360652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B9B28-4DFB-4C5A-AB01-0997F6A2387D}"/>
              </a:ext>
            </a:extLst>
          </p:cNvPr>
          <p:cNvSpPr>
            <a:spLocks noGrp="1"/>
          </p:cNvSpPr>
          <p:nvPr>
            <p:ph type="dt" sz="half" idx="10"/>
          </p:nvPr>
        </p:nvSpPr>
        <p:spPr/>
        <p:txBody>
          <a:bodyPr/>
          <a:lstStyle>
            <a:lvl1pPr>
              <a:defRPr/>
            </a:lvl1pPr>
          </a:lstStyle>
          <a:p>
            <a:pPr>
              <a:defRPr/>
            </a:pPr>
            <a:endParaRPr lang="pt-BR"/>
          </a:p>
        </p:txBody>
      </p:sp>
      <p:sp>
        <p:nvSpPr>
          <p:cNvPr id="5" name="Espaço Reservado para Rodapé 4">
            <a:extLst>
              <a:ext uri="{FF2B5EF4-FFF2-40B4-BE49-F238E27FC236}">
                <a16:creationId xmlns:a16="http://schemas.microsoft.com/office/drawing/2014/main" id="{29686BF8-2822-4463-B15B-E3EAA1028DDF}"/>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3310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2"/>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42"/>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E38A806-EDAD-4C2F-93A2-DDC5B14FB8A9}"/>
              </a:ext>
            </a:extLst>
          </p:cNvPr>
          <p:cNvSpPr>
            <a:spLocks noGrp="1"/>
          </p:cNvSpPr>
          <p:nvPr>
            <p:ph type="dt" sz="half" idx="10"/>
          </p:nvPr>
        </p:nvSpPr>
        <p:spPr/>
        <p:txBody>
          <a:bodyPr/>
          <a:lstStyle>
            <a:lvl1pPr>
              <a:defRPr/>
            </a:lvl1pPr>
          </a:lstStyle>
          <a:p>
            <a:pPr>
              <a:defRPr/>
            </a:pPr>
            <a:endParaRPr lang="pt-BR"/>
          </a:p>
        </p:txBody>
      </p:sp>
      <p:sp>
        <p:nvSpPr>
          <p:cNvPr id="5" name="Espaço Reservado para Rodapé 4">
            <a:extLst>
              <a:ext uri="{FF2B5EF4-FFF2-40B4-BE49-F238E27FC236}">
                <a16:creationId xmlns:a16="http://schemas.microsoft.com/office/drawing/2014/main" id="{B74116D1-24CA-4B74-A12B-90CEC8EF5B49}"/>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1968329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457200" y="274642"/>
            <a:ext cx="8229600" cy="585152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3" name="Espaço Reservado para Data 2">
            <a:extLst>
              <a:ext uri="{FF2B5EF4-FFF2-40B4-BE49-F238E27FC236}">
                <a16:creationId xmlns:a16="http://schemas.microsoft.com/office/drawing/2014/main" id="{4DD56C7D-5C68-49F3-B6D0-0BF02AA7DFDF}"/>
              </a:ext>
            </a:extLst>
          </p:cNvPr>
          <p:cNvSpPr>
            <a:spLocks noGrp="1"/>
          </p:cNvSpPr>
          <p:nvPr>
            <p:ph type="dt" sz="half" idx="10"/>
          </p:nvPr>
        </p:nvSpPr>
        <p:spPr/>
        <p:txBody>
          <a:bodyPr/>
          <a:lstStyle>
            <a:lvl1pPr>
              <a:defRPr/>
            </a:lvl1pPr>
          </a:lstStyle>
          <a:p>
            <a:pPr>
              <a:defRPr/>
            </a:pPr>
            <a:endParaRPr lang="pt-BR"/>
          </a:p>
        </p:txBody>
      </p:sp>
      <p:sp>
        <p:nvSpPr>
          <p:cNvPr id="4" name="Espaço Reservado para Rodapé 3">
            <a:extLst>
              <a:ext uri="{FF2B5EF4-FFF2-40B4-BE49-F238E27FC236}">
                <a16:creationId xmlns:a16="http://schemas.microsoft.com/office/drawing/2014/main" id="{AEA8322D-45D7-47EB-A0B4-649218C90265}"/>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325757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137EE0-261D-407B-A083-524B33B469D5}"/>
              </a:ext>
            </a:extLst>
          </p:cNvPr>
          <p:cNvSpPr>
            <a:spLocks noGrp="1"/>
          </p:cNvSpPr>
          <p:nvPr>
            <p:ph type="dt" sz="half" idx="10"/>
          </p:nvPr>
        </p:nvSpPr>
        <p:spPr/>
        <p:txBody>
          <a:bodyPr/>
          <a:lstStyle>
            <a:lvl1pPr>
              <a:defRPr/>
            </a:lvl1pPr>
          </a:lstStyle>
          <a:p>
            <a:pPr>
              <a:defRPr/>
            </a:pPr>
            <a:endParaRPr lang="pt-BR"/>
          </a:p>
        </p:txBody>
      </p:sp>
      <p:sp>
        <p:nvSpPr>
          <p:cNvPr id="5" name="Espaço Reservado para Rodapé 4">
            <a:extLst>
              <a:ext uri="{FF2B5EF4-FFF2-40B4-BE49-F238E27FC236}">
                <a16:creationId xmlns:a16="http://schemas.microsoft.com/office/drawing/2014/main" id="{790344F5-E870-4353-8929-80169AD4D0C3}"/>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272897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4"/>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pt-BR"/>
              <a:t>Clique para editar os estilos do texto mestre</a:t>
            </a:r>
          </a:p>
        </p:txBody>
      </p:sp>
      <p:sp>
        <p:nvSpPr>
          <p:cNvPr id="4" name="Espaço Reservado para Data 3">
            <a:extLst>
              <a:ext uri="{FF2B5EF4-FFF2-40B4-BE49-F238E27FC236}">
                <a16:creationId xmlns:a16="http://schemas.microsoft.com/office/drawing/2014/main" id="{7F90A5E0-FDB8-49C5-80D6-3A018776A622}"/>
              </a:ext>
            </a:extLst>
          </p:cNvPr>
          <p:cNvSpPr>
            <a:spLocks noGrp="1"/>
          </p:cNvSpPr>
          <p:nvPr>
            <p:ph type="dt" sz="half" idx="10"/>
          </p:nvPr>
        </p:nvSpPr>
        <p:spPr/>
        <p:txBody>
          <a:bodyPr/>
          <a:lstStyle>
            <a:lvl1pPr>
              <a:defRPr/>
            </a:lvl1pPr>
          </a:lstStyle>
          <a:p>
            <a:pPr>
              <a:defRPr/>
            </a:pPr>
            <a:endParaRPr lang="pt-BR"/>
          </a:p>
        </p:txBody>
      </p:sp>
      <p:sp>
        <p:nvSpPr>
          <p:cNvPr id="5" name="Espaço Reservado para Rodapé 4">
            <a:extLst>
              <a:ext uri="{FF2B5EF4-FFF2-40B4-BE49-F238E27FC236}">
                <a16:creationId xmlns:a16="http://schemas.microsoft.com/office/drawing/2014/main" id="{CCCF182D-6869-4561-B7F6-E8DBAD96B0D7}"/>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395219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F0ECBC80-10B8-42AB-AC47-D67BBDD91213}"/>
              </a:ext>
            </a:extLst>
          </p:cNvPr>
          <p:cNvSpPr>
            <a:spLocks noGrp="1"/>
          </p:cNvSpPr>
          <p:nvPr>
            <p:ph type="dt" sz="half" idx="10"/>
          </p:nvPr>
        </p:nvSpPr>
        <p:spPr/>
        <p:txBody>
          <a:bodyPr/>
          <a:lstStyle>
            <a:lvl1pPr>
              <a:defRPr/>
            </a:lvl1pPr>
          </a:lstStyle>
          <a:p>
            <a:pPr>
              <a:defRPr/>
            </a:pPr>
            <a:endParaRPr lang="pt-BR"/>
          </a:p>
        </p:txBody>
      </p:sp>
      <p:sp>
        <p:nvSpPr>
          <p:cNvPr id="6" name="Espaço Reservado para Rodapé 5">
            <a:extLst>
              <a:ext uri="{FF2B5EF4-FFF2-40B4-BE49-F238E27FC236}">
                <a16:creationId xmlns:a16="http://schemas.microsoft.com/office/drawing/2014/main" id="{960E6F1B-6DE6-4765-BD7B-99A680F03D84}"/>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219611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992F5039-0DD8-4018-8712-2844A8CC9B14}"/>
              </a:ext>
            </a:extLst>
          </p:cNvPr>
          <p:cNvSpPr>
            <a:spLocks noGrp="1"/>
          </p:cNvSpPr>
          <p:nvPr>
            <p:ph type="dt" sz="half" idx="10"/>
          </p:nvPr>
        </p:nvSpPr>
        <p:spPr/>
        <p:txBody>
          <a:bodyPr/>
          <a:lstStyle>
            <a:lvl1pPr>
              <a:defRPr/>
            </a:lvl1pPr>
          </a:lstStyle>
          <a:p>
            <a:pPr>
              <a:defRPr/>
            </a:pPr>
            <a:endParaRPr lang="pt-BR"/>
          </a:p>
        </p:txBody>
      </p:sp>
      <p:sp>
        <p:nvSpPr>
          <p:cNvPr id="8" name="Espaço Reservado para Rodapé 7">
            <a:extLst>
              <a:ext uri="{FF2B5EF4-FFF2-40B4-BE49-F238E27FC236}">
                <a16:creationId xmlns:a16="http://schemas.microsoft.com/office/drawing/2014/main" id="{5CA39DEF-0F78-40E3-8511-A06703B5F040}"/>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1717019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a:extLst>
              <a:ext uri="{FF2B5EF4-FFF2-40B4-BE49-F238E27FC236}">
                <a16:creationId xmlns:a16="http://schemas.microsoft.com/office/drawing/2014/main" id="{93CBB215-EA0E-4BF1-A49F-A5860327960E}"/>
              </a:ext>
            </a:extLst>
          </p:cNvPr>
          <p:cNvSpPr>
            <a:spLocks noGrp="1"/>
          </p:cNvSpPr>
          <p:nvPr>
            <p:ph type="dt" sz="half" idx="10"/>
          </p:nvPr>
        </p:nvSpPr>
        <p:spPr/>
        <p:txBody>
          <a:bodyPr/>
          <a:lstStyle>
            <a:lvl1pPr>
              <a:defRPr/>
            </a:lvl1pPr>
          </a:lstStyle>
          <a:p>
            <a:pPr>
              <a:defRPr/>
            </a:pPr>
            <a:endParaRPr lang="pt-BR"/>
          </a:p>
        </p:txBody>
      </p:sp>
      <p:sp>
        <p:nvSpPr>
          <p:cNvPr id="4" name="Espaço Reservado para Rodapé 3">
            <a:extLst>
              <a:ext uri="{FF2B5EF4-FFF2-40B4-BE49-F238E27FC236}">
                <a16:creationId xmlns:a16="http://schemas.microsoft.com/office/drawing/2014/main" id="{6F82F7FC-0EF3-411F-B4AB-BC14F41D397D}"/>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154163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D21EBF5A-5DDB-47FB-A7FB-4E77339727FD}"/>
              </a:ext>
            </a:extLst>
          </p:cNvPr>
          <p:cNvSpPr>
            <a:spLocks noGrp="1"/>
          </p:cNvSpPr>
          <p:nvPr>
            <p:ph type="dt" sz="half" idx="10"/>
          </p:nvPr>
        </p:nvSpPr>
        <p:spPr/>
        <p:txBody>
          <a:bodyPr/>
          <a:lstStyle>
            <a:lvl1pPr>
              <a:defRPr/>
            </a:lvl1pPr>
          </a:lstStyle>
          <a:p>
            <a:pPr>
              <a:defRPr/>
            </a:pPr>
            <a:endParaRPr lang="pt-BR"/>
          </a:p>
        </p:txBody>
      </p:sp>
      <p:sp>
        <p:nvSpPr>
          <p:cNvPr id="3" name="Espaço Reservado para Rodapé 2">
            <a:extLst>
              <a:ext uri="{FF2B5EF4-FFF2-40B4-BE49-F238E27FC236}">
                <a16:creationId xmlns:a16="http://schemas.microsoft.com/office/drawing/2014/main" id="{C00877F2-95EB-43EB-A135-623A1C19D03F}"/>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265214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pt-BR"/>
              <a:t>Clique para editar os estilos do texto mestre</a:t>
            </a:r>
          </a:p>
        </p:txBody>
      </p:sp>
      <p:sp>
        <p:nvSpPr>
          <p:cNvPr id="5" name="Espaço Reservado para Data 4">
            <a:extLst>
              <a:ext uri="{FF2B5EF4-FFF2-40B4-BE49-F238E27FC236}">
                <a16:creationId xmlns:a16="http://schemas.microsoft.com/office/drawing/2014/main" id="{49EFEB49-CA2C-44A9-A29C-621BED7C32F6}"/>
              </a:ext>
            </a:extLst>
          </p:cNvPr>
          <p:cNvSpPr>
            <a:spLocks noGrp="1"/>
          </p:cNvSpPr>
          <p:nvPr>
            <p:ph type="dt" sz="half" idx="10"/>
          </p:nvPr>
        </p:nvSpPr>
        <p:spPr/>
        <p:txBody>
          <a:bodyPr/>
          <a:lstStyle>
            <a:lvl1pPr>
              <a:defRPr/>
            </a:lvl1pPr>
          </a:lstStyle>
          <a:p>
            <a:pPr>
              <a:defRPr/>
            </a:pPr>
            <a:endParaRPr lang="pt-BR"/>
          </a:p>
        </p:txBody>
      </p:sp>
      <p:sp>
        <p:nvSpPr>
          <p:cNvPr id="6" name="Espaço Reservado para Rodapé 5">
            <a:extLst>
              <a:ext uri="{FF2B5EF4-FFF2-40B4-BE49-F238E27FC236}">
                <a16:creationId xmlns:a16="http://schemas.microsoft.com/office/drawing/2014/main" id="{83269ED7-6407-4509-B826-14FFDB5E6436}"/>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143314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pt-BR"/>
              <a:t>Clique para editar os estilos do texto mestre</a:t>
            </a:r>
          </a:p>
        </p:txBody>
      </p:sp>
      <p:sp>
        <p:nvSpPr>
          <p:cNvPr id="5" name="Espaço Reservado para Data 4">
            <a:extLst>
              <a:ext uri="{FF2B5EF4-FFF2-40B4-BE49-F238E27FC236}">
                <a16:creationId xmlns:a16="http://schemas.microsoft.com/office/drawing/2014/main" id="{5BC8E40C-1EAA-4C28-8B8B-1AB24084B79D}"/>
              </a:ext>
            </a:extLst>
          </p:cNvPr>
          <p:cNvSpPr>
            <a:spLocks noGrp="1"/>
          </p:cNvSpPr>
          <p:nvPr>
            <p:ph type="dt" sz="half" idx="10"/>
          </p:nvPr>
        </p:nvSpPr>
        <p:spPr/>
        <p:txBody>
          <a:bodyPr/>
          <a:lstStyle>
            <a:lvl1pPr>
              <a:defRPr/>
            </a:lvl1pPr>
          </a:lstStyle>
          <a:p>
            <a:pPr>
              <a:defRPr/>
            </a:pPr>
            <a:endParaRPr lang="pt-BR"/>
          </a:p>
        </p:txBody>
      </p:sp>
      <p:sp>
        <p:nvSpPr>
          <p:cNvPr id="6" name="Espaço Reservado para Rodapé 5">
            <a:extLst>
              <a:ext uri="{FF2B5EF4-FFF2-40B4-BE49-F238E27FC236}">
                <a16:creationId xmlns:a16="http://schemas.microsoft.com/office/drawing/2014/main" id="{F104EC90-C6BE-4BA3-ACE6-925D5BF86114}"/>
              </a:ext>
            </a:extLst>
          </p:cNvPr>
          <p:cNvSpPr>
            <a:spLocks noGrp="1"/>
          </p:cNvSpPr>
          <p:nvPr>
            <p:ph type="ftr" sz="quarter" idx="11"/>
          </p:nvPr>
        </p:nvSpPr>
        <p:spPr/>
        <p:txBody>
          <a:bodyPr/>
          <a:lstStyle>
            <a:lvl1pPr>
              <a:defRPr i="0"/>
            </a:lvl1pPr>
          </a:lstStyle>
          <a:p>
            <a:pPr>
              <a:defRPr/>
            </a:pPr>
            <a:r>
              <a:rPr lang="pt-BR"/>
              <a:t>___________________________</a:t>
            </a:r>
          </a:p>
          <a:p>
            <a:pPr>
              <a:defRPr/>
            </a:pPr>
            <a:r>
              <a:rPr lang="pt-BR"/>
              <a:t>ZEA0564 – Físico-Química</a:t>
            </a:r>
          </a:p>
        </p:txBody>
      </p:sp>
    </p:spTree>
    <p:extLst>
      <p:ext uri="{BB962C8B-B14F-4D97-AF65-F5344CB8AC3E}">
        <p14:creationId xmlns:p14="http://schemas.microsoft.com/office/powerpoint/2010/main" val="840410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595377-8842-4EBC-A58D-8FE39C40EA0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B448C99C-B352-4818-9FAE-211920606DD4}"/>
              </a:ext>
            </a:extLst>
          </p:cNvPr>
          <p:cNvSpPr>
            <a:spLocks noGrp="1" noChangeArrowheads="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203E197A-7320-424E-A89F-400B8334E9B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aseline="0">
                <a:latin typeface="Arial" charset="0"/>
              </a:defRPr>
            </a:lvl1pPr>
          </a:lstStyle>
          <a:p>
            <a:pPr>
              <a:defRPr/>
            </a:pPr>
            <a:endParaRPr lang="pt-BR"/>
          </a:p>
        </p:txBody>
      </p:sp>
      <p:sp>
        <p:nvSpPr>
          <p:cNvPr id="1029" name="Rectangle 5">
            <a:extLst>
              <a:ext uri="{FF2B5EF4-FFF2-40B4-BE49-F238E27FC236}">
                <a16:creationId xmlns:a16="http://schemas.microsoft.com/office/drawing/2014/main" id="{2E9F8AEB-B8F5-4470-8AB1-0BFEA5EF674A}"/>
              </a:ext>
            </a:extLst>
          </p:cNvPr>
          <p:cNvSpPr>
            <a:spLocks noGrp="1" noChangeArrowheads="1"/>
          </p:cNvSpPr>
          <p:nvPr>
            <p:ph type="ftr" sz="quarter" idx="3"/>
          </p:nvPr>
        </p:nvSpPr>
        <p:spPr bwMode="auto">
          <a:xfrm>
            <a:off x="62484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i="1" baseline="0">
                <a:latin typeface="Arial" charset="0"/>
              </a:defRPr>
            </a:lvl1pPr>
          </a:lstStyle>
          <a:p>
            <a:pPr>
              <a:defRPr/>
            </a:pPr>
            <a:r>
              <a:rPr lang="pt-BR"/>
              <a:t>___________________________</a:t>
            </a:r>
          </a:p>
          <a:p>
            <a:pPr>
              <a:defRPr/>
            </a:pPr>
            <a:r>
              <a:rPr lang="pt-BR"/>
              <a:t>ZEA0564 – Físico-Química</a:t>
            </a:r>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4"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5.jpeg"/><Relationship Id="rId7" Type="http://schemas.openxmlformats.org/officeDocument/2006/relationships/image" Target="../media/image5.png"/><Relationship Id="rId2"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38.jpeg"/><Relationship Id="rId5" Type="http://schemas.openxmlformats.org/officeDocument/2006/relationships/image" Target="../media/image37.jpeg"/><Relationship Id="rId4" Type="http://schemas.openxmlformats.org/officeDocument/2006/relationships/image" Target="../media/image36.jpeg"/></Relationships>
</file>

<file path=ppt/slides/_rels/slide13.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image" Target="../media/image39.png"/><Relationship Id="rId1" Type="http://schemas.openxmlformats.org/officeDocument/2006/relationships/slideLayout" Target="../slideLayouts/slideLayout7.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7.xml"/><Relationship Id="rId6" Type="http://schemas.openxmlformats.org/officeDocument/2006/relationships/image" Target="../media/image60.png"/><Relationship Id="rId5" Type="http://schemas.openxmlformats.org/officeDocument/2006/relationships/image" Target="../media/image59.png"/><Relationship Id="rId4" Type="http://schemas.openxmlformats.org/officeDocument/2006/relationships/image" Target="../media/image58.png"/></Relationships>
</file>

<file path=ppt/slides/_rels/slide21.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6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0.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image" Target="../media/image190.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1">
            <a:extLst>
              <a:ext uri="{FF2B5EF4-FFF2-40B4-BE49-F238E27FC236}">
                <a16:creationId xmlns:a16="http://schemas.microsoft.com/office/drawing/2014/main" id="{D6C33B02-DE55-4F8C-B9B5-6EB03BDB67F5}"/>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32" indent="-285744">
              <a:spcBef>
                <a:spcPct val="20000"/>
              </a:spcBef>
              <a:buChar char="–"/>
              <a:defRPr sz="2800">
                <a:solidFill>
                  <a:schemeClr val="tx1"/>
                </a:solidFill>
                <a:latin typeface="Arial" panose="020B0604020202020204" pitchFamily="34" charset="0"/>
              </a:defRPr>
            </a:lvl2pPr>
            <a:lvl3pPr marL="1142971" indent="-228594">
              <a:spcBef>
                <a:spcPct val="20000"/>
              </a:spcBef>
              <a:buChar char="•"/>
              <a:defRPr sz="2400">
                <a:solidFill>
                  <a:schemeClr val="tx1"/>
                </a:solidFill>
                <a:latin typeface="Arial" panose="020B0604020202020204" pitchFamily="34" charset="0"/>
              </a:defRPr>
            </a:lvl3pPr>
            <a:lvl4pPr marL="1600160" indent="-228594">
              <a:spcBef>
                <a:spcPct val="20000"/>
              </a:spcBef>
              <a:buChar char="–"/>
              <a:defRPr sz="2000">
                <a:solidFill>
                  <a:schemeClr val="tx1"/>
                </a:solidFill>
                <a:latin typeface="Arial" panose="020B0604020202020204" pitchFamily="34" charset="0"/>
              </a:defRPr>
            </a:lvl4pPr>
            <a:lvl5pPr marL="2057349" indent="-228594">
              <a:spcBef>
                <a:spcPct val="20000"/>
              </a:spcBef>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Char char="»"/>
              <a:defRPr sz="2000">
                <a:solidFill>
                  <a:schemeClr val="tx1"/>
                </a:solidFill>
                <a:latin typeface="Arial" panose="020B0604020202020204" pitchFamily="34" charset="0"/>
              </a:defRPr>
            </a:lvl7pPr>
            <a:lvl8pPr marL="3428914" indent="-228594" eaLnBrk="0" fontAlgn="base" hangingPunct="0">
              <a:spcBef>
                <a:spcPct val="20000"/>
              </a:spcBef>
              <a:spcAft>
                <a:spcPct val="0"/>
              </a:spcAft>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en-US" sz="1000"/>
              <a:t>___________________________</a:t>
            </a:r>
          </a:p>
          <a:p>
            <a:pPr>
              <a:spcBef>
                <a:spcPct val="0"/>
              </a:spcBef>
              <a:buFontTx/>
              <a:buNone/>
            </a:pPr>
            <a:r>
              <a:rPr lang="pt-BR" altLang="en-US" sz="1000"/>
              <a:t>ZEA0564 – Físico-Química</a:t>
            </a:r>
          </a:p>
        </p:txBody>
      </p:sp>
      <p:sp>
        <p:nvSpPr>
          <p:cNvPr id="16387" name="CaixaDeTexto 2">
            <a:extLst>
              <a:ext uri="{FF2B5EF4-FFF2-40B4-BE49-F238E27FC236}">
                <a16:creationId xmlns:a16="http://schemas.microsoft.com/office/drawing/2014/main" id="{FBD8ED58-CCD2-4F94-AF01-ED74A8FD5BDA}"/>
              </a:ext>
            </a:extLst>
          </p:cNvPr>
          <p:cNvSpPr txBox="1">
            <a:spLocks noChangeArrowheads="1"/>
          </p:cNvSpPr>
          <p:nvPr/>
        </p:nvSpPr>
        <p:spPr bwMode="auto">
          <a:xfrm>
            <a:off x="555484" y="1906591"/>
            <a:ext cx="821404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pt-BR" altLang="en-US" b="1" i="1" u="sng" baseline="0" dirty="0">
                <a:solidFill>
                  <a:srgbClr val="0070C0"/>
                </a:solidFill>
              </a:rPr>
              <a:t>Teoria Termodinâmica de Soluções (TTS)</a:t>
            </a:r>
            <a:endParaRPr lang="en-IE" altLang="en-US" b="1" i="1" u="sng" baseline="0" dirty="0">
              <a:solidFill>
                <a:srgbClr val="0070C0"/>
              </a:solidFill>
            </a:endParaRPr>
          </a:p>
          <a:p>
            <a:pPr algn="ctr">
              <a:spcBef>
                <a:spcPct val="0"/>
              </a:spcBef>
              <a:buFontTx/>
              <a:buNone/>
            </a:pPr>
            <a:endParaRPr lang="pt-BR" altLang="pt-BR" sz="1800" b="1" i="1" u="sng" dirty="0">
              <a:solidFill>
                <a:srgbClr val="0070C0"/>
              </a:solidFill>
            </a:endParaRPr>
          </a:p>
        </p:txBody>
      </p:sp>
      <p:sp>
        <p:nvSpPr>
          <p:cNvPr id="16388" name="CaixaDeTexto 2">
            <a:extLst>
              <a:ext uri="{FF2B5EF4-FFF2-40B4-BE49-F238E27FC236}">
                <a16:creationId xmlns:a16="http://schemas.microsoft.com/office/drawing/2014/main" id="{9A737DFC-91E8-4042-87A8-66037696AD1E}"/>
              </a:ext>
            </a:extLst>
          </p:cNvPr>
          <p:cNvSpPr txBox="1">
            <a:spLocks noChangeArrowheads="1"/>
          </p:cNvSpPr>
          <p:nvPr/>
        </p:nvSpPr>
        <p:spPr bwMode="auto">
          <a:xfrm>
            <a:off x="2295435" y="3211265"/>
            <a:ext cx="4398960" cy="124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pt-BR" altLang="en-US" sz="2800" b="1" u="sng" baseline="0" dirty="0">
                <a:solidFill>
                  <a:srgbClr val="FF0000"/>
                </a:solidFill>
              </a:rPr>
              <a:t>Propriedades de mistura</a:t>
            </a:r>
          </a:p>
          <a:p>
            <a:pPr algn="ctr">
              <a:spcBef>
                <a:spcPct val="0"/>
              </a:spcBef>
              <a:buFontTx/>
              <a:buNone/>
            </a:pPr>
            <a:endParaRPr lang="pt-BR" altLang="en-US" sz="2800" b="1" baseline="0" dirty="0"/>
          </a:p>
          <a:p>
            <a:pPr algn="ctr">
              <a:spcBef>
                <a:spcPct val="0"/>
              </a:spcBef>
              <a:buFontTx/>
              <a:buNone/>
            </a:pPr>
            <a:endParaRPr lang="pt-BR" altLang="pt-BR" sz="2800" b="1" dirty="0">
              <a:solidFill>
                <a:srgbClr val="FF33CC"/>
              </a:solidFill>
            </a:endParaRPr>
          </a:p>
        </p:txBody>
      </p:sp>
      <p:sp>
        <p:nvSpPr>
          <p:cNvPr id="16389" name="CaixaDeTexto 2">
            <a:extLst>
              <a:ext uri="{FF2B5EF4-FFF2-40B4-BE49-F238E27FC236}">
                <a16:creationId xmlns:a16="http://schemas.microsoft.com/office/drawing/2014/main" id="{D1EE2646-98A0-47E9-AE27-228740E178E5}"/>
              </a:ext>
            </a:extLst>
          </p:cNvPr>
          <p:cNvSpPr txBox="1">
            <a:spLocks noChangeArrowheads="1"/>
          </p:cNvSpPr>
          <p:nvPr/>
        </p:nvSpPr>
        <p:spPr bwMode="auto">
          <a:xfrm>
            <a:off x="176096" y="5743631"/>
            <a:ext cx="3318537"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pt-BR" altLang="en-US" sz="2000" b="1" baseline="0" dirty="0"/>
              <a:t>Profa. Samantha C. Pinho</a:t>
            </a:r>
            <a:endParaRPr lang="en-IE" altLang="en-US" sz="2000" b="1" baseline="0" dirty="0"/>
          </a:p>
          <a:p>
            <a:pPr algn="ctr">
              <a:spcBef>
                <a:spcPct val="0"/>
              </a:spcBef>
              <a:buFontTx/>
              <a:buNone/>
            </a:pPr>
            <a:endParaRPr lang="pt-BR" altLang="pt-BR" sz="2000" b="1" dirty="0">
              <a:solidFill>
                <a:srgbClr val="FF33CC"/>
              </a:solidFill>
            </a:endParaRPr>
          </a:p>
        </p:txBody>
      </p:sp>
      <p:pic>
        <p:nvPicPr>
          <p:cNvPr id="16390" name="Imagem 2" descr="fig7">
            <a:extLst>
              <a:ext uri="{FF2B5EF4-FFF2-40B4-BE49-F238E27FC236}">
                <a16:creationId xmlns:a16="http://schemas.microsoft.com/office/drawing/2014/main" id="{2F0AA475-C8E3-4D8D-B9E5-CB9DAFB2AE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90" y="260354"/>
            <a:ext cx="129698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CaixaDeTexto 2">
            <a:extLst>
              <a:ext uri="{FF2B5EF4-FFF2-40B4-BE49-F238E27FC236}">
                <a16:creationId xmlns:a16="http://schemas.microsoft.com/office/drawing/2014/main" id="{311524EA-D99C-4A1E-8F0A-6C72187F3D4B}"/>
              </a:ext>
            </a:extLst>
          </p:cNvPr>
          <p:cNvSpPr txBox="1">
            <a:spLocks noChangeArrowheads="1"/>
          </p:cNvSpPr>
          <p:nvPr/>
        </p:nvSpPr>
        <p:spPr bwMode="auto">
          <a:xfrm>
            <a:off x="2789636" y="209552"/>
            <a:ext cx="5617371" cy="1528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pt-BR" altLang="en-US" sz="2000" b="1" baseline="0" dirty="0"/>
              <a:t>Universidade de São Paulo</a:t>
            </a:r>
          </a:p>
          <a:p>
            <a:pPr algn="ctr">
              <a:spcBef>
                <a:spcPct val="0"/>
              </a:spcBef>
              <a:buFontTx/>
              <a:buNone/>
            </a:pPr>
            <a:r>
              <a:rPr lang="pt-BR" altLang="en-US" sz="2000" b="1" baseline="0" dirty="0"/>
              <a:t>Faculdade de Zootecnia e Eng. de Alimentos</a:t>
            </a:r>
          </a:p>
          <a:p>
            <a:pPr algn="ctr">
              <a:spcBef>
                <a:spcPct val="0"/>
              </a:spcBef>
              <a:buFontTx/>
              <a:buNone/>
            </a:pPr>
            <a:r>
              <a:rPr lang="pt-BR" altLang="en-US" sz="2000" b="1" baseline="0" dirty="0"/>
              <a:t>Departamento de Eng. de Alimentos</a:t>
            </a:r>
          </a:p>
          <a:p>
            <a:pPr algn="ctr">
              <a:spcBef>
                <a:spcPct val="0"/>
              </a:spcBef>
              <a:buFontTx/>
              <a:buNone/>
            </a:pPr>
            <a:r>
              <a:rPr lang="pt-BR" altLang="en-US" sz="2000" b="1" baseline="0" dirty="0"/>
              <a:t>ZEA0564 – Físico-Química (</a:t>
            </a:r>
            <a:r>
              <a:rPr lang="pt-BR" altLang="en-US" sz="2000" b="1" baseline="0" dirty="0" smtClean="0"/>
              <a:t>1S/2023)</a:t>
            </a:r>
            <a:endParaRPr lang="en-IE" altLang="en-US" sz="2000" b="1" baseline="0" dirty="0"/>
          </a:p>
          <a:p>
            <a:pPr algn="ctr">
              <a:spcBef>
                <a:spcPct val="0"/>
              </a:spcBef>
              <a:buFontTx/>
              <a:buNone/>
            </a:pPr>
            <a:endParaRPr lang="pt-BR" altLang="pt-BR" sz="2000" b="1" dirty="0">
              <a:solidFill>
                <a:srgbClr val="FF33CC"/>
              </a:solidFill>
            </a:endParaRPr>
          </a:p>
        </p:txBody>
      </p:sp>
      <p:sp>
        <p:nvSpPr>
          <p:cNvPr id="8" name="CaixaDeTexto 2">
            <a:extLst>
              <a:ext uri="{FF2B5EF4-FFF2-40B4-BE49-F238E27FC236}">
                <a16:creationId xmlns:a16="http://schemas.microsoft.com/office/drawing/2014/main" id="{34B936A3-48F4-426B-AE84-19E5C82BEA93}"/>
              </a:ext>
            </a:extLst>
          </p:cNvPr>
          <p:cNvSpPr txBox="1">
            <a:spLocks noChangeArrowheads="1"/>
          </p:cNvSpPr>
          <p:nvPr/>
        </p:nvSpPr>
        <p:spPr bwMode="auto">
          <a:xfrm>
            <a:off x="176521" y="6534271"/>
            <a:ext cx="42135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pt-BR" altLang="en-US" sz="1200" b="1" i="1" baseline="0" dirty="0"/>
              <a:t>Referências: cap. 6 Koretsky;  cap. 11 Van Ness (7ª ed.)</a:t>
            </a:r>
            <a:endParaRPr lang="en-IE" altLang="en-US" sz="1200" b="1" i="1" baseline="0" dirty="0"/>
          </a:p>
          <a:p>
            <a:pPr algn="ctr">
              <a:spcBef>
                <a:spcPct val="0"/>
              </a:spcBef>
              <a:buFontTx/>
              <a:buNone/>
            </a:pPr>
            <a:endParaRPr lang="pt-BR" altLang="pt-BR" sz="1200" b="1" i="1" dirty="0">
              <a:solidFill>
                <a:srgbClr val="FF33CC"/>
              </a:solidFill>
            </a:endParaRPr>
          </a:p>
        </p:txBody>
      </p:sp>
      <p:sp>
        <p:nvSpPr>
          <p:cNvPr id="2" name="Retângulo 1"/>
          <p:cNvSpPr/>
          <p:nvPr/>
        </p:nvSpPr>
        <p:spPr>
          <a:xfrm>
            <a:off x="5004048" y="4399624"/>
            <a:ext cx="4572000" cy="1477328"/>
          </a:xfrm>
          <a:prstGeom prst="rect">
            <a:avLst/>
          </a:prstGeom>
        </p:spPr>
        <p:txBody>
          <a:bodyPr>
            <a:spAutoFit/>
          </a:bodyPr>
          <a:lstStyle/>
          <a:p>
            <a:pPr algn="ctr"/>
            <a:r>
              <a:rPr lang="pt-BR" altLang="en-US" b="1" i="1" baseline="0" dirty="0">
                <a:solidFill>
                  <a:srgbClr val="0066FF"/>
                </a:solidFill>
              </a:rPr>
              <a:t>Aula </a:t>
            </a:r>
            <a:r>
              <a:rPr lang="pt-BR" altLang="en-US" b="1" i="1" baseline="0" dirty="0" smtClean="0">
                <a:solidFill>
                  <a:srgbClr val="0066FF"/>
                </a:solidFill>
              </a:rPr>
              <a:t>10</a:t>
            </a:r>
            <a:endParaRPr lang="pt-BR" altLang="en-US" b="1" i="1" baseline="0" dirty="0" smtClean="0">
              <a:solidFill>
                <a:srgbClr val="0066FF"/>
              </a:solidFill>
            </a:endParaRPr>
          </a:p>
          <a:p>
            <a:pPr algn="ctr"/>
            <a:endParaRPr lang="pt-BR" altLang="en-US" b="1" i="1" baseline="0" dirty="0"/>
          </a:p>
          <a:p>
            <a:pPr algn="ctr"/>
            <a:r>
              <a:rPr lang="pt-BR" altLang="en-US" b="1" i="1" baseline="0" dirty="0" smtClean="0">
                <a:solidFill>
                  <a:srgbClr val="0066FF"/>
                </a:solidFill>
              </a:rPr>
              <a:t>30</a:t>
            </a:r>
            <a:r>
              <a:rPr lang="pt-BR" altLang="en-US" b="1" i="1" baseline="0" dirty="0" smtClean="0">
                <a:solidFill>
                  <a:srgbClr val="0066FF"/>
                </a:solidFill>
              </a:rPr>
              <a:t>/05 </a:t>
            </a:r>
            <a:r>
              <a:rPr lang="pt-BR" altLang="en-US" b="1" i="1" baseline="0" dirty="0" smtClean="0">
                <a:solidFill>
                  <a:srgbClr val="0066FF"/>
                </a:solidFill>
              </a:rPr>
              <a:t>(N)</a:t>
            </a:r>
          </a:p>
          <a:p>
            <a:pPr algn="ctr"/>
            <a:r>
              <a:rPr lang="pt-BR" altLang="en-US" b="1" i="1" baseline="0" dirty="0" smtClean="0">
                <a:solidFill>
                  <a:srgbClr val="0066FF"/>
                </a:solidFill>
              </a:rPr>
              <a:t>01/06 </a:t>
            </a:r>
            <a:r>
              <a:rPr lang="pt-BR" altLang="en-US" b="1" i="1" baseline="0" dirty="0" smtClean="0">
                <a:solidFill>
                  <a:srgbClr val="0066FF"/>
                </a:solidFill>
              </a:rPr>
              <a:t>(D</a:t>
            </a:r>
            <a:r>
              <a:rPr lang="pt-BR" altLang="en-US" b="1" i="1" baseline="0" dirty="0" smtClean="0">
                <a:solidFill>
                  <a:srgbClr val="0066FF"/>
                </a:solidFill>
              </a:rPr>
              <a:t>)</a:t>
            </a:r>
          </a:p>
          <a:p>
            <a:pPr algn="ctr"/>
            <a:endParaRPr lang="pt-BR" altLang="en-US" b="1" baseline="0" dirty="0"/>
          </a:p>
        </p:txBody>
      </p:sp>
    </p:spTree>
  </p:cSld>
  <p:clrMapOvr>
    <a:masterClrMapping/>
  </p:clrMapOvr>
  <mc:AlternateContent xmlns:mc="http://schemas.openxmlformats.org/markup-compatibility/2006" xmlns:p14="http://schemas.microsoft.com/office/powerpoint/2010/main">
    <mc:Choice Requires="p14">
      <p:transition spd="slow" p14:dur="2000" advTm="120922"/>
    </mc:Choice>
    <mc:Fallback xmlns="">
      <p:transition spd="slow" advTm="12092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E29A5D4-AA36-49F4-BD08-F52B6DC6E4D9}"/>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3" name="Rectangle 2">
            <a:extLst>
              <a:ext uri="{FF2B5EF4-FFF2-40B4-BE49-F238E27FC236}">
                <a16:creationId xmlns:a16="http://schemas.microsoft.com/office/drawing/2014/main" id="{39DDD0B4-2D5A-411E-9225-90C3E1540458}"/>
              </a:ext>
            </a:extLst>
          </p:cNvPr>
          <p:cNvSpPr/>
          <p:nvPr/>
        </p:nvSpPr>
        <p:spPr>
          <a:xfrm>
            <a:off x="3440088" y="105409"/>
            <a:ext cx="5616624" cy="369332"/>
          </a:xfrm>
          <a:prstGeom prst="rect">
            <a:avLst/>
          </a:prstGeom>
        </p:spPr>
        <p:txBody>
          <a:bodyPr wrap="square">
            <a:spAutoFit/>
          </a:bodyPr>
          <a:lstStyle/>
          <a:p>
            <a:pPr algn="just" eaLnBrk="1" hangingPunct="1"/>
            <a:r>
              <a:rPr lang="pt-BR" altLang="pt-BR" b="1" i="1" baseline="0" dirty="0"/>
              <a:t>Qual o significado físico da entropia de mistura?</a:t>
            </a:r>
          </a:p>
        </p:txBody>
      </p:sp>
      <p:sp>
        <p:nvSpPr>
          <p:cNvPr id="5" name="Rectangle 4">
            <a:extLst>
              <a:ext uri="{FF2B5EF4-FFF2-40B4-BE49-F238E27FC236}">
                <a16:creationId xmlns:a16="http://schemas.microsoft.com/office/drawing/2014/main" id="{EA6E5886-16AD-41DE-9003-F0D055BC7ADA}"/>
              </a:ext>
            </a:extLst>
          </p:cNvPr>
          <p:cNvSpPr/>
          <p:nvPr/>
        </p:nvSpPr>
        <p:spPr>
          <a:xfrm>
            <a:off x="251520" y="3448289"/>
            <a:ext cx="7776864" cy="369332"/>
          </a:xfrm>
          <a:prstGeom prst="rect">
            <a:avLst/>
          </a:prstGeom>
        </p:spPr>
        <p:txBody>
          <a:bodyPr wrap="square">
            <a:spAutoFit/>
          </a:bodyPr>
          <a:lstStyle/>
          <a:p>
            <a:pPr algn="just" eaLnBrk="1" hangingPunct="1"/>
            <a:r>
              <a:rPr lang="pt-BR" altLang="pt-BR" b="1" i="1" baseline="0" dirty="0"/>
              <a:t>Qual o significado físico da energia livre de Gibbs de mistura?</a:t>
            </a:r>
          </a:p>
        </p:txBody>
      </p:sp>
      <p:sp>
        <p:nvSpPr>
          <p:cNvPr id="7" name="Rectangle 6">
            <a:extLst>
              <a:ext uri="{FF2B5EF4-FFF2-40B4-BE49-F238E27FC236}">
                <a16:creationId xmlns:a16="http://schemas.microsoft.com/office/drawing/2014/main" id="{CA62C821-3700-4392-AEBC-DD93508119DF}"/>
              </a:ext>
            </a:extLst>
          </p:cNvPr>
          <p:cNvSpPr/>
          <p:nvPr/>
        </p:nvSpPr>
        <p:spPr>
          <a:xfrm>
            <a:off x="473230" y="1478215"/>
            <a:ext cx="7588696" cy="954107"/>
          </a:xfrm>
          <a:prstGeom prst="rect">
            <a:avLst/>
          </a:prstGeom>
        </p:spPr>
        <p:txBody>
          <a:bodyPr wrap="square">
            <a:spAutoFit/>
          </a:bodyPr>
          <a:lstStyle/>
          <a:p>
            <a:pPr eaLnBrk="1" hangingPunct="1"/>
            <a:r>
              <a:rPr lang="pt-BR" altLang="pt-BR" sz="1400" i="1" baseline="0" dirty="0"/>
              <a:t>Entropia de mistura caracteriza o aumento da desordem induzido pelo processo de misturação. É proporcional ao número de configurações moleculares possíveis que um estado termodinâmico pode exibir. Como existem muito mais maneiras de se configuras as espécies em uma mistura do que em uma substância pura, </a:t>
            </a:r>
            <a:r>
              <a:rPr lang="el-GR" altLang="pt-BR" sz="1400" i="1" baseline="0" dirty="0">
                <a:latin typeface="Times New Roman" panose="02020603050405020304" pitchFamily="18" charset="0"/>
                <a:cs typeface="Times New Roman" panose="02020603050405020304" pitchFamily="18" charset="0"/>
              </a:rPr>
              <a:t>Δ</a:t>
            </a:r>
            <a:r>
              <a:rPr lang="pt-BR" altLang="pt-BR" sz="1400" i="1" baseline="0" dirty="0">
                <a:latin typeface="Times New Roman" panose="02020603050405020304" pitchFamily="18" charset="0"/>
                <a:cs typeface="Times New Roman" panose="02020603050405020304" pitchFamily="18" charset="0"/>
              </a:rPr>
              <a:t>S </a:t>
            </a:r>
            <a:r>
              <a:rPr lang="pt-BR" altLang="pt-BR" sz="1400" i="1" baseline="-25000" dirty="0">
                <a:latin typeface="Times New Roman" panose="02020603050405020304" pitchFamily="18" charset="0"/>
                <a:cs typeface="Times New Roman" panose="02020603050405020304" pitchFamily="18" charset="0"/>
              </a:rPr>
              <a:t>mis </a:t>
            </a:r>
            <a:r>
              <a:rPr lang="pt-BR" altLang="pt-BR" sz="1400" i="1" baseline="0" dirty="0">
                <a:latin typeface="Times New Roman" panose="02020603050405020304" pitchFamily="18" charset="0"/>
                <a:cs typeface="Times New Roman" panose="02020603050405020304" pitchFamily="18" charset="0"/>
              </a:rPr>
              <a:t>&gt; 0.</a:t>
            </a:r>
            <a:endParaRPr lang="pt-BR" altLang="pt-BR" sz="1400" i="1" baseline="0" dirty="0"/>
          </a:p>
        </p:txBody>
      </p:sp>
      <p:grpSp>
        <p:nvGrpSpPr>
          <p:cNvPr id="13" name="Group 12">
            <a:extLst>
              <a:ext uri="{FF2B5EF4-FFF2-40B4-BE49-F238E27FC236}">
                <a16:creationId xmlns:a16="http://schemas.microsoft.com/office/drawing/2014/main" id="{3AE66941-56B2-42E2-8773-5D6408837B7E}"/>
              </a:ext>
            </a:extLst>
          </p:cNvPr>
          <p:cNvGrpSpPr/>
          <p:nvPr/>
        </p:nvGrpSpPr>
        <p:grpSpPr>
          <a:xfrm>
            <a:off x="2700241" y="510869"/>
            <a:ext cx="3312368" cy="957801"/>
            <a:chOff x="2878748" y="995354"/>
            <a:chExt cx="3312368" cy="957801"/>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07F8369-6261-4599-8AAC-D1CC3A6C5B27}"/>
                    </a:ext>
                  </a:extLst>
                </p:cNvPr>
                <p:cNvSpPr txBox="1"/>
                <p:nvPr/>
              </p:nvSpPr>
              <p:spPr>
                <a:xfrm>
                  <a:off x="3076459" y="1278629"/>
                  <a:ext cx="1219501"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𝑆</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&gt;0</m:t>
                            </m:r>
                          </m:e>
                          <m:sup/>
                        </m:sSup>
                      </m:oMath>
                    </m:oMathPara>
                  </a14:m>
                  <a:endParaRPr lang="en-IE" baseline="0" dirty="0"/>
                </a:p>
              </p:txBody>
            </p:sp>
          </mc:Choice>
          <mc:Fallback xmlns="">
            <p:sp>
              <p:nvSpPr>
                <p:cNvPr id="4" name="TextBox 3">
                  <a:extLst>
                    <a:ext uri="{FF2B5EF4-FFF2-40B4-BE49-F238E27FC236}">
                      <a16:creationId xmlns:a16="http://schemas.microsoft.com/office/drawing/2014/main" id="{807F8369-6261-4599-8AAC-D1CC3A6C5B27}"/>
                    </a:ext>
                  </a:extLst>
                </p:cNvPr>
                <p:cNvSpPr txBox="1">
                  <a:spLocks noRot="1" noChangeAspect="1" noMove="1" noResize="1" noEditPoints="1" noAdjustHandles="1" noChangeArrowheads="1" noChangeShapeType="1" noTextEdit="1"/>
                </p:cNvSpPr>
                <p:nvPr/>
              </p:nvSpPr>
              <p:spPr>
                <a:xfrm>
                  <a:off x="3076459" y="1278629"/>
                  <a:ext cx="1219501" cy="300660"/>
                </a:xfrm>
                <a:prstGeom prst="rect">
                  <a:avLst/>
                </a:prstGeom>
                <a:blipFill>
                  <a:blip r:embed="rId2"/>
                  <a:stretch>
                    <a:fillRect l="-4000" b="-18367"/>
                  </a:stretch>
                </a:blipFill>
              </p:spPr>
              <p:txBody>
                <a:bodyPr/>
                <a:lstStyle/>
                <a:p>
                  <a:r>
                    <a:rPr lang="en-IE">
                      <a:noFill/>
                    </a:rPr>
                    <a:t> </a:t>
                  </a:r>
                </a:p>
              </p:txBody>
            </p:sp>
          </mc:Fallback>
        </mc:AlternateContent>
        <p:sp>
          <p:nvSpPr>
            <p:cNvPr id="8" name="Rectangle 7">
              <a:extLst>
                <a:ext uri="{FF2B5EF4-FFF2-40B4-BE49-F238E27FC236}">
                  <a16:creationId xmlns:a16="http://schemas.microsoft.com/office/drawing/2014/main" id="{E5AA6A0B-D825-4044-955C-A9E62F39CC1A}"/>
                </a:ext>
              </a:extLst>
            </p:cNvPr>
            <p:cNvSpPr/>
            <p:nvPr/>
          </p:nvSpPr>
          <p:spPr>
            <a:xfrm>
              <a:off x="4829612" y="1347357"/>
              <a:ext cx="1203172" cy="307777"/>
            </a:xfrm>
            <a:prstGeom prst="rect">
              <a:avLst/>
            </a:prstGeom>
          </p:spPr>
          <p:txBody>
            <a:bodyPr wrap="square">
              <a:spAutoFit/>
            </a:bodyPr>
            <a:lstStyle/>
            <a:p>
              <a:pPr eaLnBrk="1" hangingPunct="1"/>
              <a:r>
                <a:rPr lang="pt-BR" altLang="pt-BR" sz="1400" i="1" baseline="0" dirty="0">
                  <a:solidFill>
                    <a:srgbClr val="FF0000"/>
                  </a:solidFill>
                  <a:highlight>
                    <a:srgbClr val="00FFFF"/>
                  </a:highlight>
                </a:rPr>
                <a:t>SEMPRE!!!</a:t>
              </a:r>
            </a:p>
          </p:txBody>
        </p:sp>
        <p:sp>
          <p:nvSpPr>
            <p:cNvPr id="9" name="Rectangle: Rounded Corners 8">
              <a:extLst>
                <a:ext uri="{FF2B5EF4-FFF2-40B4-BE49-F238E27FC236}">
                  <a16:creationId xmlns:a16="http://schemas.microsoft.com/office/drawing/2014/main" id="{0FE9D7E4-DBD7-478D-B20E-00E8F61D1117}"/>
                </a:ext>
              </a:extLst>
            </p:cNvPr>
            <p:cNvSpPr/>
            <p:nvPr/>
          </p:nvSpPr>
          <p:spPr bwMode="auto">
            <a:xfrm>
              <a:off x="2878748" y="995354"/>
              <a:ext cx="3312368" cy="957801"/>
            </a:xfrm>
            <a:prstGeom prst="roundRect">
              <a:avLst/>
            </a:prstGeom>
            <a:noFill/>
            <a:ln w="222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sp>
        <p:nvSpPr>
          <p:cNvPr id="11" name="Rectangle 10">
            <a:extLst>
              <a:ext uri="{FF2B5EF4-FFF2-40B4-BE49-F238E27FC236}">
                <a16:creationId xmlns:a16="http://schemas.microsoft.com/office/drawing/2014/main" id="{0DF97E7E-681F-42AA-9FF9-67EF3DD45D23}"/>
              </a:ext>
            </a:extLst>
          </p:cNvPr>
          <p:cNvSpPr/>
          <p:nvPr/>
        </p:nvSpPr>
        <p:spPr>
          <a:xfrm>
            <a:off x="1275347" y="5510643"/>
            <a:ext cx="6519175" cy="523220"/>
          </a:xfrm>
          <a:prstGeom prst="rect">
            <a:avLst/>
          </a:prstGeom>
        </p:spPr>
        <p:txBody>
          <a:bodyPr wrap="square">
            <a:spAutoFit/>
          </a:bodyPr>
          <a:lstStyle/>
          <a:p>
            <a:pPr algn="ctr" eaLnBrk="1" hangingPunct="1"/>
            <a:r>
              <a:rPr lang="pt-BR" altLang="pt-BR" sz="1400" i="1" baseline="0" dirty="0"/>
              <a:t>A VARIAÇÃO DA ENERGIA  LIVRE DE GIBBS SEMPRE É NEGATIVA</a:t>
            </a:r>
          </a:p>
          <a:p>
            <a:pPr algn="ctr" eaLnBrk="1" hangingPunct="1"/>
            <a:r>
              <a:rPr lang="pt-BR" altLang="pt-BR" sz="1400" i="1" baseline="0" dirty="0"/>
              <a:t>PARA QUE UM SISTEMA POSSA EXISTIR EM EQUILÍBRIO!</a:t>
            </a:r>
          </a:p>
        </p:txBody>
      </p:sp>
      <p:grpSp>
        <p:nvGrpSpPr>
          <p:cNvPr id="14" name="Group 13">
            <a:extLst>
              <a:ext uri="{FF2B5EF4-FFF2-40B4-BE49-F238E27FC236}">
                <a16:creationId xmlns:a16="http://schemas.microsoft.com/office/drawing/2014/main" id="{C73472FF-633E-47C4-8254-D4FE7640F0A2}"/>
              </a:ext>
            </a:extLst>
          </p:cNvPr>
          <p:cNvGrpSpPr/>
          <p:nvPr/>
        </p:nvGrpSpPr>
        <p:grpSpPr>
          <a:xfrm>
            <a:off x="2840279" y="4032225"/>
            <a:ext cx="3312368" cy="957802"/>
            <a:chOff x="2840279" y="4032222"/>
            <a:chExt cx="3312368" cy="957801"/>
          </a:xfrm>
        </p:grpSpPr>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0EA88FF-8268-4D88-AB51-B43AC48BB5CD}"/>
                    </a:ext>
                  </a:extLst>
                </p:cNvPr>
                <p:cNvSpPr txBox="1"/>
                <p:nvPr/>
              </p:nvSpPr>
              <p:spPr>
                <a:xfrm>
                  <a:off x="3328015" y="4302049"/>
                  <a:ext cx="1246944"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𝐺</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&lt;0</m:t>
                            </m:r>
                          </m:e>
                          <m:sup/>
                        </m:sSup>
                      </m:oMath>
                    </m:oMathPara>
                  </a14:m>
                  <a:endParaRPr lang="en-IE" baseline="0" dirty="0"/>
                </a:p>
              </p:txBody>
            </p:sp>
          </mc:Choice>
          <mc:Fallback xmlns="">
            <p:sp>
              <p:nvSpPr>
                <p:cNvPr id="6" name="TextBox 5">
                  <a:extLst>
                    <a:ext uri="{FF2B5EF4-FFF2-40B4-BE49-F238E27FC236}">
                      <a16:creationId xmlns:a16="http://schemas.microsoft.com/office/drawing/2014/main" id="{10EA88FF-8268-4D88-AB51-B43AC48BB5CD}"/>
                    </a:ext>
                  </a:extLst>
                </p:cNvPr>
                <p:cNvSpPr txBox="1">
                  <a:spLocks noRot="1" noChangeAspect="1" noMove="1" noResize="1" noEditPoints="1" noAdjustHandles="1" noChangeArrowheads="1" noChangeShapeType="1" noTextEdit="1"/>
                </p:cNvSpPr>
                <p:nvPr/>
              </p:nvSpPr>
              <p:spPr>
                <a:xfrm>
                  <a:off x="3328015" y="4302049"/>
                  <a:ext cx="1246944" cy="300660"/>
                </a:xfrm>
                <a:prstGeom prst="rect">
                  <a:avLst/>
                </a:prstGeom>
                <a:blipFill>
                  <a:blip r:embed="rId3"/>
                  <a:stretch>
                    <a:fillRect l="-3922" b="-18367"/>
                  </a:stretch>
                </a:blipFill>
              </p:spPr>
              <p:txBody>
                <a:bodyPr/>
                <a:lstStyle/>
                <a:p>
                  <a:r>
                    <a:rPr lang="en-IE">
                      <a:noFill/>
                    </a:rPr>
                    <a:t> </a:t>
                  </a:r>
                </a:p>
              </p:txBody>
            </p:sp>
          </mc:Fallback>
        </mc:AlternateContent>
        <p:sp>
          <p:nvSpPr>
            <p:cNvPr id="10" name="Rectangle 9">
              <a:extLst>
                <a:ext uri="{FF2B5EF4-FFF2-40B4-BE49-F238E27FC236}">
                  <a16:creationId xmlns:a16="http://schemas.microsoft.com/office/drawing/2014/main" id="{4590D6B2-22C4-4EF3-886E-B68119C3551F}"/>
                </a:ext>
              </a:extLst>
            </p:cNvPr>
            <p:cNvSpPr/>
            <p:nvPr/>
          </p:nvSpPr>
          <p:spPr>
            <a:xfrm>
              <a:off x="4860032" y="4344158"/>
              <a:ext cx="1203172" cy="307777"/>
            </a:xfrm>
            <a:prstGeom prst="rect">
              <a:avLst/>
            </a:prstGeom>
          </p:spPr>
          <p:txBody>
            <a:bodyPr wrap="square">
              <a:spAutoFit/>
            </a:bodyPr>
            <a:lstStyle/>
            <a:p>
              <a:pPr eaLnBrk="1" hangingPunct="1"/>
              <a:r>
                <a:rPr lang="pt-BR" altLang="pt-BR" sz="1400" i="1" baseline="0" dirty="0">
                  <a:solidFill>
                    <a:srgbClr val="FF0000"/>
                  </a:solidFill>
                  <a:highlight>
                    <a:srgbClr val="00FFFF"/>
                  </a:highlight>
                </a:rPr>
                <a:t>SEMPRE!!!</a:t>
              </a:r>
            </a:p>
          </p:txBody>
        </p:sp>
        <p:sp>
          <p:nvSpPr>
            <p:cNvPr id="12" name="Rectangle: Rounded Corners 11">
              <a:extLst>
                <a:ext uri="{FF2B5EF4-FFF2-40B4-BE49-F238E27FC236}">
                  <a16:creationId xmlns:a16="http://schemas.microsoft.com/office/drawing/2014/main" id="{67822AE3-F182-4A9B-9C07-F5A0494F4475}"/>
                </a:ext>
              </a:extLst>
            </p:cNvPr>
            <p:cNvSpPr/>
            <p:nvPr/>
          </p:nvSpPr>
          <p:spPr bwMode="auto">
            <a:xfrm>
              <a:off x="2840279" y="4032222"/>
              <a:ext cx="3312368" cy="957801"/>
            </a:xfrm>
            <a:prstGeom prst="roundRect">
              <a:avLst/>
            </a:prstGeom>
            <a:noFill/>
            <a:ln w="222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grpSp>
        <p:nvGrpSpPr>
          <p:cNvPr id="17" name="Group 16">
            <a:extLst>
              <a:ext uri="{FF2B5EF4-FFF2-40B4-BE49-F238E27FC236}">
                <a16:creationId xmlns:a16="http://schemas.microsoft.com/office/drawing/2014/main" id="{B1977B4C-ACBC-4978-AADE-753DA7244916}"/>
              </a:ext>
            </a:extLst>
          </p:cNvPr>
          <p:cNvGrpSpPr/>
          <p:nvPr/>
        </p:nvGrpSpPr>
        <p:grpSpPr>
          <a:xfrm>
            <a:off x="1726622" y="2431211"/>
            <a:ext cx="5616624" cy="835422"/>
            <a:chOff x="1726622" y="2431211"/>
            <a:chExt cx="5616624" cy="835422"/>
          </a:xfrm>
        </p:grpSpPr>
        <p:sp>
          <p:nvSpPr>
            <p:cNvPr id="15" name="Rectangle 14">
              <a:extLst>
                <a:ext uri="{FF2B5EF4-FFF2-40B4-BE49-F238E27FC236}">
                  <a16:creationId xmlns:a16="http://schemas.microsoft.com/office/drawing/2014/main" id="{23E589AD-CEDE-4862-A6B9-C89DFB63B577}"/>
                </a:ext>
              </a:extLst>
            </p:cNvPr>
            <p:cNvSpPr/>
            <p:nvPr/>
          </p:nvSpPr>
          <p:spPr>
            <a:xfrm>
              <a:off x="1726622" y="2700186"/>
              <a:ext cx="5616624" cy="369332"/>
            </a:xfrm>
            <a:prstGeom prst="rect">
              <a:avLst/>
            </a:prstGeom>
          </p:spPr>
          <p:txBody>
            <a:bodyPr wrap="square">
              <a:spAutoFit/>
            </a:bodyPr>
            <a:lstStyle/>
            <a:p>
              <a:pPr algn="just" eaLnBrk="1" hangingPunct="1"/>
              <a:r>
                <a:rPr lang="pt-BR" altLang="pt-BR" b="1" i="1" baseline="0" dirty="0"/>
                <a:t>Para um gás ideal: </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77AE114-B203-447B-AC6B-770CC64B2886}"/>
                    </a:ext>
                  </a:extLst>
                </p:cNvPr>
                <p:cNvSpPr txBox="1"/>
                <p:nvPr/>
              </p:nvSpPr>
              <p:spPr>
                <a:xfrm>
                  <a:off x="3944669" y="2431211"/>
                  <a:ext cx="2302746" cy="8354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𝑆</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nary>
                              <m:naryPr>
                                <m:chr m:val="∑"/>
                                <m:ctrlPr>
                                  <a:rPr lang="pt-BR" b="0" i="1" baseline="0" smtClean="0">
                                    <a:latin typeface="Cambria Math" panose="02040503050406030204" pitchFamily="18" charset="0"/>
                                    <a:ea typeface="Cambria Math" panose="02040503050406030204" pitchFamily="18" charset="0"/>
                                  </a:rPr>
                                </m:ctrlPr>
                              </m:naryPr>
                              <m:sub>
                                <m:r>
                                  <m:rPr>
                                    <m:brk m:alnAt="23"/>
                                  </m:rPr>
                                  <a:rPr lang="pt-BR" b="0" i="1" baseline="0" smtClean="0">
                                    <a:latin typeface="Cambria Math" panose="02040503050406030204" pitchFamily="18" charset="0"/>
                                    <a:ea typeface="Cambria Math" panose="02040503050406030204" pitchFamily="18" charset="0"/>
                                  </a:rPr>
                                  <m:t>𝑖</m:t>
                                </m:r>
                                <m:r>
                                  <a:rPr lang="pt-BR" b="0" i="1" baseline="0" smtClean="0">
                                    <a:latin typeface="Cambria Math" panose="02040503050406030204" pitchFamily="18" charset="0"/>
                                    <a:ea typeface="Cambria Math" panose="02040503050406030204" pitchFamily="18" charset="0"/>
                                  </a:rPr>
                                  <m:t>=1</m:t>
                                </m:r>
                              </m:sub>
                              <m:sup>
                                <m:r>
                                  <a:rPr lang="pt-BR" b="0" i="1" baseline="0" smtClean="0">
                                    <a:latin typeface="Cambria Math" panose="02040503050406030204" pitchFamily="18" charset="0"/>
                                    <a:ea typeface="Cambria Math" panose="02040503050406030204" pitchFamily="18" charset="0"/>
                                  </a:rPr>
                                  <m:t>𝑚</m:t>
                                </m:r>
                              </m:sup>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𝑦</m:t>
                                    </m:r>
                                  </m:e>
                                  <m:sub>
                                    <m:r>
                                      <a:rPr lang="pt-BR" b="0" i="1" baseline="0" smtClean="0">
                                        <a:latin typeface="Cambria Math" panose="02040503050406030204" pitchFamily="18" charset="0"/>
                                        <a:ea typeface="Cambria Math" panose="02040503050406030204" pitchFamily="18" charset="0"/>
                                      </a:rPr>
                                      <m:t>𝑖</m:t>
                                    </m:r>
                                  </m:sub>
                                </m:sSub>
                                <m:r>
                                  <a:rPr lang="pt-BR" b="0" i="1" baseline="0" smtClean="0">
                                    <a:latin typeface="Cambria Math" panose="02040503050406030204" pitchFamily="18" charset="0"/>
                                    <a:ea typeface="Cambria Math" panose="02040503050406030204" pitchFamily="18" charset="0"/>
                                  </a:rPr>
                                  <m:t> </m:t>
                                </m:r>
                                <m:r>
                                  <a:rPr lang="pt-BR" b="0" i="1" baseline="0" smtClean="0">
                                    <a:latin typeface="Cambria Math" panose="02040503050406030204" pitchFamily="18" charset="0"/>
                                    <a:ea typeface="Cambria Math" panose="02040503050406030204" pitchFamily="18" charset="0"/>
                                  </a:rPr>
                                  <m:t>𝑙𝑛</m:t>
                                </m:r>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𝑦</m:t>
                                    </m:r>
                                  </m:e>
                                  <m:sub>
                                    <m:r>
                                      <a:rPr lang="pt-BR" b="0" i="1" baseline="0" smtClean="0">
                                        <a:latin typeface="Cambria Math" panose="02040503050406030204" pitchFamily="18" charset="0"/>
                                        <a:ea typeface="Cambria Math" panose="02040503050406030204" pitchFamily="18" charset="0"/>
                                      </a:rPr>
                                      <m:t>𝑖</m:t>
                                    </m:r>
                                  </m:sub>
                                </m:sSub>
                              </m:e>
                            </m:nary>
                          </m:e>
                          <m:sup/>
                        </m:sSup>
                      </m:oMath>
                    </m:oMathPara>
                  </a14:m>
                  <a:endParaRPr lang="en-IE" baseline="0" dirty="0"/>
                </a:p>
              </p:txBody>
            </p:sp>
          </mc:Choice>
          <mc:Fallback xmlns="">
            <p:sp>
              <p:nvSpPr>
                <p:cNvPr id="16" name="TextBox 15">
                  <a:extLst>
                    <a:ext uri="{FF2B5EF4-FFF2-40B4-BE49-F238E27FC236}">
                      <a16:creationId xmlns:a16="http://schemas.microsoft.com/office/drawing/2014/main" id="{977AE114-B203-447B-AC6B-770CC64B2886}"/>
                    </a:ext>
                  </a:extLst>
                </p:cNvPr>
                <p:cNvSpPr txBox="1">
                  <a:spLocks noRot="1" noChangeAspect="1" noMove="1" noResize="1" noEditPoints="1" noAdjustHandles="1" noChangeArrowheads="1" noChangeShapeType="1" noTextEdit="1"/>
                </p:cNvSpPr>
                <p:nvPr/>
              </p:nvSpPr>
              <p:spPr>
                <a:xfrm>
                  <a:off x="3944669" y="2431211"/>
                  <a:ext cx="2302746" cy="835422"/>
                </a:xfrm>
                <a:prstGeom prst="rect">
                  <a:avLst/>
                </a:prstGeom>
                <a:blipFill>
                  <a:blip r:embed="rId4"/>
                  <a:stretch>
                    <a:fillRect/>
                  </a:stretch>
                </a:blipFill>
              </p:spPr>
              <p:txBody>
                <a:bodyPr/>
                <a:lstStyle/>
                <a:p>
                  <a:r>
                    <a:rPr lang="en-IE">
                      <a:noFill/>
                    </a:rPr>
                    <a:t> </a:t>
                  </a:r>
                </a:p>
              </p:txBody>
            </p:sp>
          </mc:Fallback>
        </mc:AlternateContent>
      </p:grpSp>
    </p:spTree>
    <p:extLst>
      <p:ext uri="{BB962C8B-B14F-4D97-AF65-F5344CB8AC3E}">
        <p14:creationId xmlns:p14="http://schemas.microsoft.com/office/powerpoint/2010/main" val="19559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ço Reservado para Rodapé 1">
            <a:extLst>
              <a:ext uri="{FF2B5EF4-FFF2-40B4-BE49-F238E27FC236}">
                <a16:creationId xmlns:a16="http://schemas.microsoft.com/office/drawing/2014/main" id="{E99FC997-35B0-4577-9102-FD5962A9CB8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32" indent="-285744">
              <a:spcBef>
                <a:spcPct val="20000"/>
              </a:spcBef>
              <a:buChar char="–"/>
              <a:defRPr sz="2800">
                <a:solidFill>
                  <a:schemeClr val="tx1"/>
                </a:solidFill>
                <a:latin typeface="Arial" panose="020B0604020202020204" pitchFamily="34" charset="0"/>
              </a:defRPr>
            </a:lvl2pPr>
            <a:lvl3pPr marL="1142971" indent="-228594">
              <a:spcBef>
                <a:spcPct val="20000"/>
              </a:spcBef>
              <a:buChar char="•"/>
              <a:defRPr sz="2400">
                <a:solidFill>
                  <a:schemeClr val="tx1"/>
                </a:solidFill>
                <a:latin typeface="Arial" panose="020B0604020202020204" pitchFamily="34" charset="0"/>
              </a:defRPr>
            </a:lvl3pPr>
            <a:lvl4pPr marL="1600160" indent="-228594">
              <a:spcBef>
                <a:spcPct val="20000"/>
              </a:spcBef>
              <a:buChar char="–"/>
              <a:defRPr sz="2000">
                <a:solidFill>
                  <a:schemeClr val="tx1"/>
                </a:solidFill>
                <a:latin typeface="Arial" panose="020B0604020202020204" pitchFamily="34" charset="0"/>
              </a:defRPr>
            </a:lvl4pPr>
            <a:lvl5pPr marL="2057349" indent="-228594">
              <a:spcBef>
                <a:spcPct val="20000"/>
              </a:spcBef>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Char char="»"/>
              <a:defRPr sz="2000">
                <a:solidFill>
                  <a:schemeClr val="tx1"/>
                </a:solidFill>
                <a:latin typeface="Arial" panose="020B0604020202020204" pitchFamily="34" charset="0"/>
              </a:defRPr>
            </a:lvl7pPr>
            <a:lvl8pPr marL="3428914" indent="-228594" eaLnBrk="0" fontAlgn="base" hangingPunct="0">
              <a:spcBef>
                <a:spcPct val="20000"/>
              </a:spcBef>
              <a:spcAft>
                <a:spcPct val="0"/>
              </a:spcAft>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000"/>
              <a:t>___________________________</a:t>
            </a:r>
          </a:p>
          <a:p>
            <a:pPr>
              <a:spcBef>
                <a:spcPct val="0"/>
              </a:spcBef>
              <a:buFontTx/>
              <a:buNone/>
            </a:pPr>
            <a:r>
              <a:rPr lang="pt-BR" altLang="pt-BR" sz="1000"/>
              <a:t>ZEA0564 – Físico-Química</a:t>
            </a:r>
          </a:p>
        </p:txBody>
      </p:sp>
      <p:pic>
        <p:nvPicPr>
          <p:cNvPr id="34819" name="Picture 3" descr="Figure12">
            <a:extLst>
              <a:ext uri="{FF2B5EF4-FFF2-40B4-BE49-F238E27FC236}">
                <a16:creationId xmlns:a16="http://schemas.microsoft.com/office/drawing/2014/main" id="{4E3E16EF-342C-47E0-B273-B66D99513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199" y="0"/>
            <a:ext cx="788035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73F98F8-FC07-4BA6-89E3-6872CD092A7D}"/>
              </a:ext>
            </a:extLst>
          </p:cNvPr>
          <p:cNvSpPr/>
          <p:nvPr/>
        </p:nvSpPr>
        <p:spPr bwMode="auto">
          <a:xfrm>
            <a:off x="1115616" y="44624"/>
            <a:ext cx="2376264" cy="2592288"/>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5" name="Rectangle 4">
            <a:extLst>
              <a:ext uri="{FF2B5EF4-FFF2-40B4-BE49-F238E27FC236}">
                <a16:creationId xmlns:a16="http://schemas.microsoft.com/office/drawing/2014/main" id="{C152B3B0-A1AC-454D-AF70-BC2EBF20A9AD}"/>
              </a:ext>
            </a:extLst>
          </p:cNvPr>
          <p:cNvSpPr/>
          <p:nvPr/>
        </p:nvSpPr>
        <p:spPr bwMode="auto">
          <a:xfrm>
            <a:off x="3510616" y="46348"/>
            <a:ext cx="2213512" cy="2592288"/>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6" name="Rectangle 5">
            <a:extLst>
              <a:ext uri="{FF2B5EF4-FFF2-40B4-BE49-F238E27FC236}">
                <a16:creationId xmlns:a16="http://schemas.microsoft.com/office/drawing/2014/main" id="{A75F73E6-5909-4AC7-AB8A-899E742F8844}"/>
              </a:ext>
            </a:extLst>
          </p:cNvPr>
          <p:cNvSpPr/>
          <p:nvPr/>
        </p:nvSpPr>
        <p:spPr bwMode="auto">
          <a:xfrm>
            <a:off x="5742864" y="44624"/>
            <a:ext cx="2285520" cy="2592288"/>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7" name="Rectangle 6">
            <a:extLst>
              <a:ext uri="{FF2B5EF4-FFF2-40B4-BE49-F238E27FC236}">
                <a16:creationId xmlns:a16="http://schemas.microsoft.com/office/drawing/2014/main" id="{40A6DC16-7585-4A5C-AFBD-876B165C2A32}"/>
              </a:ext>
            </a:extLst>
          </p:cNvPr>
          <p:cNvSpPr/>
          <p:nvPr/>
        </p:nvSpPr>
        <p:spPr bwMode="auto">
          <a:xfrm>
            <a:off x="1115616" y="2852936"/>
            <a:ext cx="2304256" cy="2592288"/>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8" name="Rectangle 7">
            <a:extLst>
              <a:ext uri="{FF2B5EF4-FFF2-40B4-BE49-F238E27FC236}">
                <a16:creationId xmlns:a16="http://schemas.microsoft.com/office/drawing/2014/main" id="{30029C6D-7B5D-4700-A469-376ACC194798}"/>
              </a:ext>
            </a:extLst>
          </p:cNvPr>
          <p:cNvSpPr/>
          <p:nvPr/>
        </p:nvSpPr>
        <p:spPr bwMode="auto">
          <a:xfrm>
            <a:off x="3465244" y="2852936"/>
            <a:ext cx="2213512" cy="2592288"/>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9" name="Rectangle 8">
            <a:extLst>
              <a:ext uri="{FF2B5EF4-FFF2-40B4-BE49-F238E27FC236}">
                <a16:creationId xmlns:a16="http://schemas.microsoft.com/office/drawing/2014/main" id="{3BC6E387-1E9D-44B2-89F8-CD6864FFD700}"/>
              </a:ext>
            </a:extLst>
          </p:cNvPr>
          <p:cNvSpPr/>
          <p:nvPr/>
        </p:nvSpPr>
        <p:spPr bwMode="auto">
          <a:xfrm>
            <a:off x="5727992" y="2852936"/>
            <a:ext cx="2300392" cy="2592288"/>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3804D7-5DBD-4D4F-95DB-9AC244E81BDF}"/>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grpSp>
        <p:nvGrpSpPr>
          <p:cNvPr id="4" name="Group 3">
            <a:extLst>
              <a:ext uri="{FF2B5EF4-FFF2-40B4-BE49-F238E27FC236}">
                <a16:creationId xmlns:a16="http://schemas.microsoft.com/office/drawing/2014/main" id="{81D20301-293B-485B-A1FB-45CC97A174D9}"/>
              </a:ext>
            </a:extLst>
          </p:cNvPr>
          <p:cNvGrpSpPr/>
          <p:nvPr/>
        </p:nvGrpSpPr>
        <p:grpSpPr>
          <a:xfrm>
            <a:off x="35515" y="55660"/>
            <a:ext cx="4776261" cy="2149207"/>
            <a:chOff x="35512" y="55657"/>
            <a:chExt cx="4776261" cy="2149207"/>
          </a:xfrm>
        </p:grpSpPr>
        <p:pic>
          <p:nvPicPr>
            <p:cNvPr id="1028" name="Picture 4">
              <a:extLst>
                <a:ext uri="{FF2B5EF4-FFF2-40B4-BE49-F238E27FC236}">
                  <a16:creationId xmlns:a16="http://schemas.microsoft.com/office/drawing/2014/main" id="{B23EE778-6EF3-46DD-A738-A6FADF9C31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76672"/>
              <a:ext cx="1031605" cy="106428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E089100A-41ED-455E-A421-B50D3CCC89BB}"/>
                </a:ext>
              </a:extLst>
            </p:cNvPr>
            <p:cNvSpPr/>
            <p:nvPr/>
          </p:nvSpPr>
          <p:spPr>
            <a:xfrm>
              <a:off x="45075" y="55657"/>
              <a:ext cx="3437226" cy="276999"/>
            </a:xfrm>
            <a:prstGeom prst="rect">
              <a:avLst/>
            </a:prstGeom>
          </p:spPr>
          <p:txBody>
            <a:bodyPr wrap="square">
              <a:spAutoFit/>
            </a:bodyPr>
            <a:lstStyle/>
            <a:p>
              <a:pPr algn="just" eaLnBrk="1" hangingPunct="1"/>
              <a:r>
                <a:rPr lang="pt-BR" altLang="pt-BR" sz="1200" b="1" i="1" baseline="0" dirty="0"/>
                <a:t>a) Clorofórmio(1)/n-heptano(2)</a:t>
              </a:r>
            </a:p>
          </p:txBody>
        </p:sp>
        <p:pic>
          <p:nvPicPr>
            <p:cNvPr id="1030" name="Picture 6" descr="Portal de Engenharia Quimica - Caso de estudo">
              <a:extLst>
                <a:ext uri="{FF2B5EF4-FFF2-40B4-BE49-F238E27FC236}">
                  <a16:creationId xmlns:a16="http://schemas.microsoft.com/office/drawing/2014/main" id="{3BD7830F-797B-4DC1-AEE4-45CD844592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4841" y="407588"/>
              <a:ext cx="3590330" cy="118453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B1476FB-2111-4123-B2A8-E0904AECF917}"/>
                </a:ext>
              </a:extLst>
            </p:cNvPr>
            <p:cNvSpPr/>
            <p:nvPr/>
          </p:nvSpPr>
          <p:spPr bwMode="auto">
            <a:xfrm>
              <a:off x="35512" y="55657"/>
              <a:ext cx="4776261" cy="214920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grpSp>
        <p:nvGrpSpPr>
          <p:cNvPr id="6" name="Group 5">
            <a:extLst>
              <a:ext uri="{FF2B5EF4-FFF2-40B4-BE49-F238E27FC236}">
                <a16:creationId xmlns:a16="http://schemas.microsoft.com/office/drawing/2014/main" id="{EB1971F5-BBF3-40A7-9ADB-93C6F4BA78FB}"/>
              </a:ext>
            </a:extLst>
          </p:cNvPr>
          <p:cNvGrpSpPr/>
          <p:nvPr/>
        </p:nvGrpSpPr>
        <p:grpSpPr>
          <a:xfrm>
            <a:off x="4892023" y="55659"/>
            <a:ext cx="4186095" cy="2149207"/>
            <a:chOff x="4892022" y="55655"/>
            <a:chExt cx="4186094" cy="2149207"/>
          </a:xfrm>
        </p:grpSpPr>
        <p:sp>
          <p:nvSpPr>
            <p:cNvPr id="7" name="Rectangle 6">
              <a:extLst>
                <a:ext uri="{FF2B5EF4-FFF2-40B4-BE49-F238E27FC236}">
                  <a16:creationId xmlns:a16="http://schemas.microsoft.com/office/drawing/2014/main" id="{3FD2CD3C-F4D8-4EC6-BE39-C9D911BDE9AE}"/>
                </a:ext>
              </a:extLst>
            </p:cNvPr>
            <p:cNvSpPr/>
            <p:nvPr/>
          </p:nvSpPr>
          <p:spPr>
            <a:xfrm>
              <a:off x="4995179" y="130588"/>
              <a:ext cx="2337306" cy="276999"/>
            </a:xfrm>
            <a:prstGeom prst="rect">
              <a:avLst/>
            </a:prstGeom>
          </p:spPr>
          <p:txBody>
            <a:bodyPr wrap="square">
              <a:spAutoFit/>
            </a:bodyPr>
            <a:lstStyle/>
            <a:p>
              <a:pPr algn="just" eaLnBrk="1" hangingPunct="1"/>
              <a:r>
                <a:rPr lang="pt-BR" altLang="pt-BR" sz="1200" b="1" i="1" baseline="0" dirty="0"/>
                <a:t>b) acetona(1)/metanol(2)</a:t>
              </a:r>
            </a:p>
          </p:txBody>
        </p:sp>
        <p:pic>
          <p:nvPicPr>
            <p:cNvPr id="1032" name="Picture 8" descr="Acetona - Propanona - Compostos Químicos - InfoEscola">
              <a:extLst>
                <a:ext uri="{FF2B5EF4-FFF2-40B4-BE49-F238E27FC236}">
                  <a16:creationId xmlns:a16="http://schemas.microsoft.com/office/drawing/2014/main" id="{594B419F-9124-415B-B314-C333A33377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9923" y="1130258"/>
              <a:ext cx="1480178" cy="88810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rincipais Álcoois. Principais álcoois no cotidiano - Mundo Educação">
              <a:extLst>
                <a:ext uri="{FF2B5EF4-FFF2-40B4-BE49-F238E27FC236}">
                  <a16:creationId xmlns:a16="http://schemas.microsoft.com/office/drawing/2014/main" id="{F637AF6D-1D89-4B9F-9DA9-8B895DABCF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636918"/>
              <a:ext cx="2337306" cy="98668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E357B2CE-F104-4BF8-AEE8-7048485CDD71}"/>
                </a:ext>
              </a:extLst>
            </p:cNvPr>
            <p:cNvSpPr/>
            <p:nvPr/>
          </p:nvSpPr>
          <p:spPr bwMode="auto">
            <a:xfrm>
              <a:off x="4892022" y="55655"/>
              <a:ext cx="4186094" cy="214920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grpSp>
        <p:nvGrpSpPr>
          <p:cNvPr id="8" name="Group 7">
            <a:extLst>
              <a:ext uri="{FF2B5EF4-FFF2-40B4-BE49-F238E27FC236}">
                <a16:creationId xmlns:a16="http://schemas.microsoft.com/office/drawing/2014/main" id="{4CAECF0F-D3B6-45B9-8F0D-818642432818}"/>
              </a:ext>
            </a:extLst>
          </p:cNvPr>
          <p:cNvGrpSpPr/>
          <p:nvPr/>
        </p:nvGrpSpPr>
        <p:grpSpPr>
          <a:xfrm>
            <a:off x="26635" y="2230058"/>
            <a:ext cx="4788024" cy="1698257"/>
            <a:chOff x="26634" y="2230055"/>
            <a:chExt cx="4788024" cy="1698257"/>
          </a:xfrm>
        </p:grpSpPr>
        <p:sp>
          <p:nvSpPr>
            <p:cNvPr id="12" name="Rectangle 11">
              <a:extLst>
                <a:ext uri="{FF2B5EF4-FFF2-40B4-BE49-F238E27FC236}">
                  <a16:creationId xmlns:a16="http://schemas.microsoft.com/office/drawing/2014/main" id="{4CFE6A45-1D7B-4D5D-883E-A89232B3D96A}"/>
                </a:ext>
              </a:extLst>
            </p:cNvPr>
            <p:cNvSpPr/>
            <p:nvPr/>
          </p:nvSpPr>
          <p:spPr>
            <a:xfrm>
              <a:off x="65883" y="2348880"/>
              <a:ext cx="3437227" cy="276999"/>
            </a:xfrm>
            <a:prstGeom prst="rect">
              <a:avLst/>
            </a:prstGeom>
          </p:spPr>
          <p:txBody>
            <a:bodyPr wrap="square">
              <a:spAutoFit/>
            </a:bodyPr>
            <a:lstStyle/>
            <a:p>
              <a:pPr algn="just" eaLnBrk="1" hangingPunct="1"/>
              <a:r>
                <a:rPr lang="pt-BR" altLang="pt-BR" sz="1200" b="1" i="1" baseline="0" dirty="0"/>
                <a:t>c) acetona(1)/clorofórmio(2)</a:t>
              </a:r>
            </a:p>
          </p:txBody>
        </p:sp>
        <p:pic>
          <p:nvPicPr>
            <p:cNvPr id="13" name="Picture 8" descr="Acetona - Propanona - Compostos Químicos - InfoEscola">
              <a:extLst>
                <a:ext uri="{FF2B5EF4-FFF2-40B4-BE49-F238E27FC236}">
                  <a16:creationId xmlns:a16="http://schemas.microsoft.com/office/drawing/2014/main" id="{C8BAD072-F48B-49A4-BCC4-97A618B7D6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318" y="2765217"/>
              <a:ext cx="1480178" cy="88810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a:extLst>
                <a:ext uri="{FF2B5EF4-FFF2-40B4-BE49-F238E27FC236}">
                  <a16:creationId xmlns:a16="http://schemas.microsoft.com/office/drawing/2014/main" id="{C0AFF87E-5DE7-4E91-8B81-33149EDF0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680836"/>
              <a:ext cx="1031605" cy="106428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2EF043AD-A006-425D-BF44-FB58149F4DE1}"/>
                </a:ext>
              </a:extLst>
            </p:cNvPr>
            <p:cNvSpPr/>
            <p:nvPr/>
          </p:nvSpPr>
          <p:spPr bwMode="auto">
            <a:xfrm>
              <a:off x="26634" y="2230055"/>
              <a:ext cx="4788024" cy="169825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grpSp>
        <p:nvGrpSpPr>
          <p:cNvPr id="9" name="Group 8">
            <a:extLst>
              <a:ext uri="{FF2B5EF4-FFF2-40B4-BE49-F238E27FC236}">
                <a16:creationId xmlns:a16="http://schemas.microsoft.com/office/drawing/2014/main" id="{4E9C204C-6485-48CC-B8F4-0D58D8864BFA}"/>
              </a:ext>
            </a:extLst>
          </p:cNvPr>
          <p:cNvGrpSpPr/>
          <p:nvPr/>
        </p:nvGrpSpPr>
        <p:grpSpPr>
          <a:xfrm>
            <a:off x="4788024" y="2247695"/>
            <a:ext cx="4355976" cy="2405444"/>
            <a:chOff x="4788024" y="2247695"/>
            <a:chExt cx="4355976" cy="2405444"/>
          </a:xfrm>
        </p:grpSpPr>
        <p:pic>
          <p:nvPicPr>
            <p:cNvPr id="1026" name="Picture 2" descr="ETANOL – PERÍCIA DOS ADULTERADOS">
              <a:extLst>
                <a:ext uri="{FF2B5EF4-FFF2-40B4-BE49-F238E27FC236}">
                  <a16:creationId xmlns:a16="http://schemas.microsoft.com/office/drawing/2014/main" id="{8648A638-6FD5-458A-876E-FC61AA443D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0504" y="2434192"/>
              <a:ext cx="2467998" cy="106080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Portal de Engenharia Quimica - Caso de estudo">
              <a:extLst>
                <a:ext uri="{FF2B5EF4-FFF2-40B4-BE49-F238E27FC236}">
                  <a16:creationId xmlns:a16="http://schemas.microsoft.com/office/drawing/2014/main" id="{00E10348-5F40-4365-8850-123DA41EDD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8690" y="3523670"/>
              <a:ext cx="3215310" cy="1060806"/>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F1B6B9ED-3C5F-4B8A-8110-9A7CBD39488E}"/>
                </a:ext>
              </a:extLst>
            </p:cNvPr>
            <p:cNvSpPr/>
            <p:nvPr/>
          </p:nvSpPr>
          <p:spPr>
            <a:xfrm>
              <a:off x="4788024" y="2247695"/>
              <a:ext cx="3437227" cy="276999"/>
            </a:xfrm>
            <a:prstGeom prst="rect">
              <a:avLst/>
            </a:prstGeom>
          </p:spPr>
          <p:txBody>
            <a:bodyPr wrap="square">
              <a:spAutoFit/>
            </a:bodyPr>
            <a:lstStyle/>
            <a:p>
              <a:pPr algn="just" eaLnBrk="1" hangingPunct="1"/>
              <a:r>
                <a:rPr lang="pt-BR" altLang="pt-BR" sz="1200" b="1" i="1" baseline="0" dirty="0"/>
                <a:t>d) etanol(1)/n-heptano(2)</a:t>
              </a:r>
            </a:p>
          </p:txBody>
        </p:sp>
        <p:sp>
          <p:nvSpPr>
            <p:cNvPr id="18" name="Rectangle 17">
              <a:extLst>
                <a:ext uri="{FF2B5EF4-FFF2-40B4-BE49-F238E27FC236}">
                  <a16:creationId xmlns:a16="http://schemas.microsoft.com/office/drawing/2014/main" id="{6D3405AC-F7AC-4E58-B0CA-81C928BE8EAD}"/>
                </a:ext>
              </a:extLst>
            </p:cNvPr>
            <p:cNvSpPr/>
            <p:nvPr/>
          </p:nvSpPr>
          <p:spPr bwMode="auto">
            <a:xfrm>
              <a:off x="4850243" y="2259303"/>
              <a:ext cx="4227873" cy="239383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grpSp>
        <p:nvGrpSpPr>
          <p:cNvPr id="10" name="Group 9">
            <a:extLst>
              <a:ext uri="{FF2B5EF4-FFF2-40B4-BE49-F238E27FC236}">
                <a16:creationId xmlns:a16="http://schemas.microsoft.com/office/drawing/2014/main" id="{33FD58C8-EDC3-446E-B6D2-A61642DF3DB5}"/>
              </a:ext>
            </a:extLst>
          </p:cNvPr>
          <p:cNvGrpSpPr/>
          <p:nvPr/>
        </p:nvGrpSpPr>
        <p:grpSpPr>
          <a:xfrm>
            <a:off x="23749" y="4040580"/>
            <a:ext cx="4788024" cy="1723143"/>
            <a:chOff x="23749" y="4040579"/>
            <a:chExt cx="4788024" cy="1723142"/>
          </a:xfrm>
        </p:grpSpPr>
        <p:pic>
          <p:nvPicPr>
            <p:cNvPr id="19" name="Picture 2" descr="ETANOL – PERÍCIA DOS ADULTERADOS">
              <a:extLst>
                <a:ext uri="{FF2B5EF4-FFF2-40B4-BE49-F238E27FC236}">
                  <a16:creationId xmlns:a16="http://schemas.microsoft.com/office/drawing/2014/main" id="{E7EBB1B3-2EF6-42F9-8B2B-3E5F244C875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318" y="4437112"/>
              <a:ext cx="2467998" cy="106080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a:extLst>
                <a:ext uri="{FF2B5EF4-FFF2-40B4-BE49-F238E27FC236}">
                  <a16:creationId xmlns:a16="http://schemas.microsoft.com/office/drawing/2014/main" id="{F50D432A-017E-4E91-9115-A63E5F070F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382453"/>
              <a:ext cx="1031605" cy="106428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87C4BC1C-5D65-4877-8C6D-217CF58DCD45}"/>
                </a:ext>
              </a:extLst>
            </p:cNvPr>
            <p:cNvSpPr/>
            <p:nvPr/>
          </p:nvSpPr>
          <p:spPr>
            <a:xfrm>
              <a:off x="86118" y="4040579"/>
              <a:ext cx="3437227" cy="276999"/>
            </a:xfrm>
            <a:prstGeom prst="rect">
              <a:avLst/>
            </a:prstGeom>
          </p:spPr>
          <p:txBody>
            <a:bodyPr wrap="square">
              <a:spAutoFit/>
            </a:bodyPr>
            <a:lstStyle/>
            <a:p>
              <a:pPr algn="just" eaLnBrk="1" hangingPunct="1"/>
              <a:r>
                <a:rPr lang="pt-BR" altLang="pt-BR" sz="1200" b="1" i="1" baseline="0" dirty="0"/>
                <a:t>e) etanol(1)/clorofórmio(2)</a:t>
              </a:r>
            </a:p>
          </p:txBody>
        </p:sp>
        <p:sp>
          <p:nvSpPr>
            <p:cNvPr id="22" name="Rectangle 21">
              <a:extLst>
                <a:ext uri="{FF2B5EF4-FFF2-40B4-BE49-F238E27FC236}">
                  <a16:creationId xmlns:a16="http://schemas.microsoft.com/office/drawing/2014/main" id="{242F69BC-51E1-4AE8-99BA-D633215BBF5D}"/>
                </a:ext>
              </a:extLst>
            </p:cNvPr>
            <p:cNvSpPr/>
            <p:nvPr/>
          </p:nvSpPr>
          <p:spPr bwMode="auto">
            <a:xfrm>
              <a:off x="23749" y="4065464"/>
              <a:ext cx="4788024" cy="169825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grpSp>
        <p:nvGrpSpPr>
          <p:cNvPr id="27" name="Group 26">
            <a:extLst>
              <a:ext uri="{FF2B5EF4-FFF2-40B4-BE49-F238E27FC236}">
                <a16:creationId xmlns:a16="http://schemas.microsoft.com/office/drawing/2014/main" id="{5ADF62C6-E54A-4E14-BF8F-BFD682780656}"/>
              </a:ext>
            </a:extLst>
          </p:cNvPr>
          <p:cNvGrpSpPr/>
          <p:nvPr/>
        </p:nvGrpSpPr>
        <p:grpSpPr>
          <a:xfrm>
            <a:off x="4876764" y="4701494"/>
            <a:ext cx="4201352" cy="1698257"/>
            <a:chOff x="4876764" y="4701491"/>
            <a:chExt cx="4201352" cy="1698257"/>
          </a:xfrm>
        </p:grpSpPr>
        <p:pic>
          <p:nvPicPr>
            <p:cNvPr id="23" name="Picture 2" descr="ETANOL – PERÍCIA DOS ADULTERADOS">
              <a:extLst>
                <a:ext uri="{FF2B5EF4-FFF2-40B4-BE49-F238E27FC236}">
                  <a16:creationId xmlns:a16="http://schemas.microsoft.com/office/drawing/2014/main" id="{7A22E64A-06B3-4FC7-8AA1-BFFDDE245E6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4401" y="5046601"/>
              <a:ext cx="2467998" cy="106080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C444CC01-12F0-4EE3-A28B-B7A0E03670BC}"/>
                </a:ext>
              </a:extLst>
            </p:cNvPr>
            <p:cNvPicPr>
              <a:picLocks noChangeAspect="1"/>
            </p:cNvPicPr>
            <p:nvPr/>
          </p:nvPicPr>
          <p:blipFill>
            <a:blip r:embed="rId7"/>
            <a:stretch>
              <a:fillRect/>
            </a:stretch>
          </p:blipFill>
          <p:spPr>
            <a:xfrm>
              <a:off x="7463850" y="5183825"/>
              <a:ext cx="1375832" cy="1063977"/>
            </a:xfrm>
            <a:prstGeom prst="rect">
              <a:avLst/>
            </a:prstGeom>
          </p:spPr>
        </p:pic>
        <p:sp>
          <p:nvSpPr>
            <p:cNvPr id="25" name="Rectangle 24">
              <a:extLst>
                <a:ext uri="{FF2B5EF4-FFF2-40B4-BE49-F238E27FC236}">
                  <a16:creationId xmlns:a16="http://schemas.microsoft.com/office/drawing/2014/main" id="{AD7356B1-6922-41B0-B93F-7FDC361EE10C}"/>
                </a:ext>
              </a:extLst>
            </p:cNvPr>
            <p:cNvSpPr/>
            <p:nvPr/>
          </p:nvSpPr>
          <p:spPr bwMode="auto">
            <a:xfrm>
              <a:off x="4876764" y="4701491"/>
              <a:ext cx="4201352" cy="169825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26" name="Rectangle 25">
              <a:extLst>
                <a:ext uri="{FF2B5EF4-FFF2-40B4-BE49-F238E27FC236}">
                  <a16:creationId xmlns:a16="http://schemas.microsoft.com/office/drawing/2014/main" id="{2484C05A-EBF0-4AA0-B575-F6D0AF69B15B}"/>
                </a:ext>
              </a:extLst>
            </p:cNvPr>
            <p:cNvSpPr/>
            <p:nvPr/>
          </p:nvSpPr>
          <p:spPr>
            <a:xfrm>
              <a:off x="4892023" y="4745426"/>
              <a:ext cx="2337307" cy="276999"/>
            </a:xfrm>
            <a:prstGeom prst="rect">
              <a:avLst/>
            </a:prstGeom>
          </p:spPr>
          <p:txBody>
            <a:bodyPr wrap="square">
              <a:spAutoFit/>
            </a:bodyPr>
            <a:lstStyle/>
            <a:p>
              <a:pPr algn="just" eaLnBrk="1" hangingPunct="1"/>
              <a:r>
                <a:rPr lang="pt-BR" altLang="pt-BR" sz="1200" b="1" i="1" baseline="0" dirty="0"/>
                <a:t>f) etanol(1)/água(2)</a:t>
              </a:r>
            </a:p>
          </p:txBody>
        </p:sp>
      </p:grpSp>
    </p:spTree>
    <p:extLst>
      <p:ext uri="{BB962C8B-B14F-4D97-AF65-F5344CB8AC3E}">
        <p14:creationId xmlns:p14="http://schemas.microsoft.com/office/powerpoint/2010/main" val="46144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3BFE98D-FC32-4B4C-895A-F1BDE023A72C}"/>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3" name="Rectangle 2">
            <a:extLst>
              <a:ext uri="{FF2B5EF4-FFF2-40B4-BE49-F238E27FC236}">
                <a16:creationId xmlns:a16="http://schemas.microsoft.com/office/drawing/2014/main" id="{BF054492-F1C5-449E-87C5-8001DD8C0231}"/>
              </a:ext>
            </a:extLst>
          </p:cNvPr>
          <p:cNvSpPr/>
          <p:nvPr/>
        </p:nvSpPr>
        <p:spPr>
          <a:xfrm>
            <a:off x="179512" y="146226"/>
            <a:ext cx="7776864" cy="338554"/>
          </a:xfrm>
          <a:prstGeom prst="rect">
            <a:avLst/>
          </a:prstGeom>
        </p:spPr>
        <p:txBody>
          <a:bodyPr wrap="square">
            <a:spAutoFit/>
          </a:bodyPr>
          <a:lstStyle/>
          <a:p>
            <a:pPr algn="just" eaLnBrk="1" hangingPunct="1"/>
            <a:r>
              <a:rPr lang="pt-BR" altLang="pt-BR" sz="1600" b="1" i="1" u="sng" baseline="0" dirty="0"/>
              <a:t>Relação entre propriedade de mistura e propriedade parcial molar</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8D6825F-3A2D-420A-B2BE-B21D45F86D0C}"/>
                  </a:ext>
                </a:extLst>
              </p:cNvPr>
              <p:cNvSpPr txBox="1"/>
              <p:nvPr/>
            </p:nvSpPr>
            <p:spPr>
              <a:xfrm>
                <a:off x="251520" y="825583"/>
                <a:ext cx="2594428"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𝑘</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r>
                            <a:rPr lang="pt-BR" b="0" i="1" baseline="0" smtClean="0">
                              <a:latin typeface="Cambria Math" panose="02040503050406030204" pitchFamily="18" charset="0"/>
                              <a:ea typeface="Cambria Math" panose="02040503050406030204" pitchFamily="18" charset="0"/>
                            </a:rPr>
                            <m:t>𝑘</m:t>
                          </m:r>
                          <m:r>
                            <a:rPr lang="pt-BR" b="0" i="1" baseline="0" smtClean="0">
                              <a:latin typeface="Cambria Math" panose="02040503050406030204" pitchFamily="18" charset="0"/>
                              <a:ea typeface="Cambria Math" panose="02040503050406030204" pitchFamily="18" charset="0"/>
                            </a:rPr>
                            <m:t> −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𝑥</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𝐾</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4" name="TextBox 3">
                <a:extLst>
                  <a:ext uri="{FF2B5EF4-FFF2-40B4-BE49-F238E27FC236}">
                    <a16:creationId xmlns:a16="http://schemas.microsoft.com/office/drawing/2014/main" id="{58D6825F-3A2D-420A-B2BE-B21D45F86D0C}"/>
                  </a:ext>
                </a:extLst>
              </p:cNvPr>
              <p:cNvSpPr txBox="1">
                <a:spLocks noRot="1" noChangeAspect="1" noMove="1" noResize="1" noEditPoints="1" noAdjustHandles="1" noChangeArrowheads="1" noChangeShapeType="1" noTextEdit="1"/>
              </p:cNvSpPr>
              <p:nvPr/>
            </p:nvSpPr>
            <p:spPr>
              <a:xfrm>
                <a:off x="251520" y="825583"/>
                <a:ext cx="2594428" cy="591316"/>
              </a:xfrm>
              <a:prstGeom prst="rect">
                <a:avLst/>
              </a:prstGeom>
              <a:blipFill>
                <a:blip r:embed="rId2"/>
                <a:stretch>
                  <a:fillRect/>
                </a:stretch>
              </a:blipFill>
            </p:spPr>
            <p:txBody>
              <a:bodyPr/>
              <a:lstStyle/>
              <a:p>
                <a:r>
                  <a:rPr lang="en-IE">
                    <a:noFill/>
                  </a:rPr>
                  <a:t> </a:t>
                </a:r>
              </a:p>
            </p:txBody>
          </p:sp>
        </mc:Fallback>
      </mc:AlternateContent>
      <p:grpSp>
        <p:nvGrpSpPr>
          <p:cNvPr id="22" name="Group 21">
            <a:extLst>
              <a:ext uri="{FF2B5EF4-FFF2-40B4-BE49-F238E27FC236}">
                <a16:creationId xmlns:a16="http://schemas.microsoft.com/office/drawing/2014/main" id="{E1460EBD-A784-4BEF-9ABD-67A57BFD3C81}"/>
              </a:ext>
            </a:extLst>
          </p:cNvPr>
          <p:cNvGrpSpPr/>
          <p:nvPr/>
        </p:nvGrpSpPr>
        <p:grpSpPr>
          <a:xfrm>
            <a:off x="573118" y="1396760"/>
            <a:ext cx="2304256" cy="1514698"/>
            <a:chOff x="395536" y="1428028"/>
            <a:chExt cx="2304256" cy="1514699"/>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B4254A3-15B9-4919-AE95-3068184D05BB}"/>
                    </a:ext>
                  </a:extLst>
                </p:cNvPr>
                <p:cNvSpPr txBox="1"/>
                <p:nvPr/>
              </p:nvSpPr>
              <p:spPr>
                <a:xfrm>
                  <a:off x="395536" y="2351411"/>
                  <a:ext cx="1257011"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b="0" i="1" baseline="0" smtClean="0">
                                <a:latin typeface="Cambria Math" panose="02040503050406030204" pitchFamily="18" charset="0"/>
                                <a:ea typeface="Cambria Math" panose="02040503050406030204" pitchFamily="18" charset="0"/>
                              </a:rPr>
                              <m:t>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𝑥</m:t>
                                        </m:r>
                                      </m:e>
                                      <m:sub>
                                        <m:r>
                                          <a:rPr lang="pt-BR" b="0" i="1" baseline="0" smtClean="0">
                                            <a:latin typeface="Cambria Math" panose="02040503050406030204" pitchFamily="18" charset="0"/>
                                            <a:ea typeface="Cambria Math" panose="02040503050406030204" pitchFamily="18" charset="0"/>
                                          </a:rPr>
                                          <m:t>𝑖</m:t>
                                        </m:r>
                                      </m:sub>
                                    </m:sSub>
                                    <m:acc>
                                      <m:accPr>
                                        <m:chr m:val="̅"/>
                                        <m:ctrlPr>
                                          <a:rPr lang="pt-BR" b="0" i="1" baseline="0" smtClean="0">
                                            <a:latin typeface="Cambria Math" panose="02040503050406030204" pitchFamily="18" charset="0"/>
                                            <a:ea typeface="Cambria Math" panose="02040503050406030204" pitchFamily="18" charset="0"/>
                                          </a:rPr>
                                        </m:ctrlPr>
                                      </m:accPr>
                                      <m:e>
                                        <m:sSub>
                                          <m:sSubPr>
                                            <m:ctrlPr>
                                              <a:rPr lang="pt-BR" i="1" baseline="0">
                                                <a:latin typeface="Cambria Math" panose="02040503050406030204" pitchFamily="18" charset="0"/>
                                                <a:ea typeface="Cambria Math" panose="02040503050406030204" pitchFamily="18" charset="0"/>
                                              </a:rPr>
                                            </m:ctrlPr>
                                          </m:sSubPr>
                                          <m:e>
                                            <m:r>
                                              <a:rPr lang="pt-BR" i="1" baseline="0" smtClean="0">
                                                <a:latin typeface="Cambria Math" panose="02040503050406030204" pitchFamily="18" charset="0"/>
                                                <a:ea typeface="Cambria Math" panose="02040503050406030204" pitchFamily="18" charset="0"/>
                                              </a:rPr>
                                              <m:t>𝐾</m:t>
                                            </m:r>
                                          </m:e>
                                          <m:sub>
                                            <m:r>
                                              <a:rPr lang="pt-BR" i="1" baseline="0">
                                                <a:latin typeface="Cambria Math" panose="02040503050406030204" pitchFamily="18" charset="0"/>
                                                <a:ea typeface="Cambria Math" panose="02040503050406030204" pitchFamily="18" charset="0"/>
                                              </a:rPr>
                                              <m:t>𝑖</m:t>
                                            </m:r>
                                          </m:sub>
                                        </m:sSub>
                                      </m:e>
                                    </m:acc>
                                  </m:e>
                                </m:d>
                              </m:e>
                            </m:nary>
                          </m:e>
                          <m:sup/>
                        </m:sSup>
                      </m:oMath>
                    </m:oMathPara>
                  </a14:m>
                  <a:endParaRPr lang="en-IE" baseline="0" dirty="0"/>
                </a:p>
              </p:txBody>
            </p:sp>
          </mc:Choice>
          <mc:Fallback xmlns="">
            <p:sp>
              <p:nvSpPr>
                <p:cNvPr id="5" name="TextBox 4">
                  <a:extLst>
                    <a:ext uri="{FF2B5EF4-FFF2-40B4-BE49-F238E27FC236}">
                      <a16:creationId xmlns:a16="http://schemas.microsoft.com/office/drawing/2014/main" id="{AB4254A3-15B9-4919-AE95-3068184D05BB}"/>
                    </a:ext>
                  </a:extLst>
                </p:cNvPr>
                <p:cNvSpPr txBox="1">
                  <a:spLocks noRot="1" noChangeAspect="1" noMove="1" noResize="1" noEditPoints="1" noAdjustHandles="1" noChangeArrowheads="1" noChangeShapeType="1" noTextEdit="1"/>
                </p:cNvSpPr>
                <p:nvPr/>
              </p:nvSpPr>
              <p:spPr>
                <a:xfrm>
                  <a:off x="395536" y="2351411"/>
                  <a:ext cx="1257011" cy="591316"/>
                </a:xfrm>
                <a:prstGeom prst="rect">
                  <a:avLst/>
                </a:prstGeom>
                <a:blipFill>
                  <a:blip r:embed="rId3"/>
                  <a:stretch>
                    <a:fillRect/>
                  </a:stretch>
                </a:blipFill>
              </p:spPr>
              <p:txBody>
                <a:bodyPr/>
                <a:lstStyle/>
                <a:p>
                  <a:r>
                    <a:rPr lang="en-IE">
                      <a:noFill/>
                    </a:rPr>
                    <a:t> </a:t>
                  </a:r>
                </a:p>
              </p:txBody>
            </p:sp>
          </mc:Fallback>
        </mc:AlternateContent>
        <p:cxnSp>
          <p:nvCxnSpPr>
            <p:cNvPr id="7" name="Straight Arrow Connector 6">
              <a:extLst>
                <a:ext uri="{FF2B5EF4-FFF2-40B4-BE49-F238E27FC236}">
                  <a16:creationId xmlns:a16="http://schemas.microsoft.com/office/drawing/2014/main" id="{39181763-04E1-49A7-AF72-4B6AA204B746}"/>
                </a:ext>
              </a:extLst>
            </p:cNvPr>
            <p:cNvCxnSpPr>
              <a:cxnSpLocks/>
            </p:cNvCxnSpPr>
            <p:nvPr/>
          </p:nvCxnSpPr>
          <p:spPr bwMode="auto">
            <a:xfrm>
              <a:off x="1018896" y="1428028"/>
              <a:ext cx="0" cy="97186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Rectangle 7">
              <a:extLst>
                <a:ext uri="{FF2B5EF4-FFF2-40B4-BE49-F238E27FC236}">
                  <a16:creationId xmlns:a16="http://schemas.microsoft.com/office/drawing/2014/main" id="{1691F61D-375A-498A-B7D3-8A03FF63EDB2}"/>
                </a:ext>
              </a:extLst>
            </p:cNvPr>
            <p:cNvSpPr/>
            <p:nvPr/>
          </p:nvSpPr>
          <p:spPr>
            <a:xfrm>
              <a:off x="1115616" y="1775462"/>
              <a:ext cx="1584176" cy="276999"/>
            </a:xfrm>
            <a:prstGeom prst="rect">
              <a:avLst/>
            </a:prstGeom>
          </p:spPr>
          <p:txBody>
            <a:bodyPr wrap="square">
              <a:spAutoFit/>
            </a:bodyPr>
            <a:lstStyle/>
            <a:p>
              <a:pPr algn="just" eaLnBrk="1" hangingPunct="1"/>
              <a:r>
                <a:rPr lang="pt-BR" altLang="pt-BR" sz="1200" b="1" i="1" baseline="0" dirty="0">
                  <a:solidFill>
                    <a:srgbClr val="FF0000"/>
                  </a:solidFill>
                </a:rPr>
                <a:t>relação de soma</a:t>
              </a:r>
            </a:p>
          </p:txBody>
        </p:sp>
      </p:grpSp>
      <p:grpSp>
        <p:nvGrpSpPr>
          <p:cNvPr id="23" name="Group 22">
            <a:extLst>
              <a:ext uri="{FF2B5EF4-FFF2-40B4-BE49-F238E27FC236}">
                <a16:creationId xmlns:a16="http://schemas.microsoft.com/office/drawing/2014/main" id="{D141D026-60AE-4736-A420-8B8345FC30EC}"/>
              </a:ext>
            </a:extLst>
          </p:cNvPr>
          <p:cNvGrpSpPr/>
          <p:nvPr/>
        </p:nvGrpSpPr>
        <p:grpSpPr>
          <a:xfrm>
            <a:off x="2987827" y="726255"/>
            <a:ext cx="4186605" cy="670505"/>
            <a:chOff x="2987824" y="726252"/>
            <a:chExt cx="4186605" cy="670504"/>
          </a:xfrm>
        </p:grpSpPr>
        <p:cxnSp>
          <p:nvCxnSpPr>
            <p:cNvPr id="10" name="Straight Arrow Connector 9">
              <a:extLst>
                <a:ext uri="{FF2B5EF4-FFF2-40B4-BE49-F238E27FC236}">
                  <a16:creationId xmlns:a16="http://schemas.microsoft.com/office/drawing/2014/main" id="{D6F10527-D082-4B4B-AA69-8D8634949204}"/>
                </a:ext>
              </a:extLst>
            </p:cNvPr>
            <p:cNvCxnSpPr/>
            <p:nvPr/>
          </p:nvCxnSpPr>
          <p:spPr bwMode="auto">
            <a:xfrm>
              <a:off x="2987824" y="1136567"/>
              <a:ext cx="50405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535402E4-5FC1-4904-8087-CB4CFAAE0A7F}"/>
                    </a:ext>
                  </a:extLst>
                </p:cNvPr>
                <p:cNvSpPr txBox="1"/>
                <p:nvPr/>
              </p:nvSpPr>
              <p:spPr>
                <a:xfrm>
                  <a:off x="3635896" y="726252"/>
                  <a:ext cx="3538533" cy="6705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𝑘</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sSup>
                              <m:sSupPr>
                                <m:ctrlPr>
                                  <a:rPr lang="pt-BR" i="1" baseline="0">
                                    <a:latin typeface="Cambria Math" panose="02040503050406030204" pitchFamily="18" charset="0"/>
                                  </a:rPr>
                                </m:ctrlPr>
                              </m:sSupPr>
                              <m:e>
                                <m:r>
                                  <a:rPr lang="pt-BR" i="1" baseline="0">
                                    <a:latin typeface="Cambria Math" panose="02040503050406030204" pitchFamily="18" charset="0"/>
                                    <a:ea typeface="Cambria Math" panose="02040503050406030204" pitchFamily="18" charset="0"/>
                                  </a:rPr>
                                  <m:t> </m:t>
                                </m:r>
                                <m:nary>
                                  <m:naryPr>
                                    <m:chr m:val="∑"/>
                                    <m:limLoc m:val="subSup"/>
                                    <m:supHide m:val="on"/>
                                    <m:ctrlPr>
                                      <a:rPr lang="pt-BR" i="1" baseline="0">
                                        <a:latin typeface="Cambria Math" panose="02040503050406030204" pitchFamily="18" charset="0"/>
                                        <a:ea typeface="Cambria Math" panose="02040503050406030204" pitchFamily="18" charset="0"/>
                                      </a:rPr>
                                    </m:ctrlPr>
                                  </m:naryPr>
                                  <m:sub>
                                    <m:r>
                                      <m:rPr>
                                        <m:brk m:alnAt="9"/>
                                      </m:rPr>
                                      <a:rPr lang="pt-BR" i="1" baseline="0">
                                        <a:latin typeface="Cambria Math" panose="02040503050406030204" pitchFamily="18" charset="0"/>
                                        <a:ea typeface="Cambria Math" panose="02040503050406030204" pitchFamily="18" charset="0"/>
                                      </a:rPr>
                                      <m:t>𝑖</m:t>
                                    </m:r>
                                  </m:sub>
                                  <m:sup/>
                                  <m:e>
                                    <m:d>
                                      <m:dPr>
                                        <m:ctrlPr>
                                          <a:rPr lang="pt-BR" i="1" baseline="0">
                                            <a:latin typeface="Cambria Math" panose="02040503050406030204" pitchFamily="18" charset="0"/>
                                            <a:ea typeface="Cambria Math" panose="02040503050406030204" pitchFamily="18" charset="0"/>
                                          </a:rPr>
                                        </m:ctrlPr>
                                      </m:dPr>
                                      <m:e>
                                        <m:sSub>
                                          <m:sSubPr>
                                            <m:ctrlPr>
                                              <a:rPr lang="pt-BR" i="1" baseline="0">
                                                <a:latin typeface="Cambria Math" panose="02040503050406030204" pitchFamily="18" charset="0"/>
                                                <a:ea typeface="Cambria Math" panose="02040503050406030204" pitchFamily="18" charset="0"/>
                                              </a:rPr>
                                            </m:ctrlPr>
                                          </m:sSubPr>
                                          <m:e>
                                            <m:r>
                                              <a:rPr lang="pt-BR" i="1" baseline="0">
                                                <a:latin typeface="Cambria Math" panose="02040503050406030204" pitchFamily="18" charset="0"/>
                                                <a:ea typeface="Cambria Math" panose="02040503050406030204" pitchFamily="18" charset="0"/>
                                              </a:rPr>
                                              <m:t>𝑥</m:t>
                                            </m:r>
                                          </m:e>
                                          <m:sub>
                                            <m:r>
                                              <a:rPr lang="pt-BR" i="1" baseline="0">
                                                <a:latin typeface="Cambria Math" panose="02040503050406030204" pitchFamily="18" charset="0"/>
                                                <a:ea typeface="Cambria Math" panose="02040503050406030204" pitchFamily="18" charset="0"/>
                                              </a:rPr>
                                              <m:t>𝑖</m:t>
                                            </m:r>
                                          </m:sub>
                                        </m:sSub>
                                        <m:acc>
                                          <m:accPr>
                                            <m:chr m:val="̅"/>
                                            <m:ctrlPr>
                                              <a:rPr lang="pt-BR" i="1" baseline="0">
                                                <a:latin typeface="Cambria Math" panose="02040503050406030204" pitchFamily="18" charset="0"/>
                                                <a:ea typeface="Cambria Math" panose="02040503050406030204" pitchFamily="18" charset="0"/>
                                              </a:rPr>
                                            </m:ctrlPr>
                                          </m:accPr>
                                          <m:e>
                                            <m:sSub>
                                              <m:sSubPr>
                                                <m:ctrlPr>
                                                  <a:rPr lang="pt-BR" i="1" baseline="0">
                                                    <a:latin typeface="Cambria Math" panose="02040503050406030204" pitchFamily="18" charset="0"/>
                                                    <a:ea typeface="Cambria Math" panose="02040503050406030204" pitchFamily="18" charset="0"/>
                                                  </a:rPr>
                                                </m:ctrlPr>
                                              </m:sSubPr>
                                              <m:e>
                                                <m:r>
                                                  <a:rPr lang="pt-BR" i="1" baseline="0">
                                                    <a:latin typeface="Cambria Math" panose="02040503050406030204" pitchFamily="18" charset="0"/>
                                                    <a:ea typeface="Cambria Math" panose="02040503050406030204" pitchFamily="18" charset="0"/>
                                                  </a:rPr>
                                                  <m:t>𝐾</m:t>
                                                </m:r>
                                              </m:e>
                                              <m:sub>
                                                <m:r>
                                                  <a:rPr lang="pt-BR" i="1" baseline="0">
                                                    <a:latin typeface="Cambria Math" panose="02040503050406030204" pitchFamily="18" charset="0"/>
                                                    <a:ea typeface="Cambria Math" panose="02040503050406030204" pitchFamily="18" charset="0"/>
                                                  </a:rPr>
                                                  <m:t>𝑖</m:t>
                                                </m:r>
                                              </m:sub>
                                            </m:sSub>
                                          </m:e>
                                        </m:acc>
                                      </m:e>
                                    </m:d>
                                  </m:e>
                                </m:nary>
                              </m:e>
                              <m:sup/>
                            </m:sSup>
                            <m:r>
                              <a:rPr lang="pt-BR" b="0" i="1" baseline="0" smtClean="0">
                                <a:latin typeface="Cambria Math" panose="02040503050406030204" pitchFamily="18" charset="0"/>
                                <a:ea typeface="Cambria Math" panose="02040503050406030204" pitchFamily="18" charset="0"/>
                              </a:rPr>
                              <m:t>−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𝑥</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𝐾</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11" name="TextBox 10">
                  <a:extLst>
                    <a:ext uri="{FF2B5EF4-FFF2-40B4-BE49-F238E27FC236}">
                      <a16:creationId xmlns:a16="http://schemas.microsoft.com/office/drawing/2014/main" id="{535402E4-5FC1-4904-8087-CB4CFAAE0A7F}"/>
                    </a:ext>
                  </a:extLst>
                </p:cNvPr>
                <p:cNvSpPr txBox="1">
                  <a:spLocks noRot="1" noChangeAspect="1" noMove="1" noResize="1" noEditPoints="1" noAdjustHandles="1" noChangeArrowheads="1" noChangeShapeType="1" noTextEdit="1"/>
                </p:cNvSpPr>
                <p:nvPr/>
              </p:nvSpPr>
              <p:spPr>
                <a:xfrm>
                  <a:off x="3635896" y="726252"/>
                  <a:ext cx="3538533" cy="670504"/>
                </a:xfrm>
                <a:prstGeom prst="rect">
                  <a:avLst/>
                </a:prstGeom>
                <a:blipFill>
                  <a:blip r:embed="rId4"/>
                  <a:stretch>
                    <a:fillRect/>
                  </a:stretch>
                </a:blipFill>
              </p:spPr>
              <p:txBody>
                <a:bodyPr/>
                <a:lstStyle/>
                <a:p>
                  <a:r>
                    <a:rPr lang="en-IE">
                      <a:noFill/>
                    </a:rPr>
                    <a:t> </a:t>
                  </a:r>
                </a:p>
              </p:txBody>
            </p:sp>
          </mc:Fallback>
        </mc:AlternateContent>
      </p:grpSp>
      <p:sp>
        <p:nvSpPr>
          <p:cNvPr id="12" name="Arrow: Down 11">
            <a:extLst>
              <a:ext uri="{FF2B5EF4-FFF2-40B4-BE49-F238E27FC236}">
                <a16:creationId xmlns:a16="http://schemas.microsoft.com/office/drawing/2014/main" id="{6A1B3D4A-2A26-478D-807D-94C40CAC9F9A}"/>
              </a:ext>
            </a:extLst>
          </p:cNvPr>
          <p:cNvSpPr/>
          <p:nvPr/>
        </p:nvSpPr>
        <p:spPr bwMode="auto">
          <a:xfrm>
            <a:off x="5148065" y="1428028"/>
            <a:ext cx="360004" cy="43800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nvGrpSpPr>
          <p:cNvPr id="15" name="Group 14">
            <a:extLst>
              <a:ext uri="{FF2B5EF4-FFF2-40B4-BE49-F238E27FC236}">
                <a16:creationId xmlns:a16="http://schemas.microsoft.com/office/drawing/2014/main" id="{2A76D81B-F164-4657-A30B-36E282E01880}"/>
              </a:ext>
            </a:extLst>
          </p:cNvPr>
          <p:cNvGrpSpPr/>
          <p:nvPr/>
        </p:nvGrpSpPr>
        <p:grpSpPr>
          <a:xfrm>
            <a:off x="4598462" y="2180893"/>
            <a:ext cx="3062154" cy="744055"/>
            <a:chOff x="3059832" y="1961100"/>
            <a:chExt cx="3062154" cy="744054"/>
          </a:xfrm>
        </p:grpSpPr>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031793C-11C4-43AC-86A7-51184F8067F5}"/>
                    </a:ext>
                  </a:extLst>
                </p:cNvPr>
                <p:cNvSpPr txBox="1"/>
                <p:nvPr/>
              </p:nvSpPr>
              <p:spPr>
                <a:xfrm>
                  <a:off x="3144297" y="1977361"/>
                  <a:ext cx="2914837" cy="6570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sz="2000" i="1" baseline="0">
                                <a:latin typeface="Cambria Math" panose="02040503050406030204" pitchFamily="18" charset="0"/>
                              </a:rPr>
                            </m:ctrlPr>
                          </m:sSupPr>
                          <m:e>
                            <m:r>
                              <a:rPr lang="pt-BR" sz="2000" i="1" baseline="0">
                                <a:latin typeface="Cambria Math" panose="02040503050406030204" pitchFamily="18" charset="0"/>
                                <a:ea typeface="Cambria Math" panose="02040503050406030204" pitchFamily="18" charset="0"/>
                              </a:rPr>
                              <m:t>∆</m:t>
                            </m:r>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𝑘</m:t>
                                </m:r>
                              </m:e>
                              <m:sub>
                                <m:r>
                                  <a:rPr lang="pt-BR" sz="2000" i="1" baseline="0">
                                    <a:latin typeface="Cambria Math" panose="02040503050406030204" pitchFamily="18" charset="0"/>
                                    <a:ea typeface="Cambria Math" panose="02040503050406030204" pitchFamily="18" charset="0"/>
                                  </a:rPr>
                                  <m:t>𝑚𝑖𝑠</m:t>
                                </m:r>
                              </m:sub>
                            </m:sSub>
                            <m:r>
                              <a:rPr lang="pt-BR" sz="2000" i="1" baseline="0">
                                <a:latin typeface="Cambria Math" panose="02040503050406030204" pitchFamily="18" charset="0"/>
                                <a:ea typeface="Cambria Math" panose="02040503050406030204" pitchFamily="18" charset="0"/>
                              </a:rPr>
                              <m:t>= </m:t>
                            </m:r>
                            <m:nary>
                              <m:naryPr>
                                <m:chr m:val="∑"/>
                                <m:limLoc m:val="subSup"/>
                                <m:supHide m:val="on"/>
                                <m:ctrlPr>
                                  <a:rPr lang="pt-BR" sz="2000" i="1" baseline="0">
                                    <a:latin typeface="Cambria Math" panose="02040503050406030204" pitchFamily="18" charset="0"/>
                                    <a:ea typeface="Cambria Math" panose="02040503050406030204" pitchFamily="18" charset="0"/>
                                  </a:rPr>
                                </m:ctrlPr>
                              </m:naryPr>
                              <m:sub>
                                <m:r>
                                  <m:rPr>
                                    <m:brk m:alnAt="9"/>
                                  </m:rPr>
                                  <a:rPr lang="pt-BR" sz="2000" i="1" baseline="0">
                                    <a:latin typeface="Cambria Math" panose="02040503050406030204" pitchFamily="18" charset="0"/>
                                    <a:ea typeface="Cambria Math" panose="02040503050406030204" pitchFamily="18" charset="0"/>
                                  </a:rPr>
                                  <m:t>𝑖</m:t>
                                </m:r>
                              </m:sub>
                              <m:sup/>
                              <m:e>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𝑥</m:t>
                                    </m:r>
                                  </m:e>
                                  <m:sub>
                                    <m:r>
                                      <a:rPr lang="pt-BR" sz="2000" i="1" baseline="0">
                                        <a:latin typeface="Cambria Math" panose="02040503050406030204" pitchFamily="18" charset="0"/>
                                        <a:ea typeface="Cambria Math" panose="02040503050406030204" pitchFamily="18" charset="0"/>
                                      </a:rPr>
                                      <m:t>𝑖</m:t>
                                    </m:r>
                                  </m:sub>
                                </m:sSub>
                                <m:d>
                                  <m:dPr>
                                    <m:ctrlPr>
                                      <a:rPr lang="pt-BR" sz="2000" i="1" baseline="0">
                                        <a:latin typeface="Cambria Math" panose="02040503050406030204" pitchFamily="18" charset="0"/>
                                        <a:ea typeface="Cambria Math" panose="02040503050406030204" pitchFamily="18" charset="0"/>
                                      </a:rPr>
                                    </m:ctrlPr>
                                  </m:dPr>
                                  <m:e>
                                    <m:acc>
                                      <m:accPr>
                                        <m:chr m:val="̅"/>
                                        <m:ctrlPr>
                                          <a:rPr lang="pt-BR" sz="2000" i="1" baseline="0">
                                            <a:latin typeface="Cambria Math" panose="02040503050406030204" pitchFamily="18" charset="0"/>
                                            <a:ea typeface="Cambria Math" panose="02040503050406030204" pitchFamily="18" charset="0"/>
                                          </a:rPr>
                                        </m:ctrlPr>
                                      </m:accPr>
                                      <m:e>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𝐾</m:t>
                                            </m:r>
                                          </m:e>
                                          <m:sub>
                                            <m:r>
                                              <a:rPr lang="pt-BR" sz="2000" i="1" baseline="0">
                                                <a:latin typeface="Cambria Math" panose="02040503050406030204" pitchFamily="18" charset="0"/>
                                                <a:ea typeface="Cambria Math" panose="02040503050406030204" pitchFamily="18" charset="0"/>
                                              </a:rPr>
                                              <m:t>𝑖</m:t>
                                            </m:r>
                                          </m:sub>
                                        </m:sSub>
                                      </m:e>
                                    </m:acc>
                                    <m:r>
                                      <a:rPr lang="pt-BR" sz="2000" i="1" baseline="0">
                                        <a:latin typeface="Cambria Math" panose="02040503050406030204" pitchFamily="18" charset="0"/>
                                      </a:rPr>
                                      <m:t>−</m:t>
                                    </m:r>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𝐾</m:t>
                                        </m:r>
                                      </m:e>
                                      <m:sub>
                                        <m:r>
                                          <a:rPr lang="pt-BR" sz="2000" i="1" baseline="0">
                                            <a:latin typeface="Cambria Math" panose="02040503050406030204" pitchFamily="18" charset="0"/>
                                            <a:ea typeface="Cambria Math" panose="02040503050406030204" pitchFamily="18" charset="0"/>
                                          </a:rPr>
                                          <m:t>𝑖</m:t>
                                        </m:r>
                                      </m:sub>
                                    </m:sSub>
                                  </m:e>
                                </m:d>
                              </m:e>
                            </m:nary>
                          </m:e>
                          <m:sup/>
                        </m:sSup>
                      </m:oMath>
                    </m:oMathPara>
                  </a14:m>
                  <a:endParaRPr lang="en-IE" sz="2000" baseline="0" dirty="0"/>
                </a:p>
              </p:txBody>
            </p:sp>
          </mc:Choice>
          <mc:Fallback xmlns="">
            <p:sp>
              <p:nvSpPr>
                <p:cNvPr id="13" name="TextBox 12">
                  <a:extLst>
                    <a:ext uri="{FF2B5EF4-FFF2-40B4-BE49-F238E27FC236}">
                      <a16:creationId xmlns:a16="http://schemas.microsoft.com/office/drawing/2014/main" id="{B031793C-11C4-43AC-86A7-51184F8067F5}"/>
                    </a:ext>
                  </a:extLst>
                </p:cNvPr>
                <p:cNvSpPr txBox="1">
                  <a:spLocks noRot="1" noChangeAspect="1" noMove="1" noResize="1" noEditPoints="1" noAdjustHandles="1" noChangeArrowheads="1" noChangeShapeType="1" noTextEdit="1"/>
                </p:cNvSpPr>
                <p:nvPr/>
              </p:nvSpPr>
              <p:spPr>
                <a:xfrm>
                  <a:off x="3144297" y="1977361"/>
                  <a:ext cx="2914837" cy="657038"/>
                </a:xfrm>
                <a:prstGeom prst="rect">
                  <a:avLst/>
                </a:prstGeom>
                <a:blipFill>
                  <a:blip r:embed="rId5"/>
                  <a:stretch>
                    <a:fillRect/>
                  </a:stretch>
                </a:blipFill>
              </p:spPr>
              <p:txBody>
                <a:bodyPr/>
                <a:lstStyle/>
                <a:p>
                  <a:r>
                    <a:rPr lang="en-IE">
                      <a:noFill/>
                    </a:rPr>
                    <a:t> </a:t>
                  </a:r>
                </a:p>
              </p:txBody>
            </p:sp>
          </mc:Fallback>
        </mc:AlternateContent>
        <p:sp>
          <p:nvSpPr>
            <p:cNvPr id="14" name="Rectangle 13">
              <a:extLst>
                <a:ext uri="{FF2B5EF4-FFF2-40B4-BE49-F238E27FC236}">
                  <a16:creationId xmlns:a16="http://schemas.microsoft.com/office/drawing/2014/main" id="{EDFD2AF0-ED5F-460F-886A-AEBF2371577E}"/>
                </a:ext>
              </a:extLst>
            </p:cNvPr>
            <p:cNvSpPr/>
            <p:nvPr/>
          </p:nvSpPr>
          <p:spPr bwMode="auto">
            <a:xfrm>
              <a:off x="3059832" y="1961100"/>
              <a:ext cx="3062154" cy="744054"/>
            </a:xfrm>
            <a:prstGeom prst="rect">
              <a:avLst/>
            </a:prstGeom>
            <a:noFill/>
            <a:ln w="22225" cap="flat" cmpd="sng" algn="ctr">
              <a:solidFill>
                <a:srgbClr val="CC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sz="2000">
                <a:latin typeface="Arial" charset="0"/>
              </a:endParaRPr>
            </a:p>
          </p:txBody>
        </p:sp>
      </p:grpSp>
      <p:grpSp>
        <p:nvGrpSpPr>
          <p:cNvPr id="20" name="Group 19">
            <a:extLst>
              <a:ext uri="{FF2B5EF4-FFF2-40B4-BE49-F238E27FC236}">
                <a16:creationId xmlns:a16="http://schemas.microsoft.com/office/drawing/2014/main" id="{D3278F6A-7600-48BC-AF92-E7ADC240CE09}"/>
              </a:ext>
            </a:extLst>
          </p:cNvPr>
          <p:cNvGrpSpPr/>
          <p:nvPr/>
        </p:nvGrpSpPr>
        <p:grpSpPr>
          <a:xfrm>
            <a:off x="4476412" y="3004932"/>
            <a:ext cx="3280065" cy="1316081"/>
            <a:chOff x="3131840" y="2688983"/>
            <a:chExt cx="3280065" cy="1316081"/>
          </a:xfrm>
        </p:grpSpPr>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55ECAFD-122A-487F-B8E4-2B2403DC9EED}"/>
                    </a:ext>
                  </a:extLst>
                </p:cNvPr>
                <p:cNvSpPr txBox="1"/>
                <p:nvPr/>
              </p:nvSpPr>
              <p:spPr>
                <a:xfrm>
                  <a:off x="3469727" y="2790220"/>
                  <a:ext cx="2940292" cy="6570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sz="2000" i="1" baseline="0">
                                <a:latin typeface="Cambria Math" panose="02040503050406030204" pitchFamily="18" charset="0"/>
                              </a:rPr>
                            </m:ctrlPr>
                          </m:sSupPr>
                          <m:e>
                            <m:r>
                              <a:rPr lang="pt-BR" sz="2000" i="1" baseline="0">
                                <a:latin typeface="Cambria Math" panose="02040503050406030204" pitchFamily="18" charset="0"/>
                                <a:ea typeface="Cambria Math" panose="02040503050406030204" pitchFamily="18" charset="0"/>
                              </a:rPr>
                              <m:t>∆</m:t>
                            </m:r>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h</m:t>
                                </m:r>
                              </m:e>
                              <m:sub>
                                <m:r>
                                  <a:rPr lang="pt-BR" sz="2000" i="1" baseline="0">
                                    <a:latin typeface="Cambria Math" panose="02040503050406030204" pitchFamily="18" charset="0"/>
                                    <a:ea typeface="Cambria Math" panose="02040503050406030204" pitchFamily="18" charset="0"/>
                                  </a:rPr>
                                  <m:t>𝑚𝑖𝑠</m:t>
                                </m:r>
                              </m:sub>
                            </m:sSub>
                            <m:r>
                              <a:rPr lang="pt-BR" sz="2000" i="1" baseline="0">
                                <a:latin typeface="Cambria Math" panose="02040503050406030204" pitchFamily="18" charset="0"/>
                                <a:ea typeface="Cambria Math" panose="02040503050406030204" pitchFamily="18" charset="0"/>
                              </a:rPr>
                              <m:t>= </m:t>
                            </m:r>
                            <m:nary>
                              <m:naryPr>
                                <m:chr m:val="∑"/>
                                <m:limLoc m:val="subSup"/>
                                <m:supHide m:val="on"/>
                                <m:ctrlPr>
                                  <a:rPr lang="pt-BR" sz="2000" i="1" baseline="0">
                                    <a:latin typeface="Cambria Math" panose="02040503050406030204" pitchFamily="18" charset="0"/>
                                    <a:ea typeface="Cambria Math" panose="02040503050406030204" pitchFamily="18" charset="0"/>
                                  </a:rPr>
                                </m:ctrlPr>
                              </m:naryPr>
                              <m:sub>
                                <m:r>
                                  <m:rPr>
                                    <m:brk m:alnAt="9"/>
                                  </m:rPr>
                                  <a:rPr lang="pt-BR" sz="2000" i="1" baseline="0">
                                    <a:latin typeface="Cambria Math" panose="02040503050406030204" pitchFamily="18" charset="0"/>
                                    <a:ea typeface="Cambria Math" panose="02040503050406030204" pitchFamily="18" charset="0"/>
                                  </a:rPr>
                                  <m:t>𝑖</m:t>
                                </m:r>
                              </m:sub>
                              <m:sup/>
                              <m:e>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𝑥</m:t>
                                    </m:r>
                                  </m:e>
                                  <m:sub>
                                    <m:r>
                                      <a:rPr lang="pt-BR" sz="2000" i="1" baseline="0">
                                        <a:latin typeface="Cambria Math" panose="02040503050406030204" pitchFamily="18" charset="0"/>
                                        <a:ea typeface="Cambria Math" panose="02040503050406030204" pitchFamily="18" charset="0"/>
                                      </a:rPr>
                                      <m:t>𝑖</m:t>
                                    </m:r>
                                  </m:sub>
                                </m:sSub>
                                <m:d>
                                  <m:dPr>
                                    <m:ctrlPr>
                                      <a:rPr lang="pt-BR" sz="2000" i="1" baseline="0">
                                        <a:latin typeface="Cambria Math" panose="02040503050406030204" pitchFamily="18" charset="0"/>
                                        <a:ea typeface="Cambria Math" panose="02040503050406030204" pitchFamily="18" charset="0"/>
                                      </a:rPr>
                                    </m:ctrlPr>
                                  </m:dPr>
                                  <m:e>
                                    <m:acc>
                                      <m:accPr>
                                        <m:chr m:val="̅"/>
                                        <m:ctrlPr>
                                          <a:rPr lang="pt-BR" sz="2000" i="1" baseline="0">
                                            <a:latin typeface="Cambria Math" panose="02040503050406030204" pitchFamily="18" charset="0"/>
                                            <a:ea typeface="Cambria Math" panose="02040503050406030204" pitchFamily="18" charset="0"/>
                                          </a:rPr>
                                        </m:ctrlPr>
                                      </m:accPr>
                                      <m:e>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𝐻</m:t>
                                            </m:r>
                                          </m:e>
                                          <m:sub>
                                            <m:r>
                                              <a:rPr lang="pt-BR" sz="2000" i="1" baseline="0">
                                                <a:latin typeface="Cambria Math" panose="02040503050406030204" pitchFamily="18" charset="0"/>
                                                <a:ea typeface="Cambria Math" panose="02040503050406030204" pitchFamily="18" charset="0"/>
                                              </a:rPr>
                                              <m:t>𝑖</m:t>
                                            </m:r>
                                          </m:sub>
                                        </m:sSub>
                                      </m:e>
                                    </m:acc>
                                    <m:r>
                                      <a:rPr lang="pt-BR" sz="2000" i="1" baseline="0">
                                        <a:latin typeface="Cambria Math" panose="02040503050406030204" pitchFamily="18" charset="0"/>
                                      </a:rPr>
                                      <m:t>−</m:t>
                                    </m:r>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𝐻</m:t>
                                        </m:r>
                                      </m:e>
                                      <m:sub>
                                        <m:r>
                                          <a:rPr lang="pt-BR" sz="2000" i="1" baseline="0">
                                            <a:latin typeface="Cambria Math" panose="02040503050406030204" pitchFamily="18" charset="0"/>
                                            <a:ea typeface="Cambria Math" panose="02040503050406030204" pitchFamily="18" charset="0"/>
                                          </a:rPr>
                                          <m:t>𝑖</m:t>
                                        </m:r>
                                      </m:sub>
                                    </m:sSub>
                                  </m:e>
                                </m:d>
                              </m:e>
                            </m:nary>
                          </m:e>
                          <m:sup/>
                        </m:sSup>
                      </m:oMath>
                    </m:oMathPara>
                  </a14:m>
                  <a:endParaRPr lang="en-IE" sz="2000" baseline="0" dirty="0"/>
                </a:p>
              </p:txBody>
            </p:sp>
          </mc:Choice>
          <mc:Fallback xmlns="">
            <p:sp>
              <p:nvSpPr>
                <p:cNvPr id="16" name="TextBox 15">
                  <a:extLst>
                    <a:ext uri="{FF2B5EF4-FFF2-40B4-BE49-F238E27FC236}">
                      <a16:creationId xmlns:a16="http://schemas.microsoft.com/office/drawing/2014/main" id="{F55ECAFD-122A-487F-B8E4-2B2403DC9EED}"/>
                    </a:ext>
                  </a:extLst>
                </p:cNvPr>
                <p:cNvSpPr txBox="1">
                  <a:spLocks noRot="1" noChangeAspect="1" noMove="1" noResize="1" noEditPoints="1" noAdjustHandles="1" noChangeArrowheads="1" noChangeShapeType="1" noTextEdit="1"/>
                </p:cNvSpPr>
                <p:nvPr/>
              </p:nvSpPr>
              <p:spPr>
                <a:xfrm>
                  <a:off x="3469727" y="2790220"/>
                  <a:ext cx="2940292" cy="657039"/>
                </a:xfrm>
                <a:prstGeom prst="rect">
                  <a:avLst/>
                </a:prstGeom>
                <a:blipFill>
                  <a:blip r:embed="rId6"/>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C32BDF3-E128-49FC-B1E2-ECF385B28E9A}"/>
                    </a:ext>
                  </a:extLst>
                </p:cNvPr>
                <p:cNvSpPr txBox="1"/>
                <p:nvPr/>
              </p:nvSpPr>
              <p:spPr>
                <a:xfrm>
                  <a:off x="3469727" y="3338399"/>
                  <a:ext cx="2845202" cy="6570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sz="2000" i="1" baseline="0">
                                <a:latin typeface="Cambria Math" panose="02040503050406030204" pitchFamily="18" charset="0"/>
                              </a:rPr>
                            </m:ctrlPr>
                          </m:sSupPr>
                          <m:e>
                            <m:r>
                              <a:rPr lang="pt-BR" sz="2000" i="1" baseline="0">
                                <a:latin typeface="Cambria Math" panose="02040503050406030204" pitchFamily="18" charset="0"/>
                                <a:ea typeface="Cambria Math" panose="02040503050406030204" pitchFamily="18" charset="0"/>
                              </a:rPr>
                              <m:t>∆</m:t>
                            </m:r>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𝑣</m:t>
                                </m:r>
                              </m:e>
                              <m:sub>
                                <m:r>
                                  <a:rPr lang="pt-BR" sz="2000" i="1" baseline="0">
                                    <a:latin typeface="Cambria Math" panose="02040503050406030204" pitchFamily="18" charset="0"/>
                                    <a:ea typeface="Cambria Math" panose="02040503050406030204" pitchFamily="18" charset="0"/>
                                  </a:rPr>
                                  <m:t>𝑚𝑖𝑠</m:t>
                                </m:r>
                              </m:sub>
                            </m:sSub>
                            <m:r>
                              <a:rPr lang="pt-BR" sz="2000" i="1" baseline="0">
                                <a:latin typeface="Cambria Math" panose="02040503050406030204" pitchFamily="18" charset="0"/>
                                <a:ea typeface="Cambria Math" panose="02040503050406030204" pitchFamily="18" charset="0"/>
                              </a:rPr>
                              <m:t>= </m:t>
                            </m:r>
                            <m:nary>
                              <m:naryPr>
                                <m:chr m:val="∑"/>
                                <m:limLoc m:val="subSup"/>
                                <m:supHide m:val="on"/>
                                <m:ctrlPr>
                                  <a:rPr lang="pt-BR" sz="2000" i="1" baseline="0">
                                    <a:latin typeface="Cambria Math" panose="02040503050406030204" pitchFamily="18" charset="0"/>
                                    <a:ea typeface="Cambria Math" panose="02040503050406030204" pitchFamily="18" charset="0"/>
                                  </a:rPr>
                                </m:ctrlPr>
                              </m:naryPr>
                              <m:sub>
                                <m:r>
                                  <m:rPr>
                                    <m:brk m:alnAt="9"/>
                                  </m:rPr>
                                  <a:rPr lang="pt-BR" sz="2000" i="1" baseline="0">
                                    <a:latin typeface="Cambria Math" panose="02040503050406030204" pitchFamily="18" charset="0"/>
                                    <a:ea typeface="Cambria Math" panose="02040503050406030204" pitchFamily="18" charset="0"/>
                                  </a:rPr>
                                  <m:t>𝑖</m:t>
                                </m:r>
                              </m:sub>
                              <m:sup/>
                              <m:e>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𝑥</m:t>
                                    </m:r>
                                  </m:e>
                                  <m:sub>
                                    <m:r>
                                      <a:rPr lang="pt-BR" sz="2000" i="1" baseline="0">
                                        <a:latin typeface="Cambria Math" panose="02040503050406030204" pitchFamily="18" charset="0"/>
                                        <a:ea typeface="Cambria Math" panose="02040503050406030204" pitchFamily="18" charset="0"/>
                                      </a:rPr>
                                      <m:t>𝑖</m:t>
                                    </m:r>
                                  </m:sub>
                                </m:sSub>
                                <m:d>
                                  <m:dPr>
                                    <m:ctrlPr>
                                      <a:rPr lang="pt-BR" sz="2000" i="1" baseline="0">
                                        <a:latin typeface="Cambria Math" panose="02040503050406030204" pitchFamily="18" charset="0"/>
                                        <a:ea typeface="Cambria Math" panose="02040503050406030204" pitchFamily="18" charset="0"/>
                                      </a:rPr>
                                    </m:ctrlPr>
                                  </m:dPr>
                                  <m:e>
                                    <m:acc>
                                      <m:accPr>
                                        <m:chr m:val="̅"/>
                                        <m:ctrlPr>
                                          <a:rPr lang="pt-BR" sz="2000" i="1" baseline="0">
                                            <a:latin typeface="Cambria Math" panose="02040503050406030204" pitchFamily="18" charset="0"/>
                                            <a:ea typeface="Cambria Math" panose="02040503050406030204" pitchFamily="18" charset="0"/>
                                          </a:rPr>
                                        </m:ctrlPr>
                                      </m:accPr>
                                      <m:e>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𝑉</m:t>
                                            </m:r>
                                          </m:e>
                                          <m:sub>
                                            <m:r>
                                              <a:rPr lang="pt-BR" sz="2000" i="1" baseline="0">
                                                <a:latin typeface="Cambria Math" panose="02040503050406030204" pitchFamily="18" charset="0"/>
                                                <a:ea typeface="Cambria Math" panose="02040503050406030204" pitchFamily="18" charset="0"/>
                                              </a:rPr>
                                              <m:t>𝑖</m:t>
                                            </m:r>
                                          </m:sub>
                                        </m:sSub>
                                      </m:e>
                                    </m:acc>
                                    <m:r>
                                      <a:rPr lang="pt-BR" sz="2000" i="1" baseline="0">
                                        <a:latin typeface="Cambria Math" panose="02040503050406030204" pitchFamily="18" charset="0"/>
                                      </a:rPr>
                                      <m:t>−</m:t>
                                    </m:r>
                                    <m:sSub>
                                      <m:sSubPr>
                                        <m:ctrlPr>
                                          <a:rPr lang="pt-BR" sz="2000" i="1" baseline="0">
                                            <a:latin typeface="Cambria Math" panose="02040503050406030204" pitchFamily="18" charset="0"/>
                                            <a:ea typeface="Cambria Math" panose="02040503050406030204" pitchFamily="18" charset="0"/>
                                          </a:rPr>
                                        </m:ctrlPr>
                                      </m:sSubPr>
                                      <m:e>
                                        <m:r>
                                          <a:rPr lang="pt-BR" sz="2000" i="1" baseline="0">
                                            <a:latin typeface="Cambria Math" panose="02040503050406030204" pitchFamily="18" charset="0"/>
                                            <a:ea typeface="Cambria Math" panose="02040503050406030204" pitchFamily="18" charset="0"/>
                                          </a:rPr>
                                          <m:t>𝑉</m:t>
                                        </m:r>
                                      </m:e>
                                      <m:sub>
                                        <m:r>
                                          <a:rPr lang="pt-BR" sz="2000" i="1" baseline="0">
                                            <a:latin typeface="Cambria Math" panose="02040503050406030204" pitchFamily="18" charset="0"/>
                                            <a:ea typeface="Cambria Math" panose="02040503050406030204" pitchFamily="18" charset="0"/>
                                          </a:rPr>
                                          <m:t>𝑖</m:t>
                                        </m:r>
                                      </m:sub>
                                    </m:sSub>
                                  </m:e>
                                </m:d>
                              </m:e>
                            </m:nary>
                          </m:e>
                          <m:sup/>
                        </m:sSup>
                      </m:oMath>
                    </m:oMathPara>
                  </a14:m>
                  <a:endParaRPr lang="en-IE" sz="2000" baseline="0" dirty="0"/>
                </a:p>
              </p:txBody>
            </p:sp>
          </mc:Choice>
          <mc:Fallback xmlns="">
            <p:sp>
              <p:nvSpPr>
                <p:cNvPr id="17" name="TextBox 16">
                  <a:extLst>
                    <a:ext uri="{FF2B5EF4-FFF2-40B4-BE49-F238E27FC236}">
                      <a16:creationId xmlns:a16="http://schemas.microsoft.com/office/drawing/2014/main" id="{7C32BDF3-E128-49FC-B1E2-ECF385B28E9A}"/>
                    </a:ext>
                  </a:extLst>
                </p:cNvPr>
                <p:cNvSpPr txBox="1">
                  <a:spLocks noRot="1" noChangeAspect="1" noMove="1" noResize="1" noEditPoints="1" noAdjustHandles="1" noChangeArrowheads="1" noChangeShapeType="1" noTextEdit="1"/>
                </p:cNvSpPr>
                <p:nvPr/>
              </p:nvSpPr>
              <p:spPr>
                <a:xfrm>
                  <a:off x="3469727" y="3338399"/>
                  <a:ext cx="2845202" cy="657039"/>
                </a:xfrm>
                <a:prstGeom prst="rect">
                  <a:avLst/>
                </a:prstGeom>
                <a:blipFill>
                  <a:blip r:embed="rId7"/>
                  <a:stretch>
                    <a:fillRect/>
                  </a:stretch>
                </a:blipFill>
              </p:spPr>
              <p:txBody>
                <a:bodyPr/>
                <a:lstStyle/>
                <a:p>
                  <a:r>
                    <a:rPr lang="en-IE">
                      <a:noFill/>
                    </a:rPr>
                    <a:t> </a:t>
                  </a:r>
                </a:p>
              </p:txBody>
            </p:sp>
          </mc:Fallback>
        </mc:AlternateContent>
        <p:sp>
          <p:nvSpPr>
            <p:cNvPr id="18" name="Left Brace 17">
              <a:extLst>
                <a:ext uri="{FF2B5EF4-FFF2-40B4-BE49-F238E27FC236}">
                  <a16:creationId xmlns:a16="http://schemas.microsoft.com/office/drawing/2014/main" id="{B519A63F-E9AC-45C5-9641-76C4C81326D0}"/>
                </a:ext>
              </a:extLst>
            </p:cNvPr>
            <p:cNvSpPr/>
            <p:nvPr/>
          </p:nvSpPr>
          <p:spPr bwMode="auto">
            <a:xfrm>
              <a:off x="3131840" y="2706232"/>
              <a:ext cx="300489" cy="129883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sz="2000">
                <a:latin typeface="Arial" charset="0"/>
              </a:endParaRPr>
            </a:p>
          </p:txBody>
        </p:sp>
        <p:sp>
          <p:nvSpPr>
            <p:cNvPr id="19" name="Right Brace 18">
              <a:extLst>
                <a:ext uri="{FF2B5EF4-FFF2-40B4-BE49-F238E27FC236}">
                  <a16:creationId xmlns:a16="http://schemas.microsoft.com/office/drawing/2014/main" id="{88A1F30A-6778-4CB0-A7F4-D83286DDA660}"/>
                </a:ext>
              </a:extLst>
            </p:cNvPr>
            <p:cNvSpPr/>
            <p:nvPr/>
          </p:nvSpPr>
          <p:spPr bwMode="auto">
            <a:xfrm>
              <a:off x="6111416" y="2688983"/>
              <a:ext cx="300489" cy="12988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sz="2000">
                <a:latin typeface="Arial" charset="0"/>
              </a:endParaRPr>
            </a:p>
          </p:txBody>
        </p:sp>
      </p:grpSp>
    </p:spTree>
    <p:extLst>
      <p:ext uri="{BB962C8B-B14F-4D97-AF65-F5344CB8AC3E}">
        <p14:creationId xmlns:p14="http://schemas.microsoft.com/office/powerpoint/2010/main" val="5247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Rodapé 1">
            <a:extLst>
              <a:ext uri="{FF2B5EF4-FFF2-40B4-BE49-F238E27FC236}">
                <a16:creationId xmlns:a16="http://schemas.microsoft.com/office/drawing/2014/main" id="{28A4A763-4AD8-42FC-AC0B-05F4AC9C614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32" indent="-285744">
              <a:spcBef>
                <a:spcPct val="20000"/>
              </a:spcBef>
              <a:buChar char="–"/>
              <a:defRPr sz="2800">
                <a:solidFill>
                  <a:schemeClr val="tx1"/>
                </a:solidFill>
                <a:latin typeface="Arial" panose="020B0604020202020204" pitchFamily="34" charset="0"/>
              </a:defRPr>
            </a:lvl2pPr>
            <a:lvl3pPr marL="1142971" indent="-228594">
              <a:spcBef>
                <a:spcPct val="20000"/>
              </a:spcBef>
              <a:buChar char="•"/>
              <a:defRPr sz="2400">
                <a:solidFill>
                  <a:schemeClr val="tx1"/>
                </a:solidFill>
                <a:latin typeface="Arial" panose="020B0604020202020204" pitchFamily="34" charset="0"/>
              </a:defRPr>
            </a:lvl3pPr>
            <a:lvl4pPr marL="1600160" indent="-228594">
              <a:spcBef>
                <a:spcPct val="20000"/>
              </a:spcBef>
              <a:buChar char="–"/>
              <a:defRPr sz="2000">
                <a:solidFill>
                  <a:schemeClr val="tx1"/>
                </a:solidFill>
                <a:latin typeface="Arial" panose="020B0604020202020204" pitchFamily="34" charset="0"/>
              </a:defRPr>
            </a:lvl4pPr>
            <a:lvl5pPr marL="2057349" indent="-228594">
              <a:spcBef>
                <a:spcPct val="20000"/>
              </a:spcBef>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Char char="»"/>
              <a:defRPr sz="2000">
                <a:solidFill>
                  <a:schemeClr val="tx1"/>
                </a:solidFill>
                <a:latin typeface="Arial" panose="020B0604020202020204" pitchFamily="34" charset="0"/>
              </a:defRPr>
            </a:lvl7pPr>
            <a:lvl8pPr marL="3428914" indent="-228594" eaLnBrk="0" fontAlgn="base" hangingPunct="0">
              <a:spcBef>
                <a:spcPct val="20000"/>
              </a:spcBef>
              <a:spcAft>
                <a:spcPct val="0"/>
              </a:spcAft>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000"/>
              <a:t>___________________________</a:t>
            </a:r>
          </a:p>
          <a:p>
            <a:pPr>
              <a:spcBef>
                <a:spcPct val="0"/>
              </a:spcBef>
              <a:buFontTx/>
              <a:buNone/>
            </a:pPr>
            <a:r>
              <a:rPr lang="pt-BR" altLang="pt-BR" sz="1000"/>
              <a:t>ZEA0564 – Físico-Química</a:t>
            </a:r>
          </a:p>
        </p:txBody>
      </p:sp>
      <p:sp>
        <p:nvSpPr>
          <p:cNvPr id="4" name="Retângulo 3">
            <a:extLst>
              <a:ext uri="{FF2B5EF4-FFF2-40B4-BE49-F238E27FC236}">
                <a16:creationId xmlns:a16="http://schemas.microsoft.com/office/drawing/2014/main" id="{7177DF10-AF3F-4243-B418-D0F0CFEF5130}"/>
              </a:ext>
            </a:extLst>
          </p:cNvPr>
          <p:cNvSpPr/>
          <p:nvPr/>
        </p:nvSpPr>
        <p:spPr>
          <a:xfrm>
            <a:off x="791220" y="1210224"/>
            <a:ext cx="7416800" cy="5406352"/>
          </a:xfrm>
          <a:prstGeom prst="rect">
            <a:avLst/>
          </a:prstGeom>
        </p:spPr>
        <p:txBody>
          <a:bodyPr>
            <a:spAutoFit/>
          </a:bodyPr>
          <a:lstStyle/>
          <a:p>
            <a:pPr>
              <a:lnSpc>
                <a:spcPct val="107000"/>
              </a:lnSpc>
              <a:spcAft>
                <a:spcPts val="800"/>
              </a:spcAft>
              <a:defRPr/>
            </a:pPr>
            <a:r>
              <a:rPr lang="pt-BR" sz="2000" b="1" baseline="0" dirty="0">
                <a:latin typeface="Calibri" panose="020F0502020204030204" pitchFamily="34" charset="0"/>
                <a:ea typeface="Calibri" panose="020F0502020204030204" pitchFamily="34" charset="0"/>
                <a:cs typeface="Times New Roman" panose="02020603050405020304" pitchFamily="18" charset="0"/>
              </a:rPr>
              <a:t>Ex. 12.58 - Van </a:t>
            </a:r>
            <a:r>
              <a:rPr lang="pt-BR" sz="2000" b="1" baseline="0" dirty="0" err="1">
                <a:latin typeface="Calibri" panose="020F0502020204030204" pitchFamily="34" charset="0"/>
                <a:ea typeface="Calibri" panose="020F0502020204030204" pitchFamily="34" charset="0"/>
                <a:cs typeface="Times New Roman" panose="02020603050405020304" pitchFamily="18" charset="0"/>
              </a:rPr>
              <a:t>Ness</a:t>
            </a:r>
            <a:r>
              <a:rPr lang="pt-BR" sz="2000" b="1" baseline="0" dirty="0">
                <a:latin typeface="Calibri" panose="020F0502020204030204" pitchFamily="34" charset="0"/>
                <a:ea typeface="Calibri" panose="020F0502020204030204" pitchFamily="34" charset="0"/>
                <a:cs typeface="Times New Roman" panose="02020603050405020304" pitchFamily="18" charset="0"/>
              </a:rPr>
              <a:t> – 7ª ed.</a:t>
            </a:r>
          </a:p>
          <a:p>
            <a:pPr>
              <a:lnSpc>
                <a:spcPct val="107000"/>
              </a:lnSpc>
              <a:spcAft>
                <a:spcPts val="800"/>
              </a:spcAft>
              <a:defRPr/>
            </a:pPr>
            <a:endParaRPr lang="pt-BR" sz="2000" b="1" baseline="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defRPr/>
            </a:pPr>
            <a:r>
              <a:rPr lang="pt-BR" sz="2000" baseline="0" dirty="0">
                <a:latin typeface="Calibri" panose="020F0502020204030204" pitchFamily="34" charset="0"/>
                <a:ea typeface="Calibri" panose="020F0502020204030204" pitchFamily="34" charset="0"/>
                <a:cs typeface="Times New Roman" panose="02020603050405020304" pitchFamily="18" charset="0"/>
              </a:rPr>
              <a:t>Os líquidos a seguir, todos a P atmosférica e 120◦ F, são misturados:</a:t>
            </a:r>
          </a:p>
          <a:p>
            <a:pPr>
              <a:lnSpc>
                <a:spcPct val="107000"/>
              </a:lnSpc>
              <a:spcAft>
                <a:spcPts val="800"/>
              </a:spcAft>
              <a:defRPr/>
            </a:pPr>
            <a:r>
              <a:rPr lang="pt-BR" sz="2000" baseline="0" dirty="0">
                <a:latin typeface="Calibri" panose="020F0502020204030204" pitchFamily="34" charset="0"/>
                <a:ea typeface="Calibri" panose="020F0502020204030204" pitchFamily="34" charset="0"/>
                <a:cs typeface="Times New Roman" panose="02020603050405020304" pitchFamily="18" charset="0"/>
              </a:rPr>
              <a:t>25 </a:t>
            </a:r>
            <a:r>
              <a:rPr lang="pt-BR" sz="2000" baseline="0" dirty="0" err="1">
                <a:latin typeface="Calibri" panose="020F0502020204030204" pitchFamily="34" charset="0"/>
                <a:ea typeface="Calibri" panose="020F0502020204030204" pitchFamily="34" charset="0"/>
                <a:cs typeface="Times New Roman" panose="02020603050405020304" pitchFamily="18" charset="0"/>
              </a:rPr>
              <a:t>lbm</a:t>
            </a:r>
            <a:r>
              <a:rPr lang="pt-BR" sz="2000" baseline="0" dirty="0">
                <a:latin typeface="Calibri" panose="020F0502020204030204" pitchFamily="34" charset="0"/>
                <a:ea typeface="Calibri" panose="020F0502020204030204" pitchFamily="34" charset="0"/>
                <a:cs typeface="Times New Roman" panose="02020603050405020304" pitchFamily="18" charset="0"/>
              </a:rPr>
              <a:t> de água pura</a:t>
            </a:r>
          </a:p>
          <a:p>
            <a:pPr>
              <a:lnSpc>
                <a:spcPct val="107000"/>
              </a:lnSpc>
              <a:spcAft>
                <a:spcPts val="800"/>
              </a:spcAft>
              <a:defRPr/>
            </a:pPr>
            <a:r>
              <a:rPr lang="pt-BR" sz="2000" baseline="0" dirty="0">
                <a:latin typeface="Calibri" panose="020F0502020204030204" pitchFamily="34" charset="0"/>
                <a:ea typeface="Calibri" panose="020F0502020204030204" pitchFamily="34" charset="0"/>
                <a:cs typeface="Times New Roman" panose="02020603050405020304" pitchFamily="18" charset="0"/>
              </a:rPr>
              <a:t>40 </a:t>
            </a:r>
            <a:r>
              <a:rPr lang="pt-BR" sz="2000" baseline="0" dirty="0" err="1">
                <a:latin typeface="Calibri" panose="020F0502020204030204" pitchFamily="34" charset="0"/>
                <a:ea typeface="Calibri" panose="020F0502020204030204" pitchFamily="34" charset="0"/>
                <a:cs typeface="Times New Roman" panose="02020603050405020304" pitchFamily="18" charset="0"/>
              </a:rPr>
              <a:t>lbm</a:t>
            </a:r>
            <a:r>
              <a:rPr lang="pt-BR" sz="2000" baseline="0" dirty="0">
                <a:latin typeface="Calibri" panose="020F0502020204030204" pitchFamily="34" charset="0"/>
                <a:ea typeface="Calibri" panose="020F0502020204030204" pitchFamily="34" charset="0"/>
                <a:cs typeface="Times New Roman" panose="02020603050405020304" pitchFamily="18" charset="0"/>
              </a:rPr>
              <a:t> de ácido sulfúrico puro</a:t>
            </a:r>
          </a:p>
          <a:p>
            <a:pPr>
              <a:lnSpc>
                <a:spcPct val="107000"/>
              </a:lnSpc>
              <a:spcAft>
                <a:spcPts val="800"/>
              </a:spcAft>
              <a:defRPr/>
            </a:pPr>
            <a:r>
              <a:rPr lang="pt-BR" sz="2000" baseline="0" dirty="0">
                <a:latin typeface="Calibri" panose="020F0502020204030204" pitchFamily="34" charset="0"/>
                <a:ea typeface="Calibri" panose="020F0502020204030204" pitchFamily="34" charset="0"/>
                <a:cs typeface="Times New Roman" panose="02020603050405020304" pitchFamily="18" charset="0"/>
              </a:rPr>
              <a:t>75 </a:t>
            </a:r>
            <a:r>
              <a:rPr lang="pt-BR" sz="2000" baseline="0" dirty="0" err="1">
                <a:latin typeface="Calibri" panose="020F0502020204030204" pitchFamily="34" charset="0"/>
                <a:ea typeface="Calibri" panose="020F0502020204030204" pitchFamily="34" charset="0"/>
                <a:cs typeface="Times New Roman" panose="02020603050405020304" pitchFamily="18" charset="0"/>
              </a:rPr>
              <a:t>lbm</a:t>
            </a:r>
            <a:r>
              <a:rPr lang="pt-BR" sz="2000" baseline="0" dirty="0">
                <a:latin typeface="Calibri" panose="020F0502020204030204" pitchFamily="34" charset="0"/>
                <a:ea typeface="Calibri" panose="020F0502020204030204" pitchFamily="34" charset="0"/>
                <a:cs typeface="Times New Roman" panose="02020603050405020304" pitchFamily="18" charset="0"/>
              </a:rPr>
              <a:t> de solução de ácido sulfúrico 25% m/m</a:t>
            </a:r>
          </a:p>
          <a:p>
            <a:pPr>
              <a:lnSpc>
                <a:spcPct val="107000"/>
              </a:lnSpc>
              <a:spcAft>
                <a:spcPts val="800"/>
              </a:spcAft>
              <a:defRPr/>
            </a:pPr>
            <a:r>
              <a:rPr lang="pt-BR" sz="2000" baseline="0" dirty="0">
                <a:latin typeface="Calibri" panose="020F0502020204030204" pitchFamily="34" charset="0"/>
                <a:ea typeface="Calibri" panose="020F0502020204030204" pitchFamily="34" charset="0"/>
                <a:cs typeface="Times New Roman" panose="02020603050405020304" pitchFamily="18" charset="0"/>
              </a:rPr>
              <a:t> </a:t>
            </a:r>
          </a:p>
          <a:p>
            <a:pPr marL="342891" indent="-342891">
              <a:lnSpc>
                <a:spcPct val="107000"/>
              </a:lnSpc>
              <a:spcAft>
                <a:spcPts val="0"/>
              </a:spcAft>
              <a:buFont typeface="+mj-lt"/>
              <a:buAutoNum type="alphaLcParenBoth"/>
              <a:defRPr/>
            </a:pPr>
            <a:r>
              <a:rPr lang="pt-BR" sz="2000" baseline="0" dirty="0">
                <a:latin typeface="Calibri" panose="020F0502020204030204" pitchFamily="34" charset="0"/>
                <a:ea typeface="Calibri" panose="020F0502020204030204" pitchFamily="34" charset="0"/>
                <a:cs typeface="Times New Roman" panose="02020603050405020304" pitchFamily="18" charset="0"/>
              </a:rPr>
              <a:t>Qual a quantidade de calor liberado, se a mistura for feita de forma isotérmica, a 120◦F?</a:t>
            </a:r>
          </a:p>
          <a:p>
            <a:pPr marL="342891" indent="-342891">
              <a:lnSpc>
                <a:spcPct val="107000"/>
              </a:lnSpc>
              <a:spcAft>
                <a:spcPts val="800"/>
              </a:spcAft>
              <a:buFont typeface="+mj-lt"/>
              <a:buAutoNum type="alphaLcParenBoth"/>
              <a:defRPr/>
            </a:pPr>
            <a:r>
              <a:rPr lang="pt-BR" sz="2000" baseline="0" dirty="0">
                <a:latin typeface="Calibri" panose="020F0502020204030204" pitchFamily="34" charset="0"/>
                <a:ea typeface="Calibri" panose="020F0502020204030204" pitchFamily="34" charset="0"/>
                <a:cs typeface="Times New Roman" panose="02020603050405020304" pitchFamily="18" charset="0"/>
              </a:rPr>
              <a:t> O processo de mistura é conduzido em duas etapas: (i) ácido sulfúrico puro e solução 25% são misturados, e quantidade total de calor da parte (a) é liberado; (</a:t>
            </a:r>
            <a:r>
              <a:rPr lang="pt-BR" sz="2000" baseline="0" dirty="0" err="1">
                <a:latin typeface="Calibri" panose="020F0502020204030204" pitchFamily="34" charset="0"/>
                <a:ea typeface="Calibri" panose="020F0502020204030204" pitchFamily="34" charset="0"/>
                <a:cs typeface="Times New Roman" panose="02020603050405020304" pitchFamily="18" charset="0"/>
              </a:rPr>
              <a:t>ii</a:t>
            </a:r>
            <a:r>
              <a:rPr lang="pt-BR" sz="2000" baseline="0" dirty="0">
                <a:latin typeface="Calibri" panose="020F0502020204030204" pitchFamily="34" charset="0"/>
                <a:ea typeface="Calibri" panose="020F0502020204030204" pitchFamily="34" charset="0"/>
                <a:cs typeface="Times New Roman" panose="02020603050405020304" pitchFamily="18" charset="0"/>
              </a:rPr>
              <a:t>) a água pura é adicionada </a:t>
            </a:r>
            <a:r>
              <a:rPr lang="pt-BR" sz="2000" baseline="0" dirty="0" err="1">
                <a:latin typeface="Calibri" panose="020F0502020204030204" pitchFamily="34" charset="0"/>
                <a:ea typeface="Calibri" panose="020F0502020204030204" pitchFamily="34" charset="0"/>
                <a:cs typeface="Times New Roman" panose="02020603050405020304" pitchFamily="18" charset="0"/>
              </a:rPr>
              <a:t>adiabaticamente</a:t>
            </a:r>
            <a:r>
              <a:rPr lang="pt-BR" sz="2000" baseline="0" dirty="0">
                <a:latin typeface="Calibri" panose="020F0502020204030204" pitchFamily="34" charset="0"/>
                <a:ea typeface="Calibri" panose="020F0502020204030204" pitchFamily="34" charset="0"/>
                <a:cs typeface="Times New Roman" panose="02020603050405020304" pitchFamily="18" charset="0"/>
              </a:rPr>
              <a:t>. Qual a T da solução intermediária formada ao final da 1ª etapa?</a:t>
            </a:r>
          </a:p>
        </p:txBody>
      </p:sp>
      <p:sp>
        <p:nvSpPr>
          <p:cNvPr id="5" name="Rectangle 4">
            <a:extLst>
              <a:ext uri="{FF2B5EF4-FFF2-40B4-BE49-F238E27FC236}">
                <a16:creationId xmlns:a16="http://schemas.microsoft.com/office/drawing/2014/main" id="{47A66D3C-CE2D-487F-90DC-245D870A7ACB}"/>
              </a:ext>
            </a:extLst>
          </p:cNvPr>
          <p:cNvSpPr/>
          <p:nvPr/>
        </p:nvSpPr>
        <p:spPr>
          <a:xfrm>
            <a:off x="427570" y="315366"/>
            <a:ext cx="7776864" cy="646331"/>
          </a:xfrm>
          <a:prstGeom prst="rect">
            <a:avLst/>
          </a:prstGeom>
        </p:spPr>
        <p:txBody>
          <a:bodyPr wrap="square">
            <a:spAutoFit/>
          </a:bodyPr>
          <a:lstStyle/>
          <a:p>
            <a:pPr algn="just" eaLnBrk="1" hangingPunct="1"/>
            <a:r>
              <a:rPr lang="pt-BR" altLang="pt-BR" b="1" i="1" u="sng" baseline="0" dirty="0">
                <a:solidFill>
                  <a:srgbClr val="FF0000"/>
                </a:solidFill>
              </a:rPr>
              <a:t>ENTALPIA DE SOLUÇÃO</a:t>
            </a:r>
          </a:p>
          <a:p>
            <a:pPr algn="just" eaLnBrk="1" hangingPunct="1"/>
            <a:r>
              <a:rPr lang="pt-BR" altLang="pt-BR" b="1" i="1" u="sng" baseline="0" dirty="0">
                <a:solidFill>
                  <a:srgbClr val="FF0000"/>
                </a:solidFill>
              </a:rPr>
              <a:t>(efeitos térmicos em processos de mistura)</a:t>
            </a:r>
          </a:p>
        </p:txBody>
      </p:sp>
    </p:spTree>
    <p:extLst>
      <p:ext uri="{BB962C8B-B14F-4D97-AF65-F5344CB8AC3E}">
        <p14:creationId xmlns:p14="http://schemas.microsoft.com/office/powerpoint/2010/main" val="4171892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F3FD3DD-1837-4DED-94A9-FCC325CD7B14}"/>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3" name="Rectangle 2">
            <a:extLst>
              <a:ext uri="{FF2B5EF4-FFF2-40B4-BE49-F238E27FC236}">
                <a16:creationId xmlns:a16="http://schemas.microsoft.com/office/drawing/2014/main" id="{27A6535D-E3BF-4BC3-9353-940B5883718B}"/>
              </a:ext>
            </a:extLst>
          </p:cNvPr>
          <p:cNvSpPr/>
          <p:nvPr/>
        </p:nvSpPr>
        <p:spPr bwMode="auto">
          <a:xfrm>
            <a:off x="3445681" y="1488964"/>
            <a:ext cx="2592288" cy="86409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4" name="Rectangle 3">
            <a:extLst>
              <a:ext uri="{FF2B5EF4-FFF2-40B4-BE49-F238E27FC236}">
                <a16:creationId xmlns:a16="http://schemas.microsoft.com/office/drawing/2014/main" id="{4DC6C5B1-842B-41B1-BE19-80E8B565CBB2}"/>
              </a:ext>
            </a:extLst>
          </p:cNvPr>
          <p:cNvSpPr/>
          <p:nvPr/>
        </p:nvSpPr>
        <p:spPr>
          <a:xfrm>
            <a:off x="539552" y="332656"/>
            <a:ext cx="436338" cy="369332"/>
          </a:xfrm>
          <a:prstGeom prst="rect">
            <a:avLst/>
          </a:prstGeom>
        </p:spPr>
        <p:txBody>
          <a:bodyPr wrap="non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(a)</a:t>
            </a:r>
            <a:endParaRPr lang="en-IE" dirty="0"/>
          </a:p>
        </p:txBody>
      </p:sp>
      <p:cxnSp>
        <p:nvCxnSpPr>
          <p:cNvPr id="6" name="Straight Arrow Connector 5">
            <a:extLst>
              <a:ext uri="{FF2B5EF4-FFF2-40B4-BE49-F238E27FC236}">
                <a16:creationId xmlns:a16="http://schemas.microsoft.com/office/drawing/2014/main" id="{5D464B51-3AA6-429C-BA39-786D7CED7635}"/>
              </a:ext>
            </a:extLst>
          </p:cNvPr>
          <p:cNvCxnSpPr/>
          <p:nvPr/>
        </p:nvCxnSpPr>
        <p:spPr bwMode="auto">
          <a:xfrm>
            <a:off x="4355976" y="517323"/>
            <a:ext cx="0" cy="75143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Connector: Elbow 9">
            <a:extLst>
              <a:ext uri="{FF2B5EF4-FFF2-40B4-BE49-F238E27FC236}">
                <a16:creationId xmlns:a16="http://schemas.microsoft.com/office/drawing/2014/main" id="{C6A3A969-EDC4-48B8-B46A-2773529CE880}"/>
              </a:ext>
            </a:extLst>
          </p:cNvPr>
          <p:cNvCxnSpPr/>
          <p:nvPr/>
        </p:nvCxnSpPr>
        <p:spPr bwMode="auto">
          <a:xfrm rot="5400000">
            <a:off x="5220072" y="548680"/>
            <a:ext cx="720080" cy="720080"/>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12" name="Connector: Elbow 11">
            <a:extLst>
              <a:ext uri="{FF2B5EF4-FFF2-40B4-BE49-F238E27FC236}">
                <a16:creationId xmlns:a16="http://schemas.microsoft.com/office/drawing/2014/main" id="{FADB11B3-DB17-4168-B2B0-E54F9CC93599}"/>
              </a:ext>
            </a:extLst>
          </p:cNvPr>
          <p:cNvCxnSpPr/>
          <p:nvPr/>
        </p:nvCxnSpPr>
        <p:spPr bwMode="auto">
          <a:xfrm rot="16200000" flipH="1">
            <a:off x="2915817" y="737992"/>
            <a:ext cx="720080" cy="648072"/>
          </a:xfrm>
          <a:prstGeom prst="bentConnector3">
            <a:avLst/>
          </a:prstGeom>
          <a:solidFill>
            <a:schemeClr val="accent1"/>
          </a:solidFill>
          <a:ln w="9525" cap="flat" cmpd="sng" algn="ctr">
            <a:solidFill>
              <a:schemeClr val="tx1"/>
            </a:solidFill>
            <a:prstDash val="solid"/>
            <a:round/>
            <a:headEnd type="none" w="med" len="med"/>
            <a:tailEnd type="triangle"/>
          </a:ln>
          <a:effectLst/>
        </p:spPr>
      </p:cxnSp>
      <p:sp>
        <p:nvSpPr>
          <p:cNvPr id="13" name="Rectangle 12">
            <a:extLst>
              <a:ext uri="{FF2B5EF4-FFF2-40B4-BE49-F238E27FC236}">
                <a16:creationId xmlns:a16="http://schemas.microsoft.com/office/drawing/2014/main" id="{3F4850C7-526D-42BB-BED5-AE320457C244}"/>
              </a:ext>
            </a:extLst>
          </p:cNvPr>
          <p:cNvSpPr/>
          <p:nvPr/>
        </p:nvSpPr>
        <p:spPr>
          <a:xfrm>
            <a:off x="2101967" y="306445"/>
            <a:ext cx="1297150"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m</a:t>
            </a:r>
            <a:r>
              <a:rPr lang="pt-BR" baseline="-25000" dirty="0">
                <a:latin typeface="Calibri" panose="020F0502020204030204" pitchFamily="34" charset="0"/>
                <a:cs typeface="Times New Roman" panose="02020603050405020304" pitchFamily="18" charset="0"/>
              </a:rPr>
              <a:t>1 </a:t>
            </a:r>
            <a:r>
              <a:rPr lang="pt-BR" baseline="0" dirty="0">
                <a:latin typeface="Calibri" panose="020F0502020204030204" pitchFamily="34" charset="0"/>
                <a:cs typeface="Times New Roman" panose="02020603050405020304" pitchFamily="18" charset="0"/>
              </a:rPr>
              <a:t>= 25 lbm</a:t>
            </a:r>
            <a:endParaRPr lang="en-IE" dirty="0"/>
          </a:p>
        </p:txBody>
      </p:sp>
      <p:sp>
        <p:nvSpPr>
          <p:cNvPr id="14" name="Rectangle 13">
            <a:extLst>
              <a:ext uri="{FF2B5EF4-FFF2-40B4-BE49-F238E27FC236}">
                <a16:creationId xmlns:a16="http://schemas.microsoft.com/office/drawing/2014/main" id="{64A9B4BC-63E2-497B-9482-EDC6300D7C3F}"/>
              </a:ext>
            </a:extLst>
          </p:cNvPr>
          <p:cNvSpPr/>
          <p:nvPr/>
        </p:nvSpPr>
        <p:spPr>
          <a:xfrm>
            <a:off x="3731982" y="204527"/>
            <a:ext cx="1297150"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m</a:t>
            </a:r>
            <a:r>
              <a:rPr lang="pt-BR" baseline="-25000" dirty="0">
                <a:latin typeface="Calibri" panose="020F0502020204030204" pitchFamily="34" charset="0"/>
                <a:cs typeface="Times New Roman" panose="02020603050405020304" pitchFamily="18" charset="0"/>
              </a:rPr>
              <a:t>2 </a:t>
            </a:r>
            <a:r>
              <a:rPr lang="pt-BR" baseline="0" dirty="0">
                <a:latin typeface="Calibri" panose="020F0502020204030204" pitchFamily="34" charset="0"/>
                <a:cs typeface="Times New Roman" panose="02020603050405020304" pitchFamily="18" charset="0"/>
              </a:rPr>
              <a:t>= 40 lbm</a:t>
            </a:r>
            <a:endParaRPr lang="en-IE" dirty="0"/>
          </a:p>
        </p:txBody>
      </p:sp>
      <p:sp>
        <p:nvSpPr>
          <p:cNvPr id="15" name="Rectangle 14">
            <a:extLst>
              <a:ext uri="{FF2B5EF4-FFF2-40B4-BE49-F238E27FC236}">
                <a16:creationId xmlns:a16="http://schemas.microsoft.com/office/drawing/2014/main" id="{B112BDEA-E9BE-41D9-A581-8D657F349F3B}"/>
              </a:ext>
            </a:extLst>
          </p:cNvPr>
          <p:cNvSpPr/>
          <p:nvPr/>
        </p:nvSpPr>
        <p:spPr>
          <a:xfrm>
            <a:off x="5515982" y="256003"/>
            <a:ext cx="1297150"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m</a:t>
            </a:r>
            <a:r>
              <a:rPr lang="pt-BR" baseline="-25000" dirty="0">
                <a:latin typeface="Calibri" panose="020F0502020204030204" pitchFamily="34" charset="0"/>
                <a:cs typeface="Times New Roman" panose="02020603050405020304" pitchFamily="18" charset="0"/>
              </a:rPr>
              <a:t>3 </a:t>
            </a:r>
            <a:r>
              <a:rPr lang="pt-BR" baseline="0" dirty="0">
                <a:latin typeface="Calibri" panose="020F0502020204030204" pitchFamily="34" charset="0"/>
                <a:cs typeface="Times New Roman" panose="02020603050405020304" pitchFamily="18" charset="0"/>
              </a:rPr>
              <a:t>= 75 lbm</a:t>
            </a:r>
            <a:endParaRPr lang="en-IE" dirty="0"/>
          </a:p>
        </p:txBody>
      </p:sp>
      <p:sp>
        <p:nvSpPr>
          <p:cNvPr id="16" name="Rectangle 15">
            <a:extLst>
              <a:ext uri="{FF2B5EF4-FFF2-40B4-BE49-F238E27FC236}">
                <a16:creationId xmlns:a16="http://schemas.microsoft.com/office/drawing/2014/main" id="{66C42879-075A-4EF4-BD67-01C4A842B02F}"/>
              </a:ext>
            </a:extLst>
          </p:cNvPr>
          <p:cNvSpPr/>
          <p:nvPr/>
        </p:nvSpPr>
        <p:spPr>
          <a:xfrm>
            <a:off x="2179683" y="36127"/>
            <a:ext cx="1141723"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Água pura</a:t>
            </a:r>
            <a:endParaRPr lang="en-IE" dirty="0"/>
          </a:p>
        </p:txBody>
      </p:sp>
      <p:sp>
        <p:nvSpPr>
          <p:cNvPr id="18" name="Rectangle 17">
            <a:extLst>
              <a:ext uri="{FF2B5EF4-FFF2-40B4-BE49-F238E27FC236}">
                <a16:creationId xmlns:a16="http://schemas.microsoft.com/office/drawing/2014/main" id="{7A6B8687-877E-492B-B0E0-9AAEE2B02760}"/>
              </a:ext>
            </a:extLst>
          </p:cNvPr>
          <p:cNvSpPr/>
          <p:nvPr/>
        </p:nvSpPr>
        <p:spPr>
          <a:xfrm>
            <a:off x="3997711" y="-88151"/>
            <a:ext cx="744114"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H</a:t>
            </a:r>
            <a:r>
              <a:rPr lang="pt-BR" baseline="-25000" dirty="0">
                <a:latin typeface="Calibri" panose="020F0502020204030204" pitchFamily="34" charset="0"/>
                <a:cs typeface="Times New Roman" panose="02020603050405020304" pitchFamily="18" charset="0"/>
              </a:rPr>
              <a:t>2</a:t>
            </a:r>
            <a:r>
              <a:rPr lang="pt-BR" baseline="0" dirty="0">
                <a:latin typeface="Calibri" panose="020F0502020204030204" pitchFamily="34" charset="0"/>
                <a:cs typeface="Times New Roman" panose="02020603050405020304" pitchFamily="18" charset="0"/>
              </a:rPr>
              <a:t>SO</a:t>
            </a:r>
            <a:r>
              <a:rPr lang="pt-BR" baseline="-25000" dirty="0">
                <a:latin typeface="Calibri" panose="020F0502020204030204" pitchFamily="34" charset="0"/>
                <a:cs typeface="Times New Roman" panose="02020603050405020304" pitchFamily="18" charset="0"/>
              </a:rPr>
              <a:t>4</a:t>
            </a:r>
            <a:endParaRPr lang="en-IE" baseline="-25000" dirty="0"/>
          </a:p>
        </p:txBody>
      </p:sp>
      <p:sp>
        <p:nvSpPr>
          <p:cNvPr id="19" name="Rectangle 18">
            <a:extLst>
              <a:ext uri="{FF2B5EF4-FFF2-40B4-BE49-F238E27FC236}">
                <a16:creationId xmlns:a16="http://schemas.microsoft.com/office/drawing/2014/main" id="{6D8981E4-7DC4-4A32-AEC1-C05A711D08E2}"/>
              </a:ext>
            </a:extLst>
          </p:cNvPr>
          <p:cNvSpPr/>
          <p:nvPr/>
        </p:nvSpPr>
        <p:spPr>
          <a:xfrm>
            <a:off x="5744629" y="-56723"/>
            <a:ext cx="1047082"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H</a:t>
            </a:r>
            <a:r>
              <a:rPr lang="pt-BR" baseline="-25000" dirty="0">
                <a:latin typeface="Calibri" panose="020F0502020204030204" pitchFamily="34" charset="0"/>
                <a:cs typeface="Times New Roman" panose="02020603050405020304" pitchFamily="18" charset="0"/>
              </a:rPr>
              <a:t>2</a:t>
            </a:r>
            <a:r>
              <a:rPr lang="pt-BR" baseline="0" dirty="0">
                <a:latin typeface="Calibri" panose="020F0502020204030204" pitchFamily="34" charset="0"/>
                <a:cs typeface="Times New Roman" panose="02020603050405020304" pitchFamily="18" charset="0"/>
              </a:rPr>
              <a:t>SO</a:t>
            </a:r>
            <a:r>
              <a:rPr lang="pt-BR" baseline="-25000" dirty="0">
                <a:latin typeface="Calibri" panose="020F0502020204030204" pitchFamily="34" charset="0"/>
                <a:cs typeface="Times New Roman" panose="02020603050405020304" pitchFamily="18" charset="0"/>
              </a:rPr>
              <a:t>4 25%</a:t>
            </a:r>
            <a:endParaRPr lang="en-IE" baseline="-25000" dirty="0"/>
          </a:p>
        </p:txBody>
      </p:sp>
      <p:sp>
        <p:nvSpPr>
          <p:cNvPr id="20" name="Rectangle 19">
            <a:extLst>
              <a:ext uri="{FF2B5EF4-FFF2-40B4-BE49-F238E27FC236}">
                <a16:creationId xmlns:a16="http://schemas.microsoft.com/office/drawing/2014/main" id="{D27BE2F6-522D-459C-A9D3-034FB9CB05AB}"/>
              </a:ext>
            </a:extLst>
          </p:cNvPr>
          <p:cNvSpPr/>
          <p:nvPr/>
        </p:nvSpPr>
        <p:spPr>
          <a:xfrm>
            <a:off x="54415" y="1610717"/>
            <a:ext cx="3024336" cy="369332"/>
          </a:xfrm>
          <a:prstGeom prst="rect">
            <a:avLst/>
          </a:prstGeom>
        </p:spPr>
        <p:txBody>
          <a:bodyPr wrap="square">
            <a:spAutoFit/>
          </a:bodyPr>
          <a:lstStyle/>
          <a:p>
            <a:r>
              <a:rPr lang="pt-BR" baseline="0" dirty="0">
                <a:latin typeface="Calibri" panose="020F0502020204030204" pitchFamily="34" charset="0"/>
                <a:cs typeface="Times New Roman" panose="02020603050405020304" pitchFamily="18" charset="0"/>
              </a:rPr>
              <a:t>Mistura isotérmica a 120</a:t>
            </a:r>
            <a:r>
              <a:rPr lang="pt-BR" baseline="0" dirty="0">
                <a:latin typeface="Calibri" panose="020F0502020204030204" pitchFamily="34" charset="0"/>
                <a:ea typeface="Calibri" panose="020F0502020204030204" pitchFamily="34" charset="0"/>
                <a:cs typeface="Times New Roman" panose="02020603050405020304" pitchFamily="18" charset="0"/>
              </a:rPr>
              <a:t> ◦</a:t>
            </a:r>
            <a:r>
              <a:rPr lang="pt-BR" baseline="0" dirty="0">
                <a:latin typeface="Calibri" panose="020F0502020204030204" pitchFamily="34" charset="0"/>
                <a:cs typeface="Times New Roman" panose="02020603050405020304" pitchFamily="18" charset="0"/>
              </a:rPr>
              <a:t> F</a:t>
            </a:r>
            <a:endParaRPr lang="en-IE" dirty="0"/>
          </a:p>
        </p:txBody>
      </p:sp>
      <p:grpSp>
        <p:nvGrpSpPr>
          <p:cNvPr id="7" name="Group 6">
            <a:extLst>
              <a:ext uri="{FF2B5EF4-FFF2-40B4-BE49-F238E27FC236}">
                <a16:creationId xmlns:a16="http://schemas.microsoft.com/office/drawing/2014/main" id="{EDE6870B-941B-4CD3-B4D6-A26F553E9A7B}"/>
              </a:ext>
            </a:extLst>
          </p:cNvPr>
          <p:cNvGrpSpPr/>
          <p:nvPr/>
        </p:nvGrpSpPr>
        <p:grpSpPr>
          <a:xfrm>
            <a:off x="56376" y="2060850"/>
            <a:ext cx="3024336" cy="1368150"/>
            <a:chOff x="56376" y="2060850"/>
            <a:chExt cx="3024336" cy="1368150"/>
          </a:xfrm>
        </p:grpSpPr>
        <p:sp>
          <p:nvSpPr>
            <p:cNvPr id="21" name="Rectangle 20">
              <a:extLst>
                <a:ext uri="{FF2B5EF4-FFF2-40B4-BE49-F238E27FC236}">
                  <a16:creationId xmlns:a16="http://schemas.microsoft.com/office/drawing/2014/main" id="{8B864BC4-2D07-4F67-809C-20FF78AD59FC}"/>
                </a:ext>
              </a:extLst>
            </p:cNvPr>
            <p:cNvSpPr/>
            <p:nvPr/>
          </p:nvSpPr>
          <p:spPr>
            <a:xfrm>
              <a:off x="56376" y="2060850"/>
              <a:ext cx="3024336" cy="646331"/>
            </a:xfrm>
            <a:prstGeom prst="rect">
              <a:avLst/>
            </a:prstGeom>
          </p:spPr>
          <p:txBody>
            <a:bodyPr wrap="square">
              <a:spAutoFit/>
            </a:bodyPr>
            <a:lstStyle/>
            <a:p>
              <a:r>
                <a:rPr lang="pt-BR" baseline="0" dirty="0">
                  <a:solidFill>
                    <a:srgbClr val="FF0000"/>
                  </a:solidFill>
                </a:rPr>
                <a:t>Qual a quantidade de calor liberada nesse processo?</a:t>
              </a:r>
            </a:p>
          </p:txBody>
        </p:sp>
        <p:sp>
          <p:nvSpPr>
            <p:cNvPr id="5" name="Arrow: Down 4">
              <a:extLst>
                <a:ext uri="{FF2B5EF4-FFF2-40B4-BE49-F238E27FC236}">
                  <a16:creationId xmlns:a16="http://schemas.microsoft.com/office/drawing/2014/main" id="{723AE310-E622-44FD-AECB-9F9CF584B72D}"/>
                </a:ext>
              </a:extLst>
            </p:cNvPr>
            <p:cNvSpPr/>
            <p:nvPr/>
          </p:nvSpPr>
          <p:spPr bwMode="auto">
            <a:xfrm>
              <a:off x="1331640" y="2780928"/>
              <a:ext cx="360040" cy="64807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sp>
        <p:nvSpPr>
          <p:cNvPr id="17" name="Rectangle 16">
            <a:extLst>
              <a:ext uri="{FF2B5EF4-FFF2-40B4-BE49-F238E27FC236}">
                <a16:creationId xmlns:a16="http://schemas.microsoft.com/office/drawing/2014/main" id="{4560BA61-41AA-464B-A49A-A8EDB01F2C4B}"/>
              </a:ext>
            </a:extLst>
          </p:cNvPr>
          <p:cNvSpPr/>
          <p:nvPr/>
        </p:nvSpPr>
        <p:spPr>
          <a:xfrm>
            <a:off x="453891" y="3490451"/>
            <a:ext cx="4766183" cy="369332"/>
          </a:xfrm>
          <a:prstGeom prst="rect">
            <a:avLst/>
          </a:prstGeom>
        </p:spPr>
        <p:txBody>
          <a:bodyPr wrap="square">
            <a:spAutoFit/>
          </a:bodyPr>
          <a:lstStyle/>
          <a:p>
            <a:r>
              <a:rPr lang="pt-BR" baseline="0" dirty="0">
                <a:solidFill>
                  <a:srgbClr val="FF0000"/>
                </a:solidFill>
              </a:rPr>
              <a:t>Que tal um balanço de energia?</a:t>
            </a:r>
          </a:p>
        </p:txBody>
      </p:sp>
      <p:sp>
        <p:nvSpPr>
          <p:cNvPr id="22" name="Rectangle 21">
            <a:extLst>
              <a:ext uri="{FF2B5EF4-FFF2-40B4-BE49-F238E27FC236}">
                <a16:creationId xmlns:a16="http://schemas.microsoft.com/office/drawing/2014/main" id="{161A35AA-6A20-41C6-8DFE-80A745D92E8A}"/>
              </a:ext>
            </a:extLst>
          </p:cNvPr>
          <p:cNvSpPr/>
          <p:nvPr/>
        </p:nvSpPr>
        <p:spPr>
          <a:xfrm>
            <a:off x="1036780" y="3996726"/>
            <a:ext cx="6638392" cy="646331"/>
          </a:xfrm>
          <a:prstGeom prst="rect">
            <a:avLst/>
          </a:prstGeom>
        </p:spPr>
        <p:txBody>
          <a:bodyPr wrap="square">
            <a:spAutoFit/>
          </a:bodyPr>
          <a:lstStyle/>
          <a:p>
            <a:r>
              <a:rPr lang="pt-BR" baseline="0" dirty="0">
                <a:solidFill>
                  <a:srgbClr val="FF0000"/>
                </a:solidFill>
              </a:rPr>
              <a:t>Consideração:</a:t>
            </a:r>
          </a:p>
          <a:p>
            <a:pPr marL="285744" indent="-285744">
              <a:buFont typeface="Wingdings" panose="05000000000000000000" pitchFamily="2" charset="2"/>
              <a:buChar char="à"/>
            </a:pPr>
            <a:r>
              <a:rPr lang="pt-BR" baseline="0" dirty="0">
                <a:solidFill>
                  <a:srgbClr val="FF0000"/>
                </a:solidFill>
                <a:sym typeface="Wingdings" panose="05000000000000000000" pitchFamily="2" charset="2"/>
              </a:rPr>
              <a:t>Sistema isobárico: mistura de líquidos pouco se altera a P</a:t>
            </a:r>
          </a:p>
        </p:txBody>
      </p:sp>
      <p:grpSp>
        <p:nvGrpSpPr>
          <p:cNvPr id="8" name="Group 7">
            <a:extLst>
              <a:ext uri="{FF2B5EF4-FFF2-40B4-BE49-F238E27FC236}">
                <a16:creationId xmlns:a16="http://schemas.microsoft.com/office/drawing/2014/main" id="{5D865634-33C4-465E-B99A-64C683C774CD}"/>
              </a:ext>
            </a:extLst>
          </p:cNvPr>
          <p:cNvGrpSpPr/>
          <p:nvPr/>
        </p:nvGrpSpPr>
        <p:grpSpPr>
          <a:xfrm>
            <a:off x="1061360" y="4720964"/>
            <a:ext cx="6638392" cy="1163761"/>
            <a:chOff x="1061360" y="4720964"/>
            <a:chExt cx="6638392" cy="1163761"/>
          </a:xfrm>
        </p:grpSpPr>
        <p:sp>
          <p:nvSpPr>
            <p:cNvPr id="23" name="Arrow: Down 22">
              <a:extLst>
                <a:ext uri="{FF2B5EF4-FFF2-40B4-BE49-F238E27FC236}">
                  <a16:creationId xmlns:a16="http://schemas.microsoft.com/office/drawing/2014/main" id="{FE0211FB-7FE7-47B7-8B0E-318FC50B1991}"/>
                </a:ext>
              </a:extLst>
            </p:cNvPr>
            <p:cNvSpPr/>
            <p:nvPr/>
          </p:nvSpPr>
          <p:spPr bwMode="auto">
            <a:xfrm>
              <a:off x="3637671" y="4720964"/>
              <a:ext cx="360040" cy="64807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24" name="Rectangle 23">
              <a:extLst>
                <a:ext uri="{FF2B5EF4-FFF2-40B4-BE49-F238E27FC236}">
                  <a16:creationId xmlns:a16="http://schemas.microsoft.com/office/drawing/2014/main" id="{7519F813-071C-4475-849C-F14DDB9A70C3}"/>
                </a:ext>
              </a:extLst>
            </p:cNvPr>
            <p:cNvSpPr/>
            <p:nvPr/>
          </p:nvSpPr>
          <p:spPr>
            <a:xfrm>
              <a:off x="1061360" y="5515393"/>
              <a:ext cx="6638392" cy="369332"/>
            </a:xfrm>
            <a:prstGeom prst="rect">
              <a:avLst/>
            </a:prstGeom>
          </p:spPr>
          <p:txBody>
            <a:bodyPr wrap="square">
              <a:spAutoFit/>
            </a:bodyPr>
            <a:lstStyle/>
            <a:p>
              <a:pPr algn="ctr"/>
              <a:r>
                <a:rPr lang="pt-BR"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 = </a:t>
              </a:r>
              <a:r>
                <a:rPr lang="el-GR"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Δ</a:t>
              </a:r>
              <a:r>
                <a:rPr lang="pt-BR"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 (Termo feelings...) </a:t>
              </a:r>
              <a:endParaRPr lang="pt-BR" baseline="0" dirty="0">
                <a:solidFill>
                  <a:srgbClr val="FF0000"/>
                </a:solidFill>
                <a:sym typeface="Wingdings" panose="05000000000000000000" pitchFamily="2" charset="2"/>
              </a:endParaRPr>
            </a:p>
          </p:txBody>
        </p:sp>
      </p:gr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71F08D22-00F5-4569-976A-CEA2858D65DB}"/>
                  </a:ext>
                </a:extLst>
              </p:cNvPr>
              <p:cNvSpPr txBox="1"/>
              <p:nvPr/>
            </p:nvSpPr>
            <p:spPr>
              <a:xfrm>
                <a:off x="1511663" y="6159698"/>
                <a:ext cx="5825697" cy="299249"/>
              </a:xfrm>
              <a:prstGeom prst="rect">
                <a:avLst/>
              </a:prstGeom>
              <a:noFill/>
              <a:ln>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pt-BR" i="1" baseline="0" smtClean="0">
                          <a:latin typeface="Cambria Math" panose="02040503050406030204" pitchFamily="18" charset="0"/>
                        </a:rPr>
                        <m:t>𝑄</m:t>
                      </m:r>
                      <m:r>
                        <a:rPr lang="pt-BR" b="0" i="1" baseline="0" smtClean="0">
                          <a:latin typeface="Cambria Math" panose="02040503050406030204" pitchFamily="18" charset="0"/>
                        </a:rPr>
                        <m:t>= </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𝐻</m:t>
                          </m:r>
                        </m:e>
                        <m:sub>
                          <m:r>
                            <a:rPr lang="pt-BR" b="0" i="1" baseline="0" smtClean="0">
                              <a:latin typeface="Cambria Math" panose="02040503050406030204" pitchFamily="18" charset="0"/>
                            </a:rPr>
                            <m:t>𝑓</m:t>
                          </m:r>
                        </m:sub>
                      </m:sSub>
                      <m:r>
                        <a:rPr lang="pt-BR" b="0" i="1" baseline="0" smtClean="0">
                          <a:latin typeface="Cambria Math" panose="02040503050406030204" pitchFamily="18" charset="0"/>
                        </a:rPr>
                        <m:t>−</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𝐻</m:t>
                          </m:r>
                        </m:e>
                        <m:sub>
                          <m:r>
                            <a:rPr lang="pt-BR" b="0" i="1" baseline="0" smtClean="0">
                              <a:latin typeface="Cambria Math" panose="02040503050406030204" pitchFamily="18" charset="0"/>
                            </a:rPr>
                            <m:t>𝑖</m:t>
                          </m:r>
                        </m:sub>
                      </m:sSub>
                      <m:r>
                        <a:rPr lang="pt-BR" b="0" i="0" baseline="0" smtClean="0">
                          <a:latin typeface="Cambria Math" panose="02040503050406030204" pitchFamily="18" charset="0"/>
                        </a:rPr>
                        <m:t> →</m:t>
                      </m:r>
                      <m:r>
                        <m:rPr>
                          <m:sty m:val="p"/>
                        </m:rPr>
                        <a:rPr lang="pt-BR" b="0" i="0" baseline="0" smtClean="0">
                          <a:latin typeface="Cambria Math" panose="02040503050406030204" pitchFamily="18" charset="0"/>
                        </a:rPr>
                        <m:t>Q</m:t>
                      </m:r>
                      <m:r>
                        <a:rPr lang="pt-BR" b="0" i="0" baseline="0" smtClean="0">
                          <a:latin typeface="Cambria Math" panose="02040503050406030204" pitchFamily="18" charset="0"/>
                        </a:rPr>
                        <m:t>= </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𝑚</m:t>
                          </m:r>
                        </m:e>
                        <m:sub>
                          <m:r>
                            <a:rPr lang="pt-BR" b="0" i="1" baseline="0" smtClean="0">
                              <a:latin typeface="Cambria Math" panose="02040503050406030204" pitchFamily="18" charset="0"/>
                            </a:rPr>
                            <m:t>4</m:t>
                          </m:r>
                        </m:sub>
                      </m:sSub>
                      <m:r>
                        <a:rPr lang="pt-BR" b="0" i="1" baseline="0" smtClean="0">
                          <a:latin typeface="Cambria Math" panose="02040503050406030204" pitchFamily="18" charset="0"/>
                        </a:rPr>
                        <m:t>.</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𝐻</m:t>
                          </m:r>
                        </m:e>
                        <m:sub>
                          <m:r>
                            <a:rPr lang="pt-BR" b="0" i="1" baseline="0" smtClean="0">
                              <a:latin typeface="Cambria Math" panose="02040503050406030204" pitchFamily="18" charset="0"/>
                            </a:rPr>
                            <m:t>4</m:t>
                          </m:r>
                        </m:sub>
                      </m:sSub>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1</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b="0" i="1" baseline="0" smtClean="0">
                              <a:latin typeface="Cambria Math" panose="02040503050406030204" pitchFamily="18" charset="0"/>
                            </a:rPr>
                            <m:t>1</m:t>
                          </m:r>
                        </m:sub>
                      </m:sSub>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2</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b="0" i="1" baseline="0" smtClean="0">
                              <a:latin typeface="Cambria Math" panose="02040503050406030204" pitchFamily="18" charset="0"/>
                            </a:rPr>
                            <m:t>2</m:t>
                          </m:r>
                        </m:sub>
                      </m:sSub>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3</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b="0" i="1" baseline="0" smtClean="0">
                              <a:latin typeface="Cambria Math" panose="02040503050406030204" pitchFamily="18" charset="0"/>
                            </a:rPr>
                            <m:t>3</m:t>
                          </m:r>
                        </m:sub>
                      </m:sSub>
                      <m:r>
                        <a:rPr lang="pt-BR" b="0" i="1" baseline="0" smtClean="0">
                          <a:latin typeface="Cambria Math" panose="02040503050406030204" pitchFamily="18" charset="0"/>
                        </a:rPr>
                        <m:t>)</m:t>
                      </m:r>
                    </m:oMath>
                  </m:oMathPara>
                </a14:m>
                <a:endParaRPr lang="en-IE" baseline="0" dirty="0"/>
              </a:p>
            </p:txBody>
          </p:sp>
        </mc:Choice>
        <mc:Fallback xmlns="">
          <p:sp>
            <p:nvSpPr>
              <p:cNvPr id="25" name="TextBox 24">
                <a:extLst>
                  <a:ext uri="{FF2B5EF4-FFF2-40B4-BE49-F238E27FC236}">
                    <a16:creationId xmlns:a16="http://schemas.microsoft.com/office/drawing/2014/main" id="{71F08D22-00F5-4569-976A-CEA2858D65DB}"/>
                  </a:ext>
                </a:extLst>
              </p:cNvPr>
              <p:cNvSpPr txBox="1">
                <a:spLocks noRot="1" noChangeAspect="1" noMove="1" noResize="1" noEditPoints="1" noAdjustHandles="1" noChangeArrowheads="1" noChangeShapeType="1" noTextEdit="1"/>
              </p:cNvSpPr>
              <p:nvPr/>
            </p:nvSpPr>
            <p:spPr>
              <a:xfrm>
                <a:off x="1511663" y="6159698"/>
                <a:ext cx="5825697" cy="299249"/>
              </a:xfrm>
              <a:prstGeom prst="rect">
                <a:avLst/>
              </a:prstGeom>
              <a:blipFill>
                <a:blip r:embed="rId2"/>
                <a:stretch>
                  <a:fillRect l="-626" r="-835" b="-23077"/>
                </a:stretch>
              </a:blipFill>
              <a:ln>
                <a:solidFill>
                  <a:schemeClr val="tx1"/>
                </a:solidFill>
              </a:ln>
            </p:spPr>
            <p:txBody>
              <a:bodyPr/>
              <a:lstStyle/>
              <a:p>
                <a:r>
                  <a:rPr lang="en-IE">
                    <a:noFill/>
                  </a:rPr>
                  <a:t> </a:t>
                </a:r>
              </a:p>
            </p:txBody>
          </p:sp>
        </mc:Fallback>
      </mc:AlternateContent>
      <p:sp>
        <p:nvSpPr>
          <p:cNvPr id="26" name="Rectangle 25">
            <a:extLst>
              <a:ext uri="{FF2B5EF4-FFF2-40B4-BE49-F238E27FC236}">
                <a16:creationId xmlns:a16="http://schemas.microsoft.com/office/drawing/2014/main" id="{E535AA8D-8D7F-4FC6-B8D3-9A07E974B823}"/>
              </a:ext>
            </a:extLst>
          </p:cNvPr>
          <p:cNvSpPr/>
          <p:nvPr/>
        </p:nvSpPr>
        <p:spPr>
          <a:xfrm>
            <a:off x="4270594" y="1850955"/>
            <a:ext cx="758541"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m</a:t>
            </a:r>
            <a:r>
              <a:rPr lang="pt-BR" baseline="-25000" dirty="0">
                <a:latin typeface="Calibri" panose="020F0502020204030204" pitchFamily="34" charset="0"/>
                <a:cs typeface="Times New Roman" panose="02020603050405020304" pitchFamily="18" charset="0"/>
              </a:rPr>
              <a:t>4 </a:t>
            </a:r>
            <a:r>
              <a:rPr lang="pt-BR" baseline="0" dirty="0">
                <a:latin typeface="Calibri" panose="020F0502020204030204" pitchFamily="34" charset="0"/>
                <a:cs typeface="Times New Roman" panose="02020603050405020304" pitchFamily="18" charset="0"/>
              </a:rPr>
              <a:t>= ?</a:t>
            </a:r>
            <a:endParaRPr lang="en-IE" dirty="0"/>
          </a:p>
        </p:txBody>
      </p:sp>
    </p:spTree>
    <p:extLst>
      <p:ext uri="{BB962C8B-B14F-4D97-AF65-F5344CB8AC3E}">
        <p14:creationId xmlns:p14="http://schemas.microsoft.com/office/powerpoint/2010/main" val="310529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2" grpId="0"/>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8A95546-26CC-4D4A-9F71-94A2E4DDC2C8}"/>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6" name="Rectangle 5">
            <a:extLst>
              <a:ext uri="{FF2B5EF4-FFF2-40B4-BE49-F238E27FC236}">
                <a16:creationId xmlns:a16="http://schemas.microsoft.com/office/drawing/2014/main" id="{F8A17523-900B-4E01-9849-7EF29B121370}"/>
              </a:ext>
            </a:extLst>
          </p:cNvPr>
          <p:cNvSpPr/>
          <p:nvPr/>
        </p:nvSpPr>
        <p:spPr>
          <a:xfrm>
            <a:off x="539552" y="220446"/>
            <a:ext cx="4769896" cy="1477328"/>
          </a:xfrm>
          <a:prstGeom prst="rect">
            <a:avLst/>
          </a:prstGeom>
        </p:spPr>
        <p:txBody>
          <a:bodyPr wrap="non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1. Do diagrama entalpia-composição, temos que:</a:t>
            </a:r>
          </a:p>
          <a:p>
            <a:endParaRPr lang="pt-BR" baseline="0" dirty="0">
              <a:latin typeface="Calibri" panose="020F0502020204030204" pitchFamily="34" charset="0"/>
              <a:ea typeface="Calibri" panose="020F0502020204030204" pitchFamily="34" charset="0"/>
              <a:cs typeface="Times New Roman" panose="02020603050405020304" pitchFamily="18" charset="0"/>
            </a:endParaRPr>
          </a:p>
          <a:p>
            <a:r>
              <a:rPr lang="pt-BR" baseline="0" dirty="0">
                <a:latin typeface="Calibri" panose="020F0502020204030204" pitchFamily="34" charset="0"/>
                <a:ea typeface="Calibri" panose="020F0502020204030204" pitchFamily="34" charset="0"/>
                <a:cs typeface="Times New Roman" panose="02020603050405020304" pitchFamily="18" charset="0"/>
              </a:rPr>
              <a:t>H</a:t>
            </a:r>
            <a:r>
              <a:rPr lang="pt-BR" baseline="-25000" dirty="0">
                <a:latin typeface="Calibri" panose="020F0502020204030204" pitchFamily="34" charset="0"/>
                <a:ea typeface="Calibri" panose="020F0502020204030204" pitchFamily="34" charset="0"/>
                <a:cs typeface="Times New Roman" panose="02020603050405020304" pitchFamily="18" charset="0"/>
              </a:rPr>
              <a:t>1 </a:t>
            </a:r>
            <a:r>
              <a:rPr lang="pt-BR" baseline="0" dirty="0">
                <a:latin typeface="Calibri" panose="020F0502020204030204" pitchFamily="34" charset="0"/>
                <a:ea typeface="Calibri" panose="020F0502020204030204" pitchFamily="34" charset="0"/>
                <a:cs typeface="Times New Roman" panose="02020603050405020304" pitchFamily="18" charset="0"/>
              </a:rPr>
              <a:t>= </a:t>
            </a:r>
            <a:r>
              <a:rPr lang="pt-BR" baseline="0" dirty="0">
                <a:highlight>
                  <a:srgbClr val="FFFF00"/>
                </a:highlight>
                <a:latin typeface="Calibri" panose="020F0502020204030204" pitchFamily="34" charset="0"/>
                <a:ea typeface="Calibri" panose="020F0502020204030204" pitchFamily="34" charset="0"/>
                <a:cs typeface="Times New Roman" panose="02020603050405020304" pitchFamily="18" charset="0"/>
              </a:rPr>
              <a:t>88 Btu/lbm</a:t>
            </a:r>
          </a:p>
          <a:p>
            <a:r>
              <a:rPr lang="pt-BR" baseline="0" dirty="0">
                <a:latin typeface="Calibri" panose="020F0502020204030204" pitchFamily="34" charset="0"/>
                <a:ea typeface="Calibri" panose="020F0502020204030204" pitchFamily="34" charset="0"/>
                <a:cs typeface="Times New Roman" panose="02020603050405020304" pitchFamily="18" charset="0"/>
              </a:rPr>
              <a:t>H</a:t>
            </a:r>
            <a:r>
              <a:rPr lang="pt-BR" baseline="-25000" dirty="0">
                <a:latin typeface="Calibri" panose="020F0502020204030204" pitchFamily="34" charset="0"/>
                <a:ea typeface="Calibri" panose="020F0502020204030204" pitchFamily="34" charset="0"/>
                <a:cs typeface="Times New Roman" panose="02020603050405020304" pitchFamily="18" charset="0"/>
              </a:rPr>
              <a:t>2</a:t>
            </a:r>
            <a:r>
              <a:rPr lang="pt-BR" baseline="0" dirty="0">
                <a:latin typeface="Calibri" panose="020F0502020204030204" pitchFamily="34" charset="0"/>
                <a:ea typeface="Calibri" panose="020F0502020204030204" pitchFamily="34" charset="0"/>
                <a:cs typeface="Times New Roman" panose="02020603050405020304" pitchFamily="18" charset="0"/>
              </a:rPr>
              <a:t>= </a:t>
            </a:r>
            <a:r>
              <a:rPr lang="pt-BR" baseline="0" dirty="0">
                <a:highlight>
                  <a:srgbClr val="FFFF00"/>
                </a:highlight>
                <a:latin typeface="Calibri" panose="020F0502020204030204" pitchFamily="34" charset="0"/>
                <a:ea typeface="Calibri" panose="020F0502020204030204" pitchFamily="34" charset="0"/>
                <a:cs typeface="Times New Roman" panose="02020603050405020304" pitchFamily="18" charset="0"/>
              </a:rPr>
              <a:t>14 Btu/lbm</a:t>
            </a:r>
          </a:p>
          <a:p>
            <a:r>
              <a:rPr lang="pt-BR" baseline="0" dirty="0">
                <a:latin typeface="Calibri" panose="020F0502020204030204" pitchFamily="34" charset="0"/>
                <a:ea typeface="Calibri" panose="020F0502020204030204" pitchFamily="34" charset="0"/>
                <a:cs typeface="Times New Roman" panose="02020603050405020304" pitchFamily="18" charset="0"/>
              </a:rPr>
              <a:t>H</a:t>
            </a:r>
            <a:r>
              <a:rPr lang="pt-BR" baseline="-25000" dirty="0">
                <a:latin typeface="Calibri" panose="020F0502020204030204" pitchFamily="34" charset="0"/>
                <a:ea typeface="Calibri" panose="020F0502020204030204" pitchFamily="34" charset="0"/>
                <a:cs typeface="Times New Roman" panose="02020603050405020304" pitchFamily="18" charset="0"/>
              </a:rPr>
              <a:t>3</a:t>
            </a:r>
            <a:r>
              <a:rPr lang="pt-BR" baseline="0" dirty="0">
                <a:latin typeface="Calibri" panose="020F0502020204030204" pitchFamily="34" charset="0"/>
                <a:ea typeface="Calibri" panose="020F0502020204030204" pitchFamily="34" charset="0"/>
                <a:cs typeface="Times New Roman" panose="02020603050405020304" pitchFamily="18" charset="0"/>
              </a:rPr>
              <a:t>= </a:t>
            </a:r>
            <a:r>
              <a:rPr lang="pt-BR" baseline="0" dirty="0">
                <a:highlight>
                  <a:srgbClr val="FFFF00"/>
                </a:highlight>
                <a:latin typeface="Calibri" panose="020F0502020204030204" pitchFamily="34" charset="0"/>
                <a:ea typeface="Calibri" panose="020F0502020204030204" pitchFamily="34" charset="0"/>
                <a:cs typeface="Times New Roman" panose="02020603050405020304" pitchFamily="18" charset="0"/>
              </a:rPr>
              <a:t>-7 Btu/lbm</a:t>
            </a:r>
            <a:endParaRPr lang="en-IE" baseline="-25000" dirty="0">
              <a:highlight>
                <a:srgbClr val="FFFF00"/>
              </a:highlight>
            </a:endParaRPr>
          </a:p>
        </p:txBody>
      </p:sp>
      <p:sp>
        <p:nvSpPr>
          <p:cNvPr id="7" name="Rectangle 6">
            <a:extLst>
              <a:ext uri="{FF2B5EF4-FFF2-40B4-BE49-F238E27FC236}">
                <a16:creationId xmlns:a16="http://schemas.microsoft.com/office/drawing/2014/main" id="{D950C642-671D-4859-8663-F8608056BA6D}"/>
              </a:ext>
            </a:extLst>
          </p:cNvPr>
          <p:cNvSpPr/>
          <p:nvPr/>
        </p:nvSpPr>
        <p:spPr>
          <a:xfrm>
            <a:off x="323531" y="2113274"/>
            <a:ext cx="4285853" cy="646331"/>
          </a:xfrm>
          <a:prstGeom prst="rect">
            <a:avLst/>
          </a:prstGeom>
        </p:spPr>
        <p:txBody>
          <a:bodyPr wrap="non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2. Calculando a % de </a:t>
            </a:r>
            <a:r>
              <a:rPr lang="pt-BR" baseline="0" dirty="0">
                <a:latin typeface="Calibri" panose="020F0502020204030204" pitchFamily="34" charset="0"/>
                <a:cs typeface="Times New Roman" panose="02020603050405020304" pitchFamily="18" charset="0"/>
              </a:rPr>
              <a:t>H</a:t>
            </a:r>
            <a:r>
              <a:rPr lang="pt-BR" baseline="-25000" dirty="0">
                <a:latin typeface="Calibri" panose="020F0502020204030204" pitchFamily="34" charset="0"/>
                <a:cs typeface="Times New Roman" panose="02020603050405020304" pitchFamily="18" charset="0"/>
              </a:rPr>
              <a:t>2</a:t>
            </a:r>
            <a:r>
              <a:rPr lang="pt-BR" baseline="0" dirty="0">
                <a:latin typeface="Calibri" panose="020F0502020204030204" pitchFamily="34" charset="0"/>
                <a:cs typeface="Times New Roman" panose="02020603050405020304" pitchFamily="18" charset="0"/>
              </a:rPr>
              <a:t>SO</a:t>
            </a:r>
            <a:r>
              <a:rPr lang="pt-BR" baseline="-25000" dirty="0">
                <a:latin typeface="Calibri" panose="020F0502020204030204" pitchFamily="34" charset="0"/>
                <a:cs typeface="Times New Roman" panose="02020603050405020304" pitchFamily="18" charset="0"/>
              </a:rPr>
              <a:t>4 </a:t>
            </a:r>
            <a:r>
              <a:rPr lang="pt-BR" baseline="0" dirty="0">
                <a:latin typeface="Calibri" panose="020F0502020204030204" pitchFamily="34" charset="0"/>
                <a:cs typeface="Times New Roman" panose="02020603050405020304" pitchFamily="18" charset="0"/>
              </a:rPr>
              <a:t>na mistura final:</a:t>
            </a:r>
            <a:endParaRPr lang="en-IE" baseline="0" dirty="0"/>
          </a:p>
          <a:p>
            <a:r>
              <a:rPr lang="pt-BR" baseline="0" dirty="0">
                <a:latin typeface="Calibri" panose="020F0502020204030204" pitchFamily="34" charset="0"/>
                <a:ea typeface="Calibri" panose="020F0502020204030204" pitchFamily="34"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244DE93-4B8B-420E-9DC3-82F2A9BE0B3D}"/>
                  </a:ext>
                </a:extLst>
              </p:cNvPr>
              <p:cNvSpPr txBox="1"/>
              <p:nvPr/>
            </p:nvSpPr>
            <p:spPr>
              <a:xfrm>
                <a:off x="1547664" y="2759601"/>
                <a:ext cx="6883038" cy="5713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sSub>
                            <m:sSubPr>
                              <m:ctrlPr>
                                <a:rPr lang="pt-BR" i="1" baseline="0" smtClean="0">
                                  <a:latin typeface="Cambria Math" panose="02040503050406030204" pitchFamily="18" charset="0"/>
                                </a:rPr>
                              </m:ctrlPr>
                            </m:sSubPr>
                            <m:e>
                              <m:r>
                                <a:rPr lang="pt-BR" b="0" i="1" baseline="0" smtClean="0">
                                  <a:latin typeface="Cambria Math" panose="02040503050406030204" pitchFamily="18" charset="0"/>
                                </a:rPr>
                                <m:t>𝑤</m:t>
                              </m:r>
                            </m:e>
                            <m:sub>
                              <m:r>
                                <a:rPr lang="pt-BR" b="0" i="1" baseline="0" smtClean="0">
                                  <a:latin typeface="Cambria Math" panose="02040503050406030204" pitchFamily="18" charset="0"/>
                                </a:rPr>
                                <m:t>4</m:t>
                              </m:r>
                            </m:sub>
                          </m:sSub>
                          <m:r>
                            <a:rPr lang="pt-BR" b="0" i="1" baseline="0" smtClean="0">
                              <a:latin typeface="Cambria Math" panose="02040503050406030204" pitchFamily="18" charset="0"/>
                            </a:rPr>
                            <m:t>=</m:t>
                          </m:r>
                          <m:f>
                            <m:fPr>
                              <m:ctrlPr>
                                <a:rPr lang="pt-BR" b="0" i="1" baseline="0" smtClean="0">
                                  <a:latin typeface="Cambria Math" panose="02040503050406030204" pitchFamily="18" charset="0"/>
                                </a:rPr>
                              </m:ctrlPr>
                            </m:fPr>
                            <m:num>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𝑚</m:t>
                                  </m:r>
                                </m:e>
                                <m:sub>
                                  <m:r>
                                    <a:rPr lang="pt-BR" b="0" i="1" baseline="0" smtClean="0">
                                      <a:latin typeface="Cambria Math" panose="02040503050406030204" pitchFamily="18" charset="0"/>
                                    </a:rPr>
                                    <m:t>1</m:t>
                                  </m:r>
                                </m:sub>
                              </m:sSub>
                              <m:r>
                                <a:rPr lang="pt-BR" b="0" i="1" baseline="0" smtClean="0">
                                  <a:latin typeface="Cambria Math" panose="02040503050406030204" pitchFamily="18" charset="0"/>
                                </a:rPr>
                                <m:t>.</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𝑤</m:t>
                                  </m:r>
                                </m:e>
                                <m:sub>
                                  <m:r>
                                    <a:rPr lang="pt-BR" b="0" i="1" baseline="0" smtClean="0">
                                      <a:latin typeface="Cambria Math" panose="02040503050406030204" pitchFamily="18" charset="0"/>
                                    </a:rPr>
                                    <m:t>1</m:t>
                                  </m:r>
                                </m:sub>
                              </m:sSub>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2</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𝑤</m:t>
                                  </m:r>
                                </m:e>
                                <m:sub>
                                  <m:r>
                                    <a:rPr lang="pt-BR" b="0" i="1" baseline="0" smtClean="0">
                                      <a:latin typeface="Cambria Math" panose="02040503050406030204" pitchFamily="18" charset="0"/>
                                    </a:rPr>
                                    <m:t>2</m:t>
                                  </m:r>
                                </m:sub>
                              </m:sSub>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3</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𝑤</m:t>
                                  </m:r>
                                </m:e>
                                <m:sub>
                                  <m:r>
                                    <a:rPr lang="pt-BR" b="0" i="1" baseline="0" smtClean="0">
                                      <a:latin typeface="Cambria Math" panose="02040503050406030204" pitchFamily="18" charset="0"/>
                                    </a:rPr>
                                    <m:t>3</m:t>
                                  </m:r>
                                </m:sub>
                              </m:sSub>
                            </m:num>
                            <m:den>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𝑚</m:t>
                                  </m:r>
                                </m:e>
                                <m:sub>
                                  <m:r>
                                    <a:rPr lang="pt-BR" b="0" i="1" baseline="0" smtClean="0">
                                      <a:latin typeface="Cambria Math" panose="02040503050406030204" pitchFamily="18" charset="0"/>
                                    </a:rPr>
                                    <m:t>4</m:t>
                                  </m:r>
                                </m:sub>
                              </m:sSub>
                            </m:den>
                          </m:f>
                          <m:r>
                            <a:rPr lang="pt-BR" b="0" i="1" baseline="0" smtClean="0">
                              <a:latin typeface="Cambria Math" panose="02040503050406030204" pitchFamily="18" charset="0"/>
                            </a:rPr>
                            <m:t>=</m:t>
                          </m:r>
                          <m:f>
                            <m:fPr>
                              <m:ctrlPr>
                                <a:rPr lang="pt-BR" i="1" baseline="0">
                                  <a:latin typeface="Cambria Math" panose="02040503050406030204" pitchFamily="18" charset="0"/>
                                </a:rPr>
                              </m:ctrlPr>
                            </m:fPr>
                            <m:num>
                              <m:r>
                                <a:rPr lang="pt-BR" b="0" i="1" baseline="0" smtClean="0">
                                  <a:latin typeface="Cambria Math" panose="02040503050406030204" pitchFamily="18" charset="0"/>
                                </a:rPr>
                                <m:t>25</m:t>
                              </m:r>
                              <m:r>
                                <a:rPr lang="pt-BR" b="0" i="1" baseline="0" smtClean="0">
                                  <a:latin typeface="Cambria Math" panose="02040503050406030204" pitchFamily="18" charset="0"/>
                                </a:rPr>
                                <m:t>𝑥</m:t>
                              </m:r>
                              <m:r>
                                <a:rPr lang="pt-BR" b="0" i="1" baseline="0" smtClean="0">
                                  <a:latin typeface="Cambria Math" panose="02040503050406030204" pitchFamily="18" charset="0"/>
                                </a:rPr>
                                <m:t>0+40 </m:t>
                              </m:r>
                              <m:r>
                                <a:rPr lang="pt-BR" b="0" i="1" baseline="0" smtClean="0">
                                  <a:latin typeface="Cambria Math" panose="02040503050406030204" pitchFamily="18" charset="0"/>
                                </a:rPr>
                                <m:t>𝑥</m:t>
                              </m:r>
                              <m:r>
                                <a:rPr lang="pt-BR" b="0" i="1" baseline="0" smtClean="0">
                                  <a:latin typeface="Cambria Math" panose="02040503050406030204" pitchFamily="18" charset="0"/>
                                </a:rPr>
                                <m:t> 1+ 75</m:t>
                              </m:r>
                              <m:r>
                                <a:rPr lang="pt-BR" b="0" i="1" baseline="0" smtClean="0">
                                  <a:latin typeface="Cambria Math" panose="02040503050406030204" pitchFamily="18" charset="0"/>
                                </a:rPr>
                                <m:t>𝑥</m:t>
                              </m:r>
                              <m:r>
                                <a:rPr lang="pt-BR" b="0" i="1" baseline="0" smtClean="0">
                                  <a:latin typeface="Cambria Math" panose="02040503050406030204" pitchFamily="18" charset="0"/>
                                </a:rPr>
                                <m:t>0,25</m:t>
                              </m:r>
                            </m:num>
                            <m:den>
                              <m:r>
                                <a:rPr lang="pt-BR" b="0" i="1" baseline="0" smtClean="0">
                                  <a:latin typeface="Cambria Math" panose="02040503050406030204" pitchFamily="18" charset="0"/>
                                </a:rPr>
                                <m:t>140</m:t>
                              </m:r>
                            </m:den>
                          </m:f>
                          <m:r>
                            <a:rPr lang="pt-BR" b="0" i="1" baseline="0" smtClean="0">
                              <a:latin typeface="Cambria Math" panose="02040503050406030204" pitchFamily="18" charset="0"/>
                            </a:rPr>
                            <m:t>=0.42</m:t>
                          </m:r>
                        </m:e>
                        <m:sup/>
                      </m:sSup>
                    </m:oMath>
                  </m:oMathPara>
                </a14:m>
                <a:endParaRPr lang="en-IE" baseline="0" dirty="0"/>
              </a:p>
            </p:txBody>
          </p:sp>
        </mc:Choice>
        <mc:Fallback xmlns="">
          <p:sp>
            <p:nvSpPr>
              <p:cNvPr id="9" name="TextBox 8">
                <a:extLst>
                  <a:ext uri="{FF2B5EF4-FFF2-40B4-BE49-F238E27FC236}">
                    <a16:creationId xmlns:a16="http://schemas.microsoft.com/office/drawing/2014/main" id="{3244DE93-4B8B-420E-9DC3-82F2A9BE0B3D}"/>
                  </a:ext>
                </a:extLst>
              </p:cNvPr>
              <p:cNvSpPr txBox="1">
                <a:spLocks noRot="1" noChangeAspect="1" noMove="1" noResize="1" noEditPoints="1" noAdjustHandles="1" noChangeArrowheads="1" noChangeShapeType="1" noTextEdit="1"/>
              </p:cNvSpPr>
              <p:nvPr/>
            </p:nvSpPr>
            <p:spPr>
              <a:xfrm>
                <a:off x="1547664" y="2759601"/>
                <a:ext cx="6883038" cy="571310"/>
              </a:xfrm>
              <a:prstGeom prst="rect">
                <a:avLst/>
              </a:prstGeom>
              <a:blipFill>
                <a:blip r:embed="rId2"/>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AECD7D1-4B4A-466B-B607-0B9D2180ECA0}"/>
                  </a:ext>
                </a:extLst>
              </p:cNvPr>
              <p:cNvSpPr txBox="1"/>
              <p:nvPr/>
            </p:nvSpPr>
            <p:spPr>
              <a:xfrm>
                <a:off x="395539" y="4202914"/>
                <a:ext cx="7993791" cy="299249"/>
              </a:xfrm>
              <a:prstGeom prst="rect">
                <a:avLst/>
              </a:prstGeom>
              <a:noFill/>
              <a:ln>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pt-BR" i="1" baseline="0" smtClean="0">
                          <a:latin typeface="Cambria Math" panose="02040503050406030204" pitchFamily="18" charset="0"/>
                        </a:rPr>
                        <m:t>𝑄</m:t>
                      </m:r>
                      <m:r>
                        <a:rPr lang="pt-BR" b="0" i="1" baseline="0" smtClean="0">
                          <a:latin typeface="Cambria Math" panose="02040503050406030204" pitchFamily="18" charset="0"/>
                        </a:rPr>
                        <m:t>= </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𝐻</m:t>
                          </m:r>
                        </m:e>
                        <m:sub>
                          <m:r>
                            <a:rPr lang="pt-BR" b="0" i="1" baseline="0" smtClean="0">
                              <a:latin typeface="Cambria Math" panose="02040503050406030204" pitchFamily="18" charset="0"/>
                            </a:rPr>
                            <m:t>𝑓</m:t>
                          </m:r>
                        </m:sub>
                      </m:sSub>
                      <m:r>
                        <a:rPr lang="pt-BR" b="0" i="1" baseline="0" smtClean="0">
                          <a:latin typeface="Cambria Math" panose="02040503050406030204" pitchFamily="18" charset="0"/>
                        </a:rPr>
                        <m:t>−</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𝐻</m:t>
                          </m:r>
                        </m:e>
                        <m:sub>
                          <m:r>
                            <a:rPr lang="pt-BR" b="0" i="1" baseline="0" smtClean="0">
                              <a:latin typeface="Cambria Math" panose="02040503050406030204" pitchFamily="18" charset="0"/>
                            </a:rPr>
                            <m:t>𝑖</m:t>
                          </m:r>
                        </m:sub>
                      </m:sSub>
                      <m:r>
                        <a:rPr lang="pt-BR" b="0" i="0" baseline="0" smtClean="0">
                          <a:latin typeface="Cambria Math" panose="02040503050406030204" pitchFamily="18" charset="0"/>
                        </a:rPr>
                        <m:t> →</m:t>
                      </m:r>
                      <m:r>
                        <m:rPr>
                          <m:sty m:val="p"/>
                        </m:rPr>
                        <a:rPr lang="pt-BR" b="0" i="0" baseline="0" smtClean="0">
                          <a:latin typeface="Cambria Math" panose="02040503050406030204" pitchFamily="18" charset="0"/>
                        </a:rPr>
                        <m:t>Q</m:t>
                      </m:r>
                      <m:r>
                        <a:rPr lang="pt-BR" b="0" i="0" baseline="0" smtClean="0">
                          <a:latin typeface="Cambria Math" panose="02040503050406030204" pitchFamily="18" charset="0"/>
                        </a:rPr>
                        <m:t>= </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𝑚</m:t>
                          </m:r>
                        </m:e>
                        <m:sub>
                          <m:r>
                            <a:rPr lang="pt-BR" b="0" i="1" baseline="0" smtClean="0">
                              <a:latin typeface="Cambria Math" panose="02040503050406030204" pitchFamily="18" charset="0"/>
                            </a:rPr>
                            <m:t>4</m:t>
                          </m:r>
                        </m:sub>
                      </m:sSub>
                      <m:r>
                        <a:rPr lang="pt-BR" b="0" i="1" baseline="0" smtClean="0">
                          <a:latin typeface="Cambria Math" panose="02040503050406030204" pitchFamily="18" charset="0"/>
                        </a:rPr>
                        <m:t>.</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𝐻</m:t>
                          </m:r>
                        </m:e>
                        <m:sub>
                          <m:r>
                            <a:rPr lang="pt-BR" b="0" i="1" baseline="0" smtClean="0">
                              <a:latin typeface="Cambria Math" panose="02040503050406030204" pitchFamily="18" charset="0"/>
                            </a:rPr>
                            <m:t>4</m:t>
                          </m:r>
                        </m:sub>
                      </m:sSub>
                      <m:r>
                        <a:rPr lang="pt-BR" b="0" i="1" baseline="0" smtClean="0">
                          <a:latin typeface="Cambria Math" panose="02040503050406030204" pitchFamily="18" charset="0"/>
                        </a:rPr>
                        <m:t>−</m:t>
                      </m:r>
                      <m:d>
                        <m:dPr>
                          <m:ctrlPr>
                            <a:rPr lang="pt-BR" b="0" i="1" baseline="0" smtClean="0">
                              <a:latin typeface="Cambria Math" panose="02040503050406030204" pitchFamily="18" charset="0"/>
                            </a:rPr>
                          </m:ctrlPr>
                        </m:dPr>
                        <m:e>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1</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b="0" i="1" baseline="0" smtClean="0">
                                  <a:latin typeface="Cambria Math" panose="02040503050406030204" pitchFamily="18" charset="0"/>
                                </a:rPr>
                                <m:t>1</m:t>
                              </m:r>
                            </m:sub>
                          </m:sSub>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2</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b="0" i="1" baseline="0" smtClean="0">
                                  <a:latin typeface="Cambria Math" panose="02040503050406030204" pitchFamily="18" charset="0"/>
                                </a:rPr>
                                <m:t>2</m:t>
                              </m:r>
                            </m:sub>
                          </m:sSub>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3</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b="0" i="1" baseline="0" smtClean="0">
                                  <a:latin typeface="Cambria Math" panose="02040503050406030204" pitchFamily="18" charset="0"/>
                                </a:rPr>
                                <m:t>3</m:t>
                              </m:r>
                            </m:sub>
                          </m:sSub>
                        </m:e>
                      </m:d>
                      <m:r>
                        <a:rPr lang="pt-BR" b="0" i="1" baseline="0" smtClean="0">
                          <a:latin typeface="Cambria Math" panose="02040503050406030204" pitchFamily="18" charset="0"/>
                        </a:rPr>
                        <m:t> →</m:t>
                      </m:r>
                      <m:r>
                        <a:rPr lang="pt-BR" b="1" i="1" baseline="0" smtClean="0">
                          <a:latin typeface="Cambria Math" panose="02040503050406030204" pitchFamily="18" charset="0"/>
                        </a:rPr>
                        <m:t>𝑸</m:t>
                      </m:r>
                      <m:r>
                        <a:rPr lang="pt-BR" b="1" i="1" baseline="0" smtClean="0">
                          <a:latin typeface="Cambria Math" panose="02040503050406030204" pitchFamily="18" charset="0"/>
                        </a:rPr>
                        <m:t>=−</m:t>
                      </m:r>
                      <m:r>
                        <a:rPr lang="pt-BR" b="1" i="1" baseline="0" smtClean="0">
                          <a:latin typeface="Cambria Math" panose="02040503050406030204" pitchFamily="18" charset="0"/>
                        </a:rPr>
                        <m:t>𝟏𝟏𝟎𝟓𝟓</m:t>
                      </m:r>
                      <m:r>
                        <a:rPr lang="pt-BR" b="1" i="1" baseline="0" smtClean="0">
                          <a:latin typeface="Cambria Math" panose="02040503050406030204" pitchFamily="18" charset="0"/>
                        </a:rPr>
                        <m:t> </m:t>
                      </m:r>
                      <m:r>
                        <a:rPr lang="pt-BR" b="1" i="1" baseline="0" smtClean="0">
                          <a:latin typeface="Cambria Math" panose="02040503050406030204" pitchFamily="18" charset="0"/>
                        </a:rPr>
                        <m:t>𝑩𝒕𝒖</m:t>
                      </m:r>
                    </m:oMath>
                  </m:oMathPara>
                </a14:m>
                <a:endParaRPr lang="en-IE" b="1" baseline="0" dirty="0"/>
              </a:p>
            </p:txBody>
          </p:sp>
        </mc:Choice>
        <mc:Fallback xmlns="">
          <p:sp>
            <p:nvSpPr>
              <p:cNvPr id="10" name="TextBox 9">
                <a:extLst>
                  <a:ext uri="{FF2B5EF4-FFF2-40B4-BE49-F238E27FC236}">
                    <a16:creationId xmlns:a16="http://schemas.microsoft.com/office/drawing/2014/main" id="{1AECD7D1-4B4A-466B-B607-0B9D2180ECA0}"/>
                  </a:ext>
                </a:extLst>
              </p:cNvPr>
              <p:cNvSpPr txBox="1">
                <a:spLocks noRot="1" noChangeAspect="1" noMove="1" noResize="1" noEditPoints="1" noAdjustHandles="1" noChangeArrowheads="1" noChangeShapeType="1" noTextEdit="1"/>
              </p:cNvSpPr>
              <p:nvPr/>
            </p:nvSpPr>
            <p:spPr>
              <a:xfrm>
                <a:off x="395539" y="4202914"/>
                <a:ext cx="7993791" cy="299249"/>
              </a:xfrm>
              <a:prstGeom prst="rect">
                <a:avLst/>
              </a:prstGeom>
              <a:blipFill>
                <a:blip r:embed="rId3"/>
                <a:stretch>
                  <a:fillRect l="-458" r="-229" b="-26000"/>
                </a:stretch>
              </a:blipFill>
              <a:ln>
                <a:noFill/>
              </a:ln>
            </p:spPr>
            <p:txBody>
              <a:bodyPr/>
              <a:lstStyle/>
              <a:p>
                <a:r>
                  <a:rPr lang="en-IE">
                    <a:noFill/>
                  </a:rPr>
                  <a:t> </a:t>
                </a:r>
              </a:p>
            </p:txBody>
          </p:sp>
        </mc:Fallback>
      </mc:AlternateContent>
      <p:sp>
        <p:nvSpPr>
          <p:cNvPr id="8" name="Rectangle 7">
            <a:extLst>
              <a:ext uri="{FF2B5EF4-FFF2-40B4-BE49-F238E27FC236}">
                <a16:creationId xmlns:a16="http://schemas.microsoft.com/office/drawing/2014/main" id="{2590C589-D0B6-40DE-A303-08D5BAAE0247}"/>
              </a:ext>
            </a:extLst>
          </p:cNvPr>
          <p:cNvSpPr/>
          <p:nvPr/>
        </p:nvSpPr>
        <p:spPr>
          <a:xfrm>
            <a:off x="4539444" y="820608"/>
            <a:ext cx="3806555" cy="369332"/>
          </a:xfrm>
          <a:prstGeom prst="rect">
            <a:avLst/>
          </a:prstGeom>
        </p:spPr>
        <p:txBody>
          <a:bodyPr wrap="none">
            <a:spAutoFit/>
          </a:bodyPr>
          <a:lstStyle/>
          <a:p>
            <a:r>
              <a:rPr lang="pt-BR" b="1" i="1" baseline="0" dirty="0">
                <a:latin typeface="Calibri" panose="020F0502020204030204" pitchFamily="34" charset="0"/>
                <a:ea typeface="Calibri" panose="020F0502020204030204" pitchFamily="34" charset="0"/>
                <a:cs typeface="Times New Roman" panose="02020603050405020304" pitchFamily="18" charset="0"/>
              </a:rPr>
              <a:t>w</a:t>
            </a:r>
            <a:r>
              <a:rPr lang="pt-BR" b="1" i="1" baseline="-25000" dirty="0">
                <a:latin typeface="Calibri" panose="020F0502020204030204" pitchFamily="34" charset="0"/>
                <a:ea typeface="Calibri" panose="020F0502020204030204" pitchFamily="34" charset="0"/>
                <a:cs typeface="Times New Roman" panose="02020603050405020304" pitchFamily="18" charset="0"/>
              </a:rPr>
              <a:t>i </a:t>
            </a:r>
            <a:r>
              <a:rPr lang="pt-BR" b="1" i="1" baseline="0" dirty="0">
                <a:latin typeface="Calibri" panose="020F0502020204030204" pitchFamily="34" charset="0"/>
                <a:ea typeface="Calibri" panose="020F0502020204030204" pitchFamily="34" charset="0"/>
                <a:cs typeface="Times New Roman" panose="02020603050405020304" pitchFamily="18" charset="0"/>
              </a:rPr>
              <a:t>= fração mássica de ácido sulfúrico </a:t>
            </a:r>
          </a:p>
        </p:txBody>
      </p:sp>
    </p:spTree>
    <p:extLst>
      <p:ext uri="{BB962C8B-B14F-4D97-AF65-F5344CB8AC3E}">
        <p14:creationId xmlns:p14="http://schemas.microsoft.com/office/powerpoint/2010/main" val="327576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ço Reservado para Rodapé 2">
            <a:extLst>
              <a:ext uri="{FF2B5EF4-FFF2-40B4-BE49-F238E27FC236}">
                <a16:creationId xmlns:a16="http://schemas.microsoft.com/office/drawing/2014/main" id="{1D564E28-B4F6-4234-8447-E9713C3F6B7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32" indent="-285744">
              <a:spcBef>
                <a:spcPct val="20000"/>
              </a:spcBef>
              <a:buChar char="–"/>
              <a:defRPr sz="2800">
                <a:solidFill>
                  <a:schemeClr val="tx1"/>
                </a:solidFill>
                <a:latin typeface="Arial" panose="020B0604020202020204" pitchFamily="34" charset="0"/>
              </a:defRPr>
            </a:lvl2pPr>
            <a:lvl3pPr marL="1142971" indent="-228594">
              <a:spcBef>
                <a:spcPct val="20000"/>
              </a:spcBef>
              <a:buChar char="•"/>
              <a:defRPr sz="2400">
                <a:solidFill>
                  <a:schemeClr val="tx1"/>
                </a:solidFill>
                <a:latin typeface="Arial" panose="020B0604020202020204" pitchFamily="34" charset="0"/>
              </a:defRPr>
            </a:lvl3pPr>
            <a:lvl4pPr marL="1600160" indent="-228594">
              <a:spcBef>
                <a:spcPct val="20000"/>
              </a:spcBef>
              <a:buChar char="–"/>
              <a:defRPr sz="2000">
                <a:solidFill>
                  <a:schemeClr val="tx1"/>
                </a:solidFill>
                <a:latin typeface="Arial" panose="020B0604020202020204" pitchFamily="34" charset="0"/>
              </a:defRPr>
            </a:lvl4pPr>
            <a:lvl5pPr marL="2057349" indent="-228594">
              <a:spcBef>
                <a:spcPct val="20000"/>
              </a:spcBef>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Char char="»"/>
              <a:defRPr sz="2000">
                <a:solidFill>
                  <a:schemeClr val="tx1"/>
                </a:solidFill>
                <a:latin typeface="Arial" panose="020B0604020202020204" pitchFamily="34" charset="0"/>
              </a:defRPr>
            </a:lvl7pPr>
            <a:lvl8pPr marL="3428914" indent="-228594" eaLnBrk="0" fontAlgn="base" hangingPunct="0">
              <a:spcBef>
                <a:spcPct val="20000"/>
              </a:spcBef>
              <a:spcAft>
                <a:spcPct val="0"/>
              </a:spcAft>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000"/>
              <a:t>___________________________</a:t>
            </a:r>
          </a:p>
          <a:p>
            <a:pPr>
              <a:spcBef>
                <a:spcPct val="0"/>
              </a:spcBef>
              <a:buFontTx/>
              <a:buNone/>
            </a:pPr>
            <a:r>
              <a:rPr lang="pt-BR" altLang="pt-BR" sz="1000" i="1"/>
              <a:t>ZEA0564 – Físico-Química</a:t>
            </a:r>
          </a:p>
        </p:txBody>
      </p:sp>
      <p:pic>
        <p:nvPicPr>
          <p:cNvPr id="37891" name="Picture 4" descr="Figure12">
            <a:extLst>
              <a:ext uri="{FF2B5EF4-FFF2-40B4-BE49-F238E27FC236}">
                <a16:creationId xmlns:a16="http://schemas.microsoft.com/office/drawing/2014/main" id="{DFC64632-A366-46DF-9B5C-D9DC75CB44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3" y="14288"/>
            <a:ext cx="4643437" cy="684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Text Box 5">
            <a:extLst>
              <a:ext uri="{FF2B5EF4-FFF2-40B4-BE49-F238E27FC236}">
                <a16:creationId xmlns:a16="http://schemas.microsoft.com/office/drawing/2014/main" id="{6EFF921B-7811-455D-AB36-2F3CEFBD42EF}"/>
              </a:ext>
            </a:extLst>
          </p:cNvPr>
          <p:cNvSpPr txBox="1">
            <a:spLocks noChangeArrowheads="1"/>
          </p:cNvSpPr>
          <p:nvPr/>
        </p:nvSpPr>
        <p:spPr bwMode="auto">
          <a:xfrm>
            <a:off x="6275391" y="6153153"/>
            <a:ext cx="26352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pt-BR" sz="1800"/>
              <a:t>Fonte: www.mhhe.com/smiththermo</a:t>
            </a:r>
          </a:p>
          <a:p>
            <a:pPr eaLnBrk="1" hangingPunct="1">
              <a:spcBef>
                <a:spcPct val="0"/>
              </a:spcBef>
              <a:buFontTx/>
              <a:buNone/>
            </a:pPr>
            <a:endParaRPr lang="pt-BR" altLang="pt-BR" sz="1800"/>
          </a:p>
        </p:txBody>
      </p:sp>
      <p:sp>
        <p:nvSpPr>
          <p:cNvPr id="2" name="Oval 1">
            <a:extLst>
              <a:ext uri="{FF2B5EF4-FFF2-40B4-BE49-F238E27FC236}">
                <a16:creationId xmlns:a16="http://schemas.microsoft.com/office/drawing/2014/main" id="{0BA6DB43-A9C1-4B5B-8DC1-1EB1AB633F2A}"/>
              </a:ext>
            </a:extLst>
          </p:cNvPr>
          <p:cNvSpPr/>
          <p:nvPr/>
        </p:nvSpPr>
        <p:spPr bwMode="auto">
          <a:xfrm>
            <a:off x="1115616" y="1340768"/>
            <a:ext cx="144016" cy="14401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cxnSp>
        <p:nvCxnSpPr>
          <p:cNvPr id="4" name="Straight Arrow Connector 3">
            <a:extLst>
              <a:ext uri="{FF2B5EF4-FFF2-40B4-BE49-F238E27FC236}">
                <a16:creationId xmlns:a16="http://schemas.microsoft.com/office/drawing/2014/main" id="{5910A3CA-DF01-4360-91B5-7B141832C527}"/>
              </a:ext>
            </a:extLst>
          </p:cNvPr>
          <p:cNvCxnSpPr/>
          <p:nvPr/>
        </p:nvCxnSpPr>
        <p:spPr bwMode="auto">
          <a:xfrm flipH="1">
            <a:off x="4969759" y="2283728"/>
            <a:ext cx="288032" cy="504056"/>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grpSp>
        <p:nvGrpSpPr>
          <p:cNvPr id="11" name="Group 10">
            <a:extLst>
              <a:ext uri="{FF2B5EF4-FFF2-40B4-BE49-F238E27FC236}">
                <a16:creationId xmlns:a16="http://schemas.microsoft.com/office/drawing/2014/main" id="{324B672B-2B76-48A9-AF73-2E3E89FA4F15}"/>
              </a:ext>
            </a:extLst>
          </p:cNvPr>
          <p:cNvGrpSpPr/>
          <p:nvPr/>
        </p:nvGrpSpPr>
        <p:grpSpPr>
          <a:xfrm>
            <a:off x="1115617" y="3140968"/>
            <a:ext cx="1015732" cy="2736304"/>
            <a:chOff x="1115616" y="3140968"/>
            <a:chExt cx="1015732" cy="2736304"/>
          </a:xfrm>
        </p:grpSpPr>
        <p:cxnSp>
          <p:nvCxnSpPr>
            <p:cNvPr id="7" name="Straight Connector 6">
              <a:extLst>
                <a:ext uri="{FF2B5EF4-FFF2-40B4-BE49-F238E27FC236}">
                  <a16:creationId xmlns:a16="http://schemas.microsoft.com/office/drawing/2014/main" id="{0A216B94-197B-4CE8-99D1-E3C561A303CC}"/>
                </a:ext>
              </a:extLst>
            </p:cNvPr>
            <p:cNvCxnSpPr>
              <a:cxnSpLocks/>
            </p:cNvCxnSpPr>
            <p:nvPr/>
          </p:nvCxnSpPr>
          <p:spPr bwMode="auto">
            <a:xfrm flipV="1">
              <a:off x="2131348" y="3140968"/>
              <a:ext cx="0" cy="2736304"/>
            </a:xfrm>
            <a:prstGeom prst="line">
              <a:avLst/>
            </a:prstGeom>
            <a:solidFill>
              <a:schemeClr val="accent1"/>
            </a:solidFill>
            <a:ln w="22225" cap="flat" cmpd="sng" algn="ctr">
              <a:solidFill>
                <a:srgbClr val="FF0000"/>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1088A126-1437-4162-9F45-26BD612C18C4}"/>
                </a:ext>
              </a:extLst>
            </p:cNvPr>
            <p:cNvCxnSpPr/>
            <p:nvPr/>
          </p:nvCxnSpPr>
          <p:spPr bwMode="auto">
            <a:xfrm flipH="1">
              <a:off x="1115616" y="3140968"/>
              <a:ext cx="1008112"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grpSp>
      <p:cxnSp>
        <p:nvCxnSpPr>
          <p:cNvPr id="5" name="Straight Connector 4">
            <a:extLst>
              <a:ext uri="{FF2B5EF4-FFF2-40B4-BE49-F238E27FC236}">
                <a16:creationId xmlns:a16="http://schemas.microsoft.com/office/drawing/2014/main" id="{E909FFBC-8590-4E85-B49C-A807B494BD88}"/>
              </a:ext>
            </a:extLst>
          </p:cNvPr>
          <p:cNvCxnSpPr>
            <a:cxnSpLocks/>
          </p:cNvCxnSpPr>
          <p:nvPr/>
        </p:nvCxnSpPr>
        <p:spPr bwMode="auto">
          <a:xfrm flipV="1">
            <a:off x="3131840" y="4653136"/>
            <a:ext cx="0" cy="1296144"/>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82655C7-1520-4707-AAEE-D1A43BE4B696}"/>
              </a:ext>
            </a:extLst>
          </p:cNvPr>
          <p:cNvCxnSpPr>
            <a:cxnSpLocks/>
          </p:cNvCxnSpPr>
          <p:nvPr/>
        </p:nvCxnSpPr>
        <p:spPr bwMode="auto">
          <a:xfrm>
            <a:off x="1195245" y="4797152"/>
            <a:ext cx="1936595" cy="0"/>
          </a:xfrm>
          <a:prstGeom prst="line">
            <a:avLst/>
          </a:prstGeom>
          <a:ln w="28575">
            <a:solidFill>
              <a:schemeClr val="accent2"/>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061627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899D80-4472-4756-A888-B1AD2B535FF8}"/>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4" name="Rectangle 3">
            <a:extLst>
              <a:ext uri="{FF2B5EF4-FFF2-40B4-BE49-F238E27FC236}">
                <a16:creationId xmlns:a16="http://schemas.microsoft.com/office/drawing/2014/main" id="{F5F3286B-9F01-497F-B12C-C62FBD6C55FF}"/>
              </a:ext>
            </a:extLst>
          </p:cNvPr>
          <p:cNvSpPr/>
          <p:nvPr/>
        </p:nvSpPr>
        <p:spPr>
          <a:xfrm>
            <a:off x="539552" y="332656"/>
            <a:ext cx="500458" cy="369332"/>
          </a:xfrm>
          <a:prstGeom prst="rect">
            <a:avLst/>
          </a:prstGeom>
        </p:spPr>
        <p:txBody>
          <a:bodyPr wrap="non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(b) </a:t>
            </a:r>
            <a:endParaRPr lang="en-IE" dirty="0"/>
          </a:p>
        </p:txBody>
      </p:sp>
      <p:sp>
        <p:nvSpPr>
          <p:cNvPr id="5" name="Rectangle 4">
            <a:extLst>
              <a:ext uri="{FF2B5EF4-FFF2-40B4-BE49-F238E27FC236}">
                <a16:creationId xmlns:a16="http://schemas.microsoft.com/office/drawing/2014/main" id="{0EB67B65-B8E0-4C33-98EF-2D67D96233DF}"/>
              </a:ext>
            </a:extLst>
          </p:cNvPr>
          <p:cNvSpPr/>
          <p:nvPr/>
        </p:nvSpPr>
        <p:spPr bwMode="auto">
          <a:xfrm>
            <a:off x="3347864" y="1772816"/>
            <a:ext cx="2592288" cy="86409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cxnSp>
        <p:nvCxnSpPr>
          <p:cNvPr id="6" name="Straight Arrow Connector 5">
            <a:extLst>
              <a:ext uri="{FF2B5EF4-FFF2-40B4-BE49-F238E27FC236}">
                <a16:creationId xmlns:a16="http://schemas.microsoft.com/office/drawing/2014/main" id="{6DD369E7-8C14-4AE1-9578-3F5CF19B7F12}"/>
              </a:ext>
            </a:extLst>
          </p:cNvPr>
          <p:cNvCxnSpPr/>
          <p:nvPr/>
        </p:nvCxnSpPr>
        <p:spPr bwMode="auto">
          <a:xfrm>
            <a:off x="4258159" y="801175"/>
            <a:ext cx="0" cy="75143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 name="Connector: Elbow 6">
            <a:extLst>
              <a:ext uri="{FF2B5EF4-FFF2-40B4-BE49-F238E27FC236}">
                <a16:creationId xmlns:a16="http://schemas.microsoft.com/office/drawing/2014/main" id="{CEBB9CE6-AF5D-4F5C-8E72-51EB80105245}"/>
              </a:ext>
            </a:extLst>
          </p:cNvPr>
          <p:cNvCxnSpPr/>
          <p:nvPr/>
        </p:nvCxnSpPr>
        <p:spPr bwMode="auto">
          <a:xfrm rot="5400000">
            <a:off x="5122255" y="832532"/>
            <a:ext cx="720080" cy="720080"/>
          </a:xfrm>
          <a:prstGeom prst="bentConnector3">
            <a:avLst/>
          </a:prstGeom>
          <a:solidFill>
            <a:schemeClr val="accent1"/>
          </a:solidFill>
          <a:ln w="9525" cap="flat" cmpd="sng" algn="ctr">
            <a:solidFill>
              <a:schemeClr val="tx1"/>
            </a:solidFill>
            <a:prstDash val="solid"/>
            <a:round/>
            <a:headEnd type="none" w="med" len="med"/>
            <a:tailEnd type="triangle"/>
          </a:ln>
          <a:effectLst/>
        </p:spPr>
      </p:cxnSp>
      <p:sp>
        <p:nvSpPr>
          <p:cNvPr id="10" name="Rectangle 9">
            <a:extLst>
              <a:ext uri="{FF2B5EF4-FFF2-40B4-BE49-F238E27FC236}">
                <a16:creationId xmlns:a16="http://schemas.microsoft.com/office/drawing/2014/main" id="{9A5521C4-19EA-40BD-B553-34B93661535B}"/>
              </a:ext>
            </a:extLst>
          </p:cNvPr>
          <p:cNvSpPr/>
          <p:nvPr/>
        </p:nvSpPr>
        <p:spPr>
          <a:xfrm>
            <a:off x="3634164" y="488379"/>
            <a:ext cx="1297150"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m</a:t>
            </a:r>
            <a:r>
              <a:rPr lang="pt-BR" baseline="-25000" dirty="0">
                <a:latin typeface="Calibri" panose="020F0502020204030204" pitchFamily="34" charset="0"/>
                <a:cs typeface="Times New Roman" panose="02020603050405020304" pitchFamily="18" charset="0"/>
              </a:rPr>
              <a:t>1 </a:t>
            </a:r>
            <a:r>
              <a:rPr lang="pt-BR" baseline="0" dirty="0">
                <a:latin typeface="Calibri" panose="020F0502020204030204" pitchFamily="34" charset="0"/>
                <a:cs typeface="Times New Roman" panose="02020603050405020304" pitchFamily="18" charset="0"/>
              </a:rPr>
              <a:t>= 40 lbm</a:t>
            </a:r>
            <a:endParaRPr lang="en-IE" dirty="0"/>
          </a:p>
        </p:txBody>
      </p:sp>
      <p:sp>
        <p:nvSpPr>
          <p:cNvPr id="11" name="Rectangle 10">
            <a:extLst>
              <a:ext uri="{FF2B5EF4-FFF2-40B4-BE49-F238E27FC236}">
                <a16:creationId xmlns:a16="http://schemas.microsoft.com/office/drawing/2014/main" id="{511E7391-B7AC-4A69-98FE-123CAC137969}"/>
              </a:ext>
            </a:extLst>
          </p:cNvPr>
          <p:cNvSpPr/>
          <p:nvPr/>
        </p:nvSpPr>
        <p:spPr>
          <a:xfrm>
            <a:off x="5418164" y="539855"/>
            <a:ext cx="1297150"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m</a:t>
            </a:r>
            <a:r>
              <a:rPr lang="pt-BR" baseline="-25000" dirty="0">
                <a:latin typeface="Calibri" panose="020F0502020204030204" pitchFamily="34" charset="0"/>
                <a:cs typeface="Times New Roman" panose="02020603050405020304" pitchFamily="18" charset="0"/>
              </a:rPr>
              <a:t>2 </a:t>
            </a:r>
            <a:r>
              <a:rPr lang="pt-BR" baseline="0" dirty="0">
                <a:latin typeface="Calibri" panose="020F0502020204030204" pitchFamily="34" charset="0"/>
                <a:cs typeface="Times New Roman" panose="02020603050405020304" pitchFamily="18" charset="0"/>
              </a:rPr>
              <a:t>= 75 lbm</a:t>
            </a:r>
            <a:endParaRPr lang="en-IE" dirty="0"/>
          </a:p>
        </p:txBody>
      </p:sp>
      <p:sp>
        <p:nvSpPr>
          <p:cNvPr id="13" name="Rectangle 12">
            <a:extLst>
              <a:ext uri="{FF2B5EF4-FFF2-40B4-BE49-F238E27FC236}">
                <a16:creationId xmlns:a16="http://schemas.microsoft.com/office/drawing/2014/main" id="{977E62EA-6E06-42DA-89CC-399348161D98}"/>
              </a:ext>
            </a:extLst>
          </p:cNvPr>
          <p:cNvSpPr/>
          <p:nvPr/>
        </p:nvSpPr>
        <p:spPr>
          <a:xfrm>
            <a:off x="3899893" y="195701"/>
            <a:ext cx="744114"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H</a:t>
            </a:r>
            <a:r>
              <a:rPr lang="pt-BR" baseline="-25000" dirty="0">
                <a:latin typeface="Calibri" panose="020F0502020204030204" pitchFamily="34" charset="0"/>
                <a:cs typeface="Times New Roman" panose="02020603050405020304" pitchFamily="18" charset="0"/>
              </a:rPr>
              <a:t>2</a:t>
            </a:r>
            <a:r>
              <a:rPr lang="pt-BR" baseline="0" dirty="0">
                <a:latin typeface="Calibri" panose="020F0502020204030204" pitchFamily="34" charset="0"/>
                <a:cs typeface="Times New Roman" panose="02020603050405020304" pitchFamily="18" charset="0"/>
              </a:rPr>
              <a:t>SO</a:t>
            </a:r>
            <a:r>
              <a:rPr lang="pt-BR" baseline="-25000" dirty="0">
                <a:latin typeface="Calibri" panose="020F0502020204030204" pitchFamily="34" charset="0"/>
                <a:cs typeface="Times New Roman" panose="02020603050405020304" pitchFamily="18" charset="0"/>
              </a:rPr>
              <a:t>4</a:t>
            </a:r>
            <a:endParaRPr lang="en-IE" baseline="-25000" dirty="0"/>
          </a:p>
        </p:txBody>
      </p:sp>
      <p:sp>
        <p:nvSpPr>
          <p:cNvPr id="14" name="Rectangle 13">
            <a:extLst>
              <a:ext uri="{FF2B5EF4-FFF2-40B4-BE49-F238E27FC236}">
                <a16:creationId xmlns:a16="http://schemas.microsoft.com/office/drawing/2014/main" id="{0DF25592-5D7F-48A2-9D04-D0DDDA90AEBA}"/>
              </a:ext>
            </a:extLst>
          </p:cNvPr>
          <p:cNvSpPr/>
          <p:nvPr/>
        </p:nvSpPr>
        <p:spPr>
          <a:xfrm>
            <a:off x="5646812" y="227129"/>
            <a:ext cx="1047082"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H</a:t>
            </a:r>
            <a:r>
              <a:rPr lang="pt-BR" baseline="-25000" dirty="0">
                <a:latin typeface="Calibri" panose="020F0502020204030204" pitchFamily="34" charset="0"/>
                <a:cs typeface="Times New Roman" panose="02020603050405020304" pitchFamily="18" charset="0"/>
              </a:rPr>
              <a:t>2</a:t>
            </a:r>
            <a:r>
              <a:rPr lang="pt-BR" baseline="0" dirty="0">
                <a:latin typeface="Calibri" panose="020F0502020204030204" pitchFamily="34" charset="0"/>
                <a:cs typeface="Times New Roman" panose="02020603050405020304" pitchFamily="18" charset="0"/>
              </a:rPr>
              <a:t>SO</a:t>
            </a:r>
            <a:r>
              <a:rPr lang="pt-BR" baseline="-25000" dirty="0">
                <a:latin typeface="Calibri" panose="020F0502020204030204" pitchFamily="34" charset="0"/>
                <a:cs typeface="Times New Roman" panose="02020603050405020304" pitchFamily="18" charset="0"/>
              </a:rPr>
              <a:t>4 25%</a:t>
            </a:r>
            <a:endParaRPr lang="en-IE" baseline="-25000" dirty="0"/>
          </a:p>
        </p:txBody>
      </p:sp>
      <p:sp>
        <p:nvSpPr>
          <p:cNvPr id="15" name="Rectangle 14">
            <a:extLst>
              <a:ext uri="{FF2B5EF4-FFF2-40B4-BE49-F238E27FC236}">
                <a16:creationId xmlns:a16="http://schemas.microsoft.com/office/drawing/2014/main" id="{796D0839-6B01-4F77-BA52-1E6ACFFE0B9F}"/>
              </a:ext>
            </a:extLst>
          </p:cNvPr>
          <p:cNvSpPr/>
          <p:nvPr/>
        </p:nvSpPr>
        <p:spPr>
          <a:xfrm>
            <a:off x="3634167" y="2145388"/>
            <a:ext cx="758541" cy="369332"/>
          </a:xfrm>
          <a:prstGeom prst="rect">
            <a:avLst/>
          </a:prstGeom>
        </p:spPr>
        <p:txBody>
          <a:bodyPr wrap="none">
            <a:spAutoFit/>
          </a:bodyPr>
          <a:lstStyle/>
          <a:p>
            <a:r>
              <a:rPr lang="pt-BR" baseline="0" dirty="0">
                <a:latin typeface="Calibri" panose="020F0502020204030204" pitchFamily="34" charset="0"/>
                <a:cs typeface="Times New Roman" panose="02020603050405020304" pitchFamily="18" charset="0"/>
              </a:rPr>
              <a:t>m</a:t>
            </a:r>
            <a:r>
              <a:rPr lang="pt-BR" baseline="-25000" dirty="0">
                <a:latin typeface="Calibri" panose="020F0502020204030204" pitchFamily="34" charset="0"/>
                <a:cs typeface="Times New Roman" panose="02020603050405020304" pitchFamily="18" charset="0"/>
              </a:rPr>
              <a:t>3 </a:t>
            </a:r>
            <a:r>
              <a:rPr lang="pt-BR" baseline="0" dirty="0">
                <a:latin typeface="Calibri" panose="020F0502020204030204" pitchFamily="34" charset="0"/>
                <a:cs typeface="Times New Roman" panose="02020603050405020304" pitchFamily="18" charset="0"/>
              </a:rPr>
              <a:t>= ?</a:t>
            </a:r>
            <a:endParaRPr lang="en-IE" dirty="0"/>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F13DB73-8BAE-44FD-AC61-F5258E326B35}"/>
                  </a:ext>
                </a:extLst>
              </p:cNvPr>
              <p:cNvSpPr txBox="1"/>
              <p:nvPr/>
            </p:nvSpPr>
            <p:spPr>
              <a:xfrm>
                <a:off x="1063650" y="4372910"/>
                <a:ext cx="5191678" cy="5727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sSub>
                            <m:sSubPr>
                              <m:ctrlPr>
                                <a:rPr lang="pt-BR" i="1" baseline="0" smtClean="0">
                                  <a:latin typeface="Cambria Math" panose="02040503050406030204" pitchFamily="18" charset="0"/>
                                </a:rPr>
                              </m:ctrlPr>
                            </m:sSubPr>
                            <m:e>
                              <m:r>
                                <a:rPr lang="pt-BR" b="0" i="1" baseline="0" smtClean="0">
                                  <a:latin typeface="Cambria Math" panose="02040503050406030204" pitchFamily="18" charset="0"/>
                                </a:rPr>
                                <m:t>𝑤</m:t>
                              </m:r>
                            </m:e>
                            <m:sub>
                              <m:r>
                                <a:rPr lang="pt-BR" b="0" i="1" baseline="0" smtClean="0">
                                  <a:latin typeface="Cambria Math" panose="02040503050406030204" pitchFamily="18" charset="0"/>
                                </a:rPr>
                                <m:t>3</m:t>
                              </m:r>
                            </m:sub>
                          </m:sSub>
                          <m:r>
                            <a:rPr lang="pt-BR" b="0" i="1" baseline="0" smtClean="0">
                              <a:latin typeface="Cambria Math" panose="02040503050406030204" pitchFamily="18" charset="0"/>
                            </a:rPr>
                            <m:t>=</m:t>
                          </m:r>
                          <m:f>
                            <m:fPr>
                              <m:ctrlPr>
                                <a:rPr lang="pt-BR" b="0" i="1" baseline="0" smtClean="0">
                                  <a:latin typeface="Cambria Math" panose="02040503050406030204" pitchFamily="18" charset="0"/>
                                </a:rPr>
                              </m:ctrlPr>
                            </m:fPr>
                            <m:num>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𝑚</m:t>
                                  </m:r>
                                </m:e>
                                <m:sub>
                                  <m:r>
                                    <a:rPr lang="pt-BR" b="0" i="1" baseline="0" smtClean="0">
                                      <a:latin typeface="Cambria Math" panose="02040503050406030204" pitchFamily="18" charset="0"/>
                                    </a:rPr>
                                    <m:t>1</m:t>
                                  </m:r>
                                </m:sub>
                              </m:sSub>
                              <m:r>
                                <a:rPr lang="pt-BR" b="0" i="1" baseline="0" smtClean="0">
                                  <a:latin typeface="Cambria Math" panose="02040503050406030204" pitchFamily="18" charset="0"/>
                                </a:rPr>
                                <m:t>.</m:t>
                              </m:r>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𝑤</m:t>
                                  </m:r>
                                </m:e>
                                <m:sub>
                                  <m:r>
                                    <a:rPr lang="pt-BR" b="0" i="1" baseline="0" smtClean="0">
                                      <a:latin typeface="Cambria Math" panose="02040503050406030204" pitchFamily="18" charset="0"/>
                                    </a:rPr>
                                    <m:t>1</m:t>
                                  </m:r>
                                </m:sub>
                              </m:sSub>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2</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𝑤</m:t>
                                  </m:r>
                                </m:e>
                                <m:sub>
                                  <m:r>
                                    <a:rPr lang="pt-BR" b="0" i="1" baseline="0" smtClean="0">
                                      <a:latin typeface="Cambria Math" panose="02040503050406030204" pitchFamily="18" charset="0"/>
                                    </a:rPr>
                                    <m:t>2</m:t>
                                  </m:r>
                                </m:sub>
                              </m:sSub>
                            </m:num>
                            <m:den>
                              <m:sSub>
                                <m:sSubPr>
                                  <m:ctrlPr>
                                    <a:rPr lang="pt-BR" b="0" i="1" baseline="0" smtClean="0">
                                      <a:latin typeface="Cambria Math" panose="02040503050406030204" pitchFamily="18" charset="0"/>
                                    </a:rPr>
                                  </m:ctrlPr>
                                </m:sSubPr>
                                <m:e>
                                  <m:r>
                                    <a:rPr lang="pt-BR" b="0" i="1" baseline="0" smtClean="0">
                                      <a:latin typeface="Cambria Math" panose="02040503050406030204" pitchFamily="18" charset="0"/>
                                    </a:rPr>
                                    <m:t>𝑚</m:t>
                                  </m:r>
                                </m:e>
                                <m:sub>
                                  <m:r>
                                    <a:rPr lang="pt-BR" b="0" i="1" baseline="0" smtClean="0">
                                      <a:latin typeface="Cambria Math" panose="02040503050406030204" pitchFamily="18" charset="0"/>
                                    </a:rPr>
                                    <m:t>3</m:t>
                                  </m:r>
                                </m:sub>
                              </m:sSub>
                            </m:den>
                          </m:f>
                          <m:r>
                            <a:rPr lang="pt-BR" b="0" i="1" baseline="0" smtClean="0">
                              <a:latin typeface="Cambria Math" panose="02040503050406030204" pitchFamily="18" charset="0"/>
                            </a:rPr>
                            <m:t>=</m:t>
                          </m:r>
                          <m:f>
                            <m:fPr>
                              <m:ctrlPr>
                                <a:rPr lang="pt-BR" i="1" baseline="0">
                                  <a:latin typeface="Cambria Math" panose="02040503050406030204" pitchFamily="18" charset="0"/>
                                </a:rPr>
                              </m:ctrlPr>
                            </m:fPr>
                            <m:num>
                              <m:r>
                                <a:rPr lang="pt-BR" b="0" i="1" baseline="0" smtClean="0">
                                  <a:latin typeface="Cambria Math" panose="02040503050406030204" pitchFamily="18" charset="0"/>
                                </a:rPr>
                                <m:t>40</m:t>
                              </m:r>
                              <m:r>
                                <a:rPr lang="pt-BR" b="0" i="1" baseline="0" smtClean="0">
                                  <a:latin typeface="Cambria Math" panose="02040503050406030204" pitchFamily="18" charset="0"/>
                                </a:rPr>
                                <m:t>𝑥</m:t>
                              </m:r>
                              <m:r>
                                <a:rPr lang="pt-BR" b="0" i="1" baseline="0" smtClean="0">
                                  <a:latin typeface="Cambria Math" panose="02040503050406030204" pitchFamily="18" charset="0"/>
                                </a:rPr>
                                <m:t>1+ 75</m:t>
                              </m:r>
                              <m:r>
                                <a:rPr lang="pt-BR" b="0" i="1" baseline="0" smtClean="0">
                                  <a:latin typeface="Cambria Math" panose="02040503050406030204" pitchFamily="18" charset="0"/>
                                </a:rPr>
                                <m:t>𝑥</m:t>
                              </m:r>
                              <m:r>
                                <a:rPr lang="pt-BR" b="0" i="1" baseline="0" smtClean="0">
                                  <a:latin typeface="Cambria Math" panose="02040503050406030204" pitchFamily="18" charset="0"/>
                                </a:rPr>
                                <m:t>0,25</m:t>
                              </m:r>
                            </m:num>
                            <m:den>
                              <m:r>
                                <a:rPr lang="pt-BR" b="0" i="1" baseline="0" smtClean="0">
                                  <a:latin typeface="Cambria Math" panose="02040503050406030204" pitchFamily="18" charset="0"/>
                                </a:rPr>
                                <m:t>115</m:t>
                              </m:r>
                            </m:den>
                          </m:f>
                          <m:r>
                            <a:rPr lang="pt-BR" b="0" i="1" baseline="0" smtClean="0">
                              <a:latin typeface="Cambria Math" panose="02040503050406030204" pitchFamily="18" charset="0"/>
                            </a:rPr>
                            <m:t>=0.511</m:t>
                          </m:r>
                        </m:e>
                        <m:sup/>
                      </m:sSup>
                    </m:oMath>
                  </m:oMathPara>
                </a14:m>
                <a:endParaRPr lang="en-IE" baseline="0" dirty="0"/>
              </a:p>
            </p:txBody>
          </p:sp>
        </mc:Choice>
        <mc:Fallback xmlns="">
          <p:sp>
            <p:nvSpPr>
              <p:cNvPr id="16" name="TextBox 15">
                <a:extLst>
                  <a:ext uri="{FF2B5EF4-FFF2-40B4-BE49-F238E27FC236}">
                    <a16:creationId xmlns:a16="http://schemas.microsoft.com/office/drawing/2014/main" id="{FF13DB73-8BAE-44FD-AC61-F5258E326B35}"/>
                  </a:ext>
                </a:extLst>
              </p:cNvPr>
              <p:cNvSpPr txBox="1">
                <a:spLocks noRot="1" noChangeAspect="1" noMove="1" noResize="1" noEditPoints="1" noAdjustHandles="1" noChangeArrowheads="1" noChangeShapeType="1" noTextEdit="1"/>
              </p:cNvSpPr>
              <p:nvPr/>
            </p:nvSpPr>
            <p:spPr>
              <a:xfrm>
                <a:off x="1063650" y="4372910"/>
                <a:ext cx="5191678" cy="572721"/>
              </a:xfrm>
              <a:prstGeom prst="rect">
                <a:avLst/>
              </a:prstGeom>
              <a:blipFill>
                <a:blip r:embed="rId2"/>
                <a:stretch>
                  <a:fillRect/>
                </a:stretch>
              </a:blipFill>
            </p:spPr>
            <p:txBody>
              <a:bodyPr/>
              <a:lstStyle/>
              <a:p>
                <a:r>
                  <a:rPr lang="en-IE">
                    <a:noFill/>
                  </a:rPr>
                  <a:t> </a:t>
                </a:r>
              </a:p>
            </p:txBody>
          </p:sp>
        </mc:Fallback>
      </mc:AlternateContent>
      <p:sp>
        <p:nvSpPr>
          <p:cNvPr id="17" name="Rectangle 16">
            <a:extLst>
              <a:ext uri="{FF2B5EF4-FFF2-40B4-BE49-F238E27FC236}">
                <a16:creationId xmlns:a16="http://schemas.microsoft.com/office/drawing/2014/main" id="{A9C741D7-198D-4A22-9817-164D3821C67B}"/>
              </a:ext>
            </a:extLst>
          </p:cNvPr>
          <p:cNvSpPr/>
          <p:nvPr/>
        </p:nvSpPr>
        <p:spPr>
          <a:xfrm>
            <a:off x="352362" y="2857119"/>
            <a:ext cx="4542269" cy="1200329"/>
          </a:xfrm>
          <a:prstGeom prst="rect">
            <a:avLst/>
          </a:prstGeom>
        </p:spPr>
        <p:txBody>
          <a:bodyPr wrap="non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Do diagrama entalpia-composição, temos que:</a:t>
            </a:r>
          </a:p>
          <a:p>
            <a:endParaRPr lang="pt-BR" baseline="0" dirty="0">
              <a:latin typeface="Calibri" panose="020F0502020204030204" pitchFamily="34" charset="0"/>
              <a:ea typeface="Calibri" panose="020F0502020204030204" pitchFamily="34" charset="0"/>
              <a:cs typeface="Times New Roman" panose="02020603050405020304" pitchFamily="18" charset="0"/>
            </a:endParaRPr>
          </a:p>
          <a:p>
            <a:r>
              <a:rPr lang="pt-BR" baseline="0" dirty="0">
                <a:latin typeface="Calibri" panose="020F0502020204030204" pitchFamily="34" charset="0"/>
                <a:ea typeface="Calibri" panose="020F0502020204030204" pitchFamily="34" charset="0"/>
                <a:cs typeface="Times New Roman" panose="02020603050405020304" pitchFamily="18" charset="0"/>
              </a:rPr>
              <a:t>H</a:t>
            </a:r>
            <a:r>
              <a:rPr lang="pt-BR" baseline="-25000" dirty="0">
                <a:latin typeface="Calibri" panose="020F0502020204030204" pitchFamily="34" charset="0"/>
                <a:ea typeface="Calibri" panose="020F0502020204030204" pitchFamily="34" charset="0"/>
                <a:cs typeface="Times New Roman" panose="02020603050405020304" pitchFamily="18" charset="0"/>
              </a:rPr>
              <a:t>1</a:t>
            </a:r>
            <a:r>
              <a:rPr lang="pt-BR" baseline="0" dirty="0">
                <a:latin typeface="Calibri" panose="020F0502020204030204" pitchFamily="34" charset="0"/>
                <a:ea typeface="Calibri" panose="020F0502020204030204" pitchFamily="34" charset="0"/>
                <a:cs typeface="Times New Roman" panose="02020603050405020304" pitchFamily="18" charset="0"/>
              </a:rPr>
              <a:t>= 14 Btu/lbm</a:t>
            </a:r>
          </a:p>
          <a:p>
            <a:r>
              <a:rPr lang="pt-BR" baseline="0" dirty="0">
                <a:latin typeface="Calibri" panose="020F0502020204030204" pitchFamily="34" charset="0"/>
                <a:ea typeface="Calibri" panose="020F0502020204030204" pitchFamily="34" charset="0"/>
                <a:cs typeface="Times New Roman" panose="02020603050405020304" pitchFamily="18" charset="0"/>
              </a:rPr>
              <a:t>H</a:t>
            </a:r>
            <a:r>
              <a:rPr lang="pt-BR" baseline="-25000" dirty="0">
                <a:latin typeface="Calibri" panose="020F0502020204030204" pitchFamily="34" charset="0"/>
                <a:ea typeface="Calibri" panose="020F0502020204030204" pitchFamily="34" charset="0"/>
                <a:cs typeface="Times New Roman" panose="02020603050405020304" pitchFamily="18" charset="0"/>
              </a:rPr>
              <a:t>2</a:t>
            </a:r>
            <a:r>
              <a:rPr lang="pt-BR" baseline="0" dirty="0">
                <a:latin typeface="Calibri" panose="020F0502020204030204" pitchFamily="34" charset="0"/>
                <a:ea typeface="Calibri" panose="020F0502020204030204" pitchFamily="34" charset="0"/>
                <a:cs typeface="Times New Roman" panose="02020603050405020304" pitchFamily="18" charset="0"/>
              </a:rPr>
              <a:t>= -7 Btu/lbm</a:t>
            </a:r>
            <a:endParaRPr lang="en-IE" baseline="-25000" dirty="0"/>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B39795C-CBCD-4F3C-8AE3-E196092B8EF3}"/>
                  </a:ext>
                </a:extLst>
              </p:cNvPr>
              <p:cNvSpPr/>
              <p:nvPr/>
            </p:nvSpPr>
            <p:spPr>
              <a:xfrm>
                <a:off x="539552" y="5430455"/>
                <a:ext cx="7492692" cy="3629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pt-BR" b="1" i="1" baseline="0" smtClean="0">
                          <a:latin typeface="Cambria Math" panose="02040503050406030204" pitchFamily="18" charset="0"/>
                        </a:rPr>
                        <m:t>𝑸</m:t>
                      </m:r>
                      <m:r>
                        <a:rPr lang="pt-BR" b="1" i="1" baseline="0" smtClean="0">
                          <a:latin typeface="Cambria Math" panose="02040503050406030204" pitchFamily="18" charset="0"/>
                        </a:rPr>
                        <m:t>=−</m:t>
                      </m:r>
                      <m:r>
                        <a:rPr lang="pt-BR" b="1" i="1" baseline="0" smtClean="0">
                          <a:latin typeface="Cambria Math" panose="02040503050406030204" pitchFamily="18" charset="0"/>
                        </a:rPr>
                        <m:t>𝟏𝟏𝟎𝟓𝟓</m:t>
                      </m:r>
                      <m:r>
                        <a:rPr lang="pt-BR" b="1" i="1" baseline="0" smtClean="0">
                          <a:latin typeface="Cambria Math" panose="02040503050406030204" pitchFamily="18" charset="0"/>
                        </a:rPr>
                        <m:t> </m:t>
                      </m:r>
                      <m:r>
                        <a:rPr lang="pt-BR" b="1" i="1" baseline="0" smtClean="0">
                          <a:latin typeface="Cambria Math" panose="02040503050406030204" pitchFamily="18" charset="0"/>
                        </a:rPr>
                        <m:t>𝑩𝒕𝒖</m:t>
                      </m:r>
                      <m:r>
                        <a:rPr lang="pt-BR" b="1"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3</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b="0" i="1" baseline="0" smtClean="0">
                              <a:latin typeface="Cambria Math" panose="02040503050406030204" pitchFamily="18" charset="0"/>
                            </a:rPr>
                            <m:t>3</m:t>
                          </m:r>
                        </m:sub>
                      </m:sSub>
                      <m:r>
                        <a:rPr lang="pt-BR" i="1" baseline="0">
                          <a:latin typeface="Cambria Math" panose="02040503050406030204" pitchFamily="18" charset="0"/>
                        </a:rPr>
                        <m:t>−</m:t>
                      </m:r>
                      <m:d>
                        <m:dPr>
                          <m:ctrlPr>
                            <a:rPr lang="pt-BR" i="1" baseline="0">
                              <a:latin typeface="Cambria Math" panose="02040503050406030204" pitchFamily="18" charset="0"/>
                            </a:rPr>
                          </m:ctrlPr>
                        </m:dPr>
                        <m:e>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i="1" baseline="0">
                                  <a:latin typeface="Cambria Math" panose="02040503050406030204" pitchFamily="18" charset="0"/>
                                </a:rPr>
                                <m:t>1</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i="1" baseline="0">
                                  <a:latin typeface="Cambria Math" panose="02040503050406030204" pitchFamily="18" charset="0"/>
                                </a:rPr>
                                <m:t>1</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i="1" baseline="0">
                                  <a:latin typeface="Cambria Math" panose="02040503050406030204" pitchFamily="18" charset="0"/>
                                </a:rPr>
                                <m:t>2</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i="1" baseline="0">
                                  <a:latin typeface="Cambria Math" panose="02040503050406030204" pitchFamily="18" charset="0"/>
                                </a:rPr>
                                <m:t>2</m:t>
                              </m:r>
                            </m:sub>
                          </m:sSub>
                        </m:e>
                      </m:d>
                      <m:r>
                        <a:rPr lang="pt-BR" b="0" i="1" baseline="0" smtClean="0">
                          <a:latin typeface="Cambria Math" panose="02040503050406030204" pitchFamily="18" charset="0"/>
                        </a:rPr>
                        <m:t> →</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i="1" baseline="0">
                              <a:latin typeface="Cambria Math" panose="02040503050406030204" pitchFamily="18" charset="0"/>
                            </a:rPr>
                            <m:t>3</m:t>
                          </m:r>
                        </m:sub>
                      </m:sSub>
                      <m:r>
                        <a:rPr lang="pt-BR" b="0" i="1" baseline="0" smtClean="0">
                          <a:latin typeface="Cambria Math" panose="02040503050406030204" pitchFamily="18" charset="0"/>
                        </a:rPr>
                        <m:t>=−96,8 </m:t>
                      </m:r>
                      <m:r>
                        <a:rPr lang="pt-BR" b="0" i="1" baseline="0" smtClean="0">
                          <a:latin typeface="Cambria Math" panose="02040503050406030204" pitchFamily="18" charset="0"/>
                        </a:rPr>
                        <m:t>𝐵𝑡𝑢</m:t>
                      </m:r>
                      <m:r>
                        <a:rPr lang="pt-BR" b="0" i="1" baseline="0" smtClean="0">
                          <a:latin typeface="Cambria Math" panose="02040503050406030204" pitchFamily="18" charset="0"/>
                        </a:rPr>
                        <m:t>/</m:t>
                      </m:r>
                      <m:r>
                        <a:rPr lang="pt-BR" b="0" i="1" baseline="0" smtClean="0">
                          <a:latin typeface="Cambria Math" panose="02040503050406030204" pitchFamily="18" charset="0"/>
                        </a:rPr>
                        <m:t>𝑙𝑏𝑚</m:t>
                      </m:r>
                    </m:oMath>
                  </m:oMathPara>
                </a14:m>
                <a:endParaRPr lang="en-IE" dirty="0"/>
              </a:p>
            </p:txBody>
          </p:sp>
        </mc:Choice>
        <mc:Fallback xmlns="">
          <p:sp>
            <p:nvSpPr>
              <p:cNvPr id="2" name="Rectangle 1">
                <a:extLst>
                  <a:ext uri="{FF2B5EF4-FFF2-40B4-BE49-F238E27FC236}">
                    <a16:creationId xmlns:a16="http://schemas.microsoft.com/office/drawing/2014/main" id="{4B39795C-CBCD-4F3C-8AE3-E196092B8EF3}"/>
                  </a:ext>
                </a:extLst>
              </p:cNvPr>
              <p:cNvSpPr>
                <a:spLocks noRot="1" noChangeAspect="1" noMove="1" noResize="1" noEditPoints="1" noAdjustHandles="1" noChangeArrowheads="1" noChangeShapeType="1" noTextEdit="1"/>
              </p:cNvSpPr>
              <p:nvPr/>
            </p:nvSpPr>
            <p:spPr>
              <a:xfrm>
                <a:off x="539552" y="5430455"/>
                <a:ext cx="7492692" cy="362984"/>
              </a:xfrm>
              <a:prstGeom prst="rect">
                <a:avLst/>
              </a:prstGeom>
              <a:blipFill>
                <a:blip r:embed="rId3"/>
                <a:stretch>
                  <a:fillRect b="-16949"/>
                </a:stretch>
              </a:blipFill>
            </p:spPr>
            <p:txBody>
              <a:bodyPr/>
              <a:lstStyle/>
              <a:p>
                <a:r>
                  <a:rPr lang="en-IE">
                    <a:noFill/>
                  </a:rPr>
                  <a:t> </a:t>
                </a:r>
              </a:p>
            </p:txBody>
          </p:sp>
        </mc:Fallback>
      </mc:AlternateContent>
      <p:sp>
        <p:nvSpPr>
          <p:cNvPr id="18" name="Rectangle 17">
            <a:extLst>
              <a:ext uri="{FF2B5EF4-FFF2-40B4-BE49-F238E27FC236}">
                <a16:creationId xmlns:a16="http://schemas.microsoft.com/office/drawing/2014/main" id="{B51D9E93-7685-48C8-8214-C7F7F7EB0318}"/>
              </a:ext>
            </a:extLst>
          </p:cNvPr>
          <p:cNvSpPr/>
          <p:nvPr/>
        </p:nvSpPr>
        <p:spPr>
          <a:xfrm>
            <a:off x="1475656" y="6073881"/>
            <a:ext cx="6410922" cy="369332"/>
          </a:xfrm>
          <a:prstGeom prst="rect">
            <a:avLst/>
          </a:prstGeom>
        </p:spPr>
        <p:txBody>
          <a:bodyPr wrap="none">
            <a:spAutoFit/>
          </a:bodyPr>
          <a:lstStyle/>
          <a:p>
            <a:r>
              <a:rPr lang="pt-BR" baseline="0" dirty="0">
                <a:solidFill>
                  <a:srgbClr val="FF0000"/>
                </a:solidFill>
                <a:latin typeface="+mn-lt"/>
                <a:ea typeface="Calibri" panose="020F0502020204030204" pitchFamily="34" charset="0"/>
                <a:cs typeface="Times New Roman" panose="02020603050405020304" pitchFamily="18" charset="0"/>
              </a:rPr>
              <a:t>Pelo diagrama entalpia-concentração, temos que: T ≈ 105º F</a:t>
            </a:r>
          </a:p>
        </p:txBody>
      </p:sp>
      <p:grpSp>
        <p:nvGrpSpPr>
          <p:cNvPr id="8" name="Group 7">
            <a:extLst>
              <a:ext uri="{FF2B5EF4-FFF2-40B4-BE49-F238E27FC236}">
                <a16:creationId xmlns:a16="http://schemas.microsoft.com/office/drawing/2014/main" id="{65D411E1-7887-4544-B8F9-59EE5727F977}"/>
              </a:ext>
            </a:extLst>
          </p:cNvPr>
          <p:cNvGrpSpPr/>
          <p:nvPr/>
        </p:nvGrpSpPr>
        <p:grpSpPr>
          <a:xfrm>
            <a:off x="4454535" y="2116361"/>
            <a:ext cx="1423790" cy="2256547"/>
            <a:chOff x="4454535" y="2116361"/>
            <a:chExt cx="1423790" cy="2256547"/>
          </a:xfrm>
        </p:grpSpPr>
        <p:sp>
          <p:nvSpPr>
            <p:cNvPr id="19" name="Rectangle 18">
              <a:extLst>
                <a:ext uri="{FF2B5EF4-FFF2-40B4-BE49-F238E27FC236}">
                  <a16:creationId xmlns:a16="http://schemas.microsoft.com/office/drawing/2014/main" id="{5802C766-C589-466E-B5AA-030F7FC8A886}"/>
                </a:ext>
              </a:extLst>
            </p:cNvPr>
            <p:cNvSpPr/>
            <p:nvPr/>
          </p:nvSpPr>
          <p:spPr>
            <a:xfrm>
              <a:off x="4454535" y="2116361"/>
              <a:ext cx="1370888" cy="369332"/>
            </a:xfrm>
            <a:prstGeom prst="rect">
              <a:avLst/>
            </a:prstGeom>
          </p:spPr>
          <p:txBody>
            <a:bodyPr wrap="none">
              <a:spAutoFit/>
            </a:bodyPr>
            <a:lstStyle/>
            <a:p>
              <a:r>
                <a:rPr lang="pt-BR" baseline="0" dirty="0">
                  <a:solidFill>
                    <a:srgbClr val="0000FF"/>
                  </a:solidFill>
                  <a:latin typeface="Calibri" panose="020F0502020204030204" pitchFamily="34" charset="0"/>
                  <a:cs typeface="Times New Roman" panose="02020603050405020304" pitchFamily="18" charset="0"/>
                </a:rPr>
                <a:t>H</a:t>
              </a:r>
              <a:r>
                <a:rPr lang="pt-BR" baseline="-25000" dirty="0">
                  <a:solidFill>
                    <a:srgbClr val="0000FF"/>
                  </a:solidFill>
                  <a:latin typeface="Calibri" panose="020F0502020204030204" pitchFamily="34" charset="0"/>
                  <a:cs typeface="Times New Roman" panose="02020603050405020304" pitchFamily="18" charset="0"/>
                </a:rPr>
                <a:t>2</a:t>
              </a:r>
              <a:r>
                <a:rPr lang="pt-BR" baseline="0" dirty="0">
                  <a:solidFill>
                    <a:srgbClr val="0000FF"/>
                  </a:solidFill>
                  <a:latin typeface="Calibri" panose="020F0502020204030204" pitchFamily="34" charset="0"/>
                  <a:cs typeface="Times New Roman" panose="02020603050405020304" pitchFamily="18" charset="0"/>
                </a:rPr>
                <a:t>SO</a:t>
              </a:r>
              <a:r>
                <a:rPr lang="pt-BR" baseline="-25000" dirty="0">
                  <a:solidFill>
                    <a:srgbClr val="0000FF"/>
                  </a:solidFill>
                  <a:latin typeface="Calibri" panose="020F0502020204030204" pitchFamily="34" charset="0"/>
                  <a:cs typeface="Times New Roman" panose="02020603050405020304" pitchFamily="18" charset="0"/>
                </a:rPr>
                <a:t>4</a:t>
              </a:r>
              <a:r>
                <a:rPr lang="pt-BR" baseline="0" dirty="0">
                  <a:solidFill>
                    <a:srgbClr val="0000FF"/>
                  </a:solidFill>
                  <a:latin typeface="Calibri" panose="020F0502020204030204" pitchFamily="34" charset="0"/>
                  <a:cs typeface="Times New Roman" panose="02020603050405020304" pitchFamily="18" charset="0"/>
                </a:rPr>
                <a:t> 51.1%</a:t>
              </a:r>
              <a:endParaRPr lang="en-IE" dirty="0">
                <a:solidFill>
                  <a:srgbClr val="0000FF"/>
                </a:solidFill>
              </a:endParaRPr>
            </a:p>
          </p:txBody>
        </p:sp>
        <p:cxnSp>
          <p:nvCxnSpPr>
            <p:cNvPr id="21" name="Straight Arrow Connector 20">
              <a:extLst>
                <a:ext uri="{FF2B5EF4-FFF2-40B4-BE49-F238E27FC236}">
                  <a16:creationId xmlns:a16="http://schemas.microsoft.com/office/drawing/2014/main" id="{76531CF2-C67F-4A96-ABE2-88A1DBEDF696}"/>
                </a:ext>
              </a:extLst>
            </p:cNvPr>
            <p:cNvCxnSpPr/>
            <p:nvPr/>
          </p:nvCxnSpPr>
          <p:spPr bwMode="auto">
            <a:xfrm flipH="1" flipV="1">
              <a:off x="5418166" y="2514721"/>
              <a:ext cx="460159" cy="1858187"/>
            </a:xfrm>
            <a:prstGeom prst="straightConnector1">
              <a:avLst/>
            </a:prstGeom>
            <a:solidFill>
              <a:schemeClr val="accent1"/>
            </a:solidFill>
            <a:ln w="9525" cap="flat" cmpd="sng" algn="ctr">
              <a:solidFill>
                <a:srgbClr val="0000FF"/>
              </a:solidFill>
              <a:prstDash val="solid"/>
              <a:round/>
              <a:headEnd type="none" w="med" len="med"/>
              <a:tailEnd type="triangle"/>
            </a:ln>
            <a:effectLst/>
          </p:spPr>
        </p:cxnSp>
      </p:grpSp>
    </p:spTree>
    <p:extLst>
      <p:ext uri="{BB962C8B-B14F-4D97-AF65-F5344CB8AC3E}">
        <p14:creationId xmlns:p14="http://schemas.microsoft.com/office/powerpoint/2010/main" val="111381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ço Reservado para Rodapé 1">
            <a:extLst>
              <a:ext uri="{FF2B5EF4-FFF2-40B4-BE49-F238E27FC236}">
                <a16:creationId xmlns:a16="http://schemas.microsoft.com/office/drawing/2014/main" id="{E3B462A9-DE57-47A6-A0F5-70FB849D51C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32" indent="-285744">
              <a:spcBef>
                <a:spcPct val="20000"/>
              </a:spcBef>
              <a:buChar char="–"/>
              <a:defRPr sz="2800">
                <a:solidFill>
                  <a:schemeClr val="tx1"/>
                </a:solidFill>
                <a:latin typeface="Arial" panose="020B0604020202020204" pitchFamily="34" charset="0"/>
              </a:defRPr>
            </a:lvl2pPr>
            <a:lvl3pPr marL="1142971" indent="-228594">
              <a:spcBef>
                <a:spcPct val="20000"/>
              </a:spcBef>
              <a:buChar char="•"/>
              <a:defRPr sz="2400">
                <a:solidFill>
                  <a:schemeClr val="tx1"/>
                </a:solidFill>
                <a:latin typeface="Arial" panose="020B0604020202020204" pitchFamily="34" charset="0"/>
              </a:defRPr>
            </a:lvl3pPr>
            <a:lvl4pPr marL="1600160" indent="-228594">
              <a:spcBef>
                <a:spcPct val="20000"/>
              </a:spcBef>
              <a:buChar char="–"/>
              <a:defRPr sz="2000">
                <a:solidFill>
                  <a:schemeClr val="tx1"/>
                </a:solidFill>
                <a:latin typeface="Arial" panose="020B0604020202020204" pitchFamily="34" charset="0"/>
              </a:defRPr>
            </a:lvl4pPr>
            <a:lvl5pPr marL="2057349" indent="-228594">
              <a:spcBef>
                <a:spcPct val="20000"/>
              </a:spcBef>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Char char="»"/>
              <a:defRPr sz="2000">
                <a:solidFill>
                  <a:schemeClr val="tx1"/>
                </a:solidFill>
                <a:latin typeface="Arial" panose="020B0604020202020204" pitchFamily="34" charset="0"/>
              </a:defRPr>
            </a:lvl7pPr>
            <a:lvl8pPr marL="3428914" indent="-228594" eaLnBrk="0" fontAlgn="base" hangingPunct="0">
              <a:spcBef>
                <a:spcPct val="20000"/>
              </a:spcBef>
              <a:spcAft>
                <a:spcPct val="0"/>
              </a:spcAft>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000"/>
              <a:t>___________________________</a:t>
            </a:r>
          </a:p>
          <a:p>
            <a:pPr>
              <a:spcBef>
                <a:spcPct val="0"/>
              </a:spcBef>
              <a:buFontTx/>
              <a:buNone/>
            </a:pPr>
            <a:r>
              <a:rPr lang="pt-BR" altLang="pt-BR" sz="1000"/>
              <a:t>ZEA0564 – Físico-Química</a:t>
            </a:r>
          </a:p>
        </p:txBody>
      </p:sp>
      <p:sp>
        <p:nvSpPr>
          <p:cNvPr id="3" name="Retângulo 2">
            <a:extLst>
              <a:ext uri="{FF2B5EF4-FFF2-40B4-BE49-F238E27FC236}">
                <a16:creationId xmlns:a16="http://schemas.microsoft.com/office/drawing/2014/main" id="{4B1B7B5D-9334-4A63-BF0B-F44B05581F8E}"/>
              </a:ext>
            </a:extLst>
          </p:cNvPr>
          <p:cNvSpPr/>
          <p:nvPr/>
        </p:nvSpPr>
        <p:spPr>
          <a:xfrm>
            <a:off x="611188" y="476252"/>
            <a:ext cx="7848600" cy="3646960"/>
          </a:xfrm>
          <a:prstGeom prst="rect">
            <a:avLst/>
          </a:prstGeom>
        </p:spPr>
        <p:txBody>
          <a:bodyPr>
            <a:spAutoFit/>
          </a:bodyPr>
          <a:lstStyle/>
          <a:p>
            <a:pPr marL="228594">
              <a:lnSpc>
                <a:spcPct val="107000"/>
              </a:lnSpc>
              <a:spcAft>
                <a:spcPts val="800"/>
              </a:spcAft>
              <a:defRPr/>
            </a:pPr>
            <a:r>
              <a:rPr lang="pt-BR" b="1" baseline="0" dirty="0">
                <a:latin typeface="Calibri" panose="020F0502020204030204" pitchFamily="34" charset="0"/>
                <a:ea typeface="Calibri" panose="020F0502020204030204" pitchFamily="34" charset="0"/>
                <a:cs typeface="Times New Roman" panose="02020603050405020304" pitchFamily="18" charset="0"/>
              </a:rPr>
              <a:t>Ex. 12.64 – Van </a:t>
            </a:r>
            <a:r>
              <a:rPr lang="pt-BR" b="1" baseline="0" dirty="0" err="1">
                <a:latin typeface="Calibri" panose="020F0502020204030204" pitchFamily="34" charset="0"/>
                <a:ea typeface="Calibri" panose="020F0502020204030204" pitchFamily="34" charset="0"/>
                <a:cs typeface="Times New Roman" panose="02020603050405020304" pitchFamily="18" charset="0"/>
              </a:rPr>
              <a:t>Ness</a:t>
            </a:r>
            <a:r>
              <a:rPr lang="pt-BR" b="1" baseline="0" dirty="0">
                <a:latin typeface="Calibri" panose="020F0502020204030204" pitchFamily="34" charset="0"/>
                <a:ea typeface="Calibri" panose="020F0502020204030204" pitchFamily="34" charset="0"/>
                <a:cs typeface="Times New Roman" panose="02020603050405020304" pitchFamily="18" charset="0"/>
              </a:rPr>
              <a:t> 7ª edição</a:t>
            </a:r>
          </a:p>
          <a:p>
            <a:pPr marL="228594">
              <a:lnSpc>
                <a:spcPct val="107000"/>
              </a:lnSpc>
              <a:spcAft>
                <a:spcPts val="800"/>
              </a:spcAft>
              <a:defRPr/>
            </a:pPr>
            <a:endParaRPr lang="pt-BR" baseline="0" dirty="0">
              <a:latin typeface="Calibri" panose="020F0502020204030204" pitchFamily="34" charset="0"/>
              <a:ea typeface="Calibri" panose="020F0502020204030204" pitchFamily="34" charset="0"/>
              <a:cs typeface="Times New Roman" panose="02020603050405020304" pitchFamily="18" charset="0"/>
            </a:endParaRPr>
          </a:p>
          <a:p>
            <a:pPr marL="228594">
              <a:lnSpc>
                <a:spcPct val="107000"/>
              </a:lnSpc>
              <a:spcAft>
                <a:spcPts val="800"/>
              </a:spcAft>
              <a:defRPr/>
            </a:pPr>
            <a:r>
              <a:rPr lang="pt-BR" baseline="0" dirty="0">
                <a:latin typeface="Calibri" panose="020F0502020204030204" pitchFamily="34" charset="0"/>
                <a:ea typeface="Calibri" panose="020F0502020204030204" pitchFamily="34" charset="0"/>
                <a:cs typeface="Times New Roman" panose="02020603050405020304" pitchFamily="18" charset="0"/>
              </a:rPr>
              <a:t>Vinte mil </a:t>
            </a:r>
            <a:r>
              <a:rPr lang="pt-BR" baseline="0" dirty="0" err="1">
                <a:latin typeface="Calibri" panose="020F0502020204030204" pitchFamily="34" charset="0"/>
                <a:ea typeface="Calibri" panose="020F0502020204030204" pitchFamily="34" charset="0"/>
                <a:cs typeface="Times New Roman" panose="02020603050405020304" pitchFamily="18" charset="0"/>
              </a:rPr>
              <a:t>lbm</a:t>
            </a:r>
            <a:r>
              <a:rPr lang="pt-BR" baseline="0" dirty="0">
                <a:latin typeface="Calibri" panose="020F0502020204030204" pitchFamily="34" charset="0"/>
                <a:ea typeface="Calibri" panose="020F0502020204030204" pitchFamily="34" charset="0"/>
                <a:cs typeface="Times New Roman" panose="02020603050405020304" pitchFamily="18" charset="0"/>
              </a:rPr>
              <a:t>/h de uma solução aquosa de ácido sulfúrico 80% (m/m) a 120◦ F são diluídos continuamente com água refrigerada a 40◦ F, visando produzir uma corrente contendo ácido sulfúrico 50% (m/m), a 140◦ F.</a:t>
            </a:r>
          </a:p>
          <a:p>
            <a:pPr marL="342891" indent="-342891">
              <a:lnSpc>
                <a:spcPct val="107000"/>
              </a:lnSpc>
              <a:spcAft>
                <a:spcPts val="0"/>
              </a:spcAft>
              <a:buFont typeface="+mj-lt"/>
              <a:buAutoNum type="alphaLcParenBoth"/>
              <a:defRPr/>
            </a:pPr>
            <a:r>
              <a:rPr lang="pt-BR" baseline="0" dirty="0">
                <a:latin typeface="Calibri" panose="020F0502020204030204" pitchFamily="34" charset="0"/>
                <a:ea typeface="Calibri" panose="020F0502020204030204" pitchFamily="34" charset="0"/>
                <a:cs typeface="Times New Roman" panose="02020603050405020304" pitchFamily="18" charset="0"/>
              </a:rPr>
              <a:t>Qual a vazão mássica de água refrigerada em </a:t>
            </a:r>
            <a:r>
              <a:rPr lang="pt-BR" baseline="0" dirty="0" err="1">
                <a:latin typeface="Calibri" panose="020F0502020204030204" pitchFamily="34" charset="0"/>
                <a:ea typeface="Calibri" panose="020F0502020204030204" pitchFamily="34" charset="0"/>
                <a:cs typeface="Times New Roman" panose="02020603050405020304" pitchFamily="18" charset="0"/>
              </a:rPr>
              <a:t>lbm</a:t>
            </a:r>
            <a:r>
              <a:rPr lang="pt-BR" baseline="0" dirty="0">
                <a:latin typeface="Calibri" panose="020F0502020204030204" pitchFamily="34" charset="0"/>
                <a:ea typeface="Calibri" panose="020F0502020204030204" pitchFamily="34" charset="0"/>
                <a:cs typeface="Times New Roman" panose="02020603050405020304" pitchFamily="18" charset="0"/>
              </a:rPr>
              <a:t>/h necessária?</a:t>
            </a:r>
          </a:p>
          <a:p>
            <a:pPr marL="342891" indent="-342891">
              <a:lnSpc>
                <a:spcPct val="107000"/>
              </a:lnSpc>
              <a:spcAft>
                <a:spcPts val="0"/>
              </a:spcAft>
              <a:buFont typeface="+mj-lt"/>
              <a:buAutoNum type="alphaLcParenBoth"/>
              <a:defRPr/>
            </a:pPr>
            <a:r>
              <a:rPr lang="pt-BR" baseline="0" dirty="0">
                <a:latin typeface="Calibri" panose="020F0502020204030204" pitchFamily="34" charset="0"/>
                <a:ea typeface="Calibri" panose="020F0502020204030204" pitchFamily="34" charset="0"/>
                <a:cs typeface="Times New Roman" panose="02020603050405020304" pitchFamily="18" charset="0"/>
              </a:rPr>
              <a:t>Qual é a taxa de transferência de calor, em </a:t>
            </a:r>
            <a:r>
              <a:rPr lang="pt-BR" baseline="0" dirty="0" err="1">
                <a:latin typeface="Calibri" panose="020F0502020204030204" pitchFamily="34" charset="0"/>
                <a:ea typeface="Calibri" panose="020F0502020204030204" pitchFamily="34" charset="0"/>
                <a:cs typeface="Times New Roman" panose="02020603050405020304" pitchFamily="18" charset="0"/>
              </a:rPr>
              <a:t>Btu</a:t>
            </a:r>
            <a:r>
              <a:rPr lang="pt-BR" baseline="0" dirty="0">
                <a:latin typeface="Calibri" panose="020F0502020204030204" pitchFamily="34" charset="0"/>
                <a:ea typeface="Calibri" panose="020F0502020204030204" pitchFamily="34" charset="0"/>
                <a:cs typeface="Times New Roman" panose="02020603050405020304" pitchFamily="18" charset="0"/>
              </a:rPr>
              <a:t>/h, durante o processo de mistura? </a:t>
            </a:r>
          </a:p>
          <a:p>
            <a:pPr marL="342891" indent="-342891">
              <a:lnSpc>
                <a:spcPct val="107000"/>
              </a:lnSpc>
              <a:spcAft>
                <a:spcPts val="800"/>
              </a:spcAft>
              <a:buFont typeface="+mj-lt"/>
              <a:buAutoNum type="alphaLcParenBoth"/>
              <a:defRPr/>
            </a:pPr>
            <a:r>
              <a:rPr lang="pt-BR" baseline="0" dirty="0">
                <a:latin typeface="Calibri" panose="020F0502020204030204" pitchFamily="34" charset="0"/>
                <a:ea typeface="Calibri" panose="020F0502020204030204" pitchFamily="34" charset="0"/>
                <a:cs typeface="Times New Roman" panose="02020603050405020304" pitchFamily="18" charset="0"/>
              </a:rPr>
              <a:t>Se a mistura ocorresse </a:t>
            </a:r>
            <a:r>
              <a:rPr lang="pt-BR" baseline="0" dirty="0" err="1">
                <a:latin typeface="Calibri" panose="020F0502020204030204" pitchFamily="34" charset="0"/>
                <a:ea typeface="Calibri" panose="020F0502020204030204" pitchFamily="34" charset="0"/>
                <a:cs typeface="Times New Roman" panose="02020603050405020304" pitchFamily="18" charset="0"/>
              </a:rPr>
              <a:t>adiabaticamente</a:t>
            </a:r>
            <a:r>
              <a:rPr lang="pt-BR" baseline="0" dirty="0">
                <a:latin typeface="Calibri" panose="020F0502020204030204" pitchFamily="34" charset="0"/>
                <a:ea typeface="Calibri" panose="020F0502020204030204" pitchFamily="34" charset="0"/>
                <a:cs typeface="Times New Roman" panose="02020603050405020304" pitchFamily="18" charset="0"/>
              </a:rPr>
              <a:t>, qual seria a temperatura da corrente de produto? Considere aqui as mesmas condições de entrada e a mesma composição do produto usadas na parte (b).</a:t>
            </a:r>
          </a:p>
        </p:txBody>
      </p:sp>
    </p:spTree>
    <p:extLst>
      <p:ext uri="{BB962C8B-B14F-4D97-AF65-F5344CB8AC3E}">
        <p14:creationId xmlns:p14="http://schemas.microsoft.com/office/powerpoint/2010/main" val="2356390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4F728D7-33D9-4D55-A78C-3EA956D38CFD}"/>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3" name="Text Box 2">
            <a:extLst>
              <a:ext uri="{FF2B5EF4-FFF2-40B4-BE49-F238E27FC236}">
                <a16:creationId xmlns:a16="http://schemas.microsoft.com/office/drawing/2014/main" id="{D9783061-F5A7-42D4-92AB-94BAFD2C54FA}"/>
              </a:ext>
            </a:extLst>
          </p:cNvPr>
          <p:cNvSpPr txBox="1">
            <a:spLocks noChangeArrowheads="1"/>
          </p:cNvSpPr>
          <p:nvPr/>
        </p:nvSpPr>
        <p:spPr bwMode="auto">
          <a:xfrm>
            <a:off x="1030891" y="165546"/>
            <a:ext cx="697017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2400" b="1" u="sng" baseline="0" dirty="0">
                <a:solidFill>
                  <a:srgbClr val="00B050"/>
                </a:solidFill>
              </a:rPr>
              <a:t>Como uma propriedade molar de uma solução</a:t>
            </a:r>
          </a:p>
          <a:p>
            <a:pPr algn="ctr" eaLnBrk="1" hangingPunct="1">
              <a:spcBef>
                <a:spcPct val="0"/>
              </a:spcBef>
              <a:buFontTx/>
              <a:buNone/>
            </a:pPr>
            <a:r>
              <a:rPr lang="pt-BR" altLang="pt-BR" sz="2400" b="1" u="sng" baseline="0" dirty="0">
                <a:solidFill>
                  <a:srgbClr val="00B050"/>
                </a:solidFill>
              </a:rPr>
              <a:t>varia conforme a sua composição muda?</a:t>
            </a:r>
          </a:p>
        </p:txBody>
      </p:sp>
      <p:pic>
        <p:nvPicPr>
          <p:cNvPr id="1026" name="Picture 2" descr="Que pergunta você odeia responder?">
            <a:extLst>
              <a:ext uri="{FF2B5EF4-FFF2-40B4-BE49-F238E27FC236}">
                <a16:creationId xmlns:a16="http://schemas.microsoft.com/office/drawing/2014/main" id="{AB07E04C-FE0F-457A-8543-62488DEA5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47" y="1268760"/>
            <a:ext cx="2162175" cy="1676400"/>
          </a:xfrm>
          <a:prstGeom prst="rect">
            <a:avLst/>
          </a:prstGeom>
          <a:noFill/>
          <a:extLst>
            <a:ext uri="{909E8E84-426E-40DD-AFC4-6F175D3DCCD1}">
              <a14:hiddenFill xmlns:a14="http://schemas.microsoft.com/office/drawing/2010/main">
                <a:solidFill>
                  <a:srgbClr val="FFFFFF"/>
                </a:solidFill>
              </a14:hiddenFill>
            </a:ext>
          </a:extLst>
        </p:spPr>
      </p:pic>
      <p:sp>
        <p:nvSpPr>
          <p:cNvPr id="6" name="CaixaDeTexto 13">
            <a:extLst>
              <a:ext uri="{FF2B5EF4-FFF2-40B4-BE49-F238E27FC236}">
                <a16:creationId xmlns:a16="http://schemas.microsoft.com/office/drawing/2014/main" id="{63DBC26E-CE97-474E-BB3A-515E6AB89341}"/>
              </a:ext>
            </a:extLst>
          </p:cNvPr>
          <p:cNvSpPr txBox="1">
            <a:spLocks noChangeArrowheads="1"/>
          </p:cNvSpPr>
          <p:nvPr/>
        </p:nvSpPr>
        <p:spPr bwMode="auto">
          <a:xfrm>
            <a:off x="3132132" y="1412776"/>
            <a:ext cx="48718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b="1" baseline="0" dirty="0">
                <a:solidFill>
                  <a:srgbClr val="FF0000"/>
                </a:solidFill>
              </a:rPr>
              <a:t>Ex.: mistura água + metanol (ex. anterior!!)</a:t>
            </a:r>
          </a:p>
        </p:txBody>
      </p:sp>
      <p:sp>
        <p:nvSpPr>
          <p:cNvPr id="7" name="CaixaDeTexto 13">
            <a:extLst>
              <a:ext uri="{FF2B5EF4-FFF2-40B4-BE49-F238E27FC236}">
                <a16:creationId xmlns:a16="http://schemas.microsoft.com/office/drawing/2014/main" id="{F9276692-54F7-4AD2-A6E6-DA7DBC40684A}"/>
              </a:ext>
            </a:extLst>
          </p:cNvPr>
          <p:cNvSpPr txBox="1">
            <a:spLocks noChangeArrowheads="1"/>
          </p:cNvSpPr>
          <p:nvPr/>
        </p:nvSpPr>
        <p:spPr bwMode="auto">
          <a:xfrm>
            <a:off x="3252911" y="2206447"/>
            <a:ext cx="53655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b="1" i="1" baseline="0" dirty="0">
                <a:solidFill>
                  <a:srgbClr val="0070C0"/>
                </a:solidFill>
              </a:rPr>
              <a:t>Sabe-se que há um “encolhimento” do volume </a:t>
            </a:r>
          </a:p>
          <a:p>
            <a:pPr>
              <a:spcBef>
                <a:spcPct val="0"/>
              </a:spcBef>
              <a:buFontTx/>
              <a:buNone/>
            </a:pPr>
            <a:r>
              <a:rPr lang="pt-BR" altLang="pt-BR" sz="1800" b="1" i="1" baseline="0" dirty="0">
                <a:solidFill>
                  <a:srgbClr val="0070C0"/>
                </a:solidFill>
              </a:rPr>
              <a:t>qdo se produz a solução água+metanol</a:t>
            </a:r>
          </a:p>
        </p:txBody>
      </p:sp>
      <p:sp>
        <p:nvSpPr>
          <p:cNvPr id="8" name="CaixaDeTexto 13">
            <a:extLst>
              <a:ext uri="{FF2B5EF4-FFF2-40B4-BE49-F238E27FC236}">
                <a16:creationId xmlns:a16="http://schemas.microsoft.com/office/drawing/2014/main" id="{12274B11-EA28-4DA7-95E5-705AADBED23A}"/>
              </a:ext>
            </a:extLst>
          </p:cNvPr>
          <p:cNvSpPr txBox="1">
            <a:spLocks noChangeArrowheads="1"/>
          </p:cNvSpPr>
          <p:nvPr/>
        </p:nvSpPr>
        <p:spPr bwMode="auto">
          <a:xfrm>
            <a:off x="395538" y="3591810"/>
            <a:ext cx="719697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b="1" i="1" baseline="0" dirty="0">
                <a:solidFill>
                  <a:srgbClr val="FF0000"/>
                </a:solidFill>
              </a:rPr>
              <a:t>Mas esse “encolhimento” varia de acordo com a composição?</a:t>
            </a:r>
          </a:p>
          <a:p>
            <a:pPr>
              <a:spcBef>
                <a:spcPct val="0"/>
              </a:spcBef>
              <a:buFontTx/>
              <a:buNone/>
            </a:pPr>
            <a:r>
              <a:rPr lang="pt-BR" altLang="pt-BR" sz="1800" b="1" i="1" baseline="0" dirty="0">
                <a:solidFill>
                  <a:srgbClr val="FF0000"/>
                </a:solidFill>
              </a:rPr>
              <a:t>O quanto o volume molar da solução se contrai varia com a</a:t>
            </a:r>
          </a:p>
          <a:p>
            <a:pPr>
              <a:spcBef>
                <a:spcPct val="0"/>
              </a:spcBef>
              <a:buFontTx/>
              <a:buNone/>
            </a:pPr>
            <a:r>
              <a:rPr lang="pt-BR" altLang="pt-BR" sz="1800" b="1" i="1" baseline="0" dirty="0">
                <a:solidFill>
                  <a:srgbClr val="FF0000"/>
                </a:solidFill>
              </a:rPr>
              <a:t>quantidade de cada componente em solução?</a:t>
            </a:r>
          </a:p>
          <a:p>
            <a:pPr algn="ctr">
              <a:spcBef>
                <a:spcPct val="0"/>
              </a:spcBef>
              <a:buFontTx/>
              <a:buNone/>
            </a:pPr>
            <a:r>
              <a:rPr lang="pt-BR" altLang="pt-BR" sz="1800" b="1" i="1" baseline="0" dirty="0">
                <a:solidFill>
                  <a:srgbClr val="FF0000"/>
                </a:solidFill>
              </a:rPr>
              <a:t> (em outras palavras, com a fração molar?)</a:t>
            </a:r>
          </a:p>
        </p:txBody>
      </p:sp>
      <p:pic>
        <p:nvPicPr>
          <p:cNvPr id="9" name="Picture 2" descr="Que pergunta você odeia responder?">
            <a:extLst>
              <a:ext uri="{FF2B5EF4-FFF2-40B4-BE49-F238E27FC236}">
                <a16:creationId xmlns:a16="http://schemas.microsoft.com/office/drawing/2014/main" id="{9945FA5C-9168-4BD2-87A4-C305FE2F28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51" y="3873615"/>
            <a:ext cx="2162175" cy="167640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05306139-399B-4FCD-AAED-D631C294D99A}"/>
              </a:ext>
            </a:extLst>
          </p:cNvPr>
          <p:cNvGrpSpPr/>
          <p:nvPr/>
        </p:nvGrpSpPr>
        <p:grpSpPr>
          <a:xfrm>
            <a:off x="1970655" y="4834130"/>
            <a:ext cx="1161479" cy="1674451"/>
            <a:chOff x="1970651" y="4834128"/>
            <a:chExt cx="1161479" cy="1674451"/>
          </a:xfrm>
        </p:grpSpPr>
        <p:sp>
          <p:nvSpPr>
            <p:cNvPr id="4" name="Arrow: Down 3">
              <a:extLst>
                <a:ext uri="{FF2B5EF4-FFF2-40B4-BE49-F238E27FC236}">
                  <a16:creationId xmlns:a16="http://schemas.microsoft.com/office/drawing/2014/main" id="{5324A7E0-A7E5-4CD2-9CEF-02C6DE5D0A11}"/>
                </a:ext>
              </a:extLst>
            </p:cNvPr>
            <p:cNvSpPr/>
            <p:nvPr/>
          </p:nvSpPr>
          <p:spPr bwMode="auto">
            <a:xfrm>
              <a:off x="2339753" y="4834128"/>
              <a:ext cx="576064" cy="762471"/>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pic>
          <p:nvPicPr>
            <p:cNvPr id="1028" name="Picture 4" descr="Sim Piscinas">
              <a:extLst>
                <a:ext uri="{FF2B5EF4-FFF2-40B4-BE49-F238E27FC236}">
                  <a16:creationId xmlns:a16="http://schemas.microsoft.com/office/drawing/2014/main" id="{DC0BE5B1-0327-45E8-B011-FECECB487D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0651" y="5638591"/>
              <a:ext cx="1161479" cy="86998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11">
            <a:extLst>
              <a:ext uri="{FF2B5EF4-FFF2-40B4-BE49-F238E27FC236}">
                <a16:creationId xmlns:a16="http://schemas.microsoft.com/office/drawing/2014/main" id="{506776BA-6913-41D5-A270-7E149ECB4A9A}"/>
              </a:ext>
            </a:extLst>
          </p:cNvPr>
          <p:cNvGrpSpPr/>
          <p:nvPr/>
        </p:nvGrpSpPr>
        <p:grpSpPr>
          <a:xfrm>
            <a:off x="3419874" y="5735054"/>
            <a:ext cx="5198608" cy="461665"/>
            <a:chOff x="3419872" y="5735050"/>
            <a:chExt cx="5198607" cy="461665"/>
          </a:xfrm>
        </p:grpSpPr>
        <p:sp>
          <p:nvSpPr>
            <p:cNvPr id="5" name="Text Box 2">
              <a:extLst>
                <a:ext uri="{FF2B5EF4-FFF2-40B4-BE49-F238E27FC236}">
                  <a16:creationId xmlns:a16="http://schemas.microsoft.com/office/drawing/2014/main" id="{22D51B93-033E-4F88-BEC0-2BEF4A1D3E57}"/>
                </a:ext>
              </a:extLst>
            </p:cNvPr>
            <p:cNvSpPr txBox="1">
              <a:spLocks noChangeArrowheads="1"/>
            </p:cNvSpPr>
            <p:nvPr/>
          </p:nvSpPr>
          <p:spPr bwMode="auto">
            <a:xfrm>
              <a:off x="4825454" y="5735050"/>
              <a:ext cx="37930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pt-BR" altLang="pt-BR" sz="2400" b="1" u="sng" baseline="0" dirty="0">
                  <a:solidFill>
                    <a:srgbClr val="0000FF"/>
                  </a:solidFill>
                  <a:effectLst>
                    <a:outerShdw blurRad="38100" dist="38100" dir="2700000" algn="tl">
                      <a:srgbClr val="000000">
                        <a:alpha val="43137"/>
                      </a:srgbClr>
                    </a:outerShdw>
                  </a:effectLst>
                </a:rPr>
                <a:t>Propriedades de mistura</a:t>
              </a:r>
            </a:p>
          </p:txBody>
        </p:sp>
        <p:sp>
          <p:nvSpPr>
            <p:cNvPr id="10" name="Arrow: Right 9">
              <a:extLst>
                <a:ext uri="{FF2B5EF4-FFF2-40B4-BE49-F238E27FC236}">
                  <a16:creationId xmlns:a16="http://schemas.microsoft.com/office/drawing/2014/main" id="{CF3AC48D-FE3D-417F-9A6B-F7D31FDF1C03}"/>
                </a:ext>
              </a:extLst>
            </p:cNvPr>
            <p:cNvSpPr/>
            <p:nvPr/>
          </p:nvSpPr>
          <p:spPr bwMode="auto">
            <a:xfrm>
              <a:off x="3419872" y="5877272"/>
              <a:ext cx="1008112" cy="319443"/>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spTree>
    <p:extLst>
      <p:ext uri="{BB962C8B-B14F-4D97-AF65-F5344CB8AC3E}">
        <p14:creationId xmlns:p14="http://schemas.microsoft.com/office/powerpoint/2010/main" val="392296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DBC7396-7649-4BF6-A472-93C0F7E1C92A}"/>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3" name="Rectangle 2">
            <a:extLst>
              <a:ext uri="{FF2B5EF4-FFF2-40B4-BE49-F238E27FC236}">
                <a16:creationId xmlns:a16="http://schemas.microsoft.com/office/drawing/2014/main" id="{4EFF876B-B67A-484E-BE68-225902662D65}"/>
              </a:ext>
            </a:extLst>
          </p:cNvPr>
          <p:cNvSpPr/>
          <p:nvPr/>
        </p:nvSpPr>
        <p:spPr>
          <a:xfrm>
            <a:off x="119369" y="177211"/>
            <a:ext cx="851515" cy="369332"/>
          </a:xfrm>
          <a:prstGeom prst="rect">
            <a:avLst/>
          </a:prstGeom>
        </p:spPr>
        <p:txBody>
          <a:bodyPr wrap="none">
            <a:spAutoFit/>
          </a:bodyPr>
          <a:lstStyle/>
          <a:p>
            <a:r>
              <a:rPr lang="pt-BR" b="1" i="1" baseline="0" dirty="0">
                <a:latin typeface="Calibri" panose="020F0502020204030204" pitchFamily="34" charset="0"/>
                <a:ea typeface="Calibri" panose="020F0502020204030204" pitchFamily="34" charset="0"/>
                <a:cs typeface="Times New Roman" panose="02020603050405020304" pitchFamily="18" charset="0"/>
              </a:rPr>
              <a:t>Dados:</a:t>
            </a:r>
            <a:endParaRPr lang="en-IE" b="1" i="1" baseline="0" dirty="0"/>
          </a:p>
        </p:txBody>
      </p:sp>
      <p:sp>
        <p:nvSpPr>
          <p:cNvPr id="4" name="Rectangle 3">
            <a:extLst>
              <a:ext uri="{FF2B5EF4-FFF2-40B4-BE49-F238E27FC236}">
                <a16:creationId xmlns:a16="http://schemas.microsoft.com/office/drawing/2014/main" id="{EF8A2C46-773A-4376-B7B5-5536DF047DAE}"/>
              </a:ext>
            </a:extLst>
          </p:cNvPr>
          <p:cNvSpPr/>
          <p:nvPr/>
        </p:nvSpPr>
        <p:spPr bwMode="auto">
          <a:xfrm>
            <a:off x="2267744" y="1196752"/>
            <a:ext cx="2808312" cy="1080120"/>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1" hangingPunct="1"/>
            <a:endParaRPr lang="en-IE">
              <a:latin typeface="Arial" charset="0"/>
            </a:endParaRPr>
          </a:p>
        </p:txBody>
      </p:sp>
      <p:cxnSp>
        <p:nvCxnSpPr>
          <p:cNvPr id="6" name="Straight Arrow Connector 5">
            <a:extLst>
              <a:ext uri="{FF2B5EF4-FFF2-40B4-BE49-F238E27FC236}">
                <a16:creationId xmlns:a16="http://schemas.microsoft.com/office/drawing/2014/main" id="{2A80644D-DCAD-46AB-81E0-34406129BCA5}"/>
              </a:ext>
            </a:extLst>
          </p:cNvPr>
          <p:cNvCxnSpPr/>
          <p:nvPr/>
        </p:nvCxnSpPr>
        <p:spPr bwMode="auto">
          <a:xfrm>
            <a:off x="827584" y="1340768"/>
            <a:ext cx="115212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CE8688C9-4383-49DD-8CA2-4AC66124A2D8}"/>
              </a:ext>
            </a:extLst>
          </p:cNvPr>
          <p:cNvCxnSpPr/>
          <p:nvPr/>
        </p:nvCxnSpPr>
        <p:spPr bwMode="auto">
          <a:xfrm>
            <a:off x="5364088" y="1772816"/>
            <a:ext cx="108012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Straight Arrow Connector 9">
            <a:extLst>
              <a:ext uri="{FF2B5EF4-FFF2-40B4-BE49-F238E27FC236}">
                <a16:creationId xmlns:a16="http://schemas.microsoft.com/office/drawing/2014/main" id="{E4158784-F55A-42ED-AC33-7C3954FFAA0A}"/>
              </a:ext>
            </a:extLst>
          </p:cNvPr>
          <p:cNvCxnSpPr/>
          <p:nvPr/>
        </p:nvCxnSpPr>
        <p:spPr bwMode="auto">
          <a:xfrm>
            <a:off x="827584" y="2035444"/>
            <a:ext cx="115212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D6BEFA5E-2BED-46C1-BA2A-820AB39B40CA}"/>
                  </a:ext>
                </a:extLst>
              </p:cNvPr>
              <p:cNvSpPr/>
              <p:nvPr/>
            </p:nvSpPr>
            <p:spPr>
              <a:xfrm>
                <a:off x="119368" y="735087"/>
                <a:ext cx="2129109" cy="923330"/>
              </a:xfrm>
              <a:prstGeom prst="rect">
                <a:avLst/>
              </a:prstGeom>
            </p:spPr>
            <p:txBody>
              <a:bodyPr wrap="non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w</a:t>
                </a:r>
                <a:r>
                  <a:rPr lang="pt-BR" baseline="-25000" dirty="0">
                    <a:latin typeface="Calibri" panose="020F0502020204030204" pitchFamily="34" charset="0"/>
                    <a:ea typeface="Calibri" panose="020F0502020204030204" pitchFamily="34" charset="0"/>
                    <a:cs typeface="Times New Roman" panose="02020603050405020304" pitchFamily="18" charset="0"/>
                  </a:rPr>
                  <a:t>1 </a:t>
                </a:r>
                <a:r>
                  <a:rPr lang="pt-BR" baseline="0" dirty="0">
                    <a:latin typeface="Calibri" panose="020F0502020204030204" pitchFamily="34" charset="0"/>
                    <a:ea typeface="Calibri" panose="020F0502020204030204" pitchFamily="34" charset="0"/>
                    <a:cs typeface="Times New Roman" panose="02020603050405020304" pitchFamily="18" charset="0"/>
                  </a:rPr>
                  <a:t>= 0.8 (80% H</a:t>
                </a:r>
                <a:r>
                  <a:rPr lang="pt-BR" baseline="-25000" dirty="0">
                    <a:latin typeface="Calibri" panose="020F0502020204030204" pitchFamily="34" charset="0"/>
                    <a:ea typeface="Calibri" panose="020F0502020204030204" pitchFamily="34" charset="0"/>
                    <a:cs typeface="Times New Roman" panose="02020603050405020304" pitchFamily="18" charset="0"/>
                  </a:rPr>
                  <a:t>2</a:t>
                </a:r>
                <a:r>
                  <a:rPr lang="pt-BR" baseline="0" dirty="0">
                    <a:latin typeface="Calibri" panose="020F0502020204030204" pitchFamily="34" charset="0"/>
                    <a:ea typeface="Calibri" panose="020F0502020204030204" pitchFamily="34" charset="0"/>
                    <a:cs typeface="Times New Roman" panose="02020603050405020304" pitchFamily="18" charset="0"/>
                  </a:rPr>
                  <a:t>SO</a:t>
                </a:r>
                <a:r>
                  <a:rPr lang="pt-BR" baseline="-25000" dirty="0">
                    <a:latin typeface="Calibri" panose="020F0502020204030204" pitchFamily="34" charset="0"/>
                    <a:ea typeface="Calibri" panose="020F0502020204030204" pitchFamily="34" charset="0"/>
                    <a:cs typeface="Times New Roman" panose="02020603050405020304" pitchFamily="18" charset="0"/>
                  </a:rPr>
                  <a:t>4</a:t>
                </a:r>
                <a:r>
                  <a:rPr lang="pt-BR" baseline="0" dirty="0">
                    <a:latin typeface="Calibri" panose="020F0502020204030204" pitchFamily="34" charset="0"/>
                    <a:ea typeface="Calibri" panose="020F0502020204030204" pitchFamily="34" charset="0"/>
                    <a:cs typeface="Times New Roman" panose="02020603050405020304" pitchFamily="18" charset="0"/>
                  </a:rPr>
                  <a:t>)</a:t>
                </a:r>
              </a:p>
              <a:p>
                <a:r>
                  <a:rPr lang="pt-BR" baseline="0" dirty="0">
                    <a:latin typeface="Calibri" panose="020F0502020204030204" pitchFamily="34" charset="0"/>
                    <a:cs typeface="Times New Roman" panose="02020603050405020304" pitchFamily="18" charset="0"/>
                  </a:rPr>
                  <a:t>T</a:t>
                </a:r>
                <a:r>
                  <a:rPr lang="pt-BR" baseline="-25000" dirty="0">
                    <a:latin typeface="Calibri" panose="020F0502020204030204" pitchFamily="34" charset="0"/>
                    <a:cs typeface="Times New Roman" panose="02020603050405020304" pitchFamily="18" charset="0"/>
                  </a:rPr>
                  <a:t>1</a:t>
                </a:r>
                <a:r>
                  <a:rPr lang="pt-BR" baseline="0" dirty="0">
                    <a:latin typeface="Calibri" panose="020F0502020204030204" pitchFamily="34" charset="0"/>
                    <a:cs typeface="Times New Roman" panose="02020603050405020304" pitchFamily="18" charset="0"/>
                  </a:rPr>
                  <a:t> = 120</a:t>
                </a:r>
                <a:r>
                  <a:rPr lang="pt-BR" baseline="0" dirty="0">
                    <a:latin typeface="Times New Roman" panose="02020603050405020304" pitchFamily="18" charset="0"/>
                    <a:cs typeface="Times New Roman" panose="02020603050405020304" pitchFamily="18" charset="0"/>
                  </a:rPr>
                  <a:t>⸰</a:t>
                </a:r>
                <a:r>
                  <a:rPr lang="pt-BR" baseline="0" dirty="0">
                    <a:latin typeface="Calibri" panose="020F0502020204030204" pitchFamily="34" charset="0"/>
                    <a:cs typeface="Times New Roman" panose="02020603050405020304" pitchFamily="18" charset="0"/>
                  </a:rPr>
                  <a:t> F</a:t>
                </a:r>
              </a:p>
              <a:p>
                <a14:m>
                  <m:oMath xmlns:m="http://schemas.openxmlformats.org/officeDocument/2006/math">
                    <m:r>
                      <a:rPr lang="pt-BR" b="0" i="1" baseline="0" smtClean="0">
                        <a:latin typeface="Cambria Math" panose="02040503050406030204" pitchFamily="18" charset="0"/>
                        <a:cs typeface="Times New Roman" panose="02020603050405020304" pitchFamily="18" charset="0"/>
                      </a:rPr>
                      <m:t> </m:t>
                    </m:r>
                    <m:acc>
                      <m:accPr>
                        <m:chr m:val="̇"/>
                        <m:ctrlPr>
                          <a:rPr lang="pt-BR" b="0" i="1" baseline="0" smtClean="0">
                            <a:latin typeface="Cambria Math" panose="02040503050406030204" pitchFamily="18" charset="0"/>
                            <a:cs typeface="Times New Roman" panose="02020603050405020304" pitchFamily="18" charset="0"/>
                          </a:rPr>
                        </m:ctrlPr>
                      </m:accPr>
                      <m:e>
                        <m:sSub>
                          <m:sSubPr>
                            <m:ctrlPr>
                              <a:rPr lang="pt-BR" b="0" i="1" baseline="0" smtClean="0">
                                <a:latin typeface="Cambria Math" panose="02040503050406030204" pitchFamily="18" charset="0"/>
                                <a:cs typeface="Times New Roman" panose="02020603050405020304" pitchFamily="18" charset="0"/>
                              </a:rPr>
                            </m:ctrlPr>
                          </m:sSubPr>
                          <m:e>
                            <m:r>
                              <a:rPr lang="pt-BR" b="0" i="1" baseline="0" smtClean="0">
                                <a:latin typeface="Cambria Math" panose="02040503050406030204" pitchFamily="18" charset="0"/>
                                <a:cs typeface="Times New Roman" panose="02020603050405020304" pitchFamily="18" charset="0"/>
                              </a:rPr>
                              <m:t>𝑚</m:t>
                            </m:r>
                          </m:e>
                          <m:sub>
                            <m:r>
                              <a:rPr lang="pt-BR" b="0" i="1" baseline="0" smtClean="0">
                                <a:latin typeface="Cambria Math" panose="02040503050406030204" pitchFamily="18" charset="0"/>
                                <a:cs typeface="Times New Roman" panose="02020603050405020304" pitchFamily="18" charset="0"/>
                              </a:rPr>
                              <m:t>1</m:t>
                            </m:r>
                          </m:sub>
                        </m:sSub>
                      </m:e>
                    </m:acc>
                  </m:oMath>
                </a14:m>
                <a:r>
                  <a:rPr lang="pt-BR" baseline="0" dirty="0">
                    <a:latin typeface="Calibri" panose="020F0502020204030204" pitchFamily="34" charset="0"/>
                    <a:cs typeface="Times New Roman" panose="02020603050405020304" pitchFamily="18" charset="0"/>
                  </a:rPr>
                  <a:t>= 20 000 lbm/h</a:t>
                </a:r>
                <a:endParaRPr lang="en-IE" baseline="0" dirty="0"/>
              </a:p>
            </p:txBody>
          </p:sp>
        </mc:Choice>
        <mc:Fallback xmlns="">
          <p:sp>
            <p:nvSpPr>
              <p:cNvPr id="11" name="Rectangle 10">
                <a:extLst>
                  <a:ext uri="{FF2B5EF4-FFF2-40B4-BE49-F238E27FC236}">
                    <a16:creationId xmlns:a16="http://schemas.microsoft.com/office/drawing/2014/main" id="{D6BEFA5E-2BED-46C1-BA2A-820AB39B40CA}"/>
                  </a:ext>
                </a:extLst>
              </p:cNvPr>
              <p:cNvSpPr>
                <a:spLocks noRot="1" noChangeAspect="1" noMove="1" noResize="1" noEditPoints="1" noAdjustHandles="1" noChangeArrowheads="1" noChangeShapeType="1" noTextEdit="1"/>
              </p:cNvSpPr>
              <p:nvPr/>
            </p:nvSpPr>
            <p:spPr>
              <a:xfrm>
                <a:off x="119368" y="735087"/>
                <a:ext cx="2129109" cy="923330"/>
              </a:xfrm>
              <a:prstGeom prst="rect">
                <a:avLst/>
              </a:prstGeom>
              <a:blipFill>
                <a:blip r:embed="rId2"/>
                <a:stretch>
                  <a:fillRect l="-2579" t="-3974" r="-2006" b="-9934"/>
                </a:stretch>
              </a:blipFill>
            </p:spPr>
            <p:txBody>
              <a:bodyPr/>
              <a:lstStyle/>
              <a:p>
                <a:r>
                  <a:rPr lang="en-IE">
                    <a:noFill/>
                  </a:rPr>
                  <a:t> </a:t>
                </a:r>
              </a:p>
            </p:txBody>
          </p:sp>
        </mc:Fallback>
      </mc:AlternateContent>
      <p:sp>
        <p:nvSpPr>
          <p:cNvPr id="12" name="Rectangle 11">
            <a:extLst>
              <a:ext uri="{FF2B5EF4-FFF2-40B4-BE49-F238E27FC236}">
                <a16:creationId xmlns:a16="http://schemas.microsoft.com/office/drawing/2014/main" id="{816F7096-21C8-473A-BB79-86913BD12569}"/>
              </a:ext>
            </a:extLst>
          </p:cNvPr>
          <p:cNvSpPr/>
          <p:nvPr/>
        </p:nvSpPr>
        <p:spPr>
          <a:xfrm>
            <a:off x="536310" y="2058599"/>
            <a:ext cx="1659429" cy="646331"/>
          </a:xfrm>
          <a:prstGeom prst="rect">
            <a:avLst/>
          </a:prstGeom>
        </p:spPr>
        <p:txBody>
          <a:bodyPr wrap="non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w</a:t>
            </a:r>
            <a:r>
              <a:rPr lang="pt-BR" baseline="-25000" dirty="0">
                <a:latin typeface="Calibri" panose="020F0502020204030204" pitchFamily="34" charset="0"/>
                <a:ea typeface="Calibri" panose="020F0502020204030204" pitchFamily="34" charset="0"/>
                <a:cs typeface="Times New Roman" panose="02020603050405020304" pitchFamily="18" charset="0"/>
              </a:rPr>
              <a:t>2 </a:t>
            </a:r>
            <a:r>
              <a:rPr lang="pt-BR" baseline="0" dirty="0">
                <a:latin typeface="Calibri" panose="020F0502020204030204" pitchFamily="34" charset="0"/>
                <a:ea typeface="Calibri" panose="020F0502020204030204" pitchFamily="34" charset="0"/>
                <a:cs typeface="Times New Roman" panose="02020603050405020304" pitchFamily="18" charset="0"/>
              </a:rPr>
              <a:t>= 0 (só água)</a:t>
            </a:r>
          </a:p>
          <a:p>
            <a:r>
              <a:rPr lang="pt-BR" baseline="0" dirty="0">
                <a:latin typeface="Calibri" panose="020F0502020204030204" pitchFamily="34" charset="0"/>
                <a:cs typeface="Times New Roman" panose="02020603050405020304" pitchFamily="18" charset="0"/>
              </a:rPr>
              <a:t>T</a:t>
            </a:r>
            <a:r>
              <a:rPr lang="pt-BR" baseline="-25000" dirty="0">
                <a:latin typeface="Calibri" panose="020F0502020204030204" pitchFamily="34" charset="0"/>
                <a:cs typeface="Times New Roman" panose="02020603050405020304" pitchFamily="18" charset="0"/>
              </a:rPr>
              <a:t>2</a:t>
            </a:r>
            <a:r>
              <a:rPr lang="pt-BR" baseline="0" dirty="0">
                <a:latin typeface="Calibri" panose="020F0502020204030204" pitchFamily="34" charset="0"/>
                <a:cs typeface="Times New Roman" panose="02020603050405020304" pitchFamily="18" charset="0"/>
              </a:rPr>
              <a:t> = 40</a:t>
            </a:r>
            <a:r>
              <a:rPr lang="pt-BR" baseline="0" dirty="0">
                <a:latin typeface="Times New Roman" panose="02020603050405020304" pitchFamily="18" charset="0"/>
                <a:cs typeface="Times New Roman" panose="02020603050405020304" pitchFamily="18" charset="0"/>
              </a:rPr>
              <a:t>⸰</a:t>
            </a:r>
            <a:r>
              <a:rPr lang="pt-BR" baseline="0" dirty="0">
                <a:latin typeface="Calibri" panose="020F0502020204030204" pitchFamily="34" charset="0"/>
                <a:cs typeface="Times New Roman" panose="02020603050405020304" pitchFamily="18" charset="0"/>
              </a:rPr>
              <a:t> F</a:t>
            </a:r>
            <a:endParaRPr lang="en-IE" baseline="0" dirty="0"/>
          </a:p>
        </p:txBody>
      </p:sp>
      <p:sp>
        <p:nvSpPr>
          <p:cNvPr id="13" name="Rectangle 12">
            <a:extLst>
              <a:ext uri="{FF2B5EF4-FFF2-40B4-BE49-F238E27FC236}">
                <a16:creationId xmlns:a16="http://schemas.microsoft.com/office/drawing/2014/main" id="{4DC4F3CE-0E22-4054-A127-9813D8401679}"/>
              </a:ext>
            </a:extLst>
          </p:cNvPr>
          <p:cNvSpPr/>
          <p:nvPr/>
        </p:nvSpPr>
        <p:spPr>
          <a:xfrm>
            <a:off x="5220072" y="1275147"/>
            <a:ext cx="2808312" cy="923330"/>
          </a:xfrm>
          <a:prstGeom prst="rect">
            <a:avLst/>
          </a:prstGeom>
        </p:spPr>
        <p:txBody>
          <a:bodyPr wrap="squar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w</a:t>
            </a:r>
            <a:r>
              <a:rPr lang="pt-BR" baseline="-25000" dirty="0">
                <a:latin typeface="Calibri" panose="020F0502020204030204" pitchFamily="34" charset="0"/>
                <a:ea typeface="Calibri" panose="020F0502020204030204" pitchFamily="34" charset="0"/>
                <a:cs typeface="Times New Roman" panose="02020603050405020304" pitchFamily="18" charset="0"/>
              </a:rPr>
              <a:t>3 </a:t>
            </a:r>
            <a:r>
              <a:rPr lang="pt-BR" baseline="0" dirty="0">
                <a:latin typeface="Calibri" panose="020F0502020204030204" pitchFamily="34" charset="0"/>
                <a:ea typeface="Calibri" panose="020F0502020204030204" pitchFamily="34" charset="0"/>
                <a:cs typeface="Times New Roman" panose="02020603050405020304" pitchFamily="18" charset="0"/>
              </a:rPr>
              <a:t>= 0.50 (50% H</a:t>
            </a:r>
            <a:r>
              <a:rPr lang="pt-BR" baseline="-25000" dirty="0">
                <a:latin typeface="Calibri" panose="020F0502020204030204" pitchFamily="34" charset="0"/>
                <a:ea typeface="Calibri" panose="020F0502020204030204" pitchFamily="34" charset="0"/>
                <a:cs typeface="Times New Roman" panose="02020603050405020304" pitchFamily="18" charset="0"/>
              </a:rPr>
              <a:t>2</a:t>
            </a:r>
            <a:r>
              <a:rPr lang="pt-BR" baseline="0" dirty="0">
                <a:latin typeface="Calibri" panose="020F0502020204030204" pitchFamily="34" charset="0"/>
                <a:ea typeface="Calibri" panose="020F0502020204030204" pitchFamily="34" charset="0"/>
                <a:cs typeface="Times New Roman" panose="02020603050405020304" pitchFamily="18" charset="0"/>
              </a:rPr>
              <a:t>SO</a:t>
            </a:r>
            <a:r>
              <a:rPr lang="pt-BR" baseline="-25000" dirty="0">
                <a:latin typeface="Calibri" panose="020F0502020204030204" pitchFamily="34" charset="0"/>
                <a:ea typeface="Calibri" panose="020F0502020204030204" pitchFamily="34" charset="0"/>
                <a:cs typeface="Times New Roman" panose="02020603050405020304" pitchFamily="18" charset="0"/>
              </a:rPr>
              <a:t>4</a:t>
            </a:r>
            <a:r>
              <a:rPr lang="pt-BR" baseline="0" dirty="0">
                <a:latin typeface="Calibri" panose="020F0502020204030204" pitchFamily="34" charset="0"/>
                <a:ea typeface="Calibri" panose="020F0502020204030204" pitchFamily="34" charset="0"/>
                <a:cs typeface="Times New Roman" panose="02020603050405020304" pitchFamily="18" charset="0"/>
              </a:rPr>
              <a:t>)</a:t>
            </a:r>
          </a:p>
          <a:p>
            <a:endParaRPr lang="pt-BR" baseline="0" dirty="0">
              <a:latin typeface="Calibri" panose="020F0502020204030204" pitchFamily="34" charset="0"/>
              <a:ea typeface="Calibri" panose="020F0502020204030204" pitchFamily="34" charset="0"/>
              <a:cs typeface="Times New Roman" panose="02020603050405020304" pitchFamily="18" charset="0"/>
            </a:endParaRPr>
          </a:p>
          <a:p>
            <a:r>
              <a:rPr lang="pt-BR" baseline="0" dirty="0">
                <a:latin typeface="Calibri" panose="020F0502020204030204" pitchFamily="34" charset="0"/>
                <a:cs typeface="Times New Roman" panose="02020603050405020304" pitchFamily="18" charset="0"/>
              </a:rPr>
              <a:t>T</a:t>
            </a:r>
            <a:r>
              <a:rPr lang="pt-BR" baseline="-25000" dirty="0">
                <a:latin typeface="Calibri" panose="020F0502020204030204" pitchFamily="34" charset="0"/>
                <a:cs typeface="Times New Roman" panose="02020603050405020304" pitchFamily="18" charset="0"/>
              </a:rPr>
              <a:t>3</a:t>
            </a:r>
            <a:r>
              <a:rPr lang="pt-BR" baseline="0" dirty="0">
                <a:latin typeface="Calibri" panose="020F0502020204030204" pitchFamily="34" charset="0"/>
                <a:cs typeface="Times New Roman" panose="02020603050405020304" pitchFamily="18" charset="0"/>
              </a:rPr>
              <a:t> = 140</a:t>
            </a:r>
            <a:r>
              <a:rPr lang="pt-BR" baseline="0" dirty="0">
                <a:latin typeface="Times New Roman" panose="02020603050405020304" pitchFamily="18" charset="0"/>
                <a:cs typeface="Times New Roman" panose="02020603050405020304" pitchFamily="18" charset="0"/>
              </a:rPr>
              <a:t>⸰</a:t>
            </a:r>
            <a:r>
              <a:rPr lang="pt-BR" baseline="0" dirty="0">
                <a:latin typeface="Calibri" panose="020F0502020204030204" pitchFamily="34" charset="0"/>
                <a:cs typeface="Times New Roman" panose="02020603050405020304" pitchFamily="18" charset="0"/>
              </a:rPr>
              <a:t> F</a:t>
            </a:r>
            <a:endParaRPr lang="en-IE" baseline="0" dirty="0"/>
          </a:p>
        </p:txBody>
      </p:sp>
      <p:sp>
        <p:nvSpPr>
          <p:cNvPr id="14" name="Rectangle 13">
            <a:extLst>
              <a:ext uri="{FF2B5EF4-FFF2-40B4-BE49-F238E27FC236}">
                <a16:creationId xmlns:a16="http://schemas.microsoft.com/office/drawing/2014/main" id="{35F21EE9-0205-49EA-9364-AFDA2D656D9A}"/>
              </a:ext>
            </a:extLst>
          </p:cNvPr>
          <p:cNvSpPr/>
          <p:nvPr/>
        </p:nvSpPr>
        <p:spPr>
          <a:xfrm>
            <a:off x="252805" y="3110552"/>
            <a:ext cx="2170466" cy="646331"/>
          </a:xfrm>
          <a:prstGeom prst="rect">
            <a:avLst/>
          </a:prstGeom>
        </p:spPr>
        <p:txBody>
          <a:bodyPr wrap="none">
            <a:spAutoFit/>
          </a:bodyPr>
          <a:lstStyle/>
          <a:p>
            <a:r>
              <a:rPr lang="pt-BR" u="sng" baseline="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 </a:t>
            </a:r>
            <a:r>
              <a:rPr lang="pt-BR" i="1" u="sng" baseline="0" dirty="0">
                <a:latin typeface="Calibri" panose="020F0502020204030204" pitchFamily="34" charset="0"/>
                <a:ea typeface="Calibri" panose="020F0502020204030204" pitchFamily="34" charset="0"/>
                <a:cs typeface="Times New Roman" panose="02020603050405020304" pitchFamily="18" charset="0"/>
              </a:rPr>
              <a:t>Balanço de massa</a:t>
            </a:r>
          </a:p>
          <a:p>
            <a:r>
              <a:rPr lang="pt-BR" baseline="0" dirty="0">
                <a:latin typeface="Calibri" panose="020F0502020204030204" pitchFamily="34" charset="0"/>
                <a:cs typeface="Times New Roman" panose="02020603050405020304" pitchFamily="18" charset="0"/>
              </a:rPr>
              <a:t>Global: </a:t>
            </a:r>
            <a:endParaRPr lang="en-IE" baseline="0" dirty="0"/>
          </a:p>
        </p:txBody>
      </p:sp>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1923C526-4100-41AF-9731-972BE9B361A2}"/>
                  </a:ext>
                </a:extLst>
              </p:cNvPr>
              <p:cNvSpPr/>
              <p:nvPr/>
            </p:nvSpPr>
            <p:spPr>
              <a:xfrm>
                <a:off x="1073407" y="3315139"/>
                <a:ext cx="1754904" cy="3629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baseline="0" smtClean="0">
                              <a:latin typeface="Cambria Math" panose="02040503050406030204" pitchFamily="18" charset="0"/>
                              <a:cs typeface="Times New Roman" panose="02020603050405020304" pitchFamily="18" charset="0"/>
                            </a:rPr>
                          </m:ctrlPr>
                        </m:sSubPr>
                        <m:e>
                          <m:sSub>
                            <m:sSubPr>
                              <m:ctrlPr>
                                <a:rPr lang="pt-BR" i="1" baseline="0" smtClean="0">
                                  <a:latin typeface="Cambria Math" panose="02040503050406030204" pitchFamily="18" charset="0"/>
                                  <a:cs typeface="Times New Roman" panose="02020603050405020304" pitchFamily="18" charset="0"/>
                                </a:rPr>
                              </m:ctrlPr>
                            </m:sSubPr>
                            <m:e>
                              <m:acc>
                                <m:accPr>
                                  <m:chr m:val="̇"/>
                                  <m:ctrlPr>
                                    <a:rPr lang="pt-BR" i="1" baseline="0" smtClean="0">
                                      <a:latin typeface="Cambria Math" panose="02040503050406030204" pitchFamily="18" charset="0"/>
                                      <a:cs typeface="Times New Roman" panose="02020603050405020304" pitchFamily="18" charset="0"/>
                                    </a:rPr>
                                  </m:ctrlPr>
                                </m:accPr>
                                <m:e>
                                  <m:r>
                                    <a:rPr lang="pt-BR" b="0" i="1" baseline="0" smtClean="0">
                                      <a:latin typeface="Cambria Math" panose="02040503050406030204" pitchFamily="18" charset="0"/>
                                      <a:cs typeface="Times New Roman" panose="02020603050405020304" pitchFamily="18" charset="0"/>
                                    </a:rPr>
                                    <m:t>𝑚</m:t>
                                  </m:r>
                                </m:e>
                              </m:acc>
                            </m:e>
                            <m:sub>
                              <m:r>
                                <a:rPr lang="pt-BR" b="0" i="1" baseline="0" smtClean="0">
                                  <a:latin typeface="Cambria Math" panose="02040503050406030204" pitchFamily="18" charset="0"/>
                                  <a:cs typeface="Times New Roman" panose="02020603050405020304" pitchFamily="18" charset="0"/>
                                </a:rPr>
                                <m:t>1</m:t>
                              </m:r>
                            </m:sub>
                          </m:sSub>
                          <m:r>
                            <a:rPr lang="pt-BR" b="0" i="1" baseline="0" smtClean="0">
                              <a:latin typeface="Cambria Math" panose="02040503050406030204" pitchFamily="18" charset="0"/>
                              <a:cs typeface="Times New Roman" panose="02020603050405020304" pitchFamily="18" charset="0"/>
                            </a:rPr>
                            <m:t>+</m:t>
                          </m:r>
                          <m:sSub>
                            <m:sSubPr>
                              <m:ctrlPr>
                                <a:rPr lang="pt-BR" i="1" baseline="0">
                                  <a:latin typeface="Cambria Math" panose="02040503050406030204" pitchFamily="18" charset="0"/>
                                  <a:cs typeface="Times New Roman" panose="02020603050405020304" pitchFamily="18" charset="0"/>
                                </a:rPr>
                              </m:ctrlPr>
                            </m:sSubPr>
                            <m:e>
                              <m:acc>
                                <m:accPr>
                                  <m:chr m:val="̇"/>
                                  <m:ctrlPr>
                                    <a:rPr lang="pt-BR" i="1" baseline="0">
                                      <a:latin typeface="Cambria Math" panose="02040503050406030204" pitchFamily="18" charset="0"/>
                                      <a:cs typeface="Times New Roman" panose="02020603050405020304" pitchFamily="18" charset="0"/>
                                    </a:rPr>
                                  </m:ctrlPr>
                                </m:accPr>
                                <m:e>
                                  <m:r>
                                    <a:rPr lang="pt-BR" i="1" baseline="0">
                                      <a:latin typeface="Cambria Math" panose="02040503050406030204" pitchFamily="18" charset="0"/>
                                      <a:cs typeface="Times New Roman" panose="02020603050405020304" pitchFamily="18" charset="0"/>
                                    </a:rPr>
                                    <m:t>𝑚</m:t>
                                  </m:r>
                                </m:e>
                              </m:acc>
                            </m:e>
                            <m:sub>
                              <m:r>
                                <a:rPr lang="pt-BR" b="0" i="1" baseline="0" smtClean="0">
                                  <a:latin typeface="Cambria Math" panose="02040503050406030204" pitchFamily="18" charset="0"/>
                                  <a:cs typeface="Times New Roman" panose="02020603050405020304" pitchFamily="18" charset="0"/>
                                </a:rPr>
                                <m:t>2</m:t>
                              </m:r>
                            </m:sub>
                          </m:sSub>
                          <m:r>
                            <a:rPr lang="pt-BR" b="0" i="1" baseline="0" smtClean="0">
                              <a:latin typeface="Cambria Math" panose="02040503050406030204" pitchFamily="18" charset="0"/>
                              <a:cs typeface="Times New Roman" panose="02020603050405020304" pitchFamily="18" charset="0"/>
                            </a:rPr>
                            <m:t>= </m:t>
                          </m:r>
                          <m:acc>
                            <m:accPr>
                              <m:chr m:val="̇"/>
                              <m:ctrlPr>
                                <a:rPr lang="pt-BR" b="0" i="1" baseline="0" smtClean="0">
                                  <a:latin typeface="Cambria Math" panose="02040503050406030204" pitchFamily="18" charset="0"/>
                                  <a:cs typeface="Times New Roman" panose="02020603050405020304" pitchFamily="18" charset="0"/>
                                </a:rPr>
                              </m:ctrlPr>
                            </m:accPr>
                            <m:e>
                              <m:r>
                                <a:rPr lang="pt-BR" b="0" i="1" baseline="0" smtClean="0">
                                  <a:latin typeface="Cambria Math" panose="02040503050406030204" pitchFamily="18" charset="0"/>
                                  <a:cs typeface="Times New Roman" panose="02020603050405020304" pitchFamily="18" charset="0"/>
                                </a:rPr>
                                <m:t>𝑚</m:t>
                              </m:r>
                            </m:e>
                          </m:acc>
                        </m:e>
                        <m:sub>
                          <m:r>
                            <a:rPr lang="pt-BR" b="0" i="1" baseline="0" smtClean="0">
                              <a:latin typeface="Cambria Math" panose="02040503050406030204" pitchFamily="18" charset="0"/>
                              <a:cs typeface="Times New Roman" panose="02020603050405020304" pitchFamily="18" charset="0"/>
                            </a:rPr>
                            <m:t>3</m:t>
                          </m:r>
                        </m:sub>
                      </m:sSub>
                    </m:oMath>
                  </m:oMathPara>
                </a14:m>
                <a:endParaRPr lang="en-IE" dirty="0"/>
              </a:p>
            </p:txBody>
          </p:sp>
        </mc:Choice>
        <mc:Fallback xmlns="">
          <p:sp>
            <p:nvSpPr>
              <p:cNvPr id="15" name="Rectangle 14">
                <a:extLst>
                  <a:ext uri="{FF2B5EF4-FFF2-40B4-BE49-F238E27FC236}">
                    <a16:creationId xmlns:a16="http://schemas.microsoft.com/office/drawing/2014/main" id="{1923C526-4100-41AF-9731-972BE9B361A2}"/>
                  </a:ext>
                </a:extLst>
              </p:cNvPr>
              <p:cNvSpPr>
                <a:spLocks noRot="1" noChangeAspect="1" noMove="1" noResize="1" noEditPoints="1" noAdjustHandles="1" noChangeArrowheads="1" noChangeShapeType="1" noTextEdit="1"/>
              </p:cNvSpPr>
              <p:nvPr/>
            </p:nvSpPr>
            <p:spPr>
              <a:xfrm>
                <a:off x="1073407" y="3315139"/>
                <a:ext cx="1754904" cy="362984"/>
              </a:xfrm>
              <a:prstGeom prst="rect">
                <a:avLst/>
              </a:prstGeom>
              <a:blipFill>
                <a:blip r:embed="rId3"/>
                <a:stretch>
                  <a:fillRect b="-3390"/>
                </a:stretch>
              </a:blipFill>
            </p:spPr>
            <p:txBody>
              <a:bodyPr/>
              <a:lstStyle/>
              <a:p>
                <a:r>
                  <a:rPr lang="en-IE">
                    <a:noFill/>
                  </a:rPr>
                  <a:t> </a:t>
                </a:r>
              </a:p>
            </p:txBody>
          </p:sp>
        </mc:Fallback>
      </mc:AlternateContent>
      <p:sp>
        <p:nvSpPr>
          <p:cNvPr id="17" name="Rectangle 16">
            <a:extLst>
              <a:ext uri="{FF2B5EF4-FFF2-40B4-BE49-F238E27FC236}">
                <a16:creationId xmlns:a16="http://schemas.microsoft.com/office/drawing/2014/main" id="{EB3AFE97-71EA-4CCD-BABE-5B356757FBD3}"/>
              </a:ext>
            </a:extLst>
          </p:cNvPr>
          <p:cNvSpPr/>
          <p:nvPr/>
        </p:nvSpPr>
        <p:spPr>
          <a:xfrm>
            <a:off x="245526" y="3675120"/>
            <a:ext cx="1740861" cy="369332"/>
          </a:xfrm>
          <a:prstGeom prst="rect">
            <a:avLst/>
          </a:prstGeom>
        </p:spPr>
        <p:txBody>
          <a:bodyPr wrap="non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Ácido sulfúrico:  </a:t>
            </a:r>
            <a:endParaRPr lang="en-IE" baseline="0" dirty="0"/>
          </a:p>
        </p:txBody>
      </p:sp>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74AABEDE-337E-4651-8727-277EC971DF01}"/>
                  </a:ext>
                </a:extLst>
              </p:cNvPr>
              <p:cNvSpPr/>
              <p:nvPr/>
            </p:nvSpPr>
            <p:spPr>
              <a:xfrm>
                <a:off x="1763690" y="3713641"/>
                <a:ext cx="5239319" cy="3629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baseline="0" smtClean="0">
                              <a:latin typeface="Cambria Math" panose="02040503050406030204" pitchFamily="18" charset="0"/>
                              <a:cs typeface="Times New Roman" panose="02020603050405020304" pitchFamily="18" charset="0"/>
                            </a:rPr>
                          </m:ctrlPr>
                        </m:sSubPr>
                        <m:e>
                          <m:sSub>
                            <m:sSubPr>
                              <m:ctrlPr>
                                <a:rPr lang="pt-BR" i="1" baseline="0" smtClean="0">
                                  <a:latin typeface="Cambria Math" panose="02040503050406030204" pitchFamily="18" charset="0"/>
                                  <a:cs typeface="Times New Roman" panose="02020603050405020304" pitchFamily="18" charset="0"/>
                                </a:rPr>
                              </m:ctrlPr>
                            </m:sSubPr>
                            <m:e>
                              <m:r>
                                <a:rPr lang="pt-BR" b="0" i="1" baseline="0" smtClean="0">
                                  <a:latin typeface="Cambria Math" panose="02040503050406030204" pitchFamily="18" charset="0"/>
                                  <a:cs typeface="Times New Roman" panose="02020603050405020304" pitchFamily="18" charset="0"/>
                                </a:rPr>
                                <m:t>0.80 </m:t>
                              </m:r>
                              <m:r>
                                <a:rPr lang="pt-BR" b="0" i="1" baseline="0" smtClean="0">
                                  <a:latin typeface="Cambria Math" panose="02040503050406030204" pitchFamily="18" charset="0"/>
                                  <a:cs typeface="Times New Roman" panose="02020603050405020304" pitchFamily="18" charset="0"/>
                                </a:rPr>
                                <m:t>𝑥</m:t>
                              </m:r>
                              <m:r>
                                <a:rPr lang="pt-BR" b="0" i="1" baseline="0" smtClean="0">
                                  <a:latin typeface="Cambria Math" panose="02040503050406030204" pitchFamily="18" charset="0"/>
                                  <a:cs typeface="Times New Roman" panose="02020603050405020304" pitchFamily="18" charset="0"/>
                                </a:rPr>
                                <m:t> </m:t>
                              </m:r>
                              <m:acc>
                                <m:accPr>
                                  <m:chr m:val="̇"/>
                                  <m:ctrlPr>
                                    <a:rPr lang="pt-BR" i="1" baseline="0" smtClean="0">
                                      <a:latin typeface="Cambria Math" panose="02040503050406030204" pitchFamily="18" charset="0"/>
                                      <a:cs typeface="Times New Roman" panose="02020603050405020304" pitchFamily="18" charset="0"/>
                                    </a:rPr>
                                  </m:ctrlPr>
                                </m:accPr>
                                <m:e>
                                  <m:r>
                                    <a:rPr lang="pt-BR" b="0" i="1" baseline="0" smtClean="0">
                                      <a:latin typeface="Cambria Math" panose="02040503050406030204" pitchFamily="18" charset="0"/>
                                      <a:cs typeface="Times New Roman" panose="02020603050405020304" pitchFamily="18" charset="0"/>
                                    </a:rPr>
                                    <m:t>𝑚</m:t>
                                  </m:r>
                                </m:e>
                              </m:acc>
                            </m:e>
                            <m:sub>
                              <m:r>
                                <a:rPr lang="pt-BR" b="0" i="1" baseline="0" smtClean="0">
                                  <a:latin typeface="Cambria Math" panose="02040503050406030204" pitchFamily="18" charset="0"/>
                                  <a:cs typeface="Times New Roman" panose="02020603050405020304" pitchFamily="18" charset="0"/>
                                </a:rPr>
                                <m:t>1</m:t>
                              </m:r>
                            </m:sub>
                          </m:sSub>
                          <m:r>
                            <a:rPr lang="pt-BR" b="0" i="1" baseline="0" smtClean="0">
                              <a:latin typeface="Cambria Math" panose="02040503050406030204" pitchFamily="18" charset="0"/>
                              <a:cs typeface="Times New Roman" panose="02020603050405020304" pitchFamily="18" charset="0"/>
                            </a:rPr>
                            <m:t>+</m:t>
                          </m:r>
                          <m:sSub>
                            <m:sSubPr>
                              <m:ctrlPr>
                                <a:rPr lang="pt-BR" i="1" baseline="0">
                                  <a:latin typeface="Cambria Math" panose="02040503050406030204" pitchFamily="18" charset="0"/>
                                  <a:cs typeface="Times New Roman" panose="02020603050405020304" pitchFamily="18" charset="0"/>
                                </a:rPr>
                              </m:ctrlPr>
                            </m:sSubPr>
                            <m:e>
                              <m:r>
                                <a:rPr lang="pt-BR" b="0" i="1" baseline="0" smtClean="0">
                                  <a:latin typeface="Cambria Math" panose="02040503050406030204" pitchFamily="18" charset="0"/>
                                  <a:cs typeface="Times New Roman" panose="02020603050405020304" pitchFamily="18" charset="0"/>
                                </a:rPr>
                                <m:t>0. </m:t>
                              </m:r>
                              <m:acc>
                                <m:accPr>
                                  <m:chr m:val="̇"/>
                                  <m:ctrlPr>
                                    <a:rPr lang="pt-BR" i="1" baseline="0">
                                      <a:latin typeface="Cambria Math" panose="02040503050406030204" pitchFamily="18" charset="0"/>
                                      <a:cs typeface="Times New Roman" panose="02020603050405020304" pitchFamily="18" charset="0"/>
                                    </a:rPr>
                                  </m:ctrlPr>
                                </m:accPr>
                                <m:e>
                                  <m:r>
                                    <a:rPr lang="pt-BR" i="1" baseline="0">
                                      <a:latin typeface="Cambria Math" panose="02040503050406030204" pitchFamily="18" charset="0"/>
                                      <a:cs typeface="Times New Roman" panose="02020603050405020304" pitchFamily="18" charset="0"/>
                                    </a:rPr>
                                    <m:t>𝑚</m:t>
                                  </m:r>
                                </m:e>
                              </m:acc>
                            </m:e>
                            <m:sub>
                              <m:r>
                                <a:rPr lang="pt-BR" b="0" i="1" baseline="0" smtClean="0">
                                  <a:latin typeface="Cambria Math" panose="02040503050406030204" pitchFamily="18" charset="0"/>
                                  <a:cs typeface="Times New Roman" panose="02020603050405020304" pitchFamily="18" charset="0"/>
                                </a:rPr>
                                <m:t>2</m:t>
                              </m:r>
                            </m:sub>
                          </m:sSub>
                          <m:r>
                            <a:rPr lang="pt-BR" b="0" i="1" baseline="0" smtClean="0">
                              <a:latin typeface="Cambria Math" panose="02040503050406030204" pitchFamily="18" charset="0"/>
                              <a:cs typeface="Times New Roman" panose="02020603050405020304" pitchFamily="18" charset="0"/>
                            </a:rPr>
                            <m:t>=0.50 </m:t>
                          </m:r>
                          <m:r>
                            <a:rPr lang="pt-BR" b="0" i="1" baseline="0" smtClean="0">
                              <a:latin typeface="Cambria Math" panose="02040503050406030204" pitchFamily="18" charset="0"/>
                              <a:cs typeface="Times New Roman" panose="02020603050405020304" pitchFamily="18" charset="0"/>
                            </a:rPr>
                            <m:t>𝑥</m:t>
                          </m:r>
                          <m:r>
                            <a:rPr lang="pt-BR" b="0" i="1" baseline="0" smtClean="0">
                              <a:latin typeface="Cambria Math" panose="02040503050406030204" pitchFamily="18" charset="0"/>
                              <a:cs typeface="Times New Roman" panose="02020603050405020304" pitchFamily="18" charset="0"/>
                            </a:rPr>
                            <m:t> </m:t>
                          </m:r>
                          <m:acc>
                            <m:accPr>
                              <m:chr m:val="̇"/>
                              <m:ctrlPr>
                                <a:rPr lang="pt-BR" b="0" i="1" baseline="0" smtClean="0">
                                  <a:latin typeface="Cambria Math" panose="02040503050406030204" pitchFamily="18" charset="0"/>
                                  <a:cs typeface="Times New Roman" panose="02020603050405020304" pitchFamily="18" charset="0"/>
                                </a:rPr>
                              </m:ctrlPr>
                            </m:accPr>
                            <m:e>
                              <m:r>
                                <a:rPr lang="pt-BR" b="0" i="1" baseline="0" smtClean="0">
                                  <a:latin typeface="Cambria Math" panose="02040503050406030204" pitchFamily="18" charset="0"/>
                                  <a:cs typeface="Times New Roman" panose="02020603050405020304" pitchFamily="18" charset="0"/>
                                </a:rPr>
                                <m:t>𝑚</m:t>
                              </m:r>
                            </m:e>
                          </m:acc>
                        </m:e>
                        <m:sub>
                          <m:r>
                            <a:rPr lang="pt-BR" b="0" i="1" baseline="0" smtClean="0">
                              <a:latin typeface="Cambria Math" panose="02040503050406030204" pitchFamily="18" charset="0"/>
                              <a:cs typeface="Times New Roman" panose="02020603050405020304" pitchFamily="18" charset="0"/>
                            </a:rPr>
                            <m:t>3</m:t>
                          </m:r>
                        </m:sub>
                      </m:sSub>
                      <m:r>
                        <a:rPr lang="pt-BR" b="0" i="1" baseline="0" smtClean="0">
                          <a:latin typeface="Cambria Math" panose="02040503050406030204" pitchFamily="18" charset="0"/>
                          <a:cs typeface="Times New Roman" panose="02020603050405020304" pitchFamily="18" charset="0"/>
                        </a:rPr>
                        <m:t> →</m:t>
                      </m:r>
                      <m:sSub>
                        <m:sSubPr>
                          <m:ctrlPr>
                            <a:rPr lang="pt-BR" i="1" baseline="0">
                              <a:latin typeface="Cambria Math" panose="02040503050406030204" pitchFamily="18" charset="0"/>
                              <a:cs typeface="Times New Roman" panose="02020603050405020304" pitchFamily="18" charset="0"/>
                            </a:rPr>
                          </m:ctrlPr>
                        </m:sSubPr>
                        <m:e>
                          <m:r>
                            <a:rPr lang="pt-BR" i="1" baseline="0">
                              <a:latin typeface="Cambria Math" panose="02040503050406030204" pitchFamily="18" charset="0"/>
                              <a:cs typeface="Times New Roman" panose="02020603050405020304" pitchFamily="18" charset="0"/>
                            </a:rPr>
                            <m:t> </m:t>
                          </m:r>
                          <m:acc>
                            <m:accPr>
                              <m:chr m:val="̇"/>
                              <m:ctrlPr>
                                <a:rPr lang="pt-BR" i="1" baseline="0">
                                  <a:latin typeface="Cambria Math" panose="02040503050406030204" pitchFamily="18" charset="0"/>
                                  <a:cs typeface="Times New Roman" panose="02020603050405020304" pitchFamily="18" charset="0"/>
                                </a:rPr>
                              </m:ctrlPr>
                            </m:accPr>
                            <m:e>
                              <m:r>
                                <a:rPr lang="pt-BR" i="1" baseline="0">
                                  <a:latin typeface="Cambria Math" panose="02040503050406030204" pitchFamily="18" charset="0"/>
                                  <a:cs typeface="Times New Roman" panose="02020603050405020304" pitchFamily="18" charset="0"/>
                                </a:rPr>
                                <m:t>𝑚</m:t>
                              </m:r>
                            </m:e>
                          </m:acc>
                        </m:e>
                        <m:sub>
                          <m:r>
                            <a:rPr lang="pt-BR" i="1" baseline="0">
                              <a:latin typeface="Cambria Math" panose="02040503050406030204" pitchFamily="18" charset="0"/>
                              <a:cs typeface="Times New Roman" panose="02020603050405020304" pitchFamily="18" charset="0"/>
                            </a:rPr>
                            <m:t>1</m:t>
                          </m:r>
                        </m:sub>
                      </m:sSub>
                      <m:r>
                        <a:rPr lang="pt-BR" b="0" i="1" baseline="0" smtClean="0">
                          <a:latin typeface="Cambria Math" panose="02040503050406030204" pitchFamily="18" charset="0"/>
                          <a:cs typeface="Times New Roman" panose="02020603050405020304" pitchFamily="18" charset="0"/>
                        </a:rPr>
                        <m:t>=0.625 </m:t>
                      </m:r>
                      <m:r>
                        <a:rPr lang="pt-BR" b="0" i="1" baseline="0" smtClean="0">
                          <a:latin typeface="Cambria Math" panose="02040503050406030204" pitchFamily="18" charset="0"/>
                          <a:cs typeface="Times New Roman" panose="02020603050405020304" pitchFamily="18" charset="0"/>
                        </a:rPr>
                        <m:t>𝑥</m:t>
                      </m:r>
                      <m:sSub>
                        <m:sSubPr>
                          <m:ctrlPr>
                            <a:rPr lang="pt-BR" i="1" baseline="0">
                              <a:latin typeface="Cambria Math" panose="02040503050406030204" pitchFamily="18" charset="0"/>
                              <a:cs typeface="Times New Roman" panose="02020603050405020304" pitchFamily="18" charset="0"/>
                            </a:rPr>
                          </m:ctrlPr>
                        </m:sSubPr>
                        <m:e>
                          <m:r>
                            <a:rPr lang="pt-BR" i="1" baseline="0">
                              <a:latin typeface="Cambria Math" panose="02040503050406030204" pitchFamily="18" charset="0"/>
                              <a:cs typeface="Times New Roman" panose="02020603050405020304" pitchFamily="18" charset="0"/>
                            </a:rPr>
                            <m:t> </m:t>
                          </m:r>
                          <m:acc>
                            <m:accPr>
                              <m:chr m:val="̇"/>
                              <m:ctrlPr>
                                <a:rPr lang="pt-BR" i="1" baseline="0">
                                  <a:latin typeface="Cambria Math" panose="02040503050406030204" pitchFamily="18" charset="0"/>
                                  <a:cs typeface="Times New Roman" panose="02020603050405020304" pitchFamily="18" charset="0"/>
                                </a:rPr>
                              </m:ctrlPr>
                            </m:accPr>
                            <m:e>
                              <m:r>
                                <a:rPr lang="pt-BR" i="1" baseline="0">
                                  <a:latin typeface="Cambria Math" panose="02040503050406030204" pitchFamily="18" charset="0"/>
                                  <a:cs typeface="Times New Roman" panose="02020603050405020304" pitchFamily="18" charset="0"/>
                                </a:rPr>
                                <m:t>𝑚</m:t>
                              </m:r>
                            </m:e>
                          </m:acc>
                        </m:e>
                        <m:sub>
                          <m:r>
                            <a:rPr lang="pt-BR" b="0" i="1" baseline="0" smtClean="0">
                              <a:latin typeface="Cambria Math" panose="02040503050406030204" pitchFamily="18" charset="0"/>
                              <a:cs typeface="Times New Roman" panose="02020603050405020304" pitchFamily="18" charset="0"/>
                            </a:rPr>
                            <m:t>3</m:t>
                          </m:r>
                        </m:sub>
                      </m:sSub>
                    </m:oMath>
                  </m:oMathPara>
                </a14:m>
                <a:endParaRPr lang="en-IE" dirty="0"/>
              </a:p>
            </p:txBody>
          </p:sp>
        </mc:Choice>
        <mc:Fallback xmlns="">
          <p:sp>
            <p:nvSpPr>
              <p:cNvPr id="18" name="Rectangle 17">
                <a:extLst>
                  <a:ext uri="{FF2B5EF4-FFF2-40B4-BE49-F238E27FC236}">
                    <a16:creationId xmlns:a16="http://schemas.microsoft.com/office/drawing/2014/main" id="{74AABEDE-337E-4651-8727-277EC971DF01}"/>
                  </a:ext>
                </a:extLst>
              </p:cNvPr>
              <p:cNvSpPr>
                <a:spLocks noRot="1" noChangeAspect="1" noMove="1" noResize="1" noEditPoints="1" noAdjustHandles="1" noChangeArrowheads="1" noChangeShapeType="1" noTextEdit="1"/>
              </p:cNvSpPr>
              <p:nvPr/>
            </p:nvSpPr>
            <p:spPr>
              <a:xfrm>
                <a:off x="1763690" y="3713641"/>
                <a:ext cx="5239319" cy="362984"/>
              </a:xfrm>
              <a:prstGeom prst="rect">
                <a:avLst/>
              </a:prstGeom>
              <a:blipFill>
                <a:blip r:embed="rId4"/>
                <a:stretch>
                  <a:fillRect b="-1667"/>
                </a:stretch>
              </a:blipFill>
            </p:spPr>
            <p:txBody>
              <a:bodyPr/>
              <a:lstStyle/>
              <a:p>
                <a:r>
                  <a:rPr lang="en-IE">
                    <a:noFill/>
                  </a:rPr>
                  <a:t> </a:t>
                </a:r>
              </a:p>
            </p:txBody>
          </p:sp>
        </mc:Fallback>
      </mc:AlternateContent>
      <p:sp>
        <p:nvSpPr>
          <p:cNvPr id="19" name="Rectangle 18">
            <a:extLst>
              <a:ext uri="{FF2B5EF4-FFF2-40B4-BE49-F238E27FC236}">
                <a16:creationId xmlns:a16="http://schemas.microsoft.com/office/drawing/2014/main" id="{D3350FF4-20BB-4A22-A818-CF3A93B08E24}"/>
              </a:ext>
            </a:extLst>
          </p:cNvPr>
          <p:cNvSpPr/>
          <p:nvPr/>
        </p:nvSpPr>
        <p:spPr>
          <a:xfrm>
            <a:off x="6838024" y="3705999"/>
            <a:ext cx="872355" cy="369332"/>
          </a:xfrm>
          <a:prstGeom prst="rect">
            <a:avLst/>
          </a:prstGeom>
        </p:spPr>
        <p:txBody>
          <a:bodyPr wrap="none">
            <a:spAutoFit/>
          </a:bodyPr>
          <a:lstStyle/>
          <a:p>
            <a:r>
              <a:rPr lang="pt-BR" baseline="0" dirty="0">
                <a:latin typeface="Calibri" panose="020F0502020204030204" pitchFamily="34" charset="0"/>
                <a:ea typeface="Calibri" panose="020F0502020204030204" pitchFamily="34" charset="0"/>
                <a:cs typeface="Times New Roman" panose="02020603050405020304" pitchFamily="18" charset="0"/>
              </a:rPr>
              <a:t>; logo:  </a:t>
            </a:r>
            <a:endParaRPr lang="en-IE" baseline="0" dirty="0"/>
          </a:p>
        </p:txBody>
      </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10167E5E-8553-4157-8361-36115B1F327C}"/>
                  </a:ext>
                </a:extLst>
              </p:cNvPr>
              <p:cNvSpPr/>
              <p:nvPr/>
            </p:nvSpPr>
            <p:spPr>
              <a:xfrm>
                <a:off x="2775292" y="4106647"/>
                <a:ext cx="3848939" cy="618246"/>
              </a:xfrm>
              <a:prstGeom prst="rect">
                <a:avLst/>
              </a:prstGeom>
              <a:ln>
                <a:solidFill>
                  <a:srgbClr val="FF0000"/>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baseline="0" smtClean="0">
                              <a:latin typeface="Cambria Math" panose="02040503050406030204" pitchFamily="18" charset="0"/>
                              <a:cs typeface="Times New Roman" panose="02020603050405020304" pitchFamily="18" charset="0"/>
                            </a:rPr>
                          </m:ctrlPr>
                        </m:sSubPr>
                        <m:e>
                          <m:r>
                            <a:rPr lang="pt-BR" i="1" baseline="0">
                              <a:latin typeface="Cambria Math" panose="02040503050406030204" pitchFamily="18" charset="0"/>
                              <a:cs typeface="Times New Roman" panose="02020603050405020304" pitchFamily="18" charset="0"/>
                            </a:rPr>
                            <m:t> </m:t>
                          </m:r>
                          <m:acc>
                            <m:accPr>
                              <m:chr m:val="̇"/>
                              <m:ctrlPr>
                                <a:rPr lang="pt-BR" i="1" baseline="0">
                                  <a:latin typeface="Cambria Math" panose="02040503050406030204" pitchFamily="18" charset="0"/>
                                  <a:cs typeface="Times New Roman" panose="02020603050405020304" pitchFamily="18" charset="0"/>
                                </a:rPr>
                              </m:ctrlPr>
                            </m:accPr>
                            <m:e>
                              <m:r>
                                <a:rPr lang="pt-BR" i="1" baseline="0">
                                  <a:latin typeface="Cambria Math" panose="02040503050406030204" pitchFamily="18" charset="0"/>
                                  <a:cs typeface="Times New Roman" panose="02020603050405020304" pitchFamily="18" charset="0"/>
                                </a:rPr>
                                <m:t>𝑚</m:t>
                              </m:r>
                            </m:e>
                          </m:acc>
                        </m:e>
                        <m:sub>
                          <m:r>
                            <a:rPr lang="pt-BR" b="0" i="1" baseline="0" smtClean="0">
                              <a:latin typeface="Cambria Math" panose="02040503050406030204" pitchFamily="18" charset="0"/>
                              <a:cs typeface="Times New Roman" panose="02020603050405020304" pitchFamily="18" charset="0"/>
                            </a:rPr>
                            <m:t>3</m:t>
                          </m:r>
                        </m:sub>
                      </m:sSub>
                      <m:r>
                        <a:rPr lang="pt-BR" b="0" i="1" baseline="0" smtClean="0">
                          <a:latin typeface="Cambria Math" panose="02040503050406030204" pitchFamily="18" charset="0"/>
                          <a:cs typeface="Times New Roman" panose="02020603050405020304" pitchFamily="18" charset="0"/>
                        </a:rPr>
                        <m:t>=32 000</m:t>
                      </m:r>
                      <m:f>
                        <m:fPr>
                          <m:ctrlPr>
                            <a:rPr lang="pt-BR" b="0" i="1" baseline="0" smtClean="0">
                              <a:latin typeface="Cambria Math" panose="02040503050406030204" pitchFamily="18" charset="0"/>
                              <a:cs typeface="Times New Roman" panose="02020603050405020304" pitchFamily="18" charset="0"/>
                            </a:rPr>
                          </m:ctrlPr>
                        </m:fPr>
                        <m:num>
                          <m:r>
                            <a:rPr lang="pt-BR" b="0" i="1" baseline="0" smtClean="0">
                              <a:latin typeface="Cambria Math" panose="02040503050406030204" pitchFamily="18" charset="0"/>
                              <a:cs typeface="Times New Roman" panose="02020603050405020304" pitchFamily="18" charset="0"/>
                            </a:rPr>
                            <m:t>𝑙𝑏𝑚</m:t>
                          </m:r>
                        </m:num>
                        <m:den>
                          <m:r>
                            <a:rPr lang="pt-BR" b="0" i="1" baseline="0" smtClean="0">
                              <a:latin typeface="Cambria Math" panose="02040503050406030204" pitchFamily="18" charset="0"/>
                              <a:cs typeface="Times New Roman" panose="02020603050405020304" pitchFamily="18" charset="0"/>
                            </a:rPr>
                            <m:t>h</m:t>
                          </m:r>
                        </m:den>
                      </m:f>
                      <m:r>
                        <a:rPr lang="pt-BR" b="0" i="1" baseline="0" smtClean="0">
                          <a:latin typeface="Cambria Math" panose="02040503050406030204" pitchFamily="18" charset="0"/>
                          <a:cs typeface="Times New Roman" panose="02020603050405020304" pitchFamily="18" charset="0"/>
                        </a:rPr>
                        <m:t>; </m:t>
                      </m:r>
                      <m:sSub>
                        <m:sSubPr>
                          <m:ctrlPr>
                            <a:rPr lang="pt-BR" i="1" baseline="0">
                              <a:latin typeface="Cambria Math" panose="02040503050406030204" pitchFamily="18" charset="0"/>
                              <a:cs typeface="Times New Roman" panose="02020603050405020304" pitchFamily="18" charset="0"/>
                            </a:rPr>
                          </m:ctrlPr>
                        </m:sSubPr>
                        <m:e>
                          <m:r>
                            <a:rPr lang="pt-BR" i="1" baseline="0">
                              <a:latin typeface="Cambria Math" panose="02040503050406030204" pitchFamily="18" charset="0"/>
                              <a:cs typeface="Times New Roman" panose="02020603050405020304" pitchFamily="18" charset="0"/>
                            </a:rPr>
                            <m:t> </m:t>
                          </m:r>
                          <m:acc>
                            <m:accPr>
                              <m:chr m:val="̇"/>
                              <m:ctrlPr>
                                <a:rPr lang="pt-BR" i="1" baseline="0">
                                  <a:latin typeface="Cambria Math" panose="02040503050406030204" pitchFamily="18" charset="0"/>
                                  <a:cs typeface="Times New Roman" panose="02020603050405020304" pitchFamily="18" charset="0"/>
                                </a:rPr>
                              </m:ctrlPr>
                            </m:accPr>
                            <m:e>
                              <m:r>
                                <a:rPr lang="pt-BR" i="1" baseline="0">
                                  <a:latin typeface="Cambria Math" panose="02040503050406030204" pitchFamily="18" charset="0"/>
                                  <a:cs typeface="Times New Roman" panose="02020603050405020304" pitchFamily="18" charset="0"/>
                                </a:rPr>
                                <m:t>𝑚</m:t>
                              </m:r>
                            </m:e>
                          </m:acc>
                        </m:e>
                        <m:sub>
                          <m:r>
                            <a:rPr lang="pt-BR" b="0" i="1" baseline="0" smtClean="0">
                              <a:latin typeface="Cambria Math" panose="02040503050406030204" pitchFamily="18" charset="0"/>
                              <a:cs typeface="Times New Roman" panose="02020603050405020304" pitchFamily="18" charset="0"/>
                            </a:rPr>
                            <m:t>2</m:t>
                          </m:r>
                        </m:sub>
                      </m:sSub>
                      <m:r>
                        <a:rPr lang="pt-BR" b="0" i="1" baseline="0" smtClean="0">
                          <a:latin typeface="Cambria Math" panose="02040503050406030204" pitchFamily="18" charset="0"/>
                          <a:cs typeface="Times New Roman" panose="02020603050405020304" pitchFamily="18" charset="0"/>
                        </a:rPr>
                        <m:t>=12 000</m:t>
                      </m:r>
                      <m:f>
                        <m:fPr>
                          <m:ctrlPr>
                            <a:rPr lang="pt-BR" b="0" i="1" baseline="0" smtClean="0">
                              <a:latin typeface="Cambria Math" panose="02040503050406030204" pitchFamily="18" charset="0"/>
                              <a:cs typeface="Times New Roman" panose="02020603050405020304" pitchFamily="18" charset="0"/>
                            </a:rPr>
                          </m:ctrlPr>
                        </m:fPr>
                        <m:num>
                          <m:r>
                            <a:rPr lang="pt-BR" b="0" i="1" baseline="0" smtClean="0">
                              <a:latin typeface="Cambria Math" panose="02040503050406030204" pitchFamily="18" charset="0"/>
                              <a:cs typeface="Times New Roman" panose="02020603050405020304" pitchFamily="18" charset="0"/>
                            </a:rPr>
                            <m:t>𝑙𝑏𝑚</m:t>
                          </m:r>
                        </m:num>
                        <m:den>
                          <m:r>
                            <a:rPr lang="pt-BR" b="0" i="1" baseline="0" smtClean="0">
                              <a:latin typeface="Cambria Math" panose="02040503050406030204" pitchFamily="18" charset="0"/>
                              <a:cs typeface="Times New Roman" panose="02020603050405020304" pitchFamily="18" charset="0"/>
                            </a:rPr>
                            <m:t>h</m:t>
                          </m:r>
                        </m:den>
                      </m:f>
                    </m:oMath>
                  </m:oMathPara>
                </a14:m>
                <a:endParaRPr lang="en-IE" dirty="0"/>
              </a:p>
            </p:txBody>
          </p:sp>
        </mc:Choice>
        <mc:Fallback xmlns="">
          <p:sp>
            <p:nvSpPr>
              <p:cNvPr id="20" name="Rectangle 19">
                <a:extLst>
                  <a:ext uri="{FF2B5EF4-FFF2-40B4-BE49-F238E27FC236}">
                    <a16:creationId xmlns:a16="http://schemas.microsoft.com/office/drawing/2014/main" id="{10167E5E-8553-4157-8361-36115B1F327C}"/>
                  </a:ext>
                </a:extLst>
              </p:cNvPr>
              <p:cNvSpPr>
                <a:spLocks noRot="1" noChangeAspect="1" noMove="1" noResize="1" noEditPoints="1" noAdjustHandles="1" noChangeArrowheads="1" noChangeShapeType="1" noTextEdit="1"/>
              </p:cNvSpPr>
              <p:nvPr/>
            </p:nvSpPr>
            <p:spPr>
              <a:xfrm>
                <a:off x="2775292" y="4106647"/>
                <a:ext cx="3848939" cy="618246"/>
              </a:xfrm>
              <a:prstGeom prst="rect">
                <a:avLst/>
              </a:prstGeom>
              <a:blipFill>
                <a:blip r:embed="rId5"/>
                <a:stretch>
                  <a:fillRect/>
                </a:stretch>
              </a:blipFill>
              <a:ln>
                <a:solidFill>
                  <a:srgbClr val="FF0000"/>
                </a:solidFill>
              </a:ln>
            </p:spPr>
            <p:txBody>
              <a:bodyPr/>
              <a:lstStyle/>
              <a:p>
                <a:r>
                  <a:rPr lang="en-IE">
                    <a:noFill/>
                  </a:rPr>
                  <a:t> </a:t>
                </a:r>
              </a:p>
            </p:txBody>
          </p:sp>
        </mc:Fallback>
      </mc:AlternateContent>
      <p:sp>
        <p:nvSpPr>
          <p:cNvPr id="21" name="Rectangle 20">
            <a:extLst>
              <a:ext uri="{FF2B5EF4-FFF2-40B4-BE49-F238E27FC236}">
                <a16:creationId xmlns:a16="http://schemas.microsoft.com/office/drawing/2014/main" id="{0EC6B382-7C5F-46CD-89C9-6EC307023152}"/>
              </a:ext>
            </a:extLst>
          </p:cNvPr>
          <p:cNvSpPr/>
          <p:nvPr/>
        </p:nvSpPr>
        <p:spPr>
          <a:xfrm>
            <a:off x="245521" y="4907336"/>
            <a:ext cx="3729354" cy="369332"/>
          </a:xfrm>
          <a:prstGeom prst="rect">
            <a:avLst/>
          </a:prstGeom>
        </p:spPr>
        <p:txBody>
          <a:bodyPr wrap="none">
            <a:spAutoFit/>
          </a:bodyPr>
          <a:lstStyle/>
          <a:p>
            <a:r>
              <a:rPr lang="pt-BR" u="sng" baseline="0" dirty="0">
                <a:latin typeface="Calibri" panose="020F0502020204030204" pitchFamily="34" charset="0"/>
                <a:ea typeface="Calibri" panose="020F0502020204030204" pitchFamily="34" charset="0"/>
                <a:cs typeface="Times New Roman" panose="02020603050405020304" pitchFamily="18" charset="0"/>
              </a:rPr>
              <a:t>(b) Balanço de energia no misturador:</a:t>
            </a:r>
            <a:endParaRPr lang="en-IE" u="sng" baseline="0" dirty="0"/>
          </a:p>
        </p:txBody>
      </p:sp>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E3B1E817-7FE1-426E-BD51-C03A5F0D96FC}"/>
                  </a:ext>
                </a:extLst>
              </p:cNvPr>
              <p:cNvSpPr/>
              <p:nvPr/>
            </p:nvSpPr>
            <p:spPr>
              <a:xfrm>
                <a:off x="-141417" y="5388773"/>
                <a:ext cx="9104415" cy="9916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pt-BR" b="1" i="1" baseline="0" smtClean="0">
                          <a:latin typeface="Cambria Math" panose="02040503050406030204" pitchFamily="18" charset="0"/>
                        </a:rPr>
                        <m:t>𝑸</m:t>
                      </m:r>
                      <m:r>
                        <a:rPr lang="pt-BR" b="1"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b="0" i="1" baseline="0" smtClean="0">
                              <a:latin typeface="Cambria Math" panose="02040503050406030204" pitchFamily="18" charset="0"/>
                            </a:rPr>
                            <m:t>3</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b="0" i="1" baseline="0" smtClean="0">
                              <a:latin typeface="Cambria Math" panose="02040503050406030204" pitchFamily="18" charset="0"/>
                            </a:rPr>
                            <m:t>3</m:t>
                          </m:r>
                        </m:sub>
                      </m:sSub>
                      <m:r>
                        <a:rPr lang="pt-BR" i="1" baseline="0">
                          <a:latin typeface="Cambria Math" panose="02040503050406030204" pitchFamily="18" charset="0"/>
                        </a:rPr>
                        <m:t>−</m:t>
                      </m:r>
                      <m:d>
                        <m:dPr>
                          <m:ctrlPr>
                            <a:rPr lang="pt-BR" i="1" baseline="0">
                              <a:latin typeface="Cambria Math" panose="02040503050406030204" pitchFamily="18" charset="0"/>
                            </a:rPr>
                          </m:ctrlPr>
                        </m:dPr>
                        <m:e>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i="1" baseline="0">
                                  <a:latin typeface="Cambria Math" panose="02040503050406030204" pitchFamily="18" charset="0"/>
                                </a:rPr>
                                <m:t>1</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i="1" baseline="0">
                                  <a:latin typeface="Cambria Math" panose="02040503050406030204" pitchFamily="18" charset="0"/>
                                </a:rPr>
                                <m:t>1</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𝑚</m:t>
                              </m:r>
                            </m:e>
                            <m:sub>
                              <m:r>
                                <a:rPr lang="pt-BR" i="1" baseline="0">
                                  <a:latin typeface="Cambria Math" panose="02040503050406030204" pitchFamily="18" charset="0"/>
                                </a:rPr>
                                <m:t>2</m:t>
                              </m:r>
                            </m:sub>
                          </m:sSub>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i="1" baseline="0">
                                  <a:latin typeface="Cambria Math" panose="02040503050406030204" pitchFamily="18" charset="0"/>
                                </a:rPr>
                                <m:t>2</m:t>
                              </m:r>
                            </m:sub>
                          </m:sSub>
                        </m:e>
                      </m:d>
                      <m:r>
                        <a:rPr lang="pt-BR" b="0" i="0" baseline="0" smtClean="0">
                          <a:latin typeface="Cambria Math" panose="02040503050406030204" pitchFamily="18" charset="0"/>
                        </a:rPr>
                        <m:t>=</m:t>
                      </m:r>
                    </m:oMath>
                  </m:oMathPara>
                </a14:m>
                <a:endParaRPr lang="pt-BR" b="0" i="0" baseline="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pt-BR" b="0" i="0" baseline="0" smtClean="0">
                          <a:latin typeface="Cambria Math" panose="02040503050406030204" pitchFamily="18" charset="0"/>
                        </a:rPr>
                        <m:t>32000</m:t>
                      </m:r>
                      <m:f>
                        <m:fPr>
                          <m:ctrlPr>
                            <a:rPr lang="pt-BR" b="0" i="1" baseline="0" smtClean="0">
                              <a:latin typeface="Cambria Math" panose="02040503050406030204" pitchFamily="18" charset="0"/>
                            </a:rPr>
                          </m:ctrlPr>
                        </m:fPr>
                        <m:num>
                          <m:r>
                            <m:rPr>
                              <m:sty m:val="p"/>
                            </m:rPr>
                            <a:rPr lang="pt-BR" b="0" i="0" baseline="0" smtClean="0">
                              <a:latin typeface="Cambria Math" panose="02040503050406030204" pitchFamily="18" charset="0"/>
                            </a:rPr>
                            <m:t>lbm</m:t>
                          </m:r>
                        </m:num>
                        <m:den>
                          <m:r>
                            <m:rPr>
                              <m:sty m:val="p"/>
                            </m:rPr>
                            <a:rPr lang="pt-BR" b="0" i="0" baseline="0" smtClean="0">
                              <a:latin typeface="Cambria Math" panose="02040503050406030204" pitchFamily="18" charset="0"/>
                            </a:rPr>
                            <m:t>h</m:t>
                          </m:r>
                        </m:den>
                      </m:f>
                      <m:r>
                        <a:rPr lang="pt-BR" b="0" i="0" baseline="0" smtClean="0">
                          <a:latin typeface="Cambria Math" panose="02040503050406030204" pitchFamily="18" charset="0"/>
                        </a:rPr>
                        <m:t>.</m:t>
                      </m:r>
                      <m:d>
                        <m:dPr>
                          <m:ctrlPr>
                            <a:rPr lang="pt-BR" b="0" i="1" baseline="0" smtClean="0">
                              <a:latin typeface="Cambria Math" panose="02040503050406030204" pitchFamily="18" charset="0"/>
                            </a:rPr>
                          </m:ctrlPr>
                        </m:dPr>
                        <m:e>
                          <m:r>
                            <a:rPr lang="pt-BR" b="0" i="0" baseline="0" smtClean="0">
                              <a:latin typeface="Cambria Math" panose="02040503050406030204" pitchFamily="18" charset="0"/>
                            </a:rPr>
                            <m:t>−70</m:t>
                          </m:r>
                          <m:f>
                            <m:fPr>
                              <m:ctrlPr>
                                <a:rPr lang="pt-BR" b="0" i="1" baseline="0" smtClean="0">
                                  <a:latin typeface="Cambria Math" panose="02040503050406030204" pitchFamily="18" charset="0"/>
                                </a:rPr>
                              </m:ctrlPr>
                            </m:fPr>
                            <m:num>
                              <m:r>
                                <m:rPr>
                                  <m:sty m:val="p"/>
                                </m:rPr>
                                <a:rPr lang="pt-BR" b="0" i="0" baseline="0" smtClean="0">
                                  <a:latin typeface="Cambria Math" panose="02040503050406030204" pitchFamily="18" charset="0"/>
                                </a:rPr>
                                <m:t>Btu</m:t>
                              </m:r>
                            </m:num>
                            <m:den>
                              <m:r>
                                <m:rPr>
                                  <m:sty m:val="p"/>
                                </m:rPr>
                                <a:rPr lang="pt-BR" b="0" i="0" baseline="0" smtClean="0">
                                  <a:latin typeface="Cambria Math" panose="02040503050406030204" pitchFamily="18" charset="0"/>
                                </a:rPr>
                                <m:t>h</m:t>
                              </m:r>
                            </m:den>
                          </m:f>
                        </m:e>
                      </m:d>
                      <m:r>
                        <a:rPr lang="pt-BR" b="0" i="0" baseline="0" smtClean="0">
                          <a:latin typeface="Cambria Math" panose="02040503050406030204" pitchFamily="18" charset="0"/>
                        </a:rPr>
                        <m:t>−</m:t>
                      </m:r>
                      <m:d>
                        <m:dPr>
                          <m:ctrlPr>
                            <a:rPr lang="pt-BR" b="0" i="1" baseline="0" smtClean="0">
                              <a:latin typeface="Cambria Math" panose="02040503050406030204" pitchFamily="18" charset="0"/>
                            </a:rPr>
                          </m:ctrlPr>
                        </m:dPr>
                        <m:e>
                          <m:r>
                            <a:rPr lang="pt-BR" b="0" i="0" baseline="0" smtClean="0">
                              <a:latin typeface="Cambria Math" panose="02040503050406030204" pitchFamily="18" charset="0"/>
                            </a:rPr>
                            <m:t>7</m:t>
                          </m:r>
                          <m:f>
                            <m:fPr>
                              <m:ctrlPr>
                                <a:rPr lang="pt-BR" b="0" i="1" baseline="0" smtClean="0">
                                  <a:latin typeface="Cambria Math" panose="02040503050406030204" pitchFamily="18" charset="0"/>
                                </a:rPr>
                              </m:ctrlPr>
                            </m:fPr>
                            <m:num>
                              <m:r>
                                <m:rPr>
                                  <m:sty m:val="p"/>
                                </m:rPr>
                                <a:rPr lang="pt-BR" b="0" i="0" baseline="0" smtClean="0">
                                  <a:latin typeface="Cambria Math" panose="02040503050406030204" pitchFamily="18" charset="0"/>
                                </a:rPr>
                                <m:t>Btu</m:t>
                              </m:r>
                            </m:num>
                            <m:den>
                              <m:r>
                                <m:rPr>
                                  <m:sty m:val="p"/>
                                </m:rPr>
                                <a:rPr lang="pt-BR" b="0" i="0" baseline="0" smtClean="0">
                                  <a:latin typeface="Cambria Math" panose="02040503050406030204" pitchFamily="18" charset="0"/>
                                </a:rPr>
                                <m:t>lbm</m:t>
                              </m:r>
                            </m:den>
                          </m:f>
                          <m:r>
                            <a:rPr lang="pt-BR" b="0" i="0" baseline="0" smtClean="0">
                              <a:latin typeface="Cambria Math" panose="02040503050406030204" pitchFamily="18" charset="0"/>
                            </a:rPr>
                            <m:t>.12000</m:t>
                          </m:r>
                          <m:f>
                            <m:fPr>
                              <m:ctrlPr>
                                <a:rPr lang="pt-BR" b="0" i="1" baseline="0" smtClean="0">
                                  <a:latin typeface="Cambria Math" panose="02040503050406030204" pitchFamily="18" charset="0"/>
                                </a:rPr>
                              </m:ctrlPr>
                            </m:fPr>
                            <m:num>
                              <m:r>
                                <m:rPr>
                                  <m:sty m:val="p"/>
                                </m:rPr>
                                <a:rPr lang="pt-BR" b="0" i="0" baseline="0" smtClean="0">
                                  <a:latin typeface="Cambria Math" panose="02040503050406030204" pitchFamily="18" charset="0"/>
                                </a:rPr>
                                <m:t>lbm</m:t>
                              </m:r>
                            </m:num>
                            <m:den>
                              <m:r>
                                <m:rPr>
                                  <m:sty m:val="p"/>
                                </m:rPr>
                                <a:rPr lang="pt-BR" b="0" i="0" baseline="0" smtClean="0">
                                  <a:latin typeface="Cambria Math" panose="02040503050406030204" pitchFamily="18" charset="0"/>
                                </a:rPr>
                                <m:t>h</m:t>
                              </m:r>
                            </m:den>
                          </m:f>
                          <m:r>
                            <a:rPr lang="pt-BR" b="0" i="0" baseline="0" smtClean="0">
                              <a:latin typeface="Cambria Math" panose="02040503050406030204" pitchFamily="18" charset="0"/>
                            </a:rPr>
                            <m:t>+92</m:t>
                          </m:r>
                          <m:f>
                            <m:fPr>
                              <m:ctrlPr>
                                <a:rPr lang="pt-BR" b="0" i="1" baseline="0" smtClean="0">
                                  <a:latin typeface="Cambria Math" panose="02040503050406030204" pitchFamily="18" charset="0"/>
                                </a:rPr>
                              </m:ctrlPr>
                            </m:fPr>
                            <m:num>
                              <m:r>
                                <m:rPr>
                                  <m:sty m:val="p"/>
                                </m:rPr>
                                <a:rPr lang="pt-BR" b="0" i="0" baseline="0" smtClean="0">
                                  <a:latin typeface="Cambria Math" panose="02040503050406030204" pitchFamily="18" charset="0"/>
                                </a:rPr>
                                <m:t>Btu</m:t>
                              </m:r>
                            </m:num>
                            <m:den>
                              <m:r>
                                <m:rPr>
                                  <m:sty m:val="p"/>
                                </m:rPr>
                                <a:rPr lang="pt-BR" b="0" i="0" baseline="0" smtClean="0">
                                  <a:latin typeface="Cambria Math" panose="02040503050406030204" pitchFamily="18" charset="0"/>
                                </a:rPr>
                                <m:t>h</m:t>
                              </m:r>
                            </m:den>
                          </m:f>
                          <m:r>
                            <a:rPr lang="pt-BR" b="0" i="0" baseline="0" smtClean="0">
                              <a:latin typeface="Cambria Math" panose="02040503050406030204" pitchFamily="18" charset="0"/>
                            </a:rPr>
                            <m:t>.20000</m:t>
                          </m:r>
                          <m:f>
                            <m:fPr>
                              <m:ctrlPr>
                                <a:rPr lang="pt-BR" b="0" i="1" baseline="0" smtClean="0">
                                  <a:latin typeface="Cambria Math" panose="02040503050406030204" pitchFamily="18" charset="0"/>
                                </a:rPr>
                              </m:ctrlPr>
                            </m:fPr>
                            <m:num>
                              <m:r>
                                <m:rPr>
                                  <m:sty m:val="p"/>
                                </m:rPr>
                                <a:rPr lang="pt-BR" b="0" i="0" baseline="0" smtClean="0">
                                  <a:latin typeface="Cambria Math" panose="02040503050406030204" pitchFamily="18" charset="0"/>
                                </a:rPr>
                                <m:t>lbm</m:t>
                              </m:r>
                            </m:num>
                            <m:den>
                              <m:r>
                                <m:rPr>
                                  <m:sty m:val="p"/>
                                </m:rPr>
                                <a:rPr lang="pt-BR" b="0" i="0" baseline="0" smtClean="0">
                                  <a:latin typeface="Cambria Math" panose="02040503050406030204" pitchFamily="18" charset="0"/>
                                </a:rPr>
                                <m:t>h</m:t>
                              </m:r>
                            </m:den>
                          </m:f>
                        </m:e>
                      </m:d>
                      <m:r>
                        <a:rPr lang="pt-BR" b="0" i="0" baseline="0" smtClean="0">
                          <a:latin typeface="Cambria Math" panose="02040503050406030204" pitchFamily="18" charset="0"/>
                        </a:rPr>
                        <m:t>→</m:t>
                      </m:r>
                      <m:r>
                        <a:rPr lang="pt-BR" b="1" i="0" baseline="0" smtClean="0">
                          <a:latin typeface="Cambria Math" panose="02040503050406030204" pitchFamily="18" charset="0"/>
                        </a:rPr>
                        <m:t>𝐐</m:t>
                      </m:r>
                      <m:r>
                        <a:rPr lang="pt-BR" b="1" i="0" baseline="0" smtClean="0">
                          <a:latin typeface="Cambria Math" panose="02040503050406030204" pitchFamily="18" charset="0"/>
                        </a:rPr>
                        <m:t>=−</m:t>
                      </m:r>
                      <m:r>
                        <a:rPr lang="pt-BR" b="1" i="0" baseline="0" smtClean="0">
                          <a:latin typeface="Cambria Math" panose="02040503050406030204" pitchFamily="18" charset="0"/>
                        </a:rPr>
                        <m:t>𝟒𝟖𝟒𝟎𝟎𝟎</m:t>
                      </m:r>
                      <m:f>
                        <m:fPr>
                          <m:ctrlPr>
                            <a:rPr lang="pt-BR" b="1" i="1" baseline="0" smtClean="0">
                              <a:latin typeface="Cambria Math" panose="02040503050406030204" pitchFamily="18" charset="0"/>
                            </a:rPr>
                          </m:ctrlPr>
                        </m:fPr>
                        <m:num>
                          <m:r>
                            <a:rPr lang="pt-BR" b="1" i="0" baseline="0" smtClean="0">
                              <a:latin typeface="Cambria Math" panose="02040503050406030204" pitchFamily="18" charset="0"/>
                            </a:rPr>
                            <m:t>𝐁𝐭𝐮</m:t>
                          </m:r>
                        </m:num>
                        <m:den>
                          <m:r>
                            <a:rPr lang="pt-BR" b="1" i="0" baseline="0" smtClean="0">
                              <a:latin typeface="Cambria Math" panose="02040503050406030204" pitchFamily="18" charset="0"/>
                            </a:rPr>
                            <m:t>𝐡</m:t>
                          </m:r>
                        </m:den>
                      </m:f>
                    </m:oMath>
                  </m:oMathPara>
                </a14:m>
                <a:endParaRPr lang="pt-BR" b="1" baseline="0" dirty="0"/>
              </a:p>
            </p:txBody>
          </p:sp>
        </mc:Choice>
        <mc:Fallback xmlns="">
          <p:sp>
            <p:nvSpPr>
              <p:cNvPr id="23" name="Rectangle 22">
                <a:extLst>
                  <a:ext uri="{FF2B5EF4-FFF2-40B4-BE49-F238E27FC236}">
                    <a16:creationId xmlns:a16="http://schemas.microsoft.com/office/drawing/2014/main" id="{E3B1E817-7FE1-426E-BD51-C03A5F0D96FC}"/>
                  </a:ext>
                </a:extLst>
              </p:cNvPr>
              <p:cNvSpPr>
                <a:spLocks noRot="1" noChangeAspect="1" noMove="1" noResize="1" noEditPoints="1" noAdjustHandles="1" noChangeArrowheads="1" noChangeShapeType="1" noTextEdit="1"/>
              </p:cNvSpPr>
              <p:nvPr/>
            </p:nvSpPr>
            <p:spPr>
              <a:xfrm>
                <a:off x="-141417" y="5388773"/>
                <a:ext cx="9104415" cy="991682"/>
              </a:xfrm>
              <a:prstGeom prst="rect">
                <a:avLst/>
              </a:prstGeom>
              <a:blipFill>
                <a:blip r:embed="rId6"/>
                <a:stretch>
                  <a:fillRect/>
                </a:stretch>
              </a:blipFill>
            </p:spPr>
            <p:txBody>
              <a:bodyPr/>
              <a:lstStyle/>
              <a:p>
                <a:r>
                  <a:rPr lang="en-IE">
                    <a:noFill/>
                  </a:rPr>
                  <a:t> </a:t>
                </a:r>
              </a:p>
            </p:txBody>
          </p:sp>
        </mc:Fallback>
      </mc:AlternateContent>
      <p:sp>
        <p:nvSpPr>
          <p:cNvPr id="24" name="Rectangle 23">
            <a:extLst>
              <a:ext uri="{FF2B5EF4-FFF2-40B4-BE49-F238E27FC236}">
                <a16:creationId xmlns:a16="http://schemas.microsoft.com/office/drawing/2014/main" id="{486DCBE8-7137-4E53-8E56-C705D6F6B801}"/>
              </a:ext>
            </a:extLst>
          </p:cNvPr>
          <p:cNvSpPr/>
          <p:nvPr/>
        </p:nvSpPr>
        <p:spPr>
          <a:xfrm>
            <a:off x="3218955" y="1588151"/>
            <a:ext cx="1230465" cy="369332"/>
          </a:xfrm>
          <a:prstGeom prst="rect">
            <a:avLst/>
          </a:prstGeom>
        </p:spPr>
        <p:txBody>
          <a:bodyPr wrap="none">
            <a:spAutoFit/>
          </a:bodyPr>
          <a:lstStyle/>
          <a:p>
            <a:r>
              <a:rPr lang="pt-BR" i="1" baseline="0" dirty="0">
                <a:solidFill>
                  <a:srgbClr val="FF0000"/>
                </a:solidFill>
                <a:latin typeface="Calibri" panose="020F0502020204030204" pitchFamily="34" charset="0"/>
                <a:ea typeface="Calibri" panose="020F0502020204030204" pitchFamily="34" charset="0"/>
                <a:cs typeface="Times New Roman" panose="02020603050405020304" pitchFamily="18" charset="0"/>
              </a:rPr>
              <a:t>Misturador</a:t>
            </a:r>
            <a:endParaRPr lang="en-IE" i="1" baseline="0" dirty="0">
              <a:solidFill>
                <a:srgbClr val="FF0000"/>
              </a:solidFill>
            </a:endParaRPr>
          </a:p>
        </p:txBody>
      </p:sp>
    </p:spTree>
    <p:extLst>
      <p:ext uri="{BB962C8B-B14F-4D97-AF65-F5344CB8AC3E}">
        <p14:creationId xmlns:p14="http://schemas.microsoft.com/office/powerpoint/2010/main" val="190224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P spid="19" grpId="0"/>
      <p:bldP spid="20" grpId="0" animBg="1"/>
      <p:bldP spid="21"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D5240DE-7434-4F41-B163-35A3768ADB09}"/>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3" name="Rectangle 2">
            <a:extLst>
              <a:ext uri="{FF2B5EF4-FFF2-40B4-BE49-F238E27FC236}">
                <a16:creationId xmlns:a16="http://schemas.microsoft.com/office/drawing/2014/main" id="{36F68FBB-3A2E-4934-AD48-51F0F0FA1542}"/>
              </a:ext>
            </a:extLst>
          </p:cNvPr>
          <p:cNvSpPr/>
          <p:nvPr/>
        </p:nvSpPr>
        <p:spPr>
          <a:xfrm>
            <a:off x="107505" y="158659"/>
            <a:ext cx="3636252" cy="369332"/>
          </a:xfrm>
          <a:prstGeom prst="rect">
            <a:avLst/>
          </a:prstGeom>
        </p:spPr>
        <p:txBody>
          <a:bodyPr wrap="none">
            <a:spAutoFit/>
          </a:bodyPr>
          <a:lstStyle/>
          <a:p>
            <a:r>
              <a:rPr lang="pt-BR" u="sng" baseline="0" dirty="0">
                <a:latin typeface="Calibri" panose="020F0502020204030204" pitchFamily="34" charset="0"/>
                <a:ea typeface="Calibri" panose="020F0502020204030204" pitchFamily="34" charset="0"/>
                <a:cs typeface="Times New Roman" panose="02020603050405020304" pitchFamily="18" charset="0"/>
              </a:rPr>
              <a:t>(c) B.E. para um processo adiabático:</a:t>
            </a:r>
            <a:endParaRPr lang="en-IE" u="sng" baseline="0" dirty="0"/>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3EED6AB9-C020-4861-B31E-A989C50EC9D6}"/>
                  </a:ext>
                </a:extLst>
              </p:cNvPr>
              <p:cNvSpPr/>
              <p:nvPr/>
            </p:nvSpPr>
            <p:spPr>
              <a:xfrm>
                <a:off x="539552" y="527994"/>
                <a:ext cx="8336256" cy="783869"/>
              </a:xfrm>
              <a:prstGeom prst="rect">
                <a:avLst/>
              </a:prstGeom>
            </p:spPr>
            <p:txBody>
              <a:bodyPr wrap="none">
                <a:spAutoFit/>
              </a:bodyPr>
              <a:lstStyle/>
              <a:p>
                <a:pPr algn="ctr"/>
                <a14:m>
                  <m:oMath xmlns:m="http://schemas.openxmlformats.org/officeDocument/2006/math">
                    <m:r>
                      <a:rPr lang="pt-BR" b="0" i="1" baseline="0" smtClean="0">
                        <a:latin typeface="Cambria Math" panose="02040503050406030204" pitchFamily="18" charset="0"/>
                      </a:rPr>
                      <m:t>𝑄</m:t>
                    </m:r>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𝑚</m:t>
                        </m:r>
                      </m:e>
                      <m:sub>
                        <m:r>
                          <a:rPr lang="pt-BR" b="0" i="1" baseline="0" smtClean="0">
                            <a:latin typeface="Cambria Math" panose="02040503050406030204" pitchFamily="18" charset="0"/>
                          </a:rPr>
                          <m:t>3</m:t>
                        </m:r>
                      </m:sub>
                    </m:sSub>
                    <m:r>
                      <a:rPr lang="pt-BR" b="0" i="1" baseline="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𝐻</m:t>
                        </m:r>
                      </m:e>
                      <m:sub>
                        <m:r>
                          <a:rPr lang="pt-BR" b="0" i="1" baseline="0" smtClean="0">
                            <a:latin typeface="Cambria Math" panose="02040503050406030204" pitchFamily="18" charset="0"/>
                          </a:rPr>
                          <m:t>3</m:t>
                        </m:r>
                      </m:sub>
                    </m:sSub>
                    <m:r>
                      <a:rPr lang="pt-BR" b="0" i="1" baseline="0">
                        <a:latin typeface="Cambria Math" panose="02040503050406030204" pitchFamily="18" charset="0"/>
                      </a:rPr>
                      <m:t>−</m:t>
                    </m:r>
                    <m:d>
                      <m:dPr>
                        <m:ctrlPr>
                          <a:rPr lang="pt-BR" i="1" baseline="0">
                            <a:latin typeface="Cambria Math" panose="02040503050406030204" pitchFamily="18" charset="0"/>
                          </a:rPr>
                        </m:ctrlPr>
                      </m:dPr>
                      <m:e>
                        <m:sSub>
                          <m:sSubPr>
                            <m:ctrlPr>
                              <a:rPr lang="pt-BR" i="1" baseline="0">
                                <a:latin typeface="Cambria Math" panose="02040503050406030204" pitchFamily="18" charset="0"/>
                              </a:rPr>
                            </m:ctrlPr>
                          </m:sSubPr>
                          <m:e>
                            <m:r>
                              <a:rPr lang="pt-BR" b="0" i="1" baseline="0">
                                <a:latin typeface="Cambria Math" panose="02040503050406030204" pitchFamily="18" charset="0"/>
                              </a:rPr>
                              <m:t>𝑚</m:t>
                            </m:r>
                          </m:e>
                          <m:sub>
                            <m:r>
                              <a:rPr lang="pt-BR" b="0" i="1" baseline="0">
                                <a:latin typeface="Cambria Math" panose="02040503050406030204" pitchFamily="18" charset="0"/>
                              </a:rPr>
                              <m:t>1</m:t>
                            </m:r>
                          </m:sub>
                        </m:sSub>
                        <m:r>
                          <a:rPr lang="pt-BR" b="0" i="1" baseline="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𝐻</m:t>
                            </m:r>
                          </m:e>
                          <m:sub>
                            <m:r>
                              <a:rPr lang="pt-BR" b="0" i="1" baseline="0">
                                <a:latin typeface="Cambria Math" panose="02040503050406030204" pitchFamily="18" charset="0"/>
                              </a:rPr>
                              <m:t>1</m:t>
                            </m:r>
                          </m:sub>
                        </m:sSub>
                        <m:r>
                          <a:rPr lang="pt-BR" b="0" i="1" baseline="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𝑚</m:t>
                            </m:r>
                          </m:e>
                          <m:sub>
                            <m:r>
                              <a:rPr lang="pt-BR" b="0" i="1" baseline="0">
                                <a:latin typeface="Cambria Math" panose="02040503050406030204" pitchFamily="18" charset="0"/>
                              </a:rPr>
                              <m:t>2</m:t>
                            </m:r>
                          </m:sub>
                        </m:sSub>
                        <m:r>
                          <a:rPr lang="pt-BR" b="0" i="1" baseline="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𝐻</m:t>
                            </m:r>
                          </m:e>
                          <m:sub>
                            <m:r>
                              <a:rPr lang="pt-BR" b="0" i="1" baseline="0">
                                <a:latin typeface="Cambria Math" panose="02040503050406030204" pitchFamily="18" charset="0"/>
                              </a:rPr>
                              <m:t>2</m:t>
                            </m:r>
                          </m:sub>
                        </m:sSub>
                      </m:e>
                    </m:d>
                    <m:r>
                      <a:rPr lang="pt-BR" b="0" i="0" baseline="0" smtClean="0">
                        <a:latin typeface="Cambria Math" panose="02040503050406030204" pitchFamily="18" charset="0"/>
                      </a:rPr>
                      <m:t>=</m:t>
                    </m:r>
                  </m:oMath>
                </a14:m>
                <a:r>
                  <a:rPr lang="pt-BR" i="0" baseline="0" dirty="0">
                    <a:latin typeface="Cambria Math" panose="02040503050406030204" pitchFamily="18" charset="0"/>
                  </a:rPr>
                  <a:t> 0</a:t>
                </a:r>
              </a:p>
              <a:p>
                <a14:m>
                  <m:oMath xmlns:m="http://schemas.openxmlformats.org/officeDocument/2006/math">
                    <m:r>
                      <a:rPr lang="pt-BR" b="0" i="0" baseline="0" smtClean="0">
                        <a:latin typeface="Cambria Math" panose="02040503050406030204" pitchFamily="18" charset="0"/>
                      </a:rPr>
                      <m:t>32000</m:t>
                    </m:r>
                    <m:f>
                      <m:fPr>
                        <m:ctrlPr>
                          <a:rPr lang="pt-BR" i="1" baseline="0" smtClean="0">
                            <a:latin typeface="Cambria Math" panose="02040503050406030204" pitchFamily="18" charset="0"/>
                          </a:rPr>
                        </m:ctrlPr>
                      </m:fPr>
                      <m:num>
                        <m:r>
                          <m:rPr>
                            <m:sty m:val="p"/>
                          </m:rPr>
                          <a:rPr lang="pt-BR" b="0" i="0" baseline="0" smtClean="0">
                            <a:latin typeface="Cambria Math" panose="02040503050406030204" pitchFamily="18" charset="0"/>
                          </a:rPr>
                          <m:t>lbm</m:t>
                        </m:r>
                      </m:num>
                      <m:den>
                        <m:r>
                          <m:rPr>
                            <m:sty m:val="p"/>
                          </m:rPr>
                          <a:rPr lang="pt-BR" b="0" i="0" baseline="0" smtClean="0">
                            <a:latin typeface="Cambria Math" panose="02040503050406030204" pitchFamily="18" charset="0"/>
                          </a:rPr>
                          <m:t>h</m:t>
                        </m:r>
                      </m:den>
                    </m:f>
                    <m:r>
                      <a:rPr lang="pt-BR" b="0" i="0" baseline="0" smtClean="0">
                        <a:latin typeface="Cambria Math" panose="02040503050406030204" pitchFamily="18" charset="0"/>
                      </a:rPr>
                      <m:t>.</m:t>
                    </m:r>
                    <m:d>
                      <m:dPr>
                        <m:ctrlPr>
                          <a:rPr lang="pt-BR" i="1" baseline="0" smtClean="0">
                            <a:latin typeface="Cambria Math" panose="02040503050406030204" pitchFamily="18" charset="0"/>
                          </a:rPr>
                        </m:ctrlPr>
                      </m:dPr>
                      <m:e>
                        <m:sSub>
                          <m:sSubPr>
                            <m:ctrlPr>
                              <a:rPr lang="pt-BR" i="1" baseline="0" smtClean="0">
                                <a:latin typeface="Cambria Math" panose="02040503050406030204" pitchFamily="18" charset="0"/>
                              </a:rPr>
                            </m:ctrlPr>
                          </m:sSubPr>
                          <m:e>
                            <m:r>
                              <a:rPr lang="pt-BR" b="0" i="1" baseline="0" smtClean="0">
                                <a:latin typeface="Cambria Math" panose="02040503050406030204" pitchFamily="18" charset="0"/>
                              </a:rPr>
                              <m:t>𝐻</m:t>
                            </m:r>
                          </m:e>
                          <m:sub>
                            <m:r>
                              <a:rPr lang="pt-BR" b="0" i="1" baseline="0" smtClean="0">
                                <a:latin typeface="Cambria Math" panose="02040503050406030204" pitchFamily="18" charset="0"/>
                              </a:rPr>
                              <m:t>3</m:t>
                            </m:r>
                          </m:sub>
                        </m:sSub>
                      </m:e>
                    </m:d>
                    <m:r>
                      <a:rPr lang="pt-BR" b="0" i="0" baseline="0" smtClean="0">
                        <a:latin typeface="Cambria Math" panose="02040503050406030204" pitchFamily="18" charset="0"/>
                      </a:rPr>
                      <m:t>−</m:t>
                    </m:r>
                    <m:d>
                      <m:dPr>
                        <m:ctrlPr>
                          <a:rPr lang="pt-BR" i="1" baseline="0" smtClean="0">
                            <a:latin typeface="Cambria Math" panose="02040503050406030204" pitchFamily="18" charset="0"/>
                          </a:rPr>
                        </m:ctrlPr>
                      </m:dPr>
                      <m:e>
                        <m:r>
                          <a:rPr lang="pt-BR" b="0" i="0" baseline="0" smtClean="0">
                            <a:latin typeface="Cambria Math" panose="02040503050406030204" pitchFamily="18" charset="0"/>
                          </a:rPr>
                          <m:t>7</m:t>
                        </m:r>
                        <m:f>
                          <m:fPr>
                            <m:ctrlPr>
                              <a:rPr lang="pt-BR" i="1" baseline="0" smtClean="0">
                                <a:latin typeface="Cambria Math" panose="02040503050406030204" pitchFamily="18" charset="0"/>
                              </a:rPr>
                            </m:ctrlPr>
                          </m:fPr>
                          <m:num>
                            <m:r>
                              <m:rPr>
                                <m:sty m:val="p"/>
                              </m:rPr>
                              <a:rPr lang="pt-BR" b="0" i="0" baseline="0" smtClean="0">
                                <a:latin typeface="Cambria Math" panose="02040503050406030204" pitchFamily="18" charset="0"/>
                              </a:rPr>
                              <m:t>Btu</m:t>
                            </m:r>
                          </m:num>
                          <m:den>
                            <m:r>
                              <m:rPr>
                                <m:sty m:val="p"/>
                              </m:rPr>
                              <a:rPr lang="pt-BR" b="0" i="0" baseline="0" smtClean="0">
                                <a:latin typeface="Cambria Math" panose="02040503050406030204" pitchFamily="18" charset="0"/>
                              </a:rPr>
                              <m:t>lbm</m:t>
                            </m:r>
                          </m:den>
                        </m:f>
                        <m:r>
                          <a:rPr lang="pt-BR" b="0" i="0" baseline="0" smtClean="0">
                            <a:latin typeface="Cambria Math" panose="02040503050406030204" pitchFamily="18" charset="0"/>
                          </a:rPr>
                          <m:t>.12000</m:t>
                        </m:r>
                        <m:f>
                          <m:fPr>
                            <m:ctrlPr>
                              <a:rPr lang="pt-BR" i="1" baseline="0" smtClean="0">
                                <a:latin typeface="Cambria Math" panose="02040503050406030204" pitchFamily="18" charset="0"/>
                              </a:rPr>
                            </m:ctrlPr>
                          </m:fPr>
                          <m:num>
                            <m:r>
                              <m:rPr>
                                <m:sty m:val="p"/>
                              </m:rPr>
                              <a:rPr lang="pt-BR" b="0" i="0" baseline="0" smtClean="0">
                                <a:latin typeface="Cambria Math" panose="02040503050406030204" pitchFamily="18" charset="0"/>
                              </a:rPr>
                              <m:t>lbm</m:t>
                            </m:r>
                          </m:num>
                          <m:den>
                            <m:r>
                              <m:rPr>
                                <m:sty m:val="p"/>
                              </m:rPr>
                              <a:rPr lang="pt-BR" b="0" i="0" baseline="0" smtClean="0">
                                <a:latin typeface="Cambria Math" panose="02040503050406030204" pitchFamily="18" charset="0"/>
                              </a:rPr>
                              <m:t>h</m:t>
                            </m:r>
                          </m:den>
                        </m:f>
                        <m:r>
                          <a:rPr lang="pt-BR" b="0" i="0" baseline="0" smtClean="0">
                            <a:latin typeface="Cambria Math" panose="02040503050406030204" pitchFamily="18" charset="0"/>
                          </a:rPr>
                          <m:t>+92</m:t>
                        </m:r>
                        <m:f>
                          <m:fPr>
                            <m:ctrlPr>
                              <a:rPr lang="pt-BR" i="1" baseline="0" smtClean="0">
                                <a:latin typeface="Cambria Math" panose="02040503050406030204" pitchFamily="18" charset="0"/>
                              </a:rPr>
                            </m:ctrlPr>
                          </m:fPr>
                          <m:num>
                            <m:r>
                              <m:rPr>
                                <m:sty m:val="p"/>
                              </m:rPr>
                              <a:rPr lang="pt-BR" b="0" i="0" baseline="0" smtClean="0">
                                <a:latin typeface="Cambria Math" panose="02040503050406030204" pitchFamily="18" charset="0"/>
                              </a:rPr>
                              <m:t>Btu</m:t>
                            </m:r>
                          </m:num>
                          <m:den>
                            <m:r>
                              <m:rPr>
                                <m:sty m:val="p"/>
                              </m:rPr>
                              <a:rPr lang="pt-BR" b="0" i="0" baseline="0" smtClean="0">
                                <a:latin typeface="Cambria Math" panose="02040503050406030204" pitchFamily="18" charset="0"/>
                              </a:rPr>
                              <m:t>h</m:t>
                            </m:r>
                          </m:den>
                        </m:f>
                        <m:r>
                          <a:rPr lang="pt-BR" b="0" i="0" baseline="0" smtClean="0">
                            <a:latin typeface="Cambria Math" panose="02040503050406030204" pitchFamily="18" charset="0"/>
                          </a:rPr>
                          <m:t>.20000</m:t>
                        </m:r>
                        <m:f>
                          <m:fPr>
                            <m:ctrlPr>
                              <a:rPr lang="pt-BR" i="1" baseline="0" smtClean="0">
                                <a:latin typeface="Cambria Math" panose="02040503050406030204" pitchFamily="18" charset="0"/>
                              </a:rPr>
                            </m:ctrlPr>
                          </m:fPr>
                          <m:num>
                            <m:r>
                              <m:rPr>
                                <m:sty m:val="p"/>
                              </m:rPr>
                              <a:rPr lang="pt-BR" b="0" i="0" baseline="0" smtClean="0">
                                <a:latin typeface="Cambria Math" panose="02040503050406030204" pitchFamily="18" charset="0"/>
                              </a:rPr>
                              <m:t>lbm</m:t>
                            </m:r>
                          </m:num>
                          <m:den>
                            <m:r>
                              <m:rPr>
                                <m:sty m:val="p"/>
                              </m:rPr>
                              <a:rPr lang="pt-BR" b="0" i="0" baseline="0" smtClean="0">
                                <a:latin typeface="Cambria Math" panose="02040503050406030204" pitchFamily="18" charset="0"/>
                              </a:rPr>
                              <m:t>h</m:t>
                            </m:r>
                          </m:den>
                        </m:f>
                      </m:e>
                    </m:d>
                    <m:r>
                      <a:rPr lang="pt-BR" b="0" i="0" baseline="0" smtClean="0">
                        <a:latin typeface="Cambria Math" panose="02040503050406030204" pitchFamily="18" charset="0"/>
                      </a:rPr>
                      <m:t>→</m:t>
                    </m:r>
                    <m:sSub>
                      <m:sSubPr>
                        <m:ctrlPr>
                          <a:rPr lang="pt-BR" b="1" i="1" baseline="0">
                            <a:latin typeface="Cambria Math" panose="02040503050406030204" pitchFamily="18" charset="0"/>
                          </a:rPr>
                        </m:ctrlPr>
                      </m:sSubPr>
                      <m:e>
                        <m:r>
                          <a:rPr lang="pt-BR" b="1" i="1" baseline="0">
                            <a:latin typeface="Cambria Math" panose="02040503050406030204" pitchFamily="18" charset="0"/>
                          </a:rPr>
                          <m:t>𝑯</m:t>
                        </m:r>
                      </m:e>
                      <m:sub>
                        <m:r>
                          <a:rPr lang="pt-BR" b="1" i="1" baseline="0">
                            <a:latin typeface="Cambria Math" panose="02040503050406030204" pitchFamily="18" charset="0"/>
                          </a:rPr>
                          <m:t>𝟑</m:t>
                        </m:r>
                      </m:sub>
                    </m:sSub>
                    <m:r>
                      <a:rPr lang="pt-BR" b="1" i="1" baseline="0" smtClean="0">
                        <a:latin typeface="Cambria Math" panose="02040503050406030204" pitchFamily="18" charset="0"/>
                      </a:rPr>
                      <m:t>=−</m:t>
                    </m:r>
                    <m:r>
                      <a:rPr lang="pt-BR" b="1" i="1" baseline="0" smtClean="0">
                        <a:latin typeface="Cambria Math" panose="02040503050406030204" pitchFamily="18" charset="0"/>
                      </a:rPr>
                      <m:t>𝟓𝟓</m:t>
                    </m:r>
                    <m:r>
                      <a:rPr lang="pt-BR" b="1" i="1" baseline="0" smtClean="0">
                        <a:latin typeface="Cambria Math" panose="02040503050406030204" pitchFamily="18" charset="0"/>
                      </a:rPr>
                      <m:t> </m:t>
                    </m:r>
                    <m:r>
                      <a:rPr lang="pt-BR" b="1" i="1" baseline="0" smtClean="0">
                        <a:latin typeface="Cambria Math" panose="02040503050406030204" pitchFamily="18" charset="0"/>
                      </a:rPr>
                      <m:t>𝑩𝒕𝒖</m:t>
                    </m:r>
                    <m:r>
                      <a:rPr lang="pt-BR" b="1" i="1" baseline="0" smtClean="0">
                        <a:latin typeface="Cambria Math" panose="02040503050406030204" pitchFamily="18" charset="0"/>
                      </a:rPr>
                      <m:t>/</m:t>
                    </m:r>
                    <m:r>
                      <a:rPr lang="pt-BR" b="1" i="1" baseline="0" smtClean="0">
                        <a:latin typeface="Cambria Math" panose="02040503050406030204" pitchFamily="18" charset="0"/>
                      </a:rPr>
                      <m:t>𝒍𝒃𝒎</m:t>
                    </m:r>
                  </m:oMath>
                </a14:m>
                <a:r>
                  <a:rPr lang="pt-BR" b="1" baseline="0" dirty="0"/>
                  <a:t>  </a:t>
                </a:r>
              </a:p>
            </p:txBody>
          </p:sp>
        </mc:Choice>
        <mc:Fallback xmlns="">
          <p:sp>
            <p:nvSpPr>
              <p:cNvPr id="4" name="Rectangle 3">
                <a:extLst>
                  <a:ext uri="{FF2B5EF4-FFF2-40B4-BE49-F238E27FC236}">
                    <a16:creationId xmlns:a16="http://schemas.microsoft.com/office/drawing/2014/main" id="{3EED6AB9-C020-4861-B31E-A989C50EC9D6}"/>
                  </a:ext>
                </a:extLst>
              </p:cNvPr>
              <p:cNvSpPr>
                <a:spLocks noRot="1" noChangeAspect="1" noMove="1" noResize="1" noEditPoints="1" noAdjustHandles="1" noChangeArrowheads="1" noChangeShapeType="1" noTextEdit="1"/>
              </p:cNvSpPr>
              <p:nvPr/>
            </p:nvSpPr>
            <p:spPr>
              <a:xfrm>
                <a:off x="539552" y="527994"/>
                <a:ext cx="8336256" cy="783869"/>
              </a:xfrm>
              <a:prstGeom prst="rect">
                <a:avLst/>
              </a:prstGeom>
              <a:blipFill>
                <a:blip r:embed="rId2"/>
                <a:stretch>
                  <a:fillRect t="-5469" b="-781"/>
                </a:stretch>
              </a:blipFill>
            </p:spPr>
            <p:txBody>
              <a:bodyPr/>
              <a:lstStyle/>
              <a:p>
                <a:r>
                  <a:rPr lang="en-IE">
                    <a:noFill/>
                  </a:rPr>
                  <a:t> </a:t>
                </a:r>
              </a:p>
            </p:txBody>
          </p:sp>
        </mc:Fallback>
      </mc:AlternateContent>
      <p:pic>
        <p:nvPicPr>
          <p:cNvPr id="5" name="Picture 4" descr="Figure12">
            <a:extLst>
              <a:ext uri="{FF2B5EF4-FFF2-40B4-BE49-F238E27FC236}">
                <a16:creationId xmlns:a16="http://schemas.microsoft.com/office/drawing/2014/main" id="{10C1A6BF-7F0D-4888-95FB-D20A207CA7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412778"/>
            <a:ext cx="3528392" cy="520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2">
            <a:extLst>
              <a:ext uri="{FF2B5EF4-FFF2-40B4-BE49-F238E27FC236}">
                <a16:creationId xmlns:a16="http://schemas.microsoft.com/office/drawing/2014/main" id="{5B48AB88-914D-4DD3-973C-CC43EC1372ED}"/>
              </a:ext>
            </a:extLst>
          </p:cNvPr>
          <p:cNvGrpSpPr/>
          <p:nvPr/>
        </p:nvGrpSpPr>
        <p:grpSpPr>
          <a:xfrm>
            <a:off x="1043611" y="4174478"/>
            <a:ext cx="1766335" cy="1702795"/>
            <a:chOff x="1043608" y="4174478"/>
            <a:chExt cx="1766335" cy="1702794"/>
          </a:xfrm>
        </p:grpSpPr>
        <p:cxnSp>
          <p:nvCxnSpPr>
            <p:cNvPr id="7" name="Straight Connector 6">
              <a:extLst>
                <a:ext uri="{FF2B5EF4-FFF2-40B4-BE49-F238E27FC236}">
                  <a16:creationId xmlns:a16="http://schemas.microsoft.com/office/drawing/2014/main" id="{42DEA8DA-7435-460C-B895-4A6ED2D612DB}"/>
                </a:ext>
              </a:extLst>
            </p:cNvPr>
            <p:cNvCxnSpPr>
              <a:cxnSpLocks/>
            </p:cNvCxnSpPr>
            <p:nvPr/>
          </p:nvCxnSpPr>
          <p:spPr bwMode="auto">
            <a:xfrm flipV="1">
              <a:off x="2555776" y="4365104"/>
              <a:ext cx="0" cy="1512168"/>
            </a:xfrm>
            <a:prstGeom prst="line">
              <a:avLst/>
            </a:prstGeom>
            <a:solidFill>
              <a:schemeClr val="accent1"/>
            </a:solidFill>
            <a:ln w="12700" cap="flat" cmpd="sng" algn="ctr">
              <a:solidFill>
                <a:srgbClr val="00B050"/>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9A04A2B1-E9F7-4DF8-8042-49E51152A1E9}"/>
                </a:ext>
              </a:extLst>
            </p:cNvPr>
            <p:cNvCxnSpPr/>
            <p:nvPr/>
          </p:nvCxnSpPr>
          <p:spPr bwMode="auto">
            <a:xfrm>
              <a:off x="1043608" y="4498234"/>
              <a:ext cx="1584176" cy="0"/>
            </a:xfrm>
            <a:prstGeom prst="line">
              <a:avLst/>
            </a:prstGeom>
            <a:solidFill>
              <a:schemeClr val="accent1"/>
            </a:solidFill>
            <a:ln w="12700" cap="flat" cmpd="sng" algn="ctr">
              <a:solidFill>
                <a:srgbClr val="00B050"/>
              </a:solidFill>
              <a:prstDash val="solid"/>
              <a:round/>
              <a:headEnd type="none" w="med" len="med"/>
              <a:tailEnd type="none" w="med" len="med"/>
            </a:ln>
            <a:effectLst/>
          </p:spPr>
        </p:cxnSp>
        <p:cxnSp>
          <p:nvCxnSpPr>
            <p:cNvPr id="12" name="Straight Arrow Connector 11">
              <a:extLst>
                <a:ext uri="{FF2B5EF4-FFF2-40B4-BE49-F238E27FC236}">
                  <a16:creationId xmlns:a16="http://schemas.microsoft.com/office/drawing/2014/main" id="{980B72FE-D502-4A36-9E4B-BFF4B645FE33}"/>
                </a:ext>
              </a:extLst>
            </p:cNvPr>
            <p:cNvCxnSpPr/>
            <p:nvPr/>
          </p:nvCxnSpPr>
          <p:spPr bwMode="auto">
            <a:xfrm flipH="1">
              <a:off x="2593919" y="4174478"/>
              <a:ext cx="216024" cy="288032"/>
            </a:xfrm>
            <a:prstGeom prst="straightConnector1">
              <a:avLst/>
            </a:prstGeom>
            <a:solidFill>
              <a:schemeClr val="accent1"/>
            </a:solidFill>
            <a:ln w="9525" cap="flat" cmpd="sng" algn="ctr">
              <a:solidFill>
                <a:srgbClr val="00B050"/>
              </a:solidFill>
              <a:prstDash val="solid"/>
              <a:round/>
              <a:headEnd type="none" w="med" len="med"/>
              <a:tailEnd type="triangle"/>
            </a:ln>
            <a:effectLst/>
          </p:spPr>
        </p:cxnSp>
      </p:grpSp>
      <p:sp>
        <p:nvSpPr>
          <p:cNvPr id="14" name="Arrow: Down 13">
            <a:extLst>
              <a:ext uri="{FF2B5EF4-FFF2-40B4-BE49-F238E27FC236}">
                <a16:creationId xmlns:a16="http://schemas.microsoft.com/office/drawing/2014/main" id="{DBFB0158-34D0-420D-8052-803C8B5A3528}"/>
              </a:ext>
            </a:extLst>
          </p:cNvPr>
          <p:cNvSpPr/>
          <p:nvPr/>
        </p:nvSpPr>
        <p:spPr bwMode="auto">
          <a:xfrm>
            <a:off x="7020272" y="1311861"/>
            <a:ext cx="288032" cy="2621197"/>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1" hangingPunct="1"/>
            <a:endParaRPr lang="en-IE">
              <a:latin typeface="Arial" charset="0"/>
            </a:endParaRPr>
          </a:p>
        </p:txBody>
      </p:sp>
      <p:sp>
        <p:nvSpPr>
          <p:cNvPr id="15" name="Arrow: Right 14">
            <a:extLst>
              <a:ext uri="{FF2B5EF4-FFF2-40B4-BE49-F238E27FC236}">
                <a16:creationId xmlns:a16="http://schemas.microsoft.com/office/drawing/2014/main" id="{44FF85C7-8E26-4D3B-BB3B-20EF7E609127}"/>
              </a:ext>
            </a:extLst>
          </p:cNvPr>
          <p:cNvSpPr/>
          <p:nvPr/>
        </p:nvSpPr>
        <p:spPr bwMode="auto">
          <a:xfrm>
            <a:off x="2872524" y="4220303"/>
            <a:ext cx="3888432" cy="169415"/>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1" hangingPunct="1"/>
            <a:endParaRPr lang="en-IE">
              <a:latin typeface="Arial" charset="0"/>
            </a:endParaRPr>
          </a:p>
        </p:txBody>
      </p:sp>
      <p:sp>
        <p:nvSpPr>
          <p:cNvPr id="16" name="Rectangle 15">
            <a:extLst>
              <a:ext uri="{FF2B5EF4-FFF2-40B4-BE49-F238E27FC236}">
                <a16:creationId xmlns:a16="http://schemas.microsoft.com/office/drawing/2014/main" id="{ED3127C4-3789-488E-A2F7-2D5F4A7DC4E6}"/>
              </a:ext>
            </a:extLst>
          </p:cNvPr>
          <p:cNvSpPr/>
          <p:nvPr/>
        </p:nvSpPr>
        <p:spPr>
          <a:xfrm>
            <a:off x="6809681" y="4035635"/>
            <a:ext cx="1252266" cy="369332"/>
          </a:xfrm>
          <a:prstGeom prst="rect">
            <a:avLst/>
          </a:prstGeom>
        </p:spPr>
        <p:txBody>
          <a:bodyPr wrap="none">
            <a:spAutoFit/>
          </a:bodyPr>
          <a:lstStyle/>
          <a:p>
            <a:r>
              <a:rPr lang="pt-BR" b="1" u="sng" baseline="0" dirty="0">
                <a:solidFill>
                  <a:srgbClr val="FF0000"/>
                </a:solidFill>
                <a:latin typeface="+mn-lt"/>
                <a:cs typeface="Times New Roman" panose="02020603050405020304" pitchFamily="18" charset="0"/>
              </a:rPr>
              <a:t>T ≈ 165⸰ F</a:t>
            </a:r>
            <a:endParaRPr lang="en-IE" b="1" u="sng" baseline="0" dirty="0">
              <a:solidFill>
                <a:srgbClr val="FF0000"/>
              </a:solidFill>
              <a:latin typeface="+mn-lt"/>
            </a:endParaRPr>
          </a:p>
        </p:txBody>
      </p:sp>
    </p:spTree>
    <p:extLst>
      <p:ext uri="{BB962C8B-B14F-4D97-AF65-F5344CB8AC3E}">
        <p14:creationId xmlns:p14="http://schemas.microsoft.com/office/powerpoint/2010/main" val="3329602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A96FA23-D198-48B5-82E8-9810A5972D56}"/>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3" name="Retângulo 2">
            <a:extLst>
              <a:ext uri="{FF2B5EF4-FFF2-40B4-BE49-F238E27FC236}">
                <a16:creationId xmlns:a16="http://schemas.microsoft.com/office/drawing/2014/main" id="{FD2DB1EF-9571-4DB4-82FC-E18FE0301AED}"/>
              </a:ext>
            </a:extLst>
          </p:cNvPr>
          <p:cNvSpPr/>
          <p:nvPr/>
        </p:nvSpPr>
        <p:spPr>
          <a:xfrm>
            <a:off x="395536" y="260648"/>
            <a:ext cx="7848600" cy="1337289"/>
          </a:xfrm>
          <a:prstGeom prst="rect">
            <a:avLst/>
          </a:prstGeom>
        </p:spPr>
        <p:txBody>
          <a:bodyPr>
            <a:spAutoFit/>
          </a:bodyPr>
          <a:lstStyle/>
          <a:p>
            <a:pPr marL="228594" algn="just">
              <a:lnSpc>
                <a:spcPct val="107000"/>
              </a:lnSpc>
              <a:spcAft>
                <a:spcPts val="800"/>
              </a:spcAft>
              <a:defRPr/>
            </a:pPr>
            <a:r>
              <a:rPr lang="pt-BR" sz="1400" b="1" baseline="0" dirty="0">
                <a:latin typeface="Calibri" panose="020F0502020204030204" pitchFamily="34" charset="0"/>
                <a:ea typeface="Calibri" panose="020F0502020204030204" pitchFamily="34" charset="0"/>
                <a:cs typeface="Times New Roman" panose="02020603050405020304" pitchFamily="18" charset="0"/>
              </a:rPr>
              <a:t>Ex. 12.52 – Van Ness 7ª edição</a:t>
            </a:r>
          </a:p>
          <a:p>
            <a:pPr marL="228594" algn="just">
              <a:lnSpc>
                <a:spcPct val="107000"/>
              </a:lnSpc>
              <a:spcAft>
                <a:spcPts val="800"/>
              </a:spcAft>
              <a:defRPr/>
            </a:pPr>
            <a:r>
              <a:rPr lang="pt-BR" sz="1400" baseline="0" dirty="0">
                <a:latin typeface="Calibri" panose="020F0502020204030204" pitchFamily="34" charset="0"/>
                <a:ea typeface="Calibri" panose="020F0502020204030204" pitchFamily="34" charset="0"/>
                <a:cs typeface="Times New Roman" panose="02020603050405020304" pitchFamily="18" charset="0"/>
              </a:rPr>
              <a:t>Uma batelada de solução 40% em massa de NaOH em água, a pressão atmosférica e 80</a:t>
            </a:r>
            <a:r>
              <a:rPr lang="pt-BR" sz="1400" baseline="0" dirty="0">
                <a:latin typeface="Times New Roman" panose="02020603050405020304" pitchFamily="18" charset="0"/>
                <a:ea typeface="Calibri" panose="020F0502020204030204" pitchFamily="34" charset="0"/>
                <a:cs typeface="Times New Roman" panose="02020603050405020304" pitchFamily="18" charset="0"/>
              </a:rPr>
              <a:t>⸰</a:t>
            </a:r>
            <a:r>
              <a:rPr lang="pt-BR" sz="1400" baseline="0" dirty="0">
                <a:latin typeface="Calibri" panose="020F0502020204030204" pitchFamily="34" charset="0"/>
                <a:ea typeface="Calibri" panose="020F0502020204030204" pitchFamily="34" charset="0"/>
                <a:cs typeface="Times New Roman" panose="02020603050405020304" pitchFamily="18" charset="0"/>
              </a:rPr>
              <a:t> F, é aquecida em um tanque isolado utilizando-se uma injeção de vapor vivo, através de uma válvula conectada a uma linha onde há vapor saturado a 35 psia. O processo é interrompido quando a solução de NaOH atinge a concentração de 38% (mássica). A que temperatura esse processo ocorre? </a:t>
            </a:r>
          </a:p>
        </p:txBody>
      </p:sp>
      <p:sp>
        <p:nvSpPr>
          <p:cNvPr id="4" name="Rectangle 3">
            <a:extLst>
              <a:ext uri="{FF2B5EF4-FFF2-40B4-BE49-F238E27FC236}">
                <a16:creationId xmlns:a16="http://schemas.microsoft.com/office/drawing/2014/main" id="{D4FE2BE1-7E07-4585-9172-3B0C4A4F8F40}"/>
              </a:ext>
            </a:extLst>
          </p:cNvPr>
          <p:cNvSpPr/>
          <p:nvPr/>
        </p:nvSpPr>
        <p:spPr bwMode="auto">
          <a:xfrm>
            <a:off x="3059832" y="2276872"/>
            <a:ext cx="2808312" cy="1080120"/>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1" hangingPunct="1"/>
            <a:endParaRPr lang="en-IE">
              <a:latin typeface="Arial" charset="0"/>
            </a:endParaRPr>
          </a:p>
        </p:txBody>
      </p:sp>
      <p:cxnSp>
        <p:nvCxnSpPr>
          <p:cNvPr id="5" name="Straight Arrow Connector 4">
            <a:extLst>
              <a:ext uri="{FF2B5EF4-FFF2-40B4-BE49-F238E27FC236}">
                <a16:creationId xmlns:a16="http://schemas.microsoft.com/office/drawing/2014/main" id="{D4C9F1D2-9C4E-4E54-8360-0D5F88476AF6}"/>
              </a:ext>
            </a:extLst>
          </p:cNvPr>
          <p:cNvCxnSpPr/>
          <p:nvPr/>
        </p:nvCxnSpPr>
        <p:spPr bwMode="auto">
          <a:xfrm>
            <a:off x="1619672" y="2420888"/>
            <a:ext cx="115212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 name="Straight Arrow Connector 5">
            <a:extLst>
              <a:ext uri="{FF2B5EF4-FFF2-40B4-BE49-F238E27FC236}">
                <a16:creationId xmlns:a16="http://schemas.microsoft.com/office/drawing/2014/main" id="{AE719E2D-45CA-422C-985D-A2F1BE0AC690}"/>
              </a:ext>
            </a:extLst>
          </p:cNvPr>
          <p:cNvCxnSpPr/>
          <p:nvPr/>
        </p:nvCxnSpPr>
        <p:spPr bwMode="auto">
          <a:xfrm>
            <a:off x="6156176" y="2852936"/>
            <a:ext cx="108012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 name="Straight Arrow Connector 6">
            <a:extLst>
              <a:ext uri="{FF2B5EF4-FFF2-40B4-BE49-F238E27FC236}">
                <a16:creationId xmlns:a16="http://schemas.microsoft.com/office/drawing/2014/main" id="{BE76D40C-D1A9-4CCB-9E81-0F42D795CAC8}"/>
              </a:ext>
            </a:extLst>
          </p:cNvPr>
          <p:cNvCxnSpPr/>
          <p:nvPr/>
        </p:nvCxnSpPr>
        <p:spPr bwMode="auto">
          <a:xfrm>
            <a:off x="1619672" y="3115564"/>
            <a:ext cx="115212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Rectangle 7">
            <a:extLst>
              <a:ext uri="{FF2B5EF4-FFF2-40B4-BE49-F238E27FC236}">
                <a16:creationId xmlns:a16="http://schemas.microsoft.com/office/drawing/2014/main" id="{F59A97F9-6081-4910-B371-626C30F6A9C4}"/>
              </a:ext>
            </a:extLst>
          </p:cNvPr>
          <p:cNvSpPr/>
          <p:nvPr/>
        </p:nvSpPr>
        <p:spPr>
          <a:xfrm>
            <a:off x="628591" y="1815207"/>
            <a:ext cx="1673856" cy="523220"/>
          </a:xfrm>
          <a:prstGeom prst="rect">
            <a:avLst/>
          </a:prstGeom>
        </p:spPr>
        <p:txBody>
          <a:bodyPr wrap="none">
            <a:spAutoFit/>
          </a:bodyPr>
          <a:lstStyle/>
          <a:p>
            <a:r>
              <a:rPr lang="pt-BR" sz="1400" baseline="0" dirty="0">
                <a:latin typeface="Calibri" panose="020F0502020204030204" pitchFamily="34" charset="0"/>
                <a:ea typeface="Calibri" panose="020F0502020204030204" pitchFamily="34" charset="0"/>
                <a:cs typeface="Times New Roman" panose="02020603050405020304" pitchFamily="18" charset="0"/>
              </a:rPr>
              <a:t>w</a:t>
            </a:r>
            <a:r>
              <a:rPr lang="pt-BR" sz="1400" baseline="-25000" dirty="0">
                <a:latin typeface="Calibri" panose="020F0502020204030204" pitchFamily="34" charset="0"/>
                <a:ea typeface="Calibri" panose="020F0502020204030204" pitchFamily="34" charset="0"/>
                <a:cs typeface="Times New Roman" panose="02020603050405020304" pitchFamily="18" charset="0"/>
              </a:rPr>
              <a:t>1 </a:t>
            </a:r>
            <a:r>
              <a:rPr lang="pt-BR" sz="1400" baseline="0" dirty="0">
                <a:latin typeface="Calibri" panose="020F0502020204030204" pitchFamily="34" charset="0"/>
                <a:ea typeface="Calibri" panose="020F0502020204030204" pitchFamily="34" charset="0"/>
                <a:cs typeface="Times New Roman" panose="02020603050405020304" pitchFamily="18" charset="0"/>
              </a:rPr>
              <a:t>= 0.4 (40% NaOh)</a:t>
            </a:r>
          </a:p>
          <a:p>
            <a:r>
              <a:rPr lang="pt-BR" sz="1400" baseline="0" dirty="0">
                <a:latin typeface="Calibri" panose="020F0502020204030204" pitchFamily="34" charset="0"/>
                <a:cs typeface="Times New Roman" panose="02020603050405020304" pitchFamily="18" charset="0"/>
              </a:rPr>
              <a:t>T</a:t>
            </a:r>
            <a:r>
              <a:rPr lang="pt-BR" sz="1400" baseline="-25000" dirty="0">
                <a:latin typeface="Calibri" panose="020F0502020204030204" pitchFamily="34" charset="0"/>
                <a:cs typeface="Times New Roman" panose="02020603050405020304" pitchFamily="18" charset="0"/>
              </a:rPr>
              <a:t>1</a:t>
            </a:r>
            <a:r>
              <a:rPr lang="pt-BR" sz="1400" baseline="0" dirty="0">
                <a:latin typeface="Calibri" panose="020F0502020204030204" pitchFamily="34" charset="0"/>
                <a:cs typeface="Times New Roman" panose="02020603050405020304" pitchFamily="18" charset="0"/>
              </a:rPr>
              <a:t> = 80</a:t>
            </a:r>
            <a:r>
              <a:rPr lang="pt-BR" sz="1400" baseline="0" dirty="0">
                <a:latin typeface="Times New Roman" panose="02020603050405020304" pitchFamily="18" charset="0"/>
                <a:cs typeface="Times New Roman" panose="02020603050405020304" pitchFamily="18" charset="0"/>
              </a:rPr>
              <a:t>⸰</a:t>
            </a:r>
            <a:r>
              <a:rPr lang="pt-BR" sz="1400" baseline="0" dirty="0">
                <a:latin typeface="Calibri" panose="020F0502020204030204" pitchFamily="34" charset="0"/>
                <a:cs typeface="Times New Roman" panose="02020603050405020304" pitchFamily="18" charset="0"/>
              </a:rPr>
              <a:t> F</a:t>
            </a:r>
          </a:p>
        </p:txBody>
      </p:sp>
      <p:sp>
        <p:nvSpPr>
          <p:cNvPr id="9" name="Rectangle 8">
            <a:extLst>
              <a:ext uri="{FF2B5EF4-FFF2-40B4-BE49-F238E27FC236}">
                <a16:creationId xmlns:a16="http://schemas.microsoft.com/office/drawing/2014/main" id="{FEBAF667-9398-4720-98C6-65FDFEBC8C3C}"/>
              </a:ext>
            </a:extLst>
          </p:cNvPr>
          <p:cNvSpPr/>
          <p:nvPr/>
        </p:nvSpPr>
        <p:spPr>
          <a:xfrm>
            <a:off x="3779347" y="2553871"/>
            <a:ext cx="1585306" cy="369332"/>
          </a:xfrm>
          <a:prstGeom prst="rect">
            <a:avLst/>
          </a:prstGeom>
        </p:spPr>
        <p:txBody>
          <a:bodyPr wrap="none">
            <a:spAutoFit/>
          </a:bodyPr>
          <a:lstStyle/>
          <a:p>
            <a:r>
              <a:rPr lang="pt-BR" i="1" baseline="0" dirty="0">
                <a:solidFill>
                  <a:srgbClr val="FF0000"/>
                </a:solidFill>
                <a:latin typeface="Calibri" panose="020F0502020204030204" pitchFamily="34" charset="0"/>
                <a:ea typeface="Calibri" panose="020F0502020204030204" pitchFamily="34" charset="0"/>
                <a:cs typeface="Times New Roman" panose="02020603050405020304" pitchFamily="18" charset="0"/>
              </a:rPr>
              <a:t>Tanque isolado</a:t>
            </a:r>
            <a:endParaRPr lang="en-IE" i="1" baseline="0" dirty="0">
              <a:solidFill>
                <a:srgbClr val="FF0000"/>
              </a:solidFill>
            </a:endParaRPr>
          </a:p>
        </p:txBody>
      </p:sp>
      <p:sp>
        <p:nvSpPr>
          <p:cNvPr id="10" name="Rectangle 9">
            <a:extLst>
              <a:ext uri="{FF2B5EF4-FFF2-40B4-BE49-F238E27FC236}">
                <a16:creationId xmlns:a16="http://schemas.microsoft.com/office/drawing/2014/main" id="{4B8BE596-D7E9-4DA2-AC32-D506496CAA63}"/>
              </a:ext>
            </a:extLst>
          </p:cNvPr>
          <p:cNvSpPr/>
          <p:nvPr/>
        </p:nvSpPr>
        <p:spPr>
          <a:xfrm>
            <a:off x="395536" y="2908839"/>
            <a:ext cx="2013756" cy="738664"/>
          </a:xfrm>
          <a:prstGeom prst="rect">
            <a:avLst/>
          </a:prstGeom>
        </p:spPr>
        <p:txBody>
          <a:bodyPr wrap="none">
            <a:spAutoFit/>
          </a:bodyPr>
          <a:lstStyle/>
          <a:p>
            <a:r>
              <a:rPr lang="pt-BR" sz="1400" baseline="0" dirty="0">
                <a:latin typeface="Calibri" panose="020F0502020204030204" pitchFamily="34" charset="0"/>
                <a:ea typeface="Calibri" panose="020F0502020204030204" pitchFamily="34" charset="0"/>
                <a:cs typeface="Times New Roman" panose="02020603050405020304" pitchFamily="18" charset="0"/>
              </a:rPr>
              <a:t>Vapor vivo </a:t>
            </a:r>
          </a:p>
          <a:p>
            <a:r>
              <a:rPr lang="pt-BR" sz="1400" baseline="0" dirty="0">
                <a:latin typeface="Calibri" panose="020F0502020204030204" pitchFamily="34" charset="0"/>
                <a:ea typeface="Calibri" panose="020F0502020204030204" pitchFamily="34" charset="0"/>
                <a:cs typeface="Times New Roman" panose="02020603050405020304" pitchFamily="18" charset="0"/>
              </a:rPr>
              <a:t>(vapor de água saturado)</a:t>
            </a:r>
          </a:p>
          <a:p>
            <a:r>
              <a:rPr lang="pt-BR" sz="1400" baseline="0" dirty="0">
                <a:latin typeface="Calibri" panose="020F0502020204030204" pitchFamily="34" charset="0"/>
                <a:cs typeface="Times New Roman" panose="02020603050405020304" pitchFamily="18" charset="0"/>
              </a:rPr>
              <a:t>P</a:t>
            </a:r>
            <a:r>
              <a:rPr lang="pt-BR" sz="1400" baseline="-25000" dirty="0">
                <a:latin typeface="Calibri" panose="020F0502020204030204" pitchFamily="34" charset="0"/>
                <a:cs typeface="Times New Roman" panose="02020603050405020304" pitchFamily="18" charset="0"/>
              </a:rPr>
              <a:t>2 </a:t>
            </a:r>
            <a:r>
              <a:rPr lang="pt-BR" sz="1400" baseline="0" dirty="0">
                <a:latin typeface="Calibri" panose="020F0502020204030204" pitchFamily="34" charset="0"/>
                <a:cs typeface="Times New Roman" panose="02020603050405020304" pitchFamily="18" charset="0"/>
              </a:rPr>
              <a:t>= 35 psia</a:t>
            </a:r>
          </a:p>
        </p:txBody>
      </p:sp>
      <p:sp>
        <p:nvSpPr>
          <p:cNvPr id="11" name="Rectangle 10">
            <a:extLst>
              <a:ext uri="{FF2B5EF4-FFF2-40B4-BE49-F238E27FC236}">
                <a16:creationId xmlns:a16="http://schemas.microsoft.com/office/drawing/2014/main" id="{D3ECB2A8-E523-4935-8D57-75D40BE796BE}"/>
              </a:ext>
            </a:extLst>
          </p:cNvPr>
          <p:cNvSpPr/>
          <p:nvPr/>
        </p:nvSpPr>
        <p:spPr>
          <a:xfrm>
            <a:off x="6197468" y="2170601"/>
            <a:ext cx="1765227" cy="523220"/>
          </a:xfrm>
          <a:prstGeom prst="rect">
            <a:avLst/>
          </a:prstGeom>
        </p:spPr>
        <p:txBody>
          <a:bodyPr wrap="none">
            <a:spAutoFit/>
          </a:bodyPr>
          <a:lstStyle/>
          <a:p>
            <a:r>
              <a:rPr lang="pt-BR" sz="1400" baseline="0" dirty="0">
                <a:latin typeface="Calibri" panose="020F0502020204030204" pitchFamily="34" charset="0"/>
                <a:ea typeface="Calibri" panose="020F0502020204030204" pitchFamily="34" charset="0"/>
                <a:cs typeface="Times New Roman" panose="02020603050405020304" pitchFamily="18" charset="0"/>
              </a:rPr>
              <a:t>w</a:t>
            </a:r>
            <a:r>
              <a:rPr lang="pt-BR" sz="1400" baseline="-25000" dirty="0">
                <a:latin typeface="Calibri" panose="020F0502020204030204" pitchFamily="34" charset="0"/>
                <a:ea typeface="Calibri" panose="020F0502020204030204" pitchFamily="34" charset="0"/>
                <a:cs typeface="Times New Roman" panose="02020603050405020304" pitchFamily="18" charset="0"/>
              </a:rPr>
              <a:t>3 </a:t>
            </a:r>
            <a:r>
              <a:rPr lang="pt-BR" sz="1400" baseline="0" dirty="0">
                <a:latin typeface="Calibri" panose="020F0502020204030204" pitchFamily="34" charset="0"/>
                <a:ea typeface="Calibri" panose="020F0502020204030204" pitchFamily="34" charset="0"/>
                <a:cs typeface="Times New Roman" panose="02020603050405020304" pitchFamily="18" charset="0"/>
              </a:rPr>
              <a:t>= 0.38 (38% NaOh)</a:t>
            </a:r>
          </a:p>
          <a:p>
            <a:r>
              <a:rPr lang="pt-BR" sz="1400" baseline="0" dirty="0">
                <a:latin typeface="Calibri" panose="020F0502020204030204" pitchFamily="34" charset="0"/>
                <a:cs typeface="Times New Roman" panose="02020603050405020304" pitchFamily="18" charset="0"/>
              </a:rPr>
              <a:t>T</a:t>
            </a:r>
            <a:r>
              <a:rPr lang="pt-BR" sz="1400" baseline="-25000" dirty="0">
                <a:latin typeface="Calibri" panose="020F0502020204030204" pitchFamily="34" charset="0"/>
                <a:cs typeface="Times New Roman" panose="02020603050405020304" pitchFamily="18" charset="0"/>
              </a:rPr>
              <a:t>3</a:t>
            </a:r>
            <a:r>
              <a:rPr lang="pt-BR" sz="1400" baseline="0" dirty="0">
                <a:latin typeface="Calibri" panose="020F0502020204030204" pitchFamily="34" charset="0"/>
                <a:cs typeface="Times New Roman" panose="02020603050405020304" pitchFamily="18" charset="0"/>
              </a:rPr>
              <a:t> = ?</a:t>
            </a:r>
          </a:p>
        </p:txBody>
      </p:sp>
      <p:sp>
        <p:nvSpPr>
          <p:cNvPr id="12" name="Rectangle 11">
            <a:extLst>
              <a:ext uri="{FF2B5EF4-FFF2-40B4-BE49-F238E27FC236}">
                <a16:creationId xmlns:a16="http://schemas.microsoft.com/office/drawing/2014/main" id="{45FB7A3D-A91D-476D-875D-93570DD6DBDB}"/>
              </a:ext>
            </a:extLst>
          </p:cNvPr>
          <p:cNvSpPr/>
          <p:nvPr/>
        </p:nvSpPr>
        <p:spPr>
          <a:xfrm>
            <a:off x="521350" y="2498143"/>
            <a:ext cx="2317942" cy="369332"/>
          </a:xfrm>
          <a:prstGeom prst="rect">
            <a:avLst/>
          </a:prstGeom>
        </p:spPr>
        <p:txBody>
          <a:bodyPr wrap="none">
            <a:spAutoFit/>
          </a:bodyPr>
          <a:lstStyle/>
          <a:p>
            <a:r>
              <a:rPr lang="pt-BR" baseline="0" dirty="0">
                <a:solidFill>
                  <a:srgbClr val="0000FF"/>
                </a:solidFill>
                <a:latin typeface="Calibri" panose="020F0502020204030204" pitchFamily="34" charset="0"/>
                <a:cs typeface="Times New Roman" panose="02020603050405020304" pitchFamily="18" charset="0"/>
              </a:rPr>
              <a:t>m</a:t>
            </a:r>
            <a:r>
              <a:rPr lang="pt-BR" baseline="-25000" dirty="0">
                <a:solidFill>
                  <a:srgbClr val="0000FF"/>
                </a:solidFill>
                <a:latin typeface="Calibri" panose="020F0502020204030204" pitchFamily="34" charset="0"/>
                <a:cs typeface="Times New Roman" panose="02020603050405020304" pitchFamily="18" charset="0"/>
              </a:rPr>
              <a:t>1</a:t>
            </a:r>
            <a:r>
              <a:rPr lang="pt-BR" baseline="0" dirty="0">
                <a:solidFill>
                  <a:srgbClr val="0000FF"/>
                </a:solidFill>
                <a:latin typeface="Calibri" panose="020F0502020204030204" pitchFamily="34" charset="0"/>
                <a:cs typeface="Times New Roman" panose="02020603050405020304" pitchFamily="18" charset="0"/>
              </a:rPr>
              <a:t> = 1 lbm (suposição)</a:t>
            </a:r>
          </a:p>
        </p:txBody>
      </p:sp>
      <p:sp>
        <p:nvSpPr>
          <p:cNvPr id="18" name="Rectangle 17">
            <a:extLst>
              <a:ext uri="{FF2B5EF4-FFF2-40B4-BE49-F238E27FC236}">
                <a16:creationId xmlns:a16="http://schemas.microsoft.com/office/drawing/2014/main" id="{1AF92785-95ED-4695-8279-0617E9772795}"/>
              </a:ext>
            </a:extLst>
          </p:cNvPr>
          <p:cNvSpPr/>
          <p:nvPr/>
        </p:nvSpPr>
        <p:spPr>
          <a:xfrm>
            <a:off x="299556" y="3854228"/>
            <a:ext cx="2991653" cy="307777"/>
          </a:xfrm>
          <a:prstGeom prst="rect">
            <a:avLst/>
          </a:prstGeom>
        </p:spPr>
        <p:txBody>
          <a:bodyPr wrap="none">
            <a:spAutoFit/>
          </a:bodyPr>
          <a:lstStyle/>
          <a:p>
            <a:r>
              <a:rPr lang="pt-BR" sz="1400" baseline="0" dirty="0">
                <a:latin typeface="Calibri" panose="020F0502020204030204" pitchFamily="34" charset="0"/>
                <a:ea typeface="Calibri" panose="020F0502020204030204" pitchFamily="34" charset="0"/>
                <a:cs typeface="Times New Roman" panose="02020603050405020304" pitchFamily="18" charset="0"/>
              </a:rPr>
              <a:t>Balanço de massa global: m</a:t>
            </a:r>
            <a:r>
              <a:rPr lang="pt-BR" sz="1400" baseline="-25000" dirty="0">
                <a:latin typeface="Calibri" panose="020F0502020204030204" pitchFamily="34" charset="0"/>
                <a:ea typeface="Calibri" panose="020F0502020204030204" pitchFamily="34" charset="0"/>
                <a:cs typeface="Times New Roman" panose="02020603050405020304" pitchFamily="18" charset="0"/>
              </a:rPr>
              <a:t>3</a:t>
            </a:r>
            <a:r>
              <a:rPr lang="pt-BR" sz="1400" baseline="0" dirty="0">
                <a:latin typeface="Calibri" panose="020F0502020204030204" pitchFamily="34" charset="0"/>
                <a:ea typeface="Calibri" panose="020F0502020204030204" pitchFamily="34" charset="0"/>
                <a:cs typeface="Times New Roman" panose="02020603050405020304" pitchFamily="18" charset="0"/>
              </a:rPr>
              <a:t> = m</a:t>
            </a:r>
            <a:r>
              <a:rPr lang="pt-BR" sz="1400" baseline="-25000" dirty="0">
                <a:latin typeface="Calibri" panose="020F0502020204030204" pitchFamily="34" charset="0"/>
                <a:ea typeface="Calibri" panose="020F0502020204030204" pitchFamily="34" charset="0"/>
                <a:cs typeface="Times New Roman" panose="02020603050405020304" pitchFamily="18" charset="0"/>
              </a:rPr>
              <a:t>2 </a:t>
            </a:r>
            <a:r>
              <a:rPr lang="pt-BR" sz="1400" baseline="0" dirty="0">
                <a:latin typeface="Calibri" panose="020F0502020204030204" pitchFamily="34" charset="0"/>
                <a:ea typeface="Calibri" panose="020F0502020204030204" pitchFamily="34" charset="0"/>
                <a:cs typeface="Times New Roman" panose="02020603050405020304" pitchFamily="18" charset="0"/>
              </a:rPr>
              <a:t>+ m</a:t>
            </a:r>
            <a:r>
              <a:rPr lang="pt-BR" sz="1400" baseline="-25000" dirty="0">
                <a:latin typeface="Calibri" panose="020F0502020204030204" pitchFamily="34" charset="0"/>
                <a:ea typeface="Calibri" panose="020F0502020204030204" pitchFamily="34" charset="0"/>
                <a:cs typeface="Times New Roman" panose="02020603050405020304" pitchFamily="18" charset="0"/>
              </a:rPr>
              <a:t>1</a:t>
            </a:r>
            <a:endParaRPr lang="pt-BR" sz="1400" baseline="0" dirty="0">
              <a:latin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41E1B78E-1A52-4151-AEAF-497430F4DEAC}"/>
              </a:ext>
            </a:extLst>
          </p:cNvPr>
          <p:cNvSpPr/>
          <p:nvPr/>
        </p:nvSpPr>
        <p:spPr>
          <a:xfrm>
            <a:off x="299555" y="4137299"/>
            <a:ext cx="6656118" cy="307777"/>
          </a:xfrm>
          <a:prstGeom prst="rect">
            <a:avLst/>
          </a:prstGeom>
        </p:spPr>
        <p:txBody>
          <a:bodyPr wrap="none">
            <a:spAutoFit/>
          </a:bodyPr>
          <a:lstStyle/>
          <a:p>
            <a:r>
              <a:rPr lang="pt-BR" sz="1400" baseline="0" dirty="0">
                <a:latin typeface="Calibri" panose="020F0502020204030204" pitchFamily="34" charset="0"/>
                <a:ea typeface="Calibri" panose="020F0502020204030204" pitchFamily="34" charset="0"/>
                <a:cs typeface="Times New Roman" panose="02020603050405020304" pitchFamily="18" charset="0"/>
              </a:rPr>
              <a:t>Balanço de massa de NaOH: 0.38 x m</a:t>
            </a:r>
            <a:r>
              <a:rPr lang="pt-BR" sz="1400" baseline="-25000" dirty="0">
                <a:latin typeface="Calibri" panose="020F0502020204030204" pitchFamily="34" charset="0"/>
                <a:ea typeface="Calibri" panose="020F0502020204030204" pitchFamily="34" charset="0"/>
                <a:cs typeface="Times New Roman" panose="02020603050405020304" pitchFamily="18" charset="0"/>
              </a:rPr>
              <a:t>3</a:t>
            </a:r>
            <a:r>
              <a:rPr lang="pt-BR" sz="1400" baseline="0" dirty="0">
                <a:latin typeface="Calibri" panose="020F0502020204030204" pitchFamily="34" charset="0"/>
                <a:ea typeface="Calibri" panose="020F0502020204030204" pitchFamily="34" charset="0"/>
                <a:cs typeface="Times New Roman" panose="02020603050405020304" pitchFamily="18" charset="0"/>
              </a:rPr>
              <a:t> = 0 x m</a:t>
            </a:r>
            <a:r>
              <a:rPr lang="pt-BR" sz="1400" baseline="-25000" dirty="0">
                <a:latin typeface="Calibri" panose="020F0502020204030204" pitchFamily="34" charset="0"/>
                <a:ea typeface="Calibri" panose="020F0502020204030204" pitchFamily="34" charset="0"/>
                <a:cs typeface="Times New Roman" panose="02020603050405020304" pitchFamily="18" charset="0"/>
              </a:rPr>
              <a:t>2 </a:t>
            </a:r>
            <a:r>
              <a:rPr lang="pt-BR" sz="1400" baseline="0" dirty="0">
                <a:latin typeface="Calibri" panose="020F0502020204030204" pitchFamily="34" charset="0"/>
                <a:ea typeface="Calibri" panose="020F0502020204030204" pitchFamily="34" charset="0"/>
                <a:cs typeface="Times New Roman" panose="02020603050405020304" pitchFamily="18" charset="0"/>
              </a:rPr>
              <a:t>+ 0.40 m</a:t>
            </a:r>
            <a:r>
              <a:rPr lang="pt-BR" sz="1400" baseline="-25000" dirty="0">
                <a:latin typeface="Calibri" panose="020F0502020204030204" pitchFamily="34" charset="0"/>
                <a:ea typeface="Calibri" panose="020F0502020204030204" pitchFamily="34" charset="0"/>
                <a:cs typeface="Times New Roman" panose="02020603050405020304" pitchFamily="18" charset="0"/>
              </a:rPr>
              <a:t>1</a:t>
            </a:r>
            <a:r>
              <a:rPr lang="pt-BR" sz="1400" baseline="0" dirty="0">
                <a:latin typeface="Calibri" panose="020F0502020204030204" pitchFamily="34" charset="0"/>
                <a:ea typeface="Calibri" panose="020F0502020204030204" pitchFamily="34" charset="0"/>
                <a:cs typeface="Times New Roman" panose="02020603050405020304" pitchFamily="18" charset="0"/>
              </a:rPr>
              <a:t> --&gt; </a:t>
            </a:r>
            <a:r>
              <a:rPr lang="pt-BR" sz="1400" baseline="0" dirty="0">
                <a:solidFill>
                  <a:srgbClr val="FF0000"/>
                </a:solidFill>
                <a:latin typeface="Calibri" panose="020F0502020204030204" pitchFamily="34" charset="0"/>
                <a:ea typeface="Calibri" panose="020F0502020204030204" pitchFamily="34" charset="0"/>
                <a:cs typeface="Times New Roman" panose="02020603050405020304" pitchFamily="18" charset="0"/>
              </a:rPr>
              <a:t>m</a:t>
            </a:r>
            <a:r>
              <a:rPr lang="pt-BR" sz="1400" baseline="-25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3 </a:t>
            </a:r>
            <a:r>
              <a:rPr lang="pt-BR" sz="1400" baseline="0" dirty="0">
                <a:solidFill>
                  <a:srgbClr val="FF0000"/>
                </a:solidFill>
                <a:latin typeface="Calibri" panose="020F0502020204030204" pitchFamily="34" charset="0"/>
                <a:ea typeface="Calibri" panose="020F0502020204030204" pitchFamily="34" charset="0"/>
                <a:cs typeface="Times New Roman" panose="02020603050405020304" pitchFamily="18" charset="0"/>
              </a:rPr>
              <a:t>= 1.05 lbm; m</a:t>
            </a:r>
            <a:r>
              <a:rPr lang="pt-BR" sz="1400" baseline="-25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2 </a:t>
            </a:r>
            <a:r>
              <a:rPr lang="pt-BR" sz="1400" baseline="0" dirty="0">
                <a:solidFill>
                  <a:srgbClr val="FF0000"/>
                </a:solidFill>
                <a:latin typeface="Calibri" panose="020F0502020204030204" pitchFamily="34" charset="0"/>
                <a:ea typeface="Calibri" panose="020F0502020204030204" pitchFamily="34" charset="0"/>
                <a:cs typeface="Times New Roman" panose="02020603050405020304" pitchFamily="18" charset="0"/>
              </a:rPr>
              <a:t>= 0.05 lbm</a:t>
            </a:r>
            <a:endParaRPr lang="pt-BR" sz="1400" baseline="0" dirty="0">
              <a:solidFill>
                <a:srgbClr val="FF0000"/>
              </a:solidFill>
              <a:latin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3A77A892-F3A6-4D1E-9237-E8E84AE39003}"/>
                  </a:ext>
                </a:extLst>
              </p:cNvPr>
              <p:cNvSpPr/>
              <p:nvPr/>
            </p:nvSpPr>
            <p:spPr>
              <a:xfrm>
                <a:off x="1956826" y="4608430"/>
                <a:ext cx="5213671" cy="646331"/>
              </a:xfrm>
              <a:prstGeom prst="rect">
                <a:avLst/>
              </a:prstGeom>
            </p:spPr>
            <p:txBody>
              <a:bodyPr wrap="none">
                <a:spAutoFit/>
              </a:bodyPr>
              <a:lstStyle/>
              <a:p>
                <a:pPr algn="ctr"/>
                <a14:m>
                  <m:oMath xmlns:m="http://schemas.openxmlformats.org/officeDocument/2006/math">
                    <m:r>
                      <a:rPr lang="pt-BR" b="0" i="1" baseline="0" smtClean="0">
                        <a:latin typeface="Cambria Math" panose="02040503050406030204" pitchFamily="18" charset="0"/>
                      </a:rPr>
                      <m:t>𝑄</m:t>
                    </m:r>
                    <m:r>
                      <a:rPr lang="pt-BR" b="0" i="1" baseline="0" smtClean="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𝑚</m:t>
                        </m:r>
                      </m:e>
                      <m:sub>
                        <m:r>
                          <a:rPr lang="pt-BR" b="0" i="1" baseline="0" smtClean="0">
                            <a:latin typeface="Cambria Math" panose="02040503050406030204" pitchFamily="18" charset="0"/>
                          </a:rPr>
                          <m:t>3</m:t>
                        </m:r>
                      </m:sub>
                    </m:sSub>
                    <m:r>
                      <a:rPr lang="pt-BR" b="0" i="1" baseline="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𝐻</m:t>
                        </m:r>
                      </m:e>
                      <m:sub>
                        <m:r>
                          <a:rPr lang="pt-BR" b="0" i="1" baseline="0" smtClean="0">
                            <a:latin typeface="Cambria Math" panose="02040503050406030204" pitchFamily="18" charset="0"/>
                          </a:rPr>
                          <m:t>3</m:t>
                        </m:r>
                      </m:sub>
                    </m:sSub>
                    <m:r>
                      <a:rPr lang="pt-BR" b="0" i="1" baseline="0">
                        <a:latin typeface="Cambria Math" panose="02040503050406030204" pitchFamily="18" charset="0"/>
                      </a:rPr>
                      <m:t>−</m:t>
                    </m:r>
                    <m:d>
                      <m:dPr>
                        <m:ctrlPr>
                          <a:rPr lang="pt-BR" i="1" baseline="0">
                            <a:latin typeface="Cambria Math" panose="02040503050406030204" pitchFamily="18" charset="0"/>
                          </a:rPr>
                        </m:ctrlPr>
                      </m:dPr>
                      <m:e>
                        <m:sSub>
                          <m:sSubPr>
                            <m:ctrlPr>
                              <a:rPr lang="pt-BR" i="1" baseline="0">
                                <a:latin typeface="Cambria Math" panose="02040503050406030204" pitchFamily="18" charset="0"/>
                              </a:rPr>
                            </m:ctrlPr>
                          </m:sSubPr>
                          <m:e>
                            <m:r>
                              <a:rPr lang="pt-BR" b="0" i="1" baseline="0">
                                <a:latin typeface="Cambria Math" panose="02040503050406030204" pitchFamily="18" charset="0"/>
                              </a:rPr>
                              <m:t>𝑚</m:t>
                            </m:r>
                          </m:e>
                          <m:sub>
                            <m:r>
                              <a:rPr lang="pt-BR" b="0" i="1" baseline="0">
                                <a:latin typeface="Cambria Math" panose="02040503050406030204" pitchFamily="18" charset="0"/>
                              </a:rPr>
                              <m:t>1</m:t>
                            </m:r>
                          </m:sub>
                        </m:sSub>
                        <m:r>
                          <a:rPr lang="pt-BR" b="0" i="1" baseline="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𝐻</m:t>
                            </m:r>
                          </m:e>
                          <m:sub>
                            <m:r>
                              <a:rPr lang="pt-BR" b="0" i="1" baseline="0">
                                <a:latin typeface="Cambria Math" panose="02040503050406030204" pitchFamily="18" charset="0"/>
                              </a:rPr>
                              <m:t>1</m:t>
                            </m:r>
                          </m:sub>
                        </m:sSub>
                        <m:r>
                          <a:rPr lang="pt-BR" b="0" i="1" baseline="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𝑚</m:t>
                            </m:r>
                          </m:e>
                          <m:sub>
                            <m:r>
                              <a:rPr lang="pt-BR" b="0" i="1" baseline="0">
                                <a:latin typeface="Cambria Math" panose="02040503050406030204" pitchFamily="18" charset="0"/>
                              </a:rPr>
                              <m:t>2</m:t>
                            </m:r>
                          </m:sub>
                        </m:sSub>
                        <m:r>
                          <a:rPr lang="pt-BR" b="0" i="1" baseline="0">
                            <a:latin typeface="Cambria Math" panose="02040503050406030204" pitchFamily="18" charset="0"/>
                          </a:rPr>
                          <m:t>.</m:t>
                        </m:r>
                        <m:sSub>
                          <m:sSubPr>
                            <m:ctrlPr>
                              <a:rPr lang="pt-BR" i="1" baseline="0">
                                <a:latin typeface="Cambria Math" panose="02040503050406030204" pitchFamily="18" charset="0"/>
                              </a:rPr>
                            </m:ctrlPr>
                          </m:sSubPr>
                          <m:e>
                            <m:r>
                              <a:rPr lang="pt-BR" b="0" i="1" baseline="0">
                                <a:latin typeface="Cambria Math" panose="02040503050406030204" pitchFamily="18" charset="0"/>
                              </a:rPr>
                              <m:t>𝐻</m:t>
                            </m:r>
                          </m:e>
                          <m:sub>
                            <m:r>
                              <a:rPr lang="pt-BR" b="0" i="1" baseline="0">
                                <a:latin typeface="Cambria Math" panose="02040503050406030204" pitchFamily="18" charset="0"/>
                              </a:rPr>
                              <m:t>2</m:t>
                            </m:r>
                          </m:sub>
                        </m:sSub>
                      </m:e>
                    </m:d>
                    <m:r>
                      <a:rPr lang="pt-BR" b="0" i="0" baseline="0" smtClean="0">
                        <a:latin typeface="Cambria Math" panose="02040503050406030204" pitchFamily="18" charset="0"/>
                      </a:rPr>
                      <m:t>=</m:t>
                    </m:r>
                  </m:oMath>
                </a14:m>
                <a:r>
                  <a:rPr lang="pt-BR" i="0" baseline="0" dirty="0">
                    <a:latin typeface="Cambria Math" panose="02040503050406030204" pitchFamily="18" charset="0"/>
                  </a:rPr>
                  <a:t> 0</a:t>
                </a:r>
              </a:p>
              <a:p>
                <a14:m>
                  <m:oMath xmlns:m="http://schemas.openxmlformats.org/officeDocument/2006/math">
                    <m:r>
                      <a:rPr lang="pt-BR" b="0" i="0" baseline="0" smtClean="0">
                        <a:latin typeface="Cambria Math" panose="02040503050406030204" pitchFamily="18" charset="0"/>
                      </a:rPr>
                      <m:t>0=1.05 </m:t>
                    </m:r>
                    <m:r>
                      <m:rPr>
                        <m:sty m:val="p"/>
                      </m:rPr>
                      <a:rPr lang="pt-BR" b="0" i="0" baseline="0" smtClean="0">
                        <a:latin typeface="Cambria Math" panose="02040503050406030204" pitchFamily="18" charset="0"/>
                      </a:rPr>
                      <m:t>lbm</m:t>
                    </m:r>
                    <m:r>
                      <a:rPr lang="pt-BR" b="0" i="0" baseline="0" smtClean="0">
                        <a:latin typeface="Cambria Math" panose="02040503050406030204" pitchFamily="18" charset="0"/>
                      </a:rPr>
                      <m:t>.</m:t>
                    </m:r>
                    <m:d>
                      <m:dPr>
                        <m:ctrlPr>
                          <a:rPr lang="pt-BR" i="1" baseline="0" smtClean="0">
                            <a:latin typeface="Cambria Math" panose="02040503050406030204" pitchFamily="18" charset="0"/>
                          </a:rPr>
                        </m:ctrlPr>
                      </m:dPr>
                      <m:e>
                        <m:sSub>
                          <m:sSubPr>
                            <m:ctrlPr>
                              <a:rPr lang="pt-BR" i="1" baseline="0" smtClean="0">
                                <a:latin typeface="Cambria Math" panose="02040503050406030204" pitchFamily="18" charset="0"/>
                              </a:rPr>
                            </m:ctrlPr>
                          </m:sSubPr>
                          <m:e>
                            <m:r>
                              <a:rPr lang="pt-BR" b="0" i="1" baseline="0" smtClean="0">
                                <a:latin typeface="Cambria Math" panose="02040503050406030204" pitchFamily="18" charset="0"/>
                              </a:rPr>
                              <m:t>𝐻</m:t>
                            </m:r>
                          </m:e>
                          <m:sub>
                            <m:r>
                              <a:rPr lang="pt-BR" b="0" i="1" baseline="0" smtClean="0">
                                <a:latin typeface="Cambria Math" panose="02040503050406030204" pitchFamily="18" charset="0"/>
                              </a:rPr>
                              <m:t>3</m:t>
                            </m:r>
                          </m:sub>
                        </m:sSub>
                      </m:e>
                    </m:d>
                    <m:r>
                      <a:rPr lang="pt-BR" b="0" i="0" baseline="0" smtClean="0">
                        <a:latin typeface="Cambria Math" panose="02040503050406030204" pitchFamily="18" charset="0"/>
                      </a:rPr>
                      <m:t>−</m:t>
                    </m:r>
                    <m:d>
                      <m:dPr>
                        <m:ctrlPr>
                          <a:rPr lang="pt-BR" i="1" baseline="0" smtClean="0">
                            <a:latin typeface="Cambria Math" panose="02040503050406030204" pitchFamily="18" charset="0"/>
                          </a:rPr>
                        </m:ctrlPr>
                      </m:dPr>
                      <m:e>
                        <m:r>
                          <a:rPr lang="pt-BR" b="0" i="1" baseline="0" smtClean="0">
                            <a:latin typeface="Cambria Math" panose="02040503050406030204" pitchFamily="18" charset="0"/>
                          </a:rPr>
                          <m:t>1.0 </m:t>
                        </m:r>
                        <m:r>
                          <a:rPr lang="pt-BR" b="0" i="1" baseline="0" smtClean="0">
                            <a:latin typeface="Cambria Math" panose="02040503050406030204" pitchFamily="18" charset="0"/>
                          </a:rPr>
                          <m:t>𝑙𝑏𝑚</m:t>
                        </m:r>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i="1" baseline="0">
                                <a:latin typeface="Cambria Math" panose="02040503050406030204" pitchFamily="18" charset="0"/>
                              </a:rPr>
                              <m:t>1</m:t>
                            </m:r>
                          </m:sub>
                        </m:sSub>
                        <m:r>
                          <a:rPr lang="pt-BR" i="1" baseline="0">
                            <a:latin typeface="Cambria Math" panose="02040503050406030204" pitchFamily="18" charset="0"/>
                          </a:rPr>
                          <m:t>+</m:t>
                        </m:r>
                        <m:r>
                          <a:rPr lang="pt-BR" b="0" i="1" baseline="0" smtClean="0">
                            <a:latin typeface="Cambria Math" panose="02040503050406030204" pitchFamily="18" charset="0"/>
                          </a:rPr>
                          <m:t>0.05 </m:t>
                        </m:r>
                        <m:r>
                          <a:rPr lang="pt-BR" b="0" i="1" baseline="0" smtClean="0">
                            <a:latin typeface="Cambria Math" panose="02040503050406030204" pitchFamily="18" charset="0"/>
                          </a:rPr>
                          <m:t>𝑙𝑏𝑚</m:t>
                        </m:r>
                        <m:r>
                          <a:rPr lang="pt-BR" i="1" baseline="0">
                            <a:latin typeface="Cambria Math" panose="02040503050406030204" pitchFamily="18" charset="0"/>
                          </a:rPr>
                          <m:t>.</m:t>
                        </m:r>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i="1" baseline="0">
                                <a:latin typeface="Cambria Math" panose="02040503050406030204" pitchFamily="18" charset="0"/>
                              </a:rPr>
                              <m:t>2</m:t>
                            </m:r>
                          </m:sub>
                        </m:sSub>
                      </m:e>
                    </m:d>
                  </m:oMath>
                </a14:m>
                <a:r>
                  <a:rPr lang="pt-BR" b="1" baseline="0" dirty="0"/>
                  <a:t>  </a:t>
                </a:r>
              </a:p>
            </p:txBody>
          </p:sp>
        </mc:Choice>
        <mc:Fallback xmlns="">
          <p:sp>
            <p:nvSpPr>
              <p:cNvPr id="20" name="Rectangle 19">
                <a:extLst>
                  <a:ext uri="{FF2B5EF4-FFF2-40B4-BE49-F238E27FC236}">
                    <a16:creationId xmlns:a16="http://schemas.microsoft.com/office/drawing/2014/main" id="{3A77A892-F3A6-4D1E-9237-E8E84AE39003}"/>
                  </a:ext>
                </a:extLst>
              </p:cNvPr>
              <p:cNvSpPr>
                <a:spLocks noRot="1" noChangeAspect="1" noMove="1" noResize="1" noEditPoints="1" noAdjustHandles="1" noChangeArrowheads="1" noChangeShapeType="1" noTextEdit="1"/>
              </p:cNvSpPr>
              <p:nvPr/>
            </p:nvSpPr>
            <p:spPr>
              <a:xfrm>
                <a:off x="1956826" y="4608430"/>
                <a:ext cx="5213671" cy="646331"/>
              </a:xfrm>
              <a:prstGeom prst="rect">
                <a:avLst/>
              </a:prstGeom>
              <a:blipFill>
                <a:blip r:embed="rId2"/>
                <a:stretch>
                  <a:fillRect t="-6604"/>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81814A8A-2BE1-446A-991F-F776E232D8E2}"/>
                  </a:ext>
                </a:extLst>
              </p:cNvPr>
              <p:cNvSpPr/>
              <p:nvPr/>
            </p:nvSpPr>
            <p:spPr>
              <a:xfrm>
                <a:off x="487468" y="5293291"/>
                <a:ext cx="8188988" cy="71468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pt-BR" baseline="0" smtClean="0">
                          <a:latin typeface="Cambria Math" panose="02040503050406030204" pitchFamily="18" charset="0"/>
                        </a:rPr>
                        <m:t>0=1.05 </m:t>
                      </m:r>
                      <m:r>
                        <m:rPr>
                          <m:sty m:val="p"/>
                        </m:rPr>
                        <a:rPr lang="pt-BR" baseline="0" smtClean="0">
                          <a:latin typeface="Cambria Math" panose="02040503050406030204" pitchFamily="18" charset="0"/>
                        </a:rPr>
                        <m:t>lbm</m:t>
                      </m:r>
                      <m:r>
                        <a:rPr lang="pt-BR" baseline="0" smtClean="0">
                          <a:latin typeface="Cambria Math" panose="02040503050406030204" pitchFamily="18" charset="0"/>
                        </a:rPr>
                        <m:t>.</m:t>
                      </m:r>
                      <m:d>
                        <m:dPr>
                          <m:ctrlPr>
                            <a:rPr lang="pt-BR" i="1" baseline="0">
                              <a:latin typeface="Cambria Math" panose="02040503050406030204" pitchFamily="18" charset="0"/>
                            </a:rPr>
                          </m:ctrlPr>
                        </m:dPr>
                        <m:e>
                          <m:sSub>
                            <m:sSubPr>
                              <m:ctrlPr>
                                <a:rPr lang="pt-BR" i="1" baseline="0">
                                  <a:latin typeface="Cambria Math" panose="02040503050406030204" pitchFamily="18" charset="0"/>
                                </a:rPr>
                              </m:ctrlPr>
                            </m:sSubPr>
                            <m:e>
                              <m:r>
                                <a:rPr lang="pt-BR" i="1" baseline="0">
                                  <a:latin typeface="Cambria Math" panose="02040503050406030204" pitchFamily="18" charset="0"/>
                                </a:rPr>
                                <m:t>𝐻</m:t>
                              </m:r>
                            </m:e>
                            <m:sub>
                              <m:r>
                                <a:rPr lang="pt-BR" i="1" baseline="0">
                                  <a:latin typeface="Cambria Math" panose="02040503050406030204" pitchFamily="18" charset="0"/>
                                </a:rPr>
                                <m:t>3</m:t>
                              </m:r>
                            </m:sub>
                          </m:sSub>
                        </m:e>
                      </m:d>
                      <m:r>
                        <a:rPr lang="pt-BR" baseline="0">
                          <a:latin typeface="Cambria Math" panose="02040503050406030204" pitchFamily="18" charset="0"/>
                        </a:rPr>
                        <m:t>−</m:t>
                      </m:r>
                      <m:d>
                        <m:dPr>
                          <m:ctrlPr>
                            <a:rPr lang="pt-BR" i="1" baseline="0">
                              <a:latin typeface="Cambria Math" panose="02040503050406030204" pitchFamily="18" charset="0"/>
                            </a:rPr>
                          </m:ctrlPr>
                        </m:dPr>
                        <m:e>
                          <m:r>
                            <a:rPr lang="pt-BR" i="1" baseline="0">
                              <a:latin typeface="Cambria Math" panose="02040503050406030204" pitchFamily="18" charset="0"/>
                            </a:rPr>
                            <m:t>1.0 </m:t>
                          </m:r>
                          <m:r>
                            <a:rPr lang="pt-BR" i="1" baseline="0">
                              <a:latin typeface="Cambria Math" panose="02040503050406030204" pitchFamily="18" charset="0"/>
                            </a:rPr>
                            <m:t>𝑙𝑏𝑚</m:t>
                          </m:r>
                          <m:r>
                            <a:rPr lang="pt-BR" i="1" baseline="0">
                              <a:latin typeface="Cambria Math" panose="02040503050406030204" pitchFamily="18" charset="0"/>
                            </a:rPr>
                            <m:t>. 77</m:t>
                          </m:r>
                          <m:f>
                            <m:fPr>
                              <m:ctrlPr>
                                <a:rPr lang="pt-BR" b="0" i="1" baseline="0" smtClean="0">
                                  <a:latin typeface="Cambria Math" panose="02040503050406030204" pitchFamily="18" charset="0"/>
                                </a:rPr>
                              </m:ctrlPr>
                            </m:fPr>
                            <m:num>
                              <m:r>
                                <a:rPr lang="pt-BR" b="0" i="1" baseline="0" smtClean="0">
                                  <a:latin typeface="Cambria Math" panose="02040503050406030204" pitchFamily="18" charset="0"/>
                                </a:rPr>
                                <m:t>𝐵𝑡𝑢</m:t>
                              </m:r>
                            </m:num>
                            <m:den>
                              <m:r>
                                <a:rPr lang="pt-BR" b="0" i="1" baseline="0" smtClean="0">
                                  <a:latin typeface="Cambria Math" panose="02040503050406030204" pitchFamily="18" charset="0"/>
                                </a:rPr>
                                <m:t>𝑙𝑏𝑚</m:t>
                              </m:r>
                            </m:den>
                          </m:f>
                          <m:r>
                            <a:rPr lang="pt-BR" i="1" baseline="0">
                              <a:latin typeface="Cambria Math" panose="02040503050406030204" pitchFamily="18" charset="0"/>
                            </a:rPr>
                            <m:t>+0.05 </m:t>
                          </m:r>
                          <m:r>
                            <a:rPr lang="pt-BR" i="1" baseline="0">
                              <a:latin typeface="Cambria Math" panose="02040503050406030204" pitchFamily="18" charset="0"/>
                            </a:rPr>
                            <m:t>𝑙𝑏𝑚</m:t>
                          </m:r>
                          <m:r>
                            <a:rPr lang="pt-BR" i="1" baseline="0">
                              <a:latin typeface="Cambria Math" panose="02040503050406030204" pitchFamily="18" charset="0"/>
                            </a:rPr>
                            <m:t>.</m:t>
                          </m:r>
                          <m:f>
                            <m:fPr>
                              <m:ctrlPr>
                                <a:rPr lang="pt-BR" b="0" i="1" baseline="0" smtClean="0">
                                  <a:latin typeface="Cambria Math" panose="02040503050406030204" pitchFamily="18" charset="0"/>
                                </a:rPr>
                              </m:ctrlPr>
                            </m:fPr>
                            <m:num>
                              <m:r>
                                <a:rPr lang="pt-BR" b="0" i="1" baseline="0" smtClean="0">
                                  <a:latin typeface="Cambria Math" panose="02040503050406030204" pitchFamily="18" charset="0"/>
                                </a:rPr>
                                <m:t>1161</m:t>
                              </m:r>
                              <m:r>
                                <a:rPr lang="pt-BR" b="0" i="1" baseline="0" smtClean="0">
                                  <a:latin typeface="Cambria Math" panose="02040503050406030204" pitchFamily="18" charset="0"/>
                                </a:rPr>
                                <m:t>𝐵𝑡𝑢</m:t>
                              </m:r>
                            </m:num>
                            <m:den>
                              <m:r>
                                <a:rPr lang="pt-BR" b="0" i="1" baseline="0" smtClean="0">
                                  <a:latin typeface="Cambria Math" panose="02040503050406030204" pitchFamily="18" charset="0"/>
                                </a:rPr>
                                <m:t>𝑙𝑏𝑚</m:t>
                              </m:r>
                            </m:den>
                          </m:f>
                          <m:r>
                            <a:rPr lang="pt-BR" i="1" baseline="0" smtClean="0">
                              <a:latin typeface="Cambria Math" panose="02040503050406030204" pitchFamily="18" charset="0"/>
                            </a:rPr>
                            <m:t> </m:t>
                          </m:r>
                        </m:e>
                      </m:d>
                      <m:r>
                        <a:rPr lang="pt-BR" b="0" i="1" baseline="0" smtClean="0">
                          <a:latin typeface="Cambria Math" panose="02040503050406030204" pitchFamily="18" charset="0"/>
                        </a:rPr>
                        <m:t>→</m:t>
                      </m:r>
                      <m:sSub>
                        <m:sSubPr>
                          <m:ctrlPr>
                            <a:rPr lang="pt-BR" b="1" i="1" baseline="0">
                              <a:latin typeface="Cambria Math" panose="02040503050406030204" pitchFamily="18" charset="0"/>
                            </a:rPr>
                          </m:ctrlPr>
                        </m:sSubPr>
                        <m:e>
                          <m:r>
                            <a:rPr lang="pt-BR" b="1" i="1" baseline="0">
                              <a:latin typeface="Cambria Math" panose="02040503050406030204" pitchFamily="18" charset="0"/>
                            </a:rPr>
                            <m:t>𝑯</m:t>
                          </m:r>
                        </m:e>
                        <m:sub>
                          <m:r>
                            <a:rPr lang="pt-BR" b="1" i="1" baseline="0">
                              <a:latin typeface="Cambria Math" panose="02040503050406030204" pitchFamily="18" charset="0"/>
                            </a:rPr>
                            <m:t>𝟑</m:t>
                          </m:r>
                        </m:sub>
                      </m:sSub>
                      <m:r>
                        <a:rPr lang="pt-BR" b="1" i="0" baseline="0" smtClean="0">
                          <a:latin typeface="Cambria Math" panose="02040503050406030204" pitchFamily="18" charset="0"/>
                        </a:rPr>
                        <m:t>=</m:t>
                      </m:r>
                      <m:r>
                        <a:rPr lang="pt-BR" b="1" i="0" baseline="0" smtClean="0">
                          <a:latin typeface="Cambria Math" panose="02040503050406030204" pitchFamily="18" charset="0"/>
                        </a:rPr>
                        <m:t>𝟏𝟑𝟏</m:t>
                      </m:r>
                      <m:f>
                        <m:fPr>
                          <m:ctrlPr>
                            <a:rPr lang="pt-BR" b="1" i="1" baseline="0" smtClean="0">
                              <a:latin typeface="Cambria Math" panose="02040503050406030204" pitchFamily="18" charset="0"/>
                            </a:rPr>
                          </m:ctrlPr>
                        </m:fPr>
                        <m:num>
                          <m:r>
                            <a:rPr lang="pt-BR" b="1" i="0" baseline="0" smtClean="0">
                              <a:latin typeface="Cambria Math" panose="02040503050406030204" pitchFamily="18" charset="0"/>
                            </a:rPr>
                            <m:t>𝐁𝐭𝐮</m:t>
                          </m:r>
                        </m:num>
                        <m:den>
                          <m:r>
                            <a:rPr lang="pt-BR" b="1" i="0" baseline="0" smtClean="0">
                              <a:latin typeface="Cambria Math" panose="02040503050406030204" pitchFamily="18" charset="0"/>
                            </a:rPr>
                            <m:t>𝐥𝐛𝐦</m:t>
                          </m:r>
                        </m:den>
                      </m:f>
                    </m:oMath>
                  </m:oMathPara>
                </a14:m>
                <a:endParaRPr lang="pt-BR" b="1" baseline="0" dirty="0"/>
              </a:p>
            </p:txBody>
          </p:sp>
        </mc:Choice>
        <mc:Fallback xmlns="">
          <p:sp>
            <p:nvSpPr>
              <p:cNvPr id="21" name="Rectangle 20">
                <a:extLst>
                  <a:ext uri="{FF2B5EF4-FFF2-40B4-BE49-F238E27FC236}">
                    <a16:creationId xmlns:a16="http://schemas.microsoft.com/office/drawing/2014/main" id="{81814A8A-2BE1-446A-991F-F776E232D8E2}"/>
                  </a:ext>
                </a:extLst>
              </p:cNvPr>
              <p:cNvSpPr>
                <a:spLocks noRot="1" noChangeAspect="1" noMove="1" noResize="1" noEditPoints="1" noAdjustHandles="1" noChangeArrowheads="1" noChangeShapeType="1" noTextEdit="1"/>
              </p:cNvSpPr>
              <p:nvPr/>
            </p:nvSpPr>
            <p:spPr>
              <a:xfrm>
                <a:off x="487468" y="5293291"/>
                <a:ext cx="8188988" cy="714683"/>
              </a:xfrm>
              <a:prstGeom prst="rect">
                <a:avLst/>
              </a:prstGeom>
              <a:blipFill>
                <a:blip r:embed="rId3"/>
                <a:stretch>
                  <a:fillRect/>
                </a:stretch>
              </a:blipFill>
            </p:spPr>
            <p:txBody>
              <a:bodyPr/>
              <a:lstStyle/>
              <a:p>
                <a:r>
                  <a:rPr lang="en-IE">
                    <a:noFill/>
                  </a:rPr>
                  <a:t> </a:t>
                </a:r>
              </a:p>
            </p:txBody>
          </p:sp>
        </mc:Fallback>
      </mc:AlternateContent>
      <p:grpSp>
        <p:nvGrpSpPr>
          <p:cNvPr id="26" name="Group 25">
            <a:extLst>
              <a:ext uri="{FF2B5EF4-FFF2-40B4-BE49-F238E27FC236}">
                <a16:creationId xmlns:a16="http://schemas.microsoft.com/office/drawing/2014/main" id="{304E4C4C-95A3-49B9-AFB9-900C6874B1ED}"/>
              </a:ext>
            </a:extLst>
          </p:cNvPr>
          <p:cNvGrpSpPr/>
          <p:nvPr/>
        </p:nvGrpSpPr>
        <p:grpSpPr>
          <a:xfrm>
            <a:off x="5580112" y="4728147"/>
            <a:ext cx="3226068" cy="1293141"/>
            <a:chOff x="5580112" y="4728147"/>
            <a:chExt cx="3226068" cy="1293141"/>
          </a:xfrm>
        </p:grpSpPr>
        <p:sp>
          <p:nvSpPr>
            <p:cNvPr id="22" name="Rectangle 21">
              <a:extLst>
                <a:ext uri="{FF2B5EF4-FFF2-40B4-BE49-F238E27FC236}">
                  <a16:creationId xmlns:a16="http://schemas.microsoft.com/office/drawing/2014/main" id="{E2E28603-A50B-4B78-8102-37B708C73833}"/>
                </a:ext>
              </a:extLst>
            </p:cNvPr>
            <p:cNvSpPr/>
            <p:nvPr/>
          </p:nvSpPr>
          <p:spPr bwMode="auto">
            <a:xfrm>
              <a:off x="5580112" y="5293291"/>
              <a:ext cx="1008112" cy="72799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3000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7EC69171-7C1C-4BFB-95CC-A4E760EE173E}"/>
                </a:ext>
              </a:extLst>
            </p:cNvPr>
            <p:cNvSpPr/>
            <p:nvPr/>
          </p:nvSpPr>
          <p:spPr>
            <a:xfrm>
              <a:off x="6955673" y="4728147"/>
              <a:ext cx="1850507" cy="276999"/>
            </a:xfrm>
            <a:prstGeom prst="rect">
              <a:avLst/>
            </a:prstGeom>
            <a:ln>
              <a:solidFill>
                <a:schemeClr val="tx1"/>
              </a:solidFill>
            </a:ln>
          </p:spPr>
          <p:txBody>
            <a:bodyPr wrap="none">
              <a:spAutoFit/>
            </a:bodyPr>
            <a:lstStyle/>
            <a:p>
              <a:r>
                <a:rPr lang="pt-BR" sz="1200" baseline="0" dirty="0">
                  <a:latin typeface="Calibri" panose="020F0502020204030204" pitchFamily="34" charset="0"/>
                  <a:ea typeface="Calibri" panose="020F0502020204030204" pitchFamily="34" charset="0"/>
                  <a:cs typeface="Times New Roman" panose="02020603050405020304" pitchFamily="18" charset="0"/>
                </a:rPr>
                <a:t>Tabela de vapor d´água sat</a:t>
              </a:r>
              <a:endParaRPr lang="en-IE" sz="1200" dirty="0"/>
            </a:p>
          </p:txBody>
        </p:sp>
        <p:cxnSp>
          <p:nvCxnSpPr>
            <p:cNvPr id="25" name="Straight Arrow Connector 24">
              <a:extLst>
                <a:ext uri="{FF2B5EF4-FFF2-40B4-BE49-F238E27FC236}">
                  <a16:creationId xmlns:a16="http://schemas.microsoft.com/office/drawing/2014/main" id="{7B17EDE8-D88C-45C3-B4BA-876B9D9BED89}"/>
                </a:ext>
              </a:extLst>
            </p:cNvPr>
            <p:cNvCxnSpPr/>
            <p:nvPr/>
          </p:nvCxnSpPr>
          <p:spPr bwMode="auto">
            <a:xfrm flipV="1">
              <a:off x="6588224" y="5013176"/>
              <a:ext cx="598950" cy="28997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cxnSp>
        <p:nvCxnSpPr>
          <p:cNvPr id="28" name="Straight Arrow Connector 27">
            <a:extLst>
              <a:ext uri="{FF2B5EF4-FFF2-40B4-BE49-F238E27FC236}">
                <a16:creationId xmlns:a16="http://schemas.microsoft.com/office/drawing/2014/main" id="{3F1B7680-AB6A-49BE-8C85-46D5E317E252}"/>
              </a:ext>
            </a:extLst>
          </p:cNvPr>
          <p:cNvCxnSpPr/>
          <p:nvPr/>
        </p:nvCxnSpPr>
        <p:spPr bwMode="auto">
          <a:xfrm flipH="1">
            <a:off x="3779347" y="5891302"/>
            <a:ext cx="3744416" cy="5760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9" name="Rectangle 28">
            <a:extLst>
              <a:ext uri="{FF2B5EF4-FFF2-40B4-BE49-F238E27FC236}">
                <a16:creationId xmlns:a16="http://schemas.microsoft.com/office/drawing/2014/main" id="{DC59CE88-0286-4F23-8595-43B6260B19D6}"/>
              </a:ext>
            </a:extLst>
          </p:cNvPr>
          <p:cNvSpPr/>
          <p:nvPr/>
        </p:nvSpPr>
        <p:spPr>
          <a:xfrm>
            <a:off x="2702360" y="6481375"/>
            <a:ext cx="3220177" cy="276999"/>
          </a:xfrm>
          <a:prstGeom prst="rect">
            <a:avLst/>
          </a:prstGeom>
          <a:ln>
            <a:solidFill>
              <a:schemeClr val="tx1"/>
            </a:solidFill>
          </a:ln>
        </p:spPr>
        <p:txBody>
          <a:bodyPr wrap="none">
            <a:spAutoFit/>
          </a:bodyPr>
          <a:lstStyle/>
          <a:p>
            <a:r>
              <a:rPr lang="pt-BR" sz="1200" baseline="0" dirty="0">
                <a:solidFill>
                  <a:srgbClr val="FF0000"/>
                </a:solidFill>
                <a:latin typeface="Calibri" panose="020F0502020204030204" pitchFamily="34" charset="0"/>
                <a:ea typeface="Calibri" panose="020F0502020204030204" pitchFamily="34" charset="0"/>
                <a:cs typeface="Times New Roman" panose="02020603050405020304" pitchFamily="18" charset="0"/>
              </a:rPr>
              <a:t>Pelo diagrama entalpia-concentração: T </a:t>
            </a:r>
            <a:r>
              <a:rPr lang="pt-BR" sz="1200" baseline="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155⸰ F</a:t>
            </a:r>
            <a:endParaRPr lang="en-IE" sz="1200" dirty="0">
              <a:solidFill>
                <a:srgbClr val="FF0000"/>
              </a:solidFill>
            </a:endParaRPr>
          </a:p>
        </p:txBody>
      </p:sp>
    </p:spTree>
    <p:extLst>
      <p:ext uri="{BB962C8B-B14F-4D97-AF65-F5344CB8AC3E}">
        <p14:creationId xmlns:p14="http://schemas.microsoft.com/office/powerpoint/2010/main" val="22261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P spid="11" grpId="0"/>
      <p:bldP spid="12" grpId="0"/>
      <p:bldP spid="18" grpId="0"/>
      <p:bldP spid="19" grpId="0"/>
      <p:bldP spid="20" grpId="0"/>
      <p:bldP spid="21" grpId="0"/>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ço Reservado para Rodapé 2">
            <a:extLst>
              <a:ext uri="{FF2B5EF4-FFF2-40B4-BE49-F238E27FC236}">
                <a16:creationId xmlns:a16="http://schemas.microsoft.com/office/drawing/2014/main" id="{4C20FFEE-C45D-4875-B9C4-4C7E0AD5559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32" indent="-285744">
              <a:spcBef>
                <a:spcPct val="20000"/>
              </a:spcBef>
              <a:buChar char="–"/>
              <a:defRPr sz="2800">
                <a:solidFill>
                  <a:schemeClr val="tx1"/>
                </a:solidFill>
                <a:latin typeface="Arial" panose="020B0604020202020204" pitchFamily="34" charset="0"/>
              </a:defRPr>
            </a:lvl2pPr>
            <a:lvl3pPr marL="1142971" indent="-228594">
              <a:spcBef>
                <a:spcPct val="20000"/>
              </a:spcBef>
              <a:buChar char="•"/>
              <a:defRPr sz="2400">
                <a:solidFill>
                  <a:schemeClr val="tx1"/>
                </a:solidFill>
                <a:latin typeface="Arial" panose="020B0604020202020204" pitchFamily="34" charset="0"/>
              </a:defRPr>
            </a:lvl3pPr>
            <a:lvl4pPr marL="1600160" indent="-228594">
              <a:spcBef>
                <a:spcPct val="20000"/>
              </a:spcBef>
              <a:buChar char="–"/>
              <a:defRPr sz="2000">
                <a:solidFill>
                  <a:schemeClr val="tx1"/>
                </a:solidFill>
                <a:latin typeface="Arial" panose="020B0604020202020204" pitchFamily="34" charset="0"/>
              </a:defRPr>
            </a:lvl4pPr>
            <a:lvl5pPr marL="2057349" indent="-228594">
              <a:spcBef>
                <a:spcPct val="20000"/>
              </a:spcBef>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Char char="»"/>
              <a:defRPr sz="2000">
                <a:solidFill>
                  <a:schemeClr val="tx1"/>
                </a:solidFill>
                <a:latin typeface="Arial" panose="020B0604020202020204" pitchFamily="34" charset="0"/>
              </a:defRPr>
            </a:lvl7pPr>
            <a:lvl8pPr marL="3428914" indent="-228594" eaLnBrk="0" fontAlgn="base" hangingPunct="0">
              <a:spcBef>
                <a:spcPct val="20000"/>
              </a:spcBef>
              <a:spcAft>
                <a:spcPct val="0"/>
              </a:spcAft>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000"/>
              <a:t>___________________________</a:t>
            </a:r>
          </a:p>
          <a:p>
            <a:pPr>
              <a:spcBef>
                <a:spcPct val="0"/>
              </a:spcBef>
              <a:buFontTx/>
              <a:buNone/>
            </a:pPr>
            <a:r>
              <a:rPr lang="pt-BR" altLang="pt-BR" sz="1000" i="1"/>
              <a:t>ZEA0564 – Físico-Química</a:t>
            </a:r>
          </a:p>
        </p:txBody>
      </p:sp>
      <p:pic>
        <p:nvPicPr>
          <p:cNvPr id="38915" name="Picture 3" descr="Figure12">
            <a:extLst>
              <a:ext uri="{FF2B5EF4-FFF2-40B4-BE49-F238E27FC236}">
                <a16:creationId xmlns:a16="http://schemas.microsoft.com/office/drawing/2014/main" id="{AF289E4F-E9DD-4D01-9321-BBFB54361A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4" y="268289"/>
            <a:ext cx="9072563" cy="632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Text Box 4">
            <a:extLst>
              <a:ext uri="{FF2B5EF4-FFF2-40B4-BE49-F238E27FC236}">
                <a16:creationId xmlns:a16="http://schemas.microsoft.com/office/drawing/2014/main" id="{9BF51817-B2E2-4849-AC42-2FEEC7390698}"/>
              </a:ext>
            </a:extLst>
          </p:cNvPr>
          <p:cNvSpPr txBox="1">
            <a:spLocks noChangeArrowheads="1"/>
          </p:cNvSpPr>
          <p:nvPr/>
        </p:nvSpPr>
        <p:spPr bwMode="auto">
          <a:xfrm>
            <a:off x="3" y="6583365"/>
            <a:ext cx="26352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pt-BR" sz="1800"/>
              <a:t>Fonte: www.mhhe.com/smiththermo</a:t>
            </a:r>
          </a:p>
          <a:p>
            <a:pPr eaLnBrk="1" hangingPunct="1">
              <a:spcBef>
                <a:spcPct val="0"/>
              </a:spcBef>
              <a:buFontTx/>
              <a:buNone/>
            </a:pPr>
            <a:endParaRPr lang="pt-BR" altLang="pt-BR" sz="1800"/>
          </a:p>
        </p:txBody>
      </p:sp>
      <p:grpSp>
        <p:nvGrpSpPr>
          <p:cNvPr id="9" name="Group 8">
            <a:extLst>
              <a:ext uri="{FF2B5EF4-FFF2-40B4-BE49-F238E27FC236}">
                <a16:creationId xmlns:a16="http://schemas.microsoft.com/office/drawing/2014/main" id="{D4F0379B-0822-4772-B1E8-40C51C530F8D}"/>
              </a:ext>
            </a:extLst>
          </p:cNvPr>
          <p:cNvGrpSpPr/>
          <p:nvPr/>
        </p:nvGrpSpPr>
        <p:grpSpPr>
          <a:xfrm>
            <a:off x="755576" y="4653136"/>
            <a:ext cx="3765197" cy="792088"/>
            <a:chOff x="755576" y="4653136"/>
            <a:chExt cx="3765197" cy="792088"/>
          </a:xfrm>
        </p:grpSpPr>
        <p:cxnSp>
          <p:nvCxnSpPr>
            <p:cNvPr id="3" name="Straight Connector 2">
              <a:extLst>
                <a:ext uri="{FF2B5EF4-FFF2-40B4-BE49-F238E27FC236}">
                  <a16:creationId xmlns:a16="http://schemas.microsoft.com/office/drawing/2014/main" id="{864C7989-B0C2-4571-86D1-290A48ED50A4}"/>
                </a:ext>
              </a:extLst>
            </p:cNvPr>
            <p:cNvCxnSpPr>
              <a:cxnSpLocks/>
            </p:cNvCxnSpPr>
            <p:nvPr/>
          </p:nvCxnSpPr>
          <p:spPr bwMode="auto">
            <a:xfrm flipV="1">
              <a:off x="4520773" y="4653136"/>
              <a:ext cx="0" cy="792088"/>
            </a:xfrm>
            <a:prstGeom prst="line">
              <a:avLst/>
            </a:prstGeom>
            <a:solidFill>
              <a:schemeClr val="accent1"/>
            </a:solidFill>
            <a:ln w="19050" cap="flat" cmpd="sng" algn="ctr">
              <a:solidFill>
                <a:srgbClr val="0000FF"/>
              </a:solidFill>
              <a:prstDash val="solid"/>
              <a:round/>
              <a:headEnd type="none" w="med" len="med"/>
              <a:tailEnd type="none" w="med" len="med"/>
            </a:ln>
            <a:effectLst/>
          </p:spPr>
        </p:cxnSp>
        <p:cxnSp>
          <p:nvCxnSpPr>
            <p:cNvPr id="5" name="Straight Connector 4">
              <a:extLst>
                <a:ext uri="{FF2B5EF4-FFF2-40B4-BE49-F238E27FC236}">
                  <a16:creationId xmlns:a16="http://schemas.microsoft.com/office/drawing/2014/main" id="{D1281D5E-D5F3-4E44-8138-B9A8EBCCD289}"/>
                </a:ext>
              </a:extLst>
            </p:cNvPr>
            <p:cNvCxnSpPr/>
            <p:nvPr/>
          </p:nvCxnSpPr>
          <p:spPr bwMode="auto">
            <a:xfrm flipH="1">
              <a:off x="755576" y="4653136"/>
              <a:ext cx="3744416" cy="0"/>
            </a:xfrm>
            <a:prstGeom prst="line">
              <a:avLst/>
            </a:prstGeom>
            <a:solidFill>
              <a:schemeClr val="accent1"/>
            </a:solidFill>
            <a:ln w="28575" cap="flat" cmpd="sng" algn="ctr">
              <a:solidFill>
                <a:srgbClr val="0000FF"/>
              </a:solidFill>
              <a:prstDash val="solid"/>
              <a:round/>
              <a:headEnd type="none" w="med" len="med"/>
              <a:tailEnd type="none" w="med" len="med"/>
            </a:ln>
            <a:effectLst/>
          </p:spPr>
        </p:cxnSp>
      </p:grpSp>
      <p:cxnSp>
        <p:nvCxnSpPr>
          <p:cNvPr id="7" name="Straight Arrow Connector 6">
            <a:extLst>
              <a:ext uri="{FF2B5EF4-FFF2-40B4-BE49-F238E27FC236}">
                <a16:creationId xmlns:a16="http://schemas.microsoft.com/office/drawing/2014/main" id="{4C840151-F2C2-4623-A97A-5733F2BA3761}"/>
              </a:ext>
            </a:extLst>
          </p:cNvPr>
          <p:cNvCxnSpPr/>
          <p:nvPr/>
        </p:nvCxnSpPr>
        <p:spPr bwMode="auto">
          <a:xfrm flipV="1">
            <a:off x="395536" y="4725144"/>
            <a:ext cx="432048" cy="216024"/>
          </a:xfrm>
          <a:prstGeom prst="straightConnector1">
            <a:avLst/>
          </a:prstGeom>
          <a:solidFill>
            <a:schemeClr val="accent1"/>
          </a:solidFill>
          <a:ln w="9525" cap="flat" cmpd="sng" algn="ctr">
            <a:solidFill>
              <a:srgbClr val="0000FF"/>
            </a:solidFill>
            <a:prstDash val="solid"/>
            <a:round/>
            <a:headEnd type="none" w="med" len="med"/>
            <a:tailEnd type="triangle"/>
          </a:ln>
          <a:effectLst/>
        </p:spPr>
      </p:cxnSp>
      <p:grpSp>
        <p:nvGrpSpPr>
          <p:cNvPr id="19" name="Group 18">
            <a:extLst>
              <a:ext uri="{FF2B5EF4-FFF2-40B4-BE49-F238E27FC236}">
                <a16:creationId xmlns:a16="http://schemas.microsoft.com/office/drawing/2014/main" id="{BCCD9837-16E8-40B6-BD48-AB84834D5856}"/>
              </a:ext>
            </a:extLst>
          </p:cNvPr>
          <p:cNvGrpSpPr/>
          <p:nvPr/>
        </p:nvGrpSpPr>
        <p:grpSpPr>
          <a:xfrm>
            <a:off x="827584" y="3717032"/>
            <a:ext cx="3816424" cy="1656184"/>
            <a:chOff x="827584" y="3717032"/>
            <a:chExt cx="3816424" cy="1656184"/>
          </a:xfrm>
        </p:grpSpPr>
        <p:grpSp>
          <p:nvGrpSpPr>
            <p:cNvPr id="16" name="Group 15">
              <a:extLst>
                <a:ext uri="{FF2B5EF4-FFF2-40B4-BE49-F238E27FC236}">
                  <a16:creationId xmlns:a16="http://schemas.microsoft.com/office/drawing/2014/main" id="{1371AD28-014A-4866-A274-BC3AD9D25722}"/>
                </a:ext>
              </a:extLst>
            </p:cNvPr>
            <p:cNvGrpSpPr/>
            <p:nvPr/>
          </p:nvGrpSpPr>
          <p:grpSpPr>
            <a:xfrm>
              <a:off x="827584" y="4149080"/>
              <a:ext cx="3528392" cy="1224136"/>
              <a:chOff x="827584" y="4149080"/>
              <a:chExt cx="3528392" cy="1224136"/>
            </a:xfrm>
          </p:grpSpPr>
          <p:cxnSp>
            <p:nvCxnSpPr>
              <p:cNvPr id="11" name="Straight Connector 10">
                <a:extLst>
                  <a:ext uri="{FF2B5EF4-FFF2-40B4-BE49-F238E27FC236}">
                    <a16:creationId xmlns:a16="http://schemas.microsoft.com/office/drawing/2014/main" id="{A5DFAE2E-4094-458F-B54B-E644BAB64F2D}"/>
                  </a:ext>
                </a:extLst>
              </p:cNvPr>
              <p:cNvCxnSpPr>
                <a:cxnSpLocks/>
              </p:cNvCxnSpPr>
              <p:nvPr/>
            </p:nvCxnSpPr>
            <p:spPr bwMode="auto">
              <a:xfrm>
                <a:off x="827584" y="4149080"/>
                <a:ext cx="3528392" cy="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C6AFB1D4-1F49-4334-A4CB-C7C6A625F60F}"/>
                  </a:ext>
                </a:extLst>
              </p:cNvPr>
              <p:cNvCxnSpPr>
                <a:cxnSpLocks/>
              </p:cNvCxnSpPr>
              <p:nvPr/>
            </p:nvCxnSpPr>
            <p:spPr bwMode="auto">
              <a:xfrm flipV="1">
                <a:off x="4355976" y="4149080"/>
                <a:ext cx="0" cy="1224136"/>
              </a:xfrm>
              <a:prstGeom prst="line">
                <a:avLst/>
              </a:prstGeom>
              <a:solidFill>
                <a:schemeClr val="accent1"/>
              </a:solidFill>
              <a:ln w="9525" cap="flat" cmpd="sng" algn="ctr">
                <a:solidFill>
                  <a:srgbClr val="FF0000"/>
                </a:solidFill>
                <a:prstDash val="solid"/>
                <a:round/>
                <a:headEnd type="none" w="med" len="med"/>
                <a:tailEnd type="none" w="med" len="med"/>
              </a:ln>
              <a:effectLst/>
            </p:spPr>
          </p:cxnSp>
        </p:grpSp>
        <p:cxnSp>
          <p:nvCxnSpPr>
            <p:cNvPr id="18" name="Straight Arrow Connector 17">
              <a:extLst>
                <a:ext uri="{FF2B5EF4-FFF2-40B4-BE49-F238E27FC236}">
                  <a16:creationId xmlns:a16="http://schemas.microsoft.com/office/drawing/2014/main" id="{E58E8189-33D4-4269-AAF1-E3E99684836C}"/>
                </a:ext>
              </a:extLst>
            </p:cNvPr>
            <p:cNvCxnSpPr/>
            <p:nvPr/>
          </p:nvCxnSpPr>
          <p:spPr bwMode="auto">
            <a:xfrm flipH="1">
              <a:off x="4355976" y="3717032"/>
              <a:ext cx="288032" cy="432048"/>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ço Reservado para Rodapé 2">
            <a:extLst>
              <a:ext uri="{FF2B5EF4-FFF2-40B4-BE49-F238E27FC236}">
                <a16:creationId xmlns:a16="http://schemas.microsoft.com/office/drawing/2014/main" id="{41211EC7-0FA6-47D5-915F-1552DFDAA85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32" indent="-285744">
              <a:spcBef>
                <a:spcPct val="20000"/>
              </a:spcBef>
              <a:buChar char="–"/>
              <a:defRPr sz="2800">
                <a:solidFill>
                  <a:schemeClr val="tx1"/>
                </a:solidFill>
                <a:latin typeface="Arial" panose="020B0604020202020204" pitchFamily="34" charset="0"/>
              </a:defRPr>
            </a:lvl2pPr>
            <a:lvl3pPr marL="1142971" indent="-228594">
              <a:spcBef>
                <a:spcPct val="20000"/>
              </a:spcBef>
              <a:buChar char="•"/>
              <a:defRPr sz="2400">
                <a:solidFill>
                  <a:schemeClr val="tx1"/>
                </a:solidFill>
                <a:latin typeface="Arial" panose="020B0604020202020204" pitchFamily="34" charset="0"/>
              </a:defRPr>
            </a:lvl3pPr>
            <a:lvl4pPr marL="1600160" indent="-228594">
              <a:spcBef>
                <a:spcPct val="20000"/>
              </a:spcBef>
              <a:buChar char="–"/>
              <a:defRPr sz="2000">
                <a:solidFill>
                  <a:schemeClr val="tx1"/>
                </a:solidFill>
                <a:latin typeface="Arial" panose="020B0604020202020204" pitchFamily="34" charset="0"/>
              </a:defRPr>
            </a:lvl4pPr>
            <a:lvl5pPr marL="2057349" indent="-228594">
              <a:spcBef>
                <a:spcPct val="20000"/>
              </a:spcBef>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Char char="»"/>
              <a:defRPr sz="2000">
                <a:solidFill>
                  <a:schemeClr val="tx1"/>
                </a:solidFill>
                <a:latin typeface="Arial" panose="020B0604020202020204" pitchFamily="34" charset="0"/>
              </a:defRPr>
            </a:lvl7pPr>
            <a:lvl8pPr marL="3428914" indent="-228594" eaLnBrk="0" fontAlgn="base" hangingPunct="0">
              <a:spcBef>
                <a:spcPct val="20000"/>
              </a:spcBef>
              <a:spcAft>
                <a:spcPct val="0"/>
              </a:spcAft>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000"/>
              <a:t>___________________________</a:t>
            </a:r>
          </a:p>
          <a:p>
            <a:pPr>
              <a:spcBef>
                <a:spcPct val="0"/>
              </a:spcBef>
              <a:buFontTx/>
              <a:buNone/>
            </a:pPr>
            <a:r>
              <a:rPr lang="pt-BR" altLang="pt-BR" sz="1000" i="1"/>
              <a:t>ZEA0564 – Físico-Química</a:t>
            </a:r>
          </a:p>
        </p:txBody>
      </p:sp>
      <p:pic>
        <p:nvPicPr>
          <p:cNvPr id="31747" name="Picture 26" descr="koretsky 6-8">
            <a:extLst>
              <a:ext uri="{FF2B5EF4-FFF2-40B4-BE49-F238E27FC236}">
                <a16:creationId xmlns:a16="http://schemas.microsoft.com/office/drawing/2014/main" id="{FE5E14F5-F446-4472-9DBA-2CA6516941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62" y="1519453"/>
            <a:ext cx="9377679" cy="354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Text Box 27">
            <a:extLst>
              <a:ext uri="{FF2B5EF4-FFF2-40B4-BE49-F238E27FC236}">
                <a16:creationId xmlns:a16="http://schemas.microsoft.com/office/drawing/2014/main" id="{9B990B01-4C36-43C9-96B1-3EE2673CED03}"/>
              </a:ext>
            </a:extLst>
          </p:cNvPr>
          <p:cNvSpPr txBox="1">
            <a:spLocks noChangeArrowheads="1"/>
          </p:cNvSpPr>
          <p:nvPr/>
        </p:nvSpPr>
        <p:spPr bwMode="auto">
          <a:xfrm>
            <a:off x="179391" y="6583366"/>
            <a:ext cx="1790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pt-BR" sz="1800"/>
              <a:t>Fonte: Koretsky (2007).</a:t>
            </a:r>
          </a:p>
        </p:txBody>
      </p:sp>
      <p:sp>
        <p:nvSpPr>
          <p:cNvPr id="31749" name="Text Box 2">
            <a:extLst>
              <a:ext uri="{FF2B5EF4-FFF2-40B4-BE49-F238E27FC236}">
                <a16:creationId xmlns:a16="http://schemas.microsoft.com/office/drawing/2014/main" id="{55BD0ED5-C927-4925-BA9F-E6BC91A39C40}"/>
              </a:ext>
            </a:extLst>
          </p:cNvPr>
          <p:cNvSpPr txBox="1">
            <a:spLocks noChangeArrowheads="1"/>
          </p:cNvSpPr>
          <p:nvPr/>
        </p:nvSpPr>
        <p:spPr bwMode="auto">
          <a:xfrm>
            <a:off x="57700" y="96295"/>
            <a:ext cx="37930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pt-BR" altLang="pt-BR" sz="2400" b="1" u="sng" baseline="0" dirty="0">
                <a:solidFill>
                  <a:srgbClr val="0000FF"/>
                </a:solidFill>
                <a:effectLst>
                  <a:outerShdw blurRad="38100" dist="38100" dir="2700000" algn="tl">
                    <a:srgbClr val="000000">
                      <a:alpha val="43137"/>
                    </a:srgbClr>
                  </a:outerShdw>
                </a:effectLst>
              </a:rPr>
              <a:t>Propriedades de mistura</a:t>
            </a:r>
          </a:p>
        </p:txBody>
      </p:sp>
      <p:pic>
        <p:nvPicPr>
          <p:cNvPr id="6" name="Picture 5">
            <a:extLst>
              <a:ext uri="{FF2B5EF4-FFF2-40B4-BE49-F238E27FC236}">
                <a16:creationId xmlns:a16="http://schemas.microsoft.com/office/drawing/2014/main" id="{8CE6C198-C8BE-481C-AD66-0E3EDC0346A9}"/>
              </a:ext>
            </a:extLst>
          </p:cNvPr>
          <p:cNvPicPr>
            <a:picLocks noChangeAspect="1"/>
          </p:cNvPicPr>
          <p:nvPr/>
        </p:nvPicPr>
        <p:blipFill>
          <a:blip r:embed="rId3"/>
          <a:stretch>
            <a:fillRect/>
          </a:stretch>
        </p:blipFill>
        <p:spPr>
          <a:xfrm>
            <a:off x="6948264" y="225086"/>
            <a:ext cx="1375832" cy="1063977"/>
          </a:xfrm>
          <a:prstGeom prst="rect">
            <a:avLst/>
          </a:prstGeom>
        </p:spPr>
      </p:pic>
      <p:pic>
        <p:nvPicPr>
          <p:cNvPr id="1026" name="Picture 2" descr="Metanol – Wikipédia, a enciclopédia livre">
            <a:extLst>
              <a:ext uri="{FF2B5EF4-FFF2-40B4-BE49-F238E27FC236}">
                <a16:creationId xmlns:a16="http://schemas.microsoft.com/office/drawing/2014/main" id="{D0F4F887-9A6D-43DF-9B93-9524030ABA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9741" y="327127"/>
            <a:ext cx="1249016" cy="1063977"/>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13">
            <a:extLst>
              <a:ext uri="{FF2B5EF4-FFF2-40B4-BE49-F238E27FC236}">
                <a16:creationId xmlns:a16="http://schemas.microsoft.com/office/drawing/2014/main" id="{1C551CEA-8528-4A16-A067-2AF399D255A0}"/>
              </a:ext>
            </a:extLst>
          </p:cNvPr>
          <p:cNvSpPr txBox="1">
            <a:spLocks noChangeArrowheads="1"/>
          </p:cNvSpPr>
          <p:nvPr/>
        </p:nvSpPr>
        <p:spPr bwMode="auto">
          <a:xfrm>
            <a:off x="225872" y="5290344"/>
            <a:ext cx="866660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891" indent="-342891" algn="ctr">
              <a:spcBef>
                <a:spcPct val="0"/>
              </a:spcBef>
              <a:buFontTx/>
              <a:buAutoNum type="arabicPeriod"/>
            </a:pPr>
            <a:r>
              <a:rPr lang="pt-BR" altLang="pt-BR" sz="1800" b="1" baseline="0" dirty="0">
                <a:solidFill>
                  <a:srgbClr val="FF0000"/>
                </a:solidFill>
              </a:rPr>
              <a:t>O que causa este “encolhimento” do volume molar da solução?</a:t>
            </a:r>
          </a:p>
          <a:p>
            <a:pPr marL="342891" indent="-342891" algn="ctr">
              <a:spcBef>
                <a:spcPct val="0"/>
              </a:spcBef>
              <a:buFontTx/>
              <a:buAutoNum type="arabicPeriod"/>
            </a:pPr>
            <a:endParaRPr lang="pt-BR" altLang="pt-BR" sz="1800" b="1" baseline="0" dirty="0">
              <a:solidFill>
                <a:srgbClr val="FF0000"/>
              </a:solidFill>
            </a:endParaRPr>
          </a:p>
          <a:p>
            <a:pPr algn="ctr">
              <a:spcBef>
                <a:spcPct val="0"/>
              </a:spcBef>
              <a:buFontTx/>
              <a:buNone/>
            </a:pPr>
            <a:r>
              <a:rPr lang="pt-BR" altLang="pt-BR" sz="1800" b="1" baseline="0" dirty="0">
                <a:solidFill>
                  <a:srgbClr val="FF0000"/>
                </a:solidFill>
              </a:rPr>
              <a:t>2. Pq a entalpia relacionada com este “encolhimento” também é negativa?</a:t>
            </a:r>
          </a:p>
        </p:txBody>
      </p:sp>
      <p:cxnSp>
        <p:nvCxnSpPr>
          <p:cNvPr id="5" name="Straight Arrow Connector 4">
            <a:extLst>
              <a:ext uri="{FF2B5EF4-FFF2-40B4-BE49-F238E27FC236}">
                <a16:creationId xmlns:a16="http://schemas.microsoft.com/office/drawing/2014/main" id="{B3470C3A-E36D-4DF2-AC85-13FC8AF7D3FF}"/>
              </a:ext>
            </a:extLst>
          </p:cNvPr>
          <p:cNvCxnSpPr/>
          <p:nvPr/>
        </p:nvCxnSpPr>
        <p:spPr bwMode="auto">
          <a:xfrm>
            <a:off x="4932042" y="2060848"/>
            <a:ext cx="122663" cy="288032"/>
          </a:xfrm>
          <a:prstGeom prst="straightConnector1">
            <a:avLst/>
          </a:prstGeom>
          <a:solidFill>
            <a:schemeClr val="accent1"/>
          </a:solidFill>
          <a:ln w="31750" cap="flat" cmpd="sng" algn="ctr">
            <a:solidFill>
              <a:srgbClr val="FF0000"/>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7B31F6D7-2152-4766-ADD8-D9CA4F105913}"/>
              </a:ext>
            </a:extLst>
          </p:cNvPr>
          <p:cNvCxnSpPr/>
          <p:nvPr/>
        </p:nvCxnSpPr>
        <p:spPr bwMode="auto">
          <a:xfrm>
            <a:off x="616067" y="1847832"/>
            <a:ext cx="122663" cy="288032"/>
          </a:xfrm>
          <a:prstGeom prst="straightConnector1">
            <a:avLst/>
          </a:prstGeom>
          <a:solidFill>
            <a:schemeClr val="accent1"/>
          </a:solidFill>
          <a:ln w="31750" cap="flat" cmpd="sng" algn="ctr">
            <a:solidFill>
              <a:srgbClr val="FF0000"/>
            </a:solidFill>
            <a:prstDash val="solid"/>
            <a:round/>
            <a:headEnd type="none" w="med" len="med"/>
            <a:tailEnd type="triangle"/>
          </a:ln>
          <a:effectLst/>
        </p:spPr>
      </p:cxnSp>
      <p:sp>
        <p:nvSpPr>
          <p:cNvPr id="7" name="Oval 6">
            <a:extLst>
              <a:ext uri="{FF2B5EF4-FFF2-40B4-BE49-F238E27FC236}">
                <a16:creationId xmlns:a16="http://schemas.microsoft.com/office/drawing/2014/main" id="{DF5A273C-6D9D-485B-ADA0-590F285700D0}"/>
              </a:ext>
            </a:extLst>
          </p:cNvPr>
          <p:cNvSpPr/>
          <p:nvPr/>
        </p:nvSpPr>
        <p:spPr bwMode="auto">
          <a:xfrm>
            <a:off x="5259744" y="1628800"/>
            <a:ext cx="392379" cy="3600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16" name="Oval 15">
            <a:extLst>
              <a:ext uri="{FF2B5EF4-FFF2-40B4-BE49-F238E27FC236}">
                <a16:creationId xmlns:a16="http://schemas.microsoft.com/office/drawing/2014/main" id="{06537994-E545-4666-B1CF-CB0AB1D02D78}"/>
              </a:ext>
            </a:extLst>
          </p:cNvPr>
          <p:cNvSpPr/>
          <p:nvPr/>
        </p:nvSpPr>
        <p:spPr bwMode="auto">
          <a:xfrm>
            <a:off x="8604450" y="1628800"/>
            <a:ext cx="392379" cy="3600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17" name="Oval 16">
            <a:extLst>
              <a:ext uri="{FF2B5EF4-FFF2-40B4-BE49-F238E27FC236}">
                <a16:creationId xmlns:a16="http://schemas.microsoft.com/office/drawing/2014/main" id="{2C4D5088-9BB3-4C34-B1BB-C6739B866ED2}"/>
              </a:ext>
            </a:extLst>
          </p:cNvPr>
          <p:cNvSpPr/>
          <p:nvPr/>
        </p:nvSpPr>
        <p:spPr bwMode="auto">
          <a:xfrm>
            <a:off x="4179624" y="1628800"/>
            <a:ext cx="392379" cy="3600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18" name="Oval 17">
            <a:extLst>
              <a:ext uri="{FF2B5EF4-FFF2-40B4-BE49-F238E27FC236}">
                <a16:creationId xmlns:a16="http://schemas.microsoft.com/office/drawing/2014/main" id="{845DD6CF-A70B-41C8-BF9E-2000DFE8770B}"/>
              </a:ext>
            </a:extLst>
          </p:cNvPr>
          <p:cNvSpPr/>
          <p:nvPr/>
        </p:nvSpPr>
        <p:spPr bwMode="auto">
          <a:xfrm>
            <a:off x="899594" y="1556792"/>
            <a:ext cx="392379" cy="3600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2" name="Rectangle 1">
            <a:extLst>
              <a:ext uri="{FF2B5EF4-FFF2-40B4-BE49-F238E27FC236}">
                <a16:creationId xmlns:a16="http://schemas.microsoft.com/office/drawing/2014/main" id="{6F11D207-5ECE-4F81-8358-BF14BDF1A393}"/>
              </a:ext>
            </a:extLst>
          </p:cNvPr>
          <p:cNvSpPr/>
          <p:nvPr/>
        </p:nvSpPr>
        <p:spPr bwMode="auto">
          <a:xfrm>
            <a:off x="107504" y="1519451"/>
            <a:ext cx="4464496" cy="270163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Tree>
    <p:extLst>
      <p:ext uri="{BB962C8B-B14F-4D97-AF65-F5344CB8AC3E}">
        <p14:creationId xmlns:p14="http://schemas.microsoft.com/office/powerpoint/2010/main" val="402404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ço Reservado para Rodapé 3">
            <a:extLst>
              <a:ext uri="{FF2B5EF4-FFF2-40B4-BE49-F238E27FC236}">
                <a16:creationId xmlns:a16="http://schemas.microsoft.com/office/drawing/2014/main" id="{32C74BD1-BDAA-4F8A-9BA9-55D15400A49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32" indent="-285744">
              <a:spcBef>
                <a:spcPct val="20000"/>
              </a:spcBef>
              <a:buChar char="–"/>
              <a:defRPr sz="2800">
                <a:solidFill>
                  <a:schemeClr val="tx1"/>
                </a:solidFill>
                <a:latin typeface="Arial" panose="020B0604020202020204" pitchFamily="34" charset="0"/>
              </a:defRPr>
            </a:lvl2pPr>
            <a:lvl3pPr marL="1142971" indent="-228594">
              <a:spcBef>
                <a:spcPct val="20000"/>
              </a:spcBef>
              <a:buChar char="•"/>
              <a:defRPr sz="2400">
                <a:solidFill>
                  <a:schemeClr val="tx1"/>
                </a:solidFill>
                <a:latin typeface="Arial" panose="020B0604020202020204" pitchFamily="34" charset="0"/>
              </a:defRPr>
            </a:lvl3pPr>
            <a:lvl4pPr marL="1600160" indent="-228594">
              <a:spcBef>
                <a:spcPct val="20000"/>
              </a:spcBef>
              <a:buChar char="–"/>
              <a:defRPr sz="2000">
                <a:solidFill>
                  <a:schemeClr val="tx1"/>
                </a:solidFill>
                <a:latin typeface="Arial" panose="020B0604020202020204" pitchFamily="34" charset="0"/>
              </a:defRPr>
            </a:lvl4pPr>
            <a:lvl5pPr marL="2057349" indent="-228594">
              <a:spcBef>
                <a:spcPct val="20000"/>
              </a:spcBef>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Char char="»"/>
              <a:defRPr sz="2000">
                <a:solidFill>
                  <a:schemeClr val="tx1"/>
                </a:solidFill>
                <a:latin typeface="Arial" panose="020B0604020202020204" pitchFamily="34" charset="0"/>
              </a:defRPr>
            </a:lvl7pPr>
            <a:lvl8pPr marL="3428914" indent="-228594" eaLnBrk="0" fontAlgn="base" hangingPunct="0">
              <a:spcBef>
                <a:spcPct val="20000"/>
              </a:spcBef>
              <a:spcAft>
                <a:spcPct val="0"/>
              </a:spcAft>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000"/>
              <a:t>___________________________</a:t>
            </a:r>
          </a:p>
          <a:p>
            <a:pPr>
              <a:spcBef>
                <a:spcPct val="0"/>
              </a:spcBef>
              <a:buFontTx/>
              <a:buNone/>
            </a:pPr>
            <a:r>
              <a:rPr lang="pt-BR" altLang="pt-BR" sz="1000" i="1"/>
              <a:t>ZEA0564 – Físico-Química</a:t>
            </a:r>
          </a:p>
        </p:txBody>
      </p:sp>
      <p:sp>
        <p:nvSpPr>
          <p:cNvPr id="32771" name="Rectangle 4">
            <a:extLst>
              <a:ext uri="{FF2B5EF4-FFF2-40B4-BE49-F238E27FC236}">
                <a16:creationId xmlns:a16="http://schemas.microsoft.com/office/drawing/2014/main" id="{EB0F5B9C-CDB2-455A-A2ED-2354DA45257B}"/>
              </a:ext>
            </a:extLst>
          </p:cNvPr>
          <p:cNvSpPr>
            <a:spLocks noChangeArrowheads="1"/>
          </p:cNvSpPr>
          <p:nvPr/>
        </p:nvSpPr>
        <p:spPr bwMode="auto">
          <a:xfrm>
            <a:off x="0" y="-138499"/>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pt-BR" altLang="pt-BR" sz="1800"/>
          </a:p>
        </p:txBody>
      </p:sp>
      <p:pic>
        <p:nvPicPr>
          <p:cNvPr id="32772" name="Picture 8" descr="koretsky6-9">
            <a:extLst>
              <a:ext uri="{FF2B5EF4-FFF2-40B4-BE49-F238E27FC236}">
                <a16:creationId xmlns:a16="http://schemas.microsoft.com/office/drawing/2014/main" id="{8854AE23-D31A-4274-9F83-C3DDC0A083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38" y="-89266"/>
            <a:ext cx="8243887"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9">
            <a:extLst>
              <a:ext uri="{FF2B5EF4-FFF2-40B4-BE49-F238E27FC236}">
                <a16:creationId xmlns:a16="http://schemas.microsoft.com/office/drawing/2014/main" id="{84517284-5515-41DD-B4E4-717054EC639B}"/>
              </a:ext>
            </a:extLst>
          </p:cNvPr>
          <p:cNvSpPr txBox="1">
            <a:spLocks noChangeArrowheads="1"/>
          </p:cNvSpPr>
          <p:nvPr/>
        </p:nvSpPr>
        <p:spPr bwMode="auto">
          <a:xfrm>
            <a:off x="179391" y="6308727"/>
            <a:ext cx="1790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pt-BR" sz="1800"/>
              <a:t>Fonte: Koretsky (2007).</a:t>
            </a:r>
          </a:p>
        </p:txBody>
      </p:sp>
      <p:sp>
        <p:nvSpPr>
          <p:cNvPr id="32774" name="AutoShape 9" descr="Resultado de imagem para tolueno">
            <a:extLst>
              <a:ext uri="{FF2B5EF4-FFF2-40B4-BE49-F238E27FC236}">
                <a16:creationId xmlns:a16="http://schemas.microsoft.com/office/drawing/2014/main" id="{708DD551-F9DE-4B34-BA7C-D6FDC42C38F1}"/>
              </a:ext>
            </a:extLst>
          </p:cNvPr>
          <p:cNvSpPr>
            <a:spLocks noChangeAspect="1" noChangeArrowheads="1"/>
          </p:cNvSpPr>
          <p:nvPr/>
        </p:nvSpPr>
        <p:spPr bwMode="auto">
          <a:xfrm>
            <a:off x="134938" y="-984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t-BR" altLang="pt-BR" sz="1800"/>
          </a:p>
        </p:txBody>
      </p:sp>
      <p:grpSp>
        <p:nvGrpSpPr>
          <p:cNvPr id="32775" name="Grupo 8">
            <a:extLst>
              <a:ext uri="{FF2B5EF4-FFF2-40B4-BE49-F238E27FC236}">
                <a16:creationId xmlns:a16="http://schemas.microsoft.com/office/drawing/2014/main" id="{9E401D72-CFB4-46ED-B8DB-2E77BBDA9965}"/>
              </a:ext>
            </a:extLst>
          </p:cNvPr>
          <p:cNvGrpSpPr>
            <a:grpSpLocks/>
          </p:cNvGrpSpPr>
          <p:nvPr/>
        </p:nvGrpSpPr>
        <p:grpSpPr bwMode="auto">
          <a:xfrm>
            <a:off x="2276478" y="5733257"/>
            <a:ext cx="2488524" cy="1152825"/>
            <a:chOff x="2276071" y="5262273"/>
            <a:chExt cx="3130370" cy="1676681"/>
          </a:xfrm>
        </p:grpSpPr>
        <p:pic>
          <p:nvPicPr>
            <p:cNvPr id="32777" name="Imagem 2">
              <a:extLst>
                <a:ext uri="{FF2B5EF4-FFF2-40B4-BE49-F238E27FC236}">
                  <a16:creationId xmlns:a16="http://schemas.microsoft.com/office/drawing/2014/main" id="{D326804C-916C-48BB-90F5-3024AED62C3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76071" y="5664094"/>
              <a:ext cx="1265061" cy="1063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8" name="Imagem 6">
              <a:extLst>
                <a:ext uri="{FF2B5EF4-FFF2-40B4-BE49-F238E27FC236}">
                  <a16:creationId xmlns:a16="http://schemas.microsoft.com/office/drawing/2014/main" id="{CA07016C-5803-4B05-9629-95AB2CB5B63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55132" y="5262273"/>
              <a:ext cx="7620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9" name="CaixaDeTexto 7">
              <a:extLst>
                <a:ext uri="{FF2B5EF4-FFF2-40B4-BE49-F238E27FC236}">
                  <a16:creationId xmlns:a16="http://schemas.microsoft.com/office/drawing/2014/main" id="{BCFF328F-49F4-4674-A638-0E46A595C0C2}"/>
                </a:ext>
              </a:extLst>
            </p:cNvPr>
            <p:cNvSpPr txBox="1">
              <a:spLocks noChangeArrowheads="1"/>
            </p:cNvSpPr>
            <p:nvPr/>
          </p:nvSpPr>
          <p:spPr bwMode="auto">
            <a:xfrm>
              <a:off x="4222380" y="6401794"/>
              <a:ext cx="1184061" cy="537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baseline="0"/>
                <a:t>tolueno</a:t>
              </a:r>
            </a:p>
          </p:txBody>
        </p:sp>
      </p:grpSp>
      <p:sp>
        <p:nvSpPr>
          <p:cNvPr id="32776" name="CaixaDeTexto 13">
            <a:extLst>
              <a:ext uri="{FF2B5EF4-FFF2-40B4-BE49-F238E27FC236}">
                <a16:creationId xmlns:a16="http://schemas.microsoft.com/office/drawing/2014/main" id="{14B1A3B0-E5E7-46E7-BA65-32C4058785EC}"/>
              </a:ext>
            </a:extLst>
          </p:cNvPr>
          <p:cNvSpPr txBox="1">
            <a:spLocks noChangeArrowheads="1"/>
          </p:cNvSpPr>
          <p:nvPr/>
        </p:nvSpPr>
        <p:spPr bwMode="auto">
          <a:xfrm>
            <a:off x="149839" y="4887593"/>
            <a:ext cx="76973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i="1" baseline="0" dirty="0">
                <a:solidFill>
                  <a:srgbClr val="0000FF"/>
                </a:solidFill>
              </a:rPr>
              <a:t>2. Qual seria o comportamento do volume de mistura?</a:t>
            </a:r>
          </a:p>
        </p:txBody>
      </p:sp>
      <p:sp>
        <p:nvSpPr>
          <p:cNvPr id="12" name="CaixaDeTexto 13">
            <a:extLst>
              <a:ext uri="{FF2B5EF4-FFF2-40B4-BE49-F238E27FC236}">
                <a16:creationId xmlns:a16="http://schemas.microsoft.com/office/drawing/2014/main" id="{9E9D2305-3A05-4A5C-AD7A-627BAF886DE2}"/>
              </a:ext>
            </a:extLst>
          </p:cNvPr>
          <p:cNvSpPr txBox="1">
            <a:spLocks noChangeArrowheads="1"/>
          </p:cNvSpPr>
          <p:nvPr/>
        </p:nvSpPr>
        <p:spPr bwMode="auto">
          <a:xfrm>
            <a:off x="179388" y="4411461"/>
            <a:ext cx="8666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b="1" baseline="0" dirty="0">
                <a:solidFill>
                  <a:srgbClr val="FF0000"/>
                </a:solidFill>
              </a:rPr>
              <a:t>1. Pq a entalpia relacionada com esta mistura é positiva?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Rodapé 4">
            <a:extLst>
              <a:ext uri="{FF2B5EF4-FFF2-40B4-BE49-F238E27FC236}">
                <a16:creationId xmlns:a16="http://schemas.microsoft.com/office/drawing/2014/main" id="{4F6EF861-7B43-4DED-B5A0-CAE3D40F940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32" indent="-285744">
              <a:spcBef>
                <a:spcPct val="20000"/>
              </a:spcBef>
              <a:buChar char="–"/>
              <a:defRPr sz="2800">
                <a:solidFill>
                  <a:schemeClr val="tx1"/>
                </a:solidFill>
                <a:latin typeface="Arial" panose="020B0604020202020204" pitchFamily="34" charset="0"/>
              </a:defRPr>
            </a:lvl2pPr>
            <a:lvl3pPr marL="1142971" indent="-228594">
              <a:spcBef>
                <a:spcPct val="20000"/>
              </a:spcBef>
              <a:buChar char="•"/>
              <a:defRPr sz="2400">
                <a:solidFill>
                  <a:schemeClr val="tx1"/>
                </a:solidFill>
                <a:latin typeface="Arial" panose="020B0604020202020204" pitchFamily="34" charset="0"/>
              </a:defRPr>
            </a:lvl3pPr>
            <a:lvl4pPr marL="1600160" indent="-228594">
              <a:spcBef>
                <a:spcPct val="20000"/>
              </a:spcBef>
              <a:buChar char="–"/>
              <a:defRPr sz="2000">
                <a:solidFill>
                  <a:schemeClr val="tx1"/>
                </a:solidFill>
                <a:latin typeface="Arial" panose="020B0604020202020204" pitchFamily="34" charset="0"/>
              </a:defRPr>
            </a:lvl4pPr>
            <a:lvl5pPr marL="2057349" indent="-228594">
              <a:spcBef>
                <a:spcPct val="20000"/>
              </a:spcBef>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Char char="»"/>
              <a:defRPr sz="2000">
                <a:solidFill>
                  <a:schemeClr val="tx1"/>
                </a:solidFill>
                <a:latin typeface="Arial" panose="020B0604020202020204" pitchFamily="34" charset="0"/>
              </a:defRPr>
            </a:lvl7pPr>
            <a:lvl8pPr marL="3428914" indent="-228594" eaLnBrk="0" fontAlgn="base" hangingPunct="0">
              <a:spcBef>
                <a:spcPct val="20000"/>
              </a:spcBef>
              <a:spcAft>
                <a:spcPct val="0"/>
              </a:spcAft>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000"/>
              <a:t>___________________________</a:t>
            </a:r>
          </a:p>
          <a:p>
            <a:pPr>
              <a:spcBef>
                <a:spcPct val="0"/>
              </a:spcBef>
              <a:buFontTx/>
              <a:buNone/>
            </a:pPr>
            <a:r>
              <a:rPr lang="pt-BR" altLang="pt-BR" sz="1000" i="1"/>
              <a:t>ZEA0564 – Físico-Química</a:t>
            </a:r>
          </a:p>
        </p:txBody>
      </p:sp>
      <p:pic>
        <p:nvPicPr>
          <p:cNvPr id="33795" name="Picture 13" descr="koretsky0003">
            <a:extLst>
              <a:ext uri="{FF2B5EF4-FFF2-40B4-BE49-F238E27FC236}">
                <a16:creationId xmlns:a16="http://schemas.microsoft.com/office/drawing/2014/main" id="{CDE824AC-22B6-4A91-A75D-485BADD64D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31" y="-184989"/>
            <a:ext cx="8135937" cy="422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 Box 14">
            <a:extLst>
              <a:ext uri="{FF2B5EF4-FFF2-40B4-BE49-F238E27FC236}">
                <a16:creationId xmlns:a16="http://schemas.microsoft.com/office/drawing/2014/main" id="{4DA3C32A-3ABC-451B-BD07-86CBE030CD24}"/>
              </a:ext>
            </a:extLst>
          </p:cNvPr>
          <p:cNvSpPr txBox="1">
            <a:spLocks noChangeArrowheads="1"/>
          </p:cNvSpPr>
          <p:nvPr/>
        </p:nvSpPr>
        <p:spPr bwMode="auto">
          <a:xfrm>
            <a:off x="179391" y="6381752"/>
            <a:ext cx="1790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pt-BR" sz="1800"/>
              <a:t>Fonte: Koretsky (2007).</a:t>
            </a:r>
          </a:p>
        </p:txBody>
      </p:sp>
      <p:grpSp>
        <p:nvGrpSpPr>
          <p:cNvPr id="33797" name="Grupo 4">
            <a:extLst>
              <a:ext uri="{FF2B5EF4-FFF2-40B4-BE49-F238E27FC236}">
                <a16:creationId xmlns:a16="http://schemas.microsoft.com/office/drawing/2014/main" id="{1E26FDAE-706C-4184-8FCC-1B7774FD8F50}"/>
              </a:ext>
            </a:extLst>
          </p:cNvPr>
          <p:cNvGrpSpPr>
            <a:grpSpLocks/>
          </p:cNvGrpSpPr>
          <p:nvPr/>
        </p:nvGrpSpPr>
        <p:grpSpPr bwMode="auto">
          <a:xfrm>
            <a:off x="1392239" y="5321303"/>
            <a:ext cx="4059402" cy="1273175"/>
            <a:chOff x="1392028" y="5321503"/>
            <a:chExt cx="4060064" cy="1272273"/>
          </a:xfrm>
        </p:grpSpPr>
        <p:pic>
          <p:nvPicPr>
            <p:cNvPr id="33799" name="Imagem 2">
              <a:extLst>
                <a:ext uri="{FF2B5EF4-FFF2-40B4-BE49-F238E27FC236}">
                  <a16:creationId xmlns:a16="http://schemas.microsoft.com/office/drawing/2014/main" id="{481B467E-9F39-4820-857A-C5C7BEBB1DF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373216"/>
              <a:ext cx="1268320" cy="1170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8" descr="Resultado de imagem para metanol formula">
              <a:extLst>
                <a:ext uri="{FF2B5EF4-FFF2-40B4-BE49-F238E27FC236}">
                  <a16:creationId xmlns:a16="http://schemas.microsoft.com/office/drawing/2014/main" id="{DFBCEAC1-D5BA-461A-9D28-E89FBAAC82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684" y="5326951"/>
              <a:ext cx="15240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1" name="CaixaDeTexto 3">
              <a:extLst>
                <a:ext uri="{FF2B5EF4-FFF2-40B4-BE49-F238E27FC236}">
                  <a16:creationId xmlns:a16="http://schemas.microsoft.com/office/drawing/2014/main" id="{BE4C987E-B0B4-472F-8656-7663B0C903FA}"/>
                </a:ext>
              </a:extLst>
            </p:cNvPr>
            <p:cNvSpPr txBox="1">
              <a:spLocks noChangeArrowheads="1"/>
            </p:cNvSpPr>
            <p:nvPr/>
          </p:nvSpPr>
          <p:spPr bwMode="auto">
            <a:xfrm>
              <a:off x="1392028" y="5556488"/>
              <a:ext cx="1377525" cy="369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baseline="0"/>
                <a:t>Clorofórmio</a:t>
              </a:r>
            </a:p>
          </p:txBody>
        </p:sp>
        <p:sp>
          <p:nvSpPr>
            <p:cNvPr id="33802" name="CaixaDeTexto 8">
              <a:extLst>
                <a:ext uri="{FF2B5EF4-FFF2-40B4-BE49-F238E27FC236}">
                  <a16:creationId xmlns:a16="http://schemas.microsoft.com/office/drawing/2014/main" id="{90DF3A03-154F-409E-AE32-C1CBF35400B1}"/>
                </a:ext>
              </a:extLst>
            </p:cNvPr>
            <p:cNvSpPr txBox="1">
              <a:spLocks noChangeArrowheads="1"/>
            </p:cNvSpPr>
            <p:nvPr/>
          </p:nvSpPr>
          <p:spPr bwMode="auto">
            <a:xfrm>
              <a:off x="4446525" y="5321503"/>
              <a:ext cx="1005567" cy="369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baseline="0"/>
                <a:t>Metanol</a:t>
              </a:r>
            </a:p>
          </p:txBody>
        </p:sp>
      </p:grpSp>
      <p:sp>
        <p:nvSpPr>
          <p:cNvPr id="11" name="CaixaDeTexto 13">
            <a:extLst>
              <a:ext uri="{FF2B5EF4-FFF2-40B4-BE49-F238E27FC236}">
                <a16:creationId xmlns:a16="http://schemas.microsoft.com/office/drawing/2014/main" id="{276E285B-C07F-4BB5-81A0-9BF002C875A1}"/>
              </a:ext>
            </a:extLst>
          </p:cNvPr>
          <p:cNvSpPr txBox="1">
            <a:spLocks noChangeArrowheads="1"/>
          </p:cNvSpPr>
          <p:nvPr/>
        </p:nvSpPr>
        <p:spPr bwMode="auto">
          <a:xfrm>
            <a:off x="169031" y="4103929"/>
            <a:ext cx="8666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b="1" baseline="0" dirty="0">
                <a:solidFill>
                  <a:srgbClr val="FF0000"/>
                </a:solidFill>
              </a:rPr>
              <a:t>1. Pq ocorre este comportamento “anômalo”?</a:t>
            </a:r>
          </a:p>
        </p:txBody>
      </p:sp>
      <p:sp>
        <p:nvSpPr>
          <p:cNvPr id="12" name="CaixaDeTexto 13">
            <a:extLst>
              <a:ext uri="{FF2B5EF4-FFF2-40B4-BE49-F238E27FC236}">
                <a16:creationId xmlns:a16="http://schemas.microsoft.com/office/drawing/2014/main" id="{76F06689-8206-40FC-86B4-553A3043FA1E}"/>
              </a:ext>
            </a:extLst>
          </p:cNvPr>
          <p:cNvSpPr txBox="1">
            <a:spLocks noChangeArrowheads="1"/>
          </p:cNvSpPr>
          <p:nvPr/>
        </p:nvSpPr>
        <p:spPr bwMode="auto">
          <a:xfrm>
            <a:off x="179388" y="4559632"/>
            <a:ext cx="76973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800" i="1" baseline="0" dirty="0">
                <a:solidFill>
                  <a:srgbClr val="0000FF"/>
                </a:solidFill>
              </a:rPr>
              <a:t>2. Qual seria o comportamento do volume de mistura?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CFAD4E3-AAEF-477D-BD2B-AD6F652BFC12}"/>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3C45BB0-963A-43A8-9F9C-4D25CA0D77BC}"/>
                  </a:ext>
                </a:extLst>
              </p:cNvPr>
              <p:cNvSpPr txBox="1"/>
              <p:nvPr/>
            </p:nvSpPr>
            <p:spPr>
              <a:xfrm>
                <a:off x="3101595" y="994802"/>
                <a:ext cx="2658613"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𝐾</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r>
                            <a:rPr lang="pt-BR" b="0" i="1" baseline="0" smtClean="0">
                              <a:latin typeface="Cambria Math" panose="02040503050406030204" pitchFamily="18" charset="0"/>
                              <a:ea typeface="Cambria Math" panose="02040503050406030204" pitchFamily="18" charset="0"/>
                            </a:rPr>
                            <m:t>𝐾</m:t>
                          </m:r>
                          <m:r>
                            <a:rPr lang="pt-BR" b="0" i="1" baseline="0" smtClean="0">
                              <a:latin typeface="Cambria Math" panose="02040503050406030204" pitchFamily="18" charset="0"/>
                              <a:ea typeface="Cambria Math" panose="02040503050406030204" pitchFamily="18" charset="0"/>
                            </a:rPr>
                            <m:t> −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𝑛</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𝐾</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3" name="TextBox 2">
                <a:extLst>
                  <a:ext uri="{FF2B5EF4-FFF2-40B4-BE49-F238E27FC236}">
                    <a16:creationId xmlns:a16="http://schemas.microsoft.com/office/drawing/2014/main" id="{D3C45BB0-963A-43A8-9F9C-4D25CA0D77BC}"/>
                  </a:ext>
                </a:extLst>
              </p:cNvPr>
              <p:cNvSpPr txBox="1">
                <a:spLocks noRot="1" noChangeAspect="1" noMove="1" noResize="1" noEditPoints="1" noAdjustHandles="1" noChangeArrowheads="1" noChangeShapeType="1" noTextEdit="1"/>
              </p:cNvSpPr>
              <p:nvPr/>
            </p:nvSpPr>
            <p:spPr>
              <a:xfrm>
                <a:off x="3101595" y="994802"/>
                <a:ext cx="2658613" cy="591316"/>
              </a:xfrm>
              <a:prstGeom prst="rect">
                <a:avLst/>
              </a:prstGeom>
              <a:blipFill>
                <a:blip r:embed="rId2"/>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A36B7A5-D1E5-4E96-91CE-02DDD88F1B7F}"/>
                  </a:ext>
                </a:extLst>
              </p:cNvPr>
              <p:cNvSpPr txBox="1"/>
              <p:nvPr/>
            </p:nvSpPr>
            <p:spPr>
              <a:xfrm>
                <a:off x="711847" y="1792122"/>
                <a:ext cx="2687467"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𝐻</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r>
                            <a:rPr lang="pt-BR" b="0" i="1" baseline="0" smtClean="0">
                              <a:latin typeface="Cambria Math" panose="02040503050406030204" pitchFamily="18" charset="0"/>
                              <a:ea typeface="Cambria Math" panose="02040503050406030204" pitchFamily="18" charset="0"/>
                            </a:rPr>
                            <m:t>𝐻</m:t>
                          </m:r>
                          <m:r>
                            <a:rPr lang="pt-BR" b="0" i="1" baseline="0" smtClean="0">
                              <a:latin typeface="Cambria Math" panose="02040503050406030204" pitchFamily="18" charset="0"/>
                              <a:ea typeface="Cambria Math" panose="02040503050406030204" pitchFamily="18" charset="0"/>
                            </a:rPr>
                            <m:t> −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𝑛</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𝐻</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4" name="TextBox 3">
                <a:extLst>
                  <a:ext uri="{FF2B5EF4-FFF2-40B4-BE49-F238E27FC236}">
                    <a16:creationId xmlns:a16="http://schemas.microsoft.com/office/drawing/2014/main" id="{4A36B7A5-D1E5-4E96-91CE-02DDD88F1B7F}"/>
                  </a:ext>
                </a:extLst>
              </p:cNvPr>
              <p:cNvSpPr txBox="1">
                <a:spLocks noRot="1" noChangeAspect="1" noMove="1" noResize="1" noEditPoints="1" noAdjustHandles="1" noChangeArrowheads="1" noChangeShapeType="1" noTextEdit="1"/>
              </p:cNvSpPr>
              <p:nvPr/>
            </p:nvSpPr>
            <p:spPr>
              <a:xfrm>
                <a:off x="711847" y="1792122"/>
                <a:ext cx="2687467" cy="591316"/>
              </a:xfrm>
              <a:prstGeom prst="rect">
                <a:avLst/>
              </a:prstGeom>
              <a:blipFill>
                <a:blip r:embed="rId3"/>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F3AF4D0-40CC-4711-9944-D917A4C992ED}"/>
                  </a:ext>
                </a:extLst>
              </p:cNvPr>
              <p:cNvSpPr txBox="1"/>
              <p:nvPr/>
            </p:nvSpPr>
            <p:spPr>
              <a:xfrm>
                <a:off x="4869138" y="1850327"/>
                <a:ext cx="2581669"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r>
                            <a:rPr lang="pt-BR" b="0" i="1" baseline="0" smtClean="0">
                              <a:latin typeface="Cambria Math" panose="02040503050406030204" pitchFamily="18" charset="0"/>
                              <a:ea typeface="Cambria Math" panose="02040503050406030204" pitchFamily="18" charset="0"/>
                            </a:rPr>
                            <m:t>𝑉</m:t>
                          </m:r>
                          <m:r>
                            <a:rPr lang="pt-BR" b="0" i="1" baseline="0" smtClean="0">
                              <a:latin typeface="Cambria Math" panose="02040503050406030204" pitchFamily="18" charset="0"/>
                              <a:ea typeface="Cambria Math" panose="02040503050406030204" pitchFamily="18" charset="0"/>
                            </a:rPr>
                            <m:t> −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𝑛</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5" name="TextBox 4">
                <a:extLst>
                  <a:ext uri="{FF2B5EF4-FFF2-40B4-BE49-F238E27FC236}">
                    <a16:creationId xmlns:a16="http://schemas.microsoft.com/office/drawing/2014/main" id="{7F3AF4D0-40CC-4711-9944-D917A4C992ED}"/>
                  </a:ext>
                </a:extLst>
              </p:cNvPr>
              <p:cNvSpPr txBox="1">
                <a:spLocks noRot="1" noChangeAspect="1" noMove="1" noResize="1" noEditPoints="1" noAdjustHandles="1" noChangeArrowheads="1" noChangeShapeType="1" noTextEdit="1"/>
              </p:cNvSpPr>
              <p:nvPr/>
            </p:nvSpPr>
            <p:spPr>
              <a:xfrm>
                <a:off x="4869138" y="1850327"/>
                <a:ext cx="2581669" cy="591316"/>
              </a:xfrm>
              <a:prstGeom prst="rect">
                <a:avLst/>
              </a:prstGeom>
              <a:blipFill>
                <a:blip r:embed="rId4"/>
                <a:stretch>
                  <a:fillRect/>
                </a:stretch>
              </a:blipFill>
            </p:spPr>
            <p:txBody>
              <a:bodyPr/>
              <a:lstStyle/>
              <a:p>
                <a:r>
                  <a:rPr lang="en-IE">
                    <a:noFill/>
                  </a:rPr>
                  <a:t> </a:t>
                </a:r>
              </a:p>
            </p:txBody>
          </p:sp>
        </mc:Fallback>
      </mc:AlternateContent>
      <p:grpSp>
        <p:nvGrpSpPr>
          <p:cNvPr id="11" name="Group 10">
            <a:extLst>
              <a:ext uri="{FF2B5EF4-FFF2-40B4-BE49-F238E27FC236}">
                <a16:creationId xmlns:a16="http://schemas.microsoft.com/office/drawing/2014/main" id="{F586AD99-F071-4B7C-9FDA-446D78A76BEB}"/>
              </a:ext>
            </a:extLst>
          </p:cNvPr>
          <p:cNvGrpSpPr/>
          <p:nvPr/>
        </p:nvGrpSpPr>
        <p:grpSpPr>
          <a:xfrm>
            <a:off x="3343419" y="556645"/>
            <a:ext cx="1872207" cy="1029472"/>
            <a:chOff x="3343418" y="556645"/>
            <a:chExt cx="1872206" cy="1029472"/>
          </a:xfrm>
        </p:grpSpPr>
        <p:sp>
          <p:nvSpPr>
            <p:cNvPr id="9" name="CaixaDeTexto 13">
              <a:extLst>
                <a:ext uri="{FF2B5EF4-FFF2-40B4-BE49-F238E27FC236}">
                  <a16:creationId xmlns:a16="http://schemas.microsoft.com/office/drawing/2014/main" id="{F1F67C0A-AA5F-44AE-A9F8-1E26E72E3F20}"/>
                </a:ext>
              </a:extLst>
            </p:cNvPr>
            <p:cNvSpPr txBox="1">
              <a:spLocks noChangeArrowheads="1"/>
            </p:cNvSpPr>
            <p:nvPr/>
          </p:nvSpPr>
          <p:spPr bwMode="auto">
            <a:xfrm>
              <a:off x="3343418" y="556645"/>
              <a:ext cx="1872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200" i="1" baseline="0" dirty="0">
                  <a:solidFill>
                    <a:srgbClr val="0000FF"/>
                  </a:solidFill>
                </a:rPr>
                <a:t>Propriedade da solução (real)</a:t>
              </a:r>
            </a:p>
          </p:txBody>
        </p:sp>
        <p:cxnSp>
          <p:nvCxnSpPr>
            <p:cNvPr id="10" name="Straight Arrow Connector 9">
              <a:extLst>
                <a:ext uri="{FF2B5EF4-FFF2-40B4-BE49-F238E27FC236}">
                  <a16:creationId xmlns:a16="http://schemas.microsoft.com/office/drawing/2014/main" id="{87CED577-8C73-4FCC-BE37-D4B0F270C49D}"/>
                </a:ext>
              </a:extLst>
            </p:cNvPr>
            <p:cNvCxnSpPr/>
            <p:nvPr/>
          </p:nvCxnSpPr>
          <p:spPr bwMode="auto">
            <a:xfrm>
              <a:off x="4149053" y="832196"/>
              <a:ext cx="0" cy="2948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Oval 13">
              <a:extLst>
                <a:ext uri="{FF2B5EF4-FFF2-40B4-BE49-F238E27FC236}">
                  <a16:creationId xmlns:a16="http://schemas.microsoft.com/office/drawing/2014/main" id="{39D9F1CF-4B55-4646-9E91-627F272773A2}"/>
                </a:ext>
              </a:extLst>
            </p:cNvPr>
            <p:cNvSpPr/>
            <p:nvPr/>
          </p:nvSpPr>
          <p:spPr bwMode="auto">
            <a:xfrm>
              <a:off x="3976363" y="1127084"/>
              <a:ext cx="345380" cy="459033"/>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grpSp>
        <p:nvGrpSpPr>
          <p:cNvPr id="17" name="Group 16">
            <a:extLst>
              <a:ext uri="{FF2B5EF4-FFF2-40B4-BE49-F238E27FC236}">
                <a16:creationId xmlns:a16="http://schemas.microsoft.com/office/drawing/2014/main" id="{3AA98EB8-F79F-4DD0-9678-AC22C38E6A2E}"/>
              </a:ext>
            </a:extLst>
          </p:cNvPr>
          <p:cNvGrpSpPr/>
          <p:nvPr/>
        </p:nvGrpSpPr>
        <p:grpSpPr>
          <a:xfrm>
            <a:off x="5215626" y="511799"/>
            <a:ext cx="3323947" cy="1038180"/>
            <a:chOff x="5215624" y="511798"/>
            <a:chExt cx="3323946" cy="1038180"/>
          </a:xfrm>
        </p:grpSpPr>
        <p:cxnSp>
          <p:nvCxnSpPr>
            <p:cNvPr id="7" name="Straight Arrow Connector 6">
              <a:extLst>
                <a:ext uri="{FF2B5EF4-FFF2-40B4-BE49-F238E27FC236}">
                  <a16:creationId xmlns:a16="http://schemas.microsoft.com/office/drawing/2014/main" id="{9369DD5B-7410-4160-836D-05A3C5900B95}"/>
                </a:ext>
              </a:extLst>
            </p:cNvPr>
            <p:cNvCxnSpPr>
              <a:cxnSpLocks/>
            </p:cNvCxnSpPr>
            <p:nvPr/>
          </p:nvCxnSpPr>
          <p:spPr bwMode="auto">
            <a:xfrm>
              <a:off x="5373190" y="788797"/>
              <a:ext cx="0" cy="36001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CaixaDeTexto 13">
              <a:extLst>
                <a:ext uri="{FF2B5EF4-FFF2-40B4-BE49-F238E27FC236}">
                  <a16:creationId xmlns:a16="http://schemas.microsoft.com/office/drawing/2014/main" id="{AF84FF92-49A1-4365-BD42-5F65D40FF358}"/>
                </a:ext>
              </a:extLst>
            </p:cNvPr>
            <p:cNvSpPr txBox="1">
              <a:spLocks noChangeArrowheads="1"/>
            </p:cNvSpPr>
            <p:nvPr/>
          </p:nvSpPr>
          <p:spPr bwMode="auto">
            <a:xfrm>
              <a:off x="5301183" y="511798"/>
              <a:ext cx="32383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200" i="1" baseline="0" dirty="0">
                  <a:solidFill>
                    <a:srgbClr val="0000FF"/>
                  </a:solidFill>
                </a:rPr>
                <a:t>propriedade molar do componente i puro</a:t>
              </a:r>
            </a:p>
          </p:txBody>
        </p:sp>
        <p:sp>
          <p:nvSpPr>
            <p:cNvPr id="15" name="Oval 14">
              <a:extLst>
                <a:ext uri="{FF2B5EF4-FFF2-40B4-BE49-F238E27FC236}">
                  <a16:creationId xmlns:a16="http://schemas.microsoft.com/office/drawing/2014/main" id="{DE8F808B-AF90-47F1-817B-DDAB276D3051}"/>
                </a:ext>
              </a:extLst>
            </p:cNvPr>
            <p:cNvSpPr/>
            <p:nvPr/>
          </p:nvSpPr>
          <p:spPr bwMode="auto">
            <a:xfrm>
              <a:off x="5215624" y="1090945"/>
              <a:ext cx="345380" cy="459033"/>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grpSp>
        <p:nvGrpSpPr>
          <p:cNvPr id="6" name="Group 5">
            <a:extLst>
              <a:ext uri="{FF2B5EF4-FFF2-40B4-BE49-F238E27FC236}">
                <a16:creationId xmlns:a16="http://schemas.microsoft.com/office/drawing/2014/main" id="{064A56AB-2DF9-49A6-93CC-82619BC4AAEC}"/>
              </a:ext>
            </a:extLst>
          </p:cNvPr>
          <p:cNvGrpSpPr/>
          <p:nvPr/>
        </p:nvGrpSpPr>
        <p:grpSpPr>
          <a:xfrm>
            <a:off x="1563226" y="805572"/>
            <a:ext cx="2225789" cy="780545"/>
            <a:chOff x="1563223" y="805572"/>
            <a:chExt cx="2225789" cy="780545"/>
          </a:xfrm>
        </p:grpSpPr>
        <p:sp>
          <p:nvSpPr>
            <p:cNvPr id="12" name="CaixaDeTexto 13">
              <a:extLst>
                <a:ext uri="{FF2B5EF4-FFF2-40B4-BE49-F238E27FC236}">
                  <a16:creationId xmlns:a16="http://schemas.microsoft.com/office/drawing/2014/main" id="{FDA21010-B78A-4B99-B5B3-70D6F581150E}"/>
                </a:ext>
              </a:extLst>
            </p:cNvPr>
            <p:cNvSpPr txBox="1">
              <a:spLocks noChangeArrowheads="1"/>
            </p:cNvSpPr>
            <p:nvPr/>
          </p:nvSpPr>
          <p:spPr bwMode="auto">
            <a:xfrm>
              <a:off x="1563223" y="805572"/>
              <a:ext cx="18722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200" i="1" baseline="0" dirty="0">
                  <a:solidFill>
                    <a:srgbClr val="0000FF"/>
                  </a:solidFill>
                </a:rPr>
                <a:t>propriedade de mistura</a:t>
              </a:r>
            </a:p>
          </p:txBody>
        </p:sp>
        <p:sp>
          <p:nvSpPr>
            <p:cNvPr id="13" name="Oval 12">
              <a:extLst>
                <a:ext uri="{FF2B5EF4-FFF2-40B4-BE49-F238E27FC236}">
                  <a16:creationId xmlns:a16="http://schemas.microsoft.com/office/drawing/2014/main" id="{8D422334-5ED3-4D7E-975A-948E0F6D5688}"/>
                </a:ext>
              </a:extLst>
            </p:cNvPr>
            <p:cNvSpPr/>
            <p:nvPr/>
          </p:nvSpPr>
          <p:spPr bwMode="auto">
            <a:xfrm>
              <a:off x="3101593" y="1127084"/>
              <a:ext cx="687419" cy="459033"/>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cxnSp>
          <p:nvCxnSpPr>
            <p:cNvPr id="16" name="Straight Arrow Connector 15">
              <a:extLst>
                <a:ext uri="{FF2B5EF4-FFF2-40B4-BE49-F238E27FC236}">
                  <a16:creationId xmlns:a16="http://schemas.microsoft.com/office/drawing/2014/main" id="{4FF3E090-0659-4090-A351-9E857907E967}"/>
                </a:ext>
              </a:extLst>
            </p:cNvPr>
            <p:cNvCxnSpPr>
              <a:cxnSpLocks/>
            </p:cNvCxnSpPr>
            <p:nvPr/>
          </p:nvCxnSpPr>
          <p:spPr bwMode="auto">
            <a:xfrm>
              <a:off x="2885571" y="1028548"/>
              <a:ext cx="180018" cy="16917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sp>
        <p:nvSpPr>
          <p:cNvPr id="18" name="CaixaDeTexto 13">
            <a:extLst>
              <a:ext uri="{FF2B5EF4-FFF2-40B4-BE49-F238E27FC236}">
                <a16:creationId xmlns:a16="http://schemas.microsoft.com/office/drawing/2014/main" id="{DAF54407-9B9B-4918-B72F-79A200000AF4}"/>
              </a:ext>
            </a:extLst>
          </p:cNvPr>
          <p:cNvSpPr txBox="1">
            <a:spLocks noChangeArrowheads="1"/>
          </p:cNvSpPr>
          <p:nvPr/>
        </p:nvSpPr>
        <p:spPr bwMode="auto">
          <a:xfrm>
            <a:off x="9506" y="140602"/>
            <a:ext cx="6074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600" b="1" i="1" u="sng" baseline="0" dirty="0">
                <a:solidFill>
                  <a:srgbClr val="FF0000"/>
                </a:solidFill>
              </a:rPr>
              <a:t>DEFINIÇÃO MATEMÁTICA DE PROPRIEDADE DE MISTURA: </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95EC437D-23CC-4621-97EA-91ED33AADBC6}"/>
                  </a:ext>
                </a:extLst>
              </p:cNvPr>
              <p:cNvSpPr txBox="1"/>
              <p:nvPr/>
            </p:nvSpPr>
            <p:spPr>
              <a:xfrm>
                <a:off x="3195658" y="3817474"/>
                <a:ext cx="2594428"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𝑘</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r>
                            <a:rPr lang="pt-BR" b="0" i="1" baseline="0" smtClean="0">
                              <a:latin typeface="Cambria Math" panose="02040503050406030204" pitchFamily="18" charset="0"/>
                              <a:ea typeface="Cambria Math" panose="02040503050406030204" pitchFamily="18" charset="0"/>
                            </a:rPr>
                            <m:t>𝑘</m:t>
                          </m:r>
                          <m:r>
                            <a:rPr lang="pt-BR" b="0" i="1" baseline="0" smtClean="0">
                              <a:latin typeface="Cambria Math" panose="02040503050406030204" pitchFamily="18" charset="0"/>
                              <a:ea typeface="Cambria Math" panose="02040503050406030204" pitchFamily="18" charset="0"/>
                            </a:rPr>
                            <m:t> −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𝑥</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𝐾</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19" name="TextBox 18">
                <a:extLst>
                  <a:ext uri="{FF2B5EF4-FFF2-40B4-BE49-F238E27FC236}">
                    <a16:creationId xmlns:a16="http://schemas.microsoft.com/office/drawing/2014/main" id="{95EC437D-23CC-4621-97EA-91ED33AADBC6}"/>
                  </a:ext>
                </a:extLst>
              </p:cNvPr>
              <p:cNvSpPr txBox="1">
                <a:spLocks noRot="1" noChangeAspect="1" noMove="1" noResize="1" noEditPoints="1" noAdjustHandles="1" noChangeArrowheads="1" noChangeShapeType="1" noTextEdit="1"/>
              </p:cNvSpPr>
              <p:nvPr/>
            </p:nvSpPr>
            <p:spPr>
              <a:xfrm>
                <a:off x="3195658" y="3817474"/>
                <a:ext cx="2594428" cy="591316"/>
              </a:xfrm>
              <a:prstGeom prst="rect">
                <a:avLst/>
              </a:prstGeom>
              <a:blipFill>
                <a:blip r:embed="rId5"/>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F83C8233-CC0A-4CA2-9CF5-11713229220C}"/>
                  </a:ext>
                </a:extLst>
              </p:cNvPr>
              <p:cNvSpPr txBox="1"/>
              <p:nvPr/>
            </p:nvSpPr>
            <p:spPr>
              <a:xfrm>
                <a:off x="805911" y="4614794"/>
                <a:ext cx="2579681"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h</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r>
                            <a:rPr lang="pt-BR" b="0" i="1" baseline="0" smtClean="0">
                              <a:latin typeface="Cambria Math" panose="02040503050406030204" pitchFamily="18" charset="0"/>
                              <a:ea typeface="Cambria Math" panose="02040503050406030204" pitchFamily="18" charset="0"/>
                            </a:rPr>
                            <m:t>h</m:t>
                          </m:r>
                          <m:r>
                            <a:rPr lang="pt-BR" b="0" i="1" baseline="0" smtClean="0">
                              <a:latin typeface="Cambria Math" panose="02040503050406030204" pitchFamily="18" charset="0"/>
                              <a:ea typeface="Cambria Math" panose="02040503050406030204" pitchFamily="18" charset="0"/>
                            </a:rPr>
                            <m:t> −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𝑥</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h</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20" name="TextBox 19">
                <a:extLst>
                  <a:ext uri="{FF2B5EF4-FFF2-40B4-BE49-F238E27FC236}">
                    <a16:creationId xmlns:a16="http://schemas.microsoft.com/office/drawing/2014/main" id="{F83C8233-CC0A-4CA2-9CF5-11713229220C}"/>
                  </a:ext>
                </a:extLst>
              </p:cNvPr>
              <p:cNvSpPr txBox="1">
                <a:spLocks noRot="1" noChangeAspect="1" noMove="1" noResize="1" noEditPoints="1" noAdjustHandles="1" noChangeArrowheads="1" noChangeShapeType="1" noTextEdit="1"/>
              </p:cNvSpPr>
              <p:nvPr/>
            </p:nvSpPr>
            <p:spPr>
              <a:xfrm>
                <a:off x="805911" y="4614794"/>
                <a:ext cx="2579681" cy="591316"/>
              </a:xfrm>
              <a:prstGeom prst="rect">
                <a:avLst/>
              </a:prstGeom>
              <a:blipFill>
                <a:blip r:embed="rId6"/>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9B4610C7-2ED3-4468-9C17-82334224558F}"/>
                  </a:ext>
                </a:extLst>
              </p:cNvPr>
              <p:cNvSpPr txBox="1"/>
              <p:nvPr/>
            </p:nvSpPr>
            <p:spPr>
              <a:xfrm>
                <a:off x="4963200" y="4672999"/>
                <a:ext cx="2559162"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𝑣</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r>
                            <a:rPr lang="pt-BR" b="0" i="1" baseline="0" smtClean="0">
                              <a:latin typeface="Cambria Math" panose="02040503050406030204" pitchFamily="18" charset="0"/>
                              <a:ea typeface="Cambria Math" panose="02040503050406030204" pitchFamily="18" charset="0"/>
                            </a:rPr>
                            <m:t>𝑣</m:t>
                          </m:r>
                          <m:r>
                            <a:rPr lang="pt-BR" b="0" i="1" baseline="0" smtClean="0">
                              <a:latin typeface="Cambria Math" panose="02040503050406030204" pitchFamily="18" charset="0"/>
                              <a:ea typeface="Cambria Math" panose="02040503050406030204" pitchFamily="18" charset="0"/>
                            </a:rPr>
                            <m:t> −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𝑥</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21" name="TextBox 20">
                <a:extLst>
                  <a:ext uri="{FF2B5EF4-FFF2-40B4-BE49-F238E27FC236}">
                    <a16:creationId xmlns:a16="http://schemas.microsoft.com/office/drawing/2014/main" id="{9B4610C7-2ED3-4468-9C17-82334224558F}"/>
                  </a:ext>
                </a:extLst>
              </p:cNvPr>
              <p:cNvSpPr txBox="1">
                <a:spLocks noRot="1" noChangeAspect="1" noMove="1" noResize="1" noEditPoints="1" noAdjustHandles="1" noChangeArrowheads="1" noChangeShapeType="1" noTextEdit="1"/>
              </p:cNvSpPr>
              <p:nvPr/>
            </p:nvSpPr>
            <p:spPr>
              <a:xfrm>
                <a:off x="4963200" y="4672999"/>
                <a:ext cx="2559162" cy="591316"/>
              </a:xfrm>
              <a:prstGeom prst="rect">
                <a:avLst/>
              </a:prstGeom>
              <a:blipFill>
                <a:blip r:embed="rId7"/>
                <a:stretch>
                  <a:fillRect/>
                </a:stretch>
              </a:blipFill>
            </p:spPr>
            <p:txBody>
              <a:bodyPr/>
              <a:lstStyle/>
              <a:p>
                <a:r>
                  <a:rPr lang="en-IE">
                    <a:noFill/>
                  </a:rPr>
                  <a:t> </a:t>
                </a:r>
              </a:p>
            </p:txBody>
          </p:sp>
        </mc:Fallback>
      </mc:AlternateContent>
      <p:grpSp>
        <p:nvGrpSpPr>
          <p:cNvPr id="33" name="Group 32">
            <a:extLst>
              <a:ext uri="{FF2B5EF4-FFF2-40B4-BE49-F238E27FC236}">
                <a16:creationId xmlns:a16="http://schemas.microsoft.com/office/drawing/2014/main" id="{13E910B4-092A-4BFB-BC9D-6C1125943ADA}"/>
              </a:ext>
            </a:extLst>
          </p:cNvPr>
          <p:cNvGrpSpPr/>
          <p:nvPr/>
        </p:nvGrpSpPr>
        <p:grpSpPr>
          <a:xfrm>
            <a:off x="3471706" y="3282088"/>
            <a:ext cx="1872207" cy="1126703"/>
            <a:chOff x="3471704" y="3282087"/>
            <a:chExt cx="1872206" cy="1126702"/>
          </a:xfrm>
        </p:grpSpPr>
        <p:sp>
          <p:nvSpPr>
            <p:cNvPr id="23" name="CaixaDeTexto 13">
              <a:extLst>
                <a:ext uri="{FF2B5EF4-FFF2-40B4-BE49-F238E27FC236}">
                  <a16:creationId xmlns:a16="http://schemas.microsoft.com/office/drawing/2014/main" id="{ADCF3737-7D2C-4926-90F5-76073C2B8E96}"/>
                </a:ext>
              </a:extLst>
            </p:cNvPr>
            <p:cNvSpPr txBox="1">
              <a:spLocks noChangeArrowheads="1"/>
            </p:cNvSpPr>
            <p:nvPr/>
          </p:nvSpPr>
          <p:spPr bwMode="auto">
            <a:xfrm>
              <a:off x="3471704" y="3282087"/>
              <a:ext cx="1872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200" i="1" baseline="0" dirty="0">
                  <a:solidFill>
                    <a:srgbClr val="0000FF"/>
                  </a:solidFill>
                </a:rPr>
                <a:t>propriedade molar da solução (real)</a:t>
              </a:r>
            </a:p>
          </p:txBody>
        </p:sp>
        <p:cxnSp>
          <p:nvCxnSpPr>
            <p:cNvPr id="24" name="Straight Arrow Connector 23">
              <a:extLst>
                <a:ext uri="{FF2B5EF4-FFF2-40B4-BE49-F238E27FC236}">
                  <a16:creationId xmlns:a16="http://schemas.microsoft.com/office/drawing/2014/main" id="{32F699C6-D663-4003-B564-9ECDDC9045A3}"/>
                </a:ext>
              </a:extLst>
            </p:cNvPr>
            <p:cNvCxnSpPr/>
            <p:nvPr/>
          </p:nvCxnSpPr>
          <p:spPr bwMode="auto">
            <a:xfrm>
              <a:off x="4243117" y="3654868"/>
              <a:ext cx="0" cy="2948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7" name="Oval 26">
              <a:extLst>
                <a:ext uri="{FF2B5EF4-FFF2-40B4-BE49-F238E27FC236}">
                  <a16:creationId xmlns:a16="http://schemas.microsoft.com/office/drawing/2014/main" id="{5CBA519D-5A52-4184-AFB5-B66E771CB51A}"/>
                </a:ext>
              </a:extLst>
            </p:cNvPr>
            <p:cNvSpPr/>
            <p:nvPr/>
          </p:nvSpPr>
          <p:spPr bwMode="auto">
            <a:xfrm>
              <a:off x="4070427" y="3949756"/>
              <a:ext cx="345380" cy="459033"/>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grpSp>
        <p:nvGrpSpPr>
          <p:cNvPr id="32" name="Group 31">
            <a:extLst>
              <a:ext uri="{FF2B5EF4-FFF2-40B4-BE49-F238E27FC236}">
                <a16:creationId xmlns:a16="http://schemas.microsoft.com/office/drawing/2014/main" id="{0D143E85-1D8A-4CBC-84F2-8EE554D18085}"/>
              </a:ext>
            </a:extLst>
          </p:cNvPr>
          <p:cNvGrpSpPr/>
          <p:nvPr/>
        </p:nvGrpSpPr>
        <p:grpSpPr>
          <a:xfrm>
            <a:off x="1726272" y="3585322"/>
            <a:ext cx="2156807" cy="823468"/>
            <a:chOff x="1726269" y="3585321"/>
            <a:chExt cx="2156807" cy="823468"/>
          </a:xfrm>
        </p:grpSpPr>
        <p:sp>
          <p:nvSpPr>
            <p:cNvPr id="25" name="CaixaDeTexto 13">
              <a:extLst>
                <a:ext uri="{FF2B5EF4-FFF2-40B4-BE49-F238E27FC236}">
                  <a16:creationId xmlns:a16="http://schemas.microsoft.com/office/drawing/2014/main" id="{2007A526-9162-4D15-A800-854C61E82CE1}"/>
                </a:ext>
              </a:extLst>
            </p:cNvPr>
            <p:cNvSpPr txBox="1">
              <a:spLocks noChangeArrowheads="1"/>
            </p:cNvSpPr>
            <p:nvPr/>
          </p:nvSpPr>
          <p:spPr bwMode="auto">
            <a:xfrm>
              <a:off x="1726269" y="3585321"/>
              <a:ext cx="1872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200" i="1" baseline="0" dirty="0">
                  <a:solidFill>
                    <a:srgbClr val="0000FF"/>
                  </a:solidFill>
                </a:rPr>
                <a:t>propriedade molar de mistura</a:t>
              </a:r>
            </a:p>
          </p:txBody>
        </p:sp>
        <p:sp>
          <p:nvSpPr>
            <p:cNvPr id="26" name="Oval 25">
              <a:extLst>
                <a:ext uri="{FF2B5EF4-FFF2-40B4-BE49-F238E27FC236}">
                  <a16:creationId xmlns:a16="http://schemas.microsoft.com/office/drawing/2014/main" id="{77FF68B8-9B74-4918-8F7E-6FB67FC5A495}"/>
                </a:ext>
              </a:extLst>
            </p:cNvPr>
            <p:cNvSpPr/>
            <p:nvPr/>
          </p:nvSpPr>
          <p:spPr bwMode="auto">
            <a:xfrm>
              <a:off x="3195657" y="3949756"/>
              <a:ext cx="687419" cy="459033"/>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cxnSp>
          <p:nvCxnSpPr>
            <p:cNvPr id="29" name="Straight Arrow Connector 28">
              <a:extLst>
                <a:ext uri="{FF2B5EF4-FFF2-40B4-BE49-F238E27FC236}">
                  <a16:creationId xmlns:a16="http://schemas.microsoft.com/office/drawing/2014/main" id="{000587CA-D5B4-4A4D-92A6-00F437E4F195}"/>
                </a:ext>
              </a:extLst>
            </p:cNvPr>
            <p:cNvCxnSpPr>
              <a:cxnSpLocks/>
            </p:cNvCxnSpPr>
            <p:nvPr/>
          </p:nvCxnSpPr>
          <p:spPr bwMode="auto">
            <a:xfrm>
              <a:off x="2979635" y="3851220"/>
              <a:ext cx="180018" cy="16917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grpSp>
        <p:nvGrpSpPr>
          <p:cNvPr id="34" name="Group 33">
            <a:extLst>
              <a:ext uri="{FF2B5EF4-FFF2-40B4-BE49-F238E27FC236}">
                <a16:creationId xmlns:a16="http://schemas.microsoft.com/office/drawing/2014/main" id="{01E9988B-2AC0-43E7-9551-A60ADA2D1BF4}"/>
              </a:ext>
            </a:extLst>
          </p:cNvPr>
          <p:cNvGrpSpPr/>
          <p:nvPr/>
        </p:nvGrpSpPr>
        <p:grpSpPr>
          <a:xfrm>
            <a:off x="5299332" y="3347885"/>
            <a:ext cx="3238387" cy="1024769"/>
            <a:chOff x="5299331" y="3347881"/>
            <a:chExt cx="3238386" cy="1024769"/>
          </a:xfrm>
        </p:grpSpPr>
        <p:cxnSp>
          <p:nvCxnSpPr>
            <p:cNvPr id="22" name="Straight Arrow Connector 21">
              <a:extLst>
                <a:ext uri="{FF2B5EF4-FFF2-40B4-BE49-F238E27FC236}">
                  <a16:creationId xmlns:a16="http://schemas.microsoft.com/office/drawing/2014/main" id="{ECA7BFE9-BA04-4BDE-ADAF-569ACA110A09}"/>
                </a:ext>
              </a:extLst>
            </p:cNvPr>
            <p:cNvCxnSpPr>
              <a:cxnSpLocks/>
            </p:cNvCxnSpPr>
            <p:nvPr/>
          </p:nvCxnSpPr>
          <p:spPr bwMode="auto">
            <a:xfrm>
              <a:off x="5467254" y="3611469"/>
              <a:ext cx="0" cy="36001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8" name="Oval 27">
              <a:extLst>
                <a:ext uri="{FF2B5EF4-FFF2-40B4-BE49-F238E27FC236}">
                  <a16:creationId xmlns:a16="http://schemas.microsoft.com/office/drawing/2014/main" id="{93034576-D4CB-44C2-B098-78361ACA9AB2}"/>
                </a:ext>
              </a:extLst>
            </p:cNvPr>
            <p:cNvSpPr/>
            <p:nvPr/>
          </p:nvSpPr>
          <p:spPr bwMode="auto">
            <a:xfrm>
              <a:off x="5309688" y="3913617"/>
              <a:ext cx="345380" cy="459033"/>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sp>
          <p:nvSpPr>
            <p:cNvPr id="30" name="CaixaDeTexto 13">
              <a:extLst>
                <a:ext uri="{FF2B5EF4-FFF2-40B4-BE49-F238E27FC236}">
                  <a16:creationId xmlns:a16="http://schemas.microsoft.com/office/drawing/2014/main" id="{15730507-33A7-45E9-B4FB-8C39CF56778F}"/>
                </a:ext>
              </a:extLst>
            </p:cNvPr>
            <p:cNvSpPr txBox="1">
              <a:spLocks noChangeArrowheads="1"/>
            </p:cNvSpPr>
            <p:nvPr/>
          </p:nvSpPr>
          <p:spPr bwMode="auto">
            <a:xfrm>
              <a:off x="5299331" y="3347881"/>
              <a:ext cx="32383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200" i="1" baseline="0" dirty="0">
                  <a:solidFill>
                    <a:srgbClr val="0000FF"/>
                  </a:solidFill>
                </a:rPr>
                <a:t>propriedade molar do componente i puro</a:t>
              </a:r>
            </a:p>
          </p:txBody>
        </p:sp>
      </p:grpSp>
      <p:sp>
        <p:nvSpPr>
          <p:cNvPr id="31" name="CaixaDeTexto 13">
            <a:extLst>
              <a:ext uri="{FF2B5EF4-FFF2-40B4-BE49-F238E27FC236}">
                <a16:creationId xmlns:a16="http://schemas.microsoft.com/office/drawing/2014/main" id="{76CAE052-9FC6-4880-B5C4-9A8D1388D192}"/>
              </a:ext>
            </a:extLst>
          </p:cNvPr>
          <p:cNvSpPr txBox="1">
            <a:spLocks noChangeArrowheads="1"/>
          </p:cNvSpPr>
          <p:nvPr/>
        </p:nvSpPr>
        <p:spPr bwMode="auto">
          <a:xfrm>
            <a:off x="407974" y="2975542"/>
            <a:ext cx="6074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600" i="1" baseline="0" dirty="0">
                <a:solidFill>
                  <a:srgbClr val="FF0000"/>
                </a:solidFill>
                <a:effectLst>
                  <a:outerShdw blurRad="38100" dist="38100" dir="2700000" algn="tl">
                    <a:srgbClr val="000000">
                      <a:alpha val="43137"/>
                    </a:srgbClr>
                  </a:outerShdw>
                </a:effectLst>
              </a:rPr>
              <a:t>OU EM TERMOS MOLARES...</a:t>
            </a:r>
          </a:p>
        </p:txBody>
      </p:sp>
    </p:spTree>
    <p:extLst>
      <p:ext uri="{BB962C8B-B14F-4D97-AF65-F5344CB8AC3E}">
        <p14:creationId xmlns:p14="http://schemas.microsoft.com/office/powerpoint/2010/main" val="19879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9" grpId="0"/>
      <p:bldP spid="20" grpId="0"/>
      <p:bldP spid="21"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147BA53-283E-4794-A6FA-687133C4C239}"/>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115E41F0-32F7-4814-A3BA-0DC5C9BD92AD}"/>
                  </a:ext>
                </a:extLst>
              </p:cNvPr>
              <p:cNvSpPr txBox="1"/>
              <p:nvPr/>
            </p:nvSpPr>
            <p:spPr>
              <a:xfrm>
                <a:off x="2706235" y="2013285"/>
                <a:ext cx="2679643"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r>
                            <a:rPr lang="pt-BR" b="0" i="1" baseline="0" smtClean="0">
                              <a:latin typeface="Cambria Math" panose="02040503050406030204" pitchFamily="18" charset="0"/>
                              <a:ea typeface="Cambria Math" panose="02040503050406030204" pitchFamily="18" charset="0"/>
                            </a:rPr>
                            <m:t>𝑉</m:t>
                          </m:r>
                          <m:r>
                            <a:rPr lang="pt-BR" b="0" i="1" baseline="0" smtClean="0">
                              <a:latin typeface="Cambria Math" panose="02040503050406030204" pitchFamily="18" charset="0"/>
                              <a:ea typeface="Cambria Math" panose="02040503050406030204" pitchFamily="18" charset="0"/>
                            </a:rPr>
                            <m:t> −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𝑛</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3" name="TextBox 2">
                <a:extLst>
                  <a:ext uri="{FF2B5EF4-FFF2-40B4-BE49-F238E27FC236}">
                    <a16:creationId xmlns:a16="http://schemas.microsoft.com/office/drawing/2014/main" id="{115E41F0-32F7-4814-A3BA-0DC5C9BD92AD}"/>
                  </a:ext>
                </a:extLst>
              </p:cNvPr>
              <p:cNvSpPr txBox="1">
                <a:spLocks noRot="1" noChangeAspect="1" noMove="1" noResize="1" noEditPoints="1" noAdjustHandles="1" noChangeArrowheads="1" noChangeShapeType="1" noTextEdit="1"/>
              </p:cNvSpPr>
              <p:nvPr/>
            </p:nvSpPr>
            <p:spPr>
              <a:xfrm>
                <a:off x="2706235" y="2013285"/>
                <a:ext cx="2679643" cy="591316"/>
              </a:xfrm>
              <a:prstGeom prst="rect">
                <a:avLst/>
              </a:prstGeom>
              <a:blipFill>
                <a:blip r:embed="rId2"/>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E0B3920-DE1B-4D07-9301-73F4A508D2BB}"/>
                  </a:ext>
                </a:extLst>
              </p:cNvPr>
              <p:cNvSpPr txBox="1"/>
              <p:nvPr/>
            </p:nvSpPr>
            <p:spPr>
              <a:xfrm>
                <a:off x="2288442" y="4191978"/>
                <a:ext cx="2559162" cy="591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𝑣</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m:t>
                          </m:r>
                          <m:r>
                            <a:rPr lang="pt-BR" b="0" i="1" baseline="0" smtClean="0">
                              <a:latin typeface="Cambria Math" panose="02040503050406030204" pitchFamily="18" charset="0"/>
                              <a:ea typeface="Cambria Math" panose="02040503050406030204" pitchFamily="18" charset="0"/>
                            </a:rPr>
                            <m:t>𝑣</m:t>
                          </m:r>
                          <m:r>
                            <a:rPr lang="pt-BR" b="0" i="1" baseline="0" smtClean="0">
                              <a:latin typeface="Cambria Math" panose="02040503050406030204" pitchFamily="18" charset="0"/>
                              <a:ea typeface="Cambria Math" panose="02040503050406030204" pitchFamily="18" charset="0"/>
                            </a:rPr>
                            <m:t> − </m:t>
                          </m:r>
                          <m:nary>
                            <m:naryPr>
                              <m:chr m:val="∑"/>
                              <m:limLoc m:val="subSup"/>
                              <m:supHide m:val="on"/>
                              <m:ctrlPr>
                                <a:rPr lang="pt-BR" b="0" i="1" baseline="0" smtClean="0">
                                  <a:latin typeface="Cambria Math" panose="02040503050406030204" pitchFamily="18" charset="0"/>
                                  <a:ea typeface="Cambria Math" panose="02040503050406030204" pitchFamily="18" charset="0"/>
                                </a:rPr>
                              </m:ctrlPr>
                            </m:naryPr>
                            <m:sub>
                              <m:r>
                                <m:rPr>
                                  <m:brk m:alnAt="9"/>
                                </m:rPr>
                                <a:rPr lang="pt-BR" b="0" i="1" baseline="0" smtClean="0">
                                  <a:latin typeface="Cambria Math" panose="02040503050406030204" pitchFamily="18" charset="0"/>
                                  <a:ea typeface="Cambria Math" panose="02040503050406030204" pitchFamily="18" charset="0"/>
                                </a:rPr>
                                <m:t>𝑖</m:t>
                              </m:r>
                            </m:sub>
                            <m:sup/>
                            <m:e>
                              <m:d>
                                <m:dPr>
                                  <m:ctrlPr>
                                    <a:rPr lang="pt-BR" b="0" i="1" baseline="0" smtClean="0">
                                      <a:latin typeface="Cambria Math" panose="02040503050406030204" pitchFamily="18" charset="0"/>
                                      <a:ea typeface="Cambria Math" panose="02040503050406030204" pitchFamily="18" charset="0"/>
                                    </a:rPr>
                                  </m:ctrlPr>
                                </m:dPr>
                                <m:e>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𝑥</m:t>
                                      </m:r>
                                    </m:e>
                                    <m:sub>
                                      <m:r>
                                        <a:rPr lang="pt-BR" b="0" i="1" baseline="0" smtClean="0">
                                          <a:latin typeface="Cambria Math" panose="02040503050406030204" pitchFamily="18" charset="0"/>
                                          <a:ea typeface="Cambria Math" panose="02040503050406030204" pitchFamily="18" charset="0"/>
                                        </a:rPr>
                                        <m:t>𝑖</m:t>
                                      </m:r>
                                    </m:sub>
                                  </m:sSub>
                                  <m:sSub>
                                    <m:sSubPr>
                                      <m:ctrlPr>
                                        <a:rPr lang="pt-BR" b="0"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𝑖</m:t>
                                      </m:r>
                                    </m:sub>
                                  </m:sSub>
                                </m:e>
                              </m:d>
                            </m:e>
                          </m:nary>
                        </m:e>
                        <m:sup/>
                      </m:sSup>
                    </m:oMath>
                  </m:oMathPara>
                </a14:m>
                <a:endParaRPr lang="en-IE" baseline="0" dirty="0"/>
              </a:p>
            </p:txBody>
          </p:sp>
        </mc:Choice>
        <mc:Fallback xmlns="">
          <p:sp>
            <p:nvSpPr>
              <p:cNvPr id="4" name="TextBox 3">
                <a:extLst>
                  <a:ext uri="{FF2B5EF4-FFF2-40B4-BE49-F238E27FC236}">
                    <a16:creationId xmlns:a16="http://schemas.microsoft.com/office/drawing/2014/main" id="{6E0B3920-DE1B-4D07-9301-73F4A508D2BB}"/>
                  </a:ext>
                </a:extLst>
              </p:cNvPr>
              <p:cNvSpPr txBox="1">
                <a:spLocks noRot="1" noChangeAspect="1" noMove="1" noResize="1" noEditPoints="1" noAdjustHandles="1" noChangeArrowheads="1" noChangeShapeType="1" noTextEdit="1"/>
              </p:cNvSpPr>
              <p:nvPr/>
            </p:nvSpPr>
            <p:spPr>
              <a:xfrm>
                <a:off x="2288442" y="4191978"/>
                <a:ext cx="2559162" cy="591316"/>
              </a:xfrm>
              <a:prstGeom prst="rect">
                <a:avLst/>
              </a:prstGeom>
              <a:blipFill>
                <a:blip r:embed="rId3"/>
                <a:stretch>
                  <a:fillRect/>
                </a:stretch>
              </a:blipFill>
            </p:spPr>
            <p:txBody>
              <a:bodyPr/>
              <a:lstStyle/>
              <a:p>
                <a:r>
                  <a:rPr lang="en-IE">
                    <a:noFill/>
                  </a:rPr>
                  <a:t> </a:t>
                </a:r>
              </a:p>
            </p:txBody>
          </p:sp>
        </mc:Fallback>
      </mc:AlternateContent>
      <p:sp>
        <p:nvSpPr>
          <p:cNvPr id="5" name="CaixaDeTexto 13">
            <a:extLst>
              <a:ext uri="{FF2B5EF4-FFF2-40B4-BE49-F238E27FC236}">
                <a16:creationId xmlns:a16="http://schemas.microsoft.com/office/drawing/2014/main" id="{13028162-B72D-4B3D-A556-666E4533303A}"/>
              </a:ext>
            </a:extLst>
          </p:cNvPr>
          <p:cNvSpPr txBox="1">
            <a:spLocks noChangeArrowheads="1"/>
          </p:cNvSpPr>
          <p:nvPr/>
        </p:nvSpPr>
        <p:spPr bwMode="auto">
          <a:xfrm>
            <a:off x="323528" y="202859"/>
            <a:ext cx="813690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pt-BR" altLang="pt-BR" sz="1600" i="1" baseline="0" dirty="0">
                <a:solidFill>
                  <a:srgbClr val="FF0000"/>
                </a:solidFill>
                <a:effectLst>
                  <a:outerShdw blurRad="38100" dist="38100" dir="2700000" algn="tl">
                    <a:srgbClr val="000000">
                      <a:alpha val="43137"/>
                    </a:srgbClr>
                  </a:outerShdw>
                </a:effectLst>
              </a:rPr>
              <a:t>A propriedade de mistura pode ser vista também como a diferença entre o valor da propriedade REAL e da propriedade da solução IDEAL:</a:t>
            </a:r>
          </a:p>
        </p:txBody>
      </p:sp>
      <p:grpSp>
        <p:nvGrpSpPr>
          <p:cNvPr id="11" name="Group 10">
            <a:extLst>
              <a:ext uri="{FF2B5EF4-FFF2-40B4-BE49-F238E27FC236}">
                <a16:creationId xmlns:a16="http://schemas.microsoft.com/office/drawing/2014/main" id="{EE9173B3-41F6-4A0C-A23B-84A50EFC6A31}"/>
              </a:ext>
            </a:extLst>
          </p:cNvPr>
          <p:cNvGrpSpPr/>
          <p:nvPr/>
        </p:nvGrpSpPr>
        <p:grpSpPr>
          <a:xfrm>
            <a:off x="2653046" y="1590605"/>
            <a:ext cx="1898692" cy="971098"/>
            <a:chOff x="3080498" y="1001408"/>
            <a:chExt cx="1898692" cy="971098"/>
          </a:xfrm>
        </p:grpSpPr>
        <p:sp>
          <p:nvSpPr>
            <p:cNvPr id="7" name="Oval 6">
              <a:extLst>
                <a:ext uri="{FF2B5EF4-FFF2-40B4-BE49-F238E27FC236}">
                  <a16:creationId xmlns:a16="http://schemas.microsoft.com/office/drawing/2014/main" id="{CA412213-BC59-47EE-A7F0-8C26ED210B03}"/>
                </a:ext>
              </a:extLst>
            </p:cNvPr>
            <p:cNvSpPr/>
            <p:nvPr/>
          </p:nvSpPr>
          <p:spPr bwMode="auto">
            <a:xfrm>
              <a:off x="4029844" y="1540458"/>
              <a:ext cx="288032" cy="432048"/>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3000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A90CC735-64A0-4415-81FD-9FDAF56A4D30}"/>
                </a:ext>
              </a:extLst>
            </p:cNvPr>
            <p:cNvSpPr/>
            <p:nvPr/>
          </p:nvSpPr>
          <p:spPr>
            <a:xfrm>
              <a:off x="3080498" y="1001408"/>
              <a:ext cx="1898692" cy="276999"/>
            </a:xfrm>
            <a:prstGeom prst="rect">
              <a:avLst/>
            </a:prstGeom>
          </p:spPr>
          <p:txBody>
            <a:bodyPr wrap="square">
              <a:spAutoFit/>
            </a:bodyPr>
            <a:lstStyle/>
            <a:p>
              <a:pPr algn="just" eaLnBrk="1" hangingPunct="1"/>
              <a:r>
                <a:rPr lang="pt-BR" altLang="pt-BR" sz="1200" b="1" i="1" baseline="0" dirty="0">
                  <a:solidFill>
                    <a:srgbClr val="0000FF"/>
                  </a:solidFill>
                </a:rPr>
                <a:t>Propriedade real</a:t>
              </a:r>
            </a:p>
          </p:txBody>
        </p:sp>
        <p:cxnSp>
          <p:nvCxnSpPr>
            <p:cNvPr id="10" name="Straight Arrow Connector 9">
              <a:extLst>
                <a:ext uri="{FF2B5EF4-FFF2-40B4-BE49-F238E27FC236}">
                  <a16:creationId xmlns:a16="http://schemas.microsoft.com/office/drawing/2014/main" id="{ED9B73E4-FE57-49CB-B617-6AA2B5CB7353}"/>
                </a:ext>
              </a:extLst>
            </p:cNvPr>
            <p:cNvCxnSpPr>
              <a:stCxn id="8" idx="2"/>
              <a:endCxn id="7" idx="0"/>
            </p:cNvCxnSpPr>
            <p:nvPr/>
          </p:nvCxnSpPr>
          <p:spPr bwMode="auto">
            <a:xfrm>
              <a:off x="4029844" y="1278407"/>
              <a:ext cx="144016" cy="262051"/>
            </a:xfrm>
            <a:prstGeom prst="straightConnector1">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grpSp>
      <p:grpSp>
        <p:nvGrpSpPr>
          <p:cNvPr id="29" name="Group 28">
            <a:extLst>
              <a:ext uri="{FF2B5EF4-FFF2-40B4-BE49-F238E27FC236}">
                <a16:creationId xmlns:a16="http://schemas.microsoft.com/office/drawing/2014/main" id="{25722264-955A-4F60-9D27-2B7489FD8F12}"/>
              </a:ext>
            </a:extLst>
          </p:cNvPr>
          <p:cNvGrpSpPr/>
          <p:nvPr/>
        </p:nvGrpSpPr>
        <p:grpSpPr>
          <a:xfrm>
            <a:off x="4098544" y="1372379"/>
            <a:ext cx="3066628" cy="1442290"/>
            <a:chOff x="4529708" y="760074"/>
            <a:chExt cx="3066628" cy="1442290"/>
          </a:xfrm>
        </p:grpSpPr>
        <p:sp>
          <p:nvSpPr>
            <p:cNvPr id="13" name="Oval 12">
              <a:extLst>
                <a:ext uri="{FF2B5EF4-FFF2-40B4-BE49-F238E27FC236}">
                  <a16:creationId xmlns:a16="http://schemas.microsoft.com/office/drawing/2014/main" id="{1B4DA246-750E-4757-B208-393D26B2EE24}"/>
                </a:ext>
              </a:extLst>
            </p:cNvPr>
            <p:cNvSpPr/>
            <p:nvPr/>
          </p:nvSpPr>
          <p:spPr bwMode="auto">
            <a:xfrm>
              <a:off x="4529708" y="1278408"/>
              <a:ext cx="1440160" cy="923956"/>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3000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06B04680-6EEA-4DCF-950C-5AAB99AFA12C}"/>
                </a:ext>
              </a:extLst>
            </p:cNvPr>
            <p:cNvSpPr/>
            <p:nvPr/>
          </p:nvSpPr>
          <p:spPr>
            <a:xfrm>
              <a:off x="5436096" y="760074"/>
              <a:ext cx="2160240" cy="461665"/>
            </a:xfrm>
            <a:prstGeom prst="rect">
              <a:avLst/>
            </a:prstGeom>
          </p:spPr>
          <p:txBody>
            <a:bodyPr wrap="square">
              <a:spAutoFit/>
            </a:bodyPr>
            <a:lstStyle/>
            <a:p>
              <a:pPr algn="just" eaLnBrk="1" hangingPunct="1"/>
              <a:r>
                <a:rPr lang="pt-BR" altLang="pt-BR" sz="1200" b="1" i="1" baseline="0" dirty="0">
                  <a:solidFill>
                    <a:srgbClr val="0000FF"/>
                  </a:solidFill>
                </a:rPr>
                <a:t>Propriedade DA SOLUÇÃO ideal</a:t>
              </a:r>
            </a:p>
          </p:txBody>
        </p:sp>
        <p:cxnSp>
          <p:nvCxnSpPr>
            <p:cNvPr id="15" name="Straight Arrow Connector 14">
              <a:extLst>
                <a:ext uri="{FF2B5EF4-FFF2-40B4-BE49-F238E27FC236}">
                  <a16:creationId xmlns:a16="http://schemas.microsoft.com/office/drawing/2014/main" id="{F929F76D-BC75-4E50-A594-20D118A61540}"/>
                </a:ext>
              </a:extLst>
            </p:cNvPr>
            <p:cNvCxnSpPr>
              <a:cxnSpLocks/>
              <a:stCxn id="14" idx="2"/>
              <a:endCxn id="13" idx="0"/>
            </p:cNvCxnSpPr>
            <p:nvPr/>
          </p:nvCxnSpPr>
          <p:spPr bwMode="auto">
            <a:xfrm flipH="1">
              <a:off x="5249788" y="1221739"/>
              <a:ext cx="1266428" cy="56669"/>
            </a:xfrm>
            <a:prstGeom prst="straightConnector1">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grpSp>
      <p:grpSp>
        <p:nvGrpSpPr>
          <p:cNvPr id="25" name="Group 24">
            <a:extLst>
              <a:ext uri="{FF2B5EF4-FFF2-40B4-BE49-F238E27FC236}">
                <a16:creationId xmlns:a16="http://schemas.microsoft.com/office/drawing/2014/main" id="{9598FF15-25B8-4837-8F1D-0ADF65FE8A1E}"/>
              </a:ext>
            </a:extLst>
          </p:cNvPr>
          <p:cNvGrpSpPr/>
          <p:nvPr/>
        </p:nvGrpSpPr>
        <p:grpSpPr>
          <a:xfrm>
            <a:off x="2203160" y="3717032"/>
            <a:ext cx="1898692" cy="971098"/>
            <a:chOff x="3080498" y="1001408"/>
            <a:chExt cx="1898692" cy="971098"/>
          </a:xfrm>
        </p:grpSpPr>
        <p:sp>
          <p:nvSpPr>
            <p:cNvPr id="26" name="Oval 25">
              <a:extLst>
                <a:ext uri="{FF2B5EF4-FFF2-40B4-BE49-F238E27FC236}">
                  <a16:creationId xmlns:a16="http://schemas.microsoft.com/office/drawing/2014/main" id="{30D2D886-4BE3-40FF-8D1F-1CC342168888}"/>
                </a:ext>
              </a:extLst>
            </p:cNvPr>
            <p:cNvSpPr/>
            <p:nvPr/>
          </p:nvSpPr>
          <p:spPr bwMode="auto">
            <a:xfrm>
              <a:off x="4029844" y="1540458"/>
              <a:ext cx="288032" cy="432048"/>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3000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BBCFC3CE-4655-4256-8D32-02F5AD50DA05}"/>
                </a:ext>
              </a:extLst>
            </p:cNvPr>
            <p:cNvSpPr/>
            <p:nvPr/>
          </p:nvSpPr>
          <p:spPr>
            <a:xfrm>
              <a:off x="3080498" y="1001408"/>
              <a:ext cx="1898692" cy="276999"/>
            </a:xfrm>
            <a:prstGeom prst="rect">
              <a:avLst/>
            </a:prstGeom>
          </p:spPr>
          <p:txBody>
            <a:bodyPr wrap="square">
              <a:spAutoFit/>
            </a:bodyPr>
            <a:lstStyle/>
            <a:p>
              <a:pPr algn="just" eaLnBrk="1" hangingPunct="1"/>
              <a:r>
                <a:rPr lang="pt-BR" altLang="pt-BR" sz="1200" b="1" i="1" baseline="0" dirty="0">
                  <a:solidFill>
                    <a:srgbClr val="0000FF"/>
                  </a:solidFill>
                </a:rPr>
                <a:t>Propriedade molar real</a:t>
              </a:r>
            </a:p>
          </p:txBody>
        </p:sp>
        <p:cxnSp>
          <p:nvCxnSpPr>
            <p:cNvPr id="28" name="Straight Arrow Connector 27">
              <a:extLst>
                <a:ext uri="{FF2B5EF4-FFF2-40B4-BE49-F238E27FC236}">
                  <a16:creationId xmlns:a16="http://schemas.microsoft.com/office/drawing/2014/main" id="{59391AF6-A394-4897-9DD5-C5115810E2AC}"/>
                </a:ext>
              </a:extLst>
            </p:cNvPr>
            <p:cNvCxnSpPr>
              <a:stCxn id="27" idx="2"/>
              <a:endCxn id="26" idx="0"/>
            </p:cNvCxnSpPr>
            <p:nvPr/>
          </p:nvCxnSpPr>
          <p:spPr bwMode="auto">
            <a:xfrm>
              <a:off x="4029844" y="1278407"/>
              <a:ext cx="144016" cy="262051"/>
            </a:xfrm>
            <a:prstGeom prst="straightConnector1">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grpSp>
      <p:grpSp>
        <p:nvGrpSpPr>
          <p:cNvPr id="30" name="Group 29">
            <a:extLst>
              <a:ext uri="{FF2B5EF4-FFF2-40B4-BE49-F238E27FC236}">
                <a16:creationId xmlns:a16="http://schemas.microsoft.com/office/drawing/2014/main" id="{99422EB2-B225-4A52-87E2-CFBD8E0752A4}"/>
              </a:ext>
            </a:extLst>
          </p:cNvPr>
          <p:cNvGrpSpPr/>
          <p:nvPr/>
        </p:nvGrpSpPr>
        <p:grpSpPr>
          <a:xfrm>
            <a:off x="3645350" y="3255367"/>
            <a:ext cx="3086890" cy="1729993"/>
            <a:chOff x="4529708" y="472371"/>
            <a:chExt cx="3086890" cy="1729993"/>
          </a:xfrm>
        </p:grpSpPr>
        <p:sp>
          <p:nvSpPr>
            <p:cNvPr id="31" name="Oval 30">
              <a:extLst>
                <a:ext uri="{FF2B5EF4-FFF2-40B4-BE49-F238E27FC236}">
                  <a16:creationId xmlns:a16="http://schemas.microsoft.com/office/drawing/2014/main" id="{4B77F833-4A88-4E1D-A664-EF6BA8730C1B}"/>
                </a:ext>
              </a:extLst>
            </p:cNvPr>
            <p:cNvSpPr/>
            <p:nvPr/>
          </p:nvSpPr>
          <p:spPr bwMode="auto">
            <a:xfrm>
              <a:off x="4529708" y="1278408"/>
              <a:ext cx="1440160" cy="923956"/>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3000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F9D77553-5539-4329-B2DE-FA0E8B334DF7}"/>
                </a:ext>
              </a:extLst>
            </p:cNvPr>
            <p:cNvSpPr/>
            <p:nvPr/>
          </p:nvSpPr>
          <p:spPr>
            <a:xfrm>
              <a:off x="5456358" y="472371"/>
              <a:ext cx="2160240" cy="461665"/>
            </a:xfrm>
            <a:prstGeom prst="rect">
              <a:avLst/>
            </a:prstGeom>
          </p:spPr>
          <p:txBody>
            <a:bodyPr wrap="square">
              <a:spAutoFit/>
            </a:bodyPr>
            <a:lstStyle/>
            <a:p>
              <a:pPr algn="just" eaLnBrk="1" hangingPunct="1"/>
              <a:r>
                <a:rPr lang="pt-BR" altLang="pt-BR" sz="1200" b="1" i="1" baseline="0" dirty="0">
                  <a:solidFill>
                    <a:srgbClr val="0000FF"/>
                  </a:solidFill>
                </a:rPr>
                <a:t>Propriedade molar DA SOLUÇÃO ideal</a:t>
              </a:r>
            </a:p>
          </p:txBody>
        </p:sp>
        <p:cxnSp>
          <p:nvCxnSpPr>
            <p:cNvPr id="33" name="Straight Arrow Connector 32">
              <a:extLst>
                <a:ext uri="{FF2B5EF4-FFF2-40B4-BE49-F238E27FC236}">
                  <a16:creationId xmlns:a16="http://schemas.microsoft.com/office/drawing/2014/main" id="{EEBFA9D9-35C2-4816-8AF1-177EC5CA94ED}"/>
                </a:ext>
              </a:extLst>
            </p:cNvPr>
            <p:cNvCxnSpPr>
              <a:cxnSpLocks/>
              <a:stCxn id="32" idx="2"/>
              <a:endCxn id="31" idx="0"/>
            </p:cNvCxnSpPr>
            <p:nvPr/>
          </p:nvCxnSpPr>
          <p:spPr bwMode="auto">
            <a:xfrm flipH="1">
              <a:off x="5249788" y="934036"/>
              <a:ext cx="1286690" cy="344372"/>
            </a:xfrm>
            <a:prstGeom prst="straightConnector1">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123712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F3337C5E-C87A-456A-90F2-BD4ABED9F95B}"/>
              </a:ext>
            </a:extLst>
          </p:cNvPr>
          <p:cNvSpPr txBox="1">
            <a:spLocks noChangeArrowheads="1"/>
          </p:cNvSpPr>
          <p:nvPr/>
        </p:nvSpPr>
        <p:spPr bwMode="auto">
          <a:xfrm>
            <a:off x="323532" y="188643"/>
            <a:ext cx="85892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2400" b="1" i="1" baseline="0" dirty="0">
                <a:solidFill>
                  <a:srgbClr val="0000FF"/>
                </a:solidFill>
              </a:rPr>
              <a:t>SISTEMATIZANDO:</a:t>
            </a:r>
          </a:p>
          <a:p>
            <a:pPr algn="just" eaLnBrk="1" hangingPunct="1">
              <a:spcBef>
                <a:spcPct val="0"/>
              </a:spcBef>
              <a:buFontTx/>
              <a:buNone/>
            </a:pPr>
            <a:r>
              <a:rPr lang="pt-BR" altLang="pt-BR" sz="2400" b="1" i="1" baseline="0" dirty="0">
                <a:solidFill>
                  <a:srgbClr val="0000FF"/>
                </a:solidFill>
              </a:rPr>
              <a:t>Qual o significado físico de uma propriedade de mistura?</a:t>
            </a:r>
          </a:p>
        </p:txBody>
      </p:sp>
      <p:grpSp>
        <p:nvGrpSpPr>
          <p:cNvPr id="6" name="Group 5">
            <a:extLst>
              <a:ext uri="{FF2B5EF4-FFF2-40B4-BE49-F238E27FC236}">
                <a16:creationId xmlns:a16="http://schemas.microsoft.com/office/drawing/2014/main" id="{6476EBD2-B091-4155-8674-5F8F77C26DC6}"/>
              </a:ext>
            </a:extLst>
          </p:cNvPr>
          <p:cNvGrpSpPr/>
          <p:nvPr/>
        </p:nvGrpSpPr>
        <p:grpSpPr>
          <a:xfrm>
            <a:off x="539552" y="1412777"/>
            <a:ext cx="8208912" cy="2088232"/>
            <a:chOff x="539552" y="1412776"/>
            <a:chExt cx="8208912" cy="2088232"/>
          </a:xfrm>
        </p:grpSpPr>
        <p:sp>
          <p:nvSpPr>
            <p:cNvPr id="5" name="Text Box 2">
              <a:extLst>
                <a:ext uri="{FF2B5EF4-FFF2-40B4-BE49-F238E27FC236}">
                  <a16:creationId xmlns:a16="http://schemas.microsoft.com/office/drawing/2014/main" id="{BB4D9028-8B98-46B3-A45A-6B787D0DFAAB}"/>
                </a:ext>
              </a:extLst>
            </p:cNvPr>
            <p:cNvSpPr txBox="1">
              <a:spLocks noChangeArrowheads="1"/>
            </p:cNvSpPr>
            <p:nvPr/>
          </p:nvSpPr>
          <p:spPr bwMode="auto">
            <a:xfrm>
              <a:off x="973546" y="1626977"/>
              <a:ext cx="7289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2400" b="1" i="1" baseline="0" dirty="0">
                  <a:solidFill>
                    <a:srgbClr val="FF33CC"/>
                  </a:solidFill>
                  <a:latin typeface="Arial Narrow" panose="020B0606020202030204" pitchFamily="34" charset="0"/>
                  <a:cs typeface="Aparajita" panose="020B0502040204020203" pitchFamily="18" charset="0"/>
                </a:rPr>
                <a:t>“A propriedade de mistura reflete, em nível molecular,</a:t>
              </a:r>
            </a:p>
            <a:p>
              <a:pPr algn="ctr" eaLnBrk="1" hangingPunct="1">
                <a:spcBef>
                  <a:spcPct val="0"/>
                </a:spcBef>
                <a:buFontTx/>
                <a:buNone/>
              </a:pPr>
              <a:r>
                <a:rPr lang="pt-BR" altLang="pt-BR" sz="2400" b="1" i="1" baseline="0" dirty="0">
                  <a:solidFill>
                    <a:srgbClr val="FF33CC"/>
                  </a:solidFill>
                  <a:latin typeface="Arial Narrow" panose="020B0606020202030204" pitchFamily="34" charset="0"/>
                  <a:cs typeface="Aparajita" panose="020B0502040204020203" pitchFamily="18" charset="0"/>
                </a:rPr>
                <a:t>como as interações entre as moléculas dos componentes</a:t>
              </a:r>
            </a:p>
            <a:p>
              <a:pPr algn="ctr" eaLnBrk="1" hangingPunct="1">
                <a:spcBef>
                  <a:spcPct val="0"/>
                </a:spcBef>
                <a:buFontTx/>
                <a:buNone/>
              </a:pPr>
              <a:r>
                <a:rPr lang="pt-BR" altLang="pt-BR" sz="2400" b="1" i="1" baseline="0" dirty="0">
                  <a:solidFill>
                    <a:srgbClr val="FF33CC"/>
                  </a:solidFill>
                  <a:latin typeface="Arial Narrow" panose="020B0606020202030204" pitchFamily="34" charset="0"/>
                  <a:cs typeface="Aparajita" panose="020B0502040204020203" pitchFamily="18" charset="0"/>
                </a:rPr>
                <a:t>na mistura se comparam às interações entre as moléculas</a:t>
              </a:r>
            </a:p>
            <a:p>
              <a:pPr algn="ctr" eaLnBrk="1" hangingPunct="1">
                <a:spcBef>
                  <a:spcPct val="0"/>
                </a:spcBef>
                <a:buFontTx/>
                <a:buNone/>
              </a:pPr>
              <a:r>
                <a:rPr lang="pt-BR" altLang="pt-BR" sz="2400" b="1" i="1" baseline="0" dirty="0">
                  <a:solidFill>
                    <a:srgbClr val="FF33CC"/>
                  </a:solidFill>
                  <a:latin typeface="Arial Narrow" panose="020B0606020202030204" pitchFamily="34" charset="0"/>
                  <a:cs typeface="Aparajita" panose="020B0502040204020203" pitchFamily="18" charset="0"/>
                </a:rPr>
                <a:t>dos componentes quando na situação de substância pura”</a:t>
              </a:r>
            </a:p>
          </p:txBody>
        </p:sp>
        <p:sp>
          <p:nvSpPr>
            <p:cNvPr id="3" name="Rectangle 2">
              <a:extLst>
                <a:ext uri="{FF2B5EF4-FFF2-40B4-BE49-F238E27FC236}">
                  <a16:creationId xmlns:a16="http://schemas.microsoft.com/office/drawing/2014/main" id="{2974A87A-198E-435D-A626-8D8E888F8502}"/>
                </a:ext>
              </a:extLst>
            </p:cNvPr>
            <p:cNvSpPr/>
            <p:nvPr/>
          </p:nvSpPr>
          <p:spPr bwMode="auto">
            <a:xfrm>
              <a:off x="539552" y="1412776"/>
              <a:ext cx="8208912" cy="2088232"/>
            </a:xfrm>
            <a:prstGeom prst="rect">
              <a:avLst/>
            </a:prstGeom>
            <a:noFill/>
            <a:ln w="349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sp>
        <p:nvSpPr>
          <p:cNvPr id="7" name="Rectangle 6">
            <a:extLst>
              <a:ext uri="{FF2B5EF4-FFF2-40B4-BE49-F238E27FC236}">
                <a16:creationId xmlns:a16="http://schemas.microsoft.com/office/drawing/2014/main" id="{9BE94AAC-3420-4BCD-B932-656AFD7D42B8}"/>
              </a:ext>
            </a:extLst>
          </p:cNvPr>
          <p:cNvSpPr/>
          <p:nvPr/>
        </p:nvSpPr>
        <p:spPr>
          <a:xfrm>
            <a:off x="107504" y="3653473"/>
            <a:ext cx="7776864" cy="369332"/>
          </a:xfrm>
          <a:prstGeom prst="rect">
            <a:avLst/>
          </a:prstGeom>
        </p:spPr>
        <p:txBody>
          <a:bodyPr wrap="square">
            <a:spAutoFit/>
          </a:bodyPr>
          <a:lstStyle/>
          <a:p>
            <a:pPr algn="just" eaLnBrk="1" hangingPunct="1"/>
            <a:r>
              <a:rPr lang="pt-BR" altLang="pt-BR" b="1" i="1" baseline="0" dirty="0"/>
              <a:t>Qual o significado físico do volume de mistura?</a:t>
            </a:r>
          </a:p>
        </p:txBody>
      </p:sp>
      <p:grpSp>
        <p:nvGrpSpPr>
          <p:cNvPr id="19" name="Group 18">
            <a:extLst>
              <a:ext uri="{FF2B5EF4-FFF2-40B4-BE49-F238E27FC236}">
                <a16:creationId xmlns:a16="http://schemas.microsoft.com/office/drawing/2014/main" id="{F112D6D8-635C-448F-919B-BC33505906F0}"/>
              </a:ext>
            </a:extLst>
          </p:cNvPr>
          <p:cNvGrpSpPr/>
          <p:nvPr/>
        </p:nvGrpSpPr>
        <p:grpSpPr>
          <a:xfrm>
            <a:off x="362832" y="5209945"/>
            <a:ext cx="1226348" cy="1459417"/>
            <a:chOff x="362832" y="5209943"/>
            <a:chExt cx="1226347" cy="1459417"/>
          </a:xfrm>
        </p:grpSpPr>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9A7CE24-B356-4E3D-9317-F9B380B0E5E7}"/>
                    </a:ext>
                  </a:extLst>
                </p:cNvPr>
                <p:cNvSpPr txBox="1"/>
                <p:nvPr/>
              </p:nvSpPr>
              <p:spPr>
                <a:xfrm>
                  <a:off x="367755" y="5209943"/>
                  <a:ext cx="1221424"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&lt;0</m:t>
                            </m:r>
                          </m:e>
                          <m:sup/>
                        </m:sSup>
                      </m:oMath>
                    </m:oMathPara>
                  </a14:m>
                  <a:endParaRPr lang="en-IE" baseline="0" dirty="0"/>
                </a:p>
              </p:txBody>
            </p:sp>
          </mc:Choice>
          <mc:Fallback xmlns="">
            <p:sp>
              <p:nvSpPr>
                <p:cNvPr id="9" name="TextBox 8">
                  <a:extLst>
                    <a:ext uri="{FF2B5EF4-FFF2-40B4-BE49-F238E27FC236}">
                      <a16:creationId xmlns:a16="http://schemas.microsoft.com/office/drawing/2014/main" id="{19A7CE24-B356-4E3D-9317-F9B380B0E5E7}"/>
                    </a:ext>
                  </a:extLst>
                </p:cNvPr>
                <p:cNvSpPr txBox="1">
                  <a:spLocks noRot="1" noChangeAspect="1" noMove="1" noResize="1" noEditPoints="1" noAdjustHandles="1" noChangeArrowheads="1" noChangeShapeType="1" noTextEdit="1"/>
                </p:cNvSpPr>
                <p:nvPr/>
              </p:nvSpPr>
              <p:spPr>
                <a:xfrm>
                  <a:off x="367755" y="5209943"/>
                  <a:ext cx="1221424" cy="300660"/>
                </a:xfrm>
                <a:prstGeom prst="rect">
                  <a:avLst/>
                </a:prstGeom>
                <a:blipFill>
                  <a:blip r:embed="rId2"/>
                  <a:stretch>
                    <a:fillRect l="-3483" b="-18367"/>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EB843A3-3AF3-4DAC-A696-1B3A98D11AD1}"/>
                    </a:ext>
                  </a:extLst>
                </p:cNvPr>
                <p:cNvSpPr txBox="1"/>
                <p:nvPr/>
              </p:nvSpPr>
              <p:spPr>
                <a:xfrm>
                  <a:off x="362832" y="5796635"/>
                  <a:ext cx="1221424"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=0</m:t>
                            </m:r>
                          </m:e>
                          <m:sup/>
                        </m:sSup>
                      </m:oMath>
                    </m:oMathPara>
                  </a14:m>
                  <a:endParaRPr lang="en-IE" baseline="0" dirty="0"/>
                </a:p>
              </p:txBody>
            </p:sp>
          </mc:Choice>
          <mc:Fallback xmlns="">
            <p:sp>
              <p:nvSpPr>
                <p:cNvPr id="10" name="TextBox 9">
                  <a:extLst>
                    <a:ext uri="{FF2B5EF4-FFF2-40B4-BE49-F238E27FC236}">
                      <a16:creationId xmlns:a16="http://schemas.microsoft.com/office/drawing/2014/main" id="{8EB843A3-3AF3-4DAC-A696-1B3A98D11AD1}"/>
                    </a:ext>
                  </a:extLst>
                </p:cNvPr>
                <p:cNvSpPr txBox="1">
                  <a:spLocks noRot="1" noChangeAspect="1" noMove="1" noResize="1" noEditPoints="1" noAdjustHandles="1" noChangeArrowheads="1" noChangeShapeType="1" noTextEdit="1"/>
                </p:cNvSpPr>
                <p:nvPr/>
              </p:nvSpPr>
              <p:spPr>
                <a:xfrm>
                  <a:off x="362832" y="5796635"/>
                  <a:ext cx="1221424" cy="300660"/>
                </a:xfrm>
                <a:prstGeom prst="rect">
                  <a:avLst/>
                </a:prstGeom>
                <a:blipFill>
                  <a:blip r:embed="rId3"/>
                  <a:stretch>
                    <a:fillRect l="-4000" b="-18367"/>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D150C1B-691D-40C3-82FA-B1621EFF2B4C}"/>
                    </a:ext>
                  </a:extLst>
                </p:cNvPr>
                <p:cNvSpPr txBox="1"/>
                <p:nvPr/>
              </p:nvSpPr>
              <p:spPr>
                <a:xfrm>
                  <a:off x="362832" y="6368700"/>
                  <a:ext cx="1221424"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&gt;0</m:t>
                            </m:r>
                          </m:e>
                          <m:sup/>
                        </m:sSup>
                      </m:oMath>
                    </m:oMathPara>
                  </a14:m>
                  <a:endParaRPr lang="en-IE" baseline="0" dirty="0"/>
                </a:p>
              </p:txBody>
            </p:sp>
          </mc:Choice>
          <mc:Fallback xmlns="">
            <p:sp>
              <p:nvSpPr>
                <p:cNvPr id="11" name="TextBox 10">
                  <a:extLst>
                    <a:ext uri="{FF2B5EF4-FFF2-40B4-BE49-F238E27FC236}">
                      <a16:creationId xmlns:a16="http://schemas.microsoft.com/office/drawing/2014/main" id="{6D150C1B-691D-40C3-82FA-B1621EFF2B4C}"/>
                    </a:ext>
                  </a:extLst>
                </p:cNvPr>
                <p:cNvSpPr txBox="1">
                  <a:spLocks noRot="1" noChangeAspect="1" noMove="1" noResize="1" noEditPoints="1" noAdjustHandles="1" noChangeArrowheads="1" noChangeShapeType="1" noTextEdit="1"/>
                </p:cNvSpPr>
                <p:nvPr/>
              </p:nvSpPr>
              <p:spPr>
                <a:xfrm>
                  <a:off x="362832" y="6368700"/>
                  <a:ext cx="1221424" cy="300660"/>
                </a:xfrm>
                <a:prstGeom prst="rect">
                  <a:avLst/>
                </a:prstGeom>
                <a:blipFill>
                  <a:blip r:embed="rId4"/>
                  <a:stretch>
                    <a:fillRect l="-4000" b="-18367"/>
                  </a:stretch>
                </a:blipFill>
              </p:spPr>
              <p:txBody>
                <a:bodyPr/>
                <a:lstStyle/>
                <a:p>
                  <a:r>
                    <a:rPr lang="en-IE">
                      <a:noFill/>
                    </a:rPr>
                    <a:t> </a:t>
                  </a:r>
                </a:p>
              </p:txBody>
            </p:sp>
          </mc:Fallback>
        </mc:AlternateContent>
      </p:grpSp>
      <p:sp>
        <p:nvSpPr>
          <p:cNvPr id="12" name="Rectangle 11">
            <a:extLst>
              <a:ext uri="{FF2B5EF4-FFF2-40B4-BE49-F238E27FC236}">
                <a16:creationId xmlns:a16="http://schemas.microsoft.com/office/drawing/2014/main" id="{DFC9A3DC-65EA-41CE-825E-5F858ED6F5D0}"/>
              </a:ext>
            </a:extLst>
          </p:cNvPr>
          <p:cNvSpPr/>
          <p:nvPr/>
        </p:nvSpPr>
        <p:spPr>
          <a:xfrm>
            <a:off x="1331643" y="4022806"/>
            <a:ext cx="7126845" cy="923330"/>
          </a:xfrm>
          <a:prstGeom prst="rect">
            <a:avLst/>
          </a:prstGeom>
        </p:spPr>
        <p:txBody>
          <a:bodyPr wrap="square">
            <a:spAutoFit/>
          </a:bodyPr>
          <a:lstStyle/>
          <a:p>
            <a:pPr algn="just" eaLnBrk="1" hangingPunct="1"/>
            <a:r>
              <a:rPr lang="pt-BR" altLang="pt-BR" i="1" baseline="0" dirty="0">
                <a:solidFill>
                  <a:srgbClr val="FF0000"/>
                </a:solidFill>
              </a:rPr>
              <a:t>Resulta das diferenças na forma de agrupamentos das moléculas em uma solução, em comparação com o agrupamento dos componentes quando na forma pura.</a:t>
            </a:r>
          </a:p>
        </p:txBody>
      </p:sp>
      <p:grpSp>
        <p:nvGrpSpPr>
          <p:cNvPr id="21" name="Group 20">
            <a:extLst>
              <a:ext uri="{FF2B5EF4-FFF2-40B4-BE49-F238E27FC236}">
                <a16:creationId xmlns:a16="http://schemas.microsoft.com/office/drawing/2014/main" id="{58259611-C182-47D8-B2D3-5B4092407686}"/>
              </a:ext>
            </a:extLst>
          </p:cNvPr>
          <p:cNvGrpSpPr/>
          <p:nvPr/>
        </p:nvGrpSpPr>
        <p:grpSpPr>
          <a:xfrm>
            <a:off x="1475659" y="5121945"/>
            <a:ext cx="7126845" cy="523220"/>
            <a:chOff x="1475656" y="5121941"/>
            <a:chExt cx="7126845" cy="523219"/>
          </a:xfrm>
        </p:grpSpPr>
        <p:cxnSp>
          <p:nvCxnSpPr>
            <p:cNvPr id="13" name="Straight Arrow Connector 12">
              <a:extLst>
                <a:ext uri="{FF2B5EF4-FFF2-40B4-BE49-F238E27FC236}">
                  <a16:creationId xmlns:a16="http://schemas.microsoft.com/office/drawing/2014/main" id="{F39FE030-0C1D-4B03-946A-AD6EBC7D6C94}"/>
                </a:ext>
              </a:extLst>
            </p:cNvPr>
            <p:cNvCxnSpPr/>
            <p:nvPr/>
          </p:nvCxnSpPr>
          <p:spPr bwMode="auto">
            <a:xfrm>
              <a:off x="1691680" y="5360273"/>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Rectangle 13">
              <a:extLst>
                <a:ext uri="{FF2B5EF4-FFF2-40B4-BE49-F238E27FC236}">
                  <a16:creationId xmlns:a16="http://schemas.microsoft.com/office/drawing/2014/main" id="{41773046-B027-4B0F-A835-66B11AF03D00}"/>
                </a:ext>
              </a:extLst>
            </p:cNvPr>
            <p:cNvSpPr/>
            <p:nvPr/>
          </p:nvSpPr>
          <p:spPr>
            <a:xfrm>
              <a:off x="1475656" y="5121941"/>
              <a:ext cx="7126845" cy="523219"/>
            </a:xfrm>
            <a:prstGeom prst="rect">
              <a:avLst/>
            </a:prstGeom>
          </p:spPr>
          <p:txBody>
            <a:bodyPr wrap="square">
              <a:spAutoFit/>
            </a:bodyPr>
            <a:lstStyle/>
            <a:p>
              <a:pPr algn="ctr" eaLnBrk="1" hangingPunct="1"/>
              <a:r>
                <a:rPr lang="pt-BR" altLang="pt-BR" sz="1400" i="1" baseline="0" dirty="0"/>
                <a:t>Resulta quando as interações entre as moléculas de espécies</a:t>
              </a:r>
            </a:p>
            <a:p>
              <a:pPr algn="ctr" eaLnBrk="1" hangingPunct="1"/>
              <a:r>
                <a:rPr lang="pt-BR" altLang="pt-BR" sz="1400" i="1" baseline="0" dirty="0"/>
                <a:t>diferentes “puxam” as moléculas para “mais perto” umas das outras</a:t>
              </a:r>
            </a:p>
          </p:txBody>
        </p:sp>
      </p:grpSp>
      <p:grpSp>
        <p:nvGrpSpPr>
          <p:cNvPr id="20" name="Group 19">
            <a:extLst>
              <a:ext uri="{FF2B5EF4-FFF2-40B4-BE49-F238E27FC236}">
                <a16:creationId xmlns:a16="http://schemas.microsoft.com/office/drawing/2014/main" id="{ABAAE3C4-B89D-4B6D-B5AF-DA0AE21EB766}"/>
              </a:ext>
            </a:extLst>
          </p:cNvPr>
          <p:cNvGrpSpPr/>
          <p:nvPr/>
        </p:nvGrpSpPr>
        <p:grpSpPr>
          <a:xfrm>
            <a:off x="1691680" y="5796624"/>
            <a:ext cx="2592288" cy="307777"/>
            <a:chOff x="1691680" y="5796635"/>
            <a:chExt cx="2592288" cy="307778"/>
          </a:xfrm>
        </p:grpSpPr>
        <p:sp>
          <p:nvSpPr>
            <p:cNvPr id="15" name="Rectangle 14">
              <a:extLst>
                <a:ext uri="{FF2B5EF4-FFF2-40B4-BE49-F238E27FC236}">
                  <a16:creationId xmlns:a16="http://schemas.microsoft.com/office/drawing/2014/main" id="{CA5A0E6B-DD6F-4D38-8F2C-ED163838358A}"/>
                </a:ext>
              </a:extLst>
            </p:cNvPr>
            <p:cNvSpPr/>
            <p:nvPr/>
          </p:nvSpPr>
          <p:spPr>
            <a:xfrm>
              <a:off x="2375167" y="5796635"/>
              <a:ext cx="1908801" cy="307778"/>
            </a:xfrm>
            <a:prstGeom prst="rect">
              <a:avLst/>
            </a:prstGeom>
          </p:spPr>
          <p:txBody>
            <a:bodyPr wrap="square">
              <a:spAutoFit/>
            </a:bodyPr>
            <a:lstStyle/>
            <a:p>
              <a:pPr eaLnBrk="1" hangingPunct="1"/>
              <a:r>
                <a:rPr lang="pt-BR" altLang="pt-BR" sz="1400" i="1" baseline="0" dirty="0"/>
                <a:t>Solução ideal</a:t>
              </a:r>
            </a:p>
          </p:txBody>
        </p:sp>
        <p:cxnSp>
          <p:nvCxnSpPr>
            <p:cNvPr id="16" name="Straight Arrow Connector 15">
              <a:extLst>
                <a:ext uri="{FF2B5EF4-FFF2-40B4-BE49-F238E27FC236}">
                  <a16:creationId xmlns:a16="http://schemas.microsoft.com/office/drawing/2014/main" id="{53B1486D-F4C3-401F-A8A2-5BB2142EA8B6}"/>
                </a:ext>
              </a:extLst>
            </p:cNvPr>
            <p:cNvCxnSpPr/>
            <p:nvPr/>
          </p:nvCxnSpPr>
          <p:spPr bwMode="auto">
            <a:xfrm>
              <a:off x="1691680" y="5946965"/>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grpSp>
        <p:nvGrpSpPr>
          <p:cNvPr id="22" name="Group 21">
            <a:extLst>
              <a:ext uri="{FF2B5EF4-FFF2-40B4-BE49-F238E27FC236}">
                <a16:creationId xmlns:a16="http://schemas.microsoft.com/office/drawing/2014/main" id="{626E86BB-FED1-4B77-896A-B93F6D088FB8}"/>
              </a:ext>
            </a:extLst>
          </p:cNvPr>
          <p:cNvGrpSpPr/>
          <p:nvPr/>
        </p:nvGrpSpPr>
        <p:grpSpPr>
          <a:xfrm>
            <a:off x="1403651" y="6287525"/>
            <a:ext cx="7126845" cy="523220"/>
            <a:chOff x="1403648" y="6287520"/>
            <a:chExt cx="7126845" cy="523219"/>
          </a:xfrm>
        </p:grpSpPr>
        <p:sp>
          <p:nvSpPr>
            <p:cNvPr id="17" name="Rectangle 16">
              <a:extLst>
                <a:ext uri="{FF2B5EF4-FFF2-40B4-BE49-F238E27FC236}">
                  <a16:creationId xmlns:a16="http://schemas.microsoft.com/office/drawing/2014/main" id="{3CA61B3C-4F93-4E99-AD55-0503A7D9CE6B}"/>
                </a:ext>
              </a:extLst>
            </p:cNvPr>
            <p:cNvSpPr/>
            <p:nvPr/>
          </p:nvSpPr>
          <p:spPr>
            <a:xfrm>
              <a:off x="1403648" y="6287520"/>
              <a:ext cx="7126845" cy="523219"/>
            </a:xfrm>
            <a:prstGeom prst="rect">
              <a:avLst/>
            </a:prstGeom>
          </p:spPr>
          <p:txBody>
            <a:bodyPr wrap="square">
              <a:spAutoFit/>
            </a:bodyPr>
            <a:lstStyle/>
            <a:p>
              <a:pPr algn="ctr" eaLnBrk="1" hangingPunct="1"/>
              <a:r>
                <a:rPr lang="pt-BR" altLang="pt-BR" sz="1400" i="1" baseline="0" dirty="0"/>
                <a:t>Resulta quando as interações entre as moléculas de espécies</a:t>
              </a:r>
            </a:p>
            <a:p>
              <a:pPr algn="ctr" eaLnBrk="1" hangingPunct="1"/>
              <a:r>
                <a:rPr lang="pt-BR" altLang="pt-BR" sz="1400" i="1" baseline="0" dirty="0"/>
                <a:t>diferentes “afastam” as moléculas para “mais longe” umas das outras</a:t>
              </a:r>
            </a:p>
          </p:txBody>
        </p:sp>
        <p:cxnSp>
          <p:nvCxnSpPr>
            <p:cNvPr id="18" name="Straight Arrow Connector 17">
              <a:extLst>
                <a:ext uri="{FF2B5EF4-FFF2-40B4-BE49-F238E27FC236}">
                  <a16:creationId xmlns:a16="http://schemas.microsoft.com/office/drawing/2014/main" id="{96226140-946D-4BF5-AFF2-A0D48F61EAFD}"/>
                </a:ext>
              </a:extLst>
            </p:cNvPr>
            <p:cNvCxnSpPr/>
            <p:nvPr/>
          </p:nvCxnSpPr>
          <p:spPr bwMode="auto">
            <a:xfrm>
              <a:off x="1691680" y="6509726"/>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61446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684F7E0-8221-4A55-9985-CCFD3683DC35}"/>
              </a:ext>
            </a:extLst>
          </p:cNvPr>
          <p:cNvSpPr>
            <a:spLocks noGrp="1"/>
          </p:cNvSpPr>
          <p:nvPr>
            <p:ph type="ftr" sz="quarter" idx="11"/>
          </p:nvPr>
        </p:nvSpPr>
        <p:spPr/>
        <p:txBody>
          <a:bodyPr/>
          <a:lstStyle/>
          <a:p>
            <a:pPr>
              <a:defRPr/>
            </a:pPr>
            <a:r>
              <a:rPr lang="pt-BR"/>
              <a:t>___________________________</a:t>
            </a:r>
          </a:p>
          <a:p>
            <a:pPr>
              <a:defRPr/>
            </a:pPr>
            <a:r>
              <a:rPr lang="pt-BR"/>
              <a:t>ZEA0564 – Físico-Química</a:t>
            </a:r>
          </a:p>
        </p:txBody>
      </p:sp>
      <p:sp>
        <p:nvSpPr>
          <p:cNvPr id="3" name="Rectangle 2">
            <a:extLst>
              <a:ext uri="{FF2B5EF4-FFF2-40B4-BE49-F238E27FC236}">
                <a16:creationId xmlns:a16="http://schemas.microsoft.com/office/drawing/2014/main" id="{DB9C9E2B-0C91-44C3-84E0-D3062A576FB8}"/>
              </a:ext>
            </a:extLst>
          </p:cNvPr>
          <p:cNvSpPr/>
          <p:nvPr/>
        </p:nvSpPr>
        <p:spPr>
          <a:xfrm>
            <a:off x="165772" y="273141"/>
            <a:ext cx="7776864" cy="369332"/>
          </a:xfrm>
          <a:prstGeom prst="rect">
            <a:avLst/>
          </a:prstGeom>
        </p:spPr>
        <p:txBody>
          <a:bodyPr wrap="square">
            <a:spAutoFit/>
          </a:bodyPr>
          <a:lstStyle/>
          <a:p>
            <a:pPr algn="just" eaLnBrk="1" hangingPunct="1"/>
            <a:r>
              <a:rPr lang="pt-BR" altLang="pt-BR" b="1" i="1" baseline="0" dirty="0"/>
              <a:t>Qual o significado físico da entalpia de mistura?</a:t>
            </a:r>
          </a:p>
        </p:txBody>
      </p:sp>
      <p:grpSp>
        <p:nvGrpSpPr>
          <p:cNvPr id="24" name="Group 23">
            <a:extLst>
              <a:ext uri="{FF2B5EF4-FFF2-40B4-BE49-F238E27FC236}">
                <a16:creationId xmlns:a16="http://schemas.microsoft.com/office/drawing/2014/main" id="{28FBA3E9-F5E5-447D-92FC-88AB287973CE}"/>
              </a:ext>
            </a:extLst>
          </p:cNvPr>
          <p:cNvGrpSpPr/>
          <p:nvPr/>
        </p:nvGrpSpPr>
        <p:grpSpPr>
          <a:xfrm>
            <a:off x="251520" y="998016"/>
            <a:ext cx="1313886" cy="1605647"/>
            <a:chOff x="251520" y="998015"/>
            <a:chExt cx="1313885" cy="1605646"/>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AE03E64-8B73-44ED-B156-35DA4F0E81BE}"/>
                    </a:ext>
                  </a:extLst>
                </p:cNvPr>
                <p:cNvSpPr txBox="1"/>
                <p:nvPr/>
              </p:nvSpPr>
              <p:spPr>
                <a:xfrm>
                  <a:off x="251520" y="998015"/>
                  <a:ext cx="1313885"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𝐻</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&lt; 0</m:t>
                            </m:r>
                          </m:e>
                          <m:sup/>
                        </m:sSup>
                      </m:oMath>
                    </m:oMathPara>
                  </a14:m>
                  <a:endParaRPr lang="en-IE" baseline="0" dirty="0"/>
                </a:p>
              </p:txBody>
            </p:sp>
          </mc:Choice>
          <mc:Fallback xmlns="">
            <p:sp>
              <p:nvSpPr>
                <p:cNvPr id="4" name="TextBox 3">
                  <a:extLst>
                    <a:ext uri="{FF2B5EF4-FFF2-40B4-BE49-F238E27FC236}">
                      <a16:creationId xmlns:a16="http://schemas.microsoft.com/office/drawing/2014/main" id="{2AE03E64-8B73-44ED-B156-35DA4F0E81BE}"/>
                    </a:ext>
                  </a:extLst>
                </p:cNvPr>
                <p:cNvSpPr txBox="1">
                  <a:spLocks noRot="1" noChangeAspect="1" noMove="1" noResize="1" noEditPoints="1" noAdjustHandles="1" noChangeArrowheads="1" noChangeShapeType="1" noTextEdit="1"/>
                </p:cNvSpPr>
                <p:nvPr/>
              </p:nvSpPr>
              <p:spPr>
                <a:xfrm>
                  <a:off x="251520" y="998015"/>
                  <a:ext cx="1313885" cy="300660"/>
                </a:xfrm>
                <a:prstGeom prst="rect">
                  <a:avLst/>
                </a:prstGeom>
                <a:blipFill>
                  <a:blip r:embed="rId2"/>
                  <a:stretch>
                    <a:fillRect l="-3241" b="-18367"/>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1A3E659-B047-4484-AD71-BE76CD86CDFE}"/>
                    </a:ext>
                  </a:extLst>
                </p:cNvPr>
                <p:cNvSpPr txBox="1"/>
                <p:nvPr/>
              </p:nvSpPr>
              <p:spPr>
                <a:xfrm>
                  <a:off x="251520" y="1650508"/>
                  <a:ext cx="1262589"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𝐻</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=0</m:t>
                            </m:r>
                          </m:e>
                          <m:sup/>
                        </m:sSup>
                      </m:oMath>
                    </m:oMathPara>
                  </a14:m>
                  <a:endParaRPr lang="en-IE" baseline="0" dirty="0"/>
                </a:p>
              </p:txBody>
            </p:sp>
          </mc:Choice>
          <mc:Fallback xmlns="">
            <p:sp>
              <p:nvSpPr>
                <p:cNvPr id="5" name="TextBox 4">
                  <a:extLst>
                    <a:ext uri="{FF2B5EF4-FFF2-40B4-BE49-F238E27FC236}">
                      <a16:creationId xmlns:a16="http://schemas.microsoft.com/office/drawing/2014/main" id="{D1A3E659-B047-4484-AD71-BE76CD86CDFE}"/>
                    </a:ext>
                  </a:extLst>
                </p:cNvPr>
                <p:cNvSpPr txBox="1">
                  <a:spLocks noRot="1" noChangeAspect="1" noMove="1" noResize="1" noEditPoints="1" noAdjustHandles="1" noChangeArrowheads="1" noChangeShapeType="1" noTextEdit="1"/>
                </p:cNvSpPr>
                <p:nvPr/>
              </p:nvSpPr>
              <p:spPr>
                <a:xfrm>
                  <a:off x="251520" y="1650508"/>
                  <a:ext cx="1262589" cy="300660"/>
                </a:xfrm>
                <a:prstGeom prst="rect">
                  <a:avLst/>
                </a:prstGeom>
                <a:blipFill>
                  <a:blip r:embed="rId3"/>
                  <a:stretch>
                    <a:fillRect l="-3382" b="-18367"/>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DC8669B-8A0A-41EF-BDB3-775FB2027AC1}"/>
                    </a:ext>
                  </a:extLst>
                </p:cNvPr>
                <p:cNvSpPr txBox="1"/>
                <p:nvPr/>
              </p:nvSpPr>
              <p:spPr>
                <a:xfrm>
                  <a:off x="251520" y="2303001"/>
                  <a:ext cx="1313885"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𝐻</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&gt; 0</m:t>
                            </m:r>
                          </m:e>
                          <m:sup/>
                        </m:sSup>
                      </m:oMath>
                    </m:oMathPara>
                  </a14:m>
                  <a:endParaRPr lang="en-IE" baseline="0" dirty="0"/>
                </a:p>
              </p:txBody>
            </p:sp>
          </mc:Choice>
          <mc:Fallback xmlns="">
            <p:sp>
              <p:nvSpPr>
                <p:cNvPr id="6" name="TextBox 5">
                  <a:extLst>
                    <a:ext uri="{FF2B5EF4-FFF2-40B4-BE49-F238E27FC236}">
                      <a16:creationId xmlns:a16="http://schemas.microsoft.com/office/drawing/2014/main" id="{CDC8669B-8A0A-41EF-BDB3-775FB2027AC1}"/>
                    </a:ext>
                  </a:extLst>
                </p:cNvPr>
                <p:cNvSpPr txBox="1">
                  <a:spLocks noRot="1" noChangeAspect="1" noMove="1" noResize="1" noEditPoints="1" noAdjustHandles="1" noChangeArrowheads="1" noChangeShapeType="1" noTextEdit="1"/>
                </p:cNvSpPr>
                <p:nvPr/>
              </p:nvSpPr>
              <p:spPr>
                <a:xfrm>
                  <a:off x="251520" y="2303001"/>
                  <a:ext cx="1313885" cy="300660"/>
                </a:xfrm>
                <a:prstGeom prst="rect">
                  <a:avLst/>
                </a:prstGeom>
                <a:blipFill>
                  <a:blip r:embed="rId4"/>
                  <a:stretch>
                    <a:fillRect l="-3241" b="-18367"/>
                  </a:stretch>
                </a:blipFill>
              </p:spPr>
              <p:txBody>
                <a:bodyPr/>
                <a:lstStyle/>
                <a:p>
                  <a:r>
                    <a:rPr lang="en-IE">
                      <a:noFill/>
                    </a:rPr>
                    <a:t> </a:t>
                  </a:r>
                </a:p>
              </p:txBody>
            </p:sp>
          </mc:Fallback>
        </mc:AlternateContent>
      </p:grpSp>
      <p:sp>
        <p:nvSpPr>
          <p:cNvPr id="7" name="Rectangle 6">
            <a:extLst>
              <a:ext uri="{FF2B5EF4-FFF2-40B4-BE49-F238E27FC236}">
                <a16:creationId xmlns:a16="http://schemas.microsoft.com/office/drawing/2014/main" id="{9A9D1865-AC6D-4792-9349-7399704E12AE}"/>
              </a:ext>
            </a:extLst>
          </p:cNvPr>
          <p:cNvSpPr/>
          <p:nvPr/>
        </p:nvSpPr>
        <p:spPr>
          <a:xfrm>
            <a:off x="539552" y="3713767"/>
            <a:ext cx="7776864" cy="369332"/>
          </a:xfrm>
          <a:prstGeom prst="rect">
            <a:avLst/>
          </a:prstGeom>
        </p:spPr>
        <p:txBody>
          <a:bodyPr wrap="square">
            <a:spAutoFit/>
          </a:bodyPr>
          <a:lstStyle/>
          <a:p>
            <a:pPr algn="ctr" eaLnBrk="1" hangingPunct="1"/>
            <a:r>
              <a:rPr lang="pt-BR" altLang="pt-BR" b="1" i="1" baseline="0" dirty="0">
                <a:highlight>
                  <a:srgbClr val="FFFF00"/>
                </a:highlight>
              </a:rPr>
              <a:t>Qual a relação entre volume de mistura e entalpia de mistura?</a:t>
            </a:r>
          </a:p>
        </p:txBody>
      </p:sp>
      <p:grpSp>
        <p:nvGrpSpPr>
          <p:cNvPr id="25" name="Group 24">
            <a:extLst>
              <a:ext uri="{FF2B5EF4-FFF2-40B4-BE49-F238E27FC236}">
                <a16:creationId xmlns:a16="http://schemas.microsoft.com/office/drawing/2014/main" id="{C24C71F2-BD6D-4480-B531-F3AA554187D9}"/>
              </a:ext>
            </a:extLst>
          </p:cNvPr>
          <p:cNvGrpSpPr/>
          <p:nvPr/>
        </p:nvGrpSpPr>
        <p:grpSpPr>
          <a:xfrm>
            <a:off x="1619675" y="911846"/>
            <a:ext cx="7103127" cy="738664"/>
            <a:chOff x="1619672" y="911844"/>
            <a:chExt cx="7103127" cy="738663"/>
          </a:xfrm>
        </p:grpSpPr>
        <p:cxnSp>
          <p:nvCxnSpPr>
            <p:cNvPr id="8" name="Straight Arrow Connector 7">
              <a:extLst>
                <a:ext uri="{FF2B5EF4-FFF2-40B4-BE49-F238E27FC236}">
                  <a16:creationId xmlns:a16="http://schemas.microsoft.com/office/drawing/2014/main" id="{F6F10719-8FBD-48B8-AAB8-7D8FE51BE46D}"/>
                </a:ext>
              </a:extLst>
            </p:cNvPr>
            <p:cNvCxnSpPr/>
            <p:nvPr/>
          </p:nvCxnSpPr>
          <p:spPr bwMode="auto">
            <a:xfrm>
              <a:off x="1619672" y="1196752"/>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Rectangle 8">
              <a:extLst>
                <a:ext uri="{FF2B5EF4-FFF2-40B4-BE49-F238E27FC236}">
                  <a16:creationId xmlns:a16="http://schemas.microsoft.com/office/drawing/2014/main" id="{FF912B79-6DED-4E9A-B5F7-7AA6CB5CC1FC}"/>
                </a:ext>
              </a:extLst>
            </p:cNvPr>
            <p:cNvSpPr/>
            <p:nvPr/>
          </p:nvSpPr>
          <p:spPr>
            <a:xfrm>
              <a:off x="2203625" y="911844"/>
              <a:ext cx="6519174" cy="738663"/>
            </a:xfrm>
            <a:prstGeom prst="rect">
              <a:avLst/>
            </a:prstGeom>
          </p:spPr>
          <p:txBody>
            <a:bodyPr wrap="square">
              <a:spAutoFit/>
            </a:bodyPr>
            <a:lstStyle/>
            <a:p>
              <a:pPr eaLnBrk="1" hangingPunct="1"/>
              <a:r>
                <a:rPr lang="pt-BR" altLang="pt-BR" sz="1400" i="1" baseline="0" dirty="0"/>
                <a:t>Há </a:t>
              </a:r>
              <a:r>
                <a:rPr lang="pt-BR" altLang="pt-BR" sz="1400" b="1" i="1" u="sng" baseline="0" dirty="0">
                  <a:solidFill>
                    <a:srgbClr val="FF0000"/>
                  </a:solidFill>
                </a:rPr>
                <a:t>liberação</a:t>
              </a:r>
              <a:r>
                <a:rPr lang="pt-BR" altLang="pt-BR" sz="1400" i="1" baseline="0" dirty="0"/>
                <a:t> de energia durante a formação da solução (processo exotérmico)</a:t>
              </a:r>
            </a:p>
            <a:p>
              <a:pPr eaLnBrk="1" hangingPunct="1"/>
              <a:r>
                <a:rPr lang="pt-BR" altLang="pt-BR" sz="1400" i="1" baseline="0" dirty="0"/>
                <a:t>As moléculas formam um sistema </a:t>
              </a:r>
              <a:r>
                <a:rPr lang="pt-BR" altLang="pt-BR" sz="1400" b="1" i="1" u="sng" baseline="0" dirty="0">
                  <a:solidFill>
                    <a:srgbClr val="FF0000"/>
                  </a:solidFill>
                </a:rPr>
                <a:t>mais estável </a:t>
              </a:r>
              <a:r>
                <a:rPr lang="pt-BR" altLang="pt-BR" sz="1400" i="1" baseline="0" dirty="0"/>
                <a:t>quando em solução do que quando na forma de substância pura</a:t>
              </a:r>
            </a:p>
          </p:txBody>
        </p:sp>
      </p:grpSp>
      <p:grpSp>
        <p:nvGrpSpPr>
          <p:cNvPr id="26" name="Group 25">
            <a:extLst>
              <a:ext uri="{FF2B5EF4-FFF2-40B4-BE49-F238E27FC236}">
                <a16:creationId xmlns:a16="http://schemas.microsoft.com/office/drawing/2014/main" id="{5ABAB4A3-3D29-4F7E-A882-6522E1071853}"/>
              </a:ext>
            </a:extLst>
          </p:cNvPr>
          <p:cNvGrpSpPr/>
          <p:nvPr/>
        </p:nvGrpSpPr>
        <p:grpSpPr>
          <a:xfrm>
            <a:off x="1484241" y="1675540"/>
            <a:ext cx="2598316" cy="307777"/>
            <a:chOff x="1514110" y="1689963"/>
            <a:chExt cx="2598316" cy="307778"/>
          </a:xfrm>
        </p:grpSpPr>
        <p:sp>
          <p:nvSpPr>
            <p:cNvPr id="10" name="Rectangle 9">
              <a:extLst>
                <a:ext uri="{FF2B5EF4-FFF2-40B4-BE49-F238E27FC236}">
                  <a16:creationId xmlns:a16="http://schemas.microsoft.com/office/drawing/2014/main" id="{125B17CC-C07F-4490-931F-DCA1D4CF19C8}"/>
                </a:ext>
              </a:extLst>
            </p:cNvPr>
            <p:cNvSpPr/>
            <p:nvPr/>
          </p:nvSpPr>
          <p:spPr>
            <a:xfrm>
              <a:off x="2203625" y="1689963"/>
              <a:ext cx="1908801" cy="307778"/>
            </a:xfrm>
            <a:prstGeom prst="rect">
              <a:avLst/>
            </a:prstGeom>
          </p:spPr>
          <p:txBody>
            <a:bodyPr wrap="square">
              <a:spAutoFit/>
            </a:bodyPr>
            <a:lstStyle/>
            <a:p>
              <a:pPr eaLnBrk="1" hangingPunct="1"/>
              <a:r>
                <a:rPr lang="pt-BR" altLang="pt-BR" sz="1400" i="1" baseline="0" dirty="0"/>
                <a:t>Solução ideal</a:t>
              </a:r>
            </a:p>
          </p:txBody>
        </p:sp>
        <p:cxnSp>
          <p:nvCxnSpPr>
            <p:cNvPr id="11" name="Straight Arrow Connector 10">
              <a:extLst>
                <a:ext uri="{FF2B5EF4-FFF2-40B4-BE49-F238E27FC236}">
                  <a16:creationId xmlns:a16="http://schemas.microsoft.com/office/drawing/2014/main" id="{DFE124F7-4E86-4A8C-B041-0ADA48B6FE4E}"/>
                </a:ext>
              </a:extLst>
            </p:cNvPr>
            <p:cNvCxnSpPr/>
            <p:nvPr/>
          </p:nvCxnSpPr>
          <p:spPr bwMode="auto">
            <a:xfrm>
              <a:off x="1514110" y="1800584"/>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grpSp>
        <p:nvGrpSpPr>
          <p:cNvPr id="27" name="Group 26">
            <a:extLst>
              <a:ext uri="{FF2B5EF4-FFF2-40B4-BE49-F238E27FC236}">
                <a16:creationId xmlns:a16="http://schemas.microsoft.com/office/drawing/2014/main" id="{8B930FBC-6BDE-4A9F-9CCB-E05D189EA165}"/>
              </a:ext>
            </a:extLst>
          </p:cNvPr>
          <p:cNvGrpSpPr/>
          <p:nvPr/>
        </p:nvGrpSpPr>
        <p:grpSpPr>
          <a:xfrm>
            <a:off x="1533322" y="2092777"/>
            <a:ext cx="7181591" cy="954107"/>
            <a:chOff x="1533320" y="2092773"/>
            <a:chExt cx="7181590" cy="954106"/>
          </a:xfrm>
        </p:grpSpPr>
        <p:cxnSp>
          <p:nvCxnSpPr>
            <p:cNvPr id="12" name="Straight Arrow Connector 11">
              <a:extLst>
                <a:ext uri="{FF2B5EF4-FFF2-40B4-BE49-F238E27FC236}">
                  <a16:creationId xmlns:a16="http://schemas.microsoft.com/office/drawing/2014/main" id="{C9A75F63-3C77-45D8-8F8D-B8F3B7F51B12}"/>
                </a:ext>
              </a:extLst>
            </p:cNvPr>
            <p:cNvCxnSpPr/>
            <p:nvPr/>
          </p:nvCxnSpPr>
          <p:spPr bwMode="auto">
            <a:xfrm>
              <a:off x="1533320" y="2462105"/>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 name="Rectangle 12">
              <a:extLst>
                <a:ext uri="{FF2B5EF4-FFF2-40B4-BE49-F238E27FC236}">
                  <a16:creationId xmlns:a16="http://schemas.microsoft.com/office/drawing/2014/main" id="{6F110F41-8574-4329-8C72-6E08BF31A6C7}"/>
                </a:ext>
              </a:extLst>
            </p:cNvPr>
            <p:cNvSpPr/>
            <p:nvPr/>
          </p:nvSpPr>
          <p:spPr>
            <a:xfrm>
              <a:off x="2195736" y="2092773"/>
              <a:ext cx="6519174" cy="954106"/>
            </a:xfrm>
            <a:prstGeom prst="rect">
              <a:avLst/>
            </a:prstGeom>
          </p:spPr>
          <p:txBody>
            <a:bodyPr wrap="square">
              <a:spAutoFit/>
            </a:bodyPr>
            <a:lstStyle/>
            <a:p>
              <a:pPr eaLnBrk="1" hangingPunct="1"/>
              <a:r>
                <a:rPr lang="pt-BR" altLang="pt-BR" sz="1400" i="1" baseline="0" dirty="0"/>
                <a:t>Há </a:t>
              </a:r>
              <a:r>
                <a:rPr lang="pt-BR" altLang="pt-BR" sz="1400" b="1" i="1" u="sng" baseline="0" dirty="0">
                  <a:solidFill>
                    <a:srgbClr val="FF0000"/>
                  </a:solidFill>
                </a:rPr>
                <a:t>absorção</a:t>
              </a:r>
              <a:r>
                <a:rPr lang="pt-BR" altLang="pt-BR" sz="1400" i="1" baseline="0" dirty="0"/>
                <a:t> de energia durante a formação da solução (processo endotérmico)</a:t>
              </a:r>
            </a:p>
            <a:p>
              <a:pPr eaLnBrk="1" hangingPunct="1"/>
              <a:r>
                <a:rPr lang="pt-BR" altLang="pt-BR" sz="1400" i="1" baseline="0" dirty="0"/>
                <a:t>As moléculas formam um sistema </a:t>
              </a:r>
              <a:r>
                <a:rPr lang="pt-BR" altLang="pt-BR" sz="1400" b="1" i="1" u="sng" baseline="0" dirty="0">
                  <a:solidFill>
                    <a:srgbClr val="FF0000"/>
                  </a:solidFill>
                </a:rPr>
                <a:t>menos estável </a:t>
              </a:r>
              <a:r>
                <a:rPr lang="pt-BR" altLang="pt-BR" sz="1400" i="1" baseline="0" dirty="0"/>
                <a:t>quando em solução do que quando na forma de substância pura</a:t>
              </a:r>
            </a:p>
          </p:txBody>
        </p:sp>
      </p:grpSp>
      <p:grpSp>
        <p:nvGrpSpPr>
          <p:cNvPr id="28" name="Group 27">
            <a:extLst>
              <a:ext uri="{FF2B5EF4-FFF2-40B4-BE49-F238E27FC236}">
                <a16:creationId xmlns:a16="http://schemas.microsoft.com/office/drawing/2014/main" id="{039C35B9-BDA6-4513-9415-F9BC94B4F6C5}"/>
              </a:ext>
            </a:extLst>
          </p:cNvPr>
          <p:cNvGrpSpPr/>
          <p:nvPr/>
        </p:nvGrpSpPr>
        <p:grpSpPr>
          <a:xfrm>
            <a:off x="1691681" y="4221088"/>
            <a:ext cx="5329116" cy="1872208"/>
            <a:chOff x="1691680" y="4221088"/>
            <a:chExt cx="5329116" cy="1872208"/>
          </a:xfrm>
        </p:grpSpPr>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3C5B7BA-22AC-4DD6-807C-4A781F7578D6}"/>
                    </a:ext>
                  </a:extLst>
                </p:cNvPr>
                <p:cNvSpPr txBox="1"/>
                <p:nvPr/>
              </p:nvSpPr>
              <p:spPr>
                <a:xfrm>
                  <a:off x="2123204" y="5506911"/>
                  <a:ext cx="1221425"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&gt;0</m:t>
                            </m:r>
                          </m:e>
                          <m:sup/>
                        </m:sSup>
                      </m:oMath>
                    </m:oMathPara>
                  </a14:m>
                  <a:endParaRPr lang="en-IE" baseline="0" dirty="0"/>
                </a:p>
              </p:txBody>
            </p:sp>
          </mc:Choice>
          <mc:Fallback xmlns="">
            <p:sp>
              <p:nvSpPr>
                <p:cNvPr id="14" name="TextBox 13">
                  <a:extLst>
                    <a:ext uri="{FF2B5EF4-FFF2-40B4-BE49-F238E27FC236}">
                      <a16:creationId xmlns:a16="http://schemas.microsoft.com/office/drawing/2014/main" id="{03C5B7BA-22AC-4DD6-807C-4A781F7578D6}"/>
                    </a:ext>
                  </a:extLst>
                </p:cNvPr>
                <p:cNvSpPr txBox="1">
                  <a:spLocks noRot="1" noChangeAspect="1" noMove="1" noResize="1" noEditPoints="1" noAdjustHandles="1" noChangeArrowheads="1" noChangeShapeType="1" noTextEdit="1"/>
                </p:cNvSpPr>
                <p:nvPr/>
              </p:nvSpPr>
              <p:spPr>
                <a:xfrm>
                  <a:off x="2123204" y="5506911"/>
                  <a:ext cx="1221425" cy="300660"/>
                </a:xfrm>
                <a:prstGeom prst="rect">
                  <a:avLst/>
                </a:prstGeom>
                <a:blipFill>
                  <a:blip r:embed="rId5"/>
                  <a:stretch>
                    <a:fillRect l="-3483" b="-18000"/>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6D43F7BD-076E-483B-803E-62D475CA721C}"/>
                    </a:ext>
                  </a:extLst>
                </p:cNvPr>
                <p:cNvSpPr txBox="1"/>
                <p:nvPr/>
              </p:nvSpPr>
              <p:spPr>
                <a:xfrm>
                  <a:off x="2123203" y="4992736"/>
                  <a:ext cx="1221425"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=0</m:t>
                            </m:r>
                          </m:e>
                          <m:sup/>
                        </m:sSup>
                      </m:oMath>
                    </m:oMathPara>
                  </a14:m>
                  <a:endParaRPr lang="en-IE" baseline="0" dirty="0"/>
                </a:p>
              </p:txBody>
            </p:sp>
          </mc:Choice>
          <mc:Fallback xmlns="">
            <p:sp>
              <p:nvSpPr>
                <p:cNvPr id="15" name="TextBox 14">
                  <a:extLst>
                    <a:ext uri="{FF2B5EF4-FFF2-40B4-BE49-F238E27FC236}">
                      <a16:creationId xmlns:a16="http://schemas.microsoft.com/office/drawing/2014/main" id="{6D43F7BD-076E-483B-803E-62D475CA721C}"/>
                    </a:ext>
                  </a:extLst>
                </p:cNvPr>
                <p:cNvSpPr txBox="1">
                  <a:spLocks noRot="1" noChangeAspect="1" noMove="1" noResize="1" noEditPoints="1" noAdjustHandles="1" noChangeArrowheads="1" noChangeShapeType="1" noTextEdit="1"/>
                </p:cNvSpPr>
                <p:nvPr/>
              </p:nvSpPr>
              <p:spPr>
                <a:xfrm>
                  <a:off x="2123203" y="4992736"/>
                  <a:ext cx="1221425" cy="300660"/>
                </a:xfrm>
                <a:prstGeom prst="rect">
                  <a:avLst/>
                </a:prstGeom>
                <a:blipFill>
                  <a:blip r:embed="rId6"/>
                  <a:stretch>
                    <a:fillRect l="-3483" b="-20408"/>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0C00766E-7C08-4B75-A359-52CA5A07A184}"/>
                    </a:ext>
                  </a:extLst>
                </p:cNvPr>
                <p:cNvSpPr txBox="1"/>
                <p:nvPr/>
              </p:nvSpPr>
              <p:spPr>
                <a:xfrm>
                  <a:off x="2103464" y="4478561"/>
                  <a:ext cx="1221425"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𝑉</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&lt;0</m:t>
                            </m:r>
                          </m:e>
                          <m:sup/>
                        </m:sSup>
                      </m:oMath>
                    </m:oMathPara>
                  </a14:m>
                  <a:endParaRPr lang="en-IE" baseline="0" dirty="0"/>
                </a:p>
              </p:txBody>
            </p:sp>
          </mc:Choice>
          <mc:Fallback xmlns="">
            <p:sp>
              <p:nvSpPr>
                <p:cNvPr id="16" name="TextBox 15">
                  <a:extLst>
                    <a:ext uri="{FF2B5EF4-FFF2-40B4-BE49-F238E27FC236}">
                      <a16:creationId xmlns:a16="http://schemas.microsoft.com/office/drawing/2014/main" id="{0C00766E-7C08-4B75-A359-52CA5A07A184}"/>
                    </a:ext>
                  </a:extLst>
                </p:cNvPr>
                <p:cNvSpPr txBox="1">
                  <a:spLocks noRot="1" noChangeAspect="1" noMove="1" noResize="1" noEditPoints="1" noAdjustHandles="1" noChangeArrowheads="1" noChangeShapeType="1" noTextEdit="1"/>
                </p:cNvSpPr>
                <p:nvPr/>
              </p:nvSpPr>
              <p:spPr>
                <a:xfrm>
                  <a:off x="2103464" y="4478561"/>
                  <a:ext cx="1221425" cy="300660"/>
                </a:xfrm>
                <a:prstGeom prst="rect">
                  <a:avLst/>
                </a:prstGeom>
                <a:blipFill>
                  <a:blip r:embed="rId7"/>
                  <a:stretch>
                    <a:fillRect l="-3500" b="-18367"/>
                  </a:stretch>
                </a:blipFill>
              </p:spPr>
              <p:txBody>
                <a:bodyPr/>
                <a:lstStyle/>
                <a:p>
                  <a:r>
                    <a:rPr lang="en-IE">
                      <a:noFill/>
                    </a:rPr>
                    <a:t> </a:t>
                  </a:r>
                </a:p>
              </p:txBody>
            </p:sp>
          </mc:Fallback>
        </mc:AlternateContent>
        <p:cxnSp>
          <p:nvCxnSpPr>
            <p:cNvPr id="17" name="Straight Arrow Connector 16">
              <a:extLst>
                <a:ext uri="{FF2B5EF4-FFF2-40B4-BE49-F238E27FC236}">
                  <a16:creationId xmlns:a16="http://schemas.microsoft.com/office/drawing/2014/main" id="{13F14751-6416-4C19-BFA1-A119A0415666}"/>
                </a:ext>
              </a:extLst>
            </p:cNvPr>
            <p:cNvCxnSpPr/>
            <p:nvPr/>
          </p:nvCxnSpPr>
          <p:spPr bwMode="auto">
            <a:xfrm>
              <a:off x="3766172" y="5798440"/>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972C3FB0-FC2A-4A94-BC7E-6CE4D085D6B0}"/>
                    </a:ext>
                  </a:extLst>
                </p:cNvPr>
                <p:cNvSpPr txBox="1"/>
                <p:nvPr/>
              </p:nvSpPr>
              <p:spPr>
                <a:xfrm>
                  <a:off x="5166291" y="5497780"/>
                  <a:ext cx="1313886"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𝐻</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&gt; 0</m:t>
                            </m:r>
                          </m:e>
                          <m:sup/>
                        </m:sSup>
                      </m:oMath>
                    </m:oMathPara>
                  </a14:m>
                  <a:endParaRPr lang="en-IE" baseline="0" dirty="0"/>
                </a:p>
              </p:txBody>
            </p:sp>
          </mc:Choice>
          <mc:Fallback xmlns="">
            <p:sp>
              <p:nvSpPr>
                <p:cNvPr id="18" name="TextBox 17">
                  <a:extLst>
                    <a:ext uri="{FF2B5EF4-FFF2-40B4-BE49-F238E27FC236}">
                      <a16:creationId xmlns:a16="http://schemas.microsoft.com/office/drawing/2014/main" id="{972C3FB0-FC2A-4A94-BC7E-6CE4D085D6B0}"/>
                    </a:ext>
                  </a:extLst>
                </p:cNvPr>
                <p:cNvSpPr txBox="1">
                  <a:spLocks noRot="1" noChangeAspect="1" noMove="1" noResize="1" noEditPoints="1" noAdjustHandles="1" noChangeArrowheads="1" noChangeShapeType="1" noTextEdit="1"/>
                </p:cNvSpPr>
                <p:nvPr/>
              </p:nvSpPr>
              <p:spPr>
                <a:xfrm>
                  <a:off x="5166291" y="5497780"/>
                  <a:ext cx="1313886" cy="300660"/>
                </a:xfrm>
                <a:prstGeom prst="rect">
                  <a:avLst/>
                </a:prstGeom>
                <a:blipFill>
                  <a:blip r:embed="rId8"/>
                  <a:stretch>
                    <a:fillRect l="-3241" b="-18367"/>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4DFB9360-B553-4F83-BA33-23AD755F40D9}"/>
                    </a:ext>
                  </a:extLst>
                </p:cNvPr>
                <p:cNvSpPr txBox="1"/>
                <p:nvPr/>
              </p:nvSpPr>
              <p:spPr>
                <a:xfrm>
                  <a:off x="5191939" y="4960983"/>
                  <a:ext cx="1262590"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𝐻</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=0</m:t>
                            </m:r>
                          </m:e>
                          <m:sup/>
                        </m:sSup>
                      </m:oMath>
                    </m:oMathPara>
                  </a14:m>
                  <a:endParaRPr lang="en-IE" baseline="0" dirty="0"/>
                </a:p>
              </p:txBody>
            </p:sp>
          </mc:Choice>
          <mc:Fallback xmlns="">
            <p:sp>
              <p:nvSpPr>
                <p:cNvPr id="19" name="TextBox 18">
                  <a:extLst>
                    <a:ext uri="{FF2B5EF4-FFF2-40B4-BE49-F238E27FC236}">
                      <a16:creationId xmlns:a16="http://schemas.microsoft.com/office/drawing/2014/main" id="{4DFB9360-B553-4F83-BA33-23AD755F40D9}"/>
                    </a:ext>
                  </a:extLst>
                </p:cNvPr>
                <p:cNvSpPr txBox="1">
                  <a:spLocks noRot="1" noChangeAspect="1" noMove="1" noResize="1" noEditPoints="1" noAdjustHandles="1" noChangeArrowheads="1" noChangeShapeType="1" noTextEdit="1"/>
                </p:cNvSpPr>
                <p:nvPr/>
              </p:nvSpPr>
              <p:spPr>
                <a:xfrm>
                  <a:off x="5191939" y="4960983"/>
                  <a:ext cx="1262590" cy="300660"/>
                </a:xfrm>
                <a:prstGeom prst="rect">
                  <a:avLst/>
                </a:prstGeom>
                <a:blipFill>
                  <a:blip r:embed="rId9"/>
                  <a:stretch>
                    <a:fillRect l="-3865" b="-18367"/>
                  </a:stretch>
                </a:blipFill>
              </p:spPr>
              <p:txBody>
                <a:bodyPr/>
                <a:lstStyle/>
                <a:p>
                  <a:r>
                    <a:rPr lang="en-IE">
                      <a:noFill/>
                    </a:rPr>
                    <a:t> </a:t>
                  </a:r>
                </a:p>
              </p:txBody>
            </p:sp>
          </mc:Fallback>
        </mc:AlternateContent>
        <p:cxnSp>
          <p:nvCxnSpPr>
            <p:cNvPr id="20" name="Straight Arrow Connector 19">
              <a:extLst>
                <a:ext uri="{FF2B5EF4-FFF2-40B4-BE49-F238E27FC236}">
                  <a16:creationId xmlns:a16="http://schemas.microsoft.com/office/drawing/2014/main" id="{8514444D-152C-4672-BD88-8EA95BFCEADD}"/>
                </a:ext>
              </a:extLst>
            </p:cNvPr>
            <p:cNvCxnSpPr/>
            <p:nvPr/>
          </p:nvCxnSpPr>
          <p:spPr bwMode="auto">
            <a:xfrm>
              <a:off x="3770612" y="5267551"/>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CB2F92FE-55A4-4008-8856-6D5F71168D01}"/>
                    </a:ext>
                  </a:extLst>
                </p:cNvPr>
                <p:cNvSpPr txBox="1"/>
                <p:nvPr/>
              </p:nvSpPr>
              <p:spPr>
                <a:xfrm>
                  <a:off x="5140551" y="4424185"/>
                  <a:ext cx="1313886" cy="300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baseline="0" smtClean="0">
                                <a:latin typeface="Cambria Math" panose="02040503050406030204" pitchFamily="18" charset="0"/>
                              </a:rPr>
                            </m:ctrlPr>
                          </m:sSupPr>
                          <m:e>
                            <m:r>
                              <a:rPr lang="pt-BR" i="1" baseline="0" smtClean="0">
                                <a:latin typeface="Cambria Math" panose="02040503050406030204" pitchFamily="18" charset="0"/>
                                <a:ea typeface="Cambria Math" panose="02040503050406030204" pitchFamily="18" charset="0"/>
                              </a:rPr>
                              <m:t>∆</m:t>
                            </m:r>
                            <m:sSub>
                              <m:sSubPr>
                                <m:ctrlPr>
                                  <a:rPr lang="pt-BR" i="1" baseline="0" smtClean="0">
                                    <a:latin typeface="Cambria Math" panose="02040503050406030204" pitchFamily="18" charset="0"/>
                                    <a:ea typeface="Cambria Math" panose="02040503050406030204" pitchFamily="18" charset="0"/>
                                  </a:rPr>
                                </m:ctrlPr>
                              </m:sSubPr>
                              <m:e>
                                <m:r>
                                  <a:rPr lang="pt-BR" b="0" i="1" baseline="0" smtClean="0">
                                    <a:latin typeface="Cambria Math" panose="02040503050406030204" pitchFamily="18" charset="0"/>
                                    <a:ea typeface="Cambria Math" panose="02040503050406030204" pitchFamily="18" charset="0"/>
                                  </a:rPr>
                                  <m:t>𝐻</m:t>
                                </m:r>
                              </m:e>
                              <m:sub>
                                <m:r>
                                  <a:rPr lang="pt-BR" b="0" i="1" baseline="0" smtClean="0">
                                    <a:latin typeface="Cambria Math" panose="02040503050406030204" pitchFamily="18" charset="0"/>
                                    <a:ea typeface="Cambria Math" panose="02040503050406030204" pitchFamily="18" charset="0"/>
                                  </a:rPr>
                                  <m:t>𝑚𝑖𝑠</m:t>
                                </m:r>
                              </m:sub>
                            </m:sSub>
                            <m:r>
                              <a:rPr lang="pt-BR" b="0" i="1" baseline="0" smtClean="0">
                                <a:latin typeface="Cambria Math" panose="02040503050406030204" pitchFamily="18" charset="0"/>
                                <a:ea typeface="Cambria Math" panose="02040503050406030204" pitchFamily="18" charset="0"/>
                              </a:rPr>
                              <m:t>&lt; 0</m:t>
                            </m:r>
                          </m:e>
                          <m:sup/>
                        </m:sSup>
                      </m:oMath>
                    </m:oMathPara>
                  </a14:m>
                  <a:endParaRPr lang="en-IE" baseline="0" dirty="0"/>
                </a:p>
              </p:txBody>
            </p:sp>
          </mc:Choice>
          <mc:Fallback xmlns="">
            <p:sp>
              <p:nvSpPr>
                <p:cNvPr id="21" name="TextBox 20">
                  <a:extLst>
                    <a:ext uri="{FF2B5EF4-FFF2-40B4-BE49-F238E27FC236}">
                      <a16:creationId xmlns:a16="http://schemas.microsoft.com/office/drawing/2014/main" id="{CB2F92FE-55A4-4008-8856-6D5F71168D01}"/>
                    </a:ext>
                  </a:extLst>
                </p:cNvPr>
                <p:cNvSpPr txBox="1">
                  <a:spLocks noRot="1" noChangeAspect="1" noMove="1" noResize="1" noEditPoints="1" noAdjustHandles="1" noChangeArrowheads="1" noChangeShapeType="1" noTextEdit="1"/>
                </p:cNvSpPr>
                <p:nvPr/>
              </p:nvSpPr>
              <p:spPr>
                <a:xfrm>
                  <a:off x="5140551" y="4424185"/>
                  <a:ext cx="1313886" cy="300660"/>
                </a:xfrm>
                <a:prstGeom prst="rect">
                  <a:avLst/>
                </a:prstGeom>
                <a:blipFill>
                  <a:blip r:embed="rId10"/>
                  <a:stretch>
                    <a:fillRect l="-3241" b="-18367"/>
                  </a:stretch>
                </a:blipFill>
              </p:spPr>
              <p:txBody>
                <a:bodyPr/>
                <a:lstStyle/>
                <a:p>
                  <a:r>
                    <a:rPr lang="en-IE">
                      <a:noFill/>
                    </a:rPr>
                    <a:t> </a:t>
                  </a:r>
                </a:p>
              </p:txBody>
            </p:sp>
          </mc:Fallback>
        </mc:AlternateContent>
        <p:cxnSp>
          <p:nvCxnSpPr>
            <p:cNvPr id="22" name="Straight Arrow Connector 21">
              <a:extLst>
                <a:ext uri="{FF2B5EF4-FFF2-40B4-BE49-F238E27FC236}">
                  <a16:creationId xmlns:a16="http://schemas.microsoft.com/office/drawing/2014/main" id="{6792BB27-507B-4731-AB60-205EC5BD9F45}"/>
                </a:ext>
              </a:extLst>
            </p:cNvPr>
            <p:cNvCxnSpPr/>
            <p:nvPr/>
          </p:nvCxnSpPr>
          <p:spPr bwMode="auto">
            <a:xfrm>
              <a:off x="3766172" y="4697933"/>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3" name="Rectangle 22">
              <a:extLst>
                <a:ext uri="{FF2B5EF4-FFF2-40B4-BE49-F238E27FC236}">
                  <a16:creationId xmlns:a16="http://schemas.microsoft.com/office/drawing/2014/main" id="{9606DC7A-DA3A-4445-BFBF-84C4C3A810AA}"/>
                </a:ext>
              </a:extLst>
            </p:cNvPr>
            <p:cNvSpPr/>
            <p:nvPr/>
          </p:nvSpPr>
          <p:spPr bwMode="auto">
            <a:xfrm>
              <a:off x="1691680" y="4221088"/>
              <a:ext cx="5329116" cy="1872208"/>
            </a:xfrm>
            <a:prstGeom prst="rect">
              <a:avLst/>
            </a:prstGeom>
            <a:noFill/>
            <a:ln w="28575" cap="flat" cmpd="sng" algn="ctr">
              <a:solidFill>
                <a:srgbClr val="CC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E">
                <a:latin typeface="Arial" charset="0"/>
              </a:endParaRPr>
            </a:p>
          </p:txBody>
        </p:sp>
      </p:grpSp>
    </p:spTree>
    <p:extLst>
      <p:ext uri="{BB962C8B-B14F-4D97-AF65-F5344CB8AC3E}">
        <p14:creationId xmlns:p14="http://schemas.microsoft.com/office/powerpoint/2010/main" val="228710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30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30000" smtClean="0">
            <a:ln>
              <a:noFill/>
            </a:ln>
            <a:solidFill>
              <a:schemeClr val="tx1"/>
            </a:solidFill>
            <a:effectLst/>
            <a:latin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1768</TotalTime>
  <Words>1409</Words>
  <Application>Microsoft Office PowerPoint</Application>
  <PresentationFormat>Apresentação na tela (4:3)</PresentationFormat>
  <Paragraphs>258</Paragraphs>
  <Slides>23</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23</vt:i4>
      </vt:variant>
    </vt:vector>
  </HeadingPairs>
  <TitlesOfParts>
    <vt:vector size="31" baseType="lpstr">
      <vt:lpstr>Aparajita</vt:lpstr>
      <vt:lpstr>Arial</vt:lpstr>
      <vt:lpstr>Arial Narrow</vt:lpstr>
      <vt:lpstr>Calibri</vt:lpstr>
      <vt:lpstr>Cambria Math</vt:lpstr>
      <vt:lpstr>Times New Roman</vt:lpstr>
      <vt:lpstr>Wingdings</vt:lpstr>
      <vt:lpstr>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FZEA</dc:creator>
  <cp:lastModifiedBy>Samantha Pinho</cp:lastModifiedBy>
  <cp:revision>349</cp:revision>
  <cp:lastPrinted>2017-05-05T14:33:56Z</cp:lastPrinted>
  <dcterms:created xsi:type="dcterms:W3CDTF">2006-01-30T12:52:31Z</dcterms:created>
  <dcterms:modified xsi:type="dcterms:W3CDTF">2023-05-25T20:25:12Z</dcterms:modified>
</cp:coreProperties>
</file>