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783"/>
    <a:srgbClr val="1EE3E8"/>
    <a:srgbClr val="31D535"/>
    <a:srgbClr val="67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3051-A016-4DF4-B5AF-84B47EFDB4AB}" type="datetimeFigureOut">
              <a:rPr lang="pt-BR" smtClean="0"/>
              <a:pPr/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935D-9174-4C61-B80F-A85373A20B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44488" y="1714445"/>
            <a:ext cx="8497887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Operações Unitárias III</a:t>
            </a:r>
            <a:endParaRPr lang="pt-BR" sz="66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CaixaDeTexto 19"/>
          <p:cNvSpPr txBox="1">
            <a:spLocks noChangeArrowheads="1"/>
          </p:cNvSpPr>
          <p:nvPr/>
        </p:nvSpPr>
        <p:spPr bwMode="auto">
          <a:xfrm>
            <a:off x="2304558" y="5724525"/>
            <a:ext cx="4186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i="1" dirty="0" smtClean="0">
                <a:latin typeface="Bookman Old Style" pitchFamily="18" charset="0"/>
              </a:rPr>
              <a:t>1° Semestre - </a:t>
            </a:r>
            <a:r>
              <a:rPr lang="pt-BR" sz="2400" i="1" dirty="0" smtClean="0">
                <a:latin typeface="Bookman Old Style" pitchFamily="18" charset="0"/>
              </a:rPr>
              <a:t>2020</a:t>
            </a:r>
            <a:endParaRPr lang="pt-BR" sz="2400" i="1" dirty="0">
              <a:latin typeface="Bookman Old Style" pitchFamily="18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55588" y="3850683"/>
            <a:ext cx="835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i="1" dirty="0" err="1" smtClean="0">
                <a:latin typeface="Bookman Old Style" pitchFamily="18" charset="0"/>
              </a:rPr>
              <a:t>Profa</a:t>
            </a:r>
            <a:r>
              <a:rPr lang="pt-BR" sz="2400" i="1" dirty="0" smtClean="0">
                <a:latin typeface="Bookman Old Style" pitchFamily="18" charset="0"/>
              </a:rPr>
              <a:t>. Dra.: </a:t>
            </a:r>
            <a:r>
              <a:rPr lang="pt-BR" sz="2400" i="1" dirty="0">
                <a:latin typeface="Bookman Old Style" pitchFamily="18" charset="0"/>
              </a:rPr>
              <a:t>Simone de Fátima Medeiros</a:t>
            </a:r>
          </a:p>
        </p:txBody>
      </p:sp>
      <p:pic>
        <p:nvPicPr>
          <p:cNvPr id="7" name="Picture 70" descr="faenqui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12725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/>
          <a:srcRect b="19679"/>
          <a:stretch>
            <a:fillRect/>
          </a:stretch>
        </p:blipFill>
        <p:spPr bwMode="auto">
          <a:xfrm>
            <a:off x="1536700" y="-74613"/>
            <a:ext cx="7724775" cy="151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imagesCAHH2BQ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611" y="4691922"/>
            <a:ext cx="1886554" cy="1680460"/>
          </a:xfrm>
          <a:prstGeom prst="rect">
            <a:avLst/>
          </a:prstGeom>
        </p:spPr>
      </p:pic>
      <p:pic>
        <p:nvPicPr>
          <p:cNvPr id="10" name="Imagem 9" descr="imagesCA8MBUU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1283" y="4272198"/>
            <a:ext cx="2975915" cy="1937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37418" y="2444099"/>
            <a:ext cx="71604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Garamond" pitchFamily="18" charset="0"/>
              </a:rPr>
              <a:t>100 kg de uma solução contendo 30 % em peso de ácido acético (C) em água (A) são submetidos a um processo de extração líquido-líquido múltipla (3x) a 20 °C utilizando 40 kg de éter </a:t>
            </a:r>
            <a:r>
              <a:rPr lang="pt-BR" sz="2400" dirty="0" err="1" smtClean="0">
                <a:latin typeface="Garamond" pitchFamily="18" charset="0"/>
              </a:rPr>
              <a:t>isopropílico</a:t>
            </a:r>
            <a:r>
              <a:rPr lang="pt-BR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puro em </a:t>
            </a:r>
            <a:r>
              <a:rPr lang="pt-BR" sz="2400" dirty="0" smtClean="0">
                <a:latin typeface="Garamond" pitchFamily="18" charset="0"/>
              </a:rPr>
              <a:t>cada estágio. Determine as quantidades e composições de cada fase formada. Qual a quantidade de solvente necessária para obtenção de um extrato com a mesma composição final, caso realizássemos o processo em um único estágio.</a:t>
            </a:r>
            <a:endParaRPr lang="pt-BR" sz="2400" dirty="0">
              <a:latin typeface="Garamond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62707" y="1491175"/>
            <a:ext cx="4149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Garamond" pitchFamily="18" charset="0"/>
              </a:rPr>
              <a:t>Exercício 3:</a:t>
            </a:r>
            <a:endParaRPr lang="pt-BR" sz="4000" b="1" dirty="0">
              <a:latin typeface="Garamon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34085" y="513155"/>
            <a:ext cx="7291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B050"/>
                </a:solidFill>
                <a:latin typeface="Constantia" pitchFamily="18" charset="0"/>
              </a:rPr>
              <a:t>Extração líquido-líquido</a:t>
            </a:r>
            <a:endParaRPr lang="pt-BR" sz="4800" b="1" dirty="0">
              <a:solidFill>
                <a:srgbClr val="00B05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09" y="858038"/>
            <a:ext cx="7666124" cy="488333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415658" y="222249"/>
            <a:ext cx="24618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100 kg;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0,3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 kg;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,R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,R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A,R1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A,R2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A,R3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B,R1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B,R2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B,R3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C,R1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C,R2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C,R3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A,E1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A,E2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A,E3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B,E1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B,E2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B,E3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C,E1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C,E2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C,E3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79171" y="581889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225617" y="5022567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B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12676" y="4793288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C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09" y="858038"/>
            <a:ext cx="7666124" cy="4883339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 flipH="1">
            <a:off x="1925515" y="4119236"/>
            <a:ext cx="3903789" cy="11649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5948487" y="377519"/>
            <a:ext cx="2461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0,3;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A,C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B,C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79171" y="581889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225617" y="5022567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B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12676" y="4793288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903618" y="5261959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788432" y="4100943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1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5565"/>
            <a:ext cx="7666124" cy="4883339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 flipH="1">
            <a:off x="1181306" y="5116763"/>
            <a:ext cx="3903789" cy="11649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3936816" y="54376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34962" y="1579416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481408" y="6020094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B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8467" y="5790815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159409" y="625948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044223" y="509847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22859" y="303828"/>
            <a:ext cx="3235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de massa: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+ S = R + E = M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100 +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 kg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322858" y="1512812"/>
            <a:ext cx="3651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por componentes (soluto):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S*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A,M</a:t>
            </a:r>
            <a:endParaRPr lang="pt-BR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100*0,3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+ 0 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A,M</a:t>
            </a:r>
            <a:endParaRPr lang="pt-BR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A,M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0,21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334172" y="2913529"/>
            <a:ext cx="3651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por componentes (diluente):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S*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D,S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,M</a:t>
            </a:r>
            <a:endParaRPr lang="pt-BR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100*0,7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+ 0 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D,M</a:t>
            </a:r>
            <a:endParaRPr lang="pt-BR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,M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34172" y="4196035"/>
            <a:ext cx="3651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,M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1-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0,29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2576" y="315557"/>
            <a:ext cx="2635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</a:t>
            </a:r>
            <a:r>
              <a:rPr lang="pt-BR" sz="2400" baseline="30000" dirty="0" smtClean="0"/>
              <a:t>a</a:t>
            </a:r>
            <a:r>
              <a:rPr lang="pt-BR" sz="2400" dirty="0" smtClean="0"/>
              <a:t> extração:</a:t>
            </a:r>
            <a:endParaRPr lang="pt-BR" sz="2400" dirty="0"/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1371600" y="5286895"/>
            <a:ext cx="3798916" cy="556952"/>
          </a:xfrm>
          <a:prstGeom prst="line">
            <a:avLst/>
          </a:prstGeom>
          <a:ln>
            <a:solidFill>
              <a:srgbClr val="31D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5106992" y="5015960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31D535"/>
                </a:solidFill>
              </a:rPr>
              <a:t>R</a:t>
            </a:r>
            <a:endParaRPr lang="pt-BR" dirty="0">
              <a:solidFill>
                <a:srgbClr val="31D535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102670" y="5565371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1D535"/>
                </a:solidFill>
              </a:rPr>
              <a:t>E</a:t>
            </a:r>
            <a:endParaRPr lang="pt-BR" dirty="0">
              <a:solidFill>
                <a:srgbClr val="31D535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936816" y="5385292"/>
            <a:ext cx="52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3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  <p:bldP spid="17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5565"/>
            <a:ext cx="7666124" cy="4883339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 flipH="1">
            <a:off x="1181306" y="5116763"/>
            <a:ext cx="3903789" cy="11649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3936816" y="54376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34962" y="1579416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481408" y="6020094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B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8467" y="5790815"/>
            <a:ext cx="42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159409" y="625948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044223" y="509847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72576" y="315557"/>
            <a:ext cx="2635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</a:t>
            </a:r>
            <a:r>
              <a:rPr lang="pt-BR" sz="2400" baseline="30000" dirty="0" smtClean="0"/>
              <a:t>a</a:t>
            </a:r>
            <a:r>
              <a:rPr lang="pt-BR" sz="2400" dirty="0" smtClean="0"/>
              <a:t> extração:</a:t>
            </a:r>
            <a:endParaRPr lang="pt-BR" sz="2400" dirty="0"/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1371600" y="5286895"/>
            <a:ext cx="3798916" cy="556952"/>
          </a:xfrm>
          <a:prstGeom prst="line">
            <a:avLst/>
          </a:prstGeom>
          <a:ln>
            <a:solidFill>
              <a:srgbClr val="31D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5106992" y="5015960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31D535"/>
                </a:solidFill>
              </a:rPr>
              <a:t>R</a:t>
            </a:r>
            <a:endParaRPr lang="pt-BR" dirty="0">
              <a:solidFill>
                <a:srgbClr val="31D535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102670" y="5565371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1D535"/>
                </a:solidFill>
              </a:rPr>
              <a:t>E</a:t>
            </a:r>
            <a:endParaRPr lang="pt-BR" dirty="0">
              <a:solidFill>
                <a:srgbClr val="31D535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5167320" y="5286895"/>
            <a:ext cx="169451" cy="3875"/>
          </a:xfrm>
          <a:prstGeom prst="line">
            <a:avLst/>
          </a:prstGeom>
          <a:ln>
            <a:solidFill>
              <a:srgbClr val="DF27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V="1">
            <a:off x="5167320" y="5286895"/>
            <a:ext cx="3196" cy="1027140"/>
          </a:xfrm>
          <a:prstGeom prst="line">
            <a:avLst/>
          </a:prstGeom>
          <a:ln>
            <a:solidFill>
              <a:srgbClr val="DF27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3327645" y="760270"/>
            <a:ext cx="2461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Refinado: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A,R1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0,26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B,R1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0,72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C,R1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0,02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44223" y="818507"/>
            <a:ext cx="2742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Extrato: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A,E1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0,12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B,E1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0,04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C,E1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0,84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cxnSp>
        <p:nvCxnSpPr>
          <p:cNvPr id="33" name="Conector reto 32"/>
          <p:cNvCxnSpPr/>
          <p:nvPr/>
        </p:nvCxnSpPr>
        <p:spPr>
          <a:xfrm flipH="1">
            <a:off x="1181306" y="5843260"/>
            <a:ext cx="198486" cy="587"/>
          </a:xfrm>
          <a:prstGeom prst="line">
            <a:avLst/>
          </a:prstGeom>
          <a:ln>
            <a:solidFill>
              <a:srgbClr val="DF27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1371600" y="5834947"/>
            <a:ext cx="7356" cy="465050"/>
          </a:xfrm>
          <a:prstGeom prst="line">
            <a:avLst/>
          </a:prstGeom>
          <a:ln>
            <a:solidFill>
              <a:srgbClr val="DF27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4771093" y="2271622"/>
            <a:ext cx="353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de massa (extrator):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R + 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4771093" y="3066710"/>
            <a:ext cx="4211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de massa por componente (soluto):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E*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A,E</a:t>
            </a:r>
            <a:endParaRPr lang="pt-BR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140*0,21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R*0,06 + E*0,17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= R*0,06 + (300 – R)*0,17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54,55 g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195600" y="4636805"/>
            <a:ext cx="29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M – R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300 -  54,55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245,45 g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360</Words>
  <Application>Microsoft Office PowerPoint</Application>
  <PresentationFormat>Apresentação na tela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Constantia</vt:lpstr>
      <vt:lpstr>Garamond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Simone</cp:lastModifiedBy>
  <cp:revision>83</cp:revision>
  <dcterms:created xsi:type="dcterms:W3CDTF">2015-06-03T13:30:42Z</dcterms:created>
  <dcterms:modified xsi:type="dcterms:W3CDTF">2020-06-18T23:52:12Z</dcterms:modified>
</cp:coreProperties>
</file>