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  <p:sldMasterId id="2147484029" r:id="rId2"/>
    <p:sldMasterId id="2147484041" r:id="rId3"/>
  </p:sldMasterIdLst>
  <p:sldIdLst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64" r:id="rId13"/>
    <p:sldId id="265" r:id="rId14"/>
    <p:sldId id="270" r:id="rId15"/>
    <p:sldId id="274" r:id="rId16"/>
    <p:sldId id="271" r:id="rId17"/>
    <p:sldId id="269" r:id="rId18"/>
    <p:sldId id="272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998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1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294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503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893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229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872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35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24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651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28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27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14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5451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5014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5" name="Retângulo de cantos arredondados 12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6" name="Retângulo 6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7" name="Retângulo 9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10" name="Retângulo 10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F9F8-522E-4E0F-90D1-9027182687D3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20/03/2019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12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13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4D37F7-71A1-46EA-9205-FCE427DE7B81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23215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A3C8D-BBDD-4121-934C-56776B2AE4A9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20/03/2019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A3042E-419B-4727-8C20-0B094AAA781C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44985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5" name="Retângulo de cantos arredondados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6" name="Retângulo 6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7" name="Retângulo 7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8" name="Retângulo 8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B0A28-6AEB-4556-A4E4-094E80441E6D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20/03/2019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C282C-57E8-4D72-84CB-435F94B4B5A4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4439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677B9-ECD9-4D4C-A496-EFD7DF320053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20/03/2019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6CB203-1B41-4DB7-9767-FAB189CCAEE8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42703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02E4-0AC2-421D-A1F4-A98D8E1218B3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20/03/2019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A1EB2E-7A17-47A9-B239-29D7891459F1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85226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68C36-2A4E-4CF1-884C-2774B70235FC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20/03/2019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D7844-CD3A-49C5-A41B-E23BB57D4610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06427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4F616-6EEF-4EC9-AA7A-BF7EB676ACA2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20/03/2019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94DE36-1F45-46F4-ADBA-28D811585B23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095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4233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027D9-9B4E-469D-AB10-F6E0089F99B0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20/03/2019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DD2246-8B41-46B2-8603-093174E8C129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75903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E92C8-244A-4F0C-AD41-C5598CBFAECF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20/03/2019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474F3C-5A51-437F-B5A3-EE26DF7391F6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9194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757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9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4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52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58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5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67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BFB6FB9-F042-4E7A-96F5-DADDA14C8615}" type="datetimeFigureOut">
              <a:rPr lang="pt-BR" smtClean="0"/>
              <a:t>20/03/2019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918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1028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  <a:endParaRPr lang="en-US" altLang="pt-BR" smtClean="0"/>
          </a:p>
        </p:txBody>
      </p:sp>
      <p:sp>
        <p:nvSpPr>
          <p:cNvPr id="1029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2921860-E50C-4AC9-914D-70D1DE4AF870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20/03/2019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8C5409-2710-44FF-A78D-AF114CF43D5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894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ítulo 2"/>
          <p:cNvSpPr>
            <a:spLocks noGrp="1"/>
          </p:cNvSpPr>
          <p:nvPr>
            <p:ph type="subTitle" idx="1"/>
          </p:nvPr>
        </p:nvSpPr>
        <p:spPr>
          <a:xfrm>
            <a:off x="2667000" y="4857750"/>
            <a:ext cx="64008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altLang="pt-BR" dirty="0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3200" dirty="0"/>
              <a:t>Amaury Gremaud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3200" dirty="0"/>
              <a:t>HEG II 1</a:t>
            </a:r>
            <a:r>
              <a:rPr lang="pt-BR" altLang="pt-BR" sz="3200" baseline="30000" dirty="0"/>
              <a:t>º</a:t>
            </a:r>
            <a:r>
              <a:rPr lang="pt-BR" altLang="pt-BR" sz="3200" dirty="0"/>
              <a:t> semestre </a:t>
            </a:r>
            <a:r>
              <a:rPr lang="pt-BR" altLang="pt-BR" sz="3200" dirty="0" smtClean="0"/>
              <a:t>2019</a:t>
            </a:r>
            <a:endParaRPr lang="pt-BR" altLang="pt-BR" sz="3200" dirty="0"/>
          </a:p>
        </p:txBody>
      </p:sp>
      <p:sp>
        <p:nvSpPr>
          <p:cNvPr id="5123" name="Título 1"/>
          <p:cNvSpPr>
            <a:spLocks noGrp="1"/>
          </p:cNvSpPr>
          <p:nvPr>
            <p:ph type="ctrTitle"/>
          </p:nvPr>
        </p:nvSpPr>
        <p:spPr>
          <a:xfrm>
            <a:off x="1703388" y="1628775"/>
            <a:ext cx="8964612" cy="1295400"/>
          </a:xfrm>
        </p:spPr>
        <p:txBody>
          <a:bodyPr/>
          <a:lstStyle/>
          <a:p>
            <a:pPr eaLnBrk="1" hangingPunct="1"/>
            <a:r>
              <a:rPr lang="pt-BR" altLang="pt-BR" sz="3600" dirty="0"/>
              <a:t>Aula </a:t>
            </a:r>
            <a:r>
              <a:rPr lang="pt-BR" altLang="pt-BR" sz="3600" dirty="0" smtClean="0"/>
              <a:t>05: O </a:t>
            </a:r>
            <a:r>
              <a:rPr lang="pt-BR" altLang="pt-BR" sz="3600" dirty="0" err="1" smtClean="0"/>
              <a:t>laissez</a:t>
            </a:r>
            <a:r>
              <a:rPr lang="pt-BR" altLang="pt-BR" sz="3600" dirty="0" smtClean="0"/>
              <a:t> </a:t>
            </a:r>
            <a:r>
              <a:rPr lang="pt-BR" altLang="pt-BR" sz="3600" dirty="0" err="1" smtClean="0"/>
              <a:t>faire</a:t>
            </a:r>
            <a:r>
              <a:rPr lang="pt-BR" altLang="pt-BR" sz="3600" dirty="0" smtClean="0"/>
              <a:t> na expansão inglesa do XIX </a:t>
            </a:r>
            <a:endParaRPr lang="pt-BR" altLang="pt-BR" sz="3600" dirty="0"/>
          </a:p>
        </p:txBody>
      </p:sp>
    </p:spTree>
    <p:extLst>
      <p:ext uri="{BB962C8B-B14F-4D97-AF65-F5344CB8AC3E}">
        <p14:creationId xmlns:p14="http://schemas.microsoft.com/office/powerpoint/2010/main" val="10297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527125" y="274639"/>
            <a:ext cx="11360075" cy="89794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600" dirty="0"/>
              <a:t>Reduções tarifárias importantes só aparecem em meados do XIX</a:t>
            </a:r>
          </a:p>
        </p:txBody>
      </p:sp>
      <p:sp>
        <p:nvSpPr>
          <p:cNvPr id="33795" name="Rectangle 3"/>
          <p:cNvSpPr>
            <a:spLocks noGrp="1"/>
          </p:cNvSpPr>
          <p:nvPr>
            <p:ph sz="quarter" idx="1"/>
          </p:nvPr>
        </p:nvSpPr>
        <p:spPr>
          <a:xfrm>
            <a:off x="355002" y="1268414"/>
            <a:ext cx="11629017" cy="5589587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200" dirty="0"/>
              <a:t>Quando vantagens já estabelecidas e produtores manufatureiros confiantes: pressão por livre mercado </a:t>
            </a:r>
          </a:p>
          <a:p>
            <a:pPr lvl="1" eaLnBrk="1" hangingPunct="1"/>
            <a:r>
              <a:rPr lang="pt-BR" altLang="pt-BR" sz="2000" dirty="0"/>
              <a:t>Primeira de 1833, </a:t>
            </a:r>
            <a:endParaRPr lang="pt-BR" altLang="pt-BR" sz="2000" dirty="0" smtClean="0"/>
          </a:p>
          <a:p>
            <a:pPr lvl="1" eaLnBrk="1" hangingPunct="1"/>
            <a:r>
              <a:rPr lang="pt-BR" altLang="pt-BR" sz="2000" dirty="0" smtClean="0"/>
              <a:t>mais forte em 1846  </a:t>
            </a:r>
            <a:r>
              <a:rPr lang="pt-BR" altLang="pt-BR" sz="2000" dirty="0"/>
              <a:t>com a abolição das </a:t>
            </a:r>
            <a:r>
              <a:rPr lang="pt-BR" altLang="pt-BR" sz="2000" i="1" dirty="0" err="1"/>
              <a:t>corn</a:t>
            </a:r>
            <a:r>
              <a:rPr lang="pt-BR" altLang="pt-BR" sz="2000" i="1" dirty="0"/>
              <a:t> </a:t>
            </a:r>
            <a:r>
              <a:rPr lang="pt-BR" altLang="pt-BR" sz="2000" i="1" dirty="0" err="1"/>
              <a:t>laws</a:t>
            </a:r>
            <a:r>
              <a:rPr lang="pt-BR" altLang="pt-BR" sz="2000" i="1" dirty="0"/>
              <a:t> </a:t>
            </a:r>
            <a:r>
              <a:rPr lang="pt-BR" altLang="pt-BR" sz="2000" i="1" dirty="0" smtClean="0"/>
              <a:t>(que </a:t>
            </a:r>
            <a:r>
              <a:rPr lang="pt-BR" altLang="pt-BR" sz="2000" dirty="0" smtClean="0"/>
              <a:t>haviam </a:t>
            </a:r>
            <a:r>
              <a:rPr lang="pt-BR" altLang="pt-BR" sz="2000" dirty="0"/>
              <a:t>subido em </a:t>
            </a:r>
            <a:r>
              <a:rPr lang="pt-BR" altLang="pt-BR" sz="2000" dirty="0" smtClean="0"/>
              <a:t>1815) ;</a:t>
            </a:r>
            <a:endParaRPr lang="pt-BR" altLang="pt-BR" sz="2000" dirty="0"/>
          </a:p>
          <a:p>
            <a:pPr lvl="3" eaLnBrk="1" hangingPunct="1"/>
            <a:r>
              <a:rPr lang="pt-BR" altLang="pt-BR" sz="1600" dirty="0" err="1" smtClean="0"/>
              <a:t>Corn</a:t>
            </a:r>
            <a:r>
              <a:rPr lang="pt-BR" altLang="pt-BR" sz="1600" dirty="0" smtClean="0"/>
              <a:t> Law – regras de proteção ao setor agrícola </a:t>
            </a:r>
          </a:p>
          <a:p>
            <a:pPr lvl="2" eaLnBrk="1" hangingPunct="1"/>
            <a:r>
              <a:rPr lang="pt-BR" altLang="pt-BR" dirty="0" smtClean="0"/>
              <a:t>Fim </a:t>
            </a:r>
            <a:r>
              <a:rPr lang="pt-BR" altLang="pt-BR" dirty="0"/>
              <a:t>da </a:t>
            </a:r>
            <a:r>
              <a:rPr lang="pt-BR" altLang="pt-BR" dirty="0" err="1"/>
              <a:t>Corn</a:t>
            </a:r>
            <a:r>
              <a:rPr lang="pt-BR" altLang="pt-BR" dirty="0"/>
              <a:t> Law de 46: vitória da doutrina do </a:t>
            </a:r>
            <a:r>
              <a:rPr lang="pt-BR" altLang="pt-BR" dirty="0" err="1"/>
              <a:t>laissez</a:t>
            </a:r>
            <a:r>
              <a:rPr lang="pt-BR" altLang="pt-BR" dirty="0"/>
              <a:t> </a:t>
            </a:r>
            <a:r>
              <a:rPr lang="pt-BR" altLang="pt-BR" dirty="0" err="1"/>
              <a:t>faire</a:t>
            </a:r>
            <a:endParaRPr lang="pt-BR" altLang="pt-BR" dirty="0"/>
          </a:p>
          <a:p>
            <a:pPr lvl="3" eaLnBrk="1" hangingPunct="1"/>
            <a:r>
              <a:rPr lang="pt-BR" altLang="pt-BR" sz="1800" dirty="0"/>
              <a:t>questões doutrinarias não pouco </a:t>
            </a:r>
            <a:r>
              <a:rPr lang="pt-BR" altLang="pt-BR" sz="1800" dirty="0" smtClean="0"/>
              <a:t>importante, mas reduções </a:t>
            </a:r>
            <a:r>
              <a:rPr lang="pt-BR" altLang="pt-BR" sz="1800" dirty="0"/>
              <a:t>afetam custo de produção inglesa </a:t>
            </a:r>
            <a:r>
              <a:rPr lang="pt-BR" altLang="pt-BR" sz="1600" dirty="0"/>
              <a:t>(Matérias primas e </a:t>
            </a:r>
            <a:r>
              <a:rPr lang="pt-BR" altLang="pt-BR" sz="1600" dirty="0" err="1"/>
              <a:t>wage</a:t>
            </a:r>
            <a:r>
              <a:rPr lang="pt-BR" altLang="pt-BR" sz="1600" dirty="0"/>
              <a:t> </a:t>
            </a:r>
            <a:r>
              <a:rPr lang="pt-BR" altLang="pt-BR" sz="1600" dirty="0" err="1"/>
              <a:t>goods</a:t>
            </a:r>
            <a:r>
              <a:rPr lang="pt-BR" altLang="pt-BR" sz="1600" dirty="0"/>
              <a:t>)</a:t>
            </a:r>
          </a:p>
          <a:p>
            <a:pPr lvl="1" eaLnBrk="1" hangingPunct="1"/>
            <a:r>
              <a:rPr lang="pt-BR" altLang="pt-BR" sz="2000" dirty="0"/>
              <a:t>1860: nova rodada de </a:t>
            </a:r>
            <a:r>
              <a:rPr lang="pt-BR" altLang="pt-BR" sz="2000" dirty="0" smtClean="0"/>
              <a:t>redução – Tratado </a:t>
            </a:r>
            <a:r>
              <a:rPr lang="pt-BR" altLang="pt-BR" sz="2000" dirty="0" err="1" smtClean="0"/>
              <a:t>Cobden</a:t>
            </a:r>
            <a:r>
              <a:rPr lang="pt-BR" altLang="pt-BR" sz="2000" dirty="0" smtClean="0"/>
              <a:t> – Chevalier (abole maior parte das tarifas)</a:t>
            </a:r>
            <a:endParaRPr lang="pt-BR" altLang="pt-BR" sz="2000" dirty="0"/>
          </a:p>
          <a:p>
            <a:pPr eaLnBrk="1" hangingPunct="1"/>
            <a:r>
              <a:rPr lang="pt-BR" altLang="pt-BR" sz="2200" dirty="0" smtClean="0"/>
              <a:t>Para </a:t>
            </a:r>
            <a:r>
              <a:rPr lang="pt-BR" altLang="pt-BR" sz="2200" dirty="0"/>
              <a:t>alguns: “Imperialismo do livre comércio</a:t>
            </a:r>
            <a:r>
              <a:rPr lang="pt-BR" altLang="pt-BR" sz="2200" dirty="0" smtClean="0"/>
              <a:t>” (</a:t>
            </a:r>
            <a:r>
              <a:rPr lang="pt-BR" altLang="pt-BR" sz="2200" dirty="0" err="1" smtClean="0"/>
              <a:t>Gallagher</a:t>
            </a:r>
            <a:r>
              <a:rPr lang="pt-BR" altLang="pt-BR" sz="2200" dirty="0" smtClean="0"/>
              <a:t> &amp; Robinson – 1953): </a:t>
            </a:r>
            <a:r>
              <a:rPr lang="pt-BR" altLang="pt-BR" sz="2200" dirty="0"/>
              <a:t>conter industrialização dos outros com livre comércio, financiar aquisição de bens </a:t>
            </a:r>
          </a:p>
          <a:p>
            <a:pPr lvl="1" eaLnBrk="1" hangingPunct="1"/>
            <a:r>
              <a:rPr lang="pt-BR" altLang="pt-BR" sz="2200" dirty="0"/>
              <a:t>Ampliar vantagens nos outros países de produção de agrícolas e matérias primas e desestimular avanço em manufaturas</a:t>
            </a:r>
          </a:p>
          <a:p>
            <a:pPr lvl="2" eaLnBrk="1" hangingPunct="1"/>
            <a:r>
              <a:rPr lang="pt-BR" altLang="pt-BR" dirty="0"/>
              <a:t>Estabelecer sistema de troca GB: países conseguem recursos com vendas de matérias primas e alimentos para importar manufaturas (ferrovias) britânicas – divisão internacional do trabalho</a:t>
            </a:r>
          </a:p>
          <a:p>
            <a:pPr lvl="2" eaLnBrk="1" hangingPunct="1"/>
            <a:r>
              <a:rPr lang="pt-BR" altLang="pt-BR" dirty="0"/>
              <a:t>Possibilita exportações de capitais (pressão da </a:t>
            </a:r>
            <a:r>
              <a:rPr lang="pt-BR" altLang="pt-BR" dirty="0" err="1"/>
              <a:t>city</a:t>
            </a:r>
            <a:r>
              <a:rPr lang="pt-BR" altLang="pt-BR" dirty="0"/>
              <a:t> londrina)</a:t>
            </a:r>
          </a:p>
        </p:txBody>
      </p:sp>
    </p:spTree>
    <p:extLst>
      <p:ext uri="{BB962C8B-B14F-4D97-AF65-F5344CB8AC3E}">
        <p14:creationId xmlns:p14="http://schemas.microsoft.com/office/powerpoint/2010/main" val="122887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pt-BR" altLang="pt-BR" sz="3600"/>
              <a:t>Crescimento do Comércio internacional inglês no XIX </a:t>
            </a:r>
          </a:p>
        </p:txBody>
      </p:sp>
      <p:sp>
        <p:nvSpPr>
          <p:cNvPr id="34819" name="Rectangle 3"/>
          <p:cNvSpPr>
            <a:spLocks noGrp="1"/>
          </p:cNvSpPr>
          <p:nvPr>
            <p:ph sz="quarter" idx="1"/>
          </p:nvPr>
        </p:nvSpPr>
        <p:spPr>
          <a:xfrm>
            <a:off x="666974" y="1447800"/>
            <a:ext cx="10915426" cy="500538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200" dirty="0"/>
              <a:t>Crescimento das exportações de produtos manufatureiros</a:t>
            </a:r>
          </a:p>
          <a:p>
            <a:pPr lvl="1" eaLnBrk="1" hangingPunct="1"/>
            <a:r>
              <a:rPr lang="pt-BR" altLang="pt-BR" sz="2000" dirty="0" smtClean="0"/>
              <a:t>Século XVII – além de cereais, exportações manufatureiras – têxteis de lã e crescimento algodão</a:t>
            </a:r>
          </a:p>
          <a:p>
            <a:pPr lvl="1" eaLnBrk="1" hangingPunct="1"/>
            <a:r>
              <a:rPr lang="pt-BR" altLang="pt-BR" sz="2000" dirty="0" smtClean="0"/>
              <a:t>Século XIX – exportações têxteis (algodão) e metalúrgicos (bens de capital) a partir da terceira década metalúrgicos (bens ferroviários )</a:t>
            </a:r>
          </a:p>
          <a:p>
            <a:pPr lvl="2" eaLnBrk="1" hangingPunct="1"/>
            <a:r>
              <a:rPr lang="pt-BR" altLang="pt-BR" sz="1800" dirty="0" smtClean="0"/>
              <a:t>Impacto </a:t>
            </a:r>
            <a:r>
              <a:rPr lang="pt-BR" altLang="pt-BR" sz="1800" dirty="0"/>
              <a:t>das ferrovias – enorme em todas as </a:t>
            </a:r>
            <a:r>
              <a:rPr lang="pt-BR" altLang="pt-BR" sz="1800" dirty="0" smtClean="0"/>
              <a:t>dimensões</a:t>
            </a:r>
          </a:p>
          <a:p>
            <a:pPr lvl="1" eaLnBrk="1" hangingPunct="1"/>
            <a:r>
              <a:rPr lang="pt-BR" altLang="pt-BR" sz="2200" dirty="0" smtClean="0"/>
              <a:t>Ao longo do tempo alteração dos destinos das exportações </a:t>
            </a:r>
            <a:endParaRPr lang="pt-BR" altLang="pt-BR" sz="2200" dirty="0"/>
          </a:p>
        </p:txBody>
      </p:sp>
    </p:spTree>
    <p:extLst>
      <p:ext uri="{BB962C8B-B14F-4D97-AF65-F5344CB8AC3E}">
        <p14:creationId xmlns:p14="http://schemas.microsoft.com/office/powerpoint/2010/main" val="420398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8688592" cy="1143000"/>
          </a:xfrm>
        </p:spPr>
        <p:txBody>
          <a:bodyPr/>
          <a:lstStyle/>
          <a:p>
            <a:pPr algn="ctr"/>
            <a:r>
              <a:rPr lang="pt-BR" sz="3200" dirty="0" smtClean="0"/>
              <a:t>Destino das exportações das peças de Algodão (% do total)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55451167"/>
              </p:ext>
            </p:extLst>
          </p:nvPr>
        </p:nvGraphicFramePr>
        <p:xfrm>
          <a:off x="1219200" y="1447800"/>
          <a:ext cx="868859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2148">
                  <a:extLst>
                    <a:ext uri="{9D8B030D-6E8A-4147-A177-3AD203B41FA5}">
                      <a16:colId xmlns:a16="http://schemas.microsoft.com/office/drawing/2014/main" val="2648735661"/>
                    </a:ext>
                  </a:extLst>
                </a:gridCol>
                <a:gridCol w="2172148">
                  <a:extLst>
                    <a:ext uri="{9D8B030D-6E8A-4147-A177-3AD203B41FA5}">
                      <a16:colId xmlns:a16="http://schemas.microsoft.com/office/drawing/2014/main" val="2738213410"/>
                    </a:ext>
                  </a:extLst>
                </a:gridCol>
                <a:gridCol w="2547770">
                  <a:extLst>
                    <a:ext uri="{9D8B030D-6E8A-4147-A177-3AD203B41FA5}">
                      <a16:colId xmlns:a16="http://schemas.microsoft.com/office/drawing/2014/main" val="2967776478"/>
                    </a:ext>
                  </a:extLst>
                </a:gridCol>
                <a:gridCol w="1796526">
                  <a:extLst>
                    <a:ext uri="{9D8B030D-6E8A-4147-A177-3AD203B41FA5}">
                      <a16:colId xmlns:a16="http://schemas.microsoft.com/office/drawing/2014/main" val="39567685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Anos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Europa</a:t>
                      </a:r>
                      <a:r>
                        <a:rPr lang="pt-BR" sz="2400" baseline="0" dirty="0" smtClean="0"/>
                        <a:t>/EUA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Sub</a:t>
                      </a:r>
                      <a:r>
                        <a:rPr lang="pt-BR" sz="2400" baseline="0" dirty="0" smtClean="0"/>
                        <a:t> desenvolvido ou </a:t>
                      </a:r>
                      <a:r>
                        <a:rPr lang="pt-BR" sz="2400" dirty="0" smtClean="0"/>
                        <a:t>Em </a:t>
                      </a:r>
                      <a:r>
                        <a:rPr lang="pt-BR" sz="2400" baseline="0" dirty="0" smtClean="0"/>
                        <a:t> desenvolvimento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Outros </a:t>
                      </a:r>
                      <a:endParaRPr lang="pt-B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236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1820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60,4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31,8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7,8</a:t>
                      </a:r>
                      <a:endParaRPr lang="pt-B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1038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1840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29,5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66,7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3,8</a:t>
                      </a:r>
                      <a:endParaRPr lang="pt-B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0269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1860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19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73,3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7,7</a:t>
                      </a:r>
                      <a:endParaRPr lang="pt-B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5200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1880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9,8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82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8,3</a:t>
                      </a:r>
                      <a:endParaRPr lang="pt-BR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8308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05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904499"/>
            <a:ext cx="10223500" cy="519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1079350" y="0"/>
            <a:ext cx="103632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altLang="pt-BR" sz="3600" dirty="0"/>
              <a:t>Crescimento do Comércio internacional inglês no XIX </a:t>
            </a:r>
          </a:p>
        </p:txBody>
      </p:sp>
      <p:sp>
        <p:nvSpPr>
          <p:cNvPr id="34819" name="Rectangle 3"/>
          <p:cNvSpPr>
            <a:spLocks noGrp="1"/>
          </p:cNvSpPr>
          <p:nvPr>
            <p:ph sz="quarter" idx="1"/>
          </p:nvPr>
        </p:nvSpPr>
        <p:spPr>
          <a:xfrm>
            <a:off x="666974" y="1447800"/>
            <a:ext cx="10915426" cy="500538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200" dirty="0"/>
              <a:t>Crescimento das exportações de produtos manufatureiros</a:t>
            </a:r>
          </a:p>
          <a:p>
            <a:pPr lvl="1" eaLnBrk="1" hangingPunct="1"/>
            <a:r>
              <a:rPr lang="pt-BR" altLang="pt-BR" sz="2000" dirty="0" smtClean="0"/>
              <a:t>Século XVII – além de cereais, exportações manufatureiras – têxteis de lã e crescimento algodão</a:t>
            </a:r>
          </a:p>
          <a:p>
            <a:pPr lvl="1" eaLnBrk="1" hangingPunct="1"/>
            <a:r>
              <a:rPr lang="pt-BR" altLang="pt-BR" sz="2000" dirty="0" smtClean="0"/>
              <a:t>Século XIX – exportações têxteis (algodão) e metalúrgicos (bens de capital) a partir da terceira década metalúrgicos (bens ferroviários )</a:t>
            </a:r>
          </a:p>
          <a:p>
            <a:pPr lvl="2" eaLnBrk="1" hangingPunct="1"/>
            <a:r>
              <a:rPr lang="pt-BR" altLang="pt-BR" sz="1800" dirty="0" smtClean="0"/>
              <a:t>Impacto </a:t>
            </a:r>
            <a:r>
              <a:rPr lang="pt-BR" altLang="pt-BR" sz="1800" dirty="0"/>
              <a:t>das ferrovias – enorme em todas as </a:t>
            </a:r>
            <a:r>
              <a:rPr lang="pt-BR" altLang="pt-BR" sz="1800" dirty="0" smtClean="0"/>
              <a:t>dimensões</a:t>
            </a:r>
          </a:p>
          <a:p>
            <a:pPr lvl="1" eaLnBrk="1" hangingPunct="1"/>
            <a:r>
              <a:rPr lang="pt-BR" altLang="pt-BR" sz="2200" dirty="0" smtClean="0"/>
              <a:t>Ao longo do tempo alteração dos destinos das exportações (industrializações da Europa/EUA)</a:t>
            </a:r>
            <a:endParaRPr lang="pt-BR" altLang="pt-BR" sz="2200" dirty="0"/>
          </a:p>
          <a:p>
            <a:pPr eaLnBrk="1" hangingPunct="1"/>
            <a:r>
              <a:rPr lang="pt-BR" altLang="pt-BR" sz="2200" dirty="0" smtClean="0"/>
              <a:t>Crescimento das importações ainda mais intenso no XIX (</a:t>
            </a:r>
            <a:r>
              <a:rPr lang="pt-BR" altLang="pt-BR" sz="2200" dirty="0" err="1" smtClean="0"/>
              <a:t>Bal</a:t>
            </a:r>
            <a:r>
              <a:rPr lang="pt-BR" altLang="pt-BR" sz="2200" dirty="0" smtClean="0"/>
              <a:t> comercial negativa)</a:t>
            </a:r>
          </a:p>
          <a:p>
            <a:pPr lvl="1" eaLnBrk="1" hangingPunct="1"/>
            <a:r>
              <a:rPr lang="pt-BR" altLang="pt-BR" sz="2000" dirty="0" smtClean="0"/>
              <a:t>Agrega-se aos produtos tropicais orientais (especiarias) para matérias primas e insumos para industriais (algodão), além de </a:t>
            </a:r>
            <a:r>
              <a:rPr lang="pt-BR" altLang="pt-BR" sz="2000" dirty="0" err="1" smtClean="0"/>
              <a:t>wage</a:t>
            </a:r>
            <a:r>
              <a:rPr lang="pt-BR" altLang="pt-BR" sz="2000" dirty="0" smtClean="0"/>
              <a:t> </a:t>
            </a:r>
            <a:r>
              <a:rPr lang="pt-BR" altLang="pt-BR" sz="2000" dirty="0" err="1" smtClean="0"/>
              <a:t>goods</a:t>
            </a:r>
            <a:r>
              <a:rPr lang="pt-BR" altLang="pt-BR" sz="2000" dirty="0" smtClean="0"/>
              <a:t> (alimentos - grãos)</a:t>
            </a:r>
          </a:p>
          <a:p>
            <a:pPr lvl="2" eaLnBrk="1" hangingPunct="1"/>
            <a:r>
              <a:rPr lang="pt-BR" altLang="pt-BR" sz="1600" dirty="0" smtClean="0"/>
              <a:t>Tb mudança da origem dos produtos </a:t>
            </a:r>
          </a:p>
        </p:txBody>
      </p:sp>
    </p:spTree>
    <p:extLst>
      <p:ext uri="{BB962C8B-B14F-4D97-AF65-F5344CB8AC3E}">
        <p14:creationId xmlns:p14="http://schemas.microsoft.com/office/powerpoint/2010/main" val="252509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26" y="1262062"/>
            <a:ext cx="9240819" cy="5192526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191526"/>
              </p:ext>
            </p:extLst>
          </p:nvPr>
        </p:nvGraphicFramePr>
        <p:xfrm>
          <a:off x="2076226" y="504513"/>
          <a:ext cx="9285045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3633">
                  <a:extLst>
                    <a:ext uri="{9D8B030D-6E8A-4147-A177-3AD203B41FA5}">
                      <a16:colId xmlns:a16="http://schemas.microsoft.com/office/drawing/2014/main" val="899013328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777516238"/>
                    </a:ext>
                  </a:extLst>
                </a:gridCol>
                <a:gridCol w="1204857">
                  <a:extLst>
                    <a:ext uri="{9D8B030D-6E8A-4147-A177-3AD203B41FA5}">
                      <a16:colId xmlns:a16="http://schemas.microsoft.com/office/drawing/2014/main" val="1382776644"/>
                    </a:ext>
                  </a:extLst>
                </a:gridCol>
                <a:gridCol w="1172583">
                  <a:extLst>
                    <a:ext uri="{9D8B030D-6E8A-4147-A177-3AD203B41FA5}">
                      <a16:colId xmlns:a16="http://schemas.microsoft.com/office/drawing/2014/main" val="1460760814"/>
                    </a:ext>
                  </a:extLst>
                </a:gridCol>
                <a:gridCol w="1292113">
                  <a:extLst>
                    <a:ext uri="{9D8B030D-6E8A-4147-A177-3AD203B41FA5}">
                      <a16:colId xmlns:a16="http://schemas.microsoft.com/office/drawing/2014/main" val="2701082860"/>
                    </a:ext>
                  </a:extLst>
                </a:gridCol>
                <a:gridCol w="1139115">
                  <a:extLst>
                    <a:ext uri="{9D8B030D-6E8A-4147-A177-3AD203B41FA5}">
                      <a16:colId xmlns:a16="http://schemas.microsoft.com/office/drawing/2014/main" val="784831656"/>
                    </a:ext>
                  </a:extLst>
                </a:gridCol>
                <a:gridCol w="1281356">
                  <a:extLst>
                    <a:ext uri="{9D8B030D-6E8A-4147-A177-3AD203B41FA5}">
                      <a16:colId xmlns:a16="http://schemas.microsoft.com/office/drawing/2014/main" val="42623146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Anos</a:t>
                      </a:r>
                      <a:r>
                        <a:rPr lang="pt-BR" sz="2000" baseline="0" dirty="0" smtClean="0"/>
                        <a:t> </a:t>
                      </a:r>
                    </a:p>
                    <a:p>
                      <a:pPr algn="ctr"/>
                      <a:r>
                        <a:rPr lang="pt-BR" sz="2000" baseline="0" dirty="0" smtClean="0"/>
                        <a:t>(media anual)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Importações 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Exporta </a:t>
                      </a:r>
                      <a:r>
                        <a:rPr lang="pt-BR" sz="2000" dirty="0" err="1" smtClean="0"/>
                        <a:t>ções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Saldo</a:t>
                      </a:r>
                    </a:p>
                    <a:p>
                      <a:pPr algn="ctr"/>
                      <a:r>
                        <a:rPr lang="pt-BR" sz="2000" dirty="0" smtClean="0"/>
                        <a:t> BC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Fretes e seguros 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Juros e dividendos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Saldo BTC</a:t>
                      </a:r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7490714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076226" y="537882"/>
            <a:ext cx="9240819" cy="5916706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17139" y="1510353"/>
            <a:ext cx="19148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Balança de</a:t>
            </a:r>
          </a:p>
          <a:p>
            <a:r>
              <a:rPr lang="pt-BR" sz="2800" b="1" dirty="0" smtClean="0">
                <a:solidFill>
                  <a:srgbClr val="FF0000"/>
                </a:solidFill>
              </a:rPr>
              <a:t>Transações Correntes -</a:t>
            </a:r>
          </a:p>
          <a:p>
            <a:r>
              <a:rPr lang="pt-BR" sz="2800" b="1" dirty="0" smtClean="0">
                <a:solidFill>
                  <a:srgbClr val="FF0000"/>
                </a:solidFill>
              </a:rPr>
              <a:t>Inglaterra </a:t>
            </a:r>
          </a:p>
          <a:p>
            <a:r>
              <a:rPr lang="pt-BR" sz="2800" b="1" dirty="0" smtClean="0">
                <a:solidFill>
                  <a:srgbClr val="FF0000"/>
                </a:solidFill>
              </a:rPr>
              <a:t>1821 - 1913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0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Balanço de pagamento inglês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eaLnBrk="1" hangingPunct="1"/>
            <a:r>
              <a:rPr lang="pt-BR" altLang="pt-BR" sz="2200" dirty="0" smtClean="0"/>
              <a:t>Balança comercial negativa </a:t>
            </a:r>
          </a:p>
          <a:p>
            <a:pPr eaLnBrk="1" hangingPunct="1"/>
            <a:r>
              <a:rPr lang="pt-BR" altLang="pt-BR" sz="2200" dirty="0" smtClean="0"/>
              <a:t>Importância </a:t>
            </a:r>
            <a:r>
              <a:rPr lang="pt-BR" altLang="pt-BR" sz="2200" dirty="0"/>
              <a:t>da marinha mercante inglesa (fretes e seguros na balança de serviços)</a:t>
            </a:r>
          </a:p>
          <a:p>
            <a:pPr eaLnBrk="1" hangingPunct="1"/>
            <a:r>
              <a:rPr lang="pt-BR" altLang="pt-BR" sz="2200" dirty="0"/>
              <a:t>Exportação de capital também ganha outras dimensões </a:t>
            </a:r>
            <a:r>
              <a:rPr lang="pt-BR" altLang="pt-BR" sz="2200" dirty="0" smtClean="0"/>
              <a:t>e rende frutos (balança de rendas e dividendos) </a:t>
            </a:r>
          </a:p>
          <a:p>
            <a:pPr lvl="1" eaLnBrk="1" hangingPunct="1"/>
            <a:r>
              <a:rPr lang="pt-BR" altLang="pt-BR" sz="2000" dirty="0" smtClean="0"/>
              <a:t>Exportações de capitais: dividas soberanas (títulos governamentais) ate anos 50 depois acresce-se os “IED” e investimentos em carteira com base em títulos privados</a:t>
            </a:r>
          </a:p>
          <a:p>
            <a:pPr eaLnBrk="1" hangingPunct="1"/>
            <a:r>
              <a:rPr lang="pt-BR" altLang="pt-BR" sz="2200" dirty="0" smtClean="0"/>
              <a:t>GB de fábrica do mundo à  regente da orquestra financeira internacional </a:t>
            </a:r>
          </a:p>
          <a:p>
            <a:pPr eaLnBrk="1" hangingPunct="1"/>
            <a:r>
              <a:rPr lang="pt-BR" altLang="pt-BR" sz="2200" dirty="0" smtClean="0"/>
              <a:t>Complementariedade </a:t>
            </a:r>
            <a:r>
              <a:rPr lang="pt-BR" altLang="pt-BR" sz="2200" dirty="0"/>
              <a:t>no </a:t>
            </a:r>
            <a:r>
              <a:rPr lang="pt-BR" altLang="pt-BR" sz="2200" dirty="0" smtClean="0"/>
              <a:t>BP ao longo do XIX </a:t>
            </a:r>
            <a:endParaRPr lang="pt-BR" altLang="pt-BR" sz="2200" dirty="0"/>
          </a:p>
          <a:p>
            <a:pPr lvl="1" eaLnBrk="1" hangingPunct="1"/>
            <a:r>
              <a:rPr lang="pt-BR" altLang="pt-BR" sz="2000" dirty="0"/>
              <a:t>B. Comercial negativa (crescente) com X e M crescendo, </a:t>
            </a:r>
          </a:p>
          <a:p>
            <a:pPr lvl="1" eaLnBrk="1" hangingPunct="1"/>
            <a:r>
              <a:rPr lang="pt-BR" altLang="pt-BR" sz="2000" dirty="0"/>
              <a:t>B. Serviços positiva (crescente) com fretes e juros crescendo</a:t>
            </a:r>
          </a:p>
          <a:p>
            <a:pPr lvl="1" eaLnBrk="1" hangingPunct="1"/>
            <a:r>
              <a:rPr lang="pt-BR" altLang="pt-BR" sz="2000" dirty="0"/>
              <a:t>BTC: positiva </a:t>
            </a:r>
          </a:p>
          <a:p>
            <a:pPr lvl="1" eaLnBrk="1" hangingPunct="1"/>
            <a:r>
              <a:rPr lang="pt-BR" altLang="pt-BR" sz="2000" dirty="0"/>
              <a:t>BK: </a:t>
            </a:r>
            <a:r>
              <a:rPr lang="pt-BR" altLang="pt-BR" sz="2000" dirty="0" smtClean="0"/>
              <a:t>negativa </a:t>
            </a:r>
          </a:p>
          <a:p>
            <a:r>
              <a:rPr lang="pt-BR" sz="2000" dirty="0" smtClean="0"/>
              <a:t>Contraposição com países em desenvolvimento: BC +, BS - , BTC –,  BK +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433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656217" y="258184"/>
            <a:ext cx="11209468" cy="1299154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200" dirty="0"/>
              <a:t>Até </a:t>
            </a:r>
            <a:r>
              <a:rPr lang="pt-BR" altLang="pt-BR" sz="3200" dirty="0" smtClean="0"/>
              <a:t>onde crescimento inglês da passagem do XVIII para o XIX  </a:t>
            </a:r>
            <a:r>
              <a:rPr lang="pt-BR" altLang="pt-BR" sz="3200" dirty="0"/>
              <a:t>é </a:t>
            </a:r>
            <a:r>
              <a:rPr lang="pt-BR" altLang="pt-BR" sz="3200" dirty="0" smtClean="0"/>
              <a:t>fruto </a:t>
            </a:r>
            <a:r>
              <a:rPr lang="pt-BR" altLang="pt-BR" sz="3200" dirty="0"/>
              <a:t>de boas políticas do </a:t>
            </a:r>
            <a:r>
              <a:rPr lang="pt-BR" altLang="pt-BR" sz="3200" dirty="0" err="1"/>
              <a:t>laissez</a:t>
            </a:r>
            <a:r>
              <a:rPr lang="pt-BR" altLang="pt-BR" sz="3200" dirty="0"/>
              <a:t> </a:t>
            </a:r>
            <a:r>
              <a:rPr lang="pt-BR" altLang="pt-BR" sz="3200" dirty="0" err="1"/>
              <a:t>faire</a:t>
            </a:r>
            <a:r>
              <a:rPr lang="pt-BR" altLang="pt-BR" sz="3200" dirty="0"/>
              <a:t> ?</a:t>
            </a:r>
            <a:r>
              <a:rPr lang="pt-BR" altLang="pt-BR" sz="3600" dirty="0"/>
              <a:t> </a:t>
            </a:r>
            <a:r>
              <a:rPr lang="pt-BR" altLang="pt-BR" sz="3600" dirty="0" smtClean="0"/>
              <a:t>Até onde o Estado ?</a:t>
            </a:r>
            <a:endParaRPr lang="pt-BR" altLang="pt-BR" sz="3600" dirty="0"/>
          </a:p>
        </p:txBody>
      </p:sp>
      <p:sp>
        <p:nvSpPr>
          <p:cNvPr id="26627" name="Rectangle 3"/>
          <p:cNvSpPr>
            <a:spLocks noGrp="1"/>
          </p:cNvSpPr>
          <p:nvPr>
            <p:ph sz="quarter" idx="1"/>
          </p:nvPr>
        </p:nvSpPr>
        <p:spPr>
          <a:xfrm>
            <a:off x="279699" y="1818043"/>
            <a:ext cx="11833412" cy="470658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pt-BR" altLang="pt-BR" sz="2800" u="sng" dirty="0" smtClean="0"/>
              <a:t>Visão clássica (interpretação histórica liberal)</a:t>
            </a:r>
            <a:r>
              <a:rPr lang="pt-BR" altLang="pt-BR" sz="24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/>
              <a:t>Revolução Industrial e expansão da GB no século XIX é fruto </a:t>
            </a:r>
            <a:r>
              <a:rPr lang="pt-BR" altLang="pt-BR" sz="2400" dirty="0" smtClean="0"/>
              <a:t>de instituições liberais e de politicas associadas ao chamado </a:t>
            </a:r>
            <a:r>
              <a:rPr lang="pt-BR" altLang="pt-BR" sz="2400" i="1" dirty="0" err="1" smtClean="0"/>
              <a:t>laissez</a:t>
            </a:r>
            <a:r>
              <a:rPr lang="pt-BR" altLang="pt-BR" sz="2400" i="1" dirty="0" smtClean="0"/>
              <a:t> </a:t>
            </a:r>
            <a:r>
              <a:rPr lang="pt-BR" altLang="pt-BR" sz="2400" i="1" dirty="0" err="1"/>
              <a:t>faire</a:t>
            </a:r>
            <a:endParaRPr lang="pt-BR" altLang="pt-BR" sz="2400" i="1" dirty="0"/>
          </a:p>
          <a:p>
            <a:pPr lvl="1" eaLnBrk="1" hangingPunct="1">
              <a:lnSpc>
                <a:spcPct val="90000"/>
              </a:lnSpc>
            </a:pPr>
            <a:r>
              <a:rPr lang="pt-BR" altLang="pt-BR" dirty="0"/>
              <a:t>Desde XVIII – politica implanta na GB é de </a:t>
            </a:r>
            <a:r>
              <a:rPr lang="pt-BR" altLang="pt-BR" i="1" dirty="0" err="1"/>
              <a:t>laissez</a:t>
            </a:r>
            <a:r>
              <a:rPr lang="pt-BR" altLang="pt-BR" i="1" dirty="0"/>
              <a:t> </a:t>
            </a:r>
            <a:r>
              <a:rPr lang="pt-BR" altLang="pt-BR" i="1" dirty="0" err="1"/>
              <a:t>faire</a:t>
            </a:r>
            <a:r>
              <a:rPr lang="pt-BR" altLang="pt-BR" dirty="0"/>
              <a:t> :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/>
              <a:t>Com estas políticas GB passou a França </a:t>
            </a:r>
            <a:r>
              <a:rPr lang="pt-BR" altLang="pt-BR" dirty="0" smtClean="0"/>
              <a:t>intervencionista o que comprova </a:t>
            </a:r>
            <a:r>
              <a:rPr lang="pt-BR" altLang="pt-BR" dirty="0"/>
              <a:t>superioridade das políticas de livre mercado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/>
              <a:t>GB – arquiteto da nova ordem econômica mundial 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2400" dirty="0"/>
              <a:t>Outros países seguiram exemplo da GB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/>
              <a:t>Ordem liberal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/>
              <a:t>Políticas internas de </a:t>
            </a:r>
            <a:r>
              <a:rPr lang="pt-BR" altLang="pt-BR" dirty="0" err="1"/>
              <a:t>laissez</a:t>
            </a:r>
            <a:r>
              <a:rPr lang="pt-BR" altLang="pt-BR" dirty="0"/>
              <a:t> </a:t>
            </a:r>
            <a:r>
              <a:rPr lang="pt-BR" altLang="pt-BR" dirty="0" err="1" smtClean="0"/>
              <a:t>faire</a:t>
            </a:r>
            <a:r>
              <a:rPr lang="pt-BR" altLang="pt-BR" dirty="0" smtClean="0"/>
              <a:t>: mercado único, diminuição de restrições/monopólios </a:t>
            </a:r>
            <a:endParaRPr lang="pt-BR" altLang="pt-BR" dirty="0"/>
          </a:p>
          <a:p>
            <a:pPr lvl="1" eaLnBrk="1" hangingPunct="1">
              <a:lnSpc>
                <a:spcPct val="90000"/>
              </a:lnSpc>
            </a:pPr>
            <a:r>
              <a:rPr lang="pt-BR" altLang="pt-BR" dirty="0" smtClean="0"/>
              <a:t>Estabilidade econômica nacional e internacional: dada por Padrão Ouro e princípio do orçamento equilibrado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 smtClean="0"/>
              <a:t>Politicas externas : Não </a:t>
            </a:r>
            <a:r>
              <a:rPr lang="pt-BR" altLang="pt-BR" dirty="0"/>
              <a:t>restrição a fluxos (nacionais e internacionais) de capital, mercadorias e pessoas</a:t>
            </a:r>
          </a:p>
          <a:p>
            <a:pPr lvl="3" eaLnBrk="1" hangingPunct="1">
              <a:lnSpc>
                <a:spcPct val="90000"/>
              </a:lnSpc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2894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3"/>
          <p:cNvSpPr>
            <a:spLocks noGrp="1"/>
          </p:cNvSpPr>
          <p:nvPr>
            <p:ph type="title"/>
          </p:nvPr>
        </p:nvSpPr>
        <p:spPr>
          <a:xfrm>
            <a:off x="1249680" y="410466"/>
            <a:ext cx="3931920" cy="16001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/>
            <a:r>
              <a:rPr lang="pt-BR" altLang="pt-BR" dirty="0" err="1" smtClean="0"/>
              <a:t>Friederich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List</a:t>
            </a:r>
            <a:r>
              <a:rPr lang="pt-BR" altLang="pt-BR" dirty="0" smtClean="0"/>
              <a:t/>
            </a:r>
            <a:br>
              <a:rPr lang="pt-BR" altLang="pt-BR" dirty="0" smtClean="0"/>
            </a:br>
            <a:r>
              <a:rPr lang="pt-BR" altLang="pt-BR" dirty="0" smtClean="0"/>
              <a:t> (1789 – 1846)</a:t>
            </a:r>
          </a:p>
        </p:txBody>
      </p:sp>
      <p:sp>
        <p:nvSpPr>
          <p:cNvPr id="27651" name="Espaço Reservado para Conteúdo 5"/>
          <p:cNvSpPr>
            <a:spLocks noGrp="1"/>
          </p:cNvSpPr>
          <p:nvPr>
            <p:ph idx="1"/>
          </p:nvPr>
        </p:nvSpPr>
        <p:spPr>
          <a:xfrm>
            <a:off x="5181600" y="548639"/>
            <a:ext cx="6587266" cy="605655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1900" dirty="0"/>
              <a:t>Economista alemão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pt-BR" sz="1700" dirty="0"/>
              <a:t>servidor público, em 1816 chega a sub-secretário ministerial.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pt-BR" sz="1700" dirty="0"/>
              <a:t>1817  professor de administração e política na Universidade de Tübingen</a:t>
            </a:r>
          </a:p>
          <a:p>
            <a:pPr lvl="2" eaLnBrk="1" hangingPunct="1">
              <a:lnSpc>
                <a:spcPct val="80000"/>
              </a:lnSpc>
            </a:pPr>
            <a:r>
              <a:rPr lang="pt-PT" altLang="pt-BR" sz="1400" dirty="0"/>
              <a:t>renuncia em 1819</a:t>
            </a:r>
            <a:r>
              <a:rPr lang="pt-PT" altLang="pt-BR" sz="1400" dirty="0" smtClean="0"/>
              <a:t>: por </a:t>
            </a:r>
            <a:r>
              <a:rPr lang="pt-PT" altLang="pt-BR" sz="1400" dirty="0"/>
              <a:t>desentendimentos políticos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pt-BR" sz="1700" dirty="0"/>
              <a:t> deputado na câmara de Württemberg</a:t>
            </a:r>
          </a:p>
          <a:p>
            <a:pPr lvl="2" eaLnBrk="1" hangingPunct="1">
              <a:lnSpc>
                <a:spcPct val="80000"/>
              </a:lnSpc>
            </a:pPr>
            <a:r>
              <a:rPr lang="pt-PT" altLang="pt-BR" sz="1400" dirty="0"/>
              <a:t>expulso da câmara em 1822, sentenciado a prisão, fugiu para percorrer a França e a Inglaterra e regressou em 1824 para terminar sentença,  liberado ao prometer emigrar para os EUA, 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pt-BR" sz="1700" dirty="0"/>
              <a:t>Viveu nos EUA de 1825 a 1832, inicialmente como agricultor, dedicando-se mais tarde ao jornalismo.</a:t>
            </a:r>
          </a:p>
          <a:p>
            <a:pPr lvl="2" eaLnBrk="1" hangingPunct="1">
              <a:lnSpc>
                <a:spcPct val="80000"/>
              </a:lnSpc>
            </a:pPr>
            <a:r>
              <a:rPr lang="pt-PT" altLang="pt-BR" sz="1400" dirty="0"/>
              <a:t>Ficou rico com descobrimento de carvão em suas terras  mas morreu pobre por problemas financeiros </a:t>
            </a:r>
          </a:p>
          <a:p>
            <a:pPr eaLnBrk="1" hangingPunct="1">
              <a:lnSpc>
                <a:spcPct val="80000"/>
              </a:lnSpc>
            </a:pPr>
            <a:r>
              <a:rPr lang="pt-PT" altLang="pt-BR" sz="1900" dirty="0"/>
              <a:t>Defendeu a extensão do sistema ferroviário alemão </a:t>
            </a:r>
          </a:p>
          <a:p>
            <a:pPr eaLnBrk="1" hangingPunct="1">
              <a:lnSpc>
                <a:spcPct val="80000"/>
              </a:lnSpc>
            </a:pPr>
            <a:r>
              <a:rPr lang="pt-PT" altLang="pt-BR" sz="1900" dirty="0"/>
              <a:t>inspirador  da União Aduaneira dos Estados Alemães de 1834 (</a:t>
            </a:r>
            <a:r>
              <a:rPr lang="pt-PT" altLang="pt-BR" sz="1900" i="1" dirty="0"/>
              <a:t>Zollverein</a:t>
            </a:r>
            <a:r>
              <a:rPr lang="pt-PT" altLang="pt-BR" sz="1900" dirty="0"/>
              <a:t>)  que é a base da unificação alemã.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1900" dirty="0"/>
              <a:t>Pai do argumento da </a:t>
            </a:r>
            <a:r>
              <a:rPr lang="pt-BR" altLang="pt-BR" sz="1900" dirty="0" smtClean="0"/>
              <a:t>indústria </a:t>
            </a:r>
            <a:r>
              <a:rPr lang="pt-BR" altLang="pt-BR" sz="1900" dirty="0"/>
              <a:t>nascente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700" dirty="0"/>
              <a:t>Inspiração nos EUA: A. Hamilton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1900" dirty="0"/>
              <a:t>Publica em 1841: “</a:t>
            </a:r>
            <a:r>
              <a:rPr lang="pt-BR" altLang="pt-BR" sz="1900" i="1" dirty="0"/>
              <a:t>O sistema nacional de economia política</a:t>
            </a:r>
            <a:r>
              <a:rPr lang="pt-BR" altLang="pt-BR" sz="1900" dirty="0"/>
              <a:t>”</a:t>
            </a:r>
          </a:p>
        </p:txBody>
      </p:sp>
      <p:pic>
        <p:nvPicPr>
          <p:cNvPr id="5" name="Picture 2" descr="http://www.eumed.net/cursecon/economistas/fot/Li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8" y="2010663"/>
            <a:ext cx="3719994" cy="4293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40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 idx="4294967295"/>
          </p:nvPr>
        </p:nvSpPr>
        <p:spPr>
          <a:xfrm>
            <a:off x="365761" y="316297"/>
            <a:ext cx="1142462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/>
            <a:r>
              <a:rPr lang="pt-BR" altLang="pt-BR" sz="3200" dirty="0"/>
              <a:t>Até onde </a:t>
            </a:r>
            <a:r>
              <a:rPr lang="pt-BR" altLang="pt-BR" sz="3200" dirty="0" smtClean="0"/>
              <a:t>crescimento </a:t>
            </a:r>
            <a:r>
              <a:rPr lang="pt-BR" altLang="pt-BR" sz="3200" dirty="0"/>
              <a:t>é de fato fruto de boas políticas do </a:t>
            </a:r>
            <a:r>
              <a:rPr lang="pt-BR" altLang="pt-BR" sz="3200" dirty="0" err="1"/>
              <a:t>laissez</a:t>
            </a:r>
            <a:r>
              <a:rPr lang="pt-BR" altLang="pt-BR" sz="3200" dirty="0"/>
              <a:t> </a:t>
            </a:r>
            <a:r>
              <a:rPr lang="pt-BR" altLang="pt-BR" sz="3200" dirty="0" err="1"/>
              <a:t>faire</a:t>
            </a:r>
            <a:r>
              <a:rPr lang="pt-BR" altLang="pt-BR" sz="3200" dirty="0"/>
              <a:t> ?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756025" y="1484313"/>
            <a:ext cx="8435975" cy="4641850"/>
          </a:xfrm>
        </p:spPr>
        <p:txBody>
          <a:bodyPr/>
          <a:lstStyle/>
          <a:p>
            <a:pPr eaLnBrk="1" hangingPunct="1"/>
            <a:r>
              <a:rPr lang="pt-BR" altLang="pt-BR"/>
              <a:t>Como países enriqueceram de fato ?</a:t>
            </a:r>
          </a:p>
        </p:txBody>
      </p:sp>
      <p:pic>
        <p:nvPicPr>
          <p:cNvPr id="28676" name="Picture 2" descr="http://www.eumed.net/cursecon/economistas/fot/Li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3068639"/>
            <a:ext cx="236220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o explicativo retangular 4"/>
          <p:cNvSpPr>
            <a:spLocks noChangeArrowheads="1"/>
          </p:cNvSpPr>
          <p:nvPr/>
        </p:nvSpPr>
        <p:spPr bwMode="auto">
          <a:xfrm>
            <a:off x="4957353" y="2130015"/>
            <a:ext cx="6628633" cy="4314696"/>
          </a:xfrm>
          <a:prstGeom prst="wedgeRectCallout">
            <a:avLst>
              <a:gd name="adj1" fmla="val -71134"/>
              <a:gd name="adj2" fmla="val 4222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dirty="0">
                <a:solidFill>
                  <a:srgbClr val="FFFFFF"/>
                </a:solidFill>
                <a:latin typeface="Calibri" panose="020F0502020204030204" pitchFamily="34" charset="0"/>
              </a:rPr>
              <a:t>“É um expediente muito comum e inteligente de quem chegou ao topo </a:t>
            </a:r>
            <a:r>
              <a:rPr lang="pt-BR" altLang="pt-BR" sz="3200" b="1" u="sng" dirty="0">
                <a:solidFill>
                  <a:srgbClr val="FFFFFF"/>
                </a:solidFill>
                <a:latin typeface="Calibri" panose="020F0502020204030204" pitchFamily="34" charset="0"/>
              </a:rPr>
              <a:t>chutar a escada </a:t>
            </a:r>
            <a:r>
              <a:rPr lang="pt-BR" altLang="pt-BR" sz="3200" dirty="0">
                <a:solidFill>
                  <a:srgbClr val="FFFFFF"/>
                </a:solidFill>
                <a:latin typeface="Calibri" panose="020F0502020204030204" pitchFamily="34" charset="0"/>
              </a:rPr>
              <a:t>pela qual subiu a fim de impedir os outros de fazerem o mesmo . Não é outro o segredo da doutrina cosmopolita de Adam Smith e das tendências cosmopolitas de seu contemporâneo William Pitty” (1848) </a:t>
            </a:r>
          </a:p>
        </p:txBody>
      </p:sp>
      <p:sp>
        <p:nvSpPr>
          <p:cNvPr id="28678" name="CaixaDeTexto 5"/>
          <p:cNvSpPr txBox="1">
            <a:spLocks noChangeArrowheads="1"/>
          </p:cNvSpPr>
          <p:nvPr/>
        </p:nvSpPr>
        <p:spPr bwMode="auto">
          <a:xfrm>
            <a:off x="1847850" y="6165851"/>
            <a:ext cx="208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>
                <a:latin typeface="Calibri" panose="020F0502020204030204" pitchFamily="34" charset="0"/>
              </a:rPr>
              <a:t>Friederich List</a:t>
            </a:r>
          </a:p>
        </p:txBody>
      </p:sp>
    </p:spTree>
    <p:extLst>
      <p:ext uri="{BB962C8B-B14F-4D97-AF65-F5344CB8AC3E}">
        <p14:creationId xmlns:p14="http://schemas.microsoft.com/office/powerpoint/2010/main" val="219991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http://www.versicherungs-geschichte.de/images/list-dr-friedrich-portrait-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4365626"/>
            <a:ext cx="22860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 explicativo retangular 5"/>
          <p:cNvSpPr/>
          <p:nvPr/>
        </p:nvSpPr>
        <p:spPr>
          <a:xfrm>
            <a:off x="849855" y="333375"/>
            <a:ext cx="9004150" cy="4032250"/>
          </a:xfrm>
          <a:prstGeom prst="wedgeRectCallout">
            <a:avLst>
              <a:gd name="adj1" fmla="val 37642"/>
              <a:gd name="adj2" fmla="val 701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dirty="0"/>
              <a:t>“Qualquer nação que, valendo-se de taxas protecionistas e restrições à navegação , tiver levado a sua capacidade industrial e a sua navegação a um grau de desenvolvimento que impeça as outras de concorrerem livremente com ela não pode fazer coisa com ela mais sabia, do que </a:t>
            </a:r>
            <a:r>
              <a:rPr lang="pt-BR" sz="2800" b="1" u="sng" dirty="0"/>
              <a:t>chutar a escada </a:t>
            </a:r>
            <a:r>
              <a:rPr lang="pt-BR" sz="2800" dirty="0"/>
              <a:t>pela qual ascendeu à grandeza, pregar os benefícios do livre comércio e declarar em tom penitente, que até recentemente vinha trilhando o caminho errado, mas acaba de descobrir a grande verdade</a:t>
            </a:r>
            <a:r>
              <a:rPr lang="pt-BR" sz="2000" dirty="0"/>
              <a:t>”</a:t>
            </a:r>
            <a:endParaRPr lang="pt-BR" sz="2000" b="1" u="sng" dirty="0"/>
          </a:p>
        </p:txBody>
      </p:sp>
    </p:spTree>
    <p:extLst>
      <p:ext uri="{BB962C8B-B14F-4D97-AF65-F5344CB8AC3E}">
        <p14:creationId xmlns:p14="http://schemas.microsoft.com/office/powerpoint/2010/main" val="909934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1847850" y="274638"/>
            <a:ext cx="8362950" cy="850900"/>
          </a:xfrm>
        </p:spPr>
        <p:txBody>
          <a:bodyPr/>
          <a:lstStyle/>
          <a:p>
            <a:pPr eaLnBrk="1" hangingPunct="1"/>
            <a:r>
              <a:rPr lang="pt-BR" altLang="pt-BR" sz="3600"/>
              <a:t>Voltando à Inglaterra</a:t>
            </a:r>
          </a:p>
        </p:txBody>
      </p:sp>
      <p:sp>
        <p:nvSpPr>
          <p:cNvPr id="30723" name="Rectangle 3"/>
          <p:cNvSpPr>
            <a:spLocks noGrp="1"/>
          </p:cNvSpPr>
          <p:nvPr>
            <p:ph sz="quarter" idx="1"/>
          </p:nvPr>
        </p:nvSpPr>
        <p:spPr>
          <a:xfrm>
            <a:off x="451821" y="1347583"/>
            <a:ext cx="11413863" cy="5292725"/>
          </a:xfrm>
        </p:spPr>
        <p:txBody>
          <a:bodyPr/>
          <a:lstStyle/>
          <a:p>
            <a:pPr eaLnBrk="1" hangingPunct="1"/>
            <a:r>
              <a:rPr lang="pt-BR" altLang="pt-BR" sz="2800" dirty="0" smtClean="0"/>
              <a:t>Tese Revisionista (p.ex. </a:t>
            </a:r>
            <a:r>
              <a:rPr lang="pt-BR" altLang="pt-BR" sz="2800" dirty="0" err="1" smtClean="0"/>
              <a:t>Barrieux</a:t>
            </a:r>
            <a:r>
              <a:rPr lang="pt-BR" altLang="pt-BR" sz="2800" dirty="0" smtClean="0"/>
              <a:t>, </a:t>
            </a:r>
            <a:r>
              <a:rPr lang="pt-BR" altLang="pt-BR" sz="2800" dirty="0" err="1" smtClean="0"/>
              <a:t>Mantoux</a:t>
            </a:r>
            <a:r>
              <a:rPr lang="pt-BR" altLang="pt-BR" sz="2800" dirty="0" smtClean="0"/>
              <a:t>, Ha-</a:t>
            </a:r>
            <a:r>
              <a:rPr lang="pt-BR" altLang="pt-BR" sz="2800" dirty="0" err="1" smtClean="0"/>
              <a:t>Joon</a:t>
            </a:r>
            <a:r>
              <a:rPr lang="pt-BR" altLang="pt-BR" sz="2800" dirty="0" smtClean="0"/>
              <a:t> </a:t>
            </a:r>
            <a:r>
              <a:rPr lang="pt-BR" altLang="pt-BR" sz="2800" dirty="0" smtClean="0"/>
              <a:t>Chang)</a:t>
            </a:r>
          </a:p>
          <a:p>
            <a:pPr lvl="1" eaLnBrk="1" hangingPunct="1"/>
            <a:r>
              <a:rPr lang="pt-BR" altLang="pt-BR" sz="2800" dirty="0" smtClean="0"/>
              <a:t>GB só adota políticas extensamente liberais depois de ter feito a diferença tecnológica</a:t>
            </a:r>
          </a:p>
          <a:p>
            <a:pPr lvl="1" eaLnBrk="1" hangingPunct="1"/>
            <a:r>
              <a:rPr lang="pt-BR" altLang="pt-BR" sz="2800" dirty="0" smtClean="0"/>
              <a:t>Efetivamente depois do fim das </a:t>
            </a:r>
            <a:r>
              <a:rPr lang="pt-BR" altLang="pt-BR" sz="2800" i="1" dirty="0" err="1" smtClean="0"/>
              <a:t>Corn</a:t>
            </a:r>
            <a:r>
              <a:rPr lang="pt-BR" altLang="pt-BR" sz="2800" i="1" dirty="0" smtClean="0"/>
              <a:t> </a:t>
            </a:r>
            <a:r>
              <a:rPr lang="pt-BR" altLang="pt-BR" sz="2800" i="1" dirty="0" err="1" smtClean="0"/>
              <a:t>Laws</a:t>
            </a:r>
            <a:r>
              <a:rPr lang="pt-BR" altLang="pt-BR" sz="2800" dirty="0" smtClean="0"/>
              <a:t> e dos acordos de 1860 pouco produtos importados são tributados, as alíquotas foram zeradas</a:t>
            </a:r>
          </a:p>
          <a:p>
            <a:pPr lvl="4" eaLnBrk="1" hangingPunct="1"/>
            <a:r>
              <a:rPr lang="pt-BR" altLang="pt-BR" sz="2400" dirty="0" smtClean="0"/>
              <a:t>Elas só ressurgirão no fim do XIX </a:t>
            </a:r>
          </a:p>
          <a:p>
            <a:pPr lvl="1" eaLnBrk="1" hangingPunct="1"/>
            <a:r>
              <a:rPr lang="pt-BR" altLang="pt-BR" sz="2800" dirty="0" smtClean="0"/>
              <a:t>Mas em 1820 as tarifas inglesas de importação </a:t>
            </a:r>
            <a:r>
              <a:rPr lang="pt-BR" altLang="pt-BR" sz="2800" dirty="0" smtClean="0"/>
              <a:t>atingiam </a:t>
            </a:r>
            <a:r>
              <a:rPr lang="pt-BR" altLang="pt-BR" sz="2800" dirty="0" smtClean="0"/>
              <a:t>grande numero de produtos, eram altas e com grande desvio padrão (existe uma política tributária de fomento à industrialização)</a:t>
            </a:r>
          </a:p>
          <a:p>
            <a:pPr lvl="2" eaLnBrk="1" hangingPunct="1"/>
            <a:r>
              <a:rPr lang="pt-BR" altLang="pt-BR" sz="2400" dirty="0" smtClean="0"/>
              <a:t>A história inglesa marcada por políticas de fomento à manufatura (indústria têxtil) que depois são esquecidas</a:t>
            </a:r>
          </a:p>
          <a:p>
            <a:pPr lvl="1" eaLnBrk="1" hangingPunct="1"/>
            <a:endParaRPr lang="pt-BR" alt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7553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1774826" y="274639"/>
            <a:ext cx="8435975" cy="7064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altLang="pt-BR" sz="3200"/>
              <a:t>As intervenções britânicas antes do XIX (1)</a:t>
            </a:r>
          </a:p>
        </p:txBody>
      </p:sp>
      <p:sp>
        <p:nvSpPr>
          <p:cNvPr id="31747" name="Rectangle 3"/>
          <p:cNvSpPr>
            <a:spLocks noGrp="1"/>
          </p:cNvSpPr>
          <p:nvPr>
            <p:ph sz="quarter" idx="1"/>
          </p:nvPr>
        </p:nvSpPr>
        <p:spPr>
          <a:xfrm>
            <a:off x="387276" y="1052514"/>
            <a:ext cx="11629016" cy="5606470"/>
          </a:xfrm>
        </p:spPr>
        <p:txBody>
          <a:bodyPr/>
          <a:lstStyle/>
          <a:p>
            <a:pPr eaLnBrk="1" hangingPunct="1"/>
            <a:r>
              <a:rPr lang="pt-BR" altLang="pt-BR" sz="2200" dirty="0" smtClean="0"/>
              <a:t>Desde a Era </a:t>
            </a:r>
            <a:r>
              <a:rPr lang="pt-BR" altLang="pt-BR" sz="2200" dirty="0"/>
              <a:t>Tudor: Desenvolvimento da </a:t>
            </a:r>
            <a:r>
              <a:rPr lang="pt-BR" altLang="pt-BR" sz="2200" dirty="0" smtClean="0"/>
              <a:t>indústria </a:t>
            </a:r>
            <a:r>
              <a:rPr lang="pt-BR" altLang="pt-BR" sz="2200" dirty="0"/>
              <a:t>de produtos de lã</a:t>
            </a:r>
          </a:p>
          <a:p>
            <a:pPr lvl="2" eaLnBrk="1" hangingPunct="1"/>
            <a:r>
              <a:rPr lang="pt-BR" altLang="pt-BR" sz="1800" dirty="0"/>
              <a:t>Gradualista (secular) política de dificultar as exportações de lã bruta e mesmo de manufaturas inacabadas</a:t>
            </a:r>
          </a:p>
          <a:p>
            <a:pPr lvl="2" eaLnBrk="1" hangingPunct="1"/>
            <a:r>
              <a:rPr lang="pt-BR" altLang="pt-BR" sz="1800" dirty="0"/>
              <a:t>“Importação” de mão de obra especializada</a:t>
            </a:r>
          </a:p>
          <a:p>
            <a:pPr lvl="2" eaLnBrk="1" hangingPunct="1"/>
            <a:r>
              <a:rPr lang="pt-BR" altLang="pt-BR" sz="1600" dirty="0"/>
              <a:t>Controle </a:t>
            </a:r>
            <a:r>
              <a:rPr lang="pt-BR" altLang="pt-BR" sz="1600" dirty="0" smtClean="0"/>
              <a:t>fino na </a:t>
            </a:r>
            <a:r>
              <a:rPr lang="pt-BR" altLang="pt-BR" sz="1600" dirty="0"/>
              <a:t>produção de lã, desenvolvimento das manufaturas e troca das exportações de produto básico por produto com Valor adicionado </a:t>
            </a:r>
            <a:endParaRPr lang="pt-BR" altLang="pt-BR" sz="1600" dirty="0" smtClean="0"/>
          </a:p>
          <a:p>
            <a:pPr eaLnBrk="1" hangingPunct="1"/>
            <a:r>
              <a:rPr lang="pt-BR" altLang="pt-BR" sz="2400" dirty="0" smtClean="0"/>
              <a:t>Quebra </a:t>
            </a:r>
            <a:r>
              <a:rPr lang="pt-BR" altLang="pt-BR" sz="2400" dirty="0"/>
              <a:t>de concorrentes</a:t>
            </a:r>
            <a:r>
              <a:rPr lang="pt-BR" altLang="pt-BR" sz="2400" dirty="0" smtClean="0"/>
              <a:t>:</a:t>
            </a:r>
            <a:endParaRPr lang="pt-BR" altLang="pt-BR" sz="2400" dirty="0"/>
          </a:p>
          <a:p>
            <a:pPr lvl="1" eaLnBrk="1" hangingPunct="1"/>
            <a:r>
              <a:rPr lang="pt-BR" altLang="pt-BR" dirty="0" smtClean="0"/>
              <a:t>Proibições </a:t>
            </a:r>
            <a:r>
              <a:rPr lang="pt-BR" altLang="pt-BR" dirty="0"/>
              <a:t>de exportação de </a:t>
            </a:r>
            <a:r>
              <a:rPr lang="pt-BR" altLang="pt-BR" dirty="0" smtClean="0"/>
              <a:t>lã em natura– </a:t>
            </a:r>
            <a:r>
              <a:rPr lang="pt-BR" altLang="pt-BR" dirty="0"/>
              <a:t>quebra Flandres </a:t>
            </a:r>
            <a:endParaRPr lang="pt-BR" altLang="pt-BR" dirty="0" smtClean="0"/>
          </a:p>
          <a:p>
            <a:pPr lvl="1" eaLnBrk="1" hangingPunct="1"/>
            <a:r>
              <a:rPr lang="pt-BR" altLang="pt-BR" dirty="0" smtClean="0"/>
              <a:t>proibição </a:t>
            </a:r>
            <a:r>
              <a:rPr lang="pt-BR" altLang="pt-BR" dirty="0"/>
              <a:t>de colônias exportarem manufaturas de lã </a:t>
            </a:r>
            <a:r>
              <a:rPr lang="pt-BR" altLang="pt-BR" dirty="0" smtClean="0"/>
              <a:t>(</a:t>
            </a:r>
            <a:r>
              <a:rPr lang="pt-BR" altLang="pt-BR" dirty="0" err="1" smtClean="0"/>
              <a:t>wood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act</a:t>
            </a:r>
            <a:r>
              <a:rPr lang="pt-BR" altLang="pt-BR" dirty="0" smtClean="0"/>
              <a:t>) – </a:t>
            </a:r>
            <a:r>
              <a:rPr lang="pt-BR" altLang="pt-BR" dirty="0"/>
              <a:t>destrói manufaturas irlandesas</a:t>
            </a:r>
          </a:p>
          <a:p>
            <a:pPr lvl="1" eaLnBrk="1" hangingPunct="1"/>
            <a:r>
              <a:rPr lang="pt-BR" altLang="pt-BR" dirty="0"/>
              <a:t>Proibição de se importar tecidos de algodão da Índia – impede avanço</a:t>
            </a:r>
          </a:p>
          <a:p>
            <a:pPr lvl="3" eaLnBrk="1" hangingPunct="1"/>
            <a:r>
              <a:rPr lang="pt-BR" altLang="pt-BR" dirty="0"/>
              <a:t>Quando produção têxtil inglesa entra em cena (inicio do XIX) produção </a:t>
            </a:r>
            <a:r>
              <a:rPr lang="pt-BR" altLang="pt-BR" dirty="0" err="1"/>
              <a:t>indu</a:t>
            </a:r>
            <a:r>
              <a:rPr lang="pt-BR" altLang="pt-BR" dirty="0"/>
              <a:t> </a:t>
            </a:r>
            <a:r>
              <a:rPr lang="pt-BR" altLang="pt-BR" dirty="0" smtClean="0"/>
              <a:t>não tem condições mais de enfrentar a produção inglesa  </a:t>
            </a:r>
          </a:p>
          <a:p>
            <a:pPr lvl="4"/>
            <a:r>
              <a:rPr lang="pt-BR" altLang="pt-BR" dirty="0" smtClean="0"/>
              <a:t>Índia de exportadora acaba por  </a:t>
            </a:r>
            <a:r>
              <a:rPr lang="pt-BR" altLang="pt-BR" dirty="0"/>
              <a:t>importar 40% das exportações inglesas de tecidos de </a:t>
            </a:r>
            <a:r>
              <a:rPr lang="pt-BR" altLang="pt-BR" dirty="0" smtClean="0"/>
              <a:t>algodão</a:t>
            </a:r>
          </a:p>
          <a:p>
            <a:pPr eaLnBrk="1" hangingPunct="1"/>
            <a:r>
              <a:rPr lang="pt-BR" altLang="pt-BR" sz="2400" dirty="0"/>
              <a:t>Ampliação dos mercados </a:t>
            </a:r>
          </a:p>
          <a:p>
            <a:pPr lvl="1" eaLnBrk="1" hangingPunct="1"/>
            <a:r>
              <a:rPr lang="pt-BR" altLang="pt-BR" dirty="0"/>
              <a:t>Controle marítimos – acordos de navegação e Colônias </a:t>
            </a:r>
          </a:p>
          <a:p>
            <a:pPr lvl="4"/>
            <a:endParaRPr lang="pt-BR" altLang="pt-BR" dirty="0"/>
          </a:p>
          <a:p>
            <a:pPr lvl="4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54844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4"/>
          <p:cNvSpPr>
            <a:spLocks noGrp="1"/>
          </p:cNvSpPr>
          <p:nvPr>
            <p:ph type="title"/>
          </p:nvPr>
        </p:nvSpPr>
        <p:spPr>
          <a:xfrm>
            <a:off x="1524001" y="274639"/>
            <a:ext cx="8964613" cy="777875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pt-BR" altLang="pt-BR" sz="3600"/>
              <a:t>As intervenções britânicas antes do XIX (2)</a:t>
            </a:r>
          </a:p>
        </p:txBody>
      </p:sp>
      <p:sp>
        <p:nvSpPr>
          <p:cNvPr id="32770" name="Rectangle 3"/>
          <p:cNvSpPr>
            <a:spLocks noGrp="1"/>
          </p:cNvSpPr>
          <p:nvPr>
            <p:ph sz="quarter" idx="1"/>
          </p:nvPr>
        </p:nvSpPr>
        <p:spPr>
          <a:xfrm>
            <a:off x="1021976" y="1196975"/>
            <a:ext cx="9188825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dirty="0" smtClean="0"/>
              <a:t>Século XVIII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800" dirty="0" smtClean="0"/>
              <a:t>A legislação de 1721:  introduz política tributária que favorece setor produtivo nacional (especialmente no setor têxtil)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400" dirty="0" smtClean="0"/>
              <a:t>Rebaixa tarifas de importação de matérias primas e congêneres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2400" dirty="0" smtClean="0"/>
              <a:t>e/ou introduz reembolso aduaneiro para tarifas de importação sobre matérias primas utilizados em bens exportados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400" dirty="0" smtClean="0"/>
              <a:t>Forte elevação de impostos sobre importação de manufaturas (selecionadas)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400" dirty="0" smtClean="0"/>
              <a:t>Redução das tarifas de exportação de manufaturas (especialmente se demanda elástica) e/ou introdução/ampliação de subsídios à exportação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800" dirty="0" smtClean="0"/>
              <a:t>Fim do XVIII (durante Revolução Industrial) – sistema é ampliado </a:t>
            </a:r>
          </a:p>
          <a:p>
            <a:pPr eaLnBrk="1" hangingPunct="1">
              <a:lnSpc>
                <a:spcPct val="90000"/>
              </a:lnSpc>
            </a:pP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2126403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03643" y="322729"/>
            <a:ext cx="9983096" cy="6144266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000461" y="5335793"/>
            <a:ext cx="9617337" cy="44106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919964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TM02900771[[fn=Fatia]]</Template>
  <TotalTime>313</TotalTime>
  <Words>1417</Words>
  <Application>Microsoft Office PowerPoint</Application>
  <PresentationFormat>Widescreen</PresentationFormat>
  <Paragraphs>135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Calibri</vt:lpstr>
      <vt:lpstr>Calibri Light</vt:lpstr>
      <vt:lpstr>Franklin Gothic Book</vt:lpstr>
      <vt:lpstr>Perpetua</vt:lpstr>
      <vt:lpstr>Wingdings 2</vt:lpstr>
      <vt:lpstr>HDOfficeLightV0</vt:lpstr>
      <vt:lpstr>1_HDOfficeLightV0</vt:lpstr>
      <vt:lpstr>Patrimônio Líquido</vt:lpstr>
      <vt:lpstr>Aula 05: O laissez faire na expansão inglesa do XIX </vt:lpstr>
      <vt:lpstr>Até onde crescimento inglês da passagem do XVIII para o XIX  é fruto de boas políticas do laissez faire ? Até onde o Estado ?</vt:lpstr>
      <vt:lpstr>Friederich List  (1789 – 1846)</vt:lpstr>
      <vt:lpstr>Até onde crescimento é de fato fruto de boas políticas do laissez faire ?</vt:lpstr>
      <vt:lpstr>Apresentação do PowerPoint</vt:lpstr>
      <vt:lpstr>Voltando à Inglaterra</vt:lpstr>
      <vt:lpstr>As intervenções britânicas antes do XIX (1)</vt:lpstr>
      <vt:lpstr>As intervenções britânicas antes do XIX (2)</vt:lpstr>
      <vt:lpstr>Apresentação do PowerPoint</vt:lpstr>
      <vt:lpstr>Reduções tarifárias importantes só aparecem em meados do XIX</vt:lpstr>
      <vt:lpstr>Crescimento do Comércio internacional inglês no XIX </vt:lpstr>
      <vt:lpstr>Destino das exportações das peças de Algodão (% do total)</vt:lpstr>
      <vt:lpstr>Apresentação do PowerPoint</vt:lpstr>
      <vt:lpstr>Crescimento do Comércio internacional inglês no XIX </vt:lpstr>
      <vt:lpstr>Apresentação do PowerPoint</vt:lpstr>
      <vt:lpstr>O Balanço de pagamento inglês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Amaury Patrick Gremaud</dc:creator>
  <cp:lastModifiedBy>Amaury</cp:lastModifiedBy>
  <cp:revision>19</cp:revision>
  <dcterms:created xsi:type="dcterms:W3CDTF">2017-03-23T15:49:43Z</dcterms:created>
  <dcterms:modified xsi:type="dcterms:W3CDTF">2019-03-20T21:45:14Z</dcterms:modified>
</cp:coreProperties>
</file>