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7"/>
  </p:notesMasterIdLst>
  <p:sldIdLst>
    <p:sldId id="258" r:id="rId2"/>
    <p:sldId id="261" r:id="rId3"/>
    <p:sldId id="259" r:id="rId4"/>
    <p:sldId id="262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3E0B2-F001-404A-07CB-7018397D2EE2}" v="1711" dt="2020-10-03T19:50:05.428"/>
    <p1510:client id="{AEF187FA-EAD7-3618-F5FD-9998A59D8575}" v="20" dt="2020-10-03T19:56:04.173"/>
    <p1510:client id="{B21CCA24-3438-4633-835A-BCAAEBEE4913}" v="2" dt="2020-10-03T17:09:15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FDDF4-3CB3-4A19-B0D4-EEDE08242752}" type="datetimeFigureOut">
              <a:rPr lang="pt-BR"/>
              <a:pPr/>
              <a:t>03/10/2020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80744-8DE8-4F35-B924-BAD1FAE58E9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513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cdd9d4b08_0_1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cdd9d4b08_0_1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9347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cdd9d4b08_0_1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cdd9d4b08_0_1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36113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cdd9d4b08_0_1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cdd9d4b08_0_1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46132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cdd9d4b08_0_1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cdd9d4b08_0_1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8100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cdd9d4b08_0_1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cdd9d4b08_0_1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6706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70" lvl="0" indent="-45717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40" lvl="1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09" lvl="2" indent="-423312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278" lvl="3" indent="-423312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848" lvl="4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418" lvl="5" indent="-423312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987" lvl="6" indent="-423312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557" lvl="7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126" lvl="8" indent="-423312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70" lvl="0" indent="-30478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70" lvl="0" indent="-457178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40" lvl="1" indent="-423312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09" lvl="2" indent="-423312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278" lvl="3" indent="-423312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848" lvl="4" indent="-423312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418" lvl="5" indent="-423312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987" lvl="6" indent="-423312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557" lvl="7" indent="-423312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126" lvl="8" indent="-423312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70" lvl="0" indent="-45717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40" lvl="1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09" lvl="2" indent="-423312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278" lvl="3" indent="-423312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848" lvl="4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418" lvl="5" indent="-423312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6987" lvl="6" indent="-423312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557" lvl="7" indent="-423312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126" lvl="8" indent="-423312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70" lvl="0" indent="-42331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1pPr>
            <a:lvl2pPr marL="1219140" lvl="1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09" lvl="2" indent="-406381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278" lvl="3" indent="-406381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848" lvl="4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418" lvl="5" indent="-406381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987" lvl="6" indent="-406381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557" lvl="7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126" lvl="8" indent="-406381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70" lvl="0" indent="-423312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1pPr>
            <a:lvl2pPr marL="1219140" lvl="1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09" lvl="2" indent="-406381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278" lvl="3" indent="-406381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848" lvl="4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418" lvl="5" indent="-406381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987" lvl="6" indent="-406381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557" lvl="7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126" lvl="8" indent="-406381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9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70" lvl="0" indent="-406381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40" lvl="1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09" lvl="2" indent="-406381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278" lvl="3" indent="-406381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848" lvl="4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418" lvl="5" indent="-406381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6987" lvl="6" indent="-406381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557" lvl="7" indent="-406381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126" lvl="8" indent="-406381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0" r:id="rId3"/>
    <p:sldLayoutId id="2147483661" r:id="rId4"/>
    <p:sldLayoutId id="2147483668" r:id="rId5"/>
    <p:sldLayoutId id="2147483669" r:id="rId6"/>
    <p:sldLayoutId id="2147483670" r:id="rId7"/>
    <p:sldLayoutId id="2147483662" r:id="rId8"/>
    <p:sldLayoutId id="2147483671" r:id="rId9"/>
    <p:sldLayoutId id="2147483672" r:id="rId10"/>
    <p:sldLayoutId id="2147483663" r:id="rId11"/>
    <p:sldLayoutId id="2147483664" r:id="rId12"/>
    <p:sldLayoutId id="2147483665" r:id="rId13"/>
    <p:sldLayoutId id="2147483673" r:id="rId14"/>
    <p:sldLayoutId id="2147483674" r:id="rId15"/>
    <p:sldLayoutId id="2147483675" r:id="rId16"/>
    <p:sldLayoutId id="2147483676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rDahO9IA0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rDahO9IA0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e4a6tARs_Q&#8203;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wh-cZfWNIc&amp;t=999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151171A-2887-4187-B05D-0D91A85EC73C}"/>
              </a:ext>
            </a:extLst>
          </p:cNvPr>
          <p:cNvSpPr/>
          <p:nvPr/>
        </p:nvSpPr>
        <p:spPr>
          <a:xfrm>
            <a:off x="807110" y="756790"/>
            <a:ext cx="10581732" cy="5333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D2A9730-58F0-4C05-AFE1-75D9E010DA66}"/>
              </a:ext>
            </a:extLst>
          </p:cNvPr>
          <p:cNvSpPr/>
          <p:nvPr/>
        </p:nvSpPr>
        <p:spPr>
          <a:xfrm>
            <a:off x="2877" y="6709914"/>
            <a:ext cx="12191999" cy="143773"/>
          </a:xfrm>
          <a:prstGeom prst="rect">
            <a:avLst/>
          </a:prstGeom>
          <a:solidFill>
            <a:srgbClr val="039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D036184-F2DA-407A-9E2D-DDC9290FA459}"/>
              </a:ext>
            </a:extLst>
          </p:cNvPr>
          <p:cNvSpPr txBox="1"/>
          <p:nvPr/>
        </p:nvSpPr>
        <p:spPr>
          <a:xfrm>
            <a:off x="3526971" y="60799"/>
            <a:ext cx="5450479" cy="110799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latin typeface="Glacial Indifference"/>
              </a:rPr>
              <a:t>Sobre </a:t>
            </a:r>
            <a:r>
              <a:rPr lang="pt-BR" sz="2400" b="1" dirty="0" err="1" smtClean="0">
                <a:latin typeface="Glacial Indifference"/>
              </a:rPr>
              <a:t>la</a:t>
            </a:r>
            <a:r>
              <a:rPr lang="pt-BR" sz="2400" b="1" dirty="0" smtClean="0">
                <a:latin typeface="Glacial Indifference"/>
              </a:rPr>
              <a:t> </a:t>
            </a:r>
            <a:r>
              <a:rPr lang="pt-BR" sz="2400" b="1" dirty="0" err="1" smtClean="0">
                <a:latin typeface="Glacial Indifference"/>
              </a:rPr>
              <a:t>canción</a:t>
            </a:r>
            <a:r>
              <a:rPr lang="pt-BR" sz="2400" b="1" dirty="0" smtClean="0">
                <a:latin typeface="Glacial Indifference"/>
              </a:rPr>
              <a:t>: </a:t>
            </a:r>
            <a:r>
              <a:rPr lang="pt-BR" sz="2400" b="1" dirty="0" err="1" smtClean="0">
                <a:latin typeface="Glacial Indifference"/>
              </a:rPr>
              <a:t>Bacatá</a:t>
            </a:r>
            <a:endParaRPr lang="pt-BR" sz="2400" b="1" dirty="0" smtClean="0">
              <a:latin typeface="Glacial Indifference"/>
            </a:endParaRPr>
          </a:p>
          <a:p>
            <a:endParaRPr lang="pt-BR" sz="2400" b="1" dirty="0" smtClean="0">
              <a:latin typeface="Glacial Indifference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617CBD7-F4FD-4728-A688-F4B2B2B2577E}"/>
              </a:ext>
            </a:extLst>
          </p:cNvPr>
          <p:cNvSpPr txBox="1"/>
          <p:nvPr/>
        </p:nvSpPr>
        <p:spPr>
          <a:xfrm>
            <a:off x="802857" y="1084218"/>
            <a:ext cx="8700990" cy="58175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_tradnl" dirty="0" smtClean="0">
                <a:latin typeface="Glacial Indifference"/>
              </a:rPr>
              <a:t>El prójimo en la ciudad </a:t>
            </a:r>
          </a:p>
          <a:p>
            <a:pPr marL="285750" indent="-285750">
              <a:buFont typeface="Arial"/>
              <a:buChar char="•"/>
            </a:pPr>
            <a:endParaRPr lang="es-ES_tradnl" dirty="0" smtClean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ES_tradnl" dirty="0" smtClean="0">
                <a:latin typeface="Glacial Indifference"/>
              </a:rPr>
              <a:t>Los muiscas</a:t>
            </a:r>
          </a:p>
          <a:p>
            <a:pPr marL="285750" indent="-285750">
              <a:buFont typeface="Arial"/>
              <a:buChar char="•"/>
            </a:pPr>
            <a:endParaRPr lang="es-ES_tradnl" dirty="0" smtClean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ES_tradnl" dirty="0" smtClean="0">
                <a:latin typeface="Glacial Indifference"/>
              </a:rPr>
              <a:t>Las comunas (as favelas)</a:t>
            </a:r>
            <a:endParaRPr lang="es-ES_tradnl" dirty="0" smtClean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endParaRPr lang="es-ES_tradnl" dirty="0" smtClean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ES_tradnl" dirty="0" smtClean="0">
                <a:latin typeface="Glacial Indifference"/>
                <a:ea typeface="+mn-lt"/>
                <a:cs typeface="+mn-lt"/>
              </a:rPr>
              <a:t>ruana - poncho (los de ruana)</a:t>
            </a:r>
          </a:p>
          <a:p>
            <a:pPr marL="285750" indent="-285750">
              <a:buFont typeface="Arial"/>
              <a:buChar char="•"/>
            </a:pPr>
            <a:endParaRPr lang="es-ES_tradnl" dirty="0" smtClean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ES_tradnl" dirty="0" smtClean="0">
                <a:latin typeface="Glacial Indifference"/>
              </a:rPr>
              <a:t>Sobre el funcionamiento de la forma “harto”: </a:t>
            </a:r>
          </a:p>
          <a:p>
            <a:r>
              <a:rPr lang="es-ES_tradnl" dirty="0" smtClean="0">
                <a:latin typeface="Glacial Indifference"/>
              </a:rPr>
              <a:t>     </a:t>
            </a:r>
            <a:r>
              <a:rPr lang="es-ES_tradnl" dirty="0" smtClean="0">
                <a:latin typeface="Glacial Indifference"/>
                <a:ea typeface="+mn-lt"/>
                <a:cs typeface="+mn-lt"/>
              </a:rPr>
              <a:t>   en </a:t>
            </a:r>
            <a:r>
              <a:rPr lang="es-ES_tradnl" dirty="0" err="1" smtClean="0">
                <a:latin typeface="Glacial Indifference"/>
                <a:ea typeface="+mn-lt"/>
                <a:cs typeface="+mn-lt"/>
              </a:rPr>
              <a:t>Bacatá</a:t>
            </a:r>
            <a:r>
              <a:rPr lang="es-ES_tradnl" dirty="0" smtClean="0">
                <a:latin typeface="Glacial Indifference"/>
                <a:ea typeface="+mn-lt"/>
                <a:cs typeface="+mn-lt"/>
              </a:rPr>
              <a:t> se trabaja harto</a:t>
            </a:r>
          </a:p>
          <a:p>
            <a:r>
              <a:rPr lang="es-ES_tradnl" dirty="0" smtClean="0">
                <a:latin typeface="Glacial Indifference"/>
                <a:ea typeface="+mn-lt"/>
                <a:cs typeface="+mn-lt"/>
              </a:rPr>
              <a:t>        hay hartas gentes</a:t>
            </a:r>
            <a:endParaRPr lang="es-ES_tradnl" dirty="0" smtClean="0"/>
          </a:p>
          <a:p>
            <a:r>
              <a:rPr lang="es-ES_tradnl" dirty="0" smtClean="0">
                <a:latin typeface="Glacial Indifference"/>
              </a:rPr>
              <a:t>     </a:t>
            </a:r>
            <a:r>
              <a:rPr lang="es-ES_tradnl" dirty="0" smtClean="0">
                <a:latin typeface="Glacial Indifference"/>
                <a:ea typeface="+mn-lt"/>
                <a:cs typeface="+mn-lt"/>
              </a:rPr>
              <a:t>  </a:t>
            </a:r>
          </a:p>
          <a:p>
            <a:r>
              <a:rPr lang="es-ES_tradnl" dirty="0" smtClean="0">
                <a:latin typeface="Glacial Indifference"/>
                <a:ea typeface="+mn-lt"/>
                <a:cs typeface="+mn-lt"/>
              </a:rPr>
              <a:t>       (estamos hartos de la pandemia [también tiene este sentido])</a:t>
            </a:r>
            <a:endParaRPr lang="es-ES_tradnl" dirty="0" smtClean="0"/>
          </a:p>
          <a:p>
            <a:pPr marL="285750" indent="-285750">
              <a:buFont typeface="Arial"/>
              <a:buChar char="•"/>
            </a:pPr>
            <a:endParaRPr lang="es-ES_tradnl" dirty="0" smtClean="0">
              <a:latin typeface="Glacial Indifference"/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s-ES_tradnl" dirty="0" smtClean="0">
                <a:latin typeface="Glacial Indifference"/>
                <a:ea typeface="+mn-lt"/>
                <a:cs typeface="+mn-lt"/>
              </a:rPr>
              <a:t>Los cerros tutelares (que rodean Bogotá), la meseta sobre la que construyó la ciudad</a:t>
            </a:r>
          </a:p>
          <a:p>
            <a:pPr marL="285750" indent="-285750" algn="just">
              <a:buFont typeface="Arial"/>
              <a:buChar char="•"/>
            </a:pPr>
            <a:endParaRPr lang="es-ES_tradnl" dirty="0" smtClean="0">
              <a:latin typeface="Glacial Indifference"/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s-ES_tradnl" dirty="0" err="1" smtClean="0">
                <a:latin typeface="Glacial Indifference"/>
                <a:ea typeface="+mn-lt"/>
                <a:cs typeface="+mn-lt"/>
              </a:rPr>
              <a:t>Bacatá</a:t>
            </a:r>
            <a:r>
              <a:rPr lang="es-ES_tradnl" dirty="0" smtClean="0">
                <a:latin typeface="Glacial Indifference"/>
                <a:ea typeface="+mn-lt"/>
                <a:cs typeface="+mn-lt"/>
              </a:rPr>
              <a:t> era una meseta en el medio de los Andes con lagos, lagunas y humedales </a:t>
            </a:r>
            <a:endParaRPr lang="es-ES_tradnl" dirty="0" smtClean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s-ES_tradnl" dirty="0">
              <a:ea typeface="+mn-lt"/>
              <a:cs typeface="+mn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120502" y="579511"/>
            <a:ext cx="495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https://www.youtube.com/watch?v=QrDahO9IA0g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4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D2A9730-58F0-4C05-AFE1-75D9E010DA66}"/>
              </a:ext>
            </a:extLst>
          </p:cNvPr>
          <p:cNvSpPr/>
          <p:nvPr/>
        </p:nvSpPr>
        <p:spPr>
          <a:xfrm>
            <a:off x="2877" y="6709914"/>
            <a:ext cx="12191999" cy="143773"/>
          </a:xfrm>
          <a:prstGeom prst="rect">
            <a:avLst/>
          </a:prstGeom>
          <a:solidFill>
            <a:srgbClr val="039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9EB139C-6527-48E3-AE61-E03187A051AE}"/>
              </a:ext>
            </a:extLst>
          </p:cNvPr>
          <p:cNvSpPr txBox="1"/>
          <p:nvPr/>
        </p:nvSpPr>
        <p:spPr>
          <a:xfrm>
            <a:off x="745349" y="737462"/>
            <a:ext cx="9750537" cy="59093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 smtClean="0">
                <a:latin typeface="Glacial Indifference"/>
              </a:rPr>
              <a:t>El </a:t>
            </a:r>
            <a:r>
              <a:rPr lang="pt-BR" dirty="0" err="1" smtClean="0">
                <a:latin typeface="Glacial Indifference"/>
              </a:rPr>
              <a:t>río</a:t>
            </a:r>
            <a:r>
              <a:rPr lang="pt-BR" dirty="0" smtClean="0">
                <a:latin typeface="Glacial Indifference"/>
              </a:rPr>
              <a:t> antes </a:t>
            </a:r>
            <a:r>
              <a:rPr lang="pt-BR" dirty="0" err="1" smtClean="0">
                <a:latin typeface="Glacial Indifference"/>
              </a:rPr>
              <a:t>serpenteaba</a:t>
            </a:r>
            <a:r>
              <a:rPr lang="pt-BR" dirty="0" smtClean="0">
                <a:latin typeface="Glacial Indifference"/>
              </a:rPr>
              <a:t> </a:t>
            </a:r>
            <a:r>
              <a:rPr lang="x-none" smtClean="0">
                <a:latin typeface="Glacial Indifference"/>
              </a:rPr>
              <a:t>por </a:t>
            </a:r>
            <a:r>
              <a:rPr lang="x-none">
                <a:latin typeface="Glacial Indifference"/>
              </a:rPr>
              <a:t>la ciudad</a:t>
            </a:r>
            <a:endParaRPr lang="x-none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x-none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x-none">
                <a:latin typeface="Glacial Indifference"/>
              </a:rPr>
              <a:t>La franja peatonal - </a:t>
            </a:r>
            <a:r>
              <a:rPr lang="pt-BR" dirty="0" smtClean="0">
                <a:latin typeface="Glacial Indifference"/>
              </a:rPr>
              <a:t>l</a:t>
            </a:r>
            <a:r>
              <a:rPr lang="x-none" smtClean="0">
                <a:latin typeface="Glacial Indifference"/>
              </a:rPr>
              <a:t>a</a:t>
            </a:r>
            <a:r>
              <a:rPr lang="x-none">
                <a:latin typeface="Glacial Indifference"/>
              </a:rPr>
              <a:t> cebra</a:t>
            </a:r>
          </a:p>
          <a:p>
            <a:pPr marL="285750" indent="-285750">
              <a:buFont typeface="Arial"/>
              <a:buChar char="•"/>
            </a:pPr>
            <a:endParaRPr lang="x-none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x-none" dirty="0">
                <a:latin typeface="Glacial Indifference"/>
              </a:rPr>
              <a:t>Camellar </a:t>
            </a:r>
            <a:r>
              <a:rPr lang="x-none">
                <a:latin typeface="Glacial Indifference"/>
              </a:rPr>
              <a:t>– </a:t>
            </a:r>
            <a:r>
              <a:rPr lang="x-none" smtClean="0">
                <a:latin typeface="Glacial Indifference"/>
              </a:rPr>
              <a:t>trabajar</a:t>
            </a:r>
            <a:r>
              <a:rPr lang="pt-BR" dirty="0" smtClean="0">
                <a:latin typeface="Glacial Indifference"/>
              </a:rPr>
              <a:t> (argot)</a:t>
            </a:r>
            <a:endParaRPr lang="x-none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endParaRPr lang="x-none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AR" dirty="0">
                <a:latin typeface="Glacial Indifference"/>
              </a:rPr>
              <a:t>Embotellamiento - </a:t>
            </a:r>
            <a:r>
              <a:rPr lang="es-AR" dirty="0" smtClean="0">
                <a:latin typeface="Glacial Indifference"/>
              </a:rPr>
              <a:t>atasco</a:t>
            </a:r>
            <a:r>
              <a:rPr lang="es-AR" dirty="0">
                <a:latin typeface="Glacial Indifference"/>
              </a:rPr>
              <a:t> -trancón - congestionamiento</a:t>
            </a:r>
          </a:p>
          <a:p>
            <a:pPr marL="285750" indent="-285750">
              <a:buFont typeface="Arial"/>
              <a:buChar char="•"/>
            </a:pP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AR" dirty="0">
                <a:latin typeface="Glacial Indifference"/>
              </a:rPr>
              <a:t>Calles - avenidas - cruces</a:t>
            </a:r>
          </a:p>
          <a:p>
            <a:pPr marL="285750" indent="-285750">
              <a:buFont typeface="Arial"/>
              <a:buChar char="•"/>
            </a:pP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AR" dirty="0" smtClean="0">
                <a:latin typeface="Glacial Indifference"/>
              </a:rPr>
              <a:t>[La</a:t>
            </a:r>
            <a:r>
              <a:rPr lang="es-AR" dirty="0">
                <a:latin typeface="Glacial Indifference"/>
              </a:rPr>
              <a:t> calentura - el </a:t>
            </a:r>
            <a:r>
              <a:rPr lang="es-AR" dirty="0" smtClean="0">
                <a:latin typeface="Glacial Indifference"/>
              </a:rPr>
              <a:t>peligro]</a:t>
            </a: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AR" dirty="0">
                <a:latin typeface="Glacial Indifference"/>
              </a:rPr>
              <a:t>Eje ambiental - río san francisco (o </a:t>
            </a:r>
            <a:r>
              <a:rPr lang="es-AR" dirty="0" err="1">
                <a:latin typeface="Glacial Indifference"/>
              </a:rPr>
              <a:t>vicachá</a:t>
            </a:r>
            <a:r>
              <a:rPr lang="es-AR" dirty="0">
                <a:latin typeface="Glacial Indifference"/>
              </a:rPr>
              <a:t>) - avenida Jiménez</a:t>
            </a:r>
          </a:p>
          <a:p>
            <a:pPr marL="285750" indent="-285750">
              <a:buFont typeface="Arial"/>
              <a:buChar char="•"/>
            </a:pP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AR" dirty="0">
                <a:latin typeface="Glacial Indifference"/>
              </a:rPr>
              <a:t>Sacar a </a:t>
            </a:r>
            <a:r>
              <a:rPr lang="es-AR" dirty="0" smtClean="0">
                <a:latin typeface="Glacial Indifference"/>
              </a:rPr>
              <a:t>flote el río - </a:t>
            </a:r>
            <a:r>
              <a:rPr lang="es-AR" dirty="0">
                <a:latin typeface="Glacial Indifference"/>
              </a:rPr>
              <a:t>desenterrar el río</a:t>
            </a:r>
          </a:p>
          <a:p>
            <a:pPr marL="285750" indent="-285750">
              <a:buFont typeface="Arial"/>
              <a:buChar char="•"/>
            </a:pP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AR" dirty="0" smtClean="0">
                <a:latin typeface="Glacial Indifference"/>
              </a:rPr>
              <a:t>Que deje de ser una alcantarilla, una cloaca</a:t>
            </a: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AR" dirty="0">
                <a:latin typeface="Glacial Indifference"/>
              </a:rPr>
              <a:t>Revitalizar el centro de la ciudad</a:t>
            </a:r>
          </a:p>
          <a:p>
            <a:pPr marL="285750" indent="-285750">
              <a:buFont typeface="Arial"/>
              <a:buChar char="•"/>
            </a:pPr>
            <a:endParaRPr lang="es-AR" dirty="0">
              <a:latin typeface="Glacial Indifference"/>
            </a:endParaRPr>
          </a:p>
          <a:p>
            <a:pPr marL="285750" indent="-285750">
              <a:buFont typeface="Arial"/>
              <a:buChar char="•"/>
            </a:pPr>
            <a:r>
              <a:rPr lang="es-AR" dirty="0">
                <a:latin typeface="Glacial Indifference"/>
              </a:rPr>
              <a:t>Ciudad con mucho ajetreo - trajín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D036184-F2DA-407A-9E2D-DDC9290FA459}"/>
              </a:ext>
            </a:extLst>
          </p:cNvPr>
          <p:cNvSpPr txBox="1"/>
          <p:nvPr/>
        </p:nvSpPr>
        <p:spPr>
          <a:xfrm>
            <a:off x="2338252" y="3290"/>
            <a:ext cx="6351652" cy="76944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2400" b="1" dirty="0" smtClean="0">
                <a:latin typeface="Glacial Indifference"/>
              </a:rPr>
              <a:t>Sobre la canción: </a:t>
            </a:r>
            <a:r>
              <a:rPr lang="es-AR" sz="2000" b="1" dirty="0" err="1" smtClean="0">
                <a:latin typeface="Glacial Indifference"/>
              </a:rPr>
              <a:t>Bacatá</a:t>
            </a:r>
            <a:endParaRPr lang="es-AR" sz="2000" b="1" dirty="0" smtClean="0">
              <a:latin typeface="Glacial Indifference"/>
            </a:endParaRPr>
          </a:p>
          <a:p>
            <a:pPr algn="ctr"/>
            <a:endParaRPr lang="es-AR" sz="2000" b="1" dirty="0">
              <a:latin typeface="Glacial Indifference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120502" y="409693"/>
            <a:ext cx="495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https://www.youtube.com/watch?v=QrDahO9IA0g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61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D2A9730-58F0-4C05-AFE1-75D9E010DA66}"/>
              </a:ext>
            </a:extLst>
          </p:cNvPr>
          <p:cNvSpPr/>
          <p:nvPr/>
        </p:nvSpPr>
        <p:spPr>
          <a:xfrm>
            <a:off x="2877" y="6709914"/>
            <a:ext cx="12191999" cy="143773"/>
          </a:xfrm>
          <a:prstGeom prst="rect">
            <a:avLst/>
          </a:prstGeom>
          <a:solidFill>
            <a:srgbClr val="039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9EB139C-6527-48E3-AE61-E03187A051AE}"/>
              </a:ext>
            </a:extLst>
          </p:cNvPr>
          <p:cNvSpPr txBox="1"/>
          <p:nvPr/>
        </p:nvSpPr>
        <p:spPr>
          <a:xfrm>
            <a:off x="615952" y="1988292"/>
            <a:ext cx="10081216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s-ES" dirty="0">
                <a:latin typeface="Glacial Indifference"/>
                <a:ea typeface="+mn-lt"/>
                <a:cs typeface="+mn-lt"/>
              </a:rPr>
              <a:t>Bogotá se construyó a orilla (de orilla a orilla) del Río San Francisco. El río serpenteaba la ciudad con aguas cristalinas</a:t>
            </a:r>
            <a:endParaRPr lang="pt-BR" dirty="0">
              <a:latin typeface="Glacial Indifference"/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Glacial Indifference"/>
              <a:ea typeface="+mn-lt"/>
              <a:cs typeface="+mn-lt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s-ES" dirty="0">
                <a:latin typeface="Glacial Indifference"/>
                <a:ea typeface="+mn-lt"/>
                <a:cs typeface="+mn-lt"/>
              </a:rPr>
              <a:t>Hasta el siglo 18 se construyeron varios molinos de trigo, en el siglo 19 había ocho molinos, el río era el motor de la urbe, fuente de agua potable y fuente de </a:t>
            </a:r>
            <a:r>
              <a:rPr lang="es-ES" dirty="0" smtClean="0">
                <a:latin typeface="Glacial Indifference"/>
                <a:ea typeface="+mn-lt"/>
                <a:cs typeface="+mn-lt"/>
              </a:rPr>
              <a:t>energía. Tenía que ver con el proceso de modernización de la ciudad (civilización)</a:t>
            </a:r>
            <a:endParaRPr lang="pt-BR" dirty="0">
              <a:latin typeface="Glacial Indifference"/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Glacial Indifference"/>
              <a:ea typeface="+mn-lt"/>
              <a:cs typeface="+mn-lt"/>
            </a:endParaRP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s-ES" dirty="0">
                <a:latin typeface="Glacial Indifference"/>
                <a:ea typeface="+mn-lt"/>
                <a:cs typeface="+mn-lt"/>
              </a:rPr>
              <a:t>Con el paso de los años se </a:t>
            </a:r>
            <a:r>
              <a:rPr lang="es-ES" dirty="0" smtClean="0">
                <a:latin typeface="Glacial Indifference"/>
                <a:ea typeface="+mn-lt"/>
                <a:cs typeface="+mn-lt"/>
              </a:rPr>
              <a:t>construyeron </a:t>
            </a:r>
            <a:r>
              <a:rPr lang="es-ES" dirty="0">
                <a:latin typeface="Glacial Indifference"/>
                <a:ea typeface="+mn-lt"/>
                <a:cs typeface="+mn-lt"/>
              </a:rPr>
              <a:t>varios puentes: de madera, piedra, </a:t>
            </a:r>
            <a:r>
              <a:rPr lang="es-ES" dirty="0" smtClean="0">
                <a:latin typeface="Glacial Indifference"/>
                <a:ea typeface="+mn-lt"/>
                <a:cs typeface="+mn-lt"/>
              </a:rPr>
              <a:t>de calicanto (piedra </a:t>
            </a:r>
            <a:r>
              <a:rPr lang="es-ES" dirty="0">
                <a:latin typeface="Glacial Indifference"/>
                <a:ea typeface="+mn-lt"/>
                <a:cs typeface="+mn-lt"/>
              </a:rPr>
              <a:t>y </a:t>
            </a:r>
            <a:r>
              <a:rPr lang="es-ES" dirty="0" smtClean="0">
                <a:latin typeface="Glacial Indifference"/>
                <a:ea typeface="+mn-lt"/>
                <a:cs typeface="+mn-lt"/>
              </a:rPr>
              <a:t>argamasa). </a:t>
            </a:r>
            <a:r>
              <a:rPr lang="es-ES" dirty="0">
                <a:latin typeface="Glacial Indifference"/>
                <a:ea typeface="+mn-lt"/>
                <a:cs typeface="+mn-lt"/>
              </a:rPr>
              <a:t>El río salvaje crecía y se llevaban los puentes, se inundaban las partes bajas de la ciudad</a:t>
            </a:r>
            <a:endParaRPr lang="x-none">
              <a:latin typeface="Glacial Indifference"/>
              <a:ea typeface="+mn-lt"/>
              <a:cs typeface="+mn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D036184-F2DA-407A-9E2D-DDC9290FA459}"/>
              </a:ext>
            </a:extLst>
          </p:cNvPr>
          <p:cNvSpPr txBox="1"/>
          <p:nvPr/>
        </p:nvSpPr>
        <p:spPr>
          <a:xfrm>
            <a:off x="2916977" y="434610"/>
            <a:ext cx="6074851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AR" sz="2000" b="1">
                <a:latin typeface="Glacial Indifference"/>
              </a:rPr>
              <a:t>Sobre la transformación del  Río San Francisco</a:t>
            </a:r>
            <a:endParaRPr lang="es-A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C4A2A59-B302-492A-B191-C18F7A1EDAC8}"/>
              </a:ext>
            </a:extLst>
          </p:cNvPr>
          <p:cNvSpPr txBox="1"/>
          <p:nvPr/>
        </p:nvSpPr>
        <p:spPr>
          <a:xfrm>
            <a:off x="5198852" y="770626"/>
            <a:ext cx="379274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>
                <a:latin typeface="Glacial Indifference"/>
                <a:ea typeface="+mn-lt"/>
                <a:cs typeface="+mn-lt"/>
              </a:rPr>
              <a:t>La </a:t>
            </a:r>
            <a:r>
              <a:rPr lang="en-US" err="1">
                <a:latin typeface="Glacial Indifference"/>
                <a:ea typeface="+mn-lt"/>
                <a:cs typeface="+mn-lt"/>
              </a:rPr>
              <a:t>avenida</a:t>
            </a:r>
            <a:r>
              <a:rPr lang="en-US" dirty="0">
                <a:latin typeface="Glacial Indifference"/>
                <a:ea typeface="+mn-lt"/>
                <a:cs typeface="+mn-lt"/>
              </a:rPr>
              <a:t> Jiménez </a:t>
            </a:r>
            <a:r>
              <a:rPr lang="en-US" err="1">
                <a:latin typeface="Glacial Indifference"/>
                <a:ea typeface="+mn-lt"/>
                <a:cs typeface="+mn-lt"/>
              </a:rPr>
              <a:t>cumple</a:t>
            </a:r>
            <a:r>
              <a:rPr lang="en-US" dirty="0">
                <a:latin typeface="Glacial Indifference"/>
                <a:ea typeface="+mn-lt"/>
                <a:cs typeface="+mn-lt"/>
              </a:rPr>
              <a:t> 80 </a:t>
            </a:r>
            <a:r>
              <a:rPr lang="en-US">
                <a:latin typeface="Glacial Indifference"/>
                <a:ea typeface="+mn-lt"/>
                <a:cs typeface="+mn-lt"/>
              </a:rPr>
              <a:t>años</a:t>
            </a:r>
          </a:p>
          <a:p>
            <a:pPr algn="r"/>
            <a:r>
              <a:rPr lang="en-US" dirty="0">
                <a:latin typeface="Glacial Indifference"/>
                <a:ea typeface="+mn-lt"/>
                <a:cs typeface="+mn-lt"/>
                <a:hlinkClick r:id="rId3"/>
              </a:rPr>
              <a:t>enlace</a:t>
            </a:r>
            <a:endParaRPr lang="en-US">
              <a:latin typeface="Glacial Indifferenc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77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D2A9730-58F0-4C05-AFE1-75D9E010DA66}"/>
              </a:ext>
            </a:extLst>
          </p:cNvPr>
          <p:cNvSpPr/>
          <p:nvPr/>
        </p:nvSpPr>
        <p:spPr>
          <a:xfrm>
            <a:off x="2877" y="6709914"/>
            <a:ext cx="12191999" cy="143773"/>
          </a:xfrm>
          <a:prstGeom prst="rect">
            <a:avLst/>
          </a:prstGeom>
          <a:solidFill>
            <a:srgbClr val="039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9EB139C-6527-48E3-AE61-E03187A051AE}"/>
              </a:ext>
            </a:extLst>
          </p:cNvPr>
          <p:cNvSpPr txBox="1"/>
          <p:nvPr/>
        </p:nvSpPr>
        <p:spPr>
          <a:xfrm>
            <a:off x="659084" y="1470708"/>
            <a:ext cx="10296877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150000"/>
              </a:lnSpc>
              <a:buFont typeface="Arial,Sans-Serif"/>
              <a:buChar char="•"/>
            </a:pPr>
            <a:r>
              <a:rPr lang="es-ES" dirty="0">
                <a:latin typeface="Glacial Indifference"/>
                <a:ea typeface="+mn-lt"/>
                <a:cs typeface="+mn-lt"/>
              </a:rPr>
              <a:t>El río se fue transformando (lo </a:t>
            </a:r>
            <a:r>
              <a:rPr lang="es-ES" dirty="0" err="1">
                <a:latin typeface="Glacial Indifference"/>
                <a:ea typeface="+mn-lt"/>
                <a:cs typeface="+mn-lt"/>
              </a:rPr>
              <a:t>conviertieron</a:t>
            </a:r>
            <a:r>
              <a:rPr lang="es-ES" dirty="0">
                <a:latin typeface="Glacial Indifference"/>
                <a:ea typeface="+mn-lt"/>
                <a:cs typeface="+mn-lt"/>
              </a:rPr>
              <a:t>) en una cloaca (lo convirtieron en una cloaca/se volvió una cloaca), un vertedero de residuos. A comienzos del siglo XX era un río nauseabundo</a:t>
            </a:r>
            <a:endParaRPr lang="es-ES" dirty="0">
              <a:cs typeface="Arial"/>
            </a:endParaRPr>
          </a:p>
          <a:p>
            <a:pPr>
              <a:lnSpc>
                <a:spcPct val="150000"/>
              </a:lnSpc>
            </a:pPr>
            <a:endParaRPr lang="es-ES" dirty="0">
              <a:latin typeface="Glacial Indifference"/>
              <a:ea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dirty="0">
                <a:latin typeface="Glacial Indifference"/>
                <a:ea typeface="+mn-lt"/>
                <a:cs typeface="+mn-lt"/>
              </a:rPr>
              <a:t>Lo taparon, enterraron, canalizaron y construyeron una avenida</a:t>
            </a:r>
          </a:p>
          <a:p>
            <a:pPr>
              <a:lnSpc>
                <a:spcPct val="150000"/>
              </a:lnSpc>
            </a:pPr>
            <a:endParaRPr lang="es-ES" dirty="0">
              <a:latin typeface="Glacial Indifference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dirty="0">
                <a:latin typeface="Glacial Indifference"/>
                <a:ea typeface="+mn-lt"/>
                <a:cs typeface="+mn-lt"/>
              </a:rPr>
              <a:t>colapsó el tránsito / el tráfico y la contaminación, en 2000 se construyó el eje ambiental, </a:t>
            </a:r>
            <a:r>
              <a:rPr lang="es-ES" dirty="0" smtClean="0">
                <a:latin typeface="Glacial Indifference"/>
                <a:ea typeface="+mn-lt"/>
                <a:cs typeface="+mn-lt"/>
              </a:rPr>
              <a:t>que hoy</a:t>
            </a:r>
            <a:r>
              <a:rPr lang="es-ES" dirty="0">
                <a:latin typeface="Glacial Indifference"/>
                <a:ea typeface="+mn-lt"/>
                <a:cs typeface="+mn-lt"/>
              </a:rPr>
              <a:t> es peatonal. </a:t>
            </a:r>
            <a:endParaRPr lang="pt-BR" dirty="0">
              <a:latin typeface="Arial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s-ES" dirty="0">
              <a:latin typeface="Glacial Indifference"/>
              <a:ea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dirty="0">
                <a:latin typeface="Glacial Indifference"/>
                <a:ea typeface="+mn-lt"/>
                <a:cs typeface="+mn-lt"/>
              </a:rPr>
              <a:t>La avenida corresponde a la calle 13. En Bogotá, hay calles y carreras, como parte de la cuadrícula de la ciudad</a:t>
            </a:r>
            <a:endParaRPr lang="pt-BR" dirty="0">
              <a:latin typeface="Glacial Indifference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s-ES" dirty="0">
              <a:latin typeface="Glacial Indifference"/>
              <a:ea typeface="+mn-lt"/>
              <a:cs typeface="+mn-lt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s-ES" dirty="0">
                <a:latin typeface="Glacial Indifference"/>
                <a:ea typeface="+mn-lt"/>
                <a:cs typeface="+mn-lt"/>
              </a:rPr>
              <a:t>Las ciudades modernas tienen una relación tóxica con sus ríos</a:t>
            </a:r>
            <a:endParaRPr lang="es-ES" dirty="0">
              <a:ea typeface="+mn-lt"/>
              <a:cs typeface="+mn-lt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D312F744-017C-4ABB-A061-843D9942E3A8}"/>
              </a:ext>
            </a:extLst>
          </p:cNvPr>
          <p:cNvSpPr txBox="1"/>
          <p:nvPr/>
        </p:nvSpPr>
        <p:spPr>
          <a:xfrm>
            <a:off x="2916977" y="434610"/>
            <a:ext cx="6074851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AR" sz="2000" b="1">
                <a:latin typeface="Glacial Indifference"/>
              </a:rPr>
              <a:t>Sobre la transformación del  Río San Francisco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7948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151171A-2887-4187-B05D-0D91A85EC73C}"/>
              </a:ext>
            </a:extLst>
          </p:cNvPr>
          <p:cNvSpPr/>
          <p:nvPr/>
        </p:nvSpPr>
        <p:spPr>
          <a:xfrm>
            <a:off x="807110" y="756790"/>
            <a:ext cx="10581732" cy="5333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CB0C9DDB-E3CB-4AB9-A6D2-2AC1F05A4D61}"/>
              </a:ext>
            </a:extLst>
          </p:cNvPr>
          <p:cNvSpPr txBox="1"/>
          <p:nvPr/>
        </p:nvSpPr>
        <p:spPr>
          <a:xfrm>
            <a:off x="8520023" y="5716439"/>
            <a:ext cx="290135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t-BR" sz="1600">
                <a:solidFill>
                  <a:srgbClr val="A6A6A6"/>
                </a:solidFill>
                <a:latin typeface="Glacial Indifference"/>
              </a:rPr>
              <a:t>CLASE 8   </a:t>
            </a:r>
            <a:r>
              <a:rPr lang="pt-BR" sz="1600">
                <a:solidFill>
                  <a:srgbClr val="A6A6A6"/>
                </a:solidFill>
                <a:latin typeface="Glacial Indifference"/>
                <a:ea typeface="+mn-lt"/>
                <a:cs typeface="+mn-lt"/>
              </a:rPr>
              <a:t> |    ESPAÑOL A1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D2A9730-58F0-4C05-AFE1-75D9E010DA66}"/>
              </a:ext>
            </a:extLst>
          </p:cNvPr>
          <p:cNvSpPr/>
          <p:nvPr/>
        </p:nvSpPr>
        <p:spPr>
          <a:xfrm>
            <a:off x="2877" y="6709914"/>
            <a:ext cx="12191999" cy="143773"/>
          </a:xfrm>
          <a:prstGeom prst="rect">
            <a:avLst/>
          </a:prstGeom>
          <a:solidFill>
            <a:srgbClr val="039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D036184-F2DA-407A-9E2D-DDC9290FA459}"/>
              </a:ext>
            </a:extLst>
          </p:cNvPr>
          <p:cNvSpPr txBox="1"/>
          <p:nvPr/>
        </p:nvSpPr>
        <p:spPr>
          <a:xfrm>
            <a:off x="4225317" y="405856"/>
            <a:ext cx="3760095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err="1" smtClean="0"/>
              <a:t>Vean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documental Entre </a:t>
            </a:r>
            <a:r>
              <a:rPr lang="pt-BR" dirty="0" err="1" smtClean="0"/>
              <a:t>ríos</a:t>
            </a:r>
            <a:r>
              <a:rPr lang="pt-BR" dirty="0" smtClean="0"/>
              <a:t>, sobre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ciudad</a:t>
            </a:r>
            <a:r>
              <a:rPr lang="pt-BR" dirty="0" smtClean="0"/>
              <a:t> de São Paulo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0617CBD7-F4FD-4728-A688-F4B2B2B2577E}"/>
              </a:ext>
            </a:extLst>
          </p:cNvPr>
          <p:cNvSpPr txBox="1"/>
          <p:nvPr/>
        </p:nvSpPr>
        <p:spPr>
          <a:xfrm>
            <a:off x="802857" y="2405235"/>
            <a:ext cx="93048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cs typeface="Arial"/>
                <a:hlinkClick r:id="rId3"/>
              </a:rPr>
              <a:t>https://</a:t>
            </a:r>
            <a:r>
              <a:rPr lang="en-US" dirty="0" smtClean="0">
                <a:cs typeface="Arial"/>
                <a:hlinkClick r:id="rId3"/>
              </a:rPr>
              <a:t>www.youtube.com/watch?v=Fwh-cZfWNIc&amp;t=999s</a:t>
            </a:r>
            <a:r>
              <a:rPr lang="en-US" dirty="0" smtClean="0">
                <a:cs typeface="Arial"/>
              </a:rPr>
              <a:t> 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28931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98</Words>
  <Application>Microsoft Office PowerPoint</Application>
  <PresentationFormat>Personalizar</PresentationFormat>
  <Paragraphs>63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Simple Light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Maite</dc:creator>
  <cp:lastModifiedBy>Maite</cp:lastModifiedBy>
  <cp:revision>372</cp:revision>
  <dcterms:created xsi:type="dcterms:W3CDTF">2020-10-03T17:08:44Z</dcterms:created>
  <dcterms:modified xsi:type="dcterms:W3CDTF">2020-10-03T20:32:10Z</dcterms:modified>
</cp:coreProperties>
</file>