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Montserrat"/>
      <p:regular r:id="rId29"/>
      <p:bold r:id="rId30"/>
      <p:italic r:id="rId31"/>
      <p:boldItalic r:id="rId32"/>
    </p:embeddedFont>
    <p:embeddedFont>
      <p:font typeface="Bebas Neue"/>
      <p:regular r:id="rId33"/>
    </p:embeddedFont>
    <p:embeddedFont>
      <p:font typeface="Average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BebasNeue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Average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e7ec37eae4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e7ec37eae4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e7ec37ea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e7ec37ea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254a963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8254a963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8254a963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8254a963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e7ec37eae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e7ec37eae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e7e4893f6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e7e4893f6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e7ef71a0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e7ef71a0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e7ef71a01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e7ef71a01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e7ef71a01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e7ef71a01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e7ec37eae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e7ec37eae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e7ec37eae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e7ec37eae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e7ec37eae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e7ec37eae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7ec37eae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e7ec37eae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e7ec37eae4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e7ec37eae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e7ec37eae4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e7ec37eae4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e7e4893f6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e7e4893f6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52" name="Google Shape;52;p1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1" name="Google Shape;71;p1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73" name="Google Shape;73;p14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74" name="Google Shape;74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6" name="Google Shape;7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7" name="Google Shape;77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" name="Google Shape;81;p1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2" name="Google Shape;82;p1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" name="Google Shape;86;p15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1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1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5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6" name="Google Shape;9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9" name="Google Shape;99;p16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" name="Google Shape;104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5" name="Google Shape;105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1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8" name="Google Shape;10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09" name="Google Shape;109;p16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scielo.br/j/hcsm/a/5gpPVzJGV8r4WrHcd8c4dCg/#ModalImg21c509e8b4c748cba7c6f75a49f3f24972dff7d9" TargetMode="External"/><Relationship Id="rId4" Type="http://schemas.openxmlformats.org/officeDocument/2006/relationships/hyperlink" Target="https://bdigital.ufp.pt/bitstream/10284/7143/1/4-13.pdf" TargetMode="External"/><Relationship Id="rId5" Type="http://schemas.openxmlformats.org/officeDocument/2006/relationships/hyperlink" Target="http://etnolinguistica.wdfiles.com/local--files/biblio%3Aazevedo-1938-escala/Azevedo_1938_EscalaMusicaIndiosBrasil_OCR.pdf" TargetMode="External"/><Relationship Id="rId6" Type="http://schemas.openxmlformats.org/officeDocument/2006/relationships/hyperlink" Target="http://www.rbma.org.br/rbma/pdf/Caderno_10.pdf" TargetMode="External"/><Relationship Id="rId7" Type="http://schemas.openxmlformats.org/officeDocument/2006/relationships/hyperlink" Target="https://sites.google.com/colegiocruzeiro.com.br/alexandervonhumboldt/Spix-e-Martiu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 txBox="1"/>
          <p:nvPr>
            <p:ph idx="1" type="subTitle"/>
          </p:nvPr>
        </p:nvSpPr>
        <p:spPr>
          <a:xfrm>
            <a:off x="5083950" y="3924925"/>
            <a:ext cx="3470700" cy="9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 txBox="1"/>
          <p:nvPr/>
        </p:nvSpPr>
        <p:spPr>
          <a:xfrm>
            <a:off x="5417400" y="427925"/>
            <a:ext cx="341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</a:rPr>
              <a:t>ETNOMUSICOLOGIA BRASILEIRA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4830300" y="0"/>
            <a:ext cx="3978000" cy="3994800"/>
          </a:xfrm>
          <a:prstGeom prst="roundRect">
            <a:avLst>
              <a:gd fmla="val 16667" name="adj"/>
            </a:avLst>
          </a:prstGeom>
          <a:solidFill>
            <a:srgbClr val="0D47A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3">
            <a:alphaModFix/>
          </a:blip>
          <a:srcRect b="20154" l="0" r="0" t="13107"/>
          <a:stretch/>
        </p:blipFill>
        <p:spPr>
          <a:xfrm>
            <a:off x="0" y="0"/>
            <a:ext cx="9143988" cy="51435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119" name="Google Shape;119;p17"/>
          <p:cNvSpPr txBox="1"/>
          <p:nvPr/>
        </p:nvSpPr>
        <p:spPr>
          <a:xfrm>
            <a:off x="1442750" y="427925"/>
            <a:ext cx="6107100" cy="33246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fadeDir="5400012" kx="0" rotWithShape="0" algn="bl" stA="0" stPos="0" sy="-100000" ky="0"/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chemeClr val="dk1"/>
                </a:solidFill>
                <a:highlight>
                  <a:schemeClr val="lt1"/>
                </a:highlight>
                <a:latin typeface="Impact"/>
                <a:ea typeface="Impact"/>
                <a:cs typeface="Impact"/>
                <a:sym typeface="Impact"/>
              </a:rPr>
              <a:t>Etnomusicologia: da música brasileira à música mundial </a:t>
            </a:r>
            <a:endParaRPr b="1" sz="100">
              <a:solidFill>
                <a:srgbClr val="FFFFFF"/>
              </a:solidFill>
              <a:highlight>
                <a:srgbClr val="1976D2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highlight>
                <a:srgbClr val="C9DAF8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5334950" y="3823150"/>
            <a:ext cx="3716100" cy="15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highlight>
                  <a:schemeClr val="lt1"/>
                </a:highlight>
              </a:rPr>
              <a:t>Gabriela Vian</a:t>
            </a:r>
            <a:endParaRPr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highlight>
                  <a:schemeClr val="lt1"/>
                </a:highlight>
              </a:rPr>
              <a:t>Leticia Pessica</a:t>
            </a:r>
            <a:endParaRPr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highlight>
                  <a:schemeClr val="lt1"/>
                </a:highlight>
              </a:rPr>
              <a:t>Tácristy Rodrigues: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5519188" y="0"/>
            <a:ext cx="362482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0" y="0"/>
            <a:ext cx="5519200" cy="34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>
            <a:off x="-2650" y="3493225"/>
            <a:ext cx="5519200" cy="171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/>
          <p:nvPr/>
        </p:nvSpPr>
        <p:spPr>
          <a:xfrm>
            <a:off x="1614900" y="1578600"/>
            <a:ext cx="5914200" cy="19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“Hoje, a etnomusicologia é um campo vibrante e multidisciplinar com alcance global. Abrange o estudo da música de culturas de todo o mundo e aborda uma ampla gama de tópicos, incluindo o impacto da globalização nas tradições musicais, o papel da música na identidade e expressão cultural e na preservação do património musical. Continua a evoluir e a adaptar-se às novas dinâmicas do cenário musical global.</a:t>
            </a:r>
            <a:endParaRPr i="1"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” </a:t>
            </a:r>
            <a:endParaRPr i="1"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7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213" name="Google Shape;21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14" name="Google Shape;214;p27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7"/>
          <p:cNvSpPr txBox="1"/>
          <p:nvPr/>
        </p:nvSpPr>
        <p:spPr>
          <a:xfrm>
            <a:off x="311700" y="445025"/>
            <a:ext cx="8520600" cy="44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/>
              <a:t>ETNOMUSICOLOGIA</a:t>
            </a:r>
            <a:r>
              <a:rPr lang="pt-BR" sz="1200"/>
              <a:t>: irmã da antropologia cultural (focos diferentes)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-Registros de campo da música antropológica Brasil: 1907-1911 (pesquisadores antropólogos alemães)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-Poucos brasileiros antropólogos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-Gravação cânticos carajás, macuxis, taulipangues, iecuanas(povos indígenas da Amazônia)               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-Análise por musicólogos, transcrição em partituras (seria suficiente?)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-Distanciamento da pesquisa histórica - adoção de perspectivas antropológicas = caracterização e formação da etnomusicologia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399" y="2761800"/>
            <a:ext cx="3763326" cy="2139426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pic>
        <p:nvPicPr>
          <p:cNvPr id="217" name="Google Shape;21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71750"/>
            <a:ext cx="3763325" cy="22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8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223" name="Google Shape;22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8"/>
          <p:cNvSpPr txBox="1"/>
          <p:nvPr/>
        </p:nvSpPr>
        <p:spPr>
          <a:xfrm>
            <a:off x="311700" y="349450"/>
            <a:ext cx="8520600" cy="222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“Uma cultura acostumada a registrar a realidade sonora em pautas musicais que excluem as referências gestuais, espaciais, ambientais, e mesmo interpretativas – como é o caso da prática musical erudita nas sociedades ocidentais – pode estar deixando de fora, ao se empenhar em transferir para uma pauta musical a realidade musical a ser apreendida, componentes fundamentais da música produzida por uma sociedade musicalmente distinta da sua”.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Aculturação (esquecimento da cultura indígena)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redução de comunidades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9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231" name="Google Shape;23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32" name="Google Shape;232;p29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9"/>
          <p:cNvSpPr txBox="1"/>
          <p:nvPr/>
        </p:nvSpPr>
        <p:spPr>
          <a:xfrm>
            <a:off x="311700" y="349450"/>
            <a:ext cx="8520600" cy="426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“Debalde expliquei ao principal que o ruído da dança noturna poderia ser prejudicial ao meu amigo doente. Mas não tardou a ressoar a música infernal de quatro gaitas e uma espécie de charamela (memby), feita de um pedaço de taquaraçu, e, com gritaria confusa, deram começo às danças”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“A cantiga soava agora, não mais no simples rouco uníssono dos homens, porquanto os sopranos, agudos em procura da melodia, se juntavam à abominável música.”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Viagem pelo Brasil v.3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9"/>
          <p:cNvPicPr preferRelativeResize="0"/>
          <p:nvPr/>
        </p:nvPicPr>
        <p:blipFill rotWithShape="1">
          <a:blip r:embed="rId4">
            <a:alphaModFix/>
          </a:blip>
          <a:srcRect b="0" l="0" r="2008" t="0"/>
          <a:stretch/>
        </p:blipFill>
        <p:spPr>
          <a:xfrm>
            <a:off x="311700" y="2367027"/>
            <a:ext cx="4851600" cy="216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5050" y="1735650"/>
            <a:ext cx="3520801" cy="287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5519188" y="0"/>
            <a:ext cx="362482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0" y="0"/>
            <a:ext cx="5519200" cy="34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>
            <a:off x="-2650" y="3493225"/>
            <a:ext cx="5519200" cy="171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1783675" y="2277775"/>
            <a:ext cx="5914200" cy="19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“É da necessidade de uma redefinição metodológica, do abandono de códigos estabelecidos e, assim, da ruptura com verdades instituídas, que surge a disciplina.” </a:t>
            </a:r>
            <a:endParaRPr i="1"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1"/>
          <p:cNvPicPr preferRelativeResize="0"/>
          <p:nvPr/>
        </p:nvPicPr>
        <p:blipFill rotWithShape="1">
          <a:blip r:embed="rId3">
            <a:alphaModFix amt="60000"/>
          </a:blip>
          <a:srcRect b="-2649" l="18997" r="17145" t="264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2" name="Google Shape;252;p31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"/>
          <p:cNvSpPr txBox="1"/>
          <p:nvPr/>
        </p:nvSpPr>
        <p:spPr>
          <a:xfrm>
            <a:off x="311700" y="1625575"/>
            <a:ext cx="3413700" cy="228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</a:rPr>
              <a:t>-</a:t>
            </a:r>
            <a:r>
              <a:rPr lang="pt-BR" sz="1600">
                <a:solidFill>
                  <a:schemeClr val="dk1"/>
                </a:solidFill>
              </a:rPr>
              <a:t>Mário</a:t>
            </a:r>
            <a:r>
              <a:rPr lang="pt-BR" sz="1600">
                <a:solidFill>
                  <a:schemeClr val="dk1"/>
                </a:solidFill>
              </a:rPr>
              <a:t> de Andrade difundiu a etnomusicologia(sem esse nome ainda)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</a:rPr>
              <a:t>-Modernismo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</a:rPr>
              <a:t>-professor de história da música e pesquisador da cultura brasileira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</a:rPr>
              <a:t>-valorização das tradições orais de música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926150" y="773200"/>
            <a:ext cx="3150275" cy="42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1"/>
          <p:cNvSpPr txBox="1"/>
          <p:nvPr/>
        </p:nvSpPr>
        <p:spPr>
          <a:xfrm>
            <a:off x="5073125" y="1592575"/>
            <a:ext cx="3413700" cy="23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- </a:t>
            </a:r>
            <a:r>
              <a:rPr b="1" lang="pt-BR"/>
              <a:t>Organizou a empreitada de pesquisas </a:t>
            </a:r>
            <a:r>
              <a:rPr b="1" lang="pt-BR"/>
              <a:t>folclóricas e de registros musicais em</a:t>
            </a:r>
            <a:r>
              <a:rPr b="1" lang="pt-BR"/>
              <a:t> 1938.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- O que é um exemplo da “</a:t>
            </a:r>
            <a:r>
              <a:rPr b="1" lang="pt-BR"/>
              <a:t>Etnomusicologia”</a:t>
            </a:r>
            <a:r>
              <a:rPr b="1" lang="pt-BR"/>
              <a:t> da época.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- Reconheceu a riqueza diversidade musical e também as  suas fragilidade.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32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3380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263" name="Google Shape;263;p32"/>
          <p:cNvSpPr txBox="1"/>
          <p:nvPr/>
        </p:nvSpPr>
        <p:spPr>
          <a:xfrm>
            <a:off x="529275" y="394125"/>
            <a:ext cx="8074200" cy="4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2"/>
          <p:cNvSpPr txBox="1"/>
          <p:nvPr/>
        </p:nvSpPr>
        <p:spPr>
          <a:xfrm>
            <a:off x="529275" y="275900"/>
            <a:ext cx="8158800" cy="45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Etnomusicologia</a:t>
            </a:r>
            <a:r>
              <a:rPr b="1" lang="pt-BR"/>
              <a:t> da Música Indigena</a:t>
            </a:r>
            <a:r>
              <a:rPr lang="pt-BR"/>
              <a:t>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8899" lvl="0" marL="179999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Uma das várias orientações que </a:t>
            </a:r>
            <a:r>
              <a:rPr lang="pt-BR"/>
              <a:t>contribuíram</a:t>
            </a:r>
            <a:r>
              <a:rPr lang="pt-BR"/>
              <a:t> com estudos acadêmicos com resultados interdisciplinares e inovadores.</a:t>
            </a:r>
            <a:endParaRPr/>
          </a:p>
          <a:p>
            <a:pPr indent="0" lvl="0" marL="89999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- M</a:t>
            </a:r>
            <a:r>
              <a:rPr lang="pt-BR"/>
              <a:t>ítica</a:t>
            </a:r>
            <a:r>
              <a:rPr lang="pt-BR"/>
              <a:t> e Músicas amazônicas como </a:t>
            </a:r>
            <a:r>
              <a:rPr lang="pt-BR"/>
              <a:t>fenômenos</a:t>
            </a:r>
            <a:r>
              <a:rPr lang="pt-BR"/>
              <a:t> </a:t>
            </a:r>
            <a:r>
              <a:rPr lang="pt-BR"/>
              <a:t>simultâneos</a:t>
            </a:r>
            <a:r>
              <a:rPr lang="pt-BR"/>
              <a:t>, que não podem ser simplesmente escritas.</a:t>
            </a:r>
            <a:endParaRPr/>
          </a:p>
          <a:p>
            <a:pPr indent="0" lvl="0" marL="89999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- Fazem parte da performance e do código.</a:t>
            </a:r>
            <a:endParaRPr/>
          </a:p>
          <a:p>
            <a:pPr indent="0" lvl="0" marL="89999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- Exige do pesquisador um olhar aguçado para entender o significado das mesmas, o mergulho na cultura. .</a:t>
            </a:r>
            <a:endParaRPr/>
          </a:p>
          <a:p>
            <a:pPr indent="0" lvl="0" marL="89999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- Rafael José de Menezes Bastos, Anthony Seeger, Acácio Tadeu Piedade e Deisy Lucy Montardo, são citados como referências nessa área.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2"/>
          <p:cNvSpPr txBox="1"/>
          <p:nvPr/>
        </p:nvSpPr>
        <p:spPr>
          <a:xfrm>
            <a:off x="2083300" y="2987000"/>
            <a:ext cx="2356500" cy="15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2"/>
          <p:cNvSpPr txBox="1"/>
          <p:nvPr/>
        </p:nvSpPr>
        <p:spPr>
          <a:xfrm>
            <a:off x="2573150" y="3223550"/>
            <a:ext cx="5126700" cy="10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300">
                <a:solidFill>
                  <a:schemeClr val="dk1"/>
                </a:solidFill>
              </a:rPr>
              <a:t>Rafael Menezes Bastos</a:t>
            </a:r>
            <a:r>
              <a:rPr lang="pt-BR">
                <a:solidFill>
                  <a:schemeClr val="dk1"/>
                </a:solidFill>
              </a:rPr>
              <a:t>: </a:t>
            </a:r>
            <a:r>
              <a:rPr lang="pt-BR" sz="1500">
                <a:solidFill>
                  <a:schemeClr val="dk1"/>
                </a:solidFill>
                <a:highlight>
                  <a:srgbClr val="FFFFFF"/>
                </a:highlight>
              </a:rPr>
              <a:t>Tem experiência na área de Antropologia, com ênfase em Etnologia e Etnomusicologia Indígenas, atuando principalmente nos seguintes temas: música nas terras baixas da América do sul, Alto Xingu, música popular, Santa Catarina e música na América Latina e Caribe.</a:t>
            </a:r>
            <a:endParaRPr/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9800" y="3381450"/>
            <a:ext cx="1276350" cy="14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33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275" name="Google Shape;275;p33"/>
          <p:cNvSpPr txBox="1"/>
          <p:nvPr/>
        </p:nvSpPr>
        <p:spPr>
          <a:xfrm>
            <a:off x="419475" y="419475"/>
            <a:ext cx="8175600" cy="441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dk1"/>
                </a:solidFill>
              </a:rPr>
              <a:t> 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pt-BR" sz="1300">
                <a:solidFill>
                  <a:schemeClr val="dk1"/>
                </a:solidFill>
              </a:rPr>
              <a:t>As ciências sociais, podem se valer da E</a:t>
            </a:r>
            <a:r>
              <a:rPr lang="pt-BR" sz="1300">
                <a:solidFill>
                  <a:schemeClr val="dk1"/>
                </a:solidFill>
              </a:rPr>
              <a:t>tnomusicologia</a:t>
            </a:r>
            <a:r>
              <a:rPr lang="pt-BR" sz="1300">
                <a:solidFill>
                  <a:schemeClr val="dk1"/>
                </a:solidFill>
              </a:rPr>
              <a:t>, visto que ela trouxe grandes </a:t>
            </a:r>
            <a:r>
              <a:rPr lang="pt-BR" sz="1300">
                <a:solidFill>
                  <a:schemeClr val="dk1"/>
                </a:solidFill>
              </a:rPr>
              <a:t>benefícios</a:t>
            </a:r>
            <a:r>
              <a:rPr lang="pt-BR" sz="1300">
                <a:solidFill>
                  <a:schemeClr val="dk1"/>
                </a:solidFill>
              </a:rPr>
              <a:t> para a compreensão de processos históricos e sociais, que marcam a população afro- americana.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pt-BR" sz="1300">
                <a:solidFill>
                  <a:schemeClr val="dk1"/>
                </a:solidFill>
              </a:rPr>
              <a:t>Pois seus </a:t>
            </a:r>
            <a:r>
              <a:rPr lang="pt-BR" sz="1300">
                <a:solidFill>
                  <a:schemeClr val="dk1"/>
                </a:solidFill>
              </a:rPr>
              <a:t>métodos contemplam e ampliam teorias de cultura e miscigenação.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pt-BR" sz="1300">
                <a:solidFill>
                  <a:schemeClr val="dk1"/>
                </a:solidFill>
              </a:rPr>
              <a:t>Gerhard Kubik, 1970 apontou para origens conceituais e do Samba e outras manifestações afro- americanas.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pt-BR" sz="1300">
                <a:solidFill>
                  <a:schemeClr val="dk1"/>
                </a:solidFill>
              </a:rPr>
              <a:t>Se vê continuidade de trabalhos que tratam desta estrutura performática. Cuja a diferença está em possibilitar um olhar diferente sobre a presença africana no Brasil através do ouvir.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</a:rPr>
              <a:t>“ A Etnomusicologia confere às manifestações afro- americanas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</a:rPr>
              <a:t>um lugar muito mais amplo, do que aquele que comumente ainda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</a:rPr>
              <a:t>se apega as ideias de resistência, de um lado e ou de mera con-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</a:rPr>
              <a:t>tribuição cultural ou seja folclórica do outro”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76" name="Google Shape;27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903" y="2417528"/>
            <a:ext cx="3232900" cy="21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34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284" name="Google Shape;284;p34"/>
          <p:cNvSpPr txBox="1"/>
          <p:nvPr/>
        </p:nvSpPr>
        <p:spPr>
          <a:xfrm>
            <a:off x="419475" y="284350"/>
            <a:ext cx="8268600" cy="452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/>
              <a:t>Além da crescente presença em programas acadêmicos, a etnomusicologia, se aplica mais re-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sentimento a comunidades cuja as práticas </a:t>
            </a:r>
            <a:r>
              <a:rPr lang="pt-BR"/>
              <a:t>musicais</a:t>
            </a:r>
            <a:r>
              <a:rPr lang="pt-BR"/>
              <a:t> são documentadas e </a:t>
            </a:r>
            <a:r>
              <a:rPr lang="pt-BR"/>
              <a:t>estudadas</a:t>
            </a:r>
            <a:r>
              <a:rPr lang="pt-BR"/>
              <a:t>, ao mesmo tempo que difundidas em loco.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4"/>
          <p:cNvSpPr txBox="1"/>
          <p:nvPr/>
        </p:nvSpPr>
        <p:spPr>
          <a:xfrm>
            <a:off x="647500" y="1204925"/>
            <a:ext cx="3361500" cy="322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50">
                <a:solidFill>
                  <a:srgbClr val="FF0000"/>
                </a:solidFill>
              </a:rPr>
              <a:t>1.</a:t>
            </a:r>
            <a:endParaRPr b="1" sz="1350">
              <a:solidFill>
                <a:srgbClr val="FF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>
                <a:solidFill>
                  <a:srgbClr val="231F20"/>
                </a:solidFill>
              </a:rPr>
              <a:t> </a:t>
            </a:r>
            <a:r>
              <a:rPr lang="pt-BR" sz="1150">
                <a:solidFill>
                  <a:srgbClr val="231F20"/>
                </a:solidFill>
              </a:rPr>
              <a:t>Interessa  saber para que é feita ou qual a proposta da sua </a:t>
            </a:r>
            <a:r>
              <a:rPr i="1" lang="pt-BR" sz="1150">
                <a:solidFill>
                  <a:srgbClr val="231F20"/>
                </a:solidFill>
              </a:rPr>
              <a:t>performance</a:t>
            </a:r>
            <a:r>
              <a:rPr lang="pt-BR" sz="1150">
                <a:solidFill>
                  <a:srgbClr val="231F20"/>
                </a:solidFill>
              </a:rPr>
              <a:t>, momento em que toda música está viva e portanto não “congelada” em partitura ou registro sonoro.</a:t>
            </a:r>
            <a:endParaRPr sz="1150">
              <a:solidFill>
                <a:srgbClr val="231F2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231F2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231F2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231F20"/>
              </a:solidFill>
            </a:endParaRPr>
          </a:p>
          <a:p>
            <a:pPr indent="-22860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231F20"/>
              </a:solidFill>
            </a:endParaRPr>
          </a:p>
          <a:p>
            <a:pPr indent="0" lvl="0" marL="899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50">
                <a:solidFill>
                  <a:srgbClr val="231F20"/>
                </a:solidFill>
              </a:rPr>
              <a:t> </a:t>
            </a:r>
            <a:r>
              <a:rPr b="1" lang="pt-BR" sz="1450">
                <a:solidFill>
                  <a:srgbClr val="FF0000"/>
                </a:solidFill>
              </a:rPr>
              <a:t>3.</a:t>
            </a:r>
            <a:r>
              <a:rPr lang="pt-BR" sz="1150">
                <a:solidFill>
                  <a:srgbClr val="231F20"/>
                </a:solidFill>
              </a:rPr>
              <a:t>    </a:t>
            </a:r>
            <a:endParaRPr sz="1150">
              <a:solidFill>
                <a:srgbClr val="231F20"/>
              </a:solidFill>
            </a:endParaRPr>
          </a:p>
          <a:p>
            <a:pPr indent="0" lvl="0" marL="899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>
                <a:solidFill>
                  <a:srgbClr val="231F20"/>
                </a:solidFill>
              </a:rPr>
              <a:t>Muito mais do que a possível autenticidade           da música – a singularidade da sua forma – é a especificidade da ocasião em que é realizada que ganha a atenção </a:t>
            </a:r>
            <a:r>
              <a:rPr lang="pt-BR" sz="1100">
                <a:solidFill>
                  <a:srgbClr val="231F20"/>
                </a:solidFill>
              </a:rPr>
              <a:t>dos pesquisadores, a autenticidade (ou não) da música sendo apenas de relevância secundária para a sua análise. </a:t>
            </a:r>
            <a:endParaRPr sz="1100">
              <a:solidFill>
                <a:srgbClr val="231F20"/>
              </a:solidFill>
            </a:endParaRPr>
          </a:p>
          <a:p>
            <a:pPr indent="85725" lvl="0" marL="899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31F20"/>
              </a:solidFill>
            </a:endParaRPr>
          </a:p>
          <a:p>
            <a:pPr indent="85725" lvl="0" marL="899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231F2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rgbClr val="231F20"/>
              </a:solidFill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4439700" y="1281000"/>
            <a:ext cx="3581100" cy="334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0000"/>
                </a:solidFill>
              </a:rPr>
              <a:t>2.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>
                <a:solidFill>
                  <a:srgbClr val="231F20"/>
                </a:solidFill>
              </a:rPr>
              <a:t>Se não existe uma prática da música de validade  universal (a execução a partir da leitura de uma partitura é apenas uma de muitas práticas), há o consenso de que a expressão cultural viva se insere em diferentes momentos, meios e contextos, todos</a:t>
            </a:r>
            <a:endParaRPr sz="1150">
              <a:solidFill>
                <a:srgbClr val="231F2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">
                <a:solidFill>
                  <a:srgbClr val="231F20"/>
                </a:solidFill>
              </a:rPr>
              <a:t>importantes para a gênese e manutenção de práticas musicais. </a:t>
            </a:r>
            <a:endParaRPr sz="1150">
              <a:solidFill>
                <a:srgbClr val="231F2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231F2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50">
                <a:solidFill>
                  <a:srgbClr val="FF0000"/>
                </a:solidFill>
              </a:rPr>
              <a:t>4.</a:t>
            </a:r>
            <a:endParaRPr b="1" sz="1350">
              <a:solidFill>
                <a:srgbClr val="FF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50">
                <a:solidFill>
                  <a:srgbClr val="231F20"/>
                </a:solidFill>
              </a:rPr>
              <a:t>Investigações etnomusicológicas recentes valorizam a dinâmica social, na medida em que a pesquisa da música em dada comunidade representa, simultaneamente, um projeto comunitário. Ao invés da retórica acadêmica, prevalece aqui a voz dos membros dessa comunidade</a:t>
            </a:r>
            <a:endParaRPr sz="1150">
              <a:solidFill>
                <a:srgbClr val="231F2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Referências</a:t>
            </a:r>
            <a:endParaRPr/>
          </a:p>
        </p:txBody>
      </p:sp>
      <p:sp>
        <p:nvSpPr>
          <p:cNvPr id="292" name="Google Shape;292;p35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1297500" y="2658481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94" name="Google Shape;294;p35"/>
          <p:cNvSpPr txBox="1"/>
          <p:nvPr>
            <p:ph idx="1" type="body"/>
          </p:nvPr>
        </p:nvSpPr>
        <p:spPr>
          <a:xfrm>
            <a:off x="2030400" y="265851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>
                <a:solidFill>
                  <a:srgbClr val="FFFFFF"/>
                </a:solidFill>
              </a:rPr>
              <a:t>Digite seu texto aqui Digite seu texto aqui Digite seu texto aqui Digite seu texto aqui Digite seu texto aqui Digite seu texto aqui.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5" name="Google Shape;295;p35"/>
          <p:cNvSpPr txBox="1"/>
          <p:nvPr/>
        </p:nvSpPr>
        <p:spPr>
          <a:xfrm>
            <a:off x="1297500" y="35733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96" name="Google Shape;296;p35"/>
          <p:cNvSpPr txBox="1"/>
          <p:nvPr>
            <p:ph idx="1" type="body"/>
          </p:nvPr>
        </p:nvSpPr>
        <p:spPr>
          <a:xfrm>
            <a:off x="2030400" y="357336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>
                <a:solidFill>
                  <a:srgbClr val="FFFFFF"/>
                </a:solidFill>
              </a:rPr>
              <a:t>Digite seu texto aqui Digite seu texto aqui Digite seu texto aqui Digite seu texto aqui Digite seu texto aqui Digite seu texto aqui.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419975" y="1210525"/>
            <a:ext cx="7870800" cy="3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Fotografias indígenas: 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https://www.scielo.br/j/hcsm/a/5gpPVzJGV8r4WrHcd8c4dCg/#ModalImg21c509e8b4c748cba7c6f75a49f3f24972dff7d9</a:t>
            </a:r>
            <a:r>
              <a:rPr lang="pt-B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https://bdigital.ufp.pt/bitstream/10284/7143/1/4-13.pdf</a:t>
            </a:r>
            <a:r>
              <a:rPr lang="pt-B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http://etnolinguistica.wdfiles.com/local--files/biblio%3Aazevedo-1938-escala/Azevedo_1938_EscalaMusicaIndiosBrasil_OCR.pdf</a:t>
            </a:r>
            <a:r>
              <a:rPr lang="pt-B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6"/>
              </a:rPr>
              <a:t>http://www.rbma.org.br/rbma/pdf/Caderno_10.pdf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7"/>
              </a:rPr>
              <a:t>https://sites.google.com/colegiocruzeiro.com.br/alexandervonhumboldt/Spix-e-Martius</a:t>
            </a:r>
            <a:r>
              <a:rPr lang="pt-BR"/>
              <a:t> (3 livros)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126" name="Google Shape;12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27" name="Google Shape;127;p18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311700" y="445025"/>
            <a:ext cx="8520600" cy="44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 u="sng">
                <a:latin typeface="Average"/>
                <a:ea typeface="Average"/>
                <a:cs typeface="Average"/>
                <a:sym typeface="Average"/>
              </a:rPr>
              <a:t>INTRODUÇÃO</a:t>
            </a:r>
            <a:endParaRPr b="1" sz="1800" u="sng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Origem: Europa 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Estuda formas de fazer música em diversas regiões. 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Visa as diferenças dos padrões de música ocidental tradicional.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Engloba elementos de antropologia, sociologia, história, folclore e musicologia.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Aplica-se em: Educação musical, preservação do patrimônio cultural, pesquisa acadêmica e colaborações interculturais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PRINCÍPIOS DA ETNOMUSICOLOGIA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Documentação e preservação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Compreensão Cultural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Análise Musical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Diálogo Intercultural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4701" y="2717227"/>
            <a:ext cx="2491177" cy="185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135" name="Google Shape;13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36" name="Google Shape;136;p19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311700" y="445025"/>
            <a:ext cx="8520600" cy="44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 u="sng">
                <a:latin typeface="Average"/>
                <a:ea typeface="Average"/>
                <a:cs typeface="Average"/>
                <a:sym typeface="Average"/>
              </a:rPr>
              <a:t>ORIGEM</a:t>
            </a:r>
            <a:endParaRPr b="1" sz="1800" u="sng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Origem: Europa (séc. XIX-XX)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Final XIX: Acadêmicos e viajantes se interessam pelo estudo musical de outras culturas para antropologia e folclore. 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Início XX: O termo “etnomusicologia” foi evidenciado. 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PIONEIROS: Curt Sachs e Jaap Kunst desempenharam papéis cruciais na formação do campo e no desenvolvimento de suas metodologias.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376" y="2713451"/>
            <a:ext cx="1460675" cy="189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2365550" y="2504675"/>
            <a:ext cx="1847400" cy="172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u="sng"/>
              <a:t>CURT SACHS</a:t>
            </a:r>
            <a:endParaRPr sz="900"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Musicólogo alemão, contribuiu no campo da musicologia e da etnomusicologia. Realizou pesquisas sobre instrumentos musicais e a história da notação musical. Conduziu trabalho de campo sobre música não-ocidental. Fugiu da Alemanha nazista para continuar sua carreira acadêmica nos Estados Unidos, onde permaneceu um estudioso influente no estudo da música. </a:t>
            </a:r>
            <a:endParaRPr sz="500"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689513"/>
            <a:ext cx="1402388" cy="19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6167825" y="2492075"/>
            <a:ext cx="2043600" cy="174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u="sng"/>
              <a:t>JAAP KUNST</a:t>
            </a:r>
            <a:endParaRPr sz="900" u="sng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Etnomusicólogo holandês, conduziu um extenso trabalho de campo na Indonésia, documentando e analisando diversas tradições musicais. Desenvolveu um sistema de classificação para instrumentos musicais baseado em características estruturais. </a:t>
            </a:r>
            <a:endParaRPr sz="9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/>
              <a:t>Seu livro "Music in Java" (1949) e vários artigos contribuíram com informações valiosas sobre a música da Indonésia e das Ilhas do Pacífico.</a:t>
            </a:r>
            <a:r>
              <a:rPr lang="pt-BR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147" name="Google Shape;14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311700" y="445025"/>
            <a:ext cx="8520600" cy="44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 u="sng">
                <a:latin typeface="Average"/>
                <a:ea typeface="Average"/>
                <a:cs typeface="Average"/>
                <a:sym typeface="Average"/>
              </a:rPr>
              <a:t>ORIGEM</a:t>
            </a:r>
            <a:endParaRPr b="1" sz="1800" u="sng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Meados do séc XX: Ganhou maior reconhecimento nas universidades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Final do séc XX: Continuou a evoluir e expandir com abordagens interdisciplinares, incorporou perspectivas mais diversas e adaptou-se às mudanças de paradigmas no estudo da música e da cultura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025" y="2403175"/>
            <a:ext cx="1694575" cy="21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2719775" y="2301225"/>
            <a:ext cx="1788900" cy="223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u="sng"/>
              <a:t>Alan Lomax </a:t>
            </a:r>
            <a:endParaRPr sz="9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900"/>
              <a:t>Folclorista, etnomusicólogo e colecionador de música.  Americano conhecido por seu trabalho pioneiro na documentação e preservação da música folclórica e tradicional. Ele viajou extensivamente pelos Estados Unidos e pelo mundo, gravando e arquivando uma vasta gama de canções folclóricas, canções de trabalho, espirituais, blues e outros gêneros musicais</a:t>
            </a:r>
            <a:endParaRPr sz="9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152" name="Google Shape;152;p20"/>
          <p:cNvSpPr txBox="1"/>
          <p:nvPr/>
        </p:nvSpPr>
        <p:spPr>
          <a:xfrm>
            <a:off x="6805075" y="2403175"/>
            <a:ext cx="1694700" cy="18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u="sng"/>
              <a:t>Mantle Hood</a:t>
            </a:r>
            <a:endParaRPr sz="9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900"/>
              <a:t>Enfatiza que os etnomusicólogos não devem apenas estudar música de outras culturas, mas participar ativamente e compreender essa música através da performance. Fundou o programa de etnomusicologia da Universidade da Califórnia, Los Angeles 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7175" y="2327750"/>
            <a:ext cx="1567500" cy="218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1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159" name="Google Shape;15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0" name="Google Shape;160;p21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/>
          <p:cNvSpPr txBox="1"/>
          <p:nvPr/>
        </p:nvSpPr>
        <p:spPr>
          <a:xfrm>
            <a:off x="311700" y="445025"/>
            <a:ext cx="8520600" cy="44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9900"/>
                </a:solidFill>
                <a:latin typeface="Average"/>
                <a:ea typeface="Average"/>
                <a:cs typeface="Average"/>
                <a:sym typeface="Average"/>
              </a:rPr>
              <a:t>RESUMINDO</a:t>
            </a:r>
            <a:r>
              <a:rPr b="1" lang="pt-BR" sz="1800">
                <a:latin typeface="Average"/>
                <a:ea typeface="Average"/>
                <a:cs typeface="Average"/>
                <a:sym typeface="Average"/>
              </a:rPr>
              <a:t> </a:t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 u="sng">
                <a:latin typeface="Average"/>
                <a:ea typeface="Average"/>
                <a:cs typeface="Average"/>
                <a:sym typeface="Average"/>
              </a:rPr>
              <a:t>História da Etnomusicologia na Europa </a:t>
            </a:r>
            <a:endParaRPr b="1" sz="1800" u="sng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Interesse inicial pela musicologia. 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Desenvolvimento da Etnomusicologia como Disciplina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Etnomusicólogos europeus proeminentes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Abordagem Interdisciplinar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Trabalho de campo e documentação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Desenvolvimentos contemporâneos: 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9600" y="2072525"/>
            <a:ext cx="4807575" cy="267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168" name="Google Shape;16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9" name="Google Shape;169;p22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311700" y="445025"/>
            <a:ext cx="8520600" cy="44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 u="sng">
                <a:latin typeface="Average"/>
                <a:ea typeface="Average"/>
                <a:cs typeface="Average"/>
                <a:sym typeface="Average"/>
              </a:rPr>
              <a:t>ENTENDENDO OUTRAS CULTURAS</a:t>
            </a:r>
            <a:endParaRPr b="1" sz="1800" u="sng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Observação Participante 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Trabalho de Campo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Estudos Comparativos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Contexto Cultural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Transcrição e Análise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Considerações Éticas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Abordagem Interdisciplinar 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Sensibilidade Cultural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r>
              <a:rPr i="1" lang="pt-BR"/>
              <a:t>A Etnomusicologia procura ir além das observações superficiais da música e aprofundar-se nos significados, funções e significados culturais da música em sociedades específicas. Através desta abordagem, os etnomusicólogos contribuem para uma compreensão mais rica das diversas expressões musicais encontradas em todo o mundo.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3850" y="1196950"/>
            <a:ext cx="5255400" cy="26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177" name="Google Shape;17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8" name="Google Shape;178;p23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311700" y="445025"/>
            <a:ext cx="8520600" cy="44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 u="sng">
                <a:latin typeface="Average"/>
                <a:ea typeface="Average"/>
                <a:cs typeface="Average"/>
                <a:sym typeface="Average"/>
              </a:rPr>
              <a:t>FOCO NAS MÚSICAS NÃO-OCIDENTAIS</a:t>
            </a:r>
            <a:endParaRPr b="1" sz="1800" u="sng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Tradição Oral e Transmissão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Contexto Cultural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Instrumentos e Técnicas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Repertório e Estilos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Prática de Performance 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Dimensões Sociais e Históricas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Transmissão e Preservação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Globalização e Diáspora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Intercâmbio Cultural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rage"/>
              <a:buChar char="●"/>
            </a:pPr>
            <a:r>
              <a:rPr b="1" lang="pt-BR" sz="1500">
                <a:latin typeface="Average"/>
                <a:ea typeface="Average"/>
                <a:cs typeface="Average"/>
                <a:sym typeface="Average"/>
              </a:rPr>
              <a:t>Identidade e Representação</a:t>
            </a:r>
            <a:endParaRPr b="1" sz="15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570" y="1436125"/>
            <a:ext cx="3583852" cy="28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 amt="80000"/>
          </a:blip>
          <a:srcRect b="1034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10000" stPos="0" sy="-100000" ky="0"/>
          </a:effectLst>
        </p:spPr>
      </p:pic>
      <p:sp>
        <p:nvSpPr>
          <p:cNvPr id="186" name="Google Shape;18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Bebas Neue"/>
                <a:ea typeface="Bebas Neue"/>
                <a:cs typeface="Bebas Neue"/>
                <a:sym typeface="Bebas Neue"/>
              </a:rPr>
              <a:t>Relação com a antropologia, história da etnomusicologia no brasil e desenvolvimento</a:t>
            </a:r>
            <a:endParaRPr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87" name="Google Shape;187;p24"/>
          <p:cNvSpPr txBox="1"/>
          <p:nvPr>
            <p:ph idx="1" type="body"/>
          </p:nvPr>
        </p:nvSpPr>
        <p:spPr>
          <a:xfrm>
            <a:off x="311700" y="1196950"/>
            <a:ext cx="837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u texto aqui</a:t>
            </a:r>
            <a:r>
              <a:rPr lang="pt-BR"/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4"/>
          <p:cNvSpPr txBox="1"/>
          <p:nvPr/>
        </p:nvSpPr>
        <p:spPr>
          <a:xfrm>
            <a:off x="311700" y="445025"/>
            <a:ext cx="8520600" cy="44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 u="sng">
                <a:latin typeface="Average"/>
                <a:ea typeface="Average"/>
                <a:cs typeface="Average"/>
                <a:sym typeface="Average"/>
              </a:rPr>
              <a:t>RELEVÂNCIA DA GLOBALIZAÇÃO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r>
              <a:rPr i="1" lang="pt-BR"/>
              <a:t>A globalização teve um impacto significativo no campo da etnomusicologia, influenciando tanto o objeto de estudo quanto as metodologias utilizadas pelos etnomusicólogos.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b="1" lang="pt-BR">
                <a:latin typeface="Average"/>
                <a:ea typeface="Average"/>
                <a:cs typeface="Average"/>
                <a:sym typeface="Average"/>
              </a:rPr>
              <a:t>Intercâmbio Cultural e Hibridismo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b="1" lang="pt-BR">
                <a:latin typeface="Average"/>
                <a:ea typeface="Average"/>
                <a:cs typeface="Average"/>
                <a:sym typeface="Average"/>
              </a:rPr>
              <a:t>Comunidades da Diáspora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b="1" lang="pt-BR">
                <a:latin typeface="Average"/>
                <a:ea typeface="Average"/>
                <a:cs typeface="Average"/>
                <a:sym typeface="Average"/>
              </a:rPr>
              <a:t>Mídia e Tecnologia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b="1" lang="pt-BR">
                <a:latin typeface="Average"/>
                <a:ea typeface="Average"/>
                <a:cs typeface="Average"/>
                <a:sym typeface="Average"/>
              </a:rPr>
              <a:t>Indústria Musical Global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b="1" lang="pt-BR">
                <a:latin typeface="Average"/>
                <a:ea typeface="Average"/>
                <a:cs typeface="Average"/>
                <a:sym typeface="Average"/>
              </a:rPr>
              <a:t>Educação e Pedagogia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</a:pPr>
            <a:r>
              <a:rPr b="1" lang="pt-BR">
                <a:latin typeface="Average"/>
                <a:ea typeface="Average"/>
                <a:cs typeface="Average"/>
                <a:sym typeface="Average"/>
              </a:rPr>
              <a:t>Considerações Éticas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925" y="2023475"/>
            <a:ext cx="4427801" cy="24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/>
        </p:nvSpPr>
        <p:spPr>
          <a:xfrm>
            <a:off x="1886925" y="1506925"/>
            <a:ext cx="5914200" cy="19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652650" y="2901550"/>
            <a:ext cx="7838700" cy="198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just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rgbClr val="202124"/>
                </a:solidFill>
                <a:highlight>
                  <a:srgbClr val="F8F9FA"/>
                </a:highlight>
              </a:rPr>
              <a:t>A Segunda Guerra Mundial influenciou a etnomusicologia ao promover a documentação e preservação de diversas tradições musicais, levando ao crescimento acadêmico e ao intercâmbio cultural internacional. Mudou as perspectivas sobre a diversidade cultural e a tecnologia avançada de gravação. Além disso, a guerra sublinhou a importância da preservação do património cultural, incluindo a música, nos esforços para proteger os direitos humanos e a dignidade.</a:t>
            </a:r>
            <a:endParaRPr sz="1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97" name="Google Shape;197;p25"/>
          <p:cNvSpPr txBox="1"/>
          <p:nvPr/>
        </p:nvSpPr>
        <p:spPr>
          <a:xfrm>
            <a:off x="959550" y="225250"/>
            <a:ext cx="7224900" cy="518700"/>
          </a:xfrm>
          <a:prstGeom prst="rect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INFLUÊNCIA DA II GUERRA MUNDIAL NA ETNOMUSICOLOGIA </a:t>
            </a:r>
            <a:endParaRPr sz="27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