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69" r:id="rId2"/>
    <p:sldId id="311" r:id="rId3"/>
    <p:sldId id="310" r:id="rId4"/>
    <p:sldId id="312" r:id="rId5"/>
    <p:sldId id="260" r:id="rId6"/>
    <p:sldId id="271" r:id="rId7"/>
    <p:sldId id="272" r:id="rId8"/>
    <p:sldId id="273" r:id="rId9"/>
    <p:sldId id="274" r:id="rId10"/>
    <p:sldId id="277" r:id="rId11"/>
    <p:sldId id="278" r:id="rId12"/>
    <p:sldId id="279" r:id="rId13"/>
    <p:sldId id="280" r:id="rId14"/>
    <p:sldId id="276" r:id="rId15"/>
    <p:sldId id="270" r:id="rId16"/>
    <p:sldId id="281" r:id="rId17"/>
    <p:sldId id="283" r:id="rId18"/>
    <p:sldId id="275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302" r:id="rId30"/>
    <p:sldId id="293" r:id="rId31"/>
    <p:sldId id="294" r:id="rId32"/>
    <p:sldId id="295" r:id="rId33"/>
    <p:sldId id="297" r:id="rId34"/>
    <p:sldId id="296" r:id="rId35"/>
    <p:sldId id="298" r:id="rId36"/>
    <p:sldId id="299" r:id="rId37"/>
    <p:sldId id="301" r:id="rId38"/>
    <p:sldId id="300" r:id="rId39"/>
    <p:sldId id="303" r:id="rId40"/>
    <p:sldId id="304" r:id="rId41"/>
    <p:sldId id="306" r:id="rId42"/>
    <p:sldId id="305" r:id="rId43"/>
    <p:sldId id="307" r:id="rId44"/>
    <p:sldId id="308" r:id="rId45"/>
  </p:sldIdLst>
  <p:sldSz cx="12192000" cy="6858000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1C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2764D-474E-48AF-A1AC-4E86C5A1A94A}" type="datetimeFigureOut">
              <a:rPr lang="pt-BR" smtClean="0"/>
              <a:t>17/04/2019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A55F1-2D89-4B68-8C3E-1D3D20D28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25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7">
            <a:extLst>
              <a:ext uri="{FF2B5EF4-FFF2-40B4-BE49-F238E27FC236}">
                <a16:creationId xmlns:a16="http://schemas.microsoft.com/office/drawing/2014/main" id="{4F1326E8-5A29-4C7D-8E95-500FEE57042E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e 8">
            <a:extLst>
              <a:ext uri="{FF2B5EF4-FFF2-40B4-BE49-F238E27FC236}">
                <a16:creationId xmlns:a16="http://schemas.microsoft.com/office/drawing/2014/main" id="{2BD657C0-A469-4BEA-BE56-76670A97CCC1}"/>
              </a:ext>
            </a:extLst>
          </p:cNvPr>
          <p:cNvSpPr/>
          <p:nvPr/>
        </p:nvSpPr>
        <p:spPr>
          <a:xfrm>
            <a:off x="1543052" y="1344616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1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>
            <a:extLst>
              <a:ext uri="{FF2B5EF4-FFF2-40B4-BE49-F238E27FC236}">
                <a16:creationId xmlns:a16="http://schemas.microsoft.com/office/drawing/2014/main" id="{EC570D52-6098-4586-8D58-87ED1127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FD30-BD19-480A-B5A0-06BD7CB4337B}" type="datetime1">
              <a:rPr lang="pt-BR" smtClean="0"/>
              <a:t>17/04/2019</a:t>
            </a:fld>
            <a:endParaRPr lang="pt-BR"/>
          </a:p>
        </p:txBody>
      </p:sp>
      <p:sp>
        <p:nvSpPr>
          <p:cNvPr id="7" name="Espaço Reservado para Rodapé 19">
            <a:extLst>
              <a:ext uri="{FF2B5EF4-FFF2-40B4-BE49-F238E27FC236}">
                <a16:creationId xmlns:a16="http://schemas.microsoft.com/office/drawing/2014/main" id="{098C1658-54CC-4BC5-8CA4-DC77655B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9">
            <a:extLst>
              <a:ext uri="{FF2B5EF4-FFF2-40B4-BE49-F238E27FC236}">
                <a16:creationId xmlns:a16="http://schemas.microsoft.com/office/drawing/2014/main" id="{CA387A8B-0EB9-4339-B4C2-1EFBAD70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CEE41-7DC5-44DE-A004-FF33F5744A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08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23">
            <a:extLst>
              <a:ext uri="{FF2B5EF4-FFF2-40B4-BE49-F238E27FC236}">
                <a16:creationId xmlns:a16="http://schemas.microsoft.com/office/drawing/2014/main" id="{9C155AC7-4AE6-4F89-94C8-FDF0767C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6DB9-9681-4A1E-B606-7C7FF2BBAEDE}" type="datetime1">
              <a:rPr lang="pt-BR" smtClean="0"/>
              <a:t>17/04/2019</a:t>
            </a:fld>
            <a:endParaRPr lang="pt-BR"/>
          </a:p>
        </p:txBody>
      </p:sp>
      <p:sp>
        <p:nvSpPr>
          <p:cNvPr id="5" name="Espaço Reservado para Rodapé 9">
            <a:extLst>
              <a:ext uri="{FF2B5EF4-FFF2-40B4-BE49-F238E27FC236}">
                <a16:creationId xmlns:a16="http://schemas.microsoft.com/office/drawing/2014/main" id="{204EE78D-843F-442B-BC8F-ECD22D1E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>
            <a:extLst>
              <a:ext uri="{FF2B5EF4-FFF2-40B4-BE49-F238E27FC236}">
                <a16:creationId xmlns:a16="http://schemas.microsoft.com/office/drawing/2014/main" id="{9A3321C9-0D7D-4124-B808-0CC113AF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6A47B-60CD-488C-B9F5-4ED9C46E6D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847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274642"/>
            <a:ext cx="2438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3"/>
            <a:ext cx="7416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23">
            <a:extLst>
              <a:ext uri="{FF2B5EF4-FFF2-40B4-BE49-F238E27FC236}">
                <a16:creationId xmlns:a16="http://schemas.microsoft.com/office/drawing/2014/main" id="{4D558FFE-EA3E-4724-90A1-FC4DFF01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6874-F96E-4C86-A9C6-BD5B18F3B1ED}" type="datetime1">
              <a:rPr lang="pt-BR" smtClean="0"/>
              <a:t>17/04/2019</a:t>
            </a:fld>
            <a:endParaRPr lang="pt-BR"/>
          </a:p>
        </p:txBody>
      </p:sp>
      <p:sp>
        <p:nvSpPr>
          <p:cNvPr id="5" name="Espaço Reservado para Rodapé 9">
            <a:extLst>
              <a:ext uri="{FF2B5EF4-FFF2-40B4-BE49-F238E27FC236}">
                <a16:creationId xmlns:a16="http://schemas.microsoft.com/office/drawing/2014/main" id="{42E9D97C-64D8-42ED-89C6-659CF43A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>
            <a:extLst>
              <a:ext uri="{FF2B5EF4-FFF2-40B4-BE49-F238E27FC236}">
                <a16:creationId xmlns:a16="http://schemas.microsoft.com/office/drawing/2014/main" id="{A0E4CAF6-FAAE-408D-A5D6-0F26976F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296F-9F88-4755-9033-6A85D7607B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739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23">
            <a:extLst>
              <a:ext uri="{FF2B5EF4-FFF2-40B4-BE49-F238E27FC236}">
                <a16:creationId xmlns:a16="http://schemas.microsoft.com/office/drawing/2014/main" id="{850422F6-8661-420D-965B-8EA67AA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B5226-09C8-4FC4-A92F-4429D62BB564}" type="datetime1">
              <a:rPr lang="pt-BR" smtClean="0"/>
              <a:t>17/04/2019</a:t>
            </a:fld>
            <a:endParaRPr lang="pt-BR"/>
          </a:p>
        </p:txBody>
      </p:sp>
      <p:sp>
        <p:nvSpPr>
          <p:cNvPr id="5" name="Espaço Reservado para Rodapé 9">
            <a:extLst>
              <a:ext uri="{FF2B5EF4-FFF2-40B4-BE49-F238E27FC236}">
                <a16:creationId xmlns:a16="http://schemas.microsoft.com/office/drawing/2014/main" id="{1B9DE749-623A-46DE-A16C-C5D4145B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>
            <a:extLst>
              <a:ext uri="{FF2B5EF4-FFF2-40B4-BE49-F238E27FC236}">
                <a16:creationId xmlns:a16="http://schemas.microsoft.com/office/drawing/2014/main" id="{27764FEC-8A80-482D-B217-0BE34E16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D842E-D17F-485A-B1AD-7BFC097356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932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75C6A84F-CF7B-4243-8437-FE279D3036EB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9">
            <a:extLst>
              <a:ext uri="{FF2B5EF4-FFF2-40B4-BE49-F238E27FC236}">
                <a16:creationId xmlns:a16="http://schemas.microsoft.com/office/drawing/2014/main" id="{8E7FDF51-4981-49AE-8908-ADACAEE1404A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e 7">
            <a:extLst>
              <a:ext uri="{FF2B5EF4-FFF2-40B4-BE49-F238E27FC236}">
                <a16:creationId xmlns:a16="http://schemas.microsoft.com/office/drawing/2014/main" id="{8A6BCEDF-1BD1-49B0-81B4-5DD9B2A392D2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e 8">
            <a:extLst>
              <a:ext uri="{FF2B5EF4-FFF2-40B4-BE49-F238E27FC236}">
                <a16:creationId xmlns:a16="http://schemas.microsoft.com/office/drawing/2014/main" id="{5995CD83-AC3E-4320-B072-3D41A3CF7395}"/>
              </a:ext>
            </a:extLst>
          </p:cNvPr>
          <p:cNvSpPr/>
          <p:nvPr/>
        </p:nvSpPr>
        <p:spPr>
          <a:xfrm>
            <a:off x="3210985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Data 3">
            <a:extLst>
              <a:ext uri="{FF2B5EF4-FFF2-40B4-BE49-F238E27FC236}">
                <a16:creationId xmlns:a16="http://schemas.microsoft.com/office/drawing/2014/main" id="{6A251483-14D8-4C2F-9B07-03493435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79B2-8F85-468F-9436-95FE4F82A962}" type="datetime1">
              <a:rPr lang="pt-BR" smtClean="0"/>
              <a:t>17/04/2019</a:t>
            </a:fld>
            <a:endParaRPr lang="pt-BR"/>
          </a:p>
        </p:txBody>
      </p:sp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id="{08121427-D4A1-4C6A-AA26-F0E9AEDA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D7976CD1-9750-40B3-9881-B5491C80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660A8-1891-4484-B113-E651BC4EA7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531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23">
            <a:extLst>
              <a:ext uri="{FF2B5EF4-FFF2-40B4-BE49-F238E27FC236}">
                <a16:creationId xmlns:a16="http://schemas.microsoft.com/office/drawing/2014/main" id="{641C00B3-2975-47FF-95EB-26C56678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1BF6-A149-4D02-B855-588E5EA5A6A4}" type="datetime1">
              <a:rPr lang="pt-BR" smtClean="0"/>
              <a:t>17/04/2019</a:t>
            </a:fld>
            <a:endParaRPr lang="pt-BR"/>
          </a:p>
        </p:txBody>
      </p:sp>
      <p:sp>
        <p:nvSpPr>
          <p:cNvPr id="6" name="Espaço Reservado para Rodapé 9">
            <a:extLst>
              <a:ext uri="{FF2B5EF4-FFF2-40B4-BE49-F238E27FC236}">
                <a16:creationId xmlns:a16="http://schemas.microsoft.com/office/drawing/2014/main" id="{34FF3B6D-3A62-427E-BFD1-06DA63C2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1">
            <a:extLst>
              <a:ext uri="{FF2B5EF4-FFF2-40B4-BE49-F238E27FC236}">
                <a16:creationId xmlns:a16="http://schemas.microsoft.com/office/drawing/2014/main" id="{96205951-608F-4E97-A414-1341CE98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9E69C-BB0F-4176-B9D6-0FCD6F02D6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630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6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6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82" indent="-274313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930F0D5-0C14-4A26-89A1-1EA875C5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3DC1-92A5-4629-AAE8-B24F8EFAD881}" type="datetime1">
              <a:rPr lang="pt-BR" smtClean="0"/>
              <a:t>17/04/2019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860121-92D3-4426-A671-1A2E3D0E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DF9CAF-9E5F-4700-B36D-CF27D390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9E29B-7C85-4342-BFD7-1E7D9B966D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952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3">
            <a:extLst>
              <a:ext uri="{FF2B5EF4-FFF2-40B4-BE49-F238E27FC236}">
                <a16:creationId xmlns:a16="http://schemas.microsoft.com/office/drawing/2014/main" id="{6B830031-472C-43EF-88B0-AF5A2CC2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B085-C118-4B36-81F9-9330989F12AA}" type="datetime1">
              <a:rPr lang="pt-BR" smtClean="0"/>
              <a:t>17/04/2019</a:t>
            </a:fld>
            <a:endParaRPr lang="pt-BR"/>
          </a:p>
        </p:txBody>
      </p:sp>
      <p:sp>
        <p:nvSpPr>
          <p:cNvPr id="4" name="Espaço Reservado para Rodapé 9">
            <a:extLst>
              <a:ext uri="{FF2B5EF4-FFF2-40B4-BE49-F238E27FC236}">
                <a16:creationId xmlns:a16="http://schemas.microsoft.com/office/drawing/2014/main" id="{EB5F3855-789D-449D-B912-253937D2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>
            <a:extLst>
              <a:ext uri="{FF2B5EF4-FFF2-40B4-BE49-F238E27FC236}">
                <a16:creationId xmlns:a16="http://schemas.microsoft.com/office/drawing/2014/main" id="{7C053772-E87B-43E8-85DB-0D1108AD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B0A13-711E-46C3-A673-5B05F204DF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796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80B86F6E-CB93-4346-9355-340489BB34B1}"/>
              </a:ext>
            </a:extLst>
          </p:cNvPr>
          <p:cNvSpPr/>
          <p:nvPr userDrawn="1"/>
        </p:nvSpPr>
        <p:spPr>
          <a:xfrm>
            <a:off x="1352553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tângulo 5">
            <a:extLst>
              <a:ext uri="{FF2B5EF4-FFF2-40B4-BE49-F238E27FC236}">
                <a16:creationId xmlns:a16="http://schemas.microsoft.com/office/drawing/2014/main" id="{36D511F9-8EF4-4799-AE20-A8E72E467EB2}"/>
              </a:ext>
            </a:extLst>
          </p:cNvPr>
          <p:cNvSpPr/>
          <p:nvPr/>
        </p:nvSpPr>
        <p:spPr bwMode="invGray">
          <a:xfrm>
            <a:off x="1352553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1">
            <a:extLst>
              <a:ext uri="{FF2B5EF4-FFF2-40B4-BE49-F238E27FC236}">
                <a16:creationId xmlns:a16="http://schemas.microsoft.com/office/drawing/2014/main" id="{474226B7-5440-41C4-812F-8F2F59B7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89C5-8016-42DA-B97F-35B9EBEED4C3}" type="datetime1">
              <a:rPr lang="pt-BR" smtClean="0"/>
              <a:t>17/04/2019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03186B59-3554-40EC-9813-181BCCAA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F5AFA1FB-FE4A-444A-B2FE-0CAAC373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47FA7-06C3-4602-8EAF-D5C069DD624E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3901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19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C1BD96-56E3-4D32-A340-684A8327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6A8A6-4E2C-4908-A9E1-BF6785FEEE8C}" type="datetime1">
              <a:rPr lang="pt-BR" smtClean="0"/>
              <a:t>17/04/2019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44301E-3755-44D1-93FC-32C016F2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48041E-A22C-4C38-A1F3-5E3ECAD9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C656A-B599-4D78-B769-4CFFB20BA9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328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>
            <a:extLst>
              <a:ext uri="{FF2B5EF4-FFF2-40B4-BE49-F238E27FC236}">
                <a16:creationId xmlns:a16="http://schemas.microsoft.com/office/drawing/2014/main" id="{081EFBA1-0A41-4236-A015-64015603409F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57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uxograma: Processo 8">
            <a:extLst>
              <a:ext uri="{FF2B5EF4-FFF2-40B4-BE49-F238E27FC236}">
                <a16:creationId xmlns:a16="http://schemas.microsoft.com/office/drawing/2014/main" id="{F78C68DB-CD79-4A5B-AA4C-8F4C57F1D13D}"/>
              </a:ext>
            </a:extLst>
          </p:cNvPr>
          <p:cNvSpPr/>
          <p:nvPr/>
        </p:nvSpPr>
        <p:spPr>
          <a:xfrm rot="19468671">
            <a:off x="529167" y="954091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uxograma: Processo 9">
            <a:extLst>
              <a:ext uri="{FF2B5EF4-FFF2-40B4-BE49-F238E27FC236}">
                <a16:creationId xmlns:a16="http://schemas.microsoft.com/office/drawing/2014/main" id="{341F3485-2790-40BB-B199-FA0D2E3E9757}"/>
              </a:ext>
            </a:extLst>
          </p:cNvPr>
          <p:cNvSpPr/>
          <p:nvPr/>
        </p:nvSpPr>
        <p:spPr>
          <a:xfrm rot="2103354" flipH="1">
            <a:off x="6671735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17600" y="1143006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Data 4">
            <a:extLst>
              <a:ext uri="{FF2B5EF4-FFF2-40B4-BE49-F238E27FC236}">
                <a16:creationId xmlns:a16="http://schemas.microsoft.com/office/drawing/2014/main" id="{63407B90-E4D3-45D7-87C9-111536C8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5051F-3CBF-4227-8D40-C70695C3992F}" type="datetime1">
              <a:rPr lang="pt-BR" smtClean="0"/>
              <a:t>17/04/2019</a:t>
            </a:fld>
            <a:endParaRPr lang="pt-BR"/>
          </a:p>
        </p:txBody>
      </p:sp>
      <p:sp>
        <p:nvSpPr>
          <p:cNvPr id="9" name="Espaço Reservado para Rodapé 5">
            <a:extLst>
              <a:ext uri="{FF2B5EF4-FFF2-40B4-BE49-F238E27FC236}">
                <a16:creationId xmlns:a16="http://schemas.microsoft.com/office/drawing/2014/main" id="{D2657868-8D2A-43BC-B1B7-3991572E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A45AEAE2-C4B4-4834-9D4C-4F8237EB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C50EF-693F-4C99-B325-7724421904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131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>
            <a:extLst>
              <a:ext uri="{FF2B5EF4-FFF2-40B4-BE49-F238E27FC236}">
                <a16:creationId xmlns:a16="http://schemas.microsoft.com/office/drawing/2014/main" id="{784AE2A6-FE1A-4994-8438-81056F1F6170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A530070-1565-429D-B8DD-638399FA239D}"/>
              </a:ext>
            </a:extLst>
          </p:cNvPr>
          <p:cNvSpPr/>
          <p:nvPr/>
        </p:nvSpPr>
        <p:spPr>
          <a:xfrm>
            <a:off x="224367" y="20641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sca 10">
            <a:extLst>
              <a:ext uri="{FF2B5EF4-FFF2-40B4-BE49-F238E27FC236}">
                <a16:creationId xmlns:a16="http://schemas.microsoft.com/office/drawing/2014/main" id="{77C97C5A-E0E1-4C12-A0DB-E9D65B8B3826}"/>
              </a:ext>
            </a:extLst>
          </p:cNvPr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BC3BA16-CF2B-41C3-A4B6-EB5297D2E5B6}"/>
              </a:ext>
            </a:extLst>
          </p:cNvPr>
          <p:cNvSpPr/>
          <p:nvPr/>
        </p:nvSpPr>
        <p:spPr>
          <a:xfrm>
            <a:off x="1350435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spaço Reservado para Título 4">
            <a:extLst>
              <a:ext uri="{FF2B5EF4-FFF2-40B4-BE49-F238E27FC236}">
                <a16:creationId xmlns:a16="http://schemas.microsoft.com/office/drawing/2014/main" id="{65998FE6-D6D6-430E-9D11-1EE2AC5F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33" name="Espaço Reservado para Texto 8">
            <a:extLst>
              <a:ext uri="{FF2B5EF4-FFF2-40B4-BE49-F238E27FC236}">
                <a16:creationId xmlns:a16="http://schemas.microsoft.com/office/drawing/2014/main" id="{52B837CD-2D2A-47D7-88B7-4C1B2E58D1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8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24" name="Espaço Reservado para Data 23">
            <a:extLst>
              <a:ext uri="{FF2B5EF4-FFF2-40B4-BE49-F238E27FC236}">
                <a16:creationId xmlns:a16="http://schemas.microsoft.com/office/drawing/2014/main" id="{231441C9-0CE8-4530-8AB6-132CD8D86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B51269-E216-4F43-9DFD-CD8BEBE8D5FA}" type="datetime1">
              <a:rPr lang="pt-BR" smtClean="0"/>
              <a:t>17/04/2019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66C41408-FAAE-41B7-A91D-89B9958CF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>
            <a:extLst>
              <a:ext uri="{FF2B5EF4-FFF2-40B4-BE49-F238E27FC236}">
                <a16:creationId xmlns:a16="http://schemas.microsoft.com/office/drawing/2014/main" id="{6E230E2D-FA34-4C11-8F35-00588CADB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29245241-2B7B-43E6-B28A-BC677685B291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5B90A51-830C-470C-97E6-C0FAB2ECE1BF}"/>
              </a:ext>
            </a:extLst>
          </p:cNvPr>
          <p:cNvSpPr/>
          <p:nvPr/>
        </p:nvSpPr>
        <p:spPr bwMode="invGray">
          <a:xfrm>
            <a:off x="1352553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  <a:extLst/>
    </p:titleStyle>
    <p:bodyStyle>
      <a:lvl1pPr marL="365116" indent="-282568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47" indent="-236533" algn="l" rtl="0" fontAlgn="base">
        <a:spcBef>
          <a:spcPts val="551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03" indent="-228594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35" indent="-173034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56" indent="-182558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22" indent="-182875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29" indent="-18287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92" indent="-18287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99" indent="-18287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0AB318AB-8407-48FB-A862-94001C74F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417" y="2924705"/>
            <a:ext cx="94832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/>
              <a:t>PROJETO DE FÁBRICA</a:t>
            </a:r>
            <a:endParaRPr lang="pt-BR" altLang="pt-BR" sz="3200" dirty="0"/>
          </a:p>
        </p:txBody>
      </p:sp>
      <p:sp>
        <p:nvSpPr>
          <p:cNvPr id="13315" name="CaixaDeTexto 2">
            <a:extLst>
              <a:ext uri="{FF2B5EF4-FFF2-40B4-BE49-F238E27FC236}">
                <a16:creationId xmlns:a16="http://schemas.microsoft.com/office/drawing/2014/main" id="{46CC3CCC-040C-4779-AF39-D6A7FC57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029" y="5991375"/>
            <a:ext cx="4392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dirty="0"/>
              <a:t>Prof. Dr.  </a:t>
            </a:r>
            <a:r>
              <a:rPr lang="pt-BR" altLang="pt-BR" dirty="0" err="1"/>
              <a:t>Antonio</a:t>
            </a:r>
            <a:r>
              <a:rPr lang="pt-BR" altLang="pt-BR" dirty="0"/>
              <a:t> </a:t>
            </a:r>
            <a:r>
              <a:rPr lang="pt-BR" altLang="pt-BR" dirty="0" err="1"/>
              <a:t>Iacono</a:t>
            </a:r>
            <a:endParaRPr lang="pt-BR" alt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8B52596-E479-4D5E-9B89-3F5AA0C365A1}"/>
              </a:ext>
            </a:extLst>
          </p:cNvPr>
          <p:cNvSpPr/>
          <p:nvPr/>
        </p:nvSpPr>
        <p:spPr>
          <a:xfrm>
            <a:off x="4007480" y="378064"/>
            <a:ext cx="6336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pc="331" dirty="0">
                <a:solidFill>
                  <a:srgbClr val="000000"/>
                </a:solidFill>
              </a:rPr>
              <a:t>Escola de Engenharia de Lorena</a:t>
            </a:r>
            <a:br>
              <a:rPr lang="pt-BR" dirty="0"/>
            </a:br>
            <a:r>
              <a:rPr lang="pt-BR" b="1" spc="300" dirty="0">
                <a:solidFill>
                  <a:srgbClr val="000000"/>
                </a:solidFill>
              </a:rPr>
              <a:t>Universidade de São Paulo</a:t>
            </a:r>
            <a:endParaRPr lang="pt-BR" spc="300" dirty="0"/>
          </a:p>
        </p:txBody>
      </p:sp>
      <p:pic>
        <p:nvPicPr>
          <p:cNvPr id="4" name="Imagem 3" descr="Uma imagem contendo ao ar livre&#10;&#10;Descrição gerada com alta confiança">
            <a:extLst>
              <a:ext uri="{FF2B5EF4-FFF2-40B4-BE49-F238E27FC236}">
                <a16:creationId xmlns:a16="http://schemas.microsoft.com/office/drawing/2014/main" id="{CF05901E-1ADC-4BE6-BF68-0E3791FDB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91" y="315397"/>
            <a:ext cx="1296000" cy="150336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3F2DFF7-63E4-44CB-B340-BF1C9507B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56325"/>
            <a:ext cx="2592000" cy="1832516"/>
          </a:xfrm>
          <a:prstGeom prst="rect">
            <a:avLst/>
          </a:prstGeom>
        </p:spPr>
      </p:pic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83E9C5A-C571-4A7A-A976-F8F16F83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1</a:t>
            </a:fld>
            <a:endParaRPr lang="pt-BR" alt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7021E3F-8327-43DC-8728-6C487AF0A525}"/>
              </a:ext>
            </a:extLst>
          </p:cNvPr>
          <p:cNvSpPr/>
          <p:nvPr/>
        </p:nvSpPr>
        <p:spPr>
          <a:xfrm>
            <a:off x="9112900" y="3442142"/>
            <a:ext cx="2808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Verdana, Arial, Helvetica, sans-serif"/>
              </a:rPr>
              <a:t>Disciplina: LOQ4216</a:t>
            </a:r>
          </a:p>
          <a:p>
            <a:endParaRPr lang="pt-BR" b="1" dirty="0">
              <a:latin typeface="Verdana, Arial, Helvetica, sans-serif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29F26CE-27AE-402D-87B0-3EF73FA7C58E}"/>
              </a:ext>
            </a:extLst>
          </p:cNvPr>
          <p:cNvSpPr/>
          <p:nvPr/>
        </p:nvSpPr>
        <p:spPr>
          <a:xfrm>
            <a:off x="3791745" y="4384293"/>
            <a:ext cx="78454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Verdana, Arial, Helvetica, sans-serif"/>
              </a:rPr>
              <a:t>Planejamento do Layout: Sistema SLP</a:t>
            </a:r>
          </a:p>
          <a:p>
            <a:pPr algn="r"/>
            <a:r>
              <a:rPr lang="pt-BR" sz="2800" b="1" dirty="0">
                <a:solidFill>
                  <a:srgbClr val="002060"/>
                </a:solidFill>
                <a:latin typeface="Verdana, Arial, Helvetica, sans-serif"/>
              </a:rPr>
              <a:t>Parte 1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5D71FED-B291-4435-A5F2-E2B21ACBA75F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59496" y="231032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Planejamento de Layout  - Sistema SLP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E3CC15-7376-4BB0-9C68-CF4C53381795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FE7EA19-B178-4399-8C84-4B7D4D36ED0C}"/>
              </a:ext>
            </a:extLst>
          </p:cNvPr>
          <p:cNvSpPr/>
          <p:nvPr/>
        </p:nvSpPr>
        <p:spPr>
          <a:xfrm>
            <a:off x="1559496" y="843678"/>
            <a:ext cx="100811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6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Serviços de suporte</a:t>
            </a:r>
          </a:p>
          <a:p>
            <a:pPr marL="342891" indent="-342891" algn="just">
              <a:buFont typeface="Wingdings" panose="05000000000000000000" pitchFamily="2" charset="2"/>
              <a:buChar char="Ø"/>
            </a:pPr>
            <a:r>
              <a:rPr lang="pt-BR" sz="2400" u="sng" dirty="0">
                <a:latin typeface="Century Schoolbook" panose="02040604050505020304" pitchFamily="18" charset="0"/>
              </a:rPr>
              <a:t>Sustentam o conjunto de operações produtivas</a:t>
            </a:r>
            <a:r>
              <a:rPr lang="pt-BR" sz="2400" dirty="0">
                <a:latin typeface="Century Schoolbook" panose="02040604050505020304" pitchFamily="18" charset="0"/>
              </a:rPr>
              <a:t>: Sem uma infraestrutura adequada, homens e máquinas não funcionariam satisfatoriamente.</a:t>
            </a:r>
          </a:p>
          <a:p>
            <a:pPr marL="342891" indent="-342891" algn="just">
              <a:buFont typeface="Wingdings" panose="05000000000000000000" pitchFamily="2" charset="2"/>
              <a:buChar char="Ø"/>
            </a:pPr>
            <a:endParaRPr lang="pt-BR" sz="2400" dirty="0">
              <a:latin typeface="Century Schoolbook" panose="02040604050505020304" pitchFamily="18" charset="0"/>
            </a:endParaRPr>
          </a:p>
          <a:p>
            <a:pPr marL="342891" indent="-342891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Century Schoolbook" panose="02040604050505020304" pitchFamily="18" charset="0"/>
              </a:rPr>
              <a:t>serviços de suporte: Incluem recursos, atividades ou funções auxiliares que devem suprir a área em questão e que lhe darão condições de funcionamento efetivo.</a:t>
            </a:r>
          </a:p>
          <a:p>
            <a:pPr marL="342891" indent="-342891" algn="just">
              <a:buFont typeface="Wingdings" panose="05000000000000000000" pitchFamily="2" charset="2"/>
              <a:buChar char="Ø"/>
            </a:pPr>
            <a:endParaRPr lang="pt-B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3790" y="231032"/>
            <a:ext cx="968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Planejamento de Layout  - Serviços de apoio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E3CC15-7376-4BB0-9C68-CF4C53381795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0E187E2-2316-44BF-858E-DF6CF7C47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30" y="836712"/>
            <a:ext cx="2466975" cy="184785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256EDBC-11FD-4BDE-B62E-99402EDF1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931519"/>
            <a:ext cx="3276000" cy="2185092"/>
          </a:xfrm>
          <a:prstGeom prst="rect">
            <a:avLst/>
          </a:prstGeom>
        </p:spPr>
      </p:pic>
      <p:pic>
        <p:nvPicPr>
          <p:cNvPr id="2050" name="Picture 2" descr="Resultado de imagem para primeiros socorros">
            <a:extLst>
              <a:ext uri="{FF2B5EF4-FFF2-40B4-BE49-F238E27FC236}">
                <a16:creationId xmlns:a16="http://schemas.microsoft.com/office/drawing/2014/main" id="{3C3C1F52-092D-4DB9-91FB-152C271B1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3741392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setores de expedição">
            <a:extLst>
              <a:ext uri="{FF2B5EF4-FFF2-40B4-BE49-F238E27FC236}">
                <a16:creationId xmlns:a16="http://schemas.microsoft.com/office/drawing/2014/main" id="{C45E9340-C784-484A-950F-ACF2CA30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223" y="3741392"/>
            <a:ext cx="2476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C34C238-0C86-4653-92F4-4BCBE752E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79" y="955890"/>
            <a:ext cx="2533651" cy="1809751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EBBB50A9-51F3-4BD2-8B4C-2851AF4F3A20}"/>
              </a:ext>
            </a:extLst>
          </p:cNvPr>
          <p:cNvSpPr/>
          <p:nvPr/>
        </p:nvSpPr>
        <p:spPr>
          <a:xfrm>
            <a:off x="4871864" y="2779227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latin typeface="Century Schoolbook" panose="02040604050505020304" pitchFamily="18" charset="0"/>
              </a:rPr>
              <a:t>escritórios da fábrica</a:t>
            </a:r>
            <a:endParaRPr lang="pt-BR" b="1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0C5A2E8-8FDB-4A77-8B8C-73371D51E7B5}"/>
              </a:ext>
            </a:extLst>
          </p:cNvPr>
          <p:cNvSpPr/>
          <p:nvPr/>
        </p:nvSpPr>
        <p:spPr>
          <a:xfrm>
            <a:off x="8976320" y="3116609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latin typeface="Century Schoolbook" panose="02040604050505020304" pitchFamily="18" charset="0"/>
              </a:rPr>
              <a:t>manutenção</a:t>
            </a:r>
            <a:endParaRPr lang="pt-BR" b="1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F68B72E-C0FE-4098-96CF-BA8A080E8730}"/>
              </a:ext>
            </a:extLst>
          </p:cNvPr>
          <p:cNvSpPr/>
          <p:nvPr/>
        </p:nvSpPr>
        <p:spPr>
          <a:xfrm>
            <a:off x="1937694" y="5410091"/>
            <a:ext cx="2449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u="sng" dirty="0">
                <a:latin typeface="Century Schoolbook" panose="02040604050505020304" pitchFamily="18" charset="0"/>
              </a:rPr>
              <a:t>atendimento de</a:t>
            </a:r>
          </a:p>
          <a:p>
            <a:pPr algn="ctr"/>
            <a:r>
              <a:rPr lang="pt-BR" b="1" u="sng" dirty="0">
                <a:latin typeface="Century Schoolbook" panose="02040604050505020304" pitchFamily="18" charset="0"/>
              </a:rPr>
              <a:t>primeiros socorros</a:t>
            </a:r>
            <a:endParaRPr lang="pt-BR" b="1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4D8D32C-17AD-4336-AA36-D5C8C6490F95}"/>
              </a:ext>
            </a:extLst>
          </p:cNvPr>
          <p:cNvSpPr/>
          <p:nvPr/>
        </p:nvSpPr>
        <p:spPr>
          <a:xfrm>
            <a:off x="2221574" y="2684563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latin typeface="Century Schoolbook" panose="02040604050505020304" pitchFamily="18" charset="0"/>
              </a:rPr>
              <a:t>ferramentaria</a:t>
            </a:r>
            <a:endParaRPr lang="pt-BR" b="1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0D5C4D1-5C2F-4458-A06D-9831626BAACC}"/>
              </a:ext>
            </a:extLst>
          </p:cNvPr>
          <p:cNvSpPr/>
          <p:nvPr/>
        </p:nvSpPr>
        <p:spPr>
          <a:xfrm>
            <a:off x="8877564" y="5603318"/>
            <a:ext cx="293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u="sng" dirty="0">
                <a:latin typeface="Century Schoolbook" panose="02040604050505020304" pitchFamily="18" charset="0"/>
              </a:rPr>
              <a:t>setores de expedição </a:t>
            </a:r>
            <a:r>
              <a:rPr lang="pt-BR" b="1" dirty="0">
                <a:latin typeface="Century Schoolbook" panose="02040604050505020304" pitchFamily="18" charset="0"/>
              </a:rPr>
              <a:t>e </a:t>
            </a:r>
          </a:p>
          <a:p>
            <a:pPr algn="ctr"/>
            <a:r>
              <a:rPr lang="pt-BR" b="1" u="sng" dirty="0">
                <a:latin typeface="Century Schoolbook" panose="02040604050505020304" pitchFamily="18" charset="0"/>
              </a:rPr>
              <a:t>recebimento</a:t>
            </a:r>
            <a:endParaRPr lang="pt-BR" b="1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707A1680-8FAD-41F6-ADC5-7748E5735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16" y="3900811"/>
            <a:ext cx="2667000" cy="1714500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E09011F1-349B-4041-8867-DE1AC11D0776}"/>
              </a:ext>
            </a:extLst>
          </p:cNvPr>
          <p:cNvSpPr/>
          <p:nvPr/>
        </p:nvSpPr>
        <p:spPr>
          <a:xfrm>
            <a:off x="5663952" y="5604421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latin typeface="Century Schoolbook" panose="02040604050505020304" pitchFamily="18" charset="0"/>
              </a:rPr>
              <a:t>refeitórios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5186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7528" y="2310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Planejamento de Layout  - Serviços de apoio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E3CC15-7376-4BB0-9C68-CF4C53381795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0DFC78-5D59-46DF-B3B1-4F8DE4B3DFD6}"/>
              </a:ext>
            </a:extLst>
          </p:cNvPr>
          <p:cNvSpPr/>
          <p:nvPr/>
        </p:nvSpPr>
        <p:spPr>
          <a:xfrm>
            <a:off x="1703512" y="951399"/>
            <a:ext cx="102196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Tempo</a:t>
            </a:r>
          </a:p>
          <a:p>
            <a:pPr marL="342891" indent="-342891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entury Schoolbook" panose="02040604050505020304" pitchFamily="18" charset="0"/>
              </a:rPr>
              <a:t>Significa: quando, por quanto tempo, com que frequência e com que prazo.</a:t>
            </a:r>
          </a:p>
          <a:p>
            <a:pPr marL="342891" indent="-342891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entury Schoolbook" panose="02040604050505020304" pitchFamily="18" charset="0"/>
              </a:rPr>
              <a:t>O dimensionamento do tempo </a:t>
            </a:r>
            <a:r>
              <a:rPr lang="pt-BR" sz="2400" u="sng" dirty="0">
                <a:latin typeface="Century Schoolbook" panose="02040604050505020304" pitchFamily="18" charset="0"/>
              </a:rPr>
              <a:t>envolve questões como</a:t>
            </a:r>
            <a:r>
              <a:rPr lang="pt-BR" sz="2400" dirty="0">
                <a:latin typeface="Century Schoolbook" panose="02040604050505020304" pitchFamily="18" charset="0"/>
              </a:rPr>
              <a:t>: </a:t>
            </a:r>
            <a:r>
              <a:rPr lang="pt-BR" sz="2400" u="sng" dirty="0">
                <a:latin typeface="Century Schoolbook" panose="02040604050505020304" pitchFamily="18" charset="0"/>
              </a:rPr>
              <a:t>quando produzir</a:t>
            </a:r>
            <a:r>
              <a:rPr lang="pt-BR" sz="2400" dirty="0">
                <a:latin typeface="Century Schoolbook" panose="02040604050505020304" pitchFamily="18" charset="0"/>
              </a:rPr>
              <a:t> ou quando o projeto será colocado em operação (durante a época do Natal, durante o período de colheita). </a:t>
            </a:r>
          </a:p>
          <a:p>
            <a:pPr marL="342891" indent="-342891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entury Schoolbook" panose="02040604050505020304" pitchFamily="18" charset="0"/>
              </a:rPr>
              <a:t>Os </a:t>
            </a:r>
            <a:r>
              <a:rPr lang="pt-BR" sz="2400" u="sng" dirty="0">
                <a:latin typeface="Century Schoolbook" panose="02040604050505020304" pitchFamily="18" charset="0"/>
              </a:rPr>
              <a:t>tempos de operação para as funções produtivas </a:t>
            </a:r>
            <a:r>
              <a:rPr lang="pt-BR" sz="2400" dirty="0">
                <a:latin typeface="Century Schoolbook" panose="02040604050505020304" pitchFamily="18" charset="0"/>
              </a:rPr>
              <a:t>determinam quantas máquinas são necessárias, o que levará ao dimensionamento do espaço, da mão-de-obra e ao balanceamento das operações. </a:t>
            </a:r>
          </a:p>
          <a:p>
            <a:pPr marL="342891" indent="-342891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entury Schoolbook" panose="02040604050505020304" pitchFamily="18" charset="0"/>
              </a:rPr>
              <a:t>Urgência de uma ação ou de uma entrega também faz parte da medida do tempo, assim como o </a:t>
            </a:r>
            <a:r>
              <a:rPr lang="pt-BR" sz="2400" u="sng" dirty="0">
                <a:latin typeface="Century Schoolbook" panose="02040604050505020304" pitchFamily="18" charset="0"/>
              </a:rPr>
              <a:t>ritmo de produção </a:t>
            </a:r>
            <a:r>
              <a:rPr lang="pt-BR" sz="2400" dirty="0">
                <a:latin typeface="Century Schoolbook" panose="02040604050505020304" pitchFamily="18" charset="0"/>
              </a:rPr>
              <a:t>e as </a:t>
            </a:r>
            <a:r>
              <a:rPr lang="pt-BR" sz="2400" u="sng" dirty="0">
                <a:latin typeface="Century Schoolbook" panose="02040604050505020304" pitchFamily="18" charset="0"/>
              </a:rPr>
              <a:t>respostas dos serviços de suporte</a:t>
            </a:r>
            <a:r>
              <a:rPr lang="pt-BR" sz="2400" dirty="0">
                <a:latin typeface="Century Schoolbook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946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7528" y="2310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Planejamento de Layout  - Serviços de apoio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E3CC15-7376-4BB0-9C68-CF4C53381795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3C92986-7AF9-4269-B577-4E29C2E08D00}"/>
              </a:ext>
            </a:extLst>
          </p:cNvPr>
          <p:cNvSpPr/>
          <p:nvPr/>
        </p:nvSpPr>
        <p:spPr>
          <a:xfrm>
            <a:off x="1847528" y="1052736"/>
            <a:ext cx="98650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Century Schoolbook" panose="02040604050505020304" pitchFamily="18" charset="0"/>
              </a:rPr>
              <a:t>Os cinco elementos</a:t>
            </a:r>
          </a:p>
          <a:p>
            <a:endParaRPr lang="pt-BR" sz="3200" b="1" dirty="0">
              <a:latin typeface="Century Schoolbook" panose="02040604050505020304" pitchFamily="18" charset="0"/>
            </a:endParaRPr>
          </a:p>
          <a:p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P </a:t>
            </a:r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 P</a:t>
            </a:r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roduto</a:t>
            </a:r>
          </a:p>
          <a:p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Q </a:t>
            </a:r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 Q</a:t>
            </a:r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uantidade</a:t>
            </a:r>
          </a:p>
          <a:p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R </a:t>
            </a:r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 R</a:t>
            </a:r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oteiro</a:t>
            </a:r>
          </a:p>
          <a:p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S </a:t>
            </a:r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 S</a:t>
            </a:r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erviços de suporte</a:t>
            </a:r>
          </a:p>
          <a:p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T </a:t>
            </a:r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 T</a:t>
            </a:r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empo</a:t>
            </a:r>
          </a:p>
          <a:p>
            <a:endParaRPr lang="pt-BR" sz="3200" b="1" dirty="0">
              <a:latin typeface="Century Schoolbook" panose="02040604050505020304" pitchFamily="18" charset="0"/>
            </a:endParaRPr>
          </a:p>
          <a:p>
            <a:pPr algn="ctr"/>
            <a:r>
              <a:rPr lang="pt-BR" sz="3200" b="1" dirty="0">
                <a:latin typeface="Century Schoolbook" panose="02040604050505020304" pitchFamily="18" charset="0"/>
              </a:rPr>
              <a:t>Formam as bases para o planejamento das instalações.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270646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7528" y="2310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Planejamento de Layout  - Sistema SLP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E3CC15-7376-4BB0-9C68-CF4C53381795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E4C2729-F502-4E5C-8B02-7BB15D70B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664" y="1340768"/>
            <a:ext cx="10620000" cy="44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80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91544" y="301350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Planejamento de Layout  - Sistema SLP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E3CC15-7376-4BB0-9C68-CF4C53381795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pic>
        <p:nvPicPr>
          <p:cNvPr id="14" name="Imagem 13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E0F89F48-50B9-4E52-8D6C-DBA383707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08" y="261000"/>
            <a:ext cx="4786445" cy="63360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4329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DE3CC15-7376-4BB0-9C68-CF4C53381795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40A18F4-3C13-4B82-BE52-A8641B07233D}"/>
              </a:ext>
            </a:extLst>
          </p:cNvPr>
          <p:cNvSpPr/>
          <p:nvPr/>
        </p:nvSpPr>
        <p:spPr>
          <a:xfrm>
            <a:off x="1634263" y="766733"/>
            <a:ext cx="1021961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70C0"/>
                </a:solidFill>
              </a:rPr>
              <a:t>Todo arranjo se baseia em três conceitos fundamentais:</a:t>
            </a:r>
          </a:p>
          <a:p>
            <a:pPr algn="just"/>
            <a:endParaRPr lang="pt-BR" sz="2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marL="457189" indent="-457189" algn="just">
              <a:buAutoNum type="arabicPeriod"/>
            </a:pPr>
            <a:r>
              <a:rPr lang="pt-BR" sz="2400" b="1" dirty="0">
                <a:latin typeface="Century Schoolbook" panose="02040604050505020304" pitchFamily="18" charset="0"/>
              </a:rPr>
              <a:t>Inter-relações</a:t>
            </a:r>
          </a:p>
          <a:p>
            <a:pPr algn="just"/>
            <a:r>
              <a:rPr lang="pt-BR" sz="2400" dirty="0">
                <a:latin typeface="Century Schoolbook" panose="02040604050505020304" pitchFamily="18" charset="0"/>
              </a:rPr>
              <a:t>       grau relativo de dependência ou proximidade entre as atividades.</a:t>
            </a:r>
          </a:p>
          <a:p>
            <a:pPr algn="just"/>
            <a:endParaRPr lang="pt-BR" sz="2400" dirty="0">
              <a:latin typeface="Century Schoolbook" panose="02040604050505020304" pitchFamily="18" charset="0"/>
            </a:endParaRPr>
          </a:p>
          <a:p>
            <a:pPr marL="457189" indent="-457189" algn="just">
              <a:buFont typeface="+mj-lt"/>
              <a:buAutoNum type="arabicPeriod" startAt="2"/>
            </a:pPr>
            <a:r>
              <a:rPr lang="pt-BR" sz="2400" b="1" dirty="0">
                <a:latin typeface="Century Schoolbook" panose="02040604050505020304" pitchFamily="18" charset="0"/>
              </a:rPr>
              <a:t>Espaço</a:t>
            </a:r>
            <a:endParaRPr lang="pt-BR" sz="2400" dirty="0">
              <a:latin typeface="Century Schoolbook" panose="02040604050505020304" pitchFamily="18" charset="0"/>
            </a:endParaRPr>
          </a:p>
          <a:p>
            <a:pPr algn="just"/>
            <a:r>
              <a:rPr lang="pt-BR" sz="2400" dirty="0">
                <a:latin typeface="Century Schoolbook" panose="02040604050505020304" pitchFamily="18" charset="0"/>
              </a:rPr>
              <a:t>      quantidade, tipo e forma ou (Configuração dos itens a serem  </a:t>
            </a:r>
          </a:p>
          <a:p>
            <a:pPr algn="just"/>
            <a:r>
              <a:rPr lang="pt-BR" sz="2400" dirty="0">
                <a:latin typeface="Century Schoolbook" panose="02040604050505020304" pitchFamily="18" charset="0"/>
              </a:rPr>
              <a:t>      </a:t>
            </a:r>
            <a:r>
              <a:rPr lang="pt-BR" sz="2400" dirty="0" err="1">
                <a:latin typeface="Century Schoolbook" panose="02040604050505020304" pitchFamily="18" charset="0"/>
              </a:rPr>
              <a:t>oposicionados</a:t>
            </a:r>
            <a:r>
              <a:rPr lang="pt-BR" sz="2400" dirty="0">
                <a:latin typeface="Century Schoolbook" panose="02040604050505020304" pitchFamily="18" charset="0"/>
              </a:rPr>
              <a:t>.</a:t>
            </a:r>
          </a:p>
          <a:p>
            <a:pPr algn="just"/>
            <a:endParaRPr lang="pt-BR" sz="2400" dirty="0">
              <a:latin typeface="Century Schoolbook" panose="02040604050505020304" pitchFamily="18" charset="0"/>
            </a:endParaRPr>
          </a:p>
          <a:p>
            <a:pPr algn="just"/>
            <a:r>
              <a:rPr lang="pt-BR" sz="2400" b="1" dirty="0">
                <a:latin typeface="Century Schoolbook" panose="02040604050505020304" pitchFamily="18" charset="0"/>
              </a:rPr>
              <a:t>3</a:t>
            </a:r>
            <a:r>
              <a:rPr lang="pt-BR" sz="2400" dirty="0">
                <a:latin typeface="Century Schoolbook" panose="02040604050505020304" pitchFamily="18" charset="0"/>
              </a:rPr>
              <a:t>. </a:t>
            </a:r>
            <a:r>
              <a:rPr lang="pt-BR" sz="2400" b="1" dirty="0">
                <a:latin typeface="Century Schoolbook" panose="02040604050505020304" pitchFamily="18" charset="0"/>
              </a:rPr>
              <a:t>Ajuste</a:t>
            </a:r>
            <a:endParaRPr lang="pt-BR" sz="2400" dirty="0">
              <a:latin typeface="Century Schoolbook" panose="02040604050505020304" pitchFamily="18" charset="0"/>
            </a:endParaRPr>
          </a:p>
          <a:p>
            <a:pPr algn="just"/>
            <a:r>
              <a:rPr lang="pt-BR" sz="2400" dirty="0">
                <a:latin typeface="Century Schoolbook" panose="02040604050505020304" pitchFamily="18" charset="0"/>
              </a:rPr>
              <a:t>    arranjo das áreas e equipamentos da melhor maneira possível.</a:t>
            </a:r>
          </a:p>
          <a:p>
            <a:pPr algn="just"/>
            <a:endParaRPr lang="pt-BR" sz="2000" dirty="0">
              <a:latin typeface="Century Schoolbook" panose="02040604050505020304" pitchFamily="18" charset="0"/>
            </a:endParaRPr>
          </a:p>
          <a:p>
            <a:pPr algn="just"/>
            <a:endParaRPr lang="pt-BR" sz="2000" dirty="0">
              <a:latin typeface="Century Schoolbook" panose="02040604050505020304" pitchFamily="18" charset="0"/>
            </a:endParaRPr>
          </a:p>
          <a:p>
            <a:pPr algn="just"/>
            <a:endParaRPr lang="pt-BR" sz="2000" dirty="0">
              <a:latin typeface="Century Schoolbook" panose="02040604050505020304" pitchFamily="18" charset="0"/>
            </a:endParaRPr>
          </a:p>
          <a:p>
            <a:pPr algn="ctr"/>
            <a:r>
              <a:rPr lang="pt-BR" sz="2000" b="1" dirty="0">
                <a:highlight>
                  <a:srgbClr val="FFFF00"/>
                </a:highlight>
                <a:latin typeface="Century Schoolbook" panose="02040604050505020304" pitchFamily="18" charset="0"/>
              </a:rPr>
              <a:t>Esses três princípios são a essência de qualquer planejamento de arranjo físico, independente do produto, processo ou extensão do projeto.</a:t>
            </a:r>
            <a:endParaRPr lang="pt-BR" sz="2000" b="1" dirty="0">
              <a:highlight>
                <a:srgbClr val="FFFF00"/>
              </a:highlight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BAB1E9-0E12-43F4-B989-9564D896D320}"/>
              </a:ext>
            </a:extLst>
          </p:cNvPr>
          <p:cNvSpPr txBox="1"/>
          <p:nvPr/>
        </p:nvSpPr>
        <p:spPr>
          <a:xfrm>
            <a:off x="1847528" y="231032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Planejamento de Layout  - Sistema SLP</a:t>
            </a:r>
          </a:p>
        </p:txBody>
      </p:sp>
    </p:spTree>
    <p:extLst>
      <p:ext uri="{BB962C8B-B14F-4D97-AF65-F5344CB8AC3E}">
        <p14:creationId xmlns:p14="http://schemas.microsoft.com/office/powerpoint/2010/main" val="656186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6D3937-D674-4B75-9300-3B23A52F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17</a:t>
            </a:fld>
            <a:endParaRPr lang="pt-BR" alt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96C268-BFC4-48CA-9C26-61B7F6E67190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4B07986-5591-4BD1-A6FD-8BC56DF512F2}"/>
              </a:ext>
            </a:extLst>
          </p:cNvPr>
          <p:cNvSpPr/>
          <p:nvPr/>
        </p:nvSpPr>
        <p:spPr>
          <a:xfrm>
            <a:off x="7397629" y="260648"/>
            <a:ext cx="46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Dados de entrada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074D1D8-BDE7-42D4-B89E-0462474C3D40}"/>
              </a:ext>
            </a:extLst>
          </p:cNvPr>
          <p:cNvSpPr txBox="1"/>
          <p:nvPr/>
        </p:nvSpPr>
        <p:spPr>
          <a:xfrm>
            <a:off x="7104112" y="3366817"/>
            <a:ext cx="4509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Planejamento de Layout  - Sistema SLP</a:t>
            </a:r>
          </a:p>
        </p:txBody>
      </p:sp>
      <p:pic>
        <p:nvPicPr>
          <p:cNvPr id="6" name="Imagem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ABBF3A1F-3969-4570-ACA4-DED28C499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03" y="333360"/>
            <a:ext cx="4786445" cy="63360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75D6F39F-16A9-4AC6-97DA-C3A7BDFA4DB4}"/>
              </a:ext>
            </a:extLst>
          </p:cNvPr>
          <p:cNvSpPr/>
          <p:nvPr/>
        </p:nvSpPr>
        <p:spPr>
          <a:xfrm rot="10800000">
            <a:off x="5807968" y="476673"/>
            <a:ext cx="1752799" cy="263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E03BCE-C280-44C2-812E-DE6BFF8AFD17}"/>
              </a:ext>
            </a:extLst>
          </p:cNvPr>
          <p:cNvSpPr txBox="1"/>
          <p:nvPr/>
        </p:nvSpPr>
        <p:spPr>
          <a:xfrm>
            <a:off x="2207568" y="392616"/>
            <a:ext cx="3456000" cy="324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/>
              <a:t>Dados de entrada: P, Q, R, S, T e atividades</a:t>
            </a:r>
          </a:p>
        </p:txBody>
      </p:sp>
    </p:spTree>
    <p:extLst>
      <p:ext uri="{BB962C8B-B14F-4D97-AF65-F5344CB8AC3E}">
        <p14:creationId xmlns:p14="http://schemas.microsoft.com/office/powerpoint/2010/main" val="414514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6D3937-D674-4B75-9300-3B23A52F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18</a:t>
            </a:fld>
            <a:endParaRPr lang="pt-BR" alt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96C268-BFC4-48CA-9C26-61B7F6E67190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4B07986-5591-4BD1-A6FD-8BC56DF512F2}"/>
              </a:ext>
            </a:extLst>
          </p:cNvPr>
          <p:cNvSpPr/>
          <p:nvPr/>
        </p:nvSpPr>
        <p:spPr>
          <a:xfrm>
            <a:off x="1763953" y="1124744"/>
            <a:ext cx="97210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Century Schoolbook" panose="02040604050505020304" pitchFamily="18" charset="0"/>
              </a:rPr>
              <a:t>Dados de entrada</a:t>
            </a:r>
          </a:p>
          <a:p>
            <a:endParaRPr lang="pt-BR" sz="24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P </a:t>
            </a:r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 P</a:t>
            </a:r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roduto</a:t>
            </a:r>
          </a:p>
          <a:p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Q </a:t>
            </a:r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 Q</a:t>
            </a:r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uantidade</a:t>
            </a:r>
          </a:p>
          <a:p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R </a:t>
            </a:r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 R</a:t>
            </a:r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oteiro</a:t>
            </a:r>
          </a:p>
          <a:p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S </a:t>
            </a:r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 S</a:t>
            </a:r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erviços de suporte</a:t>
            </a:r>
          </a:p>
          <a:p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T </a:t>
            </a:r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  <a:sym typeface="Wingdings" panose="05000000000000000000" pitchFamily="2" charset="2"/>
              </a:rPr>
              <a:t> T</a:t>
            </a:r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empo</a:t>
            </a:r>
          </a:p>
          <a:p>
            <a:endParaRPr lang="pt-BR" sz="2400" dirty="0">
              <a:latin typeface="Century Schoolbook" panose="02040604050505020304" pitchFamily="18" charset="0"/>
            </a:endParaRPr>
          </a:p>
          <a:p>
            <a:r>
              <a:rPr lang="pt-BR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Os primeiros dados são:</a:t>
            </a:r>
          </a:p>
          <a:p>
            <a:endParaRPr lang="pt-BR" sz="2400" dirty="0">
              <a:latin typeface="Century Schoolbook" panose="02040604050505020304" pitchFamily="18" charset="0"/>
            </a:endParaRPr>
          </a:p>
          <a:p>
            <a:pPr marL="342900" indent="-342900">
              <a:buAutoNum type="arabicPeriod"/>
            </a:pPr>
            <a:r>
              <a:rPr lang="pt-BR" sz="2400" b="1" dirty="0">
                <a:latin typeface="Century Schoolbook" panose="02040604050505020304" pitchFamily="18" charset="0"/>
              </a:rPr>
              <a:t>Produto</a:t>
            </a:r>
            <a:r>
              <a:rPr lang="pt-BR" sz="2400" dirty="0">
                <a:latin typeface="Century Schoolbook" panose="02040604050505020304" pitchFamily="18" charset="0"/>
              </a:rPr>
              <a:t> (ou material ou serviço) — o que produzir.</a:t>
            </a:r>
          </a:p>
          <a:p>
            <a:pPr marL="342900" indent="-342900">
              <a:buAutoNum type="arabicPeriod"/>
            </a:pPr>
            <a:endParaRPr lang="pt-BR" sz="2400" dirty="0">
              <a:latin typeface="Century Schoolbook" panose="02040604050505020304" pitchFamily="18" charset="0"/>
            </a:endParaRPr>
          </a:p>
          <a:p>
            <a:r>
              <a:rPr lang="pt-BR" sz="2400" dirty="0">
                <a:latin typeface="Century Schoolbook" panose="02040604050505020304" pitchFamily="18" charset="0"/>
              </a:rPr>
              <a:t>2. </a:t>
            </a:r>
            <a:r>
              <a:rPr lang="pt-BR" sz="2400" b="1" dirty="0">
                <a:latin typeface="Century Schoolbook" panose="02040604050505020304" pitchFamily="18" charset="0"/>
              </a:rPr>
              <a:t>Quantidade</a:t>
            </a:r>
            <a:r>
              <a:rPr lang="pt-BR" sz="2400" dirty="0">
                <a:latin typeface="Century Schoolbook" panose="02040604050505020304" pitchFamily="18" charset="0"/>
              </a:rPr>
              <a:t> (ou volume) — quanto produzir de cada item.</a:t>
            </a:r>
            <a:endParaRPr lang="pt-BR" sz="24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074D1D8-BDE7-42D4-B89E-0462474C3D40}"/>
              </a:ext>
            </a:extLst>
          </p:cNvPr>
          <p:cNvSpPr txBox="1"/>
          <p:nvPr/>
        </p:nvSpPr>
        <p:spPr>
          <a:xfrm>
            <a:off x="1847528" y="231032"/>
            <a:ext cx="97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Planejamento de Layout  - Sistema SLP</a:t>
            </a:r>
          </a:p>
        </p:txBody>
      </p:sp>
    </p:spTree>
    <p:extLst>
      <p:ext uri="{BB962C8B-B14F-4D97-AF65-F5344CB8AC3E}">
        <p14:creationId xmlns:p14="http://schemas.microsoft.com/office/powerpoint/2010/main" val="3535390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6D3937-D674-4B75-9300-3B23A52F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19</a:t>
            </a:fld>
            <a:endParaRPr lang="pt-BR" alt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96C268-BFC4-48CA-9C26-61B7F6E67190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4B07986-5591-4BD1-A6FD-8BC56DF512F2}"/>
              </a:ext>
            </a:extLst>
          </p:cNvPr>
          <p:cNvSpPr/>
          <p:nvPr/>
        </p:nvSpPr>
        <p:spPr>
          <a:xfrm>
            <a:off x="1486159" y="2561999"/>
            <a:ext cx="1773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Dados de entrada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3F1207-67CE-4330-80AA-9F5C74714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647" y="45544"/>
            <a:ext cx="7380000" cy="676691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D018587-09DB-4F9B-882C-E3C51DF728E3}"/>
              </a:ext>
            </a:extLst>
          </p:cNvPr>
          <p:cNvSpPr/>
          <p:nvPr/>
        </p:nvSpPr>
        <p:spPr>
          <a:xfrm>
            <a:off x="5087888" y="292494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técnicas de produção em massa </a:t>
            </a:r>
            <a:endParaRPr lang="pt-BR" sz="44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F50B77F-0D93-4EDA-A339-475D709C4B02}"/>
              </a:ext>
            </a:extLst>
          </p:cNvPr>
          <p:cNvSpPr/>
          <p:nvPr/>
        </p:nvSpPr>
        <p:spPr>
          <a:xfrm>
            <a:off x="7057647" y="5157192"/>
            <a:ext cx="2039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i="1" dirty="0">
                <a:solidFill>
                  <a:srgbClr val="C00000"/>
                </a:solidFill>
                <a:highlight>
                  <a:srgbClr val="FFFF00"/>
                </a:highlight>
              </a:rPr>
              <a:t>layout </a:t>
            </a:r>
            <a:r>
              <a:rPr lang="pt-BR" sz="1600" b="1" dirty="0">
                <a:solidFill>
                  <a:srgbClr val="C00000"/>
                </a:solidFill>
                <a:highlight>
                  <a:srgbClr val="FFFF00"/>
                </a:highlight>
              </a:rPr>
              <a:t>por lotes </a:t>
            </a:r>
            <a:endParaRPr lang="pt-BR" sz="44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3D6C343-1522-42E4-9AA0-9A42D33DCEF0}"/>
              </a:ext>
            </a:extLst>
          </p:cNvPr>
          <p:cNvSpPr/>
          <p:nvPr/>
        </p:nvSpPr>
        <p:spPr>
          <a:xfrm>
            <a:off x="5111761" y="4149080"/>
            <a:ext cx="2039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i="1" dirty="0">
                <a:solidFill>
                  <a:srgbClr val="C00000"/>
                </a:solidFill>
                <a:highlight>
                  <a:srgbClr val="FFFF00"/>
                </a:highlight>
              </a:rPr>
              <a:t>Arranjos combinados</a:t>
            </a:r>
            <a:endParaRPr lang="pt-BR" sz="44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8F25F86-D011-47C8-87AA-F31F4413852F}"/>
              </a:ext>
            </a:extLst>
          </p:cNvPr>
          <p:cNvSpPr txBox="1"/>
          <p:nvPr/>
        </p:nvSpPr>
        <p:spPr>
          <a:xfrm>
            <a:off x="3505380" y="323364"/>
            <a:ext cx="70560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DIAGRAMA P-Q</a:t>
            </a:r>
          </a:p>
        </p:txBody>
      </p:sp>
    </p:spTree>
    <p:extLst>
      <p:ext uri="{BB962C8B-B14F-4D97-AF65-F5344CB8AC3E}">
        <p14:creationId xmlns:p14="http://schemas.microsoft.com/office/powerpoint/2010/main" val="294495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94C8532-7DB6-4F7F-B136-B5D03EF9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2</a:t>
            </a:fld>
            <a:endParaRPr lang="pt-BR" alt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E5CEB7-3CE7-4264-B805-A41B3C884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633" y="464910"/>
            <a:ext cx="7776000" cy="607876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F681521-4FD9-467B-BC0A-630A10F52EA4}"/>
              </a:ext>
            </a:extLst>
          </p:cNvPr>
          <p:cNvSpPr/>
          <p:nvPr/>
        </p:nvSpPr>
        <p:spPr>
          <a:xfrm>
            <a:off x="263352" y="116632"/>
            <a:ext cx="3888432" cy="66787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b="1" dirty="0"/>
              <a:t>Fase I - Localização</a:t>
            </a:r>
          </a:p>
          <a:p>
            <a:pPr>
              <a:spcAft>
                <a:spcPts val="1200"/>
              </a:spcAft>
            </a:pPr>
            <a:r>
              <a:rPr lang="pt-BR" dirty="0"/>
              <a:t>Determina a localização da área para a qual se fará o planejamento das instalações. </a:t>
            </a:r>
          </a:p>
          <a:p>
            <a:pPr algn="just">
              <a:spcAft>
                <a:spcPts val="1200"/>
              </a:spcAft>
            </a:pPr>
            <a:r>
              <a:rPr lang="pt-BR" b="1" dirty="0"/>
              <a:t>Fase II - Arranjo físico geral </a:t>
            </a:r>
            <a:r>
              <a:rPr lang="pt-BR" dirty="0"/>
              <a:t>Estabelece a posição relativa entre as diversas áreas. Nesta fase os modelos de fluxo e as áreas são trabalhados em conjunto de forma que as inter-relações e a configuração geral da área sejam estabelecidas (layout grosseiro).</a:t>
            </a:r>
          </a:p>
          <a:p>
            <a:pPr>
              <a:spcAft>
                <a:spcPts val="1200"/>
              </a:spcAft>
            </a:pPr>
            <a:r>
              <a:rPr lang="pt-BR" b="1" dirty="0"/>
              <a:t>Fase III - Arranjo físico detalhado </a:t>
            </a:r>
            <a:r>
              <a:rPr lang="pt-BR" dirty="0"/>
              <a:t>Localização de cada máquina e equipamento, espaço de trabalho dos operadores, área estoque, etc.</a:t>
            </a:r>
          </a:p>
          <a:p>
            <a:pPr>
              <a:spcAft>
                <a:spcPts val="1200"/>
              </a:spcAft>
            </a:pPr>
            <a:r>
              <a:rPr lang="pt-BR" b="1" dirty="0"/>
              <a:t>Fase IV - Implantação</a:t>
            </a:r>
          </a:p>
          <a:p>
            <a:pPr>
              <a:spcAft>
                <a:spcPts val="1200"/>
              </a:spcAft>
            </a:pPr>
            <a:r>
              <a:rPr lang="pt-BR" dirty="0"/>
              <a:t>movimentação das máquinas, equipamentos e recursos, a fim de que sejam instalados conforme o planejamento.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265D178-E940-429E-B133-596F7E360C45}"/>
              </a:ext>
            </a:extLst>
          </p:cNvPr>
          <p:cNvSpPr txBox="1"/>
          <p:nvPr/>
        </p:nvSpPr>
        <p:spPr>
          <a:xfrm>
            <a:off x="4318633" y="59614"/>
            <a:ext cx="7610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3"/>
                </a:solidFill>
              </a:rPr>
              <a:t>Fases do Sistema SLP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2BF0187-DF9C-4444-B47D-7C967B451CEA}"/>
              </a:ext>
            </a:extLst>
          </p:cNvPr>
          <p:cNvSpPr txBox="1"/>
          <p:nvPr/>
        </p:nvSpPr>
        <p:spPr>
          <a:xfrm>
            <a:off x="6240016" y="1970378"/>
            <a:ext cx="2952328" cy="36000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sz="1200" b="1" dirty="0"/>
              <a:t>II ARRANJO FÍSICO GERAL</a:t>
            </a:r>
          </a:p>
        </p:txBody>
      </p:sp>
    </p:spTree>
    <p:extLst>
      <p:ext uri="{BB962C8B-B14F-4D97-AF65-F5344CB8AC3E}">
        <p14:creationId xmlns:p14="http://schemas.microsoft.com/office/powerpoint/2010/main" val="2491470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445244E7-3BAA-41A8-9CCA-733FEA513ABF}"/>
              </a:ext>
            </a:extLst>
          </p:cNvPr>
          <p:cNvSpPr/>
          <p:nvPr/>
        </p:nvSpPr>
        <p:spPr>
          <a:xfrm>
            <a:off x="4151784" y="4366772"/>
            <a:ext cx="4104456" cy="22322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96C268-BFC4-48CA-9C26-61B7F6E67190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4B07986-5591-4BD1-A6FD-8BC56DF512F2}"/>
              </a:ext>
            </a:extLst>
          </p:cNvPr>
          <p:cNvSpPr/>
          <p:nvPr/>
        </p:nvSpPr>
        <p:spPr>
          <a:xfrm>
            <a:off x="1703511" y="116632"/>
            <a:ext cx="10081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Dados de entrada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B64AF1-ACF6-47E0-8A73-34F2011CEF12}"/>
              </a:ext>
            </a:extLst>
          </p:cNvPr>
          <p:cNvSpPr/>
          <p:nvPr/>
        </p:nvSpPr>
        <p:spPr>
          <a:xfrm>
            <a:off x="1703511" y="578297"/>
            <a:ext cx="1021961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Análise volume-variedade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 Nova" panose="020B0504020202020204" pitchFamily="34" charset="0"/>
              </a:rPr>
              <a:t>Na maioria dos casos </a:t>
            </a:r>
            <a:r>
              <a:rPr lang="pt-BR" sz="2400" u="sng" dirty="0">
                <a:latin typeface="Arial Nova" panose="020B0504020202020204" pitchFamily="34" charset="0"/>
              </a:rPr>
              <a:t>não existe uma relação direta entre P e Q.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 Nova" panose="020B05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 Nova" panose="020B0504020202020204" pitchFamily="34" charset="0"/>
              </a:rPr>
              <a:t>Podemos ter: uma situação em que 20% dos clientes sejam responsáveis por 70% do total das vendas. Ou um caso em que 30% do faturamento são devidos a 80% dos produtos.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39BF08A-0A59-4FDB-BEC0-5742F04D1039}"/>
              </a:ext>
            </a:extLst>
          </p:cNvPr>
          <p:cNvSpPr/>
          <p:nvPr/>
        </p:nvSpPr>
        <p:spPr>
          <a:xfrm>
            <a:off x="1703511" y="2862803"/>
            <a:ext cx="10200397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Century Schoolbook" panose="02040604050505020304" pitchFamily="18" charset="0"/>
              </a:rPr>
              <a:t>Exemplo</a:t>
            </a:r>
            <a:r>
              <a:rPr lang="pt-BR" sz="3200" dirty="0">
                <a:latin typeface="Century Schoolbook" panose="02040604050505020304" pitchFamily="18" charset="0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pt-BR" sz="2000" dirty="0">
                <a:latin typeface="Century Schoolbook" panose="02040604050505020304" pitchFamily="18" charset="0"/>
              </a:rPr>
              <a:t>Um moinho fabrica 100 tipos diferentes de ração para animais, que são numerados de 1 a 100. A porcentagem da tonelagem total se distribui da seguinte maneira em relação aos tipos de ração:</a:t>
            </a:r>
          </a:p>
          <a:p>
            <a:pPr>
              <a:spcAft>
                <a:spcPts val="1200"/>
              </a:spcAft>
            </a:pPr>
            <a:r>
              <a:rPr lang="pt-BR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			Tipos de ração	      % ton. total	</a:t>
            </a:r>
          </a:p>
          <a:p>
            <a:pPr>
              <a:spcAft>
                <a:spcPts val="1200"/>
              </a:spcAft>
            </a:pPr>
            <a:r>
              <a:rPr lang="pt-BR" dirty="0">
                <a:latin typeface="Century Schoolbook" panose="02040604050505020304" pitchFamily="18" charset="0"/>
              </a:rPr>
              <a:t>			</a:t>
            </a:r>
            <a:r>
              <a:rPr lang="pt-BR" b="1" dirty="0">
                <a:latin typeface="Century Schoolbook" panose="02040604050505020304" pitchFamily="18" charset="0"/>
              </a:rPr>
              <a:t>1 a 10 			65</a:t>
            </a:r>
          </a:p>
          <a:p>
            <a:pPr>
              <a:spcAft>
                <a:spcPts val="1200"/>
              </a:spcAft>
            </a:pPr>
            <a:r>
              <a:rPr lang="pt-BR" b="1" dirty="0">
                <a:latin typeface="Century Schoolbook" panose="02040604050505020304" pitchFamily="18" charset="0"/>
              </a:rPr>
              <a:t>			11 a 20			17</a:t>
            </a:r>
          </a:p>
          <a:p>
            <a:pPr>
              <a:spcAft>
                <a:spcPts val="1200"/>
              </a:spcAft>
            </a:pPr>
            <a:r>
              <a:rPr lang="pt-BR" b="1" dirty="0">
                <a:latin typeface="Century Schoolbook" panose="02040604050505020304" pitchFamily="18" charset="0"/>
              </a:rPr>
              <a:t>			21 a 69			17</a:t>
            </a:r>
          </a:p>
          <a:p>
            <a:pPr>
              <a:spcAft>
                <a:spcPts val="1200"/>
              </a:spcAft>
            </a:pPr>
            <a:r>
              <a:rPr lang="pt-BR" b="1" dirty="0">
                <a:latin typeface="Century Schoolbook" panose="02040604050505020304" pitchFamily="18" charset="0"/>
              </a:rPr>
              <a:t>			70 a 100		01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10027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B96C268-BFC4-48CA-9C26-61B7F6E67190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4B07986-5591-4BD1-A6FD-8BC56DF512F2}"/>
              </a:ext>
            </a:extLst>
          </p:cNvPr>
          <p:cNvSpPr/>
          <p:nvPr/>
        </p:nvSpPr>
        <p:spPr>
          <a:xfrm>
            <a:off x="1703511" y="116632"/>
            <a:ext cx="10081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Dados de entrada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B64AF1-ACF6-47E0-8A73-34F2011CEF12}"/>
              </a:ext>
            </a:extLst>
          </p:cNvPr>
          <p:cNvSpPr/>
          <p:nvPr/>
        </p:nvSpPr>
        <p:spPr>
          <a:xfrm>
            <a:off x="1703511" y="578297"/>
            <a:ext cx="10219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Análise volume-variedade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B898076-68FF-449F-AE64-3AB5A2BEC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320" y="1348918"/>
            <a:ext cx="9468000" cy="489984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85B5246-86E0-45E4-BC0E-AACF03784ABF}"/>
              </a:ext>
            </a:extLst>
          </p:cNvPr>
          <p:cNvSpPr txBox="1"/>
          <p:nvPr/>
        </p:nvSpPr>
        <p:spPr>
          <a:xfrm>
            <a:off x="7094278" y="60212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Grandes variações de </a:t>
            </a:r>
            <a:r>
              <a:rPr lang="pt-BR" sz="2000" b="1" dirty="0"/>
              <a:t>P</a:t>
            </a:r>
            <a:r>
              <a:rPr lang="pt-BR" sz="2000" dirty="0"/>
              <a:t>rodutos e </a:t>
            </a:r>
            <a:r>
              <a:rPr lang="pt-BR" sz="2000" b="1" dirty="0"/>
              <a:t>Q</a:t>
            </a:r>
            <a:r>
              <a:rPr lang="pt-BR" sz="2000" dirty="0"/>
              <a:t>uantidades.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0AEE78-C7F8-4DBA-BB15-DF5DE5635325}"/>
              </a:ext>
            </a:extLst>
          </p:cNvPr>
          <p:cNvSpPr txBox="1"/>
          <p:nvPr/>
        </p:nvSpPr>
        <p:spPr>
          <a:xfrm>
            <a:off x="2495601" y="60212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Variações menores de </a:t>
            </a:r>
            <a:r>
              <a:rPr lang="pt-BR" sz="2000" b="1" dirty="0"/>
              <a:t>P</a:t>
            </a:r>
            <a:r>
              <a:rPr lang="pt-BR" sz="2000" dirty="0"/>
              <a:t>rodutos e </a:t>
            </a:r>
            <a:r>
              <a:rPr lang="pt-BR" sz="2000" b="1" dirty="0"/>
              <a:t>Q</a:t>
            </a:r>
            <a:r>
              <a:rPr lang="pt-BR" sz="2000" dirty="0"/>
              <a:t>uantidades.</a:t>
            </a:r>
          </a:p>
        </p:txBody>
      </p:sp>
    </p:spTree>
    <p:extLst>
      <p:ext uri="{BB962C8B-B14F-4D97-AF65-F5344CB8AC3E}">
        <p14:creationId xmlns:p14="http://schemas.microsoft.com/office/powerpoint/2010/main" val="2477813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B96C268-BFC4-48CA-9C26-61B7F6E67190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4B07986-5591-4BD1-A6FD-8BC56DF512F2}"/>
              </a:ext>
            </a:extLst>
          </p:cNvPr>
          <p:cNvSpPr/>
          <p:nvPr/>
        </p:nvSpPr>
        <p:spPr>
          <a:xfrm>
            <a:off x="1703511" y="116632"/>
            <a:ext cx="10081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Dados de entrada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B64AF1-ACF6-47E0-8A73-34F2011CEF12}"/>
              </a:ext>
            </a:extLst>
          </p:cNvPr>
          <p:cNvSpPr/>
          <p:nvPr/>
        </p:nvSpPr>
        <p:spPr>
          <a:xfrm>
            <a:off x="1703511" y="578297"/>
            <a:ext cx="10219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Análise volume-variedade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0D5DCAB-185F-40CC-825D-5B65C7DC049B}"/>
              </a:ext>
            </a:extLst>
          </p:cNvPr>
          <p:cNvSpPr/>
          <p:nvPr/>
        </p:nvSpPr>
        <p:spPr>
          <a:xfrm>
            <a:off x="1487488" y="1196752"/>
            <a:ext cx="1035811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Exemplo de aplicação da curva P-Q</a:t>
            </a:r>
          </a:p>
          <a:p>
            <a:pPr algn="just">
              <a:spcAft>
                <a:spcPts val="1200"/>
              </a:spcAft>
            </a:pPr>
            <a:r>
              <a:rPr lang="pt-BR" sz="2000" dirty="0">
                <a:latin typeface="Century Schoolbook" panose="02040604050505020304" pitchFamily="18" charset="0"/>
              </a:rPr>
              <a:t>Uma fabrica de luminárias, após o levantamento da curva P-Q realizou consideráveis mudanças em seu arranjo físico. No antigo arranjo, a seção de montagem era composta de </a:t>
            </a:r>
            <a:r>
              <a:rPr lang="pt-BR" sz="2000" u="sng" dirty="0">
                <a:highlight>
                  <a:srgbClr val="00FF00"/>
                </a:highlight>
                <a:latin typeface="Century Schoolbook" panose="02040604050505020304" pitchFamily="18" charset="0"/>
              </a:rPr>
              <a:t>estações de trabalho individuais — o operador de cada estação fazia a montagem completa de cada luminária.</a:t>
            </a:r>
          </a:p>
          <a:p>
            <a:pPr algn="just">
              <a:spcAft>
                <a:spcPts val="1200"/>
              </a:spcAft>
            </a:pPr>
            <a:r>
              <a:rPr lang="pt-BR" sz="2000" dirty="0">
                <a:latin typeface="Century Schoolbook" panose="02040604050505020304" pitchFamily="18" charset="0"/>
              </a:rPr>
              <a:t>O levantamento e a análise da curva P-Q levou o gerente de fábrica a estruturar a seção em três áreas principais: 1. </a:t>
            </a:r>
            <a:r>
              <a:rPr lang="pt-BR" sz="2000" u="sng" dirty="0">
                <a:highlight>
                  <a:srgbClr val="FFFF00"/>
                </a:highlight>
                <a:latin typeface="Century Schoolbook" panose="02040604050505020304" pitchFamily="18" charset="0"/>
              </a:rPr>
              <a:t>linha de montagem</a:t>
            </a:r>
            <a:r>
              <a:rPr lang="pt-BR" sz="2000" dirty="0">
                <a:latin typeface="Century Schoolbook" panose="02040604050505020304" pitchFamily="18" charset="0"/>
              </a:rPr>
              <a:t>;  2. a montagem passou a ser feita por </a:t>
            </a:r>
            <a:r>
              <a:rPr lang="pt-BR" sz="2000" u="sng" dirty="0">
                <a:highlight>
                  <a:srgbClr val="FFFF00"/>
                </a:highlight>
                <a:latin typeface="Century Schoolbook" panose="02040604050505020304" pitchFamily="18" charset="0"/>
              </a:rPr>
              <a:t>grupos de dois a quatro homens</a:t>
            </a:r>
            <a:r>
              <a:rPr lang="pt-BR" sz="2000" dirty="0">
                <a:latin typeface="Century Schoolbook" panose="02040604050505020304" pitchFamily="18" charset="0"/>
              </a:rPr>
              <a:t>; 3. o trabalho continuou sendo feito em </a:t>
            </a:r>
            <a:r>
              <a:rPr lang="pt-BR" sz="2000" u="sng" dirty="0">
                <a:highlight>
                  <a:srgbClr val="FFFF00"/>
                </a:highlight>
                <a:latin typeface="Century Schoolbook" panose="02040604050505020304" pitchFamily="18" charset="0"/>
              </a:rPr>
              <a:t>bancadas de montagem individuais</a:t>
            </a:r>
            <a:r>
              <a:rPr lang="pt-BR" sz="2000" dirty="0">
                <a:latin typeface="Century Schoolbook" panose="020406040505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pt-BR" sz="2000" dirty="0">
                <a:latin typeface="Century Schoolbook" panose="02040604050505020304" pitchFamily="18" charset="0"/>
              </a:rPr>
              <a:t>O novo arranjo levou á seguinte distribuição:</a:t>
            </a:r>
          </a:p>
          <a:p>
            <a:pPr algn="just">
              <a:spcAft>
                <a:spcPts val="1200"/>
              </a:spcAft>
            </a:pPr>
            <a:r>
              <a:rPr lang="pt-BR" sz="2000" dirty="0">
                <a:latin typeface="Century Schoolbook" panose="02040604050505020304" pitchFamily="18" charset="0"/>
              </a:rPr>
              <a:t>1. Linha de montagem: 19 produtos 63% do volume</a:t>
            </a:r>
          </a:p>
          <a:p>
            <a:pPr algn="just">
              <a:spcAft>
                <a:spcPts val="1200"/>
              </a:spcAft>
            </a:pPr>
            <a:r>
              <a:rPr lang="pt-BR" sz="2000" dirty="0">
                <a:latin typeface="Century Schoolbook" panose="02040604050505020304" pitchFamily="18" charset="0"/>
              </a:rPr>
              <a:t>2. Grupos de montagem: 35 produtos 28% do volume</a:t>
            </a:r>
          </a:p>
          <a:p>
            <a:pPr algn="just">
              <a:spcAft>
                <a:spcPts val="1200"/>
              </a:spcAft>
            </a:pPr>
            <a:r>
              <a:rPr lang="pt-BR" sz="2000" dirty="0">
                <a:latin typeface="Century Schoolbook" panose="02040604050505020304" pitchFamily="18" charset="0"/>
              </a:rPr>
              <a:t>3. Bancadas individuais: 100 produtos 9% do volume</a:t>
            </a:r>
          </a:p>
          <a:p>
            <a:pPr algn="ctr">
              <a:spcAft>
                <a:spcPts val="1200"/>
              </a:spcAft>
            </a:pPr>
            <a:r>
              <a:rPr lang="pt-BR" sz="2000" b="1" dirty="0">
                <a:solidFill>
                  <a:srgbClr val="C00000"/>
                </a:solidFill>
                <a:highlight>
                  <a:srgbClr val="00FF00"/>
                </a:highlight>
                <a:latin typeface="Century Schoolbook" panose="02040604050505020304" pitchFamily="18" charset="0"/>
              </a:rPr>
              <a:t>Apenas com esse rearranjo foi conseguido um aumento de 17% na produção.</a:t>
            </a:r>
            <a:endParaRPr lang="pt-BR" sz="2000" b="1" dirty="0">
              <a:solidFill>
                <a:srgbClr val="C00000"/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66477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26D3937-D674-4B75-9300-3B23A52F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23</a:t>
            </a:fld>
            <a:endParaRPr lang="pt-BR" alt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B96C268-BFC4-48CA-9C26-61B7F6E67190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4B07986-5591-4BD1-A6FD-8BC56DF512F2}"/>
              </a:ext>
            </a:extLst>
          </p:cNvPr>
          <p:cNvSpPr/>
          <p:nvPr/>
        </p:nvSpPr>
        <p:spPr>
          <a:xfrm>
            <a:off x="7258331" y="1059025"/>
            <a:ext cx="46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Fluxo de materiais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074D1D8-BDE7-42D4-B89E-0462474C3D40}"/>
              </a:ext>
            </a:extLst>
          </p:cNvPr>
          <p:cNvSpPr txBox="1"/>
          <p:nvPr/>
        </p:nvSpPr>
        <p:spPr>
          <a:xfrm>
            <a:off x="7104112" y="3366817"/>
            <a:ext cx="4509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Planejamento de Layout  - Sistema SLP</a:t>
            </a:r>
          </a:p>
        </p:txBody>
      </p:sp>
      <p:pic>
        <p:nvPicPr>
          <p:cNvPr id="6" name="Imagem 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ABBF3A1F-3969-4570-ACA4-DED28C499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03" y="333360"/>
            <a:ext cx="4786445" cy="63360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78769D5-9805-499D-945A-EBE64E660FCD}"/>
              </a:ext>
            </a:extLst>
          </p:cNvPr>
          <p:cNvSpPr/>
          <p:nvPr/>
        </p:nvSpPr>
        <p:spPr>
          <a:xfrm>
            <a:off x="2157815" y="1129365"/>
            <a:ext cx="1260000" cy="46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Fluxo de materiais</a:t>
            </a:r>
          </a:p>
        </p:txBody>
      </p:sp>
    </p:spTree>
    <p:extLst>
      <p:ext uri="{BB962C8B-B14F-4D97-AF65-F5344CB8AC3E}">
        <p14:creationId xmlns:p14="http://schemas.microsoft.com/office/powerpoint/2010/main" val="483760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A810873-4060-4CA2-A525-94CB3852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24</a:t>
            </a:fld>
            <a:endParaRPr lang="pt-BR" alt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977D9B-69D8-43FC-9AFF-1D1B918AEB32}"/>
              </a:ext>
            </a:extLst>
          </p:cNvPr>
          <p:cNvSpPr/>
          <p:nvPr/>
        </p:nvSpPr>
        <p:spPr>
          <a:xfrm>
            <a:off x="1487489" y="76200"/>
            <a:ext cx="104411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dirty="0">
              <a:latin typeface="Century Schoolbook" panose="020406040505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entury Schoolbook" panose="02040604050505020304" pitchFamily="18" charset="0"/>
              </a:rPr>
              <a:t>R (roteiro): O roteiro representa a sequência de operações, ou seja, como o item será fabricado (processo de fabricação).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sz="2400" dirty="0">
              <a:latin typeface="Century Schoolbook" panose="020406040505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entury Schoolbook" panose="02040604050505020304" pitchFamily="18" charset="0"/>
              </a:rPr>
              <a:t>O processo de fabricação estabelece a </a:t>
            </a:r>
            <a:r>
              <a:rPr lang="pt-BR" sz="2400" u="sng" dirty="0">
                <a:latin typeface="Century Schoolbook" panose="02040604050505020304" pitchFamily="18" charset="0"/>
              </a:rPr>
              <a:t>sequência de operações necessárias para produzir P na quantidade e Q em um tempo de operação T ótimo</a:t>
            </a:r>
            <a:r>
              <a:rPr lang="pt-BR" sz="2400" dirty="0">
                <a:latin typeface="Century Schoolbook" panose="02040604050505020304" pitchFamily="18" charset="0"/>
              </a:rPr>
              <a:t>, levando em conta vários outros fatores (desenvolvimento tecnológico, equipamentos disponíveis, mão-de-obra, investimento necessário, custo de operação </a:t>
            </a:r>
            <a:r>
              <a:rPr lang="pt-BR" sz="2400" dirty="0" err="1">
                <a:latin typeface="Century Schoolbook" panose="02040604050505020304" pitchFamily="18" charset="0"/>
              </a:rPr>
              <a:t>etc</a:t>
            </a:r>
            <a:r>
              <a:rPr lang="pt-BR" sz="2400" dirty="0">
                <a:latin typeface="Century Schoolbook" panose="02040604050505020304" pitchFamily="18" charset="0"/>
              </a:rPr>
              <a:t>).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pt-BR" sz="2400" dirty="0">
              <a:latin typeface="Century Schoolbook" panose="020406040505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Century Schoolbook" panose="02040604050505020304" pitchFamily="18" charset="0"/>
              </a:rPr>
              <a:t>Ao </a:t>
            </a:r>
            <a:r>
              <a:rPr lang="pt-BR" sz="2400" u="sng" dirty="0">
                <a:latin typeface="Century Schoolbook" panose="02040604050505020304" pitchFamily="18" charset="0"/>
              </a:rPr>
              <a:t>recebermos o roteiro</a:t>
            </a:r>
            <a:r>
              <a:rPr lang="pt-BR" sz="2400" dirty="0">
                <a:latin typeface="Century Schoolbook" panose="02040604050505020304" pitchFamily="18" charset="0"/>
              </a:rPr>
              <a:t>, deveremos </a:t>
            </a:r>
            <a:r>
              <a:rPr lang="pt-BR" sz="2400" u="sng" dirty="0">
                <a:latin typeface="Century Schoolbook" panose="02040604050505020304" pitchFamily="18" charset="0"/>
              </a:rPr>
              <a:t>analisá-lo e sugerir todas as modificações que se façam necessárias.</a:t>
            </a:r>
          </a:p>
          <a:p>
            <a:pPr algn="just">
              <a:spcAft>
                <a:spcPts val="1200"/>
              </a:spcAft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644E21B-793A-4935-8ACA-638EC9A4AB04}"/>
              </a:ext>
            </a:extLst>
          </p:cNvPr>
          <p:cNvSpPr/>
          <p:nvPr/>
        </p:nvSpPr>
        <p:spPr>
          <a:xfrm>
            <a:off x="1487488" y="118437"/>
            <a:ext cx="10441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Fluxo de materiais (R – Roteiro)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746456-643A-4A66-A003-9BC97A05E478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</p:spTree>
    <p:extLst>
      <p:ext uri="{BB962C8B-B14F-4D97-AF65-F5344CB8AC3E}">
        <p14:creationId xmlns:p14="http://schemas.microsoft.com/office/powerpoint/2010/main" val="247448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A810873-4060-4CA2-A525-94CB3852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25</a:t>
            </a:fld>
            <a:endParaRPr lang="pt-BR" alt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977D9B-69D8-43FC-9AFF-1D1B918AEB32}"/>
              </a:ext>
            </a:extLst>
          </p:cNvPr>
          <p:cNvSpPr/>
          <p:nvPr/>
        </p:nvSpPr>
        <p:spPr>
          <a:xfrm>
            <a:off x="1487488" y="76200"/>
            <a:ext cx="1060714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algn="just">
              <a:spcAft>
                <a:spcPts val="1200"/>
              </a:spcAft>
            </a:pPr>
            <a:endParaRPr lang="pt-BR" dirty="0">
              <a:latin typeface="Century Schoolbook" panose="020406040505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400" b="1" dirty="0">
                <a:solidFill>
                  <a:srgbClr val="0070C0"/>
                </a:solidFill>
              </a:rPr>
              <a:t>Perguntas que devem ser feitas a cada etapa do roteiro do processo</a:t>
            </a:r>
          </a:p>
          <a:p>
            <a:pPr algn="just">
              <a:spcAft>
                <a:spcPts val="1200"/>
              </a:spcAft>
            </a:pPr>
            <a:r>
              <a:rPr lang="pt-BR" sz="2400" dirty="0">
                <a:latin typeface="Century Schoolbook" panose="02040604050505020304" pitchFamily="18" charset="0"/>
              </a:rPr>
              <a:t>1. Eliminação — A operação e necessária ou .pode ser eliminada?</a:t>
            </a:r>
          </a:p>
          <a:p>
            <a:pPr algn="just">
              <a:spcAft>
                <a:spcPts val="1200"/>
              </a:spcAft>
            </a:pPr>
            <a:r>
              <a:rPr lang="pt-BR" sz="2400" dirty="0">
                <a:latin typeface="Century Schoolbook" panose="02040604050505020304" pitchFamily="18" charset="0"/>
              </a:rPr>
              <a:t>2. Combinação — A operação pode ser combinada com outra operação?</a:t>
            </a:r>
          </a:p>
          <a:p>
            <a:pPr algn="just">
              <a:spcAft>
                <a:spcPts val="1200"/>
              </a:spcAft>
            </a:pPr>
            <a:r>
              <a:rPr lang="pt-BR" sz="2400" dirty="0">
                <a:latin typeface="Century Schoolbook" panose="02040604050505020304" pitchFamily="18" charset="0"/>
              </a:rPr>
              <a:t>3. Mudança de sequência, locais ou pessoas — Pode haver alguma mudança nesses fatores?</a:t>
            </a:r>
          </a:p>
          <a:p>
            <a:pPr algn="just">
              <a:spcAft>
                <a:spcPts val="1200"/>
              </a:spcAft>
            </a:pPr>
            <a:r>
              <a:rPr lang="pt-BR" sz="2400" dirty="0">
                <a:latin typeface="Century Schoolbook" panose="02040604050505020304" pitchFamily="18" charset="0"/>
              </a:rPr>
              <a:t>4. Melhoramentos — O método de execução da operação ou de seu equipamento pode ser melhorado?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644E21B-793A-4935-8ACA-638EC9A4AB04}"/>
              </a:ext>
            </a:extLst>
          </p:cNvPr>
          <p:cNvSpPr/>
          <p:nvPr/>
        </p:nvSpPr>
        <p:spPr>
          <a:xfrm>
            <a:off x="1487488" y="118437"/>
            <a:ext cx="10441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Fluxo de materiais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4ACE572-2860-445E-9BAE-FF2B49FD1AB6}"/>
              </a:ext>
            </a:extLst>
          </p:cNvPr>
          <p:cNvSpPr/>
          <p:nvPr/>
        </p:nvSpPr>
        <p:spPr>
          <a:xfrm>
            <a:off x="1991544" y="5579671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2400" dirty="0">
                <a:latin typeface="Century Schoolbook" panose="02040604050505020304" pitchFamily="18" charset="0"/>
              </a:rPr>
              <a:t>De posse de um roteiro de processo satisfatório, podemos iniciar a análise de fluxo de materiais.</a:t>
            </a:r>
            <a:endParaRPr lang="pt-BR" sz="2400" dirty="0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EBB9CAF7-5936-4357-9E0D-A02404894CED}"/>
              </a:ext>
            </a:extLst>
          </p:cNvPr>
          <p:cNvSpPr/>
          <p:nvPr/>
        </p:nvSpPr>
        <p:spPr>
          <a:xfrm>
            <a:off x="6312024" y="4273421"/>
            <a:ext cx="648072" cy="1099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73D4106-D679-4104-90C3-1F1F3C7F42B7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</p:spTree>
    <p:extLst>
      <p:ext uri="{BB962C8B-B14F-4D97-AF65-F5344CB8AC3E}">
        <p14:creationId xmlns:p14="http://schemas.microsoft.com/office/powerpoint/2010/main" val="523079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A810873-4060-4CA2-A525-94CB3852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26</a:t>
            </a:fld>
            <a:endParaRPr lang="pt-BR" alt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977D9B-69D8-43FC-9AFF-1D1B918AEB32}"/>
              </a:ext>
            </a:extLst>
          </p:cNvPr>
          <p:cNvSpPr/>
          <p:nvPr/>
        </p:nvSpPr>
        <p:spPr>
          <a:xfrm>
            <a:off x="1487488" y="76200"/>
            <a:ext cx="10607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algn="just">
              <a:spcAft>
                <a:spcPts val="1200"/>
              </a:spcAft>
            </a:pPr>
            <a:endParaRPr lang="pt-BR" dirty="0">
              <a:latin typeface="Century Schoolbook" panose="020406040505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644E21B-793A-4935-8ACA-638EC9A4AB04}"/>
              </a:ext>
            </a:extLst>
          </p:cNvPr>
          <p:cNvSpPr/>
          <p:nvPr/>
        </p:nvSpPr>
        <p:spPr>
          <a:xfrm>
            <a:off x="1487488" y="118437"/>
            <a:ext cx="10441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Fluxo de materiais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A120951-68EB-4402-96CB-127DC9D7B19B}"/>
              </a:ext>
            </a:extLst>
          </p:cNvPr>
          <p:cNvSpPr/>
          <p:nvPr/>
        </p:nvSpPr>
        <p:spPr>
          <a:xfrm>
            <a:off x="1487488" y="678170"/>
            <a:ext cx="1044116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Análise do fluxo de materiais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u="sng" dirty="0">
                <a:latin typeface="Century Schoolbook" panose="02040604050505020304" pitchFamily="18" charset="0"/>
              </a:rPr>
              <a:t>Consiste</a:t>
            </a:r>
            <a:r>
              <a:rPr lang="pt-BR" sz="2400" dirty="0">
                <a:latin typeface="Century Schoolbook" panose="02040604050505020304" pitchFamily="18" charset="0"/>
              </a:rPr>
              <a:t> na determinação da </a:t>
            </a:r>
            <a:r>
              <a:rPr lang="pt-BR" sz="2400" u="sng" dirty="0">
                <a:latin typeface="Century Schoolbook" panose="02040604050505020304" pitchFamily="18" charset="0"/>
              </a:rPr>
              <a:t>melhor sequência de movimentação </a:t>
            </a:r>
            <a:r>
              <a:rPr lang="pt-BR" sz="2400" dirty="0">
                <a:latin typeface="Century Schoolbook" panose="02040604050505020304" pitchFamily="18" charset="0"/>
              </a:rPr>
              <a:t>dos materiais através das etapas exigidas pelo processo e a determinação da intensidade ou magnitude desses movimentos.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400" dirty="0">
              <a:latin typeface="Century Schoolbook" panose="020406040505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Century Schoolbook" panose="02040604050505020304" pitchFamily="18" charset="0"/>
              </a:rPr>
              <a:t>O </a:t>
            </a:r>
            <a:r>
              <a:rPr lang="pt-BR" sz="2400" u="sng" dirty="0">
                <a:latin typeface="Century Schoolbook" panose="02040604050505020304" pitchFamily="18" charset="0"/>
              </a:rPr>
              <a:t>fluxo deve permitir que o material se movimente progressivamente </a:t>
            </a:r>
            <a:r>
              <a:rPr lang="pt-BR" sz="2400" dirty="0">
                <a:latin typeface="Century Schoolbook" panose="02040604050505020304" pitchFamily="18" charset="0"/>
              </a:rPr>
              <a:t>durante o processo, sem retornos, desvios, cruzamentos etc.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>
              <a:latin typeface="Century Schoolbook" panose="020406040505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Century Schoolbook" panose="02040604050505020304" pitchFamily="18" charset="0"/>
              </a:rPr>
              <a:t>Toda vez que a </a:t>
            </a:r>
            <a:r>
              <a:rPr lang="pt-BR" sz="2400" u="sng" dirty="0">
                <a:latin typeface="Century Schoolbook" panose="02040604050505020304" pitchFamily="18" charset="0"/>
              </a:rPr>
              <a:t>movimentação dos materiais for a parte preponderante </a:t>
            </a:r>
            <a:r>
              <a:rPr lang="pt-BR" sz="2400" dirty="0">
                <a:latin typeface="Century Schoolbook" panose="02040604050505020304" pitchFamily="18" charset="0"/>
              </a:rPr>
              <a:t>do </a:t>
            </a:r>
            <a:r>
              <a:rPr lang="pt-BR" sz="2400" u="sng" dirty="0">
                <a:latin typeface="Century Schoolbook" panose="02040604050505020304" pitchFamily="18" charset="0"/>
              </a:rPr>
              <a:t>processo de fabricação</a:t>
            </a:r>
            <a:r>
              <a:rPr lang="pt-BR" sz="2400" dirty="0">
                <a:latin typeface="Century Schoolbook" panose="02040604050505020304" pitchFamily="18" charset="0"/>
              </a:rPr>
              <a:t>, a análise do </a:t>
            </a:r>
            <a:r>
              <a:rPr lang="pt-BR" sz="2400" u="sng" dirty="0">
                <a:latin typeface="Century Schoolbook" panose="02040604050505020304" pitchFamily="18" charset="0"/>
              </a:rPr>
              <a:t>fluxo de materiais </a:t>
            </a:r>
            <a:r>
              <a:rPr lang="pt-BR" sz="2400" dirty="0">
                <a:latin typeface="Century Schoolbook" panose="02040604050505020304" pitchFamily="18" charset="0"/>
              </a:rPr>
              <a:t>será a base do </a:t>
            </a:r>
            <a:r>
              <a:rPr lang="pt-BR" sz="2400" u="sng" dirty="0">
                <a:latin typeface="Century Schoolbook" panose="02040604050505020304" pitchFamily="18" charset="0"/>
              </a:rPr>
              <a:t>planejamento das instalações</a:t>
            </a:r>
            <a:r>
              <a:rPr lang="pt-BR" sz="2400" dirty="0">
                <a:latin typeface="Century Schoolbook" panose="020406040505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>
              <a:latin typeface="Century Schoolbook" panose="02040604050505020304" pitchFamily="18" charset="0"/>
            </a:endParaRPr>
          </a:p>
          <a:p>
            <a:pPr algn="just"/>
            <a:endParaRPr lang="pt-BR" sz="2400" dirty="0">
              <a:latin typeface="Century Schoolbook" panose="02040604050505020304" pitchFamily="18" charset="0"/>
            </a:endParaRPr>
          </a:p>
          <a:p>
            <a:pPr algn="just"/>
            <a:r>
              <a:rPr lang="pt-BR" sz="2000" dirty="0">
                <a:latin typeface="Arial Nova" panose="020B0504020202020204" pitchFamily="34" charset="0"/>
              </a:rPr>
              <a:t>principalmente quando os materiais são volumosos ou pesados, ou sua quantidade é grande, ou ainda quando os custos de transporte e movimentação são mais altos que os custos de operação, armazenagem e inspeção.</a:t>
            </a:r>
          </a:p>
        </p:txBody>
      </p:sp>
      <p:sp>
        <p:nvSpPr>
          <p:cNvPr id="8" name="Seta: Curva para a Esquerda 7">
            <a:extLst>
              <a:ext uri="{FF2B5EF4-FFF2-40B4-BE49-F238E27FC236}">
                <a16:creationId xmlns:a16="http://schemas.microsoft.com/office/drawing/2014/main" id="{478BC3A8-C4A4-470B-BBBB-DBECD0562E17}"/>
              </a:ext>
            </a:extLst>
          </p:cNvPr>
          <p:cNvSpPr/>
          <p:nvPr/>
        </p:nvSpPr>
        <p:spPr>
          <a:xfrm>
            <a:off x="6888088" y="4797152"/>
            <a:ext cx="648072" cy="8617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746A10-4C26-4DDB-B572-32B16B60D762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</p:spTree>
    <p:extLst>
      <p:ext uri="{BB962C8B-B14F-4D97-AF65-F5344CB8AC3E}">
        <p14:creationId xmlns:p14="http://schemas.microsoft.com/office/powerpoint/2010/main" val="25845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A810873-4060-4CA2-A525-94CB3852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27</a:t>
            </a:fld>
            <a:endParaRPr lang="pt-BR" alt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C977D9B-69D8-43FC-9AFF-1D1B918AEB32}"/>
              </a:ext>
            </a:extLst>
          </p:cNvPr>
          <p:cNvSpPr/>
          <p:nvPr/>
        </p:nvSpPr>
        <p:spPr>
          <a:xfrm>
            <a:off x="1487488" y="76200"/>
            <a:ext cx="106071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algn="just">
              <a:spcAft>
                <a:spcPts val="1200"/>
              </a:spcAft>
            </a:pPr>
            <a:endParaRPr lang="pt-BR" dirty="0">
              <a:latin typeface="Century Schoolbook" panose="020406040505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644E21B-793A-4935-8ACA-638EC9A4AB04}"/>
              </a:ext>
            </a:extLst>
          </p:cNvPr>
          <p:cNvSpPr/>
          <p:nvPr/>
        </p:nvSpPr>
        <p:spPr>
          <a:xfrm>
            <a:off x="1487488" y="118437"/>
            <a:ext cx="10441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Fluxo de materiais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A120951-68EB-4402-96CB-127DC9D7B19B}"/>
              </a:ext>
            </a:extLst>
          </p:cNvPr>
          <p:cNvSpPr/>
          <p:nvPr/>
        </p:nvSpPr>
        <p:spPr>
          <a:xfrm>
            <a:off x="1487488" y="678170"/>
            <a:ext cx="10441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Análise do fluxo de materiais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196D337-8533-4246-B706-3729D8347B7D}"/>
              </a:ext>
            </a:extLst>
          </p:cNvPr>
          <p:cNvSpPr/>
          <p:nvPr/>
        </p:nvSpPr>
        <p:spPr>
          <a:xfrm>
            <a:off x="1559496" y="1383180"/>
            <a:ext cx="102971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entury Schoolbook" panose="02040604050505020304" pitchFamily="18" charset="0"/>
              </a:rPr>
              <a:t>Método para a análise de fluxo</a:t>
            </a:r>
          </a:p>
          <a:p>
            <a:endParaRPr lang="pt-BR" dirty="0">
              <a:latin typeface="Century Schoolbook" panose="02040604050505020304" pitchFamily="18" charset="0"/>
            </a:endParaRPr>
          </a:p>
          <a:p>
            <a:pPr marL="457200" indent="-457200">
              <a:buAutoNum type="arabicPeriod"/>
            </a:pPr>
            <a:r>
              <a:rPr lang="pt-BR" sz="2200" dirty="0">
                <a:latin typeface="Century Schoolbook" panose="02040604050505020304" pitchFamily="18" charset="0"/>
              </a:rPr>
              <a:t>Carta de processo </a:t>
            </a:r>
            <a:r>
              <a:rPr lang="pt-BR" sz="2200" dirty="0">
                <a:latin typeface="Century Schoolbook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pt-BR" sz="2200" dirty="0">
                <a:latin typeface="Century Schoolbook" panose="02040604050505020304" pitchFamily="18" charset="0"/>
              </a:rPr>
              <a:t>Para um ou poucos produtos padronizados.</a:t>
            </a:r>
          </a:p>
          <a:p>
            <a:endParaRPr lang="pt-BR" sz="2200" dirty="0">
              <a:latin typeface="Century Schoolbook" panose="02040604050505020304" pitchFamily="18" charset="0"/>
            </a:endParaRPr>
          </a:p>
          <a:p>
            <a:r>
              <a:rPr lang="pt-BR" sz="2200" dirty="0">
                <a:latin typeface="Century Schoolbook" panose="02040604050505020304" pitchFamily="18" charset="0"/>
              </a:rPr>
              <a:t>2. Carta de processos múltiplos </a:t>
            </a:r>
            <a:r>
              <a:rPr lang="pt-BR" sz="2200" dirty="0">
                <a:latin typeface="Century Schoolbook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pt-BR" sz="2200" dirty="0">
                <a:latin typeface="Century Schoolbook" panose="02040604050505020304" pitchFamily="18" charset="0"/>
              </a:rPr>
              <a:t>Para vários produtos, quando montagens e desmontagens não estão envolvidas.</a:t>
            </a:r>
          </a:p>
          <a:p>
            <a:endParaRPr lang="pt-BR" sz="2200" dirty="0">
              <a:latin typeface="Century Schoolbook" panose="02040604050505020304" pitchFamily="18" charset="0"/>
            </a:endParaRPr>
          </a:p>
          <a:p>
            <a:r>
              <a:rPr lang="pt-BR" sz="2200" dirty="0">
                <a:latin typeface="Century Schoolbook" panose="02040604050505020304" pitchFamily="18" charset="0"/>
              </a:rPr>
              <a:t>3. Para muitos produtos ou itens:</a:t>
            </a:r>
          </a:p>
          <a:p>
            <a:r>
              <a:rPr lang="pt-BR" sz="2200" dirty="0">
                <a:latin typeface="Century Schoolbook" panose="02040604050505020304" pitchFamily="18" charset="0"/>
              </a:rPr>
              <a:t>a. Combinamos os produtos em grupos e procedemos conforme o item 1 ou 2.</a:t>
            </a:r>
          </a:p>
          <a:p>
            <a:r>
              <a:rPr lang="pt-BR" sz="2200" dirty="0">
                <a:latin typeface="Century Schoolbook" panose="02040604050505020304" pitchFamily="18" charset="0"/>
              </a:rPr>
              <a:t>b. Selecionamos ou fazemos uma amostragem dos tipos de produto, aplicando-se então o item 1 ou o item 2.</a:t>
            </a:r>
          </a:p>
          <a:p>
            <a:endParaRPr lang="pt-BR" sz="2200" dirty="0">
              <a:latin typeface="Century Schoolbook" panose="02040604050505020304" pitchFamily="18" charset="0"/>
            </a:endParaRPr>
          </a:p>
          <a:p>
            <a:r>
              <a:rPr lang="pt-BR" sz="2200" dirty="0">
                <a:latin typeface="Century Schoolbook" panose="02040604050505020304" pitchFamily="18" charset="0"/>
              </a:rPr>
              <a:t>4. Carta </a:t>
            </a:r>
            <a:r>
              <a:rPr lang="pt-BR" sz="2200" dirty="0" err="1">
                <a:latin typeface="Century Schoolbook" panose="02040604050505020304" pitchFamily="18" charset="0"/>
              </a:rPr>
              <a:t>De-Para</a:t>
            </a:r>
            <a:r>
              <a:rPr lang="pt-BR" sz="2200" dirty="0">
                <a:latin typeface="Century Schoolbook" panose="02040604050505020304" pitchFamily="18" charset="0"/>
              </a:rPr>
              <a:t> </a:t>
            </a:r>
            <a:r>
              <a:rPr lang="pt-BR" sz="2200" dirty="0">
                <a:latin typeface="Century Schoolbook" panose="02040604050505020304" pitchFamily="18" charset="0"/>
                <a:sym typeface="Wingdings" panose="05000000000000000000" pitchFamily="2" charset="2"/>
              </a:rPr>
              <a:t> </a:t>
            </a:r>
            <a:r>
              <a:rPr lang="pt-BR" sz="2200" dirty="0">
                <a:latin typeface="Century Schoolbook" panose="02040604050505020304" pitchFamily="18" charset="0"/>
              </a:rPr>
              <a:t>Para produtos muito diversificados.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0BC1533-53C2-48F1-9B47-6161A6D0FED3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</p:spTree>
    <p:extLst>
      <p:ext uri="{BB962C8B-B14F-4D97-AF65-F5344CB8AC3E}">
        <p14:creationId xmlns:p14="http://schemas.microsoft.com/office/powerpoint/2010/main" val="1249561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6C7C61C-3F32-4219-AFC8-ABCDD6F4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28</a:t>
            </a:fld>
            <a:endParaRPr lang="pt-BR" alt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04C674-A999-4BD4-AC4D-DF4FCF74A3C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920616" y="87210"/>
            <a:ext cx="9720000" cy="6654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FD05485-3AD4-4271-A1D5-B4E37F428AA1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B26D2D-EAD1-4B5F-8113-697D7B5182C4}"/>
              </a:ext>
            </a:extLst>
          </p:cNvPr>
          <p:cNvSpPr txBox="1"/>
          <p:nvPr/>
        </p:nvSpPr>
        <p:spPr>
          <a:xfrm>
            <a:off x="1991544" y="2931331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Poucos produtos de grande volume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B647D74-D984-49E5-B714-0BDA1743D558}"/>
              </a:ext>
            </a:extLst>
          </p:cNvPr>
          <p:cNvSpPr txBox="1"/>
          <p:nvPr/>
        </p:nvSpPr>
        <p:spPr>
          <a:xfrm>
            <a:off x="4367808" y="335873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Vários produtos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4D8E109-6019-4718-8355-0580811AB4B0}"/>
              </a:ext>
            </a:extLst>
          </p:cNvPr>
          <p:cNvSpPr txBox="1"/>
          <p:nvPr/>
        </p:nvSpPr>
        <p:spPr>
          <a:xfrm>
            <a:off x="7245430" y="365287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Produtos numerosos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58A7CDD-D106-4C45-9ABF-61F9FB3D4333}"/>
              </a:ext>
            </a:extLst>
          </p:cNvPr>
          <p:cNvSpPr txBox="1"/>
          <p:nvPr/>
        </p:nvSpPr>
        <p:spPr>
          <a:xfrm>
            <a:off x="9696400" y="2348880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produtos altamente diversificados, de pequeno volume</a:t>
            </a:r>
          </a:p>
        </p:txBody>
      </p:sp>
    </p:spTree>
    <p:extLst>
      <p:ext uri="{BB962C8B-B14F-4D97-AF65-F5344CB8AC3E}">
        <p14:creationId xmlns:p14="http://schemas.microsoft.com/office/powerpoint/2010/main" val="3370859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6576347-D3BF-4C96-B991-D5C2F2A7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29</a:t>
            </a:fld>
            <a:endParaRPr lang="pt-BR" alt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E4FE69F-92BD-41DC-9970-0BC34C61913D}"/>
              </a:ext>
            </a:extLst>
          </p:cNvPr>
          <p:cNvSpPr/>
          <p:nvPr/>
        </p:nvSpPr>
        <p:spPr>
          <a:xfrm>
            <a:off x="1703512" y="3244334"/>
            <a:ext cx="9937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Carta de processo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7EE996-B034-40B4-A495-066031319D98}"/>
              </a:ext>
            </a:extLst>
          </p:cNvPr>
          <p:cNvSpPr/>
          <p:nvPr/>
        </p:nvSpPr>
        <p:spPr>
          <a:xfrm>
            <a:off x="1756593" y="136483"/>
            <a:ext cx="10009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Método para a análise de fluxo</a:t>
            </a:r>
          </a:p>
        </p:txBody>
      </p:sp>
    </p:spTree>
    <p:extLst>
      <p:ext uri="{BB962C8B-B14F-4D97-AF65-F5344CB8AC3E}">
        <p14:creationId xmlns:p14="http://schemas.microsoft.com/office/powerpoint/2010/main" val="80044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63552" y="119675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Planejamento de Layout  - Sistema SLP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E3CC15-7376-4BB0-9C68-CF4C53381795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pic>
        <p:nvPicPr>
          <p:cNvPr id="14" name="Imagem 13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E0F89F48-50B9-4E52-8D6C-DBA383707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08" y="261000"/>
            <a:ext cx="4786445" cy="63360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5E9917A-110E-4045-8B5A-699BCFCCB87B}"/>
              </a:ext>
            </a:extLst>
          </p:cNvPr>
          <p:cNvSpPr txBox="1"/>
          <p:nvPr/>
        </p:nvSpPr>
        <p:spPr>
          <a:xfrm>
            <a:off x="1373295" y="3100608"/>
            <a:ext cx="4540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3"/>
                </a:solidFill>
              </a:rPr>
              <a:t>FASE 2</a:t>
            </a:r>
          </a:p>
          <a:p>
            <a:pPr algn="ctr"/>
            <a:r>
              <a:rPr lang="pt-BR" sz="2400" b="1" dirty="0">
                <a:solidFill>
                  <a:schemeClr val="accent3"/>
                </a:solidFill>
              </a:rPr>
              <a:t>ARRANJO FÍSICO GERAL</a:t>
            </a:r>
          </a:p>
        </p:txBody>
      </p:sp>
    </p:spTree>
    <p:extLst>
      <p:ext uri="{BB962C8B-B14F-4D97-AF65-F5344CB8AC3E}">
        <p14:creationId xmlns:p14="http://schemas.microsoft.com/office/powerpoint/2010/main" val="1790486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B05176F-6FCC-4C80-948F-80237B72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30</a:t>
            </a:fld>
            <a:endParaRPr lang="pt-BR" alt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8BE399E-0F3A-4244-828B-B868BB3CA72A}"/>
              </a:ext>
            </a:extLst>
          </p:cNvPr>
          <p:cNvSpPr/>
          <p:nvPr/>
        </p:nvSpPr>
        <p:spPr>
          <a:xfrm>
            <a:off x="1597103" y="504542"/>
            <a:ext cx="1000911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solidFill>
                  <a:srgbClr val="0070C0"/>
                </a:solidFill>
                <a:latin typeface="Arial Nova" panose="020B0504020202020204" pitchFamily="34" charset="0"/>
              </a:rPr>
              <a:t>Carta de processo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latin typeface="Arial Nova" panose="020B0504020202020204" pitchFamily="34" charset="0"/>
              </a:rPr>
              <a:t>Durante o processamento, o material pode ser submetido a:</a:t>
            </a:r>
          </a:p>
          <a:p>
            <a:pPr marL="342900" indent="-342900" algn="just">
              <a:spcAft>
                <a:spcPts val="600"/>
              </a:spcAft>
              <a:buAutoNum type="arabicParenBoth"/>
            </a:pPr>
            <a:r>
              <a:rPr lang="pt-BR" sz="2000" dirty="0">
                <a:latin typeface="Arial Nova" panose="020B0504020202020204" pitchFamily="34" charset="0"/>
              </a:rPr>
              <a:t>moldagem, tratamento, montagem ou desmontagem; </a:t>
            </a:r>
          </a:p>
          <a:p>
            <a:pPr marL="342900" indent="-342900" algn="just">
              <a:spcAft>
                <a:spcPts val="600"/>
              </a:spcAft>
              <a:buAutoNum type="arabicParenBoth"/>
            </a:pPr>
            <a:r>
              <a:rPr lang="pt-BR" sz="2000" dirty="0">
                <a:latin typeface="Arial Nova" panose="020B0504020202020204" pitchFamily="34" charset="0"/>
              </a:rPr>
              <a:t>movimentação ou transporte; </a:t>
            </a:r>
          </a:p>
          <a:p>
            <a:pPr marL="342900" indent="-342900" algn="just">
              <a:spcAft>
                <a:spcPts val="600"/>
              </a:spcAft>
              <a:buAutoNum type="arabicParenBoth"/>
            </a:pPr>
            <a:r>
              <a:rPr lang="pt-BR" sz="2000" dirty="0">
                <a:latin typeface="Arial Nova" panose="020B0504020202020204" pitchFamily="34" charset="0"/>
              </a:rPr>
              <a:t>contagem, teste ou inspeção;</a:t>
            </a:r>
          </a:p>
          <a:p>
            <a:pPr marL="342900" indent="-342900" algn="just">
              <a:spcAft>
                <a:spcPts val="600"/>
              </a:spcAft>
              <a:buAutoNum type="arabicParenBoth"/>
            </a:pPr>
            <a:r>
              <a:rPr lang="pt-BR" sz="2000" dirty="0">
                <a:latin typeface="Arial Nova" panose="020B0504020202020204" pitchFamily="34" charset="0"/>
              </a:rPr>
              <a:t>pode estar a espera de alguma operação ou pelo resto do lote; e, </a:t>
            </a:r>
          </a:p>
          <a:p>
            <a:pPr marL="342900" indent="-342900" algn="just">
              <a:spcAft>
                <a:spcPts val="600"/>
              </a:spcAft>
              <a:buAutoNum type="arabicParenBoth"/>
            </a:pPr>
            <a:r>
              <a:rPr lang="pt-BR" sz="2000" dirty="0">
                <a:latin typeface="Arial Nova" panose="020B0504020202020204" pitchFamily="34" charset="0"/>
              </a:rPr>
              <a:t>pode estar estocado ou armazenado.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A31EAA5-9415-49EE-9372-26C4B44B998E}"/>
              </a:ext>
            </a:extLst>
          </p:cNvPr>
          <p:cNvSpPr/>
          <p:nvPr/>
        </p:nvSpPr>
        <p:spPr>
          <a:xfrm>
            <a:off x="1756593" y="136483"/>
            <a:ext cx="10009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Método para a análise de fluxo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58A2363-83A2-4208-A52B-6B9E6A2BB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103" y="3267183"/>
            <a:ext cx="10476000" cy="351014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712A06F-F1C3-4D1B-A023-932AB7F7BFDB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</p:spTree>
    <p:extLst>
      <p:ext uri="{BB962C8B-B14F-4D97-AF65-F5344CB8AC3E}">
        <p14:creationId xmlns:p14="http://schemas.microsoft.com/office/powerpoint/2010/main" val="3864882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B05176F-6FCC-4C80-948F-80237B72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31</a:t>
            </a:fld>
            <a:endParaRPr lang="pt-BR" alt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8BE399E-0F3A-4244-828B-B868BB3CA72A}"/>
              </a:ext>
            </a:extLst>
          </p:cNvPr>
          <p:cNvSpPr/>
          <p:nvPr/>
        </p:nvSpPr>
        <p:spPr>
          <a:xfrm>
            <a:off x="1602721" y="732018"/>
            <a:ext cx="1000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solidFill>
                  <a:srgbClr val="0070C0"/>
                </a:solidFill>
                <a:latin typeface="Arial Nova" panose="020B0504020202020204" pitchFamily="34" charset="0"/>
              </a:rPr>
              <a:t>Carta de processo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A31EAA5-9415-49EE-9372-26C4B44B998E}"/>
              </a:ext>
            </a:extLst>
          </p:cNvPr>
          <p:cNvSpPr/>
          <p:nvPr/>
        </p:nvSpPr>
        <p:spPr>
          <a:xfrm>
            <a:off x="1756593" y="136483"/>
            <a:ext cx="10009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Método para a análise de fluxo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712A06F-F1C3-4D1B-A023-932AB7F7BFDB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FEB7EEF-A042-45B5-865F-5DEE55955AAD}"/>
              </a:ext>
            </a:extLst>
          </p:cNvPr>
          <p:cNvSpPr/>
          <p:nvPr/>
        </p:nvSpPr>
        <p:spPr>
          <a:xfrm>
            <a:off x="1602721" y="1684836"/>
            <a:ext cx="100091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</a:rPr>
              <a:t>Recomendação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Para auxiliar na elaboração da carta de processo, especialmente quando há montagens complexas, é recomendável preparar um esboço do processo de fabricação de cada um dos componentes e da sequência de montagem.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Tomando-se um produto completo e desmontando-se peça por peça, conhecendo-se desta maneira como ele é montado, pode ser desenhada uma carta da sequência de montagem e então preparada uma carta de processo para a análise do fluxo de materiais.</a:t>
            </a:r>
          </a:p>
        </p:txBody>
      </p:sp>
    </p:spTree>
    <p:extLst>
      <p:ext uri="{BB962C8B-B14F-4D97-AF65-F5344CB8AC3E}">
        <p14:creationId xmlns:p14="http://schemas.microsoft.com/office/powerpoint/2010/main" val="511652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6FAD677-8940-4AD3-8465-7B8B88D3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32</a:t>
            </a:fld>
            <a:endParaRPr lang="pt-BR" alt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770F19B-1DB3-4228-9BCE-3BA98CC7B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911" y="0"/>
            <a:ext cx="5946178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DEFA674-1FD7-4F6C-A48E-380643B91ACA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DAF559-2305-4217-B35B-C39F995CD185}"/>
              </a:ext>
            </a:extLst>
          </p:cNvPr>
          <p:cNvSpPr txBox="1"/>
          <p:nvPr/>
        </p:nvSpPr>
        <p:spPr>
          <a:xfrm>
            <a:off x="9115135" y="2708776"/>
            <a:ext cx="295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Convenções na leitura de carta de processo.</a:t>
            </a:r>
          </a:p>
        </p:txBody>
      </p:sp>
    </p:spTree>
    <p:extLst>
      <p:ext uri="{BB962C8B-B14F-4D97-AF65-F5344CB8AC3E}">
        <p14:creationId xmlns:p14="http://schemas.microsoft.com/office/powerpoint/2010/main" val="2054188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05C1E94-F9D6-4D3E-9739-C56EE594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33</a:t>
            </a:fld>
            <a:endParaRPr lang="pt-BR" alt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30C4183-D5C2-41E5-AD70-EE75108B44B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2884937" y="188640"/>
            <a:ext cx="6120000" cy="653537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F869A9D-FDF5-4B3C-B2CB-A3FED412270E}"/>
              </a:ext>
            </a:extLst>
          </p:cNvPr>
          <p:cNvSpPr/>
          <p:nvPr/>
        </p:nvSpPr>
        <p:spPr>
          <a:xfrm>
            <a:off x="1559496" y="589005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400" b="1" dirty="0">
                <a:solidFill>
                  <a:srgbClr val="FF0000"/>
                </a:solidFill>
              </a:rPr>
              <a:t>Figura - Carta de processo mostrando a sequência cronológica de operações e como e quando os componentes são reunidos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4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AEE6E53-694F-4729-BF43-071DE413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34</a:t>
            </a:fld>
            <a:endParaRPr lang="pt-BR" alt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EFB1FA2-045A-485D-A1DF-1F4FAEE1CD1A}"/>
              </a:ext>
            </a:extLst>
          </p:cNvPr>
          <p:cNvSpPr/>
          <p:nvPr/>
        </p:nvSpPr>
        <p:spPr>
          <a:xfrm>
            <a:off x="1499904" y="1211435"/>
            <a:ext cx="104287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Intensidade do fluxo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/>
              <a:t>Na análise do fluxo de materiais, além da sequência de movimentos, é necessário estudar a intensidade ou magnitude do fluxo dos materiais e considerar os refugos, perdas e sobras.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Importância</a:t>
            </a:r>
          </a:p>
          <a:p>
            <a:endParaRPr lang="pt-BR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/>
              <a:t>Em setores que trabalham com corte de chapas de metal, as rebarbas chegam a representar de 20% a 30% da tonelagem envolvida.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/>
              <a:t>Geralmente, os refugos envolvem materiais sujos, cortantes, volumosos e perigosos, o que exige métodos de movimentação diferentes dos utilizados para movimentação dos materiais e componentes em processamento.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/>
              <a:t>Não se deve em hipótese alguma relegar este fluxo a segundo plano durante o planejamento do arranjo físico.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22F101C-0044-495A-915D-449DF1AAFDE3}"/>
              </a:ext>
            </a:extLst>
          </p:cNvPr>
          <p:cNvSpPr/>
          <p:nvPr/>
        </p:nvSpPr>
        <p:spPr>
          <a:xfrm>
            <a:off x="1499904" y="615393"/>
            <a:ext cx="1000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>
                <a:solidFill>
                  <a:srgbClr val="0070C0"/>
                </a:solidFill>
                <a:latin typeface="Arial Nova" panose="020B0504020202020204" pitchFamily="34" charset="0"/>
              </a:rPr>
              <a:t>Carta de processo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635EDE3-7003-487F-B7CD-DEE688D84364}"/>
              </a:ext>
            </a:extLst>
          </p:cNvPr>
          <p:cNvSpPr/>
          <p:nvPr/>
        </p:nvSpPr>
        <p:spPr>
          <a:xfrm>
            <a:off x="1756593" y="136483"/>
            <a:ext cx="10009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Método para a análise de fluxo</a:t>
            </a:r>
          </a:p>
        </p:txBody>
      </p:sp>
    </p:spTree>
    <p:extLst>
      <p:ext uri="{BB962C8B-B14F-4D97-AF65-F5344CB8AC3E}">
        <p14:creationId xmlns:p14="http://schemas.microsoft.com/office/powerpoint/2010/main" val="2150189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56E194C-B4F3-412E-8C53-A7B80317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35</a:t>
            </a:fld>
            <a:endParaRPr lang="pt-BR" alt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5688A6-E05E-4BDA-A6C5-A9553D181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2" y="44624"/>
            <a:ext cx="12060000" cy="657265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FAAD37A-4641-448E-95BF-BC967B77DA80}"/>
              </a:ext>
            </a:extLst>
          </p:cNvPr>
          <p:cNvSpPr/>
          <p:nvPr/>
        </p:nvSpPr>
        <p:spPr>
          <a:xfrm>
            <a:off x="3935760" y="214189"/>
            <a:ext cx="69127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400" b="1" dirty="0">
                <a:solidFill>
                  <a:srgbClr val="FF0000"/>
                </a:solidFill>
              </a:rPr>
              <a:t>Uma carta de processo usada na expansão de um complexo siderúrgico.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FF0000"/>
                </a:solidFill>
              </a:rPr>
              <a:t>Cada retângulo representa uma área de atividade importante;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FF0000"/>
                </a:solidFill>
              </a:rPr>
              <a:t>os números nas linhas de fluxo representa milhares de toneladas por ano;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FF0000"/>
                </a:solidFill>
              </a:rPr>
              <a:t>as perdas de produção são vistas nas setas de retorno.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FF0000"/>
                </a:solidFill>
              </a:rPr>
              <a:t>A figura mostra a divisão da matéria-prima em vários produtos derivados de um modo mais fácil de visualizar.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99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A6EFFA7-786A-4A05-9C10-6B5A8801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36</a:t>
            </a:fld>
            <a:endParaRPr lang="pt-BR" alt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19F4A2-C0D4-4D75-8C3B-9A904BEC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83753"/>
            <a:ext cx="8892000" cy="665761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626B70D-0875-4484-8127-1DA88AF5A163}"/>
              </a:ext>
            </a:extLst>
          </p:cNvPr>
          <p:cNvSpPr txBox="1"/>
          <p:nvPr/>
        </p:nvSpPr>
        <p:spPr>
          <a:xfrm>
            <a:off x="8738328" y="2348880"/>
            <a:ext cx="333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Carta de processo mostrando a intensidade do fluxo de materiais e as perdas de produção</a:t>
            </a:r>
          </a:p>
        </p:txBody>
      </p:sp>
    </p:spTree>
    <p:extLst>
      <p:ext uri="{BB962C8B-B14F-4D97-AF65-F5344CB8AC3E}">
        <p14:creationId xmlns:p14="http://schemas.microsoft.com/office/powerpoint/2010/main" val="740354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6576347-D3BF-4C96-B991-D5C2F2A7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37</a:t>
            </a:fld>
            <a:endParaRPr lang="pt-BR" alt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E4FE69F-92BD-41DC-9970-0BC34C61913D}"/>
              </a:ext>
            </a:extLst>
          </p:cNvPr>
          <p:cNvSpPr/>
          <p:nvPr/>
        </p:nvSpPr>
        <p:spPr>
          <a:xfrm>
            <a:off x="1703512" y="3244334"/>
            <a:ext cx="9937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Carta de processos múltiplos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7EE996-B034-40B4-A495-066031319D98}"/>
              </a:ext>
            </a:extLst>
          </p:cNvPr>
          <p:cNvSpPr/>
          <p:nvPr/>
        </p:nvSpPr>
        <p:spPr>
          <a:xfrm>
            <a:off x="1756593" y="136483"/>
            <a:ext cx="10009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Método para a análise de fluxo</a:t>
            </a:r>
          </a:p>
        </p:txBody>
      </p:sp>
    </p:spTree>
    <p:extLst>
      <p:ext uri="{BB962C8B-B14F-4D97-AF65-F5344CB8AC3E}">
        <p14:creationId xmlns:p14="http://schemas.microsoft.com/office/powerpoint/2010/main" val="1434554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999F99-C1E0-4CBE-B543-4B077A1E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38</a:t>
            </a:fld>
            <a:endParaRPr lang="pt-BR" alt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7DA0151-F615-423A-8C7C-6733AC27D11E}"/>
              </a:ext>
            </a:extLst>
          </p:cNvPr>
          <p:cNvSpPr/>
          <p:nvPr/>
        </p:nvSpPr>
        <p:spPr>
          <a:xfrm>
            <a:off x="1494709" y="2132856"/>
            <a:ext cx="102251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Quando há três ou quatro produtos deve ser feita uma carta de processo para cada um deles. Mas, quando são vários produtos — até dez, dependendo da natureza dos produtos —, será melhor usar a Carta de processos múltiplos, especialmente se não houver operações de montagem.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/>
              <a:t>Esta carta junta todos os produtos em uma única folha de papel. </a:t>
            </a:r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ADE9DAE-6BB3-487D-9F89-53090D3C1F95}"/>
              </a:ext>
            </a:extLst>
          </p:cNvPr>
          <p:cNvSpPr/>
          <p:nvPr/>
        </p:nvSpPr>
        <p:spPr>
          <a:xfrm>
            <a:off x="1602721" y="1076755"/>
            <a:ext cx="10009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0070C0"/>
                </a:solidFill>
                <a:latin typeface="Arial Nova" panose="020B0504020202020204" pitchFamily="34" charset="0"/>
              </a:rPr>
              <a:t>Carta de processos múltiplos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1C4003F-462B-4C58-AA22-371823C33B2F}"/>
              </a:ext>
            </a:extLst>
          </p:cNvPr>
          <p:cNvSpPr/>
          <p:nvPr/>
        </p:nvSpPr>
        <p:spPr>
          <a:xfrm>
            <a:off x="1756593" y="136483"/>
            <a:ext cx="10009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Método para a análise de fluxo</a:t>
            </a:r>
          </a:p>
        </p:txBody>
      </p:sp>
    </p:spTree>
    <p:extLst>
      <p:ext uri="{BB962C8B-B14F-4D97-AF65-F5344CB8AC3E}">
        <p14:creationId xmlns:p14="http://schemas.microsoft.com/office/powerpoint/2010/main" val="1532592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5E9810F-85A2-4CF5-B235-14FB4AD0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39</a:t>
            </a:fld>
            <a:endParaRPr lang="pt-BR" alt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636E8C8-FB23-4F60-B29E-65D90D9684F1}"/>
              </a:ext>
            </a:extLst>
          </p:cNvPr>
          <p:cNvSpPr/>
          <p:nvPr/>
        </p:nvSpPr>
        <p:spPr>
          <a:xfrm>
            <a:off x="119336" y="120695"/>
            <a:ext cx="115932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/>
              <a:t>A primeira coluna a esquerda é reservada para as operações e cada uma das outras colunas é reservada para um dos produtos (A, B, C ...).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/>
              <a:t>O roteiro de cada produto é então traçado por meio das operações pré-identificadas.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/>
              <a:t>Com esses roteiros diagramados lado a lado é possível fazer uma comparação dos fluxos de cada produto.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508C82-A537-4DB5-B3A0-5730D39B1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650375"/>
            <a:ext cx="8064000" cy="480296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94FAA8C-A595-490A-8AE4-E5C6927F5DFD}"/>
              </a:ext>
            </a:extLst>
          </p:cNvPr>
          <p:cNvSpPr txBox="1"/>
          <p:nvPr/>
        </p:nvSpPr>
        <p:spPr>
          <a:xfrm>
            <a:off x="1559496" y="6367973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Figura - Carta de processos múltiplos</a:t>
            </a:r>
          </a:p>
        </p:txBody>
      </p:sp>
    </p:spTree>
    <p:extLst>
      <p:ext uri="{BB962C8B-B14F-4D97-AF65-F5344CB8AC3E}">
        <p14:creationId xmlns:p14="http://schemas.microsoft.com/office/powerpoint/2010/main" val="311171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DE3CC15-7376-4BB0-9C68-CF4C53381795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pic>
        <p:nvPicPr>
          <p:cNvPr id="14" name="Imagem 13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E0F89F48-50B9-4E52-8D6C-DBA383707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11" y="261000"/>
            <a:ext cx="4786445" cy="63360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3536DBB-7113-4F24-B905-4FAA272486F1}"/>
              </a:ext>
            </a:extLst>
          </p:cNvPr>
          <p:cNvSpPr/>
          <p:nvPr/>
        </p:nvSpPr>
        <p:spPr>
          <a:xfrm>
            <a:off x="1487488" y="116632"/>
            <a:ext cx="5400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b="1" dirty="0">
                <a:latin typeface="Century Schoolbook" panose="02040604050505020304" pitchFamily="18" charset="0"/>
              </a:rPr>
              <a:t>Área da produção</a:t>
            </a:r>
            <a:r>
              <a:rPr lang="pt-BR" dirty="0">
                <a:latin typeface="Century Schoolbook" panose="02040604050505020304" pitchFamily="18" charset="0"/>
              </a:rPr>
              <a:t>: Estabelecer um fluxo progressivo através da área ou áreas envolvidas baseados na sequência e na intensidade do material deslocado.</a:t>
            </a:r>
          </a:p>
          <a:p>
            <a:pPr marL="342900" indent="-342900" algn="just">
              <a:buAutoNum type="arabicPeriod"/>
            </a:pPr>
            <a:r>
              <a:rPr lang="pt-BR" b="1" dirty="0">
                <a:latin typeface="Century Schoolbook" panose="02040604050505020304" pitchFamily="18" charset="0"/>
              </a:rPr>
              <a:t>Áreas de serviços de suporte</a:t>
            </a:r>
            <a:r>
              <a:rPr lang="pt-BR" dirty="0">
                <a:latin typeface="Century Schoolbook" panose="02040604050505020304" pitchFamily="18" charset="0"/>
              </a:rPr>
              <a:t>: deverão ser levadas em conta no planejamento. Portanto o levantamento do Diagrama de inter-relações entre as atividades é de igualou maior importância que o de fluxo de materiais.</a:t>
            </a:r>
          </a:p>
          <a:p>
            <a:pPr marL="342900" indent="-342900" algn="just">
              <a:buAutoNum type="arabicPeriod"/>
            </a:pPr>
            <a:r>
              <a:rPr lang="pt-BR" b="1" dirty="0"/>
              <a:t>Diagrama de inter-relações</a:t>
            </a:r>
            <a:r>
              <a:rPr lang="pt-BR" dirty="0"/>
              <a:t>: relaciona geograficamente as diversas atividades, departamentos ou áreas entre si, sem considerar o espaço que cada um deles requer.</a:t>
            </a:r>
          </a:p>
          <a:p>
            <a:pPr marL="342900" indent="-342900" algn="just">
              <a:buAutoNum type="arabicPeriod"/>
            </a:pPr>
            <a:r>
              <a:rPr lang="pt-BR" b="1" dirty="0"/>
              <a:t>Requerimentos de espaço</a:t>
            </a:r>
            <a:r>
              <a:rPr lang="pt-BR" dirty="0"/>
              <a:t>: obtidos por meio da analise de máquinas e equipamentos utilizados na produção e dos serviços envolvidos. Esses requerimentos deverão ser balanceados de acordo com a </a:t>
            </a:r>
            <a:r>
              <a:rPr lang="pt-BR" b="1" dirty="0"/>
              <a:t>Disponibilidade de espaço (5). 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pt-BR" dirty="0"/>
              <a:t>Integrando o resultado desse balanceamento ao diagrama de inter-relações, obtemos o Diagrama de inter-relações entre espaços. Basicamente, este diagrama já é um arranjo físico.</a:t>
            </a:r>
            <a:endParaRPr lang="pt-BR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6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5E9810F-85A2-4CF5-B235-14FB4AD0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40</a:t>
            </a:fld>
            <a:endParaRPr lang="pt-BR" alt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508C82-A537-4DB5-B3A0-5730D39B1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72" y="655400"/>
            <a:ext cx="8064000" cy="480296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94FAA8C-A595-490A-8AE4-E5C6927F5DFD}"/>
              </a:ext>
            </a:extLst>
          </p:cNvPr>
          <p:cNvSpPr txBox="1"/>
          <p:nvPr/>
        </p:nvSpPr>
        <p:spPr>
          <a:xfrm>
            <a:off x="1869140" y="25296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Figura - Carta de processos múltiplos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3F4927B-E9D5-4B74-9EF6-414B1F98B49D}"/>
              </a:ext>
            </a:extLst>
          </p:cNvPr>
          <p:cNvSpPr/>
          <p:nvPr/>
        </p:nvSpPr>
        <p:spPr>
          <a:xfrm>
            <a:off x="263352" y="5509681"/>
            <a:ext cx="11521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O objetivo do nosso arranjo é obter um fluxo progressivo com o mínimo de retornos e aproximar ao máximo as operações entre as quais haja uma alta intensidade de fluxo. Isso pode ser feito trocando-se a ordem das linhas horizontais (operações) da carta até obtermos a sequência ótima.</a:t>
            </a:r>
          </a:p>
        </p:txBody>
      </p:sp>
    </p:spTree>
    <p:extLst>
      <p:ext uri="{BB962C8B-B14F-4D97-AF65-F5344CB8AC3E}">
        <p14:creationId xmlns:p14="http://schemas.microsoft.com/office/powerpoint/2010/main" val="307733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6576347-D3BF-4C96-B991-D5C2F2A7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41</a:t>
            </a:fld>
            <a:endParaRPr lang="pt-BR" alt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E4FE69F-92BD-41DC-9970-0BC34C61913D}"/>
              </a:ext>
            </a:extLst>
          </p:cNvPr>
          <p:cNvSpPr/>
          <p:nvPr/>
        </p:nvSpPr>
        <p:spPr>
          <a:xfrm>
            <a:off x="1703512" y="3244334"/>
            <a:ext cx="99371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Carta </a:t>
            </a:r>
            <a:r>
              <a:rPr lang="pt-BR" sz="4400" b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de-para</a:t>
            </a:r>
            <a:endParaRPr lang="pt-BR" sz="4400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7EE996-B034-40B4-A495-066031319D98}"/>
              </a:ext>
            </a:extLst>
          </p:cNvPr>
          <p:cNvSpPr/>
          <p:nvPr/>
        </p:nvSpPr>
        <p:spPr>
          <a:xfrm>
            <a:off x="1756593" y="136483"/>
            <a:ext cx="10009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Método para a análise de fluxo</a:t>
            </a:r>
          </a:p>
        </p:txBody>
      </p:sp>
    </p:spTree>
    <p:extLst>
      <p:ext uri="{BB962C8B-B14F-4D97-AF65-F5344CB8AC3E}">
        <p14:creationId xmlns:p14="http://schemas.microsoft.com/office/powerpoint/2010/main" val="2992396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6259EF5-5F2A-4749-827F-9995652EE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42</a:t>
            </a:fld>
            <a:endParaRPr lang="pt-BR" alt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D4530E3-26E0-4F08-A79D-1CAD5304B88C}"/>
              </a:ext>
            </a:extLst>
          </p:cNvPr>
          <p:cNvSpPr/>
          <p:nvPr/>
        </p:nvSpPr>
        <p:spPr>
          <a:xfrm>
            <a:off x="1487486" y="1244478"/>
            <a:ext cx="101243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/>
              <a:t>Quando os produtos, componentes ou materiais em estudo são muito numerosos.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/>
              <a:t>Listam-se as operações ou centros de trabalho na primeira linha e na primeira coluna, obedecendo à mesma sequência (Vide Figura).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/>
              <a:t>Para cada item é colocado um sinal (letra</a:t>
            </a:r>
            <a:r>
              <a:rPr lang="pt-BR" sz="2200" i="1" dirty="0"/>
              <a:t>, </a:t>
            </a:r>
            <a:r>
              <a:rPr lang="pt-BR" sz="2200" dirty="0"/>
              <a:t>marca ou o valor da intensidade do fluxo) na coluna apropriada que representa cada movimento que o item faz.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/>
              <a:t>Por exemplo, um componente se desloca da </a:t>
            </a:r>
            <a:r>
              <a:rPr lang="pt-BR" sz="2200" dirty="0">
                <a:highlight>
                  <a:srgbClr val="00FF00"/>
                </a:highlight>
              </a:rPr>
              <a:t>Tesoura para a </a:t>
            </a:r>
            <a:r>
              <a:rPr lang="pt-BR" sz="2200" dirty="0" err="1">
                <a:highlight>
                  <a:srgbClr val="00FF00"/>
                </a:highlight>
              </a:rPr>
              <a:t>Entalhadeira</a:t>
            </a:r>
            <a:r>
              <a:rPr lang="pt-BR" sz="2200" dirty="0"/>
              <a:t>. Coloca-se então a letra apropriada no retângulo "de Tesoura para </a:t>
            </a:r>
            <a:r>
              <a:rPr lang="pt-BR" sz="2200" dirty="0" err="1"/>
              <a:t>Entalhadeira</a:t>
            </a:r>
            <a:r>
              <a:rPr lang="pt-BR" sz="2200" dirty="0"/>
              <a:t>".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200" dirty="0"/>
              <a:t> A operação que se segue a entalhar é perfuração. Marca-se então a quadrícula "</a:t>
            </a:r>
            <a:r>
              <a:rPr lang="pt-BR" sz="2200" dirty="0">
                <a:highlight>
                  <a:srgbClr val="00FF00"/>
                </a:highlight>
              </a:rPr>
              <a:t>de Entalhar para Perfuração</a:t>
            </a:r>
            <a:r>
              <a:rPr lang="pt-BR" sz="2200" dirty="0"/>
              <a:t>".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4F0150F-1C1C-4DD4-A49F-C00FB47B9CD9}"/>
              </a:ext>
            </a:extLst>
          </p:cNvPr>
          <p:cNvSpPr/>
          <p:nvPr/>
        </p:nvSpPr>
        <p:spPr>
          <a:xfrm>
            <a:off x="1545103" y="721258"/>
            <a:ext cx="10009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800" b="1" dirty="0">
                <a:solidFill>
                  <a:srgbClr val="0070C0"/>
                </a:solidFill>
                <a:latin typeface="Arial Nova" panose="020B0504020202020204" pitchFamily="34" charset="0"/>
              </a:rPr>
              <a:t>Carta </a:t>
            </a:r>
            <a:r>
              <a:rPr lang="pt-BR" sz="2800" b="1" dirty="0" err="1">
                <a:solidFill>
                  <a:srgbClr val="0070C0"/>
                </a:solidFill>
                <a:latin typeface="Arial Nova" panose="020B0504020202020204" pitchFamily="34" charset="0"/>
              </a:rPr>
              <a:t>de-para</a:t>
            </a:r>
            <a:endParaRPr lang="pt-BR" sz="2800" b="1" dirty="0">
              <a:solidFill>
                <a:srgbClr val="0070C0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672908D-A6A0-492E-9EC3-AEFDB7144A9E}"/>
              </a:ext>
            </a:extLst>
          </p:cNvPr>
          <p:cNvSpPr/>
          <p:nvPr/>
        </p:nvSpPr>
        <p:spPr>
          <a:xfrm>
            <a:off x="1756593" y="136483"/>
            <a:ext cx="10009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Método para a análise de fluxo</a:t>
            </a:r>
          </a:p>
        </p:txBody>
      </p:sp>
    </p:spTree>
    <p:extLst>
      <p:ext uri="{BB962C8B-B14F-4D97-AF65-F5344CB8AC3E}">
        <p14:creationId xmlns:p14="http://schemas.microsoft.com/office/powerpoint/2010/main" val="37699270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251AFA6-F331-427E-B3DE-91B608AB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43</a:t>
            </a:fld>
            <a:endParaRPr lang="pt-BR" alt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7E98DD-FDC7-4CB4-B5C9-1C97A2FFB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4" y="116632"/>
            <a:ext cx="7832926" cy="661326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AE67E72-D579-4FD6-B1A7-DAE789758C03}"/>
              </a:ext>
            </a:extLst>
          </p:cNvPr>
          <p:cNvSpPr/>
          <p:nvPr/>
        </p:nvSpPr>
        <p:spPr>
          <a:xfrm>
            <a:off x="7752184" y="2492896"/>
            <a:ext cx="42905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000000"/>
                </a:solidFill>
              </a:rPr>
              <a:t>Figura - Construção da Carta </a:t>
            </a:r>
            <a:r>
              <a:rPr lang="pt-BR" sz="1600" b="1" dirty="0" err="1">
                <a:solidFill>
                  <a:srgbClr val="000000"/>
                </a:solidFill>
              </a:rPr>
              <a:t>de-para</a:t>
            </a:r>
            <a:endParaRPr lang="pt-BR" sz="1600" b="1" dirty="0">
              <a:solidFill>
                <a:srgbClr val="000000"/>
              </a:solidFill>
            </a:endParaRPr>
          </a:p>
          <a:p>
            <a:pPr algn="just"/>
            <a:endParaRPr lang="pt-BR" sz="1400" b="1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</a:rPr>
              <a:t>As operações, atividades ou centros de trabalho são listadas (na vertical e na horizontal) na mesma ordem.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0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0000"/>
                </a:solidFill>
              </a:rPr>
              <a:t>Cada retângulo de interseção mostra o movimento de uma operação para outra. 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378267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B9BA8E2-D043-499C-B37A-47AB42F1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44</a:t>
            </a:fld>
            <a:endParaRPr lang="pt-BR" alt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D8175AB-7F26-48AB-A6B8-38D1E730B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5" y="332656"/>
            <a:ext cx="6372000" cy="37951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60A9528-60C4-46EA-95BA-55F2F07BB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260648"/>
            <a:ext cx="5329910" cy="4500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3E0E954-8E8D-4BEB-B9F0-53BC9C038811}"/>
              </a:ext>
            </a:extLst>
          </p:cNvPr>
          <p:cNvSpPr/>
          <p:nvPr/>
        </p:nvSpPr>
        <p:spPr>
          <a:xfrm>
            <a:off x="263352" y="4494599"/>
            <a:ext cx="1129367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b="1" dirty="0">
                <a:solidFill>
                  <a:srgbClr val="000000"/>
                </a:solidFill>
              </a:rPr>
              <a:t>Produto A: será primeiro colocado no retângulo de cortar </a:t>
            </a:r>
            <a:r>
              <a:rPr lang="pt-BR" sz="2600" b="1" i="1" dirty="0">
                <a:solidFill>
                  <a:srgbClr val="000000"/>
                </a:solidFill>
              </a:rPr>
              <a:t>para </a:t>
            </a:r>
            <a:r>
              <a:rPr lang="pt-BR" sz="2600" b="1" dirty="0">
                <a:solidFill>
                  <a:srgbClr val="000000"/>
                </a:solidFill>
              </a:rPr>
              <a:t>entalhar (ou seja, ela vai de operação cortar para operação entalhar). Depois é colocado no retângulo de interseção entre entalhar e furar e assim por diante. O mesmo é feito para os demais produtos. São mostrados todas as sequencias da Figura 1.</a:t>
            </a:r>
            <a:endParaRPr lang="pt-BR" sz="2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ED9DC5-139E-4454-AC96-8EB242EE2308}"/>
              </a:ext>
            </a:extLst>
          </p:cNvPr>
          <p:cNvSpPr txBox="1"/>
          <p:nvPr/>
        </p:nvSpPr>
        <p:spPr>
          <a:xfrm>
            <a:off x="1199456" y="413978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Figura 1</a:t>
            </a:r>
          </a:p>
        </p:txBody>
      </p:sp>
    </p:spTree>
    <p:extLst>
      <p:ext uri="{BB962C8B-B14F-4D97-AF65-F5344CB8AC3E}">
        <p14:creationId xmlns:p14="http://schemas.microsoft.com/office/powerpoint/2010/main" val="234733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7528" y="23103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Planejamento de Layout  - Sistema SLP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E3CC15-7376-4BB0-9C68-CF4C53381795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1EC3760-D2DF-4E94-BC06-B340D4709D7E}"/>
              </a:ext>
            </a:extLst>
          </p:cNvPr>
          <p:cNvSpPr txBox="1"/>
          <p:nvPr/>
        </p:nvSpPr>
        <p:spPr>
          <a:xfrm>
            <a:off x="1565013" y="836712"/>
            <a:ext cx="1021961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É um método geral de procedimentos para elaboração de layout</a:t>
            </a:r>
          </a:p>
          <a:p>
            <a:pPr marL="285744" indent="-285744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Sistema SLP: é imperfeito e incompleto, não pretende substituir a criatividade e a inteligência dos projetistas. </a:t>
            </a:r>
          </a:p>
          <a:p>
            <a:pPr marL="285744" indent="-285744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sistema SLP consiste:</a:t>
            </a:r>
          </a:p>
          <a:p>
            <a:pPr marL="742932" lvl="1" indent="-285744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de uma </a:t>
            </a:r>
            <a:r>
              <a:rPr lang="pt-BR" sz="2400" i="1" dirty="0"/>
              <a:t>estruturação de fases </a:t>
            </a:r>
            <a:r>
              <a:rPr lang="pt-BR" sz="2400" dirty="0"/>
              <a:t>através das quais passa qualquer projeto de </a:t>
            </a:r>
            <a:r>
              <a:rPr lang="pt-BR" sz="2400" i="1" dirty="0"/>
              <a:t>layout</a:t>
            </a:r>
            <a:r>
              <a:rPr lang="pt-BR" sz="2400" dirty="0"/>
              <a:t>;</a:t>
            </a:r>
          </a:p>
          <a:p>
            <a:pPr marL="742932" lvl="1" indent="-285744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de um </a:t>
            </a:r>
            <a:r>
              <a:rPr lang="pt-BR" sz="2400" i="1" dirty="0"/>
              <a:t>modelo de procedimentos </a:t>
            </a:r>
            <a:r>
              <a:rPr lang="pt-BR" sz="2400" dirty="0"/>
              <a:t>para a realização do projeto, passo por passo; e</a:t>
            </a:r>
          </a:p>
          <a:p>
            <a:pPr marL="742932" lvl="1" indent="-285744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de </a:t>
            </a:r>
            <a:r>
              <a:rPr lang="pt-BR" sz="2400" i="1" dirty="0"/>
              <a:t>convenções </a:t>
            </a:r>
            <a:r>
              <a:rPr lang="pt-BR" sz="2400" dirty="0"/>
              <a:t>para identificação, visualização e classificação das várias atividades, inter-relações e alternativas envolvidas em todo projeto de arranjo físico.</a:t>
            </a:r>
          </a:p>
          <a:p>
            <a:pPr marL="742932" lvl="1" indent="-285744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em um modelo de procedimentos baseado originalmente na experiência adquirida através da realização de 200 projetos. </a:t>
            </a:r>
            <a:endParaRPr lang="pt-BR" sz="6600" dirty="0"/>
          </a:p>
        </p:txBody>
      </p:sp>
    </p:spTree>
    <p:extLst>
      <p:ext uri="{BB962C8B-B14F-4D97-AF65-F5344CB8AC3E}">
        <p14:creationId xmlns:p14="http://schemas.microsoft.com/office/powerpoint/2010/main" val="419272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7528" y="23103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Planejamento de Layout  - Sistema SLP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E3CC15-7376-4BB0-9C68-CF4C53381795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4" name="Rolagem: Horizontal 3">
            <a:extLst>
              <a:ext uri="{FF2B5EF4-FFF2-40B4-BE49-F238E27FC236}">
                <a16:creationId xmlns:a16="http://schemas.microsoft.com/office/drawing/2014/main" id="{7F9E4C6F-2BDB-4A44-9D16-A0A6698030A0}"/>
              </a:ext>
            </a:extLst>
          </p:cNvPr>
          <p:cNvSpPr/>
          <p:nvPr/>
        </p:nvSpPr>
        <p:spPr>
          <a:xfrm>
            <a:off x="1631504" y="216024"/>
            <a:ext cx="10225136" cy="645333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t-BR" sz="3200" i="1" dirty="0">
                <a:solidFill>
                  <a:schemeClr val="bg1"/>
                </a:solidFill>
                <a:latin typeface="Century Schoolbook" panose="02040604050505020304" pitchFamily="18" charset="0"/>
              </a:rPr>
              <a:t>“Você pode cometer quantos erros quiser durante o planejamento, mas todos eles terão valor se evitar erros na instalação real”.</a:t>
            </a:r>
          </a:p>
          <a:p>
            <a:endParaRPr lang="pt-BR" sz="3200" dirty="0"/>
          </a:p>
          <a:p>
            <a:pPr algn="just"/>
            <a:r>
              <a:rPr lang="pt-BR" sz="3200" i="1" dirty="0">
                <a:latin typeface="Century Schoolbook" panose="02040604050505020304" pitchFamily="18" charset="0"/>
              </a:rPr>
              <a:t>“Uma vez implantado um arranjo deficiente, os custos relativos ao rearranjo, interrupção, de produção e novos investimentos tornam quase impossível transformá-lo num arranjo eficiente”.</a:t>
            </a:r>
            <a:endParaRPr lang="pt-BR" sz="3200" i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7528" y="231032"/>
            <a:ext cx="972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Planejamento de Layout  - Sistema SLP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E3CC15-7376-4BB0-9C68-CF4C53381795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A0AFFF1-E9E1-4B5A-ACD7-8ECEAD1478BC}"/>
              </a:ext>
            </a:extLst>
          </p:cNvPr>
          <p:cNvSpPr/>
          <p:nvPr/>
        </p:nvSpPr>
        <p:spPr>
          <a:xfrm>
            <a:off x="1631504" y="715343"/>
            <a:ext cx="104411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A chave dos problemas de arranjo físico</a:t>
            </a:r>
          </a:p>
          <a:p>
            <a:r>
              <a:rPr lang="pt-BR" sz="2000" b="1" dirty="0">
                <a:latin typeface="Century Schoolbook" panose="02040604050505020304" pitchFamily="18" charset="0"/>
              </a:rPr>
              <a:t>Os problemas de arranjo físico geralmente recaem em dois elementos básicos: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8B8C53D-237D-4614-BCE7-0A32FDC82599}"/>
              </a:ext>
            </a:extLst>
          </p:cNvPr>
          <p:cNvSpPr/>
          <p:nvPr/>
        </p:nvSpPr>
        <p:spPr>
          <a:xfrm>
            <a:off x="1559496" y="5653698"/>
            <a:ext cx="10441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Century Schoolbook" panose="02040604050505020304" pitchFamily="18" charset="0"/>
              </a:rPr>
              <a:t>Esses elementos, direta ou indiretamente, são responsáveis por todas as características, fatores e condições do planejamento. É necessário, portanto, coletar fatos, estimativas e informações sobre esses dois elementos.</a:t>
            </a:r>
            <a:endParaRPr lang="pt-BR" dirty="0">
              <a:latin typeface="Century Schoolbook" panose="02040604050505020304" pitchFamily="18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EFB6F1F-ABE3-427F-A140-17405640E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29" y="1622029"/>
            <a:ext cx="2808000" cy="1825012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FFC47DD-06F7-4584-B049-BF80933E9D1B}"/>
              </a:ext>
            </a:extLst>
          </p:cNvPr>
          <p:cNvSpPr/>
          <p:nvPr/>
        </p:nvSpPr>
        <p:spPr>
          <a:xfrm>
            <a:off x="4741244" y="2130258"/>
            <a:ext cx="7251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entury Schoolbook" panose="02040604050505020304" pitchFamily="18" charset="0"/>
              </a:rPr>
              <a:t>Produto (ou material ou serviço) </a:t>
            </a:r>
          </a:p>
          <a:p>
            <a:r>
              <a:rPr lang="pt-BR" b="1" u="sng" dirty="0">
                <a:latin typeface="Century Schoolbook" panose="02040604050505020304" pitchFamily="18" charset="0"/>
              </a:rPr>
              <a:t>O que é produzido ou feito.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E3AA7C9-2A6B-4617-A406-E58DA66F26A4}"/>
              </a:ext>
            </a:extLst>
          </p:cNvPr>
          <p:cNvSpPr/>
          <p:nvPr/>
        </p:nvSpPr>
        <p:spPr>
          <a:xfrm>
            <a:off x="4671920" y="4192299"/>
            <a:ext cx="7251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entury Schoolbook" panose="02040604050505020304" pitchFamily="18" charset="0"/>
              </a:rPr>
              <a:t>Quantidade (ou volume)</a:t>
            </a:r>
          </a:p>
          <a:p>
            <a:r>
              <a:rPr lang="pt-BR" b="1" u="sng" dirty="0">
                <a:latin typeface="Century Schoolbook" panose="02040604050505020304" pitchFamily="18" charset="0"/>
              </a:rPr>
              <a:t>O quanto de cada item deve ser feito.</a:t>
            </a:r>
            <a:endParaRPr lang="pt-BR" b="1" u="sng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D6B94C4-726D-46A8-BDAD-69D2F2D6E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07" y="3585704"/>
            <a:ext cx="2808000" cy="18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7528" y="23103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Planejamento de Layout  - Sistema SLP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E3CC15-7376-4BB0-9C68-CF4C53381795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C634453-BE99-4F14-8966-CB6E52ED92BA}"/>
              </a:ext>
            </a:extLst>
          </p:cNvPr>
          <p:cNvSpPr/>
          <p:nvPr/>
        </p:nvSpPr>
        <p:spPr>
          <a:xfrm>
            <a:off x="1671181" y="908720"/>
            <a:ext cx="100414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Produto</a:t>
            </a:r>
          </a:p>
          <a:p>
            <a:endParaRPr lang="pt-BR" sz="2400" b="1" dirty="0">
              <a:latin typeface="Century Schoolbook" panose="02040604050505020304" pitchFamily="18" charset="0"/>
            </a:endParaRPr>
          </a:p>
          <a:p>
            <a:pPr marL="342891" indent="-34289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Century Schoolbook" panose="02040604050505020304" pitchFamily="18" charset="0"/>
              </a:rPr>
              <a:t>Aquilo que é produzido pela empresa ou área em questão, a matéria-prima ou peças compradas, peças montadas ou tratadas, mercadorias acabadas ou serviços prestados ou processados. </a:t>
            </a:r>
          </a:p>
          <a:p>
            <a:pPr marL="342891" indent="-342891">
              <a:buFont typeface="Wingdings" panose="05000000000000000000" pitchFamily="2" charset="2"/>
              <a:buChar char="ü"/>
            </a:pPr>
            <a:endParaRPr lang="pt-BR" sz="2400" dirty="0">
              <a:latin typeface="Century Schoolbook" panose="02040604050505020304" pitchFamily="18" charset="0"/>
            </a:endParaRPr>
          </a:p>
          <a:p>
            <a:pPr marL="342891" indent="-342891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Century Schoolbook" panose="02040604050505020304" pitchFamily="18" charset="0"/>
              </a:rPr>
              <a:t>Os produtos podem ser expressos em itens, variedades, modelos, estilos, formas, classes de material, número de peças, grupos etc.</a:t>
            </a:r>
          </a:p>
          <a:p>
            <a:endParaRPr lang="pt-BR" sz="2400" dirty="0">
              <a:latin typeface="Century Schoolbook" panose="02040604050505020304" pitchFamily="18" charset="0"/>
            </a:endParaRPr>
          </a:p>
          <a:p>
            <a:r>
              <a:rPr lang="pt-BR" sz="24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Quantidade (ou volume)</a:t>
            </a:r>
          </a:p>
          <a:p>
            <a:endParaRPr lang="pt-BR" sz="2400" b="1" dirty="0">
              <a:latin typeface="Century Schoolbook" panose="02040604050505020304" pitchFamily="18" charset="0"/>
            </a:endParaRPr>
          </a:p>
          <a:p>
            <a:pPr marL="342891" indent="-342891">
              <a:buFont typeface="Wingdings" panose="05000000000000000000" pitchFamily="2" charset="2"/>
              <a:buChar char="ü"/>
            </a:pPr>
            <a:r>
              <a:rPr lang="pt-BR" sz="2400" dirty="0">
                <a:latin typeface="Century Schoolbook" panose="02040604050505020304" pitchFamily="18" charset="0"/>
              </a:rPr>
              <a:t>Montante do produto ou material produzido, fornecido ou utilizado.</a:t>
            </a:r>
          </a:p>
          <a:p>
            <a:pPr marL="342891" indent="-342891">
              <a:buFont typeface="Wingdings" panose="05000000000000000000" pitchFamily="2" charset="2"/>
              <a:buChar char="ü"/>
            </a:pPr>
            <a:endParaRPr lang="pt-BR" sz="2400" dirty="0">
              <a:latin typeface="Century Schoolbook" panose="02040604050505020304" pitchFamily="18" charset="0"/>
            </a:endParaRPr>
          </a:p>
          <a:p>
            <a:pPr marL="342891" indent="-342891">
              <a:buFont typeface="Wingdings" panose="05000000000000000000" pitchFamily="2" charset="2"/>
              <a:buChar char="ü"/>
            </a:pPr>
            <a:r>
              <a:rPr lang="pt-BR" sz="2400" dirty="0">
                <a:latin typeface="Century Schoolbook" panose="02040604050505020304" pitchFamily="18" charset="0"/>
              </a:rPr>
              <a:t>A quantidade pode ser expressa em número de peças, peso, volume ou valor do montante produzido ou vendido. 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07335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7528" y="231032"/>
            <a:ext cx="97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Planejamento de Layout  - Sistema SLP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E3CC15-7376-4BB0-9C68-CF4C53381795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C634453-BE99-4F14-8966-CB6E52ED92BA}"/>
              </a:ext>
            </a:extLst>
          </p:cNvPr>
          <p:cNvSpPr/>
          <p:nvPr/>
        </p:nvSpPr>
        <p:spPr>
          <a:xfrm>
            <a:off x="1671182" y="980728"/>
            <a:ext cx="10251951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solidFill>
                  <a:srgbClr val="0070C0"/>
                </a:solidFill>
              </a:rPr>
              <a:t>Roteiro (ou processo) segundo o qual o produto ou material será fabricado.</a:t>
            </a:r>
          </a:p>
          <a:p>
            <a:pPr marL="285744" indent="-285744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Por roteiro entendemos o </a:t>
            </a:r>
            <a:r>
              <a:rPr lang="pt-BR" sz="2000" u="sng" dirty="0"/>
              <a:t>processo, suas operações, equipamentos e sequência</a:t>
            </a:r>
            <a:r>
              <a:rPr lang="pt-BR" sz="2000" dirty="0"/>
              <a:t>. </a:t>
            </a:r>
          </a:p>
          <a:p>
            <a:pPr marL="285744" indent="-285744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O roteiro pode ser definido por </a:t>
            </a:r>
            <a:r>
              <a:rPr lang="pt-BR" sz="2000" u="sng" dirty="0"/>
              <a:t>listas de operação e equipamentos, cartas de processo, gráficos de fluxo</a:t>
            </a:r>
            <a:r>
              <a:rPr lang="pt-BR" sz="2000" dirty="0"/>
              <a:t> etc.</a:t>
            </a:r>
          </a:p>
          <a:p>
            <a:pPr marL="285744" indent="-285744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u="sng" dirty="0"/>
              <a:t>As máquinas e os equipamentos a serem utilizados: </a:t>
            </a:r>
            <a:r>
              <a:rPr lang="pt-BR" sz="2000" dirty="0"/>
              <a:t>dependem das operações de transformação. </a:t>
            </a:r>
          </a:p>
          <a:p>
            <a:pPr marL="285744" indent="-285744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000" dirty="0"/>
              <a:t>A </a:t>
            </a:r>
            <a:r>
              <a:rPr lang="pt-BR" sz="2000" u="sng" dirty="0"/>
              <a:t>movimentação de materiais através das áreas: </a:t>
            </a:r>
            <a:r>
              <a:rPr lang="pt-BR" sz="2000" dirty="0"/>
              <a:t>depende da sequência das operações. </a:t>
            </a:r>
          </a:p>
          <a:p>
            <a:pPr marL="285744" indent="-285744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000" dirty="0"/>
          </a:p>
          <a:p>
            <a:pPr algn="ctr">
              <a:spcAft>
                <a:spcPts val="1200"/>
              </a:spcAft>
            </a:pPr>
            <a:r>
              <a:rPr lang="pt-BR" sz="2800" b="1" dirty="0">
                <a:highlight>
                  <a:srgbClr val="FFFF00"/>
                </a:highlight>
              </a:rPr>
              <a:t>Logo, </a:t>
            </a:r>
          </a:p>
          <a:p>
            <a:pPr algn="ctr">
              <a:spcAft>
                <a:spcPts val="1200"/>
              </a:spcAft>
            </a:pPr>
            <a:r>
              <a:rPr lang="pt-BR" sz="2800" b="1" dirty="0">
                <a:highlight>
                  <a:srgbClr val="FFFF00"/>
                </a:highlight>
              </a:rPr>
              <a:t>as operações envolvidas no processo e sua sequência tornam-se a chave do nosso problema.</a:t>
            </a:r>
          </a:p>
        </p:txBody>
      </p:sp>
    </p:spTree>
    <p:extLst>
      <p:ext uri="{BB962C8B-B14F-4D97-AF65-F5344CB8AC3E}">
        <p14:creationId xmlns:p14="http://schemas.microsoft.com/office/powerpoint/2010/main" val="1815358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12316</TotalTime>
  <Words>2854</Words>
  <Application>Microsoft Office PowerPoint</Application>
  <PresentationFormat>Widescreen</PresentationFormat>
  <Paragraphs>335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5" baseType="lpstr">
      <vt:lpstr>Arial</vt:lpstr>
      <vt:lpstr>Arial Nova</vt:lpstr>
      <vt:lpstr>Calibri</vt:lpstr>
      <vt:lpstr>Century Schoolbook</vt:lpstr>
      <vt:lpstr>Gill Sans MT</vt:lpstr>
      <vt:lpstr>Times New Roman</vt:lpstr>
      <vt:lpstr>Verdana</vt:lpstr>
      <vt:lpstr>Verdana, Arial, Helvetica, sans-serif</vt:lpstr>
      <vt:lpstr>Wingdings</vt:lpstr>
      <vt:lpstr>Wingdings 2</vt:lpstr>
      <vt:lpstr>Solstício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iacono</dc:creator>
  <cp:lastModifiedBy>antonio iacono</cp:lastModifiedBy>
  <cp:revision>220</cp:revision>
  <cp:lastPrinted>2018-08-09T04:05:29Z</cp:lastPrinted>
  <dcterms:created xsi:type="dcterms:W3CDTF">2014-11-08T20:45:16Z</dcterms:created>
  <dcterms:modified xsi:type="dcterms:W3CDTF">2019-04-17T03:35:22Z</dcterms:modified>
</cp:coreProperties>
</file>