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aIz4nyecu/HdYTf/5pqkfWam7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393dcd71d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a393dcd71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393dcd71d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a393dcd71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93dcd71d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a393dcd71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393dcd71d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a393dcd71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393dcd71d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a393dcd71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393dcd71d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a393dcd71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393dcd71d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a393dcd71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39756bb13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a39756bb1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393dcd71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a393dcd7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93dcd71d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a393dcd7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93dcd71d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a393dcd71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393dcd71d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a393dcd7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393dcd71d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a393dcd71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39756bb13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a39756bb1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393dcd71d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a393dcd71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" name="Google Shape;24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500">
                <a:latin typeface="Arial"/>
                <a:ea typeface="Arial"/>
                <a:cs typeface="Arial"/>
                <a:sym typeface="Arial"/>
              </a:rPr>
              <a:t>Hormônios do crescimento e ossos 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52400" y="1473400"/>
            <a:ext cx="8991600" cy="4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hormônio de crescimento regula o quê?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 regiões do sistema endócrino estão associadas à produção de GH?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Descrevam a síntese e os componentes do GH.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se caracteriza a secreção de GH ao longo de um dia de 24 horas?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ocorre o crescimento ósseo?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Histologia: Qual o papel dos osteoclastos, osteoblastos e condrócitos?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 as funções do cálcio no organismo?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é feito o controle da remodelação óssea?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que o crescimento ósseo requer quantidades adequadas de cálcio na dieta?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985" lvl="0" marL="540385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 o estímulo ambiental necessário para a produção da vitamina D? Qual o papel da vitamina D no metabolismo ósseo? Qual a relação entre menopausa e osteoporose?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985" lvl="0" marL="540385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prevenir e tratar a osteoporose?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a393dcd71d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25" y="811700"/>
            <a:ext cx="3392375" cy="588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a393dcd71d_0_38"/>
          <p:cNvSpPr txBox="1"/>
          <p:nvPr/>
        </p:nvSpPr>
        <p:spPr>
          <a:xfrm>
            <a:off x="511725" y="-100900"/>
            <a:ext cx="29262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P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RITMO DE 24 H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a393dcd71d_0_38"/>
          <p:cNvPicPr preferRelativeResize="0"/>
          <p:nvPr/>
        </p:nvPicPr>
        <p:blipFill rotWithShape="1">
          <a:blip r:embed="rId4">
            <a:alphaModFix/>
          </a:blip>
          <a:srcRect b="0" l="0" r="0" t="65224"/>
          <a:stretch/>
        </p:blipFill>
        <p:spPr>
          <a:xfrm>
            <a:off x="4026400" y="2258300"/>
            <a:ext cx="4702200" cy="212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a393dcd71d_0_38"/>
          <p:cNvSpPr txBox="1"/>
          <p:nvPr/>
        </p:nvSpPr>
        <p:spPr>
          <a:xfrm>
            <a:off x="4572000" y="1553775"/>
            <a:ext cx="42816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PT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Privação de Sono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a393dcd71d_0_56"/>
          <p:cNvPicPr preferRelativeResize="0"/>
          <p:nvPr/>
        </p:nvPicPr>
        <p:blipFill rotWithShape="1">
          <a:blip r:embed="rId3">
            <a:alphaModFix/>
          </a:blip>
          <a:srcRect b="0" l="0" r="-3401" t="0"/>
          <a:stretch/>
        </p:blipFill>
        <p:spPr>
          <a:xfrm>
            <a:off x="0" y="986850"/>
            <a:ext cx="3969599" cy="48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a393dcd71d_0_56"/>
          <p:cNvPicPr preferRelativeResize="0"/>
          <p:nvPr/>
        </p:nvPicPr>
        <p:blipFill rotWithShape="1">
          <a:blip r:embed="rId3">
            <a:alphaModFix/>
          </a:blip>
          <a:srcRect b="-36635" l="61787" r="1454" t="107483"/>
          <a:stretch/>
        </p:blipFill>
        <p:spPr>
          <a:xfrm>
            <a:off x="4572000" y="4575575"/>
            <a:ext cx="2366351" cy="23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393dcd71d_0_56"/>
          <p:cNvSpPr txBox="1"/>
          <p:nvPr/>
        </p:nvSpPr>
        <p:spPr>
          <a:xfrm>
            <a:off x="0" y="0"/>
            <a:ext cx="8974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PT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Crescimento Osseo - Histologia: Qual o papel dos osteoclastos, osteoblastos e condrócitos?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a393dcd71d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0473" y="1334825"/>
            <a:ext cx="4632551" cy="30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a393dcd71d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7100"/>
            <a:ext cx="5283326" cy="567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a393dcd71d_0_61"/>
          <p:cNvSpPr txBox="1"/>
          <p:nvPr/>
        </p:nvSpPr>
        <p:spPr>
          <a:xfrm>
            <a:off x="0" y="0"/>
            <a:ext cx="9144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PT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Crescimento Osseo - Histologia: Qual o papel dos osteoclastos, osteoblastos ?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a393dcd71d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126" y="2184825"/>
            <a:ext cx="3555874" cy="287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a393dcd71d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00" y="915875"/>
            <a:ext cx="8669550" cy="43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a393dcd71d_0_65"/>
          <p:cNvSpPr txBox="1"/>
          <p:nvPr/>
        </p:nvSpPr>
        <p:spPr>
          <a:xfrm>
            <a:off x="2384225" y="58175"/>
            <a:ext cx="36567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PT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Função do Cálcio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a393dcd71d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73500" cy="65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a393dcd71d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775" y="1103400"/>
            <a:ext cx="8991599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a393dcd71d_0_79"/>
          <p:cNvSpPr txBox="1"/>
          <p:nvPr/>
        </p:nvSpPr>
        <p:spPr>
          <a:xfrm>
            <a:off x="5257775" y="395765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50">
                <a:solidFill>
                  <a:srgbClr val="202122"/>
                </a:solidFill>
                <a:highlight>
                  <a:srgbClr val="FFFFFF"/>
                </a:highlight>
              </a:rPr>
              <a:t>calcitriol,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a393dcd71d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450"/>
            <a:ext cx="8839200" cy="365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a393dcd71d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861684"/>
            <a:ext cx="5234756" cy="29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a393dcd71d_0_48"/>
          <p:cNvSpPr txBox="1"/>
          <p:nvPr/>
        </p:nvSpPr>
        <p:spPr>
          <a:xfrm>
            <a:off x="3362025" y="-80350"/>
            <a:ext cx="27459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t-PT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OSTEOPOROSE</a:t>
            </a:r>
            <a:endParaRPr b="0" i="0" sz="3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39756bb13_0_2"/>
          <p:cNvSpPr txBox="1"/>
          <p:nvPr>
            <p:ph type="title"/>
          </p:nvPr>
        </p:nvSpPr>
        <p:spPr>
          <a:xfrm>
            <a:off x="524175" y="770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2800">
                <a:latin typeface="Arial"/>
                <a:ea typeface="Arial"/>
                <a:cs typeface="Arial"/>
                <a:sym typeface="Arial"/>
              </a:rPr>
              <a:t> O hormônio de crescimento regula o quê?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2800">
                <a:latin typeface="Arial"/>
                <a:ea typeface="Arial"/>
                <a:cs typeface="Arial"/>
                <a:sym typeface="Arial"/>
              </a:rPr>
              <a:t>CRESCIMENTO CELULAR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700"/>
          </a:p>
        </p:txBody>
      </p:sp>
      <p:sp>
        <p:nvSpPr>
          <p:cNvPr id="91" name="Google Shape;91;ga39756bb13_0_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2" name="Google Shape;92;ga39756bb13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451200"/>
            <a:ext cx="4896425" cy="44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a39756bb13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3975" y="1417724"/>
            <a:ext cx="3237000" cy="3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393dcd71d_0_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/>
              <a:t>Desenvolvimento celular</a:t>
            </a:r>
            <a:endParaRPr/>
          </a:p>
        </p:txBody>
      </p:sp>
      <p:sp>
        <p:nvSpPr>
          <p:cNvPr id="99" name="Google Shape;99;ga393dcd71d_0_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0" name="Google Shape;100;ga393dcd71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850" y="1417651"/>
            <a:ext cx="8145950" cy="35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393dcd71d_0_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/>
              <a:t>hipertrofia</a:t>
            </a:r>
            <a:endParaRPr/>
          </a:p>
        </p:txBody>
      </p:sp>
      <p:sp>
        <p:nvSpPr>
          <p:cNvPr id="106" name="Google Shape;106;ga393dcd71d_0_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7" name="Google Shape;107;ga393dcd71d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549" y="1692574"/>
            <a:ext cx="6869625" cy="49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393dcd71d_0_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/>
              <a:t>Glicogenólise</a:t>
            </a:r>
            <a:endParaRPr/>
          </a:p>
        </p:txBody>
      </p:sp>
      <p:sp>
        <p:nvSpPr>
          <p:cNvPr id="113" name="Google Shape;113;ga393dcd71d_0_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4" name="Google Shape;114;ga393dcd71d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9939"/>
            <a:ext cx="9144000" cy="51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393dcd71d_0_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/>
              <a:t>Gliconeogênese</a:t>
            </a:r>
            <a:endParaRPr/>
          </a:p>
        </p:txBody>
      </p:sp>
      <p:sp>
        <p:nvSpPr>
          <p:cNvPr id="120" name="Google Shape;120;ga393dcd71d_0_20"/>
          <p:cNvSpPr txBox="1"/>
          <p:nvPr>
            <p:ph idx="1" type="body"/>
          </p:nvPr>
        </p:nvSpPr>
        <p:spPr>
          <a:xfrm>
            <a:off x="457200" y="15885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1" name="Google Shape;121;ga393dcd71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600" y="1643925"/>
            <a:ext cx="7209775" cy="51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a393dcd71d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425" y="111250"/>
            <a:ext cx="5357825" cy="64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39756bb13_0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pt-PT" sz="1900">
                <a:latin typeface="Arial"/>
                <a:ea typeface="Arial"/>
                <a:cs typeface="Arial"/>
                <a:sym typeface="Arial"/>
              </a:rPr>
              <a:t>Quais regiões do sistema endócrino estão associadas à produção de GH?</a:t>
            </a:r>
            <a:endParaRPr sz="5100"/>
          </a:p>
        </p:txBody>
      </p:sp>
      <p:sp>
        <p:nvSpPr>
          <p:cNvPr id="132" name="Google Shape;132;ga39756bb13_0_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3" name="Google Shape;133;ga39756bb13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229601" cy="48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393dcd71d_0_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sz="2100">
                <a:latin typeface="Arial"/>
                <a:ea typeface="Arial"/>
                <a:cs typeface="Arial"/>
                <a:sym typeface="Arial"/>
              </a:rPr>
              <a:t>Descrevam a síntese e os componentes do GH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sz="2200">
                <a:latin typeface="Arial"/>
                <a:ea typeface="Arial"/>
                <a:cs typeface="Arial"/>
                <a:sym typeface="Arial"/>
              </a:rPr>
              <a:t>PEPTÍDEO.</a:t>
            </a:r>
            <a:endParaRPr sz="5400"/>
          </a:p>
        </p:txBody>
      </p:sp>
      <p:sp>
        <p:nvSpPr>
          <p:cNvPr id="139" name="Google Shape;139;ga393dcd71d_0_2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0" name="Google Shape;140;ga393dcd71d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575" y="1720175"/>
            <a:ext cx="8124225" cy="49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2017-08-31T06:29:45Z</dcterms:created>
  <dc:creator>Mario</dc:creator>
</cp:coreProperties>
</file>