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jpeg"/><Relationship Id="rId4" Type="http://schemas.openxmlformats.org/officeDocument/2006/relationships/image" Target="../media/image1.jpeg"/><Relationship Id="rId5" Type="http://schemas.openxmlformats.org/officeDocument/2006/relationships/image" Target="../media/image1.png"/><Relationship Id="rId6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jpeg"/><Relationship Id="rId6" Type="http://schemas.openxmlformats.org/officeDocument/2006/relationships/image" Target="../media/image1.jpeg"/><Relationship Id="rId7" Type="http://schemas.openxmlformats.org/officeDocument/2006/relationships/image" Target="../media/image1.png"/><Relationship Id="rId8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8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g" descr="estrad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65625"/>
            <a:ext cx="2411414" cy="18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163512" y="76199"/>
            <a:ext cx="8867776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  <a:r>
              <a:t>SHS0383 – Instrumentos de Política Ambiental</a:t>
            </a: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  <a:r>
              <a:t>– Aula 2 –</a:t>
            </a:r>
            <a:r>
              <a:rPr sz="2400"/>
              <a:t> </a:t>
            </a:r>
            <a:endParaRPr sz="1600"/>
          </a:p>
          <a:p>
            <a:pPr algn="r">
              <a:defRPr b="1" sz="24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400">
                <a:latin typeface="Tahoma"/>
                <a:ea typeface="Tahoma"/>
                <a:cs typeface="Tahoma"/>
                <a:sym typeface="Tahoma"/>
              </a:defRPr>
            </a:pPr>
            <a:r>
              <a:t>Política, planejamento e gestão ambiental</a:t>
            </a:r>
          </a:p>
          <a:p>
            <a:pPr algn="r">
              <a:defRPr b="1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b="1" sz="2000">
                <a:latin typeface="Tahoma"/>
                <a:ea typeface="Tahoma"/>
                <a:cs typeface="Tahoma"/>
                <a:sym typeface="Tahoma"/>
              </a:defRPr>
            </a:pPr>
            <a:r>
              <a:t>Marcelo Montaño</a:t>
            </a:r>
          </a:p>
          <a:p>
            <a:pPr algn="r">
              <a:defRPr b="1" sz="12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  <p:pic>
        <p:nvPicPr>
          <p:cNvPr id="11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52738"/>
            <a:ext cx="2411414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jpg" descr="01xxxx_Cascalheira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4762"/>
            <a:ext cx="2411414" cy="155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4.jpg" descr="termeletrica C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557337"/>
            <a:ext cx="2411414" cy="1236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22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240"/>
          <p:cNvGrpSpPr/>
          <p:nvPr/>
        </p:nvGrpSpPr>
        <p:grpSpPr>
          <a:xfrm>
            <a:off x="5507037" y="3933825"/>
            <a:ext cx="3636963" cy="2078039"/>
            <a:chOff x="0" y="0"/>
            <a:chExt cx="3636961" cy="2078038"/>
          </a:xfrm>
        </p:grpSpPr>
        <p:pic>
          <p:nvPicPr>
            <p:cNvPr id="237" name="image9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5149" y="0"/>
              <a:ext cx="2820989" cy="207803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" dist="38098" dir="2700000">
                <a:srgbClr val="EEECE1">
                  <a:alpha val="74996"/>
                </a:srgbClr>
              </a:outerShdw>
            </a:effectLst>
          </p:spPr>
        </p:pic>
        <p:sp>
          <p:nvSpPr>
            <p:cNvPr id="238" name="Shape 238"/>
            <p:cNvSpPr/>
            <p:nvPr/>
          </p:nvSpPr>
          <p:spPr>
            <a:xfrm>
              <a:off x="-1" y="1174750"/>
              <a:ext cx="2160589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900"/>
                </a:spcBef>
                <a:defRPr b="1" sz="1600"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Desenvolvimento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1930399" y="1074737"/>
              <a:ext cx="1706563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900"/>
                </a:spcBef>
                <a:defRPr b="1" sz="1600"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Qualidade ambiental</a:t>
              </a:r>
            </a:p>
          </p:txBody>
        </p:sp>
      </p:grpSp>
      <p:sp>
        <p:nvSpPr>
          <p:cNvPr id="241" name="Shape 241"/>
          <p:cNvSpPr/>
          <p:nvPr/>
        </p:nvSpPr>
        <p:spPr>
          <a:xfrm>
            <a:off x="0" y="6248400"/>
            <a:ext cx="91440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Desenvolvimento Sustentável e a Política Nacional de Recursos Hídricos</a:t>
            </a:r>
          </a:p>
        </p:txBody>
      </p:sp>
      <p:sp>
        <p:nvSpPr>
          <p:cNvPr id="242" name="Shape 24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2640013" y="188912"/>
            <a:ext cx="1860551" cy="469266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63500" dist="46662" dir="2115817">
              <a:srgbClr val="1F497D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POLÍTICA</a:t>
            </a:r>
          </a:p>
        </p:txBody>
      </p:sp>
      <p:grpSp>
        <p:nvGrpSpPr>
          <p:cNvPr id="247" name="Group 247"/>
          <p:cNvGrpSpPr/>
          <p:nvPr/>
        </p:nvGrpSpPr>
        <p:grpSpPr>
          <a:xfrm>
            <a:off x="3513137" y="1252537"/>
            <a:ext cx="4514851" cy="2501266"/>
            <a:chOff x="0" y="0"/>
            <a:chExt cx="4514850" cy="2501265"/>
          </a:xfrm>
        </p:grpSpPr>
        <p:sp>
          <p:nvSpPr>
            <p:cNvPr id="244" name="Shape 244"/>
            <p:cNvSpPr/>
            <p:nvPr/>
          </p:nvSpPr>
          <p:spPr>
            <a:xfrm>
              <a:off x="0" y="0"/>
              <a:ext cx="1563688" cy="469265"/>
            </a:xfrm>
            <a:prstGeom prst="rect">
              <a:avLst/>
            </a:prstGeom>
            <a:solidFill>
              <a:srgbClr val="3C532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63500" dist="38099" dir="2700000">
                <a:srgbClr val="5F5F5F">
                  <a:alpha val="74998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PLANOS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003299" y="1023937"/>
              <a:ext cx="2360614" cy="469266"/>
            </a:xfrm>
            <a:prstGeom prst="rect">
              <a:avLst/>
            </a:prstGeom>
            <a:solidFill>
              <a:srgbClr val="8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63500" dist="46662" dir="2115817">
                <a:srgbClr val="1F497D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b="1" sz="2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PROGRAMAS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581275" y="2032000"/>
              <a:ext cx="1933576" cy="469265"/>
            </a:xfrm>
            <a:prstGeom prst="rect">
              <a:avLst/>
            </a:prstGeom>
            <a:solidFill>
              <a:srgbClr val="80008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63500" dist="46662" dir="2115817">
                <a:srgbClr val="1F497D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b="1" sz="2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PROJETOS</a:t>
              </a:r>
            </a:p>
          </p:txBody>
        </p:sp>
      </p:grpSp>
      <p:grpSp>
        <p:nvGrpSpPr>
          <p:cNvPr id="250" name="Group 250"/>
          <p:cNvGrpSpPr/>
          <p:nvPr/>
        </p:nvGrpSpPr>
        <p:grpSpPr>
          <a:xfrm>
            <a:off x="3059113" y="927100"/>
            <a:ext cx="5905501" cy="3869691"/>
            <a:chOff x="0" y="0"/>
            <a:chExt cx="5905500" cy="3869690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5905500" cy="3352800"/>
            </a:xfrm>
            <a:prstGeom prst="rect">
              <a:avLst/>
            </a:prstGeom>
            <a:noFill/>
            <a:ln w="57150" cap="flat">
              <a:solidFill>
                <a:srgbClr val="000000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881312" y="3463925"/>
              <a:ext cx="3024188" cy="405765"/>
            </a:xfrm>
            <a:prstGeom prst="rect">
              <a:avLst/>
            </a:prstGeom>
            <a:solidFill>
              <a:srgbClr val="F3F3F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b="1" sz="20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GESTÃO (articulação)</a:t>
              </a:r>
            </a:p>
          </p:txBody>
        </p:sp>
      </p:grpSp>
      <p:pic>
        <p:nvPicPr>
          <p:cNvPr id="251" name="image8.jpeg" descr="estrada cond ferradura"/>
          <p:cNvPicPr>
            <a:picLocks noChangeAspect="1"/>
          </p:cNvPicPr>
          <p:nvPr/>
        </p:nvPicPr>
        <p:blipFill>
          <a:blip r:embed="rId3">
            <a:extLst/>
          </a:blip>
          <a:srcRect l="0" t="14032" r="0" b="15237"/>
          <a:stretch>
            <a:fillRect/>
          </a:stretch>
        </p:blipFill>
        <p:spPr>
          <a:xfrm>
            <a:off x="0" y="1628774"/>
            <a:ext cx="2411414" cy="158432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-1" y="1412875"/>
            <a:ext cx="2411415" cy="16287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53" name="image1.jpg" descr="estrad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4365625"/>
            <a:ext cx="2411414" cy="180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2852738"/>
            <a:ext cx="2411414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3.jpg" descr="01xxxx_Cascalheira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762"/>
            <a:ext cx="2411414" cy="1552576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71438" y="1630547"/>
            <a:ext cx="2268537" cy="11482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099" dir="270000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Politica Planejamento Gestão</a:t>
            </a:r>
          </a:p>
        </p:txBody>
      </p:sp>
      <p:sp>
        <p:nvSpPr>
          <p:cNvPr id="257" name="Shape 2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22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8" name="Shape 258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  <p:bldP build="whole" bldLvl="1" animBg="1" rev="0" advAuto="0" spid="240" grpId="3"/>
      <p:bldP build="whole" bldLvl="1" animBg="1" rev="0" advAuto="0" spid="25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1371600" y="1447800"/>
            <a:ext cx="1447800" cy="405765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63500" dist="46662" dir="2115817">
              <a:srgbClr val="1F497D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POLÍTICA</a:t>
            </a:r>
          </a:p>
        </p:txBody>
      </p:sp>
      <p:sp>
        <p:nvSpPr>
          <p:cNvPr id="261" name="Shape 261"/>
          <p:cNvSpPr/>
          <p:nvPr/>
        </p:nvSpPr>
        <p:spPr>
          <a:xfrm>
            <a:off x="2627313" y="2057400"/>
            <a:ext cx="1258888" cy="405765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63500" dist="38099" dir="270000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b="1"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PLANOS</a:t>
            </a:r>
          </a:p>
        </p:txBody>
      </p:sp>
      <p:sp>
        <p:nvSpPr>
          <p:cNvPr id="262" name="Shape 262"/>
          <p:cNvSpPr/>
          <p:nvPr/>
        </p:nvSpPr>
        <p:spPr>
          <a:xfrm>
            <a:off x="3733800" y="2667000"/>
            <a:ext cx="1981200" cy="405765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63500" dist="46662" dir="2115817">
              <a:srgbClr val="1F497D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PROGRAMAS</a:t>
            </a:r>
          </a:p>
        </p:txBody>
      </p:sp>
      <p:sp>
        <p:nvSpPr>
          <p:cNvPr id="263" name="Shape 263"/>
          <p:cNvSpPr/>
          <p:nvPr/>
        </p:nvSpPr>
        <p:spPr>
          <a:xfrm>
            <a:off x="5105400" y="3200400"/>
            <a:ext cx="1752600" cy="405765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  <a:miter/>
          </a:ln>
          <a:effectLst>
            <a:outerShdw sx="100000" sy="100000" kx="0" ky="0" algn="b" rotWithShape="0" blurRad="63500" dist="46662" dir="2115817">
              <a:srgbClr val="1F497D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PROJETOS</a:t>
            </a:r>
          </a:p>
        </p:txBody>
      </p:sp>
      <p:sp>
        <p:nvSpPr>
          <p:cNvPr id="264" name="Shape 264"/>
          <p:cNvSpPr/>
          <p:nvPr/>
        </p:nvSpPr>
        <p:spPr>
          <a:xfrm>
            <a:off x="2286000" y="1981200"/>
            <a:ext cx="5154613" cy="1752600"/>
          </a:xfrm>
          <a:prstGeom prst="rect">
            <a:avLst/>
          </a:prstGeom>
          <a:ln w="28575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5" name="Shape 265"/>
          <p:cNvSpPr/>
          <p:nvPr/>
        </p:nvSpPr>
        <p:spPr>
          <a:xfrm>
            <a:off x="4967287" y="3886199"/>
            <a:ext cx="2805113" cy="380366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GESTÃO (articulação)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250825" y="144462"/>
            <a:ext cx="4625975" cy="541339"/>
            <a:chOff x="0" y="0"/>
            <a:chExt cx="4625975" cy="541337"/>
          </a:xfrm>
        </p:grpSpPr>
        <p:sp>
          <p:nvSpPr>
            <p:cNvPr id="266" name="Shape 266"/>
            <p:cNvSpPr/>
            <p:nvPr/>
          </p:nvSpPr>
          <p:spPr>
            <a:xfrm>
              <a:off x="0" y="-1"/>
              <a:ext cx="4625975" cy="5413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7" name="Shape 267"/>
            <p:cNvSpPr/>
            <p:nvPr/>
          </p:nvSpPr>
          <p:spPr>
            <a:xfrm>
              <a:off x="705310" y="85248"/>
              <a:ext cx="321535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Objetivo - sustentabilidade</a:t>
              </a:r>
            </a:p>
          </p:txBody>
        </p:sp>
      </p:grpSp>
      <p:sp>
        <p:nvSpPr>
          <p:cNvPr id="269" name="Shape 269"/>
          <p:cNvSpPr/>
          <p:nvPr/>
        </p:nvSpPr>
        <p:spPr>
          <a:xfrm>
            <a:off x="1066800" y="990600"/>
            <a:ext cx="7315200" cy="3657600"/>
          </a:xfrm>
          <a:prstGeom prst="rect">
            <a:avLst/>
          </a:prstGeom>
          <a:ln w="57150">
            <a:solidFill>
              <a:srgbClr val="000000"/>
            </a:solidFill>
            <a:prstDash val="lgDashDot"/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0" name="Shape 270"/>
          <p:cNvSpPr/>
          <p:nvPr/>
        </p:nvSpPr>
        <p:spPr>
          <a:xfrm>
            <a:off x="4038600" y="4724400"/>
            <a:ext cx="4343400" cy="469265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Desenvolvimento Sustentável</a:t>
            </a:r>
          </a:p>
        </p:txBody>
      </p:sp>
      <p:sp>
        <p:nvSpPr>
          <p:cNvPr id="271" name="Shape 27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  <p:bldP build="whole" bldLvl="1" animBg="1" rev="0" advAuto="0" spid="261" grpId="2"/>
      <p:bldP build="whole" bldLvl="1" animBg="1" rev="0" advAuto="0" spid="270" grpId="6"/>
      <p:bldP build="whole" bldLvl="1" animBg="1" rev="0" advAuto="0" spid="262" grpId="3"/>
      <p:bldP build="whole" bldLvl="1" animBg="1" rev="0" advAuto="0" spid="263" grpId="4"/>
      <p:bldP build="whole" bldLvl="1" animBg="1" rev="0" advAuto="0" spid="265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75" name="image8.jpeg" descr="estrada cond ferradura"/>
          <p:cNvPicPr>
            <a:picLocks noChangeAspect="1"/>
          </p:cNvPicPr>
          <p:nvPr/>
        </p:nvPicPr>
        <p:blipFill>
          <a:blip r:embed="rId2">
            <a:extLst/>
          </a:blip>
          <a:srcRect l="0" t="14032" r="0" b="15237"/>
          <a:stretch>
            <a:fillRect/>
          </a:stretch>
        </p:blipFill>
        <p:spPr>
          <a:xfrm>
            <a:off x="0" y="1628774"/>
            <a:ext cx="2411414" cy="1584327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-1" y="1412875"/>
            <a:ext cx="2411415" cy="16287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77" name="image1.jpg" descr="estrad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65625"/>
            <a:ext cx="2411414" cy="180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52738"/>
            <a:ext cx="2411414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3.jpg" descr="01xxxx_Cascalheira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762"/>
            <a:ext cx="2411414" cy="155257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71438" y="1630547"/>
            <a:ext cx="2268537" cy="11482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099" dir="270000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Politica Planejamento Gestão</a:t>
            </a:r>
          </a:p>
        </p:txBody>
      </p:sp>
      <p:sp>
        <p:nvSpPr>
          <p:cNvPr id="281" name="Shape 2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22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" name="Shape 282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  <p:pic>
        <p:nvPicPr>
          <p:cNvPr id="283" name="image19.jpg" descr="rg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2087" y="0"/>
            <a:ext cx="3372520" cy="6153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685" y="0"/>
            <a:ext cx="87026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onde entra AAE nos PPPs do govern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4400" y="-592667"/>
            <a:ext cx="11336507" cy="8502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250824" y="247650"/>
            <a:ext cx="7777165" cy="495732"/>
          </a:xfrm>
          <a:prstGeom prst="rect">
            <a:avLst/>
          </a:prstGeom>
          <a:solidFill>
            <a:srgbClr val="4F6E3E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Sistema de gestão ambiental</a:t>
            </a:r>
          </a:p>
        </p:txBody>
      </p:sp>
      <p:sp>
        <p:nvSpPr>
          <p:cNvPr id="290" name="Shape 29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5111750" y="5805487"/>
            <a:ext cx="403225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Fonte: modificado de Souza (2000)</a:t>
            </a:r>
          </a:p>
        </p:txBody>
      </p:sp>
      <p:sp>
        <p:nvSpPr>
          <p:cNvPr id="292" name="Shape 292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  <p:sp>
        <p:nvSpPr>
          <p:cNvPr id="293" name="Shape 293"/>
          <p:cNvSpPr/>
          <p:nvPr/>
        </p:nvSpPr>
        <p:spPr>
          <a:xfrm>
            <a:off x="3142213" y="2811067"/>
            <a:ext cx="2288617" cy="739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521" y="0"/>
                  <a:pt x="1164" y="0"/>
                </a:cubicBezTo>
                <a:lnTo>
                  <a:pt x="20436" y="0"/>
                </a:lnTo>
                <a:cubicBezTo>
                  <a:pt x="21079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079" y="21600"/>
                  <a:pt x="20436" y="21600"/>
                </a:cubicBezTo>
                <a:lnTo>
                  <a:pt x="1164" y="21600"/>
                </a:lnTo>
                <a:cubicBezTo>
                  <a:pt x="521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EECE1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294" name="Shape 294"/>
          <p:cNvSpPr/>
          <p:nvPr/>
        </p:nvSpPr>
        <p:spPr>
          <a:xfrm>
            <a:off x="2987530" y="2852931"/>
            <a:ext cx="249109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Análise ambiental</a:t>
            </a:r>
          </a:p>
          <a:p>
            <a:pPr algn="ctr"/>
            <a:r>
              <a:t>(orientada a objetivos)</a:t>
            </a:r>
          </a:p>
        </p:txBody>
      </p:sp>
      <p:sp>
        <p:nvSpPr>
          <p:cNvPr id="295" name="Shape 295"/>
          <p:cNvSpPr/>
          <p:nvPr/>
        </p:nvSpPr>
        <p:spPr>
          <a:xfrm>
            <a:off x="1286199" y="1344484"/>
            <a:ext cx="2023473" cy="978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779" y="0"/>
                  <a:pt x="1740" y="0"/>
                </a:cubicBezTo>
                <a:lnTo>
                  <a:pt x="19860" y="0"/>
                </a:lnTo>
                <a:cubicBezTo>
                  <a:pt x="2082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821" y="21600"/>
                  <a:pt x="19860" y="21600"/>
                </a:cubicBezTo>
                <a:lnTo>
                  <a:pt x="1740" y="21600"/>
                </a:lnTo>
                <a:cubicBezTo>
                  <a:pt x="779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EECE1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296" name="Shape 296"/>
          <p:cNvSpPr/>
          <p:nvPr/>
        </p:nvSpPr>
        <p:spPr>
          <a:xfrm>
            <a:off x="1383885" y="1539875"/>
            <a:ext cx="191183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Características do meio</a:t>
            </a:r>
          </a:p>
        </p:txBody>
      </p:sp>
      <p:sp>
        <p:nvSpPr>
          <p:cNvPr id="297" name="Shape 297"/>
          <p:cNvSpPr/>
          <p:nvPr/>
        </p:nvSpPr>
        <p:spPr>
          <a:xfrm>
            <a:off x="5319188" y="1344484"/>
            <a:ext cx="2023473" cy="978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779" y="0"/>
                  <a:pt x="1740" y="0"/>
                </a:cubicBezTo>
                <a:lnTo>
                  <a:pt x="19860" y="0"/>
                </a:lnTo>
                <a:cubicBezTo>
                  <a:pt x="20821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821" y="21600"/>
                  <a:pt x="19860" y="21600"/>
                </a:cubicBezTo>
                <a:lnTo>
                  <a:pt x="1740" y="21600"/>
                </a:lnTo>
                <a:cubicBezTo>
                  <a:pt x="779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EECE1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298" name="Shape 298"/>
          <p:cNvSpPr/>
          <p:nvPr/>
        </p:nvSpPr>
        <p:spPr>
          <a:xfrm>
            <a:off x="5430828" y="1539875"/>
            <a:ext cx="1911833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Características da atividade</a:t>
            </a:r>
          </a:p>
        </p:txBody>
      </p:sp>
      <p:sp>
        <p:nvSpPr>
          <p:cNvPr id="299" name="Shape 299"/>
          <p:cNvSpPr/>
          <p:nvPr/>
        </p:nvSpPr>
        <p:spPr>
          <a:xfrm>
            <a:off x="5319188" y="4344063"/>
            <a:ext cx="2190933" cy="741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546" y="0"/>
                  <a:pt x="1219" y="0"/>
                </a:cubicBezTo>
                <a:lnTo>
                  <a:pt x="20381" y="0"/>
                </a:lnTo>
                <a:cubicBezTo>
                  <a:pt x="21054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054" y="21600"/>
                  <a:pt x="20381" y="21600"/>
                </a:cubicBezTo>
                <a:lnTo>
                  <a:pt x="1219" y="21600"/>
                </a:lnTo>
                <a:cubicBezTo>
                  <a:pt x="546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EECE1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300" name="Shape 300"/>
          <p:cNvSpPr/>
          <p:nvPr/>
        </p:nvSpPr>
        <p:spPr>
          <a:xfrm>
            <a:off x="5277322" y="4525497"/>
            <a:ext cx="228861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Mitigação e controle</a:t>
            </a:r>
          </a:p>
        </p:txBody>
      </p:sp>
      <p:sp>
        <p:nvSpPr>
          <p:cNvPr id="301" name="Shape 301"/>
          <p:cNvSpPr/>
          <p:nvPr/>
        </p:nvSpPr>
        <p:spPr>
          <a:xfrm>
            <a:off x="1272244" y="4344063"/>
            <a:ext cx="1772284" cy="741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675" y="0"/>
                  <a:pt x="1507" y="0"/>
                </a:cubicBezTo>
                <a:lnTo>
                  <a:pt x="20093" y="0"/>
                </a:lnTo>
                <a:cubicBezTo>
                  <a:pt x="2092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25" y="21600"/>
                  <a:pt x="20093" y="21600"/>
                </a:cubicBezTo>
                <a:lnTo>
                  <a:pt x="1507" y="21600"/>
                </a:lnTo>
                <a:cubicBezTo>
                  <a:pt x="67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EECE1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302" name="Shape 302"/>
          <p:cNvSpPr/>
          <p:nvPr/>
        </p:nvSpPr>
        <p:spPr>
          <a:xfrm>
            <a:off x="1007099" y="4525497"/>
            <a:ext cx="22886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Monitoramento</a:t>
            </a:r>
          </a:p>
        </p:txBody>
      </p:sp>
      <p:sp>
        <p:nvSpPr>
          <p:cNvPr id="303" name="Shape 303"/>
          <p:cNvSpPr/>
          <p:nvPr/>
        </p:nvSpPr>
        <p:spPr>
          <a:xfrm>
            <a:off x="3295717" y="1863040"/>
            <a:ext cx="544246" cy="948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04" name="Shape 304"/>
          <p:cNvSpPr/>
          <p:nvPr/>
        </p:nvSpPr>
        <p:spPr>
          <a:xfrm flipV="1" rot="10800000">
            <a:off x="4733080" y="1833529"/>
            <a:ext cx="586110" cy="977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cxnSp>
        <p:nvCxnSpPr>
          <p:cNvPr id="305" name="Connector 305"/>
          <p:cNvCxnSpPr>
            <a:stCxn id="293" idx="0"/>
            <a:endCxn id="299" idx="0"/>
          </p:cNvCxnSpPr>
          <p:nvPr/>
        </p:nvCxnSpPr>
        <p:spPr>
          <a:xfrm>
            <a:off x="4292600" y="3175000"/>
            <a:ext cx="2120900" cy="1536700"/>
          </a:xfrm>
          <a:prstGeom prst="bentConnector2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306" name="Connector 306"/>
          <p:cNvCxnSpPr>
            <a:stCxn id="301" idx="0"/>
            <a:endCxn id="293" idx="0"/>
          </p:cNvCxnSpPr>
          <p:nvPr/>
        </p:nvCxnSpPr>
        <p:spPr>
          <a:xfrm flipH="1" flipV="1" rot="5400000">
            <a:off x="2457450" y="2876550"/>
            <a:ext cx="1536700" cy="2133600"/>
          </a:xfrm>
          <a:prstGeom prst="bentConnector2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307" name="Shape 307"/>
          <p:cNvSpPr/>
          <p:nvPr/>
        </p:nvSpPr>
        <p:spPr>
          <a:xfrm flipV="1" rot="10800000">
            <a:off x="3044529" y="4703812"/>
            <a:ext cx="2232795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08" name="Shape 308"/>
          <p:cNvSpPr/>
          <p:nvPr/>
        </p:nvSpPr>
        <p:spPr>
          <a:xfrm flipV="1">
            <a:off x="1635075" y="2322577"/>
            <a:ext cx="27911" cy="2021488"/>
          </a:xfrm>
          <a:prstGeom prst="line">
            <a:avLst/>
          </a:prstGeom>
          <a:ln w="25400">
            <a:solidFill>
              <a:srgbClr val="000000"/>
            </a:solidFill>
            <a:prstDash val="dot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9" name="Shape 309"/>
          <p:cNvSpPr/>
          <p:nvPr/>
        </p:nvSpPr>
        <p:spPr>
          <a:xfrm flipV="1">
            <a:off x="6908951" y="2322578"/>
            <a:ext cx="27911" cy="2021488"/>
          </a:xfrm>
          <a:prstGeom prst="line">
            <a:avLst/>
          </a:prstGeom>
          <a:ln w="25400">
            <a:solidFill>
              <a:srgbClr val="000000"/>
            </a:solidFill>
            <a:prstDash val="dot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6248400"/>
            <a:ext cx="91440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Desenvolvimento Sustentável e a Política Nacional de Recursos Hídricos</a:t>
            </a:r>
          </a:p>
        </p:txBody>
      </p:sp>
      <p:sp>
        <p:nvSpPr>
          <p:cNvPr id="312" name="Shape 31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22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4" name="Shape 314"/>
          <p:cNvSpPr/>
          <p:nvPr/>
        </p:nvSpPr>
        <p:spPr>
          <a:xfrm>
            <a:off x="2700338" y="838200"/>
            <a:ext cx="6264276" cy="521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ts val="700"/>
              </a:spcBef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I. o estabelecimento de padrões de qualidade ambiental;</a:t>
            </a:r>
          </a:p>
          <a:p>
            <a:pPr marL="342900" indent="-342900">
              <a:spcBef>
                <a:spcPts val="700"/>
              </a:spcBef>
              <a:defRPr b="1"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II. o zoneamento ambiental;</a:t>
            </a:r>
          </a:p>
          <a:p>
            <a:pPr marL="342900" indent="-342900">
              <a:spcBef>
                <a:spcPts val="700"/>
              </a:spcBef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III. a avaliação de impactos ambientais;</a:t>
            </a:r>
          </a:p>
          <a:p>
            <a:pPr marL="342900" indent="-342900">
              <a:spcBef>
                <a:spcPts val="700"/>
              </a:spcBef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IV. o licenciamento e a revisão de atividades efetiva ou potencialmente poluidoras;</a:t>
            </a:r>
          </a:p>
          <a:p>
            <a:pPr marL="342900" indent="-342900">
              <a:spcBef>
                <a:spcPts val="700"/>
              </a:spcBef>
              <a:defRPr b="1"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V. os incentivos à produção de equipamentos e a absorção de tecnologia voltados para a melhoria da qualidade ambiental;</a:t>
            </a:r>
          </a:p>
          <a:p>
            <a:pPr marL="342900" indent="-342900">
              <a:spcBef>
                <a:spcPts val="700"/>
              </a:spcBef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VI. a criação de espaços territoriais especialmente protegidos pelo Poder Público;</a:t>
            </a:r>
          </a:p>
          <a:p>
            <a:pPr marL="342900" indent="-342900">
              <a:spcBef>
                <a:spcPts val="700"/>
              </a:spcBef>
              <a:defRPr b="1"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VII. o sistema nacional de informações sobre o meio ambiente;</a:t>
            </a:r>
          </a:p>
          <a:p>
            <a:pPr marL="342900" indent="-342900">
              <a:spcBef>
                <a:spcPts val="700"/>
              </a:spcBef>
              <a:defRPr b="1"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VIII. o Cadastro Técnico Federal de Atividades e instrumentos de defesa ambiental;</a:t>
            </a:r>
          </a:p>
        </p:txBody>
      </p:sp>
      <p:sp>
        <p:nvSpPr>
          <p:cNvPr id="315" name="Shape 315"/>
          <p:cNvSpPr/>
          <p:nvPr/>
        </p:nvSpPr>
        <p:spPr>
          <a:xfrm>
            <a:off x="4427537" y="82550"/>
            <a:ext cx="464820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000"/>
              </a:spcBef>
              <a:defRPr b="1" sz="3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Instrumentos</a:t>
            </a:r>
          </a:p>
        </p:txBody>
      </p:sp>
      <p:pic>
        <p:nvPicPr>
          <p:cNvPr id="316" name="image8.jpeg" descr="estrada cond ferradura"/>
          <p:cNvPicPr>
            <a:picLocks noChangeAspect="1"/>
          </p:cNvPicPr>
          <p:nvPr/>
        </p:nvPicPr>
        <p:blipFill>
          <a:blip r:embed="rId2">
            <a:extLst/>
          </a:blip>
          <a:srcRect l="0" t="14032" r="0" b="15237"/>
          <a:stretch>
            <a:fillRect/>
          </a:stretch>
        </p:blipFill>
        <p:spPr>
          <a:xfrm>
            <a:off x="0" y="1628774"/>
            <a:ext cx="2411414" cy="158432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/>
        </p:nvSpPr>
        <p:spPr>
          <a:xfrm>
            <a:off x="-1" y="1412875"/>
            <a:ext cx="2411415" cy="16287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18" name="image1.jpg" descr="estrad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65625"/>
            <a:ext cx="2411414" cy="180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52738"/>
            <a:ext cx="2411414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3.jpg" descr="01xxxx_Cascalheira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762"/>
            <a:ext cx="2411414" cy="1552576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71438" y="1773238"/>
            <a:ext cx="2268537" cy="7926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099" dir="270000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PNMA e instrumentos</a:t>
            </a:r>
          </a:p>
        </p:txBody>
      </p:sp>
      <p:sp>
        <p:nvSpPr>
          <p:cNvPr id="322" name="Shape 322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0" y="6248400"/>
            <a:ext cx="91440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Desenvolvimento Sustentável e a Política Nacional de Recursos Hídricos</a:t>
            </a:r>
          </a:p>
        </p:txBody>
      </p:sp>
      <p:sp>
        <p:nvSpPr>
          <p:cNvPr id="325" name="Shape 32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6" name="Shape 3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22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7" name="Shape 327"/>
          <p:cNvSpPr/>
          <p:nvPr/>
        </p:nvSpPr>
        <p:spPr>
          <a:xfrm>
            <a:off x="2587624" y="908050"/>
            <a:ext cx="6472240" cy="493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ts val="700"/>
              </a:spcBef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IX. as penalidades disciplinares ou compensatórias ao não cumprimento das medidas de preservação ou recuperação da qualidade ambiental;</a:t>
            </a:r>
          </a:p>
          <a:p>
            <a:pPr marL="342900" indent="-342900">
              <a:spcBef>
                <a:spcPts val="700"/>
              </a:spcBef>
              <a:defRPr b="1"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X. a instituição do Relatório de Qualidade do Meio Ambiente, a ser divulgado anualmente pelo IBAMA; </a:t>
            </a:r>
          </a:p>
          <a:p>
            <a:pPr marL="342900" indent="-342900">
              <a:spcBef>
                <a:spcPts val="700"/>
              </a:spcBef>
              <a:defRPr b="1" sz="2000"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XI. a garantia da prestação de informações relativas ao Meio Ambiente, obrigando-se o Poder Público a produzi-las, caso inexistentes; </a:t>
            </a:r>
          </a:p>
          <a:p>
            <a:pPr marL="342900" indent="-342900">
              <a:spcBef>
                <a:spcPts val="700"/>
              </a:spcBef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XII. o Cadastro Técnico Fed</a:t>
            </a:r>
            <a:r>
              <a:rPr>
                <a:solidFill>
                  <a:srgbClr val="000000"/>
                </a:solidFill>
              </a:rPr>
              <a:t>eral de atividades potencialmente poluidoras e/ou utilizadoras dos recursos ambientais;</a:t>
            </a:r>
            <a:endParaRPr>
              <a:solidFill>
                <a:srgbClr val="000000"/>
              </a:solidFill>
            </a:endParaRPr>
          </a:p>
          <a:p>
            <a:pPr marL="342900" indent="-342900">
              <a:spcBef>
                <a:spcPts val="700"/>
              </a:spcBef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XIII. instrumentos econômicos</a:t>
            </a:r>
            <a:r>
              <a:rPr>
                <a:solidFill>
                  <a:srgbClr val="000000"/>
                </a:solidFill>
              </a:rPr>
              <a:t>, como</a:t>
            </a:r>
            <a:r>
              <a:t> concessão florestal</a:t>
            </a:r>
            <a:r>
              <a:rPr>
                <a:solidFill>
                  <a:srgbClr val="000000"/>
                </a:solidFill>
              </a:rPr>
              <a:t>, servidão ambiental e outros.</a:t>
            </a:r>
          </a:p>
        </p:txBody>
      </p:sp>
      <p:sp>
        <p:nvSpPr>
          <p:cNvPr id="328" name="Shape 328"/>
          <p:cNvSpPr/>
          <p:nvPr/>
        </p:nvSpPr>
        <p:spPr>
          <a:xfrm>
            <a:off x="4427537" y="82550"/>
            <a:ext cx="464820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2000"/>
              </a:spcBef>
              <a:defRPr b="1" sz="3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Instrumentos</a:t>
            </a:r>
          </a:p>
        </p:txBody>
      </p:sp>
      <p:pic>
        <p:nvPicPr>
          <p:cNvPr id="329" name="image8.jpeg" descr="estrada cond ferradura"/>
          <p:cNvPicPr>
            <a:picLocks noChangeAspect="1"/>
          </p:cNvPicPr>
          <p:nvPr/>
        </p:nvPicPr>
        <p:blipFill>
          <a:blip r:embed="rId2">
            <a:extLst/>
          </a:blip>
          <a:srcRect l="0" t="14032" r="0" b="15237"/>
          <a:stretch>
            <a:fillRect/>
          </a:stretch>
        </p:blipFill>
        <p:spPr>
          <a:xfrm>
            <a:off x="0" y="1628774"/>
            <a:ext cx="2411414" cy="1584327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-1" y="1412875"/>
            <a:ext cx="2411415" cy="16287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331" name="image1.jpg" descr="estrad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65625"/>
            <a:ext cx="2411414" cy="180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52738"/>
            <a:ext cx="2411414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3.jpg" descr="01xxxx_Cascalheira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762"/>
            <a:ext cx="2411414" cy="155257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71438" y="1773238"/>
            <a:ext cx="2268537" cy="7926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099" dir="270000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PNMA e instrumentos</a:t>
            </a:r>
          </a:p>
        </p:txBody>
      </p:sp>
      <p:sp>
        <p:nvSpPr>
          <p:cNvPr id="335" name="Shape 335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20.jpg" descr="Articulação - Instrumentos de Política Ambient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302" y="241300"/>
            <a:ext cx="8373396" cy="6276593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5.jpg" descr="pivô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014412"/>
            <a:ext cx="8640763" cy="483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-1" y="0"/>
            <a:ext cx="2411415" cy="16287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" name="Shape 124"/>
          <p:cNvSpPr/>
          <p:nvPr/>
        </p:nvSpPr>
        <p:spPr>
          <a:xfrm>
            <a:off x="71438" y="476250"/>
            <a:ext cx="2268537" cy="4370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099" dir="270000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CONTEXTO</a:t>
            </a:r>
          </a:p>
        </p:txBody>
      </p:sp>
      <p:sp>
        <p:nvSpPr>
          <p:cNvPr id="125" name="Shape 1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22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26" name="image1.jpg" descr="estrad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65625"/>
            <a:ext cx="2411414" cy="180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52738"/>
            <a:ext cx="2411414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4.jpg" descr="termeletrica C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557337"/>
            <a:ext cx="2411414" cy="1236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411413" y="1268412"/>
            <a:ext cx="6983412" cy="411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 u="sng">
                <a:latin typeface="Arial"/>
                <a:ea typeface="Arial"/>
                <a:cs typeface="Arial"/>
                <a:sym typeface="Arial"/>
              </a:defRPr>
            </a:pPr>
            <a:r>
              <a:t>Aspectos principais:</a:t>
            </a:r>
          </a:p>
          <a:p>
            <a: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. conflitos de interesse</a:t>
            </a:r>
          </a:p>
          <a:p>
            <a: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	- desenvolvimento x qualidade ambiental</a:t>
            </a:r>
          </a:p>
          <a:p>
            <a: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	- apropriação do meio ambiente pelo agente privado</a:t>
            </a:r>
          </a:p>
          <a:p>
            <a: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	- interesses difusos</a:t>
            </a:r>
          </a:p>
          <a:p>
            <a: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. imposição de limites às atividades econômicas,  a serem estabelecidos pelos sistemas ambientais</a:t>
            </a:r>
          </a:p>
          <a:p>
            <a: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. garantia da participação efetiva da sociedade no processo decisório</a:t>
            </a:r>
          </a:p>
          <a:p>
            <a: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	. democracia</a:t>
            </a:r>
          </a:p>
          <a:p>
            <a: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	. </a:t>
            </a:r>
            <a:r>
              <a:t>“</a:t>
            </a:r>
            <a:r>
              <a:t>desprivatização do Estado</a:t>
            </a:r>
            <a:r>
              <a:t>”</a:t>
            </a:r>
          </a:p>
        </p:txBody>
      </p:sp>
      <p:sp>
        <p:nvSpPr>
          <p:cNvPr id="130" name="Shape 130"/>
          <p:cNvSpPr/>
          <p:nvPr/>
        </p:nvSpPr>
        <p:spPr>
          <a:xfrm>
            <a:off x="2614613" y="333375"/>
            <a:ext cx="6205538" cy="375231"/>
          </a:xfrm>
          <a:prstGeom prst="rect">
            <a:avLst/>
          </a:prstGeom>
          <a:solidFill>
            <a:srgbClr val="08080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Meio ambiente – ação do Poder Público</a:t>
            </a:r>
          </a:p>
        </p:txBody>
      </p:sp>
      <p:sp>
        <p:nvSpPr>
          <p:cNvPr id="131" name="Shape 131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5.jpg" descr="pivô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341437"/>
            <a:ext cx="8280400" cy="463708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322262" y="260350"/>
            <a:ext cx="5113339" cy="4438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300"/>
              </a:spcBef>
              <a:defRPr b="1" sz="2200">
                <a:solidFill>
                  <a:srgbClr val="080808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Bem coletivo x privado</a:t>
            </a:r>
          </a:p>
        </p:txBody>
      </p:sp>
      <p:sp>
        <p:nvSpPr>
          <p:cNvPr id="135" name="Shape 13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6.jpg" descr="rodovia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836612"/>
            <a:ext cx="7993063" cy="5308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22262" y="260350"/>
            <a:ext cx="5113339" cy="4438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300"/>
              </a:spcBef>
              <a:defRPr b="1" sz="2200">
                <a:solidFill>
                  <a:srgbClr val="080808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Bem coletivo x privado</a:t>
            </a:r>
          </a:p>
        </p:txBody>
      </p:sp>
      <p:sp>
        <p:nvSpPr>
          <p:cNvPr id="140" name="Shape 140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7.jpg" descr="cubatã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836612"/>
            <a:ext cx="8064501" cy="525303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22262" y="260350"/>
            <a:ext cx="5113339" cy="4438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300"/>
              </a:spcBef>
              <a:defRPr b="1" sz="2200">
                <a:solidFill>
                  <a:srgbClr val="080808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Bem coletivo x privado</a:t>
            </a:r>
          </a:p>
        </p:txBody>
      </p:sp>
      <p:sp>
        <p:nvSpPr>
          <p:cNvPr id="145" name="Shape 145"/>
          <p:cNvSpPr/>
          <p:nvPr/>
        </p:nvSpPr>
        <p:spPr>
          <a:xfrm>
            <a:off x="5364162" y="836612"/>
            <a:ext cx="3311526" cy="494666"/>
          </a:xfrm>
          <a:prstGeom prst="rect">
            <a:avLst/>
          </a:prstGeom>
          <a:solidFill>
            <a:srgbClr val="080808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500"/>
              </a:spcBef>
              <a:defRPr b="1" sz="2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Externalidades!</a:t>
            </a:r>
          </a:p>
        </p:txBody>
      </p:sp>
      <p:sp>
        <p:nvSpPr>
          <p:cNvPr id="146" name="Shape 14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2627313" y="2636838"/>
            <a:ext cx="4537076" cy="1120141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b="1" sz="3200">
                <a:solidFill>
                  <a:srgbClr val="1000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IMPACTOS AMBIENTAIS</a:t>
            </a:r>
          </a:p>
        </p:txBody>
      </p:sp>
      <p:sp>
        <p:nvSpPr>
          <p:cNvPr id="148" name="Shape 148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3.jpg" descr="01xxxx_Cascalheira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3350"/>
            <a:ext cx="9144000" cy="588803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323850" y="404813"/>
            <a:ext cx="7056438" cy="437069"/>
          </a:xfrm>
          <a:prstGeom prst="rect">
            <a:avLst/>
          </a:prstGeom>
          <a:solidFill>
            <a:srgbClr val="08080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Gestão ambiental realizada pelo Estado</a:t>
            </a:r>
          </a:p>
        </p:txBody>
      </p:sp>
      <p:sp>
        <p:nvSpPr>
          <p:cNvPr id="152" name="Shape 152"/>
          <p:cNvSpPr/>
          <p:nvPr/>
        </p:nvSpPr>
        <p:spPr>
          <a:xfrm>
            <a:off x="395288" y="1522412"/>
            <a:ext cx="8569326" cy="4161541"/>
          </a:xfrm>
          <a:prstGeom prst="rect">
            <a:avLst/>
          </a:prstGeom>
          <a:solidFill>
            <a:srgbClr val="F3F3F3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300"/>
              </a:spcBef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. Fundamentada pela necessidade de intervenção do Poder Público sobre a atuação do agente privado, para garantir a </a:t>
            </a:r>
            <a:r>
              <a:rPr u="sng"/>
              <a:t>disponibilidade</a:t>
            </a:r>
            <a:r>
              <a:t> (atual e futura) de bens e serviços ambientais</a:t>
            </a:r>
          </a:p>
          <a:p>
            <a:pPr>
              <a:spcBef>
                <a:spcPts val="1000"/>
              </a:spcBef>
              <a:defRPr b="1" sz="22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300"/>
              </a:spcBef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. O PP pode (e deve) limitar a ação sobre os recursos naturais, a fim de resguardar o equilíbrio ecológico em níveis de qualidade propícios à vida</a:t>
            </a:r>
          </a:p>
          <a:p>
            <a:pPr>
              <a:spcBef>
                <a:spcPts val="1000"/>
              </a:spcBef>
              <a:defRPr b="1" sz="22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300"/>
              </a:spcBef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. Ação </a:t>
            </a:r>
            <a:r>
              <a:rPr u="sng"/>
              <a:t>indutora</a:t>
            </a:r>
            <a:r>
              <a:t>, </a:t>
            </a:r>
            <a:r>
              <a:rPr u="sng"/>
              <a:t>normativa</a:t>
            </a:r>
            <a:r>
              <a:t> e </a:t>
            </a:r>
            <a:r>
              <a:rPr u="sng"/>
              <a:t>fiscalizadora</a:t>
            </a:r>
            <a:endParaRPr u="sng"/>
          </a:p>
          <a:p>
            <a:pPr>
              <a:spcBef>
                <a:spcPts val="1300"/>
              </a:spcBef>
              <a:defRPr b="1" sz="22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  <p:sp>
        <p:nvSpPr>
          <p:cNvPr id="153" name="Shape 15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6248400"/>
            <a:ext cx="91440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Desenvolvimento Sustentável e a Política Nacional de Recursos Hídricos</a:t>
            </a:r>
          </a:p>
        </p:txBody>
      </p:sp>
      <p:sp>
        <p:nvSpPr>
          <p:cNvPr id="157" name="Shape 15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58" name="image8.jpeg" descr="estrada cond ferradura"/>
          <p:cNvPicPr>
            <a:picLocks noChangeAspect="1"/>
          </p:cNvPicPr>
          <p:nvPr/>
        </p:nvPicPr>
        <p:blipFill>
          <a:blip r:embed="rId2">
            <a:extLst/>
          </a:blip>
          <a:srcRect l="0" t="14032" r="0" b="15237"/>
          <a:stretch>
            <a:fillRect/>
          </a:stretch>
        </p:blipFill>
        <p:spPr>
          <a:xfrm>
            <a:off x="0" y="1628774"/>
            <a:ext cx="2411414" cy="158432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-1" y="1412875"/>
            <a:ext cx="2411415" cy="16287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" name="Shape 160"/>
          <p:cNvSpPr/>
          <p:nvPr/>
        </p:nvSpPr>
        <p:spPr>
          <a:xfrm>
            <a:off x="71438" y="1773238"/>
            <a:ext cx="2268537" cy="7926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099" dir="270000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Política Ambiental</a:t>
            </a:r>
          </a:p>
        </p:txBody>
      </p:sp>
      <p:sp>
        <p:nvSpPr>
          <p:cNvPr id="161" name="Shape 161"/>
          <p:cNvSpPr/>
          <p:nvPr/>
        </p:nvSpPr>
        <p:spPr>
          <a:xfrm>
            <a:off x="4427537" y="82550"/>
            <a:ext cx="464820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0"/>
              </a:spcBef>
              <a:defRPr b="1" sz="3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Política Ambiental</a:t>
            </a:r>
          </a:p>
        </p:txBody>
      </p:sp>
      <p:sp>
        <p:nvSpPr>
          <p:cNvPr id="162" name="Shape 162"/>
          <p:cNvSpPr/>
          <p:nvPr/>
        </p:nvSpPr>
        <p:spPr>
          <a:xfrm>
            <a:off x="2557463" y="908050"/>
            <a:ext cx="6407151" cy="1237615"/>
          </a:xfrm>
          <a:prstGeom prst="rect">
            <a:avLst/>
          </a:prstGeom>
          <a:ln w="28575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spcBef>
                <a:spcPts val="1000"/>
              </a:spcBef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Conjunto de normas, regulamentos, estímulos, sanções e penalidades estabelecidos pelo Poder Público para assegurar a obtenção e manutenção de padrões adequados de qualidade ambiental. </a:t>
            </a:r>
          </a:p>
        </p:txBody>
      </p:sp>
      <p:grpSp>
        <p:nvGrpSpPr>
          <p:cNvPr id="168" name="Group 168"/>
          <p:cNvGrpSpPr/>
          <p:nvPr/>
        </p:nvGrpSpPr>
        <p:grpSpPr>
          <a:xfrm>
            <a:off x="2670175" y="3068638"/>
            <a:ext cx="6149975" cy="2016626"/>
            <a:chOff x="0" y="0"/>
            <a:chExt cx="6149974" cy="2016624"/>
          </a:xfrm>
        </p:grpSpPr>
        <p:sp>
          <p:nvSpPr>
            <p:cNvPr id="163" name="Shape 163"/>
            <p:cNvSpPr/>
            <p:nvPr/>
          </p:nvSpPr>
          <p:spPr>
            <a:xfrm>
              <a:off x="0" y="500062"/>
              <a:ext cx="2117725" cy="881381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>
                <a:spcBef>
                  <a:spcPts val="1500"/>
                </a:spcBef>
                <a:defRPr b="1" sz="26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Objetivos</a:t>
              </a:r>
              <a:br/>
              <a:r>
                <a:rPr sz="2000"/>
                <a:t>(o quê?)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3370262" y="1152525"/>
              <a:ext cx="2779713" cy="864101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2800" tIns="82800" rIns="82800" bIns="82800" numCol="1" anchor="t">
              <a:spAutoFit/>
            </a:bodyPr>
            <a:lstStyle/>
            <a:p>
              <a:pPr algn="ctr">
                <a:spcBef>
                  <a:spcPts val="1500"/>
                </a:spcBef>
                <a:defRPr b="1" sz="26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Instrumentos</a:t>
              </a:r>
              <a:br/>
              <a:r>
                <a:rPr sz="2000"/>
                <a:t>(como?)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2303462" y="173037"/>
              <a:ext cx="838201" cy="533401"/>
            </a:xfrm>
            <a:prstGeom prst="leftArrow">
              <a:avLst>
                <a:gd name="adj1" fmla="val 50000"/>
                <a:gd name="adj2" fmla="val 39286"/>
              </a:avLst>
            </a:prstGeom>
            <a:solidFill>
              <a:srgbClr val="9999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3341687" y="0"/>
              <a:ext cx="2779713" cy="864101"/>
            </a:xfrm>
            <a:prstGeom prst="rect">
              <a:avLst/>
            </a:prstGeom>
            <a:solidFill>
              <a:srgbClr val="CC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82800" tIns="82800" rIns="82800" bIns="82800" numCol="1" anchor="t">
              <a:spAutoFit/>
            </a:bodyPr>
            <a:lstStyle/>
            <a:p>
              <a:pPr algn="ctr">
                <a:spcBef>
                  <a:spcPts val="1500"/>
                </a:spcBef>
                <a:defRPr b="1" sz="26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Agentes</a:t>
              </a:r>
              <a:br/>
              <a:r>
                <a:rPr sz="2000"/>
                <a:t>(quem?)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2303462" y="1316037"/>
              <a:ext cx="838201" cy="533401"/>
            </a:xfrm>
            <a:prstGeom prst="leftArrow">
              <a:avLst>
                <a:gd name="adj1" fmla="val 50000"/>
                <a:gd name="adj2" fmla="val 39286"/>
              </a:avLst>
            </a:prstGeom>
            <a:solidFill>
              <a:srgbClr val="9999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9" name="Shape 169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  <p:pic>
        <p:nvPicPr>
          <p:cNvPr id="170" name="image1.jpg" descr="estrad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365625"/>
            <a:ext cx="2411414" cy="180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852738"/>
            <a:ext cx="2411414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3.jpg" descr="01xxxx_Cascalheira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762"/>
            <a:ext cx="2411414" cy="155257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22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6248400"/>
            <a:ext cx="91440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Desenvolvimento Sustentável e a Política Nacional de Recursos Hídricos</a:t>
            </a:r>
          </a:p>
        </p:txBody>
      </p:sp>
      <p:sp>
        <p:nvSpPr>
          <p:cNvPr id="176" name="Shape 17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179" name="Group 179"/>
          <p:cNvGrpSpPr/>
          <p:nvPr/>
        </p:nvGrpSpPr>
        <p:grpSpPr>
          <a:xfrm>
            <a:off x="2627313" y="1125537"/>
            <a:ext cx="6391276" cy="1976438"/>
            <a:chOff x="0" y="0"/>
            <a:chExt cx="6391275" cy="1976436"/>
          </a:xfrm>
        </p:grpSpPr>
        <p:pic>
          <p:nvPicPr>
            <p:cNvPr id="177" name="image9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81589" y="0"/>
              <a:ext cx="2030570" cy="1976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Shape 178"/>
            <p:cNvSpPr/>
            <p:nvPr/>
          </p:nvSpPr>
          <p:spPr>
            <a:xfrm>
              <a:off x="0" y="219074"/>
              <a:ext cx="6391275" cy="1626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200"/>
                </a:spcBef>
                <a:defRPr b="1" sz="2000" u="sng">
                  <a:latin typeface="Tahoma"/>
                  <a:ea typeface="Tahoma"/>
                  <a:cs typeface="Tahoma"/>
                  <a:sym typeface="Tahoma"/>
                </a:defRPr>
              </a:pPr>
              <a:r>
                <a:t>Objetivos:</a:t>
              </a:r>
              <a:r>
                <a:rPr b="0" u="none"/>
                <a:t> </a:t>
              </a:r>
              <a:r>
                <a:rPr b="0" u="none"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0" u="none"/>
                <a:t>a preservação, melhoria e recuperação da qualidade ambiental propícia à vida, visando assegurar, no País, condições ao desenvolvimento sócio econômico, aos interesses da segurança nacional e à proteção da dignidade da vida humana</a:t>
              </a:r>
              <a:r>
                <a:rPr b="0" u="none">
                  <a:latin typeface="Arial"/>
                  <a:ea typeface="Arial"/>
                  <a:cs typeface="Arial"/>
                  <a:sym typeface="Arial"/>
                </a:rPr>
                <a:t>”</a:t>
              </a:r>
              <a:r>
                <a:rPr b="0" u="none"/>
                <a:t>.</a:t>
              </a: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2589213" y="3213100"/>
            <a:ext cx="6375401" cy="1295400"/>
            <a:chOff x="0" y="0"/>
            <a:chExt cx="6375400" cy="1295400"/>
          </a:xfrm>
        </p:grpSpPr>
        <p:pic>
          <p:nvPicPr>
            <p:cNvPr id="180" name="image10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19637" y="0"/>
              <a:ext cx="1406526" cy="1295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Shape 181"/>
            <p:cNvSpPr/>
            <p:nvPr/>
          </p:nvSpPr>
          <p:spPr>
            <a:xfrm>
              <a:off x="0" y="217487"/>
              <a:ext cx="6375400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spcBef>
                  <a:spcPts val="1200"/>
                </a:spcBef>
                <a:defRPr b="1" sz="2000" u="sng">
                  <a:latin typeface="Tahoma"/>
                  <a:ea typeface="Tahoma"/>
                  <a:cs typeface="Tahoma"/>
                  <a:sym typeface="Tahoma"/>
                </a:defRPr>
              </a:pPr>
              <a:r>
                <a:t>Instrumentos:</a:t>
              </a:r>
              <a:r>
                <a:rPr b="0" u="none"/>
                <a:t> estabelecimento de normas, procedimentos, incentivos, padrões etc. a serem verificados para atingir os objetivos. </a:t>
              </a:r>
            </a:p>
          </p:txBody>
        </p:sp>
      </p:grpSp>
      <p:pic>
        <p:nvPicPr>
          <p:cNvPr id="183" name="image1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62875" y="4652962"/>
            <a:ext cx="569913" cy="122396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00338" y="4986337"/>
            <a:ext cx="644366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1200"/>
              </a:spcBef>
              <a:defRPr b="1" sz="2000" u="sng">
                <a:latin typeface="Tahoma"/>
                <a:ea typeface="Tahoma"/>
                <a:cs typeface="Tahoma"/>
                <a:sym typeface="Tahoma"/>
              </a:defRPr>
            </a:pPr>
            <a:r>
              <a:t>Agentes:</a:t>
            </a:r>
            <a:r>
              <a:rPr b="0" u="none"/>
              <a:t> órgãos e instituições que compõem o Sistema Nacional de Meio Ambiente.</a:t>
            </a:r>
          </a:p>
        </p:txBody>
      </p:sp>
      <p:sp>
        <p:nvSpPr>
          <p:cNvPr id="185" name="Shape 185"/>
          <p:cNvSpPr/>
          <p:nvPr/>
        </p:nvSpPr>
        <p:spPr>
          <a:xfrm>
            <a:off x="2771774" y="188912"/>
            <a:ext cx="6192840" cy="79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388620">
              <a:defRPr b="1" sz="2635">
                <a:latin typeface="Tahoma"/>
                <a:ea typeface="Tahoma"/>
                <a:cs typeface="Tahoma"/>
                <a:sym typeface="Tahoma"/>
              </a:defRPr>
            </a:pPr>
            <a:r>
              <a:t>Política Nacional do Meio Ambiente</a:t>
            </a:r>
            <a:endParaRPr sz="1275"/>
          </a:p>
          <a:p>
            <a:pPr algn="ctr" defTabSz="388620">
              <a:defRPr b="1" sz="2635">
                <a:latin typeface="Tahoma"/>
                <a:ea typeface="Tahoma"/>
                <a:cs typeface="Tahoma"/>
                <a:sym typeface="Tahoma"/>
              </a:defRPr>
            </a:pPr>
            <a:r>
              <a:t>(Lei 6.938/81)</a:t>
            </a:r>
          </a:p>
        </p:txBody>
      </p:sp>
      <p:pic>
        <p:nvPicPr>
          <p:cNvPr id="186" name="image8.jpeg" descr="estrada cond ferradura"/>
          <p:cNvPicPr>
            <a:picLocks noChangeAspect="1"/>
          </p:cNvPicPr>
          <p:nvPr/>
        </p:nvPicPr>
        <p:blipFill>
          <a:blip r:embed="rId5">
            <a:extLst/>
          </a:blip>
          <a:srcRect l="0" t="14032" r="0" b="15237"/>
          <a:stretch>
            <a:fillRect/>
          </a:stretch>
        </p:blipFill>
        <p:spPr>
          <a:xfrm>
            <a:off x="0" y="1628774"/>
            <a:ext cx="2411414" cy="158432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1" y="1412875"/>
            <a:ext cx="2411415" cy="16287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8" name="image1.jpg" descr="estrada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365625"/>
            <a:ext cx="2411414" cy="180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2852738"/>
            <a:ext cx="2411414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jpg" descr="01xxxx_Cascalheira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4762"/>
            <a:ext cx="2411414" cy="15525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1438" y="1773238"/>
            <a:ext cx="2268537" cy="4370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099" dir="2700000">
              <a:srgbClr val="5F5F5F">
                <a:alpha val="74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PNMA</a:t>
            </a:r>
          </a:p>
        </p:txBody>
      </p:sp>
      <p:sp>
        <p:nvSpPr>
          <p:cNvPr id="192" name="Shape 19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225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3" name="Shape 193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981075"/>
            <a:ext cx="9144000" cy="5184775"/>
          </a:xfrm>
          <a:prstGeom prst="rect">
            <a:avLst/>
          </a:prstGeom>
          <a:solidFill>
            <a:srgbClr val="990033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800000"/>
                </a:solidFill>
              </a:defRPr>
            </a:pPr>
          </a:p>
        </p:txBody>
      </p:sp>
      <p:pic>
        <p:nvPicPr>
          <p:cNvPr id="196" name="image7.jpg" descr="cubatã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7537" y="3500437"/>
            <a:ext cx="4032251" cy="2627313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</p:pic>
      <p:pic>
        <p:nvPicPr>
          <p:cNvPr id="197" name="image18.jpg" descr="P03227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50" y="3068638"/>
            <a:ext cx="4248150" cy="2803526"/>
          </a:xfrm>
          <a:prstGeom prst="rect">
            <a:avLst/>
          </a:prstGeom>
          <a:ln>
            <a:solidFill>
              <a:srgbClr val="FFFFFF"/>
            </a:solidFill>
            <a:miter/>
          </a:ln>
        </p:spPr>
      </p:pic>
      <p:grpSp>
        <p:nvGrpSpPr>
          <p:cNvPr id="228" name="Group 228"/>
          <p:cNvGrpSpPr/>
          <p:nvPr/>
        </p:nvGrpSpPr>
        <p:grpSpPr>
          <a:xfrm>
            <a:off x="2268538" y="1557337"/>
            <a:ext cx="5111751" cy="3749676"/>
            <a:chOff x="0" y="0"/>
            <a:chExt cx="5111749" cy="3749675"/>
          </a:xfrm>
        </p:grpSpPr>
        <p:grpSp>
          <p:nvGrpSpPr>
            <p:cNvPr id="200" name="Group 200"/>
            <p:cNvGrpSpPr/>
            <p:nvPr/>
          </p:nvGrpSpPr>
          <p:grpSpPr>
            <a:xfrm>
              <a:off x="3892280" y="407290"/>
              <a:ext cx="1219470" cy="898644"/>
              <a:chOff x="0" y="0"/>
              <a:chExt cx="1219469" cy="898643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0" y="0"/>
                <a:ext cx="1219470" cy="898644"/>
              </a:xfrm>
              <a:prstGeom prst="rect">
                <a:avLst/>
              </a:prstGeom>
              <a:gradFill flip="none"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99" name="image12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219470" cy="898644"/>
              </a:xfrm>
              <a:prstGeom prst="rect">
                <a:avLst/>
              </a:prstGeom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203" name="Group 203"/>
            <p:cNvGrpSpPr/>
            <p:nvPr/>
          </p:nvGrpSpPr>
          <p:grpSpPr>
            <a:xfrm>
              <a:off x="0" y="396634"/>
              <a:ext cx="1366684" cy="936532"/>
              <a:chOff x="0" y="0"/>
              <a:chExt cx="1366683" cy="936530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0"/>
                <a:ext cx="1366684" cy="936531"/>
              </a:xfrm>
              <a:prstGeom prst="rect">
                <a:avLst/>
              </a:prstGeom>
              <a:gradFill flip="none"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202" name="image13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1366684" cy="936531"/>
              </a:xfrm>
              <a:prstGeom prst="rect">
                <a:avLst/>
              </a:prstGeom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206" name="Group 206"/>
            <p:cNvGrpSpPr/>
            <p:nvPr/>
          </p:nvGrpSpPr>
          <p:grpSpPr>
            <a:xfrm>
              <a:off x="2034885" y="-1"/>
              <a:ext cx="1167268" cy="908117"/>
              <a:chOff x="0" y="0"/>
              <a:chExt cx="1167266" cy="908115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0" y="0"/>
                <a:ext cx="1167267" cy="908116"/>
              </a:xfrm>
              <a:prstGeom prst="rect">
                <a:avLst/>
              </a:prstGeom>
              <a:gradFill flip="none"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205" name="image14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1167267" cy="908116"/>
              </a:xfrm>
              <a:prstGeom prst="rect">
                <a:avLst/>
              </a:prstGeom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210" name="Group 210"/>
            <p:cNvGrpSpPr/>
            <p:nvPr/>
          </p:nvGrpSpPr>
          <p:grpSpPr>
            <a:xfrm>
              <a:off x="651497" y="1395916"/>
              <a:ext cx="2715618" cy="1103473"/>
              <a:chOff x="0" y="0"/>
              <a:chExt cx="2715617" cy="1103472"/>
            </a:xfrm>
          </p:grpSpPr>
          <p:sp>
            <p:nvSpPr>
              <p:cNvPr id="207" name="Shape 207"/>
              <p:cNvSpPr/>
              <p:nvPr/>
            </p:nvSpPr>
            <p:spPr>
              <a:xfrm>
                <a:off x="0" y="-1"/>
                <a:ext cx="2715618" cy="9579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0" y="-1"/>
                <a:ext cx="274042" cy="52156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0" y="0"/>
                <a:ext cx="1652077" cy="1103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13" name="Group 213"/>
            <p:cNvGrpSpPr/>
            <p:nvPr/>
          </p:nvGrpSpPr>
          <p:grpSpPr>
            <a:xfrm>
              <a:off x="250576" y="2044739"/>
              <a:ext cx="1015877" cy="1307118"/>
              <a:chOff x="0" y="0"/>
              <a:chExt cx="1015876" cy="1307117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0" y="0"/>
                <a:ext cx="1015877" cy="1307118"/>
              </a:xfrm>
              <a:prstGeom prst="rect">
                <a:avLst/>
              </a:prstGeom>
              <a:gradFill flip="none"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212" name="image15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0" r="34448" b="0"/>
              <a:stretch>
                <a:fillRect/>
              </a:stretch>
            </p:blipFill>
            <p:spPr>
              <a:xfrm>
                <a:off x="0" y="0"/>
                <a:ext cx="1015877" cy="1307118"/>
              </a:xfrm>
              <a:prstGeom prst="rect">
                <a:avLst/>
              </a:prstGeom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216" name="Group 216"/>
            <p:cNvGrpSpPr/>
            <p:nvPr/>
          </p:nvGrpSpPr>
          <p:grpSpPr>
            <a:xfrm>
              <a:off x="1975373" y="2526620"/>
              <a:ext cx="961587" cy="1223055"/>
              <a:chOff x="0" y="0"/>
              <a:chExt cx="961585" cy="1223054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0" y="0"/>
                <a:ext cx="961586" cy="1223055"/>
              </a:xfrm>
              <a:prstGeom prst="rect">
                <a:avLst/>
              </a:prstGeom>
              <a:gradFill flip="none"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215" name="image16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0" r="36416" b="0"/>
              <a:stretch>
                <a:fillRect/>
              </a:stretch>
            </p:blipFill>
            <p:spPr>
              <a:xfrm>
                <a:off x="-1" y="0"/>
                <a:ext cx="961587" cy="1223055"/>
              </a:xfrm>
              <a:prstGeom prst="rect">
                <a:avLst/>
              </a:prstGeom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219" name="Group 219"/>
            <p:cNvGrpSpPr/>
            <p:nvPr/>
          </p:nvGrpSpPr>
          <p:grpSpPr>
            <a:xfrm>
              <a:off x="3462124" y="2385726"/>
              <a:ext cx="948014" cy="1208848"/>
              <a:chOff x="0" y="0"/>
              <a:chExt cx="948012" cy="1208846"/>
            </a:xfrm>
          </p:grpSpPr>
          <p:sp>
            <p:nvSpPr>
              <p:cNvPr id="217" name="Shape 217"/>
              <p:cNvSpPr/>
              <p:nvPr/>
            </p:nvSpPr>
            <p:spPr>
              <a:xfrm>
                <a:off x="0" y="0"/>
                <a:ext cx="948013" cy="1208847"/>
              </a:xfrm>
              <a:prstGeom prst="rect">
                <a:avLst/>
              </a:prstGeom>
              <a:gradFill flip="none" rotWithShape="1">
                <a:gsLst>
                  <a:gs pos="0">
                    <a:srgbClr val="767676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218" name="image17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0" r="44291" b="0"/>
              <a:stretch>
                <a:fillRect/>
              </a:stretch>
            </p:blipFill>
            <p:spPr>
              <a:xfrm>
                <a:off x="0" y="0"/>
                <a:ext cx="948013" cy="1208847"/>
              </a:xfrm>
              <a:prstGeom prst="rect">
                <a:avLst/>
              </a:prstGeom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223" name="Group 223"/>
            <p:cNvGrpSpPr/>
            <p:nvPr/>
          </p:nvGrpSpPr>
          <p:grpSpPr>
            <a:xfrm>
              <a:off x="1045111" y="1421963"/>
              <a:ext cx="3365027" cy="1077425"/>
              <a:chOff x="0" y="0"/>
              <a:chExt cx="3365026" cy="1077424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2429936" y="22513"/>
                <a:ext cx="935091" cy="91339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1371466" y="-1"/>
                <a:ext cx="1974080" cy="107742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0" y="-1"/>
                <a:ext cx="3345546" cy="51137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7" name="Group 227"/>
            <p:cNvGrpSpPr/>
            <p:nvPr/>
          </p:nvGrpSpPr>
          <p:grpSpPr>
            <a:xfrm>
              <a:off x="952188" y="908115"/>
              <a:ext cx="2505760" cy="1591274"/>
              <a:chOff x="0" y="0"/>
              <a:chExt cx="2505758" cy="1591273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0" y="0"/>
                <a:ext cx="1583009" cy="111314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1414261" y="-1"/>
                <a:ext cx="168748" cy="159127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1583008" y="-1"/>
                <a:ext cx="922752" cy="147174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29" name="Shape 229"/>
          <p:cNvSpPr/>
          <p:nvPr/>
        </p:nvSpPr>
        <p:spPr>
          <a:xfrm>
            <a:off x="2339975" y="3429000"/>
            <a:ext cx="1366838" cy="1800226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0" name="Shape 230"/>
          <p:cNvSpPr/>
          <p:nvPr/>
        </p:nvSpPr>
        <p:spPr>
          <a:xfrm>
            <a:off x="4068762" y="3789362"/>
            <a:ext cx="1366839" cy="1800227"/>
          </a:xfrm>
          <a:prstGeom prst="ellipse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1" name="Shape 231"/>
          <p:cNvSpPr/>
          <p:nvPr/>
        </p:nvSpPr>
        <p:spPr>
          <a:xfrm>
            <a:off x="395288" y="5445125"/>
            <a:ext cx="4321176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 sz="2000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Ideal = alteração ñ significativa</a:t>
            </a:r>
          </a:p>
        </p:txBody>
      </p:sp>
      <p:sp>
        <p:nvSpPr>
          <p:cNvPr id="232" name="Shape 232"/>
          <p:cNvSpPr/>
          <p:nvPr/>
        </p:nvSpPr>
        <p:spPr>
          <a:xfrm>
            <a:off x="5003799" y="5373687"/>
            <a:ext cx="291624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 sz="2000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Admissível = f (PQ)</a:t>
            </a:r>
          </a:p>
        </p:txBody>
      </p:sp>
      <p:sp>
        <p:nvSpPr>
          <p:cNvPr id="233" name="Shape 233"/>
          <p:cNvSpPr/>
          <p:nvPr/>
        </p:nvSpPr>
        <p:spPr>
          <a:xfrm>
            <a:off x="322263" y="260350"/>
            <a:ext cx="7273926" cy="494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500"/>
              </a:spcBef>
              <a:defRPr b="1" sz="2600">
                <a:solidFill>
                  <a:srgbClr val="080808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Manutenção da qualidade ambiental</a:t>
            </a:r>
          </a:p>
        </p:txBody>
      </p:sp>
      <p:sp>
        <p:nvSpPr>
          <p:cNvPr id="234" name="Shape 23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0" y="6237287"/>
            <a:ext cx="9144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SHS0383 – Instrumentos de Política Ambiental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2"/>
      <p:bldP build="whole" bldLvl="1" animBg="1" rev="0" advAuto="0" spid="232" grpId="5"/>
      <p:bldP build="whole" bldLvl="1" animBg="1" rev="0" advAuto="0" spid="228" grpId="1"/>
      <p:bldP build="whole" bldLvl="1" animBg="1" rev="0" advAuto="0" spid="230" grpId="4"/>
      <p:bldP build="whole" bldLvl="1" animBg="1" rev="0" advAuto="0" spid="231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