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80" r:id="rId3"/>
    <p:sldId id="281" r:id="rId4"/>
    <p:sldId id="274" r:id="rId5"/>
    <p:sldId id="277" r:id="rId6"/>
    <p:sldId id="278" r:id="rId7"/>
    <p:sldId id="279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65E59-7317-477C-AB8B-23216EA5C57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93C9-B165-45BC-AF56-9AE26ADC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5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5F36-DBF2-467A-8106-61FBC6D534C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11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5F36-DBF2-467A-8106-61FBC6D534C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19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5F36-DBF2-467A-8106-61FBC6D534C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667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5F36-DBF2-467A-8106-61FBC6D534C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11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5F36-DBF2-467A-8106-61FBC6D534C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20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2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31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9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76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83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64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6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36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23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6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8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4633-07E3-4344-84CF-3C20C5BACD29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D78AEB5-4A1F-438A-8511-C6719B931B0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09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1614" y="374213"/>
            <a:ext cx="9603275" cy="1049235"/>
          </a:xfrm>
        </p:spPr>
        <p:txBody>
          <a:bodyPr/>
          <a:lstStyle/>
          <a:p>
            <a:r>
              <a:rPr lang="pt-BR" sz="3600" dirty="0"/>
              <a:t>Estoques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0818" y="1416678"/>
            <a:ext cx="8784976" cy="5328592"/>
          </a:xfrm>
        </p:spPr>
        <p:txBody>
          <a:bodyPr>
            <a:normAutofit/>
          </a:bodyPr>
          <a:lstStyle/>
          <a:p>
            <a:r>
              <a:rPr lang="pt-BR" b="1" dirty="0"/>
              <a:t>O que incorpora o valor dos estoques no BP?</a:t>
            </a:r>
          </a:p>
          <a:p>
            <a:pPr lvl="1"/>
            <a:r>
              <a:rPr lang="pt-BR" dirty="0"/>
              <a:t>Valor de Nota Fiscal</a:t>
            </a:r>
          </a:p>
          <a:p>
            <a:pPr lvl="1"/>
            <a:r>
              <a:rPr lang="pt-BR" dirty="0"/>
              <a:t>(-) Impostos sobre compras (caso sejam recuperáveis)</a:t>
            </a:r>
          </a:p>
          <a:p>
            <a:pPr lvl="1"/>
            <a:r>
              <a:rPr lang="pt-BR" dirty="0"/>
              <a:t>(+) transportes e seguros</a:t>
            </a:r>
          </a:p>
          <a:p>
            <a:pPr lvl="1"/>
            <a:r>
              <a:rPr lang="pt-BR" dirty="0"/>
              <a:t>(=) valor do estoque </a:t>
            </a:r>
          </a:p>
          <a:p>
            <a:pPr lvl="1"/>
            <a:r>
              <a:rPr lang="pt-BR" dirty="0"/>
              <a:t>Empresas Comerciais: mercadorias</a:t>
            </a:r>
          </a:p>
          <a:p>
            <a:pPr lvl="1"/>
            <a:r>
              <a:rPr lang="pt-BR" dirty="0"/>
              <a:t>Em empresas industriais os estoques podem ser de:</a:t>
            </a:r>
          </a:p>
          <a:p>
            <a:pPr lvl="2"/>
            <a:r>
              <a:rPr lang="pt-BR" dirty="0"/>
              <a:t>Matéria-prima,</a:t>
            </a:r>
          </a:p>
          <a:p>
            <a:pPr lvl="2"/>
            <a:r>
              <a:rPr lang="pt-BR" dirty="0"/>
              <a:t>Produtos em processo,</a:t>
            </a:r>
          </a:p>
          <a:p>
            <a:pPr lvl="2"/>
            <a:r>
              <a:rPr lang="pt-BR" dirty="0"/>
              <a:t>Produtos acabados,</a:t>
            </a:r>
          </a:p>
          <a:p>
            <a:pPr lvl="2"/>
            <a:r>
              <a:rPr lang="pt-BR" dirty="0"/>
              <a:t>CADA TIPO DE ESTOQUE FICA NUMA CONTA (RAZONETE) SEPARADA, PARA FINS DE ANÁLISE.</a:t>
            </a:r>
          </a:p>
          <a:p>
            <a:pPr lvl="2"/>
            <a:endParaRPr lang="pt-BR" sz="16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2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4570" y="546938"/>
            <a:ext cx="9202053" cy="1872208"/>
          </a:xfrm>
        </p:spPr>
        <p:txBody>
          <a:bodyPr/>
          <a:lstStyle/>
          <a:p>
            <a:r>
              <a:rPr lang="pt-BR" dirty="0"/>
              <a:t>Atualização do valor dos estoques</a:t>
            </a:r>
            <a:br>
              <a:rPr lang="pt-BR" dirty="0"/>
            </a:br>
            <a:r>
              <a:rPr lang="pt-BR" dirty="0"/>
              <a:t>AUMENTO DE VALOR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2636912"/>
            <a:ext cx="8784976" cy="2808312"/>
          </a:xfrm>
        </p:spPr>
        <p:txBody>
          <a:bodyPr/>
          <a:lstStyle/>
          <a:p>
            <a:r>
              <a:rPr lang="pt-BR" sz="2200" b="1" dirty="0"/>
              <a:t>Se houver, por motivo de escassez ou qualquer outro motivo, um AUMENTO do valor do estoque:</a:t>
            </a:r>
          </a:p>
          <a:p>
            <a:pPr lvl="1"/>
            <a:r>
              <a:rPr lang="pt-BR" sz="2000" dirty="0"/>
              <a:t>O estoque </a:t>
            </a:r>
            <a:r>
              <a:rPr lang="pt-BR" sz="2000" b="1" dirty="0"/>
              <a:t>não</a:t>
            </a:r>
            <a:r>
              <a:rPr lang="pt-BR" sz="2000" dirty="0"/>
              <a:t> poderá ser corrigido, permanecerá no balanço pelo custo de aquisição até ser vendido.</a:t>
            </a:r>
          </a:p>
          <a:p>
            <a:pPr lvl="1"/>
            <a:r>
              <a:rPr lang="pt-BR" sz="2000" dirty="0"/>
              <a:t>Quando vender, a empresa provavelmente terá lucro, pois repassará o novo valor para os preços.</a:t>
            </a:r>
          </a:p>
          <a:p>
            <a:pPr marL="457200" lvl="1" indent="0">
              <a:buNone/>
            </a:pPr>
            <a:endParaRPr lang="pt-BR" sz="20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045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2830" y="361292"/>
            <a:ext cx="8960006" cy="1008000"/>
          </a:xfrm>
        </p:spPr>
        <p:txBody>
          <a:bodyPr>
            <a:normAutofit/>
          </a:bodyPr>
          <a:lstStyle/>
          <a:p>
            <a:r>
              <a:rPr lang="pt-BR" dirty="0"/>
              <a:t>Atualização do valor dos estoques</a:t>
            </a:r>
            <a:br>
              <a:rPr lang="pt-BR" dirty="0"/>
            </a:br>
            <a:r>
              <a:rPr lang="pt-BR" dirty="0"/>
              <a:t>REDUÇÃO DE VALOR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9042" y="1814028"/>
            <a:ext cx="8784976" cy="4608512"/>
          </a:xfrm>
        </p:spPr>
        <p:txBody>
          <a:bodyPr>
            <a:normAutofit/>
          </a:bodyPr>
          <a:lstStyle/>
          <a:p>
            <a:r>
              <a:rPr lang="pt-BR" b="1" dirty="0"/>
              <a:t>Se o estoque sofrer DESVALORIZAÇÃO:</a:t>
            </a:r>
          </a:p>
          <a:p>
            <a:pPr lvl="1"/>
            <a:r>
              <a:rPr lang="pt-BR" sz="2000" dirty="0"/>
              <a:t>A empresa deve corrigir para baixo o valor de seu estoque no balanço. </a:t>
            </a:r>
          </a:p>
          <a:p>
            <a:pPr lvl="1"/>
            <a:r>
              <a:rPr lang="pt-BR" sz="2000" dirty="0"/>
              <a:t>Dentro da lógica: custo ou mercado, dos dois o menor.</a:t>
            </a:r>
          </a:p>
          <a:p>
            <a:pPr lvl="1"/>
            <a:r>
              <a:rPr lang="pt-BR" sz="2000" dirty="0"/>
              <a:t>Lançamento contábil:</a:t>
            </a:r>
          </a:p>
          <a:p>
            <a:pPr lvl="2"/>
            <a:r>
              <a:rPr lang="pt-BR" sz="2000" dirty="0"/>
              <a:t>Débito: (resultado).</a:t>
            </a:r>
          </a:p>
          <a:p>
            <a:pPr lvl="2"/>
            <a:r>
              <a:rPr lang="pt-BR" sz="2000" dirty="0"/>
              <a:t>Crédito: estoque (ativo).</a:t>
            </a:r>
          </a:p>
          <a:p>
            <a:pPr lvl="1"/>
            <a:r>
              <a:rPr lang="pt-BR" sz="2000" dirty="0"/>
              <a:t>Este procedimento é chamado </a:t>
            </a:r>
            <a:r>
              <a:rPr lang="pt-BR" sz="2000" i="1" dirty="0" err="1"/>
              <a:t>impairment</a:t>
            </a:r>
            <a:r>
              <a:rPr lang="pt-BR" sz="2000" i="1" dirty="0"/>
              <a:t>.</a:t>
            </a:r>
          </a:p>
          <a:p>
            <a:r>
              <a:rPr lang="pt-BR" b="1" dirty="0"/>
              <a:t>E se o estoque que sofreu </a:t>
            </a:r>
            <a:r>
              <a:rPr lang="pt-BR" b="1" i="1" dirty="0" err="1"/>
              <a:t>impairment</a:t>
            </a:r>
            <a:r>
              <a:rPr lang="pt-BR" i="1" dirty="0"/>
              <a:t> </a:t>
            </a:r>
            <a:r>
              <a:rPr lang="pt-BR" b="1" dirty="0"/>
              <a:t>tornar a valorizar?	</a:t>
            </a:r>
            <a:endParaRPr lang="pt-BR" i="1" dirty="0"/>
          </a:p>
          <a:p>
            <a:pPr lvl="1"/>
            <a:r>
              <a:rPr lang="pt-BR" sz="2000" dirty="0"/>
              <a:t>Nesse caso, o valor do estoque pode ser corrigido para cima até o limite do custo original de aquisição.</a:t>
            </a:r>
          </a:p>
          <a:p>
            <a:pPr marL="457200" lvl="1" indent="0">
              <a:buNone/>
            </a:pPr>
            <a:endParaRPr lang="pt-BR" sz="2000" i="1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4457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511" y="116632"/>
            <a:ext cx="9713041" cy="100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Sistemas de inventário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5971" y="1856529"/>
            <a:ext cx="8784976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/>
              <a:t>Inventário periódico</a:t>
            </a:r>
            <a:r>
              <a:rPr lang="pt-BR" dirty="0"/>
              <a:t>: a empresa registra as compras de estoque e as vendas realizadas a cada período. O valor do custo da mercadoria vendida é apurado apenas periodicamente.</a:t>
            </a:r>
            <a:endParaRPr lang="pt-BR" sz="1800" dirty="0"/>
          </a:p>
          <a:p>
            <a:pPr>
              <a:lnSpc>
                <a:spcPct val="150000"/>
              </a:lnSpc>
            </a:pPr>
            <a:r>
              <a:rPr lang="pt-BR" b="1" dirty="0"/>
              <a:t>Inventário permanente</a:t>
            </a:r>
            <a:r>
              <a:rPr lang="pt-BR" dirty="0"/>
              <a:t>: é feito o controle contínuo de entradas e saídas de estoques, tanto em termos de valores quanto de quantidades. O custo da mercadoria vendia é apurado a cada transação de compra e venda.</a:t>
            </a:r>
          </a:p>
        </p:txBody>
      </p:sp>
    </p:spTree>
    <p:extLst>
      <p:ext uri="{BB962C8B-B14F-4D97-AF65-F5344CB8AC3E}">
        <p14:creationId xmlns:p14="http://schemas.microsoft.com/office/powerpoint/2010/main" val="26690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7" y="212484"/>
            <a:ext cx="8681519" cy="1008000"/>
          </a:xfrm>
        </p:spPr>
        <p:txBody>
          <a:bodyPr>
            <a:normAutofit/>
          </a:bodyPr>
          <a:lstStyle/>
          <a:p>
            <a:r>
              <a:rPr lang="pt-BR" dirty="0"/>
              <a:t>E se a empresa comprar lotes diferentes a diferentes valores (custos)?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2348881"/>
            <a:ext cx="8784976" cy="3168352"/>
          </a:xfrm>
        </p:spPr>
        <p:txBody>
          <a:bodyPr>
            <a:normAutofit/>
          </a:bodyPr>
          <a:lstStyle/>
          <a:p>
            <a:r>
              <a:rPr lang="pt-BR" dirty="0"/>
              <a:t>Há  critérios de valoração dos estoques:</a:t>
            </a:r>
          </a:p>
          <a:p>
            <a:pPr lvl="1"/>
            <a:r>
              <a:rPr lang="pt-BR" b="1" dirty="0"/>
              <a:t>Custo específico </a:t>
            </a:r>
            <a:r>
              <a:rPr lang="pt-BR" dirty="0"/>
              <a:t>(cada artigo possui seu preço específico) – Pouco utilizado</a:t>
            </a:r>
          </a:p>
          <a:p>
            <a:pPr lvl="1"/>
            <a:r>
              <a:rPr lang="pt-BR" b="1" dirty="0"/>
              <a:t>PEPS</a:t>
            </a:r>
            <a:r>
              <a:rPr lang="pt-BR" dirty="0"/>
              <a:t> (primeiro que entra, primeiro que sai) – Maior Lucro</a:t>
            </a:r>
          </a:p>
          <a:p>
            <a:pPr lvl="1"/>
            <a:r>
              <a:rPr lang="pt-BR" b="1" dirty="0"/>
              <a:t>UEPS</a:t>
            </a:r>
            <a:r>
              <a:rPr lang="pt-BR" dirty="0"/>
              <a:t> (último que entra, primeiro que sai) – Menor Lucro</a:t>
            </a:r>
          </a:p>
          <a:p>
            <a:pPr lvl="1"/>
            <a:r>
              <a:rPr lang="pt-BR" b="1" dirty="0"/>
              <a:t>MPM</a:t>
            </a:r>
            <a:r>
              <a:rPr lang="pt-BR" dirty="0"/>
              <a:t> (média ponderada móvel).</a:t>
            </a:r>
          </a:p>
          <a:p>
            <a:endParaRPr lang="pt-BR" dirty="0"/>
          </a:p>
          <a:p>
            <a:r>
              <a:rPr lang="pt-BR" b="1" dirty="0"/>
              <a:t>UEPS</a:t>
            </a:r>
            <a:r>
              <a:rPr lang="pt-BR" dirty="0"/>
              <a:t> não é permitido pela legislação</a:t>
            </a:r>
          </a:p>
        </p:txBody>
      </p:sp>
    </p:spTree>
    <p:extLst>
      <p:ext uri="{BB962C8B-B14F-4D97-AF65-F5344CB8AC3E}">
        <p14:creationId xmlns:p14="http://schemas.microsoft.com/office/powerpoint/2010/main" val="182599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da ficha de controle de estoque</a:t>
            </a: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9700" y="2361653"/>
            <a:ext cx="7932600" cy="30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7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PEPS, UEPS e média móvel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235259"/>
              </p:ext>
            </p:extLst>
          </p:nvPr>
        </p:nvGraphicFramePr>
        <p:xfrm>
          <a:off x="1627093" y="2164975"/>
          <a:ext cx="8619564" cy="3548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4891">
                  <a:extLst>
                    <a:ext uri="{9D8B030D-6E8A-4147-A177-3AD203B41FA5}">
                      <a16:colId xmlns:a16="http://schemas.microsoft.com/office/drawing/2014/main" val="1659134870"/>
                    </a:ext>
                  </a:extLst>
                </a:gridCol>
                <a:gridCol w="2154891">
                  <a:extLst>
                    <a:ext uri="{9D8B030D-6E8A-4147-A177-3AD203B41FA5}">
                      <a16:colId xmlns:a16="http://schemas.microsoft.com/office/drawing/2014/main" val="1206001187"/>
                    </a:ext>
                  </a:extLst>
                </a:gridCol>
                <a:gridCol w="2154891">
                  <a:extLst>
                    <a:ext uri="{9D8B030D-6E8A-4147-A177-3AD203B41FA5}">
                      <a16:colId xmlns:a16="http://schemas.microsoft.com/office/drawing/2014/main" val="2209684412"/>
                    </a:ext>
                  </a:extLst>
                </a:gridCol>
                <a:gridCol w="2154891">
                  <a:extLst>
                    <a:ext uri="{9D8B030D-6E8A-4147-A177-3AD203B41FA5}">
                      <a16:colId xmlns:a16="http://schemas.microsoft.com/office/drawing/2014/main" val="3549492646"/>
                    </a:ext>
                  </a:extLst>
                </a:gridCol>
              </a:tblGrid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dirty="0">
                          <a:effectLst/>
                        </a:rPr>
                        <a:t>DATA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>
                          <a:effectLst/>
                        </a:rPr>
                        <a:t>OPERAÇÃO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>
                          <a:effectLst/>
                        </a:rPr>
                        <a:t>QUANTIDADE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2000" algn="l"/>
                        </a:tabLst>
                      </a:pPr>
                      <a:r>
                        <a:rPr lang="pt-BR" sz="2400">
                          <a:effectLst/>
                        </a:rPr>
                        <a:t>VALOR TOTAL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54930024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COMPRA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solidFill>
                            <a:srgbClr val="0070C0"/>
                          </a:solidFill>
                          <a:effectLst/>
                        </a:rPr>
                        <a:t>3.000</a:t>
                      </a:r>
                      <a:endParaRPr lang="pt-BR" sz="24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0467624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COMPRA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solidFill>
                            <a:srgbClr val="0070C0"/>
                          </a:solidFill>
                          <a:effectLst/>
                        </a:rPr>
                        <a:t>5.000</a:t>
                      </a:r>
                      <a:endParaRPr lang="pt-BR" sz="24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83146143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solidFill>
                            <a:srgbClr val="0070C0"/>
                          </a:solidFill>
                          <a:effectLst/>
                        </a:rPr>
                        <a:t>COMPRA</a:t>
                      </a:r>
                      <a:endParaRPr lang="pt-BR" sz="24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200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solidFill>
                            <a:srgbClr val="0070C0"/>
                          </a:solidFill>
                          <a:effectLst/>
                        </a:rPr>
                        <a:t>7.000</a:t>
                      </a:r>
                      <a:endParaRPr lang="pt-BR" sz="24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38550661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19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solidFill>
                            <a:srgbClr val="0070C0"/>
                          </a:solidFill>
                          <a:effectLst/>
                        </a:rPr>
                        <a:t>VENDA</a:t>
                      </a:r>
                      <a:endParaRPr lang="pt-BR" sz="24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300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50.000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9858866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24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COMPRA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2.000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9.000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395134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25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VENDA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100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30.000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2906045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27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VENDA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50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20.000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81674321"/>
                  </a:ext>
                </a:extLst>
              </a:tr>
              <a:tr h="33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29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VENDA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>
                          <a:effectLst/>
                        </a:rPr>
                        <a:t>40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effectLst/>
                        </a:rPr>
                        <a:t>20.000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6942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8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928" y="971704"/>
            <a:ext cx="11390362" cy="1049235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No dia 31/01,a empresa tinha um estoque de 50 unidades, avaliadas em R$75.000 no total.</a:t>
            </a:r>
            <a:br>
              <a:rPr lang="pt-BR" sz="2000" dirty="0"/>
            </a:br>
            <a:r>
              <a:rPr lang="pt-BR" sz="2000" dirty="0"/>
              <a:t>No mês de fevereiro, ela efetuou as seguintes compras</a:t>
            </a:r>
            <a:r>
              <a:rPr lang="pt-BR" dirty="0"/>
              <a:t>: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14990"/>
              </p:ext>
            </p:extLst>
          </p:nvPr>
        </p:nvGraphicFramePr>
        <p:xfrm>
          <a:off x="299945" y="2764912"/>
          <a:ext cx="5559425" cy="1874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105">
                  <a:extLst>
                    <a:ext uri="{9D8B030D-6E8A-4147-A177-3AD203B41FA5}">
                      <a16:colId xmlns:a16="http://schemas.microsoft.com/office/drawing/2014/main" val="3312076013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2023572911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408921740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3137387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DATA - Compras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VALOR UNITÁRIO ($)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VALOR TOTAL ($)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504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04/02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3.500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875.000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452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09/02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3.600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720.000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822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14/02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4.000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1.200.000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68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21/02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4.200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1.680.000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744632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10442"/>
              </p:ext>
            </p:extLst>
          </p:nvPr>
        </p:nvGraphicFramePr>
        <p:xfrm>
          <a:off x="6232281" y="2279473"/>
          <a:ext cx="5393690" cy="2891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3306802504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6968588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DATA - Vendas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QUANTIDADE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475305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03/02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960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05/02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409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07/02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785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89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12/02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477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16/02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650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18/02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7444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147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23/02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6048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27/02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233630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376381" y="5424755"/>
            <a:ext cx="11390362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PEPS, UEPS e Média Móvel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64646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376</TotalTime>
  <Words>477</Words>
  <Application>Microsoft Office PowerPoint</Application>
  <PresentationFormat>Widescreen</PresentationFormat>
  <Paragraphs>126</Paragraphs>
  <Slides>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Galeria</vt:lpstr>
      <vt:lpstr>Estoques</vt:lpstr>
      <vt:lpstr>Atualização do valor dos estoques AUMENTO DE VALOR</vt:lpstr>
      <vt:lpstr>Atualização do valor dos estoques REDUÇÃO DE VALOR</vt:lpstr>
      <vt:lpstr>Sistemas de inventário</vt:lpstr>
      <vt:lpstr>E se a empresa comprar lotes diferentes a diferentes valores (custos)?</vt:lpstr>
      <vt:lpstr>Utilização da ficha de controle de estoque</vt:lpstr>
      <vt:lpstr>Exemplo: PEPS, UEPS e média móvel</vt:lpstr>
      <vt:lpstr>No dia 31/01,a empresa tinha um estoque de 50 unidades, avaliadas em R$75.000 no total. No mês de fevereiro, ela efetuou as seguintes compras: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Demonstração de Fluxo de Caixa</dc:title>
  <dc:creator>Rafael Gatsios</dc:creator>
  <cp:lastModifiedBy>Rafael Gatsios</cp:lastModifiedBy>
  <cp:revision>26</cp:revision>
  <dcterms:created xsi:type="dcterms:W3CDTF">2017-05-31T13:48:54Z</dcterms:created>
  <dcterms:modified xsi:type="dcterms:W3CDTF">2017-06-14T21:59:48Z</dcterms:modified>
</cp:coreProperties>
</file>