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4" r:id="rId85"/>
    <p:sldId id="360" r:id="rId86"/>
    <p:sldId id="338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12" Type="http://schemas.openxmlformats.org/officeDocument/2006/relationships/image" Target="../media/image140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11" Type="http://schemas.openxmlformats.org/officeDocument/2006/relationships/image" Target="../media/image139.wmf"/><Relationship Id="rId5" Type="http://schemas.openxmlformats.org/officeDocument/2006/relationships/image" Target="../media/image133.wmf"/><Relationship Id="rId10" Type="http://schemas.openxmlformats.org/officeDocument/2006/relationships/image" Target="../media/image138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115140" y="171388"/>
            <a:ext cx="1000476" cy="8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30398"/>
            <a:ext cx="793267" cy="6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5.usp.br/wp-content/themes/usp2015/images/usp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59" y="6038423"/>
            <a:ext cx="1037283" cy="4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8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59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393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8" y="24369"/>
            <a:ext cx="467351" cy="3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-36091" y="14242"/>
            <a:ext cx="500909" cy="4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7023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971550" indent="-5143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8" y="24369"/>
            <a:ext cx="467351" cy="3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-36091" y="14242"/>
            <a:ext cx="500909" cy="4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4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6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06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8" y="24369"/>
            <a:ext cx="467351" cy="3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-36091" y="14242"/>
            <a:ext cx="500909" cy="4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8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4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9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5A54-B621-40AB-A675-EF4FA9E5F056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94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7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7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6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5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8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9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9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96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99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01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07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08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10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1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10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14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17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19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22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25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27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33.bin"/><Relationship Id="rId18" Type="http://schemas.openxmlformats.org/officeDocument/2006/relationships/image" Target="../media/image136.wmf"/><Relationship Id="rId26" Type="http://schemas.openxmlformats.org/officeDocument/2006/relationships/image" Target="../media/image140.wmf"/><Relationship Id="rId3" Type="http://schemas.openxmlformats.org/officeDocument/2006/relationships/oleObject" Target="../embeddings/oleObject128.bin"/><Relationship Id="rId21" Type="http://schemas.openxmlformats.org/officeDocument/2006/relationships/oleObject" Target="../embeddings/oleObject137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35.bin"/><Relationship Id="rId25" Type="http://schemas.openxmlformats.org/officeDocument/2006/relationships/oleObject" Target="../embeddings/oleObject13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2.bin"/><Relationship Id="rId24" Type="http://schemas.openxmlformats.org/officeDocument/2006/relationships/image" Target="../media/image139.wmf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4.bin"/><Relationship Id="rId23" Type="http://schemas.openxmlformats.org/officeDocument/2006/relationships/oleObject" Target="../embeddings/oleObject138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36.bin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34.wmf"/><Relationship Id="rId22" Type="http://schemas.openxmlformats.org/officeDocument/2006/relationships/image" Target="../media/image138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41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4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48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151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154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157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60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62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164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t-BR" smtClean="0">
                <a:solidFill>
                  <a:schemeClr val="accent5">
                    <a:lumMod val="75000"/>
                  </a:schemeClr>
                </a:solidFill>
              </a:rPr>
              <a:t>SEL </a:t>
            </a:r>
            <a:r>
              <a:rPr lang="pt-BR" smtClean="0">
                <a:solidFill>
                  <a:schemeClr val="accent5">
                    <a:lumMod val="75000"/>
                  </a:schemeClr>
                </a:solidFill>
              </a:rPr>
              <a:t>360 e 616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Princípios de Comunicação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pt-BR" dirty="0" smtClean="0"/>
              <a:t>Mônica de Lacerda Rocha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monica.rocha@usp.br</a:t>
            </a:r>
          </a:p>
        </p:txBody>
      </p:sp>
      <p:sp>
        <p:nvSpPr>
          <p:cNvPr id="7" name="AutoShape 10" descr="https://mail.google.com/mail/u/1/?ui=2&amp;ik=349bba8a85&amp;view=fimg&amp;th=161b95c9dd5287f8&amp;attid=0.1.1&amp;disp=emb&amp;attbid=ANGjdJ_-F1fV4_IAqnQ5S1V2VdDYpxtWyHML5PNz5R1z7RpAovl2u5N3UHUbTmo2f731f-0W2lWjdvs6Vso1toupa-2AVn3LjB1hGgLx21lPcOJ5q4YpvE4AafxHM4U&amp;sz=s0-l75-ft&amp;ats=1519233311879&amp;rm=161b95c9dd5287f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3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Trigonométrica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Fazendo </a:t>
            </a:r>
            <a:r>
              <a:rPr lang="pt-BR" altLang="pt-BR" i="1" smtClean="0"/>
              <a:t>n</a:t>
            </a:r>
            <a:r>
              <a:rPr lang="pt-BR" altLang="pt-BR" smtClean="0"/>
              <a:t>=0</a:t>
            </a: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Como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Temos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59338" y="1773238"/>
          <a:ext cx="266541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3" imgW="1079032" imgH="495085" progId="Equation.3">
                  <p:embed/>
                </p:oleObj>
              </mc:Choice>
              <mc:Fallback>
                <p:oleObj name="Equation" r:id="rId3" imgW="1079032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773238"/>
                        <a:ext cx="2665412" cy="122237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76600" y="3213100"/>
          <a:ext cx="4319588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Equation" r:id="rId5" imgW="2349500" imgH="495300" progId="Equation.3">
                  <p:embed/>
                </p:oleObj>
              </mc:Choice>
              <mc:Fallback>
                <p:oleObj name="Equation" r:id="rId5" imgW="2349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13100"/>
                        <a:ext cx="4319588" cy="909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00563" y="4365625"/>
          <a:ext cx="30956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Equation" r:id="rId7" imgW="1663700" imgH="495300" progId="Equation.3">
                  <p:embed/>
                </p:oleObj>
              </mc:Choice>
              <mc:Fallback>
                <p:oleObj name="Equation" r:id="rId7" imgW="1663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365625"/>
                        <a:ext cx="3095625" cy="9207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10088" y="5516563"/>
          <a:ext cx="307498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Equation" r:id="rId9" imgW="1651000" imgH="495300" progId="Equation.3">
                  <p:embed/>
                </p:oleObj>
              </mc:Choice>
              <mc:Fallback>
                <p:oleObj name="Equation" r:id="rId9" imgW="1651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16563"/>
                        <a:ext cx="3074987" cy="92233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8101013" y="220503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(48a)</a:t>
            </a:r>
          </a:p>
        </p:txBody>
      </p:sp>
      <p:sp>
        <p:nvSpPr>
          <p:cNvPr id="12297" name="Text Box 17"/>
          <p:cNvSpPr txBox="1">
            <a:spLocks noChangeArrowheads="1"/>
          </p:cNvSpPr>
          <p:nvPr/>
        </p:nvSpPr>
        <p:spPr bwMode="auto">
          <a:xfrm>
            <a:off x="8101013" y="4646613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(48b)</a:t>
            </a:r>
          </a:p>
        </p:txBody>
      </p:sp>
      <p:sp>
        <p:nvSpPr>
          <p:cNvPr id="12298" name="Text Box 18"/>
          <p:cNvSpPr txBox="1">
            <a:spLocks noChangeArrowheads="1"/>
          </p:cNvSpPr>
          <p:nvPr/>
        </p:nvSpPr>
        <p:spPr bwMode="auto">
          <a:xfrm>
            <a:off x="8101013" y="5942013"/>
            <a:ext cx="801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(48c)</a:t>
            </a:r>
          </a:p>
        </p:txBody>
      </p:sp>
    </p:spTree>
    <p:extLst>
      <p:ext uri="{BB962C8B-B14F-4D97-AF65-F5344CB8AC3E}">
        <p14:creationId xmlns:p14="http://schemas.microsoft.com/office/powerpoint/2010/main" val="295906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Trigonométrica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27213"/>
            <a:ext cx="8316912" cy="4114800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Em (48a), a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 é o valor médio de f(t) no intervalo (t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, t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+T), portanto, a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 é o componente contínuo (d.c.) de f(t) neste intervalo</a:t>
            </a:r>
          </a:p>
          <a:p>
            <a:pPr eaLnBrk="1" hangingPunct="1"/>
            <a:r>
              <a:rPr lang="pt-BR" altLang="pt-BR" sz="2400" smtClean="0"/>
              <a:t>Representação compacta da série: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00338" y="3644900"/>
          <a:ext cx="3671887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3" imgW="1651000" imgH="1155700" progId="Equation.3">
                  <p:embed/>
                </p:oleObj>
              </mc:Choice>
              <mc:Fallback>
                <p:oleObj name="Equation" r:id="rId3" imgW="16510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644900"/>
                        <a:ext cx="3671887" cy="2568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956550" y="392588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(49)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956550" y="558323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(50)</a:t>
            </a:r>
          </a:p>
        </p:txBody>
      </p:sp>
    </p:spTree>
    <p:extLst>
      <p:ext uri="{BB962C8B-B14F-4D97-AF65-F5344CB8AC3E}">
        <p14:creationId xmlns:p14="http://schemas.microsoft.com/office/powerpoint/2010/main" val="71497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Trigonométrica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400" smtClean="0">
                <a:solidFill>
                  <a:srgbClr val="0000CC"/>
                </a:solidFill>
              </a:rPr>
              <a:t>Exercício: Expandir a função f(t) mostrada na Fig. por uma série trigonométrica de Fourier, sobre o intervalo (0,1). Fazer t</a:t>
            </a:r>
            <a:r>
              <a:rPr lang="pt-BR" altLang="pt-BR" sz="2400" baseline="-25000" smtClean="0">
                <a:solidFill>
                  <a:srgbClr val="0000CC"/>
                </a:solidFill>
              </a:rPr>
              <a:t>0</a:t>
            </a:r>
            <a:r>
              <a:rPr lang="pt-BR" altLang="pt-BR" sz="2400" smtClean="0">
                <a:solidFill>
                  <a:srgbClr val="0000CC"/>
                </a:solidFill>
              </a:rPr>
              <a:t>=0.</a:t>
            </a:r>
          </a:p>
        </p:txBody>
      </p:sp>
      <p:grpSp>
        <p:nvGrpSpPr>
          <p:cNvPr id="14340" name="Group 57"/>
          <p:cNvGrpSpPr>
            <a:grpSpLocks/>
          </p:cNvGrpSpPr>
          <p:nvPr/>
        </p:nvGrpSpPr>
        <p:grpSpPr bwMode="auto">
          <a:xfrm>
            <a:off x="2627313" y="3141663"/>
            <a:ext cx="3887787" cy="3097212"/>
            <a:chOff x="1247" y="1842"/>
            <a:chExt cx="2449" cy="1951"/>
          </a:xfrm>
        </p:grpSpPr>
        <p:sp>
          <p:nvSpPr>
            <p:cNvPr id="14341" name="Text Box 29"/>
            <p:cNvSpPr txBox="1">
              <a:spLocks noChangeArrowheads="1"/>
            </p:cNvSpPr>
            <p:nvPr/>
          </p:nvSpPr>
          <p:spPr bwMode="auto">
            <a:xfrm>
              <a:off x="1837" y="1842"/>
              <a:ext cx="3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f(t)</a:t>
              </a:r>
            </a:p>
          </p:txBody>
        </p:sp>
        <p:sp>
          <p:nvSpPr>
            <p:cNvPr id="14342" name="Line 30"/>
            <p:cNvSpPr>
              <a:spLocks noChangeShapeType="1"/>
            </p:cNvSpPr>
            <p:nvPr/>
          </p:nvSpPr>
          <p:spPr bwMode="auto">
            <a:xfrm>
              <a:off x="3153" y="306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3" name="Text Box 31"/>
            <p:cNvSpPr txBox="1">
              <a:spLocks noChangeArrowheads="1"/>
            </p:cNvSpPr>
            <p:nvPr/>
          </p:nvSpPr>
          <p:spPr bwMode="auto">
            <a:xfrm>
              <a:off x="3379" y="3067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t</a:t>
              </a:r>
            </a:p>
          </p:txBody>
        </p:sp>
        <p:grpSp>
          <p:nvGrpSpPr>
            <p:cNvPr id="14344" name="Group 43"/>
            <p:cNvGrpSpPr>
              <a:grpSpLocks/>
            </p:cNvGrpSpPr>
            <p:nvPr/>
          </p:nvGrpSpPr>
          <p:grpSpPr bwMode="auto">
            <a:xfrm>
              <a:off x="2381" y="2774"/>
              <a:ext cx="1315" cy="316"/>
              <a:chOff x="3198" y="2160"/>
              <a:chExt cx="2131" cy="589"/>
            </a:xfrm>
          </p:grpSpPr>
          <p:grpSp>
            <p:nvGrpSpPr>
              <p:cNvPr id="14357" name="Group 42"/>
              <p:cNvGrpSpPr>
                <a:grpSpLocks/>
              </p:cNvGrpSpPr>
              <p:nvPr/>
            </p:nvGrpSpPr>
            <p:grpSpPr bwMode="auto">
              <a:xfrm>
                <a:off x="3198" y="2160"/>
                <a:ext cx="1950" cy="589"/>
                <a:chOff x="3107" y="2069"/>
                <a:chExt cx="2358" cy="771"/>
              </a:xfrm>
            </p:grpSpPr>
            <p:sp>
              <p:nvSpPr>
                <p:cNvPr id="14359" name="Freeform 5"/>
                <p:cNvSpPr>
                  <a:spLocks/>
                </p:cNvSpPr>
                <p:nvPr/>
              </p:nvSpPr>
              <p:spPr bwMode="auto">
                <a:xfrm>
                  <a:off x="3107" y="2160"/>
                  <a:ext cx="2358" cy="680"/>
                </a:xfrm>
                <a:custGeom>
                  <a:avLst/>
                  <a:gdLst>
                    <a:gd name="T0" fmla="*/ 33 w 3545"/>
                    <a:gd name="T1" fmla="*/ 301 h 651"/>
                    <a:gd name="T2" fmla="*/ 77 w 3545"/>
                    <a:gd name="T3" fmla="*/ 232 h 651"/>
                    <a:gd name="T4" fmla="*/ 126 w 3545"/>
                    <a:gd name="T5" fmla="*/ 172 h 651"/>
                    <a:gd name="T6" fmla="*/ 176 w 3545"/>
                    <a:gd name="T7" fmla="*/ 120 h 651"/>
                    <a:gd name="T8" fmla="*/ 220 w 3545"/>
                    <a:gd name="T9" fmla="*/ 77 h 651"/>
                    <a:gd name="T10" fmla="*/ 269 w 3545"/>
                    <a:gd name="T11" fmla="*/ 43 h 651"/>
                    <a:gd name="T12" fmla="*/ 318 w 3545"/>
                    <a:gd name="T13" fmla="*/ 17 h 651"/>
                    <a:gd name="T14" fmla="*/ 362 w 3545"/>
                    <a:gd name="T15" fmla="*/ 0 h 651"/>
                    <a:gd name="T16" fmla="*/ 411 w 3545"/>
                    <a:gd name="T17" fmla="*/ 0 h 651"/>
                    <a:gd name="T18" fmla="*/ 461 w 3545"/>
                    <a:gd name="T19" fmla="*/ 8 h 651"/>
                    <a:gd name="T20" fmla="*/ 505 w 3545"/>
                    <a:gd name="T21" fmla="*/ 34 h 651"/>
                    <a:gd name="T22" fmla="*/ 554 w 3545"/>
                    <a:gd name="T23" fmla="*/ 69 h 651"/>
                    <a:gd name="T24" fmla="*/ 603 w 3545"/>
                    <a:gd name="T25" fmla="*/ 103 h 651"/>
                    <a:gd name="T26" fmla="*/ 647 w 3545"/>
                    <a:gd name="T27" fmla="*/ 155 h 651"/>
                    <a:gd name="T28" fmla="*/ 696 w 3545"/>
                    <a:gd name="T29" fmla="*/ 215 h 651"/>
                    <a:gd name="T30" fmla="*/ 746 w 3545"/>
                    <a:gd name="T31" fmla="*/ 276 h 651"/>
                    <a:gd name="T32" fmla="*/ 790 w 3545"/>
                    <a:gd name="T33" fmla="*/ 335 h 651"/>
                    <a:gd name="T34" fmla="*/ 839 w 3545"/>
                    <a:gd name="T35" fmla="*/ 404 h 651"/>
                    <a:gd name="T36" fmla="*/ 889 w 3545"/>
                    <a:gd name="T37" fmla="*/ 465 h 651"/>
                    <a:gd name="T38" fmla="*/ 933 w 3545"/>
                    <a:gd name="T39" fmla="*/ 525 h 651"/>
                    <a:gd name="T40" fmla="*/ 982 w 3545"/>
                    <a:gd name="T41" fmla="*/ 577 h 651"/>
                    <a:gd name="T42" fmla="*/ 1031 w 3545"/>
                    <a:gd name="T43" fmla="*/ 611 h 651"/>
                    <a:gd name="T44" fmla="*/ 1075 w 3545"/>
                    <a:gd name="T45" fmla="*/ 646 h 651"/>
                    <a:gd name="T46" fmla="*/ 1124 w 3545"/>
                    <a:gd name="T47" fmla="*/ 672 h 651"/>
                    <a:gd name="T48" fmla="*/ 1173 w 3545"/>
                    <a:gd name="T49" fmla="*/ 680 h 651"/>
                    <a:gd name="T50" fmla="*/ 1217 w 3545"/>
                    <a:gd name="T51" fmla="*/ 680 h 651"/>
                    <a:gd name="T52" fmla="*/ 1266 w 3545"/>
                    <a:gd name="T53" fmla="*/ 663 h 651"/>
                    <a:gd name="T54" fmla="*/ 1310 w 3545"/>
                    <a:gd name="T55" fmla="*/ 637 h 651"/>
                    <a:gd name="T56" fmla="*/ 1360 w 3545"/>
                    <a:gd name="T57" fmla="*/ 603 h 651"/>
                    <a:gd name="T58" fmla="*/ 1409 w 3545"/>
                    <a:gd name="T59" fmla="*/ 560 h 651"/>
                    <a:gd name="T60" fmla="*/ 1453 w 3545"/>
                    <a:gd name="T61" fmla="*/ 508 h 651"/>
                    <a:gd name="T62" fmla="*/ 1503 w 3545"/>
                    <a:gd name="T63" fmla="*/ 448 h 651"/>
                    <a:gd name="T64" fmla="*/ 1552 w 3545"/>
                    <a:gd name="T65" fmla="*/ 379 h 651"/>
                    <a:gd name="T66" fmla="*/ 1596 w 3545"/>
                    <a:gd name="T67" fmla="*/ 319 h 651"/>
                    <a:gd name="T68" fmla="*/ 1645 w 3545"/>
                    <a:gd name="T69" fmla="*/ 258 h 651"/>
                    <a:gd name="T70" fmla="*/ 1694 w 3545"/>
                    <a:gd name="T71" fmla="*/ 197 h 651"/>
                    <a:gd name="T72" fmla="*/ 1738 w 3545"/>
                    <a:gd name="T73" fmla="*/ 138 h 651"/>
                    <a:gd name="T74" fmla="*/ 1787 w 3545"/>
                    <a:gd name="T75" fmla="*/ 94 h 651"/>
                    <a:gd name="T76" fmla="*/ 1837 w 3545"/>
                    <a:gd name="T77" fmla="*/ 51 h 651"/>
                    <a:gd name="T78" fmla="*/ 1881 w 3545"/>
                    <a:gd name="T79" fmla="*/ 25 h 651"/>
                    <a:gd name="T80" fmla="*/ 1930 w 3545"/>
                    <a:gd name="T81" fmla="*/ 8 h 651"/>
                    <a:gd name="T82" fmla="*/ 1980 w 3545"/>
                    <a:gd name="T83" fmla="*/ 0 h 651"/>
                    <a:gd name="T84" fmla="*/ 2023 w 3545"/>
                    <a:gd name="T85" fmla="*/ 8 h 651"/>
                    <a:gd name="T86" fmla="*/ 2073 w 3545"/>
                    <a:gd name="T87" fmla="*/ 25 h 651"/>
                    <a:gd name="T88" fmla="*/ 2122 w 3545"/>
                    <a:gd name="T89" fmla="*/ 51 h 651"/>
                    <a:gd name="T90" fmla="*/ 2166 w 3545"/>
                    <a:gd name="T91" fmla="*/ 94 h 651"/>
                    <a:gd name="T92" fmla="*/ 2215 w 3545"/>
                    <a:gd name="T93" fmla="*/ 138 h 651"/>
                    <a:gd name="T94" fmla="*/ 2265 w 3545"/>
                    <a:gd name="T95" fmla="*/ 197 h 651"/>
                    <a:gd name="T96" fmla="*/ 2308 w 3545"/>
                    <a:gd name="T97" fmla="*/ 258 h 651"/>
                    <a:gd name="T98" fmla="*/ 2358 w 3545"/>
                    <a:gd name="T99" fmla="*/ 319 h 6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545" h="651">
                      <a:moveTo>
                        <a:pt x="0" y="330"/>
                      </a:moveTo>
                      <a:lnTo>
                        <a:pt x="25" y="305"/>
                      </a:lnTo>
                      <a:lnTo>
                        <a:pt x="50" y="288"/>
                      </a:lnTo>
                      <a:lnTo>
                        <a:pt x="74" y="264"/>
                      </a:lnTo>
                      <a:lnTo>
                        <a:pt x="91" y="247"/>
                      </a:lnTo>
                      <a:lnTo>
                        <a:pt x="116" y="222"/>
                      </a:lnTo>
                      <a:lnTo>
                        <a:pt x="140" y="206"/>
                      </a:lnTo>
                      <a:lnTo>
                        <a:pt x="165" y="189"/>
                      </a:lnTo>
                      <a:lnTo>
                        <a:pt x="190" y="165"/>
                      </a:lnTo>
                      <a:lnTo>
                        <a:pt x="215" y="148"/>
                      </a:lnTo>
                      <a:lnTo>
                        <a:pt x="239" y="132"/>
                      </a:lnTo>
                      <a:lnTo>
                        <a:pt x="264" y="115"/>
                      </a:lnTo>
                      <a:lnTo>
                        <a:pt x="289" y="99"/>
                      </a:lnTo>
                      <a:lnTo>
                        <a:pt x="305" y="90"/>
                      </a:lnTo>
                      <a:lnTo>
                        <a:pt x="330" y="74"/>
                      </a:lnTo>
                      <a:lnTo>
                        <a:pt x="355" y="66"/>
                      </a:lnTo>
                      <a:lnTo>
                        <a:pt x="379" y="49"/>
                      </a:lnTo>
                      <a:lnTo>
                        <a:pt x="404" y="41"/>
                      </a:lnTo>
                      <a:lnTo>
                        <a:pt x="429" y="33"/>
                      </a:lnTo>
                      <a:lnTo>
                        <a:pt x="454" y="24"/>
                      </a:lnTo>
                      <a:lnTo>
                        <a:pt x="478" y="16"/>
                      </a:lnTo>
                      <a:lnTo>
                        <a:pt x="503" y="8"/>
                      </a:lnTo>
                      <a:lnTo>
                        <a:pt x="520" y="8"/>
                      </a:lnTo>
                      <a:lnTo>
                        <a:pt x="544" y="0"/>
                      </a:lnTo>
                      <a:lnTo>
                        <a:pt x="569" y="0"/>
                      </a:lnTo>
                      <a:lnTo>
                        <a:pt x="594" y="0"/>
                      </a:lnTo>
                      <a:lnTo>
                        <a:pt x="618" y="0"/>
                      </a:lnTo>
                      <a:lnTo>
                        <a:pt x="643" y="0"/>
                      </a:lnTo>
                      <a:lnTo>
                        <a:pt x="668" y="8"/>
                      </a:lnTo>
                      <a:lnTo>
                        <a:pt x="693" y="8"/>
                      </a:lnTo>
                      <a:lnTo>
                        <a:pt x="709" y="16"/>
                      </a:lnTo>
                      <a:lnTo>
                        <a:pt x="734" y="24"/>
                      </a:lnTo>
                      <a:lnTo>
                        <a:pt x="759" y="33"/>
                      </a:lnTo>
                      <a:lnTo>
                        <a:pt x="783" y="41"/>
                      </a:lnTo>
                      <a:lnTo>
                        <a:pt x="808" y="49"/>
                      </a:lnTo>
                      <a:lnTo>
                        <a:pt x="833" y="66"/>
                      </a:lnTo>
                      <a:lnTo>
                        <a:pt x="857" y="74"/>
                      </a:lnTo>
                      <a:lnTo>
                        <a:pt x="882" y="90"/>
                      </a:lnTo>
                      <a:lnTo>
                        <a:pt x="907" y="99"/>
                      </a:lnTo>
                      <a:lnTo>
                        <a:pt x="923" y="115"/>
                      </a:lnTo>
                      <a:lnTo>
                        <a:pt x="948" y="132"/>
                      </a:lnTo>
                      <a:lnTo>
                        <a:pt x="973" y="148"/>
                      </a:lnTo>
                      <a:lnTo>
                        <a:pt x="998" y="165"/>
                      </a:lnTo>
                      <a:lnTo>
                        <a:pt x="1022" y="189"/>
                      </a:lnTo>
                      <a:lnTo>
                        <a:pt x="1047" y="206"/>
                      </a:lnTo>
                      <a:lnTo>
                        <a:pt x="1072" y="222"/>
                      </a:lnTo>
                      <a:lnTo>
                        <a:pt x="1097" y="247"/>
                      </a:lnTo>
                      <a:lnTo>
                        <a:pt x="1121" y="264"/>
                      </a:lnTo>
                      <a:lnTo>
                        <a:pt x="1138" y="288"/>
                      </a:lnTo>
                      <a:lnTo>
                        <a:pt x="1162" y="305"/>
                      </a:lnTo>
                      <a:lnTo>
                        <a:pt x="1187" y="321"/>
                      </a:lnTo>
                      <a:lnTo>
                        <a:pt x="1212" y="346"/>
                      </a:lnTo>
                      <a:lnTo>
                        <a:pt x="1237" y="363"/>
                      </a:lnTo>
                      <a:lnTo>
                        <a:pt x="1261" y="387"/>
                      </a:lnTo>
                      <a:lnTo>
                        <a:pt x="1286" y="404"/>
                      </a:lnTo>
                      <a:lnTo>
                        <a:pt x="1311" y="429"/>
                      </a:lnTo>
                      <a:lnTo>
                        <a:pt x="1336" y="445"/>
                      </a:lnTo>
                      <a:lnTo>
                        <a:pt x="1352" y="462"/>
                      </a:lnTo>
                      <a:lnTo>
                        <a:pt x="1377" y="486"/>
                      </a:lnTo>
                      <a:lnTo>
                        <a:pt x="1402" y="503"/>
                      </a:lnTo>
                      <a:lnTo>
                        <a:pt x="1426" y="519"/>
                      </a:lnTo>
                      <a:lnTo>
                        <a:pt x="1451" y="536"/>
                      </a:lnTo>
                      <a:lnTo>
                        <a:pt x="1476" y="552"/>
                      </a:lnTo>
                      <a:lnTo>
                        <a:pt x="1500" y="561"/>
                      </a:lnTo>
                      <a:lnTo>
                        <a:pt x="1525" y="577"/>
                      </a:lnTo>
                      <a:lnTo>
                        <a:pt x="1550" y="585"/>
                      </a:lnTo>
                      <a:lnTo>
                        <a:pt x="1566" y="602"/>
                      </a:lnTo>
                      <a:lnTo>
                        <a:pt x="1591" y="610"/>
                      </a:lnTo>
                      <a:lnTo>
                        <a:pt x="1616" y="618"/>
                      </a:lnTo>
                      <a:lnTo>
                        <a:pt x="1641" y="626"/>
                      </a:lnTo>
                      <a:lnTo>
                        <a:pt x="1665" y="635"/>
                      </a:lnTo>
                      <a:lnTo>
                        <a:pt x="1690" y="643"/>
                      </a:lnTo>
                      <a:lnTo>
                        <a:pt x="1715" y="643"/>
                      </a:lnTo>
                      <a:lnTo>
                        <a:pt x="1739" y="651"/>
                      </a:lnTo>
                      <a:lnTo>
                        <a:pt x="1764" y="651"/>
                      </a:lnTo>
                      <a:lnTo>
                        <a:pt x="1781" y="651"/>
                      </a:lnTo>
                      <a:lnTo>
                        <a:pt x="1805" y="651"/>
                      </a:lnTo>
                      <a:lnTo>
                        <a:pt x="1830" y="651"/>
                      </a:lnTo>
                      <a:lnTo>
                        <a:pt x="1855" y="643"/>
                      </a:lnTo>
                      <a:lnTo>
                        <a:pt x="1880" y="643"/>
                      </a:lnTo>
                      <a:lnTo>
                        <a:pt x="1904" y="635"/>
                      </a:lnTo>
                      <a:lnTo>
                        <a:pt x="1929" y="626"/>
                      </a:lnTo>
                      <a:lnTo>
                        <a:pt x="1954" y="618"/>
                      </a:lnTo>
                      <a:lnTo>
                        <a:pt x="1970" y="610"/>
                      </a:lnTo>
                      <a:lnTo>
                        <a:pt x="1995" y="602"/>
                      </a:lnTo>
                      <a:lnTo>
                        <a:pt x="2020" y="585"/>
                      </a:lnTo>
                      <a:lnTo>
                        <a:pt x="2044" y="577"/>
                      </a:lnTo>
                      <a:lnTo>
                        <a:pt x="2069" y="561"/>
                      </a:lnTo>
                      <a:lnTo>
                        <a:pt x="2094" y="552"/>
                      </a:lnTo>
                      <a:lnTo>
                        <a:pt x="2119" y="536"/>
                      </a:lnTo>
                      <a:lnTo>
                        <a:pt x="2143" y="519"/>
                      </a:lnTo>
                      <a:lnTo>
                        <a:pt x="2168" y="503"/>
                      </a:lnTo>
                      <a:lnTo>
                        <a:pt x="2185" y="486"/>
                      </a:lnTo>
                      <a:lnTo>
                        <a:pt x="2209" y="462"/>
                      </a:lnTo>
                      <a:lnTo>
                        <a:pt x="2234" y="445"/>
                      </a:lnTo>
                      <a:lnTo>
                        <a:pt x="2259" y="429"/>
                      </a:lnTo>
                      <a:lnTo>
                        <a:pt x="2283" y="404"/>
                      </a:lnTo>
                      <a:lnTo>
                        <a:pt x="2308" y="387"/>
                      </a:lnTo>
                      <a:lnTo>
                        <a:pt x="2333" y="363"/>
                      </a:lnTo>
                      <a:lnTo>
                        <a:pt x="2358" y="346"/>
                      </a:lnTo>
                      <a:lnTo>
                        <a:pt x="2382" y="330"/>
                      </a:lnTo>
                      <a:lnTo>
                        <a:pt x="2399" y="305"/>
                      </a:lnTo>
                      <a:lnTo>
                        <a:pt x="2424" y="288"/>
                      </a:lnTo>
                      <a:lnTo>
                        <a:pt x="2448" y="264"/>
                      </a:lnTo>
                      <a:lnTo>
                        <a:pt x="2473" y="247"/>
                      </a:lnTo>
                      <a:lnTo>
                        <a:pt x="2498" y="222"/>
                      </a:lnTo>
                      <a:lnTo>
                        <a:pt x="2523" y="206"/>
                      </a:lnTo>
                      <a:lnTo>
                        <a:pt x="2547" y="189"/>
                      </a:lnTo>
                      <a:lnTo>
                        <a:pt x="2572" y="165"/>
                      </a:lnTo>
                      <a:lnTo>
                        <a:pt x="2597" y="148"/>
                      </a:lnTo>
                      <a:lnTo>
                        <a:pt x="2613" y="132"/>
                      </a:lnTo>
                      <a:lnTo>
                        <a:pt x="2638" y="115"/>
                      </a:lnTo>
                      <a:lnTo>
                        <a:pt x="2663" y="99"/>
                      </a:lnTo>
                      <a:lnTo>
                        <a:pt x="2687" y="90"/>
                      </a:lnTo>
                      <a:lnTo>
                        <a:pt x="2712" y="74"/>
                      </a:lnTo>
                      <a:lnTo>
                        <a:pt x="2737" y="66"/>
                      </a:lnTo>
                      <a:lnTo>
                        <a:pt x="2762" y="49"/>
                      </a:lnTo>
                      <a:lnTo>
                        <a:pt x="2786" y="41"/>
                      </a:lnTo>
                      <a:lnTo>
                        <a:pt x="2811" y="33"/>
                      </a:lnTo>
                      <a:lnTo>
                        <a:pt x="2828" y="24"/>
                      </a:lnTo>
                      <a:lnTo>
                        <a:pt x="2852" y="16"/>
                      </a:lnTo>
                      <a:lnTo>
                        <a:pt x="2877" y="8"/>
                      </a:lnTo>
                      <a:lnTo>
                        <a:pt x="2902" y="8"/>
                      </a:lnTo>
                      <a:lnTo>
                        <a:pt x="2926" y="0"/>
                      </a:lnTo>
                      <a:lnTo>
                        <a:pt x="2951" y="0"/>
                      </a:lnTo>
                      <a:lnTo>
                        <a:pt x="2976" y="0"/>
                      </a:lnTo>
                      <a:lnTo>
                        <a:pt x="3001" y="0"/>
                      </a:lnTo>
                      <a:lnTo>
                        <a:pt x="3017" y="0"/>
                      </a:lnTo>
                      <a:lnTo>
                        <a:pt x="3042" y="8"/>
                      </a:lnTo>
                      <a:lnTo>
                        <a:pt x="3067" y="8"/>
                      </a:lnTo>
                      <a:lnTo>
                        <a:pt x="3091" y="16"/>
                      </a:lnTo>
                      <a:lnTo>
                        <a:pt x="3116" y="24"/>
                      </a:lnTo>
                      <a:lnTo>
                        <a:pt x="3141" y="33"/>
                      </a:lnTo>
                      <a:lnTo>
                        <a:pt x="3165" y="41"/>
                      </a:lnTo>
                      <a:lnTo>
                        <a:pt x="3190" y="49"/>
                      </a:lnTo>
                      <a:lnTo>
                        <a:pt x="3215" y="66"/>
                      </a:lnTo>
                      <a:lnTo>
                        <a:pt x="3231" y="74"/>
                      </a:lnTo>
                      <a:lnTo>
                        <a:pt x="3256" y="90"/>
                      </a:lnTo>
                      <a:lnTo>
                        <a:pt x="3281" y="99"/>
                      </a:lnTo>
                      <a:lnTo>
                        <a:pt x="3306" y="115"/>
                      </a:lnTo>
                      <a:lnTo>
                        <a:pt x="3330" y="132"/>
                      </a:lnTo>
                      <a:lnTo>
                        <a:pt x="3355" y="148"/>
                      </a:lnTo>
                      <a:lnTo>
                        <a:pt x="3380" y="165"/>
                      </a:lnTo>
                      <a:lnTo>
                        <a:pt x="3405" y="189"/>
                      </a:lnTo>
                      <a:lnTo>
                        <a:pt x="3429" y="206"/>
                      </a:lnTo>
                      <a:lnTo>
                        <a:pt x="3446" y="222"/>
                      </a:lnTo>
                      <a:lnTo>
                        <a:pt x="3470" y="247"/>
                      </a:lnTo>
                      <a:lnTo>
                        <a:pt x="3495" y="264"/>
                      </a:lnTo>
                      <a:lnTo>
                        <a:pt x="3520" y="288"/>
                      </a:lnTo>
                      <a:lnTo>
                        <a:pt x="3545" y="305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60" name="Rectangle 10"/>
                <p:cNvSpPr>
                  <a:spLocks noChangeArrowheads="1"/>
                </p:cNvSpPr>
                <p:nvPr/>
              </p:nvSpPr>
              <p:spPr bwMode="auto">
                <a:xfrm>
                  <a:off x="3107" y="2069"/>
                  <a:ext cx="770" cy="4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  <p:sp>
            <p:nvSpPr>
              <p:cNvPr id="14358" name="Rectangle 41"/>
              <p:cNvSpPr>
                <a:spLocks noChangeArrowheads="1"/>
              </p:cNvSpPr>
              <p:nvPr/>
            </p:nvSpPr>
            <p:spPr bwMode="auto">
              <a:xfrm>
                <a:off x="4990" y="2341"/>
                <a:ext cx="339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14345" name="Rectangle 44"/>
            <p:cNvSpPr>
              <a:spLocks noChangeArrowheads="1"/>
            </p:cNvSpPr>
            <p:nvPr/>
          </p:nvSpPr>
          <p:spPr bwMode="auto">
            <a:xfrm>
              <a:off x="2245" y="2437"/>
              <a:ext cx="534" cy="5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14346" name="Group 52"/>
            <p:cNvGrpSpPr>
              <a:grpSpLocks/>
            </p:cNvGrpSpPr>
            <p:nvPr/>
          </p:nvGrpSpPr>
          <p:grpSpPr bwMode="auto">
            <a:xfrm>
              <a:off x="1424" y="2717"/>
              <a:ext cx="1217" cy="353"/>
              <a:chOff x="431" y="3302"/>
              <a:chExt cx="1217" cy="353"/>
            </a:xfrm>
          </p:grpSpPr>
          <p:sp>
            <p:nvSpPr>
              <p:cNvPr id="14355" name="Freeform 49"/>
              <p:cNvSpPr>
                <a:spLocks/>
              </p:cNvSpPr>
              <p:nvPr/>
            </p:nvSpPr>
            <p:spPr bwMode="auto">
              <a:xfrm>
                <a:off x="431" y="3376"/>
                <a:ext cx="1203" cy="279"/>
              </a:xfrm>
              <a:custGeom>
                <a:avLst/>
                <a:gdLst>
                  <a:gd name="T0" fmla="*/ 17 w 3545"/>
                  <a:gd name="T1" fmla="*/ 123 h 651"/>
                  <a:gd name="T2" fmla="*/ 39 w 3545"/>
                  <a:gd name="T3" fmla="*/ 95 h 651"/>
                  <a:gd name="T4" fmla="*/ 64 w 3545"/>
                  <a:gd name="T5" fmla="*/ 71 h 651"/>
                  <a:gd name="T6" fmla="*/ 90 w 3545"/>
                  <a:gd name="T7" fmla="*/ 49 h 651"/>
                  <a:gd name="T8" fmla="*/ 112 w 3545"/>
                  <a:gd name="T9" fmla="*/ 32 h 651"/>
                  <a:gd name="T10" fmla="*/ 137 w 3545"/>
                  <a:gd name="T11" fmla="*/ 18 h 651"/>
                  <a:gd name="T12" fmla="*/ 162 w 3545"/>
                  <a:gd name="T13" fmla="*/ 7 h 651"/>
                  <a:gd name="T14" fmla="*/ 185 w 3545"/>
                  <a:gd name="T15" fmla="*/ 0 h 651"/>
                  <a:gd name="T16" fmla="*/ 210 w 3545"/>
                  <a:gd name="T17" fmla="*/ 0 h 651"/>
                  <a:gd name="T18" fmla="*/ 235 w 3545"/>
                  <a:gd name="T19" fmla="*/ 3 h 651"/>
                  <a:gd name="T20" fmla="*/ 258 w 3545"/>
                  <a:gd name="T21" fmla="*/ 14 h 651"/>
                  <a:gd name="T22" fmla="*/ 283 w 3545"/>
                  <a:gd name="T23" fmla="*/ 28 h 651"/>
                  <a:gd name="T24" fmla="*/ 308 w 3545"/>
                  <a:gd name="T25" fmla="*/ 42 h 651"/>
                  <a:gd name="T26" fmla="*/ 330 w 3545"/>
                  <a:gd name="T27" fmla="*/ 63 h 651"/>
                  <a:gd name="T28" fmla="*/ 355 w 3545"/>
                  <a:gd name="T29" fmla="*/ 88 h 651"/>
                  <a:gd name="T30" fmla="*/ 380 w 3545"/>
                  <a:gd name="T31" fmla="*/ 113 h 651"/>
                  <a:gd name="T32" fmla="*/ 403 w 3545"/>
                  <a:gd name="T33" fmla="*/ 138 h 651"/>
                  <a:gd name="T34" fmla="*/ 428 w 3545"/>
                  <a:gd name="T35" fmla="*/ 166 h 651"/>
                  <a:gd name="T36" fmla="*/ 453 w 3545"/>
                  <a:gd name="T37" fmla="*/ 191 h 651"/>
                  <a:gd name="T38" fmla="*/ 476 w 3545"/>
                  <a:gd name="T39" fmla="*/ 216 h 651"/>
                  <a:gd name="T40" fmla="*/ 501 w 3545"/>
                  <a:gd name="T41" fmla="*/ 237 h 651"/>
                  <a:gd name="T42" fmla="*/ 526 w 3545"/>
                  <a:gd name="T43" fmla="*/ 251 h 651"/>
                  <a:gd name="T44" fmla="*/ 548 w 3545"/>
                  <a:gd name="T45" fmla="*/ 265 h 651"/>
                  <a:gd name="T46" fmla="*/ 574 w 3545"/>
                  <a:gd name="T47" fmla="*/ 276 h 651"/>
                  <a:gd name="T48" fmla="*/ 599 w 3545"/>
                  <a:gd name="T49" fmla="*/ 279 h 651"/>
                  <a:gd name="T50" fmla="*/ 621 w 3545"/>
                  <a:gd name="T51" fmla="*/ 279 h 651"/>
                  <a:gd name="T52" fmla="*/ 646 w 3545"/>
                  <a:gd name="T53" fmla="*/ 272 h 651"/>
                  <a:gd name="T54" fmla="*/ 669 w 3545"/>
                  <a:gd name="T55" fmla="*/ 261 h 651"/>
                  <a:gd name="T56" fmla="*/ 694 w 3545"/>
                  <a:gd name="T57" fmla="*/ 247 h 651"/>
                  <a:gd name="T58" fmla="*/ 719 w 3545"/>
                  <a:gd name="T59" fmla="*/ 230 h 651"/>
                  <a:gd name="T60" fmla="*/ 741 w 3545"/>
                  <a:gd name="T61" fmla="*/ 208 h 651"/>
                  <a:gd name="T62" fmla="*/ 767 w 3545"/>
                  <a:gd name="T63" fmla="*/ 184 h 651"/>
                  <a:gd name="T64" fmla="*/ 792 w 3545"/>
                  <a:gd name="T65" fmla="*/ 156 h 651"/>
                  <a:gd name="T66" fmla="*/ 814 w 3545"/>
                  <a:gd name="T67" fmla="*/ 131 h 651"/>
                  <a:gd name="T68" fmla="*/ 839 w 3545"/>
                  <a:gd name="T69" fmla="*/ 106 h 651"/>
                  <a:gd name="T70" fmla="*/ 864 w 3545"/>
                  <a:gd name="T71" fmla="*/ 81 h 651"/>
                  <a:gd name="T72" fmla="*/ 887 w 3545"/>
                  <a:gd name="T73" fmla="*/ 57 h 651"/>
                  <a:gd name="T74" fmla="*/ 912 w 3545"/>
                  <a:gd name="T75" fmla="*/ 39 h 651"/>
                  <a:gd name="T76" fmla="*/ 937 w 3545"/>
                  <a:gd name="T77" fmla="*/ 21 h 651"/>
                  <a:gd name="T78" fmla="*/ 960 w 3545"/>
                  <a:gd name="T79" fmla="*/ 10 h 651"/>
                  <a:gd name="T80" fmla="*/ 985 w 3545"/>
                  <a:gd name="T81" fmla="*/ 3 h 651"/>
                  <a:gd name="T82" fmla="*/ 1010 w 3545"/>
                  <a:gd name="T83" fmla="*/ 0 h 651"/>
                  <a:gd name="T84" fmla="*/ 1032 w 3545"/>
                  <a:gd name="T85" fmla="*/ 3 h 651"/>
                  <a:gd name="T86" fmla="*/ 1057 w 3545"/>
                  <a:gd name="T87" fmla="*/ 10 h 651"/>
                  <a:gd name="T88" fmla="*/ 1083 w 3545"/>
                  <a:gd name="T89" fmla="*/ 21 h 651"/>
                  <a:gd name="T90" fmla="*/ 1105 w 3545"/>
                  <a:gd name="T91" fmla="*/ 39 h 651"/>
                  <a:gd name="T92" fmla="*/ 1130 w 3545"/>
                  <a:gd name="T93" fmla="*/ 57 h 651"/>
                  <a:gd name="T94" fmla="*/ 1155 w 3545"/>
                  <a:gd name="T95" fmla="*/ 81 h 651"/>
                  <a:gd name="T96" fmla="*/ 1178 w 3545"/>
                  <a:gd name="T97" fmla="*/ 106 h 651"/>
                  <a:gd name="T98" fmla="*/ 1203 w 3545"/>
                  <a:gd name="T99" fmla="*/ 131 h 6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545" h="651">
                    <a:moveTo>
                      <a:pt x="0" y="330"/>
                    </a:moveTo>
                    <a:lnTo>
                      <a:pt x="25" y="305"/>
                    </a:lnTo>
                    <a:lnTo>
                      <a:pt x="50" y="288"/>
                    </a:lnTo>
                    <a:lnTo>
                      <a:pt x="74" y="264"/>
                    </a:lnTo>
                    <a:lnTo>
                      <a:pt x="91" y="247"/>
                    </a:lnTo>
                    <a:lnTo>
                      <a:pt x="116" y="222"/>
                    </a:lnTo>
                    <a:lnTo>
                      <a:pt x="140" y="206"/>
                    </a:lnTo>
                    <a:lnTo>
                      <a:pt x="165" y="189"/>
                    </a:lnTo>
                    <a:lnTo>
                      <a:pt x="190" y="165"/>
                    </a:lnTo>
                    <a:lnTo>
                      <a:pt x="215" y="148"/>
                    </a:lnTo>
                    <a:lnTo>
                      <a:pt x="239" y="132"/>
                    </a:lnTo>
                    <a:lnTo>
                      <a:pt x="264" y="115"/>
                    </a:lnTo>
                    <a:lnTo>
                      <a:pt x="289" y="99"/>
                    </a:lnTo>
                    <a:lnTo>
                      <a:pt x="305" y="90"/>
                    </a:lnTo>
                    <a:lnTo>
                      <a:pt x="330" y="74"/>
                    </a:lnTo>
                    <a:lnTo>
                      <a:pt x="355" y="66"/>
                    </a:lnTo>
                    <a:lnTo>
                      <a:pt x="379" y="49"/>
                    </a:lnTo>
                    <a:lnTo>
                      <a:pt x="404" y="41"/>
                    </a:lnTo>
                    <a:lnTo>
                      <a:pt x="429" y="33"/>
                    </a:lnTo>
                    <a:lnTo>
                      <a:pt x="454" y="24"/>
                    </a:lnTo>
                    <a:lnTo>
                      <a:pt x="478" y="16"/>
                    </a:lnTo>
                    <a:lnTo>
                      <a:pt x="503" y="8"/>
                    </a:lnTo>
                    <a:lnTo>
                      <a:pt x="520" y="8"/>
                    </a:lnTo>
                    <a:lnTo>
                      <a:pt x="544" y="0"/>
                    </a:lnTo>
                    <a:lnTo>
                      <a:pt x="569" y="0"/>
                    </a:lnTo>
                    <a:lnTo>
                      <a:pt x="594" y="0"/>
                    </a:lnTo>
                    <a:lnTo>
                      <a:pt x="618" y="0"/>
                    </a:lnTo>
                    <a:lnTo>
                      <a:pt x="643" y="0"/>
                    </a:lnTo>
                    <a:lnTo>
                      <a:pt x="668" y="8"/>
                    </a:lnTo>
                    <a:lnTo>
                      <a:pt x="693" y="8"/>
                    </a:lnTo>
                    <a:lnTo>
                      <a:pt x="709" y="16"/>
                    </a:lnTo>
                    <a:lnTo>
                      <a:pt x="734" y="24"/>
                    </a:lnTo>
                    <a:lnTo>
                      <a:pt x="759" y="33"/>
                    </a:lnTo>
                    <a:lnTo>
                      <a:pt x="783" y="41"/>
                    </a:lnTo>
                    <a:lnTo>
                      <a:pt x="808" y="49"/>
                    </a:lnTo>
                    <a:lnTo>
                      <a:pt x="833" y="66"/>
                    </a:lnTo>
                    <a:lnTo>
                      <a:pt x="857" y="74"/>
                    </a:lnTo>
                    <a:lnTo>
                      <a:pt x="882" y="90"/>
                    </a:lnTo>
                    <a:lnTo>
                      <a:pt x="907" y="99"/>
                    </a:lnTo>
                    <a:lnTo>
                      <a:pt x="923" y="115"/>
                    </a:lnTo>
                    <a:lnTo>
                      <a:pt x="948" y="132"/>
                    </a:lnTo>
                    <a:lnTo>
                      <a:pt x="973" y="148"/>
                    </a:lnTo>
                    <a:lnTo>
                      <a:pt x="998" y="165"/>
                    </a:lnTo>
                    <a:lnTo>
                      <a:pt x="1022" y="189"/>
                    </a:lnTo>
                    <a:lnTo>
                      <a:pt x="1047" y="206"/>
                    </a:lnTo>
                    <a:lnTo>
                      <a:pt x="1072" y="222"/>
                    </a:lnTo>
                    <a:lnTo>
                      <a:pt x="1097" y="247"/>
                    </a:lnTo>
                    <a:lnTo>
                      <a:pt x="1121" y="264"/>
                    </a:lnTo>
                    <a:lnTo>
                      <a:pt x="1138" y="288"/>
                    </a:lnTo>
                    <a:lnTo>
                      <a:pt x="1162" y="305"/>
                    </a:lnTo>
                    <a:lnTo>
                      <a:pt x="1187" y="321"/>
                    </a:lnTo>
                    <a:lnTo>
                      <a:pt x="1212" y="346"/>
                    </a:lnTo>
                    <a:lnTo>
                      <a:pt x="1237" y="363"/>
                    </a:lnTo>
                    <a:lnTo>
                      <a:pt x="1261" y="387"/>
                    </a:lnTo>
                    <a:lnTo>
                      <a:pt x="1286" y="404"/>
                    </a:lnTo>
                    <a:lnTo>
                      <a:pt x="1311" y="429"/>
                    </a:lnTo>
                    <a:lnTo>
                      <a:pt x="1336" y="445"/>
                    </a:lnTo>
                    <a:lnTo>
                      <a:pt x="1352" y="462"/>
                    </a:lnTo>
                    <a:lnTo>
                      <a:pt x="1377" y="486"/>
                    </a:lnTo>
                    <a:lnTo>
                      <a:pt x="1402" y="503"/>
                    </a:lnTo>
                    <a:lnTo>
                      <a:pt x="1426" y="519"/>
                    </a:lnTo>
                    <a:lnTo>
                      <a:pt x="1451" y="536"/>
                    </a:lnTo>
                    <a:lnTo>
                      <a:pt x="1476" y="552"/>
                    </a:lnTo>
                    <a:lnTo>
                      <a:pt x="1500" y="561"/>
                    </a:lnTo>
                    <a:lnTo>
                      <a:pt x="1525" y="577"/>
                    </a:lnTo>
                    <a:lnTo>
                      <a:pt x="1550" y="585"/>
                    </a:lnTo>
                    <a:lnTo>
                      <a:pt x="1566" y="602"/>
                    </a:lnTo>
                    <a:lnTo>
                      <a:pt x="1591" y="610"/>
                    </a:lnTo>
                    <a:lnTo>
                      <a:pt x="1616" y="618"/>
                    </a:lnTo>
                    <a:lnTo>
                      <a:pt x="1641" y="626"/>
                    </a:lnTo>
                    <a:lnTo>
                      <a:pt x="1665" y="635"/>
                    </a:lnTo>
                    <a:lnTo>
                      <a:pt x="1690" y="643"/>
                    </a:lnTo>
                    <a:lnTo>
                      <a:pt x="1715" y="643"/>
                    </a:lnTo>
                    <a:lnTo>
                      <a:pt x="1739" y="651"/>
                    </a:lnTo>
                    <a:lnTo>
                      <a:pt x="1764" y="651"/>
                    </a:lnTo>
                    <a:lnTo>
                      <a:pt x="1781" y="651"/>
                    </a:lnTo>
                    <a:lnTo>
                      <a:pt x="1805" y="651"/>
                    </a:lnTo>
                    <a:lnTo>
                      <a:pt x="1830" y="651"/>
                    </a:lnTo>
                    <a:lnTo>
                      <a:pt x="1855" y="643"/>
                    </a:lnTo>
                    <a:lnTo>
                      <a:pt x="1880" y="643"/>
                    </a:lnTo>
                    <a:lnTo>
                      <a:pt x="1904" y="635"/>
                    </a:lnTo>
                    <a:lnTo>
                      <a:pt x="1929" y="626"/>
                    </a:lnTo>
                    <a:lnTo>
                      <a:pt x="1954" y="618"/>
                    </a:lnTo>
                    <a:lnTo>
                      <a:pt x="1970" y="610"/>
                    </a:lnTo>
                    <a:lnTo>
                      <a:pt x="1995" y="602"/>
                    </a:lnTo>
                    <a:lnTo>
                      <a:pt x="2020" y="585"/>
                    </a:lnTo>
                    <a:lnTo>
                      <a:pt x="2044" y="577"/>
                    </a:lnTo>
                    <a:lnTo>
                      <a:pt x="2069" y="561"/>
                    </a:lnTo>
                    <a:lnTo>
                      <a:pt x="2094" y="552"/>
                    </a:lnTo>
                    <a:lnTo>
                      <a:pt x="2119" y="536"/>
                    </a:lnTo>
                    <a:lnTo>
                      <a:pt x="2143" y="519"/>
                    </a:lnTo>
                    <a:lnTo>
                      <a:pt x="2168" y="503"/>
                    </a:lnTo>
                    <a:lnTo>
                      <a:pt x="2185" y="486"/>
                    </a:lnTo>
                    <a:lnTo>
                      <a:pt x="2209" y="462"/>
                    </a:lnTo>
                    <a:lnTo>
                      <a:pt x="2234" y="445"/>
                    </a:lnTo>
                    <a:lnTo>
                      <a:pt x="2259" y="429"/>
                    </a:lnTo>
                    <a:lnTo>
                      <a:pt x="2283" y="404"/>
                    </a:lnTo>
                    <a:lnTo>
                      <a:pt x="2308" y="387"/>
                    </a:lnTo>
                    <a:lnTo>
                      <a:pt x="2333" y="363"/>
                    </a:lnTo>
                    <a:lnTo>
                      <a:pt x="2358" y="346"/>
                    </a:lnTo>
                    <a:lnTo>
                      <a:pt x="2382" y="330"/>
                    </a:lnTo>
                    <a:lnTo>
                      <a:pt x="2399" y="305"/>
                    </a:lnTo>
                    <a:lnTo>
                      <a:pt x="2424" y="288"/>
                    </a:lnTo>
                    <a:lnTo>
                      <a:pt x="2448" y="264"/>
                    </a:lnTo>
                    <a:lnTo>
                      <a:pt x="2473" y="247"/>
                    </a:lnTo>
                    <a:lnTo>
                      <a:pt x="2498" y="222"/>
                    </a:lnTo>
                    <a:lnTo>
                      <a:pt x="2523" y="206"/>
                    </a:lnTo>
                    <a:lnTo>
                      <a:pt x="2547" y="189"/>
                    </a:lnTo>
                    <a:lnTo>
                      <a:pt x="2572" y="165"/>
                    </a:lnTo>
                    <a:lnTo>
                      <a:pt x="2597" y="148"/>
                    </a:lnTo>
                    <a:lnTo>
                      <a:pt x="2613" y="132"/>
                    </a:lnTo>
                    <a:lnTo>
                      <a:pt x="2638" y="115"/>
                    </a:lnTo>
                    <a:lnTo>
                      <a:pt x="2663" y="99"/>
                    </a:lnTo>
                    <a:lnTo>
                      <a:pt x="2687" y="90"/>
                    </a:lnTo>
                    <a:lnTo>
                      <a:pt x="2712" y="74"/>
                    </a:lnTo>
                    <a:lnTo>
                      <a:pt x="2737" y="66"/>
                    </a:lnTo>
                    <a:lnTo>
                      <a:pt x="2762" y="49"/>
                    </a:lnTo>
                    <a:lnTo>
                      <a:pt x="2786" y="41"/>
                    </a:lnTo>
                    <a:lnTo>
                      <a:pt x="2811" y="33"/>
                    </a:lnTo>
                    <a:lnTo>
                      <a:pt x="2828" y="24"/>
                    </a:lnTo>
                    <a:lnTo>
                      <a:pt x="2852" y="16"/>
                    </a:lnTo>
                    <a:lnTo>
                      <a:pt x="2877" y="8"/>
                    </a:lnTo>
                    <a:lnTo>
                      <a:pt x="2902" y="8"/>
                    </a:lnTo>
                    <a:lnTo>
                      <a:pt x="2926" y="0"/>
                    </a:lnTo>
                    <a:lnTo>
                      <a:pt x="2951" y="0"/>
                    </a:lnTo>
                    <a:lnTo>
                      <a:pt x="2976" y="0"/>
                    </a:lnTo>
                    <a:lnTo>
                      <a:pt x="3001" y="0"/>
                    </a:lnTo>
                    <a:lnTo>
                      <a:pt x="3017" y="0"/>
                    </a:lnTo>
                    <a:lnTo>
                      <a:pt x="3042" y="8"/>
                    </a:lnTo>
                    <a:lnTo>
                      <a:pt x="3067" y="8"/>
                    </a:lnTo>
                    <a:lnTo>
                      <a:pt x="3091" y="16"/>
                    </a:lnTo>
                    <a:lnTo>
                      <a:pt x="3116" y="24"/>
                    </a:lnTo>
                    <a:lnTo>
                      <a:pt x="3141" y="33"/>
                    </a:lnTo>
                    <a:lnTo>
                      <a:pt x="3165" y="41"/>
                    </a:lnTo>
                    <a:lnTo>
                      <a:pt x="3190" y="49"/>
                    </a:lnTo>
                    <a:lnTo>
                      <a:pt x="3215" y="66"/>
                    </a:lnTo>
                    <a:lnTo>
                      <a:pt x="3231" y="74"/>
                    </a:lnTo>
                    <a:lnTo>
                      <a:pt x="3256" y="90"/>
                    </a:lnTo>
                    <a:lnTo>
                      <a:pt x="3281" y="99"/>
                    </a:lnTo>
                    <a:lnTo>
                      <a:pt x="3306" y="115"/>
                    </a:lnTo>
                    <a:lnTo>
                      <a:pt x="3330" y="132"/>
                    </a:lnTo>
                    <a:lnTo>
                      <a:pt x="3355" y="148"/>
                    </a:lnTo>
                    <a:lnTo>
                      <a:pt x="3380" y="165"/>
                    </a:lnTo>
                    <a:lnTo>
                      <a:pt x="3405" y="189"/>
                    </a:lnTo>
                    <a:lnTo>
                      <a:pt x="3429" y="206"/>
                    </a:lnTo>
                    <a:lnTo>
                      <a:pt x="3446" y="222"/>
                    </a:lnTo>
                    <a:lnTo>
                      <a:pt x="3470" y="247"/>
                    </a:lnTo>
                    <a:lnTo>
                      <a:pt x="3495" y="264"/>
                    </a:lnTo>
                    <a:lnTo>
                      <a:pt x="3520" y="288"/>
                    </a:lnTo>
                    <a:lnTo>
                      <a:pt x="3545" y="305"/>
                    </a:lnTo>
                  </a:path>
                </a:pathLst>
              </a:custGeom>
              <a:noFill/>
              <a:ln w="28575" cap="flat" cmpd="sng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56" name="Rectangle 50"/>
              <p:cNvSpPr>
                <a:spLocks noChangeArrowheads="1"/>
              </p:cNvSpPr>
              <p:nvPr/>
            </p:nvSpPr>
            <p:spPr bwMode="auto">
              <a:xfrm>
                <a:off x="1255" y="3302"/>
                <a:ext cx="393" cy="2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14347" name="AutoShape 53"/>
            <p:cNvSpPr>
              <a:spLocks noChangeArrowheads="1"/>
            </p:cNvSpPr>
            <p:nvPr/>
          </p:nvSpPr>
          <p:spPr bwMode="auto">
            <a:xfrm flipH="1">
              <a:off x="2237" y="2453"/>
              <a:ext cx="552" cy="4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48" name="Line 7"/>
            <p:cNvSpPr>
              <a:spLocks noChangeShapeType="1"/>
            </p:cNvSpPr>
            <p:nvPr/>
          </p:nvSpPr>
          <p:spPr bwMode="auto">
            <a:xfrm flipV="1">
              <a:off x="2245" y="1933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9" name="Line 6"/>
            <p:cNvSpPr>
              <a:spLocks noChangeShapeType="1"/>
            </p:cNvSpPr>
            <p:nvPr/>
          </p:nvSpPr>
          <p:spPr bwMode="auto">
            <a:xfrm>
              <a:off x="1247" y="2931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0" name="Line 45"/>
            <p:cNvSpPr>
              <a:spLocks noChangeShapeType="1"/>
            </p:cNvSpPr>
            <p:nvPr/>
          </p:nvSpPr>
          <p:spPr bwMode="auto">
            <a:xfrm flipV="1">
              <a:off x="2245" y="2454"/>
              <a:ext cx="526" cy="477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1" name="Line 46"/>
            <p:cNvSpPr>
              <a:spLocks noChangeShapeType="1"/>
            </p:cNvSpPr>
            <p:nvPr/>
          </p:nvSpPr>
          <p:spPr bwMode="auto">
            <a:xfrm flipH="1">
              <a:off x="2771" y="2432"/>
              <a:ext cx="18" cy="50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2" name="Text Box 54"/>
            <p:cNvSpPr txBox="1">
              <a:spLocks noChangeArrowheads="1"/>
            </p:cNvSpPr>
            <p:nvPr/>
          </p:nvSpPr>
          <p:spPr bwMode="auto">
            <a:xfrm>
              <a:off x="2224" y="2903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0</a:t>
              </a:r>
            </a:p>
          </p:txBody>
        </p:sp>
        <p:sp>
          <p:nvSpPr>
            <p:cNvPr id="14353" name="Text Box 55"/>
            <p:cNvSpPr txBox="1">
              <a:spLocks noChangeArrowheads="1"/>
            </p:cNvSpPr>
            <p:nvPr/>
          </p:nvSpPr>
          <p:spPr bwMode="auto">
            <a:xfrm>
              <a:off x="2635" y="2905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1</a:t>
              </a:r>
            </a:p>
          </p:txBody>
        </p:sp>
        <p:sp>
          <p:nvSpPr>
            <p:cNvPr id="14354" name="Text Box 56"/>
            <p:cNvSpPr txBox="1">
              <a:spLocks noChangeArrowheads="1"/>
            </p:cNvSpPr>
            <p:nvPr/>
          </p:nvSpPr>
          <p:spPr bwMode="auto">
            <a:xfrm>
              <a:off x="2011" y="2323"/>
              <a:ext cx="21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87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Trigonométrica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27213"/>
            <a:ext cx="8532812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Solução</a:t>
            </a:r>
          </a:p>
          <a:p>
            <a:pPr lvl="1" eaLnBrk="1" hangingPunct="1"/>
            <a:r>
              <a:rPr lang="pt-BR" altLang="pt-BR" sz="2000" smtClean="0"/>
              <a:t>[f(t) = At] em (0 &lt; t &lt; 1)</a:t>
            </a:r>
          </a:p>
          <a:p>
            <a:pPr lvl="1" eaLnBrk="1" hangingPunct="1"/>
            <a:r>
              <a:rPr lang="pt-BR" altLang="pt-BR" sz="2000" smtClean="0"/>
              <a:t>A partir deste intervalo, T = 1  e  </a:t>
            </a:r>
            <a:r>
              <a:rPr lang="pt-BR" altLang="pt-BR" sz="2000" smtClean="0">
                <a:latin typeface="Symbol" pitchFamily="18" charset="2"/>
              </a:rPr>
              <a:t>w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 = 2</a:t>
            </a:r>
            <a:r>
              <a:rPr lang="pt-BR" altLang="pt-BR" sz="2000" smtClean="0">
                <a:latin typeface="Symbol" pitchFamily="18" charset="2"/>
              </a:rPr>
              <a:t>p</a:t>
            </a:r>
            <a:r>
              <a:rPr lang="pt-BR" altLang="pt-BR" sz="2000" smtClean="0"/>
              <a:t>/T = 2</a:t>
            </a:r>
            <a:r>
              <a:rPr lang="pt-BR" altLang="pt-BR" sz="2000" smtClean="0">
                <a:latin typeface="Symbol" pitchFamily="18" charset="2"/>
              </a:rPr>
              <a:t>p, </a:t>
            </a:r>
            <a:r>
              <a:rPr lang="pt-BR" altLang="pt-BR" sz="2000" smtClean="0"/>
              <a:t>portanto</a:t>
            </a:r>
            <a:r>
              <a:rPr lang="pt-BR" altLang="pt-BR" sz="2000" smtClean="0">
                <a:latin typeface="Symbol" pitchFamily="18" charset="2"/>
              </a:rPr>
              <a:t>:</a:t>
            </a:r>
          </a:p>
          <a:p>
            <a:pPr lvl="1" eaLnBrk="1" hangingPunct="1"/>
            <a:endParaRPr lang="pt-BR" altLang="pt-BR" sz="2000" smtClean="0">
              <a:latin typeface="Symbol" pitchFamily="18" charset="2"/>
            </a:endParaRPr>
          </a:p>
          <a:p>
            <a:pPr lvl="1" eaLnBrk="1" hangingPunct="1"/>
            <a:endParaRPr lang="pt-BR" altLang="pt-BR" smtClean="0">
              <a:latin typeface="Symbol" pitchFamily="18" charset="2"/>
            </a:endParaRPr>
          </a:p>
          <a:p>
            <a:pPr lvl="1" eaLnBrk="1" hangingPunct="1"/>
            <a:endParaRPr lang="pt-BR" altLang="pt-BR" smtClean="0">
              <a:latin typeface="Symbol" pitchFamily="18" charset="2"/>
            </a:endParaRPr>
          </a:p>
          <a:p>
            <a:pPr lvl="1" eaLnBrk="1" hangingPunct="1"/>
            <a:r>
              <a:rPr lang="pt-BR" altLang="pt-BR" sz="2000" smtClean="0"/>
              <a:t>Usando (48a) a (48c):</a:t>
            </a: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76375" y="3068638"/>
          <a:ext cx="662463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3" imgW="3340100" imgH="457200" progId="Equation.3">
                  <p:embed/>
                </p:oleObj>
              </mc:Choice>
              <mc:Fallback>
                <p:oleObj name="Equation" r:id="rId3" imgW="334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068638"/>
                        <a:ext cx="6624638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8426450" y="31416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(51)</a:t>
            </a:r>
          </a:p>
        </p:txBody>
      </p:sp>
      <p:graphicFrame>
        <p:nvGraphicFramePr>
          <p:cNvPr id="15366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00113" y="4941888"/>
          <a:ext cx="7199312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5" imgW="4203700" imgH="965200" progId="Equation.3">
                  <p:embed/>
                </p:oleObj>
              </mc:Choice>
              <mc:Fallback>
                <p:oleObj name="Equation" r:id="rId5" imgW="42037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941888"/>
                        <a:ext cx="7199312" cy="1655762"/>
                      </a:xfrm>
                      <a:prstGeom prst="rect">
                        <a:avLst/>
                      </a:prstGeom>
                      <a:solidFill>
                        <a:srgbClr val="D6FEEE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003800" y="4076700"/>
          <a:ext cx="30241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Equation" r:id="rId7" imgW="1841500" imgH="482600" progId="Equation.3">
                  <p:embed/>
                </p:oleObj>
              </mc:Choice>
              <mc:Fallback>
                <p:oleObj name="Equation" r:id="rId7" imgW="1841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076700"/>
                        <a:ext cx="3024188" cy="792163"/>
                      </a:xfrm>
                      <a:prstGeom prst="rect">
                        <a:avLst/>
                      </a:prstGeom>
                      <a:solidFill>
                        <a:srgbClr val="D6FEEE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8289925" y="42211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(52a)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8283575" y="5157788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(52b)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8307388" y="5942013"/>
            <a:ext cx="801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(52c)</a:t>
            </a:r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900113" y="5734050"/>
            <a:ext cx="7200900" cy="0"/>
          </a:xfrm>
          <a:prstGeom prst="lin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29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Trigonométrica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Como a</a:t>
            </a:r>
            <a:r>
              <a:rPr lang="pt-BR" altLang="pt-BR" sz="2000" baseline="-25000" smtClean="0"/>
              <a:t>n</a:t>
            </a:r>
            <a:r>
              <a:rPr lang="pt-BR" altLang="pt-BR" sz="2000" smtClean="0"/>
              <a:t>=0, para todos os valores de n, os termos em co-seno de (51) são nulos e a série fica: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42988" y="2708275"/>
          <a:ext cx="7416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3" imgW="4292600" imgH="838200" progId="Equation.3">
                  <p:embed/>
                </p:oleObj>
              </mc:Choice>
              <mc:Fallback>
                <p:oleObj name="Equation" r:id="rId3" imgW="42926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08275"/>
                        <a:ext cx="7416800" cy="1447800"/>
                      </a:xfrm>
                      <a:prstGeom prst="rect">
                        <a:avLst/>
                      </a:prstGeom>
                      <a:solidFill>
                        <a:srgbClr val="D6FEEE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8426450" y="31416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(53)</a:t>
            </a:r>
          </a:p>
        </p:txBody>
      </p:sp>
    </p:spTree>
    <p:extLst>
      <p:ext uri="{BB962C8B-B14F-4D97-AF65-F5344CB8AC3E}">
        <p14:creationId xmlns:p14="http://schemas.microsoft.com/office/powerpoint/2010/main" val="314790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Exemplos de Funções Ortogonais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27213"/>
            <a:ext cx="8101012" cy="4114800"/>
          </a:xfrm>
        </p:spPr>
        <p:txBody>
          <a:bodyPr/>
          <a:lstStyle/>
          <a:p>
            <a:pPr eaLnBrk="1" hangingPunct="1"/>
            <a:r>
              <a:rPr lang="pt-BR" altLang="pt-BR" smtClean="0"/>
              <a:t>Série de Fourier Exponencial</a:t>
            </a:r>
          </a:p>
          <a:p>
            <a:pPr lvl="1" eaLnBrk="1" hangingPunct="1"/>
            <a:r>
              <a:rPr lang="pt-BR" altLang="pt-BR" smtClean="0"/>
              <a:t>Uma série de funções exponenciais {e</a:t>
            </a:r>
            <a:r>
              <a:rPr lang="pt-BR" altLang="pt-BR" baseline="30000" smtClean="0"/>
              <a:t>j</a:t>
            </a:r>
            <a:r>
              <a:rPr lang="pt-BR" altLang="pt-BR" i="1" baseline="30000" smtClean="0"/>
              <a:t>n</a:t>
            </a:r>
            <a:r>
              <a:rPr lang="pt-BR" altLang="pt-BR" baseline="30000" smtClean="0">
                <a:latin typeface="Symbol" pitchFamily="18" charset="2"/>
              </a:rPr>
              <a:t>w</a:t>
            </a:r>
            <a:r>
              <a:rPr lang="pt-BR" altLang="pt-BR" sz="1200" baseline="30000" smtClean="0"/>
              <a:t>o</a:t>
            </a:r>
            <a:r>
              <a:rPr lang="pt-BR" altLang="pt-BR" baseline="30000" smtClean="0"/>
              <a:t>t</a:t>
            </a:r>
            <a:r>
              <a:rPr lang="pt-BR" altLang="pt-BR" smtClean="0"/>
              <a:t>}, (</a:t>
            </a:r>
            <a:r>
              <a:rPr lang="pt-BR" altLang="pt-BR" i="1" smtClean="0"/>
              <a:t>n</a:t>
            </a:r>
            <a:r>
              <a:rPr lang="pt-BR" altLang="pt-BR" smtClean="0"/>
              <a:t>=0, </a:t>
            </a:r>
            <a:r>
              <a:rPr lang="en-US" altLang="pt-BR" smtClean="0"/>
              <a:t>±1, ±2, ±3, …) é ortogonal no intervalo (t</a:t>
            </a:r>
            <a:r>
              <a:rPr lang="en-US" altLang="pt-BR" baseline="-25000" smtClean="0"/>
              <a:t>0</a:t>
            </a:r>
            <a:r>
              <a:rPr lang="en-US" altLang="pt-BR" smtClean="0"/>
              <a:t>, t</a:t>
            </a:r>
            <a:r>
              <a:rPr lang="en-US" altLang="pt-BR" baseline="-25000" smtClean="0"/>
              <a:t>o</a:t>
            </a:r>
            <a:r>
              <a:rPr lang="en-US" altLang="pt-BR" smtClean="0"/>
              <a:t>+2</a:t>
            </a:r>
            <a:r>
              <a:rPr lang="en-US" altLang="pt-BR" smtClean="0">
                <a:latin typeface="Symbol" pitchFamily="18" charset="2"/>
              </a:rPr>
              <a:t>p</a:t>
            </a:r>
            <a:r>
              <a:rPr lang="en-US" altLang="pt-BR" smtClean="0"/>
              <a:t>/</a:t>
            </a:r>
            <a:r>
              <a:rPr lang="en-US" altLang="pt-BR" smtClean="0">
                <a:latin typeface="Symbol" pitchFamily="18" charset="2"/>
              </a:rPr>
              <a:t>w</a:t>
            </a:r>
            <a:r>
              <a:rPr lang="en-US" altLang="pt-BR" baseline="-25000" smtClean="0"/>
              <a:t>0</a:t>
            </a:r>
            <a:r>
              <a:rPr lang="en-US" altLang="pt-BR" smtClean="0"/>
              <a:t>) para qualquer valor de t</a:t>
            </a:r>
            <a:r>
              <a:rPr lang="en-US" altLang="pt-BR" baseline="-25000" smtClean="0"/>
              <a:t>0</a:t>
            </a:r>
            <a:r>
              <a:rPr lang="en-US" altLang="pt-BR" smtClean="0"/>
              <a:t>.</a:t>
            </a:r>
          </a:p>
          <a:p>
            <a:pPr eaLnBrk="1" hangingPunct="1"/>
            <a:r>
              <a:rPr lang="en-US" altLang="pt-BR" smtClean="0">
                <a:solidFill>
                  <a:srgbClr val="0000CC"/>
                </a:solidFill>
              </a:rPr>
              <a:t>Exercício: Demonstrar esta ortogonalidade</a:t>
            </a:r>
          </a:p>
        </p:txBody>
      </p:sp>
    </p:spTree>
    <p:extLst>
      <p:ext uri="{BB962C8B-B14F-4D97-AF65-F5344CB8AC3E}">
        <p14:creationId xmlns:p14="http://schemas.microsoft.com/office/powerpoint/2010/main" val="268384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Exponencial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Solução: Seja a integral </a:t>
            </a:r>
            <a:r>
              <a:rPr lang="pt-BR" altLang="pt-BR" i="1" smtClean="0"/>
              <a:t>I</a:t>
            </a: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lvl="1" eaLnBrk="1" hangingPunct="1"/>
            <a:r>
              <a:rPr lang="pt-BR" altLang="pt-BR" smtClean="0"/>
              <a:t>Se </a:t>
            </a:r>
            <a:r>
              <a:rPr lang="pt-BR" altLang="pt-BR" i="1" smtClean="0"/>
              <a:t>n</a:t>
            </a:r>
            <a:r>
              <a:rPr lang="pt-BR" altLang="pt-BR" smtClean="0"/>
              <a:t> = </a:t>
            </a:r>
            <a:r>
              <a:rPr lang="pt-BR" altLang="pt-BR" i="1" smtClean="0"/>
              <a:t>m</a:t>
            </a:r>
            <a:r>
              <a:rPr lang="pt-BR" altLang="pt-BR" smtClean="0"/>
              <a:t>, a integral </a:t>
            </a:r>
            <a:r>
              <a:rPr lang="pt-BR" altLang="pt-BR" i="1" smtClean="0"/>
              <a:t>I</a:t>
            </a:r>
            <a:r>
              <a:rPr lang="pt-BR" altLang="pt-BR" smtClean="0"/>
              <a:t> é dada por</a:t>
            </a:r>
          </a:p>
          <a:p>
            <a:pPr lvl="1" eaLnBrk="1" hangingPunct="1"/>
            <a:endParaRPr lang="pt-BR" altLang="pt-BR" smtClean="0"/>
          </a:p>
          <a:p>
            <a:pPr lvl="1" eaLnBrk="1" hangingPunct="1"/>
            <a:endParaRPr lang="pt-BR" altLang="pt-BR" smtClean="0"/>
          </a:p>
          <a:p>
            <a:pPr lvl="1" eaLnBrk="1" hangingPunct="1"/>
            <a:r>
              <a:rPr lang="pt-BR" altLang="pt-BR" smtClean="0"/>
              <a:t>Se </a:t>
            </a:r>
            <a:r>
              <a:rPr lang="pt-BR" altLang="pt-BR" i="1" smtClean="0"/>
              <a:t>n</a:t>
            </a:r>
            <a:r>
              <a:rPr lang="pt-BR" altLang="pt-BR" smtClean="0"/>
              <a:t> ≠ </a:t>
            </a:r>
            <a:r>
              <a:rPr lang="pt-BR" altLang="pt-BR" i="1" smtClean="0"/>
              <a:t>m</a:t>
            </a:r>
            <a:r>
              <a:rPr lang="pt-BR" altLang="pt-BR" smtClean="0"/>
              <a:t>: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35150" y="2276475"/>
          <a:ext cx="64087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Equation" r:id="rId3" imgW="3035300" imgH="571500" progId="Equation.3">
                  <p:embed/>
                </p:oleObj>
              </mc:Choice>
              <mc:Fallback>
                <p:oleObj name="Equation" r:id="rId3" imgW="30353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76475"/>
                        <a:ext cx="64087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51275" y="3860800"/>
          <a:ext cx="18002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Equation" r:id="rId5" imgW="1002865" imgH="571252" progId="Equation.3">
                  <p:embed/>
                </p:oleObj>
              </mc:Choice>
              <mc:Fallback>
                <p:oleObj name="Equation" r:id="rId5" imgW="1002865" imgH="571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860800"/>
                        <a:ext cx="180022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59113" y="5373688"/>
          <a:ext cx="46085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Equation" r:id="rId7" imgW="2260600" imgH="431800" progId="Equation.3">
                  <p:embed/>
                </p:oleObj>
              </mc:Choice>
              <mc:Fallback>
                <p:oleObj name="Equation" r:id="rId7" imgW="2260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373688"/>
                        <a:ext cx="46085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7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Exponencial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Como </a:t>
            </a:r>
            <a:r>
              <a:rPr lang="pt-BR" altLang="pt-BR" sz="2000" i="1" smtClean="0"/>
              <a:t>n</a:t>
            </a:r>
            <a:r>
              <a:rPr lang="pt-BR" altLang="pt-BR" sz="2000" smtClean="0"/>
              <a:t> e </a:t>
            </a:r>
            <a:r>
              <a:rPr lang="pt-BR" altLang="pt-BR" sz="2000" i="1" smtClean="0"/>
              <a:t>m</a:t>
            </a:r>
            <a:r>
              <a:rPr lang="pt-BR" altLang="pt-BR" sz="2000" smtClean="0"/>
              <a:t> são inteiros, e</a:t>
            </a:r>
            <a:r>
              <a:rPr lang="pt-BR" altLang="pt-BR" sz="2000" baseline="30000" smtClean="0"/>
              <a:t>j2</a:t>
            </a:r>
            <a:r>
              <a:rPr lang="pt-BR" altLang="pt-BR" sz="2000" baseline="30000" smtClean="0">
                <a:latin typeface="Symbol" pitchFamily="18" charset="2"/>
              </a:rPr>
              <a:t>p</a:t>
            </a:r>
            <a:r>
              <a:rPr lang="pt-BR" altLang="pt-BR" sz="2000" baseline="30000" smtClean="0"/>
              <a:t>(</a:t>
            </a:r>
            <a:r>
              <a:rPr lang="pt-BR" altLang="pt-BR" sz="2000" i="1" baseline="30000" smtClean="0"/>
              <a:t>n</a:t>
            </a:r>
            <a:r>
              <a:rPr lang="pt-BR" altLang="pt-BR" sz="2000" baseline="30000" smtClean="0"/>
              <a:t>-</a:t>
            </a:r>
            <a:r>
              <a:rPr lang="pt-BR" altLang="pt-BR" sz="2000" i="1" baseline="30000" smtClean="0"/>
              <a:t>m</a:t>
            </a:r>
            <a:r>
              <a:rPr lang="pt-BR" altLang="pt-BR" sz="2000" baseline="30000" smtClean="0"/>
              <a:t>)</a:t>
            </a:r>
            <a:r>
              <a:rPr lang="pt-BR" altLang="pt-BR" sz="2000" smtClean="0"/>
              <a:t> =1 e portanto a integral é zero (</a:t>
            </a:r>
            <a:r>
              <a:rPr lang="pt-BR" altLang="pt-BR" sz="2000" i="1" smtClean="0"/>
              <a:t>I</a:t>
            </a:r>
            <a:r>
              <a:rPr lang="pt-BR" altLang="pt-BR" sz="2000" smtClean="0"/>
              <a:t>=0). Assim</a:t>
            </a:r>
          </a:p>
          <a:p>
            <a:pPr eaLnBrk="1" hangingPunct="1"/>
            <a:endParaRPr lang="pt-BR" altLang="pt-BR" sz="2000" smtClean="0"/>
          </a:p>
          <a:p>
            <a:pPr eaLnBrk="1" hangingPunct="1"/>
            <a:endParaRPr lang="pt-BR" altLang="pt-BR" sz="2000" smtClean="0"/>
          </a:p>
          <a:p>
            <a:pPr eaLnBrk="1" hangingPunct="1"/>
            <a:endParaRPr lang="pt-BR" altLang="pt-BR" sz="2000" smtClean="0"/>
          </a:p>
          <a:p>
            <a:pPr eaLnBrk="1" hangingPunct="1"/>
            <a:endParaRPr lang="pt-BR" altLang="pt-BR" sz="2000" smtClean="0"/>
          </a:p>
          <a:p>
            <a:pPr eaLnBrk="1" hangingPunct="1"/>
            <a:endParaRPr lang="pt-BR" altLang="pt-BR" sz="2000" smtClean="0"/>
          </a:p>
          <a:p>
            <a:pPr eaLnBrk="1" hangingPunct="1"/>
            <a:endParaRPr lang="pt-BR" altLang="pt-BR" sz="2000" smtClean="0"/>
          </a:p>
          <a:p>
            <a:pPr eaLnBrk="1" hangingPunct="1"/>
            <a:r>
              <a:rPr lang="pt-BR" altLang="pt-BR" sz="2000" smtClean="0"/>
              <a:t>Fazendo (2</a:t>
            </a:r>
            <a:r>
              <a:rPr lang="pt-BR" altLang="pt-BR" sz="2000" smtClean="0">
                <a:latin typeface="Symbol" pitchFamily="18" charset="2"/>
              </a:rPr>
              <a:t>p</a:t>
            </a:r>
            <a:r>
              <a:rPr lang="pt-BR" altLang="pt-BR" sz="2000" smtClean="0"/>
              <a:t>/</a:t>
            </a:r>
            <a:r>
              <a:rPr lang="pt-BR" altLang="pt-BR" sz="2000" smtClean="0">
                <a:latin typeface="Symbol" pitchFamily="18" charset="2"/>
              </a:rPr>
              <a:t>w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) = T, a série de funções {e</a:t>
            </a:r>
            <a:r>
              <a:rPr lang="pt-BR" altLang="pt-BR" sz="2000" baseline="30000" smtClean="0"/>
              <a:t>j</a:t>
            </a:r>
            <a:r>
              <a:rPr lang="pt-BR" altLang="pt-BR" sz="2000" i="1" baseline="30000" smtClean="0"/>
              <a:t>n</a:t>
            </a:r>
            <a:r>
              <a:rPr lang="pt-BR" altLang="pt-BR" sz="2000" baseline="30000" smtClean="0">
                <a:latin typeface="Symbol" pitchFamily="18" charset="2"/>
              </a:rPr>
              <a:t>w</a:t>
            </a:r>
            <a:r>
              <a:rPr lang="pt-BR" altLang="pt-BR" sz="2000" baseline="30000" smtClean="0"/>
              <a:t>ot</a:t>
            </a:r>
            <a:r>
              <a:rPr lang="pt-BR" altLang="pt-BR" sz="2000" smtClean="0"/>
              <a:t>}, (</a:t>
            </a:r>
            <a:r>
              <a:rPr lang="pt-BR" altLang="pt-BR" sz="2000" i="1" smtClean="0"/>
              <a:t>n</a:t>
            </a:r>
            <a:r>
              <a:rPr lang="pt-BR" altLang="pt-BR" sz="2000" smtClean="0"/>
              <a:t>=0, </a:t>
            </a:r>
            <a:r>
              <a:rPr lang="en-US" altLang="pt-BR" sz="2000" smtClean="0"/>
              <a:t>±1, ±2, ±3, …) é ortogonal no intervalo (t</a:t>
            </a:r>
            <a:r>
              <a:rPr lang="en-US" altLang="pt-BR" sz="2000" baseline="-25000" smtClean="0"/>
              <a:t>0</a:t>
            </a:r>
            <a:r>
              <a:rPr lang="en-US" altLang="pt-BR" sz="2000" smtClean="0"/>
              <a:t>, t</a:t>
            </a:r>
            <a:r>
              <a:rPr lang="en-US" altLang="pt-BR" sz="2000" baseline="-25000" smtClean="0"/>
              <a:t>o</a:t>
            </a:r>
            <a:r>
              <a:rPr lang="en-US" altLang="pt-BR" sz="2000" smtClean="0"/>
              <a:t>+2</a:t>
            </a:r>
            <a:r>
              <a:rPr lang="en-US" altLang="pt-BR" sz="2000" smtClean="0">
                <a:latin typeface="Symbol" pitchFamily="18" charset="2"/>
              </a:rPr>
              <a:t>p</a:t>
            </a:r>
            <a:r>
              <a:rPr lang="en-US" altLang="pt-BR" sz="2000" smtClean="0"/>
              <a:t>/</a:t>
            </a:r>
            <a:r>
              <a:rPr lang="en-US" altLang="pt-BR" sz="2000" smtClean="0">
                <a:latin typeface="Symbol" pitchFamily="18" charset="2"/>
              </a:rPr>
              <a:t>w</a:t>
            </a:r>
            <a:r>
              <a:rPr lang="en-US" altLang="pt-BR" sz="2000" baseline="-25000" smtClean="0"/>
              <a:t>0</a:t>
            </a:r>
            <a:r>
              <a:rPr lang="en-US" altLang="pt-BR" sz="2000" smtClean="0"/>
              <a:t>)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35150" y="2636838"/>
          <a:ext cx="5976938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Equation" r:id="rId3" imgW="2413000" imgH="685800" progId="Equation.3">
                  <p:embed/>
                </p:oleObj>
              </mc:Choice>
              <mc:Fallback>
                <p:oleObj name="Equation" r:id="rId3" imgW="2413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636838"/>
                        <a:ext cx="5976938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8426450" y="31416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(54)</a:t>
            </a:r>
          </a:p>
        </p:txBody>
      </p:sp>
    </p:spTree>
    <p:extLst>
      <p:ext uri="{BB962C8B-B14F-4D97-AF65-F5344CB8AC3E}">
        <p14:creationId xmlns:p14="http://schemas.microsoft.com/office/powerpoint/2010/main" val="313152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Exponencial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z="2000" smtClean="0"/>
              <a:t>Portanto, podemos representar uma função arbitrária f(t) por uma combinação de funções exponenciais sobre um intervalo (t</a:t>
            </a:r>
            <a:r>
              <a:rPr lang="en-US" altLang="pt-BR" sz="2000" baseline="-25000" smtClean="0"/>
              <a:t>0</a:t>
            </a:r>
            <a:r>
              <a:rPr lang="en-US" altLang="pt-BR" sz="2000" smtClean="0"/>
              <a:t>, t</a:t>
            </a:r>
            <a:r>
              <a:rPr lang="en-US" altLang="pt-BR" sz="2000" baseline="-25000" smtClean="0"/>
              <a:t>0</a:t>
            </a:r>
            <a:r>
              <a:rPr lang="en-US" altLang="pt-BR" sz="2000" smtClean="0"/>
              <a:t>+T)</a:t>
            </a:r>
            <a:endParaRPr lang="pt-BR" altLang="pt-BR" sz="2000" smtClean="0"/>
          </a:p>
          <a:p>
            <a:pPr eaLnBrk="1" hangingPunct="1"/>
            <a:endParaRPr lang="pt-BR" altLang="pt-BR" smtClean="0"/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42988" y="2868613"/>
          <a:ext cx="8101012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Equation" r:id="rId3" imgW="4622800" imgH="1003300" progId="Equation.3">
                  <p:embed/>
                </p:oleObj>
              </mc:Choice>
              <mc:Fallback>
                <p:oleObj name="Equation" r:id="rId3" imgW="4622800" imgH="1003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868613"/>
                        <a:ext cx="8101012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FE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8172450" y="328453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(55)</a:t>
            </a:r>
          </a:p>
        </p:txBody>
      </p:sp>
      <p:graphicFrame>
        <p:nvGraphicFramePr>
          <p:cNvPr id="20486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1188" y="4797425"/>
          <a:ext cx="74168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Equation" r:id="rId5" imgW="4330700" imgH="990600" progId="Equation.3">
                  <p:embed/>
                </p:oleObj>
              </mc:Choice>
              <mc:Fallback>
                <p:oleObj name="Equation" r:id="rId5" imgW="43307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97425"/>
                        <a:ext cx="74168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8172450" y="53006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(56)</a:t>
            </a:r>
          </a:p>
        </p:txBody>
      </p:sp>
    </p:spTree>
    <p:extLst>
      <p:ext uri="{BB962C8B-B14F-4D97-AF65-F5344CB8AC3E}">
        <p14:creationId xmlns:p14="http://schemas.microsoft.com/office/powerpoint/2010/main" val="129435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Exponencial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Em resumo: Qualquer função f(t) pode ser expressa como uma soma discreta de funções exponenciais {e</a:t>
            </a:r>
            <a:r>
              <a:rPr lang="pt-BR" altLang="pt-BR" sz="2000" baseline="30000" smtClean="0"/>
              <a:t>j</a:t>
            </a:r>
            <a:r>
              <a:rPr lang="pt-BR" altLang="pt-BR" sz="2000" i="1" baseline="30000" smtClean="0"/>
              <a:t>n</a:t>
            </a:r>
            <a:r>
              <a:rPr lang="pt-BR" altLang="pt-BR" sz="2000" baseline="30000" smtClean="0">
                <a:latin typeface="Symbol" pitchFamily="18" charset="2"/>
              </a:rPr>
              <a:t>w</a:t>
            </a:r>
            <a:r>
              <a:rPr lang="pt-BR" altLang="pt-BR" sz="2000" baseline="30000" smtClean="0"/>
              <a:t>ot</a:t>
            </a:r>
            <a:r>
              <a:rPr lang="pt-BR" altLang="pt-BR" sz="2000" smtClean="0"/>
              <a:t>}, (</a:t>
            </a:r>
            <a:r>
              <a:rPr lang="pt-BR" altLang="pt-BR" sz="2000" i="1" smtClean="0"/>
              <a:t>n</a:t>
            </a:r>
            <a:r>
              <a:rPr lang="pt-BR" altLang="pt-BR" sz="2000" smtClean="0"/>
              <a:t>=0, </a:t>
            </a:r>
            <a:r>
              <a:rPr lang="en-US" altLang="pt-BR" sz="2000" smtClean="0"/>
              <a:t>±1, ±2, ±3, …) no intervalo (t</a:t>
            </a:r>
            <a:r>
              <a:rPr lang="en-US" altLang="pt-BR" sz="2000" baseline="-25000" smtClean="0"/>
              <a:t>0</a:t>
            </a:r>
            <a:r>
              <a:rPr lang="en-US" altLang="pt-BR" sz="2000" smtClean="0"/>
              <a:t>, t</a:t>
            </a:r>
            <a:r>
              <a:rPr lang="en-US" altLang="pt-BR" sz="2000" baseline="-25000" smtClean="0"/>
              <a:t>o</a:t>
            </a:r>
            <a:r>
              <a:rPr lang="en-US" altLang="pt-BR" sz="2000" smtClean="0"/>
              <a:t>+T), onde (</a:t>
            </a:r>
            <a:r>
              <a:rPr lang="en-US" altLang="pt-BR" sz="2000" smtClean="0">
                <a:latin typeface="Symbol" pitchFamily="18" charset="2"/>
              </a:rPr>
              <a:t>w</a:t>
            </a:r>
            <a:r>
              <a:rPr lang="en-US" altLang="pt-BR" sz="2000" baseline="-25000" smtClean="0"/>
              <a:t>0</a:t>
            </a:r>
            <a:r>
              <a:rPr lang="en-US" altLang="pt-BR" sz="2000" smtClean="0"/>
              <a:t>=2</a:t>
            </a:r>
            <a:r>
              <a:rPr lang="en-US" altLang="pt-BR" sz="2000" smtClean="0">
                <a:latin typeface="Symbol" pitchFamily="18" charset="2"/>
              </a:rPr>
              <a:t>p</a:t>
            </a:r>
            <a:r>
              <a:rPr lang="en-US" altLang="pt-BR" sz="2000" smtClean="0"/>
              <a:t>/T). </a:t>
            </a:r>
          </a:p>
          <a:p>
            <a:pPr eaLnBrk="1" hangingPunct="1"/>
            <a:endParaRPr lang="en-US" altLang="pt-BR" sz="2000" smtClean="0"/>
          </a:p>
          <a:p>
            <a:pPr eaLnBrk="1" hangingPunct="1"/>
            <a:endParaRPr lang="en-US" altLang="pt-BR" sz="2000" smtClean="0"/>
          </a:p>
          <a:p>
            <a:pPr eaLnBrk="1" hangingPunct="1"/>
            <a:endParaRPr lang="en-US" altLang="pt-BR" sz="2000" smtClean="0"/>
          </a:p>
          <a:p>
            <a:pPr eaLnBrk="1" hangingPunct="1"/>
            <a:endParaRPr lang="en-US" altLang="pt-BR" sz="2000" smtClean="0"/>
          </a:p>
          <a:p>
            <a:pPr eaLnBrk="1" hangingPunct="1"/>
            <a:endParaRPr lang="en-US" altLang="pt-BR" sz="2000" smtClean="0"/>
          </a:p>
          <a:p>
            <a:pPr eaLnBrk="1" hangingPunct="1"/>
            <a:r>
              <a:rPr lang="en-US" altLang="pt-BR" sz="2000" smtClean="0"/>
              <a:t>De (48) e (58) segue-se:</a:t>
            </a:r>
            <a:endParaRPr lang="pt-BR" altLang="pt-BR" sz="2000" smtClean="0"/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87675" y="3213100"/>
          <a:ext cx="41767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Equation" r:id="rId3" imgW="2247900" imgH="431800" progId="Equation.3">
                  <p:embed/>
                </p:oleObj>
              </mc:Choice>
              <mc:Fallback>
                <p:oleObj name="Equation" r:id="rId3" imgW="2247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213100"/>
                        <a:ext cx="4176713" cy="801688"/>
                      </a:xfrm>
                      <a:prstGeom prst="rect">
                        <a:avLst/>
                      </a:prstGeom>
                      <a:solidFill>
                        <a:srgbClr val="D6FEEE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8101013" y="31416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(57)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8101013" y="4149725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(58)</a:t>
            </a:r>
          </a:p>
        </p:txBody>
      </p:sp>
      <p:graphicFrame>
        <p:nvGraphicFramePr>
          <p:cNvPr id="21511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95963" y="5084763"/>
          <a:ext cx="2020887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Equation" r:id="rId5" imgW="1104900" imgH="914400" progId="Equation.3">
                  <p:embed/>
                </p:oleObj>
              </mc:Choice>
              <mc:Fallback>
                <p:oleObj name="Equation" r:id="rId5" imgW="11049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084763"/>
                        <a:ext cx="2020887" cy="1673225"/>
                      </a:xfrm>
                      <a:prstGeom prst="rect">
                        <a:avLst/>
                      </a:prstGeom>
                      <a:solidFill>
                        <a:srgbClr val="D6FEEE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8027988" y="573405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(59)</a:t>
            </a:r>
          </a:p>
        </p:txBody>
      </p:sp>
      <p:graphicFrame>
        <p:nvGraphicFramePr>
          <p:cNvPr id="21513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87675" y="4076700"/>
          <a:ext cx="345598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Equation" r:id="rId7" imgW="1803400" imgH="495300" progId="Equation.3">
                  <p:embed/>
                </p:oleObj>
              </mc:Choice>
              <mc:Fallback>
                <p:oleObj name="Equation" r:id="rId7" imgW="1803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076700"/>
                        <a:ext cx="3455988" cy="947738"/>
                      </a:xfrm>
                      <a:prstGeom prst="rect">
                        <a:avLst/>
                      </a:prstGeom>
                      <a:solidFill>
                        <a:srgbClr val="D6FEEE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27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Agenda - 1º semestre </a:t>
            </a:r>
            <a:r>
              <a:rPr lang="pt-BR" sz="4000" dirty="0" smtClean="0"/>
              <a:t>2020</a:t>
            </a:r>
            <a:endParaRPr lang="pt-BR" sz="4000" dirty="0"/>
          </a:p>
        </p:txBody>
      </p:sp>
      <p:graphicFrame>
        <p:nvGraphicFramePr>
          <p:cNvPr id="4" name="Group 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360170"/>
              </p:ext>
            </p:extLst>
          </p:nvPr>
        </p:nvGraphicFramePr>
        <p:xfrm>
          <a:off x="611560" y="1196752"/>
          <a:ext cx="8136905" cy="5520550"/>
        </p:xfrm>
        <a:graphic>
          <a:graphicData uri="http://schemas.openxmlformats.org/drawingml/2006/table">
            <a:tbl>
              <a:tblPr/>
              <a:tblGrid>
                <a:gridCol w="621832"/>
                <a:gridCol w="996985"/>
                <a:gridCol w="6518088"/>
              </a:tblGrid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Aula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Data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Assunto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1. Introdução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Representação de Sinais e Sistemas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charset="-127"/>
                          <a:cs typeface="Times New Roman" pitchFamily="18" charset="0"/>
                        </a:rPr>
                        <a:t>01/04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3.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Representação de Sinais e Sistemas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4.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Modulação de Amplitude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5.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Modulação de Amplitude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6.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Modulação Angular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7.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Modulação Angular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8.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Transmissão de Sinais e Densidade Espectral de Potência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PROVA 1 (P1)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9.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Transmissão de Sinais e Densidade Espectral de Potência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10.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Teoria da Probabilidade e Processos Aleatórios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11.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Teoria da Probabilidade e Processos Aleatórios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12.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Ruído em Sistemas de Modulação de Ondas Contínuas (CW)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13.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Ruído em Sistemas de Modulação de Ondas Contínuas (CW)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14.  A Transição de Analógico para Digital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15.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Modulação Digital (ASK, PSK, FSK)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16.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  <a:ea typeface="Batang" charset="-127"/>
                          <a:cs typeface="Times New Roman" pitchFamily="18" charset="0"/>
                        </a:rPr>
                        <a:t>Multiplexação por Divisão de Frequências Ortogonais (OFDM)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PROVA 2 (P2)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Série de Fourier Exponencial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1800" smtClean="0"/>
              <a:t>Exemplo: f(t) pode ser representada por (53) e, também, por 57 e 58. Alternativamente, podemos usar (59) para obter os coeficientes da série exponencial a partir dos coeficientes da série trigonométrica. Assim, substituindo (52) em (59), temos:</a:t>
            </a: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0" y="3429000"/>
            <a:ext cx="3887788" cy="3097213"/>
            <a:chOff x="1247" y="1842"/>
            <a:chExt cx="2449" cy="1951"/>
          </a:xfrm>
        </p:grpSpPr>
        <p:sp>
          <p:nvSpPr>
            <p:cNvPr id="22537" name="Text Box 6"/>
            <p:cNvSpPr txBox="1">
              <a:spLocks noChangeArrowheads="1"/>
            </p:cNvSpPr>
            <p:nvPr/>
          </p:nvSpPr>
          <p:spPr bwMode="auto">
            <a:xfrm>
              <a:off x="1837" y="1842"/>
              <a:ext cx="3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f(t)</a:t>
              </a:r>
            </a:p>
          </p:txBody>
        </p:sp>
        <p:sp>
          <p:nvSpPr>
            <p:cNvPr id="22538" name="Line 7"/>
            <p:cNvSpPr>
              <a:spLocks noChangeShapeType="1"/>
            </p:cNvSpPr>
            <p:nvPr/>
          </p:nvSpPr>
          <p:spPr bwMode="auto">
            <a:xfrm>
              <a:off x="3153" y="306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39" name="Text Box 8"/>
            <p:cNvSpPr txBox="1">
              <a:spLocks noChangeArrowheads="1"/>
            </p:cNvSpPr>
            <p:nvPr/>
          </p:nvSpPr>
          <p:spPr bwMode="auto">
            <a:xfrm>
              <a:off x="3379" y="3067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t</a:t>
              </a:r>
            </a:p>
          </p:txBody>
        </p:sp>
        <p:grpSp>
          <p:nvGrpSpPr>
            <p:cNvPr id="22540" name="Group 9"/>
            <p:cNvGrpSpPr>
              <a:grpSpLocks/>
            </p:cNvGrpSpPr>
            <p:nvPr/>
          </p:nvGrpSpPr>
          <p:grpSpPr bwMode="auto">
            <a:xfrm>
              <a:off x="2381" y="2774"/>
              <a:ext cx="1315" cy="316"/>
              <a:chOff x="3198" y="2160"/>
              <a:chExt cx="2131" cy="589"/>
            </a:xfrm>
          </p:grpSpPr>
          <p:grpSp>
            <p:nvGrpSpPr>
              <p:cNvPr id="22553" name="Group 10"/>
              <p:cNvGrpSpPr>
                <a:grpSpLocks/>
              </p:cNvGrpSpPr>
              <p:nvPr/>
            </p:nvGrpSpPr>
            <p:grpSpPr bwMode="auto">
              <a:xfrm>
                <a:off x="3198" y="2160"/>
                <a:ext cx="1950" cy="589"/>
                <a:chOff x="3107" y="2069"/>
                <a:chExt cx="2358" cy="771"/>
              </a:xfrm>
            </p:grpSpPr>
            <p:sp>
              <p:nvSpPr>
                <p:cNvPr id="22555" name="Freeform 11"/>
                <p:cNvSpPr>
                  <a:spLocks/>
                </p:cNvSpPr>
                <p:nvPr/>
              </p:nvSpPr>
              <p:spPr bwMode="auto">
                <a:xfrm>
                  <a:off x="3107" y="2160"/>
                  <a:ext cx="2358" cy="680"/>
                </a:xfrm>
                <a:custGeom>
                  <a:avLst/>
                  <a:gdLst>
                    <a:gd name="T0" fmla="*/ 33 w 3545"/>
                    <a:gd name="T1" fmla="*/ 301 h 651"/>
                    <a:gd name="T2" fmla="*/ 77 w 3545"/>
                    <a:gd name="T3" fmla="*/ 232 h 651"/>
                    <a:gd name="T4" fmla="*/ 126 w 3545"/>
                    <a:gd name="T5" fmla="*/ 172 h 651"/>
                    <a:gd name="T6" fmla="*/ 176 w 3545"/>
                    <a:gd name="T7" fmla="*/ 120 h 651"/>
                    <a:gd name="T8" fmla="*/ 220 w 3545"/>
                    <a:gd name="T9" fmla="*/ 77 h 651"/>
                    <a:gd name="T10" fmla="*/ 269 w 3545"/>
                    <a:gd name="T11" fmla="*/ 43 h 651"/>
                    <a:gd name="T12" fmla="*/ 318 w 3545"/>
                    <a:gd name="T13" fmla="*/ 17 h 651"/>
                    <a:gd name="T14" fmla="*/ 362 w 3545"/>
                    <a:gd name="T15" fmla="*/ 0 h 651"/>
                    <a:gd name="T16" fmla="*/ 411 w 3545"/>
                    <a:gd name="T17" fmla="*/ 0 h 651"/>
                    <a:gd name="T18" fmla="*/ 461 w 3545"/>
                    <a:gd name="T19" fmla="*/ 8 h 651"/>
                    <a:gd name="T20" fmla="*/ 505 w 3545"/>
                    <a:gd name="T21" fmla="*/ 34 h 651"/>
                    <a:gd name="T22" fmla="*/ 554 w 3545"/>
                    <a:gd name="T23" fmla="*/ 69 h 651"/>
                    <a:gd name="T24" fmla="*/ 603 w 3545"/>
                    <a:gd name="T25" fmla="*/ 103 h 651"/>
                    <a:gd name="T26" fmla="*/ 647 w 3545"/>
                    <a:gd name="T27" fmla="*/ 155 h 651"/>
                    <a:gd name="T28" fmla="*/ 696 w 3545"/>
                    <a:gd name="T29" fmla="*/ 215 h 651"/>
                    <a:gd name="T30" fmla="*/ 746 w 3545"/>
                    <a:gd name="T31" fmla="*/ 276 h 651"/>
                    <a:gd name="T32" fmla="*/ 790 w 3545"/>
                    <a:gd name="T33" fmla="*/ 335 h 651"/>
                    <a:gd name="T34" fmla="*/ 839 w 3545"/>
                    <a:gd name="T35" fmla="*/ 404 h 651"/>
                    <a:gd name="T36" fmla="*/ 889 w 3545"/>
                    <a:gd name="T37" fmla="*/ 465 h 651"/>
                    <a:gd name="T38" fmla="*/ 933 w 3545"/>
                    <a:gd name="T39" fmla="*/ 525 h 651"/>
                    <a:gd name="T40" fmla="*/ 982 w 3545"/>
                    <a:gd name="T41" fmla="*/ 577 h 651"/>
                    <a:gd name="T42" fmla="*/ 1031 w 3545"/>
                    <a:gd name="T43" fmla="*/ 611 h 651"/>
                    <a:gd name="T44" fmla="*/ 1075 w 3545"/>
                    <a:gd name="T45" fmla="*/ 646 h 651"/>
                    <a:gd name="T46" fmla="*/ 1124 w 3545"/>
                    <a:gd name="T47" fmla="*/ 672 h 651"/>
                    <a:gd name="T48" fmla="*/ 1173 w 3545"/>
                    <a:gd name="T49" fmla="*/ 680 h 651"/>
                    <a:gd name="T50" fmla="*/ 1217 w 3545"/>
                    <a:gd name="T51" fmla="*/ 680 h 651"/>
                    <a:gd name="T52" fmla="*/ 1266 w 3545"/>
                    <a:gd name="T53" fmla="*/ 663 h 651"/>
                    <a:gd name="T54" fmla="*/ 1310 w 3545"/>
                    <a:gd name="T55" fmla="*/ 637 h 651"/>
                    <a:gd name="T56" fmla="*/ 1360 w 3545"/>
                    <a:gd name="T57" fmla="*/ 603 h 651"/>
                    <a:gd name="T58" fmla="*/ 1409 w 3545"/>
                    <a:gd name="T59" fmla="*/ 560 h 651"/>
                    <a:gd name="T60" fmla="*/ 1453 w 3545"/>
                    <a:gd name="T61" fmla="*/ 508 h 651"/>
                    <a:gd name="T62" fmla="*/ 1503 w 3545"/>
                    <a:gd name="T63" fmla="*/ 448 h 651"/>
                    <a:gd name="T64" fmla="*/ 1552 w 3545"/>
                    <a:gd name="T65" fmla="*/ 379 h 651"/>
                    <a:gd name="T66" fmla="*/ 1596 w 3545"/>
                    <a:gd name="T67" fmla="*/ 319 h 651"/>
                    <a:gd name="T68" fmla="*/ 1645 w 3545"/>
                    <a:gd name="T69" fmla="*/ 258 h 651"/>
                    <a:gd name="T70" fmla="*/ 1694 w 3545"/>
                    <a:gd name="T71" fmla="*/ 197 h 651"/>
                    <a:gd name="T72" fmla="*/ 1738 w 3545"/>
                    <a:gd name="T73" fmla="*/ 138 h 651"/>
                    <a:gd name="T74" fmla="*/ 1787 w 3545"/>
                    <a:gd name="T75" fmla="*/ 94 h 651"/>
                    <a:gd name="T76" fmla="*/ 1837 w 3545"/>
                    <a:gd name="T77" fmla="*/ 51 h 651"/>
                    <a:gd name="T78" fmla="*/ 1881 w 3545"/>
                    <a:gd name="T79" fmla="*/ 25 h 651"/>
                    <a:gd name="T80" fmla="*/ 1930 w 3545"/>
                    <a:gd name="T81" fmla="*/ 8 h 651"/>
                    <a:gd name="T82" fmla="*/ 1980 w 3545"/>
                    <a:gd name="T83" fmla="*/ 0 h 651"/>
                    <a:gd name="T84" fmla="*/ 2023 w 3545"/>
                    <a:gd name="T85" fmla="*/ 8 h 651"/>
                    <a:gd name="T86" fmla="*/ 2073 w 3545"/>
                    <a:gd name="T87" fmla="*/ 25 h 651"/>
                    <a:gd name="T88" fmla="*/ 2122 w 3545"/>
                    <a:gd name="T89" fmla="*/ 51 h 651"/>
                    <a:gd name="T90" fmla="*/ 2166 w 3545"/>
                    <a:gd name="T91" fmla="*/ 94 h 651"/>
                    <a:gd name="T92" fmla="*/ 2215 w 3545"/>
                    <a:gd name="T93" fmla="*/ 138 h 651"/>
                    <a:gd name="T94" fmla="*/ 2265 w 3545"/>
                    <a:gd name="T95" fmla="*/ 197 h 651"/>
                    <a:gd name="T96" fmla="*/ 2308 w 3545"/>
                    <a:gd name="T97" fmla="*/ 258 h 651"/>
                    <a:gd name="T98" fmla="*/ 2358 w 3545"/>
                    <a:gd name="T99" fmla="*/ 319 h 6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545" h="651">
                      <a:moveTo>
                        <a:pt x="0" y="330"/>
                      </a:moveTo>
                      <a:lnTo>
                        <a:pt x="25" y="305"/>
                      </a:lnTo>
                      <a:lnTo>
                        <a:pt x="50" y="288"/>
                      </a:lnTo>
                      <a:lnTo>
                        <a:pt x="74" y="264"/>
                      </a:lnTo>
                      <a:lnTo>
                        <a:pt x="91" y="247"/>
                      </a:lnTo>
                      <a:lnTo>
                        <a:pt x="116" y="222"/>
                      </a:lnTo>
                      <a:lnTo>
                        <a:pt x="140" y="206"/>
                      </a:lnTo>
                      <a:lnTo>
                        <a:pt x="165" y="189"/>
                      </a:lnTo>
                      <a:lnTo>
                        <a:pt x="190" y="165"/>
                      </a:lnTo>
                      <a:lnTo>
                        <a:pt x="215" y="148"/>
                      </a:lnTo>
                      <a:lnTo>
                        <a:pt x="239" y="132"/>
                      </a:lnTo>
                      <a:lnTo>
                        <a:pt x="264" y="115"/>
                      </a:lnTo>
                      <a:lnTo>
                        <a:pt x="289" y="99"/>
                      </a:lnTo>
                      <a:lnTo>
                        <a:pt x="305" y="90"/>
                      </a:lnTo>
                      <a:lnTo>
                        <a:pt x="330" y="74"/>
                      </a:lnTo>
                      <a:lnTo>
                        <a:pt x="355" y="66"/>
                      </a:lnTo>
                      <a:lnTo>
                        <a:pt x="379" y="49"/>
                      </a:lnTo>
                      <a:lnTo>
                        <a:pt x="404" y="41"/>
                      </a:lnTo>
                      <a:lnTo>
                        <a:pt x="429" y="33"/>
                      </a:lnTo>
                      <a:lnTo>
                        <a:pt x="454" y="24"/>
                      </a:lnTo>
                      <a:lnTo>
                        <a:pt x="478" y="16"/>
                      </a:lnTo>
                      <a:lnTo>
                        <a:pt x="503" y="8"/>
                      </a:lnTo>
                      <a:lnTo>
                        <a:pt x="520" y="8"/>
                      </a:lnTo>
                      <a:lnTo>
                        <a:pt x="544" y="0"/>
                      </a:lnTo>
                      <a:lnTo>
                        <a:pt x="569" y="0"/>
                      </a:lnTo>
                      <a:lnTo>
                        <a:pt x="594" y="0"/>
                      </a:lnTo>
                      <a:lnTo>
                        <a:pt x="618" y="0"/>
                      </a:lnTo>
                      <a:lnTo>
                        <a:pt x="643" y="0"/>
                      </a:lnTo>
                      <a:lnTo>
                        <a:pt x="668" y="8"/>
                      </a:lnTo>
                      <a:lnTo>
                        <a:pt x="693" y="8"/>
                      </a:lnTo>
                      <a:lnTo>
                        <a:pt x="709" y="16"/>
                      </a:lnTo>
                      <a:lnTo>
                        <a:pt x="734" y="24"/>
                      </a:lnTo>
                      <a:lnTo>
                        <a:pt x="759" y="33"/>
                      </a:lnTo>
                      <a:lnTo>
                        <a:pt x="783" y="41"/>
                      </a:lnTo>
                      <a:lnTo>
                        <a:pt x="808" y="49"/>
                      </a:lnTo>
                      <a:lnTo>
                        <a:pt x="833" y="66"/>
                      </a:lnTo>
                      <a:lnTo>
                        <a:pt x="857" y="74"/>
                      </a:lnTo>
                      <a:lnTo>
                        <a:pt x="882" y="90"/>
                      </a:lnTo>
                      <a:lnTo>
                        <a:pt x="907" y="99"/>
                      </a:lnTo>
                      <a:lnTo>
                        <a:pt x="923" y="115"/>
                      </a:lnTo>
                      <a:lnTo>
                        <a:pt x="948" y="132"/>
                      </a:lnTo>
                      <a:lnTo>
                        <a:pt x="973" y="148"/>
                      </a:lnTo>
                      <a:lnTo>
                        <a:pt x="998" y="165"/>
                      </a:lnTo>
                      <a:lnTo>
                        <a:pt x="1022" y="189"/>
                      </a:lnTo>
                      <a:lnTo>
                        <a:pt x="1047" y="206"/>
                      </a:lnTo>
                      <a:lnTo>
                        <a:pt x="1072" y="222"/>
                      </a:lnTo>
                      <a:lnTo>
                        <a:pt x="1097" y="247"/>
                      </a:lnTo>
                      <a:lnTo>
                        <a:pt x="1121" y="264"/>
                      </a:lnTo>
                      <a:lnTo>
                        <a:pt x="1138" y="288"/>
                      </a:lnTo>
                      <a:lnTo>
                        <a:pt x="1162" y="305"/>
                      </a:lnTo>
                      <a:lnTo>
                        <a:pt x="1187" y="321"/>
                      </a:lnTo>
                      <a:lnTo>
                        <a:pt x="1212" y="346"/>
                      </a:lnTo>
                      <a:lnTo>
                        <a:pt x="1237" y="363"/>
                      </a:lnTo>
                      <a:lnTo>
                        <a:pt x="1261" y="387"/>
                      </a:lnTo>
                      <a:lnTo>
                        <a:pt x="1286" y="404"/>
                      </a:lnTo>
                      <a:lnTo>
                        <a:pt x="1311" y="429"/>
                      </a:lnTo>
                      <a:lnTo>
                        <a:pt x="1336" y="445"/>
                      </a:lnTo>
                      <a:lnTo>
                        <a:pt x="1352" y="462"/>
                      </a:lnTo>
                      <a:lnTo>
                        <a:pt x="1377" y="486"/>
                      </a:lnTo>
                      <a:lnTo>
                        <a:pt x="1402" y="503"/>
                      </a:lnTo>
                      <a:lnTo>
                        <a:pt x="1426" y="519"/>
                      </a:lnTo>
                      <a:lnTo>
                        <a:pt x="1451" y="536"/>
                      </a:lnTo>
                      <a:lnTo>
                        <a:pt x="1476" y="552"/>
                      </a:lnTo>
                      <a:lnTo>
                        <a:pt x="1500" y="561"/>
                      </a:lnTo>
                      <a:lnTo>
                        <a:pt x="1525" y="577"/>
                      </a:lnTo>
                      <a:lnTo>
                        <a:pt x="1550" y="585"/>
                      </a:lnTo>
                      <a:lnTo>
                        <a:pt x="1566" y="602"/>
                      </a:lnTo>
                      <a:lnTo>
                        <a:pt x="1591" y="610"/>
                      </a:lnTo>
                      <a:lnTo>
                        <a:pt x="1616" y="618"/>
                      </a:lnTo>
                      <a:lnTo>
                        <a:pt x="1641" y="626"/>
                      </a:lnTo>
                      <a:lnTo>
                        <a:pt x="1665" y="635"/>
                      </a:lnTo>
                      <a:lnTo>
                        <a:pt x="1690" y="643"/>
                      </a:lnTo>
                      <a:lnTo>
                        <a:pt x="1715" y="643"/>
                      </a:lnTo>
                      <a:lnTo>
                        <a:pt x="1739" y="651"/>
                      </a:lnTo>
                      <a:lnTo>
                        <a:pt x="1764" y="651"/>
                      </a:lnTo>
                      <a:lnTo>
                        <a:pt x="1781" y="651"/>
                      </a:lnTo>
                      <a:lnTo>
                        <a:pt x="1805" y="651"/>
                      </a:lnTo>
                      <a:lnTo>
                        <a:pt x="1830" y="651"/>
                      </a:lnTo>
                      <a:lnTo>
                        <a:pt x="1855" y="643"/>
                      </a:lnTo>
                      <a:lnTo>
                        <a:pt x="1880" y="643"/>
                      </a:lnTo>
                      <a:lnTo>
                        <a:pt x="1904" y="635"/>
                      </a:lnTo>
                      <a:lnTo>
                        <a:pt x="1929" y="626"/>
                      </a:lnTo>
                      <a:lnTo>
                        <a:pt x="1954" y="618"/>
                      </a:lnTo>
                      <a:lnTo>
                        <a:pt x="1970" y="610"/>
                      </a:lnTo>
                      <a:lnTo>
                        <a:pt x="1995" y="602"/>
                      </a:lnTo>
                      <a:lnTo>
                        <a:pt x="2020" y="585"/>
                      </a:lnTo>
                      <a:lnTo>
                        <a:pt x="2044" y="577"/>
                      </a:lnTo>
                      <a:lnTo>
                        <a:pt x="2069" y="561"/>
                      </a:lnTo>
                      <a:lnTo>
                        <a:pt x="2094" y="552"/>
                      </a:lnTo>
                      <a:lnTo>
                        <a:pt x="2119" y="536"/>
                      </a:lnTo>
                      <a:lnTo>
                        <a:pt x="2143" y="519"/>
                      </a:lnTo>
                      <a:lnTo>
                        <a:pt x="2168" y="503"/>
                      </a:lnTo>
                      <a:lnTo>
                        <a:pt x="2185" y="486"/>
                      </a:lnTo>
                      <a:lnTo>
                        <a:pt x="2209" y="462"/>
                      </a:lnTo>
                      <a:lnTo>
                        <a:pt x="2234" y="445"/>
                      </a:lnTo>
                      <a:lnTo>
                        <a:pt x="2259" y="429"/>
                      </a:lnTo>
                      <a:lnTo>
                        <a:pt x="2283" y="404"/>
                      </a:lnTo>
                      <a:lnTo>
                        <a:pt x="2308" y="387"/>
                      </a:lnTo>
                      <a:lnTo>
                        <a:pt x="2333" y="363"/>
                      </a:lnTo>
                      <a:lnTo>
                        <a:pt x="2358" y="346"/>
                      </a:lnTo>
                      <a:lnTo>
                        <a:pt x="2382" y="330"/>
                      </a:lnTo>
                      <a:lnTo>
                        <a:pt x="2399" y="305"/>
                      </a:lnTo>
                      <a:lnTo>
                        <a:pt x="2424" y="288"/>
                      </a:lnTo>
                      <a:lnTo>
                        <a:pt x="2448" y="264"/>
                      </a:lnTo>
                      <a:lnTo>
                        <a:pt x="2473" y="247"/>
                      </a:lnTo>
                      <a:lnTo>
                        <a:pt x="2498" y="222"/>
                      </a:lnTo>
                      <a:lnTo>
                        <a:pt x="2523" y="206"/>
                      </a:lnTo>
                      <a:lnTo>
                        <a:pt x="2547" y="189"/>
                      </a:lnTo>
                      <a:lnTo>
                        <a:pt x="2572" y="165"/>
                      </a:lnTo>
                      <a:lnTo>
                        <a:pt x="2597" y="148"/>
                      </a:lnTo>
                      <a:lnTo>
                        <a:pt x="2613" y="132"/>
                      </a:lnTo>
                      <a:lnTo>
                        <a:pt x="2638" y="115"/>
                      </a:lnTo>
                      <a:lnTo>
                        <a:pt x="2663" y="99"/>
                      </a:lnTo>
                      <a:lnTo>
                        <a:pt x="2687" y="90"/>
                      </a:lnTo>
                      <a:lnTo>
                        <a:pt x="2712" y="74"/>
                      </a:lnTo>
                      <a:lnTo>
                        <a:pt x="2737" y="66"/>
                      </a:lnTo>
                      <a:lnTo>
                        <a:pt x="2762" y="49"/>
                      </a:lnTo>
                      <a:lnTo>
                        <a:pt x="2786" y="41"/>
                      </a:lnTo>
                      <a:lnTo>
                        <a:pt x="2811" y="33"/>
                      </a:lnTo>
                      <a:lnTo>
                        <a:pt x="2828" y="24"/>
                      </a:lnTo>
                      <a:lnTo>
                        <a:pt x="2852" y="16"/>
                      </a:lnTo>
                      <a:lnTo>
                        <a:pt x="2877" y="8"/>
                      </a:lnTo>
                      <a:lnTo>
                        <a:pt x="2902" y="8"/>
                      </a:lnTo>
                      <a:lnTo>
                        <a:pt x="2926" y="0"/>
                      </a:lnTo>
                      <a:lnTo>
                        <a:pt x="2951" y="0"/>
                      </a:lnTo>
                      <a:lnTo>
                        <a:pt x="2976" y="0"/>
                      </a:lnTo>
                      <a:lnTo>
                        <a:pt x="3001" y="0"/>
                      </a:lnTo>
                      <a:lnTo>
                        <a:pt x="3017" y="0"/>
                      </a:lnTo>
                      <a:lnTo>
                        <a:pt x="3042" y="8"/>
                      </a:lnTo>
                      <a:lnTo>
                        <a:pt x="3067" y="8"/>
                      </a:lnTo>
                      <a:lnTo>
                        <a:pt x="3091" y="16"/>
                      </a:lnTo>
                      <a:lnTo>
                        <a:pt x="3116" y="24"/>
                      </a:lnTo>
                      <a:lnTo>
                        <a:pt x="3141" y="33"/>
                      </a:lnTo>
                      <a:lnTo>
                        <a:pt x="3165" y="41"/>
                      </a:lnTo>
                      <a:lnTo>
                        <a:pt x="3190" y="49"/>
                      </a:lnTo>
                      <a:lnTo>
                        <a:pt x="3215" y="66"/>
                      </a:lnTo>
                      <a:lnTo>
                        <a:pt x="3231" y="74"/>
                      </a:lnTo>
                      <a:lnTo>
                        <a:pt x="3256" y="90"/>
                      </a:lnTo>
                      <a:lnTo>
                        <a:pt x="3281" y="99"/>
                      </a:lnTo>
                      <a:lnTo>
                        <a:pt x="3306" y="115"/>
                      </a:lnTo>
                      <a:lnTo>
                        <a:pt x="3330" y="132"/>
                      </a:lnTo>
                      <a:lnTo>
                        <a:pt x="3355" y="148"/>
                      </a:lnTo>
                      <a:lnTo>
                        <a:pt x="3380" y="165"/>
                      </a:lnTo>
                      <a:lnTo>
                        <a:pt x="3405" y="189"/>
                      </a:lnTo>
                      <a:lnTo>
                        <a:pt x="3429" y="206"/>
                      </a:lnTo>
                      <a:lnTo>
                        <a:pt x="3446" y="222"/>
                      </a:lnTo>
                      <a:lnTo>
                        <a:pt x="3470" y="247"/>
                      </a:lnTo>
                      <a:lnTo>
                        <a:pt x="3495" y="264"/>
                      </a:lnTo>
                      <a:lnTo>
                        <a:pt x="3520" y="288"/>
                      </a:lnTo>
                      <a:lnTo>
                        <a:pt x="3545" y="305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556" name="Rectangle 12"/>
                <p:cNvSpPr>
                  <a:spLocks noChangeArrowheads="1"/>
                </p:cNvSpPr>
                <p:nvPr/>
              </p:nvSpPr>
              <p:spPr bwMode="auto">
                <a:xfrm>
                  <a:off x="3107" y="2069"/>
                  <a:ext cx="770" cy="4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  <p:sp>
            <p:nvSpPr>
              <p:cNvPr id="22554" name="Rectangle 13"/>
              <p:cNvSpPr>
                <a:spLocks noChangeArrowheads="1"/>
              </p:cNvSpPr>
              <p:nvPr/>
            </p:nvSpPr>
            <p:spPr bwMode="auto">
              <a:xfrm>
                <a:off x="4990" y="2341"/>
                <a:ext cx="339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22541" name="Rectangle 14"/>
            <p:cNvSpPr>
              <a:spLocks noChangeArrowheads="1"/>
            </p:cNvSpPr>
            <p:nvPr/>
          </p:nvSpPr>
          <p:spPr bwMode="auto">
            <a:xfrm>
              <a:off x="2245" y="2437"/>
              <a:ext cx="534" cy="5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>
              <a:off x="1424" y="2717"/>
              <a:ext cx="1217" cy="353"/>
              <a:chOff x="431" y="3302"/>
              <a:chExt cx="1217" cy="353"/>
            </a:xfrm>
          </p:grpSpPr>
          <p:sp>
            <p:nvSpPr>
              <p:cNvPr id="22551" name="Freeform 16"/>
              <p:cNvSpPr>
                <a:spLocks/>
              </p:cNvSpPr>
              <p:nvPr/>
            </p:nvSpPr>
            <p:spPr bwMode="auto">
              <a:xfrm>
                <a:off x="431" y="3376"/>
                <a:ext cx="1203" cy="279"/>
              </a:xfrm>
              <a:custGeom>
                <a:avLst/>
                <a:gdLst>
                  <a:gd name="T0" fmla="*/ 17 w 3545"/>
                  <a:gd name="T1" fmla="*/ 123 h 651"/>
                  <a:gd name="T2" fmla="*/ 39 w 3545"/>
                  <a:gd name="T3" fmla="*/ 95 h 651"/>
                  <a:gd name="T4" fmla="*/ 64 w 3545"/>
                  <a:gd name="T5" fmla="*/ 71 h 651"/>
                  <a:gd name="T6" fmla="*/ 90 w 3545"/>
                  <a:gd name="T7" fmla="*/ 49 h 651"/>
                  <a:gd name="T8" fmla="*/ 112 w 3545"/>
                  <a:gd name="T9" fmla="*/ 32 h 651"/>
                  <a:gd name="T10" fmla="*/ 137 w 3545"/>
                  <a:gd name="T11" fmla="*/ 18 h 651"/>
                  <a:gd name="T12" fmla="*/ 162 w 3545"/>
                  <a:gd name="T13" fmla="*/ 7 h 651"/>
                  <a:gd name="T14" fmla="*/ 185 w 3545"/>
                  <a:gd name="T15" fmla="*/ 0 h 651"/>
                  <a:gd name="T16" fmla="*/ 210 w 3545"/>
                  <a:gd name="T17" fmla="*/ 0 h 651"/>
                  <a:gd name="T18" fmla="*/ 235 w 3545"/>
                  <a:gd name="T19" fmla="*/ 3 h 651"/>
                  <a:gd name="T20" fmla="*/ 258 w 3545"/>
                  <a:gd name="T21" fmla="*/ 14 h 651"/>
                  <a:gd name="T22" fmla="*/ 283 w 3545"/>
                  <a:gd name="T23" fmla="*/ 28 h 651"/>
                  <a:gd name="T24" fmla="*/ 308 w 3545"/>
                  <a:gd name="T25" fmla="*/ 42 h 651"/>
                  <a:gd name="T26" fmla="*/ 330 w 3545"/>
                  <a:gd name="T27" fmla="*/ 63 h 651"/>
                  <a:gd name="T28" fmla="*/ 355 w 3545"/>
                  <a:gd name="T29" fmla="*/ 88 h 651"/>
                  <a:gd name="T30" fmla="*/ 380 w 3545"/>
                  <a:gd name="T31" fmla="*/ 113 h 651"/>
                  <a:gd name="T32" fmla="*/ 403 w 3545"/>
                  <a:gd name="T33" fmla="*/ 138 h 651"/>
                  <a:gd name="T34" fmla="*/ 428 w 3545"/>
                  <a:gd name="T35" fmla="*/ 166 h 651"/>
                  <a:gd name="T36" fmla="*/ 453 w 3545"/>
                  <a:gd name="T37" fmla="*/ 191 h 651"/>
                  <a:gd name="T38" fmla="*/ 476 w 3545"/>
                  <a:gd name="T39" fmla="*/ 216 h 651"/>
                  <a:gd name="T40" fmla="*/ 501 w 3545"/>
                  <a:gd name="T41" fmla="*/ 237 h 651"/>
                  <a:gd name="T42" fmla="*/ 526 w 3545"/>
                  <a:gd name="T43" fmla="*/ 251 h 651"/>
                  <a:gd name="T44" fmla="*/ 548 w 3545"/>
                  <a:gd name="T45" fmla="*/ 265 h 651"/>
                  <a:gd name="T46" fmla="*/ 574 w 3545"/>
                  <a:gd name="T47" fmla="*/ 276 h 651"/>
                  <a:gd name="T48" fmla="*/ 599 w 3545"/>
                  <a:gd name="T49" fmla="*/ 279 h 651"/>
                  <a:gd name="T50" fmla="*/ 621 w 3545"/>
                  <a:gd name="T51" fmla="*/ 279 h 651"/>
                  <a:gd name="T52" fmla="*/ 646 w 3545"/>
                  <a:gd name="T53" fmla="*/ 272 h 651"/>
                  <a:gd name="T54" fmla="*/ 669 w 3545"/>
                  <a:gd name="T55" fmla="*/ 261 h 651"/>
                  <a:gd name="T56" fmla="*/ 694 w 3545"/>
                  <a:gd name="T57" fmla="*/ 247 h 651"/>
                  <a:gd name="T58" fmla="*/ 719 w 3545"/>
                  <a:gd name="T59" fmla="*/ 230 h 651"/>
                  <a:gd name="T60" fmla="*/ 741 w 3545"/>
                  <a:gd name="T61" fmla="*/ 208 h 651"/>
                  <a:gd name="T62" fmla="*/ 767 w 3545"/>
                  <a:gd name="T63" fmla="*/ 184 h 651"/>
                  <a:gd name="T64" fmla="*/ 792 w 3545"/>
                  <a:gd name="T65" fmla="*/ 156 h 651"/>
                  <a:gd name="T66" fmla="*/ 814 w 3545"/>
                  <a:gd name="T67" fmla="*/ 131 h 651"/>
                  <a:gd name="T68" fmla="*/ 839 w 3545"/>
                  <a:gd name="T69" fmla="*/ 106 h 651"/>
                  <a:gd name="T70" fmla="*/ 864 w 3545"/>
                  <a:gd name="T71" fmla="*/ 81 h 651"/>
                  <a:gd name="T72" fmla="*/ 887 w 3545"/>
                  <a:gd name="T73" fmla="*/ 57 h 651"/>
                  <a:gd name="T74" fmla="*/ 912 w 3545"/>
                  <a:gd name="T75" fmla="*/ 39 h 651"/>
                  <a:gd name="T76" fmla="*/ 937 w 3545"/>
                  <a:gd name="T77" fmla="*/ 21 h 651"/>
                  <a:gd name="T78" fmla="*/ 960 w 3545"/>
                  <a:gd name="T79" fmla="*/ 10 h 651"/>
                  <a:gd name="T80" fmla="*/ 985 w 3545"/>
                  <a:gd name="T81" fmla="*/ 3 h 651"/>
                  <a:gd name="T82" fmla="*/ 1010 w 3545"/>
                  <a:gd name="T83" fmla="*/ 0 h 651"/>
                  <a:gd name="T84" fmla="*/ 1032 w 3545"/>
                  <a:gd name="T85" fmla="*/ 3 h 651"/>
                  <a:gd name="T86" fmla="*/ 1057 w 3545"/>
                  <a:gd name="T87" fmla="*/ 10 h 651"/>
                  <a:gd name="T88" fmla="*/ 1083 w 3545"/>
                  <a:gd name="T89" fmla="*/ 21 h 651"/>
                  <a:gd name="T90" fmla="*/ 1105 w 3545"/>
                  <a:gd name="T91" fmla="*/ 39 h 651"/>
                  <a:gd name="T92" fmla="*/ 1130 w 3545"/>
                  <a:gd name="T93" fmla="*/ 57 h 651"/>
                  <a:gd name="T94" fmla="*/ 1155 w 3545"/>
                  <a:gd name="T95" fmla="*/ 81 h 651"/>
                  <a:gd name="T96" fmla="*/ 1178 w 3545"/>
                  <a:gd name="T97" fmla="*/ 106 h 651"/>
                  <a:gd name="T98" fmla="*/ 1203 w 3545"/>
                  <a:gd name="T99" fmla="*/ 131 h 6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545" h="651">
                    <a:moveTo>
                      <a:pt x="0" y="330"/>
                    </a:moveTo>
                    <a:lnTo>
                      <a:pt x="25" y="305"/>
                    </a:lnTo>
                    <a:lnTo>
                      <a:pt x="50" y="288"/>
                    </a:lnTo>
                    <a:lnTo>
                      <a:pt x="74" y="264"/>
                    </a:lnTo>
                    <a:lnTo>
                      <a:pt x="91" y="247"/>
                    </a:lnTo>
                    <a:lnTo>
                      <a:pt x="116" y="222"/>
                    </a:lnTo>
                    <a:lnTo>
                      <a:pt x="140" y="206"/>
                    </a:lnTo>
                    <a:lnTo>
                      <a:pt x="165" y="189"/>
                    </a:lnTo>
                    <a:lnTo>
                      <a:pt x="190" y="165"/>
                    </a:lnTo>
                    <a:lnTo>
                      <a:pt x="215" y="148"/>
                    </a:lnTo>
                    <a:lnTo>
                      <a:pt x="239" y="132"/>
                    </a:lnTo>
                    <a:lnTo>
                      <a:pt x="264" y="115"/>
                    </a:lnTo>
                    <a:lnTo>
                      <a:pt x="289" y="99"/>
                    </a:lnTo>
                    <a:lnTo>
                      <a:pt x="305" y="90"/>
                    </a:lnTo>
                    <a:lnTo>
                      <a:pt x="330" y="74"/>
                    </a:lnTo>
                    <a:lnTo>
                      <a:pt x="355" y="66"/>
                    </a:lnTo>
                    <a:lnTo>
                      <a:pt x="379" y="49"/>
                    </a:lnTo>
                    <a:lnTo>
                      <a:pt x="404" y="41"/>
                    </a:lnTo>
                    <a:lnTo>
                      <a:pt x="429" y="33"/>
                    </a:lnTo>
                    <a:lnTo>
                      <a:pt x="454" y="24"/>
                    </a:lnTo>
                    <a:lnTo>
                      <a:pt x="478" y="16"/>
                    </a:lnTo>
                    <a:lnTo>
                      <a:pt x="503" y="8"/>
                    </a:lnTo>
                    <a:lnTo>
                      <a:pt x="520" y="8"/>
                    </a:lnTo>
                    <a:lnTo>
                      <a:pt x="544" y="0"/>
                    </a:lnTo>
                    <a:lnTo>
                      <a:pt x="569" y="0"/>
                    </a:lnTo>
                    <a:lnTo>
                      <a:pt x="594" y="0"/>
                    </a:lnTo>
                    <a:lnTo>
                      <a:pt x="618" y="0"/>
                    </a:lnTo>
                    <a:lnTo>
                      <a:pt x="643" y="0"/>
                    </a:lnTo>
                    <a:lnTo>
                      <a:pt x="668" y="8"/>
                    </a:lnTo>
                    <a:lnTo>
                      <a:pt x="693" y="8"/>
                    </a:lnTo>
                    <a:lnTo>
                      <a:pt x="709" y="16"/>
                    </a:lnTo>
                    <a:lnTo>
                      <a:pt x="734" y="24"/>
                    </a:lnTo>
                    <a:lnTo>
                      <a:pt x="759" y="33"/>
                    </a:lnTo>
                    <a:lnTo>
                      <a:pt x="783" y="41"/>
                    </a:lnTo>
                    <a:lnTo>
                      <a:pt x="808" y="49"/>
                    </a:lnTo>
                    <a:lnTo>
                      <a:pt x="833" y="66"/>
                    </a:lnTo>
                    <a:lnTo>
                      <a:pt x="857" y="74"/>
                    </a:lnTo>
                    <a:lnTo>
                      <a:pt x="882" y="90"/>
                    </a:lnTo>
                    <a:lnTo>
                      <a:pt x="907" y="99"/>
                    </a:lnTo>
                    <a:lnTo>
                      <a:pt x="923" y="115"/>
                    </a:lnTo>
                    <a:lnTo>
                      <a:pt x="948" y="132"/>
                    </a:lnTo>
                    <a:lnTo>
                      <a:pt x="973" y="148"/>
                    </a:lnTo>
                    <a:lnTo>
                      <a:pt x="998" y="165"/>
                    </a:lnTo>
                    <a:lnTo>
                      <a:pt x="1022" y="189"/>
                    </a:lnTo>
                    <a:lnTo>
                      <a:pt x="1047" y="206"/>
                    </a:lnTo>
                    <a:lnTo>
                      <a:pt x="1072" y="222"/>
                    </a:lnTo>
                    <a:lnTo>
                      <a:pt x="1097" y="247"/>
                    </a:lnTo>
                    <a:lnTo>
                      <a:pt x="1121" y="264"/>
                    </a:lnTo>
                    <a:lnTo>
                      <a:pt x="1138" y="288"/>
                    </a:lnTo>
                    <a:lnTo>
                      <a:pt x="1162" y="305"/>
                    </a:lnTo>
                    <a:lnTo>
                      <a:pt x="1187" y="321"/>
                    </a:lnTo>
                    <a:lnTo>
                      <a:pt x="1212" y="346"/>
                    </a:lnTo>
                    <a:lnTo>
                      <a:pt x="1237" y="363"/>
                    </a:lnTo>
                    <a:lnTo>
                      <a:pt x="1261" y="387"/>
                    </a:lnTo>
                    <a:lnTo>
                      <a:pt x="1286" y="404"/>
                    </a:lnTo>
                    <a:lnTo>
                      <a:pt x="1311" y="429"/>
                    </a:lnTo>
                    <a:lnTo>
                      <a:pt x="1336" y="445"/>
                    </a:lnTo>
                    <a:lnTo>
                      <a:pt x="1352" y="462"/>
                    </a:lnTo>
                    <a:lnTo>
                      <a:pt x="1377" y="486"/>
                    </a:lnTo>
                    <a:lnTo>
                      <a:pt x="1402" y="503"/>
                    </a:lnTo>
                    <a:lnTo>
                      <a:pt x="1426" y="519"/>
                    </a:lnTo>
                    <a:lnTo>
                      <a:pt x="1451" y="536"/>
                    </a:lnTo>
                    <a:lnTo>
                      <a:pt x="1476" y="552"/>
                    </a:lnTo>
                    <a:lnTo>
                      <a:pt x="1500" y="561"/>
                    </a:lnTo>
                    <a:lnTo>
                      <a:pt x="1525" y="577"/>
                    </a:lnTo>
                    <a:lnTo>
                      <a:pt x="1550" y="585"/>
                    </a:lnTo>
                    <a:lnTo>
                      <a:pt x="1566" y="602"/>
                    </a:lnTo>
                    <a:lnTo>
                      <a:pt x="1591" y="610"/>
                    </a:lnTo>
                    <a:lnTo>
                      <a:pt x="1616" y="618"/>
                    </a:lnTo>
                    <a:lnTo>
                      <a:pt x="1641" y="626"/>
                    </a:lnTo>
                    <a:lnTo>
                      <a:pt x="1665" y="635"/>
                    </a:lnTo>
                    <a:lnTo>
                      <a:pt x="1690" y="643"/>
                    </a:lnTo>
                    <a:lnTo>
                      <a:pt x="1715" y="643"/>
                    </a:lnTo>
                    <a:lnTo>
                      <a:pt x="1739" y="651"/>
                    </a:lnTo>
                    <a:lnTo>
                      <a:pt x="1764" y="651"/>
                    </a:lnTo>
                    <a:lnTo>
                      <a:pt x="1781" y="651"/>
                    </a:lnTo>
                    <a:lnTo>
                      <a:pt x="1805" y="651"/>
                    </a:lnTo>
                    <a:lnTo>
                      <a:pt x="1830" y="651"/>
                    </a:lnTo>
                    <a:lnTo>
                      <a:pt x="1855" y="643"/>
                    </a:lnTo>
                    <a:lnTo>
                      <a:pt x="1880" y="643"/>
                    </a:lnTo>
                    <a:lnTo>
                      <a:pt x="1904" y="635"/>
                    </a:lnTo>
                    <a:lnTo>
                      <a:pt x="1929" y="626"/>
                    </a:lnTo>
                    <a:lnTo>
                      <a:pt x="1954" y="618"/>
                    </a:lnTo>
                    <a:lnTo>
                      <a:pt x="1970" y="610"/>
                    </a:lnTo>
                    <a:lnTo>
                      <a:pt x="1995" y="602"/>
                    </a:lnTo>
                    <a:lnTo>
                      <a:pt x="2020" y="585"/>
                    </a:lnTo>
                    <a:lnTo>
                      <a:pt x="2044" y="577"/>
                    </a:lnTo>
                    <a:lnTo>
                      <a:pt x="2069" y="561"/>
                    </a:lnTo>
                    <a:lnTo>
                      <a:pt x="2094" y="552"/>
                    </a:lnTo>
                    <a:lnTo>
                      <a:pt x="2119" y="536"/>
                    </a:lnTo>
                    <a:lnTo>
                      <a:pt x="2143" y="519"/>
                    </a:lnTo>
                    <a:lnTo>
                      <a:pt x="2168" y="503"/>
                    </a:lnTo>
                    <a:lnTo>
                      <a:pt x="2185" y="486"/>
                    </a:lnTo>
                    <a:lnTo>
                      <a:pt x="2209" y="462"/>
                    </a:lnTo>
                    <a:lnTo>
                      <a:pt x="2234" y="445"/>
                    </a:lnTo>
                    <a:lnTo>
                      <a:pt x="2259" y="429"/>
                    </a:lnTo>
                    <a:lnTo>
                      <a:pt x="2283" y="404"/>
                    </a:lnTo>
                    <a:lnTo>
                      <a:pt x="2308" y="387"/>
                    </a:lnTo>
                    <a:lnTo>
                      <a:pt x="2333" y="363"/>
                    </a:lnTo>
                    <a:lnTo>
                      <a:pt x="2358" y="346"/>
                    </a:lnTo>
                    <a:lnTo>
                      <a:pt x="2382" y="330"/>
                    </a:lnTo>
                    <a:lnTo>
                      <a:pt x="2399" y="305"/>
                    </a:lnTo>
                    <a:lnTo>
                      <a:pt x="2424" y="288"/>
                    </a:lnTo>
                    <a:lnTo>
                      <a:pt x="2448" y="264"/>
                    </a:lnTo>
                    <a:lnTo>
                      <a:pt x="2473" y="247"/>
                    </a:lnTo>
                    <a:lnTo>
                      <a:pt x="2498" y="222"/>
                    </a:lnTo>
                    <a:lnTo>
                      <a:pt x="2523" y="206"/>
                    </a:lnTo>
                    <a:lnTo>
                      <a:pt x="2547" y="189"/>
                    </a:lnTo>
                    <a:lnTo>
                      <a:pt x="2572" y="165"/>
                    </a:lnTo>
                    <a:lnTo>
                      <a:pt x="2597" y="148"/>
                    </a:lnTo>
                    <a:lnTo>
                      <a:pt x="2613" y="132"/>
                    </a:lnTo>
                    <a:lnTo>
                      <a:pt x="2638" y="115"/>
                    </a:lnTo>
                    <a:lnTo>
                      <a:pt x="2663" y="99"/>
                    </a:lnTo>
                    <a:lnTo>
                      <a:pt x="2687" y="90"/>
                    </a:lnTo>
                    <a:lnTo>
                      <a:pt x="2712" y="74"/>
                    </a:lnTo>
                    <a:lnTo>
                      <a:pt x="2737" y="66"/>
                    </a:lnTo>
                    <a:lnTo>
                      <a:pt x="2762" y="49"/>
                    </a:lnTo>
                    <a:lnTo>
                      <a:pt x="2786" y="41"/>
                    </a:lnTo>
                    <a:lnTo>
                      <a:pt x="2811" y="33"/>
                    </a:lnTo>
                    <a:lnTo>
                      <a:pt x="2828" y="24"/>
                    </a:lnTo>
                    <a:lnTo>
                      <a:pt x="2852" y="16"/>
                    </a:lnTo>
                    <a:lnTo>
                      <a:pt x="2877" y="8"/>
                    </a:lnTo>
                    <a:lnTo>
                      <a:pt x="2902" y="8"/>
                    </a:lnTo>
                    <a:lnTo>
                      <a:pt x="2926" y="0"/>
                    </a:lnTo>
                    <a:lnTo>
                      <a:pt x="2951" y="0"/>
                    </a:lnTo>
                    <a:lnTo>
                      <a:pt x="2976" y="0"/>
                    </a:lnTo>
                    <a:lnTo>
                      <a:pt x="3001" y="0"/>
                    </a:lnTo>
                    <a:lnTo>
                      <a:pt x="3017" y="0"/>
                    </a:lnTo>
                    <a:lnTo>
                      <a:pt x="3042" y="8"/>
                    </a:lnTo>
                    <a:lnTo>
                      <a:pt x="3067" y="8"/>
                    </a:lnTo>
                    <a:lnTo>
                      <a:pt x="3091" y="16"/>
                    </a:lnTo>
                    <a:lnTo>
                      <a:pt x="3116" y="24"/>
                    </a:lnTo>
                    <a:lnTo>
                      <a:pt x="3141" y="33"/>
                    </a:lnTo>
                    <a:lnTo>
                      <a:pt x="3165" y="41"/>
                    </a:lnTo>
                    <a:lnTo>
                      <a:pt x="3190" y="49"/>
                    </a:lnTo>
                    <a:lnTo>
                      <a:pt x="3215" y="66"/>
                    </a:lnTo>
                    <a:lnTo>
                      <a:pt x="3231" y="74"/>
                    </a:lnTo>
                    <a:lnTo>
                      <a:pt x="3256" y="90"/>
                    </a:lnTo>
                    <a:lnTo>
                      <a:pt x="3281" y="99"/>
                    </a:lnTo>
                    <a:lnTo>
                      <a:pt x="3306" y="115"/>
                    </a:lnTo>
                    <a:lnTo>
                      <a:pt x="3330" y="132"/>
                    </a:lnTo>
                    <a:lnTo>
                      <a:pt x="3355" y="148"/>
                    </a:lnTo>
                    <a:lnTo>
                      <a:pt x="3380" y="165"/>
                    </a:lnTo>
                    <a:lnTo>
                      <a:pt x="3405" y="189"/>
                    </a:lnTo>
                    <a:lnTo>
                      <a:pt x="3429" y="206"/>
                    </a:lnTo>
                    <a:lnTo>
                      <a:pt x="3446" y="222"/>
                    </a:lnTo>
                    <a:lnTo>
                      <a:pt x="3470" y="247"/>
                    </a:lnTo>
                    <a:lnTo>
                      <a:pt x="3495" y="264"/>
                    </a:lnTo>
                    <a:lnTo>
                      <a:pt x="3520" y="288"/>
                    </a:lnTo>
                    <a:lnTo>
                      <a:pt x="3545" y="305"/>
                    </a:lnTo>
                  </a:path>
                </a:pathLst>
              </a:custGeom>
              <a:noFill/>
              <a:ln w="28575" cap="flat" cmpd="sng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52" name="Rectangle 17"/>
              <p:cNvSpPr>
                <a:spLocks noChangeArrowheads="1"/>
              </p:cNvSpPr>
              <p:nvPr/>
            </p:nvSpPr>
            <p:spPr bwMode="auto">
              <a:xfrm>
                <a:off x="1255" y="3302"/>
                <a:ext cx="393" cy="2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22543" name="AutoShape 18"/>
            <p:cNvSpPr>
              <a:spLocks noChangeArrowheads="1"/>
            </p:cNvSpPr>
            <p:nvPr/>
          </p:nvSpPr>
          <p:spPr bwMode="auto">
            <a:xfrm flipH="1">
              <a:off x="2237" y="2453"/>
              <a:ext cx="552" cy="4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544" name="Line 19"/>
            <p:cNvSpPr>
              <a:spLocks noChangeShapeType="1"/>
            </p:cNvSpPr>
            <p:nvPr/>
          </p:nvSpPr>
          <p:spPr bwMode="auto">
            <a:xfrm flipV="1">
              <a:off x="2245" y="1933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>
              <a:off x="1247" y="2931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 flipV="1">
              <a:off x="2245" y="2454"/>
              <a:ext cx="526" cy="477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7" name="Line 22"/>
            <p:cNvSpPr>
              <a:spLocks noChangeShapeType="1"/>
            </p:cNvSpPr>
            <p:nvPr/>
          </p:nvSpPr>
          <p:spPr bwMode="auto">
            <a:xfrm flipH="1">
              <a:off x="2771" y="2432"/>
              <a:ext cx="18" cy="50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8" name="Text Box 23"/>
            <p:cNvSpPr txBox="1">
              <a:spLocks noChangeArrowheads="1"/>
            </p:cNvSpPr>
            <p:nvPr/>
          </p:nvSpPr>
          <p:spPr bwMode="auto">
            <a:xfrm>
              <a:off x="2224" y="2903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0</a:t>
              </a:r>
            </a:p>
          </p:txBody>
        </p:sp>
        <p:sp>
          <p:nvSpPr>
            <p:cNvPr id="22549" name="Text Box 24"/>
            <p:cNvSpPr txBox="1">
              <a:spLocks noChangeArrowheads="1"/>
            </p:cNvSpPr>
            <p:nvPr/>
          </p:nvSpPr>
          <p:spPr bwMode="auto">
            <a:xfrm>
              <a:off x="2635" y="2905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1</a:t>
              </a:r>
            </a:p>
          </p:txBody>
        </p:sp>
        <p:sp>
          <p:nvSpPr>
            <p:cNvPr id="22550" name="Text Box 25"/>
            <p:cNvSpPr txBox="1">
              <a:spLocks noChangeArrowheads="1"/>
            </p:cNvSpPr>
            <p:nvPr/>
          </p:nvSpPr>
          <p:spPr bwMode="auto">
            <a:xfrm>
              <a:off x="2011" y="2323"/>
              <a:ext cx="21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A</a:t>
              </a:r>
            </a:p>
          </p:txBody>
        </p:sp>
      </p:grpSp>
      <p:graphicFrame>
        <p:nvGraphicFramePr>
          <p:cNvPr id="22533" name="Object 2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24300" y="3500438"/>
          <a:ext cx="369887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Equation" r:id="rId3" imgW="1612900" imgH="889000" progId="Equation.3">
                  <p:embed/>
                </p:oleObj>
              </mc:Choice>
              <mc:Fallback>
                <p:oleObj name="Equation" r:id="rId3" imgW="16129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00438"/>
                        <a:ext cx="3698875" cy="2038350"/>
                      </a:xfrm>
                      <a:prstGeom prst="rect">
                        <a:avLst/>
                      </a:prstGeom>
                      <a:solidFill>
                        <a:srgbClr val="D6FEEE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28"/>
          <p:cNvSpPr txBox="1">
            <a:spLocks noChangeArrowheads="1"/>
          </p:cNvSpPr>
          <p:nvPr/>
        </p:nvSpPr>
        <p:spPr bwMode="auto">
          <a:xfrm>
            <a:off x="8101013" y="371633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(60a)</a:t>
            </a:r>
          </a:p>
        </p:txBody>
      </p:sp>
      <p:sp>
        <p:nvSpPr>
          <p:cNvPr id="22535" name="Text Box 29"/>
          <p:cNvSpPr txBox="1">
            <a:spLocks noChangeArrowheads="1"/>
          </p:cNvSpPr>
          <p:nvPr/>
        </p:nvSpPr>
        <p:spPr bwMode="auto">
          <a:xfrm>
            <a:off x="8101013" y="4724400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(60b)</a:t>
            </a:r>
          </a:p>
        </p:txBody>
      </p:sp>
      <p:sp>
        <p:nvSpPr>
          <p:cNvPr id="22536" name="Line 30"/>
          <p:cNvSpPr>
            <a:spLocks noChangeShapeType="1"/>
          </p:cNvSpPr>
          <p:nvPr/>
        </p:nvSpPr>
        <p:spPr bwMode="auto">
          <a:xfrm>
            <a:off x="3924300" y="4500563"/>
            <a:ext cx="3671888" cy="0"/>
          </a:xfrm>
          <a:prstGeom prst="lin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83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1625"/>
            <a:ext cx="7567612" cy="1143000"/>
          </a:xfrm>
        </p:spPr>
        <p:txBody>
          <a:bodyPr/>
          <a:lstStyle/>
          <a:p>
            <a:pPr eaLnBrk="1" hangingPunct="1"/>
            <a:r>
              <a:rPr lang="pt-BR" altLang="pt-BR" sz="2800" smtClean="0"/>
              <a:t>Representação de uma Função Periódica por uma Série de Fourier no intervalo (-</a:t>
            </a:r>
            <a:r>
              <a:rPr lang="pt-BR" altLang="pt-B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∞ &lt; t &lt; ∞)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999412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Se f(t) for periódica, demonstra-se que a representação da série de Fourier se aplica no intervalo (-</a:t>
            </a:r>
            <a:r>
              <a:rPr lang="pt-BR" altLang="pt-B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∞ &lt; t &lt; ∞).</a:t>
            </a:r>
          </a:p>
          <a:p>
            <a:pPr eaLnBrk="1" hangingPunct="1"/>
            <a:r>
              <a:rPr lang="pt-BR" altLang="pt-B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Seja f(t) dada por </a:t>
            </a:r>
          </a:p>
          <a:p>
            <a:pPr eaLnBrk="1" hangingPunct="1"/>
            <a:endParaRPr lang="pt-BR" altLang="pt-B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pt-BR" altLang="pt-B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r>
              <a:rPr lang="pt-BR" altLang="pt-BR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(61) é válida no intervalo (t</a:t>
            </a:r>
            <a:r>
              <a:rPr lang="pt-BR" altLang="pt-BR" sz="1800" baseline="-25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pt-BR" altLang="pt-BR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</a:t>
            </a:r>
            <a:r>
              <a:rPr lang="pt-BR" altLang="pt-BR" sz="1800" baseline="-25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pt-BR" altLang="pt-BR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+T). Os dois lados de (61) não precisam ser iguais fora deste intervalo. Porém, o lado direito de (61) é periódico, com período </a:t>
            </a:r>
            <a:r>
              <a:rPr lang="pt-BR" altLang="pt-BR" sz="180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pt-BR" altLang="pt-BR" sz="1800" baseline="-25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pt-BR" altLang="pt-BR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/2</a:t>
            </a:r>
            <a:r>
              <a:rPr lang="pt-BR" altLang="pt-BR" sz="180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pt-BR" altLang="pt-BR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porque:</a:t>
            </a:r>
          </a:p>
          <a:p>
            <a:pPr lvl="1" eaLnBrk="1" hangingPunct="1"/>
            <a:endParaRPr lang="pt-BR" altLang="pt-BR" sz="1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endParaRPr lang="pt-BR" altLang="pt-BR" sz="1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r>
              <a:rPr lang="pt-BR" altLang="pt-BR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Portanto, se f(t) é periódica com período T, (61) se mantém sobre o intervalo </a:t>
            </a:r>
            <a:r>
              <a:rPr lang="pt-BR" altLang="pt-BR" sz="1800" smtClean="0"/>
              <a:t>(-</a:t>
            </a:r>
            <a:r>
              <a:rPr lang="pt-BR" altLang="pt-BR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∞ &lt; t &lt; ∞).</a:t>
            </a:r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56100" y="2420938"/>
          <a:ext cx="2952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Equation" r:id="rId3" imgW="1193800" imgH="431800" progId="Equation.3">
                  <p:embed/>
                </p:oleObj>
              </mc:Choice>
              <mc:Fallback>
                <p:oleObj name="Equation" r:id="rId3" imgW="1193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420938"/>
                        <a:ext cx="2952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FE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8101013" y="306863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(61)</a:t>
            </a:r>
          </a:p>
        </p:txBody>
      </p:sp>
      <p:graphicFrame>
        <p:nvGraphicFramePr>
          <p:cNvPr id="23558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76600" y="4292600"/>
          <a:ext cx="38163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Equation" r:id="rId5" imgW="2044700" imgH="393700" progId="Equation.3">
                  <p:embed/>
                </p:oleObj>
              </mc:Choice>
              <mc:Fallback>
                <p:oleObj name="Equation" r:id="rId5" imgW="204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92600"/>
                        <a:ext cx="381635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FE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71775" y="5302250"/>
          <a:ext cx="604837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Equation" r:id="rId7" imgW="3657600" imgH="939800" progId="Equation.3">
                  <p:embed/>
                </p:oleObj>
              </mc:Choice>
              <mc:Fallback>
                <p:oleObj name="Equation" r:id="rId7" imgW="36576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302250"/>
                        <a:ext cx="6048375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FE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06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z="2800" smtClean="0"/>
              <a:t>Representação de uma Função Periódica por uma Série de Fourier no intervalo (-∞ &lt; t &lt; ∞)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44675"/>
            <a:ext cx="7773987" cy="4114800"/>
          </a:xfrm>
        </p:spPr>
        <p:txBody>
          <a:bodyPr/>
          <a:lstStyle/>
          <a:p>
            <a:pPr eaLnBrk="1" hangingPunct="1"/>
            <a:r>
              <a:rPr lang="pt-BR" altLang="pt-BR" sz="2000" smtClean="0">
                <a:solidFill>
                  <a:srgbClr val="0000CC"/>
                </a:solidFill>
              </a:rPr>
              <a:t>Exercício: Representar a função seno retificado em série de Fourier exponencial no intervalo (-∞ &lt; t &lt; ∞)</a:t>
            </a:r>
          </a:p>
        </p:txBody>
      </p:sp>
      <p:grpSp>
        <p:nvGrpSpPr>
          <p:cNvPr id="24580" name="Group 33"/>
          <p:cNvGrpSpPr>
            <a:grpSpLocks/>
          </p:cNvGrpSpPr>
          <p:nvPr/>
        </p:nvGrpSpPr>
        <p:grpSpPr bwMode="auto">
          <a:xfrm>
            <a:off x="0" y="2997200"/>
            <a:ext cx="3492500" cy="2309813"/>
            <a:chOff x="0" y="1616"/>
            <a:chExt cx="2200" cy="1455"/>
          </a:xfrm>
        </p:grpSpPr>
        <p:grpSp>
          <p:nvGrpSpPr>
            <p:cNvPr id="24585" name="Group 20"/>
            <p:cNvGrpSpPr>
              <a:grpSpLocks/>
            </p:cNvGrpSpPr>
            <p:nvPr/>
          </p:nvGrpSpPr>
          <p:grpSpPr bwMode="auto">
            <a:xfrm>
              <a:off x="113" y="2341"/>
              <a:ext cx="1815" cy="408"/>
              <a:chOff x="1655" y="2931"/>
              <a:chExt cx="1815" cy="408"/>
            </a:xfrm>
          </p:grpSpPr>
          <p:grpSp>
            <p:nvGrpSpPr>
              <p:cNvPr id="24598" name="Group 7"/>
              <p:cNvGrpSpPr>
                <a:grpSpLocks/>
              </p:cNvGrpSpPr>
              <p:nvPr/>
            </p:nvGrpSpPr>
            <p:grpSpPr bwMode="auto">
              <a:xfrm>
                <a:off x="1655" y="2931"/>
                <a:ext cx="363" cy="408"/>
                <a:chOff x="1655" y="2795"/>
                <a:chExt cx="726" cy="544"/>
              </a:xfrm>
            </p:grpSpPr>
            <p:sp>
              <p:nvSpPr>
                <p:cNvPr id="24611" name="Arc 5"/>
                <p:cNvSpPr>
                  <a:spLocks/>
                </p:cNvSpPr>
                <p:nvPr/>
              </p:nvSpPr>
              <p:spPr bwMode="auto">
                <a:xfrm>
                  <a:off x="2018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612" name="Arc 6"/>
                <p:cNvSpPr>
                  <a:spLocks/>
                </p:cNvSpPr>
                <p:nvPr/>
              </p:nvSpPr>
              <p:spPr bwMode="auto">
                <a:xfrm flipH="1">
                  <a:off x="1655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4599" name="Group 8"/>
              <p:cNvGrpSpPr>
                <a:grpSpLocks/>
              </p:cNvGrpSpPr>
              <p:nvPr/>
            </p:nvGrpSpPr>
            <p:grpSpPr bwMode="auto">
              <a:xfrm>
                <a:off x="2018" y="2931"/>
                <a:ext cx="363" cy="408"/>
                <a:chOff x="1655" y="2795"/>
                <a:chExt cx="726" cy="544"/>
              </a:xfrm>
            </p:grpSpPr>
            <p:sp>
              <p:nvSpPr>
                <p:cNvPr id="24609" name="Arc 9"/>
                <p:cNvSpPr>
                  <a:spLocks/>
                </p:cNvSpPr>
                <p:nvPr/>
              </p:nvSpPr>
              <p:spPr bwMode="auto">
                <a:xfrm>
                  <a:off x="2018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610" name="Arc 10"/>
                <p:cNvSpPr>
                  <a:spLocks/>
                </p:cNvSpPr>
                <p:nvPr/>
              </p:nvSpPr>
              <p:spPr bwMode="auto">
                <a:xfrm flipH="1">
                  <a:off x="1655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4600" name="Group 11"/>
              <p:cNvGrpSpPr>
                <a:grpSpLocks/>
              </p:cNvGrpSpPr>
              <p:nvPr/>
            </p:nvGrpSpPr>
            <p:grpSpPr bwMode="auto">
              <a:xfrm>
                <a:off x="2381" y="2931"/>
                <a:ext cx="363" cy="408"/>
                <a:chOff x="1655" y="2795"/>
                <a:chExt cx="726" cy="544"/>
              </a:xfrm>
            </p:grpSpPr>
            <p:sp>
              <p:nvSpPr>
                <p:cNvPr id="24607" name="Arc 12"/>
                <p:cNvSpPr>
                  <a:spLocks/>
                </p:cNvSpPr>
                <p:nvPr/>
              </p:nvSpPr>
              <p:spPr bwMode="auto">
                <a:xfrm>
                  <a:off x="2018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608" name="Arc 13"/>
                <p:cNvSpPr>
                  <a:spLocks/>
                </p:cNvSpPr>
                <p:nvPr/>
              </p:nvSpPr>
              <p:spPr bwMode="auto">
                <a:xfrm flipH="1">
                  <a:off x="1655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4601" name="Group 14"/>
              <p:cNvGrpSpPr>
                <a:grpSpLocks/>
              </p:cNvGrpSpPr>
              <p:nvPr/>
            </p:nvGrpSpPr>
            <p:grpSpPr bwMode="auto">
              <a:xfrm>
                <a:off x="2744" y="2931"/>
                <a:ext cx="363" cy="408"/>
                <a:chOff x="1655" y="2795"/>
                <a:chExt cx="726" cy="544"/>
              </a:xfrm>
            </p:grpSpPr>
            <p:sp>
              <p:nvSpPr>
                <p:cNvPr id="24605" name="Arc 15"/>
                <p:cNvSpPr>
                  <a:spLocks/>
                </p:cNvSpPr>
                <p:nvPr/>
              </p:nvSpPr>
              <p:spPr bwMode="auto">
                <a:xfrm>
                  <a:off x="2018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606" name="Arc 16"/>
                <p:cNvSpPr>
                  <a:spLocks/>
                </p:cNvSpPr>
                <p:nvPr/>
              </p:nvSpPr>
              <p:spPr bwMode="auto">
                <a:xfrm flipH="1">
                  <a:off x="1655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4602" name="Group 17"/>
              <p:cNvGrpSpPr>
                <a:grpSpLocks/>
              </p:cNvGrpSpPr>
              <p:nvPr/>
            </p:nvGrpSpPr>
            <p:grpSpPr bwMode="auto">
              <a:xfrm>
                <a:off x="3107" y="2931"/>
                <a:ext cx="363" cy="408"/>
                <a:chOff x="1655" y="2795"/>
                <a:chExt cx="726" cy="544"/>
              </a:xfrm>
            </p:grpSpPr>
            <p:sp>
              <p:nvSpPr>
                <p:cNvPr id="24603" name="Arc 18"/>
                <p:cNvSpPr>
                  <a:spLocks/>
                </p:cNvSpPr>
                <p:nvPr/>
              </p:nvSpPr>
              <p:spPr bwMode="auto">
                <a:xfrm>
                  <a:off x="2018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604" name="Arc 19"/>
                <p:cNvSpPr>
                  <a:spLocks/>
                </p:cNvSpPr>
                <p:nvPr/>
              </p:nvSpPr>
              <p:spPr bwMode="auto">
                <a:xfrm flipH="1">
                  <a:off x="1655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4586" name="Line 21"/>
            <p:cNvSpPr>
              <a:spLocks noChangeShapeType="1"/>
            </p:cNvSpPr>
            <p:nvPr/>
          </p:nvSpPr>
          <p:spPr bwMode="auto">
            <a:xfrm flipV="1">
              <a:off x="1210" y="1842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7" name="Line 22"/>
            <p:cNvSpPr>
              <a:spLocks noChangeShapeType="1"/>
            </p:cNvSpPr>
            <p:nvPr/>
          </p:nvSpPr>
          <p:spPr bwMode="auto">
            <a:xfrm>
              <a:off x="0" y="275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8" name="Line 23"/>
            <p:cNvSpPr>
              <a:spLocks noChangeShapeType="1"/>
            </p:cNvSpPr>
            <p:nvPr/>
          </p:nvSpPr>
          <p:spPr bwMode="auto">
            <a:xfrm>
              <a:off x="1973" y="284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9" name="Text Box 24"/>
            <p:cNvSpPr txBox="1">
              <a:spLocks noChangeArrowheads="1"/>
            </p:cNvSpPr>
            <p:nvPr/>
          </p:nvSpPr>
          <p:spPr bwMode="auto">
            <a:xfrm>
              <a:off x="1973" y="2840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i="1"/>
                <a:t>t</a:t>
              </a:r>
            </a:p>
          </p:txBody>
        </p:sp>
        <p:sp>
          <p:nvSpPr>
            <p:cNvPr id="24590" name="Text Box 25"/>
            <p:cNvSpPr txBox="1">
              <a:spLocks noChangeArrowheads="1"/>
            </p:cNvSpPr>
            <p:nvPr/>
          </p:nvSpPr>
          <p:spPr bwMode="auto">
            <a:xfrm>
              <a:off x="1111" y="2739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0</a:t>
              </a:r>
            </a:p>
          </p:txBody>
        </p:sp>
        <p:sp>
          <p:nvSpPr>
            <p:cNvPr id="24591" name="Text Box 26"/>
            <p:cNvSpPr txBox="1">
              <a:spLocks noChangeArrowheads="1"/>
            </p:cNvSpPr>
            <p:nvPr/>
          </p:nvSpPr>
          <p:spPr bwMode="auto">
            <a:xfrm>
              <a:off x="1474" y="2739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1</a:t>
              </a:r>
            </a:p>
          </p:txBody>
        </p:sp>
        <p:sp>
          <p:nvSpPr>
            <p:cNvPr id="24592" name="Text Box 27"/>
            <p:cNvSpPr txBox="1">
              <a:spLocks noChangeArrowheads="1"/>
            </p:cNvSpPr>
            <p:nvPr/>
          </p:nvSpPr>
          <p:spPr bwMode="auto">
            <a:xfrm>
              <a:off x="1791" y="2739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2</a:t>
              </a:r>
            </a:p>
          </p:txBody>
        </p:sp>
        <p:sp>
          <p:nvSpPr>
            <p:cNvPr id="24593" name="Text Box 28"/>
            <p:cNvSpPr txBox="1">
              <a:spLocks noChangeArrowheads="1"/>
            </p:cNvSpPr>
            <p:nvPr/>
          </p:nvSpPr>
          <p:spPr bwMode="auto">
            <a:xfrm>
              <a:off x="1156" y="2184"/>
              <a:ext cx="1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A</a:t>
              </a:r>
            </a:p>
          </p:txBody>
        </p:sp>
        <p:sp>
          <p:nvSpPr>
            <p:cNvPr id="24594" name="Text Box 29"/>
            <p:cNvSpPr txBox="1">
              <a:spLocks noChangeArrowheads="1"/>
            </p:cNvSpPr>
            <p:nvPr/>
          </p:nvSpPr>
          <p:spPr bwMode="auto">
            <a:xfrm>
              <a:off x="748" y="2750"/>
              <a:ext cx="2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-1</a:t>
              </a:r>
            </a:p>
          </p:txBody>
        </p:sp>
        <p:sp>
          <p:nvSpPr>
            <p:cNvPr id="24595" name="Text Box 30"/>
            <p:cNvSpPr txBox="1">
              <a:spLocks noChangeArrowheads="1"/>
            </p:cNvSpPr>
            <p:nvPr/>
          </p:nvSpPr>
          <p:spPr bwMode="auto">
            <a:xfrm>
              <a:off x="385" y="2795"/>
              <a:ext cx="2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-2</a:t>
              </a:r>
            </a:p>
          </p:txBody>
        </p:sp>
        <p:sp>
          <p:nvSpPr>
            <p:cNvPr id="24596" name="Text Box 31"/>
            <p:cNvSpPr txBox="1">
              <a:spLocks noChangeArrowheads="1"/>
            </p:cNvSpPr>
            <p:nvPr/>
          </p:nvSpPr>
          <p:spPr bwMode="auto">
            <a:xfrm>
              <a:off x="1020" y="1616"/>
              <a:ext cx="3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 i="1"/>
                <a:t>f(t)</a:t>
              </a:r>
            </a:p>
          </p:txBody>
        </p:sp>
        <p:sp>
          <p:nvSpPr>
            <p:cNvPr id="24597" name="Line 32"/>
            <p:cNvSpPr>
              <a:spLocks noChangeShapeType="1"/>
            </p:cNvSpPr>
            <p:nvPr/>
          </p:nvSpPr>
          <p:spPr bwMode="auto">
            <a:xfrm>
              <a:off x="1020" y="2341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43814" name="Group 38"/>
          <p:cNvGrpSpPr>
            <a:grpSpLocks/>
          </p:cNvGrpSpPr>
          <p:nvPr/>
        </p:nvGrpSpPr>
        <p:grpSpPr bwMode="auto">
          <a:xfrm>
            <a:off x="3708400" y="2609850"/>
            <a:ext cx="5002213" cy="4059238"/>
            <a:chOff x="2336" y="1644"/>
            <a:chExt cx="3151" cy="2557"/>
          </a:xfrm>
        </p:grpSpPr>
        <p:sp>
          <p:nvSpPr>
            <p:cNvPr id="24582" name="Rectangle 37"/>
            <p:cNvSpPr>
              <a:spLocks noChangeArrowheads="1"/>
            </p:cNvSpPr>
            <p:nvPr/>
          </p:nvSpPr>
          <p:spPr bwMode="auto">
            <a:xfrm>
              <a:off x="2336" y="3612"/>
              <a:ext cx="2268" cy="589"/>
            </a:xfrm>
            <a:prstGeom prst="rect">
              <a:avLst/>
            </a:prstGeom>
            <a:solidFill>
              <a:srgbClr val="D6FEEE"/>
            </a:solidFill>
            <a:ln w="9525">
              <a:solidFill>
                <a:srgbClr val="FF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4583" name="Text Box 34"/>
            <p:cNvSpPr txBox="1">
              <a:spLocks noChangeArrowheads="1"/>
            </p:cNvSpPr>
            <p:nvPr/>
          </p:nvSpPr>
          <p:spPr bwMode="auto">
            <a:xfrm>
              <a:off x="5057" y="3748"/>
              <a:ext cx="4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(62)</a:t>
              </a:r>
            </a:p>
          </p:txBody>
        </p:sp>
        <p:graphicFrame>
          <p:nvGraphicFramePr>
            <p:cNvPr id="24584" name="Object 35"/>
            <p:cNvGraphicFramePr>
              <a:graphicFrameLocks noChangeAspect="1"/>
            </p:cNvGraphicFramePr>
            <p:nvPr/>
          </p:nvGraphicFramePr>
          <p:xfrm>
            <a:off x="2381" y="1644"/>
            <a:ext cx="2372" cy="2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3" name="Equation" r:id="rId3" imgW="1968500" imgH="2082800" progId="Equation.3">
                    <p:embed/>
                  </p:oleObj>
                </mc:Choice>
                <mc:Fallback>
                  <p:oleObj name="Equation" r:id="rId3" imgW="1968500" imgH="2082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" y="1644"/>
                          <a:ext cx="2372" cy="2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D6FEEE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18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27213"/>
            <a:ext cx="8316912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1900" smtClean="0"/>
              <a:t>A expansão em série de Fourier de uma função periódica equivale à resolução da função em termos de seus componentes de várias freqüências. Uma função periódica com período </a:t>
            </a:r>
            <a:r>
              <a:rPr lang="pt-BR" altLang="pt-BR" sz="1900" i="1" smtClean="0"/>
              <a:t>T</a:t>
            </a:r>
            <a:r>
              <a:rPr lang="pt-BR" altLang="pt-BR" sz="1900" smtClean="0"/>
              <a:t> tem componentes com freqüência angular de </a:t>
            </a:r>
            <a:r>
              <a:rPr lang="pt-BR" altLang="pt-BR" sz="1900" smtClean="0">
                <a:latin typeface="Symbol" pitchFamily="18" charset="2"/>
              </a:rPr>
              <a:t>w</a:t>
            </a:r>
            <a:r>
              <a:rPr lang="pt-BR" altLang="pt-BR" sz="1900" baseline="-25000" smtClean="0"/>
              <a:t>0</a:t>
            </a:r>
            <a:r>
              <a:rPr lang="pt-BR" altLang="pt-BR" sz="1900" smtClean="0"/>
              <a:t>, 2</a:t>
            </a:r>
            <a:r>
              <a:rPr lang="pt-BR" altLang="pt-BR" sz="1900" smtClean="0">
                <a:latin typeface="Symbol" pitchFamily="18" charset="2"/>
              </a:rPr>
              <a:t>w</a:t>
            </a:r>
            <a:r>
              <a:rPr lang="pt-BR" altLang="pt-BR" sz="1900" baseline="-25000" smtClean="0"/>
              <a:t>0</a:t>
            </a:r>
            <a:r>
              <a:rPr lang="pt-BR" altLang="pt-BR" sz="1900" smtClean="0"/>
              <a:t>, 3</a:t>
            </a:r>
            <a:r>
              <a:rPr lang="pt-BR" altLang="pt-BR" sz="1900" smtClean="0">
                <a:latin typeface="Symbol" pitchFamily="18" charset="2"/>
              </a:rPr>
              <a:t>w</a:t>
            </a:r>
            <a:r>
              <a:rPr lang="pt-BR" altLang="pt-BR" sz="1900" baseline="-25000" smtClean="0"/>
              <a:t>0</a:t>
            </a:r>
            <a:r>
              <a:rPr lang="pt-BR" altLang="pt-BR" sz="1900" smtClean="0"/>
              <a:t>, ..., </a:t>
            </a:r>
            <a:r>
              <a:rPr lang="pt-BR" altLang="pt-BR" sz="1900" i="1" smtClean="0"/>
              <a:t>n</a:t>
            </a:r>
            <a:r>
              <a:rPr lang="pt-BR" altLang="pt-BR" sz="1900" smtClean="0">
                <a:latin typeface="Symbol" pitchFamily="18" charset="2"/>
              </a:rPr>
              <a:t>w</a:t>
            </a:r>
            <a:r>
              <a:rPr lang="pt-BR" altLang="pt-BR" sz="1900" baseline="-25000" smtClean="0"/>
              <a:t>0</a:t>
            </a:r>
            <a:r>
              <a:rPr lang="pt-BR" altLang="pt-BR" sz="1900" smtClean="0"/>
              <a:t>, etc, onde </a:t>
            </a:r>
            <a:r>
              <a:rPr lang="pt-BR" altLang="pt-BR" sz="1900" smtClean="0">
                <a:latin typeface="Symbol" pitchFamily="18" charset="2"/>
              </a:rPr>
              <a:t>w</a:t>
            </a:r>
            <a:r>
              <a:rPr lang="pt-BR" altLang="pt-BR" sz="1900" baseline="-25000" smtClean="0"/>
              <a:t>0</a:t>
            </a:r>
            <a:r>
              <a:rPr lang="pt-BR" altLang="pt-BR" sz="1900" smtClean="0"/>
              <a:t>=2</a:t>
            </a:r>
            <a:r>
              <a:rPr lang="pt-BR" altLang="pt-BR" sz="1900" smtClean="0">
                <a:latin typeface="Symbol" pitchFamily="18" charset="2"/>
              </a:rPr>
              <a:t>p</a:t>
            </a:r>
            <a:r>
              <a:rPr lang="pt-BR" altLang="pt-BR" sz="1900" smtClean="0"/>
              <a:t>/</a:t>
            </a:r>
            <a:r>
              <a:rPr lang="pt-BR" altLang="pt-BR" sz="1900" i="1" smtClean="0"/>
              <a:t>T</a:t>
            </a:r>
            <a:r>
              <a:rPr lang="pt-BR" altLang="pt-BR" sz="19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900" smtClean="0"/>
              <a:t>Uma função periódica f(t) possui um espectro de freqüências. Se especificarmos </a:t>
            </a:r>
            <a:r>
              <a:rPr lang="pt-BR" altLang="pt-BR" sz="1900" i="1" smtClean="0"/>
              <a:t>f(t)</a:t>
            </a:r>
            <a:r>
              <a:rPr lang="pt-BR" altLang="pt-BR" sz="1900" smtClean="0"/>
              <a:t> poderemos encontrar seu espectro.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900" smtClean="0"/>
              <a:t>Alternativamente, se conhecermos o espectro, podemos encontrar a função periódica correspondente </a:t>
            </a:r>
            <a:r>
              <a:rPr lang="pt-BR" altLang="pt-BR" sz="1900" i="1" smtClean="0"/>
              <a:t>f(t)</a:t>
            </a:r>
            <a:r>
              <a:rPr lang="pt-BR" altLang="pt-BR" sz="19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900" smtClean="0"/>
              <a:t>Uma função periódica pode ser especificada de duas maneiras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700" smtClean="0"/>
              <a:t>Representação no </a:t>
            </a:r>
            <a:r>
              <a:rPr lang="pt-BR" altLang="pt-BR" sz="1700" smtClean="0">
                <a:solidFill>
                  <a:srgbClr val="0000CC"/>
                </a:solidFill>
              </a:rPr>
              <a:t>domínio do tempo</a:t>
            </a:r>
            <a:r>
              <a:rPr lang="pt-BR" altLang="pt-BR" sz="1700" smtClean="0"/>
              <a:t>, onde f(t) é expressa como uma função do tempo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700" smtClean="0"/>
              <a:t>Representação no </a:t>
            </a:r>
            <a:r>
              <a:rPr lang="pt-BR" altLang="pt-BR" sz="1700" smtClean="0">
                <a:solidFill>
                  <a:srgbClr val="0000CC"/>
                </a:solidFill>
              </a:rPr>
              <a:t>domínio da freqüência</a:t>
            </a:r>
            <a:r>
              <a:rPr lang="pt-BR" altLang="pt-BR" sz="1700" smtClean="0"/>
              <a:t>, onde o espectro (i.e. as amplitudes dos vários componentes de freqüência) é especificado.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500" smtClean="0"/>
              <a:t>Notar que o espectro existe apenas em </a:t>
            </a:r>
            <a:r>
              <a:rPr lang="pt-BR" altLang="pt-BR" sz="1500" smtClean="0">
                <a:latin typeface="Symbol" pitchFamily="18" charset="2"/>
              </a:rPr>
              <a:t>w</a:t>
            </a:r>
            <a:r>
              <a:rPr lang="pt-BR" altLang="pt-BR" sz="1500" baseline="-25000" smtClean="0"/>
              <a:t>0</a:t>
            </a:r>
            <a:r>
              <a:rPr lang="pt-BR" altLang="pt-BR" sz="1500" smtClean="0"/>
              <a:t>, 2</a:t>
            </a:r>
            <a:r>
              <a:rPr lang="pt-BR" altLang="pt-BR" sz="1500" smtClean="0">
                <a:latin typeface="Symbol" pitchFamily="18" charset="2"/>
              </a:rPr>
              <a:t>w</a:t>
            </a:r>
            <a:r>
              <a:rPr lang="pt-BR" altLang="pt-BR" sz="1500" baseline="-25000" smtClean="0"/>
              <a:t>0</a:t>
            </a:r>
            <a:r>
              <a:rPr lang="pt-BR" altLang="pt-BR" sz="1500" smtClean="0"/>
              <a:t>, 3</a:t>
            </a:r>
            <a:r>
              <a:rPr lang="pt-BR" altLang="pt-BR" sz="1500" smtClean="0">
                <a:latin typeface="Symbol" pitchFamily="18" charset="2"/>
              </a:rPr>
              <a:t>w</a:t>
            </a:r>
            <a:r>
              <a:rPr lang="pt-BR" altLang="pt-BR" sz="1500" baseline="-25000" smtClean="0"/>
              <a:t>0</a:t>
            </a:r>
            <a:r>
              <a:rPr lang="pt-BR" altLang="pt-BR" sz="1500" smtClean="0"/>
              <a:t>, ..., </a:t>
            </a:r>
            <a:r>
              <a:rPr lang="pt-BR" altLang="pt-BR" sz="1500" i="1" smtClean="0"/>
              <a:t>n</a:t>
            </a:r>
            <a:r>
              <a:rPr lang="pt-BR" altLang="pt-BR" sz="1500" smtClean="0">
                <a:latin typeface="Symbol" pitchFamily="18" charset="2"/>
              </a:rPr>
              <a:t>w</a:t>
            </a:r>
            <a:r>
              <a:rPr lang="pt-BR" altLang="pt-BR" sz="1500" baseline="-25000" smtClean="0"/>
              <a:t>0</a:t>
            </a:r>
            <a:r>
              <a:rPr lang="pt-BR" altLang="pt-BR" sz="1500" smtClean="0"/>
              <a:t>, etc, logo não é uma curva contínua, existe apenas em valores discretos de </a:t>
            </a:r>
            <a:r>
              <a:rPr lang="pt-BR" altLang="pt-BR" sz="1500" smtClean="0">
                <a:latin typeface="Symbol" pitchFamily="18" charset="2"/>
              </a:rPr>
              <a:t>w</a:t>
            </a:r>
            <a:r>
              <a:rPr lang="pt-BR" altLang="pt-BR" sz="1500" smtClean="0"/>
              <a:t>. Muitas vezes, é chamado de </a:t>
            </a:r>
            <a:r>
              <a:rPr lang="pt-BR" altLang="pt-BR" sz="1500" smtClean="0">
                <a:solidFill>
                  <a:srgbClr val="0000CC"/>
                </a:solidFill>
              </a:rPr>
              <a:t>espectro discreto</a:t>
            </a:r>
            <a:r>
              <a:rPr lang="pt-BR" altLang="pt-BR" sz="1500" smtClean="0"/>
              <a:t>, ou </a:t>
            </a:r>
            <a:r>
              <a:rPr lang="pt-BR" altLang="pt-BR" sz="1500" smtClean="0">
                <a:solidFill>
                  <a:srgbClr val="0000CC"/>
                </a:solidFill>
              </a:rPr>
              <a:t>linha espectral.</a:t>
            </a:r>
          </a:p>
        </p:txBody>
      </p:sp>
    </p:spTree>
    <p:extLst>
      <p:ext uri="{BB962C8B-B14F-4D97-AF65-F5344CB8AC3E}">
        <p14:creationId xmlns:p14="http://schemas.microsoft.com/office/powerpoint/2010/main" val="31678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500" smtClean="0"/>
              <a:t>Podemos usar as séries trigonométrica ou exponencial para representar um espectro, mas a exponencial é mais adequada.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100" smtClean="0"/>
              <a:t>Neste caso, a função periódica é expressa como a soma de funções exponenciais de freqüências 0, </a:t>
            </a:r>
            <a:r>
              <a:rPr lang="en-US" altLang="pt-BR" sz="2100" smtClean="0"/>
              <a:t>±</a:t>
            </a:r>
            <a:r>
              <a:rPr lang="en-US" altLang="pt-BR" sz="2100" smtClean="0">
                <a:latin typeface="Symbol" pitchFamily="18" charset="2"/>
              </a:rPr>
              <a:t>w</a:t>
            </a:r>
            <a:r>
              <a:rPr lang="en-US" altLang="pt-BR" sz="2100" baseline="-25000" smtClean="0"/>
              <a:t>0</a:t>
            </a:r>
            <a:r>
              <a:rPr lang="en-US" altLang="pt-BR" sz="2100" smtClean="0"/>
              <a:t>, ±2</a:t>
            </a:r>
            <a:r>
              <a:rPr lang="en-US" altLang="pt-BR" sz="2100" smtClean="0">
                <a:latin typeface="Symbol" pitchFamily="18" charset="2"/>
              </a:rPr>
              <a:t>w</a:t>
            </a:r>
            <a:r>
              <a:rPr lang="en-US" altLang="pt-BR" sz="2100" baseline="-25000" smtClean="0"/>
              <a:t>0</a:t>
            </a:r>
            <a:r>
              <a:rPr lang="en-US" altLang="pt-BR" sz="2100" smtClean="0"/>
              <a:t>, ±3</a:t>
            </a:r>
            <a:r>
              <a:rPr lang="en-US" altLang="pt-BR" sz="2100" smtClean="0">
                <a:latin typeface="Symbol" pitchFamily="18" charset="2"/>
              </a:rPr>
              <a:t>w</a:t>
            </a:r>
            <a:r>
              <a:rPr lang="en-US" altLang="pt-BR" sz="2100" baseline="-25000" smtClean="0"/>
              <a:t>0</a:t>
            </a:r>
            <a:r>
              <a:rPr lang="en-US" altLang="pt-BR" sz="2100" smtClean="0"/>
              <a:t>, …,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100" smtClean="0"/>
              <a:t>Significado de freqüências negativas: os sinais e</a:t>
            </a:r>
            <a:r>
              <a:rPr lang="en-US" altLang="pt-BR" sz="2100" baseline="30000" smtClean="0"/>
              <a:t>jwt</a:t>
            </a:r>
            <a:r>
              <a:rPr lang="en-US" altLang="pt-BR" sz="2100" smtClean="0"/>
              <a:t> e e</a:t>
            </a:r>
            <a:r>
              <a:rPr lang="en-US" altLang="pt-BR" sz="2100" baseline="30000" smtClean="0"/>
              <a:t>-j</a:t>
            </a:r>
            <a:r>
              <a:rPr lang="en-US" altLang="pt-BR" sz="2100" baseline="30000" smtClean="0">
                <a:latin typeface="Symbol" pitchFamily="18" charset="2"/>
              </a:rPr>
              <a:t>w</a:t>
            </a:r>
            <a:r>
              <a:rPr lang="en-US" altLang="pt-BR" sz="2100" baseline="30000" smtClean="0"/>
              <a:t>t</a:t>
            </a:r>
            <a:r>
              <a:rPr lang="en-US" altLang="pt-BR" sz="2100" smtClean="0"/>
              <a:t> oscilam na freqüência </a:t>
            </a:r>
            <a:r>
              <a:rPr lang="en-US" altLang="pt-BR" sz="2100" smtClean="0">
                <a:latin typeface="Symbol" pitchFamily="18" charset="2"/>
              </a:rPr>
              <a:t>w</a:t>
            </a:r>
            <a:r>
              <a:rPr lang="en-US" altLang="pt-BR" sz="2100" smtClean="0"/>
              <a:t>. Contudo, podem ser vistos como dois fasores girando em direções opostas e, quando somados, resultam numa função temporal real.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17196627"/>
              </p:ext>
            </p:extLst>
          </p:nvPr>
        </p:nvGraphicFramePr>
        <p:xfrm>
          <a:off x="3275856" y="5157192"/>
          <a:ext cx="36718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157192"/>
                        <a:ext cx="36718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FE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29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27213"/>
            <a:ext cx="8172450" cy="4770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500" smtClean="0"/>
              <a:t>Para uma função periódica com período T, a série exponencial é dada por</a:t>
            </a:r>
          </a:p>
          <a:p>
            <a:pPr eaLnBrk="1" hangingPunct="1">
              <a:lnSpc>
                <a:spcPct val="80000"/>
              </a:lnSpc>
            </a:pPr>
            <a:endParaRPr lang="pt-BR" altLang="pt-BR" sz="2500" smtClean="0"/>
          </a:p>
          <a:p>
            <a:pPr eaLnBrk="1" hangingPunct="1">
              <a:lnSpc>
                <a:spcPct val="80000"/>
              </a:lnSpc>
            </a:pPr>
            <a:endParaRPr lang="pt-BR" altLang="pt-BR" sz="2500" smtClean="0"/>
          </a:p>
          <a:p>
            <a:pPr eaLnBrk="1" hangingPunct="1">
              <a:lnSpc>
                <a:spcPct val="80000"/>
              </a:lnSpc>
            </a:pPr>
            <a:endParaRPr lang="pt-BR" altLang="pt-BR" sz="2500" smtClean="0"/>
          </a:p>
          <a:p>
            <a:pPr lvl="1" eaLnBrk="1" hangingPunct="1">
              <a:lnSpc>
                <a:spcPct val="80000"/>
              </a:lnSpc>
            </a:pPr>
            <a:r>
              <a:rPr lang="pt-BR" altLang="pt-BR" sz="2100" smtClean="0"/>
              <a:t>Freqüências: 0, 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, -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, 2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, -2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,...,</a:t>
            </a:r>
            <a:r>
              <a:rPr lang="pt-BR" altLang="pt-BR" sz="2100" i="1" smtClean="0"/>
              <a:t>n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, -</a:t>
            </a:r>
            <a:r>
              <a:rPr lang="pt-BR" altLang="pt-BR" sz="2100" i="1" smtClean="0"/>
              <a:t>n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,..., etc.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100" smtClean="0"/>
              <a:t>Amplitudes destas freqüências: F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, F</a:t>
            </a:r>
            <a:r>
              <a:rPr lang="pt-BR" altLang="pt-BR" sz="2100" baseline="-25000" smtClean="0"/>
              <a:t>1</a:t>
            </a:r>
            <a:r>
              <a:rPr lang="pt-BR" altLang="pt-BR" sz="2100" smtClean="0"/>
              <a:t>, F</a:t>
            </a:r>
            <a:r>
              <a:rPr lang="pt-BR" altLang="pt-BR" sz="2100" baseline="-25000" smtClean="0"/>
              <a:t>-1</a:t>
            </a:r>
            <a:r>
              <a:rPr lang="pt-BR" altLang="pt-BR" sz="2100" smtClean="0"/>
              <a:t>, F</a:t>
            </a:r>
            <a:r>
              <a:rPr lang="pt-BR" altLang="pt-BR" sz="2100" baseline="-25000" smtClean="0"/>
              <a:t>2</a:t>
            </a:r>
            <a:r>
              <a:rPr lang="pt-BR" altLang="pt-BR" sz="2100" smtClean="0"/>
              <a:t>, F</a:t>
            </a:r>
            <a:r>
              <a:rPr lang="pt-BR" altLang="pt-BR" sz="2100" baseline="-25000" smtClean="0"/>
              <a:t>-2</a:t>
            </a:r>
            <a:r>
              <a:rPr lang="pt-BR" altLang="pt-BR" sz="2100" smtClean="0"/>
              <a:t>, ..., F</a:t>
            </a:r>
            <a:r>
              <a:rPr lang="pt-BR" altLang="pt-BR" sz="2100" i="1" baseline="-25000" smtClean="0"/>
              <a:t>n</a:t>
            </a:r>
            <a:r>
              <a:rPr lang="pt-BR" altLang="pt-BR" sz="2100" smtClean="0"/>
              <a:t>, F</a:t>
            </a:r>
            <a:r>
              <a:rPr lang="pt-BR" altLang="pt-BR" sz="2100" baseline="-25000" smtClean="0"/>
              <a:t>-</a:t>
            </a:r>
            <a:r>
              <a:rPr lang="pt-BR" altLang="pt-BR" sz="2100" i="1" baseline="-25000" smtClean="0"/>
              <a:t>n</a:t>
            </a:r>
            <a:r>
              <a:rPr lang="pt-BR" altLang="pt-BR" sz="2100" smtClean="0"/>
              <a:t>, ..., etc.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000" smtClean="0"/>
              <a:t>As amplitudes F</a:t>
            </a:r>
            <a:r>
              <a:rPr lang="pt-BR" altLang="pt-BR" sz="2000" baseline="-25000" smtClean="0"/>
              <a:t>n</a:t>
            </a:r>
            <a:r>
              <a:rPr lang="pt-BR" altLang="pt-BR" sz="2000" smtClean="0"/>
              <a:t> são, em geral, complexas, portanto são descritas por amplitude e fase.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700" smtClean="0"/>
              <a:t>Podemos precisar de duas linhas espectrais para representação no domínio da freqüência: espectro de amplitude e espectro de fase, mas se os componentes espectrais forem reais, usamos apenas o espectro de amplitudes. Ex. a seguir ...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95513" y="2636838"/>
          <a:ext cx="626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Equation" r:id="rId3" imgW="3251200" imgH="482600" progId="Equation.3">
                  <p:embed/>
                </p:oleObj>
              </mc:Choice>
              <mc:Fallback>
                <p:oleObj name="Equation" r:id="rId3" imgW="3251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636838"/>
                        <a:ext cx="626586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FE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63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27213"/>
            <a:ext cx="8316912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Seja a função periódica seno retificada. A série de Fourier exponencial que a descreve é:</a:t>
            </a:r>
          </a:p>
        </p:txBody>
      </p:sp>
      <p:grpSp>
        <p:nvGrpSpPr>
          <p:cNvPr id="28676" name="Group 100"/>
          <p:cNvGrpSpPr>
            <a:grpSpLocks/>
          </p:cNvGrpSpPr>
          <p:nvPr/>
        </p:nvGrpSpPr>
        <p:grpSpPr bwMode="auto">
          <a:xfrm>
            <a:off x="468313" y="4149725"/>
            <a:ext cx="3492500" cy="2309813"/>
            <a:chOff x="0" y="2614"/>
            <a:chExt cx="2200" cy="1455"/>
          </a:xfrm>
        </p:grpSpPr>
        <p:grpSp>
          <p:nvGrpSpPr>
            <p:cNvPr id="28714" name="Group 5"/>
            <p:cNvGrpSpPr>
              <a:grpSpLocks/>
            </p:cNvGrpSpPr>
            <p:nvPr/>
          </p:nvGrpSpPr>
          <p:grpSpPr bwMode="auto">
            <a:xfrm>
              <a:off x="113" y="3339"/>
              <a:ext cx="1815" cy="408"/>
              <a:chOff x="1655" y="2931"/>
              <a:chExt cx="1815" cy="408"/>
            </a:xfrm>
          </p:grpSpPr>
          <p:grpSp>
            <p:nvGrpSpPr>
              <p:cNvPr id="28727" name="Group 6"/>
              <p:cNvGrpSpPr>
                <a:grpSpLocks/>
              </p:cNvGrpSpPr>
              <p:nvPr/>
            </p:nvGrpSpPr>
            <p:grpSpPr bwMode="auto">
              <a:xfrm>
                <a:off x="1655" y="2931"/>
                <a:ext cx="363" cy="408"/>
                <a:chOff x="1655" y="2795"/>
                <a:chExt cx="726" cy="544"/>
              </a:xfrm>
            </p:grpSpPr>
            <p:sp>
              <p:nvSpPr>
                <p:cNvPr id="28740" name="Arc 7"/>
                <p:cNvSpPr>
                  <a:spLocks/>
                </p:cNvSpPr>
                <p:nvPr/>
              </p:nvSpPr>
              <p:spPr bwMode="auto">
                <a:xfrm>
                  <a:off x="2018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741" name="Arc 8"/>
                <p:cNvSpPr>
                  <a:spLocks/>
                </p:cNvSpPr>
                <p:nvPr/>
              </p:nvSpPr>
              <p:spPr bwMode="auto">
                <a:xfrm flipH="1">
                  <a:off x="1655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8728" name="Group 9"/>
              <p:cNvGrpSpPr>
                <a:grpSpLocks/>
              </p:cNvGrpSpPr>
              <p:nvPr/>
            </p:nvGrpSpPr>
            <p:grpSpPr bwMode="auto">
              <a:xfrm>
                <a:off x="2018" y="2931"/>
                <a:ext cx="363" cy="408"/>
                <a:chOff x="1655" y="2795"/>
                <a:chExt cx="726" cy="544"/>
              </a:xfrm>
            </p:grpSpPr>
            <p:sp>
              <p:nvSpPr>
                <p:cNvPr id="28738" name="Arc 10"/>
                <p:cNvSpPr>
                  <a:spLocks/>
                </p:cNvSpPr>
                <p:nvPr/>
              </p:nvSpPr>
              <p:spPr bwMode="auto">
                <a:xfrm>
                  <a:off x="2018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739" name="Arc 11"/>
                <p:cNvSpPr>
                  <a:spLocks/>
                </p:cNvSpPr>
                <p:nvPr/>
              </p:nvSpPr>
              <p:spPr bwMode="auto">
                <a:xfrm flipH="1">
                  <a:off x="1655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8729" name="Group 12"/>
              <p:cNvGrpSpPr>
                <a:grpSpLocks/>
              </p:cNvGrpSpPr>
              <p:nvPr/>
            </p:nvGrpSpPr>
            <p:grpSpPr bwMode="auto">
              <a:xfrm>
                <a:off x="2381" y="2931"/>
                <a:ext cx="363" cy="408"/>
                <a:chOff x="1655" y="2795"/>
                <a:chExt cx="726" cy="544"/>
              </a:xfrm>
            </p:grpSpPr>
            <p:sp>
              <p:nvSpPr>
                <p:cNvPr id="28736" name="Arc 13"/>
                <p:cNvSpPr>
                  <a:spLocks/>
                </p:cNvSpPr>
                <p:nvPr/>
              </p:nvSpPr>
              <p:spPr bwMode="auto">
                <a:xfrm>
                  <a:off x="2018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737" name="Arc 14"/>
                <p:cNvSpPr>
                  <a:spLocks/>
                </p:cNvSpPr>
                <p:nvPr/>
              </p:nvSpPr>
              <p:spPr bwMode="auto">
                <a:xfrm flipH="1">
                  <a:off x="1655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8730" name="Group 15"/>
              <p:cNvGrpSpPr>
                <a:grpSpLocks/>
              </p:cNvGrpSpPr>
              <p:nvPr/>
            </p:nvGrpSpPr>
            <p:grpSpPr bwMode="auto">
              <a:xfrm>
                <a:off x="2744" y="2931"/>
                <a:ext cx="363" cy="408"/>
                <a:chOff x="1655" y="2795"/>
                <a:chExt cx="726" cy="544"/>
              </a:xfrm>
            </p:grpSpPr>
            <p:sp>
              <p:nvSpPr>
                <p:cNvPr id="28734" name="Arc 16"/>
                <p:cNvSpPr>
                  <a:spLocks/>
                </p:cNvSpPr>
                <p:nvPr/>
              </p:nvSpPr>
              <p:spPr bwMode="auto">
                <a:xfrm>
                  <a:off x="2018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735" name="Arc 17"/>
                <p:cNvSpPr>
                  <a:spLocks/>
                </p:cNvSpPr>
                <p:nvPr/>
              </p:nvSpPr>
              <p:spPr bwMode="auto">
                <a:xfrm flipH="1">
                  <a:off x="1655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8731" name="Group 18"/>
              <p:cNvGrpSpPr>
                <a:grpSpLocks/>
              </p:cNvGrpSpPr>
              <p:nvPr/>
            </p:nvGrpSpPr>
            <p:grpSpPr bwMode="auto">
              <a:xfrm>
                <a:off x="3107" y="2931"/>
                <a:ext cx="363" cy="408"/>
                <a:chOff x="1655" y="2795"/>
                <a:chExt cx="726" cy="544"/>
              </a:xfrm>
            </p:grpSpPr>
            <p:sp>
              <p:nvSpPr>
                <p:cNvPr id="28732" name="Arc 19"/>
                <p:cNvSpPr>
                  <a:spLocks/>
                </p:cNvSpPr>
                <p:nvPr/>
              </p:nvSpPr>
              <p:spPr bwMode="auto">
                <a:xfrm>
                  <a:off x="2018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733" name="Arc 20"/>
                <p:cNvSpPr>
                  <a:spLocks/>
                </p:cNvSpPr>
                <p:nvPr/>
              </p:nvSpPr>
              <p:spPr bwMode="auto">
                <a:xfrm flipH="1">
                  <a:off x="1655" y="2795"/>
                  <a:ext cx="363" cy="5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63 w 21600"/>
                    <a:gd name="T3" fmla="*/ 544 h 21600"/>
                    <a:gd name="T4" fmla="*/ 0 w 21600"/>
                    <a:gd name="T5" fmla="*/ 54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8715" name="Line 21"/>
            <p:cNvSpPr>
              <a:spLocks noChangeShapeType="1"/>
            </p:cNvSpPr>
            <p:nvPr/>
          </p:nvSpPr>
          <p:spPr bwMode="auto">
            <a:xfrm flipV="1">
              <a:off x="1210" y="2840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16" name="Line 22"/>
            <p:cNvSpPr>
              <a:spLocks noChangeShapeType="1"/>
            </p:cNvSpPr>
            <p:nvPr/>
          </p:nvSpPr>
          <p:spPr bwMode="auto">
            <a:xfrm>
              <a:off x="0" y="374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17" name="Line 23"/>
            <p:cNvSpPr>
              <a:spLocks noChangeShapeType="1"/>
            </p:cNvSpPr>
            <p:nvPr/>
          </p:nvSpPr>
          <p:spPr bwMode="auto">
            <a:xfrm>
              <a:off x="1973" y="383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18" name="Text Box 24"/>
            <p:cNvSpPr txBox="1">
              <a:spLocks noChangeArrowheads="1"/>
            </p:cNvSpPr>
            <p:nvPr/>
          </p:nvSpPr>
          <p:spPr bwMode="auto">
            <a:xfrm>
              <a:off x="1973" y="3838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i="1"/>
                <a:t>t</a:t>
              </a:r>
            </a:p>
          </p:txBody>
        </p:sp>
        <p:sp>
          <p:nvSpPr>
            <p:cNvPr id="28719" name="Text Box 25"/>
            <p:cNvSpPr txBox="1">
              <a:spLocks noChangeArrowheads="1"/>
            </p:cNvSpPr>
            <p:nvPr/>
          </p:nvSpPr>
          <p:spPr bwMode="auto">
            <a:xfrm>
              <a:off x="1111" y="3737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0</a:t>
              </a:r>
            </a:p>
          </p:txBody>
        </p:sp>
        <p:sp>
          <p:nvSpPr>
            <p:cNvPr id="28720" name="Text Box 26"/>
            <p:cNvSpPr txBox="1">
              <a:spLocks noChangeArrowheads="1"/>
            </p:cNvSpPr>
            <p:nvPr/>
          </p:nvSpPr>
          <p:spPr bwMode="auto">
            <a:xfrm>
              <a:off x="1474" y="3737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1</a:t>
              </a:r>
            </a:p>
          </p:txBody>
        </p:sp>
        <p:sp>
          <p:nvSpPr>
            <p:cNvPr id="28721" name="Text Box 27"/>
            <p:cNvSpPr txBox="1">
              <a:spLocks noChangeArrowheads="1"/>
            </p:cNvSpPr>
            <p:nvPr/>
          </p:nvSpPr>
          <p:spPr bwMode="auto">
            <a:xfrm>
              <a:off x="1791" y="3737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2</a:t>
              </a:r>
            </a:p>
          </p:txBody>
        </p:sp>
        <p:sp>
          <p:nvSpPr>
            <p:cNvPr id="28722" name="Text Box 28"/>
            <p:cNvSpPr txBox="1">
              <a:spLocks noChangeArrowheads="1"/>
            </p:cNvSpPr>
            <p:nvPr/>
          </p:nvSpPr>
          <p:spPr bwMode="auto">
            <a:xfrm>
              <a:off x="1156" y="3182"/>
              <a:ext cx="1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A</a:t>
              </a:r>
            </a:p>
          </p:txBody>
        </p:sp>
        <p:sp>
          <p:nvSpPr>
            <p:cNvPr id="28723" name="Text Box 29"/>
            <p:cNvSpPr txBox="1">
              <a:spLocks noChangeArrowheads="1"/>
            </p:cNvSpPr>
            <p:nvPr/>
          </p:nvSpPr>
          <p:spPr bwMode="auto">
            <a:xfrm>
              <a:off x="748" y="3748"/>
              <a:ext cx="2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-1</a:t>
              </a:r>
            </a:p>
          </p:txBody>
        </p:sp>
        <p:sp>
          <p:nvSpPr>
            <p:cNvPr id="28724" name="Text Box 30"/>
            <p:cNvSpPr txBox="1">
              <a:spLocks noChangeArrowheads="1"/>
            </p:cNvSpPr>
            <p:nvPr/>
          </p:nvSpPr>
          <p:spPr bwMode="auto">
            <a:xfrm>
              <a:off x="385" y="3793"/>
              <a:ext cx="2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-2</a:t>
              </a:r>
            </a:p>
          </p:txBody>
        </p:sp>
        <p:sp>
          <p:nvSpPr>
            <p:cNvPr id="28725" name="Text Box 31"/>
            <p:cNvSpPr txBox="1">
              <a:spLocks noChangeArrowheads="1"/>
            </p:cNvSpPr>
            <p:nvPr/>
          </p:nvSpPr>
          <p:spPr bwMode="auto">
            <a:xfrm>
              <a:off x="1020" y="2614"/>
              <a:ext cx="3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 i="1"/>
                <a:t>f(t)</a:t>
              </a:r>
            </a:p>
          </p:txBody>
        </p:sp>
        <p:sp>
          <p:nvSpPr>
            <p:cNvPr id="28726" name="Line 32"/>
            <p:cNvSpPr>
              <a:spLocks noChangeShapeType="1"/>
            </p:cNvSpPr>
            <p:nvPr/>
          </p:nvSpPr>
          <p:spPr bwMode="auto">
            <a:xfrm>
              <a:off x="1020" y="333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28677" name="Object 3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79838" y="2636838"/>
          <a:ext cx="48974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Equation" r:id="rId3" imgW="2908300" imgH="812800" progId="Equation.3">
                  <p:embed/>
                </p:oleObj>
              </mc:Choice>
              <mc:Fallback>
                <p:oleObj name="Equation" r:id="rId3" imgW="29083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636838"/>
                        <a:ext cx="48974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FE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8" name="Group 99"/>
          <p:cNvGrpSpPr>
            <a:grpSpLocks/>
          </p:cNvGrpSpPr>
          <p:nvPr/>
        </p:nvGrpSpPr>
        <p:grpSpPr bwMode="auto">
          <a:xfrm>
            <a:off x="4608513" y="4221163"/>
            <a:ext cx="3903662" cy="2297112"/>
            <a:chOff x="2677" y="2810"/>
            <a:chExt cx="2459" cy="1447"/>
          </a:xfrm>
        </p:grpSpPr>
        <p:sp>
          <p:nvSpPr>
            <p:cNvPr id="28679" name="Line 54"/>
            <p:cNvSpPr>
              <a:spLocks noChangeShapeType="1"/>
            </p:cNvSpPr>
            <p:nvPr/>
          </p:nvSpPr>
          <p:spPr bwMode="auto">
            <a:xfrm flipV="1">
              <a:off x="3727" y="2966"/>
              <a:ext cx="0" cy="736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0" name="Line 55"/>
            <p:cNvSpPr>
              <a:spLocks noChangeShapeType="1"/>
            </p:cNvSpPr>
            <p:nvPr/>
          </p:nvSpPr>
          <p:spPr bwMode="auto">
            <a:xfrm>
              <a:off x="2721" y="370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1" name="Text Box 57"/>
            <p:cNvSpPr txBox="1">
              <a:spLocks noChangeArrowheads="1"/>
            </p:cNvSpPr>
            <p:nvPr/>
          </p:nvSpPr>
          <p:spPr bwMode="auto">
            <a:xfrm>
              <a:off x="4921" y="3702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i="1">
                  <a:latin typeface="Symbol" pitchFamily="18" charset="2"/>
                </a:rPr>
                <a:t>w</a:t>
              </a:r>
            </a:p>
          </p:txBody>
        </p:sp>
        <p:sp>
          <p:nvSpPr>
            <p:cNvPr id="28682" name="Text Box 61"/>
            <p:cNvSpPr txBox="1">
              <a:spLocks noChangeArrowheads="1"/>
            </p:cNvSpPr>
            <p:nvPr/>
          </p:nvSpPr>
          <p:spPr bwMode="auto">
            <a:xfrm>
              <a:off x="3560" y="2810"/>
              <a:ext cx="3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>
                  <a:solidFill>
                    <a:srgbClr val="FF6699"/>
                  </a:solidFill>
                </a:rPr>
                <a:t>2A/</a:t>
              </a:r>
              <a:r>
                <a:rPr lang="pt-BR" altLang="pt-BR" sz="1200">
                  <a:solidFill>
                    <a:srgbClr val="FF66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28683" name="Text Box 63"/>
            <p:cNvSpPr txBox="1">
              <a:spLocks noChangeArrowheads="1"/>
            </p:cNvSpPr>
            <p:nvPr/>
          </p:nvSpPr>
          <p:spPr bwMode="auto">
            <a:xfrm>
              <a:off x="2699" y="3521"/>
              <a:ext cx="24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-8</a:t>
              </a:r>
              <a:r>
                <a:rPr lang="pt-BR" altLang="pt-BR" sz="1000">
                  <a:latin typeface="Symbol" pitchFamily="18" charset="2"/>
                </a:rPr>
                <a:t>p</a:t>
              </a:r>
            </a:p>
          </p:txBody>
        </p:sp>
        <p:sp>
          <p:nvSpPr>
            <p:cNvPr id="28684" name="Line 68"/>
            <p:cNvSpPr>
              <a:spLocks noChangeShapeType="1"/>
            </p:cNvSpPr>
            <p:nvPr/>
          </p:nvSpPr>
          <p:spPr bwMode="auto">
            <a:xfrm>
              <a:off x="3515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5" name="Line 69"/>
            <p:cNvSpPr>
              <a:spLocks noChangeShapeType="1"/>
            </p:cNvSpPr>
            <p:nvPr/>
          </p:nvSpPr>
          <p:spPr bwMode="auto">
            <a:xfrm>
              <a:off x="3288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6" name="Line 70"/>
            <p:cNvSpPr>
              <a:spLocks noChangeShapeType="1"/>
            </p:cNvSpPr>
            <p:nvPr/>
          </p:nvSpPr>
          <p:spPr bwMode="auto">
            <a:xfrm>
              <a:off x="3062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7" name="Line 71"/>
            <p:cNvSpPr>
              <a:spLocks noChangeShapeType="1"/>
            </p:cNvSpPr>
            <p:nvPr/>
          </p:nvSpPr>
          <p:spPr bwMode="auto">
            <a:xfrm>
              <a:off x="2835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8" name="Line 56"/>
            <p:cNvSpPr>
              <a:spLocks noChangeShapeType="1"/>
            </p:cNvSpPr>
            <p:nvPr/>
          </p:nvSpPr>
          <p:spPr bwMode="auto">
            <a:xfrm>
              <a:off x="4740" y="374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9" name="Line 72"/>
            <p:cNvSpPr>
              <a:spLocks noChangeShapeType="1"/>
            </p:cNvSpPr>
            <p:nvPr/>
          </p:nvSpPr>
          <p:spPr bwMode="auto">
            <a:xfrm>
              <a:off x="4649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0" name="Line 73"/>
            <p:cNvSpPr>
              <a:spLocks noChangeShapeType="1"/>
            </p:cNvSpPr>
            <p:nvPr/>
          </p:nvSpPr>
          <p:spPr bwMode="auto">
            <a:xfrm>
              <a:off x="4422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1" name="Line 74"/>
            <p:cNvSpPr>
              <a:spLocks noChangeShapeType="1"/>
            </p:cNvSpPr>
            <p:nvPr/>
          </p:nvSpPr>
          <p:spPr bwMode="auto">
            <a:xfrm>
              <a:off x="4196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2" name="Line 75"/>
            <p:cNvSpPr>
              <a:spLocks noChangeShapeType="1"/>
            </p:cNvSpPr>
            <p:nvPr/>
          </p:nvSpPr>
          <p:spPr bwMode="auto">
            <a:xfrm>
              <a:off x="3969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3" name="Text Box 76"/>
            <p:cNvSpPr txBox="1">
              <a:spLocks noChangeArrowheads="1"/>
            </p:cNvSpPr>
            <p:nvPr/>
          </p:nvSpPr>
          <p:spPr bwMode="auto">
            <a:xfrm>
              <a:off x="2941" y="3521"/>
              <a:ext cx="24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-6</a:t>
              </a:r>
              <a:r>
                <a:rPr lang="pt-BR" altLang="pt-BR" sz="1000">
                  <a:latin typeface="Symbol" pitchFamily="18" charset="2"/>
                </a:rPr>
                <a:t>p</a:t>
              </a:r>
            </a:p>
          </p:txBody>
        </p:sp>
        <p:sp>
          <p:nvSpPr>
            <p:cNvPr id="28694" name="Text Box 77"/>
            <p:cNvSpPr txBox="1">
              <a:spLocks noChangeArrowheads="1"/>
            </p:cNvSpPr>
            <p:nvPr/>
          </p:nvSpPr>
          <p:spPr bwMode="auto">
            <a:xfrm>
              <a:off x="3183" y="3521"/>
              <a:ext cx="24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-4</a:t>
              </a:r>
              <a:r>
                <a:rPr lang="pt-BR" altLang="pt-BR" sz="1000">
                  <a:latin typeface="Symbol" pitchFamily="18" charset="2"/>
                </a:rPr>
                <a:t>p</a:t>
              </a:r>
            </a:p>
          </p:txBody>
        </p:sp>
        <p:sp>
          <p:nvSpPr>
            <p:cNvPr id="28695" name="Text Box 78"/>
            <p:cNvSpPr txBox="1">
              <a:spLocks noChangeArrowheads="1"/>
            </p:cNvSpPr>
            <p:nvPr/>
          </p:nvSpPr>
          <p:spPr bwMode="auto">
            <a:xfrm>
              <a:off x="3379" y="3521"/>
              <a:ext cx="24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-2</a:t>
              </a:r>
              <a:r>
                <a:rPr lang="pt-BR" altLang="pt-BR" sz="1000">
                  <a:latin typeface="Symbol" pitchFamily="18" charset="2"/>
                </a:rPr>
                <a:t>p</a:t>
              </a:r>
            </a:p>
          </p:txBody>
        </p:sp>
        <p:sp>
          <p:nvSpPr>
            <p:cNvPr id="28696" name="Text Box 79"/>
            <p:cNvSpPr txBox="1">
              <a:spLocks noChangeArrowheads="1"/>
            </p:cNvSpPr>
            <p:nvPr/>
          </p:nvSpPr>
          <p:spPr bwMode="auto">
            <a:xfrm>
              <a:off x="3833" y="3521"/>
              <a:ext cx="2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2</a:t>
              </a:r>
              <a:r>
                <a:rPr lang="pt-BR" altLang="pt-BR" sz="1000">
                  <a:latin typeface="Symbol" pitchFamily="18" charset="2"/>
                </a:rPr>
                <a:t>p</a:t>
              </a:r>
            </a:p>
          </p:txBody>
        </p:sp>
        <p:sp>
          <p:nvSpPr>
            <p:cNvPr id="28697" name="Text Box 80"/>
            <p:cNvSpPr txBox="1">
              <a:spLocks noChangeArrowheads="1"/>
            </p:cNvSpPr>
            <p:nvPr/>
          </p:nvSpPr>
          <p:spPr bwMode="auto">
            <a:xfrm>
              <a:off x="4060" y="3521"/>
              <a:ext cx="2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4</a:t>
              </a:r>
              <a:r>
                <a:rPr lang="pt-BR" altLang="pt-BR" sz="1000">
                  <a:latin typeface="Symbol" pitchFamily="18" charset="2"/>
                </a:rPr>
                <a:t>p</a:t>
              </a:r>
            </a:p>
          </p:txBody>
        </p:sp>
        <p:sp>
          <p:nvSpPr>
            <p:cNvPr id="28698" name="Text Box 81"/>
            <p:cNvSpPr txBox="1">
              <a:spLocks noChangeArrowheads="1"/>
            </p:cNvSpPr>
            <p:nvPr/>
          </p:nvSpPr>
          <p:spPr bwMode="auto">
            <a:xfrm>
              <a:off x="4287" y="3521"/>
              <a:ext cx="2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6</a:t>
              </a:r>
              <a:r>
                <a:rPr lang="pt-BR" altLang="pt-BR" sz="1000">
                  <a:latin typeface="Symbol" pitchFamily="18" charset="2"/>
                </a:rPr>
                <a:t>p</a:t>
              </a:r>
            </a:p>
          </p:txBody>
        </p:sp>
        <p:sp>
          <p:nvSpPr>
            <p:cNvPr id="28699" name="Text Box 82"/>
            <p:cNvSpPr txBox="1">
              <a:spLocks noChangeArrowheads="1"/>
            </p:cNvSpPr>
            <p:nvPr/>
          </p:nvSpPr>
          <p:spPr bwMode="auto">
            <a:xfrm>
              <a:off x="4513" y="3521"/>
              <a:ext cx="2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8</a:t>
              </a:r>
              <a:r>
                <a:rPr lang="pt-BR" altLang="pt-BR" sz="1000">
                  <a:latin typeface="Symbol" pitchFamily="18" charset="2"/>
                </a:rPr>
                <a:t>p</a:t>
              </a:r>
            </a:p>
          </p:txBody>
        </p:sp>
        <p:sp>
          <p:nvSpPr>
            <p:cNvPr id="28700" name="Line 85"/>
            <p:cNvSpPr>
              <a:spLocks noChangeShapeType="1"/>
            </p:cNvSpPr>
            <p:nvPr/>
          </p:nvSpPr>
          <p:spPr bwMode="auto">
            <a:xfrm flipH="1" flipV="1">
              <a:off x="3512" y="3696"/>
              <a:ext cx="3" cy="470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1" name="Line 86"/>
            <p:cNvSpPr>
              <a:spLocks noChangeShapeType="1"/>
            </p:cNvSpPr>
            <p:nvPr/>
          </p:nvSpPr>
          <p:spPr bwMode="auto">
            <a:xfrm flipH="1" flipV="1">
              <a:off x="3968" y="3692"/>
              <a:ext cx="3" cy="470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2" name="Line 87"/>
            <p:cNvSpPr>
              <a:spLocks noChangeShapeType="1"/>
            </p:cNvSpPr>
            <p:nvPr/>
          </p:nvSpPr>
          <p:spPr bwMode="auto">
            <a:xfrm flipH="1" flipV="1">
              <a:off x="3288" y="3688"/>
              <a:ext cx="3" cy="290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3" name="Line 88"/>
            <p:cNvSpPr>
              <a:spLocks noChangeShapeType="1"/>
            </p:cNvSpPr>
            <p:nvPr/>
          </p:nvSpPr>
          <p:spPr bwMode="auto">
            <a:xfrm flipH="1" flipV="1">
              <a:off x="4192" y="3700"/>
              <a:ext cx="3" cy="290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4" name="Line 89"/>
            <p:cNvSpPr>
              <a:spLocks noChangeShapeType="1"/>
            </p:cNvSpPr>
            <p:nvPr/>
          </p:nvSpPr>
          <p:spPr bwMode="auto">
            <a:xfrm flipH="1" flipV="1">
              <a:off x="4420" y="3704"/>
              <a:ext cx="3" cy="138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5" name="Line 90"/>
            <p:cNvSpPr>
              <a:spLocks noChangeShapeType="1"/>
            </p:cNvSpPr>
            <p:nvPr/>
          </p:nvSpPr>
          <p:spPr bwMode="auto">
            <a:xfrm flipH="1" flipV="1">
              <a:off x="3060" y="3692"/>
              <a:ext cx="3" cy="138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6" name="Line 91"/>
            <p:cNvSpPr>
              <a:spLocks noChangeShapeType="1"/>
            </p:cNvSpPr>
            <p:nvPr/>
          </p:nvSpPr>
          <p:spPr bwMode="auto">
            <a:xfrm flipH="1" flipV="1">
              <a:off x="2832" y="3696"/>
              <a:ext cx="3" cy="62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7" name="Line 92"/>
            <p:cNvSpPr>
              <a:spLocks noChangeShapeType="1"/>
            </p:cNvSpPr>
            <p:nvPr/>
          </p:nvSpPr>
          <p:spPr bwMode="auto">
            <a:xfrm flipH="1" flipV="1">
              <a:off x="4652" y="3700"/>
              <a:ext cx="3" cy="62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8" name="Text Box 93"/>
            <p:cNvSpPr txBox="1">
              <a:spLocks noChangeArrowheads="1"/>
            </p:cNvSpPr>
            <p:nvPr/>
          </p:nvSpPr>
          <p:spPr bwMode="auto">
            <a:xfrm>
              <a:off x="3952" y="4071"/>
              <a:ext cx="3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>
                  <a:solidFill>
                    <a:srgbClr val="FF6699"/>
                  </a:solidFill>
                </a:rPr>
                <a:t>-2A/3</a:t>
              </a:r>
              <a:r>
                <a:rPr lang="pt-BR" altLang="pt-BR" sz="1000">
                  <a:solidFill>
                    <a:srgbClr val="FF66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28709" name="Text Box 94"/>
            <p:cNvSpPr txBox="1">
              <a:spLocks noChangeArrowheads="1"/>
            </p:cNvSpPr>
            <p:nvPr/>
          </p:nvSpPr>
          <p:spPr bwMode="auto">
            <a:xfrm>
              <a:off x="3160" y="4103"/>
              <a:ext cx="3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>
                  <a:solidFill>
                    <a:srgbClr val="FF6699"/>
                  </a:solidFill>
                </a:rPr>
                <a:t>-2A/3</a:t>
              </a:r>
              <a:r>
                <a:rPr lang="pt-BR" altLang="pt-BR" sz="1000">
                  <a:solidFill>
                    <a:srgbClr val="FF66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28710" name="Text Box 95"/>
            <p:cNvSpPr txBox="1">
              <a:spLocks noChangeArrowheads="1"/>
            </p:cNvSpPr>
            <p:nvPr/>
          </p:nvSpPr>
          <p:spPr bwMode="auto">
            <a:xfrm>
              <a:off x="4105" y="3929"/>
              <a:ext cx="44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>
                  <a:solidFill>
                    <a:srgbClr val="FF6699"/>
                  </a:solidFill>
                </a:rPr>
                <a:t>-2A/15</a:t>
              </a:r>
              <a:r>
                <a:rPr lang="pt-BR" altLang="pt-BR" sz="1000">
                  <a:solidFill>
                    <a:srgbClr val="FF66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28711" name="Text Box 96"/>
            <p:cNvSpPr txBox="1">
              <a:spLocks noChangeArrowheads="1"/>
            </p:cNvSpPr>
            <p:nvPr/>
          </p:nvSpPr>
          <p:spPr bwMode="auto">
            <a:xfrm>
              <a:off x="2905" y="3929"/>
              <a:ext cx="44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>
                  <a:solidFill>
                    <a:srgbClr val="FF6699"/>
                  </a:solidFill>
                </a:rPr>
                <a:t>-2A/15</a:t>
              </a:r>
              <a:r>
                <a:rPr lang="pt-BR" altLang="pt-BR" sz="1000">
                  <a:solidFill>
                    <a:srgbClr val="FF66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28712" name="Text Box 97"/>
            <p:cNvSpPr txBox="1">
              <a:spLocks noChangeArrowheads="1"/>
            </p:cNvSpPr>
            <p:nvPr/>
          </p:nvSpPr>
          <p:spPr bwMode="auto">
            <a:xfrm>
              <a:off x="4301" y="3805"/>
              <a:ext cx="44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>
                  <a:solidFill>
                    <a:srgbClr val="FF6699"/>
                  </a:solidFill>
                </a:rPr>
                <a:t>-2A/35</a:t>
              </a:r>
              <a:r>
                <a:rPr lang="pt-BR" altLang="pt-BR" sz="1000">
                  <a:solidFill>
                    <a:srgbClr val="FF66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28713" name="Text Box 98"/>
            <p:cNvSpPr txBox="1">
              <a:spLocks noChangeArrowheads="1"/>
            </p:cNvSpPr>
            <p:nvPr/>
          </p:nvSpPr>
          <p:spPr bwMode="auto">
            <a:xfrm>
              <a:off x="2677" y="3777"/>
              <a:ext cx="44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>
                  <a:solidFill>
                    <a:srgbClr val="FF6699"/>
                  </a:solidFill>
                </a:rPr>
                <a:t>-2A/35</a:t>
              </a:r>
              <a:r>
                <a:rPr lang="pt-BR" altLang="pt-BR" sz="1000">
                  <a:solidFill>
                    <a:srgbClr val="FF6699"/>
                  </a:solidFill>
                  <a:latin typeface="Symbol" pitchFamily="18" charset="2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27213"/>
            <a:ext cx="7921625" cy="4114800"/>
          </a:xfrm>
        </p:spPr>
        <p:txBody>
          <a:bodyPr/>
          <a:lstStyle/>
          <a:p>
            <a:pPr eaLnBrk="1" hangingPunct="1"/>
            <a:r>
              <a:rPr lang="pt-BR" altLang="pt-BR" smtClean="0"/>
              <a:t>O espectro de amplitude de qualquer função periódica é simétrico em torno do eixo vertical que passa pela origem (isso não é uma coincidência !!)</a:t>
            </a:r>
          </a:p>
          <a:p>
            <a:pPr eaLnBrk="1" hangingPunct="1"/>
            <a:r>
              <a:rPr lang="pt-BR" altLang="pt-BR" smtClean="0">
                <a:solidFill>
                  <a:srgbClr val="0000CC"/>
                </a:solidFill>
              </a:rPr>
              <a:t>Exercício: Demonstrar esta afirmativa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</p:spTree>
    <p:extLst>
      <p:ext uri="{BB962C8B-B14F-4D97-AF65-F5344CB8AC3E}">
        <p14:creationId xmlns:p14="http://schemas.microsoft.com/office/powerpoint/2010/main" val="1513302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856537" cy="5229225"/>
          </a:xfrm>
        </p:spPr>
        <p:txBody>
          <a:bodyPr/>
          <a:lstStyle/>
          <a:p>
            <a:pPr eaLnBrk="1" hangingPunct="1"/>
            <a:r>
              <a:rPr lang="pt-BR" altLang="pt-BR" sz="2000" dirty="0" smtClean="0"/>
              <a:t>Solução:</a:t>
            </a:r>
          </a:p>
          <a:p>
            <a:pPr eaLnBrk="1" hangingPunct="1"/>
            <a:endParaRPr lang="pt-BR" altLang="pt-BR" dirty="0" smtClean="0"/>
          </a:p>
          <a:p>
            <a:pPr lvl="1" eaLnBrk="1" hangingPunct="1"/>
            <a:r>
              <a:rPr lang="pt-BR" altLang="pt-BR" sz="1800" dirty="0" err="1" smtClean="0"/>
              <a:t>F</a:t>
            </a:r>
            <a:r>
              <a:rPr lang="pt-BR" altLang="pt-BR" sz="1800" baseline="-25000" dirty="0" err="1" smtClean="0"/>
              <a:t>n</a:t>
            </a:r>
            <a:r>
              <a:rPr lang="pt-BR" altLang="pt-BR" sz="1800" dirty="0" smtClean="0"/>
              <a:t> e F</a:t>
            </a:r>
            <a:r>
              <a:rPr lang="pt-BR" altLang="pt-BR" sz="1800" baseline="-25000" dirty="0" smtClean="0"/>
              <a:t>-n</a:t>
            </a:r>
            <a:r>
              <a:rPr lang="pt-BR" altLang="pt-BR" sz="1800" dirty="0" smtClean="0"/>
              <a:t> são complexos conjugados um do outro, ou seja,</a:t>
            </a:r>
            <a:r>
              <a:rPr lang="pt-BR" altLang="pt-BR" dirty="0" smtClean="0"/>
              <a:t> </a:t>
            </a:r>
          </a:p>
          <a:p>
            <a:pPr lvl="1" eaLnBrk="1" hangingPunct="1"/>
            <a:endParaRPr lang="pt-BR" altLang="pt-BR" dirty="0" smtClean="0"/>
          </a:p>
          <a:p>
            <a:pPr lvl="1" eaLnBrk="1" hangingPunct="1"/>
            <a:r>
              <a:rPr lang="pt-BR" altLang="pt-BR" sz="1800" dirty="0" smtClean="0"/>
              <a:t>O que comprova a simetria.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altLang="pt-BR" sz="1800" dirty="0" smtClean="0"/>
              <a:t>Se </a:t>
            </a:r>
            <a:r>
              <a:rPr lang="pt-BR" altLang="pt-BR" sz="1800" dirty="0" err="1" smtClean="0"/>
              <a:t>F</a:t>
            </a:r>
            <a:r>
              <a:rPr lang="pt-BR" altLang="pt-BR" sz="1800" baseline="-25000" dirty="0" err="1" smtClean="0"/>
              <a:t>n</a:t>
            </a:r>
            <a:r>
              <a:rPr lang="pt-BR" altLang="pt-BR" sz="1800" dirty="0" smtClean="0"/>
              <a:t> for real, F</a:t>
            </a:r>
            <a:r>
              <a:rPr lang="pt-BR" altLang="pt-BR" sz="1800" baseline="-25000" dirty="0" smtClean="0"/>
              <a:t>-n</a:t>
            </a:r>
            <a:r>
              <a:rPr lang="pt-BR" altLang="pt-BR" sz="1800" dirty="0" smtClean="0"/>
              <a:t> também será real e igual e </a:t>
            </a:r>
            <a:r>
              <a:rPr lang="pt-BR" altLang="pt-BR" sz="1800" dirty="0" err="1" smtClean="0"/>
              <a:t>F</a:t>
            </a:r>
            <a:r>
              <a:rPr lang="pt-BR" altLang="pt-BR" sz="1800" baseline="-25000" dirty="0" err="1" smtClean="0"/>
              <a:t>n</a:t>
            </a:r>
            <a:r>
              <a:rPr lang="pt-BR" altLang="pt-BR" sz="1800" dirty="0" smtClean="0"/>
              <a:t>. Se </a:t>
            </a:r>
            <a:r>
              <a:rPr lang="pt-BR" altLang="pt-BR" sz="1800" dirty="0" err="1" smtClean="0"/>
              <a:t>Fn</a:t>
            </a:r>
            <a:r>
              <a:rPr lang="pt-BR" altLang="pt-BR" sz="1800" dirty="0" smtClean="0"/>
              <a:t> for complexa, então</a:t>
            </a:r>
          </a:p>
          <a:p>
            <a:pPr lvl="1" eaLnBrk="1" hangingPunct="1">
              <a:buFont typeface="Wingdings" pitchFamily="2" charset="2"/>
              <a:buNone/>
            </a:pPr>
            <a:endParaRPr lang="pt-BR" altLang="pt-BR" sz="1800" dirty="0" smtClean="0"/>
          </a:p>
          <a:p>
            <a:pPr lvl="1" eaLnBrk="1" hangingPunct="1">
              <a:buFont typeface="Wingdings" pitchFamily="2" charset="2"/>
              <a:buNone/>
            </a:pPr>
            <a:endParaRPr lang="pt-BR" altLang="pt-BR" sz="1800" dirty="0" smtClean="0"/>
          </a:p>
          <a:p>
            <a:pPr lvl="1" eaLnBrk="1" hangingPunct="1">
              <a:buFont typeface="Wingdings" pitchFamily="2" charset="2"/>
              <a:buNone/>
            </a:pPr>
            <a:endParaRPr lang="pt-BR" altLang="pt-BR" sz="1800" dirty="0" smtClean="0"/>
          </a:p>
          <a:p>
            <a:pPr lvl="1" eaLnBrk="1" hangingPunct="1">
              <a:buFont typeface="Wingdings" pitchFamily="2" charset="2"/>
              <a:buNone/>
            </a:pPr>
            <a:endParaRPr lang="pt-BR" altLang="pt-BR" sz="1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pt-BR" altLang="pt-BR" sz="1800" dirty="0" smtClean="0"/>
              <a:t>A fase de </a:t>
            </a:r>
            <a:r>
              <a:rPr lang="pt-BR" altLang="pt-BR" sz="1800" dirty="0" err="1" smtClean="0"/>
              <a:t>F</a:t>
            </a:r>
            <a:r>
              <a:rPr lang="pt-BR" altLang="pt-BR" sz="1800" baseline="-25000" dirty="0" err="1" smtClean="0"/>
              <a:t>n</a:t>
            </a:r>
            <a:r>
              <a:rPr lang="pt-BR" altLang="pt-BR" sz="1800" dirty="0" smtClean="0"/>
              <a:t> é </a:t>
            </a:r>
            <a:r>
              <a:rPr lang="pt-BR" altLang="pt-BR" sz="1800" dirty="0" err="1" smtClean="0">
                <a:latin typeface="Symbol" pitchFamily="18" charset="2"/>
              </a:rPr>
              <a:t>q</a:t>
            </a:r>
            <a:r>
              <a:rPr lang="pt-BR" altLang="pt-BR" sz="1800" baseline="-25000" dirty="0" err="1" smtClean="0"/>
              <a:t>n</a:t>
            </a:r>
            <a:r>
              <a:rPr lang="pt-BR" altLang="pt-BR" sz="1800" dirty="0" smtClean="0"/>
              <a:t>; mas a fase de F</a:t>
            </a:r>
            <a:r>
              <a:rPr lang="pt-BR" altLang="pt-BR" sz="1800" baseline="-25000" dirty="0" smtClean="0"/>
              <a:t>-n</a:t>
            </a:r>
            <a:r>
              <a:rPr lang="pt-BR" altLang="pt-BR" sz="1800" dirty="0" smtClean="0"/>
              <a:t> é –</a:t>
            </a:r>
            <a:r>
              <a:rPr lang="pt-BR" altLang="pt-BR" sz="1800" dirty="0" err="1" smtClean="0">
                <a:latin typeface="Symbol" pitchFamily="18" charset="2"/>
              </a:rPr>
              <a:t>q</a:t>
            </a:r>
            <a:r>
              <a:rPr lang="pt-BR" altLang="pt-BR" sz="1800" baseline="-25000" dirty="0" err="1" smtClean="0"/>
              <a:t>n</a:t>
            </a:r>
            <a:r>
              <a:rPr lang="pt-BR" altLang="pt-BR" sz="1800" dirty="0" smtClean="0"/>
              <a:t>, portanto, </a:t>
            </a:r>
            <a:r>
              <a:rPr lang="pt-BR" altLang="pt-BR" sz="1800" dirty="0" smtClean="0">
                <a:solidFill>
                  <a:srgbClr val="0000CC"/>
                </a:solidFill>
              </a:rPr>
              <a:t>o</a:t>
            </a:r>
            <a:r>
              <a:rPr lang="pt-BR" altLang="pt-BR" sz="1800" dirty="0" smtClean="0"/>
              <a:t> </a:t>
            </a:r>
            <a:r>
              <a:rPr lang="pt-BR" altLang="pt-BR" sz="1800" dirty="0" smtClean="0">
                <a:solidFill>
                  <a:srgbClr val="0000CC"/>
                </a:solidFill>
              </a:rPr>
              <a:t>espectro de fase é antissimétrico</a:t>
            </a:r>
            <a:r>
              <a:rPr lang="pt-BR" altLang="pt-BR" sz="1800" dirty="0" smtClean="0"/>
              <a:t> (</a:t>
            </a:r>
            <a:r>
              <a:rPr lang="pt-BR" altLang="pt-BR" sz="1800" dirty="0" smtClean="0">
                <a:solidFill>
                  <a:schemeClr val="tx2"/>
                </a:solidFill>
              </a:rPr>
              <a:t>uma função ímpar</a:t>
            </a:r>
            <a:r>
              <a:rPr lang="pt-BR" altLang="pt-BR" sz="1800" dirty="0" smtClean="0"/>
              <a:t>) e </a:t>
            </a:r>
            <a:r>
              <a:rPr lang="pt-BR" altLang="pt-BR" sz="1800" dirty="0" smtClean="0">
                <a:solidFill>
                  <a:srgbClr val="0000CC"/>
                </a:solidFill>
              </a:rPr>
              <a:t>o espectro de amplitude é simétrico</a:t>
            </a:r>
            <a:r>
              <a:rPr lang="pt-BR" altLang="pt-BR" sz="1800" dirty="0" smtClean="0"/>
              <a:t> (</a:t>
            </a:r>
            <a:r>
              <a:rPr lang="pt-BR" altLang="pt-BR" sz="1800" dirty="0" smtClean="0">
                <a:solidFill>
                  <a:schemeClr val="tx2"/>
                </a:solidFill>
              </a:rPr>
              <a:t>função par</a:t>
            </a:r>
            <a:r>
              <a:rPr lang="pt-BR" altLang="pt-BR" sz="1800" dirty="0" smtClean="0"/>
              <a:t>)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048000" y="1844675"/>
          <a:ext cx="60960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Equation" r:id="rId3" imgW="3327400" imgH="393700" progId="Equation.3">
                  <p:embed/>
                </p:oleObj>
              </mc:Choice>
              <mc:Fallback>
                <p:oleObj name="Equation" r:id="rId3" imgW="3327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844675"/>
                        <a:ext cx="60960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32138" y="2924175"/>
          <a:ext cx="48244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Equation" r:id="rId5" imgW="2438400" imgH="266700" progId="Equation.3">
                  <p:embed/>
                </p:oleObj>
              </mc:Choice>
              <mc:Fallback>
                <p:oleObj name="Equation" r:id="rId5" imgW="2438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24175"/>
                        <a:ext cx="48244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83159237"/>
              </p:ext>
            </p:extLst>
          </p:nvPr>
        </p:nvGraphicFramePr>
        <p:xfrm>
          <a:off x="5004048" y="4418012"/>
          <a:ext cx="19081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Equation" r:id="rId7" imgW="876300" imgH="508000" progId="Equation.3">
                  <p:embed/>
                </p:oleObj>
              </mc:Choice>
              <mc:Fallback>
                <p:oleObj name="Equation" r:id="rId7" imgW="876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418012"/>
                        <a:ext cx="1908175" cy="11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7092950" y="45085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(63a)</a:t>
            </a: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7092950" y="5157788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(63b)</a:t>
            </a:r>
          </a:p>
        </p:txBody>
      </p:sp>
    </p:spTree>
    <p:extLst>
      <p:ext uri="{BB962C8B-B14F-4D97-AF65-F5344CB8AC3E}">
        <p14:creationId xmlns:p14="http://schemas.microsoft.com/office/powerpoint/2010/main" val="854727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16113"/>
            <a:ext cx="7486650" cy="4114800"/>
          </a:xfrm>
        </p:spPr>
        <p:txBody>
          <a:bodyPr/>
          <a:lstStyle/>
          <a:p>
            <a:pPr eaLnBrk="1" hangingPunct="1"/>
            <a:r>
              <a:rPr lang="pt-BR" altLang="pt-BR" sz="2000" smtClean="0">
                <a:solidFill>
                  <a:srgbClr val="0000CC"/>
                </a:solidFill>
              </a:rPr>
              <a:t>Exercício: Expandir a função </a:t>
            </a:r>
            <a:r>
              <a:rPr lang="pt-BR" altLang="pt-BR" sz="2000" i="1" smtClean="0">
                <a:solidFill>
                  <a:srgbClr val="0000CC"/>
                </a:solidFill>
              </a:rPr>
              <a:t>gate</a:t>
            </a:r>
            <a:r>
              <a:rPr lang="pt-BR" altLang="pt-BR" sz="2000" smtClean="0">
                <a:solidFill>
                  <a:srgbClr val="0000CC"/>
                </a:solidFill>
              </a:rPr>
              <a:t> (fig.) numa série de Fourier e fazer o gráfico do espectro de freqüência.</a:t>
            </a:r>
          </a:p>
        </p:txBody>
      </p:sp>
      <p:grpSp>
        <p:nvGrpSpPr>
          <p:cNvPr id="31748" name="Group 24"/>
          <p:cNvGrpSpPr>
            <a:grpSpLocks/>
          </p:cNvGrpSpPr>
          <p:nvPr/>
        </p:nvGrpSpPr>
        <p:grpSpPr bwMode="auto">
          <a:xfrm>
            <a:off x="1619250" y="2924175"/>
            <a:ext cx="5616575" cy="2860675"/>
            <a:chOff x="0" y="2992"/>
            <a:chExt cx="3156" cy="1275"/>
          </a:xfrm>
        </p:grpSpPr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1008" y="3464"/>
              <a:ext cx="1008" cy="480"/>
            </a:xfrm>
            <a:custGeom>
              <a:avLst/>
              <a:gdLst>
                <a:gd name="T0" fmla="*/ 0 w 1008"/>
                <a:gd name="T1" fmla="*/ 480 h 480"/>
                <a:gd name="T2" fmla="*/ 336 w 1008"/>
                <a:gd name="T3" fmla="*/ 480 h 480"/>
                <a:gd name="T4" fmla="*/ 336 w 1008"/>
                <a:gd name="T5" fmla="*/ 0 h 480"/>
                <a:gd name="T6" fmla="*/ 720 w 1008"/>
                <a:gd name="T7" fmla="*/ 0 h 480"/>
                <a:gd name="T8" fmla="*/ 720 w 1008"/>
                <a:gd name="T9" fmla="*/ 480 h 480"/>
                <a:gd name="T10" fmla="*/ 1008 w 100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8" h="480">
                  <a:moveTo>
                    <a:pt x="0" y="480"/>
                  </a:moveTo>
                  <a:lnTo>
                    <a:pt x="336" y="480"/>
                  </a:lnTo>
                  <a:lnTo>
                    <a:pt x="336" y="0"/>
                  </a:lnTo>
                  <a:lnTo>
                    <a:pt x="720" y="0"/>
                  </a:lnTo>
                  <a:lnTo>
                    <a:pt x="720" y="480"/>
                  </a:lnTo>
                  <a:lnTo>
                    <a:pt x="1008" y="48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2016" y="3464"/>
              <a:ext cx="1008" cy="480"/>
            </a:xfrm>
            <a:custGeom>
              <a:avLst/>
              <a:gdLst>
                <a:gd name="T0" fmla="*/ 0 w 1008"/>
                <a:gd name="T1" fmla="*/ 480 h 480"/>
                <a:gd name="T2" fmla="*/ 336 w 1008"/>
                <a:gd name="T3" fmla="*/ 480 h 480"/>
                <a:gd name="T4" fmla="*/ 336 w 1008"/>
                <a:gd name="T5" fmla="*/ 0 h 480"/>
                <a:gd name="T6" fmla="*/ 720 w 1008"/>
                <a:gd name="T7" fmla="*/ 0 h 480"/>
                <a:gd name="T8" fmla="*/ 720 w 1008"/>
                <a:gd name="T9" fmla="*/ 480 h 480"/>
                <a:gd name="T10" fmla="*/ 1008 w 100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8" h="480">
                  <a:moveTo>
                    <a:pt x="0" y="480"/>
                  </a:moveTo>
                  <a:lnTo>
                    <a:pt x="336" y="480"/>
                  </a:lnTo>
                  <a:lnTo>
                    <a:pt x="336" y="0"/>
                  </a:lnTo>
                  <a:lnTo>
                    <a:pt x="720" y="0"/>
                  </a:lnTo>
                  <a:lnTo>
                    <a:pt x="720" y="480"/>
                  </a:lnTo>
                  <a:lnTo>
                    <a:pt x="1008" y="48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>
              <a:off x="0" y="3464"/>
              <a:ext cx="1008" cy="480"/>
            </a:xfrm>
            <a:custGeom>
              <a:avLst/>
              <a:gdLst>
                <a:gd name="T0" fmla="*/ 0 w 1008"/>
                <a:gd name="T1" fmla="*/ 480 h 480"/>
                <a:gd name="T2" fmla="*/ 336 w 1008"/>
                <a:gd name="T3" fmla="*/ 480 h 480"/>
                <a:gd name="T4" fmla="*/ 336 w 1008"/>
                <a:gd name="T5" fmla="*/ 0 h 480"/>
                <a:gd name="T6" fmla="*/ 720 w 1008"/>
                <a:gd name="T7" fmla="*/ 0 h 480"/>
                <a:gd name="T8" fmla="*/ 720 w 1008"/>
                <a:gd name="T9" fmla="*/ 480 h 480"/>
                <a:gd name="T10" fmla="*/ 1008 w 100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8" h="480">
                  <a:moveTo>
                    <a:pt x="0" y="480"/>
                  </a:moveTo>
                  <a:lnTo>
                    <a:pt x="336" y="480"/>
                  </a:lnTo>
                  <a:lnTo>
                    <a:pt x="336" y="0"/>
                  </a:lnTo>
                  <a:lnTo>
                    <a:pt x="720" y="0"/>
                  </a:lnTo>
                  <a:lnTo>
                    <a:pt x="720" y="480"/>
                  </a:lnTo>
                  <a:lnTo>
                    <a:pt x="1008" y="48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48" y="3944"/>
              <a:ext cx="3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 flipV="1">
              <a:off x="1536" y="3128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2016" y="38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1056" y="38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1344" y="408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430" y="4121"/>
              <a:ext cx="15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400">
                  <a:latin typeface="Symbol" pitchFamily="18" charset="2"/>
                </a:rPr>
                <a:t>d</a:t>
              </a:r>
              <a:endParaRPr lang="pt-BR" altLang="pt-BR" sz="1400" b="1">
                <a:latin typeface="Symbol" pitchFamily="18" charset="2"/>
              </a:endParaRPr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1884" y="3980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400">
                  <a:latin typeface="Arial" charset="0"/>
                </a:rPr>
                <a:t>T/2</a:t>
              </a:r>
              <a:endParaRPr lang="pt-BR" altLang="pt-BR" sz="1400" b="1">
                <a:latin typeface="Arial" charset="0"/>
              </a:endParaRP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864" y="3980"/>
              <a:ext cx="28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400">
                  <a:latin typeface="Arial" charset="0"/>
                </a:rPr>
                <a:t>-T/2</a:t>
              </a:r>
              <a:endParaRPr lang="pt-BR" altLang="pt-BR" sz="1400" b="1">
                <a:latin typeface="Arial" charset="0"/>
              </a:endParaRPr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1536" y="3269"/>
              <a:ext cx="17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400">
                  <a:latin typeface="Arial" charset="0"/>
                </a:rPr>
                <a:t>A</a:t>
              </a:r>
              <a:endParaRPr lang="pt-BR" altLang="pt-BR" sz="1400" b="1">
                <a:latin typeface="Arial" charset="0"/>
              </a:endParaRP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1452" y="2992"/>
              <a:ext cx="31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400"/>
                <a:t>f(t)</a:t>
              </a:r>
            </a:p>
          </p:txBody>
        </p:sp>
        <p:sp>
          <p:nvSpPr>
            <p:cNvPr id="31762" name="Text Box 19"/>
            <p:cNvSpPr txBox="1">
              <a:spLocks noChangeArrowheads="1"/>
            </p:cNvSpPr>
            <p:nvPr/>
          </p:nvSpPr>
          <p:spPr bwMode="auto">
            <a:xfrm>
              <a:off x="2948" y="4026"/>
              <a:ext cx="14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 i="1"/>
                <a:t>t</a:t>
              </a:r>
            </a:p>
          </p:txBody>
        </p:sp>
        <p:sp>
          <p:nvSpPr>
            <p:cNvPr id="31763" name="Line 20"/>
            <p:cNvSpPr>
              <a:spLocks noChangeShapeType="1"/>
            </p:cNvSpPr>
            <p:nvPr/>
          </p:nvSpPr>
          <p:spPr bwMode="auto">
            <a:xfrm flipV="1">
              <a:off x="2005" y="4262"/>
              <a:ext cx="1034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64" name="Line 21"/>
            <p:cNvSpPr>
              <a:spLocks noChangeShapeType="1"/>
            </p:cNvSpPr>
            <p:nvPr/>
          </p:nvSpPr>
          <p:spPr bwMode="auto">
            <a:xfrm>
              <a:off x="3039" y="385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65" name="Text Box 22"/>
            <p:cNvSpPr txBox="1">
              <a:spLocks noChangeArrowheads="1"/>
            </p:cNvSpPr>
            <p:nvPr/>
          </p:nvSpPr>
          <p:spPr bwMode="auto">
            <a:xfrm>
              <a:off x="2495" y="4088"/>
              <a:ext cx="16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400">
                  <a:latin typeface="Arial" charset="0"/>
                </a:rPr>
                <a:t>T</a:t>
              </a:r>
              <a:endParaRPr lang="pt-BR" altLang="pt-BR" sz="140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3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Exemplos de Funções Ortogonais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27213"/>
            <a:ext cx="8066087" cy="4114800"/>
          </a:xfrm>
        </p:spPr>
        <p:txBody>
          <a:bodyPr/>
          <a:lstStyle/>
          <a:p>
            <a:pPr eaLnBrk="1" hangingPunct="1"/>
            <a:r>
              <a:rPr lang="pt-BR" altLang="pt-BR" smtClean="0"/>
              <a:t>Série de Fourier de Legendre</a:t>
            </a:r>
          </a:p>
          <a:p>
            <a:pPr lvl="1" eaLnBrk="1" hangingPunct="1"/>
            <a:r>
              <a:rPr lang="pt-BR" altLang="pt-BR" smtClean="0"/>
              <a:t>A série de polinômios de Legendre P</a:t>
            </a:r>
            <a:r>
              <a:rPr lang="pt-BR" altLang="pt-BR" baseline="-25000" smtClean="0"/>
              <a:t>n</a:t>
            </a:r>
            <a:r>
              <a:rPr lang="pt-BR" altLang="pt-BR" smtClean="0"/>
              <a:t>(x), (n=0,1,2,...) forma uma série de funções mutuamente ortogonais sobre o intervalo </a:t>
            </a:r>
            <a:br>
              <a:rPr lang="pt-BR" altLang="pt-BR" smtClean="0"/>
            </a:br>
            <a:r>
              <a:rPr lang="pt-BR" altLang="pt-BR" smtClean="0"/>
              <a:t>(-1&lt; t&lt; 1). Estes polinômios podem ser definidos pela fórmula de Rodrigues</a:t>
            </a: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15725531"/>
              </p:ext>
            </p:extLst>
          </p:nvPr>
        </p:nvGraphicFramePr>
        <p:xfrm>
          <a:off x="1835696" y="4509120"/>
          <a:ext cx="536416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3" imgW="2667000" imgH="457200" progId="Equation.3">
                  <p:embed/>
                </p:oleObj>
              </mc:Choice>
              <mc:Fallback>
                <p:oleObj name="Equation" r:id="rId3" imgW="266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509120"/>
                        <a:ext cx="5364163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9439672"/>
              </p:ext>
            </p:extLst>
          </p:nvPr>
        </p:nvGraphicFramePr>
        <p:xfrm>
          <a:off x="1979712" y="5517232"/>
          <a:ext cx="54356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5" imgW="3035300" imgH="660400" progId="Equation.3">
                  <p:embed/>
                </p:oleObj>
              </mc:Choice>
              <mc:Fallback>
                <p:oleObj name="Equation" r:id="rId5" imgW="3035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517232"/>
                        <a:ext cx="543560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493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Solução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377950" y="2276475"/>
          <a:ext cx="775335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3" imgW="4394200" imgH="2209800" progId="Equation.3">
                  <p:embed/>
                </p:oleObj>
              </mc:Choice>
              <mc:Fallback>
                <p:oleObj name="Equation" r:id="rId3" imgW="4394200" imgH="220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276475"/>
                        <a:ext cx="7753350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FE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500563" y="558958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(64)</a:t>
            </a:r>
          </a:p>
        </p:txBody>
      </p:sp>
    </p:spTree>
    <p:extLst>
      <p:ext uri="{BB962C8B-B14F-4D97-AF65-F5344CB8AC3E}">
        <p14:creationId xmlns:p14="http://schemas.microsoft.com/office/powerpoint/2010/main" val="668238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A função (</a:t>
            </a:r>
            <a:r>
              <a:rPr lang="pt-BR" altLang="pt-BR" sz="2000" i="1" smtClean="0"/>
              <a:t>sen</a:t>
            </a:r>
            <a:r>
              <a:rPr lang="pt-BR" altLang="pt-BR" sz="2000" smtClean="0"/>
              <a:t> x)/x tem um papel muito importante em teoria das comunicações e é conhecida como </a:t>
            </a:r>
            <a:r>
              <a:rPr lang="pt-BR" altLang="pt-BR" sz="2000" smtClean="0">
                <a:solidFill>
                  <a:srgbClr val="0000CC"/>
                </a:solidFill>
              </a:rPr>
              <a:t>Função</a:t>
            </a:r>
            <a:r>
              <a:rPr lang="pt-BR" altLang="pt-BR" sz="2000" i="1" smtClean="0">
                <a:solidFill>
                  <a:srgbClr val="0000CC"/>
                </a:solidFill>
              </a:rPr>
              <a:t> Sampling</a:t>
            </a:r>
            <a:r>
              <a:rPr lang="pt-BR" altLang="pt-BR" sz="2000" smtClean="0"/>
              <a:t>, muitas vezes abreviada como </a:t>
            </a:r>
            <a:r>
              <a:rPr lang="pt-BR" altLang="pt-BR" sz="2000" i="1" smtClean="0"/>
              <a:t>Sa(</a:t>
            </a:r>
            <a:r>
              <a:rPr lang="pt-BR" altLang="pt-BR" sz="2000" smtClean="0"/>
              <a:t>x), ou</a:t>
            </a:r>
            <a:r>
              <a:rPr lang="pt-BR" altLang="pt-BR" sz="2000" i="1" smtClean="0"/>
              <a:t> Sinc </a:t>
            </a:r>
            <a:r>
              <a:rPr lang="pt-BR" altLang="pt-BR" sz="2000" smtClean="0"/>
              <a:t>(x)</a:t>
            </a: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411413" y="2565400"/>
          <a:ext cx="460851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Equation" r:id="rId3" imgW="3175000" imgH="482600" progId="Equation.3">
                  <p:embed/>
                </p:oleObj>
              </mc:Choice>
              <mc:Fallback>
                <p:oleObj name="Equation" r:id="rId3" imgW="3175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565400"/>
                        <a:ext cx="4608512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FE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940425" y="3716338"/>
          <a:ext cx="20034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Equation" r:id="rId5" imgW="1040948" imgH="393529" progId="Equation.3">
                  <p:embed/>
                </p:oleObj>
              </mc:Choice>
              <mc:Fallback>
                <p:oleObj name="Equation" r:id="rId5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716338"/>
                        <a:ext cx="2003425" cy="757237"/>
                      </a:xfrm>
                      <a:prstGeom prst="rect">
                        <a:avLst/>
                      </a:prstGeom>
                      <a:solidFill>
                        <a:srgbClr val="D6FEEE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8027988" y="386080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(65)</a:t>
            </a:r>
          </a:p>
        </p:txBody>
      </p:sp>
      <p:pic>
        <p:nvPicPr>
          <p:cNvPr id="33799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97225"/>
            <a:ext cx="48974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13"/>
          <p:cNvSpPr>
            <a:spLocks noChangeArrowheads="1"/>
          </p:cNvSpPr>
          <p:nvPr/>
        </p:nvSpPr>
        <p:spPr bwMode="auto">
          <a:xfrm>
            <a:off x="5867400" y="4868863"/>
            <a:ext cx="2592388" cy="1439862"/>
          </a:xfrm>
          <a:prstGeom prst="wedgeRectCallout">
            <a:avLst>
              <a:gd name="adj1" fmla="val -63167"/>
              <a:gd name="adj2" fmla="val -18028"/>
            </a:avLst>
          </a:prstGeom>
          <a:solidFill>
            <a:srgbClr val="D6FEE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A função (linha vermelha) oscila com período 2</a:t>
            </a:r>
            <a:r>
              <a:rPr lang="pt-BR" altLang="pt-BR" sz="1400">
                <a:latin typeface="Symbol" pitchFamily="18" charset="2"/>
              </a:rPr>
              <a:t>p</a:t>
            </a:r>
            <a:r>
              <a:rPr lang="pt-BR" altLang="pt-BR" sz="1400"/>
              <a:t>, com uma amplitude decrescente em qualquer direção de x e tem zeros em </a:t>
            </a:r>
            <a:r>
              <a:rPr lang="en-US" altLang="pt-BR" sz="1400"/>
              <a:t>±</a:t>
            </a:r>
            <a:r>
              <a:rPr lang="en-US" altLang="pt-BR" sz="1400">
                <a:latin typeface="Symbol" pitchFamily="18" charset="2"/>
              </a:rPr>
              <a:t>p</a:t>
            </a:r>
            <a:r>
              <a:rPr lang="en-US" altLang="pt-BR" sz="1400"/>
              <a:t>, ±2</a:t>
            </a:r>
            <a:r>
              <a:rPr lang="en-US" altLang="pt-BR" sz="1400">
                <a:latin typeface="Symbol" pitchFamily="18" charset="2"/>
              </a:rPr>
              <a:t>p</a:t>
            </a:r>
            <a:r>
              <a:rPr lang="en-US" altLang="pt-BR" sz="1400"/>
              <a:t>, ±3</a:t>
            </a:r>
            <a:r>
              <a:rPr lang="en-US" altLang="pt-BR" sz="1400">
                <a:latin typeface="Symbol" pitchFamily="18" charset="2"/>
              </a:rPr>
              <a:t>p</a:t>
            </a:r>
            <a:r>
              <a:rPr lang="en-US" altLang="pt-BR" sz="1400"/>
              <a:t>, …, etc.</a:t>
            </a:r>
          </a:p>
        </p:txBody>
      </p:sp>
    </p:spTree>
    <p:extLst>
      <p:ext uri="{BB962C8B-B14F-4D97-AF65-F5344CB8AC3E}">
        <p14:creationId xmlns:p14="http://schemas.microsoft.com/office/powerpoint/2010/main" val="2322217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De (64):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59113" y="1700213"/>
          <a:ext cx="3443287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3" imgW="1587500" imgH="2159000" progId="Equation.3">
                  <p:embed/>
                </p:oleObj>
              </mc:Choice>
              <mc:Fallback>
                <p:oleObj name="Equation" r:id="rId3" imgW="1587500" imgH="215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700213"/>
                        <a:ext cx="3443287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FE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877050" y="47244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(66a)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877050" y="5661025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(66b)</a:t>
            </a:r>
          </a:p>
        </p:txBody>
      </p:sp>
    </p:spTree>
    <p:extLst>
      <p:ext uri="{BB962C8B-B14F-4D97-AF65-F5344CB8AC3E}">
        <p14:creationId xmlns:p14="http://schemas.microsoft.com/office/powerpoint/2010/main" val="281496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De (66): F</a:t>
            </a:r>
            <a:r>
              <a:rPr lang="pt-BR" altLang="pt-BR" sz="2000" baseline="-25000" smtClean="0"/>
              <a:t>n</a:t>
            </a:r>
            <a:r>
              <a:rPr lang="pt-BR" altLang="pt-BR" sz="2000" smtClean="0"/>
              <a:t> é real, portanto, precisamos apenas do espectro de amplitude. Como Sa(x) é uma função par, F</a:t>
            </a:r>
            <a:r>
              <a:rPr lang="pt-BR" altLang="pt-BR" sz="2000" baseline="-25000" smtClean="0"/>
              <a:t>n</a:t>
            </a:r>
            <a:r>
              <a:rPr lang="pt-BR" altLang="pt-BR" sz="2000" smtClean="0"/>
              <a:t>=F</a:t>
            </a:r>
            <a:r>
              <a:rPr lang="pt-BR" altLang="pt-BR" sz="2000" baseline="-25000" smtClean="0"/>
              <a:t>-n</a:t>
            </a:r>
            <a:r>
              <a:rPr lang="pt-BR" altLang="pt-BR" sz="2000" smtClean="0"/>
              <a:t>.</a:t>
            </a:r>
          </a:p>
          <a:p>
            <a:pPr lvl="1" eaLnBrk="1" hangingPunct="1"/>
            <a:r>
              <a:rPr lang="pt-BR" altLang="pt-BR" sz="1800" smtClean="0"/>
              <a:t>A freqüência fundamental é </a:t>
            </a:r>
            <a:r>
              <a:rPr lang="pt-BR" altLang="pt-BR" sz="1800" smtClean="0">
                <a:latin typeface="Symbol" pitchFamily="18" charset="2"/>
              </a:rPr>
              <a:t>w</a:t>
            </a:r>
            <a:r>
              <a:rPr lang="pt-BR" altLang="pt-BR" sz="1800" baseline="-25000" smtClean="0"/>
              <a:t>0</a:t>
            </a:r>
            <a:r>
              <a:rPr lang="pt-BR" altLang="pt-BR" sz="1800" smtClean="0"/>
              <a:t>=2</a:t>
            </a:r>
            <a:r>
              <a:rPr lang="pt-BR" altLang="pt-BR" sz="1800" smtClean="0">
                <a:latin typeface="Symbol" pitchFamily="18" charset="2"/>
              </a:rPr>
              <a:t>p</a:t>
            </a:r>
            <a:r>
              <a:rPr lang="pt-BR" altLang="pt-BR" sz="1800" smtClean="0"/>
              <a:t>/T. O espectro de amplitude é visto na figura, com valores discretos em w=0, </a:t>
            </a:r>
            <a:r>
              <a:rPr lang="en-US" altLang="pt-BR" sz="1800" smtClean="0"/>
              <a:t>±2</a:t>
            </a:r>
            <a:r>
              <a:rPr lang="en-US" altLang="pt-BR" sz="1800" smtClean="0">
                <a:latin typeface="Symbol" pitchFamily="18" charset="2"/>
              </a:rPr>
              <a:t>p</a:t>
            </a:r>
            <a:r>
              <a:rPr lang="en-US" altLang="pt-BR" sz="1800" smtClean="0"/>
              <a:t>/t, ±2</a:t>
            </a:r>
            <a:r>
              <a:rPr lang="en-US" altLang="pt-BR" sz="1800" smtClean="0">
                <a:latin typeface="Symbol" pitchFamily="18" charset="2"/>
              </a:rPr>
              <a:t>p</a:t>
            </a:r>
            <a:r>
              <a:rPr lang="en-US" altLang="pt-BR" sz="1800" smtClean="0"/>
              <a:t>/t, ±2</a:t>
            </a:r>
            <a:r>
              <a:rPr lang="en-US" altLang="pt-BR" sz="1800" smtClean="0">
                <a:latin typeface="Symbol" pitchFamily="18" charset="2"/>
              </a:rPr>
              <a:t>p</a:t>
            </a:r>
            <a:r>
              <a:rPr lang="en-US" altLang="pt-BR" sz="1800" smtClean="0"/>
              <a:t>/t,…, etc. e tem amplitudes A</a:t>
            </a:r>
            <a:r>
              <a:rPr lang="en-US" altLang="pt-BR" sz="1800" smtClean="0">
                <a:latin typeface="Symbol" pitchFamily="18" charset="2"/>
              </a:rPr>
              <a:t>d</a:t>
            </a:r>
            <a:r>
              <a:rPr lang="en-US" altLang="pt-BR" sz="1800" smtClean="0"/>
              <a:t>/t, (A</a:t>
            </a:r>
            <a:r>
              <a:rPr lang="en-US" altLang="pt-BR" sz="1800" smtClean="0">
                <a:latin typeface="Symbol" pitchFamily="18" charset="2"/>
              </a:rPr>
              <a:t>d</a:t>
            </a:r>
            <a:r>
              <a:rPr lang="en-US" altLang="pt-BR" sz="1800" smtClean="0"/>
              <a:t>/T)Sa(</a:t>
            </a:r>
            <a:r>
              <a:rPr lang="en-US" altLang="pt-BR" sz="1800" smtClean="0">
                <a:latin typeface="Symbol" pitchFamily="18" charset="2"/>
              </a:rPr>
              <a:t>pd</a:t>
            </a:r>
            <a:r>
              <a:rPr lang="en-US" altLang="pt-BR" sz="1800" smtClean="0"/>
              <a:t>/T), (A</a:t>
            </a:r>
            <a:r>
              <a:rPr lang="en-US" altLang="pt-BR" sz="1800" smtClean="0">
                <a:latin typeface="Symbol" pitchFamily="18" charset="2"/>
              </a:rPr>
              <a:t>d</a:t>
            </a:r>
            <a:r>
              <a:rPr lang="en-US" altLang="pt-BR" sz="1800" smtClean="0"/>
              <a:t>/T)Sa(2</a:t>
            </a:r>
            <a:r>
              <a:rPr lang="en-US" altLang="pt-BR" sz="1800" smtClean="0">
                <a:latin typeface="Symbol" pitchFamily="18" charset="2"/>
              </a:rPr>
              <a:t>pd</a:t>
            </a:r>
            <a:r>
              <a:rPr lang="en-US" altLang="pt-BR" sz="1800" smtClean="0"/>
              <a:t>/T), …, etc.</a:t>
            </a:r>
          </a:p>
        </p:txBody>
      </p:sp>
      <p:grpSp>
        <p:nvGrpSpPr>
          <p:cNvPr id="35844" name="Group 177"/>
          <p:cNvGrpSpPr>
            <a:grpSpLocks/>
          </p:cNvGrpSpPr>
          <p:nvPr/>
        </p:nvGrpSpPr>
        <p:grpSpPr bwMode="auto">
          <a:xfrm>
            <a:off x="0" y="4294188"/>
            <a:ext cx="4357688" cy="1812925"/>
            <a:chOff x="204" y="2160"/>
            <a:chExt cx="2745" cy="1142"/>
          </a:xfrm>
        </p:grpSpPr>
        <p:sp>
          <p:nvSpPr>
            <p:cNvPr id="35847" name="Rectangle 22"/>
            <p:cNvSpPr>
              <a:spLocks noChangeAspect="1" noChangeArrowheads="1"/>
            </p:cNvSpPr>
            <p:nvPr/>
          </p:nvSpPr>
          <p:spPr bwMode="auto">
            <a:xfrm>
              <a:off x="1668" y="2204"/>
              <a:ext cx="1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latin typeface="Arial" charset="0"/>
                </a:rPr>
                <a:t>A/5</a:t>
              </a:r>
            </a:p>
          </p:txBody>
        </p:sp>
        <p:sp>
          <p:nvSpPr>
            <p:cNvPr id="35848" name="Freeform 23"/>
            <p:cNvSpPr>
              <a:spLocks noChangeAspect="1"/>
            </p:cNvSpPr>
            <p:nvPr/>
          </p:nvSpPr>
          <p:spPr bwMode="auto">
            <a:xfrm>
              <a:off x="204" y="3130"/>
              <a:ext cx="2745" cy="1"/>
            </a:xfrm>
            <a:custGeom>
              <a:avLst/>
              <a:gdLst>
                <a:gd name="T0" fmla="*/ 0 w 433"/>
                <a:gd name="T1" fmla="*/ 0 h 1"/>
                <a:gd name="T2" fmla="*/ 2745 w 433"/>
                <a:gd name="T3" fmla="*/ 0 h 1"/>
                <a:gd name="T4" fmla="*/ 2745 w 43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3" h="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9" name="Freeform 24"/>
            <p:cNvSpPr>
              <a:spLocks noChangeAspect="1"/>
            </p:cNvSpPr>
            <p:nvPr/>
          </p:nvSpPr>
          <p:spPr bwMode="auto">
            <a:xfrm>
              <a:off x="1588" y="2160"/>
              <a:ext cx="1" cy="947"/>
            </a:xfrm>
            <a:custGeom>
              <a:avLst/>
              <a:gdLst>
                <a:gd name="T0" fmla="*/ 0 w 1"/>
                <a:gd name="T1" fmla="*/ 947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50" name="Line 25"/>
            <p:cNvSpPr>
              <a:spLocks noChangeAspect="1" noChangeShapeType="1"/>
            </p:cNvSpPr>
            <p:nvPr/>
          </p:nvSpPr>
          <p:spPr bwMode="auto">
            <a:xfrm>
              <a:off x="1580" y="2373"/>
              <a:ext cx="1" cy="14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51" name="Line 26"/>
            <p:cNvSpPr>
              <a:spLocks noChangeAspect="1" noChangeShapeType="1"/>
            </p:cNvSpPr>
            <p:nvPr/>
          </p:nvSpPr>
          <p:spPr bwMode="auto">
            <a:xfrm>
              <a:off x="204" y="3130"/>
              <a:ext cx="26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52" name="Freeform 28"/>
            <p:cNvSpPr>
              <a:spLocks noChangeAspect="1"/>
            </p:cNvSpPr>
            <p:nvPr/>
          </p:nvSpPr>
          <p:spPr bwMode="auto">
            <a:xfrm>
              <a:off x="204" y="2373"/>
              <a:ext cx="1363" cy="917"/>
            </a:xfrm>
            <a:custGeom>
              <a:avLst/>
              <a:gdLst>
                <a:gd name="T0" fmla="*/ 19 w 1292"/>
                <a:gd name="T1" fmla="*/ 743 h 1781"/>
                <a:gd name="T2" fmla="*/ 44 w 1292"/>
                <a:gd name="T3" fmla="*/ 728 h 1781"/>
                <a:gd name="T4" fmla="*/ 76 w 1292"/>
                <a:gd name="T5" fmla="*/ 713 h 1781"/>
                <a:gd name="T6" fmla="*/ 101 w 1292"/>
                <a:gd name="T7" fmla="*/ 700 h 1781"/>
                <a:gd name="T8" fmla="*/ 127 w 1292"/>
                <a:gd name="T9" fmla="*/ 688 h 1781"/>
                <a:gd name="T10" fmla="*/ 158 w 1292"/>
                <a:gd name="T11" fmla="*/ 676 h 1781"/>
                <a:gd name="T12" fmla="*/ 184 w 1292"/>
                <a:gd name="T13" fmla="*/ 666 h 1781"/>
                <a:gd name="T14" fmla="*/ 209 w 1292"/>
                <a:gd name="T15" fmla="*/ 660 h 1781"/>
                <a:gd name="T16" fmla="*/ 241 w 1292"/>
                <a:gd name="T17" fmla="*/ 656 h 1781"/>
                <a:gd name="T18" fmla="*/ 266 w 1292"/>
                <a:gd name="T19" fmla="*/ 660 h 1781"/>
                <a:gd name="T20" fmla="*/ 291 w 1292"/>
                <a:gd name="T21" fmla="*/ 663 h 1781"/>
                <a:gd name="T22" fmla="*/ 323 w 1292"/>
                <a:gd name="T23" fmla="*/ 669 h 1781"/>
                <a:gd name="T24" fmla="*/ 348 w 1292"/>
                <a:gd name="T25" fmla="*/ 682 h 1781"/>
                <a:gd name="T26" fmla="*/ 373 w 1292"/>
                <a:gd name="T27" fmla="*/ 697 h 1781"/>
                <a:gd name="T28" fmla="*/ 405 w 1292"/>
                <a:gd name="T29" fmla="*/ 713 h 1781"/>
                <a:gd name="T30" fmla="*/ 431 w 1292"/>
                <a:gd name="T31" fmla="*/ 734 h 1781"/>
                <a:gd name="T32" fmla="*/ 457 w 1292"/>
                <a:gd name="T33" fmla="*/ 756 h 1781"/>
                <a:gd name="T34" fmla="*/ 482 w 1292"/>
                <a:gd name="T35" fmla="*/ 777 h 1781"/>
                <a:gd name="T36" fmla="*/ 514 w 1292"/>
                <a:gd name="T37" fmla="*/ 802 h 1781"/>
                <a:gd name="T38" fmla="*/ 539 w 1292"/>
                <a:gd name="T39" fmla="*/ 824 h 1781"/>
                <a:gd name="T40" fmla="*/ 564 w 1292"/>
                <a:gd name="T41" fmla="*/ 849 h 1781"/>
                <a:gd name="T42" fmla="*/ 596 w 1292"/>
                <a:gd name="T43" fmla="*/ 867 h 1781"/>
                <a:gd name="T44" fmla="*/ 621 w 1292"/>
                <a:gd name="T45" fmla="*/ 886 h 1781"/>
                <a:gd name="T46" fmla="*/ 647 w 1292"/>
                <a:gd name="T47" fmla="*/ 902 h 1781"/>
                <a:gd name="T48" fmla="*/ 678 w 1292"/>
                <a:gd name="T49" fmla="*/ 911 h 1781"/>
                <a:gd name="T50" fmla="*/ 704 w 1292"/>
                <a:gd name="T51" fmla="*/ 917 h 1781"/>
                <a:gd name="T52" fmla="*/ 729 w 1292"/>
                <a:gd name="T53" fmla="*/ 917 h 1781"/>
                <a:gd name="T54" fmla="*/ 761 w 1292"/>
                <a:gd name="T55" fmla="*/ 911 h 1781"/>
                <a:gd name="T56" fmla="*/ 786 w 1292"/>
                <a:gd name="T57" fmla="*/ 898 h 1781"/>
                <a:gd name="T58" fmla="*/ 811 w 1292"/>
                <a:gd name="T59" fmla="*/ 880 h 1781"/>
                <a:gd name="T60" fmla="*/ 843 w 1292"/>
                <a:gd name="T61" fmla="*/ 855 h 1781"/>
                <a:gd name="T62" fmla="*/ 868 w 1292"/>
                <a:gd name="T63" fmla="*/ 821 h 1781"/>
                <a:gd name="T64" fmla="*/ 894 w 1292"/>
                <a:gd name="T65" fmla="*/ 784 h 1781"/>
                <a:gd name="T66" fmla="*/ 925 w 1292"/>
                <a:gd name="T67" fmla="*/ 740 h 1781"/>
                <a:gd name="T68" fmla="*/ 951 w 1292"/>
                <a:gd name="T69" fmla="*/ 691 h 1781"/>
                <a:gd name="T70" fmla="*/ 976 w 1292"/>
                <a:gd name="T71" fmla="*/ 635 h 1781"/>
                <a:gd name="T72" fmla="*/ 1007 w 1292"/>
                <a:gd name="T73" fmla="*/ 579 h 1781"/>
                <a:gd name="T74" fmla="*/ 1034 w 1292"/>
                <a:gd name="T75" fmla="*/ 517 h 1781"/>
                <a:gd name="T76" fmla="*/ 1059 w 1292"/>
                <a:gd name="T77" fmla="*/ 456 h 1781"/>
                <a:gd name="T78" fmla="*/ 1091 w 1292"/>
                <a:gd name="T79" fmla="*/ 393 h 1781"/>
                <a:gd name="T80" fmla="*/ 1116 w 1292"/>
                <a:gd name="T81" fmla="*/ 335 h 1781"/>
                <a:gd name="T82" fmla="*/ 1141 w 1292"/>
                <a:gd name="T83" fmla="*/ 276 h 1781"/>
                <a:gd name="T84" fmla="*/ 1173 w 1292"/>
                <a:gd name="T85" fmla="*/ 217 h 1781"/>
                <a:gd name="T86" fmla="*/ 1198 w 1292"/>
                <a:gd name="T87" fmla="*/ 167 h 1781"/>
                <a:gd name="T88" fmla="*/ 1224 w 1292"/>
                <a:gd name="T89" fmla="*/ 121 h 1781"/>
                <a:gd name="T90" fmla="*/ 1255 w 1292"/>
                <a:gd name="T91" fmla="*/ 81 h 1781"/>
                <a:gd name="T92" fmla="*/ 1281 w 1292"/>
                <a:gd name="T93" fmla="*/ 50 h 1781"/>
                <a:gd name="T94" fmla="*/ 1306 w 1292"/>
                <a:gd name="T95" fmla="*/ 25 h 1781"/>
                <a:gd name="T96" fmla="*/ 1338 w 1292"/>
                <a:gd name="T97" fmla="*/ 9 h 1781"/>
                <a:gd name="T98" fmla="*/ 1363 w 1292"/>
                <a:gd name="T99" fmla="*/ 0 h 17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2" h="1781">
                  <a:moveTo>
                    <a:pt x="0" y="1468"/>
                  </a:moveTo>
                  <a:lnTo>
                    <a:pt x="6" y="1456"/>
                  </a:lnTo>
                  <a:lnTo>
                    <a:pt x="18" y="1444"/>
                  </a:lnTo>
                  <a:lnTo>
                    <a:pt x="24" y="1438"/>
                  </a:lnTo>
                  <a:lnTo>
                    <a:pt x="36" y="1426"/>
                  </a:lnTo>
                  <a:lnTo>
                    <a:pt x="42" y="1414"/>
                  </a:lnTo>
                  <a:lnTo>
                    <a:pt x="54" y="1408"/>
                  </a:lnTo>
                  <a:lnTo>
                    <a:pt x="60" y="1396"/>
                  </a:lnTo>
                  <a:lnTo>
                    <a:pt x="72" y="1384"/>
                  </a:lnTo>
                  <a:lnTo>
                    <a:pt x="78" y="1378"/>
                  </a:lnTo>
                  <a:lnTo>
                    <a:pt x="84" y="1366"/>
                  </a:lnTo>
                  <a:lnTo>
                    <a:pt x="96" y="1360"/>
                  </a:lnTo>
                  <a:lnTo>
                    <a:pt x="102" y="1348"/>
                  </a:lnTo>
                  <a:lnTo>
                    <a:pt x="114" y="1342"/>
                  </a:lnTo>
                  <a:lnTo>
                    <a:pt x="120" y="1336"/>
                  </a:lnTo>
                  <a:lnTo>
                    <a:pt x="132" y="1324"/>
                  </a:lnTo>
                  <a:lnTo>
                    <a:pt x="138" y="1318"/>
                  </a:lnTo>
                  <a:lnTo>
                    <a:pt x="150" y="1312"/>
                  </a:lnTo>
                  <a:lnTo>
                    <a:pt x="156" y="1306"/>
                  </a:lnTo>
                  <a:lnTo>
                    <a:pt x="162" y="1300"/>
                  </a:lnTo>
                  <a:lnTo>
                    <a:pt x="174" y="1294"/>
                  </a:lnTo>
                  <a:lnTo>
                    <a:pt x="180" y="1288"/>
                  </a:lnTo>
                  <a:lnTo>
                    <a:pt x="192" y="1288"/>
                  </a:lnTo>
                  <a:lnTo>
                    <a:pt x="198" y="1281"/>
                  </a:lnTo>
                  <a:lnTo>
                    <a:pt x="210" y="1281"/>
                  </a:lnTo>
                  <a:lnTo>
                    <a:pt x="216" y="1281"/>
                  </a:lnTo>
                  <a:lnTo>
                    <a:pt x="228" y="1275"/>
                  </a:lnTo>
                  <a:lnTo>
                    <a:pt x="234" y="1275"/>
                  </a:lnTo>
                  <a:lnTo>
                    <a:pt x="240" y="1275"/>
                  </a:lnTo>
                  <a:lnTo>
                    <a:pt x="252" y="1281"/>
                  </a:lnTo>
                  <a:lnTo>
                    <a:pt x="258" y="1281"/>
                  </a:lnTo>
                  <a:lnTo>
                    <a:pt x="270" y="1281"/>
                  </a:lnTo>
                  <a:lnTo>
                    <a:pt x="276" y="1288"/>
                  </a:lnTo>
                  <a:lnTo>
                    <a:pt x="288" y="1294"/>
                  </a:lnTo>
                  <a:lnTo>
                    <a:pt x="294" y="1294"/>
                  </a:lnTo>
                  <a:lnTo>
                    <a:pt x="306" y="1300"/>
                  </a:lnTo>
                  <a:lnTo>
                    <a:pt x="312" y="1306"/>
                  </a:lnTo>
                  <a:lnTo>
                    <a:pt x="318" y="1318"/>
                  </a:lnTo>
                  <a:lnTo>
                    <a:pt x="330" y="1324"/>
                  </a:lnTo>
                  <a:lnTo>
                    <a:pt x="336" y="1330"/>
                  </a:lnTo>
                  <a:lnTo>
                    <a:pt x="348" y="1342"/>
                  </a:lnTo>
                  <a:lnTo>
                    <a:pt x="354" y="1354"/>
                  </a:lnTo>
                  <a:lnTo>
                    <a:pt x="366" y="1360"/>
                  </a:lnTo>
                  <a:lnTo>
                    <a:pt x="372" y="1372"/>
                  </a:lnTo>
                  <a:lnTo>
                    <a:pt x="384" y="1384"/>
                  </a:lnTo>
                  <a:lnTo>
                    <a:pt x="390" y="1396"/>
                  </a:lnTo>
                  <a:lnTo>
                    <a:pt x="396" y="1408"/>
                  </a:lnTo>
                  <a:lnTo>
                    <a:pt x="409" y="1426"/>
                  </a:lnTo>
                  <a:lnTo>
                    <a:pt x="415" y="1438"/>
                  </a:lnTo>
                  <a:lnTo>
                    <a:pt x="427" y="1450"/>
                  </a:lnTo>
                  <a:lnTo>
                    <a:pt x="433" y="1468"/>
                  </a:lnTo>
                  <a:lnTo>
                    <a:pt x="445" y="1480"/>
                  </a:lnTo>
                  <a:lnTo>
                    <a:pt x="451" y="1498"/>
                  </a:lnTo>
                  <a:lnTo>
                    <a:pt x="457" y="1510"/>
                  </a:lnTo>
                  <a:lnTo>
                    <a:pt x="469" y="1528"/>
                  </a:lnTo>
                  <a:lnTo>
                    <a:pt x="475" y="1540"/>
                  </a:lnTo>
                  <a:lnTo>
                    <a:pt x="487" y="1558"/>
                  </a:lnTo>
                  <a:lnTo>
                    <a:pt x="493" y="1570"/>
                  </a:lnTo>
                  <a:lnTo>
                    <a:pt x="505" y="1588"/>
                  </a:lnTo>
                  <a:lnTo>
                    <a:pt x="511" y="1600"/>
                  </a:lnTo>
                  <a:lnTo>
                    <a:pt x="523" y="1618"/>
                  </a:lnTo>
                  <a:lnTo>
                    <a:pt x="529" y="1630"/>
                  </a:lnTo>
                  <a:lnTo>
                    <a:pt x="535" y="1648"/>
                  </a:lnTo>
                  <a:lnTo>
                    <a:pt x="547" y="1660"/>
                  </a:lnTo>
                  <a:lnTo>
                    <a:pt x="553" y="1672"/>
                  </a:lnTo>
                  <a:lnTo>
                    <a:pt x="565" y="1684"/>
                  </a:lnTo>
                  <a:lnTo>
                    <a:pt x="571" y="1702"/>
                  </a:lnTo>
                  <a:lnTo>
                    <a:pt x="583" y="1709"/>
                  </a:lnTo>
                  <a:lnTo>
                    <a:pt x="589" y="1721"/>
                  </a:lnTo>
                  <a:lnTo>
                    <a:pt x="601" y="1733"/>
                  </a:lnTo>
                  <a:lnTo>
                    <a:pt x="607" y="1745"/>
                  </a:lnTo>
                  <a:lnTo>
                    <a:pt x="613" y="1751"/>
                  </a:lnTo>
                  <a:lnTo>
                    <a:pt x="625" y="1757"/>
                  </a:lnTo>
                  <a:lnTo>
                    <a:pt x="631" y="1769"/>
                  </a:lnTo>
                  <a:lnTo>
                    <a:pt x="643" y="1769"/>
                  </a:lnTo>
                  <a:lnTo>
                    <a:pt x="649" y="1775"/>
                  </a:lnTo>
                  <a:lnTo>
                    <a:pt x="661" y="1781"/>
                  </a:lnTo>
                  <a:lnTo>
                    <a:pt x="667" y="1781"/>
                  </a:lnTo>
                  <a:lnTo>
                    <a:pt x="679" y="1781"/>
                  </a:lnTo>
                  <a:lnTo>
                    <a:pt x="685" y="1781"/>
                  </a:lnTo>
                  <a:lnTo>
                    <a:pt x="691" y="1781"/>
                  </a:lnTo>
                  <a:lnTo>
                    <a:pt x="703" y="1781"/>
                  </a:lnTo>
                  <a:lnTo>
                    <a:pt x="709" y="1775"/>
                  </a:lnTo>
                  <a:lnTo>
                    <a:pt x="721" y="1769"/>
                  </a:lnTo>
                  <a:lnTo>
                    <a:pt x="727" y="1763"/>
                  </a:lnTo>
                  <a:lnTo>
                    <a:pt x="739" y="1757"/>
                  </a:lnTo>
                  <a:lnTo>
                    <a:pt x="745" y="1745"/>
                  </a:lnTo>
                  <a:lnTo>
                    <a:pt x="757" y="1733"/>
                  </a:lnTo>
                  <a:lnTo>
                    <a:pt x="763" y="1721"/>
                  </a:lnTo>
                  <a:lnTo>
                    <a:pt x="769" y="1709"/>
                  </a:lnTo>
                  <a:lnTo>
                    <a:pt x="781" y="1696"/>
                  </a:lnTo>
                  <a:lnTo>
                    <a:pt x="787" y="1678"/>
                  </a:lnTo>
                  <a:lnTo>
                    <a:pt x="799" y="1660"/>
                  </a:lnTo>
                  <a:lnTo>
                    <a:pt x="805" y="1642"/>
                  </a:lnTo>
                  <a:lnTo>
                    <a:pt x="817" y="1618"/>
                  </a:lnTo>
                  <a:lnTo>
                    <a:pt x="823" y="1594"/>
                  </a:lnTo>
                  <a:lnTo>
                    <a:pt x="835" y="1570"/>
                  </a:lnTo>
                  <a:lnTo>
                    <a:pt x="841" y="1546"/>
                  </a:lnTo>
                  <a:lnTo>
                    <a:pt x="847" y="1522"/>
                  </a:lnTo>
                  <a:lnTo>
                    <a:pt x="859" y="1492"/>
                  </a:lnTo>
                  <a:lnTo>
                    <a:pt x="865" y="1468"/>
                  </a:lnTo>
                  <a:lnTo>
                    <a:pt x="877" y="1438"/>
                  </a:lnTo>
                  <a:lnTo>
                    <a:pt x="883" y="1402"/>
                  </a:lnTo>
                  <a:lnTo>
                    <a:pt x="895" y="1372"/>
                  </a:lnTo>
                  <a:lnTo>
                    <a:pt x="901" y="1342"/>
                  </a:lnTo>
                  <a:lnTo>
                    <a:pt x="913" y="1306"/>
                  </a:lnTo>
                  <a:lnTo>
                    <a:pt x="919" y="1269"/>
                  </a:lnTo>
                  <a:lnTo>
                    <a:pt x="925" y="1233"/>
                  </a:lnTo>
                  <a:lnTo>
                    <a:pt x="937" y="1197"/>
                  </a:lnTo>
                  <a:lnTo>
                    <a:pt x="943" y="1161"/>
                  </a:lnTo>
                  <a:lnTo>
                    <a:pt x="955" y="1125"/>
                  </a:lnTo>
                  <a:lnTo>
                    <a:pt x="961" y="1083"/>
                  </a:lnTo>
                  <a:lnTo>
                    <a:pt x="974" y="1047"/>
                  </a:lnTo>
                  <a:lnTo>
                    <a:pt x="980" y="1005"/>
                  </a:lnTo>
                  <a:lnTo>
                    <a:pt x="992" y="969"/>
                  </a:lnTo>
                  <a:lnTo>
                    <a:pt x="998" y="927"/>
                  </a:lnTo>
                  <a:lnTo>
                    <a:pt x="1004" y="885"/>
                  </a:lnTo>
                  <a:lnTo>
                    <a:pt x="1016" y="848"/>
                  </a:lnTo>
                  <a:lnTo>
                    <a:pt x="1022" y="806"/>
                  </a:lnTo>
                  <a:lnTo>
                    <a:pt x="1034" y="764"/>
                  </a:lnTo>
                  <a:lnTo>
                    <a:pt x="1040" y="728"/>
                  </a:lnTo>
                  <a:lnTo>
                    <a:pt x="1052" y="686"/>
                  </a:lnTo>
                  <a:lnTo>
                    <a:pt x="1058" y="650"/>
                  </a:lnTo>
                  <a:lnTo>
                    <a:pt x="1070" y="608"/>
                  </a:lnTo>
                  <a:lnTo>
                    <a:pt x="1076" y="572"/>
                  </a:lnTo>
                  <a:lnTo>
                    <a:pt x="1082" y="536"/>
                  </a:lnTo>
                  <a:lnTo>
                    <a:pt x="1094" y="494"/>
                  </a:lnTo>
                  <a:lnTo>
                    <a:pt x="1100" y="458"/>
                  </a:lnTo>
                  <a:lnTo>
                    <a:pt x="1112" y="421"/>
                  </a:lnTo>
                  <a:lnTo>
                    <a:pt x="1118" y="391"/>
                  </a:lnTo>
                  <a:lnTo>
                    <a:pt x="1130" y="355"/>
                  </a:lnTo>
                  <a:lnTo>
                    <a:pt x="1136" y="325"/>
                  </a:lnTo>
                  <a:lnTo>
                    <a:pt x="1148" y="295"/>
                  </a:lnTo>
                  <a:lnTo>
                    <a:pt x="1154" y="265"/>
                  </a:lnTo>
                  <a:lnTo>
                    <a:pt x="1160" y="235"/>
                  </a:lnTo>
                  <a:lnTo>
                    <a:pt x="1172" y="205"/>
                  </a:lnTo>
                  <a:lnTo>
                    <a:pt x="1178" y="181"/>
                  </a:lnTo>
                  <a:lnTo>
                    <a:pt x="1190" y="157"/>
                  </a:lnTo>
                  <a:lnTo>
                    <a:pt x="1196" y="133"/>
                  </a:lnTo>
                  <a:lnTo>
                    <a:pt x="1208" y="115"/>
                  </a:lnTo>
                  <a:lnTo>
                    <a:pt x="1214" y="97"/>
                  </a:lnTo>
                  <a:lnTo>
                    <a:pt x="1226" y="79"/>
                  </a:lnTo>
                  <a:lnTo>
                    <a:pt x="1232" y="61"/>
                  </a:lnTo>
                  <a:lnTo>
                    <a:pt x="1238" y="49"/>
                  </a:lnTo>
                  <a:lnTo>
                    <a:pt x="1250" y="37"/>
                  </a:lnTo>
                  <a:lnTo>
                    <a:pt x="1256" y="25"/>
                  </a:lnTo>
                  <a:lnTo>
                    <a:pt x="1268" y="18"/>
                  </a:lnTo>
                  <a:lnTo>
                    <a:pt x="1274" y="6"/>
                  </a:lnTo>
                  <a:lnTo>
                    <a:pt x="1286" y="6"/>
                  </a:lnTo>
                  <a:lnTo>
                    <a:pt x="1292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53" name="Freeform 29"/>
            <p:cNvSpPr>
              <a:spLocks noChangeAspect="1"/>
            </p:cNvSpPr>
            <p:nvPr/>
          </p:nvSpPr>
          <p:spPr bwMode="auto">
            <a:xfrm>
              <a:off x="1588" y="2373"/>
              <a:ext cx="1361" cy="917"/>
            </a:xfrm>
            <a:custGeom>
              <a:avLst/>
              <a:gdLst>
                <a:gd name="T0" fmla="*/ 19 w 1292"/>
                <a:gd name="T1" fmla="*/ 3 h 1781"/>
                <a:gd name="T2" fmla="*/ 44 w 1292"/>
                <a:gd name="T3" fmla="*/ 19 h 1781"/>
                <a:gd name="T4" fmla="*/ 70 w 1292"/>
                <a:gd name="T5" fmla="*/ 41 h 1781"/>
                <a:gd name="T6" fmla="*/ 101 w 1292"/>
                <a:gd name="T7" fmla="*/ 68 h 1781"/>
                <a:gd name="T8" fmla="*/ 126 w 1292"/>
                <a:gd name="T9" fmla="*/ 106 h 1781"/>
                <a:gd name="T10" fmla="*/ 152 w 1292"/>
                <a:gd name="T11" fmla="*/ 152 h 1781"/>
                <a:gd name="T12" fmla="*/ 183 w 1292"/>
                <a:gd name="T13" fmla="*/ 201 h 1781"/>
                <a:gd name="T14" fmla="*/ 209 w 1292"/>
                <a:gd name="T15" fmla="*/ 254 h 1781"/>
                <a:gd name="T16" fmla="*/ 235 w 1292"/>
                <a:gd name="T17" fmla="*/ 313 h 1781"/>
                <a:gd name="T18" fmla="*/ 267 w 1292"/>
                <a:gd name="T19" fmla="*/ 375 h 1781"/>
                <a:gd name="T20" fmla="*/ 292 w 1292"/>
                <a:gd name="T21" fmla="*/ 437 h 1781"/>
                <a:gd name="T22" fmla="*/ 317 w 1292"/>
                <a:gd name="T23" fmla="*/ 499 h 1781"/>
                <a:gd name="T24" fmla="*/ 349 w 1292"/>
                <a:gd name="T25" fmla="*/ 558 h 1781"/>
                <a:gd name="T26" fmla="*/ 374 w 1292"/>
                <a:gd name="T27" fmla="*/ 616 h 1781"/>
                <a:gd name="T28" fmla="*/ 399 w 1292"/>
                <a:gd name="T29" fmla="*/ 672 h 1781"/>
                <a:gd name="T30" fmla="*/ 431 w 1292"/>
                <a:gd name="T31" fmla="*/ 722 h 1781"/>
                <a:gd name="T32" fmla="*/ 456 w 1292"/>
                <a:gd name="T33" fmla="*/ 768 h 1781"/>
                <a:gd name="T34" fmla="*/ 481 w 1292"/>
                <a:gd name="T35" fmla="*/ 808 h 1781"/>
                <a:gd name="T36" fmla="*/ 513 w 1292"/>
                <a:gd name="T37" fmla="*/ 845 h 1781"/>
                <a:gd name="T38" fmla="*/ 538 w 1292"/>
                <a:gd name="T39" fmla="*/ 873 h 1781"/>
                <a:gd name="T40" fmla="*/ 564 w 1292"/>
                <a:gd name="T41" fmla="*/ 892 h 1781"/>
                <a:gd name="T42" fmla="*/ 595 w 1292"/>
                <a:gd name="T43" fmla="*/ 908 h 1781"/>
                <a:gd name="T44" fmla="*/ 620 w 1292"/>
                <a:gd name="T45" fmla="*/ 917 h 1781"/>
                <a:gd name="T46" fmla="*/ 646 w 1292"/>
                <a:gd name="T47" fmla="*/ 917 h 1781"/>
                <a:gd name="T48" fmla="*/ 677 w 1292"/>
                <a:gd name="T49" fmla="*/ 914 h 1781"/>
                <a:gd name="T50" fmla="*/ 703 w 1292"/>
                <a:gd name="T51" fmla="*/ 905 h 1781"/>
                <a:gd name="T52" fmla="*/ 728 w 1292"/>
                <a:gd name="T53" fmla="*/ 892 h 1781"/>
                <a:gd name="T54" fmla="*/ 760 w 1292"/>
                <a:gd name="T55" fmla="*/ 876 h 1781"/>
                <a:gd name="T56" fmla="*/ 785 w 1292"/>
                <a:gd name="T57" fmla="*/ 855 h 1781"/>
                <a:gd name="T58" fmla="*/ 810 w 1292"/>
                <a:gd name="T59" fmla="*/ 833 h 1781"/>
                <a:gd name="T60" fmla="*/ 843 w 1292"/>
                <a:gd name="T61" fmla="*/ 808 h 1781"/>
                <a:gd name="T62" fmla="*/ 868 w 1292"/>
                <a:gd name="T63" fmla="*/ 787 h 1781"/>
                <a:gd name="T64" fmla="*/ 893 w 1292"/>
                <a:gd name="T65" fmla="*/ 762 h 1781"/>
                <a:gd name="T66" fmla="*/ 925 w 1292"/>
                <a:gd name="T67" fmla="*/ 740 h 1781"/>
                <a:gd name="T68" fmla="*/ 950 w 1292"/>
                <a:gd name="T69" fmla="*/ 719 h 1781"/>
                <a:gd name="T70" fmla="*/ 975 w 1292"/>
                <a:gd name="T71" fmla="*/ 700 h 1781"/>
                <a:gd name="T72" fmla="*/ 1007 w 1292"/>
                <a:gd name="T73" fmla="*/ 685 h 1781"/>
                <a:gd name="T74" fmla="*/ 1032 w 1292"/>
                <a:gd name="T75" fmla="*/ 672 h 1781"/>
                <a:gd name="T76" fmla="*/ 1058 w 1292"/>
                <a:gd name="T77" fmla="*/ 666 h 1781"/>
                <a:gd name="T78" fmla="*/ 1089 w 1292"/>
                <a:gd name="T79" fmla="*/ 660 h 1781"/>
                <a:gd name="T80" fmla="*/ 1115 w 1292"/>
                <a:gd name="T81" fmla="*/ 656 h 1781"/>
                <a:gd name="T82" fmla="*/ 1140 w 1292"/>
                <a:gd name="T83" fmla="*/ 660 h 1781"/>
                <a:gd name="T84" fmla="*/ 1171 w 1292"/>
                <a:gd name="T85" fmla="*/ 663 h 1781"/>
                <a:gd name="T86" fmla="*/ 1197 w 1292"/>
                <a:gd name="T87" fmla="*/ 672 h 1781"/>
                <a:gd name="T88" fmla="*/ 1222 w 1292"/>
                <a:gd name="T89" fmla="*/ 682 h 1781"/>
                <a:gd name="T90" fmla="*/ 1254 w 1292"/>
                <a:gd name="T91" fmla="*/ 694 h 1781"/>
                <a:gd name="T92" fmla="*/ 1279 w 1292"/>
                <a:gd name="T93" fmla="*/ 710 h 1781"/>
                <a:gd name="T94" fmla="*/ 1304 w 1292"/>
                <a:gd name="T95" fmla="*/ 725 h 1781"/>
                <a:gd name="T96" fmla="*/ 1336 w 1292"/>
                <a:gd name="T97" fmla="*/ 740 h 1781"/>
                <a:gd name="T98" fmla="*/ 1361 w 1292"/>
                <a:gd name="T99" fmla="*/ 756 h 17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2" h="1781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24" y="18"/>
                  </a:lnTo>
                  <a:lnTo>
                    <a:pt x="36" y="25"/>
                  </a:lnTo>
                  <a:lnTo>
                    <a:pt x="42" y="37"/>
                  </a:lnTo>
                  <a:lnTo>
                    <a:pt x="54" y="49"/>
                  </a:lnTo>
                  <a:lnTo>
                    <a:pt x="60" y="61"/>
                  </a:lnTo>
                  <a:lnTo>
                    <a:pt x="66" y="79"/>
                  </a:lnTo>
                  <a:lnTo>
                    <a:pt x="78" y="97"/>
                  </a:lnTo>
                  <a:lnTo>
                    <a:pt x="84" y="115"/>
                  </a:lnTo>
                  <a:lnTo>
                    <a:pt x="96" y="133"/>
                  </a:lnTo>
                  <a:lnTo>
                    <a:pt x="102" y="157"/>
                  </a:lnTo>
                  <a:lnTo>
                    <a:pt x="114" y="181"/>
                  </a:lnTo>
                  <a:lnTo>
                    <a:pt x="120" y="205"/>
                  </a:lnTo>
                  <a:lnTo>
                    <a:pt x="132" y="235"/>
                  </a:lnTo>
                  <a:lnTo>
                    <a:pt x="138" y="265"/>
                  </a:lnTo>
                  <a:lnTo>
                    <a:pt x="144" y="295"/>
                  </a:lnTo>
                  <a:lnTo>
                    <a:pt x="156" y="325"/>
                  </a:lnTo>
                  <a:lnTo>
                    <a:pt x="162" y="355"/>
                  </a:lnTo>
                  <a:lnTo>
                    <a:pt x="174" y="391"/>
                  </a:lnTo>
                  <a:lnTo>
                    <a:pt x="180" y="421"/>
                  </a:lnTo>
                  <a:lnTo>
                    <a:pt x="192" y="458"/>
                  </a:lnTo>
                  <a:lnTo>
                    <a:pt x="198" y="494"/>
                  </a:lnTo>
                  <a:lnTo>
                    <a:pt x="210" y="536"/>
                  </a:lnTo>
                  <a:lnTo>
                    <a:pt x="216" y="572"/>
                  </a:lnTo>
                  <a:lnTo>
                    <a:pt x="223" y="608"/>
                  </a:lnTo>
                  <a:lnTo>
                    <a:pt x="235" y="650"/>
                  </a:lnTo>
                  <a:lnTo>
                    <a:pt x="241" y="686"/>
                  </a:lnTo>
                  <a:lnTo>
                    <a:pt x="253" y="728"/>
                  </a:lnTo>
                  <a:lnTo>
                    <a:pt x="259" y="764"/>
                  </a:lnTo>
                  <a:lnTo>
                    <a:pt x="271" y="806"/>
                  </a:lnTo>
                  <a:lnTo>
                    <a:pt x="277" y="848"/>
                  </a:lnTo>
                  <a:lnTo>
                    <a:pt x="289" y="885"/>
                  </a:lnTo>
                  <a:lnTo>
                    <a:pt x="295" y="927"/>
                  </a:lnTo>
                  <a:lnTo>
                    <a:pt x="301" y="969"/>
                  </a:lnTo>
                  <a:lnTo>
                    <a:pt x="313" y="1005"/>
                  </a:lnTo>
                  <a:lnTo>
                    <a:pt x="319" y="1047"/>
                  </a:lnTo>
                  <a:lnTo>
                    <a:pt x="331" y="1083"/>
                  </a:lnTo>
                  <a:lnTo>
                    <a:pt x="337" y="1125"/>
                  </a:lnTo>
                  <a:lnTo>
                    <a:pt x="349" y="1161"/>
                  </a:lnTo>
                  <a:lnTo>
                    <a:pt x="355" y="1197"/>
                  </a:lnTo>
                  <a:lnTo>
                    <a:pt x="367" y="1233"/>
                  </a:lnTo>
                  <a:lnTo>
                    <a:pt x="373" y="1269"/>
                  </a:lnTo>
                  <a:lnTo>
                    <a:pt x="379" y="1306"/>
                  </a:lnTo>
                  <a:lnTo>
                    <a:pt x="391" y="1342"/>
                  </a:lnTo>
                  <a:lnTo>
                    <a:pt x="397" y="1372"/>
                  </a:lnTo>
                  <a:lnTo>
                    <a:pt x="409" y="1402"/>
                  </a:lnTo>
                  <a:lnTo>
                    <a:pt x="415" y="1438"/>
                  </a:lnTo>
                  <a:lnTo>
                    <a:pt x="427" y="1468"/>
                  </a:lnTo>
                  <a:lnTo>
                    <a:pt x="433" y="1492"/>
                  </a:lnTo>
                  <a:lnTo>
                    <a:pt x="445" y="1522"/>
                  </a:lnTo>
                  <a:lnTo>
                    <a:pt x="451" y="1546"/>
                  </a:lnTo>
                  <a:lnTo>
                    <a:pt x="457" y="1570"/>
                  </a:lnTo>
                  <a:lnTo>
                    <a:pt x="469" y="1594"/>
                  </a:lnTo>
                  <a:lnTo>
                    <a:pt x="475" y="1618"/>
                  </a:lnTo>
                  <a:lnTo>
                    <a:pt x="487" y="1642"/>
                  </a:lnTo>
                  <a:lnTo>
                    <a:pt x="493" y="1660"/>
                  </a:lnTo>
                  <a:lnTo>
                    <a:pt x="505" y="1678"/>
                  </a:lnTo>
                  <a:lnTo>
                    <a:pt x="511" y="1696"/>
                  </a:lnTo>
                  <a:lnTo>
                    <a:pt x="523" y="1709"/>
                  </a:lnTo>
                  <a:lnTo>
                    <a:pt x="529" y="1721"/>
                  </a:lnTo>
                  <a:lnTo>
                    <a:pt x="535" y="1733"/>
                  </a:lnTo>
                  <a:lnTo>
                    <a:pt x="547" y="1745"/>
                  </a:lnTo>
                  <a:lnTo>
                    <a:pt x="553" y="1757"/>
                  </a:lnTo>
                  <a:lnTo>
                    <a:pt x="565" y="1763"/>
                  </a:lnTo>
                  <a:lnTo>
                    <a:pt x="571" y="1769"/>
                  </a:lnTo>
                  <a:lnTo>
                    <a:pt x="583" y="1775"/>
                  </a:lnTo>
                  <a:lnTo>
                    <a:pt x="589" y="1781"/>
                  </a:lnTo>
                  <a:lnTo>
                    <a:pt x="601" y="1781"/>
                  </a:lnTo>
                  <a:lnTo>
                    <a:pt x="607" y="1781"/>
                  </a:lnTo>
                  <a:lnTo>
                    <a:pt x="613" y="1781"/>
                  </a:lnTo>
                  <a:lnTo>
                    <a:pt x="625" y="1781"/>
                  </a:lnTo>
                  <a:lnTo>
                    <a:pt x="631" y="1781"/>
                  </a:lnTo>
                  <a:lnTo>
                    <a:pt x="643" y="1775"/>
                  </a:lnTo>
                  <a:lnTo>
                    <a:pt x="649" y="1769"/>
                  </a:lnTo>
                  <a:lnTo>
                    <a:pt x="661" y="1769"/>
                  </a:lnTo>
                  <a:lnTo>
                    <a:pt x="667" y="1757"/>
                  </a:lnTo>
                  <a:lnTo>
                    <a:pt x="679" y="1751"/>
                  </a:lnTo>
                  <a:lnTo>
                    <a:pt x="685" y="1745"/>
                  </a:lnTo>
                  <a:lnTo>
                    <a:pt x="691" y="1733"/>
                  </a:lnTo>
                  <a:lnTo>
                    <a:pt x="703" y="1721"/>
                  </a:lnTo>
                  <a:lnTo>
                    <a:pt x="709" y="1709"/>
                  </a:lnTo>
                  <a:lnTo>
                    <a:pt x="721" y="1702"/>
                  </a:lnTo>
                  <a:lnTo>
                    <a:pt x="727" y="1684"/>
                  </a:lnTo>
                  <a:lnTo>
                    <a:pt x="739" y="1672"/>
                  </a:lnTo>
                  <a:lnTo>
                    <a:pt x="745" y="1660"/>
                  </a:lnTo>
                  <a:lnTo>
                    <a:pt x="757" y="1648"/>
                  </a:lnTo>
                  <a:lnTo>
                    <a:pt x="763" y="1630"/>
                  </a:lnTo>
                  <a:lnTo>
                    <a:pt x="769" y="1618"/>
                  </a:lnTo>
                  <a:lnTo>
                    <a:pt x="782" y="1600"/>
                  </a:lnTo>
                  <a:lnTo>
                    <a:pt x="788" y="1588"/>
                  </a:lnTo>
                  <a:lnTo>
                    <a:pt x="800" y="1570"/>
                  </a:lnTo>
                  <a:lnTo>
                    <a:pt x="806" y="1558"/>
                  </a:lnTo>
                  <a:lnTo>
                    <a:pt x="818" y="1540"/>
                  </a:lnTo>
                  <a:lnTo>
                    <a:pt x="824" y="1528"/>
                  </a:lnTo>
                  <a:lnTo>
                    <a:pt x="836" y="1510"/>
                  </a:lnTo>
                  <a:lnTo>
                    <a:pt x="842" y="1498"/>
                  </a:lnTo>
                  <a:lnTo>
                    <a:pt x="848" y="1480"/>
                  </a:lnTo>
                  <a:lnTo>
                    <a:pt x="860" y="1468"/>
                  </a:lnTo>
                  <a:lnTo>
                    <a:pt x="866" y="1450"/>
                  </a:lnTo>
                  <a:lnTo>
                    <a:pt x="878" y="1438"/>
                  </a:lnTo>
                  <a:lnTo>
                    <a:pt x="884" y="1426"/>
                  </a:lnTo>
                  <a:lnTo>
                    <a:pt x="896" y="1408"/>
                  </a:lnTo>
                  <a:lnTo>
                    <a:pt x="902" y="1396"/>
                  </a:lnTo>
                  <a:lnTo>
                    <a:pt x="908" y="1384"/>
                  </a:lnTo>
                  <a:lnTo>
                    <a:pt x="920" y="1372"/>
                  </a:lnTo>
                  <a:lnTo>
                    <a:pt x="926" y="1360"/>
                  </a:lnTo>
                  <a:lnTo>
                    <a:pt x="938" y="1354"/>
                  </a:lnTo>
                  <a:lnTo>
                    <a:pt x="944" y="1342"/>
                  </a:lnTo>
                  <a:lnTo>
                    <a:pt x="956" y="1330"/>
                  </a:lnTo>
                  <a:lnTo>
                    <a:pt x="962" y="1324"/>
                  </a:lnTo>
                  <a:lnTo>
                    <a:pt x="974" y="1318"/>
                  </a:lnTo>
                  <a:lnTo>
                    <a:pt x="980" y="1306"/>
                  </a:lnTo>
                  <a:lnTo>
                    <a:pt x="986" y="1300"/>
                  </a:lnTo>
                  <a:lnTo>
                    <a:pt x="998" y="1294"/>
                  </a:lnTo>
                  <a:lnTo>
                    <a:pt x="1004" y="1294"/>
                  </a:lnTo>
                  <a:lnTo>
                    <a:pt x="1016" y="1288"/>
                  </a:lnTo>
                  <a:lnTo>
                    <a:pt x="1022" y="1281"/>
                  </a:lnTo>
                  <a:lnTo>
                    <a:pt x="1034" y="1281"/>
                  </a:lnTo>
                  <a:lnTo>
                    <a:pt x="1040" y="1281"/>
                  </a:lnTo>
                  <a:lnTo>
                    <a:pt x="1052" y="1275"/>
                  </a:lnTo>
                  <a:lnTo>
                    <a:pt x="1058" y="1275"/>
                  </a:lnTo>
                  <a:lnTo>
                    <a:pt x="1064" y="1275"/>
                  </a:lnTo>
                  <a:lnTo>
                    <a:pt x="1076" y="1281"/>
                  </a:lnTo>
                  <a:lnTo>
                    <a:pt x="1082" y="1281"/>
                  </a:lnTo>
                  <a:lnTo>
                    <a:pt x="1094" y="1281"/>
                  </a:lnTo>
                  <a:lnTo>
                    <a:pt x="1100" y="1288"/>
                  </a:lnTo>
                  <a:lnTo>
                    <a:pt x="1112" y="1288"/>
                  </a:lnTo>
                  <a:lnTo>
                    <a:pt x="1118" y="1294"/>
                  </a:lnTo>
                  <a:lnTo>
                    <a:pt x="1130" y="1300"/>
                  </a:lnTo>
                  <a:lnTo>
                    <a:pt x="1136" y="1306"/>
                  </a:lnTo>
                  <a:lnTo>
                    <a:pt x="1142" y="1312"/>
                  </a:lnTo>
                  <a:lnTo>
                    <a:pt x="1154" y="1318"/>
                  </a:lnTo>
                  <a:lnTo>
                    <a:pt x="1160" y="1324"/>
                  </a:lnTo>
                  <a:lnTo>
                    <a:pt x="1172" y="1336"/>
                  </a:lnTo>
                  <a:lnTo>
                    <a:pt x="1178" y="1342"/>
                  </a:lnTo>
                  <a:lnTo>
                    <a:pt x="1190" y="1348"/>
                  </a:lnTo>
                  <a:lnTo>
                    <a:pt x="1196" y="1360"/>
                  </a:lnTo>
                  <a:lnTo>
                    <a:pt x="1208" y="1366"/>
                  </a:lnTo>
                  <a:lnTo>
                    <a:pt x="1214" y="1378"/>
                  </a:lnTo>
                  <a:lnTo>
                    <a:pt x="1220" y="1384"/>
                  </a:lnTo>
                  <a:lnTo>
                    <a:pt x="1232" y="1396"/>
                  </a:lnTo>
                  <a:lnTo>
                    <a:pt x="1238" y="1408"/>
                  </a:lnTo>
                  <a:lnTo>
                    <a:pt x="1250" y="1414"/>
                  </a:lnTo>
                  <a:lnTo>
                    <a:pt x="1256" y="1426"/>
                  </a:lnTo>
                  <a:lnTo>
                    <a:pt x="1268" y="1438"/>
                  </a:lnTo>
                  <a:lnTo>
                    <a:pt x="1274" y="1444"/>
                  </a:lnTo>
                  <a:lnTo>
                    <a:pt x="1286" y="1456"/>
                  </a:lnTo>
                  <a:lnTo>
                    <a:pt x="1292" y="1468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54" name="Line 31"/>
            <p:cNvSpPr>
              <a:spLocks noChangeShapeType="1"/>
            </p:cNvSpPr>
            <p:nvPr/>
          </p:nvSpPr>
          <p:spPr bwMode="auto">
            <a:xfrm flipV="1">
              <a:off x="1456" y="2471"/>
              <a:ext cx="0" cy="6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" name="Line 32"/>
            <p:cNvSpPr>
              <a:spLocks noChangeShapeType="1"/>
            </p:cNvSpPr>
            <p:nvPr/>
          </p:nvSpPr>
          <p:spPr bwMode="auto">
            <a:xfrm flipV="1">
              <a:off x="1957" y="2958"/>
              <a:ext cx="0" cy="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" name="Line 33"/>
            <p:cNvSpPr>
              <a:spLocks noChangeShapeType="1"/>
            </p:cNvSpPr>
            <p:nvPr/>
          </p:nvSpPr>
          <p:spPr bwMode="auto">
            <a:xfrm flipV="1">
              <a:off x="1347" y="2706"/>
              <a:ext cx="0" cy="4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" name="Line 38"/>
            <p:cNvSpPr>
              <a:spLocks noChangeShapeType="1"/>
            </p:cNvSpPr>
            <p:nvPr/>
          </p:nvSpPr>
          <p:spPr bwMode="auto">
            <a:xfrm>
              <a:off x="2656" y="3023"/>
              <a:ext cx="0" cy="11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" name="Line 39"/>
            <p:cNvSpPr>
              <a:spLocks noChangeShapeType="1"/>
            </p:cNvSpPr>
            <p:nvPr/>
          </p:nvSpPr>
          <p:spPr bwMode="auto">
            <a:xfrm>
              <a:off x="2785" y="3023"/>
              <a:ext cx="0" cy="11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" name="Line 40"/>
            <p:cNvSpPr>
              <a:spLocks noChangeShapeType="1"/>
            </p:cNvSpPr>
            <p:nvPr/>
          </p:nvSpPr>
          <p:spPr bwMode="auto">
            <a:xfrm>
              <a:off x="497" y="3023"/>
              <a:ext cx="0" cy="11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0" name="Line 41"/>
            <p:cNvSpPr>
              <a:spLocks noChangeShapeType="1"/>
            </p:cNvSpPr>
            <p:nvPr/>
          </p:nvSpPr>
          <p:spPr bwMode="auto">
            <a:xfrm>
              <a:off x="343" y="3023"/>
              <a:ext cx="0" cy="11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1" name="Line 42"/>
            <p:cNvSpPr>
              <a:spLocks noChangeShapeType="1"/>
            </p:cNvSpPr>
            <p:nvPr/>
          </p:nvSpPr>
          <p:spPr bwMode="auto">
            <a:xfrm flipV="1">
              <a:off x="1588" y="2387"/>
              <a:ext cx="0" cy="7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2" name="Line 43"/>
            <p:cNvSpPr>
              <a:spLocks noChangeShapeType="1"/>
            </p:cNvSpPr>
            <p:nvPr/>
          </p:nvSpPr>
          <p:spPr bwMode="auto">
            <a:xfrm flipV="1">
              <a:off x="1216" y="2958"/>
              <a:ext cx="0" cy="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3" name="Line 44"/>
            <p:cNvSpPr>
              <a:spLocks noChangeShapeType="1"/>
            </p:cNvSpPr>
            <p:nvPr/>
          </p:nvSpPr>
          <p:spPr bwMode="auto">
            <a:xfrm flipV="1">
              <a:off x="1717" y="2471"/>
              <a:ext cx="0" cy="6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4" name="Line 45"/>
            <p:cNvSpPr>
              <a:spLocks noChangeShapeType="1"/>
            </p:cNvSpPr>
            <p:nvPr/>
          </p:nvSpPr>
          <p:spPr bwMode="auto">
            <a:xfrm flipV="1">
              <a:off x="1849" y="2706"/>
              <a:ext cx="0" cy="4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5865" name="Group 85"/>
            <p:cNvGrpSpPr>
              <a:grpSpLocks/>
            </p:cNvGrpSpPr>
            <p:nvPr/>
          </p:nvGrpSpPr>
          <p:grpSpPr bwMode="auto">
            <a:xfrm flipV="1">
              <a:off x="808" y="3120"/>
              <a:ext cx="219" cy="172"/>
              <a:chOff x="2594" y="2325"/>
              <a:chExt cx="230" cy="203"/>
            </a:xfrm>
          </p:grpSpPr>
          <p:sp>
            <p:nvSpPr>
              <p:cNvPr id="35872" name="Line 69"/>
              <p:cNvSpPr>
                <a:spLocks noChangeShapeType="1"/>
              </p:cNvSpPr>
              <p:nvPr/>
            </p:nvSpPr>
            <p:spPr bwMode="auto">
              <a:xfrm>
                <a:off x="2709" y="2325"/>
                <a:ext cx="0" cy="19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73" name="Line 71"/>
              <p:cNvSpPr>
                <a:spLocks noChangeShapeType="1"/>
              </p:cNvSpPr>
              <p:nvPr/>
            </p:nvSpPr>
            <p:spPr bwMode="auto">
              <a:xfrm>
                <a:off x="2824" y="2375"/>
                <a:ext cx="0" cy="1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74" name="Line 80"/>
              <p:cNvSpPr>
                <a:spLocks noChangeShapeType="1"/>
              </p:cNvSpPr>
              <p:nvPr/>
            </p:nvSpPr>
            <p:spPr bwMode="auto">
              <a:xfrm>
                <a:off x="2594" y="2391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5866" name="Group 86"/>
            <p:cNvGrpSpPr>
              <a:grpSpLocks/>
            </p:cNvGrpSpPr>
            <p:nvPr/>
          </p:nvGrpSpPr>
          <p:grpSpPr bwMode="auto">
            <a:xfrm flipV="1">
              <a:off x="2111" y="3122"/>
              <a:ext cx="220" cy="172"/>
              <a:chOff x="2594" y="2325"/>
              <a:chExt cx="230" cy="203"/>
            </a:xfrm>
          </p:grpSpPr>
          <p:sp>
            <p:nvSpPr>
              <p:cNvPr id="35869" name="Line 87"/>
              <p:cNvSpPr>
                <a:spLocks noChangeShapeType="1"/>
              </p:cNvSpPr>
              <p:nvPr/>
            </p:nvSpPr>
            <p:spPr bwMode="auto">
              <a:xfrm>
                <a:off x="2709" y="2325"/>
                <a:ext cx="0" cy="19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70" name="Line 88"/>
              <p:cNvSpPr>
                <a:spLocks noChangeShapeType="1"/>
              </p:cNvSpPr>
              <p:nvPr/>
            </p:nvSpPr>
            <p:spPr bwMode="auto">
              <a:xfrm>
                <a:off x="2824" y="2375"/>
                <a:ext cx="0" cy="1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71" name="Line 89"/>
              <p:cNvSpPr>
                <a:spLocks noChangeShapeType="1"/>
              </p:cNvSpPr>
              <p:nvPr/>
            </p:nvSpPr>
            <p:spPr bwMode="auto">
              <a:xfrm>
                <a:off x="2594" y="2391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5867" name="Text Box 155"/>
            <p:cNvSpPr txBox="1">
              <a:spLocks noChangeArrowheads="1"/>
            </p:cNvSpPr>
            <p:nvPr/>
          </p:nvSpPr>
          <p:spPr bwMode="auto">
            <a:xfrm>
              <a:off x="2608" y="3113"/>
              <a:ext cx="3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200">
                  <a:latin typeface="Arial" charset="0"/>
                  <a:sym typeface="Symbol" pitchFamily="18" charset="2"/>
                </a:rPr>
                <a:t> </a:t>
              </a:r>
              <a:r>
                <a:rPr lang="pt-BR" altLang="pt-BR" sz="1200">
                  <a:latin typeface="Symbol" pitchFamily="18" charset="2"/>
                  <a:sym typeface="Symbol" pitchFamily="18" charset="2"/>
                </a:rPr>
                <a:t>w</a:t>
              </a:r>
              <a:endParaRPr lang="pt-BR" altLang="pt-BR" sz="1200">
                <a:latin typeface="Symbol" pitchFamily="18" charset="2"/>
              </a:endParaRPr>
            </a:p>
          </p:txBody>
        </p:sp>
        <p:sp>
          <p:nvSpPr>
            <p:cNvPr id="35868" name="Text Box 175"/>
            <p:cNvSpPr txBox="1">
              <a:spLocks noChangeArrowheads="1"/>
            </p:cNvSpPr>
            <p:nvPr/>
          </p:nvSpPr>
          <p:spPr bwMode="auto">
            <a:xfrm>
              <a:off x="975" y="3158"/>
              <a:ext cx="136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/>
                <a:t>-40</a:t>
              </a:r>
              <a:r>
                <a:rPr lang="pt-BR" altLang="pt-BR" sz="900">
                  <a:latin typeface="Symbol" pitchFamily="18" charset="2"/>
                </a:rPr>
                <a:t>p</a:t>
              </a:r>
              <a:r>
                <a:rPr lang="pt-BR" altLang="pt-BR" sz="900"/>
                <a:t> -24</a:t>
              </a:r>
              <a:r>
                <a:rPr lang="pt-BR" altLang="pt-BR" sz="900">
                  <a:latin typeface="Symbol" pitchFamily="18" charset="2"/>
                </a:rPr>
                <a:t>p</a:t>
              </a:r>
              <a:r>
                <a:rPr lang="pt-BR" altLang="pt-BR" sz="900"/>
                <a:t> -8</a:t>
              </a:r>
              <a:r>
                <a:rPr lang="pt-BR" altLang="pt-BR" sz="900">
                  <a:latin typeface="Symbol" pitchFamily="18" charset="2"/>
                </a:rPr>
                <a:t>p      </a:t>
              </a:r>
              <a:r>
                <a:rPr lang="pt-BR" altLang="pt-BR" sz="900"/>
                <a:t>-8</a:t>
              </a:r>
              <a:r>
                <a:rPr lang="pt-BR" altLang="pt-BR" sz="900">
                  <a:latin typeface="Symbol" pitchFamily="18" charset="2"/>
                </a:rPr>
                <a:t>p</a:t>
              </a:r>
              <a:r>
                <a:rPr lang="pt-BR" altLang="pt-BR" sz="900"/>
                <a:t> 24</a:t>
              </a:r>
              <a:r>
                <a:rPr lang="pt-BR" altLang="pt-BR" sz="900">
                  <a:latin typeface="Symbol" pitchFamily="18" charset="2"/>
                </a:rPr>
                <a:t>p</a:t>
              </a:r>
              <a:r>
                <a:rPr lang="pt-BR" altLang="pt-BR" sz="900"/>
                <a:t>  40</a:t>
              </a:r>
              <a:r>
                <a:rPr lang="pt-BR" altLang="pt-BR" sz="900">
                  <a:latin typeface="Symbol" pitchFamily="18" charset="2"/>
                </a:rPr>
                <a:t>p </a:t>
              </a:r>
            </a:p>
          </p:txBody>
        </p:sp>
      </p:grpSp>
      <p:sp>
        <p:nvSpPr>
          <p:cNvPr id="35845" name="AutoShape 178"/>
          <p:cNvSpPr>
            <a:spLocks noChangeArrowheads="1"/>
          </p:cNvSpPr>
          <p:nvPr/>
        </p:nvSpPr>
        <p:spPr bwMode="auto">
          <a:xfrm>
            <a:off x="2843213" y="4149725"/>
            <a:ext cx="1511300" cy="935038"/>
          </a:xfrm>
          <a:prstGeom prst="wedgeRectCallout">
            <a:avLst>
              <a:gd name="adj1" fmla="val -63866"/>
              <a:gd name="adj2" fmla="val 43718"/>
            </a:avLst>
          </a:prstGeom>
          <a:solidFill>
            <a:srgbClr val="FF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Exemplo para:</a:t>
            </a:r>
          </a:p>
          <a:p>
            <a:pPr eaLnBrk="1" hangingPunct="1"/>
            <a:r>
              <a:rPr lang="pt-BR" altLang="pt-BR" sz="1400">
                <a:latin typeface="Symbol" pitchFamily="18" charset="2"/>
              </a:rPr>
              <a:t>d</a:t>
            </a:r>
            <a:r>
              <a:rPr lang="pt-BR" altLang="pt-BR" sz="1400"/>
              <a:t>/T= 1/5</a:t>
            </a:r>
          </a:p>
          <a:p>
            <a:pPr eaLnBrk="1" hangingPunct="1"/>
            <a:r>
              <a:rPr lang="pt-BR" altLang="pt-BR" sz="1400">
                <a:latin typeface="Symbol" pitchFamily="18" charset="2"/>
              </a:rPr>
              <a:t>d</a:t>
            </a:r>
            <a:r>
              <a:rPr lang="pt-BR" altLang="pt-BR" sz="1400"/>
              <a:t> = 1/20</a:t>
            </a:r>
          </a:p>
          <a:p>
            <a:pPr eaLnBrk="1" hangingPunct="1"/>
            <a:r>
              <a:rPr lang="pt-BR" altLang="pt-BR" sz="1400"/>
              <a:t>T = 1/4</a:t>
            </a:r>
          </a:p>
        </p:txBody>
      </p:sp>
      <p:graphicFrame>
        <p:nvGraphicFramePr>
          <p:cNvPr id="35846" name="Object 17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27538" y="4076700"/>
          <a:ext cx="453707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Equation" r:id="rId3" imgW="2997200" imgH="1295400" progId="Equation.3">
                  <p:embed/>
                </p:oleObj>
              </mc:Choice>
              <mc:Fallback>
                <p:oleObj name="Equation" r:id="rId3" imgW="2997200" imgH="129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076700"/>
                        <a:ext cx="453707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746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Espectro de Fourier Complexo</a:t>
            </a:r>
          </a:p>
        </p:txBody>
      </p:sp>
      <p:sp>
        <p:nvSpPr>
          <p:cNvPr id="36867" name="AutoShape 33"/>
          <p:cNvSpPr>
            <a:spLocks noChangeArrowheads="1"/>
          </p:cNvSpPr>
          <p:nvPr/>
        </p:nvSpPr>
        <p:spPr bwMode="auto">
          <a:xfrm>
            <a:off x="3421063" y="1844675"/>
            <a:ext cx="1511300" cy="935038"/>
          </a:xfrm>
          <a:prstGeom prst="wedgeRectCallout">
            <a:avLst>
              <a:gd name="adj1" fmla="val -63866"/>
              <a:gd name="adj2" fmla="val 43718"/>
            </a:avLst>
          </a:prstGeom>
          <a:solidFill>
            <a:srgbClr val="D2E9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Exemplo para:</a:t>
            </a:r>
          </a:p>
          <a:p>
            <a:pPr eaLnBrk="1" hangingPunct="1"/>
            <a:r>
              <a:rPr lang="pt-BR" altLang="pt-BR" sz="1400">
                <a:latin typeface="Symbol" pitchFamily="18" charset="2"/>
              </a:rPr>
              <a:t>d</a:t>
            </a:r>
            <a:r>
              <a:rPr lang="pt-BR" altLang="pt-BR" sz="1400"/>
              <a:t>/T= 1/10</a:t>
            </a:r>
          </a:p>
          <a:p>
            <a:pPr eaLnBrk="1" hangingPunct="1"/>
            <a:r>
              <a:rPr lang="pt-BR" altLang="pt-BR" sz="1400">
                <a:latin typeface="Symbol" pitchFamily="18" charset="2"/>
              </a:rPr>
              <a:t>d</a:t>
            </a:r>
            <a:r>
              <a:rPr lang="pt-BR" altLang="pt-BR" sz="1400"/>
              <a:t> = 1/20</a:t>
            </a:r>
          </a:p>
          <a:p>
            <a:pPr eaLnBrk="1" hangingPunct="1"/>
            <a:r>
              <a:rPr lang="pt-BR" altLang="pt-BR" sz="1400"/>
              <a:t>T = 1/2</a:t>
            </a:r>
          </a:p>
        </p:txBody>
      </p:sp>
      <p:sp>
        <p:nvSpPr>
          <p:cNvPr id="36868" name="AutoShape 63"/>
          <p:cNvSpPr>
            <a:spLocks noChangeArrowheads="1"/>
          </p:cNvSpPr>
          <p:nvPr/>
        </p:nvSpPr>
        <p:spPr bwMode="auto">
          <a:xfrm>
            <a:off x="3348038" y="4292600"/>
            <a:ext cx="1511300" cy="935038"/>
          </a:xfrm>
          <a:prstGeom prst="wedgeRectCallout">
            <a:avLst>
              <a:gd name="adj1" fmla="val -63866"/>
              <a:gd name="adj2" fmla="val 43718"/>
            </a:avLst>
          </a:prstGeom>
          <a:solidFill>
            <a:srgbClr val="FEE9D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Exemplo para:</a:t>
            </a:r>
          </a:p>
          <a:p>
            <a:pPr eaLnBrk="1" hangingPunct="1"/>
            <a:r>
              <a:rPr lang="pt-BR" altLang="pt-BR" sz="1400">
                <a:latin typeface="Symbol" pitchFamily="18" charset="2"/>
              </a:rPr>
              <a:t>d</a:t>
            </a:r>
            <a:r>
              <a:rPr lang="pt-BR" altLang="pt-BR" sz="1400"/>
              <a:t>/T= 1/20</a:t>
            </a:r>
          </a:p>
          <a:p>
            <a:pPr eaLnBrk="1" hangingPunct="1"/>
            <a:r>
              <a:rPr lang="pt-BR" altLang="pt-BR" sz="1400">
                <a:latin typeface="Symbol" pitchFamily="18" charset="2"/>
              </a:rPr>
              <a:t>d</a:t>
            </a:r>
            <a:r>
              <a:rPr lang="pt-BR" altLang="pt-BR" sz="1400"/>
              <a:t> = 1/20</a:t>
            </a:r>
          </a:p>
          <a:p>
            <a:pPr eaLnBrk="1" hangingPunct="1"/>
            <a:r>
              <a:rPr lang="pt-BR" altLang="pt-BR" sz="1400"/>
              <a:t>T = 1/2</a:t>
            </a:r>
          </a:p>
        </p:txBody>
      </p:sp>
      <p:sp>
        <p:nvSpPr>
          <p:cNvPr id="36869" name="AutoShape 64"/>
          <p:cNvSpPr>
            <a:spLocks noChangeArrowheads="1"/>
          </p:cNvSpPr>
          <p:nvPr/>
        </p:nvSpPr>
        <p:spPr bwMode="auto">
          <a:xfrm>
            <a:off x="5867400" y="2636838"/>
            <a:ext cx="2736850" cy="3384550"/>
          </a:xfrm>
          <a:prstGeom prst="wedgeRoundRectCallout">
            <a:avLst>
              <a:gd name="adj1" fmla="val -75986"/>
              <a:gd name="adj2" fmla="val -952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2000"/>
              <a:t>Apesar de se tornar mais denso, a forma do espectro não muda mas as amplitudes dos componentes de freqüência diminuem com o aumento de T.</a:t>
            </a:r>
          </a:p>
        </p:txBody>
      </p:sp>
      <p:grpSp>
        <p:nvGrpSpPr>
          <p:cNvPr id="36870" name="Group 80"/>
          <p:cNvGrpSpPr>
            <a:grpSpLocks/>
          </p:cNvGrpSpPr>
          <p:nvPr/>
        </p:nvGrpSpPr>
        <p:grpSpPr bwMode="auto">
          <a:xfrm>
            <a:off x="577850" y="2708275"/>
            <a:ext cx="4357688" cy="1200150"/>
            <a:chOff x="364" y="1706"/>
            <a:chExt cx="2745" cy="756"/>
          </a:xfrm>
        </p:grpSpPr>
        <p:sp>
          <p:nvSpPr>
            <p:cNvPr id="36914" name="Rectangle 5"/>
            <p:cNvSpPr>
              <a:spLocks noChangeAspect="1" noChangeArrowheads="1"/>
            </p:cNvSpPr>
            <p:nvPr/>
          </p:nvSpPr>
          <p:spPr bwMode="auto">
            <a:xfrm>
              <a:off x="1797" y="1706"/>
              <a:ext cx="2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latin typeface="Arial" charset="0"/>
                </a:rPr>
                <a:t>A/10</a:t>
              </a:r>
            </a:p>
          </p:txBody>
        </p:sp>
        <p:sp>
          <p:nvSpPr>
            <p:cNvPr id="36915" name="Freeform 6"/>
            <p:cNvSpPr>
              <a:spLocks noChangeAspect="1"/>
            </p:cNvSpPr>
            <p:nvPr/>
          </p:nvSpPr>
          <p:spPr bwMode="auto">
            <a:xfrm>
              <a:off x="364" y="2298"/>
              <a:ext cx="2745" cy="1"/>
            </a:xfrm>
            <a:custGeom>
              <a:avLst/>
              <a:gdLst>
                <a:gd name="T0" fmla="*/ 0 w 433"/>
                <a:gd name="T1" fmla="*/ 0 h 1"/>
                <a:gd name="T2" fmla="*/ 2745 w 433"/>
                <a:gd name="T3" fmla="*/ 0 h 1"/>
                <a:gd name="T4" fmla="*/ 2745 w 43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3" h="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16" name="Freeform 7"/>
            <p:cNvSpPr>
              <a:spLocks noChangeAspect="1"/>
            </p:cNvSpPr>
            <p:nvPr/>
          </p:nvSpPr>
          <p:spPr bwMode="auto">
            <a:xfrm>
              <a:off x="1748" y="1752"/>
              <a:ext cx="1" cy="533"/>
            </a:xfrm>
            <a:custGeom>
              <a:avLst/>
              <a:gdLst>
                <a:gd name="T0" fmla="*/ 0 w 1"/>
                <a:gd name="T1" fmla="*/ 533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17" name="Line 8"/>
            <p:cNvSpPr>
              <a:spLocks noChangeAspect="1" noChangeShapeType="1"/>
            </p:cNvSpPr>
            <p:nvPr/>
          </p:nvSpPr>
          <p:spPr bwMode="auto">
            <a:xfrm>
              <a:off x="1740" y="1872"/>
              <a:ext cx="1" cy="8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18" name="Line 9"/>
            <p:cNvSpPr>
              <a:spLocks noChangeAspect="1" noChangeShapeType="1"/>
            </p:cNvSpPr>
            <p:nvPr/>
          </p:nvSpPr>
          <p:spPr bwMode="auto">
            <a:xfrm>
              <a:off x="364" y="2298"/>
              <a:ext cx="26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19" name="Freeform 10"/>
            <p:cNvSpPr>
              <a:spLocks noChangeAspect="1"/>
            </p:cNvSpPr>
            <p:nvPr/>
          </p:nvSpPr>
          <p:spPr bwMode="auto">
            <a:xfrm>
              <a:off x="364" y="1872"/>
              <a:ext cx="1363" cy="516"/>
            </a:xfrm>
            <a:custGeom>
              <a:avLst/>
              <a:gdLst>
                <a:gd name="T0" fmla="*/ 19 w 1292"/>
                <a:gd name="T1" fmla="*/ 418 h 1781"/>
                <a:gd name="T2" fmla="*/ 44 w 1292"/>
                <a:gd name="T3" fmla="*/ 410 h 1781"/>
                <a:gd name="T4" fmla="*/ 76 w 1292"/>
                <a:gd name="T5" fmla="*/ 401 h 1781"/>
                <a:gd name="T6" fmla="*/ 101 w 1292"/>
                <a:gd name="T7" fmla="*/ 394 h 1781"/>
                <a:gd name="T8" fmla="*/ 127 w 1292"/>
                <a:gd name="T9" fmla="*/ 387 h 1781"/>
                <a:gd name="T10" fmla="*/ 158 w 1292"/>
                <a:gd name="T11" fmla="*/ 380 h 1781"/>
                <a:gd name="T12" fmla="*/ 184 w 1292"/>
                <a:gd name="T13" fmla="*/ 375 h 1781"/>
                <a:gd name="T14" fmla="*/ 209 w 1292"/>
                <a:gd name="T15" fmla="*/ 371 h 1781"/>
                <a:gd name="T16" fmla="*/ 241 w 1292"/>
                <a:gd name="T17" fmla="*/ 369 h 1781"/>
                <a:gd name="T18" fmla="*/ 266 w 1292"/>
                <a:gd name="T19" fmla="*/ 371 h 1781"/>
                <a:gd name="T20" fmla="*/ 291 w 1292"/>
                <a:gd name="T21" fmla="*/ 373 h 1781"/>
                <a:gd name="T22" fmla="*/ 323 w 1292"/>
                <a:gd name="T23" fmla="*/ 377 h 1781"/>
                <a:gd name="T24" fmla="*/ 348 w 1292"/>
                <a:gd name="T25" fmla="*/ 384 h 1781"/>
                <a:gd name="T26" fmla="*/ 373 w 1292"/>
                <a:gd name="T27" fmla="*/ 392 h 1781"/>
                <a:gd name="T28" fmla="*/ 405 w 1292"/>
                <a:gd name="T29" fmla="*/ 401 h 1781"/>
                <a:gd name="T30" fmla="*/ 431 w 1292"/>
                <a:gd name="T31" fmla="*/ 413 h 1781"/>
                <a:gd name="T32" fmla="*/ 457 w 1292"/>
                <a:gd name="T33" fmla="*/ 425 h 1781"/>
                <a:gd name="T34" fmla="*/ 482 w 1292"/>
                <a:gd name="T35" fmla="*/ 437 h 1781"/>
                <a:gd name="T36" fmla="*/ 514 w 1292"/>
                <a:gd name="T37" fmla="*/ 451 h 1781"/>
                <a:gd name="T38" fmla="*/ 539 w 1292"/>
                <a:gd name="T39" fmla="*/ 464 h 1781"/>
                <a:gd name="T40" fmla="*/ 564 w 1292"/>
                <a:gd name="T41" fmla="*/ 477 h 1781"/>
                <a:gd name="T42" fmla="*/ 596 w 1292"/>
                <a:gd name="T43" fmla="*/ 488 h 1781"/>
                <a:gd name="T44" fmla="*/ 621 w 1292"/>
                <a:gd name="T45" fmla="*/ 499 h 1781"/>
                <a:gd name="T46" fmla="*/ 647 w 1292"/>
                <a:gd name="T47" fmla="*/ 507 h 1781"/>
                <a:gd name="T48" fmla="*/ 678 w 1292"/>
                <a:gd name="T49" fmla="*/ 513 h 1781"/>
                <a:gd name="T50" fmla="*/ 704 w 1292"/>
                <a:gd name="T51" fmla="*/ 516 h 1781"/>
                <a:gd name="T52" fmla="*/ 729 w 1292"/>
                <a:gd name="T53" fmla="*/ 516 h 1781"/>
                <a:gd name="T54" fmla="*/ 761 w 1292"/>
                <a:gd name="T55" fmla="*/ 513 h 1781"/>
                <a:gd name="T56" fmla="*/ 786 w 1292"/>
                <a:gd name="T57" fmla="*/ 506 h 1781"/>
                <a:gd name="T58" fmla="*/ 811 w 1292"/>
                <a:gd name="T59" fmla="*/ 495 h 1781"/>
                <a:gd name="T60" fmla="*/ 843 w 1292"/>
                <a:gd name="T61" fmla="*/ 481 h 1781"/>
                <a:gd name="T62" fmla="*/ 868 w 1292"/>
                <a:gd name="T63" fmla="*/ 462 h 1781"/>
                <a:gd name="T64" fmla="*/ 894 w 1292"/>
                <a:gd name="T65" fmla="*/ 441 h 1781"/>
                <a:gd name="T66" fmla="*/ 925 w 1292"/>
                <a:gd name="T67" fmla="*/ 417 h 1781"/>
                <a:gd name="T68" fmla="*/ 951 w 1292"/>
                <a:gd name="T69" fmla="*/ 389 h 1781"/>
                <a:gd name="T70" fmla="*/ 976 w 1292"/>
                <a:gd name="T71" fmla="*/ 357 h 1781"/>
                <a:gd name="T72" fmla="*/ 1007 w 1292"/>
                <a:gd name="T73" fmla="*/ 326 h 1781"/>
                <a:gd name="T74" fmla="*/ 1034 w 1292"/>
                <a:gd name="T75" fmla="*/ 291 h 1781"/>
                <a:gd name="T76" fmla="*/ 1059 w 1292"/>
                <a:gd name="T77" fmla="*/ 256 h 1781"/>
                <a:gd name="T78" fmla="*/ 1091 w 1292"/>
                <a:gd name="T79" fmla="*/ 221 h 1781"/>
                <a:gd name="T80" fmla="*/ 1116 w 1292"/>
                <a:gd name="T81" fmla="*/ 188 h 1781"/>
                <a:gd name="T82" fmla="*/ 1141 w 1292"/>
                <a:gd name="T83" fmla="*/ 155 h 1781"/>
                <a:gd name="T84" fmla="*/ 1173 w 1292"/>
                <a:gd name="T85" fmla="*/ 122 h 1781"/>
                <a:gd name="T86" fmla="*/ 1198 w 1292"/>
                <a:gd name="T87" fmla="*/ 94 h 1781"/>
                <a:gd name="T88" fmla="*/ 1224 w 1292"/>
                <a:gd name="T89" fmla="*/ 68 h 1781"/>
                <a:gd name="T90" fmla="*/ 1255 w 1292"/>
                <a:gd name="T91" fmla="*/ 45 h 1781"/>
                <a:gd name="T92" fmla="*/ 1281 w 1292"/>
                <a:gd name="T93" fmla="*/ 28 h 1781"/>
                <a:gd name="T94" fmla="*/ 1306 w 1292"/>
                <a:gd name="T95" fmla="*/ 14 h 1781"/>
                <a:gd name="T96" fmla="*/ 1338 w 1292"/>
                <a:gd name="T97" fmla="*/ 5 h 1781"/>
                <a:gd name="T98" fmla="*/ 1363 w 1292"/>
                <a:gd name="T99" fmla="*/ 0 h 17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2" h="1781">
                  <a:moveTo>
                    <a:pt x="0" y="1468"/>
                  </a:moveTo>
                  <a:lnTo>
                    <a:pt x="6" y="1456"/>
                  </a:lnTo>
                  <a:lnTo>
                    <a:pt x="18" y="1444"/>
                  </a:lnTo>
                  <a:lnTo>
                    <a:pt x="24" y="1438"/>
                  </a:lnTo>
                  <a:lnTo>
                    <a:pt x="36" y="1426"/>
                  </a:lnTo>
                  <a:lnTo>
                    <a:pt x="42" y="1414"/>
                  </a:lnTo>
                  <a:lnTo>
                    <a:pt x="54" y="1408"/>
                  </a:lnTo>
                  <a:lnTo>
                    <a:pt x="60" y="1396"/>
                  </a:lnTo>
                  <a:lnTo>
                    <a:pt x="72" y="1384"/>
                  </a:lnTo>
                  <a:lnTo>
                    <a:pt x="78" y="1378"/>
                  </a:lnTo>
                  <a:lnTo>
                    <a:pt x="84" y="1366"/>
                  </a:lnTo>
                  <a:lnTo>
                    <a:pt x="96" y="1360"/>
                  </a:lnTo>
                  <a:lnTo>
                    <a:pt x="102" y="1348"/>
                  </a:lnTo>
                  <a:lnTo>
                    <a:pt x="114" y="1342"/>
                  </a:lnTo>
                  <a:lnTo>
                    <a:pt x="120" y="1336"/>
                  </a:lnTo>
                  <a:lnTo>
                    <a:pt x="132" y="1324"/>
                  </a:lnTo>
                  <a:lnTo>
                    <a:pt x="138" y="1318"/>
                  </a:lnTo>
                  <a:lnTo>
                    <a:pt x="150" y="1312"/>
                  </a:lnTo>
                  <a:lnTo>
                    <a:pt x="156" y="1306"/>
                  </a:lnTo>
                  <a:lnTo>
                    <a:pt x="162" y="1300"/>
                  </a:lnTo>
                  <a:lnTo>
                    <a:pt x="174" y="1294"/>
                  </a:lnTo>
                  <a:lnTo>
                    <a:pt x="180" y="1288"/>
                  </a:lnTo>
                  <a:lnTo>
                    <a:pt x="192" y="1288"/>
                  </a:lnTo>
                  <a:lnTo>
                    <a:pt x="198" y="1281"/>
                  </a:lnTo>
                  <a:lnTo>
                    <a:pt x="210" y="1281"/>
                  </a:lnTo>
                  <a:lnTo>
                    <a:pt x="216" y="1281"/>
                  </a:lnTo>
                  <a:lnTo>
                    <a:pt x="228" y="1275"/>
                  </a:lnTo>
                  <a:lnTo>
                    <a:pt x="234" y="1275"/>
                  </a:lnTo>
                  <a:lnTo>
                    <a:pt x="240" y="1275"/>
                  </a:lnTo>
                  <a:lnTo>
                    <a:pt x="252" y="1281"/>
                  </a:lnTo>
                  <a:lnTo>
                    <a:pt x="258" y="1281"/>
                  </a:lnTo>
                  <a:lnTo>
                    <a:pt x="270" y="1281"/>
                  </a:lnTo>
                  <a:lnTo>
                    <a:pt x="276" y="1288"/>
                  </a:lnTo>
                  <a:lnTo>
                    <a:pt x="288" y="1294"/>
                  </a:lnTo>
                  <a:lnTo>
                    <a:pt x="294" y="1294"/>
                  </a:lnTo>
                  <a:lnTo>
                    <a:pt x="306" y="1300"/>
                  </a:lnTo>
                  <a:lnTo>
                    <a:pt x="312" y="1306"/>
                  </a:lnTo>
                  <a:lnTo>
                    <a:pt x="318" y="1318"/>
                  </a:lnTo>
                  <a:lnTo>
                    <a:pt x="330" y="1324"/>
                  </a:lnTo>
                  <a:lnTo>
                    <a:pt x="336" y="1330"/>
                  </a:lnTo>
                  <a:lnTo>
                    <a:pt x="348" y="1342"/>
                  </a:lnTo>
                  <a:lnTo>
                    <a:pt x="354" y="1354"/>
                  </a:lnTo>
                  <a:lnTo>
                    <a:pt x="366" y="1360"/>
                  </a:lnTo>
                  <a:lnTo>
                    <a:pt x="372" y="1372"/>
                  </a:lnTo>
                  <a:lnTo>
                    <a:pt x="384" y="1384"/>
                  </a:lnTo>
                  <a:lnTo>
                    <a:pt x="390" y="1396"/>
                  </a:lnTo>
                  <a:lnTo>
                    <a:pt x="396" y="1408"/>
                  </a:lnTo>
                  <a:lnTo>
                    <a:pt x="409" y="1426"/>
                  </a:lnTo>
                  <a:lnTo>
                    <a:pt x="415" y="1438"/>
                  </a:lnTo>
                  <a:lnTo>
                    <a:pt x="427" y="1450"/>
                  </a:lnTo>
                  <a:lnTo>
                    <a:pt x="433" y="1468"/>
                  </a:lnTo>
                  <a:lnTo>
                    <a:pt x="445" y="1480"/>
                  </a:lnTo>
                  <a:lnTo>
                    <a:pt x="451" y="1498"/>
                  </a:lnTo>
                  <a:lnTo>
                    <a:pt x="457" y="1510"/>
                  </a:lnTo>
                  <a:lnTo>
                    <a:pt x="469" y="1528"/>
                  </a:lnTo>
                  <a:lnTo>
                    <a:pt x="475" y="1540"/>
                  </a:lnTo>
                  <a:lnTo>
                    <a:pt x="487" y="1558"/>
                  </a:lnTo>
                  <a:lnTo>
                    <a:pt x="493" y="1570"/>
                  </a:lnTo>
                  <a:lnTo>
                    <a:pt x="505" y="1588"/>
                  </a:lnTo>
                  <a:lnTo>
                    <a:pt x="511" y="1600"/>
                  </a:lnTo>
                  <a:lnTo>
                    <a:pt x="523" y="1618"/>
                  </a:lnTo>
                  <a:lnTo>
                    <a:pt x="529" y="1630"/>
                  </a:lnTo>
                  <a:lnTo>
                    <a:pt x="535" y="1648"/>
                  </a:lnTo>
                  <a:lnTo>
                    <a:pt x="547" y="1660"/>
                  </a:lnTo>
                  <a:lnTo>
                    <a:pt x="553" y="1672"/>
                  </a:lnTo>
                  <a:lnTo>
                    <a:pt x="565" y="1684"/>
                  </a:lnTo>
                  <a:lnTo>
                    <a:pt x="571" y="1702"/>
                  </a:lnTo>
                  <a:lnTo>
                    <a:pt x="583" y="1709"/>
                  </a:lnTo>
                  <a:lnTo>
                    <a:pt x="589" y="1721"/>
                  </a:lnTo>
                  <a:lnTo>
                    <a:pt x="601" y="1733"/>
                  </a:lnTo>
                  <a:lnTo>
                    <a:pt x="607" y="1745"/>
                  </a:lnTo>
                  <a:lnTo>
                    <a:pt x="613" y="1751"/>
                  </a:lnTo>
                  <a:lnTo>
                    <a:pt x="625" y="1757"/>
                  </a:lnTo>
                  <a:lnTo>
                    <a:pt x="631" y="1769"/>
                  </a:lnTo>
                  <a:lnTo>
                    <a:pt x="643" y="1769"/>
                  </a:lnTo>
                  <a:lnTo>
                    <a:pt x="649" y="1775"/>
                  </a:lnTo>
                  <a:lnTo>
                    <a:pt x="661" y="1781"/>
                  </a:lnTo>
                  <a:lnTo>
                    <a:pt x="667" y="1781"/>
                  </a:lnTo>
                  <a:lnTo>
                    <a:pt x="679" y="1781"/>
                  </a:lnTo>
                  <a:lnTo>
                    <a:pt x="685" y="1781"/>
                  </a:lnTo>
                  <a:lnTo>
                    <a:pt x="691" y="1781"/>
                  </a:lnTo>
                  <a:lnTo>
                    <a:pt x="703" y="1781"/>
                  </a:lnTo>
                  <a:lnTo>
                    <a:pt x="709" y="1775"/>
                  </a:lnTo>
                  <a:lnTo>
                    <a:pt x="721" y="1769"/>
                  </a:lnTo>
                  <a:lnTo>
                    <a:pt x="727" y="1763"/>
                  </a:lnTo>
                  <a:lnTo>
                    <a:pt x="739" y="1757"/>
                  </a:lnTo>
                  <a:lnTo>
                    <a:pt x="745" y="1745"/>
                  </a:lnTo>
                  <a:lnTo>
                    <a:pt x="757" y="1733"/>
                  </a:lnTo>
                  <a:lnTo>
                    <a:pt x="763" y="1721"/>
                  </a:lnTo>
                  <a:lnTo>
                    <a:pt x="769" y="1709"/>
                  </a:lnTo>
                  <a:lnTo>
                    <a:pt x="781" y="1696"/>
                  </a:lnTo>
                  <a:lnTo>
                    <a:pt x="787" y="1678"/>
                  </a:lnTo>
                  <a:lnTo>
                    <a:pt x="799" y="1660"/>
                  </a:lnTo>
                  <a:lnTo>
                    <a:pt x="805" y="1642"/>
                  </a:lnTo>
                  <a:lnTo>
                    <a:pt x="817" y="1618"/>
                  </a:lnTo>
                  <a:lnTo>
                    <a:pt x="823" y="1594"/>
                  </a:lnTo>
                  <a:lnTo>
                    <a:pt x="835" y="1570"/>
                  </a:lnTo>
                  <a:lnTo>
                    <a:pt x="841" y="1546"/>
                  </a:lnTo>
                  <a:lnTo>
                    <a:pt x="847" y="1522"/>
                  </a:lnTo>
                  <a:lnTo>
                    <a:pt x="859" y="1492"/>
                  </a:lnTo>
                  <a:lnTo>
                    <a:pt x="865" y="1468"/>
                  </a:lnTo>
                  <a:lnTo>
                    <a:pt x="877" y="1438"/>
                  </a:lnTo>
                  <a:lnTo>
                    <a:pt x="883" y="1402"/>
                  </a:lnTo>
                  <a:lnTo>
                    <a:pt x="895" y="1372"/>
                  </a:lnTo>
                  <a:lnTo>
                    <a:pt x="901" y="1342"/>
                  </a:lnTo>
                  <a:lnTo>
                    <a:pt x="913" y="1306"/>
                  </a:lnTo>
                  <a:lnTo>
                    <a:pt x="919" y="1269"/>
                  </a:lnTo>
                  <a:lnTo>
                    <a:pt x="925" y="1233"/>
                  </a:lnTo>
                  <a:lnTo>
                    <a:pt x="937" y="1197"/>
                  </a:lnTo>
                  <a:lnTo>
                    <a:pt x="943" y="1161"/>
                  </a:lnTo>
                  <a:lnTo>
                    <a:pt x="955" y="1125"/>
                  </a:lnTo>
                  <a:lnTo>
                    <a:pt x="961" y="1083"/>
                  </a:lnTo>
                  <a:lnTo>
                    <a:pt x="974" y="1047"/>
                  </a:lnTo>
                  <a:lnTo>
                    <a:pt x="980" y="1005"/>
                  </a:lnTo>
                  <a:lnTo>
                    <a:pt x="992" y="969"/>
                  </a:lnTo>
                  <a:lnTo>
                    <a:pt x="998" y="927"/>
                  </a:lnTo>
                  <a:lnTo>
                    <a:pt x="1004" y="885"/>
                  </a:lnTo>
                  <a:lnTo>
                    <a:pt x="1016" y="848"/>
                  </a:lnTo>
                  <a:lnTo>
                    <a:pt x="1022" y="806"/>
                  </a:lnTo>
                  <a:lnTo>
                    <a:pt x="1034" y="764"/>
                  </a:lnTo>
                  <a:lnTo>
                    <a:pt x="1040" y="728"/>
                  </a:lnTo>
                  <a:lnTo>
                    <a:pt x="1052" y="686"/>
                  </a:lnTo>
                  <a:lnTo>
                    <a:pt x="1058" y="650"/>
                  </a:lnTo>
                  <a:lnTo>
                    <a:pt x="1070" y="608"/>
                  </a:lnTo>
                  <a:lnTo>
                    <a:pt x="1076" y="572"/>
                  </a:lnTo>
                  <a:lnTo>
                    <a:pt x="1082" y="536"/>
                  </a:lnTo>
                  <a:lnTo>
                    <a:pt x="1094" y="494"/>
                  </a:lnTo>
                  <a:lnTo>
                    <a:pt x="1100" y="458"/>
                  </a:lnTo>
                  <a:lnTo>
                    <a:pt x="1112" y="421"/>
                  </a:lnTo>
                  <a:lnTo>
                    <a:pt x="1118" y="391"/>
                  </a:lnTo>
                  <a:lnTo>
                    <a:pt x="1130" y="355"/>
                  </a:lnTo>
                  <a:lnTo>
                    <a:pt x="1136" y="325"/>
                  </a:lnTo>
                  <a:lnTo>
                    <a:pt x="1148" y="295"/>
                  </a:lnTo>
                  <a:lnTo>
                    <a:pt x="1154" y="265"/>
                  </a:lnTo>
                  <a:lnTo>
                    <a:pt x="1160" y="235"/>
                  </a:lnTo>
                  <a:lnTo>
                    <a:pt x="1172" y="205"/>
                  </a:lnTo>
                  <a:lnTo>
                    <a:pt x="1178" y="181"/>
                  </a:lnTo>
                  <a:lnTo>
                    <a:pt x="1190" y="157"/>
                  </a:lnTo>
                  <a:lnTo>
                    <a:pt x="1196" y="133"/>
                  </a:lnTo>
                  <a:lnTo>
                    <a:pt x="1208" y="115"/>
                  </a:lnTo>
                  <a:lnTo>
                    <a:pt x="1214" y="97"/>
                  </a:lnTo>
                  <a:lnTo>
                    <a:pt x="1226" y="79"/>
                  </a:lnTo>
                  <a:lnTo>
                    <a:pt x="1232" y="61"/>
                  </a:lnTo>
                  <a:lnTo>
                    <a:pt x="1238" y="49"/>
                  </a:lnTo>
                  <a:lnTo>
                    <a:pt x="1250" y="37"/>
                  </a:lnTo>
                  <a:lnTo>
                    <a:pt x="1256" y="25"/>
                  </a:lnTo>
                  <a:lnTo>
                    <a:pt x="1268" y="18"/>
                  </a:lnTo>
                  <a:lnTo>
                    <a:pt x="1274" y="6"/>
                  </a:lnTo>
                  <a:lnTo>
                    <a:pt x="1286" y="6"/>
                  </a:lnTo>
                  <a:lnTo>
                    <a:pt x="1292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20" name="Freeform 11"/>
            <p:cNvSpPr>
              <a:spLocks noChangeAspect="1"/>
            </p:cNvSpPr>
            <p:nvPr/>
          </p:nvSpPr>
          <p:spPr bwMode="auto">
            <a:xfrm>
              <a:off x="1748" y="1872"/>
              <a:ext cx="1361" cy="516"/>
            </a:xfrm>
            <a:custGeom>
              <a:avLst/>
              <a:gdLst>
                <a:gd name="T0" fmla="*/ 19 w 1292"/>
                <a:gd name="T1" fmla="*/ 2 h 1781"/>
                <a:gd name="T2" fmla="*/ 44 w 1292"/>
                <a:gd name="T3" fmla="*/ 11 h 1781"/>
                <a:gd name="T4" fmla="*/ 70 w 1292"/>
                <a:gd name="T5" fmla="*/ 23 h 1781"/>
                <a:gd name="T6" fmla="*/ 101 w 1292"/>
                <a:gd name="T7" fmla="*/ 39 h 1781"/>
                <a:gd name="T8" fmla="*/ 126 w 1292"/>
                <a:gd name="T9" fmla="*/ 59 h 1781"/>
                <a:gd name="T10" fmla="*/ 152 w 1292"/>
                <a:gd name="T11" fmla="*/ 85 h 1781"/>
                <a:gd name="T12" fmla="*/ 183 w 1292"/>
                <a:gd name="T13" fmla="*/ 113 h 1781"/>
                <a:gd name="T14" fmla="*/ 209 w 1292"/>
                <a:gd name="T15" fmla="*/ 143 h 1781"/>
                <a:gd name="T16" fmla="*/ 235 w 1292"/>
                <a:gd name="T17" fmla="*/ 176 h 1781"/>
                <a:gd name="T18" fmla="*/ 267 w 1292"/>
                <a:gd name="T19" fmla="*/ 211 h 1781"/>
                <a:gd name="T20" fmla="*/ 292 w 1292"/>
                <a:gd name="T21" fmla="*/ 246 h 1781"/>
                <a:gd name="T22" fmla="*/ 317 w 1292"/>
                <a:gd name="T23" fmla="*/ 281 h 1781"/>
                <a:gd name="T24" fmla="*/ 349 w 1292"/>
                <a:gd name="T25" fmla="*/ 314 h 1781"/>
                <a:gd name="T26" fmla="*/ 374 w 1292"/>
                <a:gd name="T27" fmla="*/ 347 h 1781"/>
                <a:gd name="T28" fmla="*/ 399 w 1292"/>
                <a:gd name="T29" fmla="*/ 378 h 1781"/>
                <a:gd name="T30" fmla="*/ 431 w 1292"/>
                <a:gd name="T31" fmla="*/ 406 h 1781"/>
                <a:gd name="T32" fmla="*/ 456 w 1292"/>
                <a:gd name="T33" fmla="*/ 432 h 1781"/>
                <a:gd name="T34" fmla="*/ 481 w 1292"/>
                <a:gd name="T35" fmla="*/ 455 h 1781"/>
                <a:gd name="T36" fmla="*/ 513 w 1292"/>
                <a:gd name="T37" fmla="*/ 476 h 1781"/>
                <a:gd name="T38" fmla="*/ 538 w 1292"/>
                <a:gd name="T39" fmla="*/ 491 h 1781"/>
                <a:gd name="T40" fmla="*/ 564 w 1292"/>
                <a:gd name="T41" fmla="*/ 502 h 1781"/>
                <a:gd name="T42" fmla="*/ 595 w 1292"/>
                <a:gd name="T43" fmla="*/ 511 h 1781"/>
                <a:gd name="T44" fmla="*/ 620 w 1292"/>
                <a:gd name="T45" fmla="*/ 516 h 1781"/>
                <a:gd name="T46" fmla="*/ 646 w 1292"/>
                <a:gd name="T47" fmla="*/ 516 h 1781"/>
                <a:gd name="T48" fmla="*/ 677 w 1292"/>
                <a:gd name="T49" fmla="*/ 514 h 1781"/>
                <a:gd name="T50" fmla="*/ 703 w 1292"/>
                <a:gd name="T51" fmla="*/ 509 h 1781"/>
                <a:gd name="T52" fmla="*/ 728 w 1292"/>
                <a:gd name="T53" fmla="*/ 502 h 1781"/>
                <a:gd name="T54" fmla="*/ 760 w 1292"/>
                <a:gd name="T55" fmla="*/ 493 h 1781"/>
                <a:gd name="T56" fmla="*/ 785 w 1292"/>
                <a:gd name="T57" fmla="*/ 481 h 1781"/>
                <a:gd name="T58" fmla="*/ 810 w 1292"/>
                <a:gd name="T59" fmla="*/ 469 h 1781"/>
                <a:gd name="T60" fmla="*/ 843 w 1292"/>
                <a:gd name="T61" fmla="*/ 455 h 1781"/>
                <a:gd name="T62" fmla="*/ 868 w 1292"/>
                <a:gd name="T63" fmla="*/ 443 h 1781"/>
                <a:gd name="T64" fmla="*/ 893 w 1292"/>
                <a:gd name="T65" fmla="*/ 429 h 1781"/>
                <a:gd name="T66" fmla="*/ 925 w 1292"/>
                <a:gd name="T67" fmla="*/ 417 h 1781"/>
                <a:gd name="T68" fmla="*/ 950 w 1292"/>
                <a:gd name="T69" fmla="*/ 404 h 1781"/>
                <a:gd name="T70" fmla="*/ 975 w 1292"/>
                <a:gd name="T71" fmla="*/ 394 h 1781"/>
                <a:gd name="T72" fmla="*/ 1007 w 1292"/>
                <a:gd name="T73" fmla="*/ 385 h 1781"/>
                <a:gd name="T74" fmla="*/ 1032 w 1292"/>
                <a:gd name="T75" fmla="*/ 378 h 1781"/>
                <a:gd name="T76" fmla="*/ 1058 w 1292"/>
                <a:gd name="T77" fmla="*/ 375 h 1781"/>
                <a:gd name="T78" fmla="*/ 1089 w 1292"/>
                <a:gd name="T79" fmla="*/ 371 h 1781"/>
                <a:gd name="T80" fmla="*/ 1115 w 1292"/>
                <a:gd name="T81" fmla="*/ 369 h 1781"/>
                <a:gd name="T82" fmla="*/ 1140 w 1292"/>
                <a:gd name="T83" fmla="*/ 371 h 1781"/>
                <a:gd name="T84" fmla="*/ 1171 w 1292"/>
                <a:gd name="T85" fmla="*/ 373 h 1781"/>
                <a:gd name="T86" fmla="*/ 1197 w 1292"/>
                <a:gd name="T87" fmla="*/ 378 h 1781"/>
                <a:gd name="T88" fmla="*/ 1222 w 1292"/>
                <a:gd name="T89" fmla="*/ 384 h 1781"/>
                <a:gd name="T90" fmla="*/ 1254 w 1292"/>
                <a:gd name="T91" fmla="*/ 391 h 1781"/>
                <a:gd name="T92" fmla="*/ 1279 w 1292"/>
                <a:gd name="T93" fmla="*/ 399 h 1781"/>
                <a:gd name="T94" fmla="*/ 1304 w 1292"/>
                <a:gd name="T95" fmla="*/ 408 h 1781"/>
                <a:gd name="T96" fmla="*/ 1336 w 1292"/>
                <a:gd name="T97" fmla="*/ 417 h 1781"/>
                <a:gd name="T98" fmla="*/ 1361 w 1292"/>
                <a:gd name="T99" fmla="*/ 425 h 17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2" h="1781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24" y="18"/>
                  </a:lnTo>
                  <a:lnTo>
                    <a:pt x="36" y="25"/>
                  </a:lnTo>
                  <a:lnTo>
                    <a:pt x="42" y="37"/>
                  </a:lnTo>
                  <a:lnTo>
                    <a:pt x="54" y="49"/>
                  </a:lnTo>
                  <a:lnTo>
                    <a:pt x="60" y="61"/>
                  </a:lnTo>
                  <a:lnTo>
                    <a:pt x="66" y="79"/>
                  </a:lnTo>
                  <a:lnTo>
                    <a:pt x="78" y="97"/>
                  </a:lnTo>
                  <a:lnTo>
                    <a:pt x="84" y="115"/>
                  </a:lnTo>
                  <a:lnTo>
                    <a:pt x="96" y="133"/>
                  </a:lnTo>
                  <a:lnTo>
                    <a:pt x="102" y="157"/>
                  </a:lnTo>
                  <a:lnTo>
                    <a:pt x="114" y="181"/>
                  </a:lnTo>
                  <a:lnTo>
                    <a:pt x="120" y="205"/>
                  </a:lnTo>
                  <a:lnTo>
                    <a:pt x="132" y="235"/>
                  </a:lnTo>
                  <a:lnTo>
                    <a:pt x="138" y="265"/>
                  </a:lnTo>
                  <a:lnTo>
                    <a:pt x="144" y="295"/>
                  </a:lnTo>
                  <a:lnTo>
                    <a:pt x="156" y="325"/>
                  </a:lnTo>
                  <a:lnTo>
                    <a:pt x="162" y="355"/>
                  </a:lnTo>
                  <a:lnTo>
                    <a:pt x="174" y="391"/>
                  </a:lnTo>
                  <a:lnTo>
                    <a:pt x="180" y="421"/>
                  </a:lnTo>
                  <a:lnTo>
                    <a:pt x="192" y="458"/>
                  </a:lnTo>
                  <a:lnTo>
                    <a:pt x="198" y="494"/>
                  </a:lnTo>
                  <a:lnTo>
                    <a:pt x="210" y="536"/>
                  </a:lnTo>
                  <a:lnTo>
                    <a:pt x="216" y="572"/>
                  </a:lnTo>
                  <a:lnTo>
                    <a:pt x="223" y="608"/>
                  </a:lnTo>
                  <a:lnTo>
                    <a:pt x="235" y="650"/>
                  </a:lnTo>
                  <a:lnTo>
                    <a:pt x="241" y="686"/>
                  </a:lnTo>
                  <a:lnTo>
                    <a:pt x="253" y="728"/>
                  </a:lnTo>
                  <a:lnTo>
                    <a:pt x="259" y="764"/>
                  </a:lnTo>
                  <a:lnTo>
                    <a:pt x="271" y="806"/>
                  </a:lnTo>
                  <a:lnTo>
                    <a:pt x="277" y="848"/>
                  </a:lnTo>
                  <a:lnTo>
                    <a:pt x="289" y="885"/>
                  </a:lnTo>
                  <a:lnTo>
                    <a:pt x="295" y="927"/>
                  </a:lnTo>
                  <a:lnTo>
                    <a:pt x="301" y="969"/>
                  </a:lnTo>
                  <a:lnTo>
                    <a:pt x="313" y="1005"/>
                  </a:lnTo>
                  <a:lnTo>
                    <a:pt x="319" y="1047"/>
                  </a:lnTo>
                  <a:lnTo>
                    <a:pt x="331" y="1083"/>
                  </a:lnTo>
                  <a:lnTo>
                    <a:pt x="337" y="1125"/>
                  </a:lnTo>
                  <a:lnTo>
                    <a:pt x="349" y="1161"/>
                  </a:lnTo>
                  <a:lnTo>
                    <a:pt x="355" y="1197"/>
                  </a:lnTo>
                  <a:lnTo>
                    <a:pt x="367" y="1233"/>
                  </a:lnTo>
                  <a:lnTo>
                    <a:pt x="373" y="1269"/>
                  </a:lnTo>
                  <a:lnTo>
                    <a:pt x="379" y="1306"/>
                  </a:lnTo>
                  <a:lnTo>
                    <a:pt x="391" y="1342"/>
                  </a:lnTo>
                  <a:lnTo>
                    <a:pt x="397" y="1372"/>
                  </a:lnTo>
                  <a:lnTo>
                    <a:pt x="409" y="1402"/>
                  </a:lnTo>
                  <a:lnTo>
                    <a:pt x="415" y="1438"/>
                  </a:lnTo>
                  <a:lnTo>
                    <a:pt x="427" y="1468"/>
                  </a:lnTo>
                  <a:lnTo>
                    <a:pt x="433" y="1492"/>
                  </a:lnTo>
                  <a:lnTo>
                    <a:pt x="445" y="1522"/>
                  </a:lnTo>
                  <a:lnTo>
                    <a:pt x="451" y="1546"/>
                  </a:lnTo>
                  <a:lnTo>
                    <a:pt x="457" y="1570"/>
                  </a:lnTo>
                  <a:lnTo>
                    <a:pt x="469" y="1594"/>
                  </a:lnTo>
                  <a:lnTo>
                    <a:pt x="475" y="1618"/>
                  </a:lnTo>
                  <a:lnTo>
                    <a:pt x="487" y="1642"/>
                  </a:lnTo>
                  <a:lnTo>
                    <a:pt x="493" y="1660"/>
                  </a:lnTo>
                  <a:lnTo>
                    <a:pt x="505" y="1678"/>
                  </a:lnTo>
                  <a:lnTo>
                    <a:pt x="511" y="1696"/>
                  </a:lnTo>
                  <a:lnTo>
                    <a:pt x="523" y="1709"/>
                  </a:lnTo>
                  <a:lnTo>
                    <a:pt x="529" y="1721"/>
                  </a:lnTo>
                  <a:lnTo>
                    <a:pt x="535" y="1733"/>
                  </a:lnTo>
                  <a:lnTo>
                    <a:pt x="547" y="1745"/>
                  </a:lnTo>
                  <a:lnTo>
                    <a:pt x="553" y="1757"/>
                  </a:lnTo>
                  <a:lnTo>
                    <a:pt x="565" y="1763"/>
                  </a:lnTo>
                  <a:lnTo>
                    <a:pt x="571" y="1769"/>
                  </a:lnTo>
                  <a:lnTo>
                    <a:pt x="583" y="1775"/>
                  </a:lnTo>
                  <a:lnTo>
                    <a:pt x="589" y="1781"/>
                  </a:lnTo>
                  <a:lnTo>
                    <a:pt x="601" y="1781"/>
                  </a:lnTo>
                  <a:lnTo>
                    <a:pt x="607" y="1781"/>
                  </a:lnTo>
                  <a:lnTo>
                    <a:pt x="613" y="1781"/>
                  </a:lnTo>
                  <a:lnTo>
                    <a:pt x="625" y="1781"/>
                  </a:lnTo>
                  <a:lnTo>
                    <a:pt x="631" y="1781"/>
                  </a:lnTo>
                  <a:lnTo>
                    <a:pt x="643" y="1775"/>
                  </a:lnTo>
                  <a:lnTo>
                    <a:pt x="649" y="1769"/>
                  </a:lnTo>
                  <a:lnTo>
                    <a:pt x="661" y="1769"/>
                  </a:lnTo>
                  <a:lnTo>
                    <a:pt x="667" y="1757"/>
                  </a:lnTo>
                  <a:lnTo>
                    <a:pt x="679" y="1751"/>
                  </a:lnTo>
                  <a:lnTo>
                    <a:pt x="685" y="1745"/>
                  </a:lnTo>
                  <a:lnTo>
                    <a:pt x="691" y="1733"/>
                  </a:lnTo>
                  <a:lnTo>
                    <a:pt x="703" y="1721"/>
                  </a:lnTo>
                  <a:lnTo>
                    <a:pt x="709" y="1709"/>
                  </a:lnTo>
                  <a:lnTo>
                    <a:pt x="721" y="1702"/>
                  </a:lnTo>
                  <a:lnTo>
                    <a:pt x="727" y="1684"/>
                  </a:lnTo>
                  <a:lnTo>
                    <a:pt x="739" y="1672"/>
                  </a:lnTo>
                  <a:lnTo>
                    <a:pt x="745" y="1660"/>
                  </a:lnTo>
                  <a:lnTo>
                    <a:pt x="757" y="1648"/>
                  </a:lnTo>
                  <a:lnTo>
                    <a:pt x="763" y="1630"/>
                  </a:lnTo>
                  <a:lnTo>
                    <a:pt x="769" y="1618"/>
                  </a:lnTo>
                  <a:lnTo>
                    <a:pt x="782" y="1600"/>
                  </a:lnTo>
                  <a:lnTo>
                    <a:pt x="788" y="1588"/>
                  </a:lnTo>
                  <a:lnTo>
                    <a:pt x="800" y="1570"/>
                  </a:lnTo>
                  <a:lnTo>
                    <a:pt x="806" y="1558"/>
                  </a:lnTo>
                  <a:lnTo>
                    <a:pt x="818" y="1540"/>
                  </a:lnTo>
                  <a:lnTo>
                    <a:pt x="824" y="1528"/>
                  </a:lnTo>
                  <a:lnTo>
                    <a:pt x="836" y="1510"/>
                  </a:lnTo>
                  <a:lnTo>
                    <a:pt x="842" y="1498"/>
                  </a:lnTo>
                  <a:lnTo>
                    <a:pt x="848" y="1480"/>
                  </a:lnTo>
                  <a:lnTo>
                    <a:pt x="860" y="1468"/>
                  </a:lnTo>
                  <a:lnTo>
                    <a:pt x="866" y="1450"/>
                  </a:lnTo>
                  <a:lnTo>
                    <a:pt x="878" y="1438"/>
                  </a:lnTo>
                  <a:lnTo>
                    <a:pt x="884" y="1426"/>
                  </a:lnTo>
                  <a:lnTo>
                    <a:pt x="896" y="1408"/>
                  </a:lnTo>
                  <a:lnTo>
                    <a:pt x="902" y="1396"/>
                  </a:lnTo>
                  <a:lnTo>
                    <a:pt x="908" y="1384"/>
                  </a:lnTo>
                  <a:lnTo>
                    <a:pt x="920" y="1372"/>
                  </a:lnTo>
                  <a:lnTo>
                    <a:pt x="926" y="1360"/>
                  </a:lnTo>
                  <a:lnTo>
                    <a:pt x="938" y="1354"/>
                  </a:lnTo>
                  <a:lnTo>
                    <a:pt x="944" y="1342"/>
                  </a:lnTo>
                  <a:lnTo>
                    <a:pt x="956" y="1330"/>
                  </a:lnTo>
                  <a:lnTo>
                    <a:pt x="962" y="1324"/>
                  </a:lnTo>
                  <a:lnTo>
                    <a:pt x="974" y="1318"/>
                  </a:lnTo>
                  <a:lnTo>
                    <a:pt x="980" y="1306"/>
                  </a:lnTo>
                  <a:lnTo>
                    <a:pt x="986" y="1300"/>
                  </a:lnTo>
                  <a:lnTo>
                    <a:pt x="998" y="1294"/>
                  </a:lnTo>
                  <a:lnTo>
                    <a:pt x="1004" y="1294"/>
                  </a:lnTo>
                  <a:lnTo>
                    <a:pt x="1016" y="1288"/>
                  </a:lnTo>
                  <a:lnTo>
                    <a:pt x="1022" y="1281"/>
                  </a:lnTo>
                  <a:lnTo>
                    <a:pt x="1034" y="1281"/>
                  </a:lnTo>
                  <a:lnTo>
                    <a:pt x="1040" y="1281"/>
                  </a:lnTo>
                  <a:lnTo>
                    <a:pt x="1052" y="1275"/>
                  </a:lnTo>
                  <a:lnTo>
                    <a:pt x="1058" y="1275"/>
                  </a:lnTo>
                  <a:lnTo>
                    <a:pt x="1064" y="1275"/>
                  </a:lnTo>
                  <a:lnTo>
                    <a:pt x="1076" y="1281"/>
                  </a:lnTo>
                  <a:lnTo>
                    <a:pt x="1082" y="1281"/>
                  </a:lnTo>
                  <a:lnTo>
                    <a:pt x="1094" y="1281"/>
                  </a:lnTo>
                  <a:lnTo>
                    <a:pt x="1100" y="1288"/>
                  </a:lnTo>
                  <a:lnTo>
                    <a:pt x="1112" y="1288"/>
                  </a:lnTo>
                  <a:lnTo>
                    <a:pt x="1118" y="1294"/>
                  </a:lnTo>
                  <a:lnTo>
                    <a:pt x="1130" y="1300"/>
                  </a:lnTo>
                  <a:lnTo>
                    <a:pt x="1136" y="1306"/>
                  </a:lnTo>
                  <a:lnTo>
                    <a:pt x="1142" y="1312"/>
                  </a:lnTo>
                  <a:lnTo>
                    <a:pt x="1154" y="1318"/>
                  </a:lnTo>
                  <a:lnTo>
                    <a:pt x="1160" y="1324"/>
                  </a:lnTo>
                  <a:lnTo>
                    <a:pt x="1172" y="1336"/>
                  </a:lnTo>
                  <a:lnTo>
                    <a:pt x="1178" y="1342"/>
                  </a:lnTo>
                  <a:lnTo>
                    <a:pt x="1190" y="1348"/>
                  </a:lnTo>
                  <a:lnTo>
                    <a:pt x="1196" y="1360"/>
                  </a:lnTo>
                  <a:lnTo>
                    <a:pt x="1208" y="1366"/>
                  </a:lnTo>
                  <a:lnTo>
                    <a:pt x="1214" y="1378"/>
                  </a:lnTo>
                  <a:lnTo>
                    <a:pt x="1220" y="1384"/>
                  </a:lnTo>
                  <a:lnTo>
                    <a:pt x="1232" y="1396"/>
                  </a:lnTo>
                  <a:lnTo>
                    <a:pt x="1238" y="1408"/>
                  </a:lnTo>
                  <a:lnTo>
                    <a:pt x="1250" y="1414"/>
                  </a:lnTo>
                  <a:lnTo>
                    <a:pt x="1256" y="1426"/>
                  </a:lnTo>
                  <a:lnTo>
                    <a:pt x="1268" y="1438"/>
                  </a:lnTo>
                  <a:lnTo>
                    <a:pt x="1274" y="1444"/>
                  </a:lnTo>
                  <a:lnTo>
                    <a:pt x="1286" y="1456"/>
                  </a:lnTo>
                  <a:lnTo>
                    <a:pt x="1292" y="1468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21" name="Line 12"/>
            <p:cNvSpPr>
              <a:spLocks noChangeShapeType="1"/>
            </p:cNvSpPr>
            <p:nvPr/>
          </p:nvSpPr>
          <p:spPr bwMode="auto">
            <a:xfrm flipV="1">
              <a:off x="1616" y="1927"/>
              <a:ext cx="0" cy="37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22" name="Line 13"/>
            <p:cNvSpPr>
              <a:spLocks noChangeShapeType="1"/>
            </p:cNvSpPr>
            <p:nvPr/>
          </p:nvSpPr>
          <p:spPr bwMode="auto">
            <a:xfrm flipV="1">
              <a:off x="2117" y="2201"/>
              <a:ext cx="0" cy="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23" name="Line 14"/>
            <p:cNvSpPr>
              <a:spLocks noChangeShapeType="1"/>
            </p:cNvSpPr>
            <p:nvPr/>
          </p:nvSpPr>
          <p:spPr bwMode="auto">
            <a:xfrm flipV="1">
              <a:off x="1483" y="2059"/>
              <a:ext cx="0" cy="2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24" name="Line 15"/>
            <p:cNvSpPr>
              <a:spLocks noChangeShapeType="1"/>
            </p:cNvSpPr>
            <p:nvPr/>
          </p:nvSpPr>
          <p:spPr bwMode="auto">
            <a:xfrm>
              <a:off x="2816" y="2238"/>
              <a:ext cx="0" cy="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25" name="Line 16"/>
            <p:cNvSpPr>
              <a:spLocks noChangeShapeType="1"/>
            </p:cNvSpPr>
            <p:nvPr/>
          </p:nvSpPr>
          <p:spPr bwMode="auto">
            <a:xfrm>
              <a:off x="2945" y="2238"/>
              <a:ext cx="0" cy="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26" name="Line 17"/>
            <p:cNvSpPr>
              <a:spLocks noChangeShapeType="1"/>
            </p:cNvSpPr>
            <p:nvPr/>
          </p:nvSpPr>
          <p:spPr bwMode="auto">
            <a:xfrm>
              <a:off x="645" y="2238"/>
              <a:ext cx="0" cy="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27" name="Line 18"/>
            <p:cNvSpPr>
              <a:spLocks noChangeShapeType="1"/>
            </p:cNvSpPr>
            <p:nvPr/>
          </p:nvSpPr>
          <p:spPr bwMode="auto">
            <a:xfrm>
              <a:off x="503" y="2238"/>
              <a:ext cx="0" cy="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28" name="Line 19"/>
            <p:cNvSpPr>
              <a:spLocks noChangeShapeType="1"/>
            </p:cNvSpPr>
            <p:nvPr/>
          </p:nvSpPr>
          <p:spPr bwMode="auto">
            <a:xfrm flipV="1">
              <a:off x="1748" y="1880"/>
              <a:ext cx="0" cy="4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29" name="Line 20"/>
            <p:cNvSpPr>
              <a:spLocks noChangeShapeType="1"/>
            </p:cNvSpPr>
            <p:nvPr/>
          </p:nvSpPr>
          <p:spPr bwMode="auto">
            <a:xfrm flipV="1">
              <a:off x="1376" y="2201"/>
              <a:ext cx="0" cy="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30" name="Line 21"/>
            <p:cNvSpPr>
              <a:spLocks noChangeShapeType="1"/>
            </p:cNvSpPr>
            <p:nvPr/>
          </p:nvSpPr>
          <p:spPr bwMode="auto">
            <a:xfrm flipV="1">
              <a:off x="1877" y="1927"/>
              <a:ext cx="0" cy="37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31" name="Line 22"/>
            <p:cNvSpPr>
              <a:spLocks noChangeShapeType="1"/>
            </p:cNvSpPr>
            <p:nvPr/>
          </p:nvSpPr>
          <p:spPr bwMode="auto">
            <a:xfrm flipV="1">
              <a:off x="2009" y="2059"/>
              <a:ext cx="0" cy="2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32" name="Line 24"/>
            <p:cNvSpPr>
              <a:spLocks noChangeShapeType="1"/>
            </p:cNvSpPr>
            <p:nvPr/>
          </p:nvSpPr>
          <p:spPr bwMode="auto">
            <a:xfrm flipV="1">
              <a:off x="1078" y="2295"/>
              <a:ext cx="0" cy="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33" name="Line 25"/>
            <p:cNvSpPr>
              <a:spLocks noChangeShapeType="1"/>
            </p:cNvSpPr>
            <p:nvPr/>
          </p:nvSpPr>
          <p:spPr bwMode="auto">
            <a:xfrm flipV="1">
              <a:off x="1187" y="2293"/>
              <a:ext cx="0" cy="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34" name="Line 26"/>
            <p:cNvSpPr>
              <a:spLocks noChangeShapeType="1"/>
            </p:cNvSpPr>
            <p:nvPr/>
          </p:nvSpPr>
          <p:spPr bwMode="auto">
            <a:xfrm flipV="1">
              <a:off x="968" y="2293"/>
              <a:ext cx="0" cy="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6935" name="Group 27"/>
            <p:cNvGrpSpPr>
              <a:grpSpLocks/>
            </p:cNvGrpSpPr>
            <p:nvPr/>
          </p:nvGrpSpPr>
          <p:grpSpPr bwMode="auto">
            <a:xfrm flipV="1">
              <a:off x="2271" y="2294"/>
              <a:ext cx="220" cy="96"/>
              <a:chOff x="2594" y="2325"/>
              <a:chExt cx="230" cy="203"/>
            </a:xfrm>
          </p:grpSpPr>
          <p:sp>
            <p:nvSpPr>
              <p:cNvPr id="36953" name="Line 28"/>
              <p:cNvSpPr>
                <a:spLocks noChangeShapeType="1"/>
              </p:cNvSpPr>
              <p:nvPr/>
            </p:nvSpPr>
            <p:spPr bwMode="auto">
              <a:xfrm>
                <a:off x="2709" y="2325"/>
                <a:ext cx="0" cy="19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954" name="Line 29"/>
              <p:cNvSpPr>
                <a:spLocks noChangeShapeType="1"/>
              </p:cNvSpPr>
              <p:nvPr/>
            </p:nvSpPr>
            <p:spPr bwMode="auto">
              <a:xfrm>
                <a:off x="2824" y="2375"/>
                <a:ext cx="0" cy="1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955" name="Line 30"/>
              <p:cNvSpPr>
                <a:spLocks noChangeShapeType="1"/>
              </p:cNvSpPr>
              <p:nvPr/>
            </p:nvSpPr>
            <p:spPr bwMode="auto">
              <a:xfrm>
                <a:off x="2594" y="2391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6936" name="Text Box 31"/>
            <p:cNvSpPr txBox="1">
              <a:spLocks noChangeArrowheads="1"/>
            </p:cNvSpPr>
            <p:nvPr/>
          </p:nvSpPr>
          <p:spPr bwMode="auto">
            <a:xfrm>
              <a:off x="2768" y="2289"/>
              <a:ext cx="3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200">
                  <a:latin typeface="Arial" charset="0"/>
                  <a:sym typeface="Symbol" pitchFamily="18" charset="2"/>
                </a:rPr>
                <a:t> </a:t>
              </a:r>
              <a:r>
                <a:rPr lang="pt-BR" altLang="pt-BR" sz="1200">
                  <a:latin typeface="Symbol" pitchFamily="18" charset="2"/>
                  <a:sym typeface="Symbol" pitchFamily="18" charset="2"/>
                </a:rPr>
                <a:t>w</a:t>
              </a:r>
              <a:endParaRPr lang="pt-BR" altLang="pt-BR" sz="1200">
                <a:latin typeface="Symbol" pitchFamily="18" charset="2"/>
              </a:endParaRPr>
            </a:p>
          </p:txBody>
        </p:sp>
        <p:sp>
          <p:nvSpPr>
            <p:cNvPr id="36937" name="Text Box 32"/>
            <p:cNvSpPr txBox="1">
              <a:spLocks noChangeArrowheads="1"/>
            </p:cNvSpPr>
            <p:nvPr/>
          </p:nvSpPr>
          <p:spPr bwMode="auto">
            <a:xfrm>
              <a:off x="1135" y="2314"/>
              <a:ext cx="136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/>
                <a:t>-40</a:t>
              </a:r>
              <a:r>
                <a:rPr lang="pt-BR" altLang="pt-BR" sz="900">
                  <a:latin typeface="Symbol" pitchFamily="18" charset="2"/>
                </a:rPr>
                <a:t>p</a:t>
              </a:r>
              <a:r>
                <a:rPr lang="pt-BR" altLang="pt-BR" sz="900"/>
                <a:t>                              40</a:t>
              </a:r>
              <a:r>
                <a:rPr lang="pt-BR" altLang="pt-BR" sz="900">
                  <a:latin typeface="Symbol" pitchFamily="18" charset="2"/>
                </a:rPr>
                <a:t>p </a:t>
              </a:r>
            </a:p>
          </p:txBody>
        </p:sp>
        <p:sp>
          <p:nvSpPr>
            <p:cNvPr id="36938" name="Line 65"/>
            <p:cNvSpPr>
              <a:spLocks noChangeShapeType="1"/>
            </p:cNvSpPr>
            <p:nvPr/>
          </p:nvSpPr>
          <p:spPr bwMode="auto">
            <a:xfrm flipV="1">
              <a:off x="1429" y="2115"/>
              <a:ext cx="0" cy="17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39" name="Line 66"/>
            <p:cNvSpPr>
              <a:spLocks noChangeShapeType="1"/>
            </p:cNvSpPr>
            <p:nvPr/>
          </p:nvSpPr>
          <p:spPr bwMode="auto">
            <a:xfrm flipV="1">
              <a:off x="2063" y="2131"/>
              <a:ext cx="0" cy="15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40" name="Line 67"/>
            <p:cNvSpPr>
              <a:spLocks noChangeShapeType="1"/>
            </p:cNvSpPr>
            <p:nvPr/>
          </p:nvSpPr>
          <p:spPr bwMode="auto">
            <a:xfrm flipV="1">
              <a:off x="1541" y="1971"/>
              <a:ext cx="0" cy="32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41" name="Line 68"/>
            <p:cNvSpPr>
              <a:spLocks noChangeShapeType="1"/>
            </p:cNvSpPr>
            <p:nvPr/>
          </p:nvSpPr>
          <p:spPr bwMode="auto">
            <a:xfrm flipH="1" flipV="1">
              <a:off x="1681" y="1869"/>
              <a:ext cx="6" cy="4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42" name="Line 69"/>
            <p:cNvSpPr>
              <a:spLocks noChangeShapeType="1"/>
            </p:cNvSpPr>
            <p:nvPr/>
          </p:nvSpPr>
          <p:spPr bwMode="auto">
            <a:xfrm flipH="1" flipV="1">
              <a:off x="1805" y="1861"/>
              <a:ext cx="6" cy="4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43" name="Line 70"/>
            <p:cNvSpPr>
              <a:spLocks noChangeShapeType="1"/>
            </p:cNvSpPr>
            <p:nvPr/>
          </p:nvSpPr>
          <p:spPr bwMode="auto">
            <a:xfrm flipH="1" flipV="1">
              <a:off x="1938" y="2021"/>
              <a:ext cx="6" cy="27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44" name="Line 71"/>
            <p:cNvSpPr>
              <a:spLocks noChangeShapeType="1"/>
            </p:cNvSpPr>
            <p:nvPr/>
          </p:nvSpPr>
          <p:spPr bwMode="auto">
            <a:xfrm flipV="1">
              <a:off x="1014" y="2315"/>
              <a:ext cx="0" cy="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45" name="Line 72"/>
            <p:cNvSpPr>
              <a:spLocks noChangeShapeType="1"/>
            </p:cNvSpPr>
            <p:nvPr/>
          </p:nvSpPr>
          <p:spPr bwMode="auto">
            <a:xfrm flipV="1">
              <a:off x="1126" y="2307"/>
              <a:ext cx="0" cy="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46" name="Line 73"/>
            <p:cNvSpPr>
              <a:spLocks noChangeShapeType="1"/>
            </p:cNvSpPr>
            <p:nvPr/>
          </p:nvSpPr>
          <p:spPr bwMode="auto">
            <a:xfrm flipV="1">
              <a:off x="2326" y="2313"/>
              <a:ext cx="0" cy="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47" name="Line 74"/>
            <p:cNvSpPr>
              <a:spLocks noChangeShapeType="1"/>
            </p:cNvSpPr>
            <p:nvPr/>
          </p:nvSpPr>
          <p:spPr bwMode="auto">
            <a:xfrm flipV="1">
              <a:off x="2434" y="2301"/>
              <a:ext cx="0" cy="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48" name="Line 75"/>
            <p:cNvSpPr>
              <a:spLocks noChangeShapeType="1"/>
            </p:cNvSpPr>
            <p:nvPr/>
          </p:nvSpPr>
          <p:spPr bwMode="auto">
            <a:xfrm flipH="1" flipV="1">
              <a:off x="598" y="2241"/>
              <a:ext cx="2" cy="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49" name="Line 76"/>
            <p:cNvSpPr>
              <a:spLocks noChangeShapeType="1"/>
            </p:cNvSpPr>
            <p:nvPr/>
          </p:nvSpPr>
          <p:spPr bwMode="auto">
            <a:xfrm flipH="1" flipV="1">
              <a:off x="548" y="2233"/>
              <a:ext cx="2" cy="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50" name="Line 77"/>
            <p:cNvSpPr>
              <a:spLocks noChangeShapeType="1"/>
            </p:cNvSpPr>
            <p:nvPr/>
          </p:nvSpPr>
          <p:spPr bwMode="auto">
            <a:xfrm flipH="1" flipV="1">
              <a:off x="692" y="2245"/>
              <a:ext cx="2" cy="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51" name="Line 78"/>
            <p:cNvSpPr>
              <a:spLocks noChangeShapeType="1"/>
            </p:cNvSpPr>
            <p:nvPr/>
          </p:nvSpPr>
          <p:spPr bwMode="auto">
            <a:xfrm flipH="1" flipV="1">
              <a:off x="2756" y="2245"/>
              <a:ext cx="2" cy="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52" name="Line 79"/>
            <p:cNvSpPr>
              <a:spLocks noChangeShapeType="1"/>
            </p:cNvSpPr>
            <p:nvPr/>
          </p:nvSpPr>
          <p:spPr bwMode="auto">
            <a:xfrm flipH="1" flipV="1">
              <a:off x="2858" y="2233"/>
              <a:ext cx="2" cy="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6871" name="Group 124"/>
          <p:cNvGrpSpPr>
            <a:grpSpLocks/>
          </p:cNvGrpSpPr>
          <p:nvPr/>
        </p:nvGrpSpPr>
        <p:grpSpPr bwMode="auto">
          <a:xfrm>
            <a:off x="323850" y="5373688"/>
            <a:ext cx="4357688" cy="901700"/>
            <a:chOff x="204" y="3385"/>
            <a:chExt cx="2745" cy="568"/>
          </a:xfrm>
        </p:grpSpPr>
        <p:sp>
          <p:nvSpPr>
            <p:cNvPr id="36872" name="Rectangle 82"/>
            <p:cNvSpPr>
              <a:spLocks noChangeAspect="1" noChangeArrowheads="1"/>
            </p:cNvSpPr>
            <p:nvPr/>
          </p:nvSpPr>
          <p:spPr bwMode="auto">
            <a:xfrm>
              <a:off x="1519" y="3385"/>
              <a:ext cx="2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latin typeface="Arial" charset="0"/>
                </a:rPr>
                <a:t>A/20</a:t>
              </a:r>
            </a:p>
          </p:txBody>
        </p:sp>
        <p:sp>
          <p:nvSpPr>
            <p:cNvPr id="36873" name="Freeform 83"/>
            <p:cNvSpPr>
              <a:spLocks noChangeAspect="1"/>
            </p:cNvSpPr>
            <p:nvPr/>
          </p:nvSpPr>
          <p:spPr bwMode="auto">
            <a:xfrm>
              <a:off x="204" y="3785"/>
              <a:ext cx="2745" cy="1"/>
            </a:xfrm>
            <a:custGeom>
              <a:avLst/>
              <a:gdLst>
                <a:gd name="T0" fmla="*/ 0 w 433"/>
                <a:gd name="T1" fmla="*/ 0 h 1"/>
                <a:gd name="T2" fmla="*/ 2745 w 433"/>
                <a:gd name="T3" fmla="*/ 0 h 1"/>
                <a:gd name="T4" fmla="*/ 2745 w 43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3" h="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74" name="Freeform 84"/>
            <p:cNvSpPr>
              <a:spLocks noChangeAspect="1"/>
            </p:cNvSpPr>
            <p:nvPr/>
          </p:nvSpPr>
          <p:spPr bwMode="auto">
            <a:xfrm>
              <a:off x="1588" y="3458"/>
              <a:ext cx="1" cy="320"/>
            </a:xfrm>
            <a:custGeom>
              <a:avLst/>
              <a:gdLst>
                <a:gd name="T0" fmla="*/ 0 w 1"/>
                <a:gd name="T1" fmla="*/ 320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75" name="Line 85"/>
            <p:cNvSpPr>
              <a:spLocks noChangeAspect="1" noChangeShapeType="1"/>
            </p:cNvSpPr>
            <p:nvPr/>
          </p:nvSpPr>
          <p:spPr bwMode="auto">
            <a:xfrm>
              <a:off x="1580" y="3530"/>
              <a:ext cx="1" cy="4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76" name="Line 86"/>
            <p:cNvSpPr>
              <a:spLocks noChangeAspect="1" noChangeShapeType="1"/>
            </p:cNvSpPr>
            <p:nvPr/>
          </p:nvSpPr>
          <p:spPr bwMode="auto">
            <a:xfrm>
              <a:off x="204" y="3785"/>
              <a:ext cx="26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77" name="Freeform 87"/>
            <p:cNvSpPr>
              <a:spLocks noChangeAspect="1"/>
            </p:cNvSpPr>
            <p:nvPr/>
          </p:nvSpPr>
          <p:spPr bwMode="auto">
            <a:xfrm>
              <a:off x="204" y="3530"/>
              <a:ext cx="1363" cy="310"/>
            </a:xfrm>
            <a:custGeom>
              <a:avLst/>
              <a:gdLst>
                <a:gd name="T0" fmla="*/ 19 w 1292"/>
                <a:gd name="T1" fmla="*/ 251 h 1781"/>
                <a:gd name="T2" fmla="*/ 44 w 1292"/>
                <a:gd name="T3" fmla="*/ 246 h 1781"/>
                <a:gd name="T4" fmla="*/ 76 w 1292"/>
                <a:gd name="T5" fmla="*/ 241 h 1781"/>
                <a:gd name="T6" fmla="*/ 101 w 1292"/>
                <a:gd name="T7" fmla="*/ 237 h 1781"/>
                <a:gd name="T8" fmla="*/ 127 w 1292"/>
                <a:gd name="T9" fmla="*/ 233 h 1781"/>
                <a:gd name="T10" fmla="*/ 158 w 1292"/>
                <a:gd name="T11" fmla="*/ 228 h 1781"/>
                <a:gd name="T12" fmla="*/ 184 w 1292"/>
                <a:gd name="T13" fmla="*/ 225 h 1781"/>
                <a:gd name="T14" fmla="*/ 209 w 1292"/>
                <a:gd name="T15" fmla="*/ 223 h 1781"/>
                <a:gd name="T16" fmla="*/ 241 w 1292"/>
                <a:gd name="T17" fmla="*/ 222 h 1781"/>
                <a:gd name="T18" fmla="*/ 266 w 1292"/>
                <a:gd name="T19" fmla="*/ 223 h 1781"/>
                <a:gd name="T20" fmla="*/ 291 w 1292"/>
                <a:gd name="T21" fmla="*/ 224 h 1781"/>
                <a:gd name="T22" fmla="*/ 323 w 1292"/>
                <a:gd name="T23" fmla="*/ 226 h 1781"/>
                <a:gd name="T24" fmla="*/ 348 w 1292"/>
                <a:gd name="T25" fmla="*/ 230 h 1781"/>
                <a:gd name="T26" fmla="*/ 373 w 1292"/>
                <a:gd name="T27" fmla="*/ 236 h 1781"/>
                <a:gd name="T28" fmla="*/ 405 w 1292"/>
                <a:gd name="T29" fmla="*/ 241 h 1781"/>
                <a:gd name="T30" fmla="*/ 431 w 1292"/>
                <a:gd name="T31" fmla="*/ 248 h 1781"/>
                <a:gd name="T32" fmla="*/ 457 w 1292"/>
                <a:gd name="T33" fmla="*/ 256 h 1781"/>
                <a:gd name="T34" fmla="*/ 482 w 1292"/>
                <a:gd name="T35" fmla="*/ 263 h 1781"/>
                <a:gd name="T36" fmla="*/ 514 w 1292"/>
                <a:gd name="T37" fmla="*/ 271 h 1781"/>
                <a:gd name="T38" fmla="*/ 539 w 1292"/>
                <a:gd name="T39" fmla="*/ 278 h 1781"/>
                <a:gd name="T40" fmla="*/ 564 w 1292"/>
                <a:gd name="T41" fmla="*/ 287 h 1781"/>
                <a:gd name="T42" fmla="*/ 596 w 1292"/>
                <a:gd name="T43" fmla="*/ 293 h 1781"/>
                <a:gd name="T44" fmla="*/ 621 w 1292"/>
                <a:gd name="T45" fmla="*/ 300 h 1781"/>
                <a:gd name="T46" fmla="*/ 647 w 1292"/>
                <a:gd name="T47" fmla="*/ 305 h 1781"/>
                <a:gd name="T48" fmla="*/ 678 w 1292"/>
                <a:gd name="T49" fmla="*/ 308 h 1781"/>
                <a:gd name="T50" fmla="*/ 704 w 1292"/>
                <a:gd name="T51" fmla="*/ 310 h 1781"/>
                <a:gd name="T52" fmla="*/ 729 w 1292"/>
                <a:gd name="T53" fmla="*/ 310 h 1781"/>
                <a:gd name="T54" fmla="*/ 761 w 1292"/>
                <a:gd name="T55" fmla="*/ 308 h 1781"/>
                <a:gd name="T56" fmla="*/ 786 w 1292"/>
                <a:gd name="T57" fmla="*/ 304 h 1781"/>
                <a:gd name="T58" fmla="*/ 811 w 1292"/>
                <a:gd name="T59" fmla="*/ 297 h 1781"/>
                <a:gd name="T60" fmla="*/ 843 w 1292"/>
                <a:gd name="T61" fmla="*/ 289 h 1781"/>
                <a:gd name="T62" fmla="*/ 868 w 1292"/>
                <a:gd name="T63" fmla="*/ 277 h 1781"/>
                <a:gd name="T64" fmla="*/ 894 w 1292"/>
                <a:gd name="T65" fmla="*/ 265 h 1781"/>
                <a:gd name="T66" fmla="*/ 925 w 1292"/>
                <a:gd name="T67" fmla="*/ 250 h 1781"/>
                <a:gd name="T68" fmla="*/ 951 w 1292"/>
                <a:gd name="T69" fmla="*/ 234 h 1781"/>
                <a:gd name="T70" fmla="*/ 976 w 1292"/>
                <a:gd name="T71" fmla="*/ 215 h 1781"/>
                <a:gd name="T72" fmla="*/ 1007 w 1292"/>
                <a:gd name="T73" fmla="*/ 196 h 1781"/>
                <a:gd name="T74" fmla="*/ 1034 w 1292"/>
                <a:gd name="T75" fmla="*/ 175 h 1781"/>
                <a:gd name="T76" fmla="*/ 1059 w 1292"/>
                <a:gd name="T77" fmla="*/ 154 h 1781"/>
                <a:gd name="T78" fmla="*/ 1091 w 1292"/>
                <a:gd name="T79" fmla="*/ 133 h 1781"/>
                <a:gd name="T80" fmla="*/ 1116 w 1292"/>
                <a:gd name="T81" fmla="*/ 113 h 1781"/>
                <a:gd name="T82" fmla="*/ 1141 w 1292"/>
                <a:gd name="T83" fmla="*/ 93 h 1781"/>
                <a:gd name="T84" fmla="*/ 1173 w 1292"/>
                <a:gd name="T85" fmla="*/ 73 h 1781"/>
                <a:gd name="T86" fmla="*/ 1198 w 1292"/>
                <a:gd name="T87" fmla="*/ 57 h 1781"/>
                <a:gd name="T88" fmla="*/ 1224 w 1292"/>
                <a:gd name="T89" fmla="*/ 41 h 1781"/>
                <a:gd name="T90" fmla="*/ 1255 w 1292"/>
                <a:gd name="T91" fmla="*/ 27 h 1781"/>
                <a:gd name="T92" fmla="*/ 1281 w 1292"/>
                <a:gd name="T93" fmla="*/ 17 h 1781"/>
                <a:gd name="T94" fmla="*/ 1306 w 1292"/>
                <a:gd name="T95" fmla="*/ 9 h 1781"/>
                <a:gd name="T96" fmla="*/ 1338 w 1292"/>
                <a:gd name="T97" fmla="*/ 3 h 1781"/>
                <a:gd name="T98" fmla="*/ 1363 w 1292"/>
                <a:gd name="T99" fmla="*/ 0 h 17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2" h="1781">
                  <a:moveTo>
                    <a:pt x="0" y="1468"/>
                  </a:moveTo>
                  <a:lnTo>
                    <a:pt x="6" y="1456"/>
                  </a:lnTo>
                  <a:lnTo>
                    <a:pt x="18" y="1444"/>
                  </a:lnTo>
                  <a:lnTo>
                    <a:pt x="24" y="1438"/>
                  </a:lnTo>
                  <a:lnTo>
                    <a:pt x="36" y="1426"/>
                  </a:lnTo>
                  <a:lnTo>
                    <a:pt x="42" y="1414"/>
                  </a:lnTo>
                  <a:lnTo>
                    <a:pt x="54" y="1408"/>
                  </a:lnTo>
                  <a:lnTo>
                    <a:pt x="60" y="1396"/>
                  </a:lnTo>
                  <a:lnTo>
                    <a:pt x="72" y="1384"/>
                  </a:lnTo>
                  <a:lnTo>
                    <a:pt x="78" y="1378"/>
                  </a:lnTo>
                  <a:lnTo>
                    <a:pt x="84" y="1366"/>
                  </a:lnTo>
                  <a:lnTo>
                    <a:pt x="96" y="1360"/>
                  </a:lnTo>
                  <a:lnTo>
                    <a:pt x="102" y="1348"/>
                  </a:lnTo>
                  <a:lnTo>
                    <a:pt x="114" y="1342"/>
                  </a:lnTo>
                  <a:lnTo>
                    <a:pt x="120" y="1336"/>
                  </a:lnTo>
                  <a:lnTo>
                    <a:pt x="132" y="1324"/>
                  </a:lnTo>
                  <a:lnTo>
                    <a:pt x="138" y="1318"/>
                  </a:lnTo>
                  <a:lnTo>
                    <a:pt x="150" y="1312"/>
                  </a:lnTo>
                  <a:lnTo>
                    <a:pt x="156" y="1306"/>
                  </a:lnTo>
                  <a:lnTo>
                    <a:pt x="162" y="1300"/>
                  </a:lnTo>
                  <a:lnTo>
                    <a:pt x="174" y="1294"/>
                  </a:lnTo>
                  <a:lnTo>
                    <a:pt x="180" y="1288"/>
                  </a:lnTo>
                  <a:lnTo>
                    <a:pt x="192" y="1288"/>
                  </a:lnTo>
                  <a:lnTo>
                    <a:pt x="198" y="1281"/>
                  </a:lnTo>
                  <a:lnTo>
                    <a:pt x="210" y="1281"/>
                  </a:lnTo>
                  <a:lnTo>
                    <a:pt x="216" y="1281"/>
                  </a:lnTo>
                  <a:lnTo>
                    <a:pt x="228" y="1275"/>
                  </a:lnTo>
                  <a:lnTo>
                    <a:pt x="234" y="1275"/>
                  </a:lnTo>
                  <a:lnTo>
                    <a:pt x="240" y="1275"/>
                  </a:lnTo>
                  <a:lnTo>
                    <a:pt x="252" y="1281"/>
                  </a:lnTo>
                  <a:lnTo>
                    <a:pt x="258" y="1281"/>
                  </a:lnTo>
                  <a:lnTo>
                    <a:pt x="270" y="1281"/>
                  </a:lnTo>
                  <a:lnTo>
                    <a:pt x="276" y="1288"/>
                  </a:lnTo>
                  <a:lnTo>
                    <a:pt x="288" y="1294"/>
                  </a:lnTo>
                  <a:lnTo>
                    <a:pt x="294" y="1294"/>
                  </a:lnTo>
                  <a:lnTo>
                    <a:pt x="306" y="1300"/>
                  </a:lnTo>
                  <a:lnTo>
                    <a:pt x="312" y="1306"/>
                  </a:lnTo>
                  <a:lnTo>
                    <a:pt x="318" y="1318"/>
                  </a:lnTo>
                  <a:lnTo>
                    <a:pt x="330" y="1324"/>
                  </a:lnTo>
                  <a:lnTo>
                    <a:pt x="336" y="1330"/>
                  </a:lnTo>
                  <a:lnTo>
                    <a:pt x="348" y="1342"/>
                  </a:lnTo>
                  <a:lnTo>
                    <a:pt x="354" y="1354"/>
                  </a:lnTo>
                  <a:lnTo>
                    <a:pt x="366" y="1360"/>
                  </a:lnTo>
                  <a:lnTo>
                    <a:pt x="372" y="1372"/>
                  </a:lnTo>
                  <a:lnTo>
                    <a:pt x="384" y="1384"/>
                  </a:lnTo>
                  <a:lnTo>
                    <a:pt x="390" y="1396"/>
                  </a:lnTo>
                  <a:lnTo>
                    <a:pt x="396" y="1408"/>
                  </a:lnTo>
                  <a:lnTo>
                    <a:pt x="409" y="1426"/>
                  </a:lnTo>
                  <a:lnTo>
                    <a:pt x="415" y="1438"/>
                  </a:lnTo>
                  <a:lnTo>
                    <a:pt x="427" y="1450"/>
                  </a:lnTo>
                  <a:lnTo>
                    <a:pt x="433" y="1468"/>
                  </a:lnTo>
                  <a:lnTo>
                    <a:pt x="445" y="1480"/>
                  </a:lnTo>
                  <a:lnTo>
                    <a:pt x="451" y="1498"/>
                  </a:lnTo>
                  <a:lnTo>
                    <a:pt x="457" y="1510"/>
                  </a:lnTo>
                  <a:lnTo>
                    <a:pt x="469" y="1528"/>
                  </a:lnTo>
                  <a:lnTo>
                    <a:pt x="475" y="1540"/>
                  </a:lnTo>
                  <a:lnTo>
                    <a:pt x="487" y="1558"/>
                  </a:lnTo>
                  <a:lnTo>
                    <a:pt x="493" y="1570"/>
                  </a:lnTo>
                  <a:lnTo>
                    <a:pt x="505" y="1588"/>
                  </a:lnTo>
                  <a:lnTo>
                    <a:pt x="511" y="1600"/>
                  </a:lnTo>
                  <a:lnTo>
                    <a:pt x="523" y="1618"/>
                  </a:lnTo>
                  <a:lnTo>
                    <a:pt x="529" y="1630"/>
                  </a:lnTo>
                  <a:lnTo>
                    <a:pt x="535" y="1648"/>
                  </a:lnTo>
                  <a:lnTo>
                    <a:pt x="547" y="1660"/>
                  </a:lnTo>
                  <a:lnTo>
                    <a:pt x="553" y="1672"/>
                  </a:lnTo>
                  <a:lnTo>
                    <a:pt x="565" y="1684"/>
                  </a:lnTo>
                  <a:lnTo>
                    <a:pt x="571" y="1702"/>
                  </a:lnTo>
                  <a:lnTo>
                    <a:pt x="583" y="1709"/>
                  </a:lnTo>
                  <a:lnTo>
                    <a:pt x="589" y="1721"/>
                  </a:lnTo>
                  <a:lnTo>
                    <a:pt x="601" y="1733"/>
                  </a:lnTo>
                  <a:lnTo>
                    <a:pt x="607" y="1745"/>
                  </a:lnTo>
                  <a:lnTo>
                    <a:pt x="613" y="1751"/>
                  </a:lnTo>
                  <a:lnTo>
                    <a:pt x="625" y="1757"/>
                  </a:lnTo>
                  <a:lnTo>
                    <a:pt x="631" y="1769"/>
                  </a:lnTo>
                  <a:lnTo>
                    <a:pt x="643" y="1769"/>
                  </a:lnTo>
                  <a:lnTo>
                    <a:pt x="649" y="1775"/>
                  </a:lnTo>
                  <a:lnTo>
                    <a:pt x="661" y="1781"/>
                  </a:lnTo>
                  <a:lnTo>
                    <a:pt x="667" y="1781"/>
                  </a:lnTo>
                  <a:lnTo>
                    <a:pt x="679" y="1781"/>
                  </a:lnTo>
                  <a:lnTo>
                    <a:pt x="685" y="1781"/>
                  </a:lnTo>
                  <a:lnTo>
                    <a:pt x="691" y="1781"/>
                  </a:lnTo>
                  <a:lnTo>
                    <a:pt x="703" y="1781"/>
                  </a:lnTo>
                  <a:lnTo>
                    <a:pt x="709" y="1775"/>
                  </a:lnTo>
                  <a:lnTo>
                    <a:pt x="721" y="1769"/>
                  </a:lnTo>
                  <a:lnTo>
                    <a:pt x="727" y="1763"/>
                  </a:lnTo>
                  <a:lnTo>
                    <a:pt x="739" y="1757"/>
                  </a:lnTo>
                  <a:lnTo>
                    <a:pt x="745" y="1745"/>
                  </a:lnTo>
                  <a:lnTo>
                    <a:pt x="757" y="1733"/>
                  </a:lnTo>
                  <a:lnTo>
                    <a:pt x="763" y="1721"/>
                  </a:lnTo>
                  <a:lnTo>
                    <a:pt x="769" y="1709"/>
                  </a:lnTo>
                  <a:lnTo>
                    <a:pt x="781" y="1696"/>
                  </a:lnTo>
                  <a:lnTo>
                    <a:pt x="787" y="1678"/>
                  </a:lnTo>
                  <a:lnTo>
                    <a:pt x="799" y="1660"/>
                  </a:lnTo>
                  <a:lnTo>
                    <a:pt x="805" y="1642"/>
                  </a:lnTo>
                  <a:lnTo>
                    <a:pt x="817" y="1618"/>
                  </a:lnTo>
                  <a:lnTo>
                    <a:pt x="823" y="1594"/>
                  </a:lnTo>
                  <a:lnTo>
                    <a:pt x="835" y="1570"/>
                  </a:lnTo>
                  <a:lnTo>
                    <a:pt x="841" y="1546"/>
                  </a:lnTo>
                  <a:lnTo>
                    <a:pt x="847" y="1522"/>
                  </a:lnTo>
                  <a:lnTo>
                    <a:pt x="859" y="1492"/>
                  </a:lnTo>
                  <a:lnTo>
                    <a:pt x="865" y="1468"/>
                  </a:lnTo>
                  <a:lnTo>
                    <a:pt x="877" y="1438"/>
                  </a:lnTo>
                  <a:lnTo>
                    <a:pt x="883" y="1402"/>
                  </a:lnTo>
                  <a:lnTo>
                    <a:pt x="895" y="1372"/>
                  </a:lnTo>
                  <a:lnTo>
                    <a:pt x="901" y="1342"/>
                  </a:lnTo>
                  <a:lnTo>
                    <a:pt x="913" y="1306"/>
                  </a:lnTo>
                  <a:lnTo>
                    <a:pt x="919" y="1269"/>
                  </a:lnTo>
                  <a:lnTo>
                    <a:pt x="925" y="1233"/>
                  </a:lnTo>
                  <a:lnTo>
                    <a:pt x="937" y="1197"/>
                  </a:lnTo>
                  <a:lnTo>
                    <a:pt x="943" y="1161"/>
                  </a:lnTo>
                  <a:lnTo>
                    <a:pt x="955" y="1125"/>
                  </a:lnTo>
                  <a:lnTo>
                    <a:pt x="961" y="1083"/>
                  </a:lnTo>
                  <a:lnTo>
                    <a:pt x="974" y="1047"/>
                  </a:lnTo>
                  <a:lnTo>
                    <a:pt x="980" y="1005"/>
                  </a:lnTo>
                  <a:lnTo>
                    <a:pt x="992" y="969"/>
                  </a:lnTo>
                  <a:lnTo>
                    <a:pt x="998" y="927"/>
                  </a:lnTo>
                  <a:lnTo>
                    <a:pt x="1004" y="885"/>
                  </a:lnTo>
                  <a:lnTo>
                    <a:pt x="1016" y="848"/>
                  </a:lnTo>
                  <a:lnTo>
                    <a:pt x="1022" y="806"/>
                  </a:lnTo>
                  <a:lnTo>
                    <a:pt x="1034" y="764"/>
                  </a:lnTo>
                  <a:lnTo>
                    <a:pt x="1040" y="728"/>
                  </a:lnTo>
                  <a:lnTo>
                    <a:pt x="1052" y="686"/>
                  </a:lnTo>
                  <a:lnTo>
                    <a:pt x="1058" y="650"/>
                  </a:lnTo>
                  <a:lnTo>
                    <a:pt x="1070" y="608"/>
                  </a:lnTo>
                  <a:lnTo>
                    <a:pt x="1076" y="572"/>
                  </a:lnTo>
                  <a:lnTo>
                    <a:pt x="1082" y="536"/>
                  </a:lnTo>
                  <a:lnTo>
                    <a:pt x="1094" y="494"/>
                  </a:lnTo>
                  <a:lnTo>
                    <a:pt x="1100" y="458"/>
                  </a:lnTo>
                  <a:lnTo>
                    <a:pt x="1112" y="421"/>
                  </a:lnTo>
                  <a:lnTo>
                    <a:pt x="1118" y="391"/>
                  </a:lnTo>
                  <a:lnTo>
                    <a:pt x="1130" y="355"/>
                  </a:lnTo>
                  <a:lnTo>
                    <a:pt x="1136" y="325"/>
                  </a:lnTo>
                  <a:lnTo>
                    <a:pt x="1148" y="295"/>
                  </a:lnTo>
                  <a:lnTo>
                    <a:pt x="1154" y="265"/>
                  </a:lnTo>
                  <a:lnTo>
                    <a:pt x="1160" y="235"/>
                  </a:lnTo>
                  <a:lnTo>
                    <a:pt x="1172" y="205"/>
                  </a:lnTo>
                  <a:lnTo>
                    <a:pt x="1178" y="181"/>
                  </a:lnTo>
                  <a:lnTo>
                    <a:pt x="1190" y="157"/>
                  </a:lnTo>
                  <a:lnTo>
                    <a:pt x="1196" y="133"/>
                  </a:lnTo>
                  <a:lnTo>
                    <a:pt x="1208" y="115"/>
                  </a:lnTo>
                  <a:lnTo>
                    <a:pt x="1214" y="97"/>
                  </a:lnTo>
                  <a:lnTo>
                    <a:pt x="1226" y="79"/>
                  </a:lnTo>
                  <a:lnTo>
                    <a:pt x="1232" y="61"/>
                  </a:lnTo>
                  <a:lnTo>
                    <a:pt x="1238" y="49"/>
                  </a:lnTo>
                  <a:lnTo>
                    <a:pt x="1250" y="37"/>
                  </a:lnTo>
                  <a:lnTo>
                    <a:pt x="1256" y="25"/>
                  </a:lnTo>
                  <a:lnTo>
                    <a:pt x="1268" y="18"/>
                  </a:lnTo>
                  <a:lnTo>
                    <a:pt x="1274" y="6"/>
                  </a:lnTo>
                  <a:lnTo>
                    <a:pt x="1286" y="6"/>
                  </a:lnTo>
                  <a:lnTo>
                    <a:pt x="1292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78" name="Freeform 88"/>
            <p:cNvSpPr>
              <a:spLocks noChangeAspect="1"/>
            </p:cNvSpPr>
            <p:nvPr/>
          </p:nvSpPr>
          <p:spPr bwMode="auto">
            <a:xfrm>
              <a:off x="1588" y="3530"/>
              <a:ext cx="1361" cy="310"/>
            </a:xfrm>
            <a:custGeom>
              <a:avLst/>
              <a:gdLst>
                <a:gd name="T0" fmla="*/ 19 w 1292"/>
                <a:gd name="T1" fmla="*/ 1 h 1781"/>
                <a:gd name="T2" fmla="*/ 44 w 1292"/>
                <a:gd name="T3" fmla="*/ 6 h 1781"/>
                <a:gd name="T4" fmla="*/ 70 w 1292"/>
                <a:gd name="T5" fmla="*/ 14 h 1781"/>
                <a:gd name="T6" fmla="*/ 101 w 1292"/>
                <a:gd name="T7" fmla="*/ 23 h 1781"/>
                <a:gd name="T8" fmla="*/ 126 w 1292"/>
                <a:gd name="T9" fmla="*/ 36 h 1781"/>
                <a:gd name="T10" fmla="*/ 152 w 1292"/>
                <a:gd name="T11" fmla="*/ 51 h 1781"/>
                <a:gd name="T12" fmla="*/ 183 w 1292"/>
                <a:gd name="T13" fmla="*/ 68 h 1781"/>
                <a:gd name="T14" fmla="*/ 209 w 1292"/>
                <a:gd name="T15" fmla="*/ 86 h 1781"/>
                <a:gd name="T16" fmla="*/ 235 w 1292"/>
                <a:gd name="T17" fmla="*/ 106 h 1781"/>
                <a:gd name="T18" fmla="*/ 267 w 1292"/>
                <a:gd name="T19" fmla="*/ 127 h 1781"/>
                <a:gd name="T20" fmla="*/ 292 w 1292"/>
                <a:gd name="T21" fmla="*/ 148 h 1781"/>
                <a:gd name="T22" fmla="*/ 317 w 1292"/>
                <a:gd name="T23" fmla="*/ 169 h 1781"/>
                <a:gd name="T24" fmla="*/ 349 w 1292"/>
                <a:gd name="T25" fmla="*/ 189 h 1781"/>
                <a:gd name="T26" fmla="*/ 374 w 1292"/>
                <a:gd name="T27" fmla="*/ 208 h 1781"/>
                <a:gd name="T28" fmla="*/ 399 w 1292"/>
                <a:gd name="T29" fmla="*/ 227 h 1781"/>
                <a:gd name="T30" fmla="*/ 431 w 1292"/>
                <a:gd name="T31" fmla="*/ 244 h 1781"/>
                <a:gd name="T32" fmla="*/ 456 w 1292"/>
                <a:gd name="T33" fmla="*/ 260 h 1781"/>
                <a:gd name="T34" fmla="*/ 481 w 1292"/>
                <a:gd name="T35" fmla="*/ 273 h 1781"/>
                <a:gd name="T36" fmla="*/ 513 w 1292"/>
                <a:gd name="T37" fmla="*/ 286 h 1781"/>
                <a:gd name="T38" fmla="*/ 538 w 1292"/>
                <a:gd name="T39" fmla="*/ 295 h 1781"/>
                <a:gd name="T40" fmla="*/ 564 w 1292"/>
                <a:gd name="T41" fmla="*/ 302 h 1781"/>
                <a:gd name="T42" fmla="*/ 595 w 1292"/>
                <a:gd name="T43" fmla="*/ 307 h 1781"/>
                <a:gd name="T44" fmla="*/ 620 w 1292"/>
                <a:gd name="T45" fmla="*/ 310 h 1781"/>
                <a:gd name="T46" fmla="*/ 646 w 1292"/>
                <a:gd name="T47" fmla="*/ 310 h 1781"/>
                <a:gd name="T48" fmla="*/ 677 w 1292"/>
                <a:gd name="T49" fmla="*/ 309 h 1781"/>
                <a:gd name="T50" fmla="*/ 703 w 1292"/>
                <a:gd name="T51" fmla="*/ 306 h 1781"/>
                <a:gd name="T52" fmla="*/ 728 w 1292"/>
                <a:gd name="T53" fmla="*/ 302 h 1781"/>
                <a:gd name="T54" fmla="*/ 760 w 1292"/>
                <a:gd name="T55" fmla="*/ 296 h 1781"/>
                <a:gd name="T56" fmla="*/ 785 w 1292"/>
                <a:gd name="T57" fmla="*/ 289 h 1781"/>
                <a:gd name="T58" fmla="*/ 810 w 1292"/>
                <a:gd name="T59" fmla="*/ 282 h 1781"/>
                <a:gd name="T60" fmla="*/ 843 w 1292"/>
                <a:gd name="T61" fmla="*/ 273 h 1781"/>
                <a:gd name="T62" fmla="*/ 868 w 1292"/>
                <a:gd name="T63" fmla="*/ 266 h 1781"/>
                <a:gd name="T64" fmla="*/ 893 w 1292"/>
                <a:gd name="T65" fmla="*/ 258 h 1781"/>
                <a:gd name="T66" fmla="*/ 925 w 1292"/>
                <a:gd name="T67" fmla="*/ 250 h 1781"/>
                <a:gd name="T68" fmla="*/ 950 w 1292"/>
                <a:gd name="T69" fmla="*/ 243 h 1781"/>
                <a:gd name="T70" fmla="*/ 975 w 1292"/>
                <a:gd name="T71" fmla="*/ 237 h 1781"/>
                <a:gd name="T72" fmla="*/ 1007 w 1292"/>
                <a:gd name="T73" fmla="*/ 231 h 1781"/>
                <a:gd name="T74" fmla="*/ 1032 w 1292"/>
                <a:gd name="T75" fmla="*/ 227 h 1781"/>
                <a:gd name="T76" fmla="*/ 1058 w 1292"/>
                <a:gd name="T77" fmla="*/ 225 h 1781"/>
                <a:gd name="T78" fmla="*/ 1089 w 1292"/>
                <a:gd name="T79" fmla="*/ 223 h 1781"/>
                <a:gd name="T80" fmla="*/ 1115 w 1292"/>
                <a:gd name="T81" fmla="*/ 222 h 1781"/>
                <a:gd name="T82" fmla="*/ 1140 w 1292"/>
                <a:gd name="T83" fmla="*/ 223 h 1781"/>
                <a:gd name="T84" fmla="*/ 1171 w 1292"/>
                <a:gd name="T85" fmla="*/ 224 h 1781"/>
                <a:gd name="T86" fmla="*/ 1197 w 1292"/>
                <a:gd name="T87" fmla="*/ 227 h 1781"/>
                <a:gd name="T88" fmla="*/ 1222 w 1292"/>
                <a:gd name="T89" fmla="*/ 230 h 1781"/>
                <a:gd name="T90" fmla="*/ 1254 w 1292"/>
                <a:gd name="T91" fmla="*/ 235 h 1781"/>
                <a:gd name="T92" fmla="*/ 1279 w 1292"/>
                <a:gd name="T93" fmla="*/ 240 h 1781"/>
                <a:gd name="T94" fmla="*/ 1304 w 1292"/>
                <a:gd name="T95" fmla="*/ 245 h 1781"/>
                <a:gd name="T96" fmla="*/ 1336 w 1292"/>
                <a:gd name="T97" fmla="*/ 250 h 1781"/>
                <a:gd name="T98" fmla="*/ 1361 w 1292"/>
                <a:gd name="T99" fmla="*/ 256 h 17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2" h="1781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24" y="18"/>
                  </a:lnTo>
                  <a:lnTo>
                    <a:pt x="36" y="25"/>
                  </a:lnTo>
                  <a:lnTo>
                    <a:pt x="42" y="37"/>
                  </a:lnTo>
                  <a:lnTo>
                    <a:pt x="54" y="49"/>
                  </a:lnTo>
                  <a:lnTo>
                    <a:pt x="60" y="61"/>
                  </a:lnTo>
                  <a:lnTo>
                    <a:pt x="66" y="79"/>
                  </a:lnTo>
                  <a:lnTo>
                    <a:pt x="78" y="97"/>
                  </a:lnTo>
                  <a:lnTo>
                    <a:pt x="84" y="115"/>
                  </a:lnTo>
                  <a:lnTo>
                    <a:pt x="96" y="133"/>
                  </a:lnTo>
                  <a:lnTo>
                    <a:pt x="102" y="157"/>
                  </a:lnTo>
                  <a:lnTo>
                    <a:pt x="114" y="181"/>
                  </a:lnTo>
                  <a:lnTo>
                    <a:pt x="120" y="205"/>
                  </a:lnTo>
                  <a:lnTo>
                    <a:pt x="132" y="235"/>
                  </a:lnTo>
                  <a:lnTo>
                    <a:pt x="138" y="265"/>
                  </a:lnTo>
                  <a:lnTo>
                    <a:pt x="144" y="295"/>
                  </a:lnTo>
                  <a:lnTo>
                    <a:pt x="156" y="325"/>
                  </a:lnTo>
                  <a:lnTo>
                    <a:pt x="162" y="355"/>
                  </a:lnTo>
                  <a:lnTo>
                    <a:pt x="174" y="391"/>
                  </a:lnTo>
                  <a:lnTo>
                    <a:pt x="180" y="421"/>
                  </a:lnTo>
                  <a:lnTo>
                    <a:pt x="192" y="458"/>
                  </a:lnTo>
                  <a:lnTo>
                    <a:pt x="198" y="494"/>
                  </a:lnTo>
                  <a:lnTo>
                    <a:pt x="210" y="536"/>
                  </a:lnTo>
                  <a:lnTo>
                    <a:pt x="216" y="572"/>
                  </a:lnTo>
                  <a:lnTo>
                    <a:pt x="223" y="608"/>
                  </a:lnTo>
                  <a:lnTo>
                    <a:pt x="235" y="650"/>
                  </a:lnTo>
                  <a:lnTo>
                    <a:pt x="241" y="686"/>
                  </a:lnTo>
                  <a:lnTo>
                    <a:pt x="253" y="728"/>
                  </a:lnTo>
                  <a:lnTo>
                    <a:pt x="259" y="764"/>
                  </a:lnTo>
                  <a:lnTo>
                    <a:pt x="271" y="806"/>
                  </a:lnTo>
                  <a:lnTo>
                    <a:pt x="277" y="848"/>
                  </a:lnTo>
                  <a:lnTo>
                    <a:pt x="289" y="885"/>
                  </a:lnTo>
                  <a:lnTo>
                    <a:pt x="295" y="927"/>
                  </a:lnTo>
                  <a:lnTo>
                    <a:pt x="301" y="969"/>
                  </a:lnTo>
                  <a:lnTo>
                    <a:pt x="313" y="1005"/>
                  </a:lnTo>
                  <a:lnTo>
                    <a:pt x="319" y="1047"/>
                  </a:lnTo>
                  <a:lnTo>
                    <a:pt x="331" y="1083"/>
                  </a:lnTo>
                  <a:lnTo>
                    <a:pt x="337" y="1125"/>
                  </a:lnTo>
                  <a:lnTo>
                    <a:pt x="349" y="1161"/>
                  </a:lnTo>
                  <a:lnTo>
                    <a:pt x="355" y="1197"/>
                  </a:lnTo>
                  <a:lnTo>
                    <a:pt x="367" y="1233"/>
                  </a:lnTo>
                  <a:lnTo>
                    <a:pt x="373" y="1269"/>
                  </a:lnTo>
                  <a:lnTo>
                    <a:pt x="379" y="1306"/>
                  </a:lnTo>
                  <a:lnTo>
                    <a:pt x="391" y="1342"/>
                  </a:lnTo>
                  <a:lnTo>
                    <a:pt x="397" y="1372"/>
                  </a:lnTo>
                  <a:lnTo>
                    <a:pt x="409" y="1402"/>
                  </a:lnTo>
                  <a:lnTo>
                    <a:pt x="415" y="1438"/>
                  </a:lnTo>
                  <a:lnTo>
                    <a:pt x="427" y="1468"/>
                  </a:lnTo>
                  <a:lnTo>
                    <a:pt x="433" y="1492"/>
                  </a:lnTo>
                  <a:lnTo>
                    <a:pt x="445" y="1522"/>
                  </a:lnTo>
                  <a:lnTo>
                    <a:pt x="451" y="1546"/>
                  </a:lnTo>
                  <a:lnTo>
                    <a:pt x="457" y="1570"/>
                  </a:lnTo>
                  <a:lnTo>
                    <a:pt x="469" y="1594"/>
                  </a:lnTo>
                  <a:lnTo>
                    <a:pt x="475" y="1618"/>
                  </a:lnTo>
                  <a:lnTo>
                    <a:pt x="487" y="1642"/>
                  </a:lnTo>
                  <a:lnTo>
                    <a:pt x="493" y="1660"/>
                  </a:lnTo>
                  <a:lnTo>
                    <a:pt x="505" y="1678"/>
                  </a:lnTo>
                  <a:lnTo>
                    <a:pt x="511" y="1696"/>
                  </a:lnTo>
                  <a:lnTo>
                    <a:pt x="523" y="1709"/>
                  </a:lnTo>
                  <a:lnTo>
                    <a:pt x="529" y="1721"/>
                  </a:lnTo>
                  <a:lnTo>
                    <a:pt x="535" y="1733"/>
                  </a:lnTo>
                  <a:lnTo>
                    <a:pt x="547" y="1745"/>
                  </a:lnTo>
                  <a:lnTo>
                    <a:pt x="553" y="1757"/>
                  </a:lnTo>
                  <a:lnTo>
                    <a:pt x="565" y="1763"/>
                  </a:lnTo>
                  <a:lnTo>
                    <a:pt x="571" y="1769"/>
                  </a:lnTo>
                  <a:lnTo>
                    <a:pt x="583" y="1775"/>
                  </a:lnTo>
                  <a:lnTo>
                    <a:pt x="589" y="1781"/>
                  </a:lnTo>
                  <a:lnTo>
                    <a:pt x="601" y="1781"/>
                  </a:lnTo>
                  <a:lnTo>
                    <a:pt x="607" y="1781"/>
                  </a:lnTo>
                  <a:lnTo>
                    <a:pt x="613" y="1781"/>
                  </a:lnTo>
                  <a:lnTo>
                    <a:pt x="625" y="1781"/>
                  </a:lnTo>
                  <a:lnTo>
                    <a:pt x="631" y="1781"/>
                  </a:lnTo>
                  <a:lnTo>
                    <a:pt x="643" y="1775"/>
                  </a:lnTo>
                  <a:lnTo>
                    <a:pt x="649" y="1769"/>
                  </a:lnTo>
                  <a:lnTo>
                    <a:pt x="661" y="1769"/>
                  </a:lnTo>
                  <a:lnTo>
                    <a:pt x="667" y="1757"/>
                  </a:lnTo>
                  <a:lnTo>
                    <a:pt x="679" y="1751"/>
                  </a:lnTo>
                  <a:lnTo>
                    <a:pt x="685" y="1745"/>
                  </a:lnTo>
                  <a:lnTo>
                    <a:pt x="691" y="1733"/>
                  </a:lnTo>
                  <a:lnTo>
                    <a:pt x="703" y="1721"/>
                  </a:lnTo>
                  <a:lnTo>
                    <a:pt x="709" y="1709"/>
                  </a:lnTo>
                  <a:lnTo>
                    <a:pt x="721" y="1702"/>
                  </a:lnTo>
                  <a:lnTo>
                    <a:pt x="727" y="1684"/>
                  </a:lnTo>
                  <a:lnTo>
                    <a:pt x="739" y="1672"/>
                  </a:lnTo>
                  <a:lnTo>
                    <a:pt x="745" y="1660"/>
                  </a:lnTo>
                  <a:lnTo>
                    <a:pt x="757" y="1648"/>
                  </a:lnTo>
                  <a:lnTo>
                    <a:pt x="763" y="1630"/>
                  </a:lnTo>
                  <a:lnTo>
                    <a:pt x="769" y="1618"/>
                  </a:lnTo>
                  <a:lnTo>
                    <a:pt x="782" y="1600"/>
                  </a:lnTo>
                  <a:lnTo>
                    <a:pt x="788" y="1588"/>
                  </a:lnTo>
                  <a:lnTo>
                    <a:pt x="800" y="1570"/>
                  </a:lnTo>
                  <a:lnTo>
                    <a:pt x="806" y="1558"/>
                  </a:lnTo>
                  <a:lnTo>
                    <a:pt x="818" y="1540"/>
                  </a:lnTo>
                  <a:lnTo>
                    <a:pt x="824" y="1528"/>
                  </a:lnTo>
                  <a:lnTo>
                    <a:pt x="836" y="1510"/>
                  </a:lnTo>
                  <a:lnTo>
                    <a:pt x="842" y="1498"/>
                  </a:lnTo>
                  <a:lnTo>
                    <a:pt x="848" y="1480"/>
                  </a:lnTo>
                  <a:lnTo>
                    <a:pt x="860" y="1468"/>
                  </a:lnTo>
                  <a:lnTo>
                    <a:pt x="866" y="1450"/>
                  </a:lnTo>
                  <a:lnTo>
                    <a:pt x="878" y="1438"/>
                  </a:lnTo>
                  <a:lnTo>
                    <a:pt x="884" y="1426"/>
                  </a:lnTo>
                  <a:lnTo>
                    <a:pt x="896" y="1408"/>
                  </a:lnTo>
                  <a:lnTo>
                    <a:pt x="902" y="1396"/>
                  </a:lnTo>
                  <a:lnTo>
                    <a:pt x="908" y="1384"/>
                  </a:lnTo>
                  <a:lnTo>
                    <a:pt x="920" y="1372"/>
                  </a:lnTo>
                  <a:lnTo>
                    <a:pt x="926" y="1360"/>
                  </a:lnTo>
                  <a:lnTo>
                    <a:pt x="938" y="1354"/>
                  </a:lnTo>
                  <a:lnTo>
                    <a:pt x="944" y="1342"/>
                  </a:lnTo>
                  <a:lnTo>
                    <a:pt x="956" y="1330"/>
                  </a:lnTo>
                  <a:lnTo>
                    <a:pt x="962" y="1324"/>
                  </a:lnTo>
                  <a:lnTo>
                    <a:pt x="974" y="1318"/>
                  </a:lnTo>
                  <a:lnTo>
                    <a:pt x="980" y="1306"/>
                  </a:lnTo>
                  <a:lnTo>
                    <a:pt x="986" y="1300"/>
                  </a:lnTo>
                  <a:lnTo>
                    <a:pt x="998" y="1294"/>
                  </a:lnTo>
                  <a:lnTo>
                    <a:pt x="1004" y="1294"/>
                  </a:lnTo>
                  <a:lnTo>
                    <a:pt x="1016" y="1288"/>
                  </a:lnTo>
                  <a:lnTo>
                    <a:pt x="1022" y="1281"/>
                  </a:lnTo>
                  <a:lnTo>
                    <a:pt x="1034" y="1281"/>
                  </a:lnTo>
                  <a:lnTo>
                    <a:pt x="1040" y="1281"/>
                  </a:lnTo>
                  <a:lnTo>
                    <a:pt x="1052" y="1275"/>
                  </a:lnTo>
                  <a:lnTo>
                    <a:pt x="1058" y="1275"/>
                  </a:lnTo>
                  <a:lnTo>
                    <a:pt x="1064" y="1275"/>
                  </a:lnTo>
                  <a:lnTo>
                    <a:pt x="1076" y="1281"/>
                  </a:lnTo>
                  <a:lnTo>
                    <a:pt x="1082" y="1281"/>
                  </a:lnTo>
                  <a:lnTo>
                    <a:pt x="1094" y="1281"/>
                  </a:lnTo>
                  <a:lnTo>
                    <a:pt x="1100" y="1288"/>
                  </a:lnTo>
                  <a:lnTo>
                    <a:pt x="1112" y="1288"/>
                  </a:lnTo>
                  <a:lnTo>
                    <a:pt x="1118" y="1294"/>
                  </a:lnTo>
                  <a:lnTo>
                    <a:pt x="1130" y="1300"/>
                  </a:lnTo>
                  <a:lnTo>
                    <a:pt x="1136" y="1306"/>
                  </a:lnTo>
                  <a:lnTo>
                    <a:pt x="1142" y="1312"/>
                  </a:lnTo>
                  <a:lnTo>
                    <a:pt x="1154" y="1318"/>
                  </a:lnTo>
                  <a:lnTo>
                    <a:pt x="1160" y="1324"/>
                  </a:lnTo>
                  <a:lnTo>
                    <a:pt x="1172" y="1336"/>
                  </a:lnTo>
                  <a:lnTo>
                    <a:pt x="1178" y="1342"/>
                  </a:lnTo>
                  <a:lnTo>
                    <a:pt x="1190" y="1348"/>
                  </a:lnTo>
                  <a:lnTo>
                    <a:pt x="1196" y="1360"/>
                  </a:lnTo>
                  <a:lnTo>
                    <a:pt x="1208" y="1366"/>
                  </a:lnTo>
                  <a:lnTo>
                    <a:pt x="1214" y="1378"/>
                  </a:lnTo>
                  <a:lnTo>
                    <a:pt x="1220" y="1384"/>
                  </a:lnTo>
                  <a:lnTo>
                    <a:pt x="1232" y="1396"/>
                  </a:lnTo>
                  <a:lnTo>
                    <a:pt x="1238" y="1408"/>
                  </a:lnTo>
                  <a:lnTo>
                    <a:pt x="1250" y="1414"/>
                  </a:lnTo>
                  <a:lnTo>
                    <a:pt x="1256" y="1426"/>
                  </a:lnTo>
                  <a:lnTo>
                    <a:pt x="1268" y="1438"/>
                  </a:lnTo>
                  <a:lnTo>
                    <a:pt x="1274" y="1444"/>
                  </a:lnTo>
                  <a:lnTo>
                    <a:pt x="1286" y="1456"/>
                  </a:lnTo>
                  <a:lnTo>
                    <a:pt x="1292" y="1468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79" name="Line 89"/>
            <p:cNvSpPr>
              <a:spLocks noChangeShapeType="1"/>
            </p:cNvSpPr>
            <p:nvPr/>
          </p:nvSpPr>
          <p:spPr bwMode="auto">
            <a:xfrm flipV="1">
              <a:off x="1456" y="3563"/>
              <a:ext cx="0" cy="224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0" name="Line 90"/>
            <p:cNvSpPr>
              <a:spLocks noChangeShapeType="1"/>
            </p:cNvSpPr>
            <p:nvPr/>
          </p:nvSpPr>
          <p:spPr bwMode="auto">
            <a:xfrm flipV="1">
              <a:off x="1957" y="3727"/>
              <a:ext cx="0" cy="6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1" name="Line 91"/>
            <p:cNvSpPr>
              <a:spLocks noChangeShapeType="1"/>
            </p:cNvSpPr>
            <p:nvPr/>
          </p:nvSpPr>
          <p:spPr bwMode="auto">
            <a:xfrm flipV="1">
              <a:off x="1323" y="3642"/>
              <a:ext cx="0" cy="145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2" name="Line 92"/>
            <p:cNvSpPr>
              <a:spLocks noChangeShapeType="1"/>
            </p:cNvSpPr>
            <p:nvPr/>
          </p:nvSpPr>
          <p:spPr bwMode="auto">
            <a:xfrm>
              <a:off x="2656" y="3749"/>
              <a:ext cx="0" cy="39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3" name="Line 93"/>
            <p:cNvSpPr>
              <a:spLocks noChangeShapeType="1"/>
            </p:cNvSpPr>
            <p:nvPr/>
          </p:nvSpPr>
          <p:spPr bwMode="auto">
            <a:xfrm>
              <a:off x="2785" y="3749"/>
              <a:ext cx="0" cy="39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4" name="Line 94"/>
            <p:cNvSpPr>
              <a:spLocks noChangeShapeType="1"/>
            </p:cNvSpPr>
            <p:nvPr/>
          </p:nvSpPr>
          <p:spPr bwMode="auto">
            <a:xfrm>
              <a:off x="485" y="3749"/>
              <a:ext cx="0" cy="39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5" name="Line 95"/>
            <p:cNvSpPr>
              <a:spLocks noChangeShapeType="1"/>
            </p:cNvSpPr>
            <p:nvPr/>
          </p:nvSpPr>
          <p:spPr bwMode="auto">
            <a:xfrm>
              <a:off x="343" y="3749"/>
              <a:ext cx="0" cy="39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6" name="Line 96"/>
            <p:cNvSpPr>
              <a:spLocks noChangeShapeType="1"/>
            </p:cNvSpPr>
            <p:nvPr/>
          </p:nvSpPr>
          <p:spPr bwMode="auto">
            <a:xfrm flipV="1">
              <a:off x="1588" y="3534"/>
              <a:ext cx="0" cy="253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7" name="Line 97"/>
            <p:cNvSpPr>
              <a:spLocks noChangeShapeType="1"/>
            </p:cNvSpPr>
            <p:nvPr/>
          </p:nvSpPr>
          <p:spPr bwMode="auto">
            <a:xfrm flipV="1">
              <a:off x="1216" y="3727"/>
              <a:ext cx="0" cy="6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8" name="Line 98"/>
            <p:cNvSpPr>
              <a:spLocks noChangeShapeType="1"/>
            </p:cNvSpPr>
            <p:nvPr/>
          </p:nvSpPr>
          <p:spPr bwMode="auto">
            <a:xfrm flipV="1">
              <a:off x="1717" y="3563"/>
              <a:ext cx="0" cy="224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9" name="Line 99"/>
            <p:cNvSpPr>
              <a:spLocks noChangeShapeType="1"/>
            </p:cNvSpPr>
            <p:nvPr/>
          </p:nvSpPr>
          <p:spPr bwMode="auto">
            <a:xfrm flipV="1">
              <a:off x="1849" y="3642"/>
              <a:ext cx="0" cy="145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90" name="Line 100"/>
            <p:cNvSpPr>
              <a:spLocks noChangeShapeType="1"/>
            </p:cNvSpPr>
            <p:nvPr/>
          </p:nvSpPr>
          <p:spPr bwMode="auto">
            <a:xfrm flipV="1">
              <a:off x="918" y="3784"/>
              <a:ext cx="0" cy="5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91" name="Line 101"/>
            <p:cNvSpPr>
              <a:spLocks noChangeShapeType="1"/>
            </p:cNvSpPr>
            <p:nvPr/>
          </p:nvSpPr>
          <p:spPr bwMode="auto">
            <a:xfrm flipV="1">
              <a:off x="1027" y="3782"/>
              <a:ext cx="0" cy="44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92" name="Line 102"/>
            <p:cNvSpPr>
              <a:spLocks noChangeShapeType="1"/>
            </p:cNvSpPr>
            <p:nvPr/>
          </p:nvSpPr>
          <p:spPr bwMode="auto">
            <a:xfrm flipV="1">
              <a:off x="808" y="3782"/>
              <a:ext cx="0" cy="39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6893" name="Group 103"/>
            <p:cNvGrpSpPr>
              <a:grpSpLocks/>
            </p:cNvGrpSpPr>
            <p:nvPr/>
          </p:nvGrpSpPr>
          <p:grpSpPr bwMode="auto">
            <a:xfrm flipV="1">
              <a:off x="2111" y="3783"/>
              <a:ext cx="220" cy="58"/>
              <a:chOff x="2594" y="2325"/>
              <a:chExt cx="230" cy="203"/>
            </a:xfrm>
          </p:grpSpPr>
          <p:sp>
            <p:nvSpPr>
              <p:cNvPr id="36911" name="Line 104"/>
              <p:cNvSpPr>
                <a:spLocks noChangeShapeType="1"/>
              </p:cNvSpPr>
              <p:nvPr/>
            </p:nvSpPr>
            <p:spPr bwMode="auto">
              <a:xfrm>
                <a:off x="2709" y="2325"/>
                <a:ext cx="0" cy="198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912" name="Line 105"/>
              <p:cNvSpPr>
                <a:spLocks noChangeShapeType="1"/>
              </p:cNvSpPr>
              <p:nvPr/>
            </p:nvSpPr>
            <p:spPr bwMode="auto">
              <a:xfrm>
                <a:off x="2824" y="2375"/>
                <a:ext cx="0" cy="152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913" name="Line 106"/>
              <p:cNvSpPr>
                <a:spLocks noChangeShapeType="1"/>
              </p:cNvSpPr>
              <p:nvPr/>
            </p:nvSpPr>
            <p:spPr bwMode="auto">
              <a:xfrm>
                <a:off x="2594" y="2391"/>
                <a:ext cx="0" cy="137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6894" name="Text Box 107"/>
            <p:cNvSpPr txBox="1">
              <a:spLocks noChangeArrowheads="1"/>
            </p:cNvSpPr>
            <p:nvPr/>
          </p:nvSpPr>
          <p:spPr bwMode="auto">
            <a:xfrm>
              <a:off x="2608" y="3780"/>
              <a:ext cx="3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200">
                  <a:latin typeface="Arial" charset="0"/>
                  <a:sym typeface="Symbol" pitchFamily="18" charset="2"/>
                </a:rPr>
                <a:t> </a:t>
              </a:r>
              <a:r>
                <a:rPr lang="pt-BR" altLang="pt-BR" sz="1200">
                  <a:latin typeface="Symbol" pitchFamily="18" charset="2"/>
                  <a:sym typeface="Symbol" pitchFamily="18" charset="2"/>
                </a:rPr>
                <a:t>w</a:t>
              </a:r>
              <a:endParaRPr lang="pt-BR" altLang="pt-BR" sz="1200">
                <a:latin typeface="Symbol" pitchFamily="18" charset="2"/>
              </a:endParaRPr>
            </a:p>
          </p:txBody>
        </p:sp>
        <p:sp>
          <p:nvSpPr>
            <p:cNvPr id="36895" name="Text Box 108"/>
            <p:cNvSpPr txBox="1">
              <a:spLocks noChangeArrowheads="1"/>
            </p:cNvSpPr>
            <p:nvPr/>
          </p:nvSpPr>
          <p:spPr bwMode="auto">
            <a:xfrm>
              <a:off x="975" y="3795"/>
              <a:ext cx="136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/>
                <a:t>-40</a:t>
              </a:r>
              <a:r>
                <a:rPr lang="pt-BR" altLang="pt-BR" sz="900">
                  <a:latin typeface="Symbol" pitchFamily="18" charset="2"/>
                </a:rPr>
                <a:t>p</a:t>
              </a:r>
              <a:r>
                <a:rPr lang="pt-BR" altLang="pt-BR" sz="900"/>
                <a:t>                              40</a:t>
              </a:r>
              <a:r>
                <a:rPr lang="pt-BR" altLang="pt-BR" sz="900">
                  <a:latin typeface="Symbol" pitchFamily="18" charset="2"/>
                </a:rPr>
                <a:t>p </a:t>
              </a:r>
            </a:p>
          </p:txBody>
        </p:sp>
        <p:sp>
          <p:nvSpPr>
            <p:cNvPr id="36896" name="Line 109"/>
            <p:cNvSpPr>
              <a:spLocks noChangeShapeType="1"/>
            </p:cNvSpPr>
            <p:nvPr/>
          </p:nvSpPr>
          <p:spPr bwMode="auto">
            <a:xfrm flipV="1">
              <a:off x="1269" y="3676"/>
              <a:ext cx="0" cy="10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97" name="Line 110"/>
            <p:cNvSpPr>
              <a:spLocks noChangeShapeType="1"/>
            </p:cNvSpPr>
            <p:nvPr/>
          </p:nvSpPr>
          <p:spPr bwMode="auto">
            <a:xfrm flipV="1">
              <a:off x="1903" y="3685"/>
              <a:ext cx="0" cy="92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98" name="Line 111"/>
            <p:cNvSpPr>
              <a:spLocks noChangeShapeType="1"/>
            </p:cNvSpPr>
            <p:nvPr/>
          </p:nvSpPr>
          <p:spPr bwMode="auto">
            <a:xfrm flipV="1">
              <a:off x="1381" y="3589"/>
              <a:ext cx="0" cy="193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99" name="Line 112"/>
            <p:cNvSpPr>
              <a:spLocks noChangeShapeType="1"/>
            </p:cNvSpPr>
            <p:nvPr/>
          </p:nvSpPr>
          <p:spPr bwMode="auto">
            <a:xfrm flipH="1" flipV="1">
              <a:off x="1521" y="3528"/>
              <a:ext cx="6" cy="261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00" name="Line 113"/>
            <p:cNvSpPr>
              <a:spLocks noChangeShapeType="1"/>
            </p:cNvSpPr>
            <p:nvPr/>
          </p:nvSpPr>
          <p:spPr bwMode="auto">
            <a:xfrm flipH="1" flipV="1">
              <a:off x="1645" y="3523"/>
              <a:ext cx="6" cy="261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01" name="Line 114"/>
            <p:cNvSpPr>
              <a:spLocks noChangeShapeType="1"/>
            </p:cNvSpPr>
            <p:nvPr/>
          </p:nvSpPr>
          <p:spPr bwMode="auto">
            <a:xfrm flipH="1" flipV="1">
              <a:off x="1778" y="3619"/>
              <a:ext cx="6" cy="16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02" name="Line 115"/>
            <p:cNvSpPr>
              <a:spLocks noChangeShapeType="1"/>
            </p:cNvSpPr>
            <p:nvPr/>
          </p:nvSpPr>
          <p:spPr bwMode="auto">
            <a:xfrm flipV="1">
              <a:off x="854" y="3796"/>
              <a:ext cx="0" cy="39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03" name="Line 116"/>
            <p:cNvSpPr>
              <a:spLocks noChangeShapeType="1"/>
            </p:cNvSpPr>
            <p:nvPr/>
          </p:nvSpPr>
          <p:spPr bwMode="auto">
            <a:xfrm flipV="1">
              <a:off x="966" y="3791"/>
              <a:ext cx="0" cy="39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04" name="Line 117"/>
            <p:cNvSpPr>
              <a:spLocks noChangeShapeType="1"/>
            </p:cNvSpPr>
            <p:nvPr/>
          </p:nvSpPr>
          <p:spPr bwMode="auto">
            <a:xfrm flipV="1">
              <a:off x="2166" y="3794"/>
              <a:ext cx="0" cy="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05" name="Line 118"/>
            <p:cNvSpPr>
              <a:spLocks noChangeShapeType="1"/>
            </p:cNvSpPr>
            <p:nvPr/>
          </p:nvSpPr>
          <p:spPr bwMode="auto">
            <a:xfrm flipV="1">
              <a:off x="2274" y="3787"/>
              <a:ext cx="0" cy="3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06" name="Line 119"/>
            <p:cNvSpPr>
              <a:spLocks noChangeShapeType="1"/>
            </p:cNvSpPr>
            <p:nvPr/>
          </p:nvSpPr>
          <p:spPr bwMode="auto">
            <a:xfrm flipH="1" flipV="1">
              <a:off x="438" y="3751"/>
              <a:ext cx="2" cy="37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07" name="Line 120"/>
            <p:cNvSpPr>
              <a:spLocks noChangeShapeType="1"/>
            </p:cNvSpPr>
            <p:nvPr/>
          </p:nvSpPr>
          <p:spPr bwMode="auto">
            <a:xfrm flipH="1" flipV="1">
              <a:off x="388" y="3746"/>
              <a:ext cx="2" cy="38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08" name="Line 121"/>
            <p:cNvSpPr>
              <a:spLocks noChangeShapeType="1"/>
            </p:cNvSpPr>
            <p:nvPr/>
          </p:nvSpPr>
          <p:spPr bwMode="auto">
            <a:xfrm flipH="1" flipV="1">
              <a:off x="532" y="3754"/>
              <a:ext cx="2" cy="37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09" name="Line 122"/>
            <p:cNvSpPr>
              <a:spLocks noChangeShapeType="1"/>
            </p:cNvSpPr>
            <p:nvPr/>
          </p:nvSpPr>
          <p:spPr bwMode="auto">
            <a:xfrm flipH="1" flipV="1">
              <a:off x="2596" y="3754"/>
              <a:ext cx="2" cy="37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910" name="Line 123"/>
            <p:cNvSpPr>
              <a:spLocks noChangeShapeType="1"/>
            </p:cNvSpPr>
            <p:nvPr/>
          </p:nvSpPr>
          <p:spPr bwMode="auto">
            <a:xfrm flipH="1" flipV="1">
              <a:off x="2698" y="3746"/>
              <a:ext cx="2" cy="38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8047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Representação de um sinal nos domínios do tempo e da freqüência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27213"/>
            <a:ext cx="7783512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Para uma função real f(t)</a:t>
            </a: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z="2000" smtClean="0"/>
              <a:t>Se f(t) é uma função real de t, então</a:t>
            </a:r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19475" y="4797425"/>
          <a:ext cx="2951163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Equation" r:id="rId3" imgW="1320227" imgH="774364" progId="Equation.3">
                  <p:embed/>
                </p:oleObj>
              </mc:Choice>
              <mc:Fallback>
                <p:oleObj name="Equation" r:id="rId3" imgW="1320227" imgH="7743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97425"/>
                        <a:ext cx="2951163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19475" y="2349500"/>
          <a:ext cx="2376488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Equation" r:id="rId5" imgW="1346200" imgH="1206500" progId="Equation.3">
                  <p:embed/>
                </p:oleObj>
              </mc:Choice>
              <mc:Fallback>
                <p:oleObj name="Equation" r:id="rId5" imgW="1346200" imgH="1206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349500"/>
                        <a:ext cx="2376488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7956550" y="306863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(77a)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7956550" y="3644900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(77b)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8101013" y="53006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(78)</a:t>
            </a: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8101013" y="5876925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(79)</a:t>
            </a:r>
          </a:p>
        </p:txBody>
      </p:sp>
      <p:sp>
        <p:nvSpPr>
          <p:cNvPr id="37898" name="AutoShape 12"/>
          <p:cNvSpPr>
            <a:spLocks noChangeArrowheads="1"/>
          </p:cNvSpPr>
          <p:nvPr/>
        </p:nvSpPr>
        <p:spPr bwMode="auto">
          <a:xfrm>
            <a:off x="250825" y="4941888"/>
            <a:ext cx="2449513" cy="1727200"/>
          </a:xfrm>
          <a:prstGeom prst="wedgeRoundRectCallout">
            <a:avLst>
              <a:gd name="adj1" fmla="val 68148"/>
              <a:gd name="adj2" fmla="val -35755"/>
              <a:gd name="adj3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F(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/>
              <a:t>) é uma função par de 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/>
              <a:t> e </a:t>
            </a:r>
            <a:r>
              <a:rPr lang="pt-BR" altLang="pt-BR">
                <a:latin typeface="Symbol" pitchFamily="18" charset="2"/>
              </a:rPr>
              <a:t>q</a:t>
            </a:r>
            <a:r>
              <a:rPr lang="pt-BR" altLang="pt-BR"/>
              <a:t>(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/>
              <a:t>) é uma função ímpar de 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918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Transformada de Fourier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27213"/>
            <a:ext cx="8066087" cy="47704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sz="2400" smtClean="0"/>
              <a:t>Ou “Representação de uma função arbitrária sobre o intervalo completo (-</a:t>
            </a:r>
            <a:r>
              <a:rPr lang="pt-BR" altLang="pt-BR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∞, ∞)”</a:t>
            </a:r>
          </a:p>
          <a:p>
            <a:pPr lvl="1" eaLnBrk="1" hangingPunct="1"/>
            <a:r>
              <a:rPr lang="pt-BR" altLang="pt-B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 sinal não-periódico geralmente pode ser expresso como uma soma contínua (integral) de sinais exponenciais, diferentemente dos sinais periódicos, que podem ser representados por uma soma discreta de sinais exponenciais.</a:t>
            </a:r>
          </a:p>
          <a:p>
            <a:pPr lvl="1" eaLnBrk="1" hangingPunct="1"/>
            <a:r>
              <a:rPr lang="pt-BR" altLang="pt-B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Uma forma de fazer isso: expressar f(t) em termos de funções exponenciais sobre um intervalo finito (-T/2 &lt; t &lt; T/2) e então fazer T tender para infinito</a:t>
            </a:r>
          </a:p>
          <a:p>
            <a:pPr lvl="1" eaLnBrk="1" hangingPunct="1"/>
            <a:r>
              <a:rPr lang="pt-BR" altLang="pt-B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Outra forma: Construir uma função periódica de período T,m de modo que f(t) represente o primeiro ciclo desta forma de onda periódica. No limite, fazemos o período tender para infinito, e a função fica com um único ciclo no intervalo (-∞&lt;t&lt;∞) e é representada por f(t).</a:t>
            </a:r>
          </a:p>
        </p:txBody>
      </p:sp>
    </p:spTree>
    <p:extLst>
      <p:ext uri="{BB962C8B-B14F-4D97-AF65-F5344CB8AC3E}">
        <p14:creationId xmlns:p14="http://schemas.microsoft.com/office/powerpoint/2010/main" val="2496167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Transformada de Fourier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27213"/>
            <a:ext cx="8137525" cy="2537891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t-BR" altLang="pt-BR" dirty="0" smtClean="0"/>
              <a:t>Exercício: Representar f(t) (fig.) como uma soma de funções exponenciais sobre o intervalo (-</a:t>
            </a:r>
            <a:r>
              <a:rPr lang="pt-BR" alt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∞, ∞)</a:t>
            </a:r>
          </a:p>
          <a:p>
            <a:pPr lvl="1" eaLnBrk="1" hangingPunct="1"/>
            <a:r>
              <a:rPr lang="pt-BR" alt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Solução: Construção de uma nova função periódica </a:t>
            </a:r>
            <a:r>
              <a:rPr lang="pt-BR" altLang="pt-BR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pt-BR" altLang="pt-BR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pt-BR" alt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(t), com período T, onde a função f(t) se repete a cada T segundos. 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07950" y="4437063"/>
            <a:ext cx="8915400" cy="2514600"/>
            <a:chOff x="68" y="2795"/>
            <a:chExt cx="5616" cy="1584"/>
          </a:xfrm>
        </p:grpSpPr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68" y="2795"/>
              <a:ext cx="982" cy="1329"/>
              <a:chOff x="480" y="2785"/>
              <a:chExt cx="982" cy="1329"/>
            </a:xfrm>
          </p:grpSpPr>
          <p:sp>
            <p:nvSpPr>
              <p:cNvPr id="39962" name="Line 6"/>
              <p:cNvSpPr>
                <a:spLocks noChangeShapeType="1"/>
              </p:cNvSpPr>
              <p:nvPr/>
            </p:nvSpPr>
            <p:spPr bwMode="auto">
              <a:xfrm>
                <a:off x="975" y="2785"/>
                <a:ext cx="0" cy="1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63" name="Line 7"/>
              <p:cNvSpPr>
                <a:spLocks noChangeShapeType="1"/>
              </p:cNvSpPr>
              <p:nvPr/>
            </p:nvSpPr>
            <p:spPr bwMode="auto">
              <a:xfrm flipV="1">
                <a:off x="480" y="3913"/>
                <a:ext cx="981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64" name="Freeform 8"/>
              <p:cNvSpPr>
                <a:spLocks/>
              </p:cNvSpPr>
              <p:nvPr/>
            </p:nvSpPr>
            <p:spPr bwMode="auto">
              <a:xfrm>
                <a:off x="703" y="3203"/>
                <a:ext cx="635" cy="724"/>
              </a:xfrm>
              <a:custGeom>
                <a:avLst/>
                <a:gdLst>
                  <a:gd name="T0" fmla="*/ 0 w 1044"/>
                  <a:gd name="T1" fmla="*/ 718 h 976"/>
                  <a:gd name="T2" fmla="*/ 83 w 1044"/>
                  <a:gd name="T3" fmla="*/ 315 h 976"/>
                  <a:gd name="T4" fmla="*/ 221 w 1044"/>
                  <a:gd name="T5" fmla="*/ 79 h 976"/>
                  <a:gd name="T6" fmla="*/ 276 w 1044"/>
                  <a:gd name="T7" fmla="*/ 11 h 976"/>
                  <a:gd name="T8" fmla="*/ 359 w 1044"/>
                  <a:gd name="T9" fmla="*/ 146 h 976"/>
                  <a:gd name="T10" fmla="*/ 469 w 1044"/>
                  <a:gd name="T11" fmla="*/ 214 h 976"/>
                  <a:gd name="T12" fmla="*/ 497 w 1044"/>
                  <a:gd name="T13" fmla="*/ 348 h 976"/>
                  <a:gd name="T14" fmla="*/ 580 w 1044"/>
                  <a:gd name="T15" fmla="*/ 483 h 976"/>
                  <a:gd name="T16" fmla="*/ 607 w 1044"/>
                  <a:gd name="T17" fmla="*/ 685 h 976"/>
                  <a:gd name="T18" fmla="*/ 635 w 1044"/>
                  <a:gd name="T19" fmla="*/ 718 h 9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4" h="976">
                    <a:moveTo>
                      <a:pt x="0" y="968"/>
                    </a:moveTo>
                    <a:cubicBezTo>
                      <a:pt x="37" y="768"/>
                      <a:pt x="75" y="568"/>
                      <a:pt x="136" y="424"/>
                    </a:cubicBezTo>
                    <a:cubicBezTo>
                      <a:pt x="197" y="280"/>
                      <a:pt x="310" y="174"/>
                      <a:pt x="363" y="106"/>
                    </a:cubicBezTo>
                    <a:cubicBezTo>
                      <a:pt x="416" y="38"/>
                      <a:pt x="416" y="0"/>
                      <a:pt x="454" y="15"/>
                    </a:cubicBezTo>
                    <a:cubicBezTo>
                      <a:pt x="492" y="30"/>
                      <a:pt x="537" y="151"/>
                      <a:pt x="590" y="197"/>
                    </a:cubicBezTo>
                    <a:cubicBezTo>
                      <a:pt x="643" y="243"/>
                      <a:pt x="733" y="243"/>
                      <a:pt x="771" y="288"/>
                    </a:cubicBezTo>
                    <a:cubicBezTo>
                      <a:pt x="809" y="333"/>
                      <a:pt x="787" y="409"/>
                      <a:pt x="817" y="469"/>
                    </a:cubicBezTo>
                    <a:cubicBezTo>
                      <a:pt x="847" y="529"/>
                      <a:pt x="923" y="575"/>
                      <a:pt x="953" y="651"/>
                    </a:cubicBezTo>
                    <a:cubicBezTo>
                      <a:pt x="983" y="727"/>
                      <a:pt x="983" y="870"/>
                      <a:pt x="998" y="923"/>
                    </a:cubicBezTo>
                    <a:cubicBezTo>
                      <a:pt x="1013" y="976"/>
                      <a:pt x="1028" y="972"/>
                      <a:pt x="1044" y="968"/>
                    </a:cubicBezTo>
                  </a:path>
                </a:pathLst>
              </a:custGeom>
              <a:noFill/>
              <a:ln w="28575" cmpd="sng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65" name="Text Box 9"/>
              <p:cNvSpPr txBox="1">
                <a:spLocks noChangeArrowheads="1"/>
              </p:cNvSpPr>
              <p:nvPr/>
            </p:nvSpPr>
            <p:spPr bwMode="auto">
              <a:xfrm>
                <a:off x="1289" y="3883"/>
                <a:ext cx="1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t</a:t>
                </a:r>
              </a:p>
            </p:txBody>
          </p:sp>
          <p:sp>
            <p:nvSpPr>
              <p:cNvPr id="39966" name="Text Box 10"/>
              <p:cNvSpPr txBox="1">
                <a:spLocks noChangeArrowheads="1"/>
              </p:cNvSpPr>
              <p:nvPr/>
            </p:nvSpPr>
            <p:spPr bwMode="auto">
              <a:xfrm>
                <a:off x="975" y="2795"/>
                <a:ext cx="3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f(t)</a:t>
                </a:r>
              </a:p>
            </p:txBody>
          </p:sp>
        </p:grpSp>
        <p:sp>
          <p:nvSpPr>
            <p:cNvPr id="39942" name="Line 11"/>
            <p:cNvSpPr>
              <a:spLocks noChangeShapeType="1"/>
            </p:cNvSpPr>
            <p:nvPr/>
          </p:nvSpPr>
          <p:spPr bwMode="auto">
            <a:xfrm flipH="1">
              <a:off x="2601" y="2795"/>
              <a:ext cx="9" cy="1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3" name="Line 12"/>
            <p:cNvSpPr>
              <a:spLocks noChangeShapeType="1"/>
            </p:cNvSpPr>
            <p:nvPr/>
          </p:nvSpPr>
          <p:spPr bwMode="auto">
            <a:xfrm>
              <a:off x="1294" y="3923"/>
              <a:ext cx="4353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4" name="Freeform 13"/>
            <p:cNvSpPr>
              <a:spLocks/>
            </p:cNvSpPr>
            <p:nvPr/>
          </p:nvSpPr>
          <p:spPr bwMode="auto">
            <a:xfrm>
              <a:off x="2338" y="3213"/>
              <a:ext cx="635" cy="724"/>
            </a:xfrm>
            <a:custGeom>
              <a:avLst/>
              <a:gdLst>
                <a:gd name="T0" fmla="*/ 0 w 1044"/>
                <a:gd name="T1" fmla="*/ 718 h 976"/>
                <a:gd name="T2" fmla="*/ 83 w 1044"/>
                <a:gd name="T3" fmla="*/ 315 h 976"/>
                <a:gd name="T4" fmla="*/ 221 w 1044"/>
                <a:gd name="T5" fmla="*/ 79 h 976"/>
                <a:gd name="T6" fmla="*/ 276 w 1044"/>
                <a:gd name="T7" fmla="*/ 11 h 976"/>
                <a:gd name="T8" fmla="*/ 359 w 1044"/>
                <a:gd name="T9" fmla="*/ 146 h 976"/>
                <a:gd name="T10" fmla="*/ 469 w 1044"/>
                <a:gd name="T11" fmla="*/ 214 h 976"/>
                <a:gd name="T12" fmla="*/ 497 w 1044"/>
                <a:gd name="T13" fmla="*/ 348 h 976"/>
                <a:gd name="T14" fmla="*/ 580 w 1044"/>
                <a:gd name="T15" fmla="*/ 483 h 976"/>
                <a:gd name="T16" fmla="*/ 607 w 1044"/>
                <a:gd name="T17" fmla="*/ 685 h 976"/>
                <a:gd name="T18" fmla="*/ 635 w 1044"/>
                <a:gd name="T19" fmla="*/ 718 h 9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4" h="976">
                  <a:moveTo>
                    <a:pt x="0" y="968"/>
                  </a:moveTo>
                  <a:cubicBezTo>
                    <a:pt x="37" y="768"/>
                    <a:pt x="75" y="568"/>
                    <a:pt x="136" y="424"/>
                  </a:cubicBezTo>
                  <a:cubicBezTo>
                    <a:pt x="197" y="280"/>
                    <a:pt x="310" y="174"/>
                    <a:pt x="363" y="106"/>
                  </a:cubicBezTo>
                  <a:cubicBezTo>
                    <a:pt x="416" y="38"/>
                    <a:pt x="416" y="0"/>
                    <a:pt x="454" y="15"/>
                  </a:cubicBezTo>
                  <a:cubicBezTo>
                    <a:pt x="492" y="30"/>
                    <a:pt x="537" y="151"/>
                    <a:pt x="590" y="197"/>
                  </a:cubicBezTo>
                  <a:cubicBezTo>
                    <a:pt x="643" y="243"/>
                    <a:pt x="733" y="243"/>
                    <a:pt x="771" y="288"/>
                  </a:cubicBezTo>
                  <a:cubicBezTo>
                    <a:pt x="809" y="333"/>
                    <a:pt x="787" y="409"/>
                    <a:pt x="817" y="469"/>
                  </a:cubicBezTo>
                  <a:cubicBezTo>
                    <a:pt x="847" y="529"/>
                    <a:pt x="923" y="575"/>
                    <a:pt x="953" y="651"/>
                  </a:cubicBezTo>
                  <a:cubicBezTo>
                    <a:pt x="983" y="727"/>
                    <a:pt x="983" y="870"/>
                    <a:pt x="998" y="923"/>
                  </a:cubicBezTo>
                  <a:cubicBezTo>
                    <a:pt x="1013" y="976"/>
                    <a:pt x="1028" y="972"/>
                    <a:pt x="1044" y="968"/>
                  </a:cubicBez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5" name="Text Box 14"/>
            <p:cNvSpPr txBox="1">
              <a:spLocks noChangeArrowheads="1"/>
            </p:cNvSpPr>
            <p:nvPr/>
          </p:nvSpPr>
          <p:spPr bwMode="auto">
            <a:xfrm>
              <a:off x="5511" y="3974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t</a:t>
              </a:r>
            </a:p>
          </p:txBody>
        </p:sp>
        <p:sp>
          <p:nvSpPr>
            <p:cNvPr id="39946" name="Text Box 15"/>
            <p:cNvSpPr txBox="1">
              <a:spLocks noChangeArrowheads="1"/>
            </p:cNvSpPr>
            <p:nvPr/>
          </p:nvSpPr>
          <p:spPr bwMode="auto">
            <a:xfrm>
              <a:off x="2610" y="2805"/>
              <a:ext cx="4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f</a:t>
              </a:r>
              <a:r>
                <a:rPr lang="pt-BR" altLang="pt-BR" baseline="-25000"/>
                <a:t>T</a:t>
              </a:r>
              <a:r>
                <a:rPr lang="pt-BR" altLang="pt-BR"/>
                <a:t>(t)</a:t>
              </a:r>
            </a:p>
          </p:txBody>
        </p:sp>
        <p:sp>
          <p:nvSpPr>
            <p:cNvPr id="39947" name="Line 16"/>
            <p:cNvSpPr>
              <a:spLocks noChangeShapeType="1"/>
            </p:cNvSpPr>
            <p:nvPr/>
          </p:nvSpPr>
          <p:spPr bwMode="auto">
            <a:xfrm>
              <a:off x="3426" y="3213"/>
              <a:ext cx="4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8" name="Freeform 17"/>
            <p:cNvSpPr>
              <a:spLocks/>
            </p:cNvSpPr>
            <p:nvPr/>
          </p:nvSpPr>
          <p:spPr bwMode="auto">
            <a:xfrm>
              <a:off x="3154" y="3213"/>
              <a:ext cx="635" cy="724"/>
            </a:xfrm>
            <a:custGeom>
              <a:avLst/>
              <a:gdLst>
                <a:gd name="T0" fmla="*/ 0 w 1044"/>
                <a:gd name="T1" fmla="*/ 718 h 976"/>
                <a:gd name="T2" fmla="*/ 83 w 1044"/>
                <a:gd name="T3" fmla="*/ 315 h 976"/>
                <a:gd name="T4" fmla="*/ 221 w 1044"/>
                <a:gd name="T5" fmla="*/ 79 h 976"/>
                <a:gd name="T6" fmla="*/ 276 w 1044"/>
                <a:gd name="T7" fmla="*/ 11 h 976"/>
                <a:gd name="T8" fmla="*/ 359 w 1044"/>
                <a:gd name="T9" fmla="*/ 146 h 976"/>
                <a:gd name="T10" fmla="*/ 469 w 1044"/>
                <a:gd name="T11" fmla="*/ 214 h 976"/>
                <a:gd name="T12" fmla="*/ 497 w 1044"/>
                <a:gd name="T13" fmla="*/ 348 h 976"/>
                <a:gd name="T14" fmla="*/ 580 w 1044"/>
                <a:gd name="T15" fmla="*/ 483 h 976"/>
                <a:gd name="T16" fmla="*/ 607 w 1044"/>
                <a:gd name="T17" fmla="*/ 685 h 976"/>
                <a:gd name="T18" fmla="*/ 635 w 1044"/>
                <a:gd name="T19" fmla="*/ 718 h 9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4" h="976">
                  <a:moveTo>
                    <a:pt x="0" y="968"/>
                  </a:moveTo>
                  <a:cubicBezTo>
                    <a:pt x="37" y="768"/>
                    <a:pt x="75" y="568"/>
                    <a:pt x="136" y="424"/>
                  </a:cubicBezTo>
                  <a:cubicBezTo>
                    <a:pt x="197" y="280"/>
                    <a:pt x="310" y="174"/>
                    <a:pt x="363" y="106"/>
                  </a:cubicBezTo>
                  <a:cubicBezTo>
                    <a:pt x="416" y="38"/>
                    <a:pt x="416" y="0"/>
                    <a:pt x="454" y="15"/>
                  </a:cubicBezTo>
                  <a:cubicBezTo>
                    <a:pt x="492" y="30"/>
                    <a:pt x="537" y="151"/>
                    <a:pt x="590" y="197"/>
                  </a:cubicBezTo>
                  <a:cubicBezTo>
                    <a:pt x="643" y="243"/>
                    <a:pt x="733" y="243"/>
                    <a:pt x="771" y="288"/>
                  </a:cubicBezTo>
                  <a:cubicBezTo>
                    <a:pt x="809" y="333"/>
                    <a:pt x="787" y="409"/>
                    <a:pt x="817" y="469"/>
                  </a:cubicBezTo>
                  <a:cubicBezTo>
                    <a:pt x="847" y="529"/>
                    <a:pt x="923" y="575"/>
                    <a:pt x="953" y="651"/>
                  </a:cubicBezTo>
                  <a:cubicBezTo>
                    <a:pt x="983" y="727"/>
                    <a:pt x="983" y="870"/>
                    <a:pt x="998" y="923"/>
                  </a:cubicBezTo>
                  <a:cubicBezTo>
                    <a:pt x="1013" y="976"/>
                    <a:pt x="1028" y="972"/>
                    <a:pt x="1044" y="968"/>
                  </a:cubicBez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9" name="Freeform 18"/>
            <p:cNvSpPr>
              <a:spLocks/>
            </p:cNvSpPr>
            <p:nvPr/>
          </p:nvSpPr>
          <p:spPr bwMode="auto">
            <a:xfrm>
              <a:off x="4000" y="3215"/>
              <a:ext cx="635" cy="724"/>
            </a:xfrm>
            <a:custGeom>
              <a:avLst/>
              <a:gdLst>
                <a:gd name="T0" fmla="*/ 0 w 1044"/>
                <a:gd name="T1" fmla="*/ 718 h 976"/>
                <a:gd name="T2" fmla="*/ 83 w 1044"/>
                <a:gd name="T3" fmla="*/ 315 h 976"/>
                <a:gd name="T4" fmla="*/ 221 w 1044"/>
                <a:gd name="T5" fmla="*/ 79 h 976"/>
                <a:gd name="T6" fmla="*/ 276 w 1044"/>
                <a:gd name="T7" fmla="*/ 11 h 976"/>
                <a:gd name="T8" fmla="*/ 359 w 1044"/>
                <a:gd name="T9" fmla="*/ 146 h 976"/>
                <a:gd name="T10" fmla="*/ 469 w 1044"/>
                <a:gd name="T11" fmla="*/ 214 h 976"/>
                <a:gd name="T12" fmla="*/ 497 w 1044"/>
                <a:gd name="T13" fmla="*/ 348 h 976"/>
                <a:gd name="T14" fmla="*/ 580 w 1044"/>
                <a:gd name="T15" fmla="*/ 483 h 976"/>
                <a:gd name="T16" fmla="*/ 607 w 1044"/>
                <a:gd name="T17" fmla="*/ 685 h 976"/>
                <a:gd name="T18" fmla="*/ 635 w 1044"/>
                <a:gd name="T19" fmla="*/ 718 h 9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4" h="976">
                  <a:moveTo>
                    <a:pt x="0" y="968"/>
                  </a:moveTo>
                  <a:cubicBezTo>
                    <a:pt x="37" y="768"/>
                    <a:pt x="75" y="568"/>
                    <a:pt x="136" y="424"/>
                  </a:cubicBezTo>
                  <a:cubicBezTo>
                    <a:pt x="197" y="280"/>
                    <a:pt x="310" y="174"/>
                    <a:pt x="363" y="106"/>
                  </a:cubicBezTo>
                  <a:cubicBezTo>
                    <a:pt x="416" y="38"/>
                    <a:pt x="416" y="0"/>
                    <a:pt x="454" y="15"/>
                  </a:cubicBezTo>
                  <a:cubicBezTo>
                    <a:pt x="492" y="30"/>
                    <a:pt x="537" y="151"/>
                    <a:pt x="590" y="197"/>
                  </a:cubicBezTo>
                  <a:cubicBezTo>
                    <a:pt x="643" y="243"/>
                    <a:pt x="733" y="243"/>
                    <a:pt x="771" y="288"/>
                  </a:cubicBezTo>
                  <a:cubicBezTo>
                    <a:pt x="809" y="333"/>
                    <a:pt x="787" y="409"/>
                    <a:pt x="817" y="469"/>
                  </a:cubicBezTo>
                  <a:cubicBezTo>
                    <a:pt x="847" y="529"/>
                    <a:pt x="923" y="575"/>
                    <a:pt x="953" y="651"/>
                  </a:cubicBezTo>
                  <a:cubicBezTo>
                    <a:pt x="983" y="727"/>
                    <a:pt x="983" y="870"/>
                    <a:pt x="998" y="923"/>
                  </a:cubicBezTo>
                  <a:cubicBezTo>
                    <a:pt x="1013" y="976"/>
                    <a:pt x="1028" y="972"/>
                    <a:pt x="1044" y="968"/>
                  </a:cubicBez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50" name="Freeform 19"/>
            <p:cNvSpPr>
              <a:spLocks/>
            </p:cNvSpPr>
            <p:nvPr/>
          </p:nvSpPr>
          <p:spPr bwMode="auto">
            <a:xfrm>
              <a:off x="4785" y="3207"/>
              <a:ext cx="635" cy="724"/>
            </a:xfrm>
            <a:custGeom>
              <a:avLst/>
              <a:gdLst>
                <a:gd name="T0" fmla="*/ 0 w 1044"/>
                <a:gd name="T1" fmla="*/ 718 h 976"/>
                <a:gd name="T2" fmla="*/ 83 w 1044"/>
                <a:gd name="T3" fmla="*/ 315 h 976"/>
                <a:gd name="T4" fmla="*/ 221 w 1044"/>
                <a:gd name="T5" fmla="*/ 79 h 976"/>
                <a:gd name="T6" fmla="*/ 276 w 1044"/>
                <a:gd name="T7" fmla="*/ 11 h 976"/>
                <a:gd name="T8" fmla="*/ 359 w 1044"/>
                <a:gd name="T9" fmla="*/ 146 h 976"/>
                <a:gd name="T10" fmla="*/ 469 w 1044"/>
                <a:gd name="T11" fmla="*/ 214 h 976"/>
                <a:gd name="T12" fmla="*/ 497 w 1044"/>
                <a:gd name="T13" fmla="*/ 348 h 976"/>
                <a:gd name="T14" fmla="*/ 580 w 1044"/>
                <a:gd name="T15" fmla="*/ 483 h 976"/>
                <a:gd name="T16" fmla="*/ 607 w 1044"/>
                <a:gd name="T17" fmla="*/ 685 h 976"/>
                <a:gd name="T18" fmla="*/ 635 w 1044"/>
                <a:gd name="T19" fmla="*/ 718 h 9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4" h="976">
                  <a:moveTo>
                    <a:pt x="0" y="968"/>
                  </a:moveTo>
                  <a:cubicBezTo>
                    <a:pt x="37" y="768"/>
                    <a:pt x="75" y="568"/>
                    <a:pt x="136" y="424"/>
                  </a:cubicBezTo>
                  <a:cubicBezTo>
                    <a:pt x="197" y="280"/>
                    <a:pt x="310" y="174"/>
                    <a:pt x="363" y="106"/>
                  </a:cubicBezTo>
                  <a:cubicBezTo>
                    <a:pt x="416" y="38"/>
                    <a:pt x="416" y="0"/>
                    <a:pt x="454" y="15"/>
                  </a:cubicBezTo>
                  <a:cubicBezTo>
                    <a:pt x="492" y="30"/>
                    <a:pt x="537" y="151"/>
                    <a:pt x="590" y="197"/>
                  </a:cubicBezTo>
                  <a:cubicBezTo>
                    <a:pt x="643" y="243"/>
                    <a:pt x="733" y="243"/>
                    <a:pt x="771" y="288"/>
                  </a:cubicBezTo>
                  <a:cubicBezTo>
                    <a:pt x="809" y="333"/>
                    <a:pt x="787" y="409"/>
                    <a:pt x="817" y="469"/>
                  </a:cubicBezTo>
                  <a:cubicBezTo>
                    <a:pt x="847" y="529"/>
                    <a:pt x="923" y="575"/>
                    <a:pt x="953" y="651"/>
                  </a:cubicBezTo>
                  <a:cubicBezTo>
                    <a:pt x="983" y="727"/>
                    <a:pt x="983" y="870"/>
                    <a:pt x="998" y="923"/>
                  </a:cubicBezTo>
                  <a:cubicBezTo>
                    <a:pt x="1013" y="976"/>
                    <a:pt x="1028" y="972"/>
                    <a:pt x="1044" y="968"/>
                  </a:cubicBez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51" name="Freeform 20"/>
            <p:cNvSpPr>
              <a:spLocks/>
            </p:cNvSpPr>
            <p:nvPr/>
          </p:nvSpPr>
          <p:spPr bwMode="auto">
            <a:xfrm>
              <a:off x="1451" y="3186"/>
              <a:ext cx="635" cy="724"/>
            </a:xfrm>
            <a:custGeom>
              <a:avLst/>
              <a:gdLst>
                <a:gd name="T0" fmla="*/ 0 w 1044"/>
                <a:gd name="T1" fmla="*/ 718 h 976"/>
                <a:gd name="T2" fmla="*/ 83 w 1044"/>
                <a:gd name="T3" fmla="*/ 315 h 976"/>
                <a:gd name="T4" fmla="*/ 221 w 1044"/>
                <a:gd name="T5" fmla="*/ 79 h 976"/>
                <a:gd name="T6" fmla="*/ 276 w 1044"/>
                <a:gd name="T7" fmla="*/ 11 h 976"/>
                <a:gd name="T8" fmla="*/ 359 w 1044"/>
                <a:gd name="T9" fmla="*/ 146 h 976"/>
                <a:gd name="T10" fmla="*/ 469 w 1044"/>
                <a:gd name="T11" fmla="*/ 214 h 976"/>
                <a:gd name="T12" fmla="*/ 497 w 1044"/>
                <a:gd name="T13" fmla="*/ 348 h 976"/>
                <a:gd name="T14" fmla="*/ 580 w 1044"/>
                <a:gd name="T15" fmla="*/ 483 h 976"/>
                <a:gd name="T16" fmla="*/ 607 w 1044"/>
                <a:gd name="T17" fmla="*/ 685 h 976"/>
                <a:gd name="T18" fmla="*/ 635 w 1044"/>
                <a:gd name="T19" fmla="*/ 718 h 9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4" h="976">
                  <a:moveTo>
                    <a:pt x="0" y="968"/>
                  </a:moveTo>
                  <a:cubicBezTo>
                    <a:pt x="37" y="768"/>
                    <a:pt x="75" y="568"/>
                    <a:pt x="136" y="424"/>
                  </a:cubicBezTo>
                  <a:cubicBezTo>
                    <a:pt x="197" y="280"/>
                    <a:pt x="310" y="174"/>
                    <a:pt x="363" y="106"/>
                  </a:cubicBezTo>
                  <a:cubicBezTo>
                    <a:pt x="416" y="38"/>
                    <a:pt x="416" y="0"/>
                    <a:pt x="454" y="15"/>
                  </a:cubicBezTo>
                  <a:cubicBezTo>
                    <a:pt x="492" y="30"/>
                    <a:pt x="537" y="151"/>
                    <a:pt x="590" y="197"/>
                  </a:cubicBezTo>
                  <a:cubicBezTo>
                    <a:pt x="643" y="243"/>
                    <a:pt x="733" y="243"/>
                    <a:pt x="771" y="288"/>
                  </a:cubicBezTo>
                  <a:cubicBezTo>
                    <a:pt x="809" y="333"/>
                    <a:pt x="787" y="409"/>
                    <a:pt x="817" y="469"/>
                  </a:cubicBezTo>
                  <a:cubicBezTo>
                    <a:pt x="847" y="529"/>
                    <a:pt x="923" y="575"/>
                    <a:pt x="953" y="651"/>
                  </a:cubicBezTo>
                  <a:cubicBezTo>
                    <a:pt x="983" y="727"/>
                    <a:pt x="983" y="870"/>
                    <a:pt x="998" y="923"/>
                  </a:cubicBezTo>
                  <a:cubicBezTo>
                    <a:pt x="1013" y="976"/>
                    <a:pt x="1028" y="972"/>
                    <a:pt x="1044" y="968"/>
                  </a:cubicBez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52" name="Text Box 21"/>
            <p:cNvSpPr txBox="1">
              <a:spLocks noChangeArrowheads="1"/>
            </p:cNvSpPr>
            <p:nvPr/>
          </p:nvSpPr>
          <p:spPr bwMode="auto">
            <a:xfrm>
              <a:off x="2517" y="3929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0</a:t>
              </a:r>
            </a:p>
          </p:txBody>
        </p:sp>
        <p:grpSp>
          <p:nvGrpSpPr>
            <p:cNvPr id="39953" name="Group 22"/>
            <p:cNvGrpSpPr>
              <a:grpSpLocks/>
            </p:cNvGrpSpPr>
            <p:nvPr/>
          </p:nvGrpSpPr>
          <p:grpSpPr bwMode="auto">
            <a:xfrm>
              <a:off x="2608" y="4148"/>
              <a:ext cx="850" cy="231"/>
              <a:chOff x="2608" y="4148"/>
              <a:chExt cx="816" cy="231"/>
            </a:xfrm>
          </p:grpSpPr>
          <p:sp>
            <p:nvSpPr>
              <p:cNvPr id="39960" name="Line 23"/>
              <p:cNvSpPr>
                <a:spLocks noChangeShapeType="1"/>
              </p:cNvSpPr>
              <p:nvPr/>
            </p:nvSpPr>
            <p:spPr bwMode="auto">
              <a:xfrm>
                <a:off x="2608" y="41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61" name="Text Box 24"/>
              <p:cNvSpPr txBox="1">
                <a:spLocks noChangeArrowheads="1"/>
              </p:cNvSpPr>
              <p:nvPr/>
            </p:nvSpPr>
            <p:spPr bwMode="auto">
              <a:xfrm>
                <a:off x="2913" y="4148"/>
                <a:ext cx="19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T</a:t>
                </a:r>
              </a:p>
            </p:txBody>
          </p:sp>
        </p:grpSp>
        <p:grpSp>
          <p:nvGrpSpPr>
            <p:cNvPr id="39954" name="Group 25"/>
            <p:cNvGrpSpPr>
              <a:grpSpLocks/>
            </p:cNvGrpSpPr>
            <p:nvPr/>
          </p:nvGrpSpPr>
          <p:grpSpPr bwMode="auto">
            <a:xfrm>
              <a:off x="3437" y="4148"/>
              <a:ext cx="858" cy="231"/>
              <a:chOff x="2608" y="4148"/>
              <a:chExt cx="816" cy="231"/>
            </a:xfrm>
          </p:grpSpPr>
          <p:sp>
            <p:nvSpPr>
              <p:cNvPr id="39958" name="Line 26"/>
              <p:cNvSpPr>
                <a:spLocks noChangeShapeType="1"/>
              </p:cNvSpPr>
              <p:nvPr/>
            </p:nvSpPr>
            <p:spPr bwMode="auto">
              <a:xfrm>
                <a:off x="2608" y="41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59" name="Text Box 27"/>
              <p:cNvSpPr txBox="1">
                <a:spLocks noChangeArrowheads="1"/>
              </p:cNvSpPr>
              <p:nvPr/>
            </p:nvSpPr>
            <p:spPr bwMode="auto">
              <a:xfrm>
                <a:off x="2913" y="4148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T</a:t>
                </a:r>
              </a:p>
            </p:txBody>
          </p:sp>
        </p:grpSp>
        <p:sp>
          <p:nvSpPr>
            <p:cNvPr id="39955" name="Line 28"/>
            <p:cNvSpPr>
              <a:spLocks noChangeShapeType="1"/>
            </p:cNvSpPr>
            <p:nvPr/>
          </p:nvSpPr>
          <p:spPr bwMode="auto">
            <a:xfrm flipH="1">
              <a:off x="3447" y="4099"/>
              <a:ext cx="1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56" name="Line 29"/>
            <p:cNvSpPr>
              <a:spLocks noChangeShapeType="1"/>
            </p:cNvSpPr>
            <p:nvPr/>
          </p:nvSpPr>
          <p:spPr bwMode="auto">
            <a:xfrm flipH="1">
              <a:off x="4284" y="4102"/>
              <a:ext cx="1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57" name="Line 30"/>
            <p:cNvSpPr>
              <a:spLocks noChangeShapeType="1"/>
            </p:cNvSpPr>
            <p:nvPr/>
          </p:nvSpPr>
          <p:spPr bwMode="auto">
            <a:xfrm flipH="1">
              <a:off x="2615" y="4127"/>
              <a:ext cx="1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3312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Transformada de Fourier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dirty="0" smtClean="0"/>
              <a:t>No limite, fazendo T tender a infinito, os pulsos na função periódica repetem-se após um intervalo infinito. Ou seja,</a:t>
            </a:r>
          </a:p>
          <a:p>
            <a:pPr eaLnBrk="1" hangingPunct="1"/>
            <a:endParaRPr lang="pt-BR" altLang="pt-BR" sz="2000" dirty="0" smtClean="0"/>
          </a:p>
          <a:p>
            <a:pPr eaLnBrk="1" hangingPunct="1"/>
            <a:endParaRPr lang="pt-BR" altLang="pt-BR" sz="2000" dirty="0" smtClean="0"/>
          </a:p>
          <a:p>
            <a:pPr eaLnBrk="1" hangingPunct="1"/>
            <a:r>
              <a:rPr lang="pt-BR" altLang="pt-BR" sz="2000" dirty="0" smtClean="0"/>
              <a:t>A série de Fourier que representa </a:t>
            </a:r>
            <a:r>
              <a:rPr lang="pt-BR" altLang="pt-BR" sz="2000" dirty="0" err="1" smtClean="0"/>
              <a:t>f</a:t>
            </a:r>
            <a:r>
              <a:rPr lang="pt-BR" altLang="pt-BR" sz="2000" baseline="-25000" dirty="0" err="1" smtClean="0"/>
              <a:t>T</a:t>
            </a:r>
            <a:r>
              <a:rPr lang="pt-BR" altLang="pt-BR" sz="2000" dirty="0" smtClean="0"/>
              <a:t>(t) no intervalo completo também representa f(t) no mesmo intervalo completo se T = </a:t>
            </a:r>
            <a:r>
              <a:rPr lang="pt-BR" alt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pt-BR" altLang="pt-BR" sz="2000" dirty="0" smtClean="0"/>
              <a:t> nesta série</a:t>
            </a:r>
            <a:r>
              <a:rPr lang="pt-BR" altLang="pt-BR" dirty="0" smtClean="0"/>
              <a:t>.</a:t>
            </a: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08322297"/>
              </p:ext>
            </p:extLst>
          </p:nvPr>
        </p:nvGraphicFramePr>
        <p:xfrm>
          <a:off x="3852068" y="4077072"/>
          <a:ext cx="3024188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Equation" r:id="rId3" imgW="1549400" imgH="1270000" progId="Equation.3">
                  <p:embed/>
                </p:oleObj>
              </mc:Choice>
              <mc:Fallback>
                <p:oleObj name="Equation" r:id="rId3" imgW="1549400" imgH="12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68" y="4077072"/>
                        <a:ext cx="3024188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23662338"/>
              </p:ext>
            </p:extLst>
          </p:nvPr>
        </p:nvGraphicFramePr>
        <p:xfrm>
          <a:off x="4283968" y="2420888"/>
          <a:ext cx="172878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Equation" r:id="rId5" imgW="1028254" imgH="317362" progId="Equation.3">
                  <p:embed/>
                </p:oleObj>
              </mc:Choice>
              <mc:Fallback>
                <p:oleObj name="Equation" r:id="rId5" imgW="1028254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420888"/>
                        <a:ext cx="1728787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67625" y="602138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(67)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708400" y="5805488"/>
            <a:ext cx="3311525" cy="8636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5920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Transformada de Fourier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8388350" cy="5030787"/>
          </a:xfrm>
        </p:spPr>
        <p:txBody>
          <a:bodyPr/>
          <a:lstStyle/>
          <a:p>
            <a:pPr eaLnBrk="1" hangingPunct="1"/>
            <a:r>
              <a:rPr lang="pt-BR" altLang="pt-BR" sz="2500" smtClean="0"/>
              <a:t>F</a:t>
            </a:r>
            <a:r>
              <a:rPr lang="pt-BR" altLang="pt-BR" sz="2500" baseline="-25000" smtClean="0"/>
              <a:t>n</a:t>
            </a:r>
            <a:r>
              <a:rPr lang="pt-BR" altLang="pt-BR" sz="2500" smtClean="0"/>
              <a:t> representa a amplitude do componente espectral </a:t>
            </a:r>
            <a:r>
              <a:rPr lang="pt-BR" altLang="pt-BR" sz="2500" i="1" smtClean="0"/>
              <a:t>n</a:t>
            </a:r>
            <a:r>
              <a:rPr lang="pt-BR" altLang="pt-BR" sz="2500" smtClean="0">
                <a:latin typeface="Symbol" pitchFamily="18" charset="2"/>
              </a:rPr>
              <a:t>w</a:t>
            </a:r>
            <a:r>
              <a:rPr lang="pt-BR" altLang="pt-BR" sz="2500" baseline="-25000" smtClean="0"/>
              <a:t>0</a:t>
            </a:r>
            <a:r>
              <a:rPr lang="pt-BR" altLang="pt-BR" sz="2500" smtClean="0"/>
              <a:t>.</a:t>
            </a:r>
          </a:p>
          <a:p>
            <a:pPr eaLnBrk="1" hangingPunct="1"/>
            <a:r>
              <a:rPr lang="pt-BR" altLang="pt-BR" sz="2500" smtClean="0"/>
              <a:t>À medida em que T aumenta, a freqüência fundamental, </a:t>
            </a:r>
            <a:r>
              <a:rPr lang="pt-BR" altLang="pt-BR" sz="2500" smtClean="0">
                <a:latin typeface="Symbol" pitchFamily="18" charset="2"/>
              </a:rPr>
              <a:t>w</a:t>
            </a:r>
            <a:r>
              <a:rPr lang="pt-BR" altLang="pt-BR" sz="2500" baseline="-25000" smtClean="0"/>
              <a:t>0</a:t>
            </a:r>
            <a:r>
              <a:rPr lang="pt-BR" altLang="pt-BR" sz="2500" smtClean="0"/>
              <a:t>, diminui e o espectro fica mais denso. Além disso, como indicado em (67), as amplitudes dos componentes individuais diminuem. Entretanto, a forma do espectro não se altera. </a:t>
            </a:r>
          </a:p>
          <a:p>
            <a:pPr lvl="1" eaLnBrk="1" hangingPunct="1"/>
            <a:r>
              <a:rPr lang="pt-BR" altLang="pt-BR" sz="2100" smtClean="0"/>
              <a:t>No limite, T= </a:t>
            </a:r>
            <a:r>
              <a:rPr lang="pt-BR" altLang="pt-BR" sz="2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∞, a amplitude de cada componente fica infinitesimalmente pequena, embora agora existam infinitas freqüências. O espectro existe para qualquer valor de </a:t>
            </a:r>
            <a:r>
              <a:rPr lang="pt-BR" altLang="pt-BR" sz="210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pt-BR" altLang="pt-BR" sz="2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 não é mais discreto, mas uma função contínua de </a:t>
            </a:r>
            <a:r>
              <a:rPr lang="pt-BR" altLang="pt-BR" sz="210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pt-BR" altLang="pt-BR" sz="2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36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de Legendre</a:t>
            </a:r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dirty="0" smtClean="0"/>
              <a:t>Podemos verificar a ortogonalidade destes polinômios mostrando que</a:t>
            </a:r>
          </a:p>
          <a:p>
            <a:pPr eaLnBrk="1" hangingPunct="1"/>
            <a:endParaRPr lang="pt-BR" altLang="pt-BR" sz="2000" dirty="0" smtClean="0"/>
          </a:p>
          <a:p>
            <a:pPr eaLnBrk="1" hangingPunct="1"/>
            <a:endParaRPr lang="pt-BR" altLang="pt-BR" sz="2500" dirty="0" smtClean="0"/>
          </a:p>
          <a:p>
            <a:pPr eaLnBrk="1" hangingPunct="1"/>
            <a:endParaRPr lang="pt-BR" altLang="pt-BR" sz="2500" dirty="0" smtClean="0"/>
          </a:p>
          <a:p>
            <a:pPr eaLnBrk="1" hangingPunct="1"/>
            <a:r>
              <a:rPr lang="pt-BR" altLang="pt-BR" sz="2000" dirty="0" smtClean="0"/>
              <a:t>Podemos expressar f(t) em termos do polinômio de Legendre sobre um intervalo (-1&lt;t&lt;1) como</a:t>
            </a:r>
          </a:p>
          <a:p>
            <a:pPr eaLnBrk="1" hangingPunct="1"/>
            <a:endParaRPr lang="pt-BR" altLang="pt-BR" sz="2000" dirty="0" smtClean="0"/>
          </a:p>
          <a:p>
            <a:pPr eaLnBrk="1" hangingPunct="1"/>
            <a:endParaRPr lang="pt-BR" altLang="pt-BR" sz="2000" dirty="0" smtClean="0"/>
          </a:p>
          <a:p>
            <a:pPr lvl="1" eaLnBrk="1" hangingPunct="1"/>
            <a:r>
              <a:rPr lang="pt-BR" altLang="pt-BR" sz="1800" dirty="0" smtClean="0"/>
              <a:t>onde</a:t>
            </a:r>
          </a:p>
        </p:txBody>
      </p:sp>
      <p:graphicFrame>
        <p:nvGraphicFramePr>
          <p:cNvPr id="6148" name="Object 1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48071820"/>
              </p:ext>
            </p:extLst>
          </p:nvPr>
        </p:nvGraphicFramePr>
        <p:xfrm>
          <a:off x="2411760" y="2028031"/>
          <a:ext cx="446246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3" imgW="2362200" imgH="685800" progId="Equation.3">
                  <p:embed/>
                </p:oleObj>
              </mc:Choice>
              <mc:Fallback>
                <p:oleObj name="Equation" r:id="rId3" imgW="2362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028031"/>
                        <a:ext cx="4462462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8172400" y="4005064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/>
              <a:t>(44)</a:t>
            </a:r>
          </a:p>
        </p:txBody>
      </p:sp>
      <p:graphicFrame>
        <p:nvGraphicFramePr>
          <p:cNvPr id="6150" name="Object 1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02303529"/>
              </p:ext>
            </p:extLst>
          </p:nvPr>
        </p:nvGraphicFramePr>
        <p:xfrm>
          <a:off x="2987824" y="4005064"/>
          <a:ext cx="38877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5" imgW="1905000" imgH="241300" progId="Equation.3">
                  <p:embed/>
                </p:oleObj>
              </mc:Choice>
              <mc:Fallback>
                <p:oleObj name="Equation" r:id="rId5" imgW="190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005064"/>
                        <a:ext cx="38877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00338" y="5013325"/>
          <a:ext cx="49688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7" imgW="2743200" imgH="914400" progId="Equation.3">
                  <p:embed/>
                </p:oleObj>
              </mc:Choice>
              <mc:Fallback>
                <p:oleObj name="Equation" r:id="rId7" imgW="2743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013325"/>
                        <a:ext cx="496887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20"/>
          <p:cNvSpPr txBox="1">
            <a:spLocks noChangeArrowheads="1"/>
          </p:cNvSpPr>
          <p:nvPr/>
        </p:nvSpPr>
        <p:spPr bwMode="auto">
          <a:xfrm>
            <a:off x="8353425" y="529431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(45)</a:t>
            </a:r>
          </a:p>
        </p:txBody>
      </p:sp>
    </p:spTree>
    <p:extLst>
      <p:ext uri="{BB962C8B-B14F-4D97-AF65-F5344CB8AC3E}">
        <p14:creationId xmlns:p14="http://schemas.microsoft.com/office/powerpoint/2010/main" val="4033153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Transformada de Fourier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No limite, a curva torna-se uma função contínua dada por F(</a:t>
            </a:r>
            <a:r>
              <a:rPr lang="pt-BR" altLang="pt-BR" sz="2000" smtClean="0">
                <a:latin typeface="Symbol" pitchFamily="18" charset="2"/>
              </a:rPr>
              <a:t>w</a:t>
            </a:r>
            <a:r>
              <a:rPr lang="pt-BR" altLang="pt-BR" sz="2000" smtClean="0"/>
              <a:t>)e</a:t>
            </a:r>
            <a:r>
              <a:rPr lang="pt-BR" altLang="pt-BR" sz="2000" baseline="30000" smtClean="0"/>
              <a:t>j</a:t>
            </a:r>
            <a:r>
              <a:rPr lang="pt-BR" altLang="pt-BR" sz="2000" baseline="30000" smtClean="0">
                <a:latin typeface="Symbol" pitchFamily="18" charset="2"/>
              </a:rPr>
              <a:t>w</a:t>
            </a:r>
            <a:r>
              <a:rPr lang="pt-BR" altLang="pt-BR" sz="2000" baseline="30000" smtClean="0"/>
              <a:t>t</a:t>
            </a:r>
            <a:r>
              <a:rPr lang="pt-BR" altLang="pt-BR" sz="2000" smtClean="0"/>
              <a:t> e f</a:t>
            </a:r>
            <a:r>
              <a:rPr lang="pt-BR" altLang="pt-BR" sz="2000" baseline="-25000" smtClean="0"/>
              <a:t>T</a:t>
            </a:r>
            <a:r>
              <a:rPr lang="pt-BR" altLang="pt-BR" sz="2000" smtClean="0"/>
              <a:t>(t) </a:t>
            </a:r>
            <a:r>
              <a:rPr lang="pt-BR" altLang="pt-BR" sz="2000" smtClean="0">
                <a:sym typeface="Symbol" pitchFamily="18" charset="2"/>
              </a:rPr>
              <a:t></a:t>
            </a:r>
            <a:r>
              <a:rPr lang="pt-BR" altLang="pt-BR" sz="2000" smtClean="0"/>
              <a:t> f(t) e Eqs. (70) e (71) ficam:</a:t>
            </a:r>
            <a:r>
              <a:rPr lang="pt-BR" altLang="pt-BR" smtClean="0"/>
              <a:t> 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48100" y="2852738"/>
          <a:ext cx="33877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Equation" r:id="rId3" imgW="1574800" imgH="469900" progId="Equation.3">
                  <p:embed/>
                </p:oleObj>
              </mc:Choice>
              <mc:Fallback>
                <p:oleObj name="Equation" r:id="rId3" imgW="1574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2852738"/>
                        <a:ext cx="3387725" cy="1009650"/>
                      </a:xfrm>
                      <a:prstGeom prst="rect">
                        <a:avLst/>
                      </a:prstGeom>
                      <a:solidFill>
                        <a:srgbClr val="FFFFD1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51275" y="3960813"/>
          <a:ext cx="280828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1" name="Equation" r:id="rId5" imgW="1282700" imgH="469900" progId="Equation.3">
                  <p:embed/>
                </p:oleObj>
              </mc:Choice>
              <mc:Fallback>
                <p:oleObj name="Equation" r:id="rId5" imgW="1282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960813"/>
                        <a:ext cx="2808288" cy="1028700"/>
                      </a:xfrm>
                      <a:prstGeom prst="rect">
                        <a:avLst/>
                      </a:prstGeom>
                      <a:solidFill>
                        <a:srgbClr val="FFFFD1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243888" y="31416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(73)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8243888" y="450850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(74)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250825" y="5300663"/>
            <a:ext cx="8642350" cy="1557337"/>
          </a:xfrm>
          <a:prstGeom prst="wedgeRectCallout">
            <a:avLst>
              <a:gd name="adj1" fmla="val 12069"/>
              <a:gd name="adj2" fmla="val -59380"/>
            </a:avLst>
          </a:prstGeom>
          <a:solidFill>
            <a:srgbClr val="DEE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Representação de uma função f(t) não-periódica em termos de funções exponenciais no intervalo completo. (73) representa f(t) como uma coma contínua de funções exponenciais com freqüências no intervalo. As amplitudes dos componentes espectrais são proporcionais a F(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/>
              <a:t>). F(w) representa o espectro de freqüência de f(t) e é chamado de FUNÇÃO DENSIDADE ESPECTRAL, calculada a partir de (74).</a:t>
            </a:r>
          </a:p>
        </p:txBody>
      </p:sp>
      <p:sp>
        <p:nvSpPr>
          <p:cNvPr id="962569" name="AutoShape 9"/>
          <p:cNvSpPr>
            <a:spLocks noChangeArrowheads="1"/>
          </p:cNvSpPr>
          <p:nvPr/>
        </p:nvSpPr>
        <p:spPr bwMode="auto">
          <a:xfrm>
            <a:off x="0" y="3068638"/>
            <a:ext cx="3563938" cy="1893887"/>
          </a:xfrm>
          <a:prstGeom prst="wedgeEllipseCallout">
            <a:avLst>
              <a:gd name="adj1" fmla="val 57037"/>
              <a:gd name="adj2" fmla="val -4653"/>
            </a:avLst>
          </a:prstGeom>
          <a:solidFill>
            <a:srgbClr val="DEE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altLang="pt-BR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Transformadas de Fourier</a:t>
            </a:r>
            <a:r>
              <a:rPr lang="pt-BR" altLang="pt-BR" sz="1400" dirty="0"/>
              <a:t/>
            </a:r>
            <a:br>
              <a:rPr lang="pt-BR" altLang="pt-BR" sz="1400" dirty="0"/>
            </a:br>
            <a:r>
              <a:rPr lang="pt-BR" altLang="pt-BR" sz="1400" dirty="0"/>
              <a:t>Eq. (73): </a:t>
            </a:r>
            <a:br>
              <a:rPr lang="pt-BR" altLang="pt-BR" sz="1400" dirty="0"/>
            </a:br>
            <a:r>
              <a:rPr lang="pt-BR" altLang="pt-BR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Transformada Inversa</a:t>
            </a:r>
            <a:r>
              <a:rPr lang="pt-BR" altLang="pt-BR" sz="1400" dirty="0"/>
              <a:t/>
            </a:r>
            <a:br>
              <a:rPr lang="pt-BR" altLang="pt-BR" sz="1400" dirty="0"/>
            </a:br>
            <a:r>
              <a:rPr lang="pt-BR" altLang="pt-BR" sz="1400" dirty="0"/>
              <a:t>Eq. (74): </a:t>
            </a:r>
            <a:br>
              <a:rPr lang="pt-BR" altLang="pt-BR" sz="1400" dirty="0"/>
            </a:br>
            <a:r>
              <a:rPr lang="pt-BR" altLang="pt-BR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Transformada Direta</a:t>
            </a:r>
          </a:p>
        </p:txBody>
      </p:sp>
    </p:spTree>
    <p:extLst>
      <p:ext uri="{BB962C8B-B14F-4D97-AF65-F5344CB8AC3E}">
        <p14:creationId xmlns:p14="http://schemas.microsoft.com/office/powerpoint/2010/main" val="1413232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Transformada de Fourier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Outras notações</a:t>
            </a: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2275" y="2565400"/>
          <a:ext cx="6121400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Equation" r:id="rId3" imgW="2374900" imgH="1206500" progId="Equation.3">
                  <p:embed/>
                </p:oleObj>
              </mc:Choice>
              <mc:Fallback>
                <p:oleObj name="Equation" r:id="rId3" imgW="2374900" imgH="1206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565400"/>
                        <a:ext cx="6121400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172450" y="2708275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(75)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243888" y="42211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(76)</a:t>
            </a:r>
          </a:p>
        </p:txBody>
      </p:sp>
    </p:spTree>
    <p:extLst>
      <p:ext uri="{BB962C8B-B14F-4D97-AF65-F5344CB8AC3E}">
        <p14:creationId xmlns:p14="http://schemas.microsoft.com/office/powerpoint/2010/main" val="2775704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Representação de um sinal nos domínios do tempo e da freqüência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100" smtClean="0"/>
              <a:t>A Transformada de Fourier é uma ferramenta que nos ajuda a representar um sinal em seus componentes exponenciais. A função F(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smtClean="0"/>
              <a:t>) é a transformada direta de f(t) e representa as amplitudes relativas dos componentes de freqüência.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100" smtClean="0"/>
              <a:t>A representação no domínio do tempo especifica uma função a cada instante de tempo, enquanto que a representação no domínio da freqüência especifica as amplitudes relativas dos componentes espectrais da função.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100" smtClean="0"/>
              <a:t>Em geral, F(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smtClean="0"/>
              <a:t>) é complexa e requer 2 representações gráficas.</a:t>
            </a:r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60224612"/>
              </p:ext>
            </p:extLst>
          </p:nvPr>
        </p:nvGraphicFramePr>
        <p:xfrm>
          <a:off x="2843808" y="5013176"/>
          <a:ext cx="32416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Equation" r:id="rId3" imgW="1193800" imgH="254000" progId="Equation.3">
                  <p:embed/>
                </p:oleObj>
              </mc:Choice>
              <mc:Fallback>
                <p:oleObj name="Equation" r:id="rId3" imgW="1193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013176"/>
                        <a:ext cx="32416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444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de algumas funções úteis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Sinal exponencial unilateral</a:t>
            </a:r>
          </a:p>
          <a:p>
            <a:pPr lvl="1" eaLnBrk="1" hangingPunct="1">
              <a:buFont typeface="Wingdings" pitchFamily="2" charset="2"/>
              <a:buNone/>
            </a:pPr>
            <a:endParaRPr lang="pt-BR" altLang="pt-BR" smtClean="0"/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24075" y="2546350"/>
          <a:ext cx="5327650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Equation" r:id="rId3" imgW="2870200" imgH="2159000" progId="Equation.3">
                  <p:embed/>
                </p:oleObj>
              </mc:Choice>
              <mc:Fallback>
                <p:oleObj name="Equation" r:id="rId3" imgW="2870200" imgH="215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546350"/>
                        <a:ext cx="5327650" cy="400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524750" y="306863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(80)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524750" y="4581525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(81)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984375" y="2382838"/>
            <a:ext cx="2159000" cy="6477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8625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de algumas funções úteis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Sinal exponencial unilateral</a:t>
            </a:r>
          </a:p>
          <a:p>
            <a:pPr lvl="1" eaLnBrk="1" hangingPunct="1">
              <a:buFont typeface="Wingdings" pitchFamily="2" charset="2"/>
              <a:buNone/>
            </a:pPr>
            <a:endParaRPr lang="pt-BR" altLang="pt-BR" smtClean="0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773363" y="52292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916238" y="5351463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t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900113" y="5013325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044575" y="29257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973138" y="37163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00088" y="35734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/>
              <a:t>1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755650" y="50133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/>
              <a:t>0</a:t>
            </a:r>
          </a:p>
        </p:txBody>
      </p:sp>
      <p:sp>
        <p:nvSpPr>
          <p:cNvPr id="47115" name="Arc 11"/>
          <p:cNvSpPr>
            <a:spLocks/>
          </p:cNvSpPr>
          <p:nvPr/>
        </p:nvSpPr>
        <p:spPr bwMode="auto">
          <a:xfrm rot="10800000">
            <a:off x="1044575" y="3716338"/>
            <a:ext cx="1871663" cy="1225550"/>
          </a:xfrm>
          <a:custGeom>
            <a:avLst/>
            <a:gdLst>
              <a:gd name="T0" fmla="*/ 0 w 21600"/>
              <a:gd name="T1" fmla="*/ 0 h 21600"/>
              <a:gd name="T2" fmla="*/ 1871663 w 21600"/>
              <a:gd name="T3" fmla="*/ 1225550 h 21600"/>
              <a:gd name="T4" fmla="*/ 0 w 21600"/>
              <a:gd name="T5" fmla="*/ 1225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47116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20838" y="4148138"/>
          <a:ext cx="1079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Equation" r:id="rId3" imgW="508000" imgH="228600" progId="Equation.3">
                  <p:embed/>
                </p:oleObj>
              </mc:Choice>
              <mc:Fallback>
                <p:oleObj name="Equation" r:id="rId3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4148138"/>
                        <a:ext cx="10795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8101013" y="50927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8389938" y="5164138"/>
            <a:ext cx="306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Symbol" pitchFamily="18" charset="2"/>
              </a:rPr>
              <a:t>w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3708400" y="5021263"/>
            <a:ext cx="4681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V="1">
            <a:off x="6081713" y="2933700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581650" y="3292475"/>
            <a:ext cx="57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/>
              <a:t>1/a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5868988" y="494823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/>
              <a:t>0</a:t>
            </a:r>
          </a:p>
        </p:txBody>
      </p:sp>
      <p:graphicFrame>
        <p:nvGraphicFramePr>
          <p:cNvPr id="47123" name="Object 19"/>
          <p:cNvGraphicFramePr>
            <a:graphicFrameLocks noChangeAspect="1"/>
          </p:cNvGraphicFramePr>
          <p:nvPr/>
        </p:nvGraphicFramePr>
        <p:xfrm>
          <a:off x="5651500" y="2492375"/>
          <a:ext cx="863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Equation" r:id="rId5" imgW="406048" imgH="253780" progId="Equation.3">
                  <p:embed/>
                </p:oleObj>
              </mc:Choice>
              <mc:Fallback>
                <p:oleObj name="Equation" r:id="rId5" imgW="406048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492375"/>
                        <a:ext cx="8636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6157913" y="3436938"/>
            <a:ext cx="1800225" cy="1595437"/>
            <a:chOff x="3969" y="2614"/>
            <a:chExt cx="1134" cy="1005"/>
          </a:xfrm>
        </p:grpSpPr>
        <p:sp>
          <p:nvSpPr>
            <p:cNvPr id="47138" name="Arc 21"/>
            <p:cNvSpPr>
              <a:spLocks/>
            </p:cNvSpPr>
            <p:nvPr/>
          </p:nvSpPr>
          <p:spPr bwMode="auto">
            <a:xfrm rot="3879044" flipH="1">
              <a:off x="3804" y="2779"/>
              <a:ext cx="625" cy="296"/>
            </a:xfrm>
            <a:custGeom>
              <a:avLst/>
              <a:gdLst>
                <a:gd name="T0" fmla="*/ 0 w 21600"/>
                <a:gd name="T1" fmla="*/ 0 h 21600"/>
                <a:gd name="T2" fmla="*/ 625 w 21600"/>
                <a:gd name="T3" fmla="*/ 296 h 21600"/>
                <a:gd name="T4" fmla="*/ 0 w 21600"/>
                <a:gd name="T5" fmla="*/ 2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139" name="Arc 22"/>
            <p:cNvSpPr>
              <a:spLocks/>
            </p:cNvSpPr>
            <p:nvPr/>
          </p:nvSpPr>
          <p:spPr bwMode="auto">
            <a:xfrm rot="13935231" flipH="1">
              <a:off x="4623" y="3139"/>
              <a:ext cx="461" cy="499"/>
            </a:xfrm>
            <a:custGeom>
              <a:avLst/>
              <a:gdLst>
                <a:gd name="T0" fmla="*/ 0 w 19119"/>
                <a:gd name="T1" fmla="*/ 0 h 21600"/>
                <a:gd name="T2" fmla="*/ 461 w 19119"/>
                <a:gd name="T3" fmla="*/ 267 h 21600"/>
                <a:gd name="T4" fmla="*/ 0 w 19119"/>
                <a:gd name="T5" fmla="*/ 49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19" h="21600" fill="none" extrusionOk="0">
                  <a:moveTo>
                    <a:pt x="-1" y="0"/>
                  </a:moveTo>
                  <a:cubicBezTo>
                    <a:pt x="8023" y="0"/>
                    <a:pt x="15385" y="4447"/>
                    <a:pt x="19119" y="11548"/>
                  </a:cubicBezTo>
                </a:path>
                <a:path w="19119" h="21600" stroke="0" extrusionOk="0">
                  <a:moveTo>
                    <a:pt x="-1" y="0"/>
                  </a:moveTo>
                  <a:cubicBezTo>
                    <a:pt x="8023" y="0"/>
                    <a:pt x="15385" y="4447"/>
                    <a:pt x="19119" y="1154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140" name="Arc 23"/>
            <p:cNvSpPr>
              <a:spLocks/>
            </p:cNvSpPr>
            <p:nvPr/>
          </p:nvSpPr>
          <p:spPr bwMode="auto">
            <a:xfrm rot="9743351">
              <a:off x="4412" y="3087"/>
              <a:ext cx="306" cy="254"/>
            </a:xfrm>
            <a:custGeom>
              <a:avLst/>
              <a:gdLst>
                <a:gd name="T0" fmla="*/ 239 w 21600"/>
                <a:gd name="T1" fmla="*/ 0 h 13478"/>
                <a:gd name="T2" fmla="*/ 306 w 21600"/>
                <a:gd name="T3" fmla="*/ 254 h 13478"/>
                <a:gd name="T4" fmla="*/ 0 w 21600"/>
                <a:gd name="T5" fmla="*/ 254 h 134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3478" fill="none" extrusionOk="0">
                  <a:moveTo>
                    <a:pt x="16879" y="-1"/>
                  </a:moveTo>
                  <a:cubicBezTo>
                    <a:pt x="19935" y="3827"/>
                    <a:pt x="21600" y="8580"/>
                    <a:pt x="21600" y="13478"/>
                  </a:cubicBezTo>
                </a:path>
                <a:path w="21600" h="13478" stroke="0" extrusionOk="0">
                  <a:moveTo>
                    <a:pt x="16879" y="-1"/>
                  </a:moveTo>
                  <a:cubicBezTo>
                    <a:pt x="19935" y="3827"/>
                    <a:pt x="21600" y="8580"/>
                    <a:pt x="21600" y="13478"/>
                  </a:cubicBezTo>
                  <a:lnTo>
                    <a:pt x="0" y="13478"/>
                  </a:lnTo>
                  <a:lnTo>
                    <a:pt x="1687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7125" name="Group 24"/>
          <p:cNvGrpSpPr>
            <a:grpSpLocks/>
          </p:cNvGrpSpPr>
          <p:nvPr/>
        </p:nvGrpSpPr>
        <p:grpSpPr bwMode="auto">
          <a:xfrm flipH="1">
            <a:off x="4186238" y="3440113"/>
            <a:ext cx="1800225" cy="1595437"/>
            <a:chOff x="3969" y="2614"/>
            <a:chExt cx="1134" cy="1005"/>
          </a:xfrm>
        </p:grpSpPr>
        <p:sp>
          <p:nvSpPr>
            <p:cNvPr id="47135" name="Arc 25"/>
            <p:cNvSpPr>
              <a:spLocks/>
            </p:cNvSpPr>
            <p:nvPr/>
          </p:nvSpPr>
          <p:spPr bwMode="auto">
            <a:xfrm rot="3879044" flipH="1">
              <a:off x="3804" y="2779"/>
              <a:ext cx="625" cy="296"/>
            </a:xfrm>
            <a:custGeom>
              <a:avLst/>
              <a:gdLst>
                <a:gd name="T0" fmla="*/ 0 w 21600"/>
                <a:gd name="T1" fmla="*/ 0 h 21600"/>
                <a:gd name="T2" fmla="*/ 625 w 21600"/>
                <a:gd name="T3" fmla="*/ 296 h 21600"/>
                <a:gd name="T4" fmla="*/ 0 w 21600"/>
                <a:gd name="T5" fmla="*/ 2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136" name="Arc 26"/>
            <p:cNvSpPr>
              <a:spLocks/>
            </p:cNvSpPr>
            <p:nvPr/>
          </p:nvSpPr>
          <p:spPr bwMode="auto">
            <a:xfrm rot="13935231" flipH="1">
              <a:off x="4623" y="3139"/>
              <a:ext cx="461" cy="499"/>
            </a:xfrm>
            <a:custGeom>
              <a:avLst/>
              <a:gdLst>
                <a:gd name="T0" fmla="*/ 0 w 19119"/>
                <a:gd name="T1" fmla="*/ 0 h 21600"/>
                <a:gd name="T2" fmla="*/ 461 w 19119"/>
                <a:gd name="T3" fmla="*/ 267 h 21600"/>
                <a:gd name="T4" fmla="*/ 0 w 19119"/>
                <a:gd name="T5" fmla="*/ 49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19" h="21600" fill="none" extrusionOk="0">
                  <a:moveTo>
                    <a:pt x="-1" y="0"/>
                  </a:moveTo>
                  <a:cubicBezTo>
                    <a:pt x="8023" y="0"/>
                    <a:pt x="15385" y="4447"/>
                    <a:pt x="19119" y="11548"/>
                  </a:cubicBezTo>
                </a:path>
                <a:path w="19119" h="21600" stroke="0" extrusionOk="0">
                  <a:moveTo>
                    <a:pt x="-1" y="0"/>
                  </a:moveTo>
                  <a:cubicBezTo>
                    <a:pt x="8023" y="0"/>
                    <a:pt x="15385" y="4447"/>
                    <a:pt x="19119" y="1154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137" name="Arc 27"/>
            <p:cNvSpPr>
              <a:spLocks/>
            </p:cNvSpPr>
            <p:nvPr/>
          </p:nvSpPr>
          <p:spPr bwMode="auto">
            <a:xfrm rot="9743351">
              <a:off x="4412" y="3087"/>
              <a:ext cx="306" cy="254"/>
            </a:xfrm>
            <a:custGeom>
              <a:avLst/>
              <a:gdLst>
                <a:gd name="T0" fmla="*/ 239 w 21600"/>
                <a:gd name="T1" fmla="*/ 0 h 13478"/>
                <a:gd name="T2" fmla="*/ 306 w 21600"/>
                <a:gd name="T3" fmla="*/ 254 h 13478"/>
                <a:gd name="T4" fmla="*/ 0 w 21600"/>
                <a:gd name="T5" fmla="*/ 254 h 134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3478" fill="none" extrusionOk="0">
                  <a:moveTo>
                    <a:pt x="16879" y="-1"/>
                  </a:moveTo>
                  <a:cubicBezTo>
                    <a:pt x="19935" y="3827"/>
                    <a:pt x="21600" y="8580"/>
                    <a:pt x="21600" y="13478"/>
                  </a:cubicBezTo>
                </a:path>
                <a:path w="21600" h="13478" stroke="0" extrusionOk="0">
                  <a:moveTo>
                    <a:pt x="16879" y="-1"/>
                  </a:moveTo>
                  <a:cubicBezTo>
                    <a:pt x="19935" y="3827"/>
                    <a:pt x="21600" y="8580"/>
                    <a:pt x="21600" y="13478"/>
                  </a:cubicBezTo>
                  <a:lnTo>
                    <a:pt x="0" y="13478"/>
                  </a:lnTo>
                  <a:lnTo>
                    <a:pt x="1687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7126" name="Group 28"/>
          <p:cNvGrpSpPr>
            <a:grpSpLocks/>
          </p:cNvGrpSpPr>
          <p:nvPr/>
        </p:nvGrpSpPr>
        <p:grpSpPr bwMode="auto">
          <a:xfrm>
            <a:off x="4335463" y="4371975"/>
            <a:ext cx="3384550" cy="1263650"/>
            <a:chOff x="1020" y="1389"/>
            <a:chExt cx="2495" cy="1204"/>
          </a:xfrm>
        </p:grpSpPr>
        <p:grpSp>
          <p:nvGrpSpPr>
            <p:cNvPr id="47129" name="Group 29"/>
            <p:cNvGrpSpPr>
              <a:grpSpLocks/>
            </p:cNvGrpSpPr>
            <p:nvPr/>
          </p:nvGrpSpPr>
          <p:grpSpPr bwMode="auto">
            <a:xfrm>
              <a:off x="1020" y="1389"/>
              <a:ext cx="1451" cy="764"/>
              <a:chOff x="2744" y="2938"/>
              <a:chExt cx="1451" cy="764"/>
            </a:xfrm>
          </p:grpSpPr>
          <p:sp>
            <p:nvSpPr>
              <p:cNvPr id="47133" name="Freeform 30"/>
              <p:cNvSpPr>
                <a:spLocks/>
              </p:cNvSpPr>
              <p:nvPr/>
            </p:nvSpPr>
            <p:spPr bwMode="auto">
              <a:xfrm>
                <a:off x="2744" y="2938"/>
                <a:ext cx="816" cy="265"/>
              </a:xfrm>
              <a:custGeom>
                <a:avLst/>
                <a:gdLst>
                  <a:gd name="T0" fmla="*/ 0 w 816"/>
                  <a:gd name="T1" fmla="*/ 38 h 265"/>
                  <a:gd name="T2" fmla="*/ 408 w 816"/>
                  <a:gd name="T3" fmla="*/ 38 h 265"/>
                  <a:gd name="T4" fmla="*/ 816 w 816"/>
                  <a:gd name="T5" fmla="*/ 265 h 2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6" h="265">
                    <a:moveTo>
                      <a:pt x="0" y="38"/>
                    </a:moveTo>
                    <a:cubicBezTo>
                      <a:pt x="136" y="19"/>
                      <a:pt x="272" y="0"/>
                      <a:pt x="408" y="38"/>
                    </a:cubicBezTo>
                    <a:cubicBezTo>
                      <a:pt x="544" y="76"/>
                      <a:pt x="680" y="170"/>
                      <a:pt x="816" y="265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34" name="Line 31"/>
              <p:cNvSpPr>
                <a:spLocks noChangeShapeType="1"/>
              </p:cNvSpPr>
              <p:nvPr/>
            </p:nvSpPr>
            <p:spPr bwMode="auto">
              <a:xfrm>
                <a:off x="3560" y="3203"/>
                <a:ext cx="635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7130" name="Group 32"/>
            <p:cNvGrpSpPr>
              <a:grpSpLocks/>
            </p:cNvGrpSpPr>
            <p:nvPr/>
          </p:nvGrpSpPr>
          <p:grpSpPr bwMode="auto">
            <a:xfrm rot="10800000">
              <a:off x="2064" y="1829"/>
              <a:ext cx="1451" cy="764"/>
              <a:chOff x="2744" y="2938"/>
              <a:chExt cx="1451" cy="764"/>
            </a:xfrm>
          </p:grpSpPr>
          <p:sp>
            <p:nvSpPr>
              <p:cNvPr id="47131" name="Freeform 33"/>
              <p:cNvSpPr>
                <a:spLocks/>
              </p:cNvSpPr>
              <p:nvPr/>
            </p:nvSpPr>
            <p:spPr bwMode="auto">
              <a:xfrm>
                <a:off x="2744" y="2938"/>
                <a:ext cx="816" cy="265"/>
              </a:xfrm>
              <a:custGeom>
                <a:avLst/>
                <a:gdLst>
                  <a:gd name="T0" fmla="*/ 0 w 816"/>
                  <a:gd name="T1" fmla="*/ 38 h 265"/>
                  <a:gd name="T2" fmla="*/ 408 w 816"/>
                  <a:gd name="T3" fmla="*/ 38 h 265"/>
                  <a:gd name="T4" fmla="*/ 816 w 816"/>
                  <a:gd name="T5" fmla="*/ 265 h 2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6" h="265">
                    <a:moveTo>
                      <a:pt x="0" y="38"/>
                    </a:moveTo>
                    <a:cubicBezTo>
                      <a:pt x="136" y="19"/>
                      <a:pt x="272" y="0"/>
                      <a:pt x="408" y="38"/>
                    </a:cubicBezTo>
                    <a:cubicBezTo>
                      <a:pt x="544" y="76"/>
                      <a:pt x="680" y="170"/>
                      <a:pt x="816" y="265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32" name="Line 34"/>
              <p:cNvSpPr>
                <a:spLocks noChangeShapeType="1"/>
              </p:cNvSpPr>
              <p:nvPr/>
            </p:nvSpPr>
            <p:spPr bwMode="auto">
              <a:xfrm>
                <a:off x="3560" y="3203"/>
                <a:ext cx="635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aphicFrame>
        <p:nvGraphicFramePr>
          <p:cNvPr id="47127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141788" y="4156075"/>
          <a:ext cx="2397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4156075"/>
                        <a:ext cx="2397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8" name="Object 3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742238" y="5308600"/>
          <a:ext cx="4048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Equation" r:id="rId9" imgW="279279" imgH="393529" progId="Equation.3">
                  <p:embed/>
                </p:oleObj>
              </mc:Choice>
              <mc:Fallback>
                <p:oleObj name="Equation" r:id="rId9" imgW="27927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2238" y="5308600"/>
                        <a:ext cx="404812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973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de algumas funções úteis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Sinal exponencial bilateral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971550" y="3141663"/>
            <a:ext cx="7691438" cy="2251075"/>
            <a:chOff x="521" y="1569"/>
            <a:chExt cx="4845" cy="1418"/>
          </a:xfrm>
        </p:grpSpPr>
        <p:sp>
          <p:nvSpPr>
            <p:cNvPr id="48133" name="Line 5"/>
            <p:cNvSpPr>
              <a:spLocks noChangeAspect="1" noChangeShapeType="1"/>
            </p:cNvSpPr>
            <p:nvPr/>
          </p:nvSpPr>
          <p:spPr bwMode="auto">
            <a:xfrm>
              <a:off x="2343" y="2813"/>
              <a:ext cx="1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34" name="Text Box 6"/>
            <p:cNvSpPr txBox="1">
              <a:spLocks noChangeAspect="1" noChangeArrowheads="1"/>
            </p:cNvSpPr>
            <p:nvPr/>
          </p:nvSpPr>
          <p:spPr bwMode="auto">
            <a:xfrm>
              <a:off x="2404" y="2795"/>
              <a:ext cx="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t</a:t>
              </a:r>
            </a:p>
          </p:txBody>
        </p:sp>
        <p:sp>
          <p:nvSpPr>
            <p:cNvPr id="48135" name="Line 7"/>
            <p:cNvSpPr>
              <a:spLocks noChangeAspect="1" noChangeShapeType="1"/>
            </p:cNvSpPr>
            <p:nvPr/>
          </p:nvSpPr>
          <p:spPr bwMode="auto">
            <a:xfrm>
              <a:off x="521" y="2717"/>
              <a:ext cx="2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36" name="Line 8"/>
            <p:cNvSpPr>
              <a:spLocks noChangeAspect="1" noChangeShapeType="1"/>
            </p:cNvSpPr>
            <p:nvPr/>
          </p:nvSpPr>
          <p:spPr bwMode="auto">
            <a:xfrm flipV="1">
              <a:off x="1581" y="1797"/>
              <a:ext cx="0" cy="1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37" name="Line 9"/>
            <p:cNvSpPr>
              <a:spLocks noChangeAspect="1" noChangeShapeType="1"/>
            </p:cNvSpPr>
            <p:nvPr/>
          </p:nvSpPr>
          <p:spPr bwMode="auto">
            <a:xfrm>
              <a:off x="1549" y="2146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38" name="Text Box 10"/>
            <p:cNvSpPr txBox="1">
              <a:spLocks noChangeAspect="1" noChangeArrowheads="1"/>
            </p:cNvSpPr>
            <p:nvPr/>
          </p:nvSpPr>
          <p:spPr bwMode="auto">
            <a:xfrm>
              <a:off x="1338" y="1979"/>
              <a:ext cx="2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400"/>
                <a:t>2</a:t>
              </a:r>
            </a:p>
          </p:txBody>
        </p:sp>
        <p:sp>
          <p:nvSpPr>
            <p:cNvPr id="48139" name="Text Box 11"/>
            <p:cNvSpPr txBox="1">
              <a:spLocks noChangeAspect="1" noChangeArrowheads="1"/>
            </p:cNvSpPr>
            <p:nvPr/>
          </p:nvSpPr>
          <p:spPr bwMode="auto">
            <a:xfrm>
              <a:off x="1431" y="2704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400"/>
                <a:t>0</a:t>
              </a:r>
            </a:p>
          </p:txBody>
        </p:sp>
        <p:sp>
          <p:nvSpPr>
            <p:cNvPr id="48140" name="Arc 12"/>
            <p:cNvSpPr>
              <a:spLocks noChangeAspect="1"/>
            </p:cNvSpPr>
            <p:nvPr/>
          </p:nvSpPr>
          <p:spPr bwMode="auto">
            <a:xfrm rot="10800000">
              <a:off x="1581" y="2146"/>
              <a:ext cx="825" cy="540"/>
            </a:xfrm>
            <a:custGeom>
              <a:avLst/>
              <a:gdLst>
                <a:gd name="T0" fmla="*/ 0 w 21600"/>
                <a:gd name="T1" fmla="*/ 0 h 21600"/>
                <a:gd name="T2" fmla="*/ 825 w 21600"/>
                <a:gd name="T3" fmla="*/ 540 h 21600"/>
                <a:gd name="T4" fmla="*/ 0 w 21600"/>
                <a:gd name="T5" fmla="*/ 54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8141" name="Object 13"/>
            <p:cNvGraphicFramePr>
              <a:graphicFrameLocks noChangeAspect="1"/>
            </p:cNvGraphicFramePr>
            <p:nvPr/>
          </p:nvGraphicFramePr>
          <p:xfrm>
            <a:off x="1837" y="2251"/>
            <a:ext cx="422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0" name="Equation" r:id="rId3" imgW="342751" imgH="253890" progId="Equation.3">
                    <p:embed/>
                  </p:oleObj>
                </mc:Choice>
                <mc:Fallback>
                  <p:oleObj name="Equation" r:id="rId3" imgW="342751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2251"/>
                          <a:ext cx="422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2" name="Line 14"/>
            <p:cNvSpPr>
              <a:spLocks noChangeAspect="1" noChangeShapeType="1"/>
            </p:cNvSpPr>
            <p:nvPr/>
          </p:nvSpPr>
          <p:spPr bwMode="auto">
            <a:xfrm>
              <a:off x="5045" y="2717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3" name="Text Box 15"/>
            <p:cNvSpPr txBox="1">
              <a:spLocks noChangeAspect="1" noChangeArrowheads="1"/>
            </p:cNvSpPr>
            <p:nvPr/>
          </p:nvSpPr>
          <p:spPr bwMode="auto">
            <a:xfrm>
              <a:off x="5173" y="2749"/>
              <a:ext cx="1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latin typeface="Symbol" pitchFamily="18" charset="2"/>
                </a:rPr>
                <a:t>w</a:t>
              </a:r>
            </a:p>
          </p:txBody>
        </p:sp>
        <p:sp>
          <p:nvSpPr>
            <p:cNvPr id="48144" name="Line 16"/>
            <p:cNvSpPr>
              <a:spLocks noChangeAspect="1" noChangeShapeType="1"/>
            </p:cNvSpPr>
            <p:nvPr/>
          </p:nvSpPr>
          <p:spPr bwMode="auto">
            <a:xfrm>
              <a:off x="3107" y="2686"/>
              <a:ext cx="2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5" name="Line 17"/>
            <p:cNvSpPr>
              <a:spLocks noChangeAspect="1" noChangeShapeType="1"/>
            </p:cNvSpPr>
            <p:nvPr/>
          </p:nvSpPr>
          <p:spPr bwMode="auto">
            <a:xfrm flipV="1">
              <a:off x="4154" y="1765"/>
              <a:ext cx="0" cy="1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46" name="Text Box 18"/>
            <p:cNvSpPr txBox="1">
              <a:spLocks noChangeAspect="1" noChangeArrowheads="1"/>
            </p:cNvSpPr>
            <p:nvPr/>
          </p:nvSpPr>
          <p:spPr bwMode="auto">
            <a:xfrm>
              <a:off x="3833" y="1888"/>
              <a:ext cx="3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400"/>
                <a:t>2/a</a:t>
              </a:r>
            </a:p>
          </p:txBody>
        </p:sp>
        <p:sp>
          <p:nvSpPr>
            <p:cNvPr id="48147" name="Text Box 19"/>
            <p:cNvSpPr txBox="1">
              <a:spLocks noChangeAspect="1" noChangeArrowheads="1"/>
            </p:cNvSpPr>
            <p:nvPr/>
          </p:nvSpPr>
          <p:spPr bwMode="auto">
            <a:xfrm>
              <a:off x="4060" y="2654"/>
              <a:ext cx="1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400"/>
                <a:t>0</a:t>
              </a:r>
            </a:p>
          </p:txBody>
        </p:sp>
        <p:graphicFrame>
          <p:nvGraphicFramePr>
            <p:cNvPr id="48148" name="Object 20"/>
            <p:cNvGraphicFramePr>
              <a:graphicFrameLocks noChangeAspect="1"/>
            </p:cNvGraphicFramePr>
            <p:nvPr/>
          </p:nvGraphicFramePr>
          <p:xfrm>
            <a:off x="3990" y="1569"/>
            <a:ext cx="361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1" name="Equation" r:id="rId5" imgW="355292" imgH="215713" progId="Equation.3">
                    <p:embed/>
                  </p:oleObj>
                </mc:Choice>
                <mc:Fallback>
                  <p:oleObj name="Equation" r:id="rId5" imgW="355292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0" y="1569"/>
                          <a:ext cx="361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49" name="Group 21"/>
            <p:cNvGrpSpPr>
              <a:grpSpLocks noChangeAspect="1"/>
            </p:cNvGrpSpPr>
            <p:nvPr/>
          </p:nvGrpSpPr>
          <p:grpSpPr bwMode="auto">
            <a:xfrm>
              <a:off x="4188" y="1987"/>
              <a:ext cx="794" cy="704"/>
              <a:chOff x="3969" y="2614"/>
              <a:chExt cx="1134" cy="1005"/>
            </a:xfrm>
          </p:grpSpPr>
          <p:sp>
            <p:nvSpPr>
              <p:cNvPr id="48155" name="Arc 22"/>
              <p:cNvSpPr>
                <a:spLocks noChangeAspect="1"/>
              </p:cNvSpPr>
              <p:nvPr/>
            </p:nvSpPr>
            <p:spPr bwMode="auto">
              <a:xfrm rot="3879044" flipH="1">
                <a:off x="3804" y="2779"/>
                <a:ext cx="625" cy="296"/>
              </a:xfrm>
              <a:custGeom>
                <a:avLst/>
                <a:gdLst>
                  <a:gd name="T0" fmla="*/ 0 w 21600"/>
                  <a:gd name="T1" fmla="*/ 0 h 21600"/>
                  <a:gd name="T2" fmla="*/ 625 w 21600"/>
                  <a:gd name="T3" fmla="*/ 296 h 21600"/>
                  <a:gd name="T4" fmla="*/ 0 w 21600"/>
                  <a:gd name="T5" fmla="*/ 29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156" name="Arc 23"/>
              <p:cNvSpPr>
                <a:spLocks noChangeAspect="1"/>
              </p:cNvSpPr>
              <p:nvPr/>
            </p:nvSpPr>
            <p:spPr bwMode="auto">
              <a:xfrm rot="13935231" flipH="1">
                <a:off x="4623" y="3139"/>
                <a:ext cx="461" cy="499"/>
              </a:xfrm>
              <a:custGeom>
                <a:avLst/>
                <a:gdLst>
                  <a:gd name="T0" fmla="*/ 0 w 19119"/>
                  <a:gd name="T1" fmla="*/ 0 h 21600"/>
                  <a:gd name="T2" fmla="*/ 461 w 19119"/>
                  <a:gd name="T3" fmla="*/ 267 h 21600"/>
                  <a:gd name="T4" fmla="*/ 0 w 19119"/>
                  <a:gd name="T5" fmla="*/ 49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119" h="21600" fill="none" extrusionOk="0">
                    <a:moveTo>
                      <a:pt x="-1" y="0"/>
                    </a:moveTo>
                    <a:cubicBezTo>
                      <a:pt x="8023" y="0"/>
                      <a:pt x="15385" y="4447"/>
                      <a:pt x="19119" y="11548"/>
                    </a:cubicBezTo>
                  </a:path>
                  <a:path w="19119" h="21600" stroke="0" extrusionOk="0">
                    <a:moveTo>
                      <a:pt x="-1" y="0"/>
                    </a:moveTo>
                    <a:cubicBezTo>
                      <a:pt x="8023" y="0"/>
                      <a:pt x="15385" y="4447"/>
                      <a:pt x="19119" y="1154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157" name="Arc 24"/>
              <p:cNvSpPr>
                <a:spLocks noChangeAspect="1"/>
              </p:cNvSpPr>
              <p:nvPr/>
            </p:nvSpPr>
            <p:spPr bwMode="auto">
              <a:xfrm rot="9743351">
                <a:off x="4412" y="3087"/>
                <a:ext cx="306" cy="254"/>
              </a:xfrm>
              <a:custGeom>
                <a:avLst/>
                <a:gdLst>
                  <a:gd name="T0" fmla="*/ 239 w 21600"/>
                  <a:gd name="T1" fmla="*/ 0 h 13478"/>
                  <a:gd name="T2" fmla="*/ 306 w 21600"/>
                  <a:gd name="T3" fmla="*/ 254 h 13478"/>
                  <a:gd name="T4" fmla="*/ 0 w 21600"/>
                  <a:gd name="T5" fmla="*/ 254 h 134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3478" fill="none" extrusionOk="0">
                    <a:moveTo>
                      <a:pt x="16879" y="-1"/>
                    </a:moveTo>
                    <a:cubicBezTo>
                      <a:pt x="19935" y="3827"/>
                      <a:pt x="21600" y="8580"/>
                      <a:pt x="21600" y="13478"/>
                    </a:cubicBezTo>
                  </a:path>
                  <a:path w="21600" h="13478" stroke="0" extrusionOk="0">
                    <a:moveTo>
                      <a:pt x="16879" y="-1"/>
                    </a:moveTo>
                    <a:cubicBezTo>
                      <a:pt x="19935" y="3827"/>
                      <a:pt x="21600" y="8580"/>
                      <a:pt x="21600" y="13478"/>
                    </a:cubicBezTo>
                    <a:lnTo>
                      <a:pt x="0" y="13478"/>
                    </a:lnTo>
                    <a:lnTo>
                      <a:pt x="16879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8150" name="Group 25"/>
            <p:cNvGrpSpPr>
              <a:grpSpLocks noChangeAspect="1"/>
            </p:cNvGrpSpPr>
            <p:nvPr/>
          </p:nvGrpSpPr>
          <p:grpSpPr bwMode="auto">
            <a:xfrm flipH="1">
              <a:off x="3318" y="1988"/>
              <a:ext cx="794" cy="704"/>
              <a:chOff x="3969" y="2614"/>
              <a:chExt cx="1134" cy="1005"/>
            </a:xfrm>
          </p:grpSpPr>
          <p:sp>
            <p:nvSpPr>
              <p:cNvPr id="48152" name="Arc 26"/>
              <p:cNvSpPr>
                <a:spLocks noChangeAspect="1"/>
              </p:cNvSpPr>
              <p:nvPr/>
            </p:nvSpPr>
            <p:spPr bwMode="auto">
              <a:xfrm rot="3879044" flipH="1">
                <a:off x="3804" y="2779"/>
                <a:ext cx="625" cy="296"/>
              </a:xfrm>
              <a:custGeom>
                <a:avLst/>
                <a:gdLst>
                  <a:gd name="T0" fmla="*/ 0 w 21600"/>
                  <a:gd name="T1" fmla="*/ 0 h 21600"/>
                  <a:gd name="T2" fmla="*/ 625 w 21600"/>
                  <a:gd name="T3" fmla="*/ 296 h 21600"/>
                  <a:gd name="T4" fmla="*/ 0 w 21600"/>
                  <a:gd name="T5" fmla="*/ 29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153" name="Arc 27"/>
              <p:cNvSpPr>
                <a:spLocks noChangeAspect="1"/>
              </p:cNvSpPr>
              <p:nvPr/>
            </p:nvSpPr>
            <p:spPr bwMode="auto">
              <a:xfrm rot="13935231" flipH="1">
                <a:off x="4623" y="3139"/>
                <a:ext cx="461" cy="499"/>
              </a:xfrm>
              <a:custGeom>
                <a:avLst/>
                <a:gdLst>
                  <a:gd name="T0" fmla="*/ 0 w 19119"/>
                  <a:gd name="T1" fmla="*/ 0 h 21600"/>
                  <a:gd name="T2" fmla="*/ 461 w 19119"/>
                  <a:gd name="T3" fmla="*/ 267 h 21600"/>
                  <a:gd name="T4" fmla="*/ 0 w 19119"/>
                  <a:gd name="T5" fmla="*/ 49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119" h="21600" fill="none" extrusionOk="0">
                    <a:moveTo>
                      <a:pt x="-1" y="0"/>
                    </a:moveTo>
                    <a:cubicBezTo>
                      <a:pt x="8023" y="0"/>
                      <a:pt x="15385" y="4447"/>
                      <a:pt x="19119" y="11548"/>
                    </a:cubicBezTo>
                  </a:path>
                  <a:path w="19119" h="21600" stroke="0" extrusionOk="0">
                    <a:moveTo>
                      <a:pt x="-1" y="0"/>
                    </a:moveTo>
                    <a:cubicBezTo>
                      <a:pt x="8023" y="0"/>
                      <a:pt x="15385" y="4447"/>
                      <a:pt x="19119" y="1154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154" name="Arc 28"/>
              <p:cNvSpPr>
                <a:spLocks noChangeAspect="1"/>
              </p:cNvSpPr>
              <p:nvPr/>
            </p:nvSpPr>
            <p:spPr bwMode="auto">
              <a:xfrm rot="9743351">
                <a:off x="4412" y="3087"/>
                <a:ext cx="306" cy="254"/>
              </a:xfrm>
              <a:custGeom>
                <a:avLst/>
                <a:gdLst>
                  <a:gd name="T0" fmla="*/ 239 w 21600"/>
                  <a:gd name="T1" fmla="*/ 0 h 13478"/>
                  <a:gd name="T2" fmla="*/ 306 w 21600"/>
                  <a:gd name="T3" fmla="*/ 254 h 13478"/>
                  <a:gd name="T4" fmla="*/ 0 w 21600"/>
                  <a:gd name="T5" fmla="*/ 254 h 134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3478" fill="none" extrusionOk="0">
                    <a:moveTo>
                      <a:pt x="16879" y="-1"/>
                    </a:moveTo>
                    <a:cubicBezTo>
                      <a:pt x="19935" y="3827"/>
                      <a:pt x="21600" y="8580"/>
                      <a:pt x="21600" y="13478"/>
                    </a:cubicBezTo>
                  </a:path>
                  <a:path w="21600" h="13478" stroke="0" extrusionOk="0">
                    <a:moveTo>
                      <a:pt x="16879" y="-1"/>
                    </a:moveTo>
                    <a:cubicBezTo>
                      <a:pt x="19935" y="3827"/>
                      <a:pt x="21600" y="8580"/>
                      <a:pt x="21600" y="13478"/>
                    </a:cubicBezTo>
                    <a:lnTo>
                      <a:pt x="0" y="13478"/>
                    </a:lnTo>
                    <a:lnTo>
                      <a:pt x="16879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8151" name="Arc 29"/>
            <p:cNvSpPr>
              <a:spLocks noChangeAspect="1"/>
            </p:cNvSpPr>
            <p:nvPr/>
          </p:nvSpPr>
          <p:spPr bwMode="auto">
            <a:xfrm rot="10800000" flipH="1">
              <a:off x="748" y="2160"/>
              <a:ext cx="825" cy="540"/>
            </a:xfrm>
            <a:custGeom>
              <a:avLst/>
              <a:gdLst>
                <a:gd name="T0" fmla="*/ 0 w 21600"/>
                <a:gd name="T1" fmla="*/ 0 h 21600"/>
                <a:gd name="T2" fmla="*/ 825 w 21600"/>
                <a:gd name="T3" fmla="*/ 540 h 21600"/>
                <a:gd name="T4" fmla="*/ 0 w 21600"/>
                <a:gd name="T5" fmla="*/ 54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99013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de algumas funções úteis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544638"/>
            <a:ext cx="7313613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Função </a:t>
            </a:r>
            <a:r>
              <a:rPr lang="pt-BR" altLang="pt-BR" sz="2000" i="1" smtClean="0"/>
              <a:t>Gate</a:t>
            </a:r>
          </a:p>
          <a:p>
            <a:pPr lvl="1" eaLnBrk="1" hangingPunct="1">
              <a:buFont typeface="Wingdings" pitchFamily="2" charset="2"/>
              <a:buNone/>
            </a:pPr>
            <a:endParaRPr lang="pt-BR" altLang="pt-BR" sz="2000" smtClean="0"/>
          </a:p>
        </p:txBody>
      </p:sp>
      <p:graphicFrame>
        <p:nvGraphicFramePr>
          <p:cNvPr id="4915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42988" y="1989138"/>
          <a:ext cx="7373937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Equation" r:id="rId3" imgW="4279900" imgH="1168400" progId="Equation.3">
                  <p:embed/>
                </p:oleObj>
              </mc:Choice>
              <mc:Fallback>
                <p:oleObj name="Equation" r:id="rId3" imgW="4279900" imgH="11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9138"/>
                        <a:ext cx="7373937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461375" y="33575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(83)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042988" y="1989138"/>
            <a:ext cx="2736850" cy="1008062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8569325" y="5891213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pt-BR" altLang="pt-BR" sz="2000">
                <a:latin typeface="Symbol" pitchFamily="18" charset="2"/>
                <a:sym typeface="Symbol" pitchFamily="18" charset="2"/>
              </a:rPr>
              <a:t>w</a:t>
            </a:r>
            <a:endParaRPr lang="pt-BR" altLang="pt-BR" sz="2000">
              <a:latin typeface="Symbol" pitchFamily="18" charset="2"/>
            </a:endParaRPr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598488" y="4032250"/>
            <a:ext cx="7869237" cy="2851150"/>
            <a:chOff x="377" y="2540"/>
            <a:chExt cx="4957" cy="1796"/>
          </a:xfrm>
        </p:grpSpPr>
        <p:sp>
          <p:nvSpPr>
            <p:cNvPr id="49161" name="AutoShape 9"/>
            <p:cNvSpPr>
              <a:spLocks noChangeArrowheads="1"/>
            </p:cNvSpPr>
            <p:nvPr/>
          </p:nvSpPr>
          <p:spPr bwMode="auto">
            <a:xfrm>
              <a:off x="2278" y="3261"/>
              <a:ext cx="646" cy="246"/>
            </a:xfrm>
            <a:prstGeom prst="leftRightArrow">
              <a:avLst>
                <a:gd name="adj1" fmla="val 50000"/>
                <a:gd name="adj2" fmla="val 52520"/>
              </a:avLst>
            </a:prstGeom>
            <a:solidFill>
              <a:srgbClr val="33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9162" name="Line 10"/>
            <p:cNvSpPr>
              <a:spLocks noChangeAspect="1" noChangeShapeType="1"/>
            </p:cNvSpPr>
            <p:nvPr/>
          </p:nvSpPr>
          <p:spPr bwMode="auto">
            <a:xfrm>
              <a:off x="3106" y="4336"/>
              <a:ext cx="1" cy="0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3" name="Rectangle 11"/>
            <p:cNvSpPr>
              <a:spLocks noChangeAspect="1" noChangeArrowheads="1"/>
            </p:cNvSpPr>
            <p:nvPr/>
          </p:nvSpPr>
          <p:spPr bwMode="auto">
            <a:xfrm>
              <a:off x="4202" y="411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130000"/>
                  </a:solidFill>
                  <a:latin typeface="Arial" charset="0"/>
                </a:rPr>
                <a:t>0</a:t>
              </a:r>
              <a:endParaRPr lang="pt-BR" altLang="pt-BR" sz="1400">
                <a:latin typeface="Arial" charset="0"/>
              </a:endParaRPr>
            </a:p>
          </p:txBody>
        </p:sp>
        <p:sp>
          <p:nvSpPr>
            <p:cNvPr id="49164" name="Rectangle 12"/>
            <p:cNvSpPr>
              <a:spLocks noChangeAspect="1" noChangeArrowheads="1"/>
            </p:cNvSpPr>
            <p:nvPr/>
          </p:nvSpPr>
          <p:spPr bwMode="auto">
            <a:xfrm>
              <a:off x="4254" y="38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130000"/>
                  </a:solidFill>
                  <a:latin typeface="Arial" charset="0"/>
                </a:rPr>
                <a:t>0</a:t>
              </a:r>
              <a:endParaRPr lang="pt-BR" altLang="pt-BR" sz="1400">
                <a:latin typeface="Arial" charset="0"/>
              </a:endParaRPr>
            </a:p>
          </p:txBody>
        </p:sp>
        <p:sp>
          <p:nvSpPr>
            <p:cNvPr id="49165" name="Rectangle 13"/>
            <p:cNvSpPr>
              <a:spLocks noChangeAspect="1" noChangeArrowheads="1"/>
            </p:cNvSpPr>
            <p:nvPr/>
          </p:nvSpPr>
          <p:spPr bwMode="auto">
            <a:xfrm>
              <a:off x="4150" y="2540"/>
              <a:ext cx="21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130000"/>
                  </a:solidFill>
                  <a:latin typeface="Arial" charset="0"/>
                  <a:sym typeface="Symbol" pitchFamily="18" charset="2"/>
                </a:rPr>
                <a:t>F(</a:t>
              </a:r>
              <a:r>
                <a:rPr lang="pt-BR" altLang="pt-BR" sz="1400">
                  <a:solidFill>
                    <a:srgbClr val="130000"/>
                  </a:solidFill>
                  <a:latin typeface="Symbol" pitchFamily="18" charset="2"/>
                  <a:sym typeface="Symbol" pitchFamily="18" charset="2"/>
                </a:rPr>
                <a:t>w</a:t>
              </a:r>
              <a:r>
                <a:rPr lang="pt-BR" altLang="pt-BR" sz="1400">
                  <a:solidFill>
                    <a:srgbClr val="130000"/>
                  </a:solidFill>
                  <a:latin typeface="Arial" charset="0"/>
                  <a:sym typeface="Symbol" pitchFamily="18" charset="2"/>
                </a:rPr>
                <a:t>)</a:t>
              </a:r>
              <a:endParaRPr lang="pt-BR" altLang="pt-BR" sz="1400">
                <a:latin typeface="Arial" charset="0"/>
              </a:endParaRPr>
            </a:p>
          </p:txBody>
        </p:sp>
        <p:sp>
          <p:nvSpPr>
            <p:cNvPr id="49166" name="Freeform 14"/>
            <p:cNvSpPr>
              <a:spLocks noChangeAspect="1"/>
            </p:cNvSpPr>
            <p:nvPr/>
          </p:nvSpPr>
          <p:spPr bwMode="auto">
            <a:xfrm>
              <a:off x="3106" y="2703"/>
              <a:ext cx="2228" cy="0"/>
            </a:xfrm>
            <a:custGeom>
              <a:avLst/>
              <a:gdLst>
                <a:gd name="T0" fmla="*/ 0 w 433"/>
                <a:gd name="T1" fmla="*/ 2228 w 433"/>
                <a:gd name="T2" fmla="*/ 2228 w 43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33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7" name="Line 15"/>
            <p:cNvSpPr>
              <a:spLocks noChangeAspect="1" noChangeShapeType="1"/>
            </p:cNvSpPr>
            <p:nvPr/>
          </p:nvSpPr>
          <p:spPr bwMode="auto">
            <a:xfrm>
              <a:off x="3106" y="2703"/>
              <a:ext cx="2228" cy="0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8" name="Freeform 16"/>
            <p:cNvSpPr>
              <a:spLocks noChangeAspect="1"/>
            </p:cNvSpPr>
            <p:nvPr/>
          </p:nvSpPr>
          <p:spPr bwMode="auto">
            <a:xfrm>
              <a:off x="3106" y="3852"/>
              <a:ext cx="2228" cy="1"/>
            </a:xfrm>
            <a:custGeom>
              <a:avLst/>
              <a:gdLst>
                <a:gd name="T0" fmla="*/ 0 w 433"/>
                <a:gd name="T1" fmla="*/ 0 h 1"/>
                <a:gd name="T2" fmla="*/ 2228 w 433"/>
                <a:gd name="T3" fmla="*/ 0 h 1"/>
                <a:gd name="T4" fmla="*/ 2228 w 43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3" h="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9" name="Freeform 17"/>
            <p:cNvSpPr>
              <a:spLocks noChangeAspect="1"/>
            </p:cNvSpPr>
            <p:nvPr/>
          </p:nvSpPr>
          <p:spPr bwMode="auto">
            <a:xfrm>
              <a:off x="3106" y="3619"/>
              <a:ext cx="2228" cy="2"/>
            </a:xfrm>
            <a:custGeom>
              <a:avLst/>
              <a:gdLst>
                <a:gd name="T0" fmla="*/ 0 w 433"/>
                <a:gd name="T1" fmla="*/ 0 h 2"/>
                <a:gd name="T2" fmla="*/ 2228 w 433"/>
                <a:gd name="T3" fmla="*/ 0 h 2"/>
                <a:gd name="T4" fmla="*/ 2228 w 43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3" h="2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0" name="Freeform 18"/>
            <p:cNvSpPr>
              <a:spLocks noChangeAspect="1"/>
            </p:cNvSpPr>
            <p:nvPr/>
          </p:nvSpPr>
          <p:spPr bwMode="auto">
            <a:xfrm>
              <a:off x="3106" y="3391"/>
              <a:ext cx="2228" cy="2"/>
            </a:xfrm>
            <a:custGeom>
              <a:avLst/>
              <a:gdLst>
                <a:gd name="T0" fmla="*/ 0 w 433"/>
                <a:gd name="T1" fmla="*/ 0 h 2"/>
                <a:gd name="T2" fmla="*/ 2228 w 433"/>
                <a:gd name="T3" fmla="*/ 0 h 2"/>
                <a:gd name="T4" fmla="*/ 2228 w 43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3" h="2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1" name="Freeform 19"/>
            <p:cNvSpPr>
              <a:spLocks noChangeAspect="1"/>
            </p:cNvSpPr>
            <p:nvPr/>
          </p:nvSpPr>
          <p:spPr bwMode="auto">
            <a:xfrm>
              <a:off x="3106" y="3160"/>
              <a:ext cx="2228" cy="2"/>
            </a:xfrm>
            <a:custGeom>
              <a:avLst/>
              <a:gdLst>
                <a:gd name="T0" fmla="*/ 0 w 433"/>
                <a:gd name="T1" fmla="*/ 0 h 2"/>
                <a:gd name="T2" fmla="*/ 2228 w 433"/>
                <a:gd name="T3" fmla="*/ 0 h 2"/>
                <a:gd name="T4" fmla="*/ 2228 w 43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3" h="2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2" name="Freeform 20"/>
            <p:cNvSpPr>
              <a:spLocks noChangeAspect="1"/>
            </p:cNvSpPr>
            <p:nvPr/>
          </p:nvSpPr>
          <p:spPr bwMode="auto">
            <a:xfrm>
              <a:off x="3106" y="2933"/>
              <a:ext cx="2228" cy="0"/>
            </a:xfrm>
            <a:custGeom>
              <a:avLst/>
              <a:gdLst>
                <a:gd name="T0" fmla="*/ 0 w 433"/>
                <a:gd name="T1" fmla="*/ 2228 w 433"/>
                <a:gd name="T2" fmla="*/ 2228 w 43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33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3" name="Freeform 21"/>
            <p:cNvSpPr>
              <a:spLocks noChangeAspect="1"/>
            </p:cNvSpPr>
            <p:nvPr/>
          </p:nvSpPr>
          <p:spPr bwMode="auto">
            <a:xfrm>
              <a:off x="3476" y="2703"/>
              <a:ext cx="2" cy="1437"/>
            </a:xfrm>
            <a:custGeom>
              <a:avLst/>
              <a:gdLst>
                <a:gd name="T0" fmla="*/ 0 w 2"/>
                <a:gd name="T1" fmla="*/ 1437 h 341"/>
                <a:gd name="T2" fmla="*/ 0 w 2"/>
                <a:gd name="T3" fmla="*/ 0 h 341"/>
                <a:gd name="T4" fmla="*/ 0 w 2"/>
                <a:gd name="T5" fmla="*/ 0 h 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4" name="Freeform 22"/>
            <p:cNvSpPr>
              <a:spLocks noChangeAspect="1"/>
            </p:cNvSpPr>
            <p:nvPr/>
          </p:nvSpPr>
          <p:spPr bwMode="auto">
            <a:xfrm>
              <a:off x="3846" y="2703"/>
              <a:ext cx="1" cy="1437"/>
            </a:xfrm>
            <a:custGeom>
              <a:avLst/>
              <a:gdLst>
                <a:gd name="T0" fmla="*/ 0 w 1"/>
                <a:gd name="T1" fmla="*/ 1437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5" name="Freeform 23"/>
            <p:cNvSpPr>
              <a:spLocks noChangeAspect="1"/>
            </p:cNvSpPr>
            <p:nvPr/>
          </p:nvSpPr>
          <p:spPr bwMode="auto">
            <a:xfrm>
              <a:off x="4222" y="2703"/>
              <a:ext cx="1" cy="1437"/>
            </a:xfrm>
            <a:custGeom>
              <a:avLst/>
              <a:gdLst>
                <a:gd name="T0" fmla="*/ 0 w 1"/>
                <a:gd name="T1" fmla="*/ 1437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6" name="Freeform 24"/>
            <p:cNvSpPr>
              <a:spLocks noChangeAspect="1"/>
            </p:cNvSpPr>
            <p:nvPr/>
          </p:nvSpPr>
          <p:spPr bwMode="auto">
            <a:xfrm>
              <a:off x="4592" y="2703"/>
              <a:ext cx="2" cy="1437"/>
            </a:xfrm>
            <a:custGeom>
              <a:avLst/>
              <a:gdLst>
                <a:gd name="T0" fmla="*/ 0 w 2"/>
                <a:gd name="T1" fmla="*/ 1437 h 341"/>
                <a:gd name="T2" fmla="*/ 0 w 2"/>
                <a:gd name="T3" fmla="*/ 0 h 341"/>
                <a:gd name="T4" fmla="*/ 0 w 2"/>
                <a:gd name="T5" fmla="*/ 0 h 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7" name="Freeform 25"/>
            <p:cNvSpPr>
              <a:spLocks noChangeAspect="1"/>
            </p:cNvSpPr>
            <p:nvPr/>
          </p:nvSpPr>
          <p:spPr bwMode="auto">
            <a:xfrm>
              <a:off x="4964" y="2703"/>
              <a:ext cx="0" cy="1437"/>
            </a:xfrm>
            <a:custGeom>
              <a:avLst/>
              <a:gdLst>
                <a:gd name="T0" fmla="*/ 1437 h 341"/>
                <a:gd name="T1" fmla="*/ 0 h 341"/>
                <a:gd name="T2" fmla="*/ 0 h 34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8" name="Line 26"/>
            <p:cNvSpPr>
              <a:spLocks noChangeAspect="1" noChangeShapeType="1"/>
            </p:cNvSpPr>
            <p:nvPr/>
          </p:nvSpPr>
          <p:spPr bwMode="auto">
            <a:xfrm>
              <a:off x="3106" y="4140"/>
              <a:ext cx="2226" cy="2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9" name="Line 27"/>
            <p:cNvSpPr>
              <a:spLocks noChangeAspect="1" noChangeShapeType="1"/>
            </p:cNvSpPr>
            <p:nvPr/>
          </p:nvSpPr>
          <p:spPr bwMode="auto">
            <a:xfrm flipV="1">
              <a:off x="3106" y="2703"/>
              <a:ext cx="1" cy="1437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0" name="Line 28"/>
            <p:cNvSpPr>
              <a:spLocks noChangeAspect="1" noChangeShapeType="1"/>
            </p:cNvSpPr>
            <p:nvPr/>
          </p:nvSpPr>
          <p:spPr bwMode="auto">
            <a:xfrm flipV="1">
              <a:off x="5332" y="2703"/>
              <a:ext cx="2" cy="1437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1" name="Line 29"/>
            <p:cNvSpPr>
              <a:spLocks noChangeAspect="1" noChangeShapeType="1"/>
            </p:cNvSpPr>
            <p:nvPr/>
          </p:nvSpPr>
          <p:spPr bwMode="auto">
            <a:xfrm>
              <a:off x="3106" y="2703"/>
              <a:ext cx="1" cy="0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2" name="Line 30"/>
            <p:cNvSpPr>
              <a:spLocks noChangeAspect="1" noChangeShapeType="1"/>
            </p:cNvSpPr>
            <p:nvPr/>
          </p:nvSpPr>
          <p:spPr bwMode="auto">
            <a:xfrm>
              <a:off x="3106" y="2703"/>
              <a:ext cx="1" cy="19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3" name="Line 31"/>
            <p:cNvSpPr>
              <a:spLocks noChangeAspect="1" noChangeShapeType="1"/>
            </p:cNvSpPr>
            <p:nvPr/>
          </p:nvSpPr>
          <p:spPr bwMode="auto">
            <a:xfrm>
              <a:off x="3476" y="2703"/>
              <a:ext cx="2" cy="19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4" name="Line 32"/>
            <p:cNvSpPr>
              <a:spLocks noChangeAspect="1" noChangeShapeType="1"/>
            </p:cNvSpPr>
            <p:nvPr/>
          </p:nvSpPr>
          <p:spPr bwMode="auto">
            <a:xfrm>
              <a:off x="3846" y="2703"/>
              <a:ext cx="1" cy="19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5" name="Line 33"/>
            <p:cNvSpPr>
              <a:spLocks noChangeAspect="1" noChangeShapeType="1"/>
            </p:cNvSpPr>
            <p:nvPr/>
          </p:nvSpPr>
          <p:spPr bwMode="auto">
            <a:xfrm>
              <a:off x="4222" y="2703"/>
              <a:ext cx="1" cy="19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6" name="Line 34"/>
            <p:cNvSpPr>
              <a:spLocks noChangeAspect="1" noChangeShapeType="1"/>
            </p:cNvSpPr>
            <p:nvPr/>
          </p:nvSpPr>
          <p:spPr bwMode="auto">
            <a:xfrm>
              <a:off x="4592" y="2703"/>
              <a:ext cx="2" cy="19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7" name="Line 35"/>
            <p:cNvSpPr>
              <a:spLocks noChangeAspect="1" noChangeShapeType="1"/>
            </p:cNvSpPr>
            <p:nvPr/>
          </p:nvSpPr>
          <p:spPr bwMode="auto">
            <a:xfrm>
              <a:off x="4964" y="2703"/>
              <a:ext cx="0" cy="19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8" name="Line 36"/>
            <p:cNvSpPr>
              <a:spLocks noChangeAspect="1" noChangeShapeType="1"/>
            </p:cNvSpPr>
            <p:nvPr/>
          </p:nvSpPr>
          <p:spPr bwMode="auto">
            <a:xfrm>
              <a:off x="5334" y="2703"/>
              <a:ext cx="0" cy="19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9" name="Line 37"/>
            <p:cNvSpPr>
              <a:spLocks noChangeAspect="1" noChangeShapeType="1"/>
            </p:cNvSpPr>
            <p:nvPr/>
          </p:nvSpPr>
          <p:spPr bwMode="auto">
            <a:xfrm>
              <a:off x="3106" y="3852"/>
              <a:ext cx="20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0" name="Line 38"/>
            <p:cNvSpPr>
              <a:spLocks noChangeAspect="1" noChangeShapeType="1"/>
            </p:cNvSpPr>
            <p:nvPr/>
          </p:nvSpPr>
          <p:spPr bwMode="auto">
            <a:xfrm flipH="1">
              <a:off x="5313" y="3852"/>
              <a:ext cx="21" cy="1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1" name="Line 39"/>
            <p:cNvSpPr>
              <a:spLocks noChangeAspect="1" noChangeShapeType="1"/>
            </p:cNvSpPr>
            <p:nvPr/>
          </p:nvSpPr>
          <p:spPr bwMode="auto">
            <a:xfrm>
              <a:off x="3106" y="3619"/>
              <a:ext cx="20" cy="2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2" name="Line 40"/>
            <p:cNvSpPr>
              <a:spLocks noChangeAspect="1" noChangeShapeType="1"/>
            </p:cNvSpPr>
            <p:nvPr/>
          </p:nvSpPr>
          <p:spPr bwMode="auto">
            <a:xfrm flipH="1">
              <a:off x="5313" y="3619"/>
              <a:ext cx="21" cy="2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3" name="Line 41"/>
            <p:cNvSpPr>
              <a:spLocks noChangeAspect="1" noChangeShapeType="1"/>
            </p:cNvSpPr>
            <p:nvPr/>
          </p:nvSpPr>
          <p:spPr bwMode="auto">
            <a:xfrm>
              <a:off x="3106" y="3391"/>
              <a:ext cx="20" cy="2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4" name="Line 42"/>
            <p:cNvSpPr>
              <a:spLocks noChangeAspect="1" noChangeShapeType="1"/>
            </p:cNvSpPr>
            <p:nvPr/>
          </p:nvSpPr>
          <p:spPr bwMode="auto">
            <a:xfrm flipH="1">
              <a:off x="5313" y="3391"/>
              <a:ext cx="21" cy="2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5" name="Line 43"/>
            <p:cNvSpPr>
              <a:spLocks noChangeAspect="1" noChangeShapeType="1"/>
            </p:cNvSpPr>
            <p:nvPr/>
          </p:nvSpPr>
          <p:spPr bwMode="auto">
            <a:xfrm>
              <a:off x="3106" y="3160"/>
              <a:ext cx="20" cy="2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6" name="Line 44"/>
            <p:cNvSpPr>
              <a:spLocks noChangeAspect="1" noChangeShapeType="1"/>
            </p:cNvSpPr>
            <p:nvPr/>
          </p:nvSpPr>
          <p:spPr bwMode="auto">
            <a:xfrm flipH="1">
              <a:off x="5313" y="3160"/>
              <a:ext cx="21" cy="2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7" name="Line 45"/>
            <p:cNvSpPr>
              <a:spLocks noChangeAspect="1" noChangeShapeType="1"/>
            </p:cNvSpPr>
            <p:nvPr/>
          </p:nvSpPr>
          <p:spPr bwMode="auto">
            <a:xfrm>
              <a:off x="3106" y="2933"/>
              <a:ext cx="20" cy="0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8" name="Line 46"/>
            <p:cNvSpPr>
              <a:spLocks noChangeAspect="1" noChangeShapeType="1"/>
            </p:cNvSpPr>
            <p:nvPr/>
          </p:nvSpPr>
          <p:spPr bwMode="auto">
            <a:xfrm flipH="1">
              <a:off x="5313" y="2933"/>
              <a:ext cx="21" cy="0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9" name="Line 47"/>
            <p:cNvSpPr>
              <a:spLocks noChangeAspect="1" noChangeShapeType="1"/>
            </p:cNvSpPr>
            <p:nvPr/>
          </p:nvSpPr>
          <p:spPr bwMode="auto">
            <a:xfrm>
              <a:off x="3106" y="2703"/>
              <a:ext cx="20" cy="0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200" name="Line 48"/>
            <p:cNvSpPr>
              <a:spLocks noChangeAspect="1" noChangeShapeType="1"/>
            </p:cNvSpPr>
            <p:nvPr/>
          </p:nvSpPr>
          <p:spPr bwMode="auto">
            <a:xfrm flipH="1">
              <a:off x="5313" y="2703"/>
              <a:ext cx="21" cy="0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201" name="Line 49"/>
            <p:cNvSpPr>
              <a:spLocks noChangeAspect="1" noChangeShapeType="1"/>
            </p:cNvSpPr>
            <p:nvPr/>
          </p:nvSpPr>
          <p:spPr bwMode="auto">
            <a:xfrm>
              <a:off x="5334" y="2703"/>
              <a:ext cx="0" cy="0"/>
            </a:xfrm>
            <a:prstGeom prst="line">
              <a:avLst/>
            </a:prstGeom>
            <a:noFill/>
            <a:ln w="9525">
              <a:solidFill>
                <a:srgbClr val="13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202" name="Freeform 50"/>
            <p:cNvSpPr>
              <a:spLocks noChangeAspect="1"/>
            </p:cNvSpPr>
            <p:nvPr/>
          </p:nvSpPr>
          <p:spPr bwMode="auto">
            <a:xfrm>
              <a:off x="3106" y="2703"/>
              <a:ext cx="1106" cy="1393"/>
            </a:xfrm>
            <a:custGeom>
              <a:avLst/>
              <a:gdLst>
                <a:gd name="T0" fmla="*/ 15 w 1292"/>
                <a:gd name="T1" fmla="*/ 1129 h 1781"/>
                <a:gd name="T2" fmla="*/ 36 w 1292"/>
                <a:gd name="T3" fmla="*/ 1106 h 1781"/>
                <a:gd name="T4" fmla="*/ 62 w 1292"/>
                <a:gd name="T5" fmla="*/ 1082 h 1781"/>
                <a:gd name="T6" fmla="*/ 82 w 1292"/>
                <a:gd name="T7" fmla="*/ 1064 h 1781"/>
                <a:gd name="T8" fmla="*/ 103 w 1292"/>
                <a:gd name="T9" fmla="*/ 1045 h 1781"/>
                <a:gd name="T10" fmla="*/ 128 w 1292"/>
                <a:gd name="T11" fmla="*/ 1026 h 1781"/>
                <a:gd name="T12" fmla="*/ 149 w 1292"/>
                <a:gd name="T13" fmla="*/ 1012 h 1781"/>
                <a:gd name="T14" fmla="*/ 169 w 1292"/>
                <a:gd name="T15" fmla="*/ 1002 h 1781"/>
                <a:gd name="T16" fmla="*/ 195 w 1292"/>
                <a:gd name="T17" fmla="*/ 997 h 1781"/>
                <a:gd name="T18" fmla="*/ 216 w 1292"/>
                <a:gd name="T19" fmla="*/ 1002 h 1781"/>
                <a:gd name="T20" fmla="*/ 236 w 1292"/>
                <a:gd name="T21" fmla="*/ 1007 h 1781"/>
                <a:gd name="T22" fmla="*/ 262 w 1292"/>
                <a:gd name="T23" fmla="*/ 1017 h 1781"/>
                <a:gd name="T24" fmla="*/ 282 w 1292"/>
                <a:gd name="T25" fmla="*/ 1036 h 1781"/>
                <a:gd name="T26" fmla="*/ 303 w 1292"/>
                <a:gd name="T27" fmla="*/ 1059 h 1781"/>
                <a:gd name="T28" fmla="*/ 329 w 1292"/>
                <a:gd name="T29" fmla="*/ 1082 h 1781"/>
                <a:gd name="T30" fmla="*/ 350 w 1292"/>
                <a:gd name="T31" fmla="*/ 1115 h 1781"/>
                <a:gd name="T32" fmla="*/ 371 w 1292"/>
                <a:gd name="T33" fmla="*/ 1148 h 1781"/>
                <a:gd name="T34" fmla="*/ 391 w 1292"/>
                <a:gd name="T35" fmla="*/ 1181 h 1781"/>
                <a:gd name="T36" fmla="*/ 417 w 1292"/>
                <a:gd name="T37" fmla="*/ 1219 h 1781"/>
                <a:gd name="T38" fmla="*/ 437 w 1292"/>
                <a:gd name="T39" fmla="*/ 1251 h 1781"/>
                <a:gd name="T40" fmla="*/ 458 w 1292"/>
                <a:gd name="T41" fmla="*/ 1289 h 1781"/>
                <a:gd name="T42" fmla="*/ 484 w 1292"/>
                <a:gd name="T43" fmla="*/ 1317 h 1781"/>
                <a:gd name="T44" fmla="*/ 504 w 1292"/>
                <a:gd name="T45" fmla="*/ 1346 h 1781"/>
                <a:gd name="T46" fmla="*/ 525 w 1292"/>
                <a:gd name="T47" fmla="*/ 1370 h 1781"/>
                <a:gd name="T48" fmla="*/ 550 w 1292"/>
                <a:gd name="T49" fmla="*/ 1384 h 1781"/>
                <a:gd name="T50" fmla="*/ 571 w 1292"/>
                <a:gd name="T51" fmla="*/ 1393 h 1781"/>
                <a:gd name="T52" fmla="*/ 592 w 1292"/>
                <a:gd name="T53" fmla="*/ 1393 h 1781"/>
                <a:gd name="T54" fmla="*/ 617 w 1292"/>
                <a:gd name="T55" fmla="*/ 1384 h 1781"/>
                <a:gd name="T56" fmla="*/ 638 w 1292"/>
                <a:gd name="T57" fmla="*/ 1365 h 1781"/>
                <a:gd name="T58" fmla="*/ 658 w 1292"/>
                <a:gd name="T59" fmla="*/ 1337 h 1781"/>
                <a:gd name="T60" fmla="*/ 684 w 1292"/>
                <a:gd name="T61" fmla="*/ 1298 h 1781"/>
                <a:gd name="T62" fmla="*/ 705 w 1292"/>
                <a:gd name="T63" fmla="*/ 1247 h 1781"/>
                <a:gd name="T64" fmla="*/ 725 w 1292"/>
                <a:gd name="T65" fmla="*/ 1190 h 1781"/>
                <a:gd name="T66" fmla="*/ 751 w 1292"/>
                <a:gd name="T67" fmla="*/ 1125 h 1781"/>
                <a:gd name="T68" fmla="*/ 771 w 1292"/>
                <a:gd name="T69" fmla="*/ 1050 h 1781"/>
                <a:gd name="T70" fmla="*/ 792 w 1292"/>
                <a:gd name="T71" fmla="*/ 964 h 1781"/>
                <a:gd name="T72" fmla="*/ 818 w 1292"/>
                <a:gd name="T73" fmla="*/ 880 h 1781"/>
                <a:gd name="T74" fmla="*/ 839 w 1292"/>
                <a:gd name="T75" fmla="*/ 786 h 1781"/>
                <a:gd name="T76" fmla="*/ 859 w 1292"/>
                <a:gd name="T77" fmla="*/ 692 h 1781"/>
                <a:gd name="T78" fmla="*/ 885 w 1292"/>
                <a:gd name="T79" fmla="*/ 598 h 1781"/>
                <a:gd name="T80" fmla="*/ 906 w 1292"/>
                <a:gd name="T81" fmla="*/ 508 h 1781"/>
                <a:gd name="T82" fmla="*/ 926 w 1292"/>
                <a:gd name="T83" fmla="*/ 419 h 1781"/>
                <a:gd name="T84" fmla="*/ 952 w 1292"/>
                <a:gd name="T85" fmla="*/ 329 h 1781"/>
                <a:gd name="T86" fmla="*/ 972 w 1292"/>
                <a:gd name="T87" fmla="*/ 254 h 1781"/>
                <a:gd name="T88" fmla="*/ 993 w 1292"/>
                <a:gd name="T89" fmla="*/ 184 h 1781"/>
                <a:gd name="T90" fmla="*/ 1019 w 1292"/>
                <a:gd name="T91" fmla="*/ 123 h 1781"/>
                <a:gd name="T92" fmla="*/ 1039 w 1292"/>
                <a:gd name="T93" fmla="*/ 76 h 1781"/>
                <a:gd name="T94" fmla="*/ 1060 w 1292"/>
                <a:gd name="T95" fmla="*/ 38 h 1781"/>
                <a:gd name="T96" fmla="*/ 1085 w 1292"/>
                <a:gd name="T97" fmla="*/ 14 h 1781"/>
                <a:gd name="T98" fmla="*/ 1106 w 1292"/>
                <a:gd name="T99" fmla="*/ 0 h 17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2" h="1781">
                  <a:moveTo>
                    <a:pt x="0" y="1468"/>
                  </a:moveTo>
                  <a:lnTo>
                    <a:pt x="6" y="1456"/>
                  </a:lnTo>
                  <a:lnTo>
                    <a:pt x="18" y="1444"/>
                  </a:lnTo>
                  <a:lnTo>
                    <a:pt x="24" y="1438"/>
                  </a:lnTo>
                  <a:lnTo>
                    <a:pt x="36" y="1426"/>
                  </a:lnTo>
                  <a:lnTo>
                    <a:pt x="42" y="1414"/>
                  </a:lnTo>
                  <a:lnTo>
                    <a:pt x="54" y="1408"/>
                  </a:lnTo>
                  <a:lnTo>
                    <a:pt x="60" y="1396"/>
                  </a:lnTo>
                  <a:lnTo>
                    <a:pt x="72" y="1384"/>
                  </a:lnTo>
                  <a:lnTo>
                    <a:pt x="78" y="1378"/>
                  </a:lnTo>
                  <a:lnTo>
                    <a:pt x="84" y="1366"/>
                  </a:lnTo>
                  <a:lnTo>
                    <a:pt x="96" y="1360"/>
                  </a:lnTo>
                  <a:lnTo>
                    <a:pt x="102" y="1348"/>
                  </a:lnTo>
                  <a:lnTo>
                    <a:pt x="114" y="1342"/>
                  </a:lnTo>
                  <a:lnTo>
                    <a:pt x="120" y="1336"/>
                  </a:lnTo>
                  <a:lnTo>
                    <a:pt x="132" y="1324"/>
                  </a:lnTo>
                  <a:lnTo>
                    <a:pt x="138" y="1318"/>
                  </a:lnTo>
                  <a:lnTo>
                    <a:pt x="150" y="1312"/>
                  </a:lnTo>
                  <a:lnTo>
                    <a:pt x="156" y="1306"/>
                  </a:lnTo>
                  <a:lnTo>
                    <a:pt x="162" y="1300"/>
                  </a:lnTo>
                  <a:lnTo>
                    <a:pt x="174" y="1294"/>
                  </a:lnTo>
                  <a:lnTo>
                    <a:pt x="180" y="1288"/>
                  </a:lnTo>
                  <a:lnTo>
                    <a:pt x="192" y="1288"/>
                  </a:lnTo>
                  <a:lnTo>
                    <a:pt x="198" y="1281"/>
                  </a:lnTo>
                  <a:lnTo>
                    <a:pt x="210" y="1281"/>
                  </a:lnTo>
                  <a:lnTo>
                    <a:pt x="216" y="1281"/>
                  </a:lnTo>
                  <a:lnTo>
                    <a:pt x="228" y="1275"/>
                  </a:lnTo>
                  <a:lnTo>
                    <a:pt x="234" y="1275"/>
                  </a:lnTo>
                  <a:lnTo>
                    <a:pt x="240" y="1275"/>
                  </a:lnTo>
                  <a:lnTo>
                    <a:pt x="252" y="1281"/>
                  </a:lnTo>
                  <a:lnTo>
                    <a:pt x="258" y="1281"/>
                  </a:lnTo>
                  <a:lnTo>
                    <a:pt x="270" y="1281"/>
                  </a:lnTo>
                  <a:lnTo>
                    <a:pt x="276" y="1288"/>
                  </a:lnTo>
                  <a:lnTo>
                    <a:pt x="288" y="1294"/>
                  </a:lnTo>
                  <a:lnTo>
                    <a:pt x="294" y="1294"/>
                  </a:lnTo>
                  <a:lnTo>
                    <a:pt x="306" y="1300"/>
                  </a:lnTo>
                  <a:lnTo>
                    <a:pt x="312" y="1306"/>
                  </a:lnTo>
                  <a:lnTo>
                    <a:pt x="318" y="1318"/>
                  </a:lnTo>
                  <a:lnTo>
                    <a:pt x="330" y="1324"/>
                  </a:lnTo>
                  <a:lnTo>
                    <a:pt x="336" y="1330"/>
                  </a:lnTo>
                  <a:lnTo>
                    <a:pt x="348" y="1342"/>
                  </a:lnTo>
                  <a:lnTo>
                    <a:pt x="354" y="1354"/>
                  </a:lnTo>
                  <a:lnTo>
                    <a:pt x="366" y="1360"/>
                  </a:lnTo>
                  <a:lnTo>
                    <a:pt x="372" y="1372"/>
                  </a:lnTo>
                  <a:lnTo>
                    <a:pt x="384" y="1384"/>
                  </a:lnTo>
                  <a:lnTo>
                    <a:pt x="390" y="1396"/>
                  </a:lnTo>
                  <a:lnTo>
                    <a:pt x="396" y="1408"/>
                  </a:lnTo>
                  <a:lnTo>
                    <a:pt x="409" y="1426"/>
                  </a:lnTo>
                  <a:lnTo>
                    <a:pt x="415" y="1438"/>
                  </a:lnTo>
                  <a:lnTo>
                    <a:pt x="427" y="1450"/>
                  </a:lnTo>
                  <a:lnTo>
                    <a:pt x="433" y="1468"/>
                  </a:lnTo>
                  <a:lnTo>
                    <a:pt x="445" y="1480"/>
                  </a:lnTo>
                  <a:lnTo>
                    <a:pt x="451" y="1498"/>
                  </a:lnTo>
                  <a:lnTo>
                    <a:pt x="457" y="1510"/>
                  </a:lnTo>
                  <a:lnTo>
                    <a:pt x="469" y="1528"/>
                  </a:lnTo>
                  <a:lnTo>
                    <a:pt x="475" y="1540"/>
                  </a:lnTo>
                  <a:lnTo>
                    <a:pt x="487" y="1558"/>
                  </a:lnTo>
                  <a:lnTo>
                    <a:pt x="493" y="1570"/>
                  </a:lnTo>
                  <a:lnTo>
                    <a:pt x="505" y="1588"/>
                  </a:lnTo>
                  <a:lnTo>
                    <a:pt x="511" y="1600"/>
                  </a:lnTo>
                  <a:lnTo>
                    <a:pt x="523" y="1618"/>
                  </a:lnTo>
                  <a:lnTo>
                    <a:pt x="529" y="1630"/>
                  </a:lnTo>
                  <a:lnTo>
                    <a:pt x="535" y="1648"/>
                  </a:lnTo>
                  <a:lnTo>
                    <a:pt x="547" y="1660"/>
                  </a:lnTo>
                  <a:lnTo>
                    <a:pt x="553" y="1672"/>
                  </a:lnTo>
                  <a:lnTo>
                    <a:pt x="565" y="1684"/>
                  </a:lnTo>
                  <a:lnTo>
                    <a:pt x="571" y="1702"/>
                  </a:lnTo>
                  <a:lnTo>
                    <a:pt x="583" y="1709"/>
                  </a:lnTo>
                  <a:lnTo>
                    <a:pt x="589" y="1721"/>
                  </a:lnTo>
                  <a:lnTo>
                    <a:pt x="601" y="1733"/>
                  </a:lnTo>
                  <a:lnTo>
                    <a:pt x="607" y="1745"/>
                  </a:lnTo>
                  <a:lnTo>
                    <a:pt x="613" y="1751"/>
                  </a:lnTo>
                  <a:lnTo>
                    <a:pt x="625" y="1757"/>
                  </a:lnTo>
                  <a:lnTo>
                    <a:pt x="631" y="1769"/>
                  </a:lnTo>
                  <a:lnTo>
                    <a:pt x="643" y="1769"/>
                  </a:lnTo>
                  <a:lnTo>
                    <a:pt x="649" y="1775"/>
                  </a:lnTo>
                  <a:lnTo>
                    <a:pt x="661" y="1781"/>
                  </a:lnTo>
                  <a:lnTo>
                    <a:pt x="667" y="1781"/>
                  </a:lnTo>
                  <a:lnTo>
                    <a:pt x="679" y="1781"/>
                  </a:lnTo>
                  <a:lnTo>
                    <a:pt x="685" y="1781"/>
                  </a:lnTo>
                  <a:lnTo>
                    <a:pt x="691" y="1781"/>
                  </a:lnTo>
                  <a:lnTo>
                    <a:pt x="703" y="1781"/>
                  </a:lnTo>
                  <a:lnTo>
                    <a:pt x="709" y="1775"/>
                  </a:lnTo>
                  <a:lnTo>
                    <a:pt x="721" y="1769"/>
                  </a:lnTo>
                  <a:lnTo>
                    <a:pt x="727" y="1763"/>
                  </a:lnTo>
                  <a:lnTo>
                    <a:pt x="739" y="1757"/>
                  </a:lnTo>
                  <a:lnTo>
                    <a:pt x="745" y="1745"/>
                  </a:lnTo>
                  <a:lnTo>
                    <a:pt x="757" y="1733"/>
                  </a:lnTo>
                  <a:lnTo>
                    <a:pt x="763" y="1721"/>
                  </a:lnTo>
                  <a:lnTo>
                    <a:pt x="769" y="1709"/>
                  </a:lnTo>
                  <a:lnTo>
                    <a:pt x="781" y="1696"/>
                  </a:lnTo>
                  <a:lnTo>
                    <a:pt x="787" y="1678"/>
                  </a:lnTo>
                  <a:lnTo>
                    <a:pt x="799" y="1660"/>
                  </a:lnTo>
                  <a:lnTo>
                    <a:pt x="805" y="1642"/>
                  </a:lnTo>
                  <a:lnTo>
                    <a:pt x="817" y="1618"/>
                  </a:lnTo>
                  <a:lnTo>
                    <a:pt x="823" y="1594"/>
                  </a:lnTo>
                  <a:lnTo>
                    <a:pt x="835" y="1570"/>
                  </a:lnTo>
                  <a:lnTo>
                    <a:pt x="841" y="1546"/>
                  </a:lnTo>
                  <a:lnTo>
                    <a:pt x="847" y="1522"/>
                  </a:lnTo>
                  <a:lnTo>
                    <a:pt x="859" y="1492"/>
                  </a:lnTo>
                  <a:lnTo>
                    <a:pt x="865" y="1468"/>
                  </a:lnTo>
                  <a:lnTo>
                    <a:pt x="877" y="1438"/>
                  </a:lnTo>
                  <a:lnTo>
                    <a:pt x="883" y="1402"/>
                  </a:lnTo>
                  <a:lnTo>
                    <a:pt x="895" y="1372"/>
                  </a:lnTo>
                  <a:lnTo>
                    <a:pt x="901" y="1342"/>
                  </a:lnTo>
                  <a:lnTo>
                    <a:pt x="913" y="1306"/>
                  </a:lnTo>
                  <a:lnTo>
                    <a:pt x="919" y="1269"/>
                  </a:lnTo>
                  <a:lnTo>
                    <a:pt x="925" y="1233"/>
                  </a:lnTo>
                  <a:lnTo>
                    <a:pt x="937" y="1197"/>
                  </a:lnTo>
                  <a:lnTo>
                    <a:pt x="943" y="1161"/>
                  </a:lnTo>
                  <a:lnTo>
                    <a:pt x="955" y="1125"/>
                  </a:lnTo>
                  <a:lnTo>
                    <a:pt x="961" y="1083"/>
                  </a:lnTo>
                  <a:lnTo>
                    <a:pt x="974" y="1047"/>
                  </a:lnTo>
                  <a:lnTo>
                    <a:pt x="980" y="1005"/>
                  </a:lnTo>
                  <a:lnTo>
                    <a:pt x="992" y="969"/>
                  </a:lnTo>
                  <a:lnTo>
                    <a:pt x="998" y="927"/>
                  </a:lnTo>
                  <a:lnTo>
                    <a:pt x="1004" y="885"/>
                  </a:lnTo>
                  <a:lnTo>
                    <a:pt x="1016" y="848"/>
                  </a:lnTo>
                  <a:lnTo>
                    <a:pt x="1022" y="806"/>
                  </a:lnTo>
                  <a:lnTo>
                    <a:pt x="1034" y="764"/>
                  </a:lnTo>
                  <a:lnTo>
                    <a:pt x="1040" y="728"/>
                  </a:lnTo>
                  <a:lnTo>
                    <a:pt x="1052" y="686"/>
                  </a:lnTo>
                  <a:lnTo>
                    <a:pt x="1058" y="650"/>
                  </a:lnTo>
                  <a:lnTo>
                    <a:pt x="1070" y="608"/>
                  </a:lnTo>
                  <a:lnTo>
                    <a:pt x="1076" y="572"/>
                  </a:lnTo>
                  <a:lnTo>
                    <a:pt x="1082" y="536"/>
                  </a:lnTo>
                  <a:lnTo>
                    <a:pt x="1094" y="494"/>
                  </a:lnTo>
                  <a:lnTo>
                    <a:pt x="1100" y="458"/>
                  </a:lnTo>
                  <a:lnTo>
                    <a:pt x="1112" y="421"/>
                  </a:lnTo>
                  <a:lnTo>
                    <a:pt x="1118" y="391"/>
                  </a:lnTo>
                  <a:lnTo>
                    <a:pt x="1130" y="355"/>
                  </a:lnTo>
                  <a:lnTo>
                    <a:pt x="1136" y="325"/>
                  </a:lnTo>
                  <a:lnTo>
                    <a:pt x="1148" y="295"/>
                  </a:lnTo>
                  <a:lnTo>
                    <a:pt x="1154" y="265"/>
                  </a:lnTo>
                  <a:lnTo>
                    <a:pt x="1160" y="235"/>
                  </a:lnTo>
                  <a:lnTo>
                    <a:pt x="1172" y="205"/>
                  </a:lnTo>
                  <a:lnTo>
                    <a:pt x="1178" y="181"/>
                  </a:lnTo>
                  <a:lnTo>
                    <a:pt x="1190" y="157"/>
                  </a:lnTo>
                  <a:lnTo>
                    <a:pt x="1196" y="133"/>
                  </a:lnTo>
                  <a:lnTo>
                    <a:pt x="1208" y="115"/>
                  </a:lnTo>
                  <a:lnTo>
                    <a:pt x="1214" y="97"/>
                  </a:lnTo>
                  <a:lnTo>
                    <a:pt x="1226" y="79"/>
                  </a:lnTo>
                  <a:lnTo>
                    <a:pt x="1232" y="61"/>
                  </a:lnTo>
                  <a:lnTo>
                    <a:pt x="1238" y="49"/>
                  </a:lnTo>
                  <a:lnTo>
                    <a:pt x="1250" y="37"/>
                  </a:lnTo>
                  <a:lnTo>
                    <a:pt x="1256" y="25"/>
                  </a:lnTo>
                  <a:lnTo>
                    <a:pt x="1268" y="18"/>
                  </a:lnTo>
                  <a:lnTo>
                    <a:pt x="1274" y="6"/>
                  </a:lnTo>
                  <a:lnTo>
                    <a:pt x="1286" y="6"/>
                  </a:lnTo>
                  <a:lnTo>
                    <a:pt x="1292" y="0"/>
                  </a:lnTo>
                </a:path>
              </a:pathLst>
            </a:custGeom>
            <a:noFill/>
            <a:ln w="28575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203" name="Freeform 51"/>
            <p:cNvSpPr>
              <a:spLocks noChangeAspect="1"/>
            </p:cNvSpPr>
            <p:nvPr/>
          </p:nvSpPr>
          <p:spPr bwMode="auto">
            <a:xfrm>
              <a:off x="4228" y="2703"/>
              <a:ext cx="1106" cy="1393"/>
            </a:xfrm>
            <a:custGeom>
              <a:avLst/>
              <a:gdLst>
                <a:gd name="T0" fmla="*/ 15 w 1292"/>
                <a:gd name="T1" fmla="*/ 5 h 1781"/>
                <a:gd name="T2" fmla="*/ 36 w 1292"/>
                <a:gd name="T3" fmla="*/ 29 h 1781"/>
                <a:gd name="T4" fmla="*/ 56 w 1292"/>
                <a:gd name="T5" fmla="*/ 62 h 1781"/>
                <a:gd name="T6" fmla="*/ 82 w 1292"/>
                <a:gd name="T7" fmla="*/ 104 h 1781"/>
                <a:gd name="T8" fmla="*/ 103 w 1292"/>
                <a:gd name="T9" fmla="*/ 160 h 1781"/>
                <a:gd name="T10" fmla="*/ 123 w 1292"/>
                <a:gd name="T11" fmla="*/ 231 h 1781"/>
                <a:gd name="T12" fmla="*/ 149 w 1292"/>
                <a:gd name="T13" fmla="*/ 306 h 1781"/>
                <a:gd name="T14" fmla="*/ 169 w 1292"/>
                <a:gd name="T15" fmla="*/ 386 h 1781"/>
                <a:gd name="T16" fmla="*/ 191 w 1292"/>
                <a:gd name="T17" fmla="*/ 476 h 1781"/>
                <a:gd name="T18" fmla="*/ 217 w 1292"/>
                <a:gd name="T19" fmla="*/ 569 h 1781"/>
                <a:gd name="T20" fmla="*/ 237 w 1292"/>
                <a:gd name="T21" fmla="*/ 663 h 1781"/>
                <a:gd name="T22" fmla="*/ 258 w 1292"/>
                <a:gd name="T23" fmla="*/ 758 h 1781"/>
                <a:gd name="T24" fmla="*/ 283 w 1292"/>
                <a:gd name="T25" fmla="*/ 847 h 1781"/>
                <a:gd name="T26" fmla="*/ 304 w 1292"/>
                <a:gd name="T27" fmla="*/ 936 h 1781"/>
                <a:gd name="T28" fmla="*/ 324 w 1292"/>
                <a:gd name="T29" fmla="*/ 1021 h 1781"/>
                <a:gd name="T30" fmla="*/ 350 w 1292"/>
                <a:gd name="T31" fmla="*/ 1097 h 1781"/>
                <a:gd name="T32" fmla="*/ 371 w 1292"/>
                <a:gd name="T33" fmla="*/ 1167 h 1781"/>
                <a:gd name="T34" fmla="*/ 391 w 1292"/>
                <a:gd name="T35" fmla="*/ 1228 h 1781"/>
                <a:gd name="T36" fmla="*/ 417 w 1292"/>
                <a:gd name="T37" fmla="*/ 1284 h 1781"/>
                <a:gd name="T38" fmla="*/ 437 w 1292"/>
                <a:gd name="T39" fmla="*/ 1327 h 1781"/>
                <a:gd name="T40" fmla="*/ 458 w 1292"/>
                <a:gd name="T41" fmla="*/ 1355 h 1781"/>
                <a:gd name="T42" fmla="*/ 484 w 1292"/>
                <a:gd name="T43" fmla="*/ 1379 h 1781"/>
                <a:gd name="T44" fmla="*/ 504 w 1292"/>
                <a:gd name="T45" fmla="*/ 1393 h 1781"/>
                <a:gd name="T46" fmla="*/ 525 w 1292"/>
                <a:gd name="T47" fmla="*/ 1393 h 1781"/>
                <a:gd name="T48" fmla="*/ 550 w 1292"/>
                <a:gd name="T49" fmla="*/ 1388 h 1781"/>
                <a:gd name="T50" fmla="*/ 571 w 1292"/>
                <a:gd name="T51" fmla="*/ 1374 h 1781"/>
                <a:gd name="T52" fmla="*/ 592 w 1292"/>
                <a:gd name="T53" fmla="*/ 1355 h 1781"/>
                <a:gd name="T54" fmla="*/ 617 w 1292"/>
                <a:gd name="T55" fmla="*/ 1331 h 1781"/>
                <a:gd name="T56" fmla="*/ 638 w 1292"/>
                <a:gd name="T57" fmla="*/ 1298 h 1781"/>
                <a:gd name="T58" fmla="*/ 658 w 1292"/>
                <a:gd name="T59" fmla="*/ 1266 h 1781"/>
                <a:gd name="T60" fmla="*/ 685 w 1292"/>
                <a:gd name="T61" fmla="*/ 1228 h 1781"/>
                <a:gd name="T62" fmla="*/ 705 w 1292"/>
                <a:gd name="T63" fmla="*/ 1195 h 1781"/>
                <a:gd name="T64" fmla="*/ 726 w 1292"/>
                <a:gd name="T65" fmla="*/ 1158 h 1781"/>
                <a:gd name="T66" fmla="*/ 752 w 1292"/>
                <a:gd name="T67" fmla="*/ 1125 h 1781"/>
                <a:gd name="T68" fmla="*/ 772 w 1292"/>
                <a:gd name="T69" fmla="*/ 1092 h 1781"/>
                <a:gd name="T70" fmla="*/ 793 w 1292"/>
                <a:gd name="T71" fmla="*/ 1064 h 1781"/>
                <a:gd name="T72" fmla="*/ 818 w 1292"/>
                <a:gd name="T73" fmla="*/ 1040 h 1781"/>
                <a:gd name="T74" fmla="*/ 839 w 1292"/>
                <a:gd name="T75" fmla="*/ 1021 h 1781"/>
                <a:gd name="T76" fmla="*/ 859 w 1292"/>
                <a:gd name="T77" fmla="*/ 1012 h 1781"/>
                <a:gd name="T78" fmla="*/ 885 w 1292"/>
                <a:gd name="T79" fmla="*/ 1002 h 1781"/>
                <a:gd name="T80" fmla="*/ 906 w 1292"/>
                <a:gd name="T81" fmla="*/ 997 h 1781"/>
                <a:gd name="T82" fmla="*/ 926 w 1292"/>
                <a:gd name="T83" fmla="*/ 1002 h 1781"/>
                <a:gd name="T84" fmla="*/ 952 w 1292"/>
                <a:gd name="T85" fmla="*/ 1007 h 1781"/>
                <a:gd name="T86" fmla="*/ 972 w 1292"/>
                <a:gd name="T87" fmla="*/ 1021 h 1781"/>
                <a:gd name="T88" fmla="*/ 993 w 1292"/>
                <a:gd name="T89" fmla="*/ 1036 h 1781"/>
                <a:gd name="T90" fmla="*/ 1019 w 1292"/>
                <a:gd name="T91" fmla="*/ 1054 h 1781"/>
                <a:gd name="T92" fmla="*/ 1039 w 1292"/>
                <a:gd name="T93" fmla="*/ 1078 h 1781"/>
                <a:gd name="T94" fmla="*/ 1060 w 1292"/>
                <a:gd name="T95" fmla="*/ 1101 h 1781"/>
                <a:gd name="T96" fmla="*/ 1085 w 1292"/>
                <a:gd name="T97" fmla="*/ 1125 h 1781"/>
                <a:gd name="T98" fmla="*/ 1106 w 1292"/>
                <a:gd name="T99" fmla="*/ 1148 h 17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2" h="1781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24" y="18"/>
                  </a:lnTo>
                  <a:lnTo>
                    <a:pt x="36" y="25"/>
                  </a:lnTo>
                  <a:lnTo>
                    <a:pt x="42" y="37"/>
                  </a:lnTo>
                  <a:lnTo>
                    <a:pt x="54" y="49"/>
                  </a:lnTo>
                  <a:lnTo>
                    <a:pt x="60" y="61"/>
                  </a:lnTo>
                  <a:lnTo>
                    <a:pt x="66" y="79"/>
                  </a:lnTo>
                  <a:lnTo>
                    <a:pt x="78" y="97"/>
                  </a:lnTo>
                  <a:lnTo>
                    <a:pt x="84" y="115"/>
                  </a:lnTo>
                  <a:lnTo>
                    <a:pt x="96" y="133"/>
                  </a:lnTo>
                  <a:lnTo>
                    <a:pt x="102" y="157"/>
                  </a:lnTo>
                  <a:lnTo>
                    <a:pt x="114" y="181"/>
                  </a:lnTo>
                  <a:lnTo>
                    <a:pt x="120" y="205"/>
                  </a:lnTo>
                  <a:lnTo>
                    <a:pt x="132" y="235"/>
                  </a:lnTo>
                  <a:lnTo>
                    <a:pt x="138" y="265"/>
                  </a:lnTo>
                  <a:lnTo>
                    <a:pt x="144" y="295"/>
                  </a:lnTo>
                  <a:lnTo>
                    <a:pt x="156" y="325"/>
                  </a:lnTo>
                  <a:lnTo>
                    <a:pt x="162" y="355"/>
                  </a:lnTo>
                  <a:lnTo>
                    <a:pt x="174" y="391"/>
                  </a:lnTo>
                  <a:lnTo>
                    <a:pt x="180" y="421"/>
                  </a:lnTo>
                  <a:lnTo>
                    <a:pt x="192" y="458"/>
                  </a:lnTo>
                  <a:lnTo>
                    <a:pt x="198" y="494"/>
                  </a:lnTo>
                  <a:lnTo>
                    <a:pt x="210" y="536"/>
                  </a:lnTo>
                  <a:lnTo>
                    <a:pt x="216" y="572"/>
                  </a:lnTo>
                  <a:lnTo>
                    <a:pt x="223" y="608"/>
                  </a:lnTo>
                  <a:lnTo>
                    <a:pt x="235" y="650"/>
                  </a:lnTo>
                  <a:lnTo>
                    <a:pt x="241" y="686"/>
                  </a:lnTo>
                  <a:lnTo>
                    <a:pt x="253" y="728"/>
                  </a:lnTo>
                  <a:lnTo>
                    <a:pt x="259" y="764"/>
                  </a:lnTo>
                  <a:lnTo>
                    <a:pt x="271" y="806"/>
                  </a:lnTo>
                  <a:lnTo>
                    <a:pt x="277" y="848"/>
                  </a:lnTo>
                  <a:lnTo>
                    <a:pt x="289" y="885"/>
                  </a:lnTo>
                  <a:lnTo>
                    <a:pt x="295" y="927"/>
                  </a:lnTo>
                  <a:lnTo>
                    <a:pt x="301" y="969"/>
                  </a:lnTo>
                  <a:lnTo>
                    <a:pt x="313" y="1005"/>
                  </a:lnTo>
                  <a:lnTo>
                    <a:pt x="319" y="1047"/>
                  </a:lnTo>
                  <a:lnTo>
                    <a:pt x="331" y="1083"/>
                  </a:lnTo>
                  <a:lnTo>
                    <a:pt x="337" y="1125"/>
                  </a:lnTo>
                  <a:lnTo>
                    <a:pt x="349" y="1161"/>
                  </a:lnTo>
                  <a:lnTo>
                    <a:pt x="355" y="1197"/>
                  </a:lnTo>
                  <a:lnTo>
                    <a:pt x="367" y="1233"/>
                  </a:lnTo>
                  <a:lnTo>
                    <a:pt x="373" y="1269"/>
                  </a:lnTo>
                  <a:lnTo>
                    <a:pt x="379" y="1306"/>
                  </a:lnTo>
                  <a:lnTo>
                    <a:pt x="391" y="1342"/>
                  </a:lnTo>
                  <a:lnTo>
                    <a:pt x="397" y="1372"/>
                  </a:lnTo>
                  <a:lnTo>
                    <a:pt x="409" y="1402"/>
                  </a:lnTo>
                  <a:lnTo>
                    <a:pt x="415" y="1438"/>
                  </a:lnTo>
                  <a:lnTo>
                    <a:pt x="427" y="1468"/>
                  </a:lnTo>
                  <a:lnTo>
                    <a:pt x="433" y="1492"/>
                  </a:lnTo>
                  <a:lnTo>
                    <a:pt x="445" y="1522"/>
                  </a:lnTo>
                  <a:lnTo>
                    <a:pt x="451" y="1546"/>
                  </a:lnTo>
                  <a:lnTo>
                    <a:pt x="457" y="1570"/>
                  </a:lnTo>
                  <a:lnTo>
                    <a:pt x="469" y="1594"/>
                  </a:lnTo>
                  <a:lnTo>
                    <a:pt x="475" y="1618"/>
                  </a:lnTo>
                  <a:lnTo>
                    <a:pt x="487" y="1642"/>
                  </a:lnTo>
                  <a:lnTo>
                    <a:pt x="493" y="1660"/>
                  </a:lnTo>
                  <a:lnTo>
                    <a:pt x="505" y="1678"/>
                  </a:lnTo>
                  <a:lnTo>
                    <a:pt x="511" y="1696"/>
                  </a:lnTo>
                  <a:lnTo>
                    <a:pt x="523" y="1709"/>
                  </a:lnTo>
                  <a:lnTo>
                    <a:pt x="529" y="1721"/>
                  </a:lnTo>
                  <a:lnTo>
                    <a:pt x="535" y="1733"/>
                  </a:lnTo>
                  <a:lnTo>
                    <a:pt x="547" y="1745"/>
                  </a:lnTo>
                  <a:lnTo>
                    <a:pt x="553" y="1757"/>
                  </a:lnTo>
                  <a:lnTo>
                    <a:pt x="565" y="1763"/>
                  </a:lnTo>
                  <a:lnTo>
                    <a:pt x="571" y="1769"/>
                  </a:lnTo>
                  <a:lnTo>
                    <a:pt x="583" y="1775"/>
                  </a:lnTo>
                  <a:lnTo>
                    <a:pt x="589" y="1781"/>
                  </a:lnTo>
                  <a:lnTo>
                    <a:pt x="601" y="1781"/>
                  </a:lnTo>
                  <a:lnTo>
                    <a:pt x="607" y="1781"/>
                  </a:lnTo>
                  <a:lnTo>
                    <a:pt x="613" y="1781"/>
                  </a:lnTo>
                  <a:lnTo>
                    <a:pt x="625" y="1781"/>
                  </a:lnTo>
                  <a:lnTo>
                    <a:pt x="631" y="1781"/>
                  </a:lnTo>
                  <a:lnTo>
                    <a:pt x="643" y="1775"/>
                  </a:lnTo>
                  <a:lnTo>
                    <a:pt x="649" y="1769"/>
                  </a:lnTo>
                  <a:lnTo>
                    <a:pt x="661" y="1769"/>
                  </a:lnTo>
                  <a:lnTo>
                    <a:pt x="667" y="1757"/>
                  </a:lnTo>
                  <a:lnTo>
                    <a:pt x="679" y="1751"/>
                  </a:lnTo>
                  <a:lnTo>
                    <a:pt x="685" y="1745"/>
                  </a:lnTo>
                  <a:lnTo>
                    <a:pt x="691" y="1733"/>
                  </a:lnTo>
                  <a:lnTo>
                    <a:pt x="703" y="1721"/>
                  </a:lnTo>
                  <a:lnTo>
                    <a:pt x="709" y="1709"/>
                  </a:lnTo>
                  <a:lnTo>
                    <a:pt x="721" y="1702"/>
                  </a:lnTo>
                  <a:lnTo>
                    <a:pt x="727" y="1684"/>
                  </a:lnTo>
                  <a:lnTo>
                    <a:pt x="739" y="1672"/>
                  </a:lnTo>
                  <a:lnTo>
                    <a:pt x="745" y="1660"/>
                  </a:lnTo>
                  <a:lnTo>
                    <a:pt x="757" y="1648"/>
                  </a:lnTo>
                  <a:lnTo>
                    <a:pt x="763" y="1630"/>
                  </a:lnTo>
                  <a:lnTo>
                    <a:pt x="769" y="1618"/>
                  </a:lnTo>
                  <a:lnTo>
                    <a:pt x="782" y="1600"/>
                  </a:lnTo>
                  <a:lnTo>
                    <a:pt x="788" y="1588"/>
                  </a:lnTo>
                  <a:lnTo>
                    <a:pt x="800" y="1570"/>
                  </a:lnTo>
                  <a:lnTo>
                    <a:pt x="806" y="1558"/>
                  </a:lnTo>
                  <a:lnTo>
                    <a:pt x="818" y="1540"/>
                  </a:lnTo>
                  <a:lnTo>
                    <a:pt x="824" y="1528"/>
                  </a:lnTo>
                  <a:lnTo>
                    <a:pt x="836" y="1510"/>
                  </a:lnTo>
                  <a:lnTo>
                    <a:pt x="842" y="1498"/>
                  </a:lnTo>
                  <a:lnTo>
                    <a:pt x="848" y="1480"/>
                  </a:lnTo>
                  <a:lnTo>
                    <a:pt x="860" y="1468"/>
                  </a:lnTo>
                  <a:lnTo>
                    <a:pt x="866" y="1450"/>
                  </a:lnTo>
                  <a:lnTo>
                    <a:pt x="878" y="1438"/>
                  </a:lnTo>
                  <a:lnTo>
                    <a:pt x="884" y="1426"/>
                  </a:lnTo>
                  <a:lnTo>
                    <a:pt x="896" y="1408"/>
                  </a:lnTo>
                  <a:lnTo>
                    <a:pt x="902" y="1396"/>
                  </a:lnTo>
                  <a:lnTo>
                    <a:pt x="908" y="1384"/>
                  </a:lnTo>
                  <a:lnTo>
                    <a:pt x="920" y="1372"/>
                  </a:lnTo>
                  <a:lnTo>
                    <a:pt x="926" y="1360"/>
                  </a:lnTo>
                  <a:lnTo>
                    <a:pt x="938" y="1354"/>
                  </a:lnTo>
                  <a:lnTo>
                    <a:pt x="944" y="1342"/>
                  </a:lnTo>
                  <a:lnTo>
                    <a:pt x="956" y="1330"/>
                  </a:lnTo>
                  <a:lnTo>
                    <a:pt x="962" y="1324"/>
                  </a:lnTo>
                  <a:lnTo>
                    <a:pt x="974" y="1318"/>
                  </a:lnTo>
                  <a:lnTo>
                    <a:pt x="980" y="1306"/>
                  </a:lnTo>
                  <a:lnTo>
                    <a:pt x="986" y="1300"/>
                  </a:lnTo>
                  <a:lnTo>
                    <a:pt x="998" y="1294"/>
                  </a:lnTo>
                  <a:lnTo>
                    <a:pt x="1004" y="1294"/>
                  </a:lnTo>
                  <a:lnTo>
                    <a:pt x="1016" y="1288"/>
                  </a:lnTo>
                  <a:lnTo>
                    <a:pt x="1022" y="1281"/>
                  </a:lnTo>
                  <a:lnTo>
                    <a:pt x="1034" y="1281"/>
                  </a:lnTo>
                  <a:lnTo>
                    <a:pt x="1040" y="1281"/>
                  </a:lnTo>
                  <a:lnTo>
                    <a:pt x="1052" y="1275"/>
                  </a:lnTo>
                  <a:lnTo>
                    <a:pt x="1058" y="1275"/>
                  </a:lnTo>
                  <a:lnTo>
                    <a:pt x="1064" y="1275"/>
                  </a:lnTo>
                  <a:lnTo>
                    <a:pt x="1076" y="1281"/>
                  </a:lnTo>
                  <a:lnTo>
                    <a:pt x="1082" y="1281"/>
                  </a:lnTo>
                  <a:lnTo>
                    <a:pt x="1094" y="1281"/>
                  </a:lnTo>
                  <a:lnTo>
                    <a:pt x="1100" y="1288"/>
                  </a:lnTo>
                  <a:lnTo>
                    <a:pt x="1112" y="1288"/>
                  </a:lnTo>
                  <a:lnTo>
                    <a:pt x="1118" y="1294"/>
                  </a:lnTo>
                  <a:lnTo>
                    <a:pt x="1130" y="1300"/>
                  </a:lnTo>
                  <a:lnTo>
                    <a:pt x="1136" y="1306"/>
                  </a:lnTo>
                  <a:lnTo>
                    <a:pt x="1142" y="1312"/>
                  </a:lnTo>
                  <a:lnTo>
                    <a:pt x="1154" y="1318"/>
                  </a:lnTo>
                  <a:lnTo>
                    <a:pt x="1160" y="1324"/>
                  </a:lnTo>
                  <a:lnTo>
                    <a:pt x="1172" y="1336"/>
                  </a:lnTo>
                  <a:lnTo>
                    <a:pt x="1178" y="1342"/>
                  </a:lnTo>
                  <a:lnTo>
                    <a:pt x="1190" y="1348"/>
                  </a:lnTo>
                  <a:lnTo>
                    <a:pt x="1196" y="1360"/>
                  </a:lnTo>
                  <a:lnTo>
                    <a:pt x="1208" y="1366"/>
                  </a:lnTo>
                  <a:lnTo>
                    <a:pt x="1214" y="1378"/>
                  </a:lnTo>
                  <a:lnTo>
                    <a:pt x="1220" y="1384"/>
                  </a:lnTo>
                  <a:lnTo>
                    <a:pt x="1232" y="1396"/>
                  </a:lnTo>
                  <a:lnTo>
                    <a:pt x="1238" y="1408"/>
                  </a:lnTo>
                  <a:lnTo>
                    <a:pt x="1250" y="1414"/>
                  </a:lnTo>
                  <a:lnTo>
                    <a:pt x="1256" y="1426"/>
                  </a:lnTo>
                  <a:lnTo>
                    <a:pt x="1268" y="1438"/>
                  </a:lnTo>
                  <a:lnTo>
                    <a:pt x="1274" y="1444"/>
                  </a:lnTo>
                  <a:lnTo>
                    <a:pt x="1286" y="1456"/>
                  </a:lnTo>
                  <a:lnTo>
                    <a:pt x="1292" y="1468"/>
                  </a:lnTo>
                </a:path>
              </a:pathLst>
            </a:custGeom>
            <a:noFill/>
            <a:ln w="28575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204" name="Text Box 52"/>
            <p:cNvSpPr txBox="1">
              <a:spLocks noChangeArrowheads="1"/>
            </p:cNvSpPr>
            <p:nvPr/>
          </p:nvSpPr>
          <p:spPr bwMode="auto">
            <a:xfrm>
              <a:off x="4447" y="4110"/>
              <a:ext cx="3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latin typeface="Arial" charset="0"/>
                </a:rPr>
                <a:t>2</a:t>
              </a:r>
              <a:r>
                <a:rPr lang="pt-BR" altLang="pt-BR" sz="1400">
                  <a:latin typeface="Symbol" pitchFamily="18" charset="2"/>
                </a:rPr>
                <a:t>p</a:t>
              </a:r>
              <a:r>
                <a:rPr lang="pt-BR" altLang="pt-BR" sz="1400">
                  <a:latin typeface="Arial" charset="0"/>
                </a:rPr>
                <a:t>/</a:t>
              </a:r>
              <a:r>
                <a:rPr lang="pt-BR" altLang="pt-BR" sz="1400">
                  <a:latin typeface="Arial" charset="0"/>
                  <a:sym typeface="Symbol" pitchFamily="18" charset="2"/>
                </a:rPr>
                <a:t></a:t>
              </a:r>
              <a:endParaRPr lang="pt-BR" altLang="pt-BR" sz="1400">
                <a:latin typeface="Arial" charset="0"/>
              </a:endParaRPr>
            </a:p>
          </p:txBody>
        </p:sp>
        <p:sp>
          <p:nvSpPr>
            <p:cNvPr id="49205" name="Text Box 53"/>
            <p:cNvSpPr txBox="1">
              <a:spLocks noChangeArrowheads="1"/>
            </p:cNvSpPr>
            <p:nvPr/>
          </p:nvSpPr>
          <p:spPr bwMode="auto">
            <a:xfrm>
              <a:off x="4817" y="4110"/>
              <a:ext cx="3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latin typeface="Arial" charset="0"/>
                </a:rPr>
                <a:t>4</a:t>
              </a:r>
              <a:r>
                <a:rPr lang="pt-BR" altLang="pt-BR" sz="1400">
                  <a:latin typeface="Symbol" pitchFamily="18" charset="2"/>
                </a:rPr>
                <a:t>p</a:t>
              </a:r>
              <a:r>
                <a:rPr lang="pt-BR" altLang="pt-BR" sz="1400">
                  <a:latin typeface="Arial" charset="0"/>
                </a:rPr>
                <a:t>/</a:t>
              </a:r>
              <a:r>
                <a:rPr lang="pt-BR" altLang="pt-BR" sz="1400">
                  <a:latin typeface="Arial" charset="0"/>
                  <a:sym typeface="Symbol" pitchFamily="18" charset="2"/>
                </a:rPr>
                <a:t></a:t>
              </a:r>
              <a:endParaRPr lang="pt-BR" altLang="pt-BR" sz="1400">
                <a:latin typeface="Arial" charset="0"/>
              </a:endParaRPr>
            </a:p>
          </p:txBody>
        </p:sp>
        <p:sp>
          <p:nvSpPr>
            <p:cNvPr id="49206" name="Text Box 54"/>
            <p:cNvSpPr txBox="1">
              <a:spLocks noChangeArrowheads="1"/>
            </p:cNvSpPr>
            <p:nvPr/>
          </p:nvSpPr>
          <p:spPr bwMode="auto">
            <a:xfrm>
              <a:off x="3696" y="4128"/>
              <a:ext cx="3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latin typeface="Arial" charset="0"/>
                </a:rPr>
                <a:t>-2</a:t>
              </a:r>
              <a:r>
                <a:rPr lang="pt-BR" altLang="pt-BR" sz="1400">
                  <a:latin typeface="Symbol" pitchFamily="18" charset="2"/>
                </a:rPr>
                <a:t>p</a:t>
              </a:r>
              <a:r>
                <a:rPr lang="pt-BR" altLang="pt-BR" sz="1400">
                  <a:latin typeface="Arial" charset="0"/>
                </a:rPr>
                <a:t>/</a:t>
              </a:r>
              <a:r>
                <a:rPr lang="pt-BR" altLang="pt-BR" sz="1400">
                  <a:latin typeface="Arial" charset="0"/>
                  <a:sym typeface="Symbol" pitchFamily="18" charset="2"/>
                </a:rPr>
                <a:t></a:t>
              </a:r>
              <a:endParaRPr lang="pt-BR" altLang="pt-BR" sz="1400">
                <a:latin typeface="Arial" charset="0"/>
              </a:endParaRPr>
            </a:p>
          </p:txBody>
        </p:sp>
        <p:sp>
          <p:nvSpPr>
            <p:cNvPr id="49207" name="Text Box 55"/>
            <p:cNvSpPr txBox="1">
              <a:spLocks noChangeArrowheads="1"/>
            </p:cNvSpPr>
            <p:nvPr/>
          </p:nvSpPr>
          <p:spPr bwMode="auto">
            <a:xfrm>
              <a:off x="3243" y="4128"/>
              <a:ext cx="3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latin typeface="Symbol" pitchFamily="18" charset="2"/>
                </a:rPr>
                <a:t>-4p/</a:t>
              </a:r>
              <a:r>
                <a:rPr lang="pt-BR" altLang="pt-BR" sz="1400">
                  <a:latin typeface="Symbol" pitchFamily="18" charset="2"/>
                  <a:sym typeface="Symbol" pitchFamily="18" charset="2"/>
                </a:rPr>
                <a:t></a:t>
              </a:r>
              <a:endParaRPr lang="pt-BR" altLang="pt-BR" sz="1400">
                <a:latin typeface="Symbol" pitchFamily="18" charset="2"/>
              </a:endParaRPr>
            </a:p>
          </p:txBody>
        </p:sp>
        <p:sp>
          <p:nvSpPr>
            <p:cNvPr id="49208" name="Line 56"/>
            <p:cNvSpPr>
              <a:spLocks noChangeShapeType="1"/>
            </p:cNvSpPr>
            <p:nvPr/>
          </p:nvSpPr>
          <p:spPr bwMode="auto">
            <a:xfrm flipV="1">
              <a:off x="1064" y="2770"/>
              <a:ext cx="0" cy="11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9209" name="Line 57"/>
            <p:cNvSpPr>
              <a:spLocks noChangeShapeType="1"/>
            </p:cNvSpPr>
            <p:nvPr/>
          </p:nvSpPr>
          <p:spPr bwMode="auto">
            <a:xfrm>
              <a:off x="377" y="3734"/>
              <a:ext cx="15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9210" name="Freeform 58"/>
            <p:cNvSpPr>
              <a:spLocks/>
            </p:cNvSpPr>
            <p:nvPr/>
          </p:nvSpPr>
          <p:spPr bwMode="auto">
            <a:xfrm>
              <a:off x="562" y="3221"/>
              <a:ext cx="1132" cy="517"/>
            </a:xfrm>
            <a:custGeom>
              <a:avLst/>
              <a:gdLst>
                <a:gd name="T0" fmla="*/ 0 w 911"/>
                <a:gd name="T1" fmla="*/ 517 h 416"/>
                <a:gd name="T2" fmla="*/ 286 w 911"/>
                <a:gd name="T3" fmla="*/ 517 h 416"/>
                <a:gd name="T4" fmla="*/ 286 w 911"/>
                <a:gd name="T5" fmla="*/ 0 h 416"/>
                <a:gd name="T6" fmla="*/ 731 w 911"/>
                <a:gd name="T7" fmla="*/ 0 h 416"/>
                <a:gd name="T8" fmla="*/ 731 w 911"/>
                <a:gd name="T9" fmla="*/ 517 h 416"/>
                <a:gd name="T10" fmla="*/ 1132 w 911"/>
                <a:gd name="T11" fmla="*/ 517 h 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1" h="416">
                  <a:moveTo>
                    <a:pt x="0" y="416"/>
                  </a:moveTo>
                  <a:lnTo>
                    <a:pt x="230" y="416"/>
                  </a:lnTo>
                  <a:lnTo>
                    <a:pt x="230" y="0"/>
                  </a:lnTo>
                  <a:lnTo>
                    <a:pt x="588" y="0"/>
                  </a:lnTo>
                  <a:lnTo>
                    <a:pt x="588" y="416"/>
                  </a:lnTo>
                  <a:lnTo>
                    <a:pt x="911" y="416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9211" name="Text Box 59"/>
            <p:cNvSpPr txBox="1">
              <a:spLocks noChangeArrowheads="1"/>
            </p:cNvSpPr>
            <p:nvPr/>
          </p:nvSpPr>
          <p:spPr bwMode="auto">
            <a:xfrm>
              <a:off x="1066" y="2767"/>
              <a:ext cx="42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latin typeface="Arial" charset="0"/>
                </a:rPr>
                <a:t>AG</a:t>
              </a:r>
              <a:r>
                <a:rPr lang="pt-BR" altLang="pt-BR" sz="1400" baseline="-25000">
                  <a:latin typeface="Arial" charset="0"/>
                </a:rPr>
                <a:t>T</a:t>
              </a:r>
              <a:r>
                <a:rPr lang="pt-BR" altLang="pt-BR" sz="1400">
                  <a:latin typeface="Arial" charset="0"/>
                </a:rPr>
                <a:t>(t)</a:t>
              </a:r>
            </a:p>
          </p:txBody>
        </p:sp>
        <p:sp>
          <p:nvSpPr>
            <p:cNvPr id="49212" name="Text Box 60"/>
            <p:cNvSpPr txBox="1">
              <a:spLocks noChangeArrowheads="1"/>
            </p:cNvSpPr>
            <p:nvPr/>
          </p:nvSpPr>
          <p:spPr bwMode="auto">
            <a:xfrm>
              <a:off x="1176" y="3744"/>
              <a:ext cx="2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latin typeface="Arial" charset="0"/>
                  <a:sym typeface="Symbol" pitchFamily="18" charset="2"/>
                </a:rPr>
                <a:t>/2</a:t>
              </a:r>
              <a:endParaRPr lang="pt-BR" altLang="pt-BR" sz="1400">
                <a:latin typeface="Arial" charset="0"/>
              </a:endParaRPr>
            </a:p>
          </p:txBody>
        </p:sp>
        <p:sp>
          <p:nvSpPr>
            <p:cNvPr id="49213" name="Text Box 61"/>
            <p:cNvSpPr txBox="1">
              <a:spLocks noChangeArrowheads="1"/>
            </p:cNvSpPr>
            <p:nvPr/>
          </p:nvSpPr>
          <p:spPr bwMode="auto">
            <a:xfrm>
              <a:off x="635" y="3744"/>
              <a:ext cx="2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pt-BR" altLang="pt-BR" sz="1400">
                  <a:latin typeface="Arial" charset="0"/>
                  <a:sym typeface="Symbol" pitchFamily="18" charset="2"/>
                </a:rPr>
                <a:t>-/2</a:t>
              </a:r>
              <a:endParaRPr lang="pt-BR" altLang="pt-BR" sz="1400">
                <a:latin typeface="Arial" charset="0"/>
              </a:endParaRPr>
            </a:p>
          </p:txBody>
        </p:sp>
        <p:sp>
          <p:nvSpPr>
            <p:cNvPr id="49214" name="Line 62"/>
            <p:cNvSpPr>
              <a:spLocks noChangeShapeType="1"/>
            </p:cNvSpPr>
            <p:nvPr/>
          </p:nvSpPr>
          <p:spPr bwMode="auto">
            <a:xfrm>
              <a:off x="1542" y="3634"/>
              <a:ext cx="0" cy="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9215" name="Line 63"/>
            <p:cNvSpPr>
              <a:spLocks noChangeShapeType="1"/>
            </p:cNvSpPr>
            <p:nvPr/>
          </p:nvSpPr>
          <p:spPr bwMode="auto">
            <a:xfrm>
              <a:off x="596" y="3611"/>
              <a:ext cx="0" cy="1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9216" name="Text Box 64"/>
            <p:cNvSpPr txBox="1">
              <a:spLocks noChangeArrowheads="1"/>
            </p:cNvSpPr>
            <p:nvPr/>
          </p:nvSpPr>
          <p:spPr bwMode="auto">
            <a:xfrm>
              <a:off x="1942" y="3583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2000">
                  <a:latin typeface="Arial" charset="0"/>
                </a:rPr>
                <a:t>t</a:t>
              </a:r>
            </a:p>
          </p:txBody>
        </p:sp>
        <p:sp>
          <p:nvSpPr>
            <p:cNvPr id="49217" name="Text Box 65"/>
            <p:cNvSpPr txBox="1">
              <a:spLocks noChangeArrowheads="1"/>
            </p:cNvSpPr>
            <p:nvPr/>
          </p:nvSpPr>
          <p:spPr bwMode="auto">
            <a:xfrm>
              <a:off x="965" y="3039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400">
                  <a:latin typeface="Arial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27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Singulares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920037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Seja uma voltagem, u, escalar unitária, aplicada sobre um capacitor: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098800" y="1971675"/>
          <a:ext cx="8858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Equation" r:id="rId3" imgW="520474" imgH="393529" progId="Equation.3">
                  <p:embed/>
                </p:oleObj>
              </mc:Choice>
              <mc:Fallback>
                <p:oleObj name="Equation" r:id="rId3" imgW="52047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1971675"/>
                        <a:ext cx="88582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1763713" y="2752725"/>
            <a:ext cx="1817687" cy="1108075"/>
            <a:chOff x="1729" y="1661"/>
            <a:chExt cx="1970" cy="698"/>
          </a:xfrm>
        </p:grpSpPr>
        <p:sp>
          <p:nvSpPr>
            <p:cNvPr id="50222" name="Text Box 6"/>
            <p:cNvSpPr txBox="1">
              <a:spLocks noChangeArrowheads="1"/>
            </p:cNvSpPr>
            <p:nvPr/>
          </p:nvSpPr>
          <p:spPr bwMode="auto">
            <a:xfrm>
              <a:off x="3444" y="2205"/>
              <a:ext cx="25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t</a:t>
              </a:r>
            </a:p>
          </p:txBody>
        </p:sp>
        <p:grpSp>
          <p:nvGrpSpPr>
            <p:cNvPr id="50223" name="Group 7"/>
            <p:cNvGrpSpPr>
              <a:grpSpLocks/>
            </p:cNvGrpSpPr>
            <p:nvPr/>
          </p:nvGrpSpPr>
          <p:grpSpPr bwMode="auto">
            <a:xfrm>
              <a:off x="1729" y="1661"/>
              <a:ext cx="1762" cy="590"/>
              <a:chOff x="3906" y="1434"/>
              <a:chExt cx="1762" cy="590"/>
            </a:xfrm>
          </p:grpSpPr>
          <p:sp>
            <p:nvSpPr>
              <p:cNvPr id="50224" name="Line 8"/>
              <p:cNvSpPr>
                <a:spLocks noChangeShapeType="1"/>
              </p:cNvSpPr>
              <p:nvPr/>
            </p:nvSpPr>
            <p:spPr bwMode="auto">
              <a:xfrm>
                <a:off x="4105" y="1480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225" name="Line 9"/>
              <p:cNvSpPr>
                <a:spLocks noChangeShapeType="1"/>
              </p:cNvSpPr>
              <p:nvPr/>
            </p:nvSpPr>
            <p:spPr bwMode="auto">
              <a:xfrm>
                <a:off x="4059" y="1979"/>
                <a:ext cx="14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226" name="Line 10"/>
              <p:cNvSpPr>
                <a:spLocks noChangeShapeType="1"/>
              </p:cNvSpPr>
              <p:nvPr/>
            </p:nvSpPr>
            <p:spPr bwMode="auto">
              <a:xfrm flipV="1">
                <a:off x="5465" y="2020"/>
                <a:ext cx="20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227" name="Text Box 11"/>
              <p:cNvSpPr txBox="1">
                <a:spLocks noChangeArrowheads="1"/>
              </p:cNvSpPr>
              <p:nvPr/>
            </p:nvSpPr>
            <p:spPr bwMode="auto">
              <a:xfrm>
                <a:off x="3906" y="1616"/>
                <a:ext cx="28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000"/>
                  <a:t>1</a:t>
                </a:r>
              </a:p>
            </p:txBody>
          </p:sp>
          <p:sp>
            <p:nvSpPr>
              <p:cNvPr id="50228" name="Line 12"/>
              <p:cNvSpPr>
                <a:spLocks noChangeShapeType="1"/>
              </p:cNvSpPr>
              <p:nvPr/>
            </p:nvSpPr>
            <p:spPr bwMode="auto">
              <a:xfrm>
                <a:off x="4059" y="1706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229" name="Text Box 13"/>
              <p:cNvSpPr txBox="1">
                <a:spLocks noChangeArrowheads="1"/>
              </p:cNvSpPr>
              <p:nvPr/>
            </p:nvSpPr>
            <p:spPr bwMode="auto">
              <a:xfrm>
                <a:off x="4059" y="1434"/>
                <a:ext cx="46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000"/>
                  <a:t>u(t)</a:t>
                </a:r>
              </a:p>
            </p:txBody>
          </p:sp>
        </p:grpSp>
      </p:grpSp>
      <p:grpSp>
        <p:nvGrpSpPr>
          <p:cNvPr id="50182" name="Group 14"/>
          <p:cNvGrpSpPr>
            <a:grpSpLocks/>
          </p:cNvGrpSpPr>
          <p:nvPr/>
        </p:nvGrpSpPr>
        <p:grpSpPr bwMode="auto">
          <a:xfrm>
            <a:off x="3779838" y="2825750"/>
            <a:ext cx="2395537" cy="863600"/>
            <a:chOff x="3969" y="1752"/>
            <a:chExt cx="1509" cy="544"/>
          </a:xfrm>
        </p:grpSpPr>
        <p:sp>
          <p:nvSpPr>
            <p:cNvPr id="50213" name="Rectangle 15"/>
            <p:cNvSpPr>
              <a:spLocks noChangeArrowheads="1"/>
            </p:cNvSpPr>
            <p:nvPr/>
          </p:nvSpPr>
          <p:spPr bwMode="auto">
            <a:xfrm>
              <a:off x="4332" y="1752"/>
              <a:ext cx="861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0214" name="Line 16"/>
            <p:cNvSpPr>
              <a:spLocks noChangeShapeType="1"/>
            </p:cNvSpPr>
            <p:nvPr/>
          </p:nvSpPr>
          <p:spPr bwMode="auto">
            <a:xfrm>
              <a:off x="5098" y="197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15" name="Oval 17"/>
            <p:cNvSpPr>
              <a:spLocks noChangeArrowheads="1"/>
            </p:cNvSpPr>
            <p:nvPr/>
          </p:nvSpPr>
          <p:spPr bwMode="auto">
            <a:xfrm>
              <a:off x="4254" y="193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0216" name="Rectangle 18"/>
            <p:cNvSpPr>
              <a:spLocks noChangeArrowheads="1"/>
            </p:cNvSpPr>
            <p:nvPr/>
          </p:nvSpPr>
          <p:spPr bwMode="auto">
            <a:xfrm>
              <a:off x="5103" y="1979"/>
              <a:ext cx="240" cy="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0217" name="Line 19"/>
            <p:cNvSpPr>
              <a:spLocks noChangeShapeType="1"/>
            </p:cNvSpPr>
            <p:nvPr/>
          </p:nvSpPr>
          <p:spPr bwMode="auto">
            <a:xfrm>
              <a:off x="5100" y="204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18" name="AutoShape 20"/>
            <p:cNvSpPr>
              <a:spLocks noChangeArrowheads="1"/>
            </p:cNvSpPr>
            <p:nvPr/>
          </p:nvSpPr>
          <p:spPr bwMode="auto">
            <a:xfrm>
              <a:off x="4694" y="1888"/>
              <a:ext cx="273" cy="317"/>
            </a:xfrm>
            <a:prstGeom prst="curvedLeftArrow">
              <a:avLst>
                <a:gd name="adj1" fmla="val 5349"/>
                <a:gd name="adj2" fmla="val 2857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0219" name="Text Box 21"/>
            <p:cNvSpPr txBox="1">
              <a:spLocks noChangeArrowheads="1"/>
            </p:cNvSpPr>
            <p:nvPr/>
          </p:nvSpPr>
          <p:spPr bwMode="auto">
            <a:xfrm>
              <a:off x="4513" y="1933"/>
              <a:ext cx="2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i(t)</a:t>
              </a:r>
            </a:p>
          </p:txBody>
        </p:sp>
        <p:sp>
          <p:nvSpPr>
            <p:cNvPr id="50220" name="Rectangle 22"/>
            <p:cNvSpPr>
              <a:spLocks noChangeArrowheads="1"/>
            </p:cNvSpPr>
            <p:nvPr/>
          </p:nvSpPr>
          <p:spPr bwMode="auto">
            <a:xfrm>
              <a:off x="3969" y="1933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u(t)</a:t>
              </a:r>
            </a:p>
          </p:txBody>
        </p:sp>
        <p:sp>
          <p:nvSpPr>
            <p:cNvPr id="50221" name="Rectangle 23"/>
            <p:cNvSpPr>
              <a:spLocks noChangeArrowheads="1"/>
            </p:cNvSpPr>
            <p:nvPr/>
          </p:nvSpPr>
          <p:spPr bwMode="auto">
            <a:xfrm>
              <a:off x="5284" y="1888"/>
              <a:ext cx="1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C</a:t>
              </a:r>
            </a:p>
          </p:txBody>
        </p:sp>
      </p:grpSp>
      <p:sp>
        <p:nvSpPr>
          <p:cNvPr id="50183" name="Text Box 24"/>
          <p:cNvSpPr txBox="1">
            <a:spLocks noChangeArrowheads="1"/>
          </p:cNvSpPr>
          <p:nvPr/>
        </p:nvSpPr>
        <p:spPr bwMode="auto">
          <a:xfrm>
            <a:off x="179388" y="3976688"/>
            <a:ext cx="86407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dv/dt é zero para todos os valores de t à exceção de t=0, onde não está definida. A derivada em t=0 não existe porque a função u(t) é descontínua neste ponto: este é um problema matemático!!! A solução ideal para uma voltagem unitária em degrau, como esta, não existe, mas é possível obter uma solução no limite, assumindo uma fonte não-ideal, e então fazendo “a” tender a zero, no limite.</a:t>
            </a:r>
          </a:p>
        </p:txBody>
      </p:sp>
      <p:grpSp>
        <p:nvGrpSpPr>
          <p:cNvPr id="50184" name="Group 25"/>
          <p:cNvGrpSpPr>
            <a:grpSpLocks/>
          </p:cNvGrpSpPr>
          <p:nvPr/>
        </p:nvGrpSpPr>
        <p:grpSpPr bwMode="auto">
          <a:xfrm>
            <a:off x="6227763" y="2681288"/>
            <a:ext cx="1955800" cy="1108075"/>
            <a:chOff x="3468" y="1525"/>
            <a:chExt cx="1232" cy="698"/>
          </a:xfrm>
        </p:grpSpPr>
        <p:sp>
          <p:nvSpPr>
            <p:cNvPr id="50206" name="Text Box 26"/>
            <p:cNvSpPr txBox="1">
              <a:spLocks noChangeArrowheads="1"/>
            </p:cNvSpPr>
            <p:nvPr/>
          </p:nvSpPr>
          <p:spPr bwMode="auto">
            <a:xfrm>
              <a:off x="4376" y="2069"/>
              <a:ext cx="1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t</a:t>
              </a:r>
            </a:p>
          </p:txBody>
        </p:sp>
        <p:sp>
          <p:nvSpPr>
            <p:cNvPr id="50207" name="Line 27"/>
            <p:cNvSpPr>
              <a:spLocks noChangeShapeType="1"/>
            </p:cNvSpPr>
            <p:nvPr/>
          </p:nvSpPr>
          <p:spPr bwMode="auto">
            <a:xfrm>
              <a:off x="3495" y="157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08" name="Line 28"/>
            <p:cNvSpPr>
              <a:spLocks noChangeShapeType="1"/>
            </p:cNvSpPr>
            <p:nvPr/>
          </p:nvSpPr>
          <p:spPr bwMode="auto">
            <a:xfrm>
              <a:off x="3468" y="2070"/>
              <a:ext cx="8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09" name="Line 29"/>
            <p:cNvSpPr>
              <a:spLocks noChangeShapeType="1"/>
            </p:cNvSpPr>
            <p:nvPr/>
          </p:nvSpPr>
          <p:spPr bwMode="auto">
            <a:xfrm flipV="1">
              <a:off x="4285" y="2111"/>
              <a:ext cx="11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10" name="Text Box 30"/>
            <p:cNvSpPr txBox="1">
              <a:spLocks noChangeArrowheads="1"/>
            </p:cNvSpPr>
            <p:nvPr/>
          </p:nvSpPr>
          <p:spPr bwMode="auto">
            <a:xfrm>
              <a:off x="3468" y="1525"/>
              <a:ext cx="2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i(t)</a:t>
              </a:r>
            </a:p>
          </p:txBody>
        </p:sp>
        <p:sp>
          <p:nvSpPr>
            <p:cNvPr id="50211" name="Line 31"/>
            <p:cNvSpPr>
              <a:spLocks noChangeShapeType="1"/>
            </p:cNvSpPr>
            <p:nvPr/>
          </p:nvSpPr>
          <p:spPr bwMode="auto">
            <a:xfrm flipV="1">
              <a:off x="3470" y="1888"/>
              <a:ext cx="317" cy="18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12" name="Text Box 32"/>
            <p:cNvSpPr txBox="1">
              <a:spLocks noChangeArrowheads="1"/>
            </p:cNvSpPr>
            <p:nvPr/>
          </p:nvSpPr>
          <p:spPr bwMode="auto">
            <a:xfrm>
              <a:off x="3820" y="1748"/>
              <a:ext cx="8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i(t) indefinida</a:t>
              </a:r>
            </a:p>
          </p:txBody>
        </p:sp>
      </p:grpSp>
      <p:grpSp>
        <p:nvGrpSpPr>
          <p:cNvPr id="50185" name="Group 33"/>
          <p:cNvGrpSpPr>
            <a:grpSpLocks/>
          </p:cNvGrpSpPr>
          <p:nvPr/>
        </p:nvGrpSpPr>
        <p:grpSpPr bwMode="auto">
          <a:xfrm>
            <a:off x="1908175" y="5373688"/>
            <a:ext cx="1855788" cy="1108075"/>
            <a:chOff x="769" y="3022"/>
            <a:chExt cx="1169" cy="698"/>
          </a:xfrm>
        </p:grpSpPr>
        <p:sp>
          <p:nvSpPr>
            <p:cNvPr id="50195" name="Text Box 34"/>
            <p:cNvSpPr txBox="1">
              <a:spLocks noChangeArrowheads="1"/>
            </p:cNvSpPr>
            <p:nvPr/>
          </p:nvSpPr>
          <p:spPr bwMode="auto">
            <a:xfrm>
              <a:off x="1790" y="3566"/>
              <a:ext cx="1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t</a:t>
              </a:r>
            </a:p>
          </p:txBody>
        </p:sp>
        <p:sp>
          <p:nvSpPr>
            <p:cNvPr id="50196" name="Line 35"/>
            <p:cNvSpPr>
              <a:spLocks noChangeShapeType="1"/>
            </p:cNvSpPr>
            <p:nvPr/>
          </p:nvSpPr>
          <p:spPr bwMode="auto">
            <a:xfrm>
              <a:off x="909" y="3068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97" name="Line 36"/>
            <p:cNvSpPr>
              <a:spLocks noChangeShapeType="1"/>
            </p:cNvSpPr>
            <p:nvPr/>
          </p:nvSpPr>
          <p:spPr bwMode="auto">
            <a:xfrm>
              <a:off x="882" y="3567"/>
              <a:ext cx="8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98" name="Line 37"/>
            <p:cNvSpPr>
              <a:spLocks noChangeShapeType="1"/>
            </p:cNvSpPr>
            <p:nvPr/>
          </p:nvSpPr>
          <p:spPr bwMode="auto">
            <a:xfrm flipV="1">
              <a:off x="1699" y="3608"/>
              <a:ext cx="11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99" name="Text Box 38"/>
            <p:cNvSpPr txBox="1">
              <a:spLocks noChangeArrowheads="1"/>
            </p:cNvSpPr>
            <p:nvPr/>
          </p:nvSpPr>
          <p:spPr bwMode="auto">
            <a:xfrm>
              <a:off x="769" y="3204"/>
              <a:ext cx="1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1</a:t>
              </a:r>
            </a:p>
          </p:txBody>
        </p:sp>
        <p:sp>
          <p:nvSpPr>
            <p:cNvPr id="50200" name="Line 39"/>
            <p:cNvSpPr>
              <a:spLocks noChangeShapeType="1"/>
            </p:cNvSpPr>
            <p:nvPr/>
          </p:nvSpPr>
          <p:spPr bwMode="auto">
            <a:xfrm>
              <a:off x="1149" y="3294"/>
              <a:ext cx="4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01" name="Text Box 40"/>
            <p:cNvSpPr txBox="1">
              <a:spLocks noChangeArrowheads="1"/>
            </p:cNvSpPr>
            <p:nvPr/>
          </p:nvSpPr>
          <p:spPr bwMode="auto">
            <a:xfrm>
              <a:off x="882" y="3022"/>
              <a:ext cx="2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u(t)</a:t>
              </a:r>
            </a:p>
          </p:txBody>
        </p:sp>
        <p:sp>
          <p:nvSpPr>
            <p:cNvPr id="50202" name="Line 41"/>
            <p:cNvSpPr>
              <a:spLocks noChangeShapeType="1"/>
            </p:cNvSpPr>
            <p:nvPr/>
          </p:nvSpPr>
          <p:spPr bwMode="auto">
            <a:xfrm flipV="1">
              <a:off x="902" y="3294"/>
              <a:ext cx="254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03" name="Line 42"/>
            <p:cNvSpPr>
              <a:spLocks noChangeShapeType="1"/>
            </p:cNvSpPr>
            <p:nvPr/>
          </p:nvSpPr>
          <p:spPr bwMode="auto">
            <a:xfrm flipH="1">
              <a:off x="884" y="329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04" name="Line 43"/>
            <p:cNvSpPr>
              <a:spLocks noChangeShapeType="1"/>
            </p:cNvSpPr>
            <p:nvPr/>
          </p:nvSpPr>
          <p:spPr bwMode="auto">
            <a:xfrm>
              <a:off x="1156" y="329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05" name="Text Box 44"/>
            <p:cNvSpPr txBox="1">
              <a:spLocks noChangeArrowheads="1"/>
            </p:cNvSpPr>
            <p:nvPr/>
          </p:nvSpPr>
          <p:spPr bwMode="auto">
            <a:xfrm>
              <a:off x="1066" y="3545"/>
              <a:ext cx="16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</a:t>
              </a:r>
            </a:p>
          </p:txBody>
        </p:sp>
      </p:grpSp>
      <p:grpSp>
        <p:nvGrpSpPr>
          <p:cNvPr id="50186" name="Group 45"/>
          <p:cNvGrpSpPr>
            <a:grpSpLocks/>
          </p:cNvGrpSpPr>
          <p:nvPr/>
        </p:nvGrpSpPr>
        <p:grpSpPr bwMode="auto">
          <a:xfrm>
            <a:off x="4787900" y="5445125"/>
            <a:ext cx="2003425" cy="1108075"/>
            <a:chOff x="2130" y="3158"/>
            <a:chExt cx="1262" cy="698"/>
          </a:xfrm>
        </p:grpSpPr>
        <p:sp>
          <p:nvSpPr>
            <p:cNvPr id="50187" name="Text Box 46"/>
            <p:cNvSpPr txBox="1">
              <a:spLocks noChangeArrowheads="1"/>
            </p:cNvSpPr>
            <p:nvPr/>
          </p:nvSpPr>
          <p:spPr bwMode="auto">
            <a:xfrm>
              <a:off x="3244" y="3702"/>
              <a:ext cx="1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t</a:t>
              </a:r>
            </a:p>
          </p:txBody>
        </p:sp>
        <p:sp>
          <p:nvSpPr>
            <p:cNvPr id="50188" name="Line 47"/>
            <p:cNvSpPr>
              <a:spLocks noChangeShapeType="1"/>
            </p:cNvSpPr>
            <p:nvPr/>
          </p:nvSpPr>
          <p:spPr bwMode="auto">
            <a:xfrm>
              <a:off x="2363" y="3204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89" name="Line 48"/>
            <p:cNvSpPr>
              <a:spLocks noChangeShapeType="1"/>
            </p:cNvSpPr>
            <p:nvPr/>
          </p:nvSpPr>
          <p:spPr bwMode="auto">
            <a:xfrm>
              <a:off x="2336" y="3703"/>
              <a:ext cx="8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90" name="Line 49"/>
            <p:cNvSpPr>
              <a:spLocks noChangeShapeType="1"/>
            </p:cNvSpPr>
            <p:nvPr/>
          </p:nvSpPr>
          <p:spPr bwMode="auto">
            <a:xfrm flipV="1">
              <a:off x="3153" y="3744"/>
              <a:ext cx="11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91" name="Text Box 50"/>
            <p:cNvSpPr txBox="1">
              <a:spLocks noChangeArrowheads="1"/>
            </p:cNvSpPr>
            <p:nvPr/>
          </p:nvSpPr>
          <p:spPr bwMode="auto">
            <a:xfrm>
              <a:off x="2336" y="3158"/>
              <a:ext cx="2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i(t)</a:t>
              </a:r>
            </a:p>
          </p:txBody>
        </p:sp>
        <p:sp>
          <p:nvSpPr>
            <p:cNvPr id="50192" name="Rectangle 51"/>
            <p:cNvSpPr>
              <a:spLocks noChangeArrowheads="1"/>
            </p:cNvSpPr>
            <p:nvPr/>
          </p:nvSpPr>
          <p:spPr bwMode="auto">
            <a:xfrm>
              <a:off x="2365" y="3475"/>
              <a:ext cx="227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0193" name="Text Box 52"/>
            <p:cNvSpPr txBox="1">
              <a:spLocks noChangeArrowheads="1"/>
            </p:cNvSpPr>
            <p:nvPr/>
          </p:nvSpPr>
          <p:spPr bwMode="auto">
            <a:xfrm>
              <a:off x="2130" y="3385"/>
              <a:ext cx="2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C/a</a:t>
              </a:r>
            </a:p>
          </p:txBody>
        </p:sp>
        <p:sp>
          <p:nvSpPr>
            <p:cNvPr id="50194" name="Text Box 53"/>
            <p:cNvSpPr txBox="1">
              <a:spLocks noChangeArrowheads="1"/>
            </p:cNvSpPr>
            <p:nvPr/>
          </p:nvSpPr>
          <p:spPr bwMode="auto">
            <a:xfrm>
              <a:off x="2504" y="3681"/>
              <a:ext cx="16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68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Singulares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532812" cy="4114800"/>
          </a:xfrm>
        </p:spPr>
        <p:txBody>
          <a:bodyPr/>
          <a:lstStyle/>
          <a:p>
            <a:pPr eaLnBrk="1" hangingPunct="1"/>
            <a:r>
              <a:rPr lang="pt-BR" altLang="pt-BR" sz="1600" smtClean="0"/>
              <a:t>Seja a voltagem não-ideal, u</a:t>
            </a:r>
            <a:r>
              <a:rPr lang="pt-BR" altLang="pt-BR" sz="1600" i="1" baseline="-25000" smtClean="0"/>
              <a:t>a</a:t>
            </a:r>
            <a:r>
              <a:rPr lang="pt-BR" altLang="pt-BR" sz="1600" smtClean="0"/>
              <a:t>(t), No limite, quando </a:t>
            </a:r>
            <a:r>
              <a:rPr lang="pt-BR" altLang="pt-BR" sz="1600" i="1" smtClean="0"/>
              <a:t>a</a:t>
            </a:r>
            <a:r>
              <a:rPr lang="pt-BR" altLang="pt-BR" sz="1600" smtClean="0"/>
              <a:t> tende a zero,  a voltagem torna-se uma função degrau-unitário. A derivada de u</a:t>
            </a:r>
            <a:r>
              <a:rPr lang="pt-BR" altLang="pt-BR" sz="1600" i="1" baseline="-25000" smtClean="0"/>
              <a:t>a</a:t>
            </a:r>
            <a:r>
              <a:rPr lang="pt-BR" altLang="pt-BR" sz="1600" smtClean="0"/>
              <a:t>(t) é um pulso retangular de altura 1/</a:t>
            </a:r>
            <a:r>
              <a:rPr lang="pt-BR" altLang="pt-BR" sz="1600" i="1" smtClean="0"/>
              <a:t>a</a:t>
            </a:r>
            <a:r>
              <a:rPr lang="pt-BR" altLang="pt-BR" sz="1600" smtClean="0"/>
              <a:t> e largura a. Quando </a:t>
            </a:r>
            <a:r>
              <a:rPr lang="pt-BR" altLang="pt-BR" sz="1600" i="1" smtClean="0"/>
              <a:t>a</a:t>
            </a:r>
            <a:r>
              <a:rPr lang="pt-BR" altLang="pt-BR" sz="1600" smtClean="0"/>
              <a:t> varia a forma do pulso varia, mas a área permanece constante. No limite, quando </a:t>
            </a:r>
            <a:r>
              <a:rPr lang="pt-BR" altLang="pt-BR" sz="1600" i="1" smtClean="0"/>
              <a:t>a</a:t>
            </a:r>
            <a:r>
              <a:rPr lang="pt-BR" altLang="pt-BR" sz="1600" smtClean="0"/>
              <a:t> tende zero, a altura do pulso tende a infinito e a largura a zero, mas a área permanece inalterada. Assim, definimos a função impulso unitário, </a:t>
            </a:r>
            <a:r>
              <a:rPr lang="pt-BR" altLang="pt-BR" sz="1600" smtClean="0">
                <a:latin typeface="Symbol" pitchFamily="18" charset="2"/>
              </a:rPr>
              <a:t>d</a:t>
            </a:r>
            <a:r>
              <a:rPr lang="pt-BR" altLang="pt-BR" sz="1600" smtClean="0"/>
              <a:t>(t) como a derivada da função degrau unitário.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827088" y="5876925"/>
          <a:ext cx="35639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Equation" r:id="rId3" imgW="2400300" imgH="393700" progId="Equation.3">
                  <p:embed/>
                </p:oleObj>
              </mc:Choice>
              <mc:Fallback>
                <p:oleObj name="Equation" r:id="rId3" imgW="2400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876925"/>
                        <a:ext cx="35639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435600" y="5445125"/>
          <a:ext cx="25273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Equation" r:id="rId5" imgW="1600200" imgH="736600" progId="Equation.3">
                  <p:embed/>
                </p:oleObj>
              </mc:Choice>
              <mc:Fallback>
                <p:oleObj name="Equation" r:id="rId5" imgW="1600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445125"/>
                        <a:ext cx="25273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101013" y="573405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(84)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065338" y="4221163"/>
            <a:ext cx="234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t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666750" y="343058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623888" y="4222750"/>
            <a:ext cx="1381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1920875" y="4287838"/>
            <a:ext cx="1873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44500" y="3646488"/>
            <a:ext cx="265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1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1047750" y="378936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23888" y="3357563"/>
            <a:ext cx="430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u(t)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655638" y="3789363"/>
            <a:ext cx="403225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627063" y="37893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1058863" y="37893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915988" y="4187825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a</a:t>
            </a:r>
          </a:p>
        </p:txBody>
      </p:sp>
      <p:grpSp>
        <p:nvGrpSpPr>
          <p:cNvPr id="51218" name="Group 18"/>
          <p:cNvGrpSpPr>
            <a:grpSpLocks/>
          </p:cNvGrpSpPr>
          <p:nvPr/>
        </p:nvGrpSpPr>
        <p:grpSpPr bwMode="auto">
          <a:xfrm>
            <a:off x="395288" y="4508500"/>
            <a:ext cx="2003425" cy="1108075"/>
            <a:chOff x="2130" y="3158"/>
            <a:chExt cx="1262" cy="698"/>
          </a:xfrm>
        </p:grpSpPr>
        <p:sp>
          <p:nvSpPr>
            <p:cNvPr id="51251" name="Text Box 19"/>
            <p:cNvSpPr txBox="1">
              <a:spLocks noChangeArrowheads="1"/>
            </p:cNvSpPr>
            <p:nvPr/>
          </p:nvSpPr>
          <p:spPr bwMode="auto">
            <a:xfrm>
              <a:off x="3244" y="3702"/>
              <a:ext cx="1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t</a:t>
              </a:r>
            </a:p>
          </p:txBody>
        </p:sp>
        <p:sp>
          <p:nvSpPr>
            <p:cNvPr id="51252" name="Line 20"/>
            <p:cNvSpPr>
              <a:spLocks noChangeShapeType="1"/>
            </p:cNvSpPr>
            <p:nvPr/>
          </p:nvSpPr>
          <p:spPr bwMode="auto">
            <a:xfrm>
              <a:off x="2363" y="3204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53" name="Line 21"/>
            <p:cNvSpPr>
              <a:spLocks noChangeShapeType="1"/>
            </p:cNvSpPr>
            <p:nvPr/>
          </p:nvSpPr>
          <p:spPr bwMode="auto">
            <a:xfrm>
              <a:off x="2336" y="3703"/>
              <a:ext cx="8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54" name="Line 22"/>
            <p:cNvSpPr>
              <a:spLocks noChangeShapeType="1"/>
            </p:cNvSpPr>
            <p:nvPr/>
          </p:nvSpPr>
          <p:spPr bwMode="auto">
            <a:xfrm flipV="1">
              <a:off x="3153" y="3744"/>
              <a:ext cx="11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55" name="Text Box 23"/>
            <p:cNvSpPr txBox="1">
              <a:spLocks noChangeArrowheads="1"/>
            </p:cNvSpPr>
            <p:nvPr/>
          </p:nvSpPr>
          <p:spPr bwMode="auto">
            <a:xfrm>
              <a:off x="2336" y="3158"/>
              <a:ext cx="2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i(t)</a:t>
              </a:r>
            </a:p>
          </p:txBody>
        </p:sp>
        <p:sp>
          <p:nvSpPr>
            <p:cNvPr id="51256" name="Rectangle 24"/>
            <p:cNvSpPr>
              <a:spLocks noChangeArrowheads="1"/>
            </p:cNvSpPr>
            <p:nvPr/>
          </p:nvSpPr>
          <p:spPr bwMode="auto">
            <a:xfrm>
              <a:off x="2365" y="3475"/>
              <a:ext cx="227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57" name="Text Box 25"/>
            <p:cNvSpPr txBox="1">
              <a:spLocks noChangeArrowheads="1"/>
            </p:cNvSpPr>
            <p:nvPr/>
          </p:nvSpPr>
          <p:spPr bwMode="auto">
            <a:xfrm>
              <a:off x="2130" y="3385"/>
              <a:ext cx="2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C/a</a:t>
              </a:r>
            </a:p>
          </p:txBody>
        </p:sp>
        <p:sp>
          <p:nvSpPr>
            <p:cNvPr id="51258" name="Text Box 26"/>
            <p:cNvSpPr txBox="1">
              <a:spLocks noChangeArrowheads="1"/>
            </p:cNvSpPr>
            <p:nvPr/>
          </p:nvSpPr>
          <p:spPr bwMode="auto">
            <a:xfrm>
              <a:off x="2504" y="3681"/>
              <a:ext cx="16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</a:t>
              </a:r>
            </a:p>
          </p:txBody>
        </p:sp>
      </p:grpSp>
      <p:grpSp>
        <p:nvGrpSpPr>
          <p:cNvPr id="51219" name="Group 27"/>
          <p:cNvGrpSpPr>
            <a:grpSpLocks/>
          </p:cNvGrpSpPr>
          <p:nvPr/>
        </p:nvGrpSpPr>
        <p:grpSpPr bwMode="auto">
          <a:xfrm>
            <a:off x="3032125" y="3284538"/>
            <a:ext cx="5519738" cy="2117725"/>
            <a:chOff x="1910" y="2069"/>
            <a:chExt cx="3477" cy="1334"/>
          </a:xfrm>
        </p:grpSpPr>
        <p:sp>
          <p:nvSpPr>
            <p:cNvPr id="51220" name="Text Box 28"/>
            <p:cNvSpPr txBox="1">
              <a:spLocks noChangeArrowheads="1"/>
            </p:cNvSpPr>
            <p:nvPr/>
          </p:nvSpPr>
          <p:spPr bwMode="auto">
            <a:xfrm>
              <a:off x="2931" y="2795"/>
              <a:ext cx="1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t</a:t>
              </a:r>
            </a:p>
          </p:txBody>
        </p:sp>
        <p:sp>
          <p:nvSpPr>
            <p:cNvPr id="51221" name="Line 29"/>
            <p:cNvSpPr>
              <a:spLocks noChangeShapeType="1"/>
            </p:cNvSpPr>
            <p:nvPr/>
          </p:nvSpPr>
          <p:spPr bwMode="auto">
            <a:xfrm>
              <a:off x="2050" y="2297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22" name="Line 30"/>
            <p:cNvSpPr>
              <a:spLocks noChangeShapeType="1"/>
            </p:cNvSpPr>
            <p:nvPr/>
          </p:nvSpPr>
          <p:spPr bwMode="auto">
            <a:xfrm>
              <a:off x="2023" y="2796"/>
              <a:ext cx="8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23" name="Line 31"/>
            <p:cNvSpPr>
              <a:spLocks noChangeShapeType="1"/>
            </p:cNvSpPr>
            <p:nvPr/>
          </p:nvSpPr>
          <p:spPr bwMode="auto">
            <a:xfrm flipV="1">
              <a:off x="2840" y="2837"/>
              <a:ext cx="11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24" name="Text Box 32"/>
            <p:cNvSpPr txBox="1">
              <a:spLocks noChangeArrowheads="1"/>
            </p:cNvSpPr>
            <p:nvPr/>
          </p:nvSpPr>
          <p:spPr bwMode="auto">
            <a:xfrm>
              <a:off x="1910" y="2433"/>
              <a:ext cx="1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1</a:t>
              </a:r>
            </a:p>
          </p:txBody>
        </p:sp>
        <p:sp>
          <p:nvSpPr>
            <p:cNvPr id="51225" name="Line 33"/>
            <p:cNvSpPr>
              <a:spLocks noChangeShapeType="1"/>
            </p:cNvSpPr>
            <p:nvPr/>
          </p:nvSpPr>
          <p:spPr bwMode="auto">
            <a:xfrm>
              <a:off x="2290" y="2523"/>
              <a:ext cx="4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26" name="Text Box 34"/>
            <p:cNvSpPr txBox="1">
              <a:spLocks noChangeArrowheads="1"/>
            </p:cNvSpPr>
            <p:nvPr/>
          </p:nvSpPr>
          <p:spPr bwMode="auto">
            <a:xfrm>
              <a:off x="2023" y="2251"/>
              <a:ext cx="30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u</a:t>
              </a:r>
              <a:r>
                <a:rPr lang="pt-BR" altLang="pt-BR" sz="1000" baseline="-25000"/>
                <a:t>a</a:t>
              </a:r>
              <a:r>
                <a:rPr lang="pt-BR" altLang="pt-BR" sz="1000"/>
                <a:t>(t)</a:t>
              </a:r>
            </a:p>
          </p:txBody>
        </p:sp>
        <p:sp>
          <p:nvSpPr>
            <p:cNvPr id="51227" name="Line 35"/>
            <p:cNvSpPr>
              <a:spLocks noChangeShapeType="1"/>
            </p:cNvSpPr>
            <p:nvPr/>
          </p:nvSpPr>
          <p:spPr bwMode="auto">
            <a:xfrm flipV="1">
              <a:off x="2047" y="2523"/>
              <a:ext cx="250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28" name="Line 36"/>
            <p:cNvSpPr>
              <a:spLocks noChangeShapeType="1"/>
            </p:cNvSpPr>
            <p:nvPr/>
          </p:nvSpPr>
          <p:spPr bwMode="auto">
            <a:xfrm flipH="1">
              <a:off x="2025" y="252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29" name="Line 37"/>
            <p:cNvSpPr>
              <a:spLocks noChangeShapeType="1"/>
            </p:cNvSpPr>
            <p:nvPr/>
          </p:nvSpPr>
          <p:spPr bwMode="auto">
            <a:xfrm>
              <a:off x="2297" y="252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30" name="Text Box 38"/>
            <p:cNvSpPr txBox="1">
              <a:spLocks noChangeArrowheads="1"/>
            </p:cNvSpPr>
            <p:nvPr/>
          </p:nvSpPr>
          <p:spPr bwMode="auto">
            <a:xfrm>
              <a:off x="2207" y="2774"/>
              <a:ext cx="2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</a:t>
              </a:r>
              <a:r>
                <a:rPr lang="pt-BR" altLang="pt-BR" sz="1000" baseline="-25000"/>
                <a:t>3</a:t>
              </a:r>
            </a:p>
          </p:txBody>
        </p:sp>
        <p:sp>
          <p:nvSpPr>
            <p:cNvPr id="51231" name="Text Box 39"/>
            <p:cNvSpPr txBox="1">
              <a:spLocks noChangeArrowheads="1"/>
            </p:cNvSpPr>
            <p:nvPr/>
          </p:nvSpPr>
          <p:spPr bwMode="auto">
            <a:xfrm>
              <a:off x="5239" y="3249"/>
              <a:ext cx="1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t</a:t>
              </a:r>
            </a:p>
          </p:txBody>
        </p:sp>
        <p:sp>
          <p:nvSpPr>
            <p:cNvPr id="51232" name="Line 40"/>
            <p:cNvSpPr>
              <a:spLocks noChangeShapeType="1"/>
            </p:cNvSpPr>
            <p:nvPr/>
          </p:nvSpPr>
          <p:spPr bwMode="auto">
            <a:xfrm>
              <a:off x="3520" y="2160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33" name="Line 41"/>
            <p:cNvSpPr>
              <a:spLocks noChangeShapeType="1"/>
            </p:cNvSpPr>
            <p:nvPr/>
          </p:nvSpPr>
          <p:spPr bwMode="auto">
            <a:xfrm>
              <a:off x="3515" y="3286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34" name="Line 42"/>
            <p:cNvSpPr>
              <a:spLocks noChangeShapeType="1"/>
            </p:cNvSpPr>
            <p:nvPr/>
          </p:nvSpPr>
          <p:spPr bwMode="auto">
            <a:xfrm flipV="1">
              <a:off x="5148" y="3203"/>
              <a:ext cx="11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35" name="Text Box 43"/>
            <p:cNvSpPr txBox="1">
              <a:spLocks noChangeArrowheads="1"/>
            </p:cNvSpPr>
            <p:nvPr/>
          </p:nvSpPr>
          <p:spPr bwMode="auto">
            <a:xfrm>
              <a:off x="3198" y="2069"/>
              <a:ext cx="4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du</a:t>
              </a:r>
              <a:r>
                <a:rPr lang="pt-BR" altLang="pt-BR" sz="1000" baseline="-25000"/>
                <a:t>a</a:t>
              </a:r>
              <a:r>
                <a:rPr lang="pt-BR" altLang="pt-BR" sz="1000"/>
                <a:t>(t)/dt</a:t>
              </a:r>
            </a:p>
          </p:txBody>
        </p:sp>
        <p:sp>
          <p:nvSpPr>
            <p:cNvPr id="51236" name="Rectangle 44"/>
            <p:cNvSpPr>
              <a:spLocks noChangeArrowheads="1"/>
            </p:cNvSpPr>
            <p:nvPr/>
          </p:nvSpPr>
          <p:spPr bwMode="auto">
            <a:xfrm>
              <a:off x="3522" y="2408"/>
              <a:ext cx="227" cy="8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37" name="Text Box 45"/>
            <p:cNvSpPr txBox="1">
              <a:spLocks noChangeArrowheads="1"/>
            </p:cNvSpPr>
            <p:nvPr/>
          </p:nvSpPr>
          <p:spPr bwMode="auto">
            <a:xfrm>
              <a:off x="3243" y="2296"/>
              <a:ext cx="2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1/a</a:t>
              </a:r>
              <a:r>
                <a:rPr lang="pt-BR" altLang="pt-BR" sz="1000" baseline="-25000"/>
                <a:t>3</a:t>
              </a:r>
            </a:p>
          </p:txBody>
        </p:sp>
        <p:sp>
          <p:nvSpPr>
            <p:cNvPr id="51238" name="Line 46"/>
            <p:cNvSpPr>
              <a:spLocks noChangeShapeType="1"/>
            </p:cNvSpPr>
            <p:nvPr/>
          </p:nvSpPr>
          <p:spPr bwMode="auto">
            <a:xfrm flipV="1">
              <a:off x="2050" y="2523"/>
              <a:ext cx="42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39" name="Line 47"/>
            <p:cNvSpPr>
              <a:spLocks noChangeShapeType="1"/>
            </p:cNvSpPr>
            <p:nvPr/>
          </p:nvSpPr>
          <p:spPr bwMode="auto">
            <a:xfrm flipV="1">
              <a:off x="2048" y="2523"/>
              <a:ext cx="605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40" name="Line 48"/>
            <p:cNvSpPr>
              <a:spLocks noChangeShapeType="1"/>
            </p:cNvSpPr>
            <p:nvPr/>
          </p:nvSpPr>
          <p:spPr bwMode="auto">
            <a:xfrm>
              <a:off x="2469" y="251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41" name="Line 49"/>
            <p:cNvSpPr>
              <a:spLocks noChangeShapeType="1"/>
            </p:cNvSpPr>
            <p:nvPr/>
          </p:nvSpPr>
          <p:spPr bwMode="auto">
            <a:xfrm>
              <a:off x="2645" y="252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42" name="Text Box 50"/>
            <p:cNvSpPr txBox="1">
              <a:spLocks noChangeArrowheads="1"/>
            </p:cNvSpPr>
            <p:nvPr/>
          </p:nvSpPr>
          <p:spPr bwMode="auto">
            <a:xfrm>
              <a:off x="2381" y="2779"/>
              <a:ext cx="2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</a:t>
              </a:r>
              <a:r>
                <a:rPr lang="pt-BR" altLang="pt-BR" sz="1000" baseline="-25000"/>
                <a:t>2</a:t>
              </a:r>
            </a:p>
          </p:txBody>
        </p:sp>
        <p:sp>
          <p:nvSpPr>
            <p:cNvPr id="51243" name="Text Box 51"/>
            <p:cNvSpPr txBox="1">
              <a:spLocks noChangeArrowheads="1"/>
            </p:cNvSpPr>
            <p:nvPr/>
          </p:nvSpPr>
          <p:spPr bwMode="auto">
            <a:xfrm>
              <a:off x="2558" y="2783"/>
              <a:ext cx="2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</a:t>
              </a:r>
              <a:r>
                <a:rPr lang="pt-BR" altLang="pt-BR" sz="1000" baseline="-25000"/>
                <a:t>1</a:t>
              </a:r>
            </a:p>
          </p:txBody>
        </p:sp>
        <p:sp>
          <p:nvSpPr>
            <p:cNvPr id="51244" name="Rectangle 52"/>
            <p:cNvSpPr>
              <a:spLocks noChangeArrowheads="1"/>
            </p:cNvSpPr>
            <p:nvPr/>
          </p:nvSpPr>
          <p:spPr bwMode="auto">
            <a:xfrm>
              <a:off x="3516" y="2711"/>
              <a:ext cx="469" cy="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45" name="Rectangle 53"/>
            <p:cNvSpPr>
              <a:spLocks noChangeArrowheads="1"/>
            </p:cNvSpPr>
            <p:nvPr/>
          </p:nvSpPr>
          <p:spPr bwMode="auto">
            <a:xfrm>
              <a:off x="3518" y="2980"/>
              <a:ext cx="778" cy="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46" name="Text Box 54"/>
            <p:cNvSpPr txBox="1">
              <a:spLocks noChangeArrowheads="1"/>
            </p:cNvSpPr>
            <p:nvPr/>
          </p:nvSpPr>
          <p:spPr bwMode="auto">
            <a:xfrm>
              <a:off x="3243" y="2568"/>
              <a:ext cx="2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1/a</a:t>
              </a:r>
              <a:r>
                <a:rPr lang="pt-BR" altLang="pt-BR" sz="1000" baseline="-25000"/>
                <a:t>2</a:t>
              </a:r>
            </a:p>
          </p:txBody>
        </p:sp>
        <p:sp>
          <p:nvSpPr>
            <p:cNvPr id="51247" name="Text Box 55"/>
            <p:cNvSpPr txBox="1">
              <a:spLocks noChangeArrowheads="1"/>
            </p:cNvSpPr>
            <p:nvPr/>
          </p:nvSpPr>
          <p:spPr bwMode="auto">
            <a:xfrm>
              <a:off x="3243" y="2886"/>
              <a:ext cx="2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1/a</a:t>
              </a:r>
              <a:r>
                <a:rPr lang="pt-BR" altLang="pt-BR" sz="1000" baseline="-25000"/>
                <a:t>1</a:t>
              </a:r>
            </a:p>
          </p:txBody>
        </p:sp>
        <p:sp>
          <p:nvSpPr>
            <p:cNvPr id="51248" name="Text Box 56"/>
            <p:cNvSpPr txBox="1">
              <a:spLocks noChangeArrowheads="1"/>
            </p:cNvSpPr>
            <p:nvPr/>
          </p:nvSpPr>
          <p:spPr bwMode="auto">
            <a:xfrm>
              <a:off x="3651" y="3249"/>
              <a:ext cx="2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</a:t>
              </a:r>
              <a:r>
                <a:rPr lang="pt-BR" altLang="pt-BR" sz="1000" baseline="-25000"/>
                <a:t>3</a:t>
              </a:r>
            </a:p>
          </p:txBody>
        </p:sp>
        <p:sp>
          <p:nvSpPr>
            <p:cNvPr id="51249" name="Text Box 57"/>
            <p:cNvSpPr txBox="1">
              <a:spLocks noChangeArrowheads="1"/>
            </p:cNvSpPr>
            <p:nvPr/>
          </p:nvSpPr>
          <p:spPr bwMode="auto">
            <a:xfrm>
              <a:off x="3878" y="3249"/>
              <a:ext cx="2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</a:t>
              </a:r>
              <a:r>
                <a:rPr lang="pt-BR" altLang="pt-BR" sz="1000" baseline="-25000"/>
                <a:t>2</a:t>
              </a:r>
            </a:p>
          </p:txBody>
        </p:sp>
        <p:sp>
          <p:nvSpPr>
            <p:cNvPr id="51250" name="Text Box 58"/>
            <p:cNvSpPr txBox="1">
              <a:spLocks noChangeArrowheads="1"/>
            </p:cNvSpPr>
            <p:nvPr/>
          </p:nvSpPr>
          <p:spPr bwMode="auto">
            <a:xfrm>
              <a:off x="4195" y="3249"/>
              <a:ext cx="2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</a:t>
              </a:r>
              <a:r>
                <a:rPr lang="pt-BR" altLang="pt-BR" sz="1000" baseline="-2500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182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Singulares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Pulso Gaussiano</a:t>
            </a:r>
          </a:p>
        </p:txBody>
      </p:sp>
      <p:graphicFrame>
        <p:nvGraphicFramePr>
          <p:cNvPr id="5222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27313" y="2708275"/>
          <a:ext cx="2543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Equation" r:id="rId3" imgW="1104421" imgH="406224" progId="Equation.3">
                  <p:embed/>
                </p:oleObj>
              </mc:Choice>
              <mc:Fallback>
                <p:oleObj name="Equation" r:id="rId3" imgW="110442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708275"/>
                        <a:ext cx="254317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484438" y="2636838"/>
            <a:ext cx="2808287" cy="1296987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1042988" y="4221163"/>
            <a:ext cx="5867400" cy="2263775"/>
            <a:chOff x="2064" y="2378"/>
            <a:chExt cx="3696" cy="1715"/>
          </a:xfrm>
        </p:grpSpPr>
        <p:sp>
          <p:nvSpPr>
            <p:cNvPr id="52232" name="Freeform 8"/>
            <p:cNvSpPr>
              <a:spLocks noChangeAspect="1"/>
            </p:cNvSpPr>
            <p:nvPr/>
          </p:nvSpPr>
          <p:spPr bwMode="auto">
            <a:xfrm>
              <a:off x="2426" y="2378"/>
              <a:ext cx="1614" cy="1393"/>
            </a:xfrm>
            <a:custGeom>
              <a:avLst/>
              <a:gdLst>
                <a:gd name="T0" fmla="*/ 22 w 1292"/>
                <a:gd name="T1" fmla="*/ 1129 h 1781"/>
                <a:gd name="T2" fmla="*/ 52 w 1292"/>
                <a:gd name="T3" fmla="*/ 1106 h 1781"/>
                <a:gd name="T4" fmla="*/ 90 w 1292"/>
                <a:gd name="T5" fmla="*/ 1082 h 1781"/>
                <a:gd name="T6" fmla="*/ 120 w 1292"/>
                <a:gd name="T7" fmla="*/ 1064 h 1781"/>
                <a:gd name="T8" fmla="*/ 150 w 1292"/>
                <a:gd name="T9" fmla="*/ 1045 h 1781"/>
                <a:gd name="T10" fmla="*/ 187 w 1292"/>
                <a:gd name="T11" fmla="*/ 1026 h 1781"/>
                <a:gd name="T12" fmla="*/ 217 w 1292"/>
                <a:gd name="T13" fmla="*/ 1012 h 1781"/>
                <a:gd name="T14" fmla="*/ 247 w 1292"/>
                <a:gd name="T15" fmla="*/ 1002 h 1781"/>
                <a:gd name="T16" fmla="*/ 285 w 1292"/>
                <a:gd name="T17" fmla="*/ 997 h 1781"/>
                <a:gd name="T18" fmla="*/ 315 w 1292"/>
                <a:gd name="T19" fmla="*/ 1002 h 1781"/>
                <a:gd name="T20" fmla="*/ 345 w 1292"/>
                <a:gd name="T21" fmla="*/ 1007 h 1781"/>
                <a:gd name="T22" fmla="*/ 382 w 1292"/>
                <a:gd name="T23" fmla="*/ 1017 h 1781"/>
                <a:gd name="T24" fmla="*/ 412 w 1292"/>
                <a:gd name="T25" fmla="*/ 1036 h 1781"/>
                <a:gd name="T26" fmla="*/ 442 w 1292"/>
                <a:gd name="T27" fmla="*/ 1059 h 1781"/>
                <a:gd name="T28" fmla="*/ 480 w 1292"/>
                <a:gd name="T29" fmla="*/ 1082 h 1781"/>
                <a:gd name="T30" fmla="*/ 511 w 1292"/>
                <a:gd name="T31" fmla="*/ 1115 h 1781"/>
                <a:gd name="T32" fmla="*/ 541 w 1292"/>
                <a:gd name="T33" fmla="*/ 1148 h 1781"/>
                <a:gd name="T34" fmla="*/ 571 w 1292"/>
                <a:gd name="T35" fmla="*/ 1181 h 1781"/>
                <a:gd name="T36" fmla="*/ 608 w 1292"/>
                <a:gd name="T37" fmla="*/ 1219 h 1781"/>
                <a:gd name="T38" fmla="*/ 638 w 1292"/>
                <a:gd name="T39" fmla="*/ 1251 h 1781"/>
                <a:gd name="T40" fmla="*/ 668 w 1292"/>
                <a:gd name="T41" fmla="*/ 1289 h 1781"/>
                <a:gd name="T42" fmla="*/ 706 w 1292"/>
                <a:gd name="T43" fmla="*/ 1317 h 1781"/>
                <a:gd name="T44" fmla="*/ 736 w 1292"/>
                <a:gd name="T45" fmla="*/ 1346 h 1781"/>
                <a:gd name="T46" fmla="*/ 766 w 1292"/>
                <a:gd name="T47" fmla="*/ 1370 h 1781"/>
                <a:gd name="T48" fmla="*/ 803 w 1292"/>
                <a:gd name="T49" fmla="*/ 1384 h 1781"/>
                <a:gd name="T50" fmla="*/ 833 w 1292"/>
                <a:gd name="T51" fmla="*/ 1393 h 1781"/>
                <a:gd name="T52" fmla="*/ 863 w 1292"/>
                <a:gd name="T53" fmla="*/ 1393 h 1781"/>
                <a:gd name="T54" fmla="*/ 901 w 1292"/>
                <a:gd name="T55" fmla="*/ 1384 h 1781"/>
                <a:gd name="T56" fmla="*/ 931 w 1292"/>
                <a:gd name="T57" fmla="*/ 1365 h 1781"/>
                <a:gd name="T58" fmla="*/ 961 w 1292"/>
                <a:gd name="T59" fmla="*/ 1337 h 1781"/>
                <a:gd name="T60" fmla="*/ 998 w 1292"/>
                <a:gd name="T61" fmla="*/ 1298 h 1781"/>
                <a:gd name="T62" fmla="*/ 1028 w 1292"/>
                <a:gd name="T63" fmla="*/ 1247 h 1781"/>
                <a:gd name="T64" fmla="*/ 1058 w 1292"/>
                <a:gd name="T65" fmla="*/ 1190 h 1781"/>
                <a:gd name="T66" fmla="*/ 1096 w 1292"/>
                <a:gd name="T67" fmla="*/ 1125 h 1781"/>
                <a:gd name="T68" fmla="*/ 1126 w 1292"/>
                <a:gd name="T69" fmla="*/ 1050 h 1781"/>
                <a:gd name="T70" fmla="*/ 1156 w 1292"/>
                <a:gd name="T71" fmla="*/ 964 h 1781"/>
                <a:gd name="T72" fmla="*/ 1193 w 1292"/>
                <a:gd name="T73" fmla="*/ 880 h 1781"/>
                <a:gd name="T74" fmla="*/ 1224 w 1292"/>
                <a:gd name="T75" fmla="*/ 786 h 1781"/>
                <a:gd name="T76" fmla="*/ 1254 w 1292"/>
                <a:gd name="T77" fmla="*/ 692 h 1781"/>
                <a:gd name="T78" fmla="*/ 1292 w 1292"/>
                <a:gd name="T79" fmla="*/ 598 h 1781"/>
                <a:gd name="T80" fmla="*/ 1322 w 1292"/>
                <a:gd name="T81" fmla="*/ 508 h 1781"/>
                <a:gd name="T82" fmla="*/ 1352 w 1292"/>
                <a:gd name="T83" fmla="*/ 419 h 1781"/>
                <a:gd name="T84" fmla="*/ 1389 w 1292"/>
                <a:gd name="T85" fmla="*/ 329 h 1781"/>
                <a:gd name="T86" fmla="*/ 1419 w 1292"/>
                <a:gd name="T87" fmla="*/ 254 h 1781"/>
                <a:gd name="T88" fmla="*/ 1449 w 1292"/>
                <a:gd name="T89" fmla="*/ 184 h 1781"/>
                <a:gd name="T90" fmla="*/ 1487 w 1292"/>
                <a:gd name="T91" fmla="*/ 123 h 1781"/>
                <a:gd name="T92" fmla="*/ 1517 w 1292"/>
                <a:gd name="T93" fmla="*/ 76 h 1781"/>
                <a:gd name="T94" fmla="*/ 1547 w 1292"/>
                <a:gd name="T95" fmla="*/ 38 h 1781"/>
                <a:gd name="T96" fmla="*/ 1584 w 1292"/>
                <a:gd name="T97" fmla="*/ 14 h 1781"/>
                <a:gd name="T98" fmla="*/ 1614 w 1292"/>
                <a:gd name="T99" fmla="*/ 0 h 17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2" h="1781">
                  <a:moveTo>
                    <a:pt x="0" y="1468"/>
                  </a:moveTo>
                  <a:lnTo>
                    <a:pt x="6" y="1456"/>
                  </a:lnTo>
                  <a:lnTo>
                    <a:pt x="18" y="1444"/>
                  </a:lnTo>
                  <a:lnTo>
                    <a:pt x="24" y="1438"/>
                  </a:lnTo>
                  <a:lnTo>
                    <a:pt x="36" y="1426"/>
                  </a:lnTo>
                  <a:lnTo>
                    <a:pt x="42" y="1414"/>
                  </a:lnTo>
                  <a:lnTo>
                    <a:pt x="54" y="1408"/>
                  </a:lnTo>
                  <a:lnTo>
                    <a:pt x="60" y="1396"/>
                  </a:lnTo>
                  <a:lnTo>
                    <a:pt x="72" y="1384"/>
                  </a:lnTo>
                  <a:lnTo>
                    <a:pt x="78" y="1378"/>
                  </a:lnTo>
                  <a:lnTo>
                    <a:pt x="84" y="1366"/>
                  </a:lnTo>
                  <a:lnTo>
                    <a:pt x="96" y="1360"/>
                  </a:lnTo>
                  <a:lnTo>
                    <a:pt x="102" y="1348"/>
                  </a:lnTo>
                  <a:lnTo>
                    <a:pt x="114" y="1342"/>
                  </a:lnTo>
                  <a:lnTo>
                    <a:pt x="120" y="1336"/>
                  </a:lnTo>
                  <a:lnTo>
                    <a:pt x="132" y="1324"/>
                  </a:lnTo>
                  <a:lnTo>
                    <a:pt x="138" y="1318"/>
                  </a:lnTo>
                  <a:lnTo>
                    <a:pt x="150" y="1312"/>
                  </a:lnTo>
                  <a:lnTo>
                    <a:pt x="156" y="1306"/>
                  </a:lnTo>
                  <a:lnTo>
                    <a:pt x="162" y="1300"/>
                  </a:lnTo>
                  <a:lnTo>
                    <a:pt x="174" y="1294"/>
                  </a:lnTo>
                  <a:lnTo>
                    <a:pt x="180" y="1288"/>
                  </a:lnTo>
                  <a:lnTo>
                    <a:pt x="192" y="1288"/>
                  </a:lnTo>
                  <a:lnTo>
                    <a:pt x="198" y="1281"/>
                  </a:lnTo>
                  <a:lnTo>
                    <a:pt x="210" y="1281"/>
                  </a:lnTo>
                  <a:lnTo>
                    <a:pt x="216" y="1281"/>
                  </a:lnTo>
                  <a:lnTo>
                    <a:pt x="228" y="1275"/>
                  </a:lnTo>
                  <a:lnTo>
                    <a:pt x="234" y="1275"/>
                  </a:lnTo>
                  <a:lnTo>
                    <a:pt x="240" y="1275"/>
                  </a:lnTo>
                  <a:lnTo>
                    <a:pt x="252" y="1281"/>
                  </a:lnTo>
                  <a:lnTo>
                    <a:pt x="258" y="1281"/>
                  </a:lnTo>
                  <a:lnTo>
                    <a:pt x="270" y="1281"/>
                  </a:lnTo>
                  <a:lnTo>
                    <a:pt x="276" y="1288"/>
                  </a:lnTo>
                  <a:lnTo>
                    <a:pt x="288" y="1294"/>
                  </a:lnTo>
                  <a:lnTo>
                    <a:pt x="294" y="1294"/>
                  </a:lnTo>
                  <a:lnTo>
                    <a:pt x="306" y="1300"/>
                  </a:lnTo>
                  <a:lnTo>
                    <a:pt x="312" y="1306"/>
                  </a:lnTo>
                  <a:lnTo>
                    <a:pt x="318" y="1318"/>
                  </a:lnTo>
                  <a:lnTo>
                    <a:pt x="330" y="1324"/>
                  </a:lnTo>
                  <a:lnTo>
                    <a:pt x="336" y="1330"/>
                  </a:lnTo>
                  <a:lnTo>
                    <a:pt x="348" y="1342"/>
                  </a:lnTo>
                  <a:lnTo>
                    <a:pt x="354" y="1354"/>
                  </a:lnTo>
                  <a:lnTo>
                    <a:pt x="366" y="1360"/>
                  </a:lnTo>
                  <a:lnTo>
                    <a:pt x="372" y="1372"/>
                  </a:lnTo>
                  <a:lnTo>
                    <a:pt x="384" y="1384"/>
                  </a:lnTo>
                  <a:lnTo>
                    <a:pt x="390" y="1396"/>
                  </a:lnTo>
                  <a:lnTo>
                    <a:pt x="396" y="1408"/>
                  </a:lnTo>
                  <a:lnTo>
                    <a:pt x="409" y="1426"/>
                  </a:lnTo>
                  <a:lnTo>
                    <a:pt x="415" y="1438"/>
                  </a:lnTo>
                  <a:lnTo>
                    <a:pt x="427" y="1450"/>
                  </a:lnTo>
                  <a:lnTo>
                    <a:pt x="433" y="1468"/>
                  </a:lnTo>
                  <a:lnTo>
                    <a:pt x="445" y="1480"/>
                  </a:lnTo>
                  <a:lnTo>
                    <a:pt x="451" y="1498"/>
                  </a:lnTo>
                  <a:lnTo>
                    <a:pt x="457" y="1510"/>
                  </a:lnTo>
                  <a:lnTo>
                    <a:pt x="469" y="1528"/>
                  </a:lnTo>
                  <a:lnTo>
                    <a:pt x="475" y="1540"/>
                  </a:lnTo>
                  <a:lnTo>
                    <a:pt x="487" y="1558"/>
                  </a:lnTo>
                  <a:lnTo>
                    <a:pt x="493" y="1570"/>
                  </a:lnTo>
                  <a:lnTo>
                    <a:pt x="505" y="1588"/>
                  </a:lnTo>
                  <a:lnTo>
                    <a:pt x="511" y="1600"/>
                  </a:lnTo>
                  <a:lnTo>
                    <a:pt x="523" y="1618"/>
                  </a:lnTo>
                  <a:lnTo>
                    <a:pt x="529" y="1630"/>
                  </a:lnTo>
                  <a:lnTo>
                    <a:pt x="535" y="1648"/>
                  </a:lnTo>
                  <a:lnTo>
                    <a:pt x="547" y="1660"/>
                  </a:lnTo>
                  <a:lnTo>
                    <a:pt x="553" y="1672"/>
                  </a:lnTo>
                  <a:lnTo>
                    <a:pt x="565" y="1684"/>
                  </a:lnTo>
                  <a:lnTo>
                    <a:pt x="571" y="1702"/>
                  </a:lnTo>
                  <a:lnTo>
                    <a:pt x="583" y="1709"/>
                  </a:lnTo>
                  <a:lnTo>
                    <a:pt x="589" y="1721"/>
                  </a:lnTo>
                  <a:lnTo>
                    <a:pt x="601" y="1733"/>
                  </a:lnTo>
                  <a:lnTo>
                    <a:pt x="607" y="1745"/>
                  </a:lnTo>
                  <a:lnTo>
                    <a:pt x="613" y="1751"/>
                  </a:lnTo>
                  <a:lnTo>
                    <a:pt x="625" y="1757"/>
                  </a:lnTo>
                  <a:lnTo>
                    <a:pt x="631" y="1769"/>
                  </a:lnTo>
                  <a:lnTo>
                    <a:pt x="643" y="1769"/>
                  </a:lnTo>
                  <a:lnTo>
                    <a:pt x="649" y="1775"/>
                  </a:lnTo>
                  <a:lnTo>
                    <a:pt x="661" y="1781"/>
                  </a:lnTo>
                  <a:lnTo>
                    <a:pt x="667" y="1781"/>
                  </a:lnTo>
                  <a:lnTo>
                    <a:pt x="679" y="1781"/>
                  </a:lnTo>
                  <a:lnTo>
                    <a:pt x="685" y="1781"/>
                  </a:lnTo>
                  <a:lnTo>
                    <a:pt x="691" y="1781"/>
                  </a:lnTo>
                  <a:lnTo>
                    <a:pt x="703" y="1781"/>
                  </a:lnTo>
                  <a:lnTo>
                    <a:pt x="709" y="1775"/>
                  </a:lnTo>
                  <a:lnTo>
                    <a:pt x="721" y="1769"/>
                  </a:lnTo>
                  <a:lnTo>
                    <a:pt x="727" y="1763"/>
                  </a:lnTo>
                  <a:lnTo>
                    <a:pt x="739" y="1757"/>
                  </a:lnTo>
                  <a:lnTo>
                    <a:pt x="745" y="1745"/>
                  </a:lnTo>
                  <a:lnTo>
                    <a:pt x="757" y="1733"/>
                  </a:lnTo>
                  <a:lnTo>
                    <a:pt x="763" y="1721"/>
                  </a:lnTo>
                  <a:lnTo>
                    <a:pt x="769" y="1709"/>
                  </a:lnTo>
                  <a:lnTo>
                    <a:pt x="781" y="1696"/>
                  </a:lnTo>
                  <a:lnTo>
                    <a:pt x="787" y="1678"/>
                  </a:lnTo>
                  <a:lnTo>
                    <a:pt x="799" y="1660"/>
                  </a:lnTo>
                  <a:lnTo>
                    <a:pt x="805" y="1642"/>
                  </a:lnTo>
                  <a:lnTo>
                    <a:pt x="817" y="1618"/>
                  </a:lnTo>
                  <a:lnTo>
                    <a:pt x="823" y="1594"/>
                  </a:lnTo>
                  <a:lnTo>
                    <a:pt x="835" y="1570"/>
                  </a:lnTo>
                  <a:lnTo>
                    <a:pt x="841" y="1546"/>
                  </a:lnTo>
                  <a:lnTo>
                    <a:pt x="847" y="1522"/>
                  </a:lnTo>
                  <a:lnTo>
                    <a:pt x="859" y="1492"/>
                  </a:lnTo>
                  <a:lnTo>
                    <a:pt x="865" y="1468"/>
                  </a:lnTo>
                  <a:lnTo>
                    <a:pt x="877" y="1438"/>
                  </a:lnTo>
                  <a:lnTo>
                    <a:pt x="883" y="1402"/>
                  </a:lnTo>
                  <a:lnTo>
                    <a:pt x="895" y="1372"/>
                  </a:lnTo>
                  <a:lnTo>
                    <a:pt x="901" y="1342"/>
                  </a:lnTo>
                  <a:lnTo>
                    <a:pt x="913" y="1306"/>
                  </a:lnTo>
                  <a:lnTo>
                    <a:pt x="919" y="1269"/>
                  </a:lnTo>
                  <a:lnTo>
                    <a:pt x="925" y="1233"/>
                  </a:lnTo>
                  <a:lnTo>
                    <a:pt x="937" y="1197"/>
                  </a:lnTo>
                  <a:lnTo>
                    <a:pt x="943" y="1161"/>
                  </a:lnTo>
                  <a:lnTo>
                    <a:pt x="955" y="1125"/>
                  </a:lnTo>
                  <a:lnTo>
                    <a:pt x="961" y="1083"/>
                  </a:lnTo>
                  <a:lnTo>
                    <a:pt x="974" y="1047"/>
                  </a:lnTo>
                  <a:lnTo>
                    <a:pt x="980" y="1005"/>
                  </a:lnTo>
                  <a:lnTo>
                    <a:pt x="992" y="969"/>
                  </a:lnTo>
                  <a:lnTo>
                    <a:pt x="998" y="927"/>
                  </a:lnTo>
                  <a:lnTo>
                    <a:pt x="1004" y="885"/>
                  </a:lnTo>
                  <a:lnTo>
                    <a:pt x="1016" y="848"/>
                  </a:lnTo>
                  <a:lnTo>
                    <a:pt x="1022" y="806"/>
                  </a:lnTo>
                  <a:lnTo>
                    <a:pt x="1034" y="764"/>
                  </a:lnTo>
                  <a:lnTo>
                    <a:pt x="1040" y="728"/>
                  </a:lnTo>
                  <a:lnTo>
                    <a:pt x="1052" y="686"/>
                  </a:lnTo>
                  <a:lnTo>
                    <a:pt x="1058" y="650"/>
                  </a:lnTo>
                  <a:lnTo>
                    <a:pt x="1070" y="608"/>
                  </a:lnTo>
                  <a:lnTo>
                    <a:pt x="1076" y="572"/>
                  </a:lnTo>
                  <a:lnTo>
                    <a:pt x="1082" y="536"/>
                  </a:lnTo>
                  <a:lnTo>
                    <a:pt x="1094" y="494"/>
                  </a:lnTo>
                  <a:lnTo>
                    <a:pt x="1100" y="458"/>
                  </a:lnTo>
                  <a:lnTo>
                    <a:pt x="1112" y="421"/>
                  </a:lnTo>
                  <a:lnTo>
                    <a:pt x="1118" y="391"/>
                  </a:lnTo>
                  <a:lnTo>
                    <a:pt x="1130" y="355"/>
                  </a:lnTo>
                  <a:lnTo>
                    <a:pt x="1136" y="325"/>
                  </a:lnTo>
                  <a:lnTo>
                    <a:pt x="1148" y="295"/>
                  </a:lnTo>
                  <a:lnTo>
                    <a:pt x="1154" y="265"/>
                  </a:lnTo>
                  <a:lnTo>
                    <a:pt x="1160" y="235"/>
                  </a:lnTo>
                  <a:lnTo>
                    <a:pt x="1172" y="205"/>
                  </a:lnTo>
                  <a:lnTo>
                    <a:pt x="1178" y="181"/>
                  </a:lnTo>
                  <a:lnTo>
                    <a:pt x="1190" y="157"/>
                  </a:lnTo>
                  <a:lnTo>
                    <a:pt x="1196" y="133"/>
                  </a:lnTo>
                  <a:lnTo>
                    <a:pt x="1208" y="115"/>
                  </a:lnTo>
                  <a:lnTo>
                    <a:pt x="1214" y="97"/>
                  </a:lnTo>
                  <a:lnTo>
                    <a:pt x="1226" y="79"/>
                  </a:lnTo>
                  <a:lnTo>
                    <a:pt x="1232" y="61"/>
                  </a:lnTo>
                  <a:lnTo>
                    <a:pt x="1238" y="49"/>
                  </a:lnTo>
                  <a:lnTo>
                    <a:pt x="1250" y="37"/>
                  </a:lnTo>
                  <a:lnTo>
                    <a:pt x="1256" y="25"/>
                  </a:lnTo>
                  <a:lnTo>
                    <a:pt x="1268" y="18"/>
                  </a:lnTo>
                  <a:lnTo>
                    <a:pt x="1274" y="6"/>
                  </a:lnTo>
                  <a:lnTo>
                    <a:pt x="1286" y="6"/>
                  </a:lnTo>
                  <a:lnTo>
                    <a:pt x="1292" y="0"/>
                  </a:lnTo>
                </a:path>
              </a:pathLst>
            </a:custGeom>
            <a:noFill/>
            <a:ln w="28575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2064" y="3067"/>
              <a:ext cx="1179" cy="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2234" name="Group 10"/>
            <p:cNvGrpSpPr>
              <a:grpSpLocks/>
            </p:cNvGrpSpPr>
            <p:nvPr/>
          </p:nvGrpSpPr>
          <p:grpSpPr bwMode="auto">
            <a:xfrm>
              <a:off x="2925" y="2378"/>
              <a:ext cx="2835" cy="1715"/>
              <a:chOff x="2925" y="2378"/>
              <a:chExt cx="2835" cy="1715"/>
            </a:xfrm>
          </p:grpSpPr>
          <p:sp>
            <p:nvSpPr>
              <p:cNvPr id="52235" name="Freeform 11"/>
              <p:cNvSpPr>
                <a:spLocks noChangeAspect="1"/>
              </p:cNvSpPr>
              <p:nvPr/>
            </p:nvSpPr>
            <p:spPr bwMode="auto">
              <a:xfrm>
                <a:off x="2925" y="3789"/>
                <a:ext cx="2228" cy="1"/>
              </a:xfrm>
              <a:custGeom>
                <a:avLst/>
                <a:gdLst>
                  <a:gd name="T0" fmla="*/ 0 w 433"/>
                  <a:gd name="T1" fmla="*/ 0 h 1"/>
                  <a:gd name="T2" fmla="*/ 2228 w 433"/>
                  <a:gd name="T3" fmla="*/ 0 h 1"/>
                  <a:gd name="T4" fmla="*/ 2228 w 43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3" h="1">
                    <a:moveTo>
                      <a:pt x="0" y="0"/>
                    </a:moveTo>
                    <a:lnTo>
                      <a:pt x="433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36" name="Freeform 12"/>
              <p:cNvSpPr>
                <a:spLocks noChangeAspect="1"/>
              </p:cNvSpPr>
              <p:nvPr/>
            </p:nvSpPr>
            <p:spPr bwMode="auto">
              <a:xfrm>
                <a:off x="4050" y="2378"/>
                <a:ext cx="1" cy="1437"/>
              </a:xfrm>
              <a:custGeom>
                <a:avLst/>
                <a:gdLst>
                  <a:gd name="T0" fmla="*/ 0 w 1"/>
                  <a:gd name="T1" fmla="*/ 1437 h 341"/>
                  <a:gd name="T2" fmla="*/ 0 w 1"/>
                  <a:gd name="T3" fmla="*/ 0 h 341"/>
                  <a:gd name="T4" fmla="*/ 0 w 1"/>
                  <a:gd name="T5" fmla="*/ 0 h 3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1">
                    <a:moveTo>
                      <a:pt x="0" y="34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37" name="Freeform 13"/>
              <p:cNvSpPr>
                <a:spLocks noChangeAspect="1"/>
              </p:cNvSpPr>
              <p:nvPr/>
            </p:nvSpPr>
            <p:spPr bwMode="auto">
              <a:xfrm>
                <a:off x="4056" y="2378"/>
                <a:ext cx="1591" cy="1393"/>
              </a:xfrm>
              <a:custGeom>
                <a:avLst/>
                <a:gdLst>
                  <a:gd name="T0" fmla="*/ 22 w 1292"/>
                  <a:gd name="T1" fmla="*/ 5 h 1781"/>
                  <a:gd name="T2" fmla="*/ 52 w 1292"/>
                  <a:gd name="T3" fmla="*/ 29 h 1781"/>
                  <a:gd name="T4" fmla="*/ 81 w 1292"/>
                  <a:gd name="T5" fmla="*/ 62 h 1781"/>
                  <a:gd name="T6" fmla="*/ 118 w 1292"/>
                  <a:gd name="T7" fmla="*/ 104 h 1781"/>
                  <a:gd name="T8" fmla="*/ 148 w 1292"/>
                  <a:gd name="T9" fmla="*/ 160 h 1781"/>
                  <a:gd name="T10" fmla="*/ 177 w 1292"/>
                  <a:gd name="T11" fmla="*/ 231 h 1781"/>
                  <a:gd name="T12" fmla="*/ 214 w 1292"/>
                  <a:gd name="T13" fmla="*/ 306 h 1781"/>
                  <a:gd name="T14" fmla="*/ 244 w 1292"/>
                  <a:gd name="T15" fmla="*/ 386 h 1781"/>
                  <a:gd name="T16" fmla="*/ 275 w 1292"/>
                  <a:gd name="T17" fmla="*/ 476 h 1781"/>
                  <a:gd name="T18" fmla="*/ 312 w 1292"/>
                  <a:gd name="T19" fmla="*/ 569 h 1781"/>
                  <a:gd name="T20" fmla="*/ 341 w 1292"/>
                  <a:gd name="T21" fmla="*/ 663 h 1781"/>
                  <a:gd name="T22" fmla="*/ 371 w 1292"/>
                  <a:gd name="T23" fmla="*/ 758 h 1781"/>
                  <a:gd name="T24" fmla="*/ 408 w 1292"/>
                  <a:gd name="T25" fmla="*/ 847 h 1781"/>
                  <a:gd name="T26" fmla="*/ 437 w 1292"/>
                  <a:gd name="T27" fmla="*/ 936 h 1781"/>
                  <a:gd name="T28" fmla="*/ 467 w 1292"/>
                  <a:gd name="T29" fmla="*/ 1021 h 1781"/>
                  <a:gd name="T30" fmla="*/ 504 w 1292"/>
                  <a:gd name="T31" fmla="*/ 1097 h 1781"/>
                  <a:gd name="T32" fmla="*/ 533 w 1292"/>
                  <a:gd name="T33" fmla="*/ 1167 h 1781"/>
                  <a:gd name="T34" fmla="*/ 563 w 1292"/>
                  <a:gd name="T35" fmla="*/ 1228 h 1781"/>
                  <a:gd name="T36" fmla="*/ 600 w 1292"/>
                  <a:gd name="T37" fmla="*/ 1284 h 1781"/>
                  <a:gd name="T38" fmla="*/ 629 w 1292"/>
                  <a:gd name="T39" fmla="*/ 1327 h 1781"/>
                  <a:gd name="T40" fmla="*/ 659 w 1292"/>
                  <a:gd name="T41" fmla="*/ 1355 h 1781"/>
                  <a:gd name="T42" fmla="*/ 696 w 1292"/>
                  <a:gd name="T43" fmla="*/ 1379 h 1781"/>
                  <a:gd name="T44" fmla="*/ 725 w 1292"/>
                  <a:gd name="T45" fmla="*/ 1393 h 1781"/>
                  <a:gd name="T46" fmla="*/ 755 w 1292"/>
                  <a:gd name="T47" fmla="*/ 1393 h 1781"/>
                  <a:gd name="T48" fmla="*/ 792 w 1292"/>
                  <a:gd name="T49" fmla="*/ 1388 h 1781"/>
                  <a:gd name="T50" fmla="*/ 821 w 1292"/>
                  <a:gd name="T51" fmla="*/ 1374 h 1781"/>
                  <a:gd name="T52" fmla="*/ 851 w 1292"/>
                  <a:gd name="T53" fmla="*/ 1355 h 1781"/>
                  <a:gd name="T54" fmla="*/ 888 w 1292"/>
                  <a:gd name="T55" fmla="*/ 1331 h 1781"/>
                  <a:gd name="T56" fmla="*/ 917 w 1292"/>
                  <a:gd name="T57" fmla="*/ 1298 h 1781"/>
                  <a:gd name="T58" fmla="*/ 947 w 1292"/>
                  <a:gd name="T59" fmla="*/ 1266 h 1781"/>
                  <a:gd name="T60" fmla="*/ 985 w 1292"/>
                  <a:gd name="T61" fmla="*/ 1228 h 1781"/>
                  <a:gd name="T62" fmla="*/ 1015 w 1292"/>
                  <a:gd name="T63" fmla="*/ 1195 h 1781"/>
                  <a:gd name="T64" fmla="*/ 1044 w 1292"/>
                  <a:gd name="T65" fmla="*/ 1158 h 1781"/>
                  <a:gd name="T66" fmla="*/ 1081 w 1292"/>
                  <a:gd name="T67" fmla="*/ 1125 h 1781"/>
                  <a:gd name="T68" fmla="*/ 1111 w 1292"/>
                  <a:gd name="T69" fmla="*/ 1092 h 1781"/>
                  <a:gd name="T70" fmla="*/ 1140 w 1292"/>
                  <a:gd name="T71" fmla="*/ 1064 h 1781"/>
                  <a:gd name="T72" fmla="*/ 1177 w 1292"/>
                  <a:gd name="T73" fmla="*/ 1040 h 1781"/>
                  <a:gd name="T74" fmla="*/ 1207 w 1292"/>
                  <a:gd name="T75" fmla="*/ 1021 h 1781"/>
                  <a:gd name="T76" fmla="*/ 1236 w 1292"/>
                  <a:gd name="T77" fmla="*/ 1012 h 1781"/>
                  <a:gd name="T78" fmla="*/ 1273 w 1292"/>
                  <a:gd name="T79" fmla="*/ 1002 h 1781"/>
                  <a:gd name="T80" fmla="*/ 1303 w 1292"/>
                  <a:gd name="T81" fmla="*/ 997 h 1781"/>
                  <a:gd name="T82" fmla="*/ 1332 w 1292"/>
                  <a:gd name="T83" fmla="*/ 1002 h 1781"/>
                  <a:gd name="T84" fmla="*/ 1369 w 1292"/>
                  <a:gd name="T85" fmla="*/ 1007 h 1781"/>
                  <a:gd name="T86" fmla="*/ 1399 w 1292"/>
                  <a:gd name="T87" fmla="*/ 1021 h 1781"/>
                  <a:gd name="T88" fmla="*/ 1428 w 1292"/>
                  <a:gd name="T89" fmla="*/ 1036 h 1781"/>
                  <a:gd name="T90" fmla="*/ 1465 w 1292"/>
                  <a:gd name="T91" fmla="*/ 1054 h 1781"/>
                  <a:gd name="T92" fmla="*/ 1495 w 1292"/>
                  <a:gd name="T93" fmla="*/ 1078 h 1781"/>
                  <a:gd name="T94" fmla="*/ 1525 w 1292"/>
                  <a:gd name="T95" fmla="*/ 1101 h 1781"/>
                  <a:gd name="T96" fmla="*/ 1561 w 1292"/>
                  <a:gd name="T97" fmla="*/ 1125 h 1781"/>
                  <a:gd name="T98" fmla="*/ 1591 w 1292"/>
                  <a:gd name="T99" fmla="*/ 1148 h 17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92" h="1781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24" y="18"/>
                    </a:lnTo>
                    <a:lnTo>
                      <a:pt x="36" y="25"/>
                    </a:lnTo>
                    <a:lnTo>
                      <a:pt x="42" y="37"/>
                    </a:lnTo>
                    <a:lnTo>
                      <a:pt x="54" y="49"/>
                    </a:lnTo>
                    <a:lnTo>
                      <a:pt x="60" y="61"/>
                    </a:lnTo>
                    <a:lnTo>
                      <a:pt x="66" y="79"/>
                    </a:lnTo>
                    <a:lnTo>
                      <a:pt x="78" y="97"/>
                    </a:lnTo>
                    <a:lnTo>
                      <a:pt x="84" y="115"/>
                    </a:lnTo>
                    <a:lnTo>
                      <a:pt x="96" y="133"/>
                    </a:lnTo>
                    <a:lnTo>
                      <a:pt x="102" y="157"/>
                    </a:lnTo>
                    <a:lnTo>
                      <a:pt x="114" y="181"/>
                    </a:lnTo>
                    <a:lnTo>
                      <a:pt x="120" y="205"/>
                    </a:lnTo>
                    <a:lnTo>
                      <a:pt x="132" y="235"/>
                    </a:lnTo>
                    <a:lnTo>
                      <a:pt x="138" y="265"/>
                    </a:lnTo>
                    <a:lnTo>
                      <a:pt x="144" y="295"/>
                    </a:lnTo>
                    <a:lnTo>
                      <a:pt x="156" y="325"/>
                    </a:lnTo>
                    <a:lnTo>
                      <a:pt x="162" y="355"/>
                    </a:lnTo>
                    <a:lnTo>
                      <a:pt x="174" y="391"/>
                    </a:lnTo>
                    <a:lnTo>
                      <a:pt x="180" y="421"/>
                    </a:lnTo>
                    <a:lnTo>
                      <a:pt x="192" y="458"/>
                    </a:lnTo>
                    <a:lnTo>
                      <a:pt x="198" y="494"/>
                    </a:lnTo>
                    <a:lnTo>
                      <a:pt x="210" y="536"/>
                    </a:lnTo>
                    <a:lnTo>
                      <a:pt x="216" y="572"/>
                    </a:lnTo>
                    <a:lnTo>
                      <a:pt x="223" y="608"/>
                    </a:lnTo>
                    <a:lnTo>
                      <a:pt x="235" y="650"/>
                    </a:lnTo>
                    <a:lnTo>
                      <a:pt x="241" y="686"/>
                    </a:lnTo>
                    <a:lnTo>
                      <a:pt x="253" y="728"/>
                    </a:lnTo>
                    <a:lnTo>
                      <a:pt x="259" y="764"/>
                    </a:lnTo>
                    <a:lnTo>
                      <a:pt x="271" y="806"/>
                    </a:lnTo>
                    <a:lnTo>
                      <a:pt x="277" y="848"/>
                    </a:lnTo>
                    <a:lnTo>
                      <a:pt x="289" y="885"/>
                    </a:lnTo>
                    <a:lnTo>
                      <a:pt x="295" y="927"/>
                    </a:lnTo>
                    <a:lnTo>
                      <a:pt x="301" y="969"/>
                    </a:lnTo>
                    <a:lnTo>
                      <a:pt x="313" y="1005"/>
                    </a:lnTo>
                    <a:lnTo>
                      <a:pt x="319" y="1047"/>
                    </a:lnTo>
                    <a:lnTo>
                      <a:pt x="331" y="1083"/>
                    </a:lnTo>
                    <a:lnTo>
                      <a:pt x="337" y="1125"/>
                    </a:lnTo>
                    <a:lnTo>
                      <a:pt x="349" y="1161"/>
                    </a:lnTo>
                    <a:lnTo>
                      <a:pt x="355" y="1197"/>
                    </a:lnTo>
                    <a:lnTo>
                      <a:pt x="367" y="1233"/>
                    </a:lnTo>
                    <a:lnTo>
                      <a:pt x="373" y="1269"/>
                    </a:lnTo>
                    <a:lnTo>
                      <a:pt x="379" y="1306"/>
                    </a:lnTo>
                    <a:lnTo>
                      <a:pt x="391" y="1342"/>
                    </a:lnTo>
                    <a:lnTo>
                      <a:pt x="397" y="1372"/>
                    </a:lnTo>
                    <a:lnTo>
                      <a:pt x="409" y="1402"/>
                    </a:lnTo>
                    <a:lnTo>
                      <a:pt x="415" y="1438"/>
                    </a:lnTo>
                    <a:lnTo>
                      <a:pt x="427" y="1468"/>
                    </a:lnTo>
                    <a:lnTo>
                      <a:pt x="433" y="1492"/>
                    </a:lnTo>
                    <a:lnTo>
                      <a:pt x="445" y="1522"/>
                    </a:lnTo>
                    <a:lnTo>
                      <a:pt x="451" y="1546"/>
                    </a:lnTo>
                    <a:lnTo>
                      <a:pt x="457" y="1570"/>
                    </a:lnTo>
                    <a:lnTo>
                      <a:pt x="469" y="1594"/>
                    </a:lnTo>
                    <a:lnTo>
                      <a:pt x="475" y="1618"/>
                    </a:lnTo>
                    <a:lnTo>
                      <a:pt x="487" y="1642"/>
                    </a:lnTo>
                    <a:lnTo>
                      <a:pt x="493" y="1660"/>
                    </a:lnTo>
                    <a:lnTo>
                      <a:pt x="505" y="1678"/>
                    </a:lnTo>
                    <a:lnTo>
                      <a:pt x="511" y="1696"/>
                    </a:lnTo>
                    <a:lnTo>
                      <a:pt x="523" y="1709"/>
                    </a:lnTo>
                    <a:lnTo>
                      <a:pt x="529" y="1721"/>
                    </a:lnTo>
                    <a:lnTo>
                      <a:pt x="535" y="1733"/>
                    </a:lnTo>
                    <a:lnTo>
                      <a:pt x="547" y="1745"/>
                    </a:lnTo>
                    <a:lnTo>
                      <a:pt x="553" y="1757"/>
                    </a:lnTo>
                    <a:lnTo>
                      <a:pt x="565" y="1763"/>
                    </a:lnTo>
                    <a:lnTo>
                      <a:pt x="571" y="1769"/>
                    </a:lnTo>
                    <a:lnTo>
                      <a:pt x="583" y="1775"/>
                    </a:lnTo>
                    <a:lnTo>
                      <a:pt x="589" y="1781"/>
                    </a:lnTo>
                    <a:lnTo>
                      <a:pt x="601" y="1781"/>
                    </a:lnTo>
                    <a:lnTo>
                      <a:pt x="607" y="1781"/>
                    </a:lnTo>
                    <a:lnTo>
                      <a:pt x="613" y="1781"/>
                    </a:lnTo>
                    <a:lnTo>
                      <a:pt x="625" y="1781"/>
                    </a:lnTo>
                    <a:lnTo>
                      <a:pt x="631" y="1781"/>
                    </a:lnTo>
                    <a:lnTo>
                      <a:pt x="643" y="1775"/>
                    </a:lnTo>
                    <a:lnTo>
                      <a:pt x="649" y="1769"/>
                    </a:lnTo>
                    <a:lnTo>
                      <a:pt x="661" y="1769"/>
                    </a:lnTo>
                    <a:lnTo>
                      <a:pt x="667" y="1757"/>
                    </a:lnTo>
                    <a:lnTo>
                      <a:pt x="679" y="1751"/>
                    </a:lnTo>
                    <a:lnTo>
                      <a:pt x="685" y="1745"/>
                    </a:lnTo>
                    <a:lnTo>
                      <a:pt x="691" y="1733"/>
                    </a:lnTo>
                    <a:lnTo>
                      <a:pt x="703" y="1721"/>
                    </a:lnTo>
                    <a:lnTo>
                      <a:pt x="709" y="1709"/>
                    </a:lnTo>
                    <a:lnTo>
                      <a:pt x="721" y="1702"/>
                    </a:lnTo>
                    <a:lnTo>
                      <a:pt x="727" y="1684"/>
                    </a:lnTo>
                    <a:lnTo>
                      <a:pt x="739" y="1672"/>
                    </a:lnTo>
                    <a:lnTo>
                      <a:pt x="745" y="1660"/>
                    </a:lnTo>
                    <a:lnTo>
                      <a:pt x="757" y="1648"/>
                    </a:lnTo>
                    <a:lnTo>
                      <a:pt x="763" y="1630"/>
                    </a:lnTo>
                    <a:lnTo>
                      <a:pt x="769" y="1618"/>
                    </a:lnTo>
                    <a:lnTo>
                      <a:pt x="782" y="1600"/>
                    </a:lnTo>
                    <a:lnTo>
                      <a:pt x="788" y="1588"/>
                    </a:lnTo>
                    <a:lnTo>
                      <a:pt x="800" y="1570"/>
                    </a:lnTo>
                    <a:lnTo>
                      <a:pt x="806" y="1558"/>
                    </a:lnTo>
                    <a:lnTo>
                      <a:pt x="818" y="1540"/>
                    </a:lnTo>
                    <a:lnTo>
                      <a:pt x="824" y="1528"/>
                    </a:lnTo>
                    <a:lnTo>
                      <a:pt x="836" y="1510"/>
                    </a:lnTo>
                    <a:lnTo>
                      <a:pt x="842" y="1498"/>
                    </a:lnTo>
                    <a:lnTo>
                      <a:pt x="848" y="1480"/>
                    </a:lnTo>
                    <a:lnTo>
                      <a:pt x="860" y="1468"/>
                    </a:lnTo>
                    <a:lnTo>
                      <a:pt x="866" y="1450"/>
                    </a:lnTo>
                    <a:lnTo>
                      <a:pt x="878" y="1438"/>
                    </a:lnTo>
                    <a:lnTo>
                      <a:pt x="884" y="1426"/>
                    </a:lnTo>
                    <a:lnTo>
                      <a:pt x="896" y="1408"/>
                    </a:lnTo>
                    <a:lnTo>
                      <a:pt x="902" y="1396"/>
                    </a:lnTo>
                    <a:lnTo>
                      <a:pt x="908" y="1384"/>
                    </a:lnTo>
                    <a:lnTo>
                      <a:pt x="920" y="1372"/>
                    </a:lnTo>
                    <a:lnTo>
                      <a:pt x="926" y="1360"/>
                    </a:lnTo>
                    <a:lnTo>
                      <a:pt x="938" y="1354"/>
                    </a:lnTo>
                    <a:lnTo>
                      <a:pt x="944" y="1342"/>
                    </a:lnTo>
                    <a:lnTo>
                      <a:pt x="956" y="1330"/>
                    </a:lnTo>
                    <a:lnTo>
                      <a:pt x="962" y="1324"/>
                    </a:lnTo>
                    <a:lnTo>
                      <a:pt x="974" y="1318"/>
                    </a:lnTo>
                    <a:lnTo>
                      <a:pt x="980" y="1306"/>
                    </a:lnTo>
                    <a:lnTo>
                      <a:pt x="986" y="1300"/>
                    </a:lnTo>
                    <a:lnTo>
                      <a:pt x="998" y="1294"/>
                    </a:lnTo>
                    <a:lnTo>
                      <a:pt x="1004" y="1294"/>
                    </a:lnTo>
                    <a:lnTo>
                      <a:pt x="1016" y="1288"/>
                    </a:lnTo>
                    <a:lnTo>
                      <a:pt x="1022" y="1281"/>
                    </a:lnTo>
                    <a:lnTo>
                      <a:pt x="1034" y="1281"/>
                    </a:lnTo>
                    <a:lnTo>
                      <a:pt x="1040" y="1281"/>
                    </a:lnTo>
                    <a:lnTo>
                      <a:pt x="1052" y="1275"/>
                    </a:lnTo>
                    <a:lnTo>
                      <a:pt x="1058" y="1275"/>
                    </a:lnTo>
                    <a:lnTo>
                      <a:pt x="1064" y="1275"/>
                    </a:lnTo>
                    <a:lnTo>
                      <a:pt x="1076" y="1281"/>
                    </a:lnTo>
                    <a:lnTo>
                      <a:pt x="1082" y="1281"/>
                    </a:lnTo>
                    <a:lnTo>
                      <a:pt x="1094" y="1281"/>
                    </a:lnTo>
                    <a:lnTo>
                      <a:pt x="1100" y="1288"/>
                    </a:lnTo>
                    <a:lnTo>
                      <a:pt x="1112" y="1288"/>
                    </a:lnTo>
                    <a:lnTo>
                      <a:pt x="1118" y="1294"/>
                    </a:lnTo>
                    <a:lnTo>
                      <a:pt x="1130" y="1300"/>
                    </a:lnTo>
                    <a:lnTo>
                      <a:pt x="1136" y="1306"/>
                    </a:lnTo>
                    <a:lnTo>
                      <a:pt x="1142" y="1312"/>
                    </a:lnTo>
                    <a:lnTo>
                      <a:pt x="1154" y="1318"/>
                    </a:lnTo>
                    <a:lnTo>
                      <a:pt x="1160" y="1324"/>
                    </a:lnTo>
                    <a:lnTo>
                      <a:pt x="1172" y="1336"/>
                    </a:lnTo>
                    <a:lnTo>
                      <a:pt x="1178" y="1342"/>
                    </a:lnTo>
                    <a:lnTo>
                      <a:pt x="1190" y="1348"/>
                    </a:lnTo>
                    <a:lnTo>
                      <a:pt x="1196" y="1360"/>
                    </a:lnTo>
                    <a:lnTo>
                      <a:pt x="1208" y="1366"/>
                    </a:lnTo>
                    <a:lnTo>
                      <a:pt x="1214" y="1378"/>
                    </a:lnTo>
                    <a:lnTo>
                      <a:pt x="1220" y="1384"/>
                    </a:lnTo>
                    <a:lnTo>
                      <a:pt x="1232" y="1396"/>
                    </a:lnTo>
                    <a:lnTo>
                      <a:pt x="1238" y="1408"/>
                    </a:lnTo>
                    <a:lnTo>
                      <a:pt x="1250" y="1414"/>
                    </a:lnTo>
                    <a:lnTo>
                      <a:pt x="1256" y="1426"/>
                    </a:lnTo>
                    <a:lnTo>
                      <a:pt x="1268" y="1438"/>
                    </a:lnTo>
                    <a:lnTo>
                      <a:pt x="1274" y="1444"/>
                    </a:lnTo>
                    <a:lnTo>
                      <a:pt x="1286" y="1456"/>
                    </a:lnTo>
                    <a:lnTo>
                      <a:pt x="1292" y="1468"/>
                    </a:lnTo>
                  </a:path>
                </a:pathLst>
              </a:custGeom>
              <a:noFill/>
              <a:ln w="28575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4921" y="3793"/>
                <a:ext cx="362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pt-BR" altLang="pt-BR" sz="2000">
                    <a:latin typeface="Arial" charset="0"/>
                    <a:sym typeface="Symbol" pitchFamily="18" charset="2"/>
                  </a:rPr>
                  <a:t> t</a:t>
                </a:r>
                <a:endParaRPr lang="pt-BR" altLang="pt-BR" sz="2000">
                  <a:latin typeface="Arial" charset="0"/>
                </a:endParaRPr>
              </a:p>
            </p:txBody>
          </p:sp>
          <p:sp>
            <p:nvSpPr>
              <p:cNvPr id="52239" name="Rectangle 15"/>
              <p:cNvSpPr>
                <a:spLocks noChangeArrowheads="1"/>
              </p:cNvSpPr>
              <p:nvPr/>
            </p:nvSpPr>
            <p:spPr bwMode="auto">
              <a:xfrm>
                <a:off x="4822" y="3046"/>
                <a:ext cx="938" cy="7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586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de Legendre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773987" cy="4114800"/>
          </a:xfrm>
        </p:spPr>
        <p:txBody>
          <a:bodyPr/>
          <a:lstStyle/>
          <a:p>
            <a:pPr eaLnBrk="1" hangingPunct="1"/>
            <a:r>
              <a:rPr lang="pt-BR" altLang="pt-BR" sz="2400" smtClean="0">
                <a:solidFill>
                  <a:srgbClr val="0000CC"/>
                </a:solidFill>
              </a:rPr>
              <a:t>Exercício: Considere a função retangular mostrada na Figura.</a:t>
            </a:r>
            <a:r>
              <a:rPr lang="pt-BR" altLang="pt-BR" smtClean="0"/>
              <a:t> </a:t>
            </a:r>
          </a:p>
          <a:p>
            <a:pPr lvl="1" eaLnBrk="1" hangingPunct="1"/>
            <a:endParaRPr lang="pt-BR" altLang="pt-BR" smtClean="0"/>
          </a:p>
          <a:p>
            <a:pPr lvl="1" eaLnBrk="1" hangingPunct="1"/>
            <a:r>
              <a:rPr lang="pt-BR" altLang="pt-BR" sz="1800" smtClean="0">
                <a:solidFill>
                  <a:srgbClr val="0000CC"/>
                </a:solidFill>
              </a:rPr>
              <a:t>Representar esta função pela série de Fourier de Legendre</a:t>
            </a:r>
          </a:p>
          <a:p>
            <a:pPr eaLnBrk="1" hangingPunct="1"/>
            <a:endParaRPr lang="pt-BR" altLang="pt-BR" sz="1800" smtClean="0">
              <a:solidFill>
                <a:srgbClr val="0000CC"/>
              </a:solidFill>
            </a:endParaRP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lvl="4" eaLnBrk="1" hangingPunct="1"/>
            <a:endParaRPr lang="pt-BR" altLang="pt-BR" smtClean="0"/>
          </a:p>
        </p:txBody>
      </p:sp>
      <p:grpSp>
        <p:nvGrpSpPr>
          <p:cNvPr id="7172" name="Group 51"/>
          <p:cNvGrpSpPr>
            <a:grpSpLocks/>
          </p:cNvGrpSpPr>
          <p:nvPr/>
        </p:nvGrpSpPr>
        <p:grpSpPr bwMode="auto">
          <a:xfrm>
            <a:off x="0" y="3573463"/>
            <a:ext cx="3924300" cy="3024187"/>
            <a:chOff x="25" y="2399"/>
            <a:chExt cx="2472" cy="1905"/>
          </a:xfrm>
        </p:grpSpPr>
        <p:sp>
          <p:nvSpPr>
            <p:cNvPr id="7177" name="Line 6"/>
            <p:cNvSpPr>
              <a:spLocks noChangeShapeType="1"/>
            </p:cNvSpPr>
            <p:nvPr/>
          </p:nvSpPr>
          <p:spPr bwMode="auto">
            <a:xfrm>
              <a:off x="25" y="3397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8" name="Line 7"/>
            <p:cNvSpPr>
              <a:spLocks noChangeShapeType="1"/>
            </p:cNvSpPr>
            <p:nvPr/>
          </p:nvSpPr>
          <p:spPr bwMode="auto">
            <a:xfrm flipV="1">
              <a:off x="1062" y="2444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9" name="Rectangle 8"/>
            <p:cNvSpPr>
              <a:spLocks noChangeArrowheads="1"/>
            </p:cNvSpPr>
            <p:nvPr/>
          </p:nvSpPr>
          <p:spPr bwMode="auto">
            <a:xfrm>
              <a:off x="291" y="2943"/>
              <a:ext cx="772" cy="45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80" name="Rectangle 9"/>
            <p:cNvSpPr>
              <a:spLocks noChangeArrowheads="1"/>
            </p:cNvSpPr>
            <p:nvPr/>
          </p:nvSpPr>
          <p:spPr bwMode="auto">
            <a:xfrm>
              <a:off x="1066" y="3391"/>
              <a:ext cx="781" cy="454"/>
            </a:xfrm>
            <a:prstGeom prst="rect">
              <a:avLst/>
            </a:prstGeom>
            <a:solidFill>
              <a:srgbClr val="D6FE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81" name="Text Box 29"/>
            <p:cNvSpPr txBox="1">
              <a:spLocks noChangeArrowheads="1"/>
            </p:cNvSpPr>
            <p:nvPr/>
          </p:nvSpPr>
          <p:spPr bwMode="auto">
            <a:xfrm>
              <a:off x="1054" y="2399"/>
              <a:ext cx="3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i="1"/>
                <a:t>f(t)</a:t>
              </a:r>
            </a:p>
          </p:txBody>
        </p:sp>
        <p:sp>
          <p:nvSpPr>
            <p:cNvPr id="7182" name="Line 30"/>
            <p:cNvSpPr>
              <a:spLocks noChangeShapeType="1"/>
            </p:cNvSpPr>
            <p:nvPr/>
          </p:nvSpPr>
          <p:spPr bwMode="auto">
            <a:xfrm>
              <a:off x="2007" y="348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3" name="Text Box 31"/>
            <p:cNvSpPr txBox="1">
              <a:spLocks noChangeArrowheads="1"/>
            </p:cNvSpPr>
            <p:nvPr/>
          </p:nvSpPr>
          <p:spPr bwMode="auto">
            <a:xfrm>
              <a:off x="2324" y="3488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i="1"/>
                <a:t>t</a:t>
              </a:r>
            </a:p>
          </p:txBody>
        </p:sp>
        <p:sp>
          <p:nvSpPr>
            <p:cNvPr id="7184" name="Text Box 38"/>
            <p:cNvSpPr txBox="1">
              <a:spLocks noChangeArrowheads="1"/>
            </p:cNvSpPr>
            <p:nvPr/>
          </p:nvSpPr>
          <p:spPr bwMode="auto">
            <a:xfrm>
              <a:off x="1046" y="2847"/>
              <a:ext cx="1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1</a:t>
              </a:r>
            </a:p>
          </p:txBody>
        </p:sp>
        <p:sp>
          <p:nvSpPr>
            <p:cNvPr id="7185" name="Text Box 40"/>
            <p:cNvSpPr txBox="1">
              <a:spLocks noChangeArrowheads="1"/>
            </p:cNvSpPr>
            <p:nvPr/>
          </p:nvSpPr>
          <p:spPr bwMode="auto">
            <a:xfrm>
              <a:off x="889" y="3768"/>
              <a:ext cx="2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-1</a:t>
              </a:r>
            </a:p>
          </p:txBody>
        </p:sp>
        <p:sp>
          <p:nvSpPr>
            <p:cNvPr id="7186" name="Text Box 41"/>
            <p:cNvSpPr txBox="1">
              <a:spLocks noChangeArrowheads="1"/>
            </p:cNvSpPr>
            <p:nvPr/>
          </p:nvSpPr>
          <p:spPr bwMode="auto">
            <a:xfrm>
              <a:off x="190" y="3395"/>
              <a:ext cx="2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-1</a:t>
              </a:r>
            </a:p>
          </p:txBody>
        </p:sp>
        <p:sp>
          <p:nvSpPr>
            <p:cNvPr id="7187" name="Text Box 42"/>
            <p:cNvSpPr txBox="1">
              <a:spLocks noChangeArrowheads="1"/>
            </p:cNvSpPr>
            <p:nvPr/>
          </p:nvSpPr>
          <p:spPr bwMode="auto">
            <a:xfrm>
              <a:off x="1741" y="3234"/>
              <a:ext cx="1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1</a:t>
              </a:r>
            </a:p>
          </p:txBody>
        </p:sp>
      </p:grpSp>
      <p:graphicFrame>
        <p:nvGraphicFramePr>
          <p:cNvPr id="7173" name="Object 4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79838" y="3789363"/>
          <a:ext cx="40592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3" imgW="1905000" imgH="241300" progId="Equation.3">
                  <p:embed/>
                </p:oleObj>
              </mc:Choice>
              <mc:Fallback>
                <p:oleObj name="Equation" r:id="rId3" imgW="190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789363"/>
                        <a:ext cx="4059237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46"/>
          <p:cNvSpPr txBox="1">
            <a:spLocks noChangeArrowheads="1"/>
          </p:cNvSpPr>
          <p:nvPr/>
        </p:nvSpPr>
        <p:spPr bwMode="auto">
          <a:xfrm>
            <a:off x="4200291" y="4437063"/>
            <a:ext cx="4176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/>
              <a:t>Os coeficientes C</a:t>
            </a:r>
            <a:r>
              <a:rPr lang="pt-BR" altLang="pt-BR" baseline="-25000" dirty="0"/>
              <a:t>0</a:t>
            </a:r>
            <a:r>
              <a:rPr lang="pt-BR" altLang="pt-BR" dirty="0"/>
              <a:t>, C</a:t>
            </a:r>
            <a:r>
              <a:rPr lang="pt-BR" altLang="pt-BR" baseline="-25000" dirty="0"/>
              <a:t>1</a:t>
            </a:r>
            <a:r>
              <a:rPr lang="pt-BR" altLang="pt-BR" dirty="0"/>
              <a:t>, C</a:t>
            </a:r>
            <a:r>
              <a:rPr lang="pt-BR" altLang="pt-BR" baseline="-25000" dirty="0"/>
              <a:t>2</a:t>
            </a:r>
            <a:r>
              <a:rPr lang="pt-BR" altLang="pt-BR" dirty="0"/>
              <a:t>, ... , C</a:t>
            </a:r>
            <a:r>
              <a:rPr lang="pt-BR" altLang="pt-BR" baseline="-25000" dirty="0"/>
              <a:t>r</a:t>
            </a:r>
            <a:r>
              <a:rPr lang="pt-BR" altLang="pt-BR" dirty="0"/>
              <a:t>, podem ser obtidos pela Eq. 45. </a:t>
            </a:r>
          </a:p>
        </p:txBody>
      </p:sp>
      <p:graphicFrame>
        <p:nvGraphicFramePr>
          <p:cNvPr id="7175" name="Object 4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148263" y="2276475"/>
          <a:ext cx="2860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5" imgW="1612900" imgH="457200" progId="Equation.3">
                  <p:embed/>
                </p:oleObj>
              </mc:Choice>
              <mc:Fallback>
                <p:oleObj name="Equation" r:id="rId5" imgW="161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276475"/>
                        <a:ext cx="286067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5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57711792"/>
              </p:ext>
            </p:extLst>
          </p:nvPr>
        </p:nvGraphicFramePr>
        <p:xfrm>
          <a:off x="4200291" y="5128465"/>
          <a:ext cx="4859337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7" imgW="2743200" imgH="914400" progId="Equation.3">
                  <p:embed/>
                </p:oleObj>
              </mc:Choice>
              <mc:Fallback>
                <p:oleObj name="Equation" r:id="rId7" imgW="2743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291" y="5128465"/>
                        <a:ext cx="4859337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541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Singulares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Pulso Triangular</a:t>
            </a:r>
          </a:p>
        </p:txBody>
      </p:sp>
      <p:graphicFrame>
        <p:nvGraphicFramePr>
          <p:cNvPr id="5325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39975" y="2708275"/>
          <a:ext cx="3960813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Equation" r:id="rId3" imgW="1879600" imgH="787400" progId="Equation.3">
                  <p:embed/>
                </p:oleObj>
              </mc:Choice>
              <mc:Fallback>
                <p:oleObj name="Equation" r:id="rId3" imgW="18796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708275"/>
                        <a:ext cx="3960813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124075" y="2636838"/>
            <a:ext cx="4032250" cy="1728787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3254" name="Freeform 6"/>
          <p:cNvSpPr>
            <a:spLocks noChangeAspect="1"/>
          </p:cNvSpPr>
          <p:nvPr/>
        </p:nvSpPr>
        <p:spPr bwMode="auto">
          <a:xfrm>
            <a:off x="2843213" y="6456363"/>
            <a:ext cx="3536950" cy="1587"/>
          </a:xfrm>
          <a:custGeom>
            <a:avLst/>
            <a:gdLst>
              <a:gd name="T0" fmla="*/ 0 w 433"/>
              <a:gd name="T1" fmla="*/ 0 h 1587"/>
              <a:gd name="T2" fmla="*/ 3536950 w 433"/>
              <a:gd name="T3" fmla="*/ 0 h 1587"/>
              <a:gd name="T4" fmla="*/ 3536950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55" name="Freeform 7"/>
          <p:cNvSpPr>
            <a:spLocks noChangeAspect="1"/>
          </p:cNvSpPr>
          <p:nvPr/>
        </p:nvSpPr>
        <p:spPr bwMode="auto">
          <a:xfrm>
            <a:off x="4629150" y="4594225"/>
            <a:ext cx="1588" cy="1897063"/>
          </a:xfrm>
          <a:custGeom>
            <a:avLst/>
            <a:gdLst>
              <a:gd name="T0" fmla="*/ 0 w 1588"/>
              <a:gd name="T1" fmla="*/ 1897063 h 341"/>
              <a:gd name="T2" fmla="*/ 0 w 1588"/>
              <a:gd name="T3" fmla="*/ 0 h 341"/>
              <a:gd name="T4" fmla="*/ 0 w 1588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011863" y="6462713"/>
            <a:ext cx="574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pt-BR" altLang="pt-BR" sz="2000">
                <a:latin typeface="Arial" charset="0"/>
                <a:sym typeface="Symbol" pitchFamily="18" charset="2"/>
              </a:rPr>
              <a:t> t</a:t>
            </a:r>
            <a:endParaRPr lang="pt-BR" altLang="pt-BR" sz="2000">
              <a:latin typeface="Arial" charset="0"/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3444875" y="4730750"/>
            <a:ext cx="1193800" cy="17224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4627563" y="4721225"/>
            <a:ext cx="1193800" cy="17224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6319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Singulares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Pulso Exponencial</a:t>
            </a:r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71775" y="2708275"/>
          <a:ext cx="26574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Equation" r:id="rId3" imgW="1091726" imgH="406224" progId="Equation.3">
                  <p:embed/>
                </p:oleObj>
              </mc:Choice>
              <mc:Fallback>
                <p:oleObj name="Equation" r:id="rId3" imgW="1091726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708275"/>
                        <a:ext cx="26574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555875" y="2420938"/>
            <a:ext cx="3024188" cy="136842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8" name="Line 6"/>
          <p:cNvSpPr>
            <a:spLocks noChangeAspect="1" noChangeShapeType="1"/>
          </p:cNvSpPr>
          <p:nvPr/>
        </p:nvSpPr>
        <p:spPr bwMode="auto">
          <a:xfrm>
            <a:off x="5853113" y="5927725"/>
            <a:ext cx="30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79" name="Text Box 7"/>
          <p:cNvSpPr txBox="1">
            <a:spLocks noChangeAspect="1" noChangeArrowheads="1"/>
          </p:cNvSpPr>
          <p:nvPr/>
        </p:nvSpPr>
        <p:spPr bwMode="auto">
          <a:xfrm>
            <a:off x="5949950" y="5899150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t</a:t>
            </a:r>
          </a:p>
        </p:txBody>
      </p:sp>
      <p:sp>
        <p:nvSpPr>
          <p:cNvPr id="54280" name="Line 8"/>
          <p:cNvSpPr>
            <a:spLocks noChangeAspect="1" noChangeShapeType="1"/>
          </p:cNvSpPr>
          <p:nvPr/>
        </p:nvSpPr>
        <p:spPr bwMode="auto">
          <a:xfrm>
            <a:off x="2960688" y="5775325"/>
            <a:ext cx="3395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1" name="Line 9"/>
          <p:cNvSpPr>
            <a:spLocks noChangeAspect="1" noChangeShapeType="1"/>
          </p:cNvSpPr>
          <p:nvPr/>
        </p:nvSpPr>
        <p:spPr bwMode="auto">
          <a:xfrm flipV="1">
            <a:off x="4643438" y="4314825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2" name="Line 10"/>
          <p:cNvSpPr>
            <a:spLocks noChangeAspect="1" noChangeShapeType="1"/>
          </p:cNvSpPr>
          <p:nvPr/>
        </p:nvSpPr>
        <p:spPr bwMode="auto">
          <a:xfrm>
            <a:off x="4592638" y="4868863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3" name="Arc 11"/>
          <p:cNvSpPr>
            <a:spLocks noChangeAspect="1"/>
          </p:cNvSpPr>
          <p:nvPr/>
        </p:nvSpPr>
        <p:spPr bwMode="auto">
          <a:xfrm rot="10800000">
            <a:off x="4643438" y="4868863"/>
            <a:ext cx="1309687" cy="857250"/>
          </a:xfrm>
          <a:custGeom>
            <a:avLst/>
            <a:gdLst>
              <a:gd name="T0" fmla="*/ 0 w 21600"/>
              <a:gd name="T1" fmla="*/ 0 h 21600"/>
              <a:gd name="T2" fmla="*/ 1309687 w 21600"/>
              <a:gd name="T3" fmla="*/ 857250 h 21600"/>
              <a:gd name="T4" fmla="*/ 0 w 21600"/>
              <a:gd name="T5" fmla="*/ 857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84" name="Arc 12"/>
          <p:cNvSpPr>
            <a:spLocks noChangeAspect="1"/>
          </p:cNvSpPr>
          <p:nvPr/>
        </p:nvSpPr>
        <p:spPr bwMode="auto">
          <a:xfrm rot="10800000" flipH="1">
            <a:off x="3321050" y="4891088"/>
            <a:ext cx="1309688" cy="857250"/>
          </a:xfrm>
          <a:custGeom>
            <a:avLst/>
            <a:gdLst>
              <a:gd name="T0" fmla="*/ 0 w 21600"/>
              <a:gd name="T1" fmla="*/ 0 h 21600"/>
              <a:gd name="T2" fmla="*/ 1309688 w 21600"/>
              <a:gd name="T3" fmla="*/ 857250 h 21600"/>
              <a:gd name="T4" fmla="*/ 0 w 21600"/>
              <a:gd name="T5" fmla="*/ 857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983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Singulares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Função de Amostragem (</a:t>
            </a:r>
            <a:r>
              <a:rPr lang="pt-BR" altLang="pt-BR" i="1" smtClean="0"/>
              <a:t>Sampling</a:t>
            </a:r>
            <a:r>
              <a:rPr lang="pt-BR" altLang="pt-BR" smtClean="0"/>
              <a:t>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076825" y="2708275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(85)</a:t>
            </a:r>
          </a:p>
        </p:txBody>
      </p:sp>
      <p:graphicFrame>
        <p:nvGraphicFramePr>
          <p:cNvPr id="5530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867400" y="3716338"/>
          <a:ext cx="25828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Equation" r:id="rId3" imgW="1143000" imgH="393700" progId="Equation.3">
                  <p:embed/>
                </p:oleObj>
              </mc:Choice>
              <mc:Fallback>
                <p:oleObj name="Equation" r:id="rId3" imgW="1143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16338"/>
                        <a:ext cx="258286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8243888" y="450850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(86)</a:t>
            </a:r>
          </a:p>
        </p:txBody>
      </p:sp>
      <p:graphicFrame>
        <p:nvGraphicFramePr>
          <p:cNvPr id="55303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63713" y="2349500"/>
          <a:ext cx="32400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Equation" r:id="rId5" imgW="1320227" imgH="469696" progId="Equation.3">
                  <p:embed/>
                </p:oleObj>
              </mc:Choice>
              <mc:Fallback>
                <p:oleObj name="Equation" r:id="rId5" imgW="1320227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349500"/>
                        <a:ext cx="3240087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48974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6084888" y="4941888"/>
            <a:ext cx="2808287" cy="1916112"/>
          </a:xfrm>
          <a:prstGeom prst="wedgeRectCallout">
            <a:avLst>
              <a:gd name="adj1" fmla="val -65773"/>
              <a:gd name="adj2" fmla="val 10894"/>
            </a:avLst>
          </a:prstGeom>
          <a:solidFill>
            <a:srgbClr val="FFFF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Quando k aumenta, a amplitude torna-se maior e a função oscila mais rapidamente e decai inversamente com t. No limite, a função concentra-se na origem, e a área sob a curva permanece unitária</a:t>
            </a:r>
          </a:p>
        </p:txBody>
      </p:sp>
    </p:spTree>
    <p:extLst>
      <p:ext uri="{BB962C8B-B14F-4D97-AF65-F5344CB8AC3E}">
        <p14:creationId xmlns:p14="http://schemas.microsoft.com/office/powerpoint/2010/main" val="3485180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Singulares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Função de Amostragem Quadrática</a:t>
            </a:r>
          </a:p>
        </p:txBody>
      </p:sp>
      <p:graphicFrame>
        <p:nvGraphicFramePr>
          <p:cNvPr id="5632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63938" y="3573463"/>
          <a:ext cx="261937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Equation" r:id="rId3" imgW="1155700" imgH="469900" progId="Equation.3">
                  <p:embed/>
                </p:oleObj>
              </mc:Choice>
              <mc:Fallback>
                <p:oleObj name="Equation" r:id="rId3" imgW="1155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573463"/>
                        <a:ext cx="2619375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95738" y="5229225"/>
          <a:ext cx="24495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name="Equation" r:id="rId5" imgW="1345616" imgH="495085" progId="Equation.3">
                  <p:embed/>
                </p:oleObj>
              </mc:Choice>
              <mc:Fallback>
                <p:oleObj name="Equation" r:id="rId5" imgW="1345616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229225"/>
                        <a:ext cx="24495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235825" y="256540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(87)</a:t>
            </a:r>
          </a:p>
        </p:txBody>
      </p:sp>
      <p:graphicFrame>
        <p:nvGraphicFramePr>
          <p:cNvPr id="56327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92500" y="2349500"/>
          <a:ext cx="25939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Equation" r:id="rId7" imgW="1205977" imgH="393529" progId="Equation.3">
                  <p:embed/>
                </p:oleObj>
              </mc:Choice>
              <mc:Fallback>
                <p:oleObj name="Equation" r:id="rId7" imgW="120597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349500"/>
                        <a:ext cx="259397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308850" y="3933825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(88)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380288" y="5445125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(89)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9750" y="3284538"/>
            <a:ext cx="8301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(87) é demonstrada similarmente como no caso da função de amostragem e a partir do fato de que: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39750" y="4652963"/>
            <a:ext cx="8301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Retornando à função impulso </a:t>
            </a:r>
            <a:r>
              <a:rPr lang="pt-BR" altLang="pt-BR" sz="1600">
                <a:latin typeface="Symbol" pitchFamily="18" charset="2"/>
              </a:rPr>
              <a:t>d</a:t>
            </a:r>
            <a:r>
              <a:rPr lang="pt-BR" altLang="pt-BR" sz="1600"/>
              <a:t>(t), observamos que a área é concentrada na origem, t=0. Portanto, podemos dizer que: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11188" y="6092825"/>
            <a:ext cx="8301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Onde 0</a:t>
            </a:r>
            <a:r>
              <a:rPr lang="pt-BR" altLang="pt-BR" baseline="30000">
                <a:latin typeface="Arial" charset="0"/>
              </a:rPr>
              <a:t>+</a:t>
            </a:r>
            <a:r>
              <a:rPr lang="pt-BR" altLang="pt-BR" sz="1600"/>
              <a:t> e 0</a:t>
            </a:r>
            <a:r>
              <a:rPr lang="pt-BR" altLang="pt-BR" sz="1600" baseline="30000"/>
              <a:t>-</a:t>
            </a:r>
            <a:r>
              <a:rPr lang="pt-BR" altLang="pt-BR" sz="1600"/>
              <a:t> denotam, arbitrariamente, pequenos valores de t aproximando-se da origem pela direita e pela esquerda,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4260685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Singulares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Função de Amostragem Quadrática</a:t>
            </a:r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55875" y="2781300"/>
          <a:ext cx="38163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Equation" r:id="rId3" imgW="2146300" imgH="469900" progId="Equation.3">
                  <p:embed/>
                </p:oleObj>
              </mc:Choice>
              <mc:Fallback>
                <p:oleObj name="Equation" r:id="rId3" imgW="214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81300"/>
                        <a:ext cx="38163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00338" y="4005263"/>
          <a:ext cx="30972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Equation" r:id="rId5" imgW="1511300" imgH="469900" progId="Equation.3">
                  <p:embed/>
                </p:oleObj>
              </mc:Choice>
              <mc:Fallback>
                <p:oleObj name="Equation" r:id="rId5" imgW="1511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005263"/>
                        <a:ext cx="309721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659563" y="306863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(90a)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732588" y="4221163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(90b)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42963" y="2492375"/>
            <a:ext cx="830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Como </a:t>
            </a:r>
            <a:r>
              <a:rPr lang="pt-BR" altLang="pt-BR" sz="1600">
                <a:latin typeface="Symbol" pitchFamily="18" charset="2"/>
              </a:rPr>
              <a:t>d</a:t>
            </a:r>
            <a:r>
              <a:rPr lang="pt-BR" altLang="pt-BR" sz="1600"/>
              <a:t>(t)=0 em todo lugar exceto em t=0, vem que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842963" y="3573463"/>
            <a:ext cx="830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Também se segue que: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842963" y="4941888"/>
            <a:ext cx="8301037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(90) representa a propriedade de amostragem da função impulso.</a:t>
            </a:r>
          </a:p>
          <a:p>
            <a:pPr eaLnBrk="1" hangingPunct="1"/>
            <a:r>
              <a:rPr lang="pt-BR" altLang="pt-BR" sz="1600"/>
              <a:t>Lembrar que a função impulso não é uma função verdadeira, no sentido matemático usual, onde uma função é definida para qualquer valor de t.</a:t>
            </a:r>
          </a:p>
          <a:p>
            <a:pPr eaLnBrk="1" hangingPunct="1"/>
            <a:r>
              <a:rPr lang="pt-BR" altLang="pt-BR" sz="1600"/>
              <a:t>Mas seu uso é comum em Física e Engenharia para representar entidades tais como massas pontuais, cargas pontuais, fontes pontuais, forças concentradas, etc.</a:t>
            </a:r>
          </a:p>
          <a:p>
            <a:pPr eaLnBrk="1" hangingPunct="1"/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1316738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Função Impulso</a:t>
            </a:r>
          </a:p>
        </p:txBody>
      </p:sp>
      <p:graphicFrame>
        <p:nvGraphicFramePr>
          <p:cNvPr id="5837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336925" y="2276475"/>
          <a:ext cx="25241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Equation" r:id="rId3" imgW="1346200" imgH="469900" progId="Equation.3">
                  <p:embed/>
                </p:oleObj>
              </mc:Choice>
              <mc:Fallback>
                <p:oleObj name="Equation" r:id="rId3" imgW="1346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2276475"/>
                        <a:ext cx="252412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659563" y="242093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(91)</a:t>
            </a:r>
          </a:p>
        </p:txBody>
      </p:sp>
      <p:graphicFrame>
        <p:nvGraphicFramePr>
          <p:cNvPr id="58374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92500" y="3644900"/>
          <a:ext cx="1409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Equation" r:id="rId5" imgW="660113" imgH="215806" progId="Equation.3">
                  <p:embed/>
                </p:oleObj>
              </mc:Choice>
              <mc:Fallback>
                <p:oleObj name="Equation" r:id="rId5" imgW="6601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644900"/>
                        <a:ext cx="14097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019925" y="35734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(92)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4213" y="3141663"/>
            <a:ext cx="8301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Da propriedade de amostragem, expressa em (90ª), a integral de (91) é unitária.</a:t>
            </a:r>
          </a:p>
          <a:p>
            <a:pPr eaLnBrk="1" hangingPunct="1"/>
            <a:endParaRPr lang="pt-BR" altLang="pt-BR" sz="1600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84213" y="4221163"/>
            <a:ext cx="8301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A função impulso tem uma densidade espectral uniforme sobre todo o intervalo de freqüência. Em outras palavras, uma função impulso contém todos os componentes de freqüência com mesma amplitude relativa.</a:t>
            </a:r>
          </a:p>
        </p:txBody>
      </p:sp>
    </p:spTree>
    <p:extLst>
      <p:ext uri="{BB962C8B-B14F-4D97-AF65-F5344CB8AC3E}">
        <p14:creationId xmlns:p14="http://schemas.microsoft.com/office/powerpoint/2010/main" val="3801775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Constante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451725" y="458152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(93a)</a:t>
            </a:r>
          </a:p>
        </p:txBody>
      </p:sp>
      <p:graphicFrame>
        <p:nvGraphicFramePr>
          <p:cNvPr id="5939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51275" y="1844675"/>
          <a:ext cx="14493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Equation" r:id="rId3" imgW="532937" imgH="215713" progId="Equation.3">
                  <p:embed/>
                </p:oleObj>
              </mc:Choice>
              <mc:Fallback>
                <p:oleObj name="Equation" r:id="rId3" imgW="532937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844675"/>
                        <a:ext cx="14493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95738" y="3068638"/>
          <a:ext cx="45100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Equation" r:id="rId5" imgW="2679700" imgH="431800" progId="Equation.3">
                  <p:embed/>
                </p:oleObj>
              </mc:Choice>
              <mc:Fallback>
                <p:oleObj name="Equation" r:id="rId5" imgW="2679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068638"/>
                        <a:ext cx="451008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219700" y="4508500"/>
          <a:ext cx="21605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Equation" r:id="rId7" imgW="1079032" imgH="672808" progId="Equation.3">
                  <p:embed/>
                </p:oleObj>
              </mc:Choice>
              <mc:Fallback>
                <p:oleObj name="Equation" r:id="rId7" imgW="1079032" imgH="6728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508500"/>
                        <a:ext cx="2160588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451725" y="5445125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(93b)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755650" y="4149725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1979613" y="2852738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V="1">
            <a:off x="1979613" y="32845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1763713" y="2636838"/>
            <a:ext cx="477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f(t)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979613" y="3143250"/>
            <a:ext cx="81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Symbol" pitchFamily="18" charset="2"/>
              </a:rPr>
              <a:t>2pAd</a:t>
            </a:r>
            <a:r>
              <a:rPr lang="pt-BR" altLang="pt-BR" sz="1400"/>
              <a:t>(t)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2916238" y="40767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3060700" y="3789363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t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1916113" y="4076700"/>
            <a:ext cx="296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0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468313" y="6022975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9750" y="5259388"/>
            <a:ext cx="3184525" cy="755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V="1">
            <a:off x="2017713" y="479901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V="1">
            <a:off x="539750" y="5235575"/>
            <a:ext cx="3170238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3779838" y="61658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3924300" y="5880100"/>
            <a:ext cx="306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Symbol" pitchFamily="18" charset="2"/>
              </a:rPr>
              <a:t>w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1979613" y="4583113"/>
            <a:ext cx="569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F(</a:t>
            </a:r>
            <a:r>
              <a:rPr lang="pt-BR" altLang="pt-BR" sz="1400">
                <a:latin typeface="Symbol" pitchFamily="18" charset="2"/>
              </a:rPr>
              <a:t>w</a:t>
            </a:r>
            <a:r>
              <a:rPr lang="pt-BR" altLang="pt-BR" sz="1400"/>
              <a:t>)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1763713" y="4941888"/>
            <a:ext cx="306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206393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Função </a:t>
            </a:r>
            <a:r>
              <a:rPr lang="pt-BR" altLang="pt-BR" sz="2000" i="1" smtClean="0"/>
              <a:t>signum</a:t>
            </a:r>
            <a:r>
              <a:rPr lang="pt-BR" altLang="pt-BR" sz="2000" smtClean="0"/>
              <a:t>: sgn (t)</a:t>
            </a:r>
            <a:r>
              <a:rPr lang="pt-BR" altLang="pt-BR" smtClean="0"/>
              <a:t> </a:t>
            </a:r>
          </a:p>
        </p:txBody>
      </p:sp>
      <p:graphicFrame>
        <p:nvGraphicFramePr>
          <p:cNvPr id="604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219700" y="2060575"/>
          <a:ext cx="2447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Equation" r:id="rId3" imgW="1422400" imgH="457200" progId="Equation.3">
                  <p:embed/>
                </p:oleObj>
              </mc:Choice>
              <mc:Fallback>
                <p:oleObj name="Equation" r:id="rId3" imgW="142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060575"/>
                        <a:ext cx="24479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508625" y="3141663"/>
          <a:ext cx="1857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Equation" r:id="rId5" imgW="1002865" imgH="215806" progId="Equation.3">
                  <p:embed/>
                </p:oleObj>
              </mc:Choice>
              <mc:Fallback>
                <p:oleObj name="Equation" r:id="rId5" imgW="100286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141663"/>
                        <a:ext cx="1857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885113" y="23495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(94a)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812088" y="3068638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(94b)</a:t>
            </a:r>
          </a:p>
        </p:txBody>
      </p:sp>
      <p:graphicFrame>
        <p:nvGraphicFramePr>
          <p:cNvPr id="60424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08400" y="4581525"/>
          <a:ext cx="33845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Equation" r:id="rId7" imgW="1905000" imgH="292100" progId="Equation.3">
                  <p:embed/>
                </p:oleObj>
              </mc:Choice>
              <mc:Fallback>
                <p:oleObj name="Equation" r:id="rId7" imgW="1905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581525"/>
                        <a:ext cx="338455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827088" y="44370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V="1">
            <a:off x="2051050" y="3140075"/>
            <a:ext cx="0" cy="259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908175" y="2852738"/>
            <a:ext cx="73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sgn(t)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1731963" y="3592513"/>
            <a:ext cx="296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1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987675" y="43640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132138" y="4076700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t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987550" y="4364038"/>
            <a:ext cx="296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0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635375" y="3933825"/>
            <a:ext cx="5508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A transformada de Fourier pode ser obtida quando observamos que: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2051050" y="3789363"/>
            <a:ext cx="144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611188" y="5040313"/>
            <a:ext cx="144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2051050" y="4868863"/>
            <a:ext cx="377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-1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635375" y="5229225"/>
            <a:ext cx="550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Portanto</a:t>
            </a:r>
          </a:p>
        </p:txBody>
      </p:sp>
      <p:graphicFrame>
        <p:nvGraphicFramePr>
          <p:cNvPr id="60437" name="Object 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27088" y="5657850"/>
          <a:ext cx="70580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Equation" r:id="rId9" imgW="3962400" imgH="508000" progId="Equation.3">
                  <p:embed/>
                </p:oleObj>
              </mc:Choice>
              <mc:Fallback>
                <p:oleObj name="Equation" r:id="rId9" imgW="3962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657850"/>
                        <a:ext cx="70580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8461375" y="580548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(95)</a:t>
            </a:r>
          </a:p>
        </p:txBody>
      </p:sp>
    </p:spTree>
    <p:extLst>
      <p:ext uri="{BB962C8B-B14F-4D97-AF65-F5344CB8AC3E}">
        <p14:creationId xmlns:p14="http://schemas.microsoft.com/office/powerpoint/2010/main" val="14246656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Função Degrau Unitário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4427538" y="2276475"/>
          <a:ext cx="215106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Equation" r:id="rId3" imgW="1129810" imgH="393529" progId="Equation.3">
                  <p:embed/>
                </p:oleObj>
              </mc:Choice>
              <mc:Fallback>
                <p:oleObj name="Equation" r:id="rId3" imgW="11298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276475"/>
                        <a:ext cx="2151062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4284663" y="3068638"/>
          <a:ext cx="31146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Equation" r:id="rId5" imgW="1651000" imgH="393700" progId="Equation.3">
                  <p:embed/>
                </p:oleObj>
              </mc:Choice>
              <mc:Fallback>
                <p:oleObj name="Equation" r:id="rId5" imgW="1651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068638"/>
                        <a:ext cx="31146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812088" y="4005263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(96)</a:t>
            </a:r>
          </a:p>
        </p:txBody>
      </p:sp>
      <p:graphicFrame>
        <p:nvGraphicFramePr>
          <p:cNvPr id="61447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56100" y="3933825"/>
          <a:ext cx="24479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Equation" r:id="rId7" imgW="1295400" imgH="419100" progId="Equation.3">
                  <p:embed/>
                </p:oleObj>
              </mc:Choice>
              <mc:Fallback>
                <p:oleObj name="Equation" r:id="rId7" imgW="1295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933825"/>
                        <a:ext cx="24479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42963" y="2349500"/>
            <a:ext cx="2865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De (94b), segue-se que:</a:t>
            </a:r>
          </a:p>
          <a:p>
            <a:pPr eaLnBrk="1" hangingPunct="1"/>
            <a:endParaRPr lang="pt-BR" altLang="pt-BR" sz="1600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42963" y="2997200"/>
            <a:ext cx="1425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Portanto:</a:t>
            </a:r>
          </a:p>
          <a:p>
            <a:pPr eaLnBrk="1" hangingPunct="1"/>
            <a:endParaRPr lang="pt-BR" altLang="pt-BR" sz="1600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842963" y="3789363"/>
            <a:ext cx="8301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Usando (93b) e (95), vem que:</a:t>
            </a:r>
          </a:p>
          <a:p>
            <a:pPr eaLnBrk="1" hangingPunct="1"/>
            <a:endParaRPr lang="pt-BR" altLang="pt-BR" sz="1600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2124075" y="4797425"/>
            <a:ext cx="5994400" cy="1816100"/>
            <a:chOff x="1338" y="3022"/>
            <a:chExt cx="3776" cy="1144"/>
          </a:xfrm>
        </p:grpSpPr>
        <p:sp>
          <p:nvSpPr>
            <p:cNvPr id="61452" name="Text Box 12"/>
            <p:cNvSpPr txBox="1">
              <a:spLocks noChangeAspect="1" noChangeArrowheads="1"/>
            </p:cNvSpPr>
            <p:nvPr/>
          </p:nvSpPr>
          <p:spPr bwMode="auto">
            <a:xfrm>
              <a:off x="4921" y="3974"/>
              <a:ext cx="1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latin typeface="Symbol" pitchFamily="18" charset="2"/>
                </a:rPr>
                <a:t>w</a:t>
              </a:r>
            </a:p>
          </p:txBody>
        </p:sp>
        <p:sp>
          <p:nvSpPr>
            <p:cNvPr id="61453" name="Line 13"/>
            <p:cNvSpPr>
              <a:spLocks noChangeAspect="1" noChangeShapeType="1"/>
            </p:cNvSpPr>
            <p:nvPr/>
          </p:nvSpPr>
          <p:spPr bwMode="auto">
            <a:xfrm>
              <a:off x="4747" y="4038"/>
              <a:ext cx="1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4" name="Line 14"/>
            <p:cNvSpPr>
              <a:spLocks noChangeAspect="1" noChangeShapeType="1"/>
            </p:cNvSpPr>
            <p:nvPr/>
          </p:nvSpPr>
          <p:spPr bwMode="auto">
            <a:xfrm>
              <a:off x="2925" y="3942"/>
              <a:ext cx="2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5" name="Line 15"/>
            <p:cNvSpPr>
              <a:spLocks noChangeAspect="1" noChangeShapeType="1"/>
            </p:cNvSpPr>
            <p:nvPr/>
          </p:nvSpPr>
          <p:spPr bwMode="auto">
            <a:xfrm flipV="1">
              <a:off x="3985" y="3022"/>
              <a:ext cx="0" cy="1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6" name="Text Box 16"/>
            <p:cNvSpPr txBox="1">
              <a:spLocks noChangeAspect="1" noChangeArrowheads="1"/>
            </p:cNvSpPr>
            <p:nvPr/>
          </p:nvSpPr>
          <p:spPr bwMode="auto">
            <a:xfrm>
              <a:off x="3835" y="3929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400"/>
                <a:t>0</a:t>
              </a:r>
            </a:p>
          </p:txBody>
        </p:sp>
        <p:sp>
          <p:nvSpPr>
            <p:cNvPr id="61457" name="Arc 17"/>
            <p:cNvSpPr>
              <a:spLocks noChangeAspect="1"/>
            </p:cNvSpPr>
            <p:nvPr/>
          </p:nvSpPr>
          <p:spPr bwMode="auto">
            <a:xfrm rot="10800000">
              <a:off x="3985" y="3371"/>
              <a:ext cx="825" cy="540"/>
            </a:xfrm>
            <a:custGeom>
              <a:avLst/>
              <a:gdLst>
                <a:gd name="T0" fmla="*/ 0 w 21600"/>
                <a:gd name="T1" fmla="*/ 0 h 21600"/>
                <a:gd name="T2" fmla="*/ 825 w 21600"/>
                <a:gd name="T3" fmla="*/ 540 h 21600"/>
                <a:gd name="T4" fmla="*/ 0 w 21600"/>
                <a:gd name="T5" fmla="*/ 54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58" name="Arc 18"/>
            <p:cNvSpPr>
              <a:spLocks noChangeAspect="1"/>
            </p:cNvSpPr>
            <p:nvPr/>
          </p:nvSpPr>
          <p:spPr bwMode="auto">
            <a:xfrm rot="10800000" flipH="1">
              <a:off x="3152" y="3385"/>
              <a:ext cx="825" cy="540"/>
            </a:xfrm>
            <a:custGeom>
              <a:avLst/>
              <a:gdLst>
                <a:gd name="T0" fmla="*/ 0 w 21600"/>
                <a:gd name="T1" fmla="*/ 0 h 21600"/>
                <a:gd name="T2" fmla="*/ 825 w 21600"/>
                <a:gd name="T3" fmla="*/ 540 h 21600"/>
                <a:gd name="T4" fmla="*/ 0 w 21600"/>
                <a:gd name="T5" fmla="*/ 54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59" name="Text Box 19"/>
            <p:cNvSpPr txBox="1">
              <a:spLocks noChangeAspect="1" noChangeArrowheads="1"/>
            </p:cNvSpPr>
            <p:nvPr/>
          </p:nvSpPr>
          <p:spPr bwMode="auto">
            <a:xfrm>
              <a:off x="4014" y="3022"/>
              <a:ext cx="5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400"/>
                <a:t>|F(</a:t>
              </a:r>
              <a:r>
                <a:rPr lang="pt-BR" altLang="pt-BR" sz="1400">
                  <a:latin typeface="Symbol" pitchFamily="18" charset="2"/>
                </a:rPr>
                <a:t>w</a:t>
              </a:r>
              <a:r>
                <a:rPr lang="pt-BR" altLang="pt-BR" sz="1400"/>
                <a:t>)|</a:t>
              </a:r>
            </a:p>
          </p:txBody>
        </p:sp>
        <p:grpSp>
          <p:nvGrpSpPr>
            <p:cNvPr id="61460" name="Group 20"/>
            <p:cNvGrpSpPr>
              <a:grpSpLocks/>
            </p:cNvGrpSpPr>
            <p:nvPr/>
          </p:nvGrpSpPr>
          <p:grpSpPr bwMode="auto">
            <a:xfrm>
              <a:off x="1338" y="3067"/>
              <a:ext cx="1618" cy="1032"/>
              <a:chOff x="1729" y="1661"/>
              <a:chExt cx="1887" cy="640"/>
            </a:xfrm>
          </p:grpSpPr>
          <p:sp>
            <p:nvSpPr>
              <p:cNvPr id="61461" name="Text Box 21"/>
              <p:cNvSpPr txBox="1">
                <a:spLocks noChangeArrowheads="1"/>
              </p:cNvSpPr>
              <p:nvPr/>
            </p:nvSpPr>
            <p:spPr bwMode="auto">
              <a:xfrm>
                <a:off x="3443" y="2205"/>
                <a:ext cx="173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000"/>
                  <a:t>t</a:t>
                </a:r>
              </a:p>
            </p:txBody>
          </p:sp>
          <p:grpSp>
            <p:nvGrpSpPr>
              <p:cNvPr id="61462" name="Group 22"/>
              <p:cNvGrpSpPr>
                <a:grpSpLocks/>
              </p:cNvGrpSpPr>
              <p:nvPr/>
            </p:nvGrpSpPr>
            <p:grpSpPr bwMode="auto">
              <a:xfrm>
                <a:off x="1729" y="1661"/>
                <a:ext cx="1762" cy="590"/>
                <a:chOff x="3906" y="1434"/>
                <a:chExt cx="1762" cy="590"/>
              </a:xfrm>
            </p:grpSpPr>
            <p:sp>
              <p:nvSpPr>
                <p:cNvPr id="61463" name="Line 23"/>
                <p:cNvSpPr>
                  <a:spLocks noChangeShapeType="1"/>
                </p:cNvSpPr>
                <p:nvPr/>
              </p:nvSpPr>
              <p:spPr bwMode="auto">
                <a:xfrm>
                  <a:off x="4105" y="1480"/>
                  <a:ext cx="0" cy="5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464" name="Line 24"/>
                <p:cNvSpPr>
                  <a:spLocks noChangeShapeType="1"/>
                </p:cNvSpPr>
                <p:nvPr/>
              </p:nvSpPr>
              <p:spPr bwMode="auto">
                <a:xfrm>
                  <a:off x="4059" y="1979"/>
                  <a:ext cx="14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46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5465" y="2020"/>
                  <a:ext cx="20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46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906" y="1616"/>
                  <a:ext cx="195" cy="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000"/>
                    <a:t>1</a:t>
                  </a:r>
                </a:p>
              </p:txBody>
            </p:sp>
            <p:sp>
              <p:nvSpPr>
                <p:cNvPr id="61467" name="Line 27"/>
                <p:cNvSpPr>
                  <a:spLocks noChangeShapeType="1"/>
                </p:cNvSpPr>
                <p:nvPr/>
              </p:nvSpPr>
              <p:spPr bwMode="auto">
                <a:xfrm>
                  <a:off x="4059" y="1706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46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59" y="1434"/>
                  <a:ext cx="316" cy="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000"/>
                    <a:t>u(t)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08514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Senoidais Perpétua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380288" y="4581525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(97)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842963" y="2420938"/>
            <a:ext cx="830103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Aqui, consideramos as funções sen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0</a:t>
            </a:r>
            <a:r>
              <a:rPr lang="pt-BR" altLang="pt-BR" sz="1600"/>
              <a:t>t e cos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0</a:t>
            </a:r>
            <a:r>
              <a:rPr lang="pt-BR" altLang="pt-BR" sz="1600"/>
              <a:t>t no intervalo (-</a:t>
            </a:r>
            <a:r>
              <a:rPr lang="pt-BR" altLang="pt-BR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∞, ∞). </a:t>
            </a:r>
            <a:r>
              <a:rPr lang="pt-BR" altLang="pt-BR" sz="1600">
                <a:ea typeface="Arial Unicode MS" pitchFamily="34" charset="-128"/>
                <a:cs typeface="Arial Unicode MS" pitchFamily="34" charset="-128"/>
              </a:rPr>
              <a:t>Estes sinais não satisfazem a condição de integrabilidade absoluta, mas suas transformadas de Fourier existem e podem ser obtidas por processo de limite. Primeiro, assumimos que elas existem no intervalo</a:t>
            </a:r>
            <a:r>
              <a:rPr lang="pt-BR" altLang="pt-BR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(–</a:t>
            </a:r>
            <a:r>
              <a:rPr lang="pt-BR" altLang="pt-BR" sz="160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pt-BR" altLang="pt-BR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/2, </a:t>
            </a:r>
            <a:r>
              <a:rPr lang="pt-BR" altLang="pt-BR" sz="160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pt-BR" altLang="pt-BR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/2) </a:t>
            </a:r>
            <a:r>
              <a:rPr lang="pt-BR" altLang="pt-BR" sz="1600">
                <a:ea typeface="Arial Unicode MS" pitchFamily="34" charset="-128"/>
                <a:cs typeface="Arial Unicode MS" pitchFamily="34" charset="-128"/>
              </a:rPr>
              <a:t>e valem zero fora deste intervalo. No limite</a:t>
            </a:r>
            <a:r>
              <a:rPr lang="pt-BR" altLang="pt-BR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BR" altLang="pt-BR" sz="160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pt-BR" altLang="pt-BR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altLang="pt-BR" sz="1600">
                <a:ea typeface="Arial Unicode MS" pitchFamily="34" charset="-128"/>
                <a:cs typeface="Arial Unicode MS" pitchFamily="34" charset="-128"/>
              </a:rPr>
              <a:t>é feito infinito.</a:t>
            </a:r>
          </a:p>
        </p:txBody>
      </p:sp>
      <p:graphicFrame>
        <p:nvGraphicFramePr>
          <p:cNvPr id="62470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76375" y="3644900"/>
          <a:ext cx="5688013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Equation" r:id="rId3" imgW="3581400" imgH="1879600" progId="Equation.3">
                  <p:embed/>
                </p:oleObj>
              </mc:Choice>
              <mc:Fallback>
                <p:oleObj name="Equation" r:id="rId3" imgW="3581400" imgH="187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644900"/>
                        <a:ext cx="5688013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23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de Legendre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628775"/>
            <a:ext cx="7740650" cy="4114800"/>
          </a:xfrm>
        </p:spPr>
        <p:txBody>
          <a:bodyPr/>
          <a:lstStyle/>
          <a:p>
            <a:pPr eaLnBrk="1" hangingPunct="1"/>
            <a:r>
              <a:rPr lang="pt-BR" altLang="pt-BR" smtClean="0"/>
              <a:t>Solução</a:t>
            </a: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  <a:p>
            <a:pPr lvl="1" eaLnBrk="1" hangingPunct="1"/>
            <a:r>
              <a:rPr lang="pt-BR" altLang="pt-BR" sz="1800" smtClean="0"/>
              <a:t>Generalizando, para valores pares de r, C</a:t>
            </a:r>
            <a:r>
              <a:rPr lang="pt-BR" altLang="pt-BR" sz="1800" baseline="-25000" smtClean="0"/>
              <a:t>r</a:t>
            </a:r>
            <a:r>
              <a:rPr lang="pt-BR" altLang="pt-BR" sz="1800" smtClean="0"/>
              <a:t> = 0, portanto</a:t>
            </a: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51050" y="1700213"/>
          <a:ext cx="6624638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3" imgW="4254500" imgH="1498600" progId="Equation.3">
                  <p:embed/>
                </p:oleObj>
              </mc:Choice>
              <mc:Fallback>
                <p:oleObj name="Equation" r:id="rId3" imgW="4254500" imgH="14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700213"/>
                        <a:ext cx="6624638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79075199"/>
              </p:ext>
            </p:extLst>
          </p:nvPr>
        </p:nvGraphicFramePr>
        <p:xfrm>
          <a:off x="3779912" y="4149080"/>
          <a:ext cx="280828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5" imgW="1524000" imgH="228600" progId="Equation.3">
                  <p:embed/>
                </p:oleObj>
              </mc:Choice>
              <mc:Fallback>
                <p:oleObj name="Equation" r:id="rId5" imgW="1524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149080"/>
                        <a:ext cx="280828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87563" y="5013325"/>
          <a:ext cx="70564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Equation" r:id="rId7" imgW="4521200" imgH="508000" progId="Equation.3">
                  <p:embed/>
                </p:oleObj>
              </mc:Choice>
              <mc:Fallback>
                <p:oleObj name="Equation" r:id="rId7" imgW="4521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5013325"/>
                        <a:ext cx="70564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63938" y="5876925"/>
          <a:ext cx="3581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9" imgW="1892300" imgH="431800" progId="Equation.3">
                  <p:embed/>
                </p:oleObj>
              </mc:Choice>
              <mc:Fallback>
                <p:oleObj name="Equation" r:id="rId9" imgW="189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876925"/>
                        <a:ext cx="3581400" cy="817563"/>
                      </a:xfrm>
                      <a:prstGeom prst="rect">
                        <a:avLst/>
                      </a:prstGeom>
                      <a:solidFill>
                        <a:srgbClr val="D6FEEE"/>
                      </a:solid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9631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Senoidais Perpétua</a:t>
            </a:r>
          </a:p>
        </p:txBody>
      </p:sp>
      <p:graphicFrame>
        <p:nvGraphicFramePr>
          <p:cNvPr id="6349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55875" y="2852738"/>
          <a:ext cx="39973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3" name="Equation" r:id="rId3" imgW="2260600" imgH="228600" progId="Equation.3">
                  <p:embed/>
                </p:oleObj>
              </mc:Choice>
              <mc:Fallback>
                <p:oleObj name="Equation" r:id="rId3" imgW="226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852738"/>
                        <a:ext cx="39973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27313" y="3500438"/>
          <a:ext cx="42497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4" name="Equation" r:id="rId5" imgW="2349500" imgH="228600" progId="Equation.3">
                  <p:embed/>
                </p:oleObj>
              </mc:Choice>
              <mc:Fallback>
                <p:oleObj name="Equation" r:id="rId5" imgW="234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500438"/>
                        <a:ext cx="4249737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380288" y="285273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(98)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380288" y="342900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(99)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842963" y="2420938"/>
            <a:ext cx="830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No limite, a função de amostragem torna-se uma função impulso (eq. (86)):</a:t>
            </a:r>
            <a:endParaRPr lang="pt-BR" altLang="pt-BR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842963" y="3141663"/>
            <a:ext cx="830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Similarmente:</a:t>
            </a:r>
            <a:endParaRPr lang="pt-BR" altLang="pt-BR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23850" y="3933825"/>
            <a:ext cx="8820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O espectro de Fourier para estas funções consiste de dois impulsos em +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0</a:t>
            </a:r>
            <a:r>
              <a:rPr lang="pt-BR" altLang="pt-BR" sz="1600"/>
              <a:t> e –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0</a:t>
            </a:r>
            <a:r>
              <a:rPr lang="pt-BR" altLang="pt-BR" sz="1600"/>
              <a:t>.</a:t>
            </a:r>
          </a:p>
          <a:p>
            <a:pPr eaLnBrk="1" hangingPunct="1"/>
            <a:r>
              <a:rPr lang="pt-BR" altLang="pt-BR" sz="1600"/>
              <a:t>Vamos ver como este espectro se comporta, quando </a:t>
            </a:r>
            <a:r>
              <a:rPr lang="pt-BR" altLang="pt-BR" sz="1600">
                <a:latin typeface="Symbol" pitchFamily="18" charset="2"/>
              </a:rPr>
              <a:t>t</a:t>
            </a:r>
            <a:r>
              <a:rPr lang="pt-BR" altLang="pt-BR" sz="1600"/>
              <a:t> tende para infinito.</a:t>
            </a:r>
          </a:p>
          <a:p>
            <a:pPr eaLnBrk="1" hangingPunct="1"/>
            <a:r>
              <a:rPr lang="pt-BR" altLang="pt-BR" sz="1600"/>
              <a:t>Para um </a:t>
            </a:r>
            <a:r>
              <a:rPr lang="pt-BR" altLang="pt-BR" sz="1600">
                <a:latin typeface="Symbol" pitchFamily="18" charset="2"/>
              </a:rPr>
              <a:t>t</a:t>
            </a:r>
            <a:r>
              <a:rPr lang="pt-BR" altLang="pt-BR" sz="1600"/>
              <a:t> finito, a função densidade espectral é dada por (97).</a:t>
            </a:r>
            <a:endParaRPr lang="pt-BR" altLang="pt-BR" sz="160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3499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51500" y="4724400"/>
          <a:ext cx="32766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name="Equation" r:id="rId7" imgW="2336800" imgH="914400" progId="Equation.3">
                  <p:embed/>
                </p:oleObj>
              </mc:Choice>
              <mc:Fallback>
                <p:oleObj name="Equation" r:id="rId7" imgW="2336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724400"/>
                        <a:ext cx="32766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500" name="Group 12"/>
          <p:cNvGrpSpPr>
            <a:grpSpLocks/>
          </p:cNvGrpSpPr>
          <p:nvPr/>
        </p:nvGrpSpPr>
        <p:grpSpPr bwMode="auto">
          <a:xfrm>
            <a:off x="0" y="4581525"/>
            <a:ext cx="4787900" cy="1844675"/>
            <a:chOff x="182" y="2886"/>
            <a:chExt cx="3473" cy="1162"/>
          </a:xfrm>
        </p:grpSpPr>
        <p:grpSp>
          <p:nvGrpSpPr>
            <p:cNvPr id="63507" name="Group 13"/>
            <p:cNvGrpSpPr>
              <a:grpSpLocks/>
            </p:cNvGrpSpPr>
            <p:nvPr/>
          </p:nvGrpSpPr>
          <p:grpSpPr bwMode="auto">
            <a:xfrm>
              <a:off x="249" y="2886"/>
              <a:ext cx="3402" cy="1162"/>
              <a:chOff x="612" y="3158"/>
              <a:chExt cx="4088" cy="1162"/>
            </a:xfrm>
          </p:grpSpPr>
          <p:grpSp>
            <p:nvGrpSpPr>
              <p:cNvPr id="63511" name="Group 14"/>
              <p:cNvGrpSpPr>
                <a:grpSpLocks/>
              </p:cNvGrpSpPr>
              <p:nvPr/>
            </p:nvGrpSpPr>
            <p:grpSpPr bwMode="auto">
              <a:xfrm>
                <a:off x="612" y="3475"/>
                <a:ext cx="2047" cy="633"/>
                <a:chOff x="657" y="3609"/>
                <a:chExt cx="2909" cy="633"/>
              </a:xfrm>
            </p:grpSpPr>
            <p:sp>
              <p:nvSpPr>
                <p:cNvPr id="63529" name="Freeform 15"/>
                <p:cNvSpPr>
                  <a:spLocks noChangeAspect="1"/>
                </p:cNvSpPr>
                <p:nvPr/>
              </p:nvSpPr>
              <p:spPr bwMode="auto">
                <a:xfrm flipH="1">
                  <a:off x="2035" y="3609"/>
                  <a:ext cx="609" cy="631"/>
                </a:xfrm>
                <a:custGeom>
                  <a:avLst/>
                  <a:gdLst>
                    <a:gd name="T0" fmla="*/ 8 w 1292"/>
                    <a:gd name="T1" fmla="*/ 512 h 1781"/>
                    <a:gd name="T2" fmla="*/ 20 w 1292"/>
                    <a:gd name="T3" fmla="*/ 501 h 1781"/>
                    <a:gd name="T4" fmla="*/ 34 w 1292"/>
                    <a:gd name="T5" fmla="*/ 490 h 1781"/>
                    <a:gd name="T6" fmla="*/ 45 w 1292"/>
                    <a:gd name="T7" fmla="*/ 482 h 1781"/>
                    <a:gd name="T8" fmla="*/ 57 w 1292"/>
                    <a:gd name="T9" fmla="*/ 473 h 1781"/>
                    <a:gd name="T10" fmla="*/ 71 w 1292"/>
                    <a:gd name="T11" fmla="*/ 465 h 1781"/>
                    <a:gd name="T12" fmla="*/ 82 w 1292"/>
                    <a:gd name="T13" fmla="*/ 458 h 1781"/>
                    <a:gd name="T14" fmla="*/ 93 w 1292"/>
                    <a:gd name="T15" fmla="*/ 454 h 1781"/>
                    <a:gd name="T16" fmla="*/ 107 w 1292"/>
                    <a:gd name="T17" fmla="*/ 452 h 1781"/>
                    <a:gd name="T18" fmla="*/ 119 w 1292"/>
                    <a:gd name="T19" fmla="*/ 454 h 1781"/>
                    <a:gd name="T20" fmla="*/ 130 w 1292"/>
                    <a:gd name="T21" fmla="*/ 456 h 1781"/>
                    <a:gd name="T22" fmla="*/ 144 w 1292"/>
                    <a:gd name="T23" fmla="*/ 461 h 1781"/>
                    <a:gd name="T24" fmla="*/ 156 w 1292"/>
                    <a:gd name="T25" fmla="*/ 469 h 1781"/>
                    <a:gd name="T26" fmla="*/ 167 w 1292"/>
                    <a:gd name="T27" fmla="*/ 480 h 1781"/>
                    <a:gd name="T28" fmla="*/ 181 w 1292"/>
                    <a:gd name="T29" fmla="*/ 490 h 1781"/>
                    <a:gd name="T30" fmla="*/ 193 w 1292"/>
                    <a:gd name="T31" fmla="*/ 505 h 1781"/>
                    <a:gd name="T32" fmla="*/ 204 w 1292"/>
                    <a:gd name="T33" fmla="*/ 520 h 1781"/>
                    <a:gd name="T34" fmla="*/ 215 w 1292"/>
                    <a:gd name="T35" fmla="*/ 535 h 1781"/>
                    <a:gd name="T36" fmla="*/ 230 w 1292"/>
                    <a:gd name="T37" fmla="*/ 552 h 1781"/>
                    <a:gd name="T38" fmla="*/ 241 w 1292"/>
                    <a:gd name="T39" fmla="*/ 567 h 1781"/>
                    <a:gd name="T40" fmla="*/ 252 w 1292"/>
                    <a:gd name="T41" fmla="*/ 584 h 1781"/>
                    <a:gd name="T42" fmla="*/ 266 w 1292"/>
                    <a:gd name="T43" fmla="*/ 597 h 1781"/>
                    <a:gd name="T44" fmla="*/ 278 w 1292"/>
                    <a:gd name="T45" fmla="*/ 610 h 1781"/>
                    <a:gd name="T46" fmla="*/ 289 w 1292"/>
                    <a:gd name="T47" fmla="*/ 620 h 1781"/>
                    <a:gd name="T48" fmla="*/ 303 w 1292"/>
                    <a:gd name="T49" fmla="*/ 627 h 1781"/>
                    <a:gd name="T50" fmla="*/ 314 w 1292"/>
                    <a:gd name="T51" fmla="*/ 631 h 1781"/>
                    <a:gd name="T52" fmla="*/ 326 w 1292"/>
                    <a:gd name="T53" fmla="*/ 631 h 1781"/>
                    <a:gd name="T54" fmla="*/ 340 w 1292"/>
                    <a:gd name="T55" fmla="*/ 627 h 1781"/>
                    <a:gd name="T56" fmla="*/ 351 w 1292"/>
                    <a:gd name="T57" fmla="*/ 618 h 1781"/>
                    <a:gd name="T58" fmla="*/ 362 w 1292"/>
                    <a:gd name="T59" fmla="*/ 605 h 1781"/>
                    <a:gd name="T60" fmla="*/ 377 w 1292"/>
                    <a:gd name="T61" fmla="*/ 588 h 1781"/>
                    <a:gd name="T62" fmla="*/ 388 w 1292"/>
                    <a:gd name="T63" fmla="*/ 565 h 1781"/>
                    <a:gd name="T64" fmla="*/ 399 w 1292"/>
                    <a:gd name="T65" fmla="*/ 539 h 1781"/>
                    <a:gd name="T66" fmla="*/ 413 w 1292"/>
                    <a:gd name="T67" fmla="*/ 509 h 1781"/>
                    <a:gd name="T68" fmla="*/ 425 w 1292"/>
                    <a:gd name="T69" fmla="*/ 475 h 1781"/>
                    <a:gd name="T70" fmla="*/ 436 w 1292"/>
                    <a:gd name="T71" fmla="*/ 437 h 1781"/>
                    <a:gd name="T72" fmla="*/ 450 w 1292"/>
                    <a:gd name="T73" fmla="*/ 399 h 1781"/>
                    <a:gd name="T74" fmla="*/ 462 w 1292"/>
                    <a:gd name="T75" fmla="*/ 356 h 1781"/>
                    <a:gd name="T76" fmla="*/ 473 w 1292"/>
                    <a:gd name="T77" fmla="*/ 314 h 1781"/>
                    <a:gd name="T78" fmla="*/ 487 w 1292"/>
                    <a:gd name="T79" fmla="*/ 271 h 1781"/>
                    <a:gd name="T80" fmla="*/ 499 w 1292"/>
                    <a:gd name="T81" fmla="*/ 230 h 1781"/>
                    <a:gd name="T82" fmla="*/ 510 w 1292"/>
                    <a:gd name="T83" fmla="*/ 190 h 1781"/>
                    <a:gd name="T84" fmla="*/ 524 w 1292"/>
                    <a:gd name="T85" fmla="*/ 149 h 1781"/>
                    <a:gd name="T86" fmla="*/ 535 w 1292"/>
                    <a:gd name="T87" fmla="*/ 115 h 1781"/>
                    <a:gd name="T88" fmla="*/ 547 w 1292"/>
                    <a:gd name="T89" fmla="*/ 83 h 1781"/>
                    <a:gd name="T90" fmla="*/ 561 w 1292"/>
                    <a:gd name="T91" fmla="*/ 56 h 1781"/>
                    <a:gd name="T92" fmla="*/ 572 w 1292"/>
                    <a:gd name="T93" fmla="*/ 34 h 1781"/>
                    <a:gd name="T94" fmla="*/ 584 w 1292"/>
                    <a:gd name="T95" fmla="*/ 17 h 1781"/>
                    <a:gd name="T96" fmla="*/ 598 w 1292"/>
                    <a:gd name="T97" fmla="*/ 6 h 1781"/>
                    <a:gd name="T98" fmla="*/ 609 w 1292"/>
                    <a:gd name="T99" fmla="*/ 0 h 17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292" h="1781">
                      <a:moveTo>
                        <a:pt x="0" y="1468"/>
                      </a:moveTo>
                      <a:lnTo>
                        <a:pt x="6" y="1456"/>
                      </a:lnTo>
                      <a:lnTo>
                        <a:pt x="18" y="1444"/>
                      </a:lnTo>
                      <a:lnTo>
                        <a:pt x="24" y="1438"/>
                      </a:lnTo>
                      <a:lnTo>
                        <a:pt x="36" y="1426"/>
                      </a:lnTo>
                      <a:lnTo>
                        <a:pt x="42" y="1414"/>
                      </a:lnTo>
                      <a:lnTo>
                        <a:pt x="54" y="1408"/>
                      </a:lnTo>
                      <a:lnTo>
                        <a:pt x="60" y="1396"/>
                      </a:lnTo>
                      <a:lnTo>
                        <a:pt x="72" y="1384"/>
                      </a:lnTo>
                      <a:lnTo>
                        <a:pt x="78" y="1378"/>
                      </a:lnTo>
                      <a:lnTo>
                        <a:pt x="84" y="1366"/>
                      </a:lnTo>
                      <a:lnTo>
                        <a:pt x="96" y="1360"/>
                      </a:lnTo>
                      <a:lnTo>
                        <a:pt x="102" y="1348"/>
                      </a:lnTo>
                      <a:lnTo>
                        <a:pt x="114" y="1342"/>
                      </a:lnTo>
                      <a:lnTo>
                        <a:pt x="120" y="1336"/>
                      </a:lnTo>
                      <a:lnTo>
                        <a:pt x="132" y="1324"/>
                      </a:lnTo>
                      <a:lnTo>
                        <a:pt x="138" y="1318"/>
                      </a:lnTo>
                      <a:lnTo>
                        <a:pt x="150" y="1312"/>
                      </a:lnTo>
                      <a:lnTo>
                        <a:pt x="156" y="1306"/>
                      </a:lnTo>
                      <a:lnTo>
                        <a:pt x="162" y="1300"/>
                      </a:lnTo>
                      <a:lnTo>
                        <a:pt x="174" y="1294"/>
                      </a:lnTo>
                      <a:lnTo>
                        <a:pt x="180" y="1288"/>
                      </a:lnTo>
                      <a:lnTo>
                        <a:pt x="192" y="1288"/>
                      </a:lnTo>
                      <a:lnTo>
                        <a:pt x="198" y="1281"/>
                      </a:lnTo>
                      <a:lnTo>
                        <a:pt x="210" y="1281"/>
                      </a:lnTo>
                      <a:lnTo>
                        <a:pt x="216" y="1281"/>
                      </a:lnTo>
                      <a:lnTo>
                        <a:pt x="228" y="1275"/>
                      </a:lnTo>
                      <a:lnTo>
                        <a:pt x="234" y="1275"/>
                      </a:lnTo>
                      <a:lnTo>
                        <a:pt x="240" y="1275"/>
                      </a:lnTo>
                      <a:lnTo>
                        <a:pt x="252" y="1281"/>
                      </a:lnTo>
                      <a:lnTo>
                        <a:pt x="258" y="1281"/>
                      </a:lnTo>
                      <a:lnTo>
                        <a:pt x="270" y="1281"/>
                      </a:lnTo>
                      <a:lnTo>
                        <a:pt x="276" y="1288"/>
                      </a:lnTo>
                      <a:lnTo>
                        <a:pt x="288" y="1294"/>
                      </a:lnTo>
                      <a:lnTo>
                        <a:pt x="294" y="1294"/>
                      </a:lnTo>
                      <a:lnTo>
                        <a:pt x="306" y="1300"/>
                      </a:lnTo>
                      <a:lnTo>
                        <a:pt x="312" y="1306"/>
                      </a:lnTo>
                      <a:lnTo>
                        <a:pt x="318" y="1318"/>
                      </a:lnTo>
                      <a:lnTo>
                        <a:pt x="330" y="1324"/>
                      </a:lnTo>
                      <a:lnTo>
                        <a:pt x="336" y="1330"/>
                      </a:lnTo>
                      <a:lnTo>
                        <a:pt x="348" y="1342"/>
                      </a:lnTo>
                      <a:lnTo>
                        <a:pt x="354" y="1354"/>
                      </a:lnTo>
                      <a:lnTo>
                        <a:pt x="366" y="1360"/>
                      </a:lnTo>
                      <a:lnTo>
                        <a:pt x="372" y="1372"/>
                      </a:lnTo>
                      <a:lnTo>
                        <a:pt x="384" y="1384"/>
                      </a:lnTo>
                      <a:lnTo>
                        <a:pt x="390" y="1396"/>
                      </a:lnTo>
                      <a:lnTo>
                        <a:pt x="396" y="1408"/>
                      </a:lnTo>
                      <a:lnTo>
                        <a:pt x="409" y="1426"/>
                      </a:lnTo>
                      <a:lnTo>
                        <a:pt x="415" y="1438"/>
                      </a:lnTo>
                      <a:lnTo>
                        <a:pt x="427" y="1450"/>
                      </a:lnTo>
                      <a:lnTo>
                        <a:pt x="433" y="1468"/>
                      </a:lnTo>
                      <a:lnTo>
                        <a:pt x="445" y="1480"/>
                      </a:lnTo>
                      <a:lnTo>
                        <a:pt x="451" y="1498"/>
                      </a:lnTo>
                      <a:lnTo>
                        <a:pt x="457" y="1510"/>
                      </a:lnTo>
                      <a:lnTo>
                        <a:pt x="469" y="1528"/>
                      </a:lnTo>
                      <a:lnTo>
                        <a:pt x="475" y="1540"/>
                      </a:lnTo>
                      <a:lnTo>
                        <a:pt x="487" y="1558"/>
                      </a:lnTo>
                      <a:lnTo>
                        <a:pt x="493" y="1570"/>
                      </a:lnTo>
                      <a:lnTo>
                        <a:pt x="505" y="1588"/>
                      </a:lnTo>
                      <a:lnTo>
                        <a:pt x="511" y="1600"/>
                      </a:lnTo>
                      <a:lnTo>
                        <a:pt x="523" y="1618"/>
                      </a:lnTo>
                      <a:lnTo>
                        <a:pt x="529" y="1630"/>
                      </a:lnTo>
                      <a:lnTo>
                        <a:pt x="535" y="1648"/>
                      </a:lnTo>
                      <a:lnTo>
                        <a:pt x="547" y="1660"/>
                      </a:lnTo>
                      <a:lnTo>
                        <a:pt x="553" y="1672"/>
                      </a:lnTo>
                      <a:lnTo>
                        <a:pt x="565" y="1684"/>
                      </a:lnTo>
                      <a:lnTo>
                        <a:pt x="571" y="1702"/>
                      </a:lnTo>
                      <a:lnTo>
                        <a:pt x="583" y="1709"/>
                      </a:lnTo>
                      <a:lnTo>
                        <a:pt x="589" y="1721"/>
                      </a:lnTo>
                      <a:lnTo>
                        <a:pt x="601" y="1733"/>
                      </a:lnTo>
                      <a:lnTo>
                        <a:pt x="607" y="1745"/>
                      </a:lnTo>
                      <a:lnTo>
                        <a:pt x="613" y="1751"/>
                      </a:lnTo>
                      <a:lnTo>
                        <a:pt x="625" y="1757"/>
                      </a:lnTo>
                      <a:lnTo>
                        <a:pt x="631" y="1769"/>
                      </a:lnTo>
                      <a:lnTo>
                        <a:pt x="643" y="1769"/>
                      </a:lnTo>
                      <a:lnTo>
                        <a:pt x="649" y="1775"/>
                      </a:lnTo>
                      <a:lnTo>
                        <a:pt x="661" y="1781"/>
                      </a:lnTo>
                      <a:lnTo>
                        <a:pt x="667" y="1781"/>
                      </a:lnTo>
                      <a:lnTo>
                        <a:pt x="679" y="1781"/>
                      </a:lnTo>
                      <a:lnTo>
                        <a:pt x="685" y="1781"/>
                      </a:lnTo>
                      <a:lnTo>
                        <a:pt x="691" y="1781"/>
                      </a:lnTo>
                      <a:lnTo>
                        <a:pt x="703" y="1781"/>
                      </a:lnTo>
                      <a:lnTo>
                        <a:pt x="709" y="1775"/>
                      </a:lnTo>
                      <a:lnTo>
                        <a:pt x="721" y="1769"/>
                      </a:lnTo>
                      <a:lnTo>
                        <a:pt x="727" y="1763"/>
                      </a:lnTo>
                      <a:lnTo>
                        <a:pt x="739" y="1757"/>
                      </a:lnTo>
                      <a:lnTo>
                        <a:pt x="745" y="1745"/>
                      </a:lnTo>
                      <a:lnTo>
                        <a:pt x="757" y="1733"/>
                      </a:lnTo>
                      <a:lnTo>
                        <a:pt x="763" y="1721"/>
                      </a:lnTo>
                      <a:lnTo>
                        <a:pt x="769" y="1709"/>
                      </a:lnTo>
                      <a:lnTo>
                        <a:pt x="781" y="1696"/>
                      </a:lnTo>
                      <a:lnTo>
                        <a:pt x="787" y="1678"/>
                      </a:lnTo>
                      <a:lnTo>
                        <a:pt x="799" y="1660"/>
                      </a:lnTo>
                      <a:lnTo>
                        <a:pt x="805" y="1642"/>
                      </a:lnTo>
                      <a:lnTo>
                        <a:pt x="817" y="1618"/>
                      </a:lnTo>
                      <a:lnTo>
                        <a:pt x="823" y="1594"/>
                      </a:lnTo>
                      <a:lnTo>
                        <a:pt x="835" y="1570"/>
                      </a:lnTo>
                      <a:lnTo>
                        <a:pt x="841" y="1546"/>
                      </a:lnTo>
                      <a:lnTo>
                        <a:pt x="847" y="1522"/>
                      </a:lnTo>
                      <a:lnTo>
                        <a:pt x="859" y="1492"/>
                      </a:lnTo>
                      <a:lnTo>
                        <a:pt x="865" y="1468"/>
                      </a:lnTo>
                      <a:lnTo>
                        <a:pt x="877" y="1438"/>
                      </a:lnTo>
                      <a:lnTo>
                        <a:pt x="883" y="1402"/>
                      </a:lnTo>
                      <a:lnTo>
                        <a:pt x="895" y="1372"/>
                      </a:lnTo>
                      <a:lnTo>
                        <a:pt x="901" y="1342"/>
                      </a:lnTo>
                      <a:lnTo>
                        <a:pt x="913" y="1306"/>
                      </a:lnTo>
                      <a:lnTo>
                        <a:pt x="919" y="1269"/>
                      </a:lnTo>
                      <a:lnTo>
                        <a:pt x="925" y="1233"/>
                      </a:lnTo>
                      <a:lnTo>
                        <a:pt x="937" y="1197"/>
                      </a:lnTo>
                      <a:lnTo>
                        <a:pt x="943" y="1161"/>
                      </a:lnTo>
                      <a:lnTo>
                        <a:pt x="955" y="1125"/>
                      </a:lnTo>
                      <a:lnTo>
                        <a:pt x="961" y="1083"/>
                      </a:lnTo>
                      <a:lnTo>
                        <a:pt x="974" y="1047"/>
                      </a:lnTo>
                      <a:lnTo>
                        <a:pt x="980" y="1005"/>
                      </a:lnTo>
                      <a:lnTo>
                        <a:pt x="992" y="969"/>
                      </a:lnTo>
                      <a:lnTo>
                        <a:pt x="998" y="927"/>
                      </a:lnTo>
                      <a:lnTo>
                        <a:pt x="1004" y="885"/>
                      </a:lnTo>
                      <a:lnTo>
                        <a:pt x="1016" y="848"/>
                      </a:lnTo>
                      <a:lnTo>
                        <a:pt x="1022" y="806"/>
                      </a:lnTo>
                      <a:lnTo>
                        <a:pt x="1034" y="764"/>
                      </a:lnTo>
                      <a:lnTo>
                        <a:pt x="1040" y="728"/>
                      </a:lnTo>
                      <a:lnTo>
                        <a:pt x="1052" y="686"/>
                      </a:lnTo>
                      <a:lnTo>
                        <a:pt x="1058" y="650"/>
                      </a:lnTo>
                      <a:lnTo>
                        <a:pt x="1070" y="608"/>
                      </a:lnTo>
                      <a:lnTo>
                        <a:pt x="1076" y="572"/>
                      </a:lnTo>
                      <a:lnTo>
                        <a:pt x="1082" y="536"/>
                      </a:lnTo>
                      <a:lnTo>
                        <a:pt x="1094" y="494"/>
                      </a:lnTo>
                      <a:lnTo>
                        <a:pt x="1100" y="458"/>
                      </a:lnTo>
                      <a:lnTo>
                        <a:pt x="1112" y="421"/>
                      </a:lnTo>
                      <a:lnTo>
                        <a:pt x="1118" y="391"/>
                      </a:lnTo>
                      <a:lnTo>
                        <a:pt x="1130" y="355"/>
                      </a:lnTo>
                      <a:lnTo>
                        <a:pt x="1136" y="325"/>
                      </a:lnTo>
                      <a:lnTo>
                        <a:pt x="1148" y="295"/>
                      </a:lnTo>
                      <a:lnTo>
                        <a:pt x="1154" y="265"/>
                      </a:lnTo>
                      <a:lnTo>
                        <a:pt x="1160" y="235"/>
                      </a:lnTo>
                      <a:lnTo>
                        <a:pt x="1172" y="205"/>
                      </a:lnTo>
                      <a:lnTo>
                        <a:pt x="1178" y="181"/>
                      </a:lnTo>
                      <a:lnTo>
                        <a:pt x="1190" y="157"/>
                      </a:lnTo>
                      <a:lnTo>
                        <a:pt x="1196" y="133"/>
                      </a:lnTo>
                      <a:lnTo>
                        <a:pt x="1208" y="115"/>
                      </a:lnTo>
                      <a:lnTo>
                        <a:pt x="1214" y="97"/>
                      </a:lnTo>
                      <a:lnTo>
                        <a:pt x="1226" y="79"/>
                      </a:lnTo>
                      <a:lnTo>
                        <a:pt x="1232" y="61"/>
                      </a:lnTo>
                      <a:lnTo>
                        <a:pt x="1238" y="49"/>
                      </a:lnTo>
                      <a:lnTo>
                        <a:pt x="1250" y="37"/>
                      </a:lnTo>
                      <a:lnTo>
                        <a:pt x="1256" y="25"/>
                      </a:lnTo>
                      <a:lnTo>
                        <a:pt x="1268" y="18"/>
                      </a:lnTo>
                      <a:lnTo>
                        <a:pt x="1274" y="6"/>
                      </a:lnTo>
                      <a:lnTo>
                        <a:pt x="1286" y="6"/>
                      </a:lnTo>
                      <a:lnTo>
                        <a:pt x="129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3530" name="Freeform 16"/>
                <p:cNvSpPr>
                  <a:spLocks noChangeAspect="1"/>
                </p:cNvSpPr>
                <p:nvPr/>
              </p:nvSpPr>
              <p:spPr bwMode="auto">
                <a:xfrm>
                  <a:off x="1460" y="3611"/>
                  <a:ext cx="577" cy="631"/>
                </a:xfrm>
                <a:custGeom>
                  <a:avLst/>
                  <a:gdLst>
                    <a:gd name="T0" fmla="*/ 8 w 1292"/>
                    <a:gd name="T1" fmla="*/ 512 h 1781"/>
                    <a:gd name="T2" fmla="*/ 19 w 1292"/>
                    <a:gd name="T3" fmla="*/ 501 h 1781"/>
                    <a:gd name="T4" fmla="*/ 32 w 1292"/>
                    <a:gd name="T5" fmla="*/ 490 h 1781"/>
                    <a:gd name="T6" fmla="*/ 43 w 1292"/>
                    <a:gd name="T7" fmla="*/ 482 h 1781"/>
                    <a:gd name="T8" fmla="*/ 54 w 1292"/>
                    <a:gd name="T9" fmla="*/ 473 h 1781"/>
                    <a:gd name="T10" fmla="*/ 67 w 1292"/>
                    <a:gd name="T11" fmla="*/ 465 h 1781"/>
                    <a:gd name="T12" fmla="*/ 78 w 1292"/>
                    <a:gd name="T13" fmla="*/ 458 h 1781"/>
                    <a:gd name="T14" fmla="*/ 88 w 1292"/>
                    <a:gd name="T15" fmla="*/ 454 h 1781"/>
                    <a:gd name="T16" fmla="*/ 102 w 1292"/>
                    <a:gd name="T17" fmla="*/ 452 h 1781"/>
                    <a:gd name="T18" fmla="*/ 113 w 1292"/>
                    <a:gd name="T19" fmla="*/ 454 h 1781"/>
                    <a:gd name="T20" fmla="*/ 123 w 1292"/>
                    <a:gd name="T21" fmla="*/ 456 h 1781"/>
                    <a:gd name="T22" fmla="*/ 137 w 1292"/>
                    <a:gd name="T23" fmla="*/ 461 h 1781"/>
                    <a:gd name="T24" fmla="*/ 147 w 1292"/>
                    <a:gd name="T25" fmla="*/ 469 h 1781"/>
                    <a:gd name="T26" fmla="*/ 158 w 1292"/>
                    <a:gd name="T27" fmla="*/ 480 h 1781"/>
                    <a:gd name="T28" fmla="*/ 171 w 1292"/>
                    <a:gd name="T29" fmla="*/ 490 h 1781"/>
                    <a:gd name="T30" fmla="*/ 183 w 1292"/>
                    <a:gd name="T31" fmla="*/ 505 h 1781"/>
                    <a:gd name="T32" fmla="*/ 193 w 1292"/>
                    <a:gd name="T33" fmla="*/ 520 h 1781"/>
                    <a:gd name="T34" fmla="*/ 204 w 1292"/>
                    <a:gd name="T35" fmla="*/ 535 h 1781"/>
                    <a:gd name="T36" fmla="*/ 217 w 1292"/>
                    <a:gd name="T37" fmla="*/ 552 h 1781"/>
                    <a:gd name="T38" fmla="*/ 228 w 1292"/>
                    <a:gd name="T39" fmla="*/ 567 h 1781"/>
                    <a:gd name="T40" fmla="*/ 239 w 1292"/>
                    <a:gd name="T41" fmla="*/ 584 h 1781"/>
                    <a:gd name="T42" fmla="*/ 252 w 1292"/>
                    <a:gd name="T43" fmla="*/ 597 h 1781"/>
                    <a:gd name="T44" fmla="*/ 263 w 1292"/>
                    <a:gd name="T45" fmla="*/ 610 h 1781"/>
                    <a:gd name="T46" fmla="*/ 274 w 1292"/>
                    <a:gd name="T47" fmla="*/ 620 h 1781"/>
                    <a:gd name="T48" fmla="*/ 287 w 1292"/>
                    <a:gd name="T49" fmla="*/ 627 h 1781"/>
                    <a:gd name="T50" fmla="*/ 298 w 1292"/>
                    <a:gd name="T51" fmla="*/ 631 h 1781"/>
                    <a:gd name="T52" fmla="*/ 309 w 1292"/>
                    <a:gd name="T53" fmla="*/ 631 h 1781"/>
                    <a:gd name="T54" fmla="*/ 322 w 1292"/>
                    <a:gd name="T55" fmla="*/ 627 h 1781"/>
                    <a:gd name="T56" fmla="*/ 333 w 1292"/>
                    <a:gd name="T57" fmla="*/ 618 h 1781"/>
                    <a:gd name="T58" fmla="*/ 343 w 1292"/>
                    <a:gd name="T59" fmla="*/ 605 h 1781"/>
                    <a:gd name="T60" fmla="*/ 357 w 1292"/>
                    <a:gd name="T61" fmla="*/ 588 h 1781"/>
                    <a:gd name="T62" fmla="*/ 368 w 1292"/>
                    <a:gd name="T63" fmla="*/ 565 h 1781"/>
                    <a:gd name="T64" fmla="*/ 378 w 1292"/>
                    <a:gd name="T65" fmla="*/ 539 h 1781"/>
                    <a:gd name="T66" fmla="*/ 392 w 1292"/>
                    <a:gd name="T67" fmla="*/ 509 h 1781"/>
                    <a:gd name="T68" fmla="*/ 402 w 1292"/>
                    <a:gd name="T69" fmla="*/ 475 h 1781"/>
                    <a:gd name="T70" fmla="*/ 413 w 1292"/>
                    <a:gd name="T71" fmla="*/ 437 h 1781"/>
                    <a:gd name="T72" fmla="*/ 426 w 1292"/>
                    <a:gd name="T73" fmla="*/ 399 h 1781"/>
                    <a:gd name="T74" fmla="*/ 438 w 1292"/>
                    <a:gd name="T75" fmla="*/ 356 h 1781"/>
                    <a:gd name="T76" fmla="*/ 448 w 1292"/>
                    <a:gd name="T77" fmla="*/ 314 h 1781"/>
                    <a:gd name="T78" fmla="*/ 462 w 1292"/>
                    <a:gd name="T79" fmla="*/ 271 h 1781"/>
                    <a:gd name="T80" fmla="*/ 472 w 1292"/>
                    <a:gd name="T81" fmla="*/ 230 h 1781"/>
                    <a:gd name="T82" fmla="*/ 483 w 1292"/>
                    <a:gd name="T83" fmla="*/ 190 h 1781"/>
                    <a:gd name="T84" fmla="*/ 497 w 1292"/>
                    <a:gd name="T85" fmla="*/ 149 h 1781"/>
                    <a:gd name="T86" fmla="*/ 507 w 1292"/>
                    <a:gd name="T87" fmla="*/ 115 h 1781"/>
                    <a:gd name="T88" fmla="*/ 518 w 1292"/>
                    <a:gd name="T89" fmla="*/ 83 h 1781"/>
                    <a:gd name="T90" fmla="*/ 531 w 1292"/>
                    <a:gd name="T91" fmla="*/ 56 h 1781"/>
                    <a:gd name="T92" fmla="*/ 542 w 1292"/>
                    <a:gd name="T93" fmla="*/ 34 h 1781"/>
                    <a:gd name="T94" fmla="*/ 553 w 1292"/>
                    <a:gd name="T95" fmla="*/ 17 h 1781"/>
                    <a:gd name="T96" fmla="*/ 566 w 1292"/>
                    <a:gd name="T97" fmla="*/ 6 h 1781"/>
                    <a:gd name="T98" fmla="*/ 577 w 1292"/>
                    <a:gd name="T99" fmla="*/ 0 h 17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292" h="1781">
                      <a:moveTo>
                        <a:pt x="0" y="1468"/>
                      </a:moveTo>
                      <a:lnTo>
                        <a:pt x="6" y="1456"/>
                      </a:lnTo>
                      <a:lnTo>
                        <a:pt x="18" y="1444"/>
                      </a:lnTo>
                      <a:lnTo>
                        <a:pt x="24" y="1438"/>
                      </a:lnTo>
                      <a:lnTo>
                        <a:pt x="36" y="1426"/>
                      </a:lnTo>
                      <a:lnTo>
                        <a:pt x="42" y="1414"/>
                      </a:lnTo>
                      <a:lnTo>
                        <a:pt x="54" y="1408"/>
                      </a:lnTo>
                      <a:lnTo>
                        <a:pt x="60" y="1396"/>
                      </a:lnTo>
                      <a:lnTo>
                        <a:pt x="72" y="1384"/>
                      </a:lnTo>
                      <a:lnTo>
                        <a:pt x="78" y="1378"/>
                      </a:lnTo>
                      <a:lnTo>
                        <a:pt x="84" y="1366"/>
                      </a:lnTo>
                      <a:lnTo>
                        <a:pt x="96" y="1360"/>
                      </a:lnTo>
                      <a:lnTo>
                        <a:pt x="102" y="1348"/>
                      </a:lnTo>
                      <a:lnTo>
                        <a:pt x="114" y="1342"/>
                      </a:lnTo>
                      <a:lnTo>
                        <a:pt x="120" y="1336"/>
                      </a:lnTo>
                      <a:lnTo>
                        <a:pt x="132" y="1324"/>
                      </a:lnTo>
                      <a:lnTo>
                        <a:pt x="138" y="1318"/>
                      </a:lnTo>
                      <a:lnTo>
                        <a:pt x="150" y="1312"/>
                      </a:lnTo>
                      <a:lnTo>
                        <a:pt x="156" y="1306"/>
                      </a:lnTo>
                      <a:lnTo>
                        <a:pt x="162" y="1300"/>
                      </a:lnTo>
                      <a:lnTo>
                        <a:pt x="174" y="1294"/>
                      </a:lnTo>
                      <a:lnTo>
                        <a:pt x="180" y="1288"/>
                      </a:lnTo>
                      <a:lnTo>
                        <a:pt x="192" y="1288"/>
                      </a:lnTo>
                      <a:lnTo>
                        <a:pt x="198" y="1281"/>
                      </a:lnTo>
                      <a:lnTo>
                        <a:pt x="210" y="1281"/>
                      </a:lnTo>
                      <a:lnTo>
                        <a:pt x="216" y="1281"/>
                      </a:lnTo>
                      <a:lnTo>
                        <a:pt x="228" y="1275"/>
                      </a:lnTo>
                      <a:lnTo>
                        <a:pt x="234" y="1275"/>
                      </a:lnTo>
                      <a:lnTo>
                        <a:pt x="240" y="1275"/>
                      </a:lnTo>
                      <a:lnTo>
                        <a:pt x="252" y="1281"/>
                      </a:lnTo>
                      <a:lnTo>
                        <a:pt x="258" y="1281"/>
                      </a:lnTo>
                      <a:lnTo>
                        <a:pt x="270" y="1281"/>
                      </a:lnTo>
                      <a:lnTo>
                        <a:pt x="276" y="1288"/>
                      </a:lnTo>
                      <a:lnTo>
                        <a:pt x="288" y="1294"/>
                      </a:lnTo>
                      <a:lnTo>
                        <a:pt x="294" y="1294"/>
                      </a:lnTo>
                      <a:lnTo>
                        <a:pt x="306" y="1300"/>
                      </a:lnTo>
                      <a:lnTo>
                        <a:pt x="312" y="1306"/>
                      </a:lnTo>
                      <a:lnTo>
                        <a:pt x="318" y="1318"/>
                      </a:lnTo>
                      <a:lnTo>
                        <a:pt x="330" y="1324"/>
                      </a:lnTo>
                      <a:lnTo>
                        <a:pt x="336" y="1330"/>
                      </a:lnTo>
                      <a:lnTo>
                        <a:pt x="348" y="1342"/>
                      </a:lnTo>
                      <a:lnTo>
                        <a:pt x="354" y="1354"/>
                      </a:lnTo>
                      <a:lnTo>
                        <a:pt x="366" y="1360"/>
                      </a:lnTo>
                      <a:lnTo>
                        <a:pt x="372" y="1372"/>
                      </a:lnTo>
                      <a:lnTo>
                        <a:pt x="384" y="1384"/>
                      </a:lnTo>
                      <a:lnTo>
                        <a:pt x="390" y="1396"/>
                      </a:lnTo>
                      <a:lnTo>
                        <a:pt x="396" y="1408"/>
                      </a:lnTo>
                      <a:lnTo>
                        <a:pt x="409" y="1426"/>
                      </a:lnTo>
                      <a:lnTo>
                        <a:pt x="415" y="1438"/>
                      </a:lnTo>
                      <a:lnTo>
                        <a:pt x="427" y="1450"/>
                      </a:lnTo>
                      <a:lnTo>
                        <a:pt x="433" y="1468"/>
                      </a:lnTo>
                      <a:lnTo>
                        <a:pt x="445" y="1480"/>
                      </a:lnTo>
                      <a:lnTo>
                        <a:pt x="451" y="1498"/>
                      </a:lnTo>
                      <a:lnTo>
                        <a:pt x="457" y="1510"/>
                      </a:lnTo>
                      <a:lnTo>
                        <a:pt x="469" y="1528"/>
                      </a:lnTo>
                      <a:lnTo>
                        <a:pt x="475" y="1540"/>
                      </a:lnTo>
                      <a:lnTo>
                        <a:pt x="487" y="1558"/>
                      </a:lnTo>
                      <a:lnTo>
                        <a:pt x="493" y="1570"/>
                      </a:lnTo>
                      <a:lnTo>
                        <a:pt x="505" y="1588"/>
                      </a:lnTo>
                      <a:lnTo>
                        <a:pt x="511" y="1600"/>
                      </a:lnTo>
                      <a:lnTo>
                        <a:pt x="523" y="1618"/>
                      </a:lnTo>
                      <a:lnTo>
                        <a:pt x="529" y="1630"/>
                      </a:lnTo>
                      <a:lnTo>
                        <a:pt x="535" y="1648"/>
                      </a:lnTo>
                      <a:lnTo>
                        <a:pt x="547" y="1660"/>
                      </a:lnTo>
                      <a:lnTo>
                        <a:pt x="553" y="1672"/>
                      </a:lnTo>
                      <a:lnTo>
                        <a:pt x="565" y="1684"/>
                      </a:lnTo>
                      <a:lnTo>
                        <a:pt x="571" y="1702"/>
                      </a:lnTo>
                      <a:lnTo>
                        <a:pt x="583" y="1709"/>
                      </a:lnTo>
                      <a:lnTo>
                        <a:pt x="589" y="1721"/>
                      </a:lnTo>
                      <a:lnTo>
                        <a:pt x="601" y="1733"/>
                      </a:lnTo>
                      <a:lnTo>
                        <a:pt x="607" y="1745"/>
                      </a:lnTo>
                      <a:lnTo>
                        <a:pt x="613" y="1751"/>
                      </a:lnTo>
                      <a:lnTo>
                        <a:pt x="625" y="1757"/>
                      </a:lnTo>
                      <a:lnTo>
                        <a:pt x="631" y="1769"/>
                      </a:lnTo>
                      <a:lnTo>
                        <a:pt x="643" y="1769"/>
                      </a:lnTo>
                      <a:lnTo>
                        <a:pt x="649" y="1775"/>
                      </a:lnTo>
                      <a:lnTo>
                        <a:pt x="661" y="1781"/>
                      </a:lnTo>
                      <a:lnTo>
                        <a:pt x="667" y="1781"/>
                      </a:lnTo>
                      <a:lnTo>
                        <a:pt x="679" y="1781"/>
                      </a:lnTo>
                      <a:lnTo>
                        <a:pt x="685" y="1781"/>
                      </a:lnTo>
                      <a:lnTo>
                        <a:pt x="691" y="1781"/>
                      </a:lnTo>
                      <a:lnTo>
                        <a:pt x="703" y="1781"/>
                      </a:lnTo>
                      <a:lnTo>
                        <a:pt x="709" y="1775"/>
                      </a:lnTo>
                      <a:lnTo>
                        <a:pt x="721" y="1769"/>
                      </a:lnTo>
                      <a:lnTo>
                        <a:pt x="727" y="1763"/>
                      </a:lnTo>
                      <a:lnTo>
                        <a:pt x="739" y="1757"/>
                      </a:lnTo>
                      <a:lnTo>
                        <a:pt x="745" y="1745"/>
                      </a:lnTo>
                      <a:lnTo>
                        <a:pt x="757" y="1733"/>
                      </a:lnTo>
                      <a:lnTo>
                        <a:pt x="763" y="1721"/>
                      </a:lnTo>
                      <a:lnTo>
                        <a:pt x="769" y="1709"/>
                      </a:lnTo>
                      <a:lnTo>
                        <a:pt x="781" y="1696"/>
                      </a:lnTo>
                      <a:lnTo>
                        <a:pt x="787" y="1678"/>
                      </a:lnTo>
                      <a:lnTo>
                        <a:pt x="799" y="1660"/>
                      </a:lnTo>
                      <a:lnTo>
                        <a:pt x="805" y="1642"/>
                      </a:lnTo>
                      <a:lnTo>
                        <a:pt x="817" y="1618"/>
                      </a:lnTo>
                      <a:lnTo>
                        <a:pt x="823" y="1594"/>
                      </a:lnTo>
                      <a:lnTo>
                        <a:pt x="835" y="1570"/>
                      </a:lnTo>
                      <a:lnTo>
                        <a:pt x="841" y="1546"/>
                      </a:lnTo>
                      <a:lnTo>
                        <a:pt x="847" y="1522"/>
                      </a:lnTo>
                      <a:lnTo>
                        <a:pt x="859" y="1492"/>
                      </a:lnTo>
                      <a:lnTo>
                        <a:pt x="865" y="1468"/>
                      </a:lnTo>
                      <a:lnTo>
                        <a:pt x="877" y="1438"/>
                      </a:lnTo>
                      <a:lnTo>
                        <a:pt x="883" y="1402"/>
                      </a:lnTo>
                      <a:lnTo>
                        <a:pt x="895" y="1372"/>
                      </a:lnTo>
                      <a:lnTo>
                        <a:pt x="901" y="1342"/>
                      </a:lnTo>
                      <a:lnTo>
                        <a:pt x="913" y="1306"/>
                      </a:lnTo>
                      <a:lnTo>
                        <a:pt x="919" y="1269"/>
                      </a:lnTo>
                      <a:lnTo>
                        <a:pt x="925" y="1233"/>
                      </a:lnTo>
                      <a:lnTo>
                        <a:pt x="937" y="1197"/>
                      </a:lnTo>
                      <a:lnTo>
                        <a:pt x="943" y="1161"/>
                      </a:lnTo>
                      <a:lnTo>
                        <a:pt x="955" y="1125"/>
                      </a:lnTo>
                      <a:lnTo>
                        <a:pt x="961" y="1083"/>
                      </a:lnTo>
                      <a:lnTo>
                        <a:pt x="974" y="1047"/>
                      </a:lnTo>
                      <a:lnTo>
                        <a:pt x="980" y="1005"/>
                      </a:lnTo>
                      <a:lnTo>
                        <a:pt x="992" y="969"/>
                      </a:lnTo>
                      <a:lnTo>
                        <a:pt x="998" y="927"/>
                      </a:lnTo>
                      <a:lnTo>
                        <a:pt x="1004" y="885"/>
                      </a:lnTo>
                      <a:lnTo>
                        <a:pt x="1016" y="848"/>
                      </a:lnTo>
                      <a:lnTo>
                        <a:pt x="1022" y="806"/>
                      </a:lnTo>
                      <a:lnTo>
                        <a:pt x="1034" y="764"/>
                      </a:lnTo>
                      <a:lnTo>
                        <a:pt x="1040" y="728"/>
                      </a:lnTo>
                      <a:lnTo>
                        <a:pt x="1052" y="686"/>
                      </a:lnTo>
                      <a:lnTo>
                        <a:pt x="1058" y="650"/>
                      </a:lnTo>
                      <a:lnTo>
                        <a:pt x="1070" y="608"/>
                      </a:lnTo>
                      <a:lnTo>
                        <a:pt x="1076" y="572"/>
                      </a:lnTo>
                      <a:lnTo>
                        <a:pt x="1082" y="536"/>
                      </a:lnTo>
                      <a:lnTo>
                        <a:pt x="1094" y="494"/>
                      </a:lnTo>
                      <a:lnTo>
                        <a:pt x="1100" y="458"/>
                      </a:lnTo>
                      <a:lnTo>
                        <a:pt x="1112" y="421"/>
                      </a:lnTo>
                      <a:lnTo>
                        <a:pt x="1118" y="391"/>
                      </a:lnTo>
                      <a:lnTo>
                        <a:pt x="1130" y="355"/>
                      </a:lnTo>
                      <a:lnTo>
                        <a:pt x="1136" y="325"/>
                      </a:lnTo>
                      <a:lnTo>
                        <a:pt x="1148" y="295"/>
                      </a:lnTo>
                      <a:lnTo>
                        <a:pt x="1154" y="265"/>
                      </a:lnTo>
                      <a:lnTo>
                        <a:pt x="1160" y="235"/>
                      </a:lnTo>
                      <a:lnTo>
                        <a:pt x="1172" y="205"/>
                      </a:lnTo>
                      <a:lnTo>
                        <a:pt x="1178" y="181"/>
                      </a:lnTo>
                      <a:lnTo>
                        <a:pt x="1190" y="157"/>
                      </a:lnTo>
                      <a:lnTo>
                        <a:pt x="1196" y="133"/>
                      </a:lnTo>
                      <a:lnTo>
                        <a:pt x="1208" y="115"/>
                      </a:lnTo>
                      <a:lnTo>
                        <a:pt x="1214" y="97"/>
                      </a:lnTo>
                      <a:lnTo>
                        <a:pt x="1226" y="79"/>
                      </a:lnTo>
                      <a:lnTo>
                        <a:pt x="1232" y="61"/>
                      </a:lnTo>
                      <a:lnTo>
                        <a:pt x="1238" y="49"/>
                      </a:lnTo>
                      <a:lnTo>
                        <a:pt x="1250" y="37"/>
                      </a:lnTo>
                      <a:lnTo>
                        <a:pt x="1256" y="25"/>
                      </a:lnTo>
                      <a:lnTo>
                        <a:pt x="1268" y="18"/>
                      </a:lnTo>
                      <a:lnTo>
                        <a:pt x="1274" y="6"/>
                      </a:lnTo>
                      <a:lnTo>
                        <a:pt x="1286" y="6"/>
                      </a:lnTo>
                      <a:lnTo>
                        <a:pt x="129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63531" name="Group 17"/>
                <p:cNvGrpSpPr>
                  <a:grpSpLocks/>
                </p:cNvGrpSpPr>
                <p:nvPr/>
              </p:nvGrpSpPr>
              <p:grpSpPr bwMode="auto">
                <a:xfrm>
                  <a:off x="657" y="4080"/>
                  <a:ext cx="862" cy="129"/>
                  <a:chOff x="309" y="4072"/>
                  <a:chExt cx="1210" cy="136"/>
                </a:xfrm>
              </p:grpSpPr>
              <p:sp>
                <p:nvSpPr>
                  <p:cNvPr id="63538" name="Freeform 18"/>
                  <p:cNvSpPr>
                    <a:spLocks/>
                  </p:cNvSpPr>
                  <p:nvPr/>
                </p:nvSpPr>
                <p:spPr bwMode="auto">
                  <a:xfrm flipV="1">
                    <a:off x="1157" y="4072"/>
                    <a:ext cx="362" cy="136"/>
                  </a:xfrm>
                  <a:custGeom>
                    <a:avLst/>
                    <a:gdLst>
                      <a:gd name="T0" fmla="*/ 0 w 624"/>
                      <a:gd name="T1" fmla="*/ 136 h 400"/>
                      <a:gd name="T2" fmla="*/ 56 w 624"/>
                      <a:gd name="T3" fmla="*/ 120 h 400"/>
                      <a:gd name="T4" fmla="*/ 111 w 624"/>
                      <a:gd name="T5" fmla="*/ 54 h 400"/>
                      <a:gd name="T6" fmla="*/ 139 w 624"/>
                      <a:gd name="T7" fmla="*/ 22 h 400"/>
                      <a:gd name="T8" fmla="*/ 167 w 624"/>
                      <a:gd name="T9" fmla="*/ 5 h 400"/>
                      <a:gd name="T10" fmla="*/ 223 w 624"/>
                      <a:gd name="T11" fmla="*/ 5 h 400"/>
                      <a:gd name="T12" fmla="*/ 251 w 624"/>
                      <a:gd name="T13" fmla="*/ 38 h 400"/>
                      <a:gd name="T14" fmla="*/ 278 w 624"/>
                      <a:gd name="T15" fmla="*/ 87 h 400"/>
                      <a:gd name="T16" fmla="*/ 306 w 624"/>
                      <a:gd name="T17" fmla="*/ 120 h 400"/>
                      <a:gd name="T18" fmla="*/ 362 w 624"/>
                      <a:gd name="T19" fmla="*/ 136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39" name="Freeform 19"/>
                  <p:cNvSpPr>
                    <a:spLocks/>
                  </p:cNvSpPr>
                  <p:nvPr/>
                </p:nvSpPr>
                <p:spPr bwMode="auto">
                  <a:xfrm flipV="1">
                    <a:off x="820" y="4079"/>
                    <a:ext cx="362" cy="127"/>
                  </a:xfrm>
                  <a:custGeom>
                    <a:avLst/>
                    <a:gdLst>
                      <a:gd name="T0" fmla="*/ 0 w 624"/>
                      <a:gd name="T1" fmla="*/ 127 h 400"/>
                      <a:gd name="T2" fmla="*/ 56 w 624"/>
                      <a:gd name="T3" fmla="*/ 112 h 400"/>
                      <a:gd name="T4" fmla="*/ 111 w 624"/>
                      <a:gd name="T5" fmla="*/ 51 h 400"/>
                      <a:gd name="T6" fmla="*/ 139 w 624"/>
                      <a:gd name="T7" fmla="*/ 20 h 400"/>
                      <a:gd name="T8" fmla="*/ 167 w 624"/>
                      <a:gd name="T9" fmla="*/ 5 h 400"/>
                      <a:gd name="T10" fmla="*/ 223 w 624"/>
                      <a:gd name="T11" fmla="*/ 5 h 400"/>
                      <a:gd name="T12" fmla="*/ 251 w 624"/>
                      <a:gd name="T13" fmla="*/ 36 h 400"/>
                      <a:gd name="T14" fmla="*/ 278 w 624"/>
                      <a:gd name="T15" fmla="*/ 81 h 400"/>
                      <a:gd name="T16" fmla="*/ 306 w 624"/>
                      <a:gd name="T17" fmla="*/ 112 h 400"/>
                      <a:gd name="T18" fmla="*/ 362 w 624"/>
                      <a:gd name="T19" fmla="*/ 127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40" name="Freeform 20"/>
                  <p:cNvSpPr>
                    <a:spLocks/>
                  </p:cNvSpPr>
                  <p:nvPr/>
                </p:nvSpPr>
                <p:spPr bwMode="auto">
                  <a:xfrm>
                    <a:off x="309" y="4108"/>
                    <a:ext cx="362" cy="85"/>
                  </a:xfrm>
                  <a:custGeom>
                    <a:avLst/>
                    <a:gdLst>
                      <a:gd name="T0" fmla="*/ 0 w 624"/>
                      <a:gd name="T1" fmla="*/ 85 h 400"/>
                      <a:gd name="T2" fmla="*/ 56 w 624"/>
                      <a:gd name="T3" fmla="*/ 75 h 400"/>
                      <a:gd name="T4" fmla="*/ 111 w 624"/>
                      <a:gd name="T5" fmla="*/ 34 h 400"/>
                      <a:gd name="T6" fmla="*/ 139 w 624"/>
                      <a:gd name="T7" fmla="*/ 14 h 400"/>
                      <a:gd name="T8" fmla="*/ 167 w 624"/>
                      <a:gd name="T9" fmla="*/ 3 h 400"/>
                      <a:gd name="T10" fmla="*/ 223 w 624"/>
                      <a:gd name="T11" fmla="*/ 3 h 400"/>
                      <a:gd name="T12" fmla="*/ 251 w 624"/>
                      <a:gd name="T13" fmla="*/ 24 h 400"/>
                      <a:gd name="T14" fmla="*/ 278 w 624"/>
                      <a:gd name="T15" fmla="*/ 54 h 400"/>
                      <a:gd name="T16" fmla="*/ 306 w 624"/>
                      <a:gd name="T17" fmla="*/ 75 h 400"/>
                      <a:gd name="T18" fmla="*/ 362 w 624"/>
                      <a:gd name="T19" fmla="*/ 85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41" name="Freeform 21"/>
                  <p:cNvSpPr>
                    <a:spLocks/>
                  </p:cNvSpPr>
                  <p:nvPr/>
                </p:nvSpPr>
                <p:spPr bwMode="auto">
                  <a:xfrm>
                    <a:off x="645" y="4087"/>
                    <a:ext cx="362" cy="110"/>
                  </a:xfrm>
                  <a:custGeom>
                    <a:avLst/>
                    <a:gdLst>
                      <a:gd name="T0" fmla="*/ 0 w 624"/>
                      <a:gd name="T1" fmla="*/ 110 h 400"/>
                      <a:gd name="T2" fmla="*/ 56 w 624"/>
                      <a:gd name="T3" fmla="*/ 97 h 400"/>
                      <a:gd name="T4" fmla="*/ 111 w 624"/>
                      <a:gd name="T5" fmla="*/ 44 h 400"/>
                      <a:gd name="T6" fmla="*/ 139 w 624"/>
                      <a:gd name="T7" fmla="*/ 18 h 400"/>
                      <a:gd name="T8" fmla="*/ 167 w 624"/>
                      <a:gd name="T9" fmla="*/ 4 h 400"/>
                      <a:gd name="T10" fmla="*/ 223 w 624"/>
                      <a:gd name="T11" fmla="*/ 4 h 400"/>
                      <a:gd name="T12" fmla="*/ 251 w 624"/>
                      <a:gd name="T13" fmla="*/ 31 h 400"/>
                      <a:gd name="T14" fmla="*/ 278 w 624"/>
                      <a:gd name="T15" fmla="*/ 70 h 400"/>
                      <a:gd name="T16" fmla="*/ 306 w 624"/>
                      <a:gd name="T17" fmla="*/ 97 h 400"/>
                      <a:gd name="T18" fmla="*/ 362 w 624"/>
                      <a:gd name="T19" fmla="*/ 110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6353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657" y="4139"/>
                  <a:ext cx="2909" cy="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63533" name="Group 23"/>
                <p:cNvGrpSpPr>
                  <a:grpSpLocks/>
                </p:cNvGrpSpPr>
                <p:nvPr/>
              </p:nvGrpSpPr>
              <p:grpSpPr bwMode="auto">
                <a:xfrm flipH="1">
                  <a:off x="2580" y="4083"/>
                  <a:ext cx="862" cy="129"/>
                  <a:chOff x="309" y="4072"/>
                  <a:chExt cx="1210" cy="136"/>
                </a:xfrm>
              </p:grpSpPr>
              <p:sp>
                <p:nvSpPr>
                  <p:cNvPr id="63534" name="Freeform 24"/>
                  <p:cNvSpPr>
                    <a:spLocks/>
                  </p:cNvSpPr>
                  <p:nvPr/>
                </p:nvSpPr>
                <p:spPr bwMode="auto">
                  <a:xfrm flipV="1">
                    <a:off x="1157" y="4072"/>
                    <a:ext cx="362" cy="136"/>
                  </a:xfrm>
                  <a:custGeom>
                    <a:avLst/>
                    <a:gdLst>
                      <a:gd name="T0" fmla="*/ 0 w 624"/>
                      <a:gd name="T1" fmla="*/ 136 h 400"/>
                      <a:gd name="T2" fmla="*/ 56 w 624"/>
                      <a:gd name="T3" fmla="*/ 120 h 400"/>
                      <a:gd name="T4" fmla="*/ 111 w 624"/>
                      <a:gd name="T5" fmla="*/ 54 h 400"/>
                      <a:gd name="T6" fmla="*/ 139 w 624"/>
                      <a:gd name="T7" fmla="*/ 22 h 400"/>
                      <a:gd name="T8" fmla="*/ 167 w 624"/>
                      <a:gd name="T9" fmla="*/ 5 h 400"/>
                      <a:gd name="T10" fmla="*/ 223 w 624"/>
                      <a:gd name="T11" fmla="*/ 5 h 400"/>
                      <a:gd name="T12" fmla="*/ 251 w 624"/>
                      <a:gd name="T13" fmla="*/ 38 h 400"/>
                      <a:gd name="T14" fmla="*/ 278 w 624"/>
                      <a:gd name="T15" fmla="*/ 87 h 400"/>
                      <a:gd name="T16" fmla="*/ 306 w 624"/>
                      <a:gd name="T17" fmla="*/ 120 h 400"/>
                      <a:gd name="T18" fmla="*/ 362 w 624"/>
                      <a:gd name="T19" fmla="*/ 136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35" name="Freeform 25"/>
                  <p:cNvSpPr>
                    <a:spLocks/>
                  </p:cNvSpPr>
                  <p:nvPr/>
                </p:nvSpPr>
                <p:spPr bwMode="auto">
                  <a:xfrm flipV="1">
                    <a:off x="820" y="4079"/>
                    <a:ext cx="362" cy="127"/>
                  </a:xfrm>
                  <a:custGeom>
                    <a:avLst/>
                    <a:gdLst>
                      <a:gd name="T0" fmla="*/ 0 w 624"/>
                      <a:gd name="T1" fmla="*/ 127 h 400"/>
                      <a:gd name="T2" fmla="*/ 56 w 624"/>
                      <a:gd name="T3" fmla="*/ 112 h 400"/>
                      <a:gd name="T4" fmla="*/ 111 w 624"/>
                      <a:gd name="T5" fmla="*/ 51 h 400"/>
                      <a:gd name="T6" fmla="*/ 139 w 624"/>
                      <a:gd name="T7" fmla="*/ 20 h 400"/>
                      <a:gd name="T8" fmla="*/ 167 w 624"/>
                      <a:gd name="T9" fmla="*/ 5 h 400"/>
                      <a:gd name="T10" fmla="*/ 223 w 624"/>
                      <a:gd name="T11" fmla="*/ 5 h 400"/>
                      <a:gd name="T12" fmla="*/ 251 w 624"/>
                      <a:gd name="T13" fmla="*/ 36 h 400"/>
                      <a:gd name="T14" fmla="*/ 278 w 624"/>
                      <a:gd name="T15" fmla="*/ 81 h 400"/>
                      <a:gd name="T16" fmla="*/ 306 w 624"/>
                      <a:gd name="T17" fmla="*/ 112 h 400"/>
                      <a:gd name="T18" fmla="*/ 362 w 624"/>
                      <a:gd name="T19" fmla="*/ 127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36" name="Freeform 26"/>
                  <p:cNvSpPr>
                    <a:spLocks/>
                  </p:cNvSpPr>
                  <p:nvPr/>
                </p:nvSpPr>
                <p:spPr bwMode="auto">
                  <a:xfrm>
                    <a:off x="309" y="4108"/>
                    <a:ext cx="362" cy="85"/>
                  </a:xfrm>
                  <a:custGeom>
                    <a:avLst/>
                    <a:gdLst>
                      <a:gd name="T0" fmla="*/ 0 w 624"/>
                      <a:gd name="T1" fmla="*/ 85 h 400"/>
                      <a:gd name="T2" fmla="*/ 56 w 624"/>
                      <a:gd name="T3" fmla="*/ 75 h 400"/>
                      <a:gd name="T4" fmla="*/ 111 w 624"/>
                      <a:gd name="T5" fmla="*/ 34 h 400"/>
                      <a:gd name="T6" fmla="*/ 139 w 624"/>
                      <a:gd name="T7" fmla="*/ 14 h 400"/>
                      <a:gd name="T8" fmla="*/ 167 w 624"/>
                      <a:gd name="T9" fmla="*/ 3 h 400"/>
                      <a:gd name="T10" fmla="*/ 223 w 624"/>
                      <a:gd name="T11" fmla="*/ 3 h 400"/>
                      <a:gd name="T12" fmla="*/ 251 w 624"/>
                      <a:gd name="T13" fmla="*/ 24 h 400"/>
                      <a:gd name="T14" fmla="*/ 278 w 624"/>
                      <a:gd name="T15" fmla="*/ 54 h 400"/>
                      <a:gd name="T16" fmla="*/ 306 w 624"/>
                      <a:gd name="T17" fmla="*/ 75 h 400"/>
                      <a:gd name="T18" fmla="*/ 362 w 624"/>
                      <a:gd name="T19" fmla="*/ 85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37" name="Freeform 27"/>
                  <p:cNvSpPr>
                    <a:spLocks/>
                  </p:cNvSpPr>
                  <p:nvPr/>
                </p:nvSpPr>
                <p:spPr bwMode="auto">
                  <a:xfrm>
                    <a:off x="645" y="4087"/>
                    <a:ext cx="362" cy="110"/>
                  </a:xfrm>
                  <a:custGeom>
                    <a:avLst/>
                    <a:gdLst>
                      <a:gd name="T0" fmla="*/ 0 w 624"/>
                      <a:gd name="T1" fmla="*/ 110 h 400"/>
                      <a:gd name="T2" fmla="*/ 56 w 624"/>
                      <a:gd name="T3" fmla="*/ 97 h 400"/>
                      <a:gd name="T4" fmla="*/ 111 w 624"/>
                      <a:gd name="T5" fmla="*/ 44 h 400"/>
                      <a:gd name="T6" fmla="*/ 139 w 624"/>
                      <a:gd name="T7" fmla="*/ 18 h 400"/>
                      <a:gd name="T8" fmla="*/ 167 w 624"/>
                      <a:gd name="T9" fmla="*/ 4 h 400"/>
                      <a:gd name="T10" fmla="*/ 223 w 624"/>
                      <a:gd name="T11" fmla="*/ 4 h 400"/>
                      <a:gd name="T12" fmla="*/ 251 w 624"/>
                      <a:gd name="T13" fmla="*/ 31 h 400"/>
                      <a:gd name="T14" fmla="*/ 278 w 624"/>
                      <a:gd name="T15" fmla="*/ 70 h 400"/>
                      <a:gd name="T16" fmla="*/ 306 w 624"/>
                      <a:gd name="T17" fmla="*/ 97 h 400"/>
                      <a:gd name="T18" fmla="*/ 362 w 624"/>
                      <a:gd name="T19" fmla="*/ 110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63512" name="Group 28"/>
              <p:cNvGrpSpPr>
                <a:grpSpLocks/>
              </p:cNvGrpSpPr>
              <p:nvPr/>
            </p:nvGrpSpPr>
            <p:grpSpPr bwMode="auto">
              <a:xfrm>
                <a:off x="2653" y="3475"/>
                <a:ext cx="2047" cy="633"/>
                <a:chOff x="657" y="3609"/>
                <a:chExt cx="2909" cy="633"/>
              </a:xfrm>
            </p:grpSpPr>
            <p:sp>
              <p:nvSpPr>
                <p:cNvPr id="63516" name="Freeform 29"/>
                <p:cNvSpPr>
                  <a:spLocks noChangeAspect="1"/>
                </p:cNvSpPr>
                <p:nvPr/>
              </p:nvSpPr>
              <p:spPr bwMode="auto">
                <a:xfrm flipH="1">
                  <a:off x="2035" y="3609"/>
                  <a:ext cx="609" cy="631"/>
                </a:xfrm>
                <a:custGeom>
                  <a:avLst/>
                  <a:gdLst>
                    <a:gd name="T0" fmla="*/ 8 w 1292"/>
                    <a:gd name="T1" fmla="*/ 512 h 1781"/>
                    <a:gd name="T2" fmla="*/ 20 w 1292"/>
                    <a:gd name="T3" fmla="*/ 501 h 1781"/>
                    <a:gd name="T4" fmla="*/ 34 w 1292"/>
                    <a:gd name="T5" fmla="*/ 490 h 1781"/>
                    <a:gd name="T6" fmla="*/ 45 w 1292"/>
                    <a:gd name="T7" fmla="*/ 482 h 1781"/>
                    <a:gd name="T8" fmla="*/ 57 w 1292"/>
                    <a:gd name="T9" fmla="*/ 473 h 1781"/>
                    <a:gd name="T10" fmla="*/ 71 w 1292"/>
                    <a:gd name="T11" fmla="*/ 465 h 1781"/>
                    <a:gd name="T12" fmla="*/ 82 w 1292"/>
                    <a:gd name="T13" fmla="*/ 458 h 1781"/>
                    <a:gd name="T14" fmla="*/ 93 w 1292"/>
                    <a:gd name="T15" fmla="*/ 454 h 1781"/>
                    <a:gd name="T16" fmla="*/ 107 w 1292"/>
                    <a:gd name="T17" fmla="*/ 452 h 1781"/>
                    <a:gd name="T18" fmla="*/ 119 w 1292"/>
                    <a:gd name="T19" fmla="*/ 454 h 1781"/>
                    <a:gd name="T20" fmla="*/ 130 w 1292"/>
                    <a:gd name="T21" fmla="*/ 456 h 1781"/>
                    <a:gd name="T22" fmla="*/ 144 w 1292"/>
                    <a:gd name="T23" fmla="*/ 461 h 1781"/>
                    <a:gd name="T24" fmla="*/ 156 w 1292"/>
                    <a:gd name="T25" fmla="*/ 469 h 1781"/>
                    <a:gd name="T26" fmla="*/ 167 w 1292"/>
                    <a:gd name="T27" fmla="*/ 480 h 1781"/>
                    <a:gd name="T28" fmla="*/ 181 w 1292"/>
                    <a:gd name="T29" fmla="*/ 490 h 1781"/>
                    <a:gd name="T30" fmla="*/ 193 w 1292"/>
                    <a:gd name="T31" fmla="*/ 505 h 1781"/>
                    <a:gd name="T32" fmla="*/ 204 w 1292"/>
                    <a:gd name="T33" fmla="*/ 520 h 1781"/>
                    <a:gd name="T34" fmla="*/ 215 w 1292"/>
                    <a:gd name="T35" fmla="*/ 535 h 1781"/>
                    <a:gd name="T36" fmla="*/ 230 w 1292"/>
                    <a:gd name="T37" fmla="*/ 552 h 1781"/>
                    <a:gd name="T38" fmla="*/ 241 w 1292"/>
                    <a:gd name="T39" fmla="*/ 567 h 1781"/>
                    <a:gd name="T40" fmla="*/ 252 w 1292"/>
                    <a:gd name="T41" fmla="*/ 584 h 1781"/>
                    <a:gd name="T42" fmla="*/ 266 w 1292"/>
                    <a:gd name="T43" fmla="*/ 597 h 1781"/>
                    <a:gd name="T44" fmla="*/ 278 w 1292"/>
                    <a:gd name="T45" fmla="*/ 610 h 1781"/>
                    <a:gd name="T46" fmla="*/ 289 w 1292"/>
                    <a:gd name="T47" fmla="*/ 620 h 1781"/>
                    <a:gd name="T48" fmla="*/ 303 w 1292"/>
                    <a:gd name="T49" fmla="*/ 627 h 1781"/>
                    <a:gd name="T50" fmla="*/ 314 w 1292"/>
                    <a:gd name="T51" fmla="*/ 631 h 1781"/>
                    <a:gd name="T52" fmla="*/ 326 w 1292"/>
                    <a:gd name="T53" fmla="*/ 631 h 1781"/>
                    <a:gd name="T54" fmla="*/ 340 w 1292"/>
                    <a:gd name="T55" fmla="*/ 627 h 1781"/>
                    <a:gd name="T56" fmla="*/ 351 w 1292"/>
                    <a:gd name="T57" fmla="*/ 618 h 1781"/>
                    <a:gd name="T58" fmla="*/ 362 w 1292"/>
                    <a:gd name="T59" fmla="*/ 605 h 1781"/>
                    <a:gd name="T60" fmla="*/ 377 w 1292"/>
                    <a:gd name="T61" fmla="*/ 588 h 1781"/>
                    <a:gd name="T62" fmla="*/ 388 w 1292"/>
                    <a:gd name="T63" fmla="*/ 565 h 1781"/>
                    <a:gd name="T64" fmla="*/ 399 w 1292"/>
                    <a:gd name="T65" fmla="*/ 539 h 1781"/>
                    <a:gd name="T66" fmla="*/ 413 w 1292"/>
                    <a:gd name="T67" fmla="*/ 509 h 1781"/>
                    <a:gd name="T68" fmla="*/ 425 w 1292"/>
                    <a:gd name="T69" fmla="*/ 475 h 1781"/>
                    <a:gd name="T70" fmla="*/ 436 w 1292"/>
                    <a:gd name="T71" fmla="*/ 437 h 1781"/>
                    <a:gd name="T72" fmla="*/ 450 w 1292"/>
                    <a:gd name="T73" fmla="*/ 399 h 1781"/>
                    <a:gd name="T74" fmla="*/ 462 w 1292"/>
                    <a:gd name="T75" fmla="*/ 356 h 1781"/>
                    <a:gd name="T76" fmla="*/ 473 w 1292"/>
                    <a:gd name="T77" fmla="*/ 314 h 1781"/>
                    <a:gd name="T78" fmla="*/ 487 w 1292"/>
                    <a:gd name="T79" fmla="*/ 271 h 1781"/>
                    <a:gd name="T80" fmla="*/ 499 w 1292"/>
                    <a:gd name="T81" fmla="*/ 230 h 1781"/>
                    <a:gd name="T82" fmla="*/ 510 w 1292"/>
                    <a:gd name="T83" fmla="*/ 190 h 1781"/>
                    <a:gd name="T84" fmla="*/ 524 w 1292"/>
                    <a:gd name="T85" fmla="*/ 149 h 1781"/>
                    <a:gd name="T86" fmla="*/ 535 w 1292"/>
                    <a:gd name="T87" fmla="*/ 115 h 1781"/>
                    <a:gd name="T88" fmla="*/ 547 w 1292"/>
                    <a:gd name="T89" fmla="*/ 83 h 1781"/>
                    <a:gd name="T90" fmla="*/ 561 w 1292"/>
                    <a:gd name="T91" fmla="*/ 56 h 1781"/>
                    <a:gd name="T92" fmla="*/ 572 w 1292"/>
                    <a:gd name="T93" fmla="*/ 34 h 1781"/>
                    <a:gd name="T94" fmla="*/ 584 w 1292"/>
                    <a:gd name="T95" fmla="*/ 17 h 1781"/>
                    <a:gd name="T96" fmla="*/ 598 w 1292"/>
                    <a:gd name="T97" fmla="*/ 6 h 1781"/>
                    <a:gd name="T98" fmla="*/ 609 w 1292"/>
                    <a:gd name="T99" fmla="*/ 0 h 17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292" h="1781">
                      <a:moveTo>
                        <a:pt x="0" y="1468"/>
                      </a:moveTo>
                      <a:lnTo>
                        <a:pt x="6" y="1456"/>
                      </a:lnTo>
                      <a:lnTo>
                        <a:pt x="18" y="1444"/>
                      </a:lnTo>
                      <a:lnTo>
                        <a:pt x="24" y="1438"/>
                      </a:lnTo>
                      <a:lnTo>
                        <a:pt x="36" y="1426"/>
                      </a:lnTo>
                      <a:lnTo>
                        <a:pt x="42" y="1414"/>
                      </a:lnTo>
                      <a:lnTo>
                        <a:pt x="54" y="1408"/>
                      </a:lnTo>
                      <a:lnTo>
                        <a:pt x="60" y="1396"/>
                      </a:lnTo>
                      <a:lnTo>
                        <a:pt x="72" y="1384"/>
                      </a:lnTo>
                      <a:lnTo>
                        <a:pt x="78" y="1378"/>
                      </a:lnTo>
                      <a:lnTo>
                        <a:pt x="84" y="1366"/>
                      </a:lnTo>
                      <a:lnTo>
                        <a:pt x="96" y="1360"/>
                      </a:lnTo>
                      <a:lnTo>
                        <a:pt x="102" y="1348"/>
                      </a:lnTo>
                      <a:lnTo>
                        <a:pt x="114" y="1342"/>
                      </a:lnTo>
                      <a:lnTo>
                        <a:pt x="120" y="1336"/>
                      </a:lnTo>
                      <a:lnTo>
                        <a:pt x="132" y="1324"/>
                      </a:lnTo>
                      <a:lnTo>
                        <a:pt x="138" y="1318"/>
                      </a:lnTo>
                      <a:lnTo>
                        <a:pt x="150" y="1312"/>
                      </a:lnTo>
                      <a:lnTo>
                        <a:pt x="156" y="1306"/>
                      </a:lnTo>
                      <a:lnTo>
                        <a:pt x="162" y="1300"/>
                      </a:lnTo>
                      <a:lnTo>
                        <a:pt x="174" y="1294"/>
                      </a:lnTo>
                      <a:lnTo>
                        <a:pt x="180" y="1288"/>
                      </a:lnTo>
                      <a:lnTo>
                        <a:pt x="192" y="1288"/>
                      </a:lnTo>
                      <a:lnTo>
                        <a:pt x="198" y="1281"/>
                      </a:lnTo>
                      <a:lnTo>
                        <a:pt x="210" y="1281"/>
                      </a:lnTo>
                      <a:lnTo>
                        <a:pt x="216" y="1281"/>
                      </a:lnTo>
                      <a:lnTo>
                        <a:pt x="228" y="1275"/>
                      </a:lnTo>
                      <a:lnTo>
                        <a:pt x="234" y="1275"/>
                      </a:lnTo>
                      <a:lnTo>
                        <a:pt x="240" y="1275"/>
                      </a:lnTo>
                      <a:lnTo>
                        <a:pt x="252" y="1281"/>
                      </a:lnTo>
                      <a:lnTo>
                        <a:pt x="258" y="1281"/>
                      </a:lnTo>
                      <a:lnTo>
                        <a:pt x="270" y="1281"/>
                      </a:lnTo>
                      <a:lnTo>
                        <a:pt x="276" y="1288"/>
                      </a:lnTo>
                      <a:lnTo>
                        <a:pt x="288" y="1294"/>
                      </a:lnTo>
                      <a:lnTo>
                        <a:pt x="294" y="1294"/>
                      </a:lnTo>
                      <a:lnTo>
                        <a:pt x="306" y="1300"/>
                      </a:lnTo>
                      <a:lnTo>
                        <a:pt x="312" y="1306"/>
                      </a:lnTo>
                      <a:lnTo>
                        <a:pt x="318" y="1318"/>
                      </a:lnTo>
                      <a:lnTo>
                        <a:pt x="330" y="1324"/>
                      </a:lnTo>
                      <a:lnTo>
                        <a:pt x="336" y="1330"/>
                      </a:lnTo>
                      <a:lnTo>
                        <a:pt x="348" y="1342"/>
                      </a:lnTo>
                      <a:lnTo>
                        <a:pt x="354" y="1354"/>
                      </a:lnTo>
                      <a:lnTo>
                        <a:pt x="366" y="1360"/>
                      </a:lnTo>
                      <a:lnTo>
                        <a:pt x="372" y="1372"/>
                      </a:lnTo>
                      <a:lnTo>
                        <a:pt x="384" y="1384"/>
                      </a:lnTo>
                      <a:lnTo>
                        <a:pt x="390" y="1396"/>
                      </a:lnTo>
                      <a:lnTo>
                        <a:pt x="396" y="1408"/>
                      </a:lnTo>
                      <a:lnTo>
                        <a:pt x="409" y="1426"/>
                      </a:lnTo>
                      <a:lnTo>
                        <a:pt x="415" y="1438"/>
                      </a:lnTo>
                      <a:lnTo>
                        <a:pt x="427" y="1450"/>
                      </a:lnTo>
                      <a:lnTo>
                        <a:pt x="433" y="1468"/>
                      </a:lnTo>
                      <a:lnTo>
                        <a:pt x="445" y="1480"/>
                      </a:lnTo>
                      <a:lnTo>
                        <a:pt x="451" y="1498"/>
                      </a:lnTo>
                      <a:lnTo>
                        <a:pt x="457" y="1510"/>
                      </a:lnTo>
                      <a:lnTo>
                        <a:pt x="469" y="1528"/>
                      </a:lnTo>
                      <a:lnTo>
                        <a:pt x="475" y="1540"/>
                      </a:lnTo>
                      <a:lnTo>
                        <a:pt x="487" y="1558"/>
                      </a:lnTo>
                      <a:lnTo>
                        <a:pt x="493" y="1570"/>
                      </a:lnTo>
                      <a:lnTo>
                        <a:pt x="505" y="1588"/>
                      </a:lnTo>
                      <a:lnTo>
                        <a:pt x="511" y="1600"/>
                      </a:lnTo>
                      <a:lnTo>
                        <a:pt x="523" y="1618"/>
                      </a:lnTo>
                      <a:lnTo>
                        <a:pt x="529" y="1630"/>
                      </a:lnTo>
                      <a:lnTo>
                        <a:pt x="535" y="1648"/>
                      </a:lnTo>
                      <a:lnTo>
                        <a:pt x="547" y="1660"/>
                      </a:lnTo>
                      <a:lnTo>
                        <a:pt x="553" y="1672"/>
                      </a:lnTo>
                      <a:lnTo>
                        <a:pt x="565" y="1684"/>
                      </a:lnTo>
                      <a:lnTo>
                        <a:pt x="571" y="1702"/>
                      </a:lnTo>
                      <a:lnTo>
                        <a:pt x="583" y="1709"/>
                      </a:lnTo>
                      <a:lnTo>
                        <a:pt x="589" y="1721"/>
                      </a:lnTo>
                      <a:lnTo>
                        <a:pt x="601" y="1733"/>
                      </a:lnTo>
                      <a:lnTo>
                        <a:pt x="607" y="1745"/>
                      </a:lnTo>
                      <a:lnTo>
                        <a:pt x="613" y="1751"/>
                      </a:lnTo>
                      <a:lnTo>
                        <a:pt x="625" y="1757"/>
                      </a:lnTo>
                      <a:lnTo>
                        <a:pt x="631" y="1769"/>
                      </a:lnTo>
                      <a:lnTo>
                        <a:pt x="643" y="1769"/>
                      </a:lnTo>
                      <a:lnTo>
                        <a:pt x="649" y="1775"/>
                      </a:lnTo>
                      <a:lnTo>
                        <a:pt x="661" y="1781"/>
                      </a:lnTo>
                      <a:lnTo>
                        <a:pt x="667" y="1781"/>
                      </a:lnTo>
                      <a:lnTo>
                        <a:pt x="679" y="1781"/>
                      </a:lnTo>
                      <a:lnTo>
                        <a:pt x="685" y="1781"/>
                      </a:lnTo>
                      <a:lnTo>
                        <a:pt x="691" y="1781"/>
                      </a:lnTo>
                      <a:lnTo>
                        <a:pt x="703" y="1781"/>
                      </a:lnTo>
                      <a:lnTo>
                        <a:pt x="709" y="1775"/>
                      </a:lnTo>
                      <a:lnTo>
                        <a:pt x="721" y="1769"/>
                      </a:lnTo>
                      <a:lnTo>
                        <a:pt x="727" y="1763"/>
                      </a:lnTo>
                      <a:lnTo>
                        <a:pt x="739" y="1757"/>
                      </a:lnTo>
                      <a:lnTo>
                        <a:pt x="745" y="1745"/>
                      </a:lnTo>
                      <a:lnTo>
                        <a:pt x="757" y="1733"/>
                      </a:lnTo>
                      <a:lnTo>
                        <a:pt x="763" y="1721"/>
                      </a:lnTo>
                      <a:lnTo>
                        <a:pt x="769" y="1709"/>
                      </a:lnTo>
                      <a:lnTo>
                        <a:pt x="781" y="1696"/>
                      </a:lnTo>
                      <a:lnTo>
                        <a:pt x="787" y="1678"/>
                      </a:lnTo>
                      <a:lnTo>
                        <a:pt x="799" y="1660"/>
                      </a:lnTo>
                      <a:lnTo>
                        <a:pt x="805" y="1642"/>
                      </a:lnTo>
                      <a:lnTo>
                        <a:pt x="817" y="1618"/>
                      </a:lnTo>
                      <a:lnTo>
                        <a:pt x="823" y="1594"/>
                      </a:lnTo>
                      <a:lnTo>
                        <a:pt x="835" y="1570"/>
                      </a:lnTo>
                      <a:lnTo>
                        <a:pt x="841" y="1546"/>
                      </a:lnTo>
                      <a:lnTo>
                        <a:pt x="847" y="1522"/>
                      </a:lnTo>
                      <a:lnTo>
                        <a:pt x="859" y="1492"/>
                      </a:lnTo>
                      <a:lnTo>
                        <a:pt x="865" y="1468"/>
                      </a:lnTo>
                      <a:lnTo>
                        <a:pt x="877" y="1438"/>
                      </a:lnTo>
                      <a:lnTo>
                        <a:pt x="883" y="1402"/>
                      </a:lnTo>
                      <a:lnTo>
                        <a:pt x="895" y="1372"/>
                      </a:lnTo>
                      <a:lnTo>
                        <a:pt x="901" y="1342"/>
                      </a:lnTo>
                      <a:lnTo>
                        <a:pt x="913" y="1306"/>
                      </a:lnTo>
                      <a:lnTo>
                        <a:pt x="919" y="1269"/>
                      </a:lnTo>
                      <a:lnTo>
                        <a:pt x="925" y="1233"/>
                      </a:lnTo>
                      <a:lnTo>
                        <a:pt x="937" y="1197"/>
                      </a:lnTo>
                      <a:lnTo>
                        <a:pt x="943" y="1161"/>
                      </a:lnTo>
                      <a:lnTo>
                        <a:pt x="955" y="1125"/>
                      </a:lnTo>
                      <a:lnTo>
                        <a:pt x="961" y="1083"/>
                      </a:lnTo>
                      <a:lnTo>
                        <a:pt x="974" y="1047"/>
                      </a:lnTo>
                      <a:lnTo>
                        <a:pt x="980" y="1005"/>
                      </a:lnTo>
                      <a:lnTo>
                        <a:pt x="992" y="969"/>
                      </a:lnTo>
                      <a:lnTo>
                        <a:pt x="998" y="927"/>
                      </a:lnTo>
                      <a:lnTo>
                        <a:pt x="1004" y="885"/>
                      </a:lnTo>
                      <a:lnTo>
                        <a:pt x="1016" y="848"/>
                      </a:lnTo>
                      <a:lnTo>
                        <a:pt x="1022" y="806"/>
                      </a:lnTo>
                      <a:lnTo>
                        <a:pt x="1034" y="764"/>
                      </a:lnTo>
                      <a:lnTo>
                        <a:pt x="1040" y="728"/>
                      </a:lnTo>
                      <a:lnTo>
                        <a:pt x="1052" y="686"/>
                      </a:lnTo>
                      <a:lnTo>
                        <a:pt x="1058" y="650"/>
                      </a:lnTo>
                      <a:lnTo>
                        <a:pt x="1070" y="608"/>
                      </a:lnTo>
                      <a:lnTo>
                        <a:pt x="1076" y="572"/>
                      </a:lnTo>
                      <a:lnTo>
                        <a:pt x="1082" y="536"/>
                      </a:lnTo>
                      <a:lnTo>
                        <a:pt x="1094" y="494"/>
                      </a:lnTo>
                      <a:lnTo>
                        <a:pt x="1100" y="458"/>
                      </a:lnTo>
                      <a:lnTo>
                        <a:pt x="1112" y="421"/>
                      </a:lnTo>
                      <a:lnTo>
                        <a:pt x="1118" y="391"/>
                      </a:lnTo>
                      <a:lnTo>
                        <a:pt x="1130" y="355"/>
                      </a:lnTo>
                      <a:lnTo>
                        <a:pt x="1136" y="325"/>
                      </a:lnTo>
                      <a:lnTo>
                        <a:pt x="1148" y="295"/>
                      </a:lnTo>
                      <a:lnTo>
                        <a:pt x="1154" y="265"/>
                      </a:lnTo>
                      <a:lnTo>
                        <a:pt x="1160" y="235"/>
                      </a:lnTo>
                      <a:lnTo>
                        <a:pt x="1172" y="205"/>
                      </a:lnTo>
                      <a:lnTo>
                        <a:pt x="1178" y="181"/>
                      </a:lnTo>
                      <a:lnTo>
                        <a:pt x="1190" y="157"/>
                      </a:lnTo>
                      <a:lnTo>
                        <a:pt x="1196" y="133"/>
                      </a:lnTo>
                      <a:lnTo>
                        <a:pt x="1208" y="115"/>
                      </a:lnTo>
                      <a:lnTo>
                        <a:pt x="1214" y="97"/>
                      </a:lnTo>
                      <a:lnTo>
                        <a:pt x="1226" y="79"/>
                      </a:lnTo>
                      <a:lnTo>
                        <a:pt x="1232" y="61"/>
                      </a:lnTo>
                      <a:lnTo>
                        <a:pt x="1238" y="49"/>
                      </a:lnTo>
                      <a:lnTo>
                        <a:pt x="1250" y="37"/>
                      </a:lnTo>
                      <a:lnTo>
                        <a:pt x="1256" y="25"/>
                      </a:lnTo>
                      <a:lnTo>
                        <a:pt x="1268" y="18"/>
                      </a:lnTo>
                      <a:lnTo>
                        <a:pt x="1274" y="6"/>
                      </a:lnTo>
                      <a:lnTo>
                        <a:pt x="1286" y="6"/>
                      </a:lnTo>
                      <a:lnTo>
                        <a:pt x="129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3517" name="Freeform 30"/>
                <p:cNvSpPr>
                  <a:spLocks noChangeAspect="1"/>
                </p:cNvSpPr>
                <p:nvPr/>
              </p:nvSpPr>
              <p:spPr bwMode="auto">
                <a:xfrm>
                  <a:off x="1460" y="3611"/>
                  <a:ext cx="577" cy="631"/>
                </a:xfrm>
                <a:custGeom>
                  <a:avLst/>
                  <a:gdLst>
                    <a:gd name="T0" fmla="*/ 8 w 1292"/>
                    <a:gd name="T1" fmla="*/ 512 h 1781"/>
                    <a:gd name="T2" fmla="*/ 19 w 1292"/>
                    <a:gd name="T3" fmla="*/ 501 h 1781"/>
                    <a:gd name="T4" fmla="*/ 32 w 1292"/>
                    <a:gd name="T5" fmla="*/ 490 h 1781"/>
                    <a:gd name="T6" fmla="*/ 43 w 1292"/>
                    <a:gd name="T7" fmla="*/ 482 h 1781"/>
                    <a:gd name="T8" fmla="*/ 54 w 1292"/>
                    <a:gd name="T9" fmla="*/ 473 h 1781"/>
                    <a:gd name="T10" fmla="*/ 67 w 1292"/>
                    <a:gd name="T11" fmla="*/ 465 h 1781"/>
                    <a:gd name="T12" fmla="*/ 78 w 1292"/>
                    <a:gd name="T13" fmla="*/ 458 h 1781"/>
                    <a:gd name="T14" fmla="*/ 88 w 1292"/>
                    <a:gd name="T15" fmla="*/ 454 h 1781"/>
                    <a:gd name="T16" fmla="*/ 102 w 1292"/>
                    <a:gd name="T17" fmla="*/ 452 h 1781"/>
                    <a:gd name="T18" fmla="*/ 113 w 1292"/>
                    <a:gd name="T19" fmla="*/ 454 h 1781"/>
                    <a:gd name="T20" fmla="*/ 123 w 1292"/>
                    <a:gd name="T21" fmla="*/ 456 h 1781"/>
                    <a:gd name="T22" fmla="*/ 137 w 1292"/>
                    <a:gd name="T23" fmla="*/ 461 h 1781"/>
                    <a:gd name="T24" fmla="*/ 147 w 1292"/>
                    <a:gd name="T25" fmla="*/ 469 h 1781"/>
                    <a:gd name="T26" fmla="*/ 158 w 1292"/>
                    <a:gd name="T27" fmla="*/ 480 h 1781"/>
                    <a:gd name="T28" fmla="*/ 171 w 1292"/>
                    <a:gd name="T29" fmla="*/ 490 h 1781"/>
                    <a:gd name="T30" fmla="*/ 183 w 1292"/>
                    <a:gd name="T31" fmla="*/ 505 h 1781"/>
                    <a:gd name="T32" fmla="*/ 193 w 1292"/>
                    <a:gd name="T33" fmla="*/ 520 h 1781"/>
                    <a:gd name="T34" fmla="*/ 204 w 1292"/>
                    <a:gd name="T35" fmla="*/ 535 h 1781"/>
                    <a:gd name="T36" fmla="*/ 217 w 1292"/>
                    <a:gd name="T37" fmla="*/ 552 h 1781"/>
                    <a:gd name="T38" fmla="*/ 228 w 1292"/>
                    <a:gd name="T39" fmla="*/ 567 h 1781"/>
                    <a:gd name="T40" fmla="*/ 239 w 1292"/>
                    <a:gd name="T41" fmla="*/ 584 h 1781"/>
                    <a:gd name="T42" fmla="*/ 252 w 1292"/>
                    <a:gd name="T43" fmla="*/ 597 h 1781"/>
                    <a:gd name="T44" fmla="*/ 263 w 1292"/>
                    <a:gd name="T45" fmla="*/ 610 h 1781"/>
                    <a:gd name="T46" fmla="*/ 274 w 1292"/>
                    <a:gd name="T47" fmla="*/ 620 h 1781"/>
                    <a:gd name="T48" fmla="*/ 287 w 1292"/>
                    <a:gd name="T49" fmla="*/ 627 h 1781"/>
                    <a:gd name="T50" fmla="*/ 298 w 1292"/>
                    <a:gd name="T51" fmla="*/ 631 h 1781"/>
                    <a:gd name="T52" fmla="*/ 309 w 1292"/>
                    <a:gd name="T53" fmla="*/ 631 h 1781"/>
                    <a:gd name="T54" fmla="*/ 322 w 1292"/>
                    <a:gd name="T55" fmla="*/ 627 h 1781"/>
                    <a:gd name="T56" fmla="*/ 333 w 1292"/>
                    <a:gd name="T57" fmla="*/ 618 h 1781"/>
                    <a:gd name="T58" fmla="*/ 343 w 1292"/>
                    <a:gd name="T59" fmla="*/ 605 h 1781"/>
                    <a:gd name="T60" fmla="*/ 357 w 1292"/>
                    <a:gd name="T61" fmla="*/ 588 h 1781"/>
                    <a:gd name="T62" fmla="*/ 368 w 1292"/>
                    <a:gd name="T63" fmla="*/ 565 h 1781"/>
                    <a:gd name="T64" fmla="*/ 378 w 1292"/>
                    <a:gd name="T65" fmla="*/ 539 h 1781"/>
                    <a:gd name="T66" fmla="*/ 392 w 1292"/>
                    <a:gd name="T67" fmla="*/ 509 h 1781"/>
                    <a:gd name="T68" fmla="*/ 402 w 1292"/>
                    <a:gd name="T69" fmla="*/ 475 h 1781"/>
                    <a:gd name="T70" fmla="*/ 413 w 1292"/>
                    <a:gd name="T71" fmla="*/ 437 h 1781"/>
                    <a:gd name="T72" fmla="*/ 426 w 1292"/>
                    <a:gd name="T73" fmla="*/ 399 h 1781"/>
                    <a:gd name="T74" fmla="*/ 438 w 1292"/>
                    <a:gd name="T75" fmla="*/ 356 h 1781"/>
                    <a:gd name="T76" fmla="*/ 448 w 1292"/>
                    <a:gd name="T77" fmla="*/ 314 h 1781"/>
                    <a:gd name="T78" fmla="*/ 462 w 1292"/>
                    <a:gd name="T79" fmla="*/ 271 h 1781"/>
                    <a:gd name="T80" fmla="*/ 472 w 1292"/>
                    <a:gd name="T81" fmla="*/ 230 h 1781"/>
                    <a:gd name="T82" fmla="*/ 483 w 1292"/>
                    <a:gd name="T83" fmla="*/ 190 h 1781"/>
                    <a:gd name="T84" fmla="*/ 497 w 1292"/>
                    <a:gd name="T85" fmla="*/ 149 h 1781"/>
                    <a:gd name="T86" fmla="*/ 507 w 1292"/>
                    <a:gd name="T87" fmla="*/ 115 h 1781"/>
                    <a:gd name="T88" fmla="*/ 518 w 1292"/>
                    <a:gd name="T89" fmla="*/ 83 h 1781"/>
                    <a:gd name="T90" fmla="*/ 531 w 1292"/>
                    <a:gd name="T91" fmla="*/ 56 h 1781"/>
                    <a:gd name="T92" fmla="*/ 542 w 1292"/>
                    <a:gd name="T93" fmla="*/ 34 h 1781"/>
                    <a:gd name="T94" fmla="*/ 553 w 1292"/>
                    <a:gd name="T95" fmla="*/ 17 h 1781"/>
                    <a:gd name="T96" fmla="*/ 566 w 1292"/>
                    <a:gd name="T97" fmla="*/ 6 h 1781"/>
                    <a:gd name="T98" fmla="*/ 577 w 1292"/>
                    <a:gd name="T99" fmla="*/ 0 h 17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292" h="1781">
                      <a:moveTo>
                        <a:pt x="0" y="1468"/>
                      </a:moveTo>
                      <a:lnTo>
                        <a:pt x="6" y="1456"/>
                      </a:lnTo>
                      <a:lnTo>
                        <a:pt x="18" y="1444"/>
                      </a:lnTo>
                      <a:lnTo>
                        <a:pt x="24" y="1438"/>
                      </a:lnTo>
                      <a:lnTo>
                        <a:pt x="36" y="1426"/>
                      </a:lnTo>
                      <a:lnTo>
                        <a:pt x="42" y="1414"/>
                      </a:lnTo>
                      <a:lnTo>
                        <a:pt x="54" y="1408"/>
                      </a:lnTo>
                      <a:lnTo>
                        <a:pt x="60" y="1396"/>
                      </a:lnTo>
                      <a:lnTo>
                        <a:pt x="72" y="1384"/>
                      </a:lnTo>
                      <a:lnTo>
                        <a:pt x="78" y="1378"/>
                      </a:lnTo>
                      <a:lnTo>
                        <a:pt x="84" y="1366"/>
                      </a:lnTo>
                      <a:lnTo>
                        <a:pt x="96" y="1360"/>
                      </a:lnTo>
                      <a:lnTo>
                        <a:pt x="102" y="1348"/>
                      </a:lnTo>
                      <a:lnTo>
                        <a:pt x="114" y="1342"/>
                      </a:lnTo>
                      <a:lnTo>
                        <a:pt x="120" y="1336"/>
                      </a:lnTo>
                      <a:lnTo>
                        <a:pt x="132" y="1324"/>
                      </a:lnTo>
                      <a:lnTo>
                        <a:pt x="138" y="1318"/>
                      </a:lnTo>
                      <a:lnTo>
                        <a:pt x="150" y="1312"/>
                      </a:lnTo>
                      <a:lnTo>
                        <a:pt x="156" y="1306"/>
                      </a:lnTo>
                      <a:lnTo>
                        <a:pt x="162" y="1300"/>
                      </a:lnTo>
                      <a:lnTo>
                        <a:pt x="174" y="1294"/>
                      </a:lnTo>
                      <a:lnTo>
                        <a:pt x="180" y="1288"/>
                      </a:lnTo>
                      <a:lnTo>
                        <a:pt x="192" y="1288"/>
                      </a:lnTo>
                      <a:lnTo>
                        <a:pt x="198" y="1281"/>
                      </a:lnTo>
                      <a:lnTo>
                        <a:pt x="210" y="1281"/>
                      </a:lnTo>
                      <a:lnTo>
                        <a:pt x="216" y="1281"/>
                      </a:lnTo>
                      <a:lnTo>
                        <a:pt x="228" y="1275"/>
                      </a:lnTo>
                      <a:lnTo>
                        <a:pt x="234" y="1275"/>
                      </a:lnTo>
                      <a:lnTo>
                        <a:pt x="240" y="1275"/>
                      </a:lnTo>
                      <a:lnTo>
                        <a:pt x="252" y="1281"/>
                      </a:lnTo>
                      <a:lnTo>
                        <a:pt x="258" y="1281"/>
                      </a:lnTo>
                      <a:lnTo>
                        <a:pt x="270" y="1281"/>
                      </a:lnTo>
                      <a:lnTo>
                        <a:pt x="276" y="1288"/>
                      </a:lnTo>
                      <a:lnTo>
                        <a:pt x="288" y="1294"/>
                      </a:lnTo>
                      <a:lnTo>
                        <a:pt x="294" y="1294"/>
                      </a:lnTo>
                      <a:lnTo>
                        <a:pt x="306" y="1300"/>
                      </a:lnTo>
                      <a:lnTo>
                        <a:pt x="312" y="1306"/>
                      </a:lnTo>
                      <a:lnTo>
                        <a:pt x="318" y="1318"/>
                      </a:lnTo>
                      <a:lnTo>
                        <a:pt x="330" y="1324"/>
                      </a:lnTo>
                      <a:lnTo>
                        <a:pt x="336" y="1330"/>
                      </a:lnTo>
                      <a:lnTo>
                        <a:pt x="348" y="1342"/>
                      </a:lnTo>
                      <a:lnTo>
                        <a:pt x="354" y="1354"/>
                      </a:lnTo>
                      <a:lnTo>
                        <a:pt x="366" y="1360"/>
                      </a:lnTo>
                      <a:lnTo>
                        <a:pt x="372" y="1372"/>
                      </a:lnTo>
                      <a:lnTo>
                        <a:pt x="384" y="1384"/>
                      </a:lnTo>
                      <a:lnTo>
                        <a:pt x="390" y="1396"/>
                      </a:lnTo>
                      <a:lnTo>
                        <a:pt x="396" y="1408"/>
                      </a:lnTo>
                      <a:lnTo>
                        <a:pt x="409" y="1426"/>
                      </a:lnTo>
                      <a:lnTo>
                        <a:pt x="415" y="1438"/>
                      </a:lnTo>
                      <a:lnTo>
                        <a:pt x="427" y="1450"/>
                      </a:lnTo>
                      <a:lnTo>
                        <a:pt x="433" y="1468"/>
                      </a:lnTo>
                      <a:lnTo>
                        <a:pt x="445" y="1480"/>
                      </a:lnTo>
                      <a:lnTo>
                        <a:pt x="451" y="1498"/>
                      </a:lnTo>
                      <a:lnTo>
                        <a:pt x="457" y="1510"/>
                      </a:lnTo>
                      <a:lnTo>
                        <a:pt x="469" y="1528"/>
                      </a:lnTo>
                      <a:lnTo>
                        <a:pt x="475" y="1540"/>
                      </a:lnTo>
                      <a:lnTo>
                        <a:pt x="487" y="1558"/>
                      </a:lnTo>
                      <a:lnTo>
                        <a:pt x="493" y="1570"/>
                      </a:lnTo>
                      <a:lnTo>
                        <a:pt x="505" y="1588"/>
                      </a:lnTo>
                      <a:lnTo>
                        <a:pt x="511" y="1600"/>
                      </a:lnTo>
                      <a:lnTo>
                        <a:pt x="523" y="1618"/>
                      </a:lnTo>
                      <a:lnTo>
                        <a:pt x="529" y="1630"/>
                      </a:lnTo>
                      <a:lnTo>
                        <a:pt x="535" y="1648"/>
                      </a:lnTo>
                      <a:lnTo>
                        <a:pt x="547" y="1660"/>
                      </a:lnTo>
                      <a:lnTo>
                        <a:pt x="553" y="1672"/>
                      </a:lnTo>
                      <a:lnTo>
                        <a:pt x="565" y="1684"/>
                      </a:lnTo>
                      <a:lnTo>
                        <a:pt x="571" y="1702"/>
                      </a:lnTo>
                      <a:lnTo>
                        <a:pt x="583" y="1709"/>
                      </a:lnTo>
                      <a:lnTo>
                        <a:pt x="589" y="1721"/>
                      </a:lnTo>
                      <a:lnTo>
                        <a:pt x="601" y="1733"/>
                      </a:lnTo>
                      <a:lnTo>
                        <a:pt x="607" y="1745"/>
                      </a:lnTo>
                      <a:lnTo>
                        <a:pt x="613" y="1751"/>
                      </a:lnTo>
                      <a:lnTo>
                        <a:pt x="625" y="1757"/>
                      </a:lnTo>
                      <a:lnTo>
                        <a:pt x="631" y="1769"/>
                      </a:lnTo>
                      <a:lnTo>
                        <a:pt x="643" y="1769"/>
                      </a:lnTo>
                      <a:lnTo>
                        <a:pt x="649" y="1775"/>
                      </a:lnTo>
                      <a:lnTo>
                        <a:pt x="661" y="1781"/>
                      </a:lnTo>
                      <a:lnTo>
                        <a:pt x="667" y="1781"/>
                      </a:lnTo>
                      <a:lnTo>
                        <a:pt x="679" y="1781"/>
                      </a:lnTo>
                      <a:lnTo>
                        <a:pt x="685" y="1781"/>
                      </a:lnTo>
                      <a:lnTo>
                        <a:pt x="691" y="1781"/>
                      </a:lnTo>
                      <a:lnTo>
                        <a:pt x="703" y="1781"/>
                      </a:lnTo>
                      <a:lnTo>
                        <a:pt x="709" y="1775"/>
                      </a:lnTo>
                      <a:lnTo>
                        <a:pt x="721" y="1769"/>
                      </a:lnTo>
                      <a:lnTo>
                        <a:pt x="727" y="1763"/>
                      </a:lnTo>
                      <a:lnTo>
                        <a:pt x="739" y="1757"/>
                      </a:lnTo>
                      <a:lnTo>
                        <a:pt x="745" y="1745"/>
                      </a:lnTo>
                      <a:lnTo>
                        <a:pt x="757" y="1733"/>
                      </a:lnTo>
                      <a:lnTo>
                        <a:pt x="763" y="1721"/>
                      </a:lnTo>
                      <a:lnTo>
                        <a:pt x="769" y="1709"/>
                      </a:lnTo>
                      <a:lnTo>
                        <a:pt x="781" y="1696"/>
                      </a:lnTo>
                      <a:lnTo>
                        <a:pt x="787" y="1678"/>
                      </a:lnTo>
                      <a:lnTo>
                        <a:pt x="799" y="1660"/>
                      </a:lnTo>
                      <a:lnTo>
                        <a:pt x="805" y="1642"/>
                      </a:lnTo>
                      <a:lnTo>
                        <a:pt x="817" y="1618"/>
                      </a:lnTo>
                      <a:lnTo>
                        <a:pt x="823" y="1594"/>
                      </a:lnTo>
                      <a:lnTo>
                        <a:pt x="835" y="1570"/>
                      </a:lnTo>
                      <a:lnTo>
                        <a:pt x="841" y="1546"/>
                      </a:lnTo>
                      <a:lnTo>
                        <a:pt x="847" y="1522"/>
                      </a:lnTo>
                      <a:lnTo>
                        <a:pt x="859" y="1492"/>
                      </a:lnTo>
                      <a:lnTo>
                        <a:pt x="865" y="1468"/>
                      </a:lnTo>
                      <a:lnTo>
                        <a:pt x="877" y="1438"/>
                      </a:lnTo>
                      <a:lnTo>
                        <a:pt x="883" y="1402"/>
                      </a:lnTo>
                      <a:lnTo>
                        <a:pt x="895" y="1372"/>
                      </a:lnTo>
                      <a:lnTo>
                        <a:pt x="901" y="1342"/>
                      </a:lnTo>
                      <a:lnTo>
                        <a:pt x="913" y="1306"/>
                      </a:lnTo>
                      <a:lnTo>
                        <a:pt x="919" y="1269"/>
                      </a:lnTo>
                      <a:lnTo>
                        <a:pt x="925" y="1233"/>
                      </a:lnTo>
                      <a:lnTo>
                        <a:pt x="937" y="1197"/>
                      </a:lnTo>
                      <a:lnTo>
                        <a:pt x="943" y="1161"/>
                      </a:lnTo>
                      <a:lnTo>
                        <a:pt x="955" y="1125"/>
                      </a:lnTo>
                      <a:lnTo>
                        <a:pt x="961" y="1083"/>
                      </a:lnTo>
                      <a:lnTo>
                        <a:pt x="974" y="1047"/>
                      </a:lnTo>
                      <a:lnTo>
                        <a:pt x="980" y="1005"/>
                      </a:lnTo>
                      <a:lnTo>
                        <a:pt x="992" y="969"/>
                      </a:lnTo>
                      <a:lnTo>
                        <a:pt x="998" y="927"/>
                      </a:lnTo>
                      <a:lnTo>
                        <a:pt x="1004" y="885"/>
                      </a:lnTo>
                      <a:lnTo>
                        <a:pt x="1016" y="848"/>
                      </a:lnTo>
                      <a:lnTo>
                        <a:pt x="1022" y="806"/>
                      </a:lnTo>
                      <a:lnTo>
                        <a:pt x="1034" y="764"/>
                      </a:lnTo>
                      <a:lnTo>
                        <a:pt x="1040" y="728"/>
                      </a:lnTo>
                      <a:lnTo>
                        <a:pt x="1052" y="686"/>
                      </a:lnTo>
                      <a:lnTo>
                        <a:pt x="1058" y="650"/>
                      </a:lnTo>
                      <a:lnTo>
                        <a:pt x="1070" y="608"/>
                      </a:lnTo>
                      <a:lnTo>
                        <a:pt x="1076" y="572"/>
                      </a:lnTo>
                      <a:lnTo>
                        <a:pt x="1082" y="536"/>
                      </a:lnTo>
                      <a:lnTo>
                        <a:pt x="1094" y="494"/>
                      </a:lnTo>
                      <a:lnTo>
                        <a:pt x="1100" y="458"/>
                      </a:lnTo>
                      <a:lnTo>
                        <a:pt x="1112" y="421"/>
                      </a:lnTo>
                      <a:lnTo>
                        <a:pt x="1118" y="391"/>
                      </a:lnTo>
                      <a:lnTo>
                        <a:pt x="1130" y="355"/>
                      </a:lnTo>
                      <a:lnTo>
                        <a:pt x="1136" y="325"/>
                      </a:lnTo>
                      <a:lnTo>
                        <a:pt x="1148" y="295"/>
                      </a:lnTo>
                      <a:lnTo>
                        <a:pt x="1154" y="265"/>
                      </a:lnTo>
                      <a:lnTo>
                        <a:pt x="1160" y="235"/>
                      </a:lnTo>
                      <a:lnTo>
                        <a:pt x="1172" y="205"/>
                      </a:lnTo>
                      <a:lnTo>
                        <a:pt x="1178" y="181"/>
                      </a:lnTo>
                      <a:lnTo>
                        <a:pt x="1190" y="157"/>
                      </a:lnTo>
                      <a:lnTo>
                        <a:pt x="1196" y="133"/>
                      </a:lnTo>
                      <a:lnTo>
                        <a:pt x="1208" y="115"/>
                      </a:lnTo>
                      <a:lnTo>
                        <a:pt x="1214" y="97"/>
                      </a:lnTo>
                      <a:lnTo>
                        <a:pt x="1226" y="79"/>
                      </a:lnTo>
                      <a:lnTo>
                        <a:pt x="1232" y="61"/>
                      </a:lnTo>
                      <a:lnTo>
                        <a:pt x="1238" y="49"/>
                      </a:lnTo>
                      <a:lnTo>
                        <a:pt x="1250" y="37"/>
                      </a:lnTo>
                      <a:lnTo>
                        <a:pt x="1256" y="25"/>
                      </a:lnTo>
                      <a:lnTo>
                        <a:pt x="1268" y="18"/>
                      </a:lnTo>
                      <a:lnTo>
                        <a:pt x="1274" y="6"/>
                      </a:lnTo>
                      <a:lnTo>
                        <a:pt x="1286" y="6"/>
                      </a:lnTo>
                      <a:lnTo>
                        <a:pt x="129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63518" name="Group 31"/>
                <p:cNvGrpSpPr>
                  <a:grpSpLocks/>
                </p:cNvGrpSpPr>
                <p:nvPr/>
              </p:nvGrpSpPr>
              <p:grpSpPr bwMode="auto">
                <a:xfrm>
                  <a:off x="657" y="4080"/>
                  <a:ext cx="862" cy="129"/>
                  <a:chOff x="309" y="4072"/>
                  <a:chExt cx="1210" cy="136"/>
                </a:xfrm>
              </p:grpSpPr>
              <p:sp>
                <p:nvSpPr>
                  <p:cNvPr id="63525" name="Freeform 32"/>
                  <p:cNvSpPr>
                    <a:spLocks/>
                  </p:cNvSpPr>
                  <p:nvPr/>
                </p:nvSpPr>
                <p:spPr bwMode="auto">
                  <a:xfrm flipV="1">
                    <a:off x="1157" y="4072"/>
                    <a:ext cx="362" cy="136"/>
                  </a:xfrm>
                  <a:custGeom>
                    <a:avLst/>
                    <a:gdLst>
                      <a:gd name="T0" fmla="*/ 0 w 624"/>
                      <a:gd name="T1" fmla="*/ 136 h 400"/>
                      <a:gd name="T2" fmla="*/ 56 w 624"/>
                      <a:gd name="T3" fmla="*/ 120 h 400"/>
                      <a:gd name="T4" fmla="*/ 111 w 624"/>
                      <a:gd name="T5" fmla="*/ 54 h 400"/>
                      <a:gd name="T6" fmla="*/ 139 w 624"/>
                      <a:gd name="T7" fmla="*/ 22 h 400"/>
                      <a:gd name="T8" fmla="*/ 167 w 624"/>
                      <a:gd name="T9" fmla="*/ 5 h 400"/>
                      <a:gd name="T10" fmla="*/ 223 w 624"/>
                      <a:gd name="T11" fmla="*/ 5 h 400"/>
                      <a:gd name="T12" fmla="*/ 251 w 624"/>
                      <a:gd name="T13" fmla="*/ 38 h 400"/>
                      <a:gd name="T14" fmla="*/ 278 w 624"/>
                      <a:gd name="T15" fmla="*/ 87 h 400"/>
                      <a:gd name="T16" fmla="*/ 306 w 624"/>
                      <a:gd name="T17" fmla="*/ 120 h 400"/>
                      <a:gd name="T18" fmla="*/ 362 w 624"/>
                      <a:gd name="T19" fmla="*/ 136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26" name="Freeform 33"/>
                  <p:cNvSpPr>
                    <a:spLocks/>
                  </p:cNvSpPr>
                  <p:nvPr/>
                </p:nvSpPr>
                <p:spPr bwMode="auto">
                  <a:xfrm flipV="1">
                    <a:off x="820" y="4079"/>
                    <a:ext cx="362" cy="127"/>
                  </a:xfrm>
                  <a:custGeom>
                    <a:avLst/>
                    <a:gdLst>
                      <a:gd name="T0" fmla="*/ 0 w 624"/>
                      <a:gd name="T1" fmla="*/ 127 h 400"/>
                      <a:gd name="T2" fmla="*/ 56 w 624"/>
                      <a:gd name="T3" fmla="*/ 112 h 400"/>
                      <a:gd name="T4" fmla="*/ 111 w 624"/>
                      <a:gd name="T5" fmla="*/ 51 h 400"/>
                      <a:gd name="T6" fmla="*/ 139 w 624"/>
                      <a:gd name="T7" fmla="*/ 20 h 400"/>
                      <a:gd name="T8" fmla="*/ 167 w 624"/>
                      <a:gd name="T9" fmla="*/ 5 h 400"/>
                      <a:gd name="T10" fmla="*/ 223 w 624"/>
                      <a:gd name="T11" fmla="*/ 5 h 400"/>
                      <a:gd name="T12" fmla="*/ 251 w 624"/>
                      <a:gd name="T13" fmla="*/ 36 h 400"/>
                      <a:gd name="T14" fmla="*/ 278 w 624"/>
                      <a:gd name="T15" fmla="*/ 81 h 400"/>
                      <a:gd name="T16" fmla="*/ 306 w 624"/>
                      <a:gd name="T17" fmla="*/ 112 h 400"/>
                      <a:gd name="T18" fmla="*/ 362 w 624"/>
                      <a:gd name="T19" fmla="*/ 127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27" name="Freeform 34"/>
                  <p:cNvSpPr>
                    <a:spLocks/>
                  </p:cNvSpPr>
                  <p:nvPr/>
                </p:nvSpPr>
                <p:spPr bwMode="auto">
                  <a:xfrm>
                    <a:off x="309" y="4108"/>
                    <a:ext cx="362" cy="85"/>
                  </a:xfrm>
                  <a:custGeom>
                    <a:avLst/>
                    <a:gdLst>
                      <a:gd name="T0" fmla="*/ 0 w 624"/>
                      <a:gd name="T1" fmla="*/ 85 h 400"/>
                      <a:gd name="T2" fmla="*/ 56 w 624"/>
                      <a:gd name="T3" fmla="*/ 75 h 400"/>
                      <a:gd name="T4" fmla="*/ 111 w 624"/>
                      <a:gd name="T5" fmla="*/ 34 h 400"/>
                      <a:gd name="T6" fmla="*/ 139 w 624"/>
                      <a:gd name="T7" fmla="*/ 14 h 400"/>
                      <a:gd name="T8" fmla="*/ 167 w 624"/>
                      <a:gd name="T9" fmla="*/ 3 h 400"/>
                      <a:gd name="T10" fmla="*/ 223 w 624"/>
                      <a:gd name="T11" fmla="*/ 3 h 400"/>
                      <a:gd name="T12" fmla="*/ 251 w 624"/>
                      <a:gd name="T13" fmla="*/ 24 h 400"/>
                      <a:gd name="T14" fmla="*/ 278 w 624"/>
                      <a:gd name="T15" fmla="*/ 54 h 400"/>
                      <a:gd name="T16" fmla="*/ 306 w 624"/>
                      <a:gd name="T17" fmla="*/ 75 h 400"/>
                      <a:gd name="T18" fmla="*/ 362 w 624"/>
                      <a:gd name="T19" fmla="*/ 85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28" name="Freeform 35"/>
                  <p:cNvSpPr>
                    <a:spLocks/>
                  </p:cNvSpPr>
                  <p:nvPr/>
                </p:nvSpPr>
                <p:spPr bwMode="auto">
                  <a:xfrm>
                    <a:off x="645" y="4087"/>
                    <a:ext cx="362" cy="110"/>
                  </a:xfrm>
                  <a:custGeom>
                    <a:avLst/>
                    <a:gdLst>
                      <a:gd name="T0" fmla="*/ 0 w 624"/>
                      <a:gd name="T1" fmla="*/ 110 h 400"/>
                      <a:gd name="T2" fmla="*/ 56 w 624"/>
                      <a:gd name="T3" fmla="*/ 97 h 400"/>
                      <a:gd name="T4" fmla="*/ 111 w 624"/>
                      <a:gd name="T5" fmla="*/ 44 h 400"/>
                      <a:gd name="T6" fmla="*/ 139 w 624"/>
                      <a:gd name="T7" fmla="*/ 18 h 400"/>
                      <a:gd name="T8" fmla="*/ 167 w 624"/>
                      <a:gd name="T9" fmla="*/ 4 h 400"/>
                      <a:gd name="T10" fmla="*/ 223 w 624"/>
                      <a:gd name="T11" fmla="*/ 4 h 400"/>
                      <a:gd name="T12" fmla="*/ 251 w 624"/>
                      <a:gd name="T13" fmla="*/ 31 h 400"/>
                      <a:gd name="T14" fmla="*/ 278 w 624"/>
                      <a:gd name="T15" fmla="*/ 70 h 400"/>
                      <a:gd name="T16" fmla="*/ 306 w 624"/>
                      <a:gd name="T17" fmla="*/ 97 h 400"/>
                      <a:gd name="T18" fmla="*/ 362 w 624"/>
                      <a:gd name="T19" fmla="*/ 110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63519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4139"/>
                  <a:ext cx="2909" cy="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63520" name="Group 37"/>
                <p:cNvGrpSpPr>
                  <a:grpSpLocks/>
                </p:cNvGrpSpPr>
                <p:nvPr/>
              </p:nvGrpSpPr>
              <p:grpSpPr bwMode="auto">
                <a:xfrm flipH="1">
                  <a:off x="2580" y="4083"/>
                  <a:ext cx="862" cy="129"/>
                  <a:chOff x="309" y="4072"/>
                  <a:chExt cx="1210" cy="136"/>
                </a:xfrm>
              </p:grpSpPr>
              <p:sp>
                <p:nvSpPr>
                  <p:cNvPr id="63521" name="Freeform 38"/>
                  <p:cNvSpPr>
                    <a:spLocks/>
                  </p:cNvSpPr>
                  <p:nvPr/>
                </p:nvSpPr>
                <p:spPr bwMode="auto">
                  <a:xfrm flipV="1">
                    <a:off x="1157" y="4072"/>
                    <a:ext cx="362" cy="136"/>
                  </a:xfrm>
                  <a:custGeom>
                    <a:avLst/>
                    <a:gdLst>
                      <a:gd name="T0" fmla="*/ 0 w 624"/>
                      <a:gd name="T1" fmla="*/ 136 h 400"/>
                      <a:gd name="T2" fmla="*/ 56 w 624"/>
                      <a:gd name="T3" fmla="*/ 120 h 400"/>
                      <a:gd name="T4" fmla="*/ 111 w 624"/>
                      <a:gd name="T5" fmla="*/ 54 h 400"/>
                      <a:gd name="T6" fmla="*/ 139 w 624"/>
                      <a:gd name="T7" fmla="*/ 22 h 400"/>
                      <a:gd name="T8" fmla="*/ 167 w 624"/>
                      <a:gd name="T9" fmla="*/ 5 h 400"/>
                      <a:gd name="T10" fmla="*/ 223 w 624"/>
                      <a:gd name="T11" fmla="*/ 5 h 400"/>
                      <a:gd name="T12" fmla="*/ 251 w 624"/>
                      <a:gd name="T13" fmla="*/ 38 h 400"/>
                      <a:gd name="T14" fmla="*/ 278 w 624"/>
                      <a:gd name="T15" fmla="*/ 87 h 400"/>
                      <a:gd name="T16" fmla="*/ 306 w 624"/>
                      <a:gd name="T17" fmla="*/ 120 h 400"/>
                      <a:gd name="T18" fmla="*/ 362 w 624"/>
                      <a:gd name="T19" fmla="*/ 136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22" name="Freeform 39"/>
                  <p:cNvSpPr>
                    <a:spLocks/>
                  </p:cNvSpPr>
                  <p:nvPr/>
                </p:nvSpPr>
                <p:spPr bwMode="auto">
                  <a:xfrm flipV="1">
                    <a:off x="820" y="4079"/>
                    <a:ext cx="362" cy="127"/>
                  </a:xfrm>
                  <a:custGeom>
                    <a:avLst/>
                    <a:gdLst>
                      <a:gd name="T0" fmla="*/ 0 w 624"/>
                      <a:gd name="T1" fmla="*/ 127 h 400"/>
                      <a:gd name="T2" fmla="*/ 56 w 624"/>
                      <a:gd name="T3" fmla="*/ 112 h 400"/>
                      <a:gd name="T4" fmla="*/ 111 w 624"/>
                      <a:gd name="T5" fmla="*/ 51 h 400"/>
                      <a:gd name="T6" fmla="*/ 139 w 624"/>
                      <a:gd name="T7" fmla="*/ 20 h 400"/>
                      <a:gd name="T8" fmla="*/ 167 w 624"/>
                      <a:gd name="T9" fmla="*/ 5 h 400"/>
                      <a:gd name="T10" fmla="*/ 223 w 624"/>
                      <a:gd name="T11" fmla="*/ 5 h 400"/>
                      <a:gd name="T12" fmla="*/ 251 w 624"/>
                      <a:gd name="T13" fmla="*/ 36 h 400"/>
                      <a:gd name="T14" fmla="*/ 278 w 624"/>
                      <a:gd name="T15" fmla="*/ 81 h 400"/>
                      <a:gd name="T16" fmla="*/ 306 w 624"/>
                      <a:gd name="T17" fmla="*/ 112 h 400"/>
                      <a:gd name="T18" fmla="*/ 362 w 624"/>
                      <a:gd name="T19" fmla="*/ 127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23" name="Freeform 40"/>
                  <p:cNvSpPr>
                    <a:spLocks/>
                  </p:cNvSpPr>
                  <p:nvPr/>
                </p:nvSpPr>
                <p:spPr bwMode="auto">
                  <a:xfrm>
                    <a:off x="309" y="4108"/>
                    <a:ext cx="362" cy="85"/>
                  </a:xfrm>
                  <a:custGeom>
                    <a:avLst/>
                    <a:gdLst>
                      <a:gd name="T0" fmla="*/ 0 w 624"/>
                      <a:gd name="T1" fmla="*/ 85 h 400"/>
                      <a:gd name="T2" fmla="*/ 56 w 624"/>
                      <a:gd name="T3" fmla="*/ 75 h 400"/>
                      <a:gd name="T4" fmla="*/ 111 w 624"/>
                      <a:gd name="T5" fmla="*/ 34 h 400"/>
                      <a:gd name="T6" fmla="*/ 139 w 624"/>
                      <a:gd name="T7" fmla="*/ 14 h 400"/>
                      <a:gd name="T8" fmla="*/ 167 w 624"/>
                      <a:gd name="T9" fmla="*/ 3 h 400"/>
                      <a:gd name="T10" fmla="*/ 223 w 624"/>
                      <a:gd name="T11" fmla="*/ 3 h 400"/>
                      <a:gd name="T12" fmla="*/ 251 w 624"/>
                      <a:gd name="T13" fmla="*/ 24 h 400"/>
                      <a:gd name="T14" fmla="*/ 278 w 624"/>
                      <a:gd name="T15" fmla="*/ 54 h 400"/>
                      <a:gd name="T16" fmla="*/ 306 w 624"/>
                      <a:gd name="T17" fmla="*/ 75 h 400"/>
                      <a:gd name="T18" fmla="*/ 362 w 624"/>
                      <a:gd name="T19" fmla="*/ 85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3524" name="Freeform 41"/>
                  <p:cNvSpPr>
                    <a:spLocks/>
                  </p:cNvSpPr>
                  <p:nvPr/>
                </p:nvSpPr>
                <p:spPr bwMode="auto">
                  <a:xfrm>
                    <a:off x="645" y="4087"/>
                    <a:ext cx="362" cy="110"/>
                  </a:xfrm>
                  <a:custGeom>
                    <a:avLst/>
                    <a:gdLst>
                      <a:gd name="T0" fmla="*/ 0 w 624"/>
                      <a:gd name="T1" fmla="*/ 110 h 400"/>
                      <a:gd name="T2" fmla="*/ 56 w 624"/>
                      <a:gd name="T3" fmla="*/ 97 h 400"/>
                      <a:gd name="T4" fmla="*/ 111 w 624"/>
                      <a:gd name="T5" fmla="*/ 44 h 400"/>
                      <a:gd name="T6" fmla="*/ 139 w 624"/>
                      <a:gd name="T7" fmla="*/ 18 h 400"/>
                      <a:gd name="T8" fmla="*/ 167 w 624"/>
                      <a:gd name="T9" fmla="*/ 4 h 400"/>
                      <a:gd name="T10" fmla="*/ 223 w 624"/>
                      <a:gd name="T11" fmla="*/ 4 h 400"/>
                      <a:gd name="T12" fmla="*/ 251 w 624"/>
                      <a:gd name="T13" fmla="*/ 31 h 400"/>
                      <a:gd name="T14" fmla="*/ 278 w 624"/>
                      <a:gd name="T15" fmla="*/ 70 h 400"/>
                      <a:gd name="T16" fmla="*/ 306 w 624"/>
                      <a:gd name="T17" fmla="*/ 97 h 400"/>
                      <a:gd name="T18" fmla="*/ 362 w 624"/>
                      <a:gd name="T19" fmla="*/ 110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63513" name="Line 42"/>
              <p:cNvSpPr>
                <a:spLocks noChangeShapeType="1"/>
              </p:cNvSpPr>
              <p:nvPr/>
            </p:nvSpPr>
            <p:spPr bwMode="auto">
              <a:xfrm flipV="1">
                <a:off x="2562" y="4020"/>
                <a:ext cx="46" cy="4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14" name="Line 43"/>
              <p:cNvSpPr>
                <a:spLocks noChangeShapeType="1"/>
              </p:cNvSpPr>
              <p:nvPr/>
            </p:nvSpPr>
            <p:spPr bwMode="auto">
              <a:xfrm>
                <a:off x="2608" y="4020"/>
                <a:ext cx="45" cy="4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15" name="Line 44"/>
              <p:cNvSpPr>
                <a:spLocks noChangeShapeType="1"/>
              </p:cNvSpPr>
              <p:nvPr/>
            </p:nvSpPr>
            <p:spPr bwMode="auto">
              <a:xfrm flipV="1">
                <a:off x="2608" y="3158"/>
                <a:ext cx="0" cy="1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3508" name="Group 45"/>
            <p:cNvGrpSpPr>
              <a:grpSpLocks/>
            </p:cNvGrpSpPr>
            <p:nvPr/>
          </p:nvGrpSpPr>
          <p:grpSpPr bwMode="auto">
            <a:xfrm>
              <a:off x="182" y="3657"/>
              <a:ext cx="3473" cy="255"/>
              <a:chOff x="182" y="3657"/>
              <a:chExt cx="3473" cy="255"/>
            </a:xfrm>
          </p:grpSpPr>
          <p:sp>
            <p:nvSpPr>
              <p:cNvPr id="63509" name="Rectangle 46"/>
              <p:cNvSpPr>
                <a:spLocks noChangeArrowheads="1"/>
              </p:cNvSpPr>
              <p:nvPr/>
            </p:nvSpPr>
            <p:spPr bwMode="auto">
              <a:xfrm>
                <a:off x="182" y="3657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63510" name="Rectangle 47"/>
              <p:cNvSpPr>
                <a:spLocks noChangeArrowheads="1"/>
              </p:cNvSpPr>
              <p:nvPr/>
            </p:nvSpPr>
            <p:spPr bwMode="auto">
              <a:xfrm>
                <a:off x="3473" y="3685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</p:grpSp>
      <p:sp>
        <p:nvSpPr>
          <p:cNvPr id="63501" name="Text Box 48"/>
          <p:cNvSpPr txBox="1">
            <a:spLocks noChangeArrowheads="1"/>
          </p:cNvSpPr>
          <p:nvPr/>
        </p:nvSpPr>
        <p:spPr bwMode="auto">
          <a:xfrm>
            <a:off x="1887538" y="5100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3502" name="Text Box 49"/>
          <p:cNvSpPr txBox="1">
            <a:spLocks noChangeArrowheads="1"/>
          </p:cNvSpPr>
          <p:nvPr/>
        </p:nvSpPr>
        <p:spPr bwMode="auto">
          <a:xfrm>
            <a:off x="1527175" y="4668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3503" name="Text Box 50"/>
          <p:cNvSpPr txBox="1">
            <a:spLocks noChangeArrowheads="1"/>
          </p:cNvSpPr>
          <p:nvPr/>
        </p:nvSpPr>
        <p:spPr bwMode="auto">
          <a:xfrm>
            <a:off x="2411413" y="4652963"/>
            <a:ext cx="569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F(</a:t>
            </a:r>
            <a:r>
              <a:rPr lang="pt-BR" altLang="pt-BR" sz="1400">
                <a:latin typeface="Symbol" pitchFamily="18" charset="2"/>
              </a:rPr>
              <a:t>w</a:t>
            </a:r>
            <a:r>
              <a:rPr lang="pt-BR" altLang="pt-BR" sz="1400"/>
              <a:t>)</a:t>
            </a:r>
          </a:p>
        </p:txBody>
      </p:sp>
      <p:sp>
        <p:nvSpPr>
          <p:cNvPr id="63504" name="Text Box 51"/>
          <p:cNvSpPr txBox="1">
            <a:spLocks noChangeArrowheads="1"/>
          </p:cNvSpPr>
          <p:nvPr/>
        </p:nvSpPr>
        <p:spPr bwMode="auto">
          <a:xfrm>
            <a:off x="971550" y="6092825"/>
            <a:ext cx="44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-</a:t>
            </a:r>
            <a:r>
              <a:rPr lang="pt-BR" altLang="pt-BR" sz="1400">
                <a:latin typeface="Symbol" pitchFamily="18" charset="2"/>
              </a:rPr>
              <a:t>w</a:t>
            </a:r>
            <a:r>
              <a:rPr lang="pt-BR" altLang="pt-BR" sz="1400" baseline="-25000">
                <a:latin typeface="Symbol" pitchFamily="18" charset="2"/>
              </a:rPr>
              <a:t>0</a:t>
            </a:r>
            <a:endParaRPr lang="pt-BR" altLang="pt-BR" sz="1400" baseline="-25000"/>
          </a:p>
        </p:txBody>
      </p:sp>
      <p:sp>
        <p:nvSpPr>
          <p:cNvPr id="63505" name="Text Box 52"/>
          <p:cNvSpPr txBox="1">
            <a:spLocks noChangeArrowheads="1"/>
          </p:cNvSpPr>
          <p:nvPr/>
        </p:nvSpPr>
        <p:spPr bwMode="auto">
          <a:xfrm>
            <a:off x="3348038" y="5949950"/>
            <a:ext cx="363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Symbol" pitchFamily="18" charset="2"/>
              </a:rPr>
              <a:t>w</a:t>
            </a:r>
            <a:r>
              <a:rPr lang="pt-BR" altLang="pt-BR" sz="1400" baseline="-25000">
                <a:latin typeface="Symbol" pitchFamily="18" charset="2"/>
              </a:rPr>
              <a:t>0</a:t>
            </a:r>
            <a:endParaRPr lang="pt-BR" altLang="pt-BR" sz="1400" baseline="-25000"/>
          </a:p>
        </p:txBody>
      </p:sp>
      <p:sp>
        <p:nvSpPr>
          <p:cNvPr id="63506" name="AutoShape 53"/>
          <p:cNvSpPr>
            <a:spLocks noChangeArrowheads="1"/>
          </p:cNvSpPr>
          <p:nvPr/>
        </p:nvSpPr>
        <p:spPr bwMode="auto">
          <a:xfrm>
            <a:off x="4787900" y="6021388"/>
            <a:ext cx="4105275" cy="647700"/>
          </a:xfrm>
          <a:prstGeom prst="wedgeRectCallout">
            <a:avLst>
              <a:gd name="adj1" fmla="val -57194"/>
              <a:gd name="adj2" fmla="val -43139"/>
            </a:avLst>
          </a:prstGeom>
          <a:solidFill>
            <a:srgbClr val="FFFF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/>
              <a:t>A densidade espectral é truncada em 8 ciclos. Grande concentração de energia em torno de </a:t>
            </a:r>
            <a:r>
              <a:rPr lang="en-US" altLang="pt-BR" sz="1200"/>
              <a:t>±</a:t>
            </a:r>
            <a:r>
              <a:rPr lang="en-US" altLang="pt-BR" sz="1200">
                <a:latin typeface="Symbol" pitchFamily="18" charset="2"/>
              </a:rPr>
              <a:t>w</a:t>
            </a:r>
            <a:r>
              <a:rPr lang="en-US" altLang="pt-BR" sz="1200" baseline="-25000"/>
              <a:t>0</a:t>
            </a:r>
            <a:r>
              <a:rPr lang="en-US" altLang="pt-BR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76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Funções Senoidais Perpétua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380288" y="458152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(100a)</a:t>
            </a:r>
          </a:p>
        </p:txBody>
      </p:sp>
      <p:graphicFrame>
        <p:nvGraphicFramePr>
          <p:cNvPr id="6451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84250" y="5449888"/>
          <a:ext cx="58880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Equation" r:id="rId3" imgW="3251200" imgH="431800" progId="Equation.3">
                  <p:embed/>
                </p:oleObj>
              </mc:Choice>
              <mc:Fallback>
                <p:oleObj name="Equation" r:id="rId3" imgW="325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5449888"/>
                        <a:ext cx="5888038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380288" y="5445125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(100b)</a:t>
            </a:r>
          </a:p>
        </p:txBody>
      </p:sp>
      <p:graphicFrame>
        <p:nvGraphicFramePr>
          <p:cNvPr id="64519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00113" y="4437063"/>
          <a:ext cx="61928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" name="Equation" r:id="rId5" imgW="3200400" imgH="431800" progId="Equation.3">
                  <p:embed/>
                </p:oleObj>
              </mc:Choice>
              <mc:Fallback>
                <p:oleObj name="Equation" r:id="rId5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7063"/>
                        <a:ext cx="619283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042988" y="2565400"/>
            <a:ext cx="8101012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À medida em que o intervalo t aumenta, a densidade espectral concentra-se mais e mais em torno de +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0</a:t>
            </a:r>
            <a:r>
              <a:rPr lang="pt-BR" altLang="pt-BR" sz="1600"/>
              <a:t> e –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0</a:t>
            </a:r>
            <a:r>
              <a:rPr lang="pt-BR" altLang="pt-BR" sz="1600"/>
              <a:t>.</a:t>
            </a:r>
          </a:p>
          <a:p>
            <a:pPr eaLnBrk="1" hangingPunct="1"/>
            <a:r>
              <a:rPr lang="pt-BR" altLang="pt-BR" sz="1600"/>
              <a:t>No limite, quando </a:t>
            </a:r>
            <a:r>
              <a:rPr lang="pt-BR" altLang="pt-BR" sz="1600">
                <a:latin typeface="Symbol" pitchFamily="18" charset="2"/>
              </a:rPr>
              <a:t>t</a:t>
            </a:r>
            <a:r>
              <a:rPr lang="pt-BR" altLang="pt-BR" sz="1600"/>
              <a:t> tende para infinito, ela é zero em toda parte, exceto nas freqüências </a:t>
            </a:r>
            <a:r>
              <a:rPr lang="en-US" altLang="pt-BR"/>
              <a:t>±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 baseline="-25000"/>
              <a:t>0</a:t>
            </a:r>
            <a:r>
              <a:rPr lang="pt-BR" altLang="pt-BR" sz="1600"/>
              <a:t>.</a:t>
            </a:r>
          </a:p>
          <a:p>
            <a:pPr eaLnBrk="1" hangingPunct="1"/>
            <a:r>
              <a:rPr lang="pt-BR" altLang="pt-BR" sz="1600"/>
              <a:t>A função densidade espectral para cos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o</a:t>
            </a:r>
            <a:r>
              <a:rPr lang="pt-BR" altLang="pt-BR" sz="1600"/>
              <a:t>t e sen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o</a:t>
            </a:r>
            <a:r>
              <a:rPr lang="pt-BR" altLang="pt-BR" sz="1600"/>
              <a:t>t existe apenas em 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/>
              <a:t>=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0</a:t>
            </a:r>
            <a:r>
              <a:rPr lang="pt-BR" altLang="pt-BR" sz="1600"/>
              <a:t>. Por outro lado, as funções cos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o</a:t>
            </a:r>
            <a:r>
              <a:rPr lang="pt-BR" altLang="pt-BR" sz="1600"/>
              <a:t>t.u(t) e sen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o</a:t>
            </a:r>
            <a:r>
              <a:rPr lang="pt-BR" altLang="pt-BR" sz="1600"/>
              <a:t>t</a:t>
            </a:r>
            <a:r>
              <a:rPr lang="pt-BR" altLang="pt-BR"/>
              <a:t>.</a:t>
            </a:r>
            <a:r>
              <a:rPr lang="pt-BR" altLang="pt-BR" sz="1600"/>
              <a:t>u(t)</a:t>
            </a:r>
            <a:r>
              <a:rPr lang="pt-BR" altLang="pt-BR"/>
              <a:t> </a:t>
            </a:r>
            <a:r>
              <a:rPr lang="pt-BR" altLang="pt-BR" sz="1600"/>
              <a:t>contêm componentes em outros valores. Demonstra-se que:</a:t>
            </a:r>
          </a:p>
        </p:txBody>
      </p:sp>
    </p:spTree>
    <p:extLst>
      <p:ext uri="{BB962C8B-B14F-4D97-AF65-F5344CB8AC3E}">
        <p14:creationId xmlns:p14="http://schemas.microsoft.com/office/powerpoint/2010/main" val="17647689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Exponencial Perpétua</a:t>
            </a:r>
          </a:p>
        </p:txBody>
      </p:sp>
      <p:graphicFrame>
        <p:nvGraphicFramePr>
          <p:cNvPr id="6554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31913" y="2205038"/>
          <a:ext cx="66976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Equation" r:id="rId3" imgW="3454400" imgH="241300" progId="Equation.3">
                  <p:embed/>
                </p:oleObj>
              </mc:Choice>
              <mc:Fallback>
                <p:oleObj name="Equation" r:id="rId3" imgW="3454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05038"/>
                        <a:ext cx="66976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5650" y="2636838"/>
          <a:ext cx="756126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Equation" r:id="rId5" imgW="4330700" imgH="723900" progId="Equation.3">
                  <p:embed/>
                </p:oleObj>
              </mc:Choice>
              <mc:Fallback>
                <p:oleObj name="Equation" r:id="rId5" imgW="4330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7561263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315325" y="3500438"/>
            <a:ext cx="82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(101)</a:t>
            </a:r>
          </a:p>
        </p:txBody>
      </p:sp>
      <p:graphicFrame>
        <p:nvGraphicFramePr>
          <p:cNvPr id="65543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24075" y="5157788"/>
          <a:ext cx="18716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Equation" r:id="rId7" imgW="990170" imgH="482391" progId="Equation.3">
                  <p:embed/>
                </p:oleObj>
              </mc:Choice>
              <mc:Fallback>
                <p:oleObj name="Equation" r:id="rId7" imgW="99017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157788"/>
                        <a:ext cx="187166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50825" y="4005263"/>
            <a:ext cx="864235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A transformada de Fourier é, portanto, um único impulso de altura 2</a:t>
            </a:r>
            <a:r>
              <a:rPr lang="pt-BR" altLang="pt-BR" sz="1600">
                <a:latin typeface="Symbol" pitchFamily="18" charset="2"/>
              </a:rPr>
              <a:t>p</a:t>
            </a:r>
            <a:r>
              <a:rPr lang="pt-BR" altLang="pt-BR" sz="1600"/>
              <a:t> em 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>
                <a:latin typeface="Arial" charset="0"/>
              </a:rPr>
              <a:t>=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0</a:t>
            </a:r>
            <a:r>
              <a:rPr lang="pt-BR" altLang="pt-BR" sz="1600"/>
              <a:t>.</a:t>
            </a:r>
          </a:p>
          <a:p>
            <a:pPr eaLnBrk="1" hangingPunct="1"/>
            <a:r>
              <a:rPr lang="pt-BR" altLang="pt-BR" sz="1600"/>
              <a:t>Notar que o sinal não é uma função real no tempo, portanto seu espectro existe apenas em 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/>
              <a:t>=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 baseline="-25000"/>
              <a:t>0</a:t>
            </a:r>
            <a:r>
              <a:rPr lang="pt-BR" altLang="pt-BR" sz="1600"/>
              <a:t>.</a:t>
            </a:r>
          </a:p>
          <a:p>
            <a:pPr eaLnBrk="1" hangingPunct="1"/>
            <a:r>
              <a:rPr lang="pt-BR" altLang="pt-BR" sz="1600"/>
              <a:t>Sabemos que para qualquer função real no tempo, a função densidade espectral F(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/>
              <a:t>) satisfaz a: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6877050" y="3357563"/>
            <a:ext cx="1439863" cy="503237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179388" y="6246813"/>
            <a:ext cx="864235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Portanto, para qualquer função real no tempo a amplitude do espectro é uma função par. Se existe um impulso em 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/>
              <a:t>=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 baseline="-25000"/>
              <a:t>0</a:t>
            </a:r>
            <a:r>
              <a:rPr lang="pt-BR" altLang="pt-BR" sz="1600"/>
              <a:t>, deve haver um impulso em 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/>
              <a:t>=-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 baseline="-25000"/>
              <a:t>0.</a:t>
            </a:r>
            <a:endParaRPr lang="pt-BR" altLang="pt-BR" sz="1600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258888" y="2133600"/>
            <a:ext cx="720725" cy="4318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84213" y="3357563"/>
            <a:ext cx="906462" cy="57785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1968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Função Periódica</a:t>
            </a:r>
          </a:p>
        </p:txBody>
      </p:sp>
      <p:graphicFrame>
        <p:nvGraphicFramePr>
          <p:cNvPr id="6656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86075" y="2997200"/>
          <a:ext cx="13557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8" name="Equation" r:id="rId3" imgW="838200" imgH="469900" progId="Equation.3">
                  <p:embed/>
                </p:oleObj>
              </mc:Choice>
              <mc:Fallback>
                <p:oleObj name="Equation" r:id="rId3" imgW="838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2997200"/>
                        <a:ext cx="13557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4213" y="5157788"/>
          <a:ext cx="31607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9" name="Equation" r:id="rId5" imgW="1981200" imgH="431800" progId="Equation.3">
                  <p:embed/>
                </p:oleObj>
              </mc:Choice>
              <mc:Fallback>
                <p:oleObj name="Equation" r:id="rId5" imgW="198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157788"/>
                        <a:ext cx="316071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00563" y="5084763"/>
          <a:ext cx="42116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Equation" r:id="rId7" imgW="2438400" imgH="457200" progId="Equation.3">
                  <p:embed/>
                </p:oleObj>
              </mc:Choice>
              <mc:Fallback>
                <p:oleObj name="Equation" r:id="rId7" imgW="2438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084763"/>
                        <a:ext cx="42116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900113" y="2349500"/>
            <a:ext cx="7848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A série de Fourier é um caso limite da transformada de Fourier. A transformada de Fourier de uma função periódica não existe, porque não satisfaz a condição de integrabilidade absoluta. Para qualquer função periódica f(t):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50825" y="3644900"/>
            <a:ext cx="86042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Mas a transformada não existe no limite. Podemos assumir (como feito antes) que uma função periódica existe num intervalo limite (-</a:t>
            </a:r>
            <a:r>
              <a:rPr lang="pt-BR" altLang="pt-BR" sz="1600">
                <a:latin typeface="Symbol" pitchFamily="18" charset="2"/>
              </a:rPr>
              <a:t>t</a:t>
            </a:r>
            <a:r>
              <a:rPr lang="pt-BR" altLang="pt-BR" sz="1600"/>
              <a:t>/2, </a:t>
            </a:r>
            <a:r>
              <a:rPr lang="pt-BR" altLang="pt-BR" sz="1600">
                <a:latin typeface="Symbol" pitchFamily="18" charset="2"/>
              </a:rPr>
              <a:t>t</a:t>
            </a:r>
            <a:r>
              <a:rPr lang="pt-BR" altLang="pt-BR" sz="1600"/>
              <a:t>/2) e depois fazemos </a:t>
            </a:r>
            <a:r>
              <a:rPr lang="pt-BR" altLang="pt-BR" sz="1600">
                <a:latin typeface="Symbol" pitchFamily="18" charset="2"/>
              </a:rPr>
              <a:t>t </a:t>
            </a:r>
            <a:r>
              <a:rPr lang="pt-BR" altLang="pt-BR" sz="1600"/>
              <a:t>tender a infinito. </a:t>
            </a:r>
          </a:p>
          <a:p>
            <a:pPr eaLnBrk="1" hangingPunct="1"/>
            <a:r>
              <a:rPr lang="pt-BR" altLang="pt-BR" sz="1600"/>
              <a:t>Alternativamente, podemos expressar a função periódica por sua série de Fourier. A transformada de uma função periódica é a soma das transformadas de seus componentes individuais.</a:t>
            </a:r>
          </a:p>
        </p:txBody>
      </p:sp>
      <p:graphicFrame>
        <p:nvGraphicFramePr>
          <p:cNvPr id="66569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39975" y="5876925"/>
          <a:ext cx="33845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1" name="Equation" r:id="rId9" imgW="1765300" imgH="431800" progId="Equation.3">
                  <p:embed/>
                </p:oleObj>
              </mc:Choice>
              <mc:Fallback>
                <p:oleObj name="Equation" r:id="rId9" imgW="176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876925"/>
                        <a:ext cx="338455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156325" y="6092825"/>
            <a:ext cx="828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(102)</a:t>
            </a:r>
          </a:p>
        </p:txBody>
      </p:sp>
    </p:spTree>
    <p:extLst>
      <p:ext uri="{BB962C8B-B14F-4D97-AF65-F5344CB8AC3E}">
        <p14:creationId xmlns:p14="http://schemas.microsoft.com/office/powerpoint/2010/main" val="32319297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Função Periódica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27313" y="2565400"/>
          <a:ext cx="36036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tion" r:id="rId3" imgW="1765300" imgH="431800" progId="Equation.3">
                  <p:embed/>
                </p:oleObj>
              </mc:Choice>
              <mc:Fallback>
                <p:oleObj name="Equation" r:id="rId3" imgW="176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565400"/>
                        <a:ext cx="36036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948488" y="2781300"/>
            <a:ext cx="828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(102)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50825" y="3644900"/>
            <a:ext cx="86042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 b="1">
                <a:solidFill>
                  <a:srgbClr val="0033CC"/>
                </a:solidFill>
              </a:rPr>
              <a:t>Equação (102): A função densidade espectral, ou a Transformada de Fourier, de um sinal periódico consiste de impulsos localizados nas freqüências harmônicas do sinal e tem e a amplitude de cada impulso é igual a 2</a:t>
            </a:r>
            <a:r>
              <a:rPr lang="pt-BR" altLang="pt-BR" sz="1600" b="1">
                <a:solidFill>
                  <a:srgbClr val="0033CC"/>
                </a:solidFill>
                <a:latin typeface="Symbol" pitchFamily="18" charset="2"/>
              </a:rPr>
              <a:t>p</a:t>
            </a:r>
            <a:r>
              <a:rPr lang="pt-BR" altLang="pt-BR" sz="1600" b="1">
                <a:solidFill>
                  <a:srgbClr val="0033CC"/>
                </a:solidFill>
              </a:rPr>
              <a:t> multiplicado pelo valor do coeficiente correspondente na série de Fourier.</a:t>
            </a:r>
          </a:p>
        </p:txBody>
      </p:sp>
    </p:spTree>
    <p:extLst>
      <p:ext uri="{BB962C8B-B14F-4D97-AF65-F5344CB8AC3E}">
        <p14:creationId xmlns:p14="http://schemas.microsoft.com/office/powerpoint/2010/main" val="13115131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27213"/>
            <a:ext cx="8243887" cy="4114800"/>
          </a:xfrm>
        </p:spPr>
        <p:txBody>
          <a:bodyPr/>
          <a:lstStyle/>
          <a:p>
            <a:pPr eaLnBrk="1" hangingPunct="1"/>
            <a:r>
              <a:rPr lang="pt-BR" altLang="pt-BR" sz="1800" smtClean="0">
                <a:solidFill>
                  <a:srgbClr val="0033CC"/>
                </a:solidFill>
              </a:rPr>
              <a:t>Exercício: Encontrar a transformada de Fourier da função gate periódica (pulso retangular com largura </a:t>
            </a:r>
            <a:r>
              <a:rPr lang="pt-BR" altLang="pt-BR" sz="1800" smtClean="0">
                <a:solidFill>
                  <a:srgbClr val="0033CC"/>
                </a:solidFill>
                <a:latin typeface="Symbol" pitchFamily="18" charset="2"/>
              </a:rPr>
              <a:t>t</a:t>
            </a:r>
            <a:r>
              <a:rPr lang="pt-BR" altLang="pt-BR" sz="1800" smtClean="0">
                <a:solidFill>
                  <a:srgbClr val="0033CC"/>
                </a:solidFill>
              </a:rPr>
              <a:t> segundos e período T).</a:t>
            </a:r>
          </a:p>
        </p:txBody>
      </p:sp>
      <p:graphicFrame>
        <p:nvGraphicFramePr>
          <p:cNvPr id="6861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47813" y="2852738"/>
          <a:ext cx="60213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name="Equation" r:id="rId3" imgW="3441700" imgH="431800" progId="Equation.3">
                  <p:embed/>
                </p:oleObj>
              </mc:Choice>
              <mc:Fallback>
                <p:oleObj name="Equation" r:id="rId3" imgW="3441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852738"/>
                        <a:ext cx="60213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35150" y="4292600"/>
          <a:ext cx="51133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1" name="Equation" r:id="rId5" imgW="2489200" imgH="431800" progId="Equation.3">
                  <p:embed/>
                </p:oleObj>
              </mc:Choice>
              <mc:Fallback>
                <p:oleObj name="Equation" r:id="rId5" imgW="2489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292600"/>
                        <a:ext cx="511333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380288" y="4508500"/>
            <a:ext cx="828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(103)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900113" y="2565400"/>
            <a:ext cx="784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A série de Fourier é dada por: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900113" y="3789363"/>
            <a:ext cx="784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De (102), segue-se que a transformada de Fourier desta função é dada por:</a:t>
            </a:r>
          </a:p>
        </p:txBody>
      </p:sp>
    </p:spTree>
    <p:extLst>
      <p:ext uri="{BB962C8B-B14F-4D97-AF65-F5344CB8AC3E}">
        <p14:creationId xmlns:p14="http://schemas.microsoft.com/office/powerpoint/2010/main" val="25099634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8243887" cy="4114800"/>
          </a:xfrm>
        </p:spPr>
        <p:txBody>
          <a:bodyPr/>
          <a:lstStyle/>
          <a:p>
            <a:pPr eaLnBrk="1" hangingPunct="1"/>
            <a:r>
              <a:rPr lang="pt-BR" altLang="pt-BR" sz="1800" smtClean="0">
                <a:solidFill>
                  <a:srgbClr val="0033CC"/>
                </a:solidFill>
              </a:rPr>
              <a:t>Exercício: Encontrar a transformada de Fourier de uma seqüência de impulsos unitários separados de T segundos. </a:t>
            </a:r>
            <a:endParaRPr lang="pt-BR" altLang="pt-BR" sz="1800" smtClean="0"/>
          </a:p>
        </p:txBody>
      </p:sp>
      <p:graphicFrame>
        <p:nvGraphicFramePr>
          <p:cNvPr id="6963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31913" y="2420938"/>
          <a:ext cx="518318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" name="Equation" r:id="rId3" imgW="3733800" imgH="660400" progId="Equation.3">
                  <p:embed/>
                </p:oleObj>
              </mc:Choice>
              <mc:Fallback>
                <p:oleObj name="Equation" r:id="rId3" imgW="3733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420938"/>
                        <a:ext cx="5183187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877050" y="2781300"/>
            <a:ext cx="828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(104)</a:t>
            </a:r>
          </a:p>
        </p:txBody>
      </p:sp>
      <p:graphicFrame>
        <p:nvGraphicFramePr>
          <p:cNvPr id="6963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31913" y="3068638"/>
          <a:ext cx="6175375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" name="Equation" r:id="rId5" imgW="4914900" imgH="2844800" progId="Equation.3">
                  <p:embed/>
                </p:oleObj>
              </mc:Choice>
              <mc:Fallback>
                <p:oleObj name="Equation" r:id="rId5" imgW="4914900" imgH="284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068638"/>
                        <a:ext cx="6175375" cy="357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364163" y="2781300"/>
            <a:ext cx="1295400" cy="57626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pt-BR" altLang="pt-BR">
              <a:solidFill>
                <a:srgbClr val="0033CC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258888" y="2276475"/>
            <a:ext cx="531812" cy="57626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pt-BR" altLang="pt-BR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633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graphicFrame>
        <p:nvGraphicFramePr>
          <p:cNvPr id="70659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348038" y="1916113"/>
          <a:ext cx="20875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" name="Equation" r:id="rId3" imgW="1117600" imgH="431800" progId="Equation.3">
                  <p:embed/>
                </p:oleObj>
              </mc:Choice>
              <mc:Fallback>
                <p:oleObj name="Equation" r:id="rId3" imgW="111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916113"/>
                        <a:ext cx="208756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732588" y="1916113"/>
            <a:ext cx="82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(105)</a:t>
            </a:r>
          </a:p>
        </p:txBody>
      </p:sp>
      <p:graphicFrame>
        <p:nvGraphicFramePr>
          <p:cNvPr id="7066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5650" y="2781300"/>
          <a:ext cx="8137525" cy="363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Equation" r:id="rId5" imgW="4953000" imgH="2209800" progId="Equation.3">
                  <p:embed/>
                </p:oleObj>
              </mc:Choice>
              <mc:Fallback>
                <p:oleObj name="Equation" r:id="rId5" imgW="4953000" imgH="220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81300"/>
                        <a:ext cx="8137525" cy="363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8315325" y="6491288"/>
            <a:ext cx="82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(106)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39750" y="5661025"/>
            <a:ext cx="8424863" cy="79216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23732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Transformadas de Fourier envolvendo funções impulso</a:t>
            </a:r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03350" y="1844675"/>
          <a:ext cx="673100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Equation" r:id="rId3" imgW="3733800" imgH="660400" progId="Equation.3">
                  <p:embed/>
                </p:oleObj>
              </mc:Choice>
              <mc:Fallback>
                <p:oleObj name="Equation" r:id="rId3" imgW="3733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44675"/>
                        <a:ext cx="673100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956550" y="2997200"/>
            <a:ext cx="828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(104)</a:t>
            </a: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684213" y="4149725"/>
            <a:ext cx="8199437" cy="892175"/>
            <a:chOff x="277" y="3473"/>
            <a:chExt cx="5165" cy="562"/>
          </a:xfrm>
        </p:grpSpPr>
        <p:grpSp>
          <p:nvGrpSpPr>
            <p:cNvPr id="71687" name="Group 6"/>
            <p:cNvGrpSpPr>
              <a:grpSpLocks/>
            </p:cNvGrpSpPr>
            <p:nvPr/>
          </p:nvGrpSpPr>
          <p:grpSpPr bwMode="auto">
            <a:xfrm>
              <a:off x="277" y="3473"/>
              <a:ext cx="2273" cy="336"/>
              <a:chOff x="277" y="3461"/>
              <a:chExt cx="2273" cy="336"/>
            </a:xfrm>
          </p:grpSpPr>
          <p:sp>
            <p:nvSpPr>
              <p:cNvPr id="71698" name="Line 7"/>
              <p:cNvSpPr>
                <a:spLocks noChangeShapeType="1"/>
              </p:cNvSpPr>
              <p:nvPr/>
            </p:nvSpPr>
            <p:spPr bwMode="auto">
              <a:xfrm>
                <a:off x="42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9" name="Line 8"/>
              <p:cNvSpPr>
                <a:spLocks noChangeShapeType="1"/>
              </p:cNvSpPr>
              <p:nvPr/>
            </p:nvSpPr>
            <p:spPr bwMode="auto">
              <a:xfrm>
                <a:off x="758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700" name="Line 9"/>
              <p:cNvSpPr>
                <a:spLocks noChangeShapeType="1"/>
              </p:cNvSpPr>
              <p:nvPr/>
            </p:nvSpPr>
            <p:spPr bwMode="auto">
              <a:xfrm>
                <a:off x="277" y="3797"/>
                <a:ext cx="2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701" name="Line 10"/>
              <p:cNvSpPr>
                <a:spLocks noChangeShapeType="1"/>
              </p:cNvSpPr>
              <p:nvPr/>
            </p:nvSpPr>
            <p:spPr bwMode="auto">
              <a:xfrm>
                <a:off x="210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702" name="Line 11"/>
              <p:cNvSpPr>
                <a:spLocks noChangeShapeType="1"/>
              </p:cNvSpPr>
              <p:nvPr/>
            </p:nvSpPr>
            <p:spPr bwMode="auto">
              <a:xfrm>
                <a:off x="176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703" name="Line 12"/>
              <p:cNvSpPr>
                <a:spLocks noChangeShapeType="1"/>
              </p:cNvSpPr>
              <p:nvPr/>
            </p:nvSpPr>
            <p:spPr bwMode="auto">
              <a:xfrm>
                <a:off x="1098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704" name="Line 13"/>
              <p:cNvSpPr>
                <a:spLocks noChangeShapeType="1"/>
              </p:cNvSpPr>
              <p:nvPr/>
            </p:nvSpPr>
            <p:spPr bwMode="auto">
              <a:xfrm>
                <a:off x="1430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1688" name="Group 14"/>
            <p:cNvGrpSpPr>
              <a:grpSpLocks/>
            </p:cNvGrpSpPr>
            <p:nvPr/>
          </p:nvGrpSpPr>
          <p:grpSpPr bwMode="auto">
            <a:xfrm>
              <a:off x="3169" y="3473"/>
              <a:ext cx="2273" cy="336"/>
              <a:chOff x="277" y="3461"/>
              <a:chExt cx="2273" cy="336"/>
            </a:xfrm>
          </p:grpSpPr>
          <p:sp>
            <p:nvSpPr>
              <p:cNvPr id="71691" name="Line 15"/>
              <p:cNvSpPr>
                <a:spLocks noChangeShapeType="1"/>
              </p:cNvSpPr>
              <p:nvPr/>
            </p:nvSpPr>
            <p:spPr bwMode="auto">
              <a:xfrm>
                <a:off x="42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2" name="Line 16"/>
              <p:cNvSpPr>
                <a:spLocks noChangeShapeType="1"/>
              </p:cNvSpPr>
              <p:nvPr/>
            </p:nvSpPr>
            <p:spPr bwMode="auto">
              <a:xfrm>
                <a:off x="758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3" name="Line 17"/>
              <p:cNvSpPr>
                <a:spLocks noChangeShapeType="1"/>
              </p:cNvSpPr>
              <p:nvPr/>
            </p:nvSpPr>
            <p:spPr bwMode="auto">
              <a:xfrm>
                <a:off x="277" y="3797"/>
                <a:ext cx="2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4" name="Line 18"/>
              <p:cNvSpPr>
                <a:spLocks noChangeShapeType="1"/>
              </p:cNvSpPr>
              <p:nvPr/>
            </p:nvSpPr>
            <p:spPr bwMode="auto">
              <a:xfrm>
                <a:off x="210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5" name="Line 19"/>
              <p:cNvSpPr>
                <a:spLocks noChangeShapeType="1"/>
              </p:cNvSpPr>
              <p:nvPr/>
            </p:nvSpPr>
            <p:spPr bwMode="auto">
              <a:xfrm>
                <a:off x="176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6" name="Line 20"/>
              <p:cNvSpPr>
                <a:spLocks noChangeShapeType="1"/>
              </p:cNvSpPr>
              <p:nvPr/>
            </p:nvSpPr>
            <p:spPr bwMode="auto">
              <a:xfrm>
                <a:off x="1098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7" name="Line 21"/>
              <p:cNvSpPr>
                <a:spLocks noChangeShapeType="1"/>
              </p:cNvSpPr>
              <p:nvPr/>
            </p:nvSpPr>
            <p:spPr bwMode="auto">
              <a:xfrm>
                <a:off x="1430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1689" name="Text Box 22"/>
            <p:cNvSpPr txBox="1">
              <a:spLocks noChangeArrowheads="1"/>
            </p:cNvSpPr>
            <p:nvPr/>
          </p:nvSpPr>
          <p:spPr bwMode="auto">
            <a:xfrm>
              <a:off x="998" y="3785"/>
              <a:ext cx="11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2000">
                  <a:latin typeface="Arial" charset="0"/>
                </a:rPr>
                <a:t>0     T     2T  ...</a:t>
              </a:r>
            </a:p>
          </p:txBody>
        </p:sp>
        <p:sp>
          <p:nvSpPr>
            <p:cNvPr id="71690" name="Text Box 23"/>
            <p:cNvSpPr txBox="1">
              <a:spLocks noChangeArrowheads="1"/>
            </p:cNvSpPr>
            <p:nvPr/>
          </p:nvSpPr>
          <p:spPr bwMode="auto">
            <a:xfrm>
              <a:off x="3888" y="3785"/>
              <a:ext cx="1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2000">
                  <a:latin typeface="Arial" charset="0"/>
                </a:rPr>
                <a:t>0      4</a:t>
              </a:r>
              <a:r>
                <a:rPr lang="pt-BR" altLang="pt-BR" sz="2000">
                  <a:latin typeface="Symbol" pitchFamily="18" charset="2"/>
                </a:rPr>
                <a:t>p</a:t>
              </a:r>
              <a:r>
                <a:rPr lang="pt-BR" altLang="pt-BR" sz="2000">
                  <a:latin typeface="Arial" charset="0"/>
                </a:rPr>
                <a:t>    8</a:t>
              </a:r>
              <a:r>
                <a:rPr lang="pt-BR" altLang="pt-BR" sz="2000">
                  <a:latin typeface="Symbol" pitchFamily="18" charset="2"/>
                </a:rPr>
                <a:t>p</a:t>
              </a:r>
              <a:r>
                <a:rPr lang="pt-BR" altLang="pt-BR" sz="2000">
                  <a:latin typeface="Arial" charset="0"/>
                </a:rPr>
                <a:t>  ...</a:t>
              </a:r>
            </a:p>
          </p:txBody>
        </p:sp>
      </p:grpSp>
      <p:sp>
        <p:nvSpPr>
          <p:cNvPr id="71686" name="Text Box 24"/>
          <p:cNvSpPr txBox="1">
            <a:spLocks noChangeArrowheads="1"/>
          </p:cNvSpPr>
          <p:nvPr/>
        </p:nvSpPr>
        <p:spPr bwMode="auto">
          <a:xfrm>
            <a:off x="684213" y="5229225"/>
            <a:ext cx="8459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/>
              <a:t>TEMPO					      </a:t>
            </a:r>
            <a:r>
              <a:rPr lang="pt-BR" altLang="pt-BR" dirty="0" smtClean="0"/>
              <a:t>FREQUÊNCIA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43986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55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Exemplos de Funções Ortogonais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500" smtClean="0"/>
              <a:t>Série de Fourier Trigonométrica</a:t>
            </a:r>
          </a:p>
          <a:p>
            <a:pPr lvl="1" eaLnBrk="1" hangingPunct="1"/>
            <a:r>
              <a:rPr lang="pt-BR" altLang="pt-BR" sz="2100" smtClean="0"/>
              <a:t>Já vimos que (sen 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t), (sen 2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t), etc., formam uma série ortogonal no intervalo (t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, t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+2</a:t>
            </a:r>
            <a:r>
              <a:rPr lang="pt-BR" altLang="pt-BR" sz="2100" smtClean="0">
                <a:latin typeface="Symbol" pitchFamily="18" charset="2"/>
              </a:rPr>
              <a:t>p</a:t>
            </a:r>
            <a:r>
              <a:rPr lang="pt-BR" altLang="pt-BR" sz="2100" smtClean="0"/>
              <a:t>/</a:t>
            </a:r>
            <a:r>
              <a:rPr lang="pt-BR" altLang="pt-BR" sz="2100" smtClean="0">
                <a:latin typeface="Symbol" pitchFamily="18" charset="2"/>
              </a:rPr>
              <a:t>w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). Mas esta série não é completa !!</a:t>
            </a:r>
          </a:p>
          <a:p>
            <a:pPr lvl="2" eaLnBrk="1" hangingPunct="1"/>
            <a:r>
              <a:rPr lang="pt-BR" altLang="pt-BR" sz="2000" smtClean="0"/>
              <a:t>Porque uma função (cos </a:t>
            </a:r>
            <a:r>
              <a:rPr lang="pt-BR" altLang="pt-BR" sz="2000" i="1" smtClean="0"/>
              <a:t>n</a:t>
            </a:r>
            <a:r>
              <a:rPr lang="pt-BR" altLang="pt-BR" sz="2000" smtClean="0">
                <a:latin typeface="Symbol" pitchFamily="18" charset="2"/>
              </a:rPr>
              <a:t>w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t) é ortogonal a (sen </a:t>
            </a:r>
            <a:r>
              <a:rPr lang="pt-BR" altLang="pt-BR" sz="2000" i="1" smtClean="0"/>
              <a:t>m</a:t>
            </a:r>
            <a:r>
              <a:rPr lang="pt-BR" altLang="pt-BR" sz="2000" smtClean="0">
                <a:latin typeface="Symbol" pitchFamily="18" charset="2"/>
              </a:rPr>
              <a:t>w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t) sobre o mesmo intervalo. Logo, para ficar completa, as funções co-seno têm que ser incluídas</a:t>
            </a:r>
          </a:p>
          <a:p>
            <a:pPr lvl="2" eaLnBrk="1" hangingPunct="1"/>
            <a:r>
              <a:rPr lang="pt-BR" altLang="pt-BR" sz="2000" smtClean="0"/>
              <a:t>A composição de funções que consista de uma série de (sen </a:t>
            </a:r>
            <a:r>
              <a:rPr lang="pt-BR" altLang="pt-BR" sz="2000" i="1" smtClean="0"/>
              <a:t>n</a:t>
            </a:r>
            <a:r>
              <a:rPr lang="pt-BR" altLang="pt-BR" sz="2000" smtClean="0">
                <a:latin typeface="Symbol" pitchFamily="18" charset="2"/>
              </a:rPr>
              <a:t>w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t) e (cos </a:t>
            </a:r>
            <a:r>
              <a:rPr lang="pt-BR" altLang="pt-BR" sz="2000" i="1" smtClean="0"/>
              <a:t>n</a:t>
            </a:r>
            <a:r>
              <a:rPr lang="pt-BR" altLang="pt-BR" sz="2000" smtClean="0">
                <a:latin typeface="Symbol" pitchFamily="18" charset="2"/>
              </a:rPr>
              <a:t>w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t),  para (</a:t>
            </a:r>
            <a:r>
              <a:rPr lang="pt-BR" altLang="pt-BR" sz="2000" i="1" smtClean="0"/>
              <a:t>n</a:t>
            </a:r>
            <a:r>
              <a:rPr lang="pt-BR" altLang="pt-BR" sz="2000" smtClean="0"/>
              <a:t>=0, 1, 2, ...) forma uma série ortogonal completa</a:t>
            </a:r>
          </a:p>
        </p:txBody>
      </p:sp>
    </p:spTree>
    <p:extLst>
      <p:ext uri="{BB962C8B-B14F-4D97-AF65-F5344CB8AC3E}">
        <p14:creationId xmlns:p14="http://schemas.microsoft.com/office/powerpoint/2010/main" val="22362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Representação de sinais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pt-BR" altLang="pt-BR" dirty="0" smtClean="0"/>
              <a:t>Sinais elétricos  são em geral descritos no domínio do tempo.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pt-BR" altLang="pt-BR" dirty="0" smtClean="0"/>
              <a:t>Em muitas situações a representação no </a:t>
            </a:r>
            <a:r>
              <a:rPr lang="pt-BR" altLang="pt-BR" dirty="0" smtClean="0">
                <a:solidFill>
                  <a:srgbClr val="008000"/>
                </a:solidFill>
              </a:rPr>
              <a:t>domínio do tempo </a:t>
            </a:r>
            <a:r>
              <a:rPr lang="pt-BR" altLang="pt-BR" dirty="0" smtClean="0"/>
              <a:t>não é suficiente para descrevê-lo ou analisá-lo completamente.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pt-BR" altLang="pt-BR" dirty="0" smtClean="0"/>
              <a:t>Tempo: amplitude, valor máximo, período, ...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pt-BR" altLang="pt-BR" dirty="0" smtClean="0"/>
              <a:t>Frequência: espectro, frequência importantes, largura de banda, ...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pt-BR" altLang="pt-BR" dirty="0" smtClean="0"/>
              <a:t>Representação no </a:t>
            </a:r>
            <a:r>
              <a:rPr lang="pt-BR" altLang="pt-BR" dirty="0" smtClean="0">
                <a:solidFill>
                  <a:srgbClr val="008000"/>
                </a:solidFill>
              </a:rPr>
              <a:t>domínio da frequência</a:t>
            </a:r>
            <a:r>
              <a:rPr lang="pt-BR" altLang="pt-BR" dirty="0" smtClean="0"/>
              <a:t>: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pt-BR" altLang="pt-BR" dirty="0" smtClean="0"/>
              <a:t>Série de Fourier (para sinais periódicos).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pt-BR" altLang="pt-BR" dirty="0" smtClean="0"/>
              <a:t>Transformada de Fourier (para sinais não periódicos).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pt-BR" altLang="pt-BR" dirty="0" smtClean="0"/>
              <a:t>Espectro Densidade de Potência (para sinais de informação – sinais aleatórios).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altLang="pt-BR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altLang="pt-BR" dirty="0" smtClean="0"/>
              <a:t>Transmissão de sinais através de sistemas lineares.</a:t>
            </a:r>
          </a:p>
        </p:txBody>
      </p:sp>
    </p:spTree>
    <p:extLst>
      <p:ext uri="{BB962C8B-B14F-4D97-AF65-F5344CB8AC3E}">
        <p14:creationId xmlns:p14="http://schemas.microsoft.com/office/powerpoint/2010/main" val="28197678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altLang="pt-BR" smtClean="0"/>
              <a:t>Série de Fourier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686800" cy="4785395"/>
          </a:xfrm>
          <a:noFill/>
        </p:spPr>
        <p:txBody>
          <a:bodyPr>
            <a:normAutofit/>
          </a:bodyPr>
          <a:lstStyle/>
          <a:p>
            <a:r>
              <a:rPr lang="pt-BR" altLang="pt-BR" sz="2000" dirty="0" smtClean="0"/>
              <a:t>Seja um sinal periódico </a:t>
            </a:r>
            <a:r>
              <a:rPr lang="pt-BR" altLang="pt-BR" sz="2000" dirty="0" err="1" smtClean="0"/>
              <a:t>x</a:t>
            </a:r>
            <a:r>
              <a:rPr lang="pt-BR" altLang="pt-BR" sz="2000" baseline="-25000" dirty="0" err="1" smtClean="0"/>
              <a:t>p</a:t>
            </a:r>
            <a:r>
              <a:rPr lang="pt-BR" altLang="pt-BR" sz="2000" dirty="0" smtClean="0"/>
              <a:t>(t) que satisfaz as seguintes condições:</a:t>
            </a:r>
          </a:p>
          <a:p>
            <a:pPr lvl="1"/>
            <a:r>
              <a:rPr lang="pt-BR" altLang="pt-BR" sz="1600" dirty="0"/>
              <a:t>Número finito de descontinuidades,</a:t>
            </a:r>
          </a:p>
          <a:p>
            <a:pPr lvl="1"/>
            <a:r>
              <a:rPr lang="pt-BR" altLang="pt-BR" sz="1600" dirty="0"/>
              <a:t>Número finito de máximos e mínimos,</a:t>
            </a:r>
          </a:p>
          <a:p>
            <a:pPr lvl="1"/>
            <a:r>
              <a:rPr lang="pt-BR" altLang="pt-BR" sz="1600" dirty="0"/>
              <a:t>Absolutamente somável</a:t>
            </a:r>
            <a:r>
              <a:rPr lang="pt-BR" altLang="pt-BR" sz="1600" dirty="0" smtClean="0"/>
              <a:t>.</a:t>
            </a:r>
            <a:endParaRPr lang="pt-BR" altLang="pt-BR" sz="1600" dirty="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-108520" y="278092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 dirty="0">
                <a:sym typeface="Monotype Sorts" pitchFamily="2" charset="2"/>
              </a:rPr>
              <a:t>Série de Fourier na forma trigonométrica</a:t>
            </a:r>
            <a:endParaRPr lang="pt-BR" altLang="pt-BR" b="0" dirty="0"/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251520" y="4005064"/>
            <a:ext cx="8280920" cy="75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pt-BR" altLang="pt-BR" sz="1800" b="0" dirty="0"/>
              <a:t>Em que: f</a:t>
            </a:r>
            <a:r>
              <a:rPr lang="pt-BR" altLang="pt-BR" sz="1800" b="0" baseline="-25000" dirty="0"/>
              <a:t>0</a:t>
            </a:r>
            <a:r>
              <a:rPr lang="pt-BR" altLang="pt-BR" sz="1800" b="0" dirty="0"/>
              <a:t> = 1/T frequência fundamental do sinal, e os coeficientes </a:t>
            </a:r>
            <a:r>
              <a:rPr lang="pt-BR" altLang="pt-BR" sz="1800" b="0" dirty="0" err="1"/>
              <a:t>a</a:t>
            </a:r>
            <a:r>
              <a:rPr lang="pt-BR" altLang="pt-BR" sz="1800" b="0" baseline="-25000" dirty="0" err="1"/>
              <a:t>n</a:t>
            </a:r>
            <a:r>
              <a:rPr lang="pt-BR" altLang="pt-BR" sz="1800" b="0" dirty="0"/>
              <a:t> e </a:t>
            </a:r>
            <a:r>
              <a:rPr lang="pt-BR" altLang="pt-BR" sz="1800" b="0" dirty="0" err="1"/>
              <a:t>b</a:t>
            </a:r>
            <a:r>
              <a:rPr lang="pt-BR" altLang="pt-BR" sz="1800" b="0" baseline="-25000" dirty="0" err="1"/>
              <a:t>n</a:t>
            </a:r>
            <a:r>
              <a:rPr lang="pt-BR" altLang="pt-BR" sz="1800" b="0" dirty="0"/>
              <a:t>, n = 0, 1, 2, ...,  são dados por:</a:t>
            </a:r>
          </a:p>
        </p:txBody>
      </p:sp>
      <p:graphicFrame>
        <p:nvGraphicFramePr>
          <p:cNvPr id="30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788537"/>
              </p:ext>
            </p:extLst>
          </p:nvPr>
        </p:nvGraphicFramePr>
        <p:xfrm>
          <a:off x="1979712" y="3205177"/>
          <a:ext cx="4422502" cy="76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Equation" r:id="rId3" imgW="2514600" imgH="444500" progId="Equation.3">
                  <p:embed/>
                </p:oleObj>
              </mc:Choice>
              <mc:Fallback>
                <p:oleObj name="Equation" r:id="rId3" imgW="2514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205177"/>
                        <a:ext cx="4422502" cy="769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196277"/>
              </p:ext>
            </p:extLst>
          </p:nvPr>
        </p:nvGraphicFramePr>
        <p:xfrm>
          <a:off x="848222" y="4941168"/>
          <a:ext cx="3615258" cy="106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Equation" r:id="rId5" imgW="1574800" imgH="469900" progId="Equation.3">
                  <p:embed/>
                </p:oleObj>
              </mc:Choice>
              <mc:Fallback>
                <p:oleObj name="Equation" r:id="rId5" imgW="1574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22" y="4941168"/>
                        <a:ext cx="3615258" cy="1064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276225"/>
              </p:ext>
            </p:extLst>
          </p:nvPr>
        </p:nvGraphicFramePr>
        <p:xfrm>
          <a:off x="5172621" y="4941168"/>
          <a:ext cx="3371354" cy="100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1" name="Equation" r:id="rId7" imgW="1549400" imgH="469900" progId="Equation.3">
                  <p:embed/>
                </p:oleObj>
              </mc:Choice>
              <mc:Fallback>
                <p:oleObj name="Equation" r:id="rId7" imgW="1549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621" y="4941168"/>
                        <a:ext cx="3371354" cy="1008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51934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Série de Fourier na forma compacta</a:t>
            </a:r>
            <a:endParaRPr lang="pt-BR" dirty="0"/>
          </a:p>
        </p:txBody>
      </p:sp>
      <p:sp>
        <p:nvSpPr>
          <p:cNvPr id="4106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pt-BR" altLang="pt-BR" dirty="0" smtClean="0"/>
              <a:t>Função par:</a:t>
            </a:r>
          </a:p>
          <a:p>
            <a:pPr lvl="2"/>
            <a:r>
              <a:rPr lang="pt-BR" altLang="pt-BR" dirty="0" smtClean="0"/>
              <a:t>apresenta somente os coeficientes </a:t>
            </a:r>
            <a:r>
              <a:rPr lang="pt-BR" altLang="pt-BR" dirty="0" err="1" smtClean="0"/>
              <a:t>a</a:t>
            </a:r>
            <a:r>
              <a:rPr lang="pt-BR" altLang="pt-BR" baseline="-25000" dirty="0" err="1" smtClean="0"/>
              <a:t>n</a:t>
            </a:r>
            <a:r>
              <a:rPr lang="pt-BR" altLang="pt-BR" dirty="0" smtClean="0"/>
              <a:t>, os coeficientes </a:t>
            </a:r>
            <a:r>
              <a:rPr lang="pt-BR" altLang="pt-BR" dirty="0" err="1" smtClean="0"/>
              <a:t>b</a:t>
            </a:r>
            <a:r>
              <a:rPr lang="pt-BR" altLang="pt-BR" baseline="-25000" dirty="0" err="1" smtClean="0"/>
              <a:t>n</a:t>
            </a:r>
            <a:r>
              <a:rPr lang="pt-BR" altLang="pt-BR" dirty="0" smtClean="0"/>
              <a:t> são nulos.</a:t>
            </a:r>
          </a:p>
          <a:p>
            <a:pPr lvl="1"/>
            <a:r>
              <a:rPr lang="pt-BR" altLang="pt-BR" dirty="0" smtClean="0"/>
              <a:t>Função impar:</a:t>
            </a:r>
          </a:p>
          <a:p>
            <a:pPr lvl="2"/>
            <a:r>
              <a:rPr lang="pt-BR" altLang="pt-BR" dirty="0" smtClean="0"/>
              <a:t>apresenta somente os coeficientes </a:t>
            </a:r>
            <a:r>
              <a:rPr lang="pt-BR" altLang="pt-BR" dirty="0" err="1" smtClean="0"/>
              <a:t>b</a:t>
            </a:r>
            <a:r>
              <a:rPr lang="pt-BR" altLang="pt-BR" baseline="-25000" dirty="0" err="1" smtClean="0"/>
              <a:t>n</a:t>
            </a:r>
            <a:r>
              <a:rPr lang="pt-BR" altLang="pt-BR" dirty="0" smtClean="0"/>
              <a:t>, os coeficientes </a:t>
            </a:r>
            <a:r>
              <a:rPr lang="pt-BR" altLang="pt-BR" dirty="0" err="1" smtClean="0"/>
              <a:t>a</a:t>
            </a:r>
            <a:r>
              <a:rPr lang="pt-BR" altLang="pt-BR" baseline="-25000" dirty="0" err="1" smtClean="0"/>
              <a:t>n</a:t>
            </a:r>
            <a:r>
              <a:rPr lang="pt-BR" altLang="pt-BR" dirty="0" smtClean="0"/>
              <a:t> são nulos.</a:t>
            </a:r>
          </a:p>
        </p:txBody>
      </p:sp>
      <p:graphicFrame>
        <p:nvGraphicFramePr>
          <p:cNvPr id="41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95589"/>
              </p:ext>
            </p:extLst>
          </p:nvPr>
        </p:nvGraphicFramePr>
        <p:xfrm>
          <a:off x="1835696" y="1340768"/>
          <a:ext cx="53879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Equation" r:id="rId3" imgW="1968500" imgH="444500" progId="Equation.3">
                  <p:embed/>
                </p:oleObj>
              </mc:Choice>
              <mc:Fallback>
                <p:oleObj name="Equation" r:id="rId3" imgW="1968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340768"/>
                        <a:ext cx="538797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100000">
                                  <a:srgbClr val="FFFF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451088" y="2684434"/>
            <a:ext cx="1227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dirty="0"/>
              <a:t>em que: </a:t>
            </a:r>
          </a:p>
        </p:txBody>
      </p:sp>
      <p:graphicFrame>
        <p:nvGraphicFramePr>
          <p:cNvPr id="41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6253"/>
              </p:ext>
            </p:extLst>
          </p:nvPr>
        </p:nvGraphicFramePr>
        <p:xfrm>
          <a:off x="1835696" y="2434364"/>
          <a:ext cx="69088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1" name="Equation" r:id="rId5" imgW="2527300" imgH="520700" progId="Equation.3">
                  <p:embed/>
                </p:oleObj>
              </mc:Choice>
              <mc:Fallback>
                <p:oleObj name="Equation" r:id="rId5" imgW="25273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34364"/>
                        <a:ext cx="69088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23422" y="378904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dirty="0">
                <a:sym typeface="Monotype Sorts" pitchFamily="2" charset="2"/>
              </a:rPr>
              <a:t>Propriedades: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308324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755576" y="28156"/>
            <a:ext cx="6656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 dirty="0">
                <a:solidFill>
                  <a:srgbClr val="000099"/>
                </a:solidFill>
                <a:sym typeface="Monotype Sorts" pitchFamily="2" charset="2"/>
              </a:rPr>
              <a:t>Exemplo 1: </a:t>
            </a:r>
            <a:r>
              <a:rPr lang="pt-BR" altLang="pt-BR" b="0" dirty="0">
                <a:sym typeface="Monotype Sorts" pitchFamily="2" charset="2"/>
              </a:rPr>
              <a:t>série de Fourier da onda dente de serra</a:t>
            </a:r>
            <a:endParaRPr lang="pt-BR" altLang="pt-BR" b="0" dirty="0">
              <a:solidFill>
                <a:schemeClr val="accent2"/>
              </a:solidFill>
            </a:endParaRPr>
          </a:p>
        </p:txBody>
      </p:sp>
      <p:grpSp>
        <p:nvGrpSpPr>
          <p:cNvPr id="5126" name="Group 28"/>
          <p:cNvGrpSpPr>
            <a:grpSpLocks/>
          </p:cNvGrpSpPr>
          <p:nvPr/>
        </p:nvGrpSpPr>
        <p:grpSpPr bwMode="auto">
          <a:xfrm>
            <a:off x="420688" y="487363"/>
            <a:ext cx="4845050" cy="1555750"/>
            <a:chOff x="889" y="415"/>
            <a:chExt cx="3052" cy="980"/>
          </a:xfrm>
        </p:grpSpPr>
        <p:sp>
          <p:nvSpPr>
            <p:cNvPr id="5131" name="Line 13"/>
            <p:cNvSpPr>
              <a:spLocks noChangeShapeType="1"/>
            </p:cNvSpPr>
            <p:nvPr/>
          </p:nvSpPr>
          <p:spPr bwMode="auto">
            <a:xfrm>
              <a:off x="889" y="935"/>
              <a:ext cx="28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132" name="Group 19"/>
            <p:cNvGrpSpPr>
              <a:grpSpLocks/>
            </p:cNvGrpSpPr>
            <p:nvPr/>
          </p:nvGrpSpPr>
          <p:grpSpPr bwMode="auto">
            <a:xfrm>
              <a:off x="912" y="612"/>
              <a:ext cx="2558" cy="658"/>
              <a:chOff x="912" y="612"/>
              <a:chExt cx="2558" cy="658"/>
            </a:xfrm>
          </p:grpSpPr>
          <p:sp>
            <p:nvSpPr>
              <p:cNvPr id="5141" name="Freeform 16"/>
              <p:cNvSpPr>
                <a:spLocks/>
              </p:cNvSpPr>
              <p:nvPr/>
            </p:nvSpPr>
            <p:spPr bwMode="auto">
              <a:xfrm>
                <a:off x="912" y="612"/>
                <a:ext cx="854" cy="658"/>
              </a:xfrm>
              <a:custGeom>
                <a:avLst/>
                <a:gdLst>
                  <a:gd name="T0" fmla="*/ 0 w 854"/>
                  <a:gd name="T1" fmla="*/ 658 h 658"/>
                  <a:gd name="T2" fmla="*/ 854 w 854"/>
                  <a:gd name="T3" fmla="*/ 0 h 658"/>
                  <a:gd name="T4" fmla="*/ 854 w 854"/>
                  <a:gd name="T5" fmla="*/ 658 h 658"/>
                  <a:gd name="T6" fmla="*/ 0 60000 65536"/>
                  <a:gd name="T7" fmla="*/ 0 60000 65536"/>
                  <a:gd name="T8" fmla="*/ 0 60000 65536"/>
                  <a:gd name="T9" fmla="*/ 0 w 854"/>
                  <a:gd name="T10" fmla="*/ 0 h 658"/>
                  <a:gd name="T11" fmla="*/ 854 w 854"/>
                  <a:gd name="T12" fmla="*/ 658 h 6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4" h="658">
                    <a:moveTo>
                      <a:pt x="0" y="658"/>
                    </a:moveTo>
                    <a:lnTo>
                      <a:pt x="854" y="0"/>
                    </a:lnTo>
                    <a:lnTo>
                      <a:pt x="854" y="658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" name="Freeform 17"/>
              <p:cNvSpPr>
                <a:spLocks/>
              </p:cNvSpPr>
              <p:nvPr/>
            </p:nvSpPr>
            <p:spPr bwMode="auto">
              <a:xfrm>
                <a:off x="1764" y="612"/>
                <a:ext cx="854" cy="658"/>
              </a:xfrm>
              <a:custGeom>
                <a:avLst/>
                <a:gdLst>
                  <a:gd name="T0" fmla="*/ 0 w 854"/>
                  <a:gd name="T1" fmla="*/ 658 h 658"/>
                  <a:gd name="T2" fmla="*/ 854 w 854"/>
                  <a:gd name="T3" fmla="*/ 0 h 658"/>
                  <a:gd name="T4" fmla="*/ 854 w 854"/>
                  <a:gd name="T5" fmla="*/ 658 h 658"/>
                  <a:gd name="T6" fmla="*/ 0 60000 65536"/>
                  <a:gd name="T7" fmla="*/ 0 60000 65536"/>
                  <a:gd name="T8" fmla="*/ 0 60000 65536"/>
                  <a:gd name="T9" fmla="*/ 0 w 854"/>
                  <a:gd name="T10" fmla="*/ 0 h 658"/>
                  <a:gd name="T11" fmla="*/ 854 w 854"/>
                  <a:gd name="T12" fmla="*/ 658 h 6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4" h="658">
                    <a:moveTo>
                      <a:pt x="0" y="658"/>
                    </a:moveTo>
                    <a:lnTo>
                      <a:pt x="854" y="0"/>
                    </a:lnTo>
                    <a:lnTo>
                      <a:pt x="854" y="658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3" name="Freeform 18"/>
              <p:cNvSpPr>
                <a:spLocks/>
              </p:cNvSpPr>
              <p:nvPr/>
            </p:nvSpPr>
            <p:spPr bwMode="auto">
              <a:xfrm>
                <a:off x="2616" y="612"/>
                <a:ext cx="854" cy="658"/>
              </a:xfrm>
              <a:custGeom>
                <a:avLst/>
                <a:gdLst>
                  <a:gd name="T0" fmla="*/ 0 w 854"/>
                  <a:gd name="T1" fmla="*/ 658 h 658"/>
                  <a:gd name="T2" fmla="*/ 854 w 854"/>
                  <a:gd name="T3" fmla="*/ 0 h 658"/>
                  <a:gd name="T4" fmla="*/ 854 w 854"/>
                  <a:gd name="T5" fmla="*/ 658 h 658"/>
                  <a:gd name="T6" fmla="*/ 0 60000 65536"/>
                  <a:gd name="T7" fmla="*/ 0 60000 65536"/>
                  <a:gd name="T8" fmla="*/ 0 60000 65536"/>
                  <a:gd name="T9" fmla="*/ 0 w 854"/>
                  <a:gd name="T10" fmla="*/ 0 h 658"/>
                  <a:gd name="T11" fmla="*/ 854 w 854"/>
                  <a:gd name="T12" fmla="*/ 658 h 6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4" h="658">
                    <a:moveTo>
                      <a:pt x="0" y="658"/>
                    </a:moveTo>
                    <a:lnTo>
                      <a:pt x="854" y="0"/>
                    </a:lnTo>
                    <a:lnTo>
                      <a:pt x="854" y="658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133" name="Line 20"/>
            <p:cNvSpPr>
              <a:spLocks noChangeShapeType="1"/>
            </p:cNvSpPr>
            <p:nvPr/>
          </p:nvSpPr>
          <p:spPr bwMode="auto">
            <a:xfrm flipV="1">
              <a:off x="2204" y="415"/>
              <a:ext cx="0" cy="9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4" name="Line 21"/>
            <p:cNvSpPr>
              <a:spLocks noChangeShapeType="1"/>
            </p:cNvSpPr>
            <p:nvPr/>
          </p:nvSpPr>
          <p:spPr bwMode="auto">
            <a:xfrm>
              <a:off x="2215" y="637"/>
              <a:ext cx="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5" name="Line 22"/>
            <p:cNvSpPr>
              <a:spLocks noChangeShapeType="1"/>
            </p:cNvSpPr>
            <p:nvPr/>
          </p:nvSpPr>
          <p:spPr bwMode="auto">
            <a:xfrm>
              <a:off x="2199" y="1264"/>
              <a:ext cx="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6" name="Text Box 23"/>
            <p:cNvSpPr txBox="1">
              <a:spLocks noChangeArrowheads="1"/>
            </p:cNvSpPr>
            <p:nvPr/>
          </p:nvSpPr>
          <p:spPr bwMode="auto">
            <a:xfrm>
              <a:off x="1922" y="1129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/>
                <a:t>-A</a:t>
              </a:r>
            </a:p>
          </p:txBody>
        </p:sp>
        <p:sp>
          <p:nvSpPr>
            <p:cNvPr id="5137" name="Text Box 24"/>
            <p:cNvSpPr txBox="1">
              <a:spLocks noChangeArrowheads="1"/>
            </p:cNvSpPr>
            <p:nvPr/>
          </p:nvSpPr>
          <p:spPr bwMode="auto">
            <a:xfrm>
              <a:off x="1983" y="51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/>
                <a:t>A</a:t>
              </a:r>
            </a:p>
          </p:txBody>
        </p:sp>
        <p:sp>
          <p:nvSpPr>
            <p:cNvPr id="5138" name="Text Box 25"/>
            <p:cNvSpPr txBox="1">
              <a:spLocks noChangeArrowheads="1"/>
            </p:cNvSpPr>
            <p:nvPr/>
          </p:nvSpPr>
          <p:spPr bwMode="auto">
            <a:xfrm>
              <a:off x="3772" y="808"/>
              <a:ext cx="1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/>
                <a:t>t</a:t>
              </a:r>
            </a:p>
          </p:txBody>
        </p:sp>
        <p:sp>
          <p:nvSpPr>
            <p:cNvPr id="5139" name="Text Box 26"/>
            <p:cNvSpPr txBox="1">
              <a:spLocks noChangeArrowheads="1"/>
            </p:cNvSpPr>
            <p:nvPr/>
          </p:nvSpPr>
          <p:spPr bwMode="auto">
            <a:xfrm>
              <a:off x="1407" y="914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sz="1800"/>
                <a:t>-T/2</a:t>
              </a:r>
            </a:p>
          </p:txBody>
        </p:sp>
        <p:sp>
          <p:nvSpPr>
            <p:cNvPr id="5140" name="Text Box 27"/>
            <p:cNvSpPr txBox="1">
              <a:spLocks noChangeArrowheads="1"/>
            </p:cNvSpPr>
            <p:nvPr/>
          </p:nvSpPr>
          <p:spPr bwMode="auto">
            <a:xfrm>
              <a:off x="2332" y="919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sz="1800"/>
                <a:t>T/2</a:t>
              </a:r>
            </a:p>
          </p:txBody>
        </p: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5545138" y="696913"/>
            <a:ext cx="35988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pt-BR" altLang="pt-BR" b="0" dirty="0">
                <a:solidFill>
                  <a:srgbClr val="000099"/>
                </a:solidFill>
              </a:rPr>
              <a:t>X(t) é uma função ímpar e para um período tem-se: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b="0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 dirty="0">
                <a:solidFill>
                  <a:srgbClr val="000099"/>
                </a:solidFill>
              </a:rPr>
              <a:t>x(t) = [2A/T]t</a:t>
            </a:r>
          </a:p>
        </p:txBody>
      </p:sp>
      <p:graphicFrame>
        <p:nvGraphicFramePr>
          <p:cNvPr id="5128" name="Object 30"/>
          <p:cNvGraphicFramePr>
            <a:graphicFrameLocks noChangeAspect="1"/>
          </p:cNvGraphicFramePr>
          <p:nvPr/>
        </p:nvGraphicFramePr>
        <p:xfrm>
          <a:off x="257175" y="2244725"/>
          <a:ext cx="723423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Equation" r:id="rId3" imgW="2654300" imgH="469900" progId="Equation.3">
                  <p:embed/>
                </p:oleObj>
              </mc:Choice>
              <mc:Fallback>
                <p:oleObj name="Equation" r:id="rId3" imgW="2654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2244725"/>
                        <a:ext cx="723423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100000">
                                  <a:srgbClr val="FFFF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31"/>
          <p:cNvGraphicFramePr>
            <a:graphicFrameLocks noChangeAspect="1"/>
          </p:cNvGraphicFramePr>
          <p:nvPr/>
        </p:nvGraphicFramePr>
        <p:xfrm>
          <a:off x="352425" y="3776663"/>
          <a:ext cx="582136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8" name="Equation" r:id="rId5" imgW="2400300" imgH="469900" progId="Equation.3">
                  <p:embed/>
                </p:oleObj>
              </mc:Choice>
              <mc:Fallback>
                <p:oleObj name="Equation" r:id="rId5" imgW="2400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776663"/>
                        <a:ext cx="5821363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100000">
                                  <a:srgbClr val="FFFF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33"/>
          <p:cNvGraphicFramePr>
            <a:graphicFrameLocks noChangeAspect="1"/>
          </p:cNvGraphicFramePr>
          <p:nvPr/>
        </p:nvGraphicFramePr>
        <p:xfrm>
          <a:off x="379413" y="5111750"/>
          <a:ext cx="712946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9" name="Equation" r:id="rId7" imgW="2603500" imgH="469900" progId="Equation.3">
                  <p:embed/>
                </p:oleObj>
              </mc:Choice>
              <mc:Fallback>
                <p:oleObj name="Equation" r:id="rId7" imgW="2603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5111750"/>
                        <a:ext cx="7129462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5284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52"/>
              </p:ext>
            </p:extLst>
          </p:nvPr>
        </p:nvGraphicFramePr>
        <p:xfrm>
          <a:off x="3163888" y="1613619"/>
          <a:ext cx="315912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Equation" r:id="rId3" imgW="1155199" imgH="444307" progId="Equation.3">
                  <p:embed/>
                </p:oleObj>
              </mc:Choice>
              <mc:Fallback>
                <p:oleObj name="Equation" r:id="rId3" imgW="115519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1613619"/>
                        <a:ext cx="315912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73336"/>
              </p:ext>
            </p:extLst>
          </p:nvPr>
        </p:nvGraphicFramePr>
        <p:xfrm>
          <a:off x="979488" y="3450357"/>
          <a:ext cx="381476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Equation" r:id="rId5" imgW="1397000" imgH="469900" progId="Equation.3">
                  <p:embed/>
                </p:oleObj>
              </mc:Choice>
              <mc:Fallback>
                <p:oleObj name="Equation" r:id="rId5" imgW="1397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450357"/>
                        <a:ext cx="3814762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07504" y="2834077"/>
            <a:ext cx="9142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dirty="0"/>
              <a:t>em que: </a:t>
            </a:r>
          </a:p>
        </p:txBody>
      </p:sp>
      <p:graphicFrame>
        <p:nvGraphicFramePr>
          <p:cNvPr id="61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412436"/>
              </p:ext>
            </p:extLst>
          </p:nvPr>
        </p:nvGraphicFramePr>
        <p:xfrm>
          <a:off x="968375" y="5118819"/>
          <a:ext cx="53784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Equation" r:id="rId7" imgW="1968500" imgH="520700" progId="Equation.3">
                  <p:embed/>
                </p:oleObj>
              </mc:Choice>
              <mc:Fallback>
                <p:oleObj name="Equation" r:id="rId7" imgW="19685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118819"/>
                        <a:ext cx="537845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Freeform 26"/>
          <p:cNvSpPr>
            <a:spLocks/>
          </p:cNvSpPr>
          <p:nvPr/>
        </p:nvSpPr>
        <p:spPr bwMode="auto">
          <a:xfrm>
            <a:off x="3159125" y="1585044"/>
            <a:ext cx="3194050" cy="1222375"/>
          </a:xfrm>
          <a:custGeom>
            <a:avLst/>
            <a:gdLst>
              <a:gd name="T0" fmla="*/ 0 w 2012"/>
              <a:gd name="T1" fmla="*/ 2147483647 h 770"/>
              <a:gd name="T2" fmla="*/ 2147483647 w 2012"/>
              <a:gd name="T3" fmla="*/ 2147483647 h 770"/>
              <a:gd name="T4" fmla="*/ 2147483647 w 2012"/>
              <a:gd name="T5" fmla="*/ 0 h 770"/>
              <a:gd name="T6" fmla="*/ 0 60000 65536"/>
              <a:gd name="T7" fmla="*/ 0 60000 65536"/>
              <a:gd name="T8" fmla="*/ 0 60000 65536"/>
              <a:gd name="T9" fmla="*/ 0 w 2012"/>
              <a:gd name="T10" fmla="*/ 0 h 770"/>
              <a:gd name="T11" fmla="*/ 2012 w 2012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2" h="770">
                <a:moveTo>
                  <a:pt x="0" y="770"/>
                </a:moveTo>
                <a:lnTo>
                  <a:pt x="2012" y="770"/>
                </a:lnTo>
                <a:lnTo>
                  <a:pt x="2012" y="0"/>
                </a:lnTo>
              </a:path>
            </a:pathLst>
          </a:custGeom>
          <a:noFill/>
          <a:ln w="1905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>
                <a:sym typeface="Monotype Sorts" pitchFamily="2" charset="2"/>
              </a:rPr>
              <a:t>Série de Fourier na forma </a:t>
            </a:r>
            <a:r>
              <a:rPr lang="pt-BR" altLang="pt-BR" dirty="0" smtClean="0">
                <a:sym typeface="Monotype Sorts" pitchFamily="2" charset="2"/>
              </a:rPr>
              <a:t>exponencial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52544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234461"/>
              </p:ext>
            </p:extLst>
          </p:nvPr>
        </p:nvGraphicFramePr>
        <p:xfrm>
          <a:off x="1849983" y="5472113"/>
          <a:ext cx="51387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" name="Equation" r:id="rId3" imgW="1892300" imgH="469900" progId="Equation.3">
                  <p:embed/>
                </p:oleObj>
              </mc:Choice>
              <mc:Fallback>
                <p:oleObj name="Equation" r:id="rId3" imgW="1892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983" y="5472113"/>
                        <a:ext cx="513873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5" name="Group 6"/>
          <p:cNvGrpSpPr>
            <a:grpSpLocks/>
          </p:cNvGrpSpPr>
          <p:nvPr/>
        </p:nvGrpSpPr>
        <p:grpSpPr bwMode="auto">
          <a:xfrm>
            <a:off x="1835696" y="1665288"/>
            <a:ext cx="5010150" cy="1895475"/>
            <a:chOff x="24" y="2292"/>
            <a:chExt cx="3156" cy="1194"/>
          </a:xfrm>
        </p:grpSpPr>
        <p:sp>
          <p:nvSpPr>
            <p:cNvPr id="7177" name="Freeform 7"/>
            <p:cNvSpPr>
              <a:spLocks/>
            </p:cNvSpPr>
            <p:nvPr/>
          </p:nvSpPr>
          <p:spPr bwMode="auto">
            <a:xfrm>
              <a:off x="1032" y="2628"/>
              <a:ext cx="1008" cy="480"/>
            </a:xfrm>
            <a:custGeom>
              <a:avLst/>
              <a:gdLst>
                <a:gd name="T0" fmla="*/ 0 w 1008"/>
                <a:gd name="T1" fmla="*/ 480 h 480"/>
                <a:gd name="T2" fmla="*/ 336 w 1008"/>
                <a:gd name="T3" fmla="*/ 480 h 480"/>
                <a:gd name="T4" fmla="*/ 336 w 1008"/>
                <a:gd name="T5" fmla="*/ 0 h 480"/>
                <a:gd name="T6" fmla="*/ 720 w 1008"/>
                <a:gd name="T7" fmla="*/ 0 h 480"/>
                <a:gd name="T8" fmla="*/ 720 w 1008"/>
                <a:gd name="T9" fmla="*/ 480 h 480"/>
                <a:gd name="T10" fmla="*/ 1008 w 100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8"/>
                <a:gd name="T19" fmla="*/ 0 h 480"/>
                <a:gd name="T20" fmla="*/ 1008 w 100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8" h="480">
                  <a:moveTo>
                    <a:pt x="0" y="480"/>
                  </a:moveTo>
                  <a:lnTo>
                    <a:pt x="336" y="480"/>
                  </a:lnTo>
                  <a:lnTo>
                    <a:pt x="336" y="0"/>
                  </a:lnTo>
                  <a:lnTo>
                    <a:pt x="720" y="0"/>
                  </a:lnTo>
                  <a:lnTo>
                    <a:pt x="720" y="480"/>
                  </a:lnTo>
                  <a:lnTo>
                    <a:pt x="1008" y="48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78" name="Freeform 8"/>
            <p:cNvSpPr>
              <a:spLocks/>
            </p:cNvSpPr>
            <p:nvPr/>
          </p:nvSpPr>
          <p:spPr bwMode="auto">
            <a:xfrm>
              <a:off x="2040" y="2628"/>
              <a:ext cx="1008" cy="480"/>
            </a:xfrm>
            <a:custGeom>
              <a:avLst/>
              <a:gdLst>
                <a:gd name="T0" fmla="*/ 0 w 1008"/>
                <a:gd name="T1" fmla="*/ 480 h 480"/>
                <a:gd name="T2" fmla="*/ 336 w 1008"/>
                <a:gd name="T3" fmla="*/ 480 h 480"/>
                <a:gd name="T4" fmla="*/ 336 w 1008"/>
                <a:gd name="T5" fmla="*/ 0 h 480"/>
                <a:gd name="T6" fmla="*/ 720 w 1008"/>
                <a:gd name="T7" fmla="*/ 0 h 480"/>
                <a:gd name="T8" fmla="*/ 720 w 1008"/>
                <a:gd name="T9" fmla="*/ 480 h 480"/>
                <a:gd name="T10" fmla="*/ 1008 w 100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8"/>
                <a:gd name="T19" fmla="*/ 0 h 480"/>
                <a:gd name="T20" fmla="*/ 1008 w 100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8" h="480">
                  <a:moveTo>
                    <a:pt x="0" y="480"/>
                  </a:moveTo>
                  <a:lnTo>
                    <a:pt x="336" y="480"/>
                  </a:lnTo>
                  <a:lnTo>
                    <a:pt x="336" y="0"/>
                  </a:lnTo>
                  <a:lnTo>
                    <a:pt x="720" y="0"/>
                  </a:lnTo>
                  <a:lnTo>
                    <a:pt x="720" y="480"/>
                  </a:lnTo>
                  <a:lnTo>
                    <a:pt x="1008" y="48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79" name="Freeform 9"/>
            <p:cNvSpPr>
              <a:spLocks/>
            </p:cNvSpPr>
            <p:nvPr/>
          </p:nvSpPr>
          <p:spPr bwMode="auto">
            <a:xfrm>
              <a:off x="24" y="2628"/>
              <a:ext cx="1008" cy="480"/>
            </a:xfrm>
            <a:custGeom>
              <a:avLst/>
              <a:gdLst>
                <a:gd name="T0" fmla="*/ 0 w 1008"/>
                <a:gd name="T1" fmla="*/ 480 h 480"/>
                <a:gd name="T2" fmla="*/ 336 w 1008"/>
                <a:gd name="T3" fmla="*/ 480 h 480"/>
                <a:gd name="T4" fmla="*/ 336 w 1008"/>
                <a:gd name="T5" fmla="*/ 0 h 480"/>
                <a:gd name="T6" fmla="*/ 720 w 1008"/>
                <a:gd name="T7" fmla="*/ 0 h 480"/>
                <a:gd name="T8" fmla="*/ 720 w 1008"/>
                <a:gd name="T9" fmla="*/ 480 h 480"/>
                <a:gd name="T10" fmla="*/ 1008 w 100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8"/>
                <a:gd name="T19" fmla="*/ 0 h 480"/>
                <a:gd name="T20" fmla="*/ 1008 w 100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8" h="480">
                  <a:moveTo>
                    <a:pt x="0" y="480"/>
                  </a:moveTo>
                  <a:lnTo>
                    <a:pt x="336" y="480"/>
                  </a:lnTo>
                  <a:lnTo>
                    <a:pt x="336" y="0"/>
                  </a:lnTo>
                  <a:lnTo>
                    <a:pt x="720" y="0"/>
                  </a:lnTo>
                  <a:lnTo>
                    <a:pt x="720" y="480"/>
                  </a:lnTo>
                  <a:lnTo>
                    <a:pt x="1008" y="48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0" name="Line 10"/>
            <p:cNvSpPr>
              <a:spLocks noChangeShapeType="1"/>
            </p:cNvSpPr>
            <p:nvPr/>
          </p:nvSpPr>
          <p:spPr bwMode="auto">
            <a:xfrm>
              <a:off x="72" y="3108"/>
              <a:ext cx="3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1" name="Line 11"/>
            <p:cNvSpPr>
              <a:spLocks noChangeShapeType="1"/>
            </p:cNvSpPr>
            <p:nvPr/>
          </p:nvSpPr>
          <p:spPr bwMode="auto">
            <a:xfrm flipV="1">
              <a:off x="1560" y="2292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2" name="Line 12"/>
            <p:cNvSpPr>
              <a:spLocks noChangeShapeType="1"/>
            </p:cNvSpPr>
            <p:nvPr/>
          </p:nvSpPr>
          <p:spPr bwMode="auto">
            <a:xfrm>
              <a:off x="2040" y="30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3" name="Line 13"/>
            <p:cNvSpPr>
              <a:spLocks noChangeShapeType="1"/>
            </p:cNvSpPr>
            <p:nvPr/>
          </p:nvSpPr>
          <p:spPr bwMode="auto">
            <a:xfrm>
              <a:off x="1080" y="30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4" name="Line 14"/>
            <p:cNvSpPr>
              <a:spLocks noChangeShapeType="1"/>
            </p:cNvSpPr>
            <p:nvPr/>
          </p:nvSpPr>
          <p:spPr bwMode="auto">
            <a:xfrm>
              <a:off x="1368" y="32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5" name="Text Box 15"/>
            <p:cNvSpPr txBox="1">
              <a:spLocks noChangeArrowheads="1"/>
            </p:cNvSpPr>
            <p:nvPr/>
          </p:nvSpPr>
          <p:spPr bwMode="auto">
            <a:xfrm>
              <a:off x="1454" y="3236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d</a:t>
              </a:r>
              <a:endParaRPr lang="pt-BR" altLang="pt-BR" sz="1800"/>
            </a:p>
          </p:txBody>
        </p:sp>
        <p:sp>
          <p:nvSpPr>
            <p:cNvPr id="7186" name="Text Box 16"/>
            <p:cNvSpPr txBox="1">
              <a:spLocks noChangeArrowheads="1"/>
            </p:cNvSpPr>
            <p:nvPr/>
          </p:nvSpPr>
          <p:spPr bwMode="auto">
            <a:xfrm>
              <a:off x="1908" y="3092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T/2</a:t>
              </a:r>
              <a:endParaRPr lang="pt-BR" altLang="pt-BR" sz="1800"/>
            </a:p>
          </p:txBody>
        </p:sp>
        <p:sp>
          <p:nvSpPr>
            <p:cNvPr id="7187" name="Text Box 17"/>
            <p:cNvSpPr txBox="1">
              <a:spLocks noChangeArrowheads="1"/>
            </p:cNvSpPr>
            <p:nvPr/>
          </p:nvSpPr>
          <p:spPr bwMode="auto">
            <a:xfrm>
              <a:off x="888" y="3092"/>
              <a:ext cx="4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-T/2</a:t>
              </a:r>
              <a:endParaRPr lang="pt-BR" altLang="pt-BR" sz="1800"/>
            </a:p>
          </p:txBody>
        </p:sp>
        <p:sp>
          <p:nvSpPr>
            <p:cNvPr id="7188" name="Text Box 18"/>
            <p:cNvSpPr txBox="1">
              <a:spLocks noChangeArrowheads="1"/>
            </p:cNvSpPr>
            <p:nvPr/>
          </p:nvSpPr>
          <p:spPr bwMode="auto">
            <a:xfrm>
              <a:off x="1560" y="2381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A</a:t>
              </a:r>
              <a:endParaRPr lang="pt-BR" altLang="pt-BR" sz="1800"/>
            </a:p>
          </p:txBody>
        </p:sp>
      </p:grpSp>
      <p:graphicFrame>
        <p:nvGraphicFramePr>
          <p:cNvPr id="717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75588"/>
              </p:ext>
            </p:extLst>
          </p:nvPr>
        </p:nvGraphicFramePr>
        <p:xfrm>
          <a:off x="1878558" y="3749675"/>
          <a:ext cx="336073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3" name="Equation" r:id="rId5" imgW="1231366" imgH="469696" progId="Equation.3">
                  <p:embed/>
                </p:oleObj>
              </mc:Choice>
              <mc:Fallback>
                <p:oleObj name="Equation" r:id="rId5" imgW="1231366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558" y="3749675"/>
                        <a:ext cx="336073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pt-BR" sz="3200" dirty="0">
                <a:sym typeface="Monotype Sorts" pitchFamily="2" charset="2"/>
              </a:rPr>
              <a:t>Exemplo 2: Série exponencial de Fourier de um trem de pulsos retangulares</a:t>
            </a:r>
            <a:r>
              <a:rPr lang="pt-BR" altLang="pt-BR" sz="3200" dirty="0"/>
              <a:t/>
            </a:r>
            <a:br>
              <a:rPr lang="pt-BR" alt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191757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8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084405"/>
              </p:ext>
            </p:extLst>
          </p:nvPr>
        </p:nvGraphicFramePr>
        <p:xfrm>
          <a:off x="541338" y="1038621"/>
          <a:ext cx="301942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6" name="Equation" r:id="rId3" imgW="1117600" imgH="431800" progId="Equation.3">
                  <p:embed/>
                </p:oleObj>
              </mc:Choice>
              <mc:Fallback>
                <p:oleObj name="Equation" r:id="rId3" imgW="111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038621"/>
                        <a:ext cx="301942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700609"/>
              </p:ext>
            </p:extLst>
          </p:nvPr>
        </p:nvGraphicFramePr>
        <p:xfrm>
          <a:off x="496888" y="2354659"/>
          <a:ext cx="7010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7" name="Equation" r:id="rId5" imgW="2590800" imgH="419100" progId="Equation.3">
                  <p:embed/>
                </p:oleObj>
              </mc:Choice>
              <mc:Fallback>
                <p:oleObj name="Equation" r:id="rId5" imgW="2590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2354659"/>
                        <a:ext cx="7010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AutoShape 91"/>
          <p:cNvSpPr>
            <a:spLocks noChangeArrowheads="1"/>
          </p:cNvSpPr>
          <p:nvPr/>
        </p:nvSpPr>
        <p:spPr bwMode="auto">
          <a:xfrm>
            <a:off x="4037013" y="1379934"/>
            <a:ext cx="1589087" cy="295275"/>
          </a:xfrm>
          <a:prstGeom prst="rightArrow">
            <a:avLst>
              <a:gd name="adj1" fmla="val 50000"/>
              <a:gd name="adj2" fmla="val 134543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b="0"/>
          </a:p>
        </p:txBody>
      </p:sp>
      <p:grpSp>
        <p:nvGrpSpPr>
          <p:cNvPr id="8201" name="Group 116"/>
          <p:cNvGrpSpPr>
            <a:grpSpLocks/>
          </p:cNvGrpSpPr>
          <p:nvPr/>
        </p:nvGrpSpPr>
        <p:grpSpPr bwMode="auto">
          <a:xfrm>
            <a:off x="5538788" y="5089921"/>
            <a:ext cx="3605212" cy="1795463"/>
            <a:chOff x="2442" y="2700"/>
            <a:chExt cx="2689" cy="1154"/>
          </a:xfrm>
        </p:grpSpPr>
        <p:sp>
          <p:nvSpPr>
            <p:cNvPr id="8236" name="Line 93"/>
            <p:cNvSpPr>
              <a:spLocks noChangeShapeType="1"/>
            </p:cNvSpPr>
            <p:nvPr/>
          </p:nvSpPr>
          <p:spPr bwMode="auto">
            <a:xfrm>
              <a:off x="2442" y="3280"/>
              <a:ext cx="26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37" name="Line 94"/>
            <p:cNvSpPr>
              <a:spLocks noChangeShapeType="1"/>
            </p:cNvSpPr>
            <p:nvPr/>
          </p:nvSpPr>
          <p:spPr bwMode="auto">
            <a:xfrm>
              <a:off x="3697" y="2700"/>
              <a:ext cx="0" cy="11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38" name="Line 95"/>
            <p:cNvSpPr>
              <a:spLocks noChangeShapeType="1"/>
            </p:cNvSpPr>
            <p:nvPr/>
          </p:nvSpPr>
          <p:spPr bwMode="auto">
            <a:xfrm>
              <a:off x="3177" y="3276"/>
              <a:ext cx="0" cy="3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39" name="Line 96"/>
            <p:cNvSpPr>
              <a:spLocks noChangeShapeType="1"/>
            </p:cNvSpPr>
            <p:nvPr/>
          </p:nvSpPr>
          <p:spPr bwMode="auto">
            <a:xfrm>
              <a:off x="4234" y="2946"/>
              <a:ext cx="0" cy="3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0" name="Line 97"/>
            <p:cNvSpPr>
              <a:spLocks noChangeShapeType="1"/>
            </p:cNvSpPr>
            <p:nvPr/>
          </p:nvSpPr>
          <p:spPr bwMode="auto">
            <a:xfrm>
              <a:off x="4378" y="2946"/>
              <a:ext cx="0" cy="3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1" name="Line 98"/>
            <p:cNvSpPr>
              <a:spLocks noChangeShapeType="1"/>
            </p:cNvSpPr>
            <p:nvPr/>
          </p:nvSpPr>
          <p:spPr bwMode="auto">
            <a:xfrm>
              <a:off x="2891" y="3281"/>
              <a:ext cx="0" cy="3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2" name="Line 99"/>
            <p:cNvSpPr>
              <a:spLocks noChangeShapeType="1"/>
            </p:cNvSpPr>
            <p:nvPr/>
          </p:nvSpPr>
          <p:spPr bwMode="auto">
            <a:xfrm>
              <a:off x="3031" y="3280"/>
              <a:ext cx="0" cy="3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3" name="Line 100"/>
            <p:cNvSpPr>
              <a:spLocks noChangeShapeType="1"/>
            </p:cNvSpPr>
            <p:nvPr/>
          </p:nvSpPr>
          <p:spPr bwMode="auto">
            <a:xfrm>
              <a:off x="4517" y="2940"/>
              <a:ext cx="0" cy="3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4" name="Line 103"/>
            <p:cNvSpPr>
              <a:spLocks noChangeShapeType="1"/>
            </p:cNvSpPr>
            <p:nvPr/>
          </p:nvSpPr>
          <p:spPr bwMode="auto">
            <a:xfrm>
              <a:off x="3697" y="3614"/>
              <a:ext cx="1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5" name="Line 104"/>
            <p:cNvSpPr>
              <a:spLocks noChangeShapeType="1"/>
            </p:cNvSpPr>
            <p:nvPr/>
          </p:nvSpPr>
          <p:spPr bwMode="auto">
            <a:xfrm>
              <a:off x="3697" y="2942"/>
              <a:ext cx="1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46" name="Text Box 105"/>
            <p:cNvSpPr txBox="1">
              <a:spLocks noChangeArrowheads="1"/>
            </p:cNvSpPr>
            <p:nvPr/>
          </p:nvSpPr>
          <p:spPr bwMode="auto">
            <a:xfrm>
              <a:off x="3264" y="3482"/>
              <a:ext cx="30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>
                  <a:sym typeface="Symbol" pitchFamily="18" charset="2"/>
                </a:rPr>
                <a:t>-</a:t>
              </a:r>
              <a:endParaRPr lang="pt-BR" altLang="pt-BR"/>
            </a:p>
          </p:txBody>
        </p:sp>
        <p:sp>
          <p:nvSpPr>
            <p:cNvPr id="8247" name="Text Box 106"/>
            <p:cNvSpPr txBox="1">
              <a:spLocks noChangeArrowheads="1"/>
            </p:cNvSpPr>
            <p:nvPr/>
          </p:nvSpPr>
          <p:spPr bwMode="auto">
            <a:xfrm>
              <a:off x="3345" y="2814"/>
              <a:ext cx="24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>
                  <a:sym typeface="Symbol" pitchFamily="18" charset="2"/>
                </a:rPr>
                <a:t></a:t>
              </a:r>
              <a:endParaRPr lang="pt-BR" altLang="pt-BR"/>
            </a:p>
          </p:txBody>
        </p:sp>
      </p:grpSp>
      <p:sp>
        <p:nvSpPr>
          <p:cNvPr id="8202" name="Rectangle 108"/>
          <p:cNvSpPr>
            <a:spLocks noChangeArrowheads="1"/>
          </p:cNvSpPr>
          <p:nvPr/>
        </p:nvSpPr>
        <p:spPr bwMode="auto">
          <a:xfrm>
            <a:off x="6062663" y="398660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>
                <a:sym typeface="Monotype Sorts" pitchFamily="2" charset="2"/>
              </a:rPr>
              <a:t>Espectro de Fase</a:t>
            </a:r>
            <a:endParaRPr lang="pt-BR" altLang="pt-BR"/>
          </a:p>
        </p:txBody>
      </p:sp>
      <p:sp>
        <p:nvSpPr>
          <p:cNvPr id="8203" name="Rectangle 109"/>
          <p:cNvSpPr>
            <a:spLocks noChangeArrowheads="1"/>
          </p:cNvSpPr>
          <p:nvPr/>
        </p:nvSpPr>
        <p:spPr bwMode="auto">
          <a:xfrm>
            <a:off x="879475" y="3919934"/>
            <a:ext cx="294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>
                <a:sym typeface="Monotype Sorts" pitchFamily="2" charset="2"/>
              </a:rPr>
              <a:t>Espectro de Amplitude</a:t>
            </a:r>
            <a:endParaRPr lang="pt-BR" altLang="pt-BR"/>
          </a:p>
        </p:txBody>
      </p:sp>
      <p:grpSp>
        <p:nvGrpSpPr>
          <p:cNvPr id="8204" name="Group 117"/>
          <p:cNvGrpSpPr>
            <a:grpSpLocks/>
          </p:cNvGrpSpPr>
          <p:nvPr/>
        </p:nvGrpSpPr>
        <p:grpSpPr bwMode="auto">
          <a:xfrm>
            <a:off x="-3175" y="4529534"/>
            <a:ext cx="5378450" cy="2201862"/>
            <a:chOff x="174" y="2574"/>
            <a:chExt cx="3388" cy="1387"/>
          </a:xfrm>
        </p:grpSpPr>
        <p:grpSp>
          <p:nvGrpSpPr>
            <p:cNvPr id="8205" name="Group 115"/>
            <p:cNvGrpSpPr>
              <a:grpSpLocks/>
            </p:cNvGrpSpPr>
            <p:nvPr/>
          </p:nvGrpSpPr>
          <p:grpSpPr bwMode="auto">
            <a:xfrm>
              <a:off x="174" y="2574"/>
              <a:ext cx="3388" cy="1387"/>
              <a:chOff x="2219" y="1173"/>
              <a:chExt cx="3388" cy="1387"/>
            </a:xfrm>
          </p:grpSpPr>
          <p:sp>
            <p:nvSpPr>
              <p:cNvPr id="8208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561" y="2368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>
                    <a:solidFill>
                      <a:srgbClr val="130000"/>
                    </a:solidFill>
                  </a:rPr>
                  <a:t>  0</a:t>
                </a:r>
                <a:endParaRPr lang="pt-BR" altLang="pt-BR" b="0"/>
              </a:p>
            </p:txBody>
          </p:sp>
          <p:sp>
            <p:nvSpPr>
              <p:cNvPr id="8209" name="Rectangle 7"/>
              <p:cNvSpPr>
                <a:spLocks noChangeAspect="1" noChangeArrowheads="1"/>
              </p:cNvSpPr>
              <p:nvPr/>
            </p:nvSpPr>
            <p:spPr bwMode="auto">
              <a:xfrm>
                <a:off x="3404" y="1249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A/4</a:t>
                </a:r>
              </a:p>
            </p:txBody>
          </p:sp>
          <p:sp>
            <p:nvSpPr>
              <p:cNvPr id="8210" name="Freeform 10"/>
              <p:cNvSpPr>
                <a:spLocks noChangeAspect="1"/>
              </p:cNvSpPr>
              <p:nvPr/>
            </p:nvSpPr>
            <p:spPr bwMode="auto">
              <a:xfrm>
                <a:off x="2234" y="2319"/>
                <a:ext cx="2888" cy="1"/>
              </a:xfrm>
              <a:custGeom>
                <a:avLst/>
                <a:gdLst>
                  <a:gd name="T0" fmla="*/ 0 w 433"/>
                  <a:gd name="T1" fmla="*/ 0 h 1"/>
                  <a:gd name="T2" fmla="*/ 38118832 w 433"/>
                  <a:gd name="T3" fmla="*/ 0 h 1"/>
                  <a:gd name="T4" fmla="*/ 38118832 w 43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3"/>
                  <a:gd name="T10" fmla="*/ 0 h 1"/>
                  <a:gd name="T11" fmla="*/ 433 w 43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3" h="1">
                    <a:moveTo>
                      <a:pt x="0" y="0"/>
                    </a:moveTo>
                    <a:lnTo>
                      <a:pt x="433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11" name="Freeform 17"/>
              <p:cNvSpPr>
                <a:spLocks noChangeAspect="1"/>
              </p:cNvSpPr>
              <p:nvPr/>
            </p:nvSpPr>
            <p:spPr bwMode="auto">
              <a:xfrm>
                <a:off x="3681" y="1173"/>
                <a:ext cx="2" cy="1119"/>
              </a:xfrm>
              <a:custGeom>
                <a:avLst/>
                <a:gdLst>
                  <a:gd name="T0" fmla="*/ 0 w 2"/>
                  <a:gd name="T1" fmla="*/ 425804 h 341"/>
                  <a:gd name="T2" fmla="*/ 0 w 2"/>
                  <a:gd name="T3" fmla="*/ 0 h 341"/>
                  <a:gd name="T4" fmla="*/ 0 w 2"/>
                  <a:gd name="T5" fmla="*/ 0 h 34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41"/>
                  <a:gd name="T11" fmla="*/ 2 w 2"/>
                  <a:gd name="T12" fmla="*/ 341 h 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41">
                    <a:moveTo>
                      <a:pt x="0" y="34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12" name="Line 27"/>
              <p:cNvSpPr>
                <a:spLocks noChangeAspect="1" noChangeShapeType="1"/>
              </p:cNvSpPr>
              <p:nvPr/>
            </p:nvSpPr>
            <p:spPr bwMode="auto">
              <a:xfrm>
                <a:off x="3681" y="1425"/>
                <a:ext cx="2" cy="15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13" name="Line 31"/>
              <p:cNvSpPr>
                <a:spLocks noChangeAspect="1" noChangeShapeType="1"/>
              </p:cNvSpPr>
              <p:nvPr/>
            </p:nvSpPr>
            <p:spPr bwMode="auto">
              <a:xfrm>
                <a:off x="2234" y="2319"/>
                <a:ext cx="27" cy="1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14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5096" y="2319"/>
                <a:ext cx="26" cy="1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15" name="Freeform 44"/>
              <p:cNvSpPr>
                <a:spLocks noChangeAspect="1"/>
              </p:cNvSpPr>
              <p:nvPr/>
            </p:nvSpPr>
            <p:spPr bwMode="auto">
              <a:xfrm>
                <a:off x="2234" y="1425"/>
                <a:ext cx="1434" cy="1084"/>
              </a:xfrm>
              <a:custGeom>
                <a:avLst/>
                <a:gdLst>
                  <a:gd name="T0" fmla="*/ 33 w 1292"/>
                  <a:gd name="T1" fmla="*/ 74 h 1781"/>
                  <a:gd name="T2" fmla="*/ 79 w 1292"/>
                  <a:gd name="T3" fmla="*/ 72 h 1781"/>
                  <a:gd name="T4" fmla="*/ 135 w 1292"/>
                  <a:gd name="T5" fmla="*/ 71 h 1781"/>
                  <a:gd name="T6" fmla="*/ 181 w 1292"/>
                  <a:gd name="T7" fmla="*/ 69 h 1781"/>
                  <a:gd name="T8" fmla="*/ 224 w 1292"/>
                  <a:gd name="T9" fmla="*/ 68 h 1781"/>
                  <a:gd name="T10" fmla="*/ 279 w 1292"/>
                  <a:gd name="T11" fmla="*/ 67 h 1781"/>
                  <a:gd name="T12" fmla="*/ 325 w 1292"/>
                  <a:gd name="T13" fmla="*/ 66 h 1781"/>
                  <a:gd name="T14" fmla="*/ 371 w 1292"/>
                  <a:gd name="T15" fmla="*/ 65 h 1781"/>
                  <a:gd name="T16" fmla="*/ 426 w 1292"/>
                  <a:gd name="T17" fmla="*/ 65 h 1781"/>
                  <a:gd name="T18" fmla="*/ 472 w 1292"/>
                  <a:gd name="T19" fmla="*/ 65 h 1781"/>
                  <a:gd name="T20" fmla="*/ 515 w 1292"/>
                  <a:gd name="T21" fmla="*/ 66 h 1781"/>
                  <a:gd name="T22" fmla="*/ 572 w 1292"/>
                  <a:gd name="T23" fmla="*/ 66 h 1781"/>
                  <a:gd name="T24" fmla="*/ 617 w 1292"/>
                  <a:gd name="T25" fmla="*/ 68 h 1781"/>
                  <a:gd name="T26" fmla="*/ 662 w 1292"/>
                  <a:gd name="T27" fmla="*/ 69 h 1781"/>
                  <a:gd name="T28" fmla="*/ 718 w 1292"/>
                  <a:gd name="T29" fmla="*/ 71 h 1781"/>
                  <a:gd name="T30" fmla="*/ 764 w 1292"/>
                  <a:gd name="T31" fmla="*/ 72 h 1781"/>
                  <a:gd name="T32" fmla="*/ 810 w 1292"/>
                  <a:gd name="T33" fmla="*/ 74 h 1781"/>
                  <a:gd name="T34" fmla="*/ 855 w 1292"/>
                  <a:gd name="T35" fmla="*/ 77 h 1781"/>
                  <a:gd name="T36" fmla="*/ 910 w 1292"/>
                  <a:gd name="T37" fmla="*/ 79 h 1781"/>
                  <a:gd name="T38" fmla="*/ 955 w 1292"/>
                  <a:gd name="T39" fmla="*/ 82 h 1781"/>
                  <a:gd name="T40" fmla="*/ 999 w 1292"/>
                  <a:gd name="T41" fmla="*/ 84 h 1781"/>
                  <a:gd name="T42" fmla="*/ 1056 w 1292"/>
                  <a:gd name="T43" fmla="*/ 86 h 1781"/>
                  <a:gd name="T44" fmla="*/ 1102 w 1292"/>
                  <a:gd name="T45" fmla="*/ 88 h 1781"/>
                  <a:gd name="T46" fmla="*/ 1145 w 1292"/>
                  <a:gd name="T47" fmla="*/ 89 h 1781"/>
                  <a:gd name="T48" fmla="*/ 1202 w 1292"/>
                  <a:gd name="T49" fmla="*/ 90 h 1781"/>
                  <a:gd name="T50" fmla="*/ 1245 w 1292"/>
                  <a:gd name="T51" fmla="*/ 91 h 1781"/>
                  <a:gd name="T52" fmla="*/ 1292 w 1292"/>
                  <a:gd name="T53" fmla="*/ 91 h 1781"/>
                  <a:gd name="T54" fmla="*/ 1347 w 1292"/>
                  <a:gd name="T55" fmla="*/ 90 h 1781"/>
                  <a:gd name="T56" fmla="*/ 1393 w 1292"/>
                  <a:gd name="T57" fmla="*/ 88 h 1781"/>
                  <a:gd name="T58" fmla="*/ 1438 w 1292"/>
                  <a:gd name="T59" fmla="*/ 86 h 1781"/>
                  <a:gd name="T60" fmla="*/ 1493 w 1292"/>
                  <a:gd name="T61" fmla="*/ 85 h 1781"/>
                  <a:gd name="T62" fmla="*/ 1537 w 1292"/>
                  <a:gd name="T63" fmla="*/ 81 h 1781"/>
                  <a:gd name="T64" fmla="*/ 1583 w 1292"/>
                  <a:gd name="T65" fmla="*/ 77 h 1781"/>
                  <a:gd name="T66" fmla="*/ 1639 w 1292"/>
                  <a:gd name="T67" fmla="*/ 73 h 1781"/>
                  <a:gd name="T68" fmla="*/ 1684 w 1292"/>
                  <a:gd name="T69" fmla="*/ 68 h 1781"/>
                  <a:gd name="T70" fmla="*/ 1729 w 1292"/>
                  <a:gd name="T71" fmla="*/ 63 h 1781"/>
                  <a:gd name="T72" fmla="*/ 1786 w 1292"/>
                  <a:gd name="T73" fmla="*/ 57 h 1781"/>
                  <a:gd name="T74" fmla="*/ 1834 w 1292"/>
                  <a:gd name="T75" fmla="*/ 51 h 1781"/>
                  <a:gd name="T76" fmla="*/ 1876 w 1292"/>
                  <a:gd name="T77" fmla="*/ 45 h 1781"/>
                  <a:gd name="T78" fmla="*/ 1932 w 1292"/>
                  <a:gd name="T79" fmla="*/ 39 h 1781"/>
                  <a:gd name="T80" fmla="*/ 1977 w 1292"/>
                  <a:gd name="T81" fmla="*/ 33 h 1781"/>
                  <a:gd name="T82" fmla="*/ 2024 w 1292"/>
                  <a:gd name="T83" fmla="*/ 27 h 1781"/>
                  <a:gd name="T84" fmla="*/ 2080 w 1292"/>
                  <a:gd name="T85" fmla="*/ 21 h 1781"/>
                  <a:gd name="T86" fmla="*/ 2125 w 1292"/>
                  <a:gd name="T87" fmla="*/ 16 h 1781"/>
                  <a:gd name="T88" fmla="*/ 2167 w 1292"/>
                  <a:gd name="T89" fmla="*/ 12 h 1781"/>
                  <a:gd name="T90" fmla="*/ 2224 w 1292"/>
                  <a:gd name="T91" fmla="*/ 8 h 1781"/>
                  <a:gd name="T92" fmla="*/ 2268 w 1292"/>
                  <a:gd name="T93" fmla="*/ 5 h 1781"/>
                  <a:gd name="T94" fmla="*/ 2315 w 1292"/>
                  <a:gd name="T95" fmla="*/ 2 h 1781"/>
                  <a:gd name="T96" fmla="*/ 2372 w 1292"/>
                  <a:gd name="T97" fmla="*/ 1 h 1781"/>
                  <a:gd name="T98" fmla="*/ 2416 w 1292"/>
                  <a:gd name="T99" fmla="*/ 0 h 17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2"/>
                  <a:gd name="T151" fmla="*/ 0 h 1781"/>
                  <a:gd name="T152" fmla="*/ 1292 w 1292"/>
                  <a:gd name="T153" fmla="*/ 1781 h 17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2" h="1781">
                    <a:moveTo>
                      <a:pt x="0" y="1468"/>
                    </a:moveTo>
                    <a:lnTo>
                      <a:pt x="6" y="1456"/>
                    </a:lnTo>
                    <a:lnTo>
                      <a:pt x="18" y="1444"/>
                    </a:lnTo>
                    <a:lnTo>
                      <a:pt x="24" y="1438"/>
                    </a:lnTo>
                    <a:lnTo>
                      <a:pt x="36" y="1426"/>
                    </a:lnTo>
                    <a:lnTo>
                      <a:pt x="42" y="1414"/>
                    </a:lnTo>
                    <a:lnTo>
                      <a:pt x="54" y="1408"/>
                    </a:lnTo>
                    <a:lnTo>
                      <a:pt x="60" y="1396"/>
                    </a:lnTo>
                    <a:lnTo>
                      <a:pt x="72" y="1384"/>
                    </a:lnTo>
                    <a:lnTo>
                      <a:pt x="78" y="1378"/>
                    </a:lnTo>
                    <a:lnTo>
                      <a:pt x="84" y="1366"/>
                    </a:lnTo>
                    <a:lnTo>
                      <a:pt x="96" y="1360"/>
                    </a:lnTo>
                    <a:lnTo>
                      <a:pt x="102" y="1348"/>
                    </a:lnTo>
                    <a:lnTo>
                      <a:pt x="114" y="1342"/>
                    </a:lnTo>
                    <a:lnTo>
                      <a:pt x="120" y="1336"/>
                    </a:lnTo>
                    <a:lnTo>
                      <a:pt x="132" y="1324"/>
                    </a:lnTo>
                    <a:lnTo>
                      <a:pt x="138" y="1318"/>
                    </a:lnTo>
                    <a:lnTo>
                      <a:pt x="150" y="1312"/>
                    </a:lnTo>
                    <a:lnTo>
                      <a:pt x="156" y="1306"/>
                    </a:lnTo>
                    <a:lnTo>
                      <a:pt x="162" y="1300"/>
                    </a:lnTo>
                    <a:lnTo>
                      <a:pt x="174" y="1294"/>
                    </a:lnTo>
                    <a:lnTo>
                      <a:pt x="180" y="1288"/>
                    </a:lnTo>
                    <a:lnTo>
                      <a:pt x="192" y="1288"/>
                    </a:lnTo>
                    <a:lnTo>
                      <a:pt x="198" y="1281"/>
                    </a:lnTo>
                    <a:lnTo>
                      <a:pt x="210" y="1281"/>
                    </a:lnTo>
                    <a:lnTo>
                      <a:pt x="216" y="1281"/>
                    </a:lnTo>
                    <a:lnTo>
                      <a:pt x="228" y="1275"/>
                    </a:lnTo>
                    <a:lnTo>
                      <a:pt x="234" y="1275"/>
                    </a:lnTo>
                    <a:lnTo>
                      <a:pt x="240" y="1275"/>
                    </a:lnTo>
                    <a:lnTo>
                      <a:pt x="252" y="1281"/>
                    </a:lnTo>
                    <a:lnTo>
                      <a:pt x="258" y="1281"/>
                    </a:lnTo>
                    <a:lnTo>
                      <a:pt x="270" y="1281"/>
                    </a:lnTo>
                    <a:lnTo>
                      <a:pt x="276" y="1288"/>
                    </a:lnTo>
                    <a:lnTo>
                      <a:pt x="288" y="1294"/>
                    </a:lnTo>
                    <a:lnTo>
                      <a:pt x="294" y="1294"/>
                    </a:lnTo>
                    <a:lnTo>
                      <a:pt x="306" y="1300"/>
                    </a:lnTo>
                    <a:lnTo>
                      <a:pt x="312" y="1306"/>
                    </a:lnTo>
                    <a:lnTo>
                      <a:pt x="318" y="1318"/>
                    </a:lnTo>
                    <a:lnTo>
                      <a:pt x="330" y="1324"/>
                    </a:lnTo>
                    <a:lnTo>
                      <a:pt x="336" y="1330"/>
                    </a:lnTo>
                    <a:lnTo>
                      <a:pt x="348" y="1342"/>
                    </a:lnTo>
                    <a:lnTo>
                      <a:pt x="354" y="1354"/>
                    </a:lnTo>
                    <a:lnTo>
                      <a:pt x="366" y="1360"/>
                    </a:lnTo>
                    <a:lnTo>
                      <a:pt x="372" y="1372"/>
                    </a:lnTo>
                    <a:lnTo>
                      <a:pt x="384" y="1384"/>
                    </a:lnTo>
                    <a:lnTo>
                      <a:pt x="390" y="1396"/>
                    </a:lnTo>
                    <a:lnTo>
                      <a:pt x="396" y="1408"/>
                    </a:lnTo>
                    <a:lnTo>
                      <a:pt x="409" y="1426"/>
                    </a:lnTo>
                    <a:lnTo>
                      <a:pt x="415" y="1438"/>
                    </a:lnTo>
                    <a:lnTo>
                      <a:pt x="427" y="1450"/>
                    </a:lnTo>
                    <a:lnTo>
                      <a:pt x="433" y="1468"/>
                    </a:lnTo>
                    <a:lnTo>
                      <a:pt x="445" y="1480"/>
                    </a:lnTo>
                    <a:lnTo>
                      <a:pt x="451" y="1498"/>
                    </a:lnTo>
                    <a:lnTo>
                      <a:pt x="457" y="1510"/>
                    </a:lnTo>
                    <a:lnTo>
                      <a:pt x="469" y="1528"/>
                    </a:lnTo>
                    <a:lnTo>
                      <a:pt x="475" y="1540"/>
                    </a:lnTo>
                    <a:lnTo>
                      <a:pt x="487" y="1558"/>
                    </a:lnTo>
                    <a:lnTo>
                      <a:pt x="493" y="1570"/>
                    </a:lnTo>
                    <a:lnTo>
                      <a:pt x="505" y="1588"/>
                    </a:lnTo>
                    <a:lnTo>
                      <a:pt x="511" y="1600"/>
                    </a:lnTo>
                    <a:lnTo>
                      <a:pt x="523" y="1618"/>
                    </a:lnTo>
                    <a:lnTo>
                      <a:pt x="529" y="1630"/>
                    </a:lnTo>
                    <a:lnTo>
                      <a:pt x="535" y="1648"/>
                    </a:lnTo>
                    <a:lnTo>
                      <a:pt x="547" y="1660"/>
                    </a:lnTo>
                    <a:lnTo>
                      <a:pt x="553" y="1672"/>
                    </a:lnTo>
                    <a:lnTo>
                      <a:pt x="565" y="1684"/>
                    </a:lnTo>
                    <a:lnTo>
                      <a:pt x="571" y="1702"/>
                    </a:lnTo>
                    <a:lnTo>
                      <a:pt x="583" y="1709"/>
                    </a:lnTo>
                    <a:lnTo>
                      <a:pt x="589" y="1721"/>
                    </a:lnTo>
                    <a:lnTo>
                      <a:pt x="601" y="1733"/>
                    </a:lnTo>
                    <a:lnTo>
                      <a:pt x="607" y="1745"/>
                    </a:lnTo>
                    <a:lnTo>
                      <a:pt x="613" y="1751"/>
                    </a:lnTo>
                    <a:lnTo>
                      <a:pt x="625" y="1757"/>
                    </a:lnTo>
                    <a:lnTo>
                      <a:pt x="631" y="1769"/>
                    </a:lnTo>
                    <a:lnTo>
                      <a:pt x="643" y="1769"/>
                    </a:lnTo>
                    <a:lnTo>
                      <a:pt x="649" y="1775"/>
                    </a:lnTo>
                    <a:lnTo>
                      <a:pt x="661" y="1781"/>
                    </a:lnTo>
                    <a:lnTo>
                      <a:pt x="667" y="1781"/>
                    </a:lnTo>
                    <a:lnTo>
                      <a:pt x="679" y="1781"/>
                    </a:lnTo>
                    <a:lnTo>
                      <a:pt x="685" y="1781"/>
                    </a:lnTo>
                    <a:lnTo>
                      <a:pt x="691" y="1781"/>
                    </a:lnTo>
                    <a:lnTo>
                      <a:pt x="703" y="1781"/>
                    </a:lnTo>
                    <a:lnTo>
                      <a:pt x="709" y="1775"/>
                    </a:lnTo>
                    <a:lnTo>
                      <a:pt x="721" y="1769"/>
                    </a:lnTo>
                    <a:lnTo>
                      <a:pt x="727" y="1763"/>
                    </a:lnTo>
                    <a:lnTo>
                      <a:pt x="739" y="1757"/>
                    </a:lnTo>
                    <a:lnTo>
                      <a:pt x="745" y="1745"/>
                    </a:lnTo>
                    <a:lnTo>
                      <a:pt x="757" y="1733"/>
                    </a:lnTo>
                    <a:lnTo>
                      <a:pt x="763" y="1721"/>
                    </a:lnTo>
                    <a:lnTo>
                      <a:pt x="769" y="1709"/>
                    </a:lnTo>
                    <a:lnTo>
                      <a:pt x="781" y="1696"/>
                    </a:lnTo>
                    <a:lnTo>
                      <a:pt x="787" y="1678"/>
                    </a:lnTo>
                    <a:lnTo>
                      <a:pt x="799" y="1660"/>
                    </a:lnTo>
                    <a:lnTo>
                      <a:pt x="805" y="1642"/>
                    </a:lnTo>
                    <a:lnTo>
                      <a:pt x="817" y="1618"/>
                    </a:lnTo>
                    <a:lnTo>
                      <a:pt x="823" y="1594"/>
                    </a:lnTo>
                    <a:lnTo>
                      <a:pt x="835" y="1570"/>
                    </a:lnTo>
                    <a:lnTo>
                      <a:pt x="841" y="1546"/>
                    </a:lnTo>
                    <a:lnTo>
                      <a:pt x="847" y="1522"/>
                    </a:lnTo>
                    <a:lnTo>
                      <a:pt x="859" y="1492"/>
                    </a:lnTo>
                    <a:lnTo>
                      <a:pt x="865" y="1468"/>
                    </a:lnTo>
                    <a:lnTo>
                      <a:pt x="877" y="1438"/>
                    </a:lnTo>
                    <a:lnTo>
                      <a:pt x="883" y="1402"/>
                    </a:lnTo>
                    <a:lnTo>
                      <a:pt x="895" y="1372"/>
                    </a:lnTo>
                    <a:lnTo>
                      <a:pt x="901" y="1342"/>
                    </a:lnTo>
                    <a:lnTo>
                      <a:pt x="913" y="1306"/>
                    </a:lnTo>
                    <a:lnTo>
                      <a:pt x="919" y="1269"/>
                    </a:lnTo>
                    <a:lnTo>
                      <a:pt x="925" y="1233"/>
                    </a:lnTo>
                    <a:lnTo>
                      <a:pt x="937" y="1197"/>
                    </a:lnTo>
                    <a:lnTo>
                      <a:pt x="943" y="1161"/>
                    </a:lnTo>
                    <a:lnTo>
                      <a:pt x="955" y="1125"/>
                    </a:lnTo>
                    <a:lnTo>
                      <a:pt x="961" y="1083"/>
                    </a:lnTo>
                    <a:lnTo>
                      <a:pt x="974" y="1047"/>
                    </a:lnTo>
                    <a:lnTo>
                      <a:pt x="980" y="1005"/>
                    </a:lnTo>
                    <a:lnTo>
                      <a:pt x="992" y="969"/>
                    </a:lnTo>
                    <a:lnTo>
                      <a:pt x="998" y="927"/>
                    </a:lnTo>
                    <a:lnTo>
                      <a:pt x="1004" y="885"/>
                    </a:lnTo>
                    <a:lnTo>
                      <a:pt x="1016" y="848"/>
                    </a:lnTo>
                    <a:lnTo>
                      <a:pt x="1022" y="806"/>
                    </a:lnTo>
                    <a:lnTo>
                      <a:pt x="1034" y="764"/>
                    </a:lnTo>
                    <a:lnTo>
                      <a:pt x="1040" y="728"/>
                    </a:lnTo>
                    <a:lnTo>
                      <a:pt x="1052" y="686"/>
                    </a:lnTo>
                    <a:lnTo>
                      <a:pt x="1058" y="650"/>
                    </a:lnTo>
                    <a:lnTo>
                      <a:pt x="1070" y="608"/>
                    </a:lnTo>
                    <a:lnTo>
                      <a:pt x="1076" y="572"/>
                    </a:lnTo>
                    <a:lnTo>
                      <a:pt x="1082" y="536"/>
                    </a:lnTo>
                    <a:lnTo>
                      <a:pt x="1094" y="494"/>
                    </a:lnTo>
                    <a:lnTo>
                      <a:pt x="1100" y="458"/>
                    </a:lnTo>
                    <a:lnTo>
                      <a:pt x="1112" y="421"/>
                    </a:lnTo>
                    <a:lnTo>
                      <a:pt x="1118" y="391"/>
                    </a:lnTo>
                    <a:lnTo>
                      <a:pt x="1130" y="355"/>
                    </a:lnTo>
                    <a:lnTo>
                      <a:pt x="1136" y="325"/>
                    </a:lnTo>
                    <a:lnTo>
                      <a:pt x="1148" y="295"/>
                    </a:lnTo>
                    <a:lnTo>
                      <a:pt x="1154" y="265"/>
                    </a:lnTo>
                    <a:lnTo>
                      <a:pt x="1160" y="235"/>
                    </a:lnTo>
                    <a:lnTo>
                      <a:pt x="1172" y="205"/>
                    </a:lnTo>
                    <a:lnTo>
                      <a:pt x="1178" y="181"/>
                    </a:lnTo>
                    <a:lnTo>
                      <a:pt x="1190" y="157"/>
                    </a:lnTo>
                    <a:lnTo>
                      <a:pt x="1196" y="133"/>
                    </a:lnTo>
                    <a:lnTo>
                      <a:pt x="1208" y="115"/>
                    </a:lnTo>
                    <a:lnTo>
                      <a:pt x="1214" y="97"/>
                    </a:lnTo>
                    <a:lnTo>
                      <a:pt x="1226" y="79"/>
                    </a:lnTo>
                    <a:lnTo>
                      <a:pt x="1232" y="61"/>
                    </a:lnTo>
                    <a:lnTo>
                      <a:pt x="1238" y="49"/>
                    </a:lnTo>
                    <a:lnTo>
                      <a:pt x="1250" y="37"/>
                    </a:lnTo>
                    <a:lnTo>
                      <a:pt x="1256" y="25"/>
                    </a:lnTo>
                    <a:lnTo>
                      <a:pt x="1268" y="18"/>
                    </a:lnTo>
                    <a:lnTo>
                      <a:pt x="1274" y="6"/>
                    </a:lnTo>
                    <a:lnTo>
                      <a:pt x="1286" y="6"/>
                    </a:lnTo>
                    <a:lnTo>
                      <a:pt x="1292" y="0"/>
                    </a:lnTo>
                  </a:path>
                </a:pathLst>
              </a:custGeom>
              <a:noFill/>
              <a:ln w="28575" cap="flat" cmpd="sng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16" name="Freeform 45"/>
              <p:cNvSpPr>
                <a:spLocks noChangeAspect="1"/>
              </p:cNvSpPr>
              <p:nvPr/>
            </p:nvSpPr>
            <p:spPr bwMode="auto">
              <a:xfrm>
                <a:off x="3689" y="1425"/>
                <a:ext cx="1433" cy="1084"/>
              </a:xfrm>
              <a:custGeom>
                <a:avLst/>
                <a:gdLst>
                  <a:gd name="T0" fmla="*/ 33 w 1292"/>
                  <a:gd name="T1" fmla="*/ 1 h 1781"/>
                  <a:gd name="T2" fmla="*/ 79 w 1292"/>
                  <a:gd name="T3" fmla="*/ 2 h 1781"/>
                  <a:gd name="T4" fmla="*/ 123 w 1292"/>
                  <a:gd name="T5" fmla="*/ 4 h 1781"/>
                  <a:gd name="T6" fmla="*/ 179 w 1292"/>
                  <a:gd name="T7" fmla="*/ 7 h 1781"/>
                  <a:gd name="T8" fmla="*/ 224 w 1292"/>
                  <a:gd name="T9" fmla="*/ 10 h 1781"/>
                  <a:gd name="T10" fmla="*/ 267 w 1292"/>
                  <a:gd name="T11" fmla="*/ 15 h 1781"/>
                  <a:gd name="T12" fmla="*/ 324 w 1292"/>
                  <a:gd name="T13" fmla="*/ 20 h 1781"/>
                  <a:gd name="T14" fmla="*/ 370 w 1292"/>
                  <a:gd name="T15" fmla="*/ 25 h 1781"/>
                  <a:gd name="T16" fmla="*/ 415 w 1292"/>
                  <a:gd name="T17" fmla="*/ 31 h 1781"/>
                  <a:gd name="T18" fmla="*/ 472 w 1292"/>
                  <a:gd name="T19" fmla="*/ 37 h 1781"/>
                  <a:gd name="T20" fmla="*/ 516 w 1292"/>
                  <a:gd name="T21" fmla="*/ 43 h 1781"/>
                  <a:gd name="T22" fmla="*/ 560 w 1292"/>
                  <a:gd name="T23" fmla="*/ 49 h 1781"/>
                  <a:gd name="T24" fmla="*/ 616 w 1292"/>
                  <a:gd name="T25" fmla="*/ 55 h 1781"/>
                  <a:gd name="T26" fmla="*/ 662 w 1292"/>
                  <a:gd name="T27" fmla="*/ 61 h 1781"/>
                  <a:gd name="T28" fmla="*/ 705 w 1292"/>
                  <a:gd name="T29" fmla="*/ 67 h 1781"/>
                  <a:gd name="T30" fmla="*/ 763 w 1292"/>
                  <a:gd name="T31" fmla="*/ 71 h 1781"/>
                  <a:gd name="T32" fmla="*/ 804 w 1292"/>
                  <a:gd name="T33" fmla="*/ 76 h 1781"/>
                  <a:gd name="T34" fmla="*/ 850 w 1292"/>
                  <a:gd name="T35" fmla="*/ 80 h 1781"/>
                  <a:gd name="T36" fmla="*/ 905 w 1292"/>
                  <a:gd name="T37" fmla="*/ 83 h 1781"/>
                  <a:gd name="T38" fmla="*/ 952 w 1292"/>
                  <a:gd name="T39" fmla="*/ 86 h 1781"/>
                  <a:gd name="T40" fmla="*/ 996 w 1292"/>
                  <a:gd name="T41" fmla="*/ 88 h 1781"/>
                  <a:gd name="T42" fmla="*/ 1051 w 1292"/>
                  <a:gd name="T43" fmla="*/ 89 h 1781"/>
                  <a:gd name="T44" fmla="*/ 1096 w 1292"/>
                  <a:gd name="T45" fmla="*/ 91 h 1781"/>
                  <a:gd name="T46" fmla="*/ 1140 w 1292"/>
                  <a:gd name="T47" fmla="*/ 91 h 1781"/>
                  <a:gd name="T48" fmla="*/ 1197 w 1292"/>
                  <a:gd name="T49" fmla="*/ 90 h 1781"/>
                  <a:gd name="T50" fmla="*/ 1242 w 1292"/>
                  <a:gd name="T51" fmla="*/ 89 h 1781"/>
                  <a:gd name="T52" fmla="*/ 1287 w 1292"/>
                  <a:gd name="T53" fmla="*/ 88 h 1781"/>
                  <a:gd name="T54" fmla="*/ 1342 w 1292"/>
                  <a:gd name="T55" fmla="*/ 86 h 1781"/>
                  <a:gd name="T56" fmla="*/ 1386 w 1292"/>
                  <a:gd name="T57" fmla="*/ 85 h 1781"/>
                  <a:gd name="T58" fmla="*/ 1431 w 1292"/>
                  <a:gd name="T59" fmla="*/ 82 h 1781"/>
                  <a:gd name="T60" fmla="*/ 1488 w 1292"/>
                  <a:gd name="T61" fmla="*/ 80 h 1781"/>
                  <a:gd name="T62" fmla="*/ 1535 w 1292"/>
                  <a:gd name="T63" fmla="*/ 77 h 1781"/>
                  <a:gd name="T64" fmla="*/ 1579 w 1292"/>
                  <a:gd name="T65" fmla="*/ 75 h 1781"/>
                  <a:gd name="T66" fmla="*/ 1635 w 1292"/>
                  <a:gd name="T67" fmla="*/ 73 h 1781"/>
                  <a:gd name="T68" fmla="*/ 1678 w 1292"/>
                  <a:gd name="T69" fmla="*/ 71 h 1781"/>
                  <a:gd name="T70" fmla="*/ 1724 w 1292"/>
                  <a:gd name="T71" fmla="*/ 69 h 1781"/>
                  <a:gd name="T72" fmla="*/ 1779 w 1292"/>
                  <a:gd name="T73" fmla="*/ 68 h 1781"/>
                  <a:gd name="T74" fmla="*/ 1826 w 1292"/>
                  <a:gd name="T75" fmla="*/ 67 h 1781"/>
                  <a:gd name="T76" fmla="*/ 1871 w 1292"/>
                  <a:gd name="T77" fmla="*/ 66 h 1781"/>
                  <a:gd name="T78" fmla="*/ 1925 w 1292"/>
                  <a:gd name="T79" fmla="*/ 65 h 1781"/>
                  <a:gd name="T80" fmla="*/ 1969 w 1292"/>
                  <a:gd name="T81" fmla="*/ 65 h 1781"/>
                  <a:gd name="T82" fmla="*/ 2014 w 1292"/>
                  <a:gd name="T83" fmla="*/ 65 h 1781"/>
                  <a:gd name="T84" fmla="*/ 2071 w 1292"/>
                  <a:gd name="T85" fmla="*/ 66 h 1781"/>
                  <a:gd name="T86" fmla="*/ 2116 w 1292"/>
                  <a:gd name="T87" fmla="*/ 67 h 1781"/>
                  <a:gd name="T88" fmla="*/ 2161 w 1292"/>
                  <a:gd name="T89" fmla="*/ 68 h 1781"/>
                  <a:gd name="T90" fmla="*/ 2216 w 1292"/>
                  <a:gd name="T91" fmla="*/ 69 h 1781"/>
                  <a:gd name="T92" fmla="*/ 2259 w 1292"/>
                  <a:gd name="T93" fmla="*/ 70 h 1781"/>
                  <a:gd name="T94" fmla="*/ 2304 w 1292"/>
                  <a:gd name="T95" fmla="*/ 72 h 1781"/>
                  <a:gd name="T96" fmla="*/ 2359 w 1292"/>
                  <a:gd name="T97" fmla="*/ 73 h 1781"/>
                  <a:gd name="T98" fmla="*/ 2403 w 1292"/>
                  <a:gd name="T99" fmla="*/ 74 h 17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2"/>
                  <a:gd name="T151" fmla="*/ 0 h 1781"/>
                  <a:gd name="T152" fmla="*/ 1292 w 1292"/>
                  <a:gd name="T153" fmla="*/ 1781 h 17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2" h="1781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24" y="18"/>
                    </a:lnTo>
                    <a:lnTo>
                      <a:pt x="36" y="25"/>
                    </a:lnTo>
                    <a:lnTo>
                      <a:pt x="42" y="37"/>
                    </a:lnTo>
                    <a:lnTo>
                      <a:pt x="54" y="49"/>
                    </a:lnTo>
                    <a:lnTo>
                      <a:pt x="60" y="61"/>
                    </a:lnTo>
                    <a:lnTo>
                      <a:pt x="66" y="79"/>
                    </a:lnTo>
                    <a:lnTo>
                      <a:pt x="78" y="97"/>
                    </a:lnTo>
                    <a:lnTo>
                      <a:pt x="84" y="115"/>
                    </a:lnTo>
                    <a:lnTo>
                      <a:pt x="96" y="133"/>
                    </a:lnTo>
                    <a:lnTo>
                      <a:pt x="102" y="157"/>
                    </a:lnTo>
                    <a:lnTo>
                      <a:pt x="114" y="181"/>
                    </a:lnTo>
                    <a:lnTo>
                      <a:pt x="120" y="205"/>
                    </a:lnTo>
                    <a:lnTo>
                      <a:pt x="132" y="235"/>
                    </a:lnTo>
                    <a:lnTo>
                      <a:pt x="138" y="265"/>
                    </a:lnTo>
                    <a:lnTo>
                      <a:pt x="144" y="295"/>
                    </a:lnTo>
                    <a:lnTo>
                      <a:pt x="156" y="325"/>
                    </a:lnTo>
                    <a:lnTo>
                      <a:pt x="162" y="355"/>
                    </a:lnTo>
                    <a:lnTo>
                      <a:pt x="174" y="391"/>
                    </a:lnTo>
                    <a:lnTo>
                      <a:pt x="180" y="421"/>
                    </a:lnTo>
                    <a:lnTo>
                      <a:pt x="192" y="458"/>
                    </a:lnTo>
                    <a:lnTo>
                      <a:pt x="198" y="494"/>
                    </a:lnTo>
                    <a:lnTo>
                      <a:pt x="210" y="536"/>
                    </a:lnTo>
                    <a:lnTo>
                      <a:pt x="216" y="572"/>
                    </a:lnTo>
                    <a:lnTo>
                      <a:pt x="223" y="608"/>
                    </a:lnTo>
                    <a:lnTo>
                      <a:pt x="235" y="650"/>
                    </a:lnTo>
                    <a:lnTo>
                      <a:pt x="241" y="686"/>
                    </a:lnTo>
                    <a:lnTo>
                      <a:pt x="253" y="728"/>
                    </a:lnTo>
                    <a:lnTo>
                      <a:pt x="259" y="764"/>
                    </a:lnTo>
                    <a:lnTo>
                      <a:pt x="271" y="806"/>
                    </a:lnTo>
                    <a:lnTo>
                      <a:pt x="277" y="848"/>
                    </a:lnTo>
                    <a:lnTo>
                      <a:pt x="289" y="885"/>
                    </a:lnTo>
                    <a:lnTo>
                      <a:pt x="295" y="927"/>
                    </a:lnTo>
                    <a:lnTo>
                      <a:pt x="301" y="969"/>
                    </a:lnTo>
                    <a:lnTo>
                      <a:pt x="313" y="1005"/>
                    </a:lnTo>
                    <a:lnTo>
                      <a:pt x="319" y="1047"/>
                    </a:lnTo>
                    <a:lnTo>
                      <a:pt x="331" y="1083"/>
                    </a:lnTo>
                    <a:lnTo>
                      <a:pt x="337" y="1125"/>
                    </a:lnTo>
                    <a:lnTo>
                      <a:pt x="349" y="1161"/>
                    </a:lnTo>
                    <a:lnTo>
                      <a:pt x="355" y="1197"/>
                    </a:lnTo>
                    <a:lnTo>
                      <a:pt x="367" y="1233"/>
                    </a:lnTo>
                    <a:lnTo>
                      <a:pt x="373" y="1269"/>
                    </a:lnTo>
                    <a:lnTo>
                      <a:pt x="379" y="1306"/>
                    </a:lnTo>
                    <a:lnTo>
                      <a:pt x="391" y="1342"/>
                    </a:lnTo>
                    <a:lnTo>
                      <a:pt x="397" y="1372"/>
                    </a:lnTo>
                    <a:lnTo>
                      <a:pt x="409" y="1402"/>
                    </a:lnTo>
                    <a:lnTo>
                      <a:pt x="415" y="1438"/>
                    </a:lnTo>
                    <a:lnTo>
                      <a:pt x="427" y="1468"/>
                    </a:lnTo>
                    <a:lnTo>
                      <a:pt x="433" y="1492"/>
                    </a:lnTo>
                    <a:lnTo>
                      <a:pt x="445" y="1522"/>
                    </a:lnTo>
                    <a:lnTo>
                      <a:pt x="451" y="1546"/>
                    </a:lnTo>
                    <a:lnTo>
                      <a:pt x="457" y="1570"/>
                    </a:lnTo>
                    <a:lnTo>
                      <a:pt x="469" y="1594"/>
                    </a:lnTo>
                    <a:lnTo>
                      <a:pt x="475" y="1618"/>
                    </a:lnTo>
                    <a:lnTo>
                      <a:pt x="487" y="1642"/>
                    </a:lnTo>
                    <a:lnTo>
                      <a:pt x="493" y="1660"/>
                    </a:lnTo>
                    <a:lnTo>
                      <a:pt x="505" y="1678"/>
                    </a:lnTo>
                    <a:lnTo>
                      <a:pt x="511" y="1696"/>
                    </a:lnTo>
                    <a:lnTo>
                      <a:pt x="523" y="1709"/>
                    </a:lnTo>
                    <a:lnTo>
                      <a:pt x="529" y="1721"/>
                    </a:lnTo>
                    <a:lnTo>
                      <a:pt x="535" y="1733"/>
                    </a:lnTo>
                    <a:lnTo>
                      <a:pt x="547" y="1745"/>
                    </a:lnTo>
                    <a:lnTo>
                      <a:pt x="553" y="1757"/>
                    </a:lnTo>
                    <a:lnTo>
                      <a:pt x="565" y="1763"/>
                    </a:lnTo>
                    <a:lnTo>
                      <a:pt x="571" y="1769"/>
                    </a:lnTo>
                    <a:lnTo>
                      <a:pt x="583" y="1775"/>
                    </a:lnTo>
                    <a:lnTo>
                      <a:pt x="589" y="1781"/>
                    </a:lnTo>
                    <a:lnTo>
                      <a:pt x="601" y="1781"/>
                    </a:lnTo>
                    <a:lnTo>
                      <a:pt x="607" y="1781"/>
                    </a:lnTo>
                    <a:lnTo>
                      <a:pt x="613" y="1781"/>
                    </a:lnTo>
                    <a:lnTo>
                      <a:pt x="625" y="1781"/>
                    </a:lnTo>
                    <a:lnTo>
                      <a:pt x="631" y="1781"/>
                    </a:lnTo>
                    <a:lnTo>
                      <a:pt x="643" y="1775"/>
                    </a:lnTo>
                    <a:lnTo>
                      <a:pt x="649" y="1769"/>
                    </a:lnTo>
                    <a:lnTo>
                      <a:pt x="661" y="1769"/>
                    </a:lnTo>
                    <a:lnTo>
                      <a:pt x="667" y="1757"/>
                    </a:lnTo>
                    <a:lnTo>
                      <a:pt x="679" y="1751"/>
                    </a:lnTo>
                    <a:lnTo>
                      <a:pt x="685" y="1745"/>
                    </a:lnTo>
                    <a:lnTo>
                      <a:pt x="691" y="1733"/>
                    </a:lnTo>
                    <a:lnTo>
                      <a:pt x="703" y="1721"/>
                    </a:lnTo>
                    <a:lnTo>
                      <a:pt x="709" y="1709"/>
                    </a:lnTo>
                    <a:lnTo>
                      <a:pt x="721" y="1702"/>
                    </a:lnTo>
                    <a:lnTo>
                      <a:pt x="727" y="1684"/>
                    </a:lnTo>
                    <a:lnTo>
                      <a:pt x="739" y="1672"/>
                    </a:lnTo>
                    <a:lnTo>
                      <a:pt x="745" y="1660"/>
                    </a:lnTo>
                    <a:lnTo>
                      <a:pt x="757" y="1648"/>
                    </a:lnTo>
                    <a:lnTo>
                      <a:pt x="763" y="1630"/>
                    </a:lnTo>
                    <a:lnTo>
                      <a:pt x="769" y="1618"/>
                    </a:lnTo>
                    <a:lnTo>
                      <a:pt x="782" y="1600"/>
                    </a:lnTo>
                    <a:lnTo>
                      <a:pt x="788" y="1588"/>
                    </a:lnTo>
                    <a:lnTo>
                      <a:pt x="800" y="1570"/>
                    </a:lnTo>
                    <a:lnTo>
                      <a:pt x="806" y="1558"/>
                    </a:lnTo>
                    <a:lnTo>
                      <a:pt x="818" y="1540"/>
                    </a:lnTo>
                    <a:lnTo>
                      <a:pt x="824" y="1528"/>
                    </a:lnTo>
                    <a:lnTo>
                      <a:pt x="836" y="1510"/>
                    </a:lnTo>
                    <a:lnTo>
                      <a:pt x="842" y="1498"/>
                    </a:lnTo>
                    <a:lnTo>
                      <a:pt x="848" y="1480"/>
                    </a:lnTo>
                    <a:lnTo>
                      <a:pt x="860" y="1468"/>
                    </a:lnTo>
                    <a:lnTo>
                      <a:pt x="866" y="1450"/>
                    </a:lnTo>
                    <a:lnTo>
                      <a:pt x="878" y="1438"/>
                    </a:lnTo>
                    <a:lnTo>
                      <a:pt x="884" y="1426"/>
                    </a:lnTo>
                    <a:lnTo>
                      <a:pt x="896" y="1408"/>
                    </a:lnTo>
                    <a:lnTo>
                      <a:pt x="902" y="1396"/>
                    </a:lnTo>
                    <a:lnTo>
                      <a:pt x="908" y="1384"/>
                    </a:lnTo>
                    <a:lnTo>
                      <a:pt x="920" y="1372"/>
                    </a:lnTo>
                    <a:lnTo>
                      <a:pt x="926" y="1360"/>
                    </a:lnTo>
                    <a:lnTo>
                      <a:pt x="938" y="1354"/>
                    </a:lnTo>
                    <a:lnTo>
                      <a:pt x="944" y="1342"/>
                    </a:lnTo>
                    <a:lnTo>
                      <a:pt x="956" y="1330"/>
                    </a:lnTo>
                    <a:lnTo>
                      <a:pt x="962" y="1324"/>
                    </a:lnTo>
                    <a:lnTo>
                      <a:pt x="974" y="1318"/>
                    </a:lnTo>
                    <a:lnTo>
                      <a:pt x="980" y="1306"/>
                    </a:lnTo>
                    <a:lnTo>
                      <a:pt x="986" y="1300"/>
                    </a:lnTo>
                    <a:lnTo>
                      <a:pt x="998" y="1294"/>
                    </a:lnTo>
                    <a:lnTo>
                      <a:pt x="1004" y="1294"/>
                    </a:lnTo>
                    <a:lnTo>
                      <a:pt x="1016" y="1288"/>
                    </a:lnTo>
                    <a:lnTo>
                      <a:pt x="1022" y="1281"/>
                    </a:lnTo>
                    <a:lnTo>
                      <a:pt x="1034" y="1281"/>
                    </a:lnTo>
                    <a:lnTo>
                      <a:pt x="1040" y="1281"/>
                    </a:lnTo>
                    <a:lnTo>
                      <a:pt x="1052" y="1275"/>
                    </a:lnTo>
                    <a:lnTo>
                      <a:pt x="1058" y="1275"/>
                    </a:lnTo>
                    <a:lnTo>
                      <a:pt x="1064" y="1275"/>
                    </a:lnTo>
                    <a:lnTo>
                      <a:pt x="1076" y="1281"/>
                    </a:lnTo>
                    <a:lnTo>
                      <a:pt x="1082" y="1281"/>
                    </a:lnTo>
                    <a:lnTo>
                      <a:pt x="1094" y="1281"/>
                    </a:lnTo>
                    <a:lnTo>
                      <a:pt x="1100" y="1288"/>
                    </a:lnTo>
                    <a:lnTo>
                      <a:pt x="1112" y="1288"/>
                    </a:lnTo>
                    <a:lnTo>
                      <a:pt x="1118" y="1294"/>
                    </a:lnTo>
                    <a:lnTo>
                      <a:pt x="1130" y="1300"/>
                    </a:lnTo>
                    <a:lnTo>
                      <a:pt x="1136" y="1306"/>
                    </a:lnTo>
                    <a:lnTo>
                      <a:pt x="1142" y="1312"/>
                    </a:lnTo>
                    <a:lnTo>
                      <a:pt x="1154" y="1318"/>
                    </a:lnTo>
                    <a:lnTo>
                      <a:pt x="1160" y="1324"/>
                    </a:lnTo>
                    <a:lnTo>
                      <a:pt x="1172" y="1336"/>
                    </a:lnTo>
                    <a:lnTo>
                      <a:pt x="1178" y="1342"/>
                    </a:lnTo>
                    <a:lnTo>
                      <a:pt x="1190" y="1348"/>
                    </a:lnTo>
                    <a:lnTo>
                      <a:pt x="1196" y="1360"/>
                    </a:lnTo>
                    <a:lnTo>
                      <a:pt x="1208" y="1366"/>
                    </a:lnTo>
                    <a:lnTo>
                      <a:pt x="1214" y="1378"/>
                    </a:lnTo>
                    <a:lnTo>
                      <a:pt x="1220" y="1384"/>
                    </a:lnTo>
                    <a:lnTo>
                      <a:pt x="1232" y="1396"/>
                    </a:lnTo>
                    <a:lnTo>
                      <a:pt x="1238" y="1408"/>
                    </a:lnTo>
                    <a:lnTo>
                      <a:pt x="1250" y="1414"/>
                    </a:lnTo>
                    <a:lnTo>
                      <a:pt x="1256" y="1426"/>
                    </a:lnTo>
                    <a:lnTo>
                      <a:pt x="1268" y="1438"/>
                    </a:lnTo>
                    <a:lnTo>
                      <a:pt x="1274" y="1444"/>
                    </a:lnTo>
                    <a:lnTo>
                      <a:pt x="1286" y="1456"/>
                    </a:lnTo>
                    <a:lnTo>
                      <a:pt x="1292" y="1468"/>
                    </a:lnTo>
                  </a:path>
                </a:pathLst>
              </a:custGeom>
              <a:noFill/>
              <a:ln w="28575" cap="flat" cmpd="sng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17" name="Text Box 61"/>
              <p:cNvSpPr txBox="1">
                <a:spLocks noChangeArrowheads="1"/>
              </p:cNvSpPr>
              <p:nvPr/>
            </p:nvSpPr>
            <p:spPr bwMode="auto">
              <a:xfrm>
                <a:off x="5245" y="2116"/>
                <a:ext cx="3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>
                    <a:sym typeface="Symbol" pitchFamily="18" charset="2"/>
                  </a:rPr>
                  <a:t> f</a:t>
                </a:r>
                <a:endParaRPr lang="pt-BR" altLang="pt-BR" b="0"/>
              </a:p>
            </p:txBody>
          </p:sp>
          <p:sp>
            <p:nvSpPr>
              <p:cNvPr id="8218" name="Line 65"/>
              <p:cNvSpPr>
                <a:spLocks noChangeShapeType="1"/>
              </p:cNvSpPr>
              <p:nvPr/>
            </p:nvSpPr>
            <p:spPr bwMode="auto">
              <a:xfrm flipV="1">
                <a:off x="3551" y="1541"/>
                <a:ext cx="0" cy="78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9" name="Line 66"/>
              <p:cNvSpPr>
                <a:spLocks noChangeShapeType="1"/>
              </p:cNvSpPr>
              <p:nvPr/>
            </p:nvSpPr>
            <p:spPr bwMode="auto">
              <a:xfrm flipV="1">
                <a:off x="4079" y="2116"/>
                <a:ext cx="0" cy="20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0" name="Line 67"/>
              <p:cNvSpPr>
                <a:spLocks noChangeShapeType="1"/>
              </p:cNvSpPr>
              <p:nvPr/>
            </p:nvSpPr>
            <p:spPr bwMode="auto">
              <a:xfrm flipV="1">
                <a:off x="3437" y="1819"/>
                <a:ext cx="0" cy="5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1" name="Line 68"/>
              <p:cNvSpPr>
                <a:spLocks noChangeShapeType="1"/>
              </p:cNvSpPr>
              <p:nvPr/>
            </p:nvSpPr>
            <p:spPr bwMode="auto">
              <a:xfrm>
                <a:off x="4400" y="2109"/>
                <a:ext cx="0" cy="19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2" name="Line 69"/>
              <p:cNvSpPr>
                <a:spLocks noChangeShapeType="1"/>
              </p:cNvSpPr>
              <p:nvPr/>
            </p:nvSpPr>
            <p:spPr bwMode="auto">
              <a:xfrm>
                <a:off x="2955" y="2109"/>
                <a:ext cx="0" cy="19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3" name="Line 70"/>
              <p:cNvSpPr>
                <a:spLocks noChangeShapeType="1"/>
              </p:cNvSpPr>
              <p:nvPr/>
            </p:nvSpPr>
            <p:spPr bwMode="auto">
              <a:xfrm>
                <a:off x="4538" y="2159"/>
                <a:ext cx="0" cy="1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4" name="Line 71"/>
              <p:cNvSpPr>
                <a:spLocks noChangeShapeType="1"/>
              </p:cNvSpPr>
              <p:nvPr/>
            </p:nvSpPr>
            <p:spPr bwMode="auto">
              <a:xfrm>
                <a:off x="3070" y="2159"/>
                <a:ext cx="0" cy="1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5" name="Line 72"/>
              <p:cNvSpPr>
                <a:spLocks noChangeShapeType="1"/>
              </p:cNvSpPr>
              <p:nvPr/>
            </p:nvSpPr>
            <p:spPr bwMode="auto">
              <a:xfrm>
                <a:off x="4813" y="2192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6" name="Line 75"/>
              <p:cNvSpPr>
                <a:spLocks noChangeShapeType="1"/>
              </p:cNvSpPr>
              <p:nvPr/>
            </p:nvSpPr>
            <p:spPr bwMode="auto">
              <a:xfrm>
                <a:off x="4950" y="2192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7" name="Line 76"/>
              <p:cNvSpPr>
                <a:spLocks noChangeShapeType="1"/>
              </p:cNvSpPr>
              <p:nvPr/>
            </p:nvSpPr>
            <p:spPr bwMode="auto">
              <a:xfrm>
                <a:off x="2542" y="2192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8" name="Line 78"/>
              <p:cNvSpPr>
                <a:spLocks noChangeShapeType="1"/>
              </p:cNvSpPr>
              <p:nvPr/>
            </p:nvSpPr>
            <p:spPr bwMode="auto">
              <a:xfrm>
                <a:off x="2381" y="2192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29" name="Line 79"/>
              <p:cNvSpPr>
                <a:spLocks noChangeShapeType="1"/>
              </p:cNvSpPr>
              <p:nvPr/>
            </p:nvSpPr>
            <p:spPr bwMode="auto">
              <a:xfrm flipV="1">
                <a:off x="3689" y="1440"/>
                <a:ext cx="0" cy="88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0" name="Line 85"/>
              <p:cNvSpPr>
                <a:spLocks noChangeShapeType="1"/>
              </p:cNvSpPr>
              <p:nvPr/>
            </p:nvSpPr>
            <p:spPr bwMode="auto">
              <a:xfrm flipV="1">
                <a:off x="3299" y="2116"/>
                <a:ext cx="0" cy="20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1" name="Line 87"/>
              <p:cNvSpPr>
                <a:spLocks noChangeShapeType="1"/>
              </p:cNvSpPr>
              <p:nvPr/>
            </p:nvSpPr>
            <p:spPr bwMode="auto">
              <a:xfrm flipV="1">
                <a:off x="3827" y="1541"/>
                <a:ext cx="0" cy="78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2" name="Line 88"/>
              <p:cNvSpPr>
                <a:spLocks noChangeShapeType="1"/>
              </p:cNvSpPr>
              <p:nvPr/>
            </p:nvSpPr>
            <p:spPr bwMode="auto">
              <a:xfrm flipV="1">
                <a:off x="3964" y="1819"/>
                <a:ext cx="0" cy="5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3" name="Line 89"/>
              <p:cNvSpPr>
                <a:spLocks noChangeShapeType="1"/>
              </p:cNvSpPr>
              <p:nvPr/>
            </p:nvSpPr>
            <p:spPr bwMode="auto">
              <a:xfrm>
                <a:off x="2840" y="2175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4" name="Line 90"/>
              <p:cNvSpPr>
                <a:spLocks noChangeShapeType="1"/>
              </p:cNvSpPr>
              <p:nvPr/>
            </p:nvSpPr>
            <p:spPr bwMode="auto">
              <a:xfrm>
                <a:off x="4262" y="2175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35" name="Freeform 111"/>
              <p:cNvSpPr>
                <a:spLocks/>
              </p:cNvSpPr>
              <p:nvPr/>
            </p:nvSpPr>
            <p:spPr bwMode="auto">
              <a:xfrm>
                <a:off x="2219" y="1442"/>
                <a:ext cx="2902" cy="900"/>
              </a:xfrm>
              <a:custGeom>
                <a:avLst/>
                <a:gdLst>
                  <a:gd name="T0" fmla="*/ 866 w 1518"/>
                  <a:gd name="T1" fmla="*/ 4197 h 657"/>
                  <a:gd name="T2" fmla="*/ 3110 w 1518"/>
                  <a:gd name="T3" fmla="*/ 3810 h 657"/>
                  <a:gd name="T4" fmla="*/ 6530 w 1518"/>
                  <a:gd name="T5" fmla="*/ 3588 h 657"/>
                  <a:gd name="T6" fmla="*/ 9916 w 1518"/>
                  <a:gd name="T7" fmla="*/ 3740 h 657"/>
                  <a:gd name="T8" fmla="*/ 12744 w 1518"/>
                  <a:gd name="T9" fmla="*/ 4044 h 657"/>
                  <a:gd name="T10" fmla="*/ 20071 w 1518"/>
                  <a:gd name="T11" fmla="*/ 3205 h 657"/>
                  <a:gd name="T12" fmla="*/ 24568 w 1518"/>
                  <a:gd name="T13" fmla="*/ 4044 h 657"/>
                  <a:gd name="T14" fmla="*/ 27366 w 1518"/>
                  <a:gd name="T15" fmla="*/ 3205 h 657"/>
                  <a:gd name="T16" fmla="*/ 31865 w 1518"/>
                  <a:gd name="T17" fmla="*/ 1145 h 657"/>
                  <a:gd name="T18" fmla="*/ 34117 w 1518"/>
                  <a:gd name="T19" fmla="*/ 466 h 657"/>
                  <a:gd name="T20" fmla="*/ 34705 w 1518"/>
                  <a:gd name="T21" fmla="*/ 230 h 657"/>
                  <a:gd name="T22" fmla="*/ 38064 w 1518"/>
                  <a:gd name="T23" fmla="*/ 0 h 657"/>
                  <a:gd name="T24" fmla="*/ 39733 w 1518"/>
                  <a:gd name="T25" fmla="*/ 153 h 657"/>
                  <a:gd name="T26" fmla="*/ 40326 w 1518"/>
                  <a:gd name="T27" fmla="*/ 381 h 657"/>
                  <a:gd name="T28" fmla="*/ 43159 w 1518"/>
                  <a:gd name="T29" fmla="*/ 1070 h 657"/>
                  <a:gd name="T30" fmla="*/ 47053 w 1518"/>
                  <a:gd name="T31" fmla="*/ 3126 h 657"/>
                  <a:gd name="T32" fmla="*/ 48768 w 1518"/>
                  <a:gd name="T33" fmla="*/ 3810 h 657"/>
                  <a:gd name="T34" fmla="*/ 49353 w 1518"/>
                  <a:gd name="T35" fmla="*/ 4044 h 657"/>
                  <a:gd name="T36" fmla="*/ 51024 w 1518"/>
                  <a:gd name="T37" fmla="*/ 3963 h 657"/>
                  <a:gd name="T38" fmla="*/ 51611 w 1518"/>
                  <a:gd name="T39" fmla="*/ 3740 h 657"/>
                  <a:gd name="T40" fmla="*/ 56096 w 1518"/>
                  <a:gd name="T41" fmla="*/ 3205 h 657"/>
                  <a:gd name="T42" fmla="*/ 59436 w 1518"/>
                  <a:gd name="T43" fmla="*/ 3505 h 657"/>
                  <a:gd name="T44" fmla="*/ 60024 w 1518"/>
                  <a:gd name="T45" fmla="*/ 3740 h 657"/>
                  <a:gd name="T46" fmla="*/ 61695 w 1518"/>
                  <a:gd name="T47" fmla="*/ 3892 h 657"/>
                  <a:gd name="T48" fmla="*/ 63989 w 1518"/>
                  <a:gd name="T49" fmla="*/ 4197 h 657"/>
                  <a:gd name="T50" fmla="*/ 64530 w 1518"/>
                  <a:gd name="T51" fmla="*/ 3963 h 657"/>
                  <a:gd name="T52" fmla="*/ 66234 w 1518"/>
                  <a:gd name="T53" fmla="*/ 3810 h 657"/>
                  <a:gd name="T54" fmla="*/ 69604 w 1518"/>
                  <a:gd name="T55" fmla="*/ 3663 h 657"/>
                  <a:gd name="T56" fmla="*/ 74102 w 1518"/>
                  <a:gd name="T57" fmla="*/ 4275 h 6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18"/>
                  <a:gd name="T88" fmla="*/ 0 h 657"/>
                  <a:gd name="T89" fmla="*/ 1518 w 1518"/>
                  <a:gd name="T90" fmla="*/ 657 h 6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18" h="657">
                    <a:moveTo>
                      <a:pt x="18" y="635"/>
                    </a:moveTo>
                    <a:cubicBezTo>
                      <a:pt x="118" y="569"/>
                      <a:pt x="0" y="657"/>
                      <a:pt x="64" y="577"/>
                    </a:cubicBezTo>
                    <a:cubicBezTo>
                      <a:pt x="80" y="556"/>
                      <a:pt x="111" y="550"/>
                      <a:pt x="134" y="543"/>
                    </a:cubicBezTo>
                    <a:cubicBezTo>
                      <a:pt x="157" y="551"/>
                      <a:pt x="189" y="546"/>
                      <a:pt x="203" y="566"/>
                    </a:cubicBezTo>
                    <a:cubicBezTo>
                      <a:pt x="233" y="610"/>
                      <a:pt x="213" y="596"/>
                      <a:pt x="261" y="612"/>
                    </a:cubicBezTo>
                    <a:cubicBezTo>
                      <a:pt x="304" y="547"/>
                      <a:pt x="335" y="511"/>
                      <a:pt x="411" y="485"/>
                    </a:cubicBezTo>
                    <a:cubicBezTo>
                      <a:pt x="429" y="542"/>
                      <a:pt x="455" y="580"/>
                      <a:pt x="503" y="612"/>
                    </a:cubicBezTo>
                    <a:cubicBezTo>
                      <a:pt x="518" y="566"/>
                      <a:pt x="526" y="519"/>
                      <a:pt x="561" y="485"/>
                    </a:cubicBezTo>
                    <a:cubicBezTo>
                      <a:pt x="581" y="378"/>
                      <a:pt x="619" y="276"/>
                      <a:pt x="653" y="173"/>
                    </a:cubicBezTo>
                    <a:cubicBezTo>
                      <a:pt x="666" y="132"/>
                      <a:pt x="680" y="107"/>
                      <a:pt x="699" y="70"/>
                    </a:cubicBezTo>
                    <a:cubicBezTo>
                      <a:pt x="705" y="59"/>
                      <a:pt x="703" y="45"/>
                      <a:pt x="711" y="35"/>
                    </a:cubicBezTo>
                    <a:cubicBezTo>
                      <a:pt x="727" y="15"/>
                      <a:pt x="757" y="8"/>
                      <a:pt x="780" y="0"/>
                    </a:cubicBezTo>
                    <a:cubicBezTo>
                      <a:pt x="791" y="8"/>
                      <a:pt x="805" y="12"/>
                      <a:pt x="814" y="23"/>
                    </a:cubicBezTo>
                    <a:cubicBezTo>
                      <a:pt x="822" y="33"/>
                      <a:pt x="820" y="47"/>
                      <a:pt x="826" y="58"/>
                    </a:cubicBezTo>
                    <a:cubicBezTo>
                      <a:pt x="843" y="93"/>
                      <a:pt x="862" y="129"/>
                      <a:pt x="884" y="162"/>
                    </a:cubicBezTo>
                    <a:cubicBezTo>
                      <a:pt x="916" y="264"/>
                      <a:pt x="936" y="370"/>
                      <a:pt x="964" y="473"/>
                    </a:cubicBezTo>
                    <a:cubicBezTo>
                      <a:pt x="974" y="508"/>
                      <a:pt x="987" y="542"/>
                      <a:pt x="999" y="577"/>
                    </a:cubicBezTo>
                    <a:cubicBezTo>
                      <a:pt x="1003" y="589"/>
                      <a:pt x="1011" y="612"/>
                      <a:pt x="1011" y="612"/>
                    </a:cubicBezTo>
                    <a:cubicBezTo>
                      <a:pt x="1022" y="608"/>
                      <a:pt x="1037" y="608"/>
                      <a:pt x="1045" y="600"/>
                    </a:cubicBezTo>
                    <a:cubicBezTo>
                      <a:pt x="1053" y="592"/>
                      <a:pt x="1050" y="576"/>
                      <a:pt x="1057" y="566"/>
                    </a:cubicBezTo>
                    <a:cubicBezTo>
                      <a:pt x="1081" y="531"/>
                      <a:pt x="1110" y="498"/>
                      <a:pt x="1149" y="485"/>
                    </a:cubicBezTo>
                    <a:cubicBezTo>
                      <a:pt x="1172" y="500"/>
                      <a:pt x="1195" y="516"/>
                      <a:pt x="1218" y="531"/>
                    </a:cubicBezTo>
                    <a:cubicBezTo>
                      <a:pt x="1228" y="538"/>
                      <a:pt x="1222" y="556"/>
                      <a:pt x="1230" y="566"/>
                    </a:cubicBezTo>
                    <a:cubicBezTo>
                      <a:pt x="1239" y="577"/>
                      <a:pt x="1253" y="581"/>
                      <a:pt x="1264" y="589"/>
                    </a:cubicBezTo>
                    <a:cubicBezTo>
                      <a:pt x="1268" y="602"/>
                      <a:pt x="1276" y="653"/>
                      <a:pt x="1311" y="635"/>
                    </a:cubicBezTo>
                    <a:cubicBezTo>
                      <a:pt x="1322" y="629"/>
                      <a:pt x="1314" y="610"/>
                      <a:pt x="1322" y="600"/>
                    </a:cubicBezTo>
                    <a:cubicBezTo>
                      <a:pt x="1331" y="589"/>
                      <a:pt x="1344" y="583"/>
                      <a:pt x="1357" y="577"/>
                    </a:cubicBezTo>
                    <a:cubicBezTo>
                      <a:pt x="1379" y="567"/>
                      <a:pt x="1426" y="554"/>
                      <a:pt x="1426" y="554"/>
                    </a:cubicBezTo>
                    <a:cubicBezTo>
                      <a:pt x="1470" y="569"/>
                      <a:pt x="1498" y="605"/>
                      <a:pt x="1518" y="647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06" name="Text Box 113"/>
            <p:cNvSpPr txBox="1">
              <a:spLocks noChangeArrowheads="1"/>
            </p:cNvSpPr>
            <p:nvPr/>
          </p:nvSpPr>
          <p:spPr bwMode="auto">
            <a:xfrm>
              <a:off x="1689" y="3726"/>
              <a:ext cx="5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sz="1800"/>
                <a:t>f</a:t>
              </a:r>
              <a:r>
                <a:rPr lang="pt-BR" altLang="pt-BR" sz="1800" baseline="-25000"/>
                <a:t>0</a:t>
              </a:r>
              <a:r>
                <a:rPr lang="pt-BR" altLang="pt-BR" sz="1800"/>
                <a:t> 2f</a:t>
              </a:r>
              <a:r>
                <a:rPr lang="pt-BR" altLang="pt-BR" sz="1800" baseline="-25000"/>
                <a:t>0</a:t>
              </a:r>
              <a:r>
                <a:rPr lang="pt-BR" altLang="pt-BR" sz="1800"/>
                <a:t> ...</a:t>
              </a:r>
              <a:endParaRPr lang="pt-BR" altLang="pt-BR" sz="1800" baseline="-25000"/>
            </a:p>
          </p:txBody>
        </p:sp>
        <p:sp>
          <p:nvSpPr>
            <p:cNvPr id="8207" name="Text Box 114"/>
            <p:cNvSpPr txBox="1">
              <a:spLocks noChangeArrowheads="1"/>
            </p:cNvSpPr>
            <p:nvPr/>
          </p:nvSpPr>
          <p:spPr bwMode="auto">
            <a:xfrm>
              <a:off x="935" y="3729"/>
              <a:ext cx="6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sz="1800"/>
                <a:t>... -2f</a:t>
              </a:r>
              <a:r>
                <a:rPr lang="pt-BR" altLang="pt-BR" sz="1800" baseline="-25000"/>
                <a:t>0</a:t>
              </a:r>
              <a:r>
                <a:rPr lang="pt-BR" altLang="pt-BR" sz="1800"/>
                <a:t> -f</a:t>
              </a:r>
              <a:r>
                <a:rPr lang="pt-BR" altLang="pt-BR" sz="1800" baseline="-25000"/>
                <a:t>0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9588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altLang="pt-BR" dirty="0">
                <a:sym typeface="Monotype Sorts" pitchFamily="2" charset="2"/>
              </a:rPr>
              <a:t>Espectro de Amplitude e de </a:t>
            </a:r>
            <a:r>
              <a:rPr lang="pt-BR" altLang="pt-BR" dirty="0" smtClean="0">
                <a:sym typeface="Monotype Sorts" pitchFamily="2" charset="2"/>
              </a:rPr>
              <a:t>Fase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3856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-9525" y="1154956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b="0" dirty="0">
                <a:sym typeface="Monotype Sorts" pitchFamily="2" charset="2"/>
              </a:rPr>
              <a:t>potência média:</a:t>
            </a:r>
            <a:endParaRPr lang="pt-BR" altLang="pt-BR" b="0" dirty="0"/>
          </a:p>
        </p:txBody>
      </p:sp>
      <p:graphicFrame>
        <p:nvGraphicFramePr>
          <p:cNvPr id="92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192605"/>
              </p:ext>
            </p:extLst>
          </p:nvPr>
        </p:nvGraphicFramePr>
        <p:xfrm>
          <a:off x="2950245" y="1023619"/>
          <a:ext cx="2793802" cy="106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0" name="Equation" r:id="rId3" imgW="1219200" imgH="469900" progId="Equation.3">
                  <p:embed/>
                </p:oleObj>
              </mc:Choice>
              <mc:Fallback>
                <p:oleObj name="Equation" r:id="rId3" imgW="1219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245" y="1023619"/>
                        <a:ext cx="2793802" cy="106417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232215"/>
              </p:ext>
            </p:extLst>
          </p:nvPr>
        </p:nvGraphicFramePr>
        <p:xfrm>
          <a:off x="-77788" y="2132856"/>
          <a:ext cx="9299576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1" name="Equation" r:id="rId5" imgW="3479800" imgH="469900" progId="Equation.3">
                  <p:embed/>
                </p:oleObj>
              </mc:Choice>
              <mc:Fallback>
                <p:oleObj name="Equation" r:id="rId5" imgW="3479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7788" y="2132856"/>
                        <a:ext cx="9299576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631998"/>
              </p:ext>
            </p:extLst>
          </p:nvPr>
        </p:nvGraphicFramePr>
        <p:xfrm>
          <a:off x="379413" y="3640981"/>
          <a:ext cx="4033837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2" name="Equação" r:id="rId7" imgW="1473200" imgH="444500" progId="Equation.3">
                  <p:embed/>
                </p:oleObj>
              </mc:Choice>
              <mc:Fallback>
                <p:oleObj name="Equação" r:id="rId7" imgW="1473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3640981"/>
                        <a:ext cx="4033837" cy="1198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AutoShape 7"/>
          <p:cNvSpPr>
            <a:spLocks noChangeArrowheads="1"/>
          </p:cNvSpPr>
          <p:nvPr/>
        </p:nvSpPr>
        <p:spPr bwMode="auto">
          <a:xfrm>
            <a:off x="4652963" y="4158506"/>
            <a:ext cx="1420812" cy="284163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b="0"/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6161088" y="4071194"/>
            <a:ext cx="260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>
                <a:solidFill>
                  <a:srgbClr val="008000"/>
                </a:solidFill>
              </a:rPr>
              <a:t>Teorema de Parseval</a:t>
            </a:r>
          </a:p>
        </p:txBody>
      </p:sp>
      <p:grpSp>
        <p:nvGrpSpPr>
          <p:cNvPr id="9228" name="Group 38"/>
          <p:cNvGrpSpPr>
            <a:grpSpLocks/>
          </p:cNvGrpSpPr>
          <p:nvPr/>
        </p:nvGrpSpPr>
        <p:grpSpPr bwMode="auto">
          <a:xfrm>
            <a:off x="2143125" y="4890344"/>
            <a:ext cx="5208588" cy="1920875"/>
            <a:chOff x="1248" y="2352"/>
            <a:chExt cx="3281" cy="1210"/>
          </a:xfrm>
        </p:grpSpPr>
        <p:sp>
          <p:nvSpPr>
            <p:cNvPr id="9229" name="Line 9"/>
            <p:cNvSpPr>
              <a:spLocks noChangeShapeType="1"/>
            </p:cNvSpPr>
            <p:nvPr/>
          </p:nvSpPr>
          <p:spPr bwMode="auto">
            <a:xfrm>
              <a:off x="1248" y="3312"/>
              <a:ext cx="3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0" name="Line 10"/>
            <p:cNvSpPr>
              <a:spLocks noChangeShapeType="1"/>
            </p:cNvSpPr>
            <p:nvPr/>
          </p:nvSpPr>
          <p:spPr bwMode="auto">
            <a:xfrm flipV="1">
              <a:off x="2784" y="2352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1" name="Line 11"/>
            <p:cNvSpPr>
              <a:spLocks noChangeShapeType="1"/>
            </p:cNvSpPr>
            <p:nvPr/>
          </p:nvSpPr>
          <p:spPr bwMode="auto">
            <a:xfrm>
              <a:off x="2784" y="2592"/>
              <a:ext cx="0" cy="7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2" name="Line 12"/>
            <p:cNvSpPr>
              <a:spLocks noChangeShapeType="1"/>
            </p:cNvSpPr>
            <p:nvPr/>
          </p:nvSpPr>
          <p:spPr bwMode="auto">
            <a:xfrm>
              <a:off x="2496" y="2736"/>
              <a:ext cx="0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3" name="Line 13"/>
            <p:cNvSpPr>
              <a:spLocks noChangeShapeType="1"/>
            </p:cNvSpPr>
            <p:nvPr/>
          </p:nvSpPr>
          <p:spPr bwMode="auto">
            <a:xfrm>
              <a:off x="3072" y="2736"/>
              <a:ext cx="0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3360" y="2880"/>
              <a:ext cx="0" cy="43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5" name="Line 15"/>
            <p:cNvSpPr>
              <a:spLocks noChangeShapeType="1"/>
            </p:cNvSpPr>
            <p:nvPr/>
          </p:nvSpPr>
          <p:spPr bwMode="auto">
            <a:xfrm>
              <a:off x="2208" y="2880"/>
              <a:ext cx="0" cy="43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6" name="Line 16"/>
            <p:cNvSpPr>
              <a:spLocks noChangeShapeType="1"/>
            </p:cNvSpPr>
            <p:nvPr/>
          </p:nvSpPr>
          <p:spPr bwMode="auto">
            <a:xfrm>
              <a:off x="1920" y="302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7" name="Line 17"/>
            <p:cNvSpPr>
              <a:spLocks noChangeShapeType="1"/>
            </p:cNvSpPr>
            <p:nvPr/>
          </p:nvSpPr>
          <p:spPr bwMode="auto">
            <a:xfrm>
              <a:off x="3648" y="302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8" name="Line 18"/>
            <p:cNvSpPr>
              <a:spLocks noChangeShapeType="1"/>
            </p:cNvSpPr>
            <p:nvPr/>
          </p:nvSpPr>
          <p:spPr bwMode="auto">
            <a:xfrm>
              <a:off x="1632" y="3168"/>
              <a:ext cx="0" cy="1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3936" y="3168"/>
              <a:ext cx="0" cy="1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9240" name="Object 20"/>
            <p:cNvGraphicFramePr>
              <a:graphicFrameLocks noChangeAspect="1"/>
            </p:cNvGraphicFramePr>
            <p:nvPr/>
          </p:nvGraphicFramePr>
          <p:xfrm>
            <a:off x="2784" y="2448"/>
            <a:ext cx="231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3" name="Equação" r:id="rId9" imgW="215713" imgH="241091" progId="Equation.3">
                    <p:embed/>
                  </p:oleObj>
                </mc:Choice>
                <mc:Fallback>
                  <p:oleObj name="Equação" r:id="rId9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448"/>
                          <a:ext cx="231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1" name="Object 21"/>
            <p:cNvGraphicFramePr>
              <a:graphicFrameLocks noChangeAspect="1"/>
            </p:cNvGraphicFramePr>
            <p:nvPr/>
          </p:nvGraphicFramePr>
          <p:xfrm>
            <a:off x="3072" y="2550"/>
            <a:ext cx="231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4" name="Equação" r:id="rId11" imgW="215806" imgH="228501" progId="Equation.3">
                    <p:embed/>
                  </p:oleObj>
                </mc:Choice>
                <mc:Fallback>
                  <p:oleObj name="Equação" r:id="rId11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550"/>
                          <a:ext cx="231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2" name="Object 22"/>
            <p:cNvGraphicFramePr>
              <a:graphicFrameLocks noChangeAspect="1"/>
            </p:cNvGraphicFramePr>
            <p:nvPr/>
          </p:nvGraphicFramePr>
          <p:xfrm>
            <a:off x="3360" y="2676"/>
            <a:ext cx="231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5" name="Equação" r:id="rId13" imgW="215806" imgH="228501" progId="Equation.3">
                    <p:embed/>
                  </p:oleObj>
                </mc:Choice>
                <mc:Fallback>
                  <p:oleObj name="Equação" r:id="rId13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676"/>
                          <a:ext cx="231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3" name="Object 23"/>
            <p:cNvGraphicFramePr>
              <a:graphicFrameLocks noChangeAspect="1"/>
            </p:cNvGraphicFramePr>
            <p:nvPr/>
          </p:nvGraphicFramePr>
          <p:xfrm>
            <a:off x="3648" y="2814"/>
            <a:ext cx="231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6" name="Equação" r:id="rId15" imgW="215713" imgH="241091" progId="Equation.3">
                    <p:embed/>
                  </p:oleObj>
                </mc:Choice>
                <mc:Fallback>
                  <p:oleObj name="Equação" r:id="rId15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814"/>
                          <a:ext cx="231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4" name="Object 24"/>
            <p:cNvGraphicFramePr>
              <a:graphicFrameLocks noChangeAspect="1"/>
            </p:cNvGraphicFramePr>
            <p:nvPr/>
          </p:nvGraphicFramePr>
          <p:xfrm>
            <a:off x="3945" y="2964"/>
            <a:ext cx="231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7" name="Equação" r:id="rId17" imgW="215806" imgH="228501" progId="Equation.3">
                    <p:embed/>
                  </p:oleObj>
                </mc:Choice>
                <mc:Fallback>
                  <p:oleObj name="Equação" r:id="rId17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5" y="2964"/>
                          <a:ext cx="231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5" name="Object 25"/>
            <p:cNvGraphicFramePr>
              <a:graphicFrameLocks noChangeAspect="1"/>
            </p:cNvGraphicFramePr>
            <p:nvPr/>
          </p:nvGraphicFramePr>
          <p:xfrm>
            <a:off x="2208" y="2538"/>
            <a:ext cx="272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8" name="Equação" r:id="rId19" imgW="253890" imgH="228501" progId="Equation.3">
                    <p:embed/>
                  </p:oleObj>
                </mc:Choice>
                <mc:Fallback>
                  <p:oleObj name="Equação" r:id="rId19" imgW="253890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538"/>
                          <a:ext cx="272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6" name="Object 26"/>
            <p:cNvGraphicFramePr>
              <a:graphicFrameLocks noChangeAspect="1"/>
            </p:cNvGraphicFramePr>
            <p:nvPr/>
          </p:nvGraphicFramePr>
          <p:xfrm>
            <a:off x="1920" y="2682"/>
            <a:ext cx="286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9" name="Equação" r:id="rId21" imgW="266584" imgH="228501" progId="Equation.3">
                    <p:embed/>
                  </p:oleObj>
                </mc:Choice>
                <mc:Fallback>
                  <p:oleObj name="Equação" r:id="rId21" imgW="26658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682"/>
                          <a:ext cx="286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7" name="Object 27"/>
            <p:cNvGraphicFramePr>
              <a:graphicFrameLocks noChangeAspect="1"/>
            </p:cNvGraphicFramePr>
            <p:nvPr/>
          </p:nvGraphicFramePr>
          <p:xfrm>
            <a:off x="1614" y="2832"/>
            <a:ext cx="286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40" name="Equação" r:id="rId23" imgW="266469" imgH="241091" progId="Equation.3">
                    <p:embed/>
                  </p:oleObj>
                </mc:Choice>
                <mc:Fallback>
                  <p:oleObj name="Equação" r:id="rId23" imgW="266469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4" y="2832"/>
                          <a:ext cx="286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8" name="Object 28"/>
            <p:cNvGraphicFramePr>
              <a:graphicFrameLocks noChangeAspect="1"/>
            </p:cNvGraphicFramePr>
            <p:nvPr/>
          </p:nvGraphicFramePr>
          <p:xfrm>
            <a:off x="1346" y="2976"/>
            <a:ext cx="286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41" name="Equação" r:id="rId25" imgW="266584" imgH="228501" progId="Equation.3">
                    <p:embed/>
                  </p:oleObj>
                </mc:Choice>
                <mc:Fallback>
                  <p:oleObj name="Equação" r:id="rId25" imgW="26658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6" y="2976"/>
                          <a:ext cx="286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9" name="Text Box 29"/>
            <p:cNvSpPr txBox="1">
              <a:spLocks noChangeArrowheads="1"/>
            </p:cNvSpPr>
            <p:nvPr/>
          </p:nvSpPr>
          <p:spPr bwMode="auto">
            <a:xfrm>
              <a:off x="4368" y="3168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f</a:t>
              </a:r>
            </a:p>
          </p:txBody>
        </p:sp>
        <p:sp>
          <p:nvSpPr>
            <p:cNvPr id="9250" name="Text Box 32"/>
            <p:cNvSpPr txBox="1">
              <a:spLocks noChangeArrowheads="1"/>
            </p:cNvSpPr>
            <p:nvPr/>
          </p:nvSpPr>
          <p:spPr bwMode="auto">
            <a:xfrm>
              <a:off x="1983" y="3312"/>
              <a:ext cx="3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-2f</a:t>
              </a:r>
              <a:r>
                <a:rPr lang="pt-BR" altLang="pt-BR" b="0" baseline="-25000"/>
                <a:t>0</a:t>
              </a:r>
              <a:endParaRPr lang="pt-BR" altLang="pt-BR" b="0"/>
            </a:p>
          </p:txBody>
        </p:sp>
        <p:sp>
          <p:nvSpPr>
            <p:cNvPr id="9251" name="Text Box 33"/>
            <p:cNvSpPr txBox="1">
              <a:spLocks noChangeArrowheads="1"/>
            </p:cNvSpPr>
            <p:nvPr/>
          </p:nvSpPr>
          <p:spPr bwMode="auto">
            <a:xfrm>
              <a:off x="2312" y="3312"/>
              <a:ext cx="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-f</a:t>
              </a:r>
              <a:r>
                <a:rPr lang="pt-BR" altLang="pt-BR" b="0" baseline="-25000"/>
                <a:t>0</a:t>
              </a:r>
              <a:endParaRPr lang="pt-BR" altLang="pt-BR" b="0"/>
            </a:p>
          </p:txBody>
        </p:sp>
        <p:sp>
          <p:nvSpPr>
            <p:cNvPr id="9252" name="Text Box 34"/>
            <p:cNvSpPr txBox="1">
              <a:spLocks noChangeArrowheads="1"/>
            </p:cNvSpPr>
            <p:nvPr/>
          </p:nvSpPr>
          <p:spPr bwMode="auto">
            <a:xfrm>
              <a:off x="2989" y="3312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f</a:t>
              </a:r>
              <a:r>
                <a:rPr lang="pt-BR" altLang="pt-BR" b="0" baseline="-25000"/>
                <a:t>0</a:t>
              </a:r>
              <a:endParaRPr lang="pt-BR" altLang="pt-BR" b="0"/>
            </a:p>
          </p:txBody>
        </p:sp>
        <p:sp>
          <p:nvSpPr>
            <p:cNvPr id="9253" name="Text Box 35"/>
            <p:cNvSpPr txBox="1">
              <a:spLocks noChangeArrowheads="1"/>
            </p:cNvSpPr>
            <p:nvPr/>
          </p:nvSpPr>
          <p:spPr bwMode="auto">
            <a:xfrm>
              <a:off x="3216" y="3312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2f</a:t>
              </a:r>
              <a:r>
                <a:rPr lang="pt-BR" altLang="pt-BR" b="0" baseline="-25000"/>
                <a:t>0</a:t>
              </a:r>
              <a:endParaRPr lang="pt-BR" altLang="pt-BR" b="0"/>
            </a:p>
          </p:txBody>
        </p:sp>
        <p:sp>
          <p:nvSpPr>
            <p:cNvPr id="9254" name="Text Box 36"/>
            <p:cNvSpPr txBox="1">
              <a:spLocks noChangeArrowheads="1"/>
            </p:cNvSpPr>
            <p:nvPr/>
          </p:nvSpPr>
          <p:spPr bwMode="auto">
            <a:xfrm>
              <a:off x="1695" y="3312"/>
              <a:ext cx="3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-3f</a:t>
              </a:r>
              <a:r>
                <a:rPr lang="pt-BR" altLang="pt-BR" b="0" baseline="-25000"/>
                <a:t>0</a:t>
              </a:r>
              <a:endParaRPr lang="pt-BR" altLang="pt-BR" b="0"/>
            </a:p>
          </p:txBody>
        </p:sp>
        <p:sp>
          <p:nvSpPr>
            <p:cNvPr id="9255" name="Text Box 37"/>
            <p:cNvSpPr txBox="1">
              <a:spLocks noChangeArrowheads="1"/>
            </p:cNvSpPr>
            <p:nvPr/>
          </p:nvSpPr>
          <p:spPr bwMode="auto">
            <a:xfrm>
              <a:off x="3504" y="3312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3f</a:t>
              </a:r>
              <a:r>
                <a:rPr lang="pt-BR" altLang="pt-BR" b="0" baseline="-25000"/>
                <a:t>0</a:t>
              </a:r>
              <a:endParaRPr lang="pt-BR" altLang="pt-BR" b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altLang="pt-BR" dirty="0">
                <a:sym typeface="Monotype Sorts" pitchFamily="2" charset="2"/>
              </a:rPr>
              <a:t>Espectro de </a:t>
            </a:r>
            <a:r>
              <a:rPr lang="pt-BR" altLang="pt-BR" dirty="0" smtClean="0">
                <a:sym typeface="Monotype Sorts" pitchFamily="2" charset="2"/>
              </a:rPr>
              <a:t>potência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3167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-12889" y="3461792"/>
            <a:ext cx="91440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/>
              <a:t>Condições de existência (Dirichlet)</a:t>
            </a:r>
          </a:p>
          <a:p>
            <a:pPr lvl="1"/>
            <a:r>
              <a:rPr lang="pt-BR" altLang="pt-BR" b="0"/>
              <a:t> Número finito de descontinuidades,</a:t>
            </a:r>
          </a:p>
          <a:p>
            <a:pPr lvl="1"/>
            <a:r>
              <a:rPr lang="pt-BR" altLang="pt-BR" b="0"/>
              <a:t> Número finito de máximos e mínimos,</a:t>
            </a:r>
          </a:p>
          <a:p>
            <a:pPr lvl="1"/>
            <a:r>
              <a:rPr lang="pt-BR" altLang="pt-BR" b="0"/>
              <a:t> Absolutamente somável.</a:t>
            </a:r>
          </a:p>
        </p:txBody>
      </p:sp>
      <p:graphicFrame>
        <p:nvGraphicFramePr>
          <p:cNvPr id="102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61632"/>
              </p:ext>
            </p:extLst>
          </p:nvPr>
        </p:nvGraphicFramePr>
        <p:xfrm>
          <a:off x="5090924" y="1556792"/>
          <a:ext cx="31559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Equation" r:id="rId3" imgW="1155700" imgH="469900" progId="Equation.3">
                  <p:embed/>
                </p:oleObj>
              </mc:Choice>
              <mc:Fallback>
                <p:oleObj name="Equation" r:id="rId3" imgW="1155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924" y="1556792"/>
                        <a:ext cx="315595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217876"/>
              </p:ext>
            </p:extLst>
          </p:nvPr>
        </p:nvGraphicFramePr>
        <p:xfrm>
          <a:off x="1057086" y="1556792"/>
          <a:ext cx="32575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Equation" r:id="rId5" imgW="1193800" imgH="469900" progId="Equation.3">
                  <p:embed/>
                </p:oleObj>
              </mc:Choice>
              <mc:Fallback>
                <p:oleObj name="Equation" r:id="rId5" imgW="1193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086" y="1556792"/>
                        <a:ext cx="325755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27177"/>
              </p:ext>
            </p:extLst>
          </p:nvPr>
        </p:nvGraphicFramePr>
        <p:xfrm>
          <a:off x="3212911" y="5665242"/>
          <a:ext cx="2220913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Equation" r:id="rId7" imgW="812447" imgH="469696" progId="Equation.3">
                  <p:embed/>
                </p:oleObj>
              </mc:Choice>
              <mc:Fallback>
                <p:oleObj name="Equation" r:id="rId7" imgW="812447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911" y="5665242"/>
                        <a:ext cx="2220913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1409511" y="2836317"/>
            <a:ext cx="6602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/>
              <a:t>equação de análise                         equação de síntese</a:t>
            </a:r>
          </a:p>
        </p:txBody>
      </p:sp>
      <p:sp>
        <p:nvSpPr>
          <p:cNvPr id="10251" name="Text Box 8"/>
          <p:cNvSpPr txBox="1">
            <a:spLocks noChangeArrowheads="1"/>
          </p:cNvSpPr>
          <p:nvPr/>
        </p:nvSpPr>
        <p:spPr bwMode="auto">
          <a:xfrm>
            <a:off x="2381061" y="1105942"/>
            <a:ext cx="448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/>
              <a:t>direta                                       inversa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Transformada de </a:t>
            </a:r>
            <a:r>
              <a:rPr lang="pt-BR" altLang="pt-BR" dirty="0" smtClean="0"/>
              <a:t>Fourier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59352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0" name="Group 73"/>
          <p:cNvGrpSpPr>
            <a:grpSpLocks/>
          </p:cNvGrpSpPr>
          <p:nvPr/>
        </p:nvGrpSpPr>
        <p:grpSpPr bwMode="auto">
          <a:xfrm>
            <a:off x="317175" y="3868390"/>
            <a:ext cx="8545512" cy="2914650"/>
            <a:chOff x="263" y="751"/>
            <a:chExt cx="5383" cy="1791"/>
          </a:xfrm>
        </p:grpSpPr>
        <p:sp>
          <p:nvSpPr>
            <p:cNvPr id="11273" name="AutoShape 63"/>
            <p:cNvSpPr>
              <a:spLocks noChangeArrowheads="1"/>
            </p:cNvSpPr>
            <p:nvPr/>
          </p:nvSpPr>
          <p:spPr bwMode="auto">
            <a:xfrm>
              <a:off x="2164" y="1404"/>
              <a:ext cx="646" cy="240"/>
            </a:xfrm>
            <a:prstGeom prst="leftRightArrow">
              <a:avLst>
                <a:gd name="adj1" fmla="val 50000"/>
                <a:gd name="adj2" fmla="val 53833"/>
              </a:avLst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pt-BR" altLang="pt-BR" b="0"/>
            </a:p>
          </p:txBody>
        </p:sp>
        <p:grpSp>
          <p:nvGrpSpPr>
            <p:cNvPr id="11274" name="Group 69"/>
            <p:cNvGrpSpPr>
              <a:grpSpLocks/>
            </p:cNvGrpSpPr>
            <p:nvPr/>
          </p:nvGrpSpPr>
          <p:grpSpPr bwMode="auto">
            <a:xfrm>
              <a:off x="2787" y="751"/>
              <a:ext cx="2859" cy="1791"/>
              <a:chOff x="2896" y="727"/>
              <a:chExt cx="2538" cy="1791"/>
            </a:xfrm>
          </p:grpSpPr>
          <p:sp>
            <p:nvSpPr>
              <p:cNvPr id="11286" name="Line 4"/>
              <p:cNvSpPr>
                <a:spLocks noChangeAspect="1" noChangeShapeType="1"/>
              </p:cNvSpPr>
              <p:nvPr/>
            </p:nvSpPr>
            <p:spPr bwMode="auto">
              <a:xfrm>
                <a:off x="3078" y="2428"/>
                <a:ext cx="1" cy="0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4039" y="2285"/>
                <a:ext cx="79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>
                    <a:solidFill>
                      <a:srgbClr val="130000"/>
                    </a:solidFill>
                  </a:rPr>
                  <a:t>0</a:t>
                </a:r>
                <a:endParaRPr lang="pt-BR" altLang="pt-BR" b="0"/>
              </a:p>
            </p:txBody>
          </p:sp>
          <p:sp>
            <p:nvSpPr>
              <p:cNvPr id="11288" name="Rectangle 6"/>
              <p:cNvSpPr>
                <a:spLocks noChangeAspect="1" noChangeArrowheads="1"/>
              </p:cNvSpPr>
              <p:nvPr/>
            </p:nvSpPr>
            <p:spPr bwMode="auto">
              <a:xfrm>
                <a:off x="2949" y="1854"/>
                <a:ext cx="79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>
                    <a:solidFill>
                      <a:srgbClr val="130000"/>
                    </a:solidFill>
                  </a:rPr>
                  <a:t>0</a:t>
                </a:r>
                <a:endParaRPr lang="pt-BR" altLang="pt-BR" b="0"/>
              </a:p>
            </p:txBody>
          </p:sp>
          <p:sp>
            <p:nvSpPr>
              <p:cNvPr id="11289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896" y="727"/>
                <a:ext cx="62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>
                    <a:solidFill>
                      <a:srgbClr val="130000"/>
                    </a:solidFill>
                    <a:sym typeface="Symbol" pitchFamily="18" charset="2"/>
                  </a:rPr>
                  <a:t></a:t>
                </a:r>
                <a:endParaRPr lang="pt-BR" altLang="pt-BR" b="0"/>
              </a:p>
            </p:txBody>
          </p:sp>
          <p:sp>
            <p:nvSpPr>
              <p:cNvPr id="11290" name="Freeform 8"/>
              <p:cNvSpPr>
                <a:spLocks noChangeAspect="1"/>
              </p:cNvSpPr>
              <p:nvPr/>
            </p:nvSpPr>
            <p:spPr bwMode="auto">
              <a:xfrm>
                <a:off x="3078" y="835"/>
                <a:ext cx="1978" cy="0"/>
              </a:xfrm>
              <a:custGeom>
                <a:avLst/>
                <a:gdLst>
                  <a:gd name="T0" fmla="*/ 0 w 433"/>
                  <a:gd name="T1" fmla="*/ 3934895 w 433"/>
                  <a:gd name="T2" fmla="*/ 3934895 w 433"/>
                  <a:gd name="T3" fmla="*/ 0 60000 65536"/>
                  <a:gd name="T4" fmla="*/ 0 60000 65536"/>
                  <a:gd name="T5" fmla="*/ 0 60000 65536"/>
                  <a:gd name="T6" fmla="*/ 0 w 433"/>
                  <a:gd name="T7" fmla="*/ 433 w 43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433">
                    <a:moveTo>
                      <a:pt x="0" y="0"/>
                    </a:moveTo>
                    <a:lnTo>
                      <a:pt x="433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1" name="Line 9"/>
              <p:cNvSpPr>
                <a:spLocks noChangeAspect="1" noChangeShapeType="1"/>
              </p:cNvSpPr>
              <p:nvPr/>
            </p:nvSpPr>
            <p:spPr bwMode="auto">
              <a:xfrm>
                <a:off x="3078" y="835"/>
                <a:ext cx="1978" cy="0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2" name="Freeform 10"/>
              <p:cNvSpPr>
                <a:spLocks noChangeAspect="1"/>
              </p:cNvSpPr>
              <p:nvPr/>
            </p:nvSpPr>
            <p:spPr bwMode="auto">
              <a:xfrm>
                <a:off x="3078" y="1956"/>
                <a:ext cx="1978" cy="1"/>
              </a:xfrm>
              <a:custGeom>
                <a:avLst/>
                <a:gdLst>
                  <a:gd name="T0" fmla="*/ 0 w 433"/>
                  <a:gd name="T1" fmla="*/ 0 h 1"/>
                  <a:gd name="T2" fmla="*/ 3934895 w 433"/>
                  <a:gd name="T3" fmla="*/ 0 h 1"/>
                  <a:gd name="T4" fmla="*/ 3934895 w 43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3"/>
                  <a:gd name="T10" fmla="*/ 0 h 1"/>
                  <a:gd name="T11" fmla="*/ 433 w 43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3" h="1">
                    <a:moveTo>
                      <a:pt x="0" y="0"/>
                    </a:moveTo>
                    <a:lnTo>
                      <a:pt x="433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3" name="Freeform 11"/>
              <p:cNvSpPr>
                <a:spLocks noChangeAspect="1"/>
              </p:cNvSpPr>
              <p:nvPr/>
            </p:nvSpPr>
            <p:spPr bwMode="auto">
              <a:xfrm>
                <a:off x="3078" y="1729"/>
                <a:ext cx="1978" cy="2"/>
              </a:xfrm>
              <a:custGeom>
                <a:avLst/>
                <a:gdLst>
                  <a:gd name="T0" fmla="*/ 0 w 433"/>
                  <a:gd name="T1" fmla="*/ 0 h 2"/>
                  <a:gd name="T2" fmla="*/ 3934895 w 433"/>
                  <a:gd name="T3" fmla="*/ 0 h 2"/>
                  <a:gd name="T4" fmla="*/ 3934895 w 43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33"/>
                  <a:gd name="T10" fmla="*/ 0 h 2"/>
                  <a:gd name="T11" fmla="*/ 433 w 43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3" h="2">
                    <a:moveTo>
                      <a:pt x="0" y="0"/>
                    </a:moveTo>
                    <a:lnTo>
                      <a:pt x="433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4" name="Freeform 12"/>
              <p:cNvSpPr>
                <a:spLocks noChangeAspect="1"/>
              </p:cNvSpPr>
              <p:nvPr/>
            </p:nvSpPr>
            <p:spPr bwMode="auto">
              <a:xfrm>
                <a:off x="3078" y="1506"/>
                <a:ext cx="1978" cy="2"/>
              </a:xfrm>
              <a:custGeom>
                <a:avLst/>
                <a:gdLst>
                  <a:gd name="T0" fmla="*/ 0 w 433"/>
                  <a:gd name="T1" fmla="*/ 0 h 2"/>
                  <a:gd name="T2" fmla="*/ 3934895 w 433"/>
                  <a:gd name="T3" fmla="*/ 0 h 2"/>
                  <a:gd name="T4" fmla="*/ 3934895 w 43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33"/>
                  <a:gd name="T10" fmla="*/ 0 h 2"/>
                  <a:gd name="T11" fmla="*/ 433 w 43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3" h="2">
                    <a:moveTo>
                      <a:pt x="0" y="0"/>
                    </a:moveTo>
                    <a:lnTo>
                      <a:pt x="433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5" name="Freeform 13"/>
              <p:cNvSpPr>
                <a:spLocks noChangeAspect="1"/>
              </p:cNvSpPr>
              <p:nvPr/>
            </p:nvSpPr>
            <p:spPr bwMode="auto">
              <a:xfrm>
                <a:off x="3078" y="1281"/>
                <a:ext cx="1978" cy="2"/>
              </a:xfrm>
              <a:custGeom>
                <a:avLst/>
                <a:gdLst>
                  <a:gd name="T0" fmla="*/ 0 w 433"/>
                  <a:gd name="T1" fmla="*/ 0 h 2"/>
                  <a:gd name="T2" fmla="*/ 3934895 w 433"/>
                  <a:gd name="T3" fmla="*/ 0 h 2"/>
                  <a:gd name="T4" fmla="*/ 3934895 w 43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33"/>
                  <a:gd name="T10" fmla="*/ 0 h 2"/>
                  <a:gd name="T11" fmla="*/ 433 w 43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3" h="2">
                    <a:moveTo>
                      <a:pt x="0" y="0"/>
                    </a:moveTo>
                    <a:lnTo>
                      <a:pt x="433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6" name="Freeform 14"/>
              <p:cNvSpPr>
                <a:spLocks noChangeAspect="1"/>
              </p:cNvSpPr>
              <p:nvPr/>
            </p:nvSpPr>
            <p:spPr bwMode="auto">
              <a:xfrm>
                <a:off x="3078" y="1060"/>
                <a:ext cx="1978" cy="0"/>
              </a:xfrm>
              <a:custGeom>
                <a:avLst/>
                <a:gdLst>
                  <a:gd name="T0" fmla="*/ 0 w 433"/>
                  <a:gd name="T1" fmla="*/ 3934895 w 433"/>
                  <a:gd name="T2" fmla="*/ 3934895 w 433"/>
                  <a:gd name="T3" fmla="*/ 0 60000 65536"/>
                  <a:gd name="T4" fmla="*/ 0 60000 65536"/>
                  <a:gd name="T5" fmla="*/ 0 60000 65536"/>
                  <a:gd name="T6" fmla="*/ 0 w 433"/>
                  <a:gd name="T7" fmla="*/ 433 w 43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433">
                    <a:moveTo>
                      <a:pt x="0" y="0"/>
                    </a:moveTo>
                    <a:lnTo>
                      <a:pt x="433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7" name="Freeform 15"/>
              <p:cNvSpPr>
                <a:spLocks noChangeAspect="1"/>
              </p:cNvSpPr>
              <p:nvPr/>
            </p:nvSpPr>
            <p:spPr bwMode="auto">
              <a:xfrm>
                <a:off x="3406" y="835"/>
                <a:ext cx="2" cy="1402"/>
              </a:xfrm>
              <a:custGeom>
                <a:avLst/>
                <a:gdLst>
                  <a:gd name="T0" fmla="*/ 0 w 2"/>
                  <a:gd name="T1" fmla="*/ 1647001 h 341"/>
                  <a:gd name="T2" fmla="*/ 0 w 2"/>
                  <a:gd name="T3" fmla="*/ 0 h 341"/>
                  <a:gd name="T4" fmla="*/ 0 w 2"/>
                  <a:gd name="T5" fmla="*/ 0 h 34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41"/>
                  <a:gd name="T11" fmla="*/ 2 w 2"/>
                  <a:gd name="T12" fmla="*/ 341 h 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41">
                    <a:moveTo>
                      <a:pt x="0" y="34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8" name="Freeform 16"/>
              <p:cNvSpPr>
                <a:spLocks noChangeAspect="1"/>
              </p:cNvSpPr>
              <p:nvPr/>
            </p:nvSpPr>
            <p:spPr bwMode="auto">
              <a:xfrm>
                <a:off x="3735" y="835"/>
                <a:ext cx="1" cy="1402"/>
              </a:xfrm>
              <a:custGeom>
                <a:avLst/>
                <a:gdLst>
                  <a:gd name="T0" fmla="*/ 0 w 1"/>
                  <a:gd name="T1" fmla="*/ 1647001 h 341"/>
                  <a:gd name="T2" fmla="*/ 0 w 1"/>
                  <a:gd name="T3" fmla="*/ 0 h 341"/>
                  <a:gd name="T4" fmla="*/ 0 w 1"/>
                  <a:gd name="T5" fmla="*/ 0 h 3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41"/>
                  <a:gd name="T11" fmla="*/ 1 w 1"/>
                  <a:gd name="T12" fmla="*/ 341 h 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41">
                    <a:moveTo>
                      <a:pt x="0" y="34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9" name="Freeform 17"/>
              <p:cNvSpPr>
                <a:spLocks noChangeAspect="1"/>
              </p:cNvSpPr>
              <p:nvPr/>
            </p:nvSpPr>
            <p:spPr bwMode="auto">
              <a:xfrm>
                <a:off x="4069" y="835"/>
                <a:ext cx="1" cy="1402"/>
              </a:xfrm>
              <a:custGeom>
                <a:avLst/>
                <a:gdLst>
                  <a:gd name="T0" fmla="*/ 0 w 1"/>
                  <a:gd name="T1" fmla="*/ 1647001 h 341"/>
                  <a:gd name="T2" fmla="*/ 0 w 1"/>
                  <a:gd name="T3" fmla="*/ 0 h 341"/>
                  <a:gd name="T4" fmla="*/ 0 w 1"/>
                  <a:gd name="T5" fmla="*/ 0 h 34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41"/>
                  <a:gd name="T11" fmla="*/ 1 w 1"/>
                  <a:gd name="T12" fmla="*/ 341 h 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41">
                    <a:moveTo>
                      <a:pt x="0" y="34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0" name="Freeform 18"/>
              <p:cNvSpPr>
                <a:spLocks noChangeAspect="1"/>
              </p:cNvSpPr>
              <p:nvPr/>
            </p:nvSpPr>
            <p:spPr bwMode="auto">
              <a:xfrm>
                <a:off x="4397" y="835"/>
                <a:ext cx="2" cy="1402"/>
              </a:xfrm>
              <a:custGeom>
                <a:avLst/>
                <a:gdLst>
                  <a:gd name="T0" fmla="*/ 0 w 2"/>
                  <a:gd name="T1" fmla="*/ 1647001 h 341"/>
                  <a:gd name="T2" fmla="*/ 0 w 2"/>
                  <a:gd name="T3" fmla="*/ 0 h 341"/>
                  <a:gd name="T4" fmla="*/ 0 w 2"/>
                  <a:gd name="T5" fmla="*/ 0 h 34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41"/>
                  <a:gd name="T11" fmla="*/ 2 w 2"/>
                  <a:gd name="T12" fmla="*/ 341 h 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41">
                    <a:moveTo>
                      <a:pt x="0" y="34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1" name="Freeform 19"/>
              <p:cNvSpPr>
                <a:spLocks noChangeAspect="1"/>
              </p:cNvSpPr>
              <p:nvPr/>
            </p:nvSpPr>
            <p:spPr bwMode="auto">
              <a:xfrm>
                <a:off x="4727" y="835"/>
                <a:ext cx="0" cy="1402"/>
              </a:xfrm>
              <a:custGeom>
                <a:avLst/>
                <a:gdLst>
                  <a:gd name="T0" fmla="*/ 1647001 h 341"/>
                  <a:gd name="T1" fmla="*/ 0 h 341"/>
                  <a:gd name="T2" fmla="*/ 0 h 341"/>
                  <a:gd name="T3" fmla="*/ 0 60000 65536"/>
                  <a:gd name="T4" fmla="*/ 0 60000 65536"/>
                  <a:gd name="T5" fmla="*/ 0 60000 65536"/>
                  <a:gd name="T6" fmla="*/ 0 h 341"/>
                  <a:gd name="T7" fmla="*/ 341 h 34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1">
                    <a:moveTo>
                      <a:pt x="0" y="34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2" name="Line 20"/>
              <p:cNvSpPr>
                <a:spLocks noChangeAspect="1" noChangeShapeType="1"/>
              </p:cNvSpPr>
              <p:nvPr/>
            </p:nvSpPr>
            <p:spPr bwMode="auto">
              <a:xfrm>
                <a:off x="3078" y="2237"/>
                <a:ext cx="1976" cy="2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3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3078" y="835"/>
                <a:ext cx="1" cy="1402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4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5054" y="835"/>
                <a:ext cx="2" cy="1402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5" name="Line 23"/>
              <p:cNvSpPr>
                <a:spLocks noChangeAspect="1" noChangeShapeType="1"/>
              </p:cNvSpPr>
              <p:nvPr/>
            </p:nvSpPr>
            <p:spPr bwMode="auto">
              <a:xfrm>
                <a:off x="3078" y="835"/>
                <a:ext cx="1" cy="0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6" name="Line 24"/>
              <p:cNvSpPr>
                <a:spLocks noChangeAspect="1" noChangeShapeType="1"/>
              </p:cNvSpPr>
              <p:nvPr/>
            </p:nvSpPr>
            <p:spPr bwMode="auto">
              <a:xfrm>
                <a:off x="3078" y="835"/>
                <a:ext cx="1" cy="19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7" name="Line 25"/>
              <p:cNvSpPr>
                <a:spLocks noChangeAspect="1" noChangeShapeType="1"/>
              </p:cNvSpPr>
              <p:nvPr/>
            </p:nvSpPr>
            <p:spPr bwMode="auto">
              <a:xfrm>
                <a:off x="3406" y="835"/>
                <a:ext cx="2" cy="19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8" name="Line 26"/>
              <p:cNvSpPr>
                <a:spLocks noChangeAspect="1" noChangeShapeType="1"/>
              </p:cNvSpPr>
              <p:nvPr/>
            </p:nvSpPr>
            <p:spPr bwMode="auto">
              <a:xfrm>
                <a:off x="3735" y="835"/>
                <a:ext cx="1" cy="19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9" name="Line 27"/>
              <p:cNvSpPr>
                <a:spLocks noChangeAspect="1" noChangeShapeType="1"/>
              </p:cNvSpPr>
              <p:nvPr/>
            </p:nvSpPr>
            <p:spPr bwMode="auto">
              <a:xfrm>
                <a:off x="4069" y="835"/>
                <a:ext cx="1" cy="19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0" name="Line 28"/>
              <p:cNvSpPr>
                <a:spLocks noChangeAspect="1" noChangeShapeType="1"/>
              </p:cNvSpPr>
              <p:nvPr/>
            </p:nvSpPr>
            <p:spPr bwMode="auto">
              <a:xfrm>
                <a:off x="4397" y="835"/>
                <a:ext cx="2" cy="19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1" name="Line 29"/>
              <p:cNvSpPr>
                <a:spLocks noChangeAspect="1" noChangeShapeType="1"/>
              </p:cNvSpPr>
              <p:nvPr/>
            </p:nvSpPr>
            <p:spPr bwMode="auto">
              <a:xfrm>
                <a:off x="4727" y="835"/>
                <a:ext cx="0" cy="19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2" name="Line 30"/>
              <p:cNvSpPr>
                <a:spLocks noChangeAspect="1" noChangeShapeType="1"/>
              </p:cNvSpPr>
              <p:nvPr/>
            </p:nvSpPr>
            <p:spPr bwMode="auto">
              <a:xfrm>
                <a:off x="5056" y="835"/>
                <a:ext cx="0" cy="19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3" name="Line 31"/>
              <p:cNvSpPr>
                <a:spLocks noChangeAspect="1" noChangeShapeType="1"/>
              </p:cNvSpPr>
              <p:nvPr/>
            </p:nvSpPr>
            <p:spPr bwMode="auto">
              <a:xfrm>
                <a:off x="3078" y="1956"/>
                <a:ext cx="18" cy="1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4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5037" y="1956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5" name="Line 33"/>
              <p:cNvSpPr>
                <a:spLocks noChangeAspect="1" noChangeShapeType="1"/>
              </p:cNvSpPr>
              <p:nvPr/>
            </p:nvSpPr>
            <p:spPr bwMode="auto">
              <a:xfrm>
                <a:off x="3078" y="1729"/>
                <a:ext cx="18" cy="2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6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5037" y="1729"/>
                <a:ext cx="19" cy="2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7" name="Line 35"/>
              <p:cNvSpPr>
                <a:spLocks noChangeAspect="1" noChangeShapeType="1"/>
              </p:cNvSpPr>
              <p:nvPr/>
            </p:nvSpPr>
            <p:spPr bwMode="auto">
              <a:xfrm>
                <a:off x="3078" y="1506"/>
                <a:ext cx="18" cy="2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8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5037" y="1506"/>
                <a:ext cx="19" cy="2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9" name="Line 37"/>
              <p:cNvSpPr>
                <a:spLocks noChangeAspect="1" noChangeShapeType="1"/>
              </p:cNvSpPr>
              <p:nvPr/>
            </p:nvSpPr>
            <p:spPr bwMode="auto">
              <a:xfrm>
                <a:off x="3078" y="1281"/>
                <a:ext cx="18" cy="2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0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5037" y="1281"/>
                <a:ext cx="19" cy="2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1" name="Line 39"/>
              <p:cNvSpPr>
                <a:spLocks noChangeAspect="1" noChangeShapeType="1"/>
              </p:cNvSpPr>
              <p:nvPr/>
            </p:nvSpPr>
            <p:spPr bwMode="auto">
              <a:xfrm>
                <a:off x="3078" y="1060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2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5037" y="1060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3" name="Line 41"/>
              <p:cNvSpPr>
                <a:spLocks noChangeAspect="1" noChangeShapeType="1"/>
              </p:cNvSpPr>
              <p:nvPr/>
            </p:nvSpPr>
            <p:spPr bwMode="auto">
              <a:xfrm>
                <a:off x="3078" y="835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4" name="Line 42"/>
              <p:cNvSpPr>
                <a:spLocks noChangeAspect="1" noChangeShapeType="1"/>
              </p:cNvSpPr>
              <p:nvPr/>
            </p:nvSpPr>
            <p:spPr bwMode="auto">
              <a:xfrm flipH="1">
                <a:off x="5037" y="835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5" name="Line 43"/>
              <p:cNvSpPr>
                <a:spLocks noChangeAspect="1" noChangeShapeType="1"/>
              </p:cNvSpPr>
              <p:nvPr/>
            </p:nvSpPr>
            <p:spPr bwMode="auto">
              <a:xfrm>
                <a:off x="5056" y="83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1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6" name="Freeform 44"/>
              <p:cNvSpPr>
                <a:spLocks noChangeAspect="1"/>
              </p:cNvSpPr>
              <p:nvPr/>
            </p:nvSpPr>
            <p:spPr bwMode="auto">
              <a:xfrm>
                <a:off x="3078" y="835"/>
                <a:ext cx="982" cy="1359"/>
              </a:xfrm>
              <a:custGeom>
                <a:avLst/>
                <a:gdLst>
                  <a:gd name="T0" fmla="*/ 4 w 1292"/>
                  <a:gd name="T1" fmla="*/ 285 h 1781"/>
                  <a:gd name="T2" fmla="*/ 8 w 1292"/>
                  <a:gd name="T3" fmla="*/ 279 h 1781"/>
                  <a:gd name="T4" fmla="*/ 14 w 1292"/>
                  <a:gd name="T5" fmla="*/ 273 h 1781"/>
                  <a:gd name="T6" fmla="*/ 18 w 1292"/>
                  <a:gd name="T7" fmla="*/ 269 h 1781"/>
                  <a:gd name="T8" fmla="*/ 23 w 1292"/>
                  <a:gd name="T9" fmla="*/ 264 h 1781"/>
                  <a:gd name="T10" fmla="*/ 29 w 1292"/>
                  <a:gd name="T11" fmla="*/ 259 h 1781"/>
                  <a:gd name="T12" fmla="*/ 33 w 1292"/>
                  <a:gd name="T13" fmla="*/ 256 h 1781"/>
                  <a:gd name="T14" fmla="*/ 38 w 1292"/>
                  <a:gd name="T15" fmla="*/ 253 h 1781"/>
                  <a:gd name="T16" fmla="*/ 44 w 1292"/>
                  <a:gd name="T17" fmla="*/ 252 h 1781"/>
                  <a:gd name="T18" fmla="*/ 49 w 1292"/>
                  <a:gd name="T19" fmla="*/ 253 h 1781"/>
                  <a:gd name="T20" fmla="*/ 54 w 1292"/>
                  <a:gd name="T21" fmla="*/ 254 h 1781"/>
                  <a:gd name="T22" fmla="*/ 59 w 1292"/>
                  <a:gd name="T23" fmla="*/ 257 h 1781"/>
                  <a:gd name="T24" fmla="*/ 64 w 1292"/>
                  <a:gd name="T25" fmla="*/ 262 h 1781"/>
                  <a:gd name="T26" fmla="*/ 68 w 1292"/>
                  <a:gd name="T27" fmla="*/ 267 h 1781"/>
                  <a:gd name="T28" fmla="*/ 74 w 1292"/>
                  <a:gd name="T29" fmla="*/ 273 h 1781"/>
                  <a:gd name="T30" fmla="*/ 78 w 1292"/>
                  <a:gd name="T31" fmla="*/ 282 h 1781"/>
                  <a:gd name="T32" fmla="*/ 83 w 1292"/>
                  <a:gd name="T33" fmla="*/ 290 h 1781"/>
                  <a:gd name="T34" fmla="*/ 88 w 1292"/>
                  <a:gd name="T35" fmla="*/ 298 h 1781"/>
                  <a:gd name="T36" fmla="*/ 94 w 1292"/>
                  <a:gd name="T37" fmla="*/ 308 h 1781"/>
                  <a:gd name="T38" fmla="*/ 98 w 1292"/>
                  <a:gd name="T39" fmla="*/ 316 h 1781"/>
                  <a:gd name="T40" fmla="*/ 103 w 1292"/>
                  <a:gd name="T41" fmla="*/ 326 h 1781"/>
                  <a:gd name="T42" fmla="*/ 109 w 1292"/>
                  <a:gd name="T43" fmla="*/ 333 h 1781"/>
                  <a:gd name="T44" fmla="*/ 114 w 1292"/>
                  <a:gd name="T45" fmla="*/ 340 h 1781"/>
                  <a:gd name="T46" fmla="*/ 118 w 1292"/>
                  <a:gd name="T47" fmla="*/ 346 h 1781"/>
                  <a:gd name="T48" fmla="*/ 124 w 1292"/>
                  <a:gd name="T49" fmla="*/ 349 h 1781"/>
                  <a:gd name="T50" fmla="*/ 128 w 1292"/>
                  <a:gd name="T51" fmla="*/ 352 h 1781"/>
                  <a:gd name="T52" fmla="*/ 133 w 1292"/>
                  <a:gd name="T53" fmla="*/ 352 h 1781"/>
                  <a:gd name="T54" fmla="*/ 139 w 1292"/>
                  <a:gd name="T55" fmla="*/ 349 h 1781"/>
                  <a:gd name="T56" fmla="*/ 144 w 1292"/>
                  <a:gd name="T57" fmla="*/ 344 h 1781"/>
                  <a:gd name="T58" fmla="*/ 148 w 1292"/>
                  <a:gd name="T59" fmla="*/ 337 h 1781"/>
                  <a:gd name="T60" fmla="*/ 154 w 1292"/>
                  <a:gd name="T61" fmla="*/ 328 h 1781"/>
                  <a:gd name="T62" fmla="*/ 159 w 1292"/>
                  <a:gd name="T63" fmla="*/ 314 h 1781"/>
                  <a:gd name="T64" fmla="*/ 163 w 1292"/>
                  <a:gd name="T65" fmla="*/ 301 h 1781"/>
                  <a:gd name="T66" fmla="*/ 169 w 1292"/>
                  <a:gd name="T67" fmla="*/ 284 h 1781"/>
                  <a:gd name="T68" fmla="*/ 174 w 1292"/>
                  <a:gd name="T69" fmla="*/ 265 h 1781"/>
                  <a:gd name="T70" fmla="*/ 179 w 1292"/>
                  <a:gd name="T71" fmla="*/ 243 h 1781"/>
                  <a:gd name="T72" fmla="*/ 184 w 1292"/>
                  <a:gd name="T73" fmla="*/ 222 h 1781"/>
                  <a:gd name="T74" fmla="*/ 189 w 1292"/>
                  <a:gd name="T75" fmla="*/ 198 h 1781"/>
                  <a:gd name="T76" fmla="*/ 194 w 1292"/>
                  <a:gd name="T77" fmla="*/ 175 h 1781"/>
                  <a:gd name="T78" fmla="*/ 199 w 1292"/>
                  <a:gd name="T79" fmla="*/ 151 h 1781"/>
                  <a:gd name="T80" fmla="*/ 204 w 1292"/>
                  <a:gd name="T81" fmla="*/ 128 h 1781"/>
                  <a:gd name="T82" fmla="*/ 208 w 1292"/>
                  <a:gd name="T83" fmla="*/ 106 h 1781"/>
                  <a:gd name="T84" fmla="*/ 214 w 1292"/>
                  <a:gd name="T85" fmla="*/ 83 h 1781"/>
                  <a:gd name="T86" fmla="*/ 219 w 1292"/>
                  <a:gd name="T87" fmla="*/ 64 h 1781"/>
                  <a:gd name="T88" fmla="*/ 223 w 1292"/>
                  <a:gd name="T89" fmla="*/ 47 h 1781"/>
                  <a:gd name="T90" fmla="*/ 230 w 1292"/>
                  <a:gd name="T91" fmla="*/ 31 h 1781"/>
                  <a:gd name="T92" fmla="*/ 235 w 1292"/>
                  <a:gd name="T93" fmla="*/ 19 h 1781"/>
                  <a:gd name="T94" fmla="*/ 239 w 1292"/>
                  <a:gd name="T95" fmla="*/ 9 h 1781"/>
                  <a:gd name="T96" fmla="*/ 245 w 1292"/>
                  <a:gd name="T97" fmla="*/ 4 h 1781"/>
                  <a:gd name="T98" fmla="*/ 249 w 1292"/>
                  <a:gd name="T99" fmla="*/ 0 h 17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2"/>
                  <a:gd name="T151" fmla="*/ 0 h 1781"/>
                  <a:gd name="T152" fmla="*/ 1292 w 1292"/>
                  <a:gd name="T153" fmla="*/ 1781 h 17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2" h="1781">
                    <a:moveTo>
                      <a:pt x="0" y="1468"/>
                    </a:moveTo>
                    <a:lnTo>
                      <a:pt x="6" y="1456"/>
                    </a:lnTo>
                    <a:lnTo>
                      <a:pt x="18" y="1444"/>
                    </a:lnTo>
                    <a:lnTo>
                      <a:pt x="24" y="1438"/>
                    </a:lnTo>
                    <a:lnTo>
                      <a:pt x="36" y="1426"/>
                    </a:lnTo>
                    <a:lnTo>
                      <a:pt x="42" y="1414"/>
                    </a:lnTo>
                    <a:lnTo>
                      <a:pt x="54" y="1408"/>
                    </a:lnTo>
                    <a:lnTo>
                      <a:pt x="60" y="1396"/>
                    </a:lnTo>
                    <a:lnTo>
                      <a:pt x="72" y="1384"/>
                    </a:lnTo>
                    <a:lnTo>
                      <a:pt x="78" y="1378"/>
                    </a:lnTo>
                    <a:lnTo>
                      <a:pt x="84" y="1366"/>
                    </a:lnTo>
                    <a:lnTo>
                      <a:pt x="96" y="1360"/>
                    </a:lnTo>
                    <a:lnTo>
                      <a:pt x="102" y="1348"/>
                    </a:lnTo>
                    <a:lnTo>
                      <a:pt x="114" y="1342"/>
                    </a:lnTo>
                    <a:lnTo>
                      <a:pt x="120" y="1336"/>
                    </a:lnTo>
                    <a:lnTo>
                      <a:pt x="132" y="1324"/>
                    </a:lnTo>
                    <a:lnTo>
                      <a:pt x="138" y="1318"/>
                    </a:lnTo>
                    <a:lnTo>
                      <a:pt x="150" y="1312"/>
                    </a:lnTo>
                    <a:lnTo>
                      <a:pt x="156" y="1306"/>
                    </a:lnTo>
                    <a:lnTo>
                      <a:pt x="162" y="1300"/>
                    </a:lnTo>
                    <a:lnTo>
                      <a:pt x="174" y="1294"/>
                    </a:lnTo>
                    <a:lnTo>
                      <a:pt x="180" y="1288"/>
                    </a:lnTo>
                    <a:lnTo>
                      <a:pt x="192" y="1288"/>
                    </a:lnTo>
                    <a:lnTo>
                      <a:pt x="198" y="1281"/>
                    </a:lnTo>
                    <a:lnTo>
                      <a:pt x="210" y="1281"/>
                    </a:lnTo>
                    <a:lnTo>
                      <a:pt x="216" y="1281"/>
                    </a:lnTo>
                    <a:lnTo>
                      <a:pt x="228" y="1275"/>
                    </a:lnTo>
                    <a:lnTo>
                      <a:pt x="234" y="1275"/>
                    </a:lnTo>
                    <a:lnTo>
                      <a:pt x="240" y="1275"/>
                    </a:lnTo>
                    <a:lnTo>
                      <a:pt x="252" y="1281"/>
                    </a:lnTo>
                    <a:lnTo>
                      <a:pt x="258" y="1281"/>
                    </a:lnTo>
                    <a:lnTo>
                      <a:pt x="270" y="1281"/>
                    </a:lnTo>
                    <a:lnTo>
                      <a:pt x="276" y="1288"/>
                    </a:lnTo>
                    <a:lnTo>
                      <a:pt x="288" y="1294"/>
                    </a:lnTo>
                    <a:lnTo>
                      <a:pt x="294" y="1294"/>
                    </a:lnTo>
                    <a:lnTo>
                      <a:pt x="306" y="1300"/>
                    </a:lnTo>
                    <a:lnTo>
                      <a:pt x="312" y="1306"/>
                    </a:lnTo>
                    <a:lnTo>
                      <a:pt x="318" y="1318"/>
                    </a:lnTo>
                    <a:lnTo>
                      <a:pt x="330" y="1324"/>
                    </a:lnTo>
                    <a:lnTo>
                      <a:pt x="336" y="1330"/>
                    </a:lnTo>
                    <a:lnTo>
                      <a:pt x="348" y="1342"/>
                    </a:lnTo>
                    <a:lnTo>
                      <a:pt x="354" y="1354"/>
                    </a:lnTo>
                    <a:lnTo>
                      <a:pt x="366" y="1360"/>
                    </a:lnTo>
                    <a:lnTo>
                      <a:pt x="372" y="1372"/>
                    </a:lnTo>
                    <a:lnTo>
                      <a:pt x="384" y="1384"/>
                    </a:lnTo>
                    <a:lnTo>
                      <a:pt x="390" y="1396"/>
                    </a:lnTo>
                    <a:lnTo>
                      <a:pt x="396" y="1408"/>
                    </a:lnTo>
                    <a:lnTo>
                      <a:pt x="409" y="1426"/>
                    </a:lnTo>
                    <a:lnTo>
                      <a:pt x="415" y="1438"/>
                    </a:lnTo>
                    <a:lnTo>
                      <a:pt x="427" y="1450"/>
                    </a:lnTo>
                    <a:lnTo>
                      <a:pt x="433" y="1468"/>
                    </a:lnTo>
                    <a:lnTo>
                      <a:pt x="445" y="1480"/>
                    </a:lnTo>
                    <a:lnTo>
                      <a:pt x="451" y="1498"/>
                    </a:lnTo>
                    <a:lnTo>
                      <a:pt x="457" y="1510"/>
                    </a:lnTo>
                    <a:lnTo>
                      <a:pt x="469" y="1528"/>
                    </a:lnTo>
                    <a:lnTo>
                      <a:pt x="475" y="1540"/>
                    </a:lnTo>
                    <a:lnTo>
                      <a:pt x="487" y="1558"/>
                    </a:lnTo>
                    <a:lnTo>
                      <a:pt x="493" y="1570"/>
                    </a:lnTo>
                    <a:lnTo>
                      <a:pt x="505" y="1588"/>
                    </a:lnTo>
                    <a:lnTo>
                      <a:pt x="511" y="1600"/>
                    </a:lnTo>
                    <a:lnTo>
                      <a:pt x="523" y="1618"/>
                    </a:lnTo>
                    <a:lnTo>
                      <a:pt x="529" y="1630"/>
                    </a:lnTo>
                    <a:lnTo>
                      <a:pt x="535" y="1648"/>
                    </a:lnTo>
                    <a:lnTo>
                      <a:pt x="547" y="1660"/>
                    </a:lnTo>
                    <a:lnTo>
                      <a:pt x="553" y="1672"/>
                    </a:lnTo>
                    <a:lnTo>
                      <a:pt x="565" y="1684"/>
                    </a:lnTo>
                    <a:lnTo>
                      <a:pt x="571" y="1702"/>
                    </a:lnTo>
                    <a:lnTo>
                      <a:pt x="583" y="1709"/>
                    </a:lnTo>
                    <a:lnTo>
                      <a:pt x="589" y="1721"/>
                    </a:lnTo>
                    <a:lnTo>
                      <a:pt x="601" y="1733"/>
                    </a:lnTo>
                    <a:lnTo>
                      <a:pt x="607" y="1745"/>
                    </a:lnTo>
                    <a:lnTo>
                      <a:pt x="613" y="1751"/>
                    </a:lnTo>
                    <a:lnTo>
                      <a:pt x="625" y="1757"/>
                    </a:lnTo>
                    <a:lnTo>
                      <a:pt x="631" y="1769"/>
                    </a:lnTo>
                    <a:lnTo>
                      <a:pt x="643" y="1769"/>
                    </a:lnTo>
                    <a:lnTo>
                      <a:pt x="649" y="1775"/>
                    </a:lnTo>
                    <a:lnTo>
                      <a:pt x="661" y="1781"/>
                    </a:lnTo>
                    <a:lnTo>
                      <a:pt x="667" y="1781"/>
                    </a:lnTo>
                    <a:lnTo>
                      <a:pt x="679" y="1781"/>
                    </a:lnTo>
                    <a:lnTo>
                      <a:pt x="685" y="1781"/>
                    </a:lnTo>
                    <a:lnTo>
                      <a:pt x="691" y="1781"/>
                    </a:lnTo>
                    <a:lnTo>
                      <a:pt x="703" y="1781"/>
                    </a:lnTo>
                    <a:lnTo>
                      <a:pt x="709" y="1775"/>
                    </a:lnTo>
                    <a:lnTo>
                      <a:pt x="721" y="1769"/>
                    </a:lnTo>
                    <a:lnTo>
                      <a:pt x="727" y="1763"/>
                    </a:lnTo>
                    <a:lnTo>
                      <a:pt x="739" y="1757"/>
                    </a:lnTo>
                    <a:lnTo>
                      <a:pt x="745" y="1745"/>
                    </a:lnTo>
                    <a:lnTo>
                      <a:pt x="757" y="1733"/>
                    </a:lnTo>
                    <a:lnTo>
                      <a:pt x="763" y="1721"/>
                    </a:lnTo>
                    <a:lnTo>
                      <a:pt x="769" y="1709"/>
                    </a:lnTo>
                    <a:lnTo>
                      <a:pt x="781" y="1696"/>
                    </a:lnTo>
                    <a:lnTo>
                      <a:pt x="787" y="1678"/>
                    </a:lnTo>
                    <a:lnTo>
                      <a:pt x="799" y="1660"/>
                    </a:lnTo>
                    <a:lnTo>
                      <a:pt x="805" y="1642"/>
                    </a:lnTo>
                    <a:lnTo>
                      <a:pt x="817" y="1618"/>
                    </a:lnTo>
                    <a:lnTo>
                      <a:pt x="823" y="1594"/>
                    </a:lnTo>
                    <a:lnTo>
                      <a:pt x="835" y="1570"/>
                    </a:lnTo>
                    <a:lnTo>
                      <a:pt x="841" y="1546"/>
                    </a:lnTo>
                    <a:lnTo>
                      <a:pt x="847" y="1522"/>
                    </a:lnTo>
                    <a:lnTo>
                      <a:pt x="859" y="1492"/>
                    </a:lnTo>
                    <a:lnTo>
                      <a:pt x="865" y="1468"/>
                    </a:lnTo>
                    <a:lnTo>
                      <a:pt x="877" y="1438"/>
                    </a:lnTo>
                    <a:lnTo>
                      <a:pt x="883" y="1402"/>
                    </a:lnTo>
                    <a:lnTo>
                      <a:pt x="895" y="1372"/>
                    </a:lnTo>
                    <a:lnTo>
                      <a:pt x="901" y="1342"/>
                    </a:lnTo>
                    <a:lnTo>
                      <a:pt x="913" y="1306"/>
                    </a:lnTo>
                    <a:lnTo>
                      <a:pt x="919" y="1269"/>
                    </a:lnTo>
                    <a:lnTo>
                      <a:pt x="925" y="1233"/>
                    </a:lnTo>
                    <a:lnTo>
                      <a:pt x="937" y="1197"/>
                    </a:lnTo>
                    <a:lnTo>
                      <a:pt x="943" y="1161"/>
                    </a:lnTo>
                    <a:lnTo>
                      <a:pt x="955" y="1125"/>
                    </a:lnTo>
                    <a:lnTo>
                      <a:pt x="961" y="1083"/>
                    </a:lnTo>
                    <a:lnTo>
                      <a:pt x="974" y="1047"/>
                    </a:lnTo>
                    <a:lnTo>
                      <a:pt x="980" y="1005"/>
                    </a:lnTo>
                    <a:lnTo>
                      <a:pt x="992" y="969"/>
                    </a:lnTo>
                    <a:lnTo>
                      <a:pt x="998" y="927"/>
                    </a:lnTo>
                    <a:lnTo>
                      <a:pt x="1004" y="885"/>
                    </a:lnTo>
                    <a:lnTo>
                      <a:pt x="1016" y="848"/>
                    </a:lnTo>
                    <a:lnTo>
                      <a:pt x="1022" y="806"/>
                    </a:lnTo>
                    <a:lnTo>
                      <a:pt x="1034" y="764"/>
                    </a:lnTo>
                    <a:lnTo>
                      <a:pt x="1040" y="728"/>
                    </a:lnTo>
                    <a:lnTo>
                      <a:pt x="1052" y="686"/>
                    </a:lnTo>
                    <a:lnTo>
                      <a:pt x="1058" y="650"/>
                    </a:lnTo>
                    <a:lnTo>
                      <a:pt x="1070" y="608"/>
                    </a:lnTo>
                    <a:lnTo>
                      <a:pt x="1076" y="572"/>
                    </a:lnTo>
                    <a:lnTo>
                      <a:pt x="1082" y="536"/>
                    </a:lnTo>
                    <a:lnTo>
                      <a:pt x="1094" y="494"/>
                    </a:lnTo>
                    <a:lnTo>
                      <a:pt x="1100" y="458"/>
                    </a:lnTo>
                    <a:lnTo>
                      <a:pt x="1112" y="421"/>
                    </a:lnTo>
                    <a:lnTo>
                      <a:pt x="1118" y="391"/>
                    </a:lnTo>
                    <a:lnTo>
                      <a:pt x="1130" y="355"/>
                    </a:lnTo>
                    <a:lnTo>
                      <a:pt x="1136" y="325"/>
                    </a:lnTo>
                    <a:lnTo>
                      <a:pt x="1148" y="295"/>
                    </a:lnTo>
                    <a:lnTo>
                      <a:pt x="1154" y="265"/>
                    </a:lnTo>
                    <a:lnTo>
                      <a:pt x="1160" y="235"/>
                    </a:lnTo>
                    <a:lnTo>
                      <a:pt x="1172" y="205"/>
                    </a:lnTo>
                    <a:lnTo>
                      <a:pt x="1178" y="181"/>
                    </a:lnTo>
                    <a:lnTo>
                      <a:pt x="1190" y="157"/>
                    </a:lnTo>
                    <a:lnTo>
                      <a:pt x="1196" y="133"/>
                    </a:lnTo>
                    <a:lnTo>
                      <a:pt x="1208" y="115"/>
                    </a:lnTo>
                    <a:lnTo>
                      <a:pt x="1214" y="97"/>
                    </a:lnTo>
                    <a:lnTo>
                      <a:pt x="1226" y="79"/>
                    </a:lnTo>
                    <a:lnTo>
                      <a:pt x="1232" y="61"/>
                    </a:lnTo>
                    <a:lnTo>
                      <a:pt x="1238" y="49"/>
                    </a:lnTo>
                    <a:lnTo>
                      <a:pt x="1250" y="37"/>
                    </a:lnTo>
                    <a:lnTo>
                      <a:pt x="1256" y="25"/>
                    </a:lnTo>
                    <a:lnTo>
                      <a:pt x="1268" y="18"/>
                    </a:lnTo>
                    <a:lnTo>
                      <a:pt x="1274" y="6"/>
                    </a:lnTo>
                    <a:lnTo>
                      <a:pt x="1286" y="6"/>
                    </a:lnTo>
                    <a:lnTo>
                      <a:pt x="1292" y="0"/>
                    </a:lnTo>
                  </a:path>
                </a:pathLst>
              </a:custGeom>
              <a:noFill/>
              <a:ln w="28575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7" name="Freeform 45"/>
              <p:cNvSpPr>
                <a:spLocks noChangeAspect="1"/>
              </p:cNvSpPr>
              <p:nvPr/>
            </p:nvSpPr>
            <p:spPr bwMode="auto">
              <a:xfrm>
                <a:off x="4074" y="835"/>
                <a:ext cx="982" cy="1359"/>
              </a:xfrm>
              <a:custGeom>
                <a:avLst/>
                <a:gdLst>
                  <a:gd name="T0" fmla="*/ 4 w 1292"/>
                  <a:gd name="T1" fmla="*/ 2 h 1781"/>
                  <a:gd name="T2" fmla="*/ 8 w 1292"/>
                  <a:gd name="T3" fmla="*/ 7 h 1781"/>
                  <a:gd name="T4" fmla="*/ 13 w 1292"/>
                  <a:gd name="T5" fmla="*/ 16 h 1781"/>
                  <a:gd name="T6" fmla="*/ 18 w 1292"/>
                  <a:gd name="T7" fmla="*/ 26 h 1781"/>
                  <a:gd name="T8" fmla="*/ 23 w 1292"/>
                  <a:gd name="T9" fmla="*/ 40 h 1781"/>
                  <a:gd name="T10" fmla="*/ 27 w 1292"/>
                  <a:gd name="T11" fmla="*/ 58 h 1781"/>
                  <a:gd name="T12" fmla="*/ 33 w 1292"/>
                  <a:gd name="T13" fmla="*/ 77 h 1781"/>
                  <a:gd name="T14" fmla="*/ 38 w 1292"/>
                  <a:gd name="T15" fmla="*/ 98 h 1781"/>
                  <a:gd name="T16" fmla="*/ 43 w 1292"/>
                  <a:gd name="T17" fmla="*/ 120 h 1781"/>
                  <a:gd name="T18" fmla="*/ 49 w 1292"/>
                  <a:gd name="T19" fmla="*/ 143 h 1781"/>
                  <a:gd name="T20" fmla="*/ 54 w 1292"/>
                  <a:gd name="T21" fmla="*/ 168 h 1781"/>
                  <a:gd name="T22" fmla="*/ 58 w 1292"/>
                  <a:gd name="T23" fmla="*/ 191 h 1781"/>
                  <a:gd name="T24" fmla="*/ 64 w 1292"/>
                  <a:gd name="T25" fmla="*/ 214 h 1781"/>
                  <a:gd name="T26" fmla="*/ 68 w 1292"/>
                  <a:gd name="T27" fmla="*/ 237 h 1781"/>
                  <a:gd name="T28" fmla="*/ 73 w 1292"/>
                  <a:gd name="T29" fmla="*/ 258 h 1781"/>
                  <a:gd name="T30" fmla="*/ 78 w 1292"/>
                  <a:gd name="T31" fmla="*/ 276 h 1781"/>
                  <a:gd name="T32" fmla="*/ 83 w 1292"/>
                  <a:gd name="T33" fmla="*/ 294 h 1781"/>
                  <a:gd name="T34" fmla="*/ 88 w 1292"/>
                  <a:gd name="T35" fmla="*/ 310 h 1781"/>
                  <a:gd name="T36" fmla="*/ 94 w 1292"/>
                  <a:gd name="T37" fmla="*/ 324 h 1781"/>
                  <a:gd name="T38" fmla="*/ 98 w 1292"/>
                  <a:gd name="T39" fmla="*/ 335 h 1781"/>
                  <a:gd name="T40" fmla="*/ 103 w 1292"/>
                  <a:gd name="T41" fmla="*/ 343 h 1781"/>
                  <a:gd name="T42" fmla="*/ 109 w 1292"/>
                  <a:gd name="T43" fmla="*/ 348 h 1781"/>
                  <a:gd name="T44" fmla="*/ 114 w 1292"/>
                  <a:gd name="T45" fmla="*/ 352 h 1781"/>
                  <a:gd name="T46" fmla="*/ 118 w 1292"/>
                  <a:gd name="T47" fmla="*/ 352 h 1781"/>
                  <a:gd name="T48" fmla="*/ 124 w 1292"/>
                  <a:gd name="T49" fmla="*/ 350 h 1781"/>
                  <a:gd name="T50" fmla="*/ 128 w 1292"/>
                  <a:gd name="T51" fmla="*/ 347 h 1781"/>
                  <a:gd name="T52" fmla="*/ 133 w 1292"/>
                  <a:gd name="T53" fmla="*/ 343 h 1781"/>
                  <a:gd name="T54" fmla="*/ 139 w 1292"/>
                  <a:gd name="T55" fmla="*/ 336 h 1781"/>
                  <a:gd name="T56" fmla="*/ 144 w 1292"/>
                  <a:gd name="T57" fmla="*/ 328 h 1781"/>
                  <a:gd name="T58" fmla="*/ 148 w 1292"/>
                  <a:gd name="T59" fmla="*/ 320 h 1781"/>
                  <a:gd name="T60" fmla="*/ 154 w 1292"/>
                  <a:gd name="T61" fmla="*/ 310 h 1781"/>
                  <a:gd name="T62" fmla="*/ 159 w 1292"/>
                  <a:gd name="T63" fmla="*/ 301 h 1781"/>
                  <a:gd name="T64" fmla="*/ 163 w 1292"/>
                  <a:gd name="T65" fmla="*/ 291 h 1781"/>
                  <a:gd name="T66" fmla="*/ 169 w 1292"/>
                  <a:gd name="T67" fmla="*/ 284 h 1781"/>
                  <a:gd name="T68" fmla="*/ 174 w 1292"/>
                  <a:gd name="T69" fmla="*/ 275 h 1781"/>
                  <a:gd name="T70" fmla="*/ 179 w 1292"/>
                  <a:gd name="T71" fmla="*/ 269 h 1781"/>
                  <a:gd name="T72" fmla="*/ 184 w 1292"/>
                  <a:gd name="T73" fmla="*/ 262 h 1781"/>
                  <a:gd name="T74" fmla="*/ 189 w 1292"/>
                  <a:gd name="T75" fmla="*/ 258 h 1781"/>
                  <a:gd name="T76" fmla="*/ 194 w 1292"/>
                  <a:gd name="T77" fmla="*/ 256 h 1781"/>
                  <a:gd name="T78" fmla="*/ 199 w 1292"/>
                  <a:gd name="T79" fmla="*/ 253 h 1781"/>
                  <a:gd name="T80" fmla="*/ 204 w 1292"/>
                  <a:gd name="T81" fmla="*/ 252 h 1781"/>
                  <a:gd name="T82" fmla="*/ 208 w 1292"/>
                  <a:gd name="T83" fmla="*/ 253 h 1781"/>
                  <a:gd name="T84" fmla="*/ 214 w 1292"/>
                  <a:gd name="T85" fmla="*/ 254 h 1781"/>
                  <a:gd name="T86" fmla="*/ 219 w 1292"/>
                  <a:gd name="T87" fmla="*/ 258 h 1781"/>
                  <a:gd name="T88" fmla="*/ 223 w 1292"/>
                  <a:gd name="T89" fmla="*/ 262 h 1781"/>
                  <a:gd name="T90" fmla="*/ 230 w 1292"/>
                  <a:gd name="T91" fmla="*/ 266 h 1781"/>
                  <a:gd name="T92" fmla="*/ 235 w 1292"/>
                  <a:gd name="T93" fmla="*/ 272 h 1781"/>
                  <a:gd name="T94" fmla="*/ 239 w 1292"/>
                  <a:gd name="T95" fmla="*/ 279 h 1781"/>
                  <a:gd name="T96" fmla="*/ 245 w 1292"/>
                  <a:gd name="T97" fmla="*/ 284 h 1781"/>
                  <a:gd name="T98" fmla="*/ 249 w 1292"/>
                  <a:gd name="T99" fmla="*/ 290 h 17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2"/>
                  <a:gd name="T151" fmla="*/ 0 h 1781"/>
                  <a:gd name="T152" fmla="*/ 1292 w 1292"/>
                  <a:gd name="T153" fmla="*/ 1781 h 17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2" h="1781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24" y="18"/>
                    </a:lnTo>
                    <a:lnTo>
                      <a:pt x="36" y="25"/>
                    </a:lnTo>
                    <a:lnTo>
                      <a:pt x="42" y="37"/>
                    </a:lnTo>
                    <a:lnTo>
                      <a:pt x="54" y="49"/>
                    </a:lnTo>
                    <a:lnTo>
                      <a:pt x="60" y="61"/>
                    </a:lnTo>
                    <a:lnTo>
                      <a:pt x="66" y="79"/>
                    </a:lnTo>
                    <a:lnTo>
                      <a:pt x="78" y="97"/>
                    </a:lnTo>
                    <a:lnTo>
                      <a:pt x="84" y="115"/>
                    </a:lnTo>
                    <a:lnTo>
                      <a:pt x="96" y="133"/>
                    </a:lnTo>
                    <a:lnTo>
                      <a:pt x="102" y="157"/>
                    </a:lnTo>
                    <a:lnTo>
                      <a:pt x="114" y="181"/>
                    </a:lnTo>
                    <a:lnTo>
                      <a:pt x="120" y="205"/>
                    </a:lnTo>
                    <a:lnTo>
                      <a:pt x="132" y="235"/>
                    </a:lnTo>
                    <a:lnTo>
                      <a:pt x="138" y="265"/>
                    </a:lnTo>
                    <a:lnTo>
                      <a:pt x="144" y="295"/>
                    </a:lnTo>
                    <a:lnTo>
                      <a:pt x="156" y="325"/>
                    </a:lnTo>
                    <a:lnTo>
                      <a:pt x="162" y="355"/>
                    </a:lnTo>
                    <a:lnTo>
                      <a:pt x="174" y="391"/>
                    </a:lnTo>
                    <a:lnTo>
                      <a:pt x="180" y="421"/>
                    </a:lnTo>
                    <a:lnTo>
                      <a:pt x="192" y="458"/>
                    </a:lnTo>
                    <a:lnTo>
                      <a:pt x="198" y="494"/>
                    </a:lnTo>
                    <a:lnTo>
                      <a:pt x="210" y="536"/>
                    </a:lnTo>
                    <a:lnTo>
                      <a:pt x="216" y="572"/>
                    </a:lnTo>
                    <a:lnTo>
                      <a:pt x="223" y="608"/>
                    </a:lnTo>
                    <a:lnTo>
                      <a:pt x="235" y="650"/>
                    </a:lnTo>
                    <a:lnTo>
                      <a:pt x="241" y="686"/>
                    </a:lnTo>
                    <a:lnTo>
                      <a:pt x="253" y="728"/>
                    </a:lnTo>
                    <a:lnTo>
                      <a:pt x="259" y="764"/>
                    </a:lnTo>
                    <a:lnTo>
                      <a:pt x="271" y="806"/>
                    </a:lnTo>
                    <a:lnTo>
                      <a:pt x="277" y="848"/>
                    </a:lnTo>
                    <a:lnTo>
                      <a:pt x="289" y="885"/>
                    </a:lnTo>
                    <a:lnTo>
                      <a:pt x="295" y="927"/>
                    </a:lnTo>
                    <a:lnTo>
                      <a:pt x="301" y="969"/>
                    </a:lnTo>
                    <a:lnTo>
                      <a:pt x="313" y="1005"/>
                    </a:lnTo>
                    <a:lnTo>
                      <a:pt x="319" y="1047"/>
                    </a:lnTo>
                    <a:lnTo>
                      <a:pt x="331" y="1083"/>
                    </a:lnTo>
                    <a:lnTo>
                      <a:pt x="337" y="1125"/>
                    </a:lnTo>
                    <a:lnTo>
                      <a:pt x="349" y="1161"/>
                    </a:lnTo>
                    <a:lnTo>
                      <a:pt x="355" y="1197"/>
                    </a:lnTo>
                    <a:lnTo>
                      <a:pt x="367" y="1233"/>
                    </a:lnTo>
                    <a:lnTo>
                      <a:pt x="373" y="1269"/>
                    </a:lnTo>
                    <a:lnTo>
                      <a:pt x="379" y="1306"/>
                    </a:lnTo>
                    <a:lnTo>
                      <a:pt x="391" y="1342"/>
                    </a:lnTo>
                    <a:lnTo>
                      <a:pt x="397" y="1372"/>
                    </a:lnTo>
                    <a:lnTo>
                      <a:pt x="409" y="1402"/>
                    </a:lnTo>
                    <a:lnTo>
                      <a:pt x="415" y="1438"/>
                    </a:lnTo>
                    <a:lnTo>
                      <a:pt x="427" y="1468"/>
                    </a:lnTo>
                    <a:lnTo>
                      <a:pt x="433" y="1492"/>
                    </a:lnTo>
                    <a:lnTo>
                      <a:pt x="445" y="1522"/>
                    </a:lnTo>
                    <a:lnTo>
                      <a:pt x="451" y="1546"/>
                    </a:lnTo>
                    <a:lnTo>
                      <a:pt x="457" y="1570"/>
                    </a:lnTo>
                    <a:lnTo>
                      <a:pt x="469" y="1594"/>
                    </a:lnTo>
                    <a:lnTo>
                      <a:pt x="475" y="1618"/>
                    </a:lnTo>
                    <a:lnTo>
                      <a:pt x="487" y="1642"/>
                    </a:lnTo>
                    <a:lnTo>
                      <a:pt x="493" y="1660"/>
                    </a:lnTo>
                    <a:lnTo>
                      <a:pt x="505" y="1678"/>
                    </a:lnTo>
                    <a:lnTo>
                      <a:pt x="511" y="1696"/>
                    </a:lnTo>
                    <a:lnTo>
                      <a:pt x="523" y="1709"/>
                    </a:lnTo>
                    <a:lnTo>
                      <a:pt x="529" y="1721"/>
                    </a:lnTo>
                    <a:lnTo>
                      <a:pt x="535" y="1733"/>
                    </a:lnTo>
                    <a:lnTo>
                      <a:pt x="547" y="1745"/>
                    </a:lnTo>
                    <a:lnTo>
                      <a:pt x="553" y="1757"/>
                    </a:lnTo>
                    <a:lnTo>
                      <a:pt x="565" y="1763"/>
                    </a:lnTo>
                    <a:lnTo>
                      <a:pt x="571" y="1769"/>
                    </a:lnTo>
                    <a:lnTo>
                      <a:pt x="583" y="1775"/>
                    </a:lnTo>
                    <a:lnTo>
                      <a:pt x="589" y="1781"/>
                    </a:lnTo>
                    <a:lnTo>
                      <a:pt x="601" y="1781"/>
                    </a:lnTo>
                    <a:lnTo>
                      <a:pt x="607" y="1781"/>
                    </a:lnTo>
                    <a:lnTo>
                      <a:pt x="613" y="1781"/>
                    </a:lnTo>
                    <a:lnTo>
                      <a:pt x="625" y="1781"/>
                    </a:lnTo>
                    <a:lnTo>
                      <a:pt x="631" y="1781"/>
                    </a:lnTo>
                    <a:lnTo>
                      <a:pt x="643" y="1775"/>
                    </a:lnTo>
                    <a:lnTo>
                      <a:pt x="649" y="1769"/>
                    </a:lnTo>
                    <a:lnTo>
                      <a:pt x="661" y="1769"/>
                    </a:lnTo>
                    <a:lnTo>
                      <a:pt x="667" y="1757"/>
                    </a:lnTo>
                    <a:lnTo>
                      <a:pt x="679" y="1751"/>
                    </a:lnTo>
                    <a:lnTo>
                      <a:pt x="685" y="1745"/>
                    </a:lnTo>
                    <a:lnTo>
                      <a:pt x="691" y="1733"/>
                    </a:lnTo>
                    <a:lnTo>
                      <a:pt x="703" y="1721"/>
                    </a:lnTo>
                    <a:lnTo>
                      <a:pt x="709" y="1709"/>
                    </a:lnTo>
                    <a:lnTo>
                      <a:pt x="721" y="1702"/>
                    </a:lnTo>
                    <a:lnTo>
                      <a:pt x="727" y="1684"/>
                    </a:lnTo>
                    <a:lnTo>
                      <a:pt x="739" y="1672"/>
                    </a:lnTo>
                    <a:lnTo>
                      <a:pt x="745" y="1660"/>
                    </a:lnTo>
                    <a:lnTo>
                      <a:pt x="757" y="1648"/>
                    </a:lnTo>
                    <a:lnTo>
                      <a:pt x="763" y="1630"/>
                    </a:lnTo>
                    <a:lnTo>
                      <a:pt x="769" y="1618"/>
                    </a:lnTo>
                    <a:lnTo>
                      <a:pt x="782" y="1600"/>
                    </a:lnTo>
                    <a:lnTo>
                      <a:pt x="788" y="1588"/>
                    </a:lnTo>
                    <a:lnTo>
                      <a:pt x="800" y="1570"/>
                    </a:lnTo>
                    <a:lnTo>
                      <a:pt x="806" y="1558"/>
                    </a:lnTo>
                    <a:lnTo>
                      <a:pt x="818" y="1540"/>
                    </a:lnTo>
                    <a:lnTo>
                      <a:pt x="824" y="1528"/>
                    </a:lnTo>
                    <a:lnTo>
                      <a:pt x="836" y="1510"/>
                    </a:lnTo>
                    <a:lnTo>
                      <a:pt x="842" y="1498"/>
                    </a:lnTo>
                    <a:lnTo>
                      <a:pt x="848" y="1480"/>
                    </a:lnTo>
                    <a:lnTo>
                      <a:pt x="860" y="1468"/>
                    </a:lnTo>
                    <a:lnTo>
                      <a:pt x="866" y="1450"/>
                    </a:lnTo>
                    <a:lnTo>
                      <a:pt x="878" y="1438"/>
                    </a:lnTo>
                    <a:lnTo>
                      <a:pt x="884" y="1426"/>
                    </a:lnTo>
                    <a:lnTo>
                      <a:pt x="896" y="1408"/>
                    </a:lnTo>
                    <a:lnTo>
                      <a:pt x="902" y="1396"/>
                    </a:lnTo>
                    <a:lnTo>
                      <a:pt x="908" y="1384"/>
                    </a:lnTo>
                    <a:lnTo>
                      <a:pt x="920" y="1372"/>
                    </a:lnTo>
                    <a:lnTo>
                      <a:pt x="926" y="1360"/>
                    </a:lnTo>
                    <a:lnTo>
                      <a:pt x="938" y="1354"/>
                    </a:lnTo>
                    <a:lnTo>
                      <a:pt x="944" y="1342"/>
                    </a:lnTo>
                    <a:lnTo>
                      <a:pt x="956" y="1330"/>
                    </a:lnTo>
                    <a:lnTo>
                      <a:pt x="962" y="1324"/>
                    </a:lnTo>
                    <a:lnTo>
                      <a:pt x="974" y="1318"/>
                    </a:lnTo>
                    <a:lnTo>
                      <a:pt x="980" y="1306"/>
                    </a:lnTo>
                    <a:lnTo>
                      <a:pt x="986" y="1300"/>
                    </a:lnTo>
                    <a:lnTo>
                      <a:pt x="998" y="1294"/>
                    </a:lnTo>
                    <a:lnTo>
                      <a:pt x="1004" y="1294"/>
                    </a:lnTo>
                    <a:lnTo>
                      <a:pt x="1016" y="1288"/>
                    </a:lnTo>
                    <a:lnTo>
                      <a:pt x="1022" y="1281"/>
                    </a:lnTo>
                    <a:lnTo>
                      <a:pt x="1034" y="1281"/>
                    </a:lnTo>
                    <a:lnTo>
                      <a:pt x="1040" y="1281"/>
                    </a:lnTo>
                    <a:lnTo>
                      <a:pt x="1052" y="1275"/>
                    </a:lnTo>
                    <a:lnTo>
                      <a:pt x="1058" y="1275"/>
                    </a:lnTo>
                    <a:lnTo>
                      <a:pt x="1064" y="1275"/>
                    </a:lnTo>
                    <a:lnTo>
                      <a:pt x="1076" y="1281"/>
                    </a:lnTo>
                    <a:lnTo>
                      <a:pt x="1082" y="1281"/>
                    </a:lnTo>
                    <a:lnTo>
                      <a:pt x="1094" y="1281"/>
                    </a:lnTo>
                    <a:lnTo>
                      <a:pt x="1100" y="1288"/>
                    </a:lnTo>
                    <a:lnTo>
                      <a:pt x="1112" y="1288"/>
                    </a:lnTo>
                    <a:lnTo>
                      <a:pt x="1118" y="1294"/>
                    </a:lnTo>
                    <a:lnTo>
                      <a:pt x="1130" y="1300"/>
                    </a:lnTo>
                    <a:lnTo>
                      <a:pt x="1136" y="1306"/>
                    </a:lnTo>
                    <a:lnTo>
                      <a:pt x="1142" y="1312"/>
                    </a:lnTo>
                    <a:lnTo>
                      <a:pt x="1154" y="1318"/>
                    </a:lnTo>
                    <a:lnTo>
                      <a:pt x="1160" y="1324"/>
                    </a:lnTo>
                    <a:lnTo>
                      <a:pt x="1172" y="1336"/>
                    </a:lnTo>
                    <a:lnTo>
                      <a:pt x="1178" y="1342"/>
                    </a:lnTo>
                    <a:lnTo>
                      <a:pt x="1190" y="1348"/>
                    </a:lnTo>
                    <a:lnTo>
                      <a:pt x="1196" y="1360"/>
                    </a:lnTo>
                    <a:lnTo>
                      <a:pt x="1208" y="1366"/>
                    </a:lnTo>
                    <a:lnTo>
                      <a:pt x="1214" y="1378"/>
                    </a:lnTo>
                    <a:lnTo>
                      <a:pt x="1220" y="1384"/>
                    </a:lnTo>
                    <a:lnTo>
                      <a:pt x="1232" y="1396"/>
                    </a:lnTo>
                    <a:lnTo>
                      <a:pt x="1238" y="1408"/>
                    </a:lnTo>
                    <a:lnTo>
                      <a:pt x="1250" y="1414"/>
                    </a:lnTo>
                    <a:lnTo>
                      <a:pt x="1256" y="1426"/>
                    </a:lnTo>
                    <a:lnTo>
                      <a:pt x="1268" y="1438"/>
                    </a:lnTo>
                    <a:lnTo>
                      <a:pt x="1274" y="1444"/>
                    </a:lnTo>
                    <a:lnTo>
                      <a:pt x="1286" y="1456"/>
                    </a:lnTo>
                    <a:lnTo>
                      <a:pt x="1292" y="1468"/>
                    </a:lnTo>
                  </a:path>
                </a:pathLst>
              </a:custGeom>
              <a:noFill/>
              <a:ln w="28575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8" name="Text Box 46"/>
              <p:cNvSpPr txBox="1">
                <a:spLocks noChangeArrowheads="1"/>
              </p:cNvSpPr>
              <p:nvPr/>
            </p:nvSpPr>
            <p:spPr bwMode="auto">
              <a:xfrm>
                <a:off x="4268" y="2274"/>
                <a:ext cx="282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1/</a:t>
                </a:r>
                <a:r>
                  <a:rPr lang="pt-BR" altLang="pt-BR" b="0">
                    <a:sym typeface="Symbol" pitchFamily="18" charset="2"/>
                  </a:rPr>
                  <a:t></a:t>
                </a:r>
                <a:endParaRPr lang="pt-BR" altLang="pt-BR" b="0"/>
              </a:p>
            </p:txBody>
          </p:sp>
          <p:sp>
            <p:nvSpPr>
              <p:cNvPr id="11329" name="Text Box 47"/>
              <p:cNvSpPr txBox="1">
                <a:spLocks noChangeArrowheads="1"/>
              </p:cNvSpPr>
              <p:nvPr/>
            </p:nvSpPr>
            <p:spPr bwMode="auto">
              <a:xfrm>
                <a:off x="4914" y="2269"/>
                <a:ext cx="281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3/</a:t>
                </a:r>
                <a:r>
                  <a:rPr lang="pt-BR" altLang="pt-BR" b="0">
                    <a:sym typeface="Symbol" pitchFamily="18" charset="2"/>
                  </a:rPr>
                  <a:t></a:t>
                </a:r>
                <a:endParaRPr lang="pt-BR" altLang="pt-BR" b="0"/>
              </a:p>
            </p:txBody>
          </p:sp>
          <p:sp>
            <p:nvSpPr>
              <p:cNvPr id="11330" name="Text Box 48"/>
              <p:cNvSpPr txBox="1">
                <a:spLocks noChangeArrowheads="1"/>
              </p:cNvSpPr>
              <p:nvPr/>
            </p:nvSpPr>
            <p:spPr bwMode="auto">
              <a:xfrm>
                <a:off x="4597" y="2274"/>
                <a:ext cx="281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2/</a:t>
                </a:r>
                <a:r>
                  <a:rPr lang="pt-BR" altLang="pt-BR" b="0">
                    <a:sym typeface="Symbol" pitchFamily="18" charset="2"/>
                  </a:rPr>
                  <a:t></a:t>
                </a:r>
                <a:endParaRPr lang="pt-BR" altLang="pt-BR" b="0"/>
              </a:p>
            </p:txBody>
          </p:sp>
          <p:sp>
            <p:nvSpPr>
              <p:cNvPr id="11331" name="Text Box 49"/>
              <p:cNvSpPr txBox="1">
                <a:spLocks noChangeArrowheads="1"/>
              </p:cNvSpPr>
              <p:nvPr/>
            </p:nvSpPr>
            <p:spPr bwMode="auto">
              <a:xfrm>
                <a:off x="3576" y="2262"/>
                <a:ext cx="328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-1/</a:t>
                </a:r>
                <a:r>
                  <a:rPr lang="pt-BR" altLang="pt-BR" b="0">
                    <a:sym typeface="Symbol" pitchFamily="18" charset="2"/>
                  </a:rPr>
                  <a:t></a:t>
                </a:r>
                <a:endParaRPr lang="pt-BR" altLang="pt-BR" b="0"/>
              </a:p>
            </p:txBody>
          </p:sp>
          <p:sp>
            <p:nvSpPr>
              <p:cNvPr id="11332" name="Text Box 50"/>
              <p:cNvSpPr txBox="1">
                <a:spLocks noChangeArrowheads="1"/>
              </p:cNvSpPr>
              <p:nvPr/>
            </p:nvSpPr>
            <p:spPr bwMode="auto">
              <a:xfrm>
                <a:off x="3229" y="2273"/>
                <a:ext cx="328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-2/</a:t>
                </a:r>
                <a:r>
                  <a:rPr lang="pt-BR" altLang="pt-BR" b="0">
                    <a:sym typeface="Symbol" pitchFamily="18" charset="2"/>
                  </a:rPr>
                  <a:t></a:t>
                </a:r>
                <a:endParaRPr lang="pt-BR" altLang="pt-BR" b="0"/>
              </a:p>
            </p:txBody>
          </p:sp>
          <p:sp>
            <p:nvSpPr>
              <p:cNvPr id="11333" name="Text Box 65"/>
              <p:cNvSpPr txBox="1">
                <a:spLocks noChangeArrowheads="1"/>
              </p:cNvSpPr>
              <p:nvPr/>
            </p:nvSpPr>
            <p:spPr bwMode="auto">
              <a:xfrm>
                <a:off x="5113" y="1819"/>
                <a:ext cx="321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>
                    <a:sym typeface="Symbol" pitchFamily="18" charset="2"/>
                  </a:rPr>
                  <a:t> f</a:t>
                </a:r>
                <a:endParaRPr lang="pt-BR" altLang="pt-BR" b="0"/>
              </a:p>
            </p:txBody>
          </p:sp>
        </p:grpSp>
        <p:grpSp>
          <p:nvGrpSpPr>
            <p:cNvPr id="11275" name="Group 71"/>
            <p:cNvGrpSpPr>
              <a:grpSpLocks/>
            </p:cNvGrpSpPr>
            <p:nvPr/>
          </p:nvGrpSpPr>
          <p:grpSpPr bwMode="auto">
            <a:xfrm>
              <a:off x="263" y="805"/>
              <a:ext cx="1861" cy="1267"/>
              <a:chOff x="480" y="813"/>
              <a:chExt cx="1498" cy="1044"/>
            </a:xfrm>
          </p:grpSpPr>
          <p:sp>
            <p:nvSpPr>
              <p:cNvPr id="11276" name="Line 52"/>
              <p:cNvSpPr>
                <a:spLocks noChangeShapeType="1"/>
              </p:cNvSpPr>
              <p:nvPr/>
            </p:nvSpPr>
            <p:spPr bwMode="auto">
              <a:xfrm flipV="1">
                <a:off x="1033" y="912"/>
                <a:ext cx="0" cy="9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1277" name="Line 53"/>
              <p:cNvSpPr>
                <a:spLocks noChangeShapeType="1"/>
              </p:cNvSpPr>
              <p:nvPr/>
            </p:nvSpPr>
            <p:spPr bwMode="auto">
              <a:xfrm>
                <a:off x="480" y="1687"/>
                <a:ext cx="12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1278" name="Freeform 54"/>
              <p:cNvSpPr>
                <a:spLocks/>
              </p:cNvSpPr>
              <p:nvPr/>
            </p:nvSpPr>
            <p:spPr bwMode="auto">
              <a:xfrm>
                <a:off x="629" y="1274"/>
                <a:ext cx="911" cy="416"/>
              </a:xfrm>
              <a:custGeom>
                <a:avLst/>
                <a:gdLst>
                  <a:gd name="T0" fmla="*/ 0 w 911"/>
                  <a:gd name="T1" fmla="*/ 416 h 416"/>
                  <a:gd name="T2" fmla="*/ 230 w 911"/>
                  <a:gd name="T3" fmla="*/ 416 h 416"/>
                  <a:gd name="T4" fmla="*/ 230 w 911"/>
                  <a:gd name="T5" fmla="*/ 0 h 416"/>
                  <a:gd name="T6" fmla="*/ 588 w 911"/>
                  <a:gd name="T7" fmla="*/ 0 h 416"/>
                  <a:gd name="T8" fmla="*/ 588 w 911"/>
                  <a:gd name="T9" fmla="*/ 416 h 416"/>
                  <a:gd name="T10" fmla="*/ 911 w 911"/>
                  <a:gd name="T11" fmla="*/ 416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1"/>
                  <a:gd name="T19" fmla="*/ 0 h 416"/>
                  <a:gd name="T20" fmla="*/ 911 w 911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1" h="416">
                    <a:moveTo>
                      <a:pt x="0" y="416"/>
                    </a:moveTo>
                    <a:lnTo>
                      <a:pt x="230" y="416"/>
                    </a:lnTo>
                    <a:lnTo>
                      <a:pt x="230" y="0"/>
                    </a:lnTo>
                    <a:lnTo>
                      <a:pt x="588" y="0"/>
                    </a:lnTo>
                    <a:lnTo>
                      <a:pt x="588" y="416"/>
                    </a:lnTo>
                    <a:lnTo>
                      <a:pt x="911" y="416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1279" name="Text Box 55"/>
              <p:cNvSpPr txBox="1">
                <a:spLocks noChangeArrowheads="1"/>
              </p:cNvSpPr>
              <p:nvPr/>
            </p:nvSpPr>
            <p:spPr bwMode="auto">
              <a:xfrm>
                <a:off x="1186" y="813"/>
                <a:ext cx="79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p(t) = ret(t/</a:t>
                </a:r>
                <a:r>
                  <a:rPr lang="pt-BR" altLang="pt-BR" b="0">
                    <a:sym typeface="Symbol" pitchFamily="18" charset="2"/>
                  </a:rPr>
                  <a:t>)</a:t>
                </a:r>
                <a:endParaRPr lang="pt-BR" altLang="pt-BR" b="0"/>
              </a:p>
            </p:txBody>
          </p:sp>
          <p:sp>
            <p:nvSpPr>
              <p:cNvPr id="11280" name="Text Box 56"/>
              <p:cNvSpPr txBox="1">
                <a:spLocks noChangeArrowheads="1"/>
              </p:cNvSpPr>
              <p:nvPr/>
            </p:nvSpPr>
            <p:spPr bwMode="auto">
              <a:xfrm>
                <a:off x="1099" y="1656"/>
                <a:ext cx="255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>
                    <a:sym typeface="Symbol" pitchFamily="18" charset="2"/>
                  </a:rPr>
                  <a:t>/2</a:t>
                </a:r>
                <a:endParaRPr lang="pt-BR" altLang="pt-BR" b="0"/>
              </a:p>
            </p:txBody>
          </p:sp>
          <p:sp>
            <p:nvSpPr>
              <p:cNvPr id="11281" name="Text Box 57"/>
              <p:cNvSpPr txBox="1">
                <a:spLocks noChangeArrowheads="1"/>
              </p:cNvSpPr>
              <p:nvPr/>
            </p:nvSpPr>
            <p:spPr bwMode="auto">
              <a:xfrm>
                <a:off x="657" y="1656"/>
                <a:ext cx="298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>
                    <a:sym typeface="Symbol" pitchFamily="18" charset="2"/>
                  </a:rPr>
                  <a:t>-/2</a:t>
                </a:r>
                <a:endParaRPr lang="pt-BR" altLang="pt-BR" b="0"/>
              </a:p>
            </p:txBody>
          </p:sp>
          <p:sp>
            <p:nvSpPr>
              <p:cNvPr id="11282" name="Line 58"/>
              <p:cNvSpPr>
                <a:spLocks noChangeShapeType="1"/>
              </p:cNvSpPr>
              <p:nvPr/>
            </p:nvSpPr>
            <p:spPr bwMode="auto">
              <a:xfrm>
                <a:off x="1418" y="1606"/>
                <a:ext cx="0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1283" name="Line 59"/>
              <p:cNvSpPr>
                <a:spLocks noChangeShapeType="1"/>
              </p:cNvSpPr>
              <p:nvPr/>
            </p:nvSpPr>
            <p:spPr bwMode="auto">
              <a:xfrm>
                <a:off x="656" y="1588"/>
                <a:ext cx="0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1284" name="Text Box 64"/>
              <p:cNvSpPr txBox="1">
                <a:spLocks noChangeArrowheads="1"/>
              </p:cNvSpPr>
              <p:nvPr/>
            </p:nvSpPr>
            <p:spPr bwMode="auto">
              <a:xfrm>
                <a:off x="1740" y="1565"/>
                <a:ext cx="12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t</a:t>
                </a:r>
              </a:p>
            </p:txBody>
          </p:sp>
          <p:sp>
            <p:nvSpPr>
              <p:cNvPr id="11285" name="Text Box 70"/>
              <p:cNvSpPr txBox="1">
                <a:spLocks noChangeArrowheads="1"/>
              </p:cNvSpPr>
              <p:nvPr/>
            </p:nvSpPr>
            <p:spPr bwMode="auto">
              <a:xfrm>
                <a:off x="880" y="1035"/>
                <a:ext cx="165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 type="none" w="sm" len="sm"/>
                    <a:tailEnd type="none" w="lg" len="med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1</a:t>
                </a:r>
              </a:p>
            </p:txBody>
          </p:sp>
        </p:grpSp>
      </p:grpSp>
      <p:graphicFrame>
        <p:nvGraphicFramePr>
          <p:cNvPr id="11271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38832"/>
              </p:ext>
            </p:extLst>
          </p:nvPr>
        </p:nvGraphicFramePr>
        <p:xfrm>
          <a:off x="1982462" y="980728"/>
          <a:ext cx="55356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8" name="Equation" r:id="rId3" imgW="2044700" imgH="469900" progId="Equation.3">
                  <p:embed/>
                </p:oleObj>
              </mc:Choice>
              <mc:Fallback>
                <p:oleObj name="Equation" r:id="rId3" imgW="2044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462" y="980728"/>
                        <a:ext cx="553561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75146"/>
              </p:ext>
            </p:extLst>
          </p:nvPr>
        </p:nvGraphicFramePr>
        <p:xfrm>
          <a:off x="407662" y="2257078"/>
          <a:ext cx="8286750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9" name="Equation" r:id="rId5" imgW="3022600" imgH="546100" progId="Equation.3">
                  <p:embed/>
                </p:oleObj>
              </mc:Choice>
              <mc:Fallback>
                <p:oleObj name="Equation" r:id="rId5" imgW="3022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62" y="2257078"/>
                        <a:ext cx="8286750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t-BR" altLang="pt-BR" sz="2800" dirty="0">
                <a:sym typeface="Monotype Sorts" pitchFamily="2" charset="2"/>
              </a:rPr>
              <a:t>Exemplo 3: transformada de Fourier de um pulso retangular com largura </a:t>
            </a:r>
            <a:r>
              <a:rPr lang="pt-BR" altLang="pt-BR" sz="2800" dirty="0" smtClean="0">
                <a:sym typeface="Symbol" pitchFamily="18" charset="2"/>
              </a:rPr>
              <a:t>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8054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Trigonométrica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Para n=0, (sen </a:t>
            </a:r>
            <a:r>
              <a:rPr lang="pt-BR" altLang="pt-BR" sz="2000" smtClean="0">
                <a:latin typeface="Symbol" pitchFamily="18" charset="2"/>
              </a:rPr>
              <a:t>w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t)=0, mas </a:t>
            </a:r>
            <a:br>
              <a:rPr lang="pt-BR" altLang="pt-BR" sz="2000" smtClean="0"/>
            </a:br>
            <a:r>
              <a:rPr lang="pt-BR" altLang="pt-BR" sz="2000" smtClean="0"/>
              <a:t>(cos </a:t>
            </a:r>
            <a:r>
              <a:rPr lang="pt-BR" altLang="pt-BR" sz="2000" smtClean="0">
                <a:latin typeface="Symbol" pitchFamily="18" charset="2"/>
              </a:rPr>
              <a:t>w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t)=1. Assim, temos uma série ortogonal completa representada pelas funções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z="2000" smtClean="0"/>
              <a:t>Portanto, qualquer função f(t) pode ser representada em termos destas funções sobre um intervalo qualquer (t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, t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+2</a:t>
            </a:r>
            <a:r>
              <a:rPr lang="pt-BR" altLang="pt-BR" sz="2000" smtClean="0">
                <a:latin typeface="Symbol" pitchFamily="18" charset="2"/>
              </a:rPr>
              <a:t>p</a:t>
            </a:r>
            <a:r>
              <a:rPr lang="pt-BR" altLang="pt-BR" sz="2000" smtClean="0"/>
              <a:t>/</a:t>
            </a:r>
            <a:r>
              <a:rPr lang="pt-BR" altLang="pt-BR" sz="2000" smtClean="0">
                <a:latin typeface="Symbol" pitchFamily="18" charset="2"/>
              </a:rPr>
              <a:t>w</a:t>
            </a:r>
            <a:r>
              <a:rPr lang="pt-BR" altLang="pt-BR" sz="2000" baseline="-25000" smtClean="0"/>
              <a:t>0</a:t>
            </a:r>
            <a:r>
              <a:rPr lang="pt-BR" altLang="pt-BR" sz="2000" smtClean="0"/>
              <a:t>)</a:t>
            </a:r>
            <a:r>
              <a:rPr lang="pt-BR" altLang="pt-BR" smtClean="0"/>
              <a:t> :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76438" y="2852738"/>
          <a:ext cx="71675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Equation" r:id="rId3" imgW="3924300" imgH="228600" progId="Equation.3">
                  <p:embed/>
                </p:oleObj>
              </mc:Choice>
              <mc:Fallback>
                <p:oleObj name="Equation" r:id="rId3" imgW="3924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2852738"/>
                        <a:ext cx="716756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8175" y="4724400"/>
          <a:ext cx="669607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5" imgW="3340100" imgH="685800" progId="Equation.3">
                  <p:embed/>
                </p:oleObj>
              </mc:Choice>
              <mc:Fallback>
                <p:oleObj name="Equation" r:id="rId5" imgW="33401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724400"/>
                        <a:ext cx="6696075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0154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-6350" y="525463"/>
            <a:ext cx="91503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pt-BR" altLang="pt-BR" b="0"/>
              <a:t>Linearidade: considere dois sinais x</a:t>
            </a:r>
            <a:r>
              <a:rPr lang="pt-BR" altLang="pt-BR" b="0" baseline="-25000"/>
              <a:t>1</a:t>
            </a:r>
            <a:r>
              <a:rPr lang="pt-BR" altLang="pt-BR" b="0"/>
              <a:t>(t) e x</a:t>
            </a:r>
            <a:r>
              <a:rPr lang="pt-BR" altLang="pt-BR" b="0" baseline="-25000"/>
              <a:t>2</a:t>
            </a:r>
            <a:r>
              <a:rPr lang="pt-BR" altLang="pt-BR" b="0"/>
              <a:t>(t)</a:t>
            </a:r>
          </a:p>
        </p:txBody>
      </p:sp>
      <p:graphicFrame>
        <p:nvGraphicFramePr>
          <p:cNvPr id="1229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556628"/>
              </p:ext>
            </p:extLst>
          </p:nvPr>
        </p:nvGraphicFramePr>
        <p:xfrm>
          <a:off x="560388" y="1112838"/>
          <a:ext cx="84502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1" name="Equation" r:id="rId3" imgW="3162300" imgH="228600" progId="Equation.3">
                  <p:embed/>
                </p:oleObj>
              </mc:Choice>
              <mc:Fallback>
                <p:oleObj name="Equation" r:id="rId3" imgW="3162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112838"/>
                        <a:ext cx="845026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18"/>
          <p:cNvSpPr>
            <a:spLocks noChangeArrowheads="1"/>
          </p:cNvSpPr>
          <p:nvPr/>
        </p:nvSpPr>
        <p:spPr bwMode="auto">
          <a:xfrm>
            <a:off x="0" y="1825625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</a:pPr>
            <a:r>
              <a:rPr lang="pt-BR" altLang="pt-BR" b="0"/>
              <a:t>Deslocamento no tempo</a:t>
            </a:r>
          </a:p>
        </p:txBody>
      </p:sp>
      <p:graphicFrame>
        <p:nvGraphicFramePr>
          <p:cNvPr id="1229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948115"/>
              </p:ext>
            </p:extLst>
          </p:nvPr>
        </p:nvGraphicFramePr>
        <p:xfrm>
          <a:off x="571500" y="2387600"/>
          <a:ext cx="46720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2" name="Equation" r:id="rId5" imgW="1714500" imgH="228600" progId="Equation.3">
                  <p:embed/>
                </p:oleObj>
              </mc:Choice>
              <mc:Fallback>
                <p:oleObj name="Equation" r:id="rId5" imgW="1714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87600"/>
                        <a:ext cx="46720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0" y="3132138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</a:pPr>
            <a:r>
              <a:rPr lang="pt-BR" altLang="pt-BR" b="0"/>
              <a:t>Deslocamento na frequência ( teorema da modulação )</a:t>
            </a:r>
          </a:p>
        </p:txBody>
      </p:sp>
      <p:graphicFrame>
        <p:nvGraphicFramePr>
          <p:cNvPr id="1229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84413"/>
              </p:ext>
            </p:extLst>
          </p:nvPr>
        </p:nvGraphicFramePr>
        <p:xfrm>
          <a:off x="708025" y="3665538"/>
          <a:ext cx="47799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3" name="Equation" r:id="rId7" imgW="1727200" imgH="228600" progId="Equation.3">
                  <p:embed/>
                </p:oleObj>
              </mc:Choice>
              <mc:Fallback>
                <p:oleObj name="Equation" r:id="rId7" imgW="172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3665538"/>
                        <a:ext cx="477996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88594"/>
              </p:ext>
            </p:extLst>
          </p:nvPr>
        </p:nvGraphicFramePr>
        <p:xfrm>
          <a:off x="592138" y="4408488"/>
          <a:ext cx="30511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" name="Equation" r:id="rId9" imgW="1104900" imgH="190500" progId="Equation.3">
                  <p:embed/>
                </p:oleObj>
              </mc:Choice>
              <mc:Fallback>
                <p:oleObj name="Equation" r:id="rId9" imgW="11049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4408488"/>
                        <a:ext cx="30511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78594"/>
              </p:ext>
            </p:extLst>
          </p:nvPr>
        </p:nvGraphicFramePr>
        <p:xfrm>
          <a:off x="5191125" y="4438650"/>
          <a:ext cx="30273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" name="Equation" r:id="rId11" imgW="1091726" imgH="215806" progId="Equation.3">
                  <p:embed/>
                </p:oleObj>
              </mc:Choice>
              <mc:Fallback>
                <p:oleObj name="Equation" r:id="rId11" imgW="109172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4438650"/>
                        <a:ext cx="30273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02" name="Group 25"/>
          <p:cNvGrpSpPr>
            <a:grpSpLocks/>
          </p:cNvGrpSpPr>
          <p:nvPr/>
        </p:nvGrpSpPr>
        <p:grpSpPr bwMode="auto">
          <a:xfrm>
            <a:off x="577850" y="4838700"/>
            <a:ext cx="2541588" cy="1630363"/>
            <a:chOff x="144" y="2720"/>
            <a:chExt cx="1601" cy="1027"/>
          </a:xfrm>
        </p:grpSpPr>
        <p:sp>
          <p:nvSpPr>
            <p:cNvPr id="12319" name="Line 26"/>
            <p:cNvSpPr>
              <a:spLocks noChangeShapeType="1"/>
            </p:cNvSpPr>
            <p:nvPr/>
          </p:nvSpPr>
          <p:spPr bwMode="auto">
            <a:xfrm>
              <a:off x="144" y="3504"/>
              <a:ext cx="1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2320" name="Group 27"/>
            <p:cNvGrpSpPr>
              <a:grpSpLocks/>
            </p:cNvGrpSpPr>
            <p:nvPr/>
          </p:nvGrpSpPr>
          <p:grpSpPr bwMode="auto">
            <a:xfrm>
              <a:off x="144" y="2720"/>
              <a:ext cx="1601" cy="1027"/>
              <a:chOff x="144" y="2720"/>
              <a:chExt cx="1601" cy="1027"/>
            </a:xfrm>
          </p:grpSpPr>
          <p:grpSp>
            <p:nvGrpSpPr>
              <p:cNvPr id="12321" name="Group 28"/>
              <p:cNvGrpSpPr>
                <a:grpSpLocks/>
              </p:cNvGrpSpPr>
              <p:nvPr/>
            </p:nvGrpSpPr>
            <p:grpSpPr bwMode="auto">
              <a:xfrm>
                <a:off x="288" y="3104"/>
                <a:ext cx="960" cy="400"/>
                <a:chOff x="960" y="2912"/>
                <a:chExt cx="960" cy="400"/>
              </a:xfrm>
            </p:grpSpPr>
            <p:sp>
              <p:nvSpPr>
                <p:cNvPr id="12327" name="Freeform 29"/>
                <p:cNvSpPr>
                  <a:spLocks/>
                </p:cNvSpPr>
                <p:nvPr/>
              </p:nvSpPr>
              <p:spPr bwMode="auto">
                <a:xfrm>
                  <a:off x="960" y="2912"/>
                  <a:ext cx="480" cy="400"/>
                </a:xfrm>
                <a:custGeom>
                  <a:avLst/>
                  <a:gdLst>
                    <a:gd name="T0" fmla="*/ 0 w 624"/>
                    <a:gd name="T1" fmla="*/ 400 h 400"/>
                    <a:gd name="T2" fmla="*/ 20 w 624"/>
                    <a:gd name="T3" fmla="*/ 352 h 400"/>
                    <a:gd name="T4" fmla="*/ 40 w 624"/>
                    <a:gd name="T5" fmla="*/ 160 h 400"/>
                    <a:gd name="T6" fmla="*/ 50 w 624"/>
                    <a:gd name="T7" fmla="*/ 64 h 400"/>
                    <a:gd name="T8" fmla="*/ 60 w 624"/>
                    <a:gd name="T9" fmla="*/ 16 h 400"/>
                    <a:gd name="T10" fmla="*/ 80 w 624"/>
                    <a:gd name="T11" fmla="*/ 16 h 400"/>
                    <a:gd name="T12" fmla="*/ 89 w 624"/>
                    <a:gd name="T13" fmla="*/ 112 h 400"/>
                    <a:gd name="T14" fmla="*/ 99 w 624"/>
                    <a:gd name="T15" fmla="*/ 256 h 400"/>
                    <a:gd name="T16" fmla="*/ 109 w 624"/>
                    <a:gd name="T17" fmla="*/ 352 h 400"/>
                    <a:gd name="T18" fmla="*/ 129 w 624"/>
                    <a:gd name="T19" fmla="*/ 400 h 4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4"/>
                    <a:gd name="T31" fmla="*/ 0 h 400"/>
                    <a:gd name="T32" fmla="*/ 624 w 624"/>
                    <a:gd name="T33" fmla="*/ 400 h 4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4" h="400">
                      <a:moveTo>
                        <a:pt x="0" y="400"/>
                      </a:moveTo>
                      <a:cubicBezTo>
                        <a:pt x="32" y="396"/>
                        <a:pt x="64" y="392"/>
                        <a:pt x="96" y="352"/>
                      </a:cubicBezTo>
                      <a:cubicBezTo>
                        <a:pt x="128" y="312"/>
                        <a:pt x="168" y="208"/>
                        <a:pt x="192" y="160"/>
                      </a:cubicBezTo>
                      <a:cubicBezTo>
                        <a:pt x="216" y="112"/>
                        <a:pt x="224" y="88"/>
                        <a:pt x="240" y="64"/>
                      </a:cubicBezTo>
                      <a:cubicBezTo>
                        <a:pt x="256" y="40"/>
                        <a:pt x="264" y="24"/>
                        <a:pt x="288" y="16"/>
                      </a:cubicBezTo>
                      <a:cubicBezTo>
                        <a:pt x="312" y="8"/>
                        <a:pt x="360" y="0"/>
                        <a:pt x="384" y="16"/>
                      </a:cubicBezTo>
                      <a:cubicBezTo>
                        <a:pt x="408" y="32"/>
                        <a:pt x="416" y="72"/>
                        <a:pt x="432" y="112"/>
                      </a:cubicBezTo>
                      <a:cubicBezTo>
                        <a:pt x="448" y="152"/>
                        <a:pt x="464" y="216"/>
                        <a:pt x="480" y="256"/>
                      </a:cubicBezTo>
                      <a:cubicBezTo>
                        <a:pt x="496" y="296"/>
                        <a:pt x="504" y="328"/>
                        <a:pt x="528" y="352"/>
                      </a:cubicBezTo>
                      <a:cubicBezTo>
                        <a:pt x="552" y="376"/>
                        <a:pt x="588" y="388"/>
                        <a:pt x="624" y="40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28" name="Freeform 30"/>
                <p:cNvSpPr>
                  <a:spLocks/>
                </p:cNvSpPr>
                <p:nvPr/>
              </p:nvSpPr>
              <p:spPr bwMode="auto">
                <a:xfrm flipH="1">
                  <a:off x="1440" y="2912"/>
                  <a:ext cx="480" cy="400"/>
                </a:xfrm>
                <a:custGeom>
                  <a:avLst/>
                  <a:gdLst>
                    <a:gd name="T0" fmla="*/ 0 w 624"/>
                    <a:gd name="T1" fmla="*/ 400 h 400"/>
                    <a:gd name="T2" fmla="*/ 20 w 624"/>
                    <a:gd name="T3" fmla="*/ 352 h 400"/>
                    <a:gd name="T4" fmla="*/ 40 w 624"/>
                    <a:gd name="T5" fmla="*/ 160 h 400"/>
                    <a:gd name="T6" fmla="*/ 50 w 624"/>
                    <a:gd name="T7" fmla="*/ 64 h 400"/>
                    <a:gd name="T8" fmla="*/ 60 w 624"/>
                    <a:gd name="T9" fmla="*/ 16 h 400"/>
                    <a:gd name="T10" fmla="*/ 80 w 624"/>
                    <a:gd name="T11" fmla="*/ 16 h 400"/>
                    <a:gd name="T12" fmla="*/ 89 w 624"/>
                    <a:gd name="T13" fmla="*/ 112 h 400"/>
                    <a:gd name="T14" fmla="*/ 99 w 624"/>
                    <a:gd name="T15" fmla="*/ 256 h 400"/>
                    <a:gd name="T16" fmla="*/ 109 w 624"/>
                    <a:gd name="T17" fmla="*/ 352 h 400"/>
                    <a:gd name="T18" fmla="*/ 129 w 624"/>
                    <a:gd name="T19" fmla="*/ 400 h 4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4"/>
                    <a:gd name="T31" fmla="*/ 0 h 400"/>
                    <a:gd name="T32" fmla="*/ 624 w 624"/>
                    <a:gd name="T33" fmla="*/ 400 h 4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4" h="400">
                      <a:moveTo>
                        <a:pt x="0" y="400"/>
                      </a:moveTo>
                      <a:cubicBezTo>
                        <a:pt x="32" y="396"/>
                        <a:pt x="64" y="392"/>
                        <a:pt x="96" y="352"/>
                      </a:cubicBezTo>
                      <a:cubicBezTo>
                        <a:pt x="128" y="312"/>
                        <a:pt x="168" y="208"/>
                        <a:pt x="192" y="160"/>
                      </a:cubicBezTo>
                      <a:cubicBezTo>
                        <a:pt x="216" y="112"/>
                        <a:pt x="224" y="88"/>
                        <a:pt x="240" y="64"/>
                      </a:cubicBezTo>
                      <a:cubicBezTo>
                        <a:pt x="256" y="40"/>
                        <a:pt x="264" y="24"/>
                        <a:pt x="288" y="16"/>
                      </a:cubicBezTo>
                      <a:cubicBezTo>
                        <a:pt x="312" y="8"/>
                        <a:pt x="360" y="0"/>
                        <a:pt x="384" y="16"/>
                      </a:cubicBezTo>
                      <a:cubicBezTo>
                        <a:pt x="408" y="32"/>
                        <a:pt x="416" y="72"/>
                        <a:pt x="432" y="112"/>
                      </a:cubicBezTo>
                      <a:cubicBezTo>
                        <a:pt x="448" y="152"/>
                        <a:pt x="464" y="216"/>
                        <a:pt x="480" y="256"/>
                      </a:cubicBezTo>
                      <a:cubicBezTo>
                        <a:pt x="496" y="296"/>
                        <a:pt x="504" y="328"/>
                        <a:pt x="528" y="352"/>
                      </a:cubicBezTo>
                      <a:cubicBezTo>
                        <a:pt x="552" y="376"/>
                        <a:pt x="588" y="388"/>
                        <a:pt x="624" y="40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2322" name="Line 31"/>
              <p:cNvSpPr>
                <a:spLocks noChangeShapeType="1"/>
              </p:cNvSpPr>
              <p:nvPr/>
            </p:nvSpPr>
            <p:spPr bwMode="auto">
              <a:xfrm flipV="1">
                <a:off x="768" y="2832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23" name="Text Box 32"/>
              <p:cNvSpPr txBox="1">
                <a:spLocks noChangeArrowheads="1"/>
              </p:cNvSpPr>
              <p:nvPr/>
            </p:nvSpPr>
            <p:spPr bwMode="auto">
              <a:xfrm>
                <a:off x="820" y="2720"/>
                <a:ext cx="4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M(f)</a:t>
                </a:r>
              </a:p>
            </p:txBody>
          </p:sp>
          <p:sp>
            <p:nvSpPr>
              <p:cNvPr id="12324" name="Text Box 33"/>
              <p:cNvSpPr txBox="1">
                <a:spLocks noChangeArrowheads="1"/>
              </p:cNvSpPr>
              <p:nvPr/>
            </p:nvSpPr>
            <p:spPr bwMode="auto">
              <a:xfrm>
                <a:off x="1584" y="3392"/>
                <a:ext cx="16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f</a:t>
                </a:r>
              </a:p>
            </p:txBody>
          </p:sp>
          <p:sp>
            <p:nvSpPr>
              <p:cNvPr id="12325" name="Text Box 34"/>
              <p:cNvSpPr txBox="1">
                <a:spLocks noChangeArrowheads="1"/>
              </p:cNvSpPr>
              <p:nvPr/>
            </p:nvSpPr>
            <p:spPr bwMode="auto">
              <a:xfrm>
                <a:off x="1092" y="3497"/>
                <a:ext cx="26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W</a:t>
                </a:r>
                <a:endParaRPr lang="pt-BR" altLang="pt-BR" b="0" i="1"/>
              </a:p>
            </p:txBody>
          </p:sp>
          <p:sp>
            <p:nvSpPr>
              <p:cNvPr id="12326" name="Text Box 35"/>
              <p:cNvSpPr txBox="1">
                <a:spLocks noChangeArrowheads="1"/>
              </p:cNvSpPr>
              <p:nvPr/>
            </p:nvSpPr>
            <p:spPr bwMode="auto">
              <a:xfrm>
                <a:off x="144" y="3488"/>
                <a:ext cx="3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99"/>
                  </a:buClr>
                  <a:buFont typeface="Wingdings" pitchFamily="2" charset="2"/>
                  <a:buChar char="v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Ø"/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pt-BR" altLang="pt-BR" b="0"/>
                  <a:t>- W</a:t>
                </a:r>
              </a:p>
            </p:txBody>
          </p:sp>
        </p:grpSp>
      </p:grpSp>
      <p:grpSp>
        <p:nvGrpSpPr>
          <p:cNvPr id="12303" name="Group 36"/>
          <p:cNvGrpSpPr>
            <a:grpSpLocks/>
          </p:cNvGrpSpPr>
          <p:nvPr/>
        </p:nvGrpSpPr>
        <p:grpSpPr bwMode="auto">
          <a:xfrm>
            <a:off x="3556000" y="4914900"/>
            <a:ext cx="5589588" cy="1557338"/>
            <a:chOff x="2112" y="2576"/>
            <a:chExt cx="3521" cy="981"/>
          </a:xfrm>
        </p:grpSpPr>
        <p:grpSp>
          <p:nvGrpSpPr>
            <p:cNvPr id="12305" name="Group 37"/>
            <p:cNvGrpSpPr>
              <a:grpSpLocks/>
            </p:cNvGrpSpPr>
            <p:nvPr/>
          </p:nvGrpSpPr>
          <p:grpSpPr bwMode="auto">
            <a:xfrm>
              <a:off x="4320" y="2912"/>
              <a:ext cx="960" cy="400"/>
              <a:chOff x="960" y="2912"/>
              <a:chExt cx="960" cy="400"/>
            </a:xfrm>
          </p:grpSpPr>
          <p:sp>
            <p:nvSpPr>
              <p:cNvPr id="12317" name="Freeform 38"/>
              <p:cNvSpPr>
                <a:spLocks/>
              </p:cNvSpPr>
              <p:nvPr/>
            </p:nvSpPr>
            <p:spPr bwMode="auto">
              <a:xfrm>
                <a:off x="960" y="2912"/>
                <a:ext cx="480" cy="400"/>
              </a:xfrm>
              <a:custGeom>
                <a:avLst/>
                <a:gdLst>
                  <a:gd name="T0" fmla="*/ 0 w 624"/>
                  <a:gd name="T1" fmla="*/ 400 h 400"/>
                  <a:gd name="T2" fmla="*/ 20 w 624"/>
                  <a:gd name="T3" fmla="*/ 352 h 400"/>
                  <a:gd name="T4" fmla="*/ 40 w 624"/>
                  <a:gd name="T5" fmla="*/ 160 h 400"/>
                  <a:gd name="T6" fmla="*/ 50 w 624"/>
                  <a:gd name="T7" fmla="*/ 64 h 400"/>
                  <a:gd name="T8" fmla="*/ 60 w 624"/>
                  <a:gd name="T9" fmla="*/ 16 h 400"/>
                  <a:gd name="T10" fmla="*/ 80 w 624"/>
                  <a:gd name="T11" fmla="*/ 16 h 400"/>
                  <a:gd name="T12" fmla="*/ 89 w 624"/>
                  <a:gd name="T13" fmla="*/ 112 h 400"/>
                  <a:gd name="T14" fmla="*/ 99 w 624"/>
                  <a:gd name="T15" fmla="*/ 256 h 400"/>
                  <a:gd name="T16" fmla="*/ 109 w 624"/>
                  <a:gd name="T17" fmla="*/ 352 h 400"/>
                  <a:gd name="T18" fmla="*/ 129 w 624"/>
                  <a:gd name="T19" fmla="*/ 400 h 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400"/>
                  <a:gd name="T32" fmla="*/ 624 w 624"/>
                  <a:gd name="T33" fmla="*/ 400 h 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400">
                    <a:moveTo>
                      <a:pt x="0" y="400"/>
                    </a:moveTo>
                    <a:cubicBezTo>
                      <a:pt x="32" y="396"/>
                      <a:pt x="64" y="392"/>
                      <a:pt x="96" y="352"/>
                    </a:cubicBezTo>
                    <a:cubicBezTo>
                      <a:pt x="128" y="312"/>
                      <a:pt x="168" y="208"/>
                      <a:pt x="192" y="160"/>
                    </a:cubicBezTo>
                    <a:cubicBezTo>
                      <a:pt x="216" y="112"/>
                      <a:pt x="224" y="88"/>
                      <a:pt x="240" y="64"/>
                    </a:cubicBezTo>
                    <a:cubicBezTo>
                      <a:pt x="256" y="40"/>
                      <a:pt x="264" y="24"/>
                      <a:pt x="288" y="16"/>
                    </a:cubicBezTo>
                    <a:cubicBezTo>
                      <a:pt x="312" y="8"/>
                      <a:pt x="360" y="0"/>
                      <a:pt x="384" y="16"/>
                    </a:cubicBezTo>
                    <a:cubicBezTo>
                      <a:pt x="408" y="32"/>
                      <a:pt x="416" y="72"/>
                      <a:pt x="432" y="112"/>
                    </a:cubicBezTo>
                    <a:cubicBezTo>
                      <a:pt x="448" y="152"/>
                      <a:pt x="464" y="216"/>
                      <a:pt x="480" y="256"/>
                    </a:cubicBezTo>
                    <a:cubicBezTo>
                      <a:pt x="496" y="296"/>
                      <a:pt x="504" y="328"/>
                      <a:pt x="528" y="352"/>
                    </a:cubicBezTo>
                    <a:cubicBezTo>
                      <a:pt x="552" y="376"/>
                      <a:pt x="588" y="388"/>
                      <a:pt x="624" y="40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8" name="Freeform 39"/>
              <p:cNvSpPr>
                <a:spLocks/>
              </p:cNvSpPr>
              <p:nvPr/>
            </p:nvSpPr>
            <p:spPr bwMode="auto">
              <a:xfrm flipH="1">
                <a:off x="1440" y="2912"/>
                <a:ext cx="480" cy="400"/>
              </a:xfrm>
              <a:custGeom>
                <a:avLst/>
                <a:gdLst>
                  <a:gd name="T0" fmla="*/ 0 w 624"/>
                  <a:gd name="T1" fmla="*/ 400 h 400"/>
                  <a:gd name="T2" fmla="*/ 20 w 624"/>
                  <a:gd name="T3" fmla="*/ 352 h 400"/>
                  <a:gd name="T4" fmla="*/ 40 w 624"/>
                  <a:gd name="T5" fmla="*/ 160 h 400"/>
                  <a:gd name="T6" fmla="*/ 50 w 624"/>
                  <a:gd name="T7" fmla="*/ 64 h 400"/>
                  <a:gd name="T8" fmla="*/ 60 w 624"/>
                  <a:gd name="T9" fmla="*/ 16 h 400"/>
                  <a:gd name="T10" fmla="*/ 80 w 624"/>
                  <a:gd name="T11" fmla="*/ 16 h 400"/>
                  <a:gd name="T12" fmla="*/ 89 w 624"/>
                  <a:gd name="T13" fmla="*/ 112 h 400"/>
                  <a:gd name="T14" fmla="*/ 99 w 624"/>
                  <a:gd name="T15" fmla="*/ 256 h 400"/>
                  <a:gd name="T16" fmla="*/ 109 w 624"/>
                  <a:gd name="T17" fmla="*/ 352 h 400"/>
                  <a:gd name="T18" fmla="*/ 129 w 624"/>
                  <a:gd name="T19" fmla="*/ 400 h 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400"/>
                  <a:gd name="T32" fmla="*/ 624 w 624"/>
                  <a:gd name="T33" fmla="*/ 400 h 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400">
                    <a:moveTo>
                      <a:pt x="0" y="400"/>
                    </a:moveTo>
                    <a:cubicBezTo>
                      <a:pt x="32" y="396"/>
                      <a:pt x="64" y="392"/>
                      <a:pt x="96" y="352"/>
                    </a:cubicBezTo>
                    <a:cubicBezTo>
                      <a:pt x="128" y="312"/>
                      <a:pt x="168" y="208"/>
                      <a:pt x="192" y="160"/>
                    </a:cubicBezTo>
                    <a:cubicBezTo>
                      <a:pt x="216" y="112"/>
                      <a:pt x="224" y="88"/>
                      <a:pt x="240" y="64"/>
                    </a:cubicBezTo>
                    <a:cubicBezTo>
                      <a:pt x="256" y="40"/>
                      <a:pt x="264" y="24"/>
                      <a:pt x="288" y="16"/>
                    </a:cubicBezTo>
                    <a:cubicBezTo>
                      <a:pt x="312" y="8"/>
                      <a:pt x="360" y="0"/>
                      <a:pt x="384" y="16"/>
                    </a:cubicBezTo>
                    <a:cubicBezTo>
                      <a:pt x="408" y="32"/>
                      <a:pt x="416" y="72"/>
                      <a:pt x="432" y="112"/>
                    </a:cubicBezTo>
                    <a:cubicBezTo>
                      <a:pt x="448" y="152"/>
                      <a:pt x="464" y="216"/>
                      <a:pt x="480" y="256"/>
                    </a:cubicBezTo>
                    <a:cubicBezTo>
                      <a:pt x="496" y="296"/>
                      <a:pt x="504" y="328"/>
                      <a:pt x="528" y="352"/>
                    </a:cubicBezTo>
                    <a:cubicBezTo>
                      <a:pt x="552" y="376"/>
                      <a:pt x="588" y="388"/>
                      <a:pt x="624" y="40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306" name="Group 40"/>
            <p:cNvGrpSpPr>
              <a:grpSpLocks/>
            </p:cNvGrpSpPr>
            <p:nvPr/>
          </p:nvGrpSpPr>
          <p:grpSpPr bwMode="auto">
            <a:xfrm>
              <a:off x="2496" y="2912"/>
              <a:ext cx="960" cy="400"/>
              <a:chOff x="960" y="2912"/>
              <a:chExt cx="960" cy="400"/>
            </a:xfrm>
          </p:grpSpPr>
          <p:sp>
            <p:nvSpPr>
              <p:cNvPr id="12315" name="Freeform 41"/>
              <p:cNvSpPr>
                <a:spLocks/>
              </p:cNvSpPr>
              <p:nvPr/>
            </p:nvSpPr>
            <p:spPr bwMode="auto">
              <a:xfrm>
                <a:off x="960" y="2912"/>
                <a:ext cx="480" cy="400"/>
              </a:xfrm>
              <a:custGeom>
                <a:avLst/>
                <a:gdLst>
                  <a:gd name="T0" fmla="*/ 0 w 624"/>
                  <a:gd name="T1" fmla="*/ 400 h 400"/>
                  <a:gd name="T2" fmla="*/ 20 w 624"/>
                  <a:gd name="T3" fmla="*/ 352 h 400"/>
                  <a:gd name="T4" fmla="*/ 40 w 624"/>
                  <a:gd name="T5" fmla="*/ 160 h 400"/>
                  <a:gd name="T6" fmla="*/ 50 w 624"/>
                  <a:gd name="T7" fmla="*/ 64 h 400"/>
                  <a:gd name="T8" fmla="*/ 60 w 624"/>
                  <a:gd name="T9" fmla="*/ 16 h 400"/>
                  <a:gd name="T10" fmla="*/ 80 w 624"/>
                  <a:gd name="T11" fmla="*/ 16 h 400"/>
                  <a:gd name="T12" fmla="*/ 89 w 624"/>
                  <a:gd name="T13" fmla="*/ 112 h 400"/>
                  <a:gd name="T14" fmla="*/ 99 w 624"/>
                  <a:gd name="T15" fmla="*/ 256 h 400"/>
                  <a:gd name="T16" fmla="*/ 109 w 624"/>
                  <a:gd name="T17" fmla="*/ 352 h 400"/>
                  <a:gd name="T18" fmla="*/ 129 w 624"/>
                  <a:gd name="T19" fmla="*/ 400 h 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400"/>
                  <a:gd name="T32" fmla="*/ 624 w 624"/>
                  <a:gd name="T33" fmla="*/ 400 h 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400">
                    <a:moveTo>
                      <a:pt x="0" y="400"/>
                    </a:moveTo>
                    <a:cubicBezTo>
                      <a:pt x="32" y="396"/>
                      <a:pt x="64" y="392"/>
                      <a:pt x="96" y="352"/>
                    </a:cubicBezTo>
                    <a:cubicBezTo>
                      <a:pt x="128" y="312"/>
                      <a:pt x="168" y="208"/>
                      <a:pt x="192" y="160"/>
                    </a:cubicBezTo>
                    <a:cubicBezTo>
                      <a:pt x="216" y="112"/>
                      <a:pt x="224" y="88"/>
                      <a:pt x="240" y="64"/>
                    </a:cubicBezTo>
                    <a:cubicBezTo>
                      <a:pt x="256" y="40"/>
                      <a:pt x="264" y="24"/>
                      <a:pt x="288" y="16"/>
                    </a:cubicBezTo>
                    <a:cubicBezTo>
                      <a:pt x="312" y="8"/>
                      <a:pt x="360" y="0"/>
                      <a:pt x="384" y="16"/>
                    </a:cubicBezTo>
                    <a:cubicBezTo>
                      <a:pt x="408" y="32"/>
                      <a:pt x="416" y="72"/>
                      <a:pt x="432" y="112"/>
                    </a:cubicBezTo>
                    <a:cubicBezTo>
                      <a:pt x="448" y="152"/>
                      <a:pt x="464" y="216"/>
                      <a:pt x="480" y="256"/>
                    </a:cubicBezTo>
                    <a:cubicBezTo>
                      <a:pt x="496" y="296"/>
                      <a:pt x="504" y="328"/>
                      <a:pt x="528" y="352"/>
                    </a:cubicBezTo>
                    <a:cubicBezTo>
                      <a:pt x="552" y="376"/>
                      <a:pt x="588" y="388"/>
                      <a:pt x="624" y="40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6" name="Freeform 42"/>
              <p:cNvSpPr>
                <a:spLocks/>
              </p:cNvSpPr>
              <p:nvPr/>
            </p:nvSpPr>
            <p:spPr bwMode="auto">
              <a:xfrm flipH="1">
                <a:off x="1440" y="2912"/>
                <a:ext cx="480" cy="400"/>
              </a:xfrm>
              <a:custGeom>
                <a:avLst/>
                <a:gdLst>
                  <a:gd name="T0" fmla="*/ 0 w 624"/>
                  <a:gd name="T1" fmla="*/ 400 h 400"/>
                  <a:gd name="T2" fmla="*/ 20 w 624"/>
                  <a:gd name="T3" fmla="*/ 352 h 400"/>
                  <a:gd name="T4" fmla="*/ 40 w 624"/>
                  <a:gd name="T5" fmla="*/ 160 h 400"/>
                  <a:gd name="T6" fmla="*/ 50 w 624"/>
                  <a:gd name="T7" fmla="*/ 64 h 400"/>
                  <a:gd name="T8" fmla="*/ 60 w 624"/>
                  <a:gd name="T9" fmla="*/ 16 h 400"/>
                  <a:gd name="T10" fmla="*/ 80 w 624"/>
                  <a:gd name="T11" fmla="*/ 16 h 400"/>
                  <a:gd name="T12" fmla="*/ 89 w 624"/>
                  <a:gd name="T13" fmla="*/ 112 h 400"/>
                  <a:gd name="T14" fmla="*/ 99 w 624"/>
                  <a:gd name="T15" fmla="*/ 256 h 400"/>
                  <a:gd name="T16" fmla="*/ 109 w 624"/>
                  <a:gd name="T17" fmla="*/ 352 h 400"/>
                  <a:gd name="T18" fmla="*/ 129 w 624"/>
                  <a:gd name="T19" fmla="*/ 400 h 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400"/>
                  <a:gd name="T32" fmla="*/ 624 w 624"/>
                  <a:gd name="T33" fmla="*/ 400 h 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400">
                    <a:moveTo>
                      <a:pt x="0" y="400"/>
                    </a:moveTo>
                    <a:cubicBezTo>
                      <a:pt x="32" y="396"/>
                      <a:pt x="64" y="392"/>
                      <a:pt x="96" y="352"/>
                    </a:cubicBezTo>
                    <a:cubicBezTo>
                      <a:pt x="128" y="312"/>
                      <a:pt x="168" y="208"/>
                      <a:pt x="192" y="160"/>
                    </a:cubicBezTo>
                    <a:cubicBezTo>
                      <a:pt x="216" y="112"/>
                      <a:pt x="224" y="88"/>
                      <a:pt x="240" y="64"/>
                    </a:cubicBezTo>
                    <a:cubicBezTo>
                      <a:pt x="256" y="40"/>
                      <a:pt x="264" y="24"/>
                      <a:pt x="288" y="16"/>
                    </a:cubicBezTo>
                    <a:cubicBezTo>
                      <a:pt x="312" y="8"/>
                      <a:pt x="360" y="0"/>
                      <a:pt x="384" y="16"/>
                    </a:cubicBezTo>
                    <a:cubicBezTo>
                      <a:pt x="408" y="32"/>
                      <a:pt x="416" y="72"/>
                      <a:pt x="432" y="112"/>
                    </a:cubicBezTo>
                    <a:cubicBezTo>
                      <a:pt x="448" y="152"/>
                      <a:pt x="464" y="216"/>
                      <a:pt x="480" y="256"/>
                    </a:cubicBezTo>
                    <a:cubicBezTo>
                      <a:pt x="496" y="296"/>
                      <a:pt x="504" y="328"/>
                      <a:pt x="528" y="352"/>
                    </a:cubicBezTo>
                    <a:cubicBezTo>
                      <a:pt x="552" y="376"/>
                      <a:pt x="588" y="388"/>
                      <a:pt x="624" y="40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307" name="Line 43"/>
            <p:cNvSpPr>
              <a:spLocks noChangeShapeType="1"/>
            </p:cNvSpPr>
            <p:nvPr/>
          </p:nvSpPr>
          <p:spPr bwMode="auto">
            <a:xfrm>
              <a:off x="2112" y="3312"/>
              <a:ext cx="3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8" name="Line 44"/>
            <p:cNvSpPr>
              <a:spLocks noChangeShapeType="1"/>
            </p:cNvSpPr>
            <p:nvPr/>
          </p:nvSpPr>
          <p:spPr bwMode="auto">
            <a:xfrm flipV="1">
              <a:off x="3936" y="2688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9" name="Text Box 45"/>
            <p:cNvSpPr txBox="1">
              <a:spLocks noChangeArrowheads="1"/>
            </p:cNvSpPr>
            <p:nvPr/>
          </p:nvSpPr>
          <p:spPr bwMode="auto">
            <a:xfrm>
              <a:off x="3940" y="2576"/>
              <a:ext cx="3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X(f)</a:t>
              </a:r>
              <a:endParaRPr lang="pt-BR" altLang="pt-BR" sz="1800" b="0"/>
            </a:p>
          </p:txBody>
        </p:sp>
        <p:sp>
          <p:nvSpPr>
            <p:cNvPr id="12310" name="Text Box 46"/>
            <p:cNvSpPr txBox="1">
              <a:spLocks noChangeArrowheads="1"/>
            </p:cNvSpPr>
            <p:nvPr/>
          </p:nvSpPr>
          <p:spPr bwMode="auto">
            <a:xfrm>
              <a:off x="4704" y="3296"/>
              <a:ext cx="2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f</a:t>
              </a:r>
              <a:r>
                <a:rPr lang="pt-BR" altLang="pt-BR" b="0" baseline="-25000"/>
                <a:t>c</a:t>
              </a:r>
              <a:endParaRPr lang="pt-BR" altLang="pt-BR" b="0"/>
            </a:p>
          </p:txBody>
        </p:sp>
        <p:sp>
          <p:nvSpPr>
            <p:cNvPr id="12311" name="Text Box 47"/>
            <p:cNvSpPr txBox="1">
              <a:spLocks noChangeArrowheads="1"/>
            </p:cNvSpPr>
            <p:nvPr/>
          </p:nvSpPr>
          <p:spPr bwMode="auto">
            <a:xfrm>
              <a:off x="5472" y="3200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f</a:t>
              </a:r>
            </a:p>
          </p:txBody>
        </p:sp>
        <p:sp>
          <p:nvSpPr>
            <p:cNvPr id="12312" name="Text Box 48"/>
            <p:cNvSpPr txBox="1">
              <a:spLocks noChangeArrowheads="1"/>
            </p:cNvSpPr>
            <p:nvPr/>
          </p:nvSpPr>
          <p:spPr bwMode="auto">
            <a:xfrm>
              <a:off x="4955" y="3296"/>
              <a:ext cx="5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f</a:t>
              </a:r>
              <a:r>
                <a:rPr lang="pt-BR" altLang="pt-BR" b="0" baseline="-25000"/>
                <a:t>c</a:t>
              </a:r>
              <a:r>
                <a:rPr lang="pt-BR" altLang="pt-BR" b="0"/>
                <a:t> + W</a:t>
              </a:r>
              <a:endParaRPr lang="pt-BR" altLang="pt-BR" sz="1800" b="0" i="1"/>
            </a:p>
          </p:txBody>
        </p:sp>
        <p:sp>
          <p:nvSpPr>
            <p:cNvPr id="12313" name="Text Box 49"/>
            <p:cNvSpPr txBox="1">
              <a:spLocks noChangeArrowheads="1"/>
            </p:cNvSpPr>
            <p:nvPr/>
          </p:nvSpPr>
          <p:spPr bwMode="auto">
            <a:xfrm>
              <a:off x="4127" y="3305"/>
              <a:ext cx="5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f</a:t>
              </a:r>
              <a:r>
                <a:rPr lang="pt-BR" altLang="pt-BR" b="0" baseline="-25000"/>
                <a:t>c</a:t>
              </a:r>
              <a:r>
                <a:rPr lang="pt-BR" altLang="pt-BR" b="0"/>
                <a:t> - W</a:t>
              </a:r>
              <a:endParaRPr lang="pt-BR" altLang="pt-BR" sz="1800" b="0" i="1"/>
            </a:p>
          </p:txBody>
        </p:sp>
        <p:sp>
          <p:nvSpPr>
            <p:cNvPr id="12314" name="Text Box 50"/>
            <p:cNvSpPr txBox="1">
              <a:spLocks noChangeArrowheads="1"/>
            </p:cNvSpPr>
            <p:nvPr/>
          </p:nvSpPr>
          <p:spPr bwMode="auto">
            <a:xfrm>
              <a:off x="2815" y="3296"/>
              <a:ext cx="3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- f</a:t>
              </a:r>
              <a:r>
                <a:rPr lang="pt-BR" altLang="pt-BR" b="0" baseline="-25000"/>
                <a:t>c</a:t>
              </a:r>
              <a:endParaRPr lang="pt-BR" altLang="pt-BR" b="0"/>
            </a:p>
          </p:txBody>
        </p:sp>
      </p:grpSp>
      <p:sp>
        <p:nvSpPr>
          <p:cNvPr id="12304" name="AutoShape 51"/>
          <p:cNvSpPr>
            <a:spLocks noChangeArrowheads="1"/>
          </p:cNvSpPr>
          <p:nvPr/>
        </p:nvSpPr>
        <p:spPr bwMode="auto">
          <a:xfrm>
            <a:off x="3897313" y="4572000"/>
            <a:ext cx="914400" cy="233363"/>
          </a:xfrm>
          <a:prstGeom prst="leftRightArrow">
            <a:avLst>
              <a:gd name="adj1" fmla="val 50000"/>
              <a:gd name="adj2" fmla="val 783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b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179413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Propriedades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81957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4"/>
            </a:pPr>
            <a:r>
              <a:rPr lang="pt-BR" altLang="pt-BR" b="0"/>
              <a:t>Escalonamento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1714500"/>
            <a:ext cx="886936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5"/>
            </a:pPr>
            <a:r>
              <a:rPr lang="pt-BR" altLang="pt-BR" b="0"/>
              <a:t>Simetria</a:t>
            </a:r>
          </a:p>
        </p:txBody>
      </p:sp>
      <p:graphicFrame>
        <p:nvGraphicFramePr>
          <p:cNvPr id="133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453085"/>
              </p:ext>
            </p:extLst>
          </p:nvPr>
        </p:nvGraphicFramePr>
        <p:xfrm>
          <a:off x="569913" y="2287588"/>
          <a:ext cx="5930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9" name="Equation" r:id="rId3" imgW="2171700" imgH="190500" progId="Equation.3">
                  <p:embed/>
                </p:oleObj>
              </mc:Choice>
              <mc:Fallback>
                <p:oleObj name="Equation" r:id="rId3" imgW="2171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287588"/>
                        <a:ext cx="59309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0" y="12573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/>
              <a:t>       Compressão no tempo ==&gt; expansão na frequência e vice versa</a:t>
            </a:r>
          </a:p>
        </p:txBody>
      </p:sp>
      <p:graphicFrame>
        <p:nvGraphicFramePr>
          <p:cNvPr id="133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518903"/>
              </p:ext>
            </p:extLst>
          </p:nvPr>
        </p:nvGraphicFramePr>
        <p:xfrm>
          <a:off x="552450" y="561975"/>
          <a:ext cx="4016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0" name="Equation" r:id="rId5" imgW="1473200" imgH="228600" progId="Equation.3">
                  <p:embed/>
                </p:oleObj>
              </mc:Choice>
              <mc:Fallback>
                <p:oleObj name="Equation" r:id="rId5" imgW="147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561975"/>
                        <a:ext cx="40163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0" y="2911475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6"/>
            </a:pPr>
            <a:r>
              <a:rPr lang="pt-BR" altLang="pt-BR" b="0"/>
              <a:t>Integração e diferenciação</a:t>
            </a:r>
          </a:p>
        </p:txBody>
      </p:sp>
      <p:graphicFrame>
        <p:nvGraphicFramePr>
          <p:cNvPr id="133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68747"/>
              </p:ext>
            </p:extLst>
          </p:nvPr>
        </p:nvGraphicFramePr>
        <p:xfrm>
          <a:off x="561975" y="3486150"/>
          <a:ext cx="6704013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1" name="Equation" r:id="rId7" imgW="2451100" imgH="901700" progId="Equation.3">
                  <p:embed/>
                </p:oleObj>
              </mc:Choice>
              <mc:Fallback>
                <p:oleObj name="Equation" r:id="rId7" imgW="24511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486150"/>
                        <a:ext cx="6704013" cy="243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100000">
                                  <a:srgbClr val="FFFF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0240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7"/>
            </a:pPr>
            <a:r>
              <a:rPr lang="pt-BR" altLang="pt-BR" b="0"/>
              <a:t>Área sob x(t)</a:t>
            </a:r>
          </a:p>
        </p:txBody>
      </p:sp>
      <p:graphicFrame>
        <p:nvGraphicFramePr>
          <p:cNvPr id="143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91577"/>
              </p:ext>
            </p:extLst>
          </p:nvPr>
        </p:nvGraphicFramePr>
        <p:xfrm>
          <a:off x="527050" y="617538"/>
          <a:ext cx="2286000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3" name="Equation" r:id="rId3" imgW="838200" imgH="469900" progId="Equation.3">
                  <p:embed/>
                </p:oleObj>
              </mc:Choice>
              <mc:Fallback>
                <p:oleObj name="Equation" r:id="rId3" imgW="838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617538"/>
                        <a:ext cx="2286000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2066925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8"/>
            </a:pPr>
            <a:r>
              <a:rPr lang="pt-BR" altLang="pt-BR" b="0"/>
              <a:t>Área sob X(f)</a:t>
            </a:r>
          </a:p>
        </p:txBody>
      </p:sp>
      <p:graphicFrame>
        <p:nvGraphicFramePr>
          <p:cNvPr id="143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330044"/>
              </p:ext>
            </p:extLst>
          </p:nvPr>
        </p:nvGraphicFramePr>
        <p:xfrm>
          <a:off x="568325" y="2713038"/>
          <a:ext cx="249396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4" name="Equation" r:id="rId5" imgW="914400" imgH="469900" progId="Equation.3">
                  <p:embed/>
                </p:oleObj>
              </mc:Choice>
              <mc:Fallback>
                <p:oleObj name="Equation" r:id="rId5" imgW="914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713038"/>
                        <a:ext cx="249396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0" y="4119563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9"/>
            </a:pPr>
            <a:r>
              <a:rPr lang="pt-BR" altLang="pt-BR" b="0"/>
              <a:t>Convolução</a:t>
            </a:r>
          </a:p>
        </p:txBody>
      </p:sp>
      <p:graphicFrame>
        <p:nvGraphicFramePr>
          <p:cNvPr id="1434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428670"/>
              </p:ext>
            </p:extLst>
          </p:nvPr>
        </p:nvGraphicFramePr>
        <p:xfrm>
          <a:off x="563563" y="4779963"/>
          <a:ext cx="45339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5" name="Equation" r:id="rId7" imgW="1663700" imgH="228600" progId="Equation.3">
                  <p:embed/>
                </p:oleObj>
              </mc:Choice>
              <mc:Fallback>
                <p:oleObj name="Equation" r:id="rId7" imgW="1663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779963"/>
                        <a:ext cx="45339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6630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10"/>
            </a:pPr>
            <a:r>
              <a:rPr lang="pt-BR" altLang="pt-BR" b="0"/>
              <a:t>Multiplicação</a:t>
            </a:r>
          </a:p>
        </p:txBody>
      </p:sp>
      <p:graphicFrame>
        <p:nvGraphicFramePr>
          <p:cNvPr id="153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96889"/>
              </p:ext>
            </p:extLst>
          </p:nvPr>
        </p:nvGraphicFramePr>
        <p:xfrm>
          <a:off x="341313" y="611188"/>
          <a:ext cx="50482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Equação" r:id="rId3" imgW="1854000" imgH="228600" progId="Equation.3">
                  <p:embed/>
                </p:oleObj>
              </mc:Choice>
              <mc:Fallback>
                <p:oleObj name="Equação" r:id="rId3" imgW="1854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611188"/>
                        <a:ext cx="50482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0" y="1457325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11"/>
            </a:pPr>
            <a:r>
              <a:rPr lang="pt-BR" altLang="pt-BR" b="0"/>
              <a:t>Teorema de Parseval</a:t>
            </a:r>
          </a:p>
        </p:txBody>
      </p:sp>
      <p:graphicFrame>
        <p:nvGraphicFramePr>
          <p:cNvPr id="153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38796"/>
              </p:ext>
            </p:extLst>
          </p:nvPr>
        </p:nvGraphicFramePr>
        <p:xfrm>
          <a:off x="582613" y="2100263"/>
          <a:ext cx="4084637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Equation" r:id="rId5" imgW="1498600" imgH="469900" progId="Equation.3">
                  <p:embed/>
                </p:oleObj>
              </mc:Choice>
              <mc:Fallback>
                <p:oleObj name="Equation" r:id="rId5" imgW="1498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2100263"/>
                        <a:ext cx="4084637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0" y="3587750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12"/>
            </a:pPr>
            <a:r>
              <a:rPr lang="pt-BR" altLang="pt-BR" b="0"/>
              <a:t>Se x( t ) é real: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1855788" y="5441950"/>
            <a:ext cx="7288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/>
              <a:t>Módulo é par e a fase é ímpar</a:t>
            </a:r>
          </a:p>
        </p:txBody>
      </p:sp>
      <p:graphicFrame>
        <p:nvGraphicFramePr>
          <p:cNvPr id="153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1149"/>
              </p:ext>
            </p:extLst>
          </p:nvPr>
        </p:nvGraphicFramePr>
        <p:xfrm>
          <a:off x="585788" y="4394200"/>
          <a:ext cx="24511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" name="Equation" r:id="rId7" imgW="888614" imgH="215806" progId="Equation.3">
                  <p:embed/>
                </p:oleObj>
              </mc:Choice>
              <mc:Fallback>
                <p:oleObj name="Equation" r:id="rId7" imgW="88861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4394200"/>
                        <a:ext cx="24511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AutoShape 16"/>
          <p:cNvSpPr>
            <a:spLocks noChangeArrowheads="1"/>
          </p:cNvSpPr>
          <p:nvPr/>
        </p:nvSpPr>
        <p:spPr bwMode="auto">
          <a:xfrm>
            <a:off x="622300" y="5502275"/>
            <a:ext cx="1025525" cy="239713"/>
          </a:xfrm>
          <a:prstGeom prst="rightArrow">
            <a:avLst>
              <a:gd name="adj1" fmla="val 50000"/>
              <a:gd name="adj2" fmla="val 106953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b="0"/>
          </a:p>
        </p:txBody>
      </p:sp>
    </p:spTree>
    <p:extLst>
      <p:ext uri="{BB962C8B-B14F-4D97-AF65-F5344CB8AC3E}">
        <p14:creationId xmlns:p14="http://schemas.microsoft.com/office/powerpoint/2010/main" val="28580507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73025" y="1905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/>
              <a:t>Transformada de Fourier de Funções Periódicas</a:t>
            </a:r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74997"/>
              </p:ext>
            </p:extLst>
          </p:nvPr>
        </p:nvGraphicFramePr>
        <p:xfrm>
          <a:off x="492125" y="839788"/>
          <a:ext cx="29876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Equation" r:id="rId3" imgW="1104900" imgH="444500" progId="Equation.3">
                  <p:embed/>
                </p:oleObj>
              </mc:Choice>
              <mc:Fallback>
                <p:oleObj name="Equation" r:id="rId3" imgW="1104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839788"/>
                        <a:ext cx="2987675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100000">
                                  <a:srgbClr val="FFFF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0" y="428625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/>
              <a:t>Escrevendo a função em série de Fourier tem-se:</a:t>
            </a:r>
            <a:endParaRPr lang="pt-BR" altLang="pt-BR" sz="1800" b="0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2068513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/>
              <a:t>Cálculo da Transformada:</a:t>
            </a:r>
            <a:endParaRPr lang="pt-BR" altLang="pt-BR" sz="1800" b="0"/>
          </a:p>
        </p:txBody>
      </p:sp>
      <p:graphicFrame>
        <p:nvGraphicFramePr>
          <p:cNvPr id="163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707764"/>
              </p:ext>
            </p:extLst>
          </p:nvPr>
        </p:nvGraphicFramePr>
        <p:xfrm>
          <a:off x="109538" y="2655888"/>
          <a:ext cx="89868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Equation" r:id="rId5" imgW="3454400" imgH="469900" progId="Equation.3">
                  <p:embed/>
                </p:oleObj>
              </mc:Choice>
              <mc:Fallback>
                <p:oleObj name="Equation" r:id="rId5" imgW="3454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2655888"/>
                        <a:ext cx="898683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957638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b="0"/>
              <a:t>Exemplo 4:</a:t>
            </a:r>
            <a:endParaRPr lang="pt-BR" altLang="pt-BR" sz="1800" b="0"/>
          </a:p>
        </p:txBody>
      </p:sp>
      <p:graphicFrame>
        <p:nvGraphicFramePr>
          <p:cNvPr id="163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583315"/>
              </p:ext>
            </p:extLst>
          </p:nvPr>
        </p:nvGraphicFramePr>
        <p:xfrm>
          <a:off x="55563" y="4402138"/>
          <a:ext cx="914082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Equation" r:id="rId7" imgW="3644900" imgH="444500" progId="Equation.3">
                  <p:embed/>
                </p:oleObj>
              </mc:Choice>
              <mc:Fallback>
                <p:oleObj name="Equation" r:id="rId7" imgW="3644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4402138"/>
                        <a:ext cx="914082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100000">
                                  <a:srgbClr val="FFFF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09194"/>
              </p:ext>
            </p:extLst>
          </p:nvPr>
        </p:nvGraphicFramePr>
        <p:xfrm>
          <a:off x="5005388" y="871538"/>
          <a:ext cx="381476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7" name="Equation" r:id="rId9" imgW="1397000" imgH="469900" progId="Equation.3">
                  <p:embed/>
                </p:oleObj>
              </mc:Choice>
              <mc:Fallback>
                <p:oleObj name="Equation" r:id="rId9" imgW="1397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871538"/>
                        <a:ext cx="3814762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100000">
                                  <a:srgbClr val="FFFF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10"/>
          <p:cNvSpPr txBox="1">
            <a:spLocks noChangeArrowheads="1"/>
          </p:cNvSpPr>
          <p:nvPr/>
        </p:nvSpPr>
        <p:spPr bwMode="auto">
          <a:xfrm>
            <a:off x="3581400" y="1236663"/>
            <a:ext cx="1227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/>
              <a:t>em que: </a:t>
            </a:r>
          </a:p>
        </p:txBody>
      </p:sp>
      <p:sp>
        <p:nvSpPr>
          <p:cNvPr id="16398" name="Text Box 28"/>
          <p:cNvSpPr txBox="1">
            <a:spLocks noChangeArrowheads="1"/>
          </p:cNvSpPr>
          <p:nvPr/>
        </p:nvSpPr>
        <p:spPr bwMode="auto">
          <a:xfrm>
            <a:off x="4041775" y="594042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/>
              <a:t>t</a:t>
            </a:r>
          </a:p>
        </p:txBody>
      </p:sp>
      <p:sp>
        <p:nvSpPr>
          <p:cNvPr id="16399" name="Text Box 29"/>
          <p:cNvSpPr txBox="1">
            <a:spLocks noChangeArrowheads="1"/>
          </p:cNvSpPr>
          <p:nvPr/>
        </p:nvSpPr>
        <p:spPr bwMode="auto">
          <a:xfrm>
            <a:off x="8659813" y="595312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/>
              <a:t>f</a:t>
            </a:r>
          </a:p>
        </p:txBody>
      </p:sp>
      <p:grpSp>
        <p:nvGrpSpPr>
          <p:cNvPr id="16400" name="Group 32"/>
          <p:cNvGrpSpPr>
            <a:grpSpLocks/>
          </p:cNvGrpSpPr>
          <p:nvPr/>
        </p:nvGrpSpPr>
        <p:grpSpPr bwMode="auto">
          <a:xfrm>
            <a:off x="439738" y="5600700"/>
            <a:ext cx="8199437" cy="895350"/>
            <a:chOff x="277" y="3473"/>
            <a:chExt cx="5165" cy="564"/>
          </a:xfrm>
        </p:grpSpPr>
        <p:grpSp>
          <p:nvGrpSpPr>
            <p:cNvPr id="16401" name="Group 19"/>
            <p:cNvGrpSpPr>
              <a:grpSpLocks/>
            </p:cNvGrpSpPr>
            <p:nvPr/>
          </p:nvGrpSpPr>
          <p:grpSpPr bwMode="auto">
            <a:xfrm>
              <a:off x="277" y="3473"/>
              <a:ext cx="2273" cy="336"/>
              <a:chOff x="277" y="3461"/>
              <a:chExt cx="2273" cy="336"/>
            </a:xfrm>
          </p:grpSpPr>
          <p:sp>
            <p:nvSpPr>
              <p:cNvPr id="16412" name="Line 12"/>
              <p:cNvSpPr>
                <a:spLocks noChangeShapeType="1"/>
              </p:cNvSpPr>
              <p:nvPr/>
            </p:nvSpPr>
            <p:spPr bwMode="auto">
              <a:xfrm>
                <a:off x="42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3" name="Line 13"/>
              <p:cNvSpPr>
                <a:spLocks noChangeShapeType="1"/>
              </p:cNvSpPr>
              <p:nvPr/>
            </p:nvSpPr>
            <p:spPr bwMode="auto">
              <a:xfrm>
                <a:off x="758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4" name="Line 14"/>
              <p:cNvSpPr>
                <a:spLocks noChangeShapeType="1"/>
              </p:cNvSpPr>
              <p:nvPr/>
            </p:nvSpPr>
            <p:spPr bwMode="auto">
              <a:xfrm>
                <a:off x="277" y="3797"/>
                <a:ext cx="2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5" name="Line 15"/>
              <p:cNvSpPr>
                <a:spLocks noChangeShapeType="1"/>
              </p:cNvSpPr>
              <p:nvPr/>
            </p:nvSpPr>
            <p:spPr bwMode="auto">
              <a:xfrm>
                <a:off x="210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6" name="Line 16"/>
              <p:cNvSpPr>
                <a:spLocks noChangeShapeType="1"/>
              </p:cNvSpPr>
              <p:nvPr/>
            </p:nvSpPr>
            <p:spPr bwMode="auto">
              <a:xfrm>
                <a:off x="176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7" name="Line 17"/>
              <p:cNvSpPr>
                <a:spLocks noChangeShapeType="1"/>
              </p:cNvSpPr>
              <p:nvPr/>
            </p:nvSpPr>
            <p:spPr bwMode="auto">
              <a:xfrm>
                <a:off x="1098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8" name="Line 18"/>
              <p:cNvSpPr>
                <a:spLocks noChangeShapeType="1"/>
              </p:cNvSpPr>
              <p:nvPr/>
            </p:nvSpPr>
            <p:spPr bwMode="auto">
              <a:xfrm>
                <a:off x="1430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6402" name="Group 20"/>
            <p:cNvGrpSpPr>
              <a:grpSpLocks/>
            </p:cNvGrpSpPr>
            <p:nvPr/>
          </p:nvGrpSpPr>
          <p:grpSpPr bwMode="auto">
            <a:xfrm>
              <a:off x="3169" y="3473"/>
              <a:ext cx="2273" cy="336"/>
              <a:chOff x="277" y="3461"/>
              <a:chExt cx="2273" cy="336"/>
            </a:xfrm>
          </p:grpSpPr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>
                <a:off x="42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>
                <a:off x="758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>
                <a:off x="277" y="3797"/>
                <a:ext cx="22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8" name="Line 24"/>
              <p:cNvSpPr>
                <a:spLocks noChangeShapeType="1"/>
              </p:cNvSpPr>
              <p:nvPr/>
            </p:nvSpPr>
            <p:spPr bwMode="auto">
              <a:xfrm>
                <a:off x="210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9" name="Line 25"/>
              <p:cNvSpPr>
                <a:spLocks noChangeShapeType="1"/>
              </p:cNvSpPr>
              <p:nvPr/>
            </p:nvSpPr>
            <p:spPr bwMode="auto">
              <a:xfrm>
                <a:off x="1766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>
                <a:off x="1098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11" name="Line 27"/>
              <p:cNvSpPr>
                <a:spLocks noChangeShapeType="1"/>
              </p:cNvSpPr>
              <p:nvPr/>
            </p:nvSpPr>
            <p:spPr bwMode="auto">
              <a:xfrm>
                <a:off x="1430" y="3461"/>
                <a:ext cx="0" cy="3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6403" name="Text Box 30"/>
            <p:cNvSpPr txBox="1">
              <a:spLocks noChangeArrowheads="1"/>
            </p:cNvSpPr>
            <p:nvPr/>
          </p:nvSpPr>
          <p:spPr bwMode="auto">
            <a:xfrm>
              <a:off x="998" y="3785"/>
              <a:ext cx="11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0     T     2T  ...</a:t>
              </a:r>
            </a:p>
          </p:txBody>
        </p:sp>
        <p:sp>
          <p:nvSpPr>
            <p:cNvPr id="16404" name="Text Box 31"/>
            <p:cNvSpPr txBox="1">
              <a:spLocks noChangeArrowheads="1"/>
            </p:cNvSpPr>
            <p:nvPr/>
          </p:nvSpPr>
          <p:spPr bwMode="auto">
            <a:xfrm>
              <a:off x="3888" y="3787"/>
              <a:ext cx="11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0099"/>
                </a:buClr>
                <a:buFont typeface="Wingdings" pitchFamily="2" charset="2"/>
                <a:buChar char="v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buChar char="Ø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pt-BR" altLang="pt-BR" b="0"/>
                <a:t>0      f</a:t>
              </a:r>
              <a:r>
                <a:rPr lang="pt-BR" altLang="pt-BR" b="0" baseline="-25000"/>
                <a:t>0</a:t>
              </a:r>
              <a:r>
                <a:rPr lang="pt-BR" altLang="pt-BR" b="0"/>
                <a:t>    2f</a:t>
              </a:r>
              <a:r>
                <a:rPr lang="pt-BR" altLang="pt-BR" b="0" baseline="-25000"/>
                <a:t>0</a:t>
              </a:r>
              <a:r>
                <a:rPr lang="pt-BR" altLang="pt-BR" b="0"/>
                <a:t>  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9990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76200" y="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b="0"/>
              <a:t>Propriedades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0" y="414338"/>
            <a:ext cx="9140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AutoNum type="arabicPeriod"/>
            </a:pPr>
            <a:r>
              <a:rPr lang="pt-BR" altLang="pt-BR" b="0">
                <a:sym typeface="Symbol" pitchFamily="18" charset="2"/>
              </a:rPr>
              <a:t>Sistema causal (fisicamente realizável):</a:t>
            </a:r>
          </a:p>
          <a:p>
            <a:pPr>
              <a:buClrTx/>
              <a:buFontTx/>
              <a:buNone/>
            </a:pPr>
            <a:r>
              <a:rPr lang="pt-BR" altLang="pt-BR" b="0">
                <a:sym typeface="Symbol" pitchFamily="18" charset="2"/>
              </a:rPr>
              <a:t>                                                h(t) = 0,      t &lt; 0 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0" y="1346200"/>
            <a:ext cx="9140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AutoNum type="arabicPeriod" startAt="2"/>
            </a:pPr>
            <a:r>
              <a:rPr lang="pt-BR" altLang="pt-BR" b="0">
                <a:sym typeface="Symbol" pitchFamily="18" charset="2"/>
              </a:rPr>
              <a:t>Estabilidade:</a:t>
            </a:r>
          </a:p>
          <a:p>
            <a:pPr>
              <a:buClrTx/>
              <a:buFontTx/>
              <a:buNone/>
            </a:pPr>
            <a:r>
              <a:rPr lang="pt-BR" altLang="pt-BR" b="0">
                <a:sym typeface="Symbol" pitchFamily="18" charset="2"/>
              </a:rPr>
              <a:t>       entrada limitada  ==&gt;  saída limitada </a:t>
            </a:r>
          </a:p>
        </p:txBody>
      </p:sp>
      <p:graphicFrame>
        <p:nvGraphicFramePr>
          <p:cNvPr id="2253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18335"/>
              </p:ext>
            </p:extLst>
          </p:nvPr>
        </p:nvGraphicFramePr>
        <p:xfrm>
          <a:off x="549275" y="2138363"/>
          <a:ext cx="222091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name="Equation" r:id="rId3" imgW="812447" imgH="469696" progId="Equation.3">
                  <p:embed/>
                </p:oleObj>
              </mc:Choice>
              <mc:Fallback>
                <p:oleObj name="Equation" r:id="rId3" imgW="812447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138363"/>
                        <a:ext cx="2220913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197354"/>
              </p:ext>
            </p:extLst>
          </p:nvPr>
        </p:nvGraphicFramePr>
        <p:xfrm>
          <a:off x="644525" y="3651250"/>
          <a:ext cx="68183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4" name="Equation" r:id="rId5" imgW="2489200" imgH="228600" progId="Equation.3">
                  <p:embed/>
                </p:oleObj>
              </mc:Choice>
              <mc:Fallback>
                <p:oleObj name="Equation" r:id="rId5" imgW="248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3651250"/>
                        <a:ext cx="68183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-14288" y="3257550"/>
            <a:ext cx="90297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</a:pPr>
            <a:r>
              <a:rPr lang="pt-BR" altLang="pt-BR" b="0">
                <a:sym typeface="Symbol" pitchFamily="18" charset="2"/>
              </a:rPr>
              <a:t>Convolução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0" y="5329238"/>
            <a:ext cx="9029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4"/>
            </a:pPr>
            <a:r>
              <a:rPr lang="pt-BR" altLang="pt-BR" b="0">
                <a:sym typeface="Symbol" pitchFamily="18" charset="2"/>
              </a:rPr>
              <a:t>Sistemas físicos reais:</a:t>
            </a:r>
          </a:p>
        </p:txBody>
      </p:sp>
      <p:graphicFrame>
        <p:nvGraphicFramePr>
          <p:cNvPr id="2254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28520"/>
              </p:ext>
            </p:extLst>
          </p:nvPr>
        </p:nvGraphicFramePr>
        <p:xfrm>
          <a:off x="550863" y="5886450"/>
          <a:ext cx="84153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name="Equation" r:id="rId7" imgW="3073400" imgH="190500" progId="Equation.3">
                  <p:embed/>
                </p:oleObj>
              </mc:Choice>
              <mc:Fallback>
                <p:oleObj name="Equation" r:id="rId7" imgW="3073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5886450"/>
                        <a:ext cx="841533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EAEAEA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0" y="43656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pt-BR" altLang="pt-BR" b="0"/>
              <a:t>H(f) é chamada de resposta em frequência do sistema.</a:t>
            </a:r>
          </a:p>
          <a:p>
            <a:pPr lvl="1"/>
            <a:r>
              <a:rPr lang="pt-BR" altLang="pt-BR" b="0"/>
              <a:t>O sistema apresenta características de um filtro.</a:t>
            </a:r>
            <a:endParaRPr lang="pt-BR" altLang="pt-BR" b="0"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08369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8166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1925" r="18204" b="14354"/>
          <a:stretch>
            <a:fillRect/>
          </a:stretch>
        </p:blipFill>
        <p:spPr bwMode="auto">
          <a:xfrm>
            <a:off x="792163" y="188913"/>
            <a:ext cx="7675562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2970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pic>
        <p:nvPicPr>
          <p:cNvPr id="2970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1813" r="16727" b="12587"/>
          <a:stretch>
            <a:fillRect/>
          </a:stretch>
        </p:blipFill>
        <p:spPr bwMode="auto">
          <a:xfrm>
            <a:off x="611188" y="7938"/>
            <a:ext cx="7921625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t="28349" r="18204" b="5499"/>
          <a:stretch>
            <a:fillRect/>
          </a:stretch>
        </p:blipFill>
        <p:spPr bwMode="auto">
          <a:xfrm>
            <a:off x="611188" y="368300"/>
            <a:ext cx="80248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8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Série de Fourier Trigonométrica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Chamando 2</a:t>
            </a:r>
            <a:r>
              <a:rPr lang="pt-BR" altLang="pt-BR" smtClean="0">
                <a:latin typeface="Symbol" pitchFamily="18" charset="2"/>
              </a:rPr>
              <a:t>p</a:t>
            </a:r>
            <a:r>
              <a:rPr lang="pt-BR" altLang="pt-BR" smtClean="0"/>
              <a:t>/</a:t>
            </a:r>
            <a:r>
              <a:rPr lang="pt-BR" altLang="pt-BR" smtClean="0">
                <a:latin typeface="Symbol" pitchFamily="18" charset="2"/>
              </a:rPr>
              <a:t>w</a:t>
            </a:r>
            <a:r>
              <a:rPr lang="pt-BR" altLang="pt-BR" baseline="-25000" smtClean="0"/>
              <a:t>0</a:t>
            </a:r>
            <a:r>
              <a:rPr lang="pt-BR" altLang="pt-BR" smtClean="0"/>
              <a:t> de </a:t>
            </a:r>
            <a:r>
              <a:rPr lang="pt-BR" altLang="pt-BR" i="1" smtClean="0"/>
              <a:t>T</a:t>
            </a:r>
            <a:r>
              <a:rPr lang="pt-BR" altLang="pt-BR" smtClean="0"/>
              <a:t>:</a:t>
            </a: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550" y="2420938"/>
          <a:ext cx="735806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3" imgW="4076700" imgH="431800" progId="Equation.3">
                  <p:embed/>
                </p:oleObj>
              </mc:Choice>
              <mc:Fallback>
                <p:oleObj name="Equation" r:id="rId3" imgW="4076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0938"/>
                        <a:ext cx="7358063" cy="7794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8461375" y="2492375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(46)</a:t>
            </a:r>
          </a:p>
        </p:txBody>
      </p:sp>
      <p:graphicFrame>
        <p:nvGraphicFramePr>
          <p:cNvPr id="11270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59113" y="3284538"/>
          <a:ext cx="2571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5" imgW="1485900" imgH="1981200" progId="Equation.3">
                  <p:embed/>
                </p:oleObj>
              </mc:Choice>
              <mc:Fallback>
                <p:oleObj name="Equation" r:id="rId5" imgW="14859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284538"/>
                        <a:ext cx="2571750" cy="342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8324850" y="40767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(47a)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8318500" y="5373688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(47b)</a:t>
            </a:r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>
            <a:off x="3059113" y="4987925"/>
            <a:ext cx="2592387" cy="0"/>
          </a:xfrm>
          <a:prstGeom prst="lin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6970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900" r="16727" b="7861"/>
          <a:stretch>
            <a:fillRect/>
          </a:stretch>
        </p:blipFill>
        <p:spPr bwMode="auto">
          <a:xfrm>
            <a:off x="611188" y="188913"/>
            <a:ext cx="7993062" cy="63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3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14175" r="16727" b="5499"/>
          <a:stretch>
            <a:fillRect/>
          </a:stretch>
        </p:blipFill>
        <p:spPr bwMode="auto">
          <a:xfrm>
            <a:off x="949325" y="93663"/>
            <a:ext cx="743267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4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4" t="14175" r="12297" b="3137"/>
          <a:stretch>
            <a:fillRect/>
          </a:stretch>
        </p:blipFill>
        <p:spPr bwMode="auto">
          <a:xfrm>
            <a:off x="431800" y="188913"/>
            <a:ext cx="846137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236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1813" r="18204" b="7861"/>
          <a:stretch>
            <a:fillRect/>
          </a:stretch>
        </p:blipFill>
        <p:spPr bwMode="auto">
          <a:xfrm>
            <a:off x="792163" y="0"/>
            <a:ext cx="77406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6709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8900" r="19679" b="14587"/>
          <a:stretch>
            <a:fillRect/>
          </a:stretch>
        </p:blipFill>
        <p:spPr bwMode="auto">
          <a:xfrm>
            <a:off x="696913" y="187325"/>
            <a:ext cx="7856537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93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4668</Words>
  <Application>Microsoft Office PowerPoint</Application>
  <PresentationFormat>Apresentação na tela (4:3)</PresentationFormat>
  <Paragraphs>694</Paragraphs>
  <Slides>94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94</vt:i4>
      </vt:variant>
    </vt:vector>
  </HeadingPairs>
  <TitlesOfParts>
    <vt:vector size="97" baseType="lpstr">
      <vt:lpstr>Tema do Office</vt:lpstr>
      <vt:lpstr>Equation</vt:lpstr>
      <vt:lpstr>Equação</vt:lpstr>
      <vt:lpstr>SEL 360 e 616  Princípios de Comunicação</vt:lpstr>
      <vt:lpstr>Agenda - 1º semestre 2020</vt:lpstr>
      <vt:lpstr>Exemplos de Funções Ortogonais</vt:lpstr>
      <vt:lpstr>Série de Fourier de Legendre</vt:lpstr>
      <vt:lpstr>Série de Fourier de Legendre</vt:lpstr>
      <vt:lpstr>Série de Fourier de Legendre</vt:lpstr>
      <vt:lpstr>Exemplos de Funções Ortogonais</vt:lpstr>
      <vt:lpstr>Série de Fourier Trigonométrica</vt:lpstr>
      <vt:lpstr>Série de Fourier Trigonométrica</vt:lpstr>
      <vt:lpstr>Série de Fourier Trigonométrica</vt:lpstr>
      <vt:lpstr>Série de Fourier Trigonométrica</vt:lpstr>
      <vt:lpstr>Série de Fourier Trigonométrica</vt:lpstr>
      <vt:lpstr>Série de Fourier Trigonométrica</vt:lpstr>
      <vt:lpstr>Série de Fourier Trigonométrica</vt:lpstr>
      <vt:lpstr>Exemplos de Funções Ortogonais</vt:lpstr>
      <vt:lpstr>Série de Fourier Exponencial</vt:lpstr>
      <vt:lpstr>Série de Fourier Exponencial</vt:lpstr>
      <vt:lpstr>Série de Fourier Exponencial</vt:lpstr>
      <vt:lpstr>Série de Fourier Exponencial</vt:lpstr>
      <vt:lpstr>Série de Fourier Exponencial</vt:lpstr>
      <vt:lpstr>Representação de uma Função Periódica por uma Série de Fourier no intervalo (-∞ &lt; t &lt; ∞)</vt:lpstr>
      <vt:lpstr>Representação de uma Função Periódica por uma Série de Fourier no intervalo (-∞ &lt; t &lt; ∞)</vt:lpstr>
      <vt:lpstr>O Espectro de Fourier Complexo</vt:lpstr>
      <vt:lpstr>O Espectro de Fourier Complexo</vt:lpstr>
      <vt:lpstr>O Espectro de Fourier Complexo</vt:lpstr>
      <vt:lpstr>O Espectro de Fourier Complexo</vt:lpstr>
      <vt:lpstr>O Espectro de Fourier Complexo</vt:lpstr>
      <vt:lpstr>O Espectro de Fourier Complexo</vt:lpstr>
      <vt:lpstr>O Espectro de Fourier Complexo</vt:lpstr>
      <vt:lpstr>O Espectro de Fourier Complexo</vt:lpstr>
      <vt:lpstr>O Espectro de Fourier Complexo</vt:lpstr>
      <vt:lpstr>O Espectro de Fourier Complexo</vt:lpstr>
      <vt:lpstr>O Espectro de Fourier Complexo</vt:lpstr>
      <vt:lpstr>O Espectro de Fourier Complexo</vt:lpstr>
      <vt:lpstr>Representação de um sinal nos domínios do tempo e da freqüência</vt:lpstr>
      <vt:lpstr>A Transformada de Fourier</vt:lpstr>
      <vt:lpstr>A Transformada de Fourier</vt:lpstr>
      <vt:lpstr>A Transformada de Fourier</vt:lpstr>
      <vt:lpstr>A Transformada de Fourier</vt:lpstr>
      <vt:lpstr>A Transformada de Fourier</vt:lpstr>
      <vt:lpstr>A Transformada de Fourier</vt:lpstr>
      <vt:lpstr>Representação de um sinal nos domínios do tempo e da freqüência</vt:lpstr>
      <vt:lpstr>Transformadas de Fourier de algumas funções úteis</vt:lpstr>
      <vt:lpstr>Transformadas de Fourier de algumas funções úteis</vt:lpstr>
      <vt:lpstr>Transformadas de Fourier de algumas funções úteis</vt:lpstr>
      <vt:lpstr>Transformadas de Fourier de algumas funções úteis</vt:lpstr>
      <vt:lpstr>Funções Singulares</vt:lpstr>
      <vt:lpstr>Funções Singulares</vt:lpstr>
      <vt:lpstr>Funções Singulares</vt:lpstr>
      <vt:lpstr>Funções Singulares</vt:lpstr>
      <vt:lpstr>Funções Singulares</vt:lpstr>
      <vt:lpstr>Funções Singulares</vt:lpstr>
      <vt:lpstr>Funções Singulares</vt:lpstr>
      <vt:lpstr>Funções Singulares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Transformadas de Fourier envolvendo funções impulso</vt:lpstr>
      <vt:lpstr>Apresentação do PowerPoint</vt:lpstr>
      <vt:lpstr>Representação de sinais</vt:lpstr>
      <vt:lpstr>Série de Fourier</vt:lpstr>
      <vt:lpstr>Série de Fourier na forma compacta</vt:lpstr>
      <vt:lpstr>Apresentação do PowerPoint</vt:lpstr>
      <vt:lpstr>Série de Fourier na forma exponencial</vt:lpstr>
      <vt:lpstr>Exemplo 2: Série exponencial de Fourier de um trem de pulsos retangulares </vt:lpstr>
      <vt:lpstr>Espectro de Amplitude e de Fase</vt:lpstr>
      <vt:lpstr>Espectro de potência</vt:lpstr>
      <vt:lpstr>Transformada de Fourier</vt:lpstr>
      <vt:lpstr>Exemplo 3: transformada de Fourier de um pulso retangular com largura </vt:lpstr>
      <vt:lpstr>Propriedades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Monica de Lacerda Rocha</cp:lastModifiedBy>
  <cp:revision>161</cp:revision>
  <dcterms:created xsi:type="dcterms:W3CDTF">2018-02-21T13:16:23Z</dcterms:created>
  <dcterms:modified xsi:type="dcterms:W3CDTF">2020-04-01T01:55:47Z</dcterms:modified>
</cp:coreProperties>
</file>