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1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485F-11F5-5E4F-8A74-2734D3CAB989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1087-0E34-7A45-BF47-8EE0FE72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9.wmf"/><Relationship Id="rId21" Type="http://schemas.openxmlformats.org/officeDocument/2006/relationships/oleObject" Target="../embeddings/oleObject9.bin"/><Relationship Id="rId22" Type="http://schemas.openxmlformats.org/officeDocument/2006/relationships/image" Target="../media/image10.wmf"/><Relationship Id="rId23" Type="http://schemas.openxmlformats.org/officeDocument/2006/relationships/oleObject" Target="../embeddings/oleObject10.bin"/><Relationship Id="rId24" Type="http://schemas.openxmlformats.org/officeDocument/2006/relationships/image" Target="../media/image11.wmf"/><Relationship Id="rId10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w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8.w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00" y="1437048"/>
            <a:ext cx="5371149" cy="32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92"/>
          <p:cNvSpPr>
            <a:spLocks noChangeArrowheads="1"/>
          </p:cNvSpPr>
          <p:nvPr/>
        </p:nvSpPr>
        <p:spPr bwMode="auto">
          <a:xfrm>
            <a:off x="2971800" y="685800"/>
            <a:ext cx="27432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5"/>
          <p:cNvSpPr txBox="1">
            <a:spLocks noChangeArrowheads="1"/>
          </p:cNvSpPr>
          <p:nvPr/>
        </p:nvSpPr>
        <p:spPr bwMode="auto">
          <a:xfrm>
            <a:off x="641350" y="178872"/>
            <a:ext cx="7417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FFFF00"/>
                </a:solidFill>
              </a:rPr>
              <a:t>Identifica</a:t>
            </a:r>
            <a:r>
              <a:rPr lang="en-US" dirty="0" err="1" smtClean="0">
                <a:solidFill>
                  <a:srgbClr val="FFFF00"/>
                </a:solidFill>
              </a:rPr>
              <a:t>ção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processos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janela</a:t>
            </a:r>
            <a:r>
              <a:rPr lang="en-US" dirty="0" smtClean="0">
                <a:solidFill>
                  <a:srgbClr val="FFFF00"/>
                </a:solidFill>
              </a:rPr>
              <a:t> simples e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janela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parede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dupla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83" name="Picture 27" descr="Heat Transfer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55650"/>
            <a:ext cx="2590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2209800" y="4854575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2117725" y="5881688"/>
            <a:ext cx="344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186" name="Text Box 40"/>
          <p:cNvSpPr txBox="1">
            <a:spLocks noChangeArrowheads="1"/>
          </p:cNvSpPr>
          <p:nvPr/>
        </p:nvSpPr>
        <p:spPr bwMode="auto">
          <a:xfrm>
            <a:off x="2041525" y="6338888"/>
            <a:ext cx="359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187" name="Text Box 41"/>
          <p:cNvSpPr txBox="1">
            <a:spLocks noChangeArrowheads="1"/>
          </p:cNvSpPr>
          <p:nvPr/>
        </p:nvSpPr>
        <p:spPr bwMode="auto">
          <a:xfrm>
            <a:off x="2193925" y="6338888"/>
            <a:ext cx="321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188" name="Text Box 42"/>
          <p:cNvSpPr txBox="1">
            <a:spLocks noChangeArrowheads="1"/>
          </p:cNvSpPr>
          <p:nvPr/>
        </p:nvSpPr>
        <p:spPr bwMode="auto">
          <a:xfrm>
            <a:off x="2133600" y="6469063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7189" name="Picture 46" descr="ps01_053a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5738"/>
            <a:ext cx="37338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1" name="Group 83"/>
          <p:cNvGrpSpPr>
            <a:grpSpLocks/>
          </p:cNvGrpSpPr>
          <p:nvPr/>
        </p:nvGrpSpPr>
        <p:grpSpPr bwMode="auto">
          <a:xfrm>
            <a:off x="1619250" y="4108450"/>
            <a:ext cx="6483350" cy="554038"/>
            <a:chOff x="1020" y="2588"/>
            <a:chExt cx="4084" cy="349"/>
          </a:xfrm>
        </p:grpSpPr>
        <p:grpSp>
          <p:nvGrpSpPr>
            <p:cNvPr id="7208" name="Group 82"/>
            <p:cNvGrpSpPr>
              <a:grpSpLocks/>
            </p:cNvGrpSpPr>
            <p:nvPr/>
          </p:nvGrpSpPr>
          <p:grpSpPr bwMode="auto">
            <a:xfrm>
              <a:off x="1020" y="2588"/>
              <a:ext cx="2181" cy="208"/>
              <a:chOff x="1020" y="2588"/>
              <a:chExt cx="2181" cy="208"/>
            </a:xfrm>
          </p:grpSpPr>
          <p:grpSp>
            <p:nvGrpSpPr>
              <p:cNvPr id="7211" name="Group 52"/>
              <p:cNvGrpSpPr>
                <a:grpSpLocks/>
              </p:cNvGrpSpPr>
              <p:nvPr/>
            </p:nvGrpSpPr>
            <p:grpSpPr bwMode="auto">
              <a:xfrm>
                <a:off x="1052" y="2633"/>
                <a:ext cx="2149" cy="154"/>
                <a:chOff x="1030" y="2616"/>
                <a:chExt cx="2149" cy="154"/>
              </a:xfrm>
            </p:grpSpPr>
            <p:sp>
              <p:nvSpPr>
                <p:cNvPr id="72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96" y="2616"/>
                  <a:ext cx="188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/>
                    <a:t>Convection from room air to inner surface of first pane</a:t>
                  </a:r>
                </a:p>
              </p:txBody>
            </p:sp>
            <p:graphicFrame>
              <p:nvGraphicFramePr>
                <p:cNvPr id="7179" name="Object 10"/>
                <p:cNvGraphicFramePr>
                  <a:graphicFrameLocks noChangeAspect="1"/>
                </p:cNvGraphicFramePr>
                <p:nvPr/>
              </p:nvGraphicFramePr>
              <p:xfrm>
                <a:off x="1030" y="2623"/>
                <a:ext cx="80" cy="1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5" name="Equation" r:id="rId5" imgW="126720" imgH="203040" progId="Equation.DSMT4">
                        <p:embed/>
                      </p:oleObj>
                    </mc:Choice>
                    <mc:Fallback>
                      <p:oleObj name="Equation" r:id="rId5" imgW="12672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30" y="2623"/>
                              <a:ext cx="80" cy="1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7178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088703"/>
                  </p:ext>
                </p:extLst>
              </p:nvPr>
            </p:nvGraphicFramePr>
            <p:xfrm>
              <a:off x="1020" y="2588"/>
              <a:ext cx="280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Equation" r:id="rId7" imgW="444500" imgH="330200" progId="Equation.3">
                      <p:embed/>
                    </p:oleObj>
                  </mc:Choice>
                  <mc:Fallback>
                    <p:oleObj name="Equation" r:id="rId7" imgW="444500" imgH="330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2588"/>
                            <a:ext cx="280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09" name="Group 66"/>
            <p:cNvGrpSpPr>
              <a:grpSpLocks/>
            </p:cNvGrpSpPr>
            <p:nvPr/>
          </p:nvGrpSpPr>
          <p:grpSpPr bwMode="auto">
            <a:xfrm>
              <a:off x="1020" y="2732"/>
              <a:ext cx="4084" cy="205"/>
              <a:chOff x="1026" y="2732"/>
              <a:chExt cx="4084" cy="205"/>
            </a:xfrm>
          </p:grpSpPr>
          <p:sp>
            <p:nvSpPr>
              <p:cNvPr id="7210" name="Text Box 31"/>
              <p:cNvSpPr txBox="1">
                <a:spLocks noChangeArrowheads="1"/>
              </p:cNvSpPr>
              <p:nvPr/>
            </p:nvSpPr>
            <p:spPr bwMode="auto">
              <a:xfrm>
                <a:off x="1318" y="2783"/>
                <a:ext cx="37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 dirty="0"/>
                  <a:t>Net radiation exchange between room walls and inner surface of first pane </a:t>
                </a:r>
              </a:p>
            </p:txBody>
          </p:sp>
          <p:graphicFrame>
            <p:nvGraphicFramePr>
              <p:cNvPr id="7177" name="Object 65"/>
              <p:cNvGraphicFramePr>
                <a:graphicFrameLocks noChangeAspect="1"/>
              </p:cNvGraphicFramePr>
              <p:nvPr/>
            </p:nvGraphicFramePr>
            <p:xfrm>
              <a:off x="1026" y="2732"/>
              <a:ext cx="24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Equation" r:id="rId9" imgW="380880" imgH="291960" progId="Equation.DSMT4">
                      <p:embed/>
                    </p:oleObj>
                  </mc:Choice>
                  <mc:Fallback>
                    <p:oleObj name="Equation" r:id="rId9" imgW="38088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6" y="2732"/>
                            <a:ext cx="24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192" name="Group 68"/>
          <p:cNvGrpSpPr>
            <a:grpSpLocks/>
          </p:cNvGrpSpPr>
          <p:nvPr/>
        </p:nvGrpSpPr>
        <p:grpSpPr bwMode="auto">
          <a:xfrm>
            <a:off x="1600200" y="4572000"/>
            <a:ext cx="4721225" cy="317500"/>
            <a:chOff x="1020" y="2882"/>
            <a:chExt cx="2974" cy="200"/>
          </a:xfrm>
        </p:grpSpPr>
        <p:sp>
          <p:nvSpPr>
            <p:cNvPr id="7207" name="Text Box 33"/>
            <p:cNvSpPr txBox="1">
              <a:spLocks noChangeArrowheads="1"/>
            </p:cNvSpPr>
            <p:nvPr/>
          </p:nvSpPr>
          <p:spPr bwMode="auto">
            <a:xfrm>
              <a:off x="1306" y="2928"/>
              <a:ext cx="26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/>
                <a:t>Conduction through first pane</a:t>
              </a:r>
            </a:p>
          </p:txBody>
        </p:sp>
        <p:graphicFrame>
          <p:nvGraphicFramePr>
            <p:cNvPr id="7176" name="Object 67"/>
            <p:cNvGraphicFramePr>
              <a:graphicFrameLocks noChangeAspect="1"/>
            </p:cNvGraphicFramePr>
            <p:nvPr/>
          </p:nvGraphicFramePr>
          <p:xfrm>
            <a:off x="1020" y="2882"/>
            <a:ext cx="28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11" imgW="457200" imgH="291960" progId="Equation.DSMT4">
                    <p:embed/>
                  </p:oleObj>
                </mc:Choice>
                <mc:Fallback>
                  <p:oleObj name="Equation" r:id="rId11" imgW="4572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2882"/>
                          <a:ext cx="28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93" name="Group 90"/>
          <p:cNvGrpSpPr>
            <a:grpSpLocks/>
          </p:cNvGrpSpPr>
          <p:nvPr/>
        </p:nvGrpSpPr>
        <p:grpSpPr bwMode="auto">
          <a:xfrm>
            <a:off x="1612900" y="4829175"/>
            <a:ext cx="7150100" cy="558800"/>
            <a:chOff x="1016" y="3042"/>
            <a:chExt cx="4504" cy="352"/>
          </a:xfrm>
        </p:grpSpPr>
        <p:grpSp>
          <p:nvGrpSpPr>
            <p:cNvPr id="7203" name="Group 84"/>
            <p:cNvGrpSpPr>
              <a:grpSpLocks/>
            </p:cNvGrpSpPr>
            <p:nvPr/>
          </p:nvGrpSpPr>
          <p:grpSpPr bwMode="auto">
            <a:xfrm>
              <a:off x="1016" y="3042"/>
              <a:ext cx="3338" cy="204"/>
              <a:chOff x="1016" y="3042"/>
              <a:chExt cx="3338" cy="204"/>
            </a:xfrm>
          </p:grpSpPr>
          <p:sp>
            <p:nvSpPr>
              <p:cNvPr id="7206" name="Text Box 34"/>
              <p:cNvSpPr txBox="1">
                <a:spLocks noChangeArrowheads="1"/>
              </p:cNvSpPr>
              <p:nvPr/>
            </p:nvSpPr>
            <p:spPr bwMode="auto">
              <a:xfrm>
                <a:off x="1296" y="3092"/>
                <a:ext cx="305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/>
                  <a:t>Convection across airspace between panes</a:t>
                </a:r>
              </a:p>
            </p:txBody>
          </p:sp>
          <p:graphicFrame>
            <p:nvGraphicFramePr>
              <p:cNvPr id="7175" name="Object 70"/>
              <p:cNvGraphicFramePr>
                <a:graphicFrameLocks noChangeAspect="1"/>
              </p:cNvGraphicFramePr>
              <p:nvPr/>
            </p:nvGraphicFramePr>
            <p:xfrm>
              <a:off x="1016" y="3042"/>
              <a:ext cx="296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Equation" r:id="rId13" imgW="469800" imgH="279360" progId="Equation.DSMT4">
                      <p:embed/>
                    </p:oleObj>
                  </mc:Choice>
                  <mc:Fallback>
                    <p:oleObj name="Equation" r:id="rId13" imgW="46980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6" y="3042"/>
                            <a:ext cx="296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04" name="Group 85"/>
            <p:cNvGrpSpPr>
              <a:grpSpLocks/>
            </p:cNvGrpSpPr>
            <p:nvPr/>
          </p:nvGrpSpPr>
          <p:grpSpPr bwMode="auto">
            <a:xfrm>
              <a:off x="1020" y="3200"/>
              <a:ext cx="4500" cy="194"/>
              <a:chOff x="1020" y="3200"/>
              <a:chExt cx="4500" cy="194"/>
            </a:xfrm>
          </p:grpSpPr>
          <p:sp>
            <p:nvSpPr>
              <p:cNvPr id="7205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422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sz="1000"/>
                  <a:t>Net radiation exchange between outer surface of first pane and inner surface of second pane (across airspace)</a:t>
                </a:r>
              </a:p>
            </p:txBody>
          </p:sp>
          <p:graphicFrame>
            <p:nvGraphicFramePr>
              <p:cNvPr id="7174" name="Object 72"/>
              <p:cNvGraphicFramePr>
                <a:graphicFrameLocks noChangeAspect="1"/>
              </p:cNvGraphicFramePr>
              <p:nvPr/>
            </p:nvGraphicFramePr>
            <p:xfrm>
              <a:off x="1020" y="3200"/>
              <a:ext cx="248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Equation" r:id="rId15" imgW="393480" imgH="291960" progId="Equation.DSMT4">
                      <p:embed/>
                    </p:oleObj>
                  </mc:Choice>
                  <mc:Fallback>
                    <p:oleObj name="Equation" r:id="rId15" imgW="39348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3200"/>
                            <a:ext cx="248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194" name="Group 86"/>
          <p:cNvGrpSpPr>
            <a:grpSpLocks/>
          </p:cNvGrpSpPr>
          <p:nvPr/>
        </p:nvGrpSpPr>
        <p:grpSpPr bwMode="auto">
          <a:xfrm>
            <a:off x="1619250" y="5346700"/>
            <a:ext cx="3844925" cy="325438"/>
            <a:chOff x="1020" y="3368"/>
            <a:chExt cx="2422" cy="205"/>
          </a:xfrm>
        </p:grpSpPr>
        <p:sp>
          <p:nvSpPr>
            <p:cNvPr id="7202" name="Text Box 36"/>
            <p:cNvSpPr txBox="1">
              <a:spLocks noChangeArrowheads="1"/>
            </p:cNvSpPr>
            <p:nvPr/>
          </p:nvSpPr>
          <p:spPr bwMode="auto">
            <a:xfrm>
              <a:off x="1296" y="3419"/>
              <a:ext cx="21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/>
                <a:t>Conduction through a second pane</a:t>
              </a:r>
            </a:p>
          </p:txBody>
        </p:sp>
        <p:graphicFrame>
          <p:nvGraphicFramePr>
            <p:cNvPr id="7173" name="Object 74"/>
            <p:cNvGraphicFramePr>
              <a:graphicFrameLocks noChangeAspect="1"/>
            </p:cNvGraphicFramePr>
            <p:nvPr/>
          </p:nvGraphicFramePr>
          <p:xfrm>
            <a:off x="1020" y="3368"/>
            <a:ext cx="29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7" imgW="469800" imgH="291960" progId="Equation.DSMT4">
                    <p:embed/>
                  </p:oleObj>
                </mc:Choice>
                <mc:Fallback>
                  <p:oleObj name="Equation" r:id="rId17" imgW="4698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368"/>
                          <a:ext cx="29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95" name="Group 91"/>
          <p:cNvGrpSpPr>
            <a:grpSpLocks/>
          </p:cNvGrpSpPr>
          <p:nvPr/>
        </p:nvGrpSpPr>
        <p:grpSpPr bwMode="auto">
          <a:xfrm>
            <a:off x="1619250" y="5603875"/>
            <a:ext cx="6991350" cy="608013"/>
            <a:chOff x="1020" y="3530"/>
            <a:chExt cx="4404" cy="383"/>
          </a:xfrm>
        </p:grpSpPr>
        <p:grpSp>
          <p:nvGrpSpPr>
            <p:cNvPr id="7198" name="Group 87"/>
            <p:cNvGrpSpPr>
              <a:grpSpLocks/>
            </p:cNvGrpSpPr>
            <p:nvPr/>
          </p:nvGrpSpPr>
          <p:grpSpPr bwMode="auto">
            <a:xfrm>
              <a:off x="1020" y="3530"/>
              <a:ext cx="3982" cy="201"/>
              <a:chOff x="1020" y="3530"/>
              <a:chExt cx="3982" cy="201"/>
            </a:xfrm>
          </p:grpSpPr>
          <p:sp>
            <p:nvSpPr>
              <p:cNvPr id="7201" name="Text Box 37"/>
              <p:cNvSpPr txBox="1">
                <a:spLocks noChangeArrowheads="1"/>
              </p:cNvSpPr>
              <p:nvPr/>
            </p:nvSpPr>
            <p:spPr bwMode="auto">
              <a:xfrm>
                <a:off x="1296" y="3577"/>
                <a:ext cx="370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Convection from outer surface of single (or second)  pane to ambient air</a:t>
                </a:r>
              </a:p>
            </p:txBody>
          </p:sp>
          <p:graphicFrame>
            <p:nvGraphicFramePr>
              <p:cNvPr id="7172" name="Object 76"/>
              <p:cNvGraphicFramePr>
                <a:graphicFrameLocks noChangeAspect="1"/>
              </p:cNvGraphicFramePr>
              <p:nvPr/>
            </p:nvGraphicFramePr>
            <p:xfrm>
              <a:off x="1020" y="3530"/>
              <a:ext cx="296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Equation" r:id="rId19" imgW="469800" imgH="291960" progId="Equation.3">
                      <p:embed/>
                    </p:oleObj>
                  </mc:Choice>
                  <mc:Fallback>
                    <p:oleObj name="Equation" r:id="rId19" imgW="4698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3530"/>
                            <a:ext cx="296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9" name="Group 88"/>
            <p:cNvGrpSpPr>
              <a:grpSpLocks/>
            </p:cNvGrpSpPr>
            <p:nvPr/>
          </p:nvGrpSpPr>
          <p:grpSpPr bwMode="auto">
            <a:xfrm>
              <a:off x="1032" y="3710"/>
              <a:ext cx="4392" cy="203"/>
              <a:chOff x="1032" y="3710"/>
              <a:chExt cx="4392" cy="203"/>
            </a:xfrm>
          </p:grpSpPr>
          <p:sp>
            <p:nvSpPr>
              <p:cNvPr id="7200" name="Text Box 39"/>
              <p:cNvSpPr txBox="1">
                <a:spLocks noChangeArrowheads="1"/>
              </p:cNvSpPr>
              <p:nvPr/>
            </p:nvSpPr>
            <p:spPr bwMode="auto">
              <a:xfrm>
                <a:off x="1296" y="3759"/>
                <a:ext cx="41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000"/>
                  <a:t>Net radiation exchange between outer surface of single (or second)  pane and surroundings such as the ground</a:t>
                </a:r>
              </a:p>
            </p:txBody>
          </p:sp>
          <p:graphicFrame>
            <p:nvGraphicFramePr>
              <p:cNvPr id="7171" name="Object 78"/>
              <p:cNvGraphicFramePr>
                <a:graphicFrameLocks noChangeAspect="1"/>
              </p:cNvGraphicFramePr>
              <p:nvPr/>
            </p:nvGraphicFramePr>
            <p:xfrm>
              <a:off x="1032" y="3710"/>
              <a:ext cx="248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Equation" r:id="rId21" imgW="393480" imgH="291960" progId="Equation.DSMT4">
                      <p:embed/>
                    </p:oleObj>
                  </mc:Choice>
                  <mc:Fallback>
                    <p:oleObj name="Equation" r:id="rId21" imgW="39348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2" y="3710"/>
                            <a:ext cx="248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196" name="Group 89"/>
          <p:cNvGrpSpPr>
            <a:grpSpLocks/>
          </p:cNvGrpSpPr>
          <p:nvPr/>
        </p:nvGrpSpPr>
        <p:grpSpPr bwMode="auto">
          <a:xfrm>
            <a:off x="1625600" y="6165850"/>
            <a:ext cx="6070600" cy="292100"/>
            <a:chOff x="1024" y="3884"/>
            <a:chExt cx="3824" cy="184"/>
          </a:xfrm>
        </p:grpSpPr>
        <p:sp>
          <p:nvSpPr>
            <p:cNvPr id="7197" name="Text Box 43"/>
            <p:cNvSpPr txBox="1">
              <a:spLocks noChangeArrowheads="1"/>
            </p:cNvSpPr>
            <p:nvPr/>
          </p:nvSpPr>
          <p:spPr bwMode="auto">
            <a:xfrm>
              <a:off x="1296" y="3914"/>
              <a:ext cx="35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dirty="0"/>
                <a:t>Incident solar radiation during day; fraction transmitted to room is smaller for double pane</a:t>
              </a:r>
            </a:p>
          </p:txBody>
        </p:sp>
        <p:graphicFrame>
          <p:nvGraphicFramePr>
            <p:cNvPr id="7170" name="Object 80"/>
            <p:cNvGraphicFramePr>
              <a:graphicFrameLocks noChangeAspect="1"/>
            </p:cNvGraphicFramePr>
            <p:nvPr/>
          </p:nvGraphicFramePr>
          <p:xfrm>
            <a:off x="1024" y="3884"/>
            <a:ext cx="128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23" imgW="203040" imgH="279360" progId="Equation.3">
                    <p:embed/>
                  </p:oleObj>
                </mc:Choice>
                <mc:Fallback>
                  <p:oleObj name="Equation" r:id="rId23" imgW="2030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4" y="3884"/>
                          <a:ext cx="128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055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431" y="311359"/>
            <a:ext cx="7677093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Calcule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resistência</a:t>
            </a:r>
            <a:r>
              <a:rPr lang="en-US" sz="2000" dirty="0"/>
              <a:t> </a:t>
            </a:r>
            <a:r>
              <a:rPr lang="en-US" sz="2000" dirty="0" err="1"/>
              <a:t>térmica</a:t>
            </a:r>
            <a:r>
              <a:rPr lang="en-US" sz="2000" dirty="0"/>
              <a:t> e a taxa de </a:t>
            </a:r>
            <a:r>
              <a:rPr lang="en-US" sz="2000" dirty="0" err="1"/>
              <a:t>transferência</a:t>
            </a:r>
            <a:r>
              <a:rPr lang="en-US" sz="2000" dirty="0"/>
              <a:t> de </a:t>
            </a:r>
            <a:r>
              <a:rPr lang="en-US" sz="2000" dirty="0" err="1"/>
              <a:t>calor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lâmina</a:t>
            </a:r>
            <a:r>
              <a:rPr lang="en-US" sz="2000" dirty="0"/>
              <a:t> de </a:t>
            </a:r>
            <a:r>
              <a:rPr lang="en-US" sz="2000" dirty="0" err="1"/>
              <a:t>vidro</a:t>
            </a:r>
            <a:r>
              <a:rPr lang="en-US" sz="2000" dirty="0"/>
              <a:t> de </a:t>
            </a:r>
            <a:r>
              <a:rPr lang="en-US" sz="2000" dirty="0" err="1"/>
              <a:t>janela</a:t>
            </a:r>
            <a:r>
              <a:rPr lang="en-US" sz="2000" dirty="0"/>
              <a:t> (</a:t>
            </a:r>
            <a:r>
              <a:rPr lang="en-US" sz="2000" i="1" dirty="0"/>
              <a:t>k </a:t>
            </a:r>
            <a:r>
              <a:rPr lang="en-US" sz="2000" dirty="0"/>
              <a:t>= 0,81 W/m K) com 1 m de </a:t>
            </a:r>
            <a:r>
              <a:rPr lang="en-US" sz="2000" dirty="0" err="1"/>
              <a:t>altura</a:t>
            </a:r>
            <a:r>
              <a:rPr lang="en-US" sz="2000" dirty="0"/>
              <a:t>, 0,5 m de </a:t>
            </a:r>
            <a:r>
              <a:rPr lang="en-US" sz="2000" dirty="0" err="1"/>
              <a:t>largura</a:t>
            </a:r>
            <a:r>
              <a:rPr lang="en-US" sz="2000" dirty="0"/>
              <a:t> e 0,5 cm de </a:t>
            </a:r>
            <a:r>
              <a:rPr lang="en-US" sz="2000" dirty="0" err="1"/>
              <a:t>espessura</a:t>
            </a:r>
            <a:r>
              <a:rPr lang="en-US" sz="2000" dirty="0"/>
              <a:t>, se a </a:t>
            </a:r>
            <a:r>
              <a:rPr lang="en-US" sz="2000" dirty="0" err="1"/>
              <a:t>temperatura</a:t>
            </a:r>
            <a:r>
              <a:rPr lang="en-US" sz="2000" dirty="0"/>
              <a:t> da </a:t>
            </a:r>
            <a:r>
              <a:rPr lang="en-US" sz="2000" dirty="0" err="1"/>
              <a:t>superfície</a:t>
            </a:r>
            <a:r>
              <a:rPr lang="en-US" sz="2000" dirty="0"/>
              <a:t> </a:t>
            </a:r>
            <a:r>
              <a:rPr lang="en-US" sz="2000" dirty="0" err="1"/>
              <a:t>externa</a:t>
            </a:r>
            <a:r>
              <a:rPr lang="en-US" sz="2000" dirty="0"/>
              <a:t> for 24 °C e a </a:t>
            </a:r>
            <a:r>
              <a:rPr lang="en-US" sz="2000" dirty="0" err="1"/>
              <a:t>temperatura</a:t>
            </a:r>
            <a:r>
              <a:rPr lang="en-US" sz="2000" dirty="0"/>
              <a:t> da </a:t>
            </a:r>
            <a:r>
              <a:rPr lang="en-US" sz="2000" dirty="0" err="1"/>
              <a:t>superfície</a:t>
            </a:r>
            <a:r>
              <a:rPr lang="en-US" sz="2000" dirty="0"/>
              <a:t> </a:t>
            </a:r>
            <a:r>
              <a:rPr lang="en-US" sz="2000" dirty="0" err="1"/>
              <a:t>interna</a:t>
            </a:r>
            <a:r>
              <a:rPr lang="en-US" sz="2000" dirty="0"/>
              <a:t> for 24,5 °C.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35" y="2110154"/>
            <a:ext cx="5026538" cy="32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2" y="1231719"/>
            <a:ext cx="8211234" cy="41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6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7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60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181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Microsoft Equation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FFCLRP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Olivi</dc:creator>
  <cp:lastModifiedBy>Paulo Olivi</cp:lastModifiedBy>
  <cp:revision>6</cp:revision>
  <dcterms:created xsi:type="dcterms:W3CDTF">2017-08-14T14:33:38Z</dcterms:created>
  <dcterms:modified xsi:type="dcterms:W3CDTF">2018-08-15T20:38:18Z</dcterms:modified>
</cp:coreProperties>
</file>