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6" r:id="rId3"/>
    <p:sldId id="259" r:id="rId4"/>
    <p:sldId id="283" r:id="rId5"/>
    <p:sldId id="284" r:id="rId6"/>
    <p:sldId id="285" r:id="rId7"/>
    <p:sldId id="286" r:id="rId8"/>
    <p:sldId id="290" r:id="rId9"/>
    <p:sldId id="291" r:id="rId10"/>
    <p:sldId id="294" r:id="rId11"/>
    <p:sldId id="292" r:id="rId12"/>
    <p:sldId id="293" r:id="rId13"/>
    <p:sldId id="295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a" initials="M" lastIdx="4" clrIdx="0">
    <p:extLst>
      <p:ext uri="{19B8F6BF-5375-455C-9EA6-DF929625EA0E}">
        <p15:presenceInfo xmlns:p15="http://schemas.microsoft.com/office/powerpoint/2012/main" userId="Mari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75E9CD-5BEF-4B7B-A832-907CE9991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8585785-5B09-481F-B54E-1FC526FF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FC8D92B-B2AE-4DFD-AC9C-38EA48F4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79B-21D0-407B-AAD2-D8D447B63EF8}" type="datetimeFigureOut">
              <a:rPr lang="pt-BR" smtClean="0"/>
              <a:t>14/02/2019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B164E79-E632-446F-9361-6FB9E468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05218C9-6EB2-4626-A2B2-ED191606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98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BA9319A4-834D-46A8-91C2-F14069B2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79B-21D0-407B-AAD2-D8D447B63EF8}" type="datetimeFigureOut">
              <a:rPr lang="pt-BR" smtClean="0"/>
              <a:t>14/02/2019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A19F0958-9F2E-4453-A77F-D3A9E040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4BED3BA-BA96-44AD-8594-9B155305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4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t.wikipedia.org/wiki/Faculdade_de_Direito_da_Universidade_de_S%C3%A3o_Paulo" TargetMode="Externa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"/>
            <a:lum/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FF928702-F6F8-45F2-8996-7109E798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E58DB64-8BC9-4552-8C03-4794C4554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78D37B3-F19E-4362-8ED8-5E8EBFCC2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D279B-21D0-407B-AAD2-D8D447B63EF8}" type="datetimeFigureOut">
              <a:rPr lang="pt-BR" smtClean="0"/>
              <a:t>14/02/2019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2F140C4-7419-41AF-BD09-DDF1D8EDC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FF3BB07-B8B4-46A1-8336-F6E98FF8D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6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4">
            <a:extLst>
              <a:ext uri="{FF2B5EF4-FFF2-40B4-BE49-F238E27FC236}">
                <a16:creationId xmlns:a16="http://schemas.microsoft.com/office/drawing/2014/main" xmlns="" id="{CBCFB7D4-D8BF-47E7-9226-2D288CB8BA66}"/>
              </a:ext>
            </a:extLst>
          </p:cNvPr>
          <p:cNvSpPr txBox="1">
            <a:spLocks/>
          </p:cNvSpPr>
          <p:nvPr/>
        </p:nvSpPr>
        <p:spPr>
          <a:xfrm>
            <a:off x="2210180" y="1467053"/>
            <a:ext cx="83800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5400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Direito </a:t>
            </a:r>
            <a:r>
              <a:rPr lang="pt-BR" sz="5400" spc="-1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Administrativo</a:t>
            </a:r>
            <a:r>
              <a:rPr lang="pt-BR" sz="5400" spc="-5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sz="5400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I:</a:t>
            </a:r>
            <a:endParaRPr lang="pt-BR" sz="5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object 55">
            <a:extLst>
              <a:ext uri="{FF2B5EF4-FFF2-40B4-BE49-F238E27FC236}">
                <a16:creationId xmlns:a16="http://schemas.microsoft.com/office/drawing/2014/main" xmlns="" id="{6A064B24-A06A-4E3F-B3EE-F47A4664BE71}"/>
              </a:ext>
            </a:extLst>
          </p:cNvPr>
          <p:cNvSpPr txBox="1"/>
          <p:nvPr/>
        </p:nvSpPr>
        <p:spPr>
          <a:xfrm>
            <a:off x="1251610" y="2726258"/>
            <a:ext cx="10301605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5200" spc="-3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Tema: </a:t>
            </a:r>
            <a:r>
              <a:rPr lang="pt-BR" sz="5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Direito </a:t>
            </a:r>
            <a:r>
              <a:rPr lang="pt-BR" sz="5200" spc="-1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Administrativo</a:t>
            </a:r>
            <a:endParaRPr lang="pt-BR" sz="5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object 56">
            <a:extLst>
              <a:ext uri="{FF2B5EF4-FFF2-40B4-BE49-F238E27FC236}">
                <a16:creationId xmlns:a16="http://schemas.microsoft.com/office/drawing/2014/main" xmlns="" id="{624CC5CD-2659-4381-9BDE-5FD41128A98C}"/>
              </a:ext>
            </a:extLst>
          </p:cNvPr>
          <p:cNvSpPr txBox="1"/>
          <p:nvPr/>
        </p:nvSpPr>
        <p:spPr>
          <a:xfrm>
            <a:off x="2204745" y="4526712"/>
            <a:ext cx="9348470" cy="1499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055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</a:t>
            </a:r>
            <a:r>
              <a:rPr sz="2250" b="1" spc="-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ROF</a:t>
            </a:r>
            <a:r>
              <a:rPr sz="2800" b="1" spc="-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 D</a:t>
            </a:r>
            <a:r>
              <a:rPr sz="2250" b="1" spc="-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sz="2800" b="1" spc="-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sz="2800" b="1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</a:t>
            </a:r>
            <a:r>
              <a:rPr sz="2250" b="1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USTAVO </a:t>
            </a:r>
            <a:r>
              <a:rPr sz="2800" b="1" spc="-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</a:t>
            </a:r>
            <a:r>
              <a:rPr sz="2250" b="1" spc="-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USTINO DE</a:t>
            </a:r>
            <a:r>
              <a:rPr sz="2250" b="1" spc="56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sz="2800" b="1" spc="-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</a:t>
            </a:r>
            <a:r>
              <a:rPr sz="2250" b="1" spc="-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LIVEIRA</a:t>
            </a:r>
            <a:endParaRPr sz="225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95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700">
              <a:lnSpc>
                <a:spcPts val="2295"/>
              </a:lnSpc>
            </a:pPr>
            <a:r>
              <a:rPr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Faculdade de Direito da Universidade de </a:t>
            </a:r>
            <a:r>
              <a:rPr sz="2000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São </a:t>
            </a:r>
            <a:r>
              <a:rPr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Paulo</a:t>
            </a:r>
            <a:r>
              <a:rPr sz="2000" spc="-1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(USP)</a:t>
            </a:r>
            <a:endParaRPr sz="1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31922"/>
            <a:ext cx="10747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Estado, Governo, Função Administrativa, Poder Executivo e Administração Pública</a:t>
            </a:r>
          </a:p>
          <a:p>
            <a:pPr algn="just"/>
            <a:endParaRPr lang="pt-BR" sz="500" b="1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Conceitos de Direito Administrativo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49624" y="1609250"/>
            <a:ext cx="11510682" cy="9056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925" marR="5715" algn="just">
              <a:lnSpc>
                <a:spcPct val="100000"/>
              </a:lnSpc>
            </a:pP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Hely Lopes Meirelles </a:t>
            </a:r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(1966, p.39)</a:t>
            </a:r>
          </a:p>
          <a:p>
            <a:pPr marL="34925" marR="5715" algn="just">
              <a:lnSpc>
                <a:spcPct val="100000"/>
              </a:lnSpc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administrativo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 o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conjunto harmônico de 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princípios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jurídicos que regem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órgãos, os agentes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as </a:t>
            </a:r>
            <a:r>
              <a:rPr lang="pt-BR" sz="1600" u="sng" dirty="0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atividades </a:t>
            </a:r>
            <a:r>
              <a:rPr lang="pt-BR" sz="1600" u="sng" spc="-5" dirty="0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públicas </a:t>
            </a:r>
            <a:r>
              <a:rPr lang="pt-BR" sz="1600" u="sng" spc="-10" dirty="0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tendentes </a:t>
            </a:r>
            <a:r>
              <a:rPr lang="pt-BR" sz="1600" u="sng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u="sng" dirty="0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realizar </a:t>
            </a:r>
            <a:r>
              <a:rPr lang="pt-BR" sz="1600" u="sng" spc="-5" dirty="0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concreta, direta </a:t>
            </a:r>
            <a:r>
              <a:rPr lang="pt-BR" sz="1600" u="sng" dirty="0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600" u="sng" spc="-5" dirty="0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imediatamente os </a:t>
            </a:r>
            <a:r>
              <a:rPr lang="pt-BR" sz="1600" u="sng" dirty="0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fins </a:t>
            </a:r>
            <a:r>
              <a:rPr lang="pt-BR" sz="1600" u="sng" spc="-5" dirty="0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desejados pelo</a:t>
            </a:r>
            <a:r>
              <a:rPr lang="pt-BR" sz="1600" u="sng" spc="-160" dirty="0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u="sng" dirty="0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Estado</a:t>
            </a:r>
            <a:endParaRPr lang="pt-BR" sz="15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49624" y="2567726"/>
            <a:ext cx="11510682" cy="1037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925" marR="5715" algn="just">
              <a:lnSpc>
                <a:spcPct val="100000"/>
              </a:lnSpc>
            </a:pP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Odete </a:t>
            </a:r>
            <a:r>
              <a:rPr lang="pt-BR" sz="1700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Medauar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2015, p.46):</a:t>
            </a:r>
          </a:p>
          <a:p>
            <a:pPr marL="34925" marR="5715" algn="just">
              <a:lnSpc>
                <a:spcPct val="100000"/>
              </a:lnSpc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Direito administrativo é o conjunto de normas e  princípios que regem a atuação da Administração Pública. Inclui-se entre os ramos do  direito público, por tratar primordialmente da organização, meios de ação, formas e  relações jurídicas da Administração, um dos campos da atividade estatal</a:t>
            </a:r>
            <a:endParaRPr lang="pt-BR" sz="15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49624" y="3659134"/>
            <a:ext cx="11510682" cy="1037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925" marR="5715" algn="just">
              <a:lnSpc>
                <a:spcPct val="100000"/>
              </a:lnSpc>
            </a:pP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Marçal </a:t>
            </a:r>
            <a:r>
              <a:rPr lang="pt-BR" sz="1700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Justen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Filho (</a:t>
            </a:r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2015, p.46):</a:t>
            </a:r>
          </a:p>
          <a:p>
            <a:pPr marL="34925" marR="5715" algn="just">
              <a:lnSpc>
                <a:spcPct val="100000"/>
              </a:lnSpc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direito administrativo é o conjunto das normas  jurídicas de direito público que disciplinam a atividade administrativa pública necessária  à realização dos direitos fundamentais e a organização e o funcionamento das  estruturas estatais e não estatais encarregados de seu desempenho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349624" y="4749708"/>
            <a:ext cx="11510682" cy="1037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925" marR="5715" algn="just">
              <a:lnSpc>
                <a:spcPct val="100000"/>
              </a:lnSpc>
            </a:pP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Maria Sylvia Zanella </a:t>
            </a:r>
            <a:r>
              <a:rPr lang="pt-BR" sz="1700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Pietro </a:t>
            </a:r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(2017, p.78,79)</a:t>
            </a:r>
          </a:p>
          <a:p>
            <a:pPr marL="34925" marR="5715" algn="just">
              <a:lnSpc>
                <a:spcPct val="100000"/>
              </a:lnSpc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administrativo é o ramo  do direito público que tem por objeto órgãos, agentes e pessoas jurídicas  administrativas que integram a Administração Pública, a atividade jurídica não  contenciosa que exerce e os bens de que utiliza para a consecução de seus fins, de  natureza pública. 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349624" y="5840282"/>
            <a:ext cx="11510682" cy="9056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925" marR="5715" algn="just">
              <a:lnSpc>
                <a:spcPct val="100000"/>
              </a:lnSpc>
            </a:pP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Rafael Oliveira </a:t>
            </a:r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(2017, p.3)</a:t>
            </a:r>
          </a:p>
          <a:p>
            <a:pPr marL="34925" marR="5715" algn="just">
              <a:lnSpc>
                <a:spcPct val="100000"/>
              </a:lnSpc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Direito administrativo é o ramo do direito público que  tem por objeto as regras e os princípios aplicáveis à atividade administrativa  preordenada à satisfação dos direitos fundamentais</a:t>
            </a:r>
            <a:endParaRPr lang="pt-BR" sz="15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5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Estado, Governo, Função Administrativa, Poder Executivo e Administração Pública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Direito da administração pública ou do administrado (cidadão)?</a:t>
            </a:r>
          </a:p>
        </p:txBody>
      </p:sp>
      <p:sp>
        <p:nvSpPr>
          <p:cNvPr id="2" name="Retângulo 1"/>
          <p:cNvSpPr/>
          <p:nvPr/>
        </p:nvSpPr>
        <p:spPr>
          <a:xfrm>
            <a:off x="265046" y="1845460"/>
            <a:ext cx="11719136" cy="416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indent="-285750" algn="just"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inegável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que, juntamente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 a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ideia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Estado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 conferisse 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limites à administração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face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às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liberdades civis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geral,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uma parte 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considerável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administrativo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foi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inicialmente concebido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como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instrumento 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serviço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estrutura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dos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poderes administrativos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Legalidade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 supremacia do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interesse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público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são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 princípios que representam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claramente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tensão entre liberdade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autoridade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são a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marca de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administrativo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cujo 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objeto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foi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outrora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muito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mais</a:t>
            </a:r>
            <a:r>
              <a:rPr lang="pt-BR" sz="1700" spc="-5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restrito.</a:t>
            </a:r>
          </a:p>
          <a:p>
            <a:pPr marL="298450" marR="5080" indent="-285750" algn="just">
              <a:lnSpc>
                <a:spcPct val="90000"/>
              </a:lnSpc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endParaRPr lang="pt-BR" sz="1500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5080" indent="-285750" algn="just">
              <a:lnSpc>
                <a:spcPct val="90000"/>
              </a:lnSpc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Mas a Administração Pública, dada a sua ampla vinculação às premissas constitucionais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ganhou missões de um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Estado Social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Democrático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 articulador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esfera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pública, passando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identificar profundamente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 a 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realização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direitos fundamentais,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passando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exercer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função de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interface 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entre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Estado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Sociedade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(OLIVEIRA, 2010,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pt-BR" sz="1700" spc="-10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159).</a:t>
            </a:r>
          </a:p>
          <a:p>
            <a:pPr marL="298450" marR="5080" indent="-285750" algn="just">
              <a:lnSpc>
                <a:spcPct val="90000"/>
              </a:lnSpc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endParaRPr lang="pt-BR" sz="15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5080" indent="-285750" algn="just">
              <a:lnSpc>
                <a:spcPct val="90000"/>
              </a:lnSpc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Administração Pública goza de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prerrogativas </a:t>
            </a:r>
            <a:r>
              <a:rPr lang="pt-BR" sz="17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exercer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suas funções,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forma 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Lei.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Neste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sentido,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Administração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titular de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direitos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mas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faz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observância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certos deveres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que,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âmbito de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suas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prerrogativas,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dizem respeito  aos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limites legais da</a:t>
            </a:r>
            <a:r>
              <a:rPr lang="pt-BR" sz="1700" b="1" spc="-4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intervenção.</a:t>
            </a:r>
            <a:endParaRPr lang="pt-BR" sz="1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5080" indent="-285750" algn="just">
              <a:lnSpc>
                <a:spcPct val="90000"/>
              </a:lnSpc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endParaRPr lang="pt-BR" sz="1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5080" indent="-285750" algn="just">
              <a:lnSpc>
                <a:spcPct val="90000"/>
              </a:lnSpc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endParaRPr lang="pt-BR" sz="1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DFE13569-EBB7-4836-A386-CD5D2B2CCDBE}"/>
              </a:ext>
            </a:extLst>
          </p:cNvPr>
          <p:cNvSpPr/>
          <p:nvPr/>
        </p:nvSpPr>
        <p:spPr>
          <a:xfrm>
            <a:off x="119575" y="5742697"/>
            <a:ext cx="11952849" cy="9183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marR="82550" algn="just">
              <a:lnSpc>
                <a:spcPct val="100000"/>
              </a:lnSpc>
              <a:spcBef>
                <a:spcPts val="310"/>
              </a:spcBef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5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atributo da </a:t>
            </a:r>
            <a:r>
              <a:rPr lang="pt-BR" sz="1500" b="1" spc="-5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auto-executoriedade</a:t>
            </a:r>
            <a:r>
              <a:rPr lang="pt-BR" sz="15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dos atos administrativos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que traduz expressão  </a:t>
            </a:r>
            <a:r>
              <a:rPr lang="pt-BR" sz="1500" spc="-5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concretizadora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pt-BR" sz="1500" i="1" spc="-5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privilège</a:t>
            </a:r>
            <a:r>
              <a:rPr lang="pt-BR" sz="1500" i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</a:t>
            </a:r>
            <a:r>
              <a:rPr lang="pt-BR" sz="1500" i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5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préalable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”, não prevalece sobre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garantia constitucional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  inviolabilidade </a:t>
            </a:r>
            <a:r>
              <a:rPr lang="pt-BR" sz="15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domiciliar,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ainda 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cuide </a:t>
            </a:r>
            <a:r>
              <a:rPr lang="pt-BR" sz="15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atividade 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exercida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pelo 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Público em sede </a:t>
            </a:r>
            <a:r>
              <a:rPr lang="pt-BR" sz="1500" spc="-1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500" spc="52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fiscalização 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tributária.”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(HC 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103325, Segunda </a:t>
            </a:r>
            <a:r>
              <a:rPr lang="pt-BR" sz="1500" spc="-2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Turma, 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Relator Min. Celso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Mello, 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j. 03/04/2012, 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DJe-213, </a:t>
            </a:r>
            <a:r>
              <a:rPr lang="pt-BR" sz="150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Divulg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29/10/2014, Public.</a:t>
            </a:r>
            <a:r>
              <a:rPr lang="pt-BR" sz="1500" spc="-12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30/10/2014)</a:t>
            </a:r>
          </a:p>
        </p:txBody>
      </p:sp>
    </p:spTree>
    <p:extLst>
      <p:ext uri="{BB962C8B-B14F-4D97-AF65-F5344CB8AC3E}">
        <p14:creationId xmlns:p14="http://schemas.microsoft.com/office/powerpoint/2010/main" val="325361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02: Modelos de gestão pública e Estado Desenvolvimentista</a:t>
            </a:r>
          </a:p>
        </p:txBody>
      </p:sp>
      <p:sp>
        <p:nvSpPr>
          <p:cNvPr id="3" name="object 66"/>
          <p:cNvSpPr/>
          <p:nvPr/>
        </p:nvSpPr>
        <p:spPr>
          <a:xfrm>
            <a:off x="629409" y="1418590"/>
            <a:ext cx="1535564" cy="1196161"/>
          </a:xfrm>
          <a:custGeom>
            <a:avLst/>
            <a:gdLst/>
            <a:ahLst/>
            <a:cxnLst/>
            <a:rect l="l" t="t" r="r" b="b"/>
            <a:pathLst>
              <a:path w="1382395" h="977264">
                <a:moveTo>
                  <a:pt x="0" y="0"/>
                </a:moveTo>
                <a:lnTo>
                  <a:pt x="0" y="794512"/>
                </a:lnTo>
                <a:lnTo>
                  <a:pt x="691134" y="976884"/>
                </a:lnTo>
                <a:lnTo>
                  <a:pt x="1382268" y="794512"/>
                </a:lnTo>
                <a:lnTo>
                  <a:pt x="1382268" y="182372"/>
                </a:lnTo>
                <a:lnTo>
                  <a:pt x="691134" y="182372"/>
                </a:lnTo>
                <a:lnTo>
                  <a:pt x="0" y="0"/>
                </a:lnTo>
                <a:close/>
              </a:path>
              <a:path w="1382395" h="977264">
                <a:moveTo>
                  <a:pt x="1382268" y="0"/>
                </a:moveTo>
                <a:lnTo>
                  <a:pt x="691134" y="182372"/>
                </a:lnTo>
                <a:lnTo>
                  <a:pt x="1382268" y="182372"/>
                </a:lnTo>
                <a:lnTo>
                  <a:pt x="1382268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8"/>
          <p:cNvSpPr txBox="1"/>
          <p:nvPr/>
        </p:nvSpPr>
        <p:spPr>
          <a:xfrm>
            <a:off x="805884" y="1740313"/>
            <a:ext cx="1182613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16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Modelo Burocrático</a:t>
            </a:r>
            <a:endParaRPr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bject 66"/>
          <p:cNvSpPr/>
          <p:nvPr/>
        </p:nvSpPr>
        <p:spPr>
          <a:xfrm>
            <a:off x="629409" y="2651343"/>
            <a:ext cx="1535564" cy="1544898"/>
          </a:xfrm>
          <a:custGeom>
            <a:avLst/>
            <a:gdLst/>
            <a:ahLst/>
            <a:cxnLst/>
            <a:rect l="l" t="t" r="r" b="b"/>
            <a:pathLst>
              <a:path w="1382395" h="977264">
                <a:moveTo>
                  <a:pt x="0" y="0"/>
                </a:moveTo>
                <a:lnTo>
                  <a:pt x="0" y="794512"/>
                </a:lnTo>
                <a:lnTo>
                  <a:pt x="691134" y="976884"/>
                </a:lnTo>
                <a:lnTo>
                  <a:pt x="1382268" y="794512"/>
                </a:lnTo>
                <a:lnTo>
                  <a:pt x="1382268" y="182372"/>
                </a:lnTo>
                <a:lnTo>
                  <a:pt x="691134" y="182372"/>
                </a:lnTo>
                <a:lnTo>
                  <a:pt x="0" y="0"/>
                </a:lnTo>
                <a:close/>
              </a:path>
              <a:path w="1382395" h="977264">
                <a:moveTo>
                  <a:pt x="1382268" y="0"/>
                </a:moveTo>
                <a:lnTo>
                  <a:pt x="691134" y="182372"/>
                </a:lnTo>
                <a:lnTo>
                  <a:pt x="1382268" y="182372"/>
                </a:lnTo>
                <a:lnTo>
                  <a:pt x="1382268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8"/>
          <p:cNvSpPr txBox="1"/>
          <p:nvPr/>
        </p:nvSpPr>
        <p:spPr>
          <a:xfrm>
            <a:off x="805884" y="2947208"/>
            <a:ext cx="1182613" cy="10073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16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Modelo Gerencial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pt-BR" sz="500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1300" b="1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 </a:t>
            </a:r>
            <a:r>
              <a:rPr lang="pt-BR" sz="1300" b="1" i="1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</a:t>
            </a:r>
            <a:r>
              <a:rPr lang="pt-BR" sz="1300" b="1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300" b="1" i="1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manegement</a:t>
            </a:r>
            <a:endParaRPr sz="1300" b="1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bject 66"/>
          <p:cNvSpPr/>
          <p:nvPr/>
        </p:nvSpPr>
        <p:spPr>
          <a:xfrm>
            <a:off x="643925" y="4232833"/>
            <a:ext cx="1535564" cy="1910182"/>
          </a:xfrm>
          <a:custGeom>
            <a:avLst/>
            <a:gdLst/>
            <a:ahLst/>
            <a:cxnLst/>
            <a:rect l="l" t="t" r="r" b="b"/>
            <a:pathLst>
              <a:path w="1382395" h="977264">
                <a:moveTo>
                  <a:pt x="0" y="0"/>
                </a:moveTo>
                <a:lnTo>
                  <a:pt x="0" y="794512"/>
                </a:lnTo>
                <a:lnTo>
                  <a:pt x="691134" y="976884"/>
                </a:lnTo>
                <a:lnTo>
                  <a:pt x="1382268" y="794512"/>
                </a:lnTo>
                <a:lnTo>
                  <a:pt x="1382268" y="182372"/>
                </a:lnTo>
                <a:lnTo>
                  <a:pt x="691134" y="182372"/>
                </a:lnTo>
                <a:lnTo>
                  <a:pt x="0" y="0"/>
                </a:lnTo>
                <a:close/>
              </a:path>
              <a:path w="1382395" h="977264">
                <a:moveTo>
                  <a:pt x="1382268" y="0"/>
                </a:moveTo>
                <a:lnTo>
                  <a:pt x="691134" y="182372"/>
                </a:lnTo>
                <a:lnTo>
                  <a:pt x="1382268" y="182372"/>
                </a:lnTo>
                <a:lnTo>
                  <a:pt x="1382268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8"/>
          <p:cNvSpPr txBox="1"/>
          <p:nvPr/>
        </p:nvSpPr>
        <p:spPr>
          <a:xfrm>
            <a:off x="765120" y="4610794"/>
            <a:ext cx="1182613" cy="12689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16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Nova Governança Pública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pt-BR" sz="500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1300" b="1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 </a:t>
            </a:r>
            <a:r>
              <a:rPr lang="pt-BR" sz="1300" b="1" i="1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</a:t>
            </a:r>
            <a:r>
              <a:rPr lang="pt-BR" sz="1300" b="1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200" i="1" dirty="0" err="1">
                <a:latin typeface="Arial"/>
                <a:cs typeface="Arial"/>
              </a:rPr>
              <a:t>governa</a:t>
            </a:r>
            <a:r>
              <a:rPr lang="pt-BR" sz="1200" i="1" spc="-15" dirty="0" err="1">
                <a:latin typeface="Arial"/>
                <a:cs typeface="Arial"/>
              </a:rPr>
              <a:t>n</a:t>
            </a:r>
            <a:r>
              <a:rPr lang="pt-BR" sz="1200" i="1" dirty="0" err="1">
                <a:latin typeface="Arial"/>
                <a:cs typeface="Arial"/>
              </a:rPr>
              <a:t>ce</a:t>
            </a:r>
            <a:endParaRPr sz="1300" b="1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bject 69"/>
          <p:cNvSpPr/>
          <p:nvPr/>
        </p:nvSpPr>
        <p:spPr>
          <a:xfrm>
            <a:off x="2179489" y="1675769"/>
            <a:ext cx="9349740" cy="623570"/>
          </a:xfrm>
          <a:custGeom>
            <a:avLst/>
            <a:gdLst/>
            <a:ahLst/>
            <a:cxnLst/>
            <a:rect l="l" t="t" r="r" b="b"/>
            <a:pathLst>
              <a:path w="9349740" h="623569">
                <a:moveTo>
                  <a:pt x="9245854" y="0"/>
                </a:moveTo>
                <a:lnTo>
                  <a:pt x="0" y="0"/>
                </a:lnTo>
                <a:lnTo>
                  <a:pt x="0" y="623316"/>
                </a:lnTo>
                <a:lnTo>
                  <a:pt x="9245854" y="623316"/>
                </a:lnTo>
                <a:lnTo>
                  <a:pt x="9286303" y="615156"/>
                </a:lnTo>
                <a:lnTo>
                  <a:pt x="9319323" y="592899"/>
                </a:lnTo>
                <a:lnTo>
                  <a:pt x="9341580" y="559879"/>
                </a:lnTo>
                <a:lnTo>
                  <a:pt x="9349740" y="519430"/>
                </a:lnTo>
                <a:lnTo>
                  <a:pt x="9349740" y="103886"/>
                </a:lnTo>
                <a:lnTo>
                  <a:pt x="9341580" y="63436"/>
                </a:lnTo>
                <a:lnTo>
                  <a:pt x="9319323" y="30416"/>
                </a:lnTo>
                <a:lnTo>
                  <a:pt x="9286303" y="8159"/>
                </a:lnTo>
                <a:lnTo>
                  <a:pt x="924585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3"/>
          <p:cNvSpPr/>
          <p:nvPr/>
        </p:nvSpPr>
        <p:spPr>
          <a:xfrm>
            <a:off x="2185928" y="2947208"/>
            <a:ext cx="9328785" cy="719455"/>
          </a:xfrm>
          <a:custGeom>
            <a:avLst/>
            <a:gdLst/>
            <a:ahLst/>
            <a:cxnLst/>
            <a:rect l="l" t="t" r="r" b="b"/>
            <a:pathLst>
              <a:path w="9328785" h="719454">
                <a:moveTo>
                  <a:pt x="9208516" y="0"/>
                </a:moveTo>
                <a:lnTo>
                  <a:pt x="0" y="0"/>
                </a:lnTo>
                <a:lnTo>
                  <a:pt x="0" y="719327"/>
                </a:lnTo>
                <a:lnTo>
                  <a:pt x="9208516" y="719327"/>
                </a:lnTo>
                <a:lnTo>
                  <a:pt x="9255162" y="709900"/>
                </a:lnTo>
                <a:lnTo>
                  <a:pt x="9293272" y="684196"/>
                </a:lnTo>
                <a:lnTo>
                  <a:pt x="9318976" y="646086"/>
                </a:lnTo>
                <a:lnTo>
                  <a:pt x="9328404" y="599439"/>
                </a:lnTo>
                <a:lnTo>
                  <a:pt x="9328404" y="119887"/>
                </a:lnTo>
                <a:lnTo>
                  <a:pt x="9318976" y="73241"/>
                </a:lnTo>
                <a:lnTo>
                  <a:pt x="9293272" y="35131"/>
                </a:lnTo>
                <a:lnTo>
                  <a:pt x="9255162" y="9427"/>
                </a:lnTo>
                <a:lnTo>
                  <a:pt x="9208516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2"/>
          <p:cNvSpPr/>
          <p:nvPr/>
        </p:nvSpPr>
        <p:spPr>
          <a:xfrm>
            <a:off x="2300684" y="4456151"/>
            <a:ext cx="9328785" cy="1348922"/>
          </a:xfrm>
          <a:custGeom>
            <a:avLst/>
            <a:gdLst/>
            <a:ahLst/>
            <a:cxnLst/>
            <a:rect l="l" t="t" r="r" b="b"/>
            <a:pathLst>
              <a:path w="9328785" h="742314">
                <a:moveTo>
                  <a:pt x="9204706" y="0"/>
                </a:moveTo>
                <a:lnTo>
                  <a:pt x="0" y="0"/>
                </a:lnTo>
                <a:lnTo>
                  <a:pt x="0" y="742188"/>
                </a:lnTo>
                <a:lnTo>
                  <a:pt x="9204706" y="742188"/>
                </a:lnTo>
                <a:lnTo>
                  <a:pt x="9252858" y="732468"/>
                </a:lnTo>
                <a:lnTo>
                  <a:pt x="9292177" y="705961"/>
                </a:lnTo>
                <a:lnTo>
                  <a:pt x="9318684" y="666642"/>
                </a:lnTo>
                <a:lnTo>
                  <a:pt x="9328404" y="618490"/>
                </a:lnTo>
                <a:lnTo>
                  <a:pt x="9328404" y="123698"/>
                </a:lnTo>
                <a:lnTo>
                  <a:pt x="9318684" y="75545"/>
                </a:lnTo>
                <a:lnTo>
                  <a:pt x="9292177" y="36226"/>
                </a:lnTo>
                <a:lnTo>
                  <a:pt x="9252858" y="9719"/>
                </a:lnTo>
                <a:lnTo>
                  <a:pt x="9204706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2"/>
          <p:cNvSpPr txBox="1"/>
          <p:nvPr/>
        </p:nvSpPr>
        <p:spPr>
          <a:xfrm>
            <a:off x="2467125" y="1709328"/>
            <a:ext cx="87342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Substituto do </a:t>
            </a:r>
            <a:r>
              <a:rPr lang="pt-BR" sz="1600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Patrimonialismo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foi introduzida no Brasil pela DASP, em</a:t>
            </a:r>
            <a:r>
              <a:rPr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1930, </a:t>
            </a:r>
            <a:r>
              <a:rPr lang="pt-BR" sz="16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partir a teoria weberiana sobre a burocracia. </a:t>
            </a:r>
            <a:endParaRPr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41448" y="3020729"/>
            <a:ext cx="8859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Visando superar o Modelo Burocrático, se consolidou na década de 1990, através do</a:t>
            </a:r>
            <a:r>
              <a:rPr lang="pt-BR" sz="1600" spc="9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Plano</a:t>
            </a:r>
            <a:r>
              <a:rPr lang="pt-BR" sz="1600" spc="8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Diretor</a:t>
            </a:r>
            <a:r>
              <a:rPr lang="pt-BR" sz="1600" spc="9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lang="pt-BR" sz="1600" spc="9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Reforma</a:t>
            </a:r>
            <a:r>
              <a:rPr lang="pt-BR" sz="1600" spc="9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</a:t>
            </a:r>
            <a:r>
              <a:rPr lang="pt-BR" sz="1600" spc="10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Aparelho</a:t>
            </a:r>
            <a:r>
              <a:rPr lang="pt-BR" sz="1600" spc="10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Estado.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341448" y="4553531"/>
            <a:ext cx="917326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Ainda se encontra em processo de consolidação, observada a partir da gestão Lula em 2002. </a:t>
            </a:r>
          </a:p>
          <a:p>
            <a:pPr algn="just"/>
            <a:endParaRPr lang="pt-BR" sz="500" b="1" i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1600" b="1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nova governança </a:t>
            </a:r>
            <a:r>
              <a:rPr lang="pt-BR" sz="16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pública </a:t>
            </a:r>
            <a:r>
              <a:rPr lang="pt-BR" sz="1600" b="1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(New </a:t>
            </a:r>
            <a:r>
              <a:rPr lang="pt-BR" sz="1600" b="1" i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</a:t>
            </a:r>
            <a:r>
              <a:rPr lang="pt-BR" sz="16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i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Governance</a:t>
            </a:r>
            <a:r>
              <a:rPr lang="pt-BR" sz="16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adequa 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 o </a:t>
            </a:r>
            <a:r>
              <a:rPr lang="pt-BR" sz="1600" b="1" u="sng" spc="-5" dirty="0">
                <a:uFill>
                  <a:solidFill>
                    <a:srgbClr val="D15A3D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modelo </a:t>
            </a:r>
            <a:r>
              <a:rPr lang="pt-BR" sz="16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desenvolvimentista de Estado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que se </a:t>
            </a:r>
            <a:r>
              <a:rPr lang="pt-BR" sz="16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pauta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pela determinação </a:t>
            </a:r>
            <a:r>
              <a:rPr lang="pt-BR" sz="16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estratégias 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  a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finalidade de se 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alcançar a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autossuficiência 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nas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atividades 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</a:t>
            </a:r>
            <a:r>
              <a:rPr lang="pt-BR" sz="1600" spc="-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Estado</a:t>
            </a:r>
          </a:p>
        </p:txBody>
      </p:sp>
    </p:spTree>
    <p:extLst>
      <p:ext uri="{BB962C8B-B14F-4D97-AF65-F5344CB8AC3E}">
        <p14:creationId xmlns:p14="http://schemas.microsoft.com/office/powerpoint/2010/main" val="1607237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02: Modelos de gestão pública e Estado Desenvolvimentista</a:t>
            </a:r>
          </a:p>
        </p:txBody>
      </p:sp>
      <p:sp>
        <p:nvSpPr>
          <p:cNvPr id="17" name="object 56"/>
          <p:cNvSpPr txBox="1"/>
          <p:nvPr/>
        </p:nvSpPr>
        <p:spPr>
          <a:xfrm>
            <a:off x="418147" y="1923519"/>
            <a:ext cx="11355705" cy="61234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  <a:tabLst>
                <a:tab pos="339725" algn="l"/>
                <a:tab pos="1126490" algn="l"/>
                <a:tab pos="2147570" algn="l"/>
                <a:tab pos="3993515" algn="l"/>
                <a:tab pos="5029835" algn="l"/>
                <a:tab pos="6131560" algn="l"/>
                <a:tab pos="7448550" algn="l"/>
                <a:tab pos="8137525" algn="l"/>
                <a:tab pos="8578215" algn="l"/>
                <a:tab pos="9719945" algn="l"/>
                <a:tab pos="11031855" algn="l"/>
              </a:tabLst>
            </a:pP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	</a:t>
            </a:r>
            <a:r>
              <a:rPr sz="20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2000" b="1" i="1" spc="-2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20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	P</a:t>
            </a:r>
            <a:r>
              <a:rPr sz="2000" b="1" i="1" spc="-2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sz="2000" b="1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bli</a:t>
            </a:r>
            <a:r>
              <a:rPr sz="20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	</a:t>
            </a:r>
            <a:r>
              <a:rPr sz="2000" b="1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Governan</a:t>
            </a:r>
            <a:r>
              <a:rPr sz="2000" b="1" i="1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20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	</a:t>
            </a:r>
            <a:r>
              <a:rPr sz="20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(N</a:t>
            </a:r>
            <a:r>
              <a:rPr sz="2000" b="1" spc="-2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z="20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	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ganh</a:t>
            </a:r>
            <a:r>
              <a:rPr sz="20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	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20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taqu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	com	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	</a:t>
            </a:r>
            <a:r>
              <a:rPr sz="2000" spc="-2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udos	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</a:t>
            </a:r>
            <a:r>
              <a:rPr sz="20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	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 Stephen </a:t>
            </a:r>
            <a:r>
              <a:rPr sz="2000" spc="-14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sz="2000" spc="-6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Osborne.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sz="2000" b="1" dirty="0">
              <a:ln w="22225">
                <a:solidFill>
                  <a:schemeClr val="accent2"/>
                </a:solidFill>
                <a:prstDash val="solid"/>
              </a:ln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object 58"/>
          <p:cNvSpPr txBox="1"/>
          <p:nvPr/>
        </p:nvSpPr>
        <p:spPr>
          <a:xfrm>
            <a:off x="355543" y="2952195"/>
            <a:ext cx="11223513" cy="61234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900" marR="5080" indent="-457200" algn="just">
              <a:lnSpc>
                <a:spcPts val="2160"/>
              </a:lnSpc>
              <a:spcBef>
                <a:spcPts val="375"/>
              </a:spcBef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  <a:tab pos="890269" algn="l"/>
                <a:tab pos="1873250" algn="l"/>
                <a:tab pos="2431415" algn="l"/>
                <a:tab pos="3964940" algn="l"/>
                <a:tab pos="6113780" algn="l"/>
                <a:tab pos="7901305" algn="l"/>
                <a:tab pos="8299450" algn="l"/>
                <a:tab pos="8698230" algn="l"/>
              </a:tabLst>
            </a:pP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	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sz="20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ó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gic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	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	hi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2000" spc="-4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	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(ad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ist</a:t>
            </a:r>
            <a:r>
              <a:rPr sz="2000" spc="-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aç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ã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	</a:t>
            </a:r>
            <a:r>
              <a:rPr sz="20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uro</a:t>
            </a:r>
            <a:r>
              <a:rPr sz="2000" spc="-2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á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tic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	e	a	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sz="20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ó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ica 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(administração gerencial) dão lugar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noção </a:t>
            </a:r>
            <a:r>
              <a:rPr sz="2000" b="1" spc="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20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rede</a:t>
            </a:r>
            <a:r>
              <a:rPr sz="2000" b="1" spc="-4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sz="2000" b="1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</a:t>
            </a:r>
            <a:r>
              <a:rPr sz="20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object 59"/>
          <p:cNvSpPr txBox="1"/>
          <p:nvPr/>
        </p:nvSpPr>
        <p:spPr>
          <a:xfrm>
            <a:off x="355543" y="3784853"/>
            <a:ext cx="11355705" cy="140743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900" marR="5080" indent="-457200" algn="just">
              <a:lnSpc>
                <a:spcPts val="2160"/>
              </a:lnSpc>
              <a:spcBef>
                <a:spcPts val="375"/>
              </a:spcBef>
              <a:buClr>
                <a:srgbClr val="D15A3D"/>
              </a:buClr>
              <a:buFont typeface="Wingdings"/>
              <a:buChar char=""/>
              <a:tabLst>
                <a:tab pos="469900" algn="l"/>
              </a:tabLst>
            </a:pP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interações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promovidas entre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Administração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Pública e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 membros da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rede  promovem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uma constante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troca de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recursos e negociação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sz="2000" spc="-15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objetivos.</a:t>
            </a:r>
            <a:endParaRPr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69900" marR="5080" indent="-457200" algn="just">
              <a:lnSpc>
                <a:spcPts val="2160"/>
              </a:lnSpc>
              <a:spcBef>
                <a:spcPts val="1800"/>
              </a:spcBef>
              <a:buClr>
                <a:srgbClr val="D15A3D"/>
              </a:buClr>
              <a:buFont typeface="Wingdings"/>
              <a:buChar char=""/>
              <a:tabLst>
                <a:tab pos="469900" algn="l"/>
              </a:tabLst>
            </a:pP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Estado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assume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papel mais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participativo,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limitando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2000" spc="-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contratar,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segundo 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lógica de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mercado,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a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regular posteriormente os serviços prestados.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(OSBORNE, 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2006, </a:t>
            </a:r>
            <a:r>
              <a:rPr sz="2000" spc="-14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sz="2000" spc="-2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383).</a:t>
            </a:r>
            <a:endParaRPr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28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Direito Anglo-Saxão e Direito da Comunidade Europeia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3008E579-7537-434D-AEA1-C16E8A855C86}"/>
              </a:ext>
            </a:extLst>
          </p:cNvPr>
          <p:cNvSpPr/>
          <p:nvPr/>
        </p:nvSpPr>
        <p:spPr>
          <a:xfrm>
            <a:off x="547660" y="1866496"/>
            <a:ext cx="4773443" cy="47945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object 64"/>
          <p:cNvSpPr/>
          <p:nvPr/>
        </p:nvSpPr>
        <p:spPr>
          <a:xfrm>
            <a:off x="649652" y="1397276"/>
            <a:ext cx="4569460" cy="553720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1240053" y="1481775"/>
            <a:ext cx="33886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Sistema Anglo-Saxão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3B3BB261-498E-47B3-9CEE-965F2EF88C1A}"/>
              </a:ext>
            </a:extLst>
          </p:cNvPr>
          <p:cNvSpPr/>
          <p:nvPr/>
        </p:nvSpPr>
        <p:spPr>
          <a:xfrm>
            <a:off x="6798406" y="1866496"/>
            <a:ext cx="4916658" cy="47945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bject 64"/>
          <p:cNvSpPr/>
          <p:nvPr/>
        </p:nvSpPr>
        <p:spPr>
          <a:xfrm>
            <a:off x="6900398" y="1397276"/>
            <a:ext cx="4569460" cy="553720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7"/>
          <p:cNvSpPr txBox="1"/>
          <p:nvPr/>
        </p:nvSpPr>
        <p:spPr>
          <a:xfrm>
            <a:off x="7193768" y="1521208"/>
            <a:ext cx="4276090" cy="3058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9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Sistema</a:t>
            </a:r>
            <a:r>
              <a:rPr sz="1900" b="1" spc="-7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19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omunitário</a:t>
            </a:r>
            <a:r>
              <a:rPr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pt-BR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9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uropeu</a:t>
            </a:r>
            <a:endParaRPr sz="1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bject 60">
            <a:extLst>
              <a:ext uri="{FF2B5EF4-FFF2-40B4-BE49-F238E27FC236}">
                <a16:creationId xmlns:a16="http://schemas.microsoft.com/office/drawing/2014/main" xmlns="" id="{778FAAEA-9570-481C-9361-863D94F640C7}"/>
              </a:ext>
            </a:extLst>
          </p:cNvPr>
          <p:cNvSpPr txBox="1"/>
          <p:nvPr/>
        </p:nvSpPr>
        <p:spPr>
          <a:xfrm>
            <a:off x="909693" y="2931289"/>
            <a:ext cx="4049375" cy="2749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9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Papel </a:t>
            </a:r>
            <a:r>
              <a:rPr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</a:t>
            </a:r>
            <a:r>
              <a:rPr sz="1900" spc="2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9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precedente</a:t>
            </a:r>
            <a:r>
              <a:rPr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pt-BR" sz="19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endParaRPr lang="pt-BR" sz="19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tabLst>
                <a:tab pos="354965" algn="l"/>
                <a:tab pos="355600" algn="l"/>
              </a:tabLst>
            </a:pPr>
            <a:endParaRPr lang="pt-BR" sz="19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pt-BR"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Predomínio do aspecto processual, pelo peso ao modo de tomada de decisões administrativas e pela importância dada ao controle da administração pelo judiciário.</a:t>
            </a:r>
            <a:endParaRPr sz="1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  <a:buClr>
                <a:srgbClr val="D15A3D"/>
              </a:buClr>
              <a:buFont typeface="Wingdings"/>
              <a:buChar char=""/>
            </a:pPr>
            <a:endParaRPr sz="22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70AB33DF-FE58-48FB-8863-46AC771E26F7}"/>
              </a:ext>
            </a:extLst>
          </p:cNvPr>
          <p:cNvSpPr/>
          <p:nvPr/>
        </p:nvSpPr>
        <p:spPr>
          <a:xfrm>
            <a:off x="6879266" y="2200492"/>
            <a:ext cx="4765074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42900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pt-BR" sz="16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Conjunto de regras e princípios que regem a execução das normas comunitárias, assegurada pela administração comunitária, pelas administrações nacionais ou em regime de coadministração;</a:t>
            </a:r>
          </a:p>
          <a:p>
            <a:pPr marL="355600" lvl="0" indent="-342900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endParaRPr lang="pt-BR" sz="1600" spc="-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55600" lvl="0" indent="-342900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pt-BR" sz="16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Existência de relações jurídicas administrativas e a incidência de normas de Direito Administrativo que não se prendem exclusivamente ao clássico princípio da territorialidade de incidência de normas jurídicas;</a:t>
            </a:r>
          </a:p>
          <a:p>
            <a:pPr marL="355600" lvl="0" indent="-342900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endParaRPr lang="pt-BR" sz="1600" spc="-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55600" lvl="0" indent="-342900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Fontes de direito primárias: tratados</a:t>
            </a:r>
          </a:p>
          <a:p>
            <a:pPr marL="355600" lvl="0" indent="-342900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endParaRPr lang="pt-B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55600" lvl="0" indent="-342900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Fontes de direito secundárias: atos administrativos</a:t>
            </a:r>
          </a:p>
        </p:txBody>
      </p:sp>
    </p:spTree>
    <p:extLst>
      <p:ext uri="{BB962C8B-B14F-4D97-AF65-F5344CB8AC3E}">
        <p14:creationId xmlns:p14="http://schemas.microsoft.com/office/powerpoint/2010/main" val="3376140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Direito Anglo-Saxão e Direito da Comunidade Europeia</a:t>
            </a:r>
          </a:p>
          <a:p>
            <a:pPr algn="just"/>
            <a:endParaRPr lang="pt-BR" sz="1500" b="1" i="1" dirty="0">
              <a:latin typeface="Segoe UI Semibold" panose="020B0702040204020203" pitchFamily="34" charset="0"/>
              <a:cs typeface="Verdana"/>
            </a:endParaRPr>
          </a:p>
          <a:p>
            <a:pPr algn="just"/>
            <a:r>
              <a:rPr lang="pt-BR" sz="2500" b="1" i="1" dirty="0">
                <a:latin typeface="Segoe UI Semibold" panose="020B0702040204020203" pitchFamily="34" charset="0"/>
                <a:cs typeface="Verdana"/>
              </a:rPr>
              <a:t>A importância atual </a:t>
            </a:r>
            <a:r>
              <a:rPr lang="pt-BR" sz="2500" b="1" i="1" spc="5" dirty="0">
                <a:latin typeface="Segoe UI Semibold" panose="020B0702040204020203" pitchFamily="34" charset="0"/>
                <a:cs typeface="Verdana"/>
              </a:rPr>
              <a:t>do </a:t>
            </a:r>
            <a:r>
              <a:rPr lang="pt-BR" sz="2500" b="1" i="1" spc="-5" dirty="0">
                <a:latin typeface="Segoe UI Semibold" panose="020B0702040204020203" pitchFamily="34" charset="0"/>
                <a:cs typeface="Verdana"/>
              </a:rPr>
              <a:t>direito administrativo comunitário</a:t>
            </a:r>
            <a:r>
              <a:rPr lang="pt-BR" sz="2500" b="1" i="1" spc="85" dirty="0">
                <a:latin typeface="Segoe UI Semibold" panose="020B0702040204020203" pitchFamily="34" charset="0"/>
                <a:cs typeface="Verdana"/>
              </a:rPr>
              <a:t> </a:t>
            </a:r>
            <a:r>
              <a:rPr lang="pt-BR" sz="2500" b="1" i="1" spc="-5" dirty="0">
                <a:latin typeface="Segoe UI Semibold" panose="020B0702040204020203" pitchFamily="34" charset="0"/>
                <a:cs typeface="Verdana"/>
              </a:rPr>
              <a:t>europeu</a:t>
            </a:r>
            <a:endParaRPr lang="pt-BR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object 65"/>
          <p:cNvSpPr txBox="1"/>
          <p:nvPr/>
        </p:nvSpPr>
        <p:spPr>
          <a:xfrm>
            <a:off x="591502" y="2028374"/>
            <a:ext cx="11008995" cy="4151778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900" marR="7620" indent="-457200" algn="just">
              <a:lnSpc>
                <a:spcPts val="2160"/>
              </a:lnSpc>
              <a:spcBef>
                <a:spcPts val="375"/>
              </a:spcBef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  <a:tab pos="1490980" algn="l"/>
                <a:tab pos="1809750" algn="l"/>
                <a:tab pos="3028950" algn="l"/>
                <a:tab pos="3502660" algn="l"/>
                <a:tab pos="6208395" algn="l"/>
                <a:tab pos="6908165" algn="l"/>
                <a:tab pos="7226300" algn="l"/>
                <a:tab pos="8988425" algn="l"/>
                <a:tab pos="9467215" algn="l"/>
                <a:tab pos="10686415" algn="l"/>
              </a:tabLst>
            </a:pPr>
            <a:r>
              <a:rPr sz="2000" spc="-19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000" spc="-1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sz="2000" spc="-2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	</a:t>
            </a:r>
            <a:r>
              <a:rPr sz="2000" spc="-1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onc</a:t>
            </a:r>
            <a:r>
              <a:rPr sz="2000" spc="-1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20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1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</a:t>
            </a:r>
            <a:r>
              <a:rPr sz="2000" spc="-4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</a:t>
            </a:r>
            <a:r>
              <a:rPr sz="2000" spc="-2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</a:t>
            </a:r>
            <a:r>
              <a:rPr sz="2000" spc="-1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sz="2000" spc="-1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sz="20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</a:t>
            </a:r>
            <a:r>
              <a:rPr sz="2000" spc="-1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20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2000" spc="-1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000" spc="-1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20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sz="2000" spc="-1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20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2000" spc="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vizaç</a:t>
            </a:r>
            <a:r>
              <a:rPr sz="2000" spc="-1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ã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2000" spc="-2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nce</a:t>
            </a:r>
            <a:r>
              <a:rPr sz="2000" spc="-1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20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soberania;</a:t>
            </a:r>
            <a:endParaRPr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69900" indent="-457200" algn="just">
              <a:lnSpc>
                <a:spcPct val="100000"/>
              </a:lnSpc>
              <a:spcBef>
                <a:spcPts val="1565"/>
              </a:spcBef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Relativizou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importância da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relação ao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ato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administrativo;</a:t>
            </a:r>
            <a:endParaRPr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69900" indent="-457200" algn="just">
              <a:lnSpc>
                <a:spcPts val="2280"/>
              </a:lnSpc>
              <a:spcBef>
                <a:spcPts val="1595"/>
              </a:spcBef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Busca de </a:t>
            </a:r>
            <a:r>
              <a:rPr sz="2000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accountability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participação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transparência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(por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exemplo, </a:t>
            </a:r>
            <a:r>
              <a:rPr sz="20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todos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1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</a:t>
            </a:r>
            <a:r>
              <a:rPr lang="pt-BR"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</a:t>
            </a:r>
            <a:r>
              <a:rPr sz="20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tos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devem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ser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motivados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todos os idiomas</a:t>
            </a:r>
            <a:r>
              <a:rPr sz="20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oficiais);</a:t>
            </a:r>
            <a:endParaRPr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69900" indent="-457200" algn="just">
              <a:lnSpc>
                <a:spcPct val="100000"/>
              </a:lnSpc>
              <a:spcBef>
                <a:spcPts val="1595"/>
              </a:spcBef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Alterou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papel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Estado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sua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relação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 outros Estados e com o</a:t>
            </a:r>
            <a:r>
              <a:rPr sz="2000" spc="-1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cidadão;</a:t>
            </a:r>
            <a:endParaRPr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69900" indent="-457200" algn="just">
              <a:lnSpc>
                <a:spcPts val="2280"/>
              </a:lnSpc>
              <a:spcBef>
                <a:spcPts val="1595"/>
              </a:spcBef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Processo</a:t>
            </a:r>
            <a:r>
              <a:rPr sz="2000" spc="13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sz="2000" spc="1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convergência</a:t>
            </a:r>
            <a:r>
              <a:rPr sz="2000" spc="12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internormativa,</a:t>
            </a:r>
            <a:r>
              <a:rPr sz="2000" spc="14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</a:t>
            </a:r>
            <a:r>
              <a:rPr sz="2000" spc="13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incorporação</a:t>
            </a:r>
            <a:r>
              <a:rPr sz="2000" spc="1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sz="2000" spc="1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traços</a:t>
            </a:r>
            <a:r>
              <a:rPr sz="2000" spc="1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sz="2000" spc="12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1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direitos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nacionais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pt-BR" sz="20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69900" indent="-457200" algn="just">
              <a:lnSpc>
                <a:spcPts val="2280"/>
              </a:lnSpc>
              <a:spcBef>
                <a:spcPts val="1595"/>
              </a:spcBef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Importância do procedimento administrativo em sua dupla dimensão:</a:t>
            </a:r>
          </a:p>
          <a:p>
            <a:pPr marL="812800" lvl="1" indent="-342900" algn="just">
              <a:lnSpc>
                <a:spcPts val="2280"/>
              </a:lnSpc>
              <a:spcBef>
                <a:spcPts val="159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Vertente Subjetiva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de direitos procedimentais</a:t>
            </a:r>
          </a:p>
          <a:p>
            <a:pPr marL="812800" lvl="1" indent="-342900" algn="just">
              <a:lnSpc>
                <a:spcPts val="2280"/>
              </a:lnSpc>
              <a:spcBef>
                <a:spcPts val="159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Vertente Objetiva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de instrumento de eficiência e legitimação da atuação administrativa</a:t>
            </a:r>
            <a:endParaRPr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694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Direito Administrativo Brasileiro e suas Bases Constitucionais</a:t>
            </a:r>
            <a:endParaRPr lang="pt-BR" sz="1500" b="1" i="1" dirty="0">
              <a:latin typeface="Segoe UI Semibold" panose="020B0702040204020203" pitchFamily="34" charset="0"/>
              <a:cs typeface="Verdana"/>
            </a:endParaRPr>
          </a:p>
        </p:txBody>
      </p:sp>
      <p:sp>
        <p:nvSpPr>
          <p:cNvPr id="7" name="object 65"/>
          <p:cNvSpPr txBox="1"/>
          <p:nvPr/>
        </p:nvSpPr>
        <p:spPr>
          <a:xfrm>
            <a:off x="591502" y="1432629"/>
            <a:ext cx="11008995" cy="294631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900" indent="-457200" algn="just">
              <a:lnSpc>
                <a:spcPts val="2280"/>
              </a:lnSpc>
              <a:spcBef>
                <a:spcPts val="1595"/>
              </a:spcBef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CONSTITUIÇÃO FEDERAL:</a:t>
            </a:r>
          </a:p>
          <a:p>
            <a:pPr marL="469900" indent="-457200" algn="just">
              <a:lnSpc>
                <a:spcPts val="1600"/>
              </a:lnSpc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69900" indent="-457200" algn="just">
              <a:lnSpc>
                <a:spcPts val="2280"/>
              </a:lnSpc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Princípios da Administração Pública </a:t>
            </a: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(art. 37)</a:t>
            </a:r>
          </a:p>
          <a:p>
            <a:pPr marL="469900" indent="-457200" algn="just">
              <a:lnSpc>
                <a:spcPts val="2280"/>
              </a:lnSpc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Servidores Públicos </a:t>
            </a: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pt-BR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arts</a:t>
            </a: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39 a 41)</a:t>
            </a:r>
          </a:p>
          <a:p>
            <a:pPr marL="469900" indent="-457200" algn="just">
              <a:lnSpc>
                <a:spcPts val="2280"/>
              </a:lnSpc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Competências do Poder Executivo </a:t>
            </a: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pt-BR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arts</a:t>
            </a: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84 e 85)</a:t>
            </a:r>
          </a:p>
          <a:p>
            <a:pPr marL="469900" indent="-457200" algn="just">
              <a:lnSpc>
                <a:spcPts val="2280"/>
              </a:lnSpc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Desapropriação </a:t>
            </a: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(art. 5º, XXIV; art. 182, §4º, II; art. 184; art. 243)</a:t>
            </a:r>
          </a:p>
          <a:p>
            <a:pPr marL="469900" indent="-457200" algn="just">
              <a:lnSpc>
                <a:spcPts val="2280"/>
              </a:lnSpc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Responsabilidade do Estado </a:t>
            </a: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(art. 37, §6º)</a:t>
            </a:r>
          </a:p>
          <a:p>
            <a:pPr marL="469900" indent="-457200" algn="just">
              <a:lnSpc>
                <a:spcPts val="2280"/>
              </a:lnSpc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Licitação </a:t>
            </a: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pt-BR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arts</a:t>
            </a: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37, XXI e XXVII)</a:t>
            </a:r>
          </a:p>
        </p:txBody>
      </p:sp>
      <p:sp>
        <p:nvSpPr>
          <p:cNvPr id="8" name="Retângulo 7"/>
          <p:cNvSpPr/>
          <p:nvPr/>
        </p:nvSpPr>
        <p:spPr>
          <a:xfrm>
            <a:off x="340658" y="4598967"/>
            <a:ext cx="11510682" cy="1862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925" marR="5715" algn="just"/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925" marR="5715" algn="just"/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“O Direito Administrativo, com efeito, se tem constitucionalizado não apenas porque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Lei Maior venha incorporando cada vez um maior número de normas voltadas à  atividade tipicamente administrativo do Estado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o que é fato, mas principalmente,  porque, com as novas características desenvolvidas no constitucionalismo  contemporâneo, (...)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eficácia das normas constitucionais revestiram-se de uma energia  desconsiderada, ou pelo menos, nem sempre reconhecida no constitucionalismo clássico ou tradicional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.” (MOREIRA NETO, 2009, p. 76)</a:t>
            </a:r>
          </a:p>
          <a:p>
            <a:pPr marL="34925" marR="5715" algn="just">
              <a:lnSpc>
                <a:spcPct val="100000"/>
              </a:lnSpc>
            </a:pPr>
            <a:endParaRPr lang="pt-BR" sz="17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57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05: Características do Direito Administrativo Brasileiro</a:t>
            </a:r>
          </a:p>
          <a:p>
            <a:pPr algn="just"/>
            <a:endParaRPr lang="pt-BR" sz="2000" b="1" i="1" dirty="0">
              <a:latin typeface="Segoe UI Semibold" panose="020B0702040204020203" pitchFamily="34" charset="0"/>
              <a:cs typeface="Verdana"/>
            </a:endParaRPr>
          </a:p>
          <a:p>
            <a:pPr algn="just"/>
            <a:r>
              <a:rPr lang="pt-BR" sz="2500" b="1" i="1" dirty="0">
                <a:latin typeface="Segoe UI Semibold" panose="020B0702040204020203" pitchFamily="34" charset="0"/>
                <a:cs typeface="Verdana"/>
              </a:rPr>
              <a:t>Multidisciplinariedade</a:t>
            </a:r>
          </a:p>
          <a:p>
            <a:pPr algn="just"/>
            <a:endParaRPr lang="pt-BR" sz="3000" b="1" i="1" dirty="0">
              <a:latin typeface="Segoe UI Semibold" panose="020B0702040204020203" pitchFamily="34" charset="0"/>
              <a:cs typeface="Verdana"/>
            </a:endParaRPr>
          </a:p>
          <a:p>
            <a:pPr algn="just"/>
            <a:endParaRPr lang="pt-BR" sz="1500" b="1" i="1" dirty="0">
              <a:latin typeface="Segoe UI Semibold" panose="020B0702040204020203" pitchFamily="34" charset="0"/>
              <a:cs typeface="Verdana"/>
            </a:endParaRPr>
          </a:p>
        </p:txBody>
      </p:sp>
      <p:sp>
        <p:nvSpPr>
          <p:cNvPr id="7" name="object 65"/>
          <p:cNvSpPr txBox="1"/>
          <p:nvPr/>
        </p:nvSpPr>
        <p:spPr>
          <a:xfrm>
            <a:off x="591501" y="1627670"/>
            <a:ext cx="11008995" cy="29334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900" indent="-396000" algn="just">
              <a:lnSpc>
                <a:spcPts val="25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estudo moderno do Direito não comporta a análise isolada e estanque de um ramo  jurídico;</a:t>
            </a:r>
          </a:p>
          <a:p>
            <a:pPr marL="469900" indent="-396000" algn="just">
              <a:lnSpc>
                <a:spcPts val="25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Constitucional;</a:t>
            </a:r>
          </a:p>
          <a:p>
            <a:pPr marL="469900" indent="-396000" algn="just">
              <a:lnSpc>
                <a:spcPts val="25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Processual;</a:t>
            </a:r>
          </a:p>
          <a:p>
            <a:pPr marL="469900" indent="-396000" algn="just">
              <a:lnSpc>
                <a:spcPts val="25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Penal (</a:t>
            </a:r>
            <a:r>
              <a:rPr lang="pt-BR" sz="17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arts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312 a 326, CP)</a:t>
            </a:r>
          </a:p>
          <a:p>
            <a:pPr marL="469900" indent="-396000" algn="just">
              <a:lnSpc>
                <a:spcPts val="25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Tributário (</a:t>
            </a:r>
            <a:r>
              <a:rPr lang="pt-BR" sz="17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145, II, CF e </a:t>
            </a:r>
            <a:r>
              <a:rPr lang="pt-BR" sz="17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arts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77 e 78, CTN);</a:t>
            </a:r>
          </a:p>
          <a:p>
            <a:pPr marL="469900" indent="-396000" algn="just">
              <a:lnSpc>
                <a:spcPts val="25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do Trabalho;</a:t>
            </a:r>
          </a:p>
          <a:p>
            <a:pPr marL="469900" indent="-396000" algn="just">
              <a:lnSpc>
                <a:spcPts val="25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Civil e Empresarial;</a:t>
            </a:r>
          </a:p>
          <a:p>
            <a:pPr marL="469900" indent="-396000" algn="just">
              <a:lnSpc>
                <a:spcPts val="25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urbanístico: objetiva o estudo e ações de política urbana e contém normas típicas de direito administrativo.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591501" y="4764171"/>
            <a:ext cx="324749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>
              <a:lnSpc>
                <a:spcPct val="100000"/>
              </a:lnSpc>
              <a:spcBef>
                <a:spcPts val="1050"/>
              </a:spcBef>
            </a:pPr>
            <a:r>
              <a:rPr lang="pt-BR" sz="2500" b="1" i="1" dirty="0">
                <a:latin typeface="Segoe UI Semibold" panose="020B0702040204020203" pitchFamily="34" charset="0"/>
                <a:cs typeface="Verdana"/>
              </a:rPr>
              <a:t>Interdisciplinaridade</a:t>
            </a:r>
            <a:endParaRPr lang="pt-BR" sz="2500" dirty="0">
              <a:latin typeface="Segoe UI Semibold" panose="020B0702040204020203" pitchFamily="34" charset="0"/>
              <a:cs typeface="Verdana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91501" y="5475008"/>
            <a:ext cx="11008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83185" algn="just">
              <a:lnSpc>
                <a:spcPct val="100000"/>
              </a:lnSpc>
              <a:spcBef>
                <a:spcPts val="2125"/>
              </a:spcBef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Está estabelecida 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 </a:t>
            </a: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outros </a:t>
            </a:r>
            <a:r>
              <a:rPr lang="pt-BR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ramos 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conhecimento, </a:t>
            </a: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como 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ciência política, 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ciência  da </a:t>
            </a:r>
            <a:r>
              <a:rPr lang="pt-BR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administração, 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economia,</a:t>
            </a:r>
            <a:r>
              <a:rPr lang="pt-BR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etc</a:t>
            </a: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06: Fontes ou Formas de Expressão do Direito Administrativo</a:t>
            </a:r>
          </a:p>
          <a:p>
            <a:pPr algn="just"/>
            <a:endParaRPr lang="pt-BR" sz="2000" b="1" i="1" dirty="0">
              <a:latin typeface="Segoe UI Semibold" panose="020B0702040204020203" pitchFamily="34" charset="0"/>
              <a:cs typeface="Verdana"/>
            </a:endParaRPr>
          </a:p>
          <a:p>
            <a:pPr algn="just"/>
            <a:r>
              <a:rPr lang="pt-BR" sz="2500" b="1" i="1" dirty="0">
                <a:latin typeface="Segoe UI Semibold" panose="020B0702040204020203" pitchFamily="34" charset="0"/>
                <a:cs typeface="Verdana"/>
              </a:rPr>
              <a:t>Contextualização</a:t>
            </a:r>
            <a:endParaRPr lang="pt-BR" sz="1500" b="1" i="1" dirty="0">
              <a:latin typeface="Segoe UI Semibold" panose="020B0702040204020203" pitchFamily="34" charset="0"/>
              <a:cs typeface="Verdana"/>
            </a:endParaRPr>
          </a:p>
        </p:txBody>
      </p:sp>
      <p:sp>
        <p:nvSpPr>
          <p:cNvPr id="7" name="object 65"/>
          <p:cNvSpPr txBox="1"/>
          <p:nvPr/>
        </p:nvSpPr>
        <p:spPr>
          <a:xfrm>
            <a:off x="722142" y="2299217"/>
            <a:ext cx="11139635" cy="351057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900" indent="-396000" algn="just">
              <a:lnSpc>
                <a:spcPts val="21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Pluralidade de fontes</a:t>
            </a:r>
          </a:p>
          <a:p>
            <a:pPr marL="469900" indent="-396000" algn="just">
              <a:lnSpc>
                <a:spcPts val="25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Superação da ideia de fontes formais</a:t>
            </a:r>
          </a:p>
          <a:p>
            <a:pPr marL="469900" indent="-396000" algn="just">
              <a:lnSpc>
                <a:spcPts val="25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Fenômenos interferentes:</a:t>
            </a:r>
          </a:p>
          <a:p>
            <a:pPr marL="927100" lvl="1" indent="-396000" algn="just">
              <a:lnSpc>
                <a:spcPts val="2500"/>
              </a:lnSpc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Constitucionalismo: </a:t>
            </a:r>
            <a:r>
              <a:rPr lang="pt-BR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interpretação constitucional e o peso da jurisprudência (súmula vinculante)</a:t>
            </a:r>
          </a:p>
          <a:p>
            <a:pPr marL="927100" lvl="1" indent="-396000" algn="just">
              <a:lnSpc>
                <a:spcPts val="2500"/>
              </a:lnSpc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Especialização de Funções: </a:t>
            </a:r>
            <a:r>
              <a:rPr lang="pt-BR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desconcentrações e descentralizações administrativas -  múltiplos feixes de diretrizes de atuação;</a:t>
            </a:r>
          </a:p>
          <a:p>
            <a:pPr marL="927100" lvl="1" indent="-396000" algn="just">
              <a:lnSpc>
                <a:spcPts val="2500"/>
              </a:lnSpc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Globalização Jurídica e Econômica</a:t>
            </a:r>
            <a:r>
              <a:rPr lang="pt-BR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conflitos entre ordens nacionais;</a:t>
            </a:r>
          </a:p>
          <a:p>
            <a:pPr marL="927100" lvl="1" indent="-396000" algn="just">
              <a:lnSpc>
                <a:spcPts val="2500"/>
              </a:lnSpc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Participação</a:t>
            </a:r>
            <a:r>
              <a:rPr lang="pt-BR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social nas formação das decisões administrativas;</a:t>
            </a:r>
          </a:p>
          <a:p>
            <a:pPr marL="82550" lvl="1" algn="just">
              <a:lnSpc>
                <a:spcPts val="2500"/>
              </a:lnSpc>
              <a:buClr>
                <a:srgbClr val="D15A3D"/>
              </a:buClr>
            </a:pPr>
            <a:endParaRPr lang="pt-BR" sz="19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2550" lvl="1" algn="just">
              <a:lnSpc>
                <a:spcPts val="2400"/>
              </a:lnSpc>
              <a:buClr>
                <a:srgbClr val="D15A3D"/>
              </a:buClr>
            </a:pPr>
            <a:r>
              <a:rPr lang="pt-BR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Ciência jurídica: </a:t>
            </a:r>
            <a:r>
              <a:rPr lang="pt-BR" sz="1900" b="1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papel de integração sistemática das fontes</a:t>
            </a:r>
          </a:p>
        </p:txBody>
      </p:sp>
    </p:spTree>
    <p:extLst>
      <p:ext uri="{BB962C8B-B14F-4D97-AF65-F5344CB8AC3E}">
        <p14:creationId xmlns:p14="http://schemas.microsoft.com/office/powerpoint/2010/main" val="427469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06: Fontes ou Formas de Expressão do Direito Administrativo</a:t>
            </a:r>
          </a:p>
          <a:p>
            <a:pPr algn="just"/>
            <a:endParaRPr lang="pt-BR" sz="2000" b="1" i="1" dirty="0">
              <a:latin typeface="Segoe UI Semibold" panose="020B0702040204020203" pitchFamily="34" charset="0"/>
              <a:cs typeface="Verdana"/>
            </a:endParaRPr>
          </a:p>
          <a:p>
            <a:pPr algn="just"/>
            <a:r>
              <a:rPr lang="pt-BR" sz="2500" b="1" i="1" dirty="0">
                <a:latin typeface="Segoe UI Semibold" panose="020B0702040204020203" pitchFamily="34" charset="0"/>
                <a:cs typeface="Verdana"/>
              </a:rPr>
              <a:t>Classificação e Tipologia</a:t>
            </a:r>
            <a:endParaRPr lang="pt-BR" sz="1500" b="1" i="1" dirty="0">
              <a:latin typeface="Segoe UI Semibold" panose="020B0702040204020203" pitchFamily="34" charset="0"/>
              <a:cs typeface="Verdana"/>
            </a:endParaRPr>
          </a:p>
        </p:txBody>
      </p:sp>
      <p:sp>
        <p:nvSpPr>
          <p:cNvPr id="7" name="object 65"/>
          <p:cNvSpPr txBox="1"/>
          <p:nvPr/>
        </p:nvSpPr>
        <p:spPr>
          <a:xfrm>
            <a:off x="722142" y="2717686"/>
            <a:ext cx="11139635" cy="187006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900" indent="-396000" algn="just">
              <a:lnSpc>
                <a:spcPts val="24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Emanam do Estado, criadas por meio de processos formais estabelecidos pela ordem jurídica:</a:t>
            </a:r>
          </a:p>
          <a:p>
            <a:pPr marL="988300" lvl="1" indent="-457200" algn="just">
              <a:lnSpc>
                <a:spcPts val="2400"/>
              </a:lnSpc>
              <a:buClr>
                <a:srgbClr val="D15A3D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Constituição Federal: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fornece a base de elaboração de diversos institutos de direito administrativo;</a:t>
            </a:r>
          </a:p>
          <a:p>
            <a:pPr marL="988300" lvl="1" indent="-457200" algn="just">
              <a:lnSpc>
                <a:spcPts val="2400"/>
              </a:lnSpc>
              <a:buClr>
                <a:srgbClr val="D15A3D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Lei: sentido amplo, juridicidade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o administrador se vincula a lei e ao Direito (Constituição, leis, regulamentos, tratados, precedentes administrativos)</a:t>
            </a:r>
          </a:p>
          <a:p>
            <a:pPr marL="988300" lvl="1" indent="-457200" algn="just">
              <a:lnSpc>
                <a:spcPts val="2400"/>
              </a:lnSpc>
              <a:buClr>
                <a:srgbClr val="D15A3D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Atos administrativos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portarias, resoluções, decretos, pareceres com efeito normativo;</a:t>
            </a:r>
          </a:p>
          <a:p>
            <a:pPr marL="988300" lvl="1" indent="-457200" algn="just">
              <a:lnSpc>
                <a:spcPts val="2400"/>
              </a:lnSpc>
              <a:buClr>
                <a:srgbClr val="D15A3D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Jurisprudência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pt-BR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bject 64"/>
          <p:cNvSpPr/>
          <p:nvPr/>
        </p:nvSpPr>
        <p:spPr>
          <a:xfrm>
            <a:off x="552670" y="2093151"/>
            <a:ext cx="4569460" cy="553720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aixaDeTexto 4"/>
          <p:cNvSpPr txBox="1"/>
          <p:nvPr/>
        </p:nvSpPr>
        <p:spPr>
          <a:xfrm>
            <a:off x="1018380" y="2177650"/>
            <a:ext cx="33886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Fontes Formais</a:t>
            </a:r>
          </a:p>
        </p:txBody>
      </p:sp>
      <p:sp>
        <p:nvSpPr>
          <p:cNvPr id="8" name="object 64"/>
          <p:cNvSpPr/>
          <p:nvPr/>
        </p:nvSpPr>
        <p:spPr>
          <a:xfrm>
            <a:off x="552670" y="4919623"/>
            <a:ext cx="4569460" cy="553720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ixaDeTexto 8"/>
          <p:cNvSpPr txBox="1"/>
          <p:nvPr/>
        </p:nvSpPr>
        <p:spPr>
          <a:xfrm>
            <a:off x="1018380" y="4978985"/>
            <a:ext cx="33886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Fontes Materiais</a:t>
            </a:r>
          </a:p>
        </p:txBody>
      </p:sp>
      <p:sp>
        <p:nvSpPr>
          <p:cNvPr id="2" name="Retângulo 1"/>
          <p:cNvSpPr/>
          <p:nvPr/>
        </p:nvSpPr>
        <p:spPr>
          <a:xfrm>
            <a:off x="552670" y="5614973"/>
            <a:ext cx="9908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396000" algn="just">
              <a:lnSpc>
                <a:spcPts val="24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São produzidas fora do ambiente institucional:</a:t>
            </a:r>
          </a:p>
          <a:p>
            <a:pPr marL="988300" lvl="1" indent="-457200" algn="just">
              <a:lnSpc>
                <a:spcPts val="2400"/>
              </a:lnSpc>
              <a:buClr>
                <a:srgbClr val="D15A3D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Doutrina</a:t>
            </a:r>
          </a:p>
          <a:p>
            <a:pPr marL="988300" lvl="1" indent="-457200" algn="just">
              <a:lnSpc>
                <a:spcPts val="2400"/>
              </a:lnSpc>
              <a:buClr>
                <a:srgbClr val="D15A3D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Costumes</a:t>
            </a:r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5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4">
            <a:extLst>
              <a:ext uri="{FF2B5EF4-FFF2-40B4-BE49-F238E27FC236}">
                <a16:creationId xmlns:a16="http://schemas.microsoft.com/office/drawing/2014/main" xmlns="" id="{CBCFB7D4-D8BF-47E7-9226-2D288CB8BA66}"/>
              </a:ext>
            </a:extLst>
          </p:cNvPr>
          <p:cNvSpPr txBox="1">
            <a:spLocks/>
          </p:cNvSpPr>
          <p:nvPr/>
        </p:nvSpPr>
        <p:spPr>
          <a:xfrm>
            <a:off x="507990" y="376646"/>
            <a:ext cx="838009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500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Sumário da Aula</a:t>
            </a:r>
            <a:endParaRPr lang="pt-BR" sz="3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C5917FD-60B8-4714-BA44-D465A4EE1A4F}"/>
              </a:ext>
            </a:extLst>
          </p:cNvPr>
          <p:cNvSpPr txBox="1"/>
          <p:nvPr/>
        </p:nvSpPr>
        <p:spPr>
          <a:xfrm>
            <a:off x="367313" y="1148745"/>
            <a:ext cx="604755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Estado, Governo, Função Administrativa, Poder Executivo e Administração Pública.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Origem,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noção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e objeto do Direito  Administrativo: conceitos sintéticos e  conceitos</a:t>
            </a:r>
            <a:r>
              <a:rPr lang="pt-BR" spc="4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analíticos.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500" spc="-5" dirty="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algn="just"/>
            <a:endParaRPr lang="pt-BR" sz="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Dualidade e Unicidade de Jurisdição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Conceitos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pc="-10" dirty="0">
                <a:latin typeface="Segoe UI" panose="020B0502040204020203" pitchFamily="34" charset="0"/>
                <a:cs typeface="Segoe UI" panose="020B0502040204020203" pitchFamily="34" charset="0"/>
              </a:rPr>
              <a:t>Direito</a:t>
            </a:r>
            <a:r>
              <a:rPr lang="pt-BR" spc="8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10" dirty="0">
                <a:latin typeface="Segoe UI" panose="020B0502040204020203" pitchFamily="34" charset="0"/>
                <a:cs typeface="Segoe UI" panose="020B0502040204020203" pitchFamily="34" charset="0"/>
              </a:rPr>
              <a:t>Administrativo</a:t>
            </a:r>
          </a:p>
          <a:p>
            <a:pPr lvl="1" algn="just"/>
            <a:endParaRPr lang="pt-BR" sz="500" spc="-1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administrativo: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um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da  Administração Pública ou do administrado  </a:t>
            </a:r>
            <a:r>
              <a:rPr lang="pt-BR" spc="-10" dirty="0">
                <a:latin typeface="Segoe UI" panose="020B0502040204020203" pitchFamily="34" charset="0"/>
                <a:cs typeface="Segoe UI" panose="020B0502040204020203" pitchFamily="34" charset="0"/>
              </a:rPr>
              <a:t>(cidadão)?</a:t>
            </a:r>
          </a:p>
          <a:p>
            <a:pPr lvl="1" algn="just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AutoNum type="arabicPeriod"/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Modelos de Administração Pública e Estado Desenvolvimentista</a:t>
            </a:r>
          </a:p>
          <a:p>
            <a:pPr marL="342900" indent="-342900" algn="just">
              <a:buAutoNum type="arabicPeriod"/>
            </a:pP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AutoNum type="arabicPeriod"/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 Comunitário-Europeu e Direito Administrativo Anglo-Saxônico</a:t>
            </a:r>
          </a:p>
          <a:p>
            <a:pPr algn="just"/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pc="-10" dirty="0">
                <a:latin typeface="Segoe UI" panose="020B0502040204020203" pitchFamily="34" charset="0"/>
                <a:cs typeface="Segoe UI" panose="020B0502040204020203" pitchFamily="34" charset="0"/>
              </a:rPr>
              <a:t>importância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atual do </a:t>
            </a:r>
            <a:r>
              <a:rPr lang="pt-BR" spc="-10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 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comunitário</a:t>
            </a:r>
            <a:r>
              <a:rPr lang="pt-BR" spc="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europeu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B5BF09E-A1C9-4986-A377-FED9A5BC677F}"/>
              </a:ext>
            </a:extLst>
          </p:cNvPr>
          <p:cNvSpPr txBox="1"/>
          <p:nvPr/>
        </p:nvSpPr>
        <p:spPr>
          <a:xfrm>
            <a:off x="6741302" y="1148745"/>
            <a:ext cx="5272508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4. Direito Administrativo Brasileiro e suas </a:t>
            </a:r>
          </a:p>
          <a:p>
            <a:pPr algn="just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     Fortes Bases Constitucionais.</a:t>
            </a:r>
          </a:p>
          <a:p>
            <a:pPr algn="just"/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5. Características do Direito Administrativo</a:t>
            </a:r>
          </a:p>
          <a:p>
            <a:pPr marL="742950" lvl="1" indent="-19050" algn="just">
              <a:buFont typeface="Arial" panose="020B0604020202020204" pitchFamily="34" charset="0"/>
              <a:buChar char="•"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19050" algn="just">
              <a:buFont typeface="Arial" panose="020B0604020202020204" pitchFamily="34" charset="0"/>
              <a:buChar char="•"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Direito Administrativo e outros ramos jurídicos (multidisciplinariedade)</a:t>
            </a:r>
          </a:p>
          <a:p>
            <a:pPr marL="723900" lvl="1" algn="just"/>
            <a:r>
              <a:rPr lang="pt-BR" sz="5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742950" lvl="1" indent="-19050" algn="just">
              <a:buFont typeface="Arial" panose="020B0604020202020204" pitchFamily="34" charset="0"/>
              <a:buChar char="•"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19050" algn="just">
              <a:buFont typeface="Arial" panose="020B0604020202020204" pitchFamily="34" charset="0"/>
              <a:buChar char="•"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Direito Administrativo e outras ciências (</a:t>
            </a:r>
            <a:r>
              <a:rPr lang="pt-BR" dirty="0" err="1">
                <a:latin typeface="Segoe UI" panose="020B0502040204020203" pitchFamily="34" charset="0"/>
                <a:cs typeface="Segoe UI" panose="020B0502040204020203" pitchFamily="34" charset="0"/>
              </a:rPr>
              <a:t>interdisciplinariedade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algn="just"/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6. Fontes ou Formas de Expressão do Direito </a:t>
            </a:r>
          </a:p>
          <a:p>
            <a:pPr algn="just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    Administrativo. </a:t>
            </a:r>
          </a:p>
          <a:p>
            <a:pPr algn="just"/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7. Tendências do Direito Administrativo </a:t>
            </a:r>
          </a:p>
          <a:p>
            <a:pPr algn="just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    Contemporâneo</a:t>
            </a:r>
          </a:p>
          <a:p>
            <a:pPr marL="342900" indent="-342900" algn="just">
              <a:buAutoNum type="arabicPeriod"/>
            </a:pP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AutoNum type="arabicPeriod"/>
            </a:pP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45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07: Tendências do Direito Administrativo Contemporâneo</a:t>
            </a:r>
            <a:endParaRPr lang="pt-BR" sz="2000" b="1" i="1" dirty="0">
              <a:latin typeface="Segoe UI Semibold" panose="020B0702040204020203" pitchFamily="34" charset="0"/>
              <a:cs typeface="Verdana"/>
            </a:endParaRPr>
          </a:p>
          <a:p>
            <a:pPr algn="just"/>
            <a:endParaRPr lang="pt-BR" sz="1500" b="1" i="1" dirty="0">
              <a:latin typeface="Segoe UI Semibold" panose="020B0702040204020203" pitchFamily="34" charset="0"/>
              <a:cs typeface="Verdana"/>
            </a:endParaRPr>
          </a:p>
          <a:p>
            <a:pPr algn="just"/>
            <a:r>
              <a:rPr lang="pt-BR" sz="2500" b="1" i="1" dirty="0">
                <a:latin typeface="Segoe UI Semibold" panose="020B0702040204020203" pitchFamily="34" charset="0"/>
                <a:cs typeface="Verdana"/>
              </a:rPr>
              <a:t>Direito administrativo global e Governança Pública – um Direito  sem Estado?</a:t>
            </a:r>
          </a:p>
        </p:txBody>
      </p:sp>
      <p:sp>
        <p:nvSpPr>
          <p:cNvPr id="7" name="object 65"/>
          <p:cNvSpPr txBox="1"/>
          <p:nvPr/>
        </p:nvSpPr>
        <p:spPr>
          <a:xfrm>
            <a:off x="211281" y="2212883"/>
            <a:ext cx="11769437" cy="47724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900" indent="-396000" algn="just"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Governança global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469900" indent="-3960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pt-BR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27100" lvl="1" indent="-3960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Regulação e administração, de um “espaço administrativo global”, um espaço  onde a estrita dicotomia entre direito interno e internacional está em amplo  declínio, no qual as funções administrativas são realizadas em várias  interações complexas, entre representantes dos governos e instituições de  diferentes níveis, e onde a regulação pode ser amplamente efetiva,  desprezando suas preponderantes formas não obrigatórias;</a:t>
            </a:r>
          </a:p>
          <a:p>
            <a:pPr marL="927100" lvl="1" indent="-3960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pt-BR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27100" lvl="1" indent="-3960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Entrelaçamento do interno e do internacional</a:t>
            </a:r>
          </a:p>
          <a:p>
            <a:pPr marL="73900" algn="just">
              <a:buClr>
                <a:srgbClr val="D15A3D"/>
              </a:buClr>
              <a:tabLst>
                <a:tab pos="469265" algn="l"/>
                <a:tab pos="469900" algn="l"/>
              </a:tabLst>
            </a:pPr>
            <a:endParaRPr lang="pt-B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69900" lvl="0" indent="-396000" algn="just"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administrativo global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816850" lvl="1" indent="-28575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pt-BR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16850" lvl="1" indent="-28575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conceito de direito administrativo global começa a partir da ideia de  que muito da governança global pode ser entendida como  administração e de que essa administração é frequentemente  organizada e modelada por princípios característicos do direito  administrativo;</a:t>
            </a:r>
          </a:p>
          <a:p>
            <a:pPr marL="816850" lvl="1" indent="-28575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pt-BR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16850" lvl="1" indent="-28575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Incorporação de noções da governança global, como </a:t>
            </a:r>
            <a:r>
              <a:rPr lang="pt-BR" sz="17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accountability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participação e desenvolvimento de procedimentos.</a:t>
            </a:r>
          </a:p>
          <a:p>
            <a:pPr marL="531100" lvl="1" algn="just">
              <a:buClr>
                <a:srgbClr val="D15A3D"/>
              </a:buClr>
              <a:tabLst>
                <a:tab pos="469265" algn="l"/>
                <a:tab pos="469900" algn="l"/>
              </a:tabLst>
            </a:pPr>
            <a:endParaRPr lang="pt-BR" sz="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31100" lvl="1" algn="ctr">
              <a:buClr>
                <a:srgbClr val="D15A3D"/>
              </a:buClr>
              <a:tabLst>
                <a:tab pos="469265" algn="l"/>
                <a:tab pos="469900" algn="l"/>
              </a:tabLst>
            </a:pP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QUESTÃO: ESTE NOVO DIREITO “ENFRAQUECE” O ESTADO?</a:t>
            </a:r>
          </a:p>
          <a:p>
            <a:pPr marL="73900" algn="just">
              <a:buClr>
                <a:srgbClr val="D15A3D"/>
              </a:buClr>
              <a:tabLst>
                <a:tab pos="469265" algn="l"/>
                <a:tab pos="469900" algn="l"/>
              </a:tabLst>
            </a:pPr>
            <a:endParaRPr lang="pt-B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94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Referências Bibliográficas</a:t>
            </a:r>
            <a:endParaRPr lang="pt-BR" sz="1500" b="1" i="1" dirty="0">
              <a:latin typeface="Segoe UI Semibold" panose="020B0702040204020203" pitchFamily="34" charset="0"/>
              <a:cs typeface="Verdana"/>
            </a:endParaRPr>
          </a:p>
        </p:txBody>
      </p:sp>
      <p:sp>
        <p:nvSpPr>
          <p:cNvPr id="4" name="object 56">
            <a:extLst>
              <a:ext uri="{FF2B5EF4-FFF2-40B4-BE49-F238E27FC236}">
                <a16:creationId xmlns:a16="http://schemas.microsoft.com/office/drawing/2014/main" xmlns="" id="{266661C4-370E-4B23-A4E0-C4AC8FB6B1E4}"/>
              </a:ext>
            </a:extLst>
          </p:cNvPr>
          <p:cNvSpPr txBox="1"/>
          <p:nvPr/>
        </p:nvSpPr>
        <p:spPr>
          <a:xfrm>
            <a:off x="139395" y="1066573"/>
            <a:ext cx="11913209" cy="56714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BASTOS, Celso Ribeiro.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Curso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administrativo.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São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Saraiva,</a:t>
            </a:r>
            <a:r>
              <a:rPr sz="1300" spc="-1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1999.</a:t>
            </a:r>
            <a:endParaRPr lang="pt-BR"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pt-BR"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________________________. </a:t>
            </a:r>
            <a:r>
              <a:rPr sz="1300" i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Curso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teoria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do estado e ciência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política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São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Saraiva,</a:t>
            </a:r>
            <a:r>
              <a:rPr sz="1300" spc="-1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1986</a:t>
            </a:r>
            <a:r>
              <a:rPr lang="pt-BR"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98450" indent="-285750" algn="just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pt-BR"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________________________. </a:t>
            </a:r>
            <a:r>
              <a:rPr sz="13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Elementos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constitucional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. São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EDUC,</a:t>
            </a:r>
            <a:r>
              <a:rPr sz="1300" spc="-6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1975.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6985" indent="-285750" algn="just">
              <a:lnSpc>
                <a:spcPct val="100000"/>
              </a:lnSpc>
              <a:spcBef>
                <a:spcPts val="595"/>
              </a:spcBef>
              <a:buFont typeface="Arial" panose="020B0604020202020204" pitchFamily="34" charset="0"/>
              <a:buChar char="•"/>
            </a:pP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BOBBIO, Norberto; </a:t>
            </a:r>
            <a:r>
              <a:rPr sz="1300" spc="-15" dirty="0">
                <a:latin typeface="Segoe UI" panose="020B0502040204020203" pitchFamily="34" charset="0"/>
                <a:cs typeface="Segoe UI" panose="020B0502040204020203" pitchFamily="34" charset="0"/>
              </a:rPr>
              <a:t>MATTEUCCI,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Nicola;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PASQUINO, Gianfranco.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Dicionário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política I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trad.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Carmen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C,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Varriale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et al.;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coord. 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trad.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João Ferreira.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Brasília: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Editora Universidade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de Brasília,</a:t>
            </a:r>
            <a:r>
              <a:rPr sz="1300" spc="-1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1998.</a:t>
            </a:r>
            <a:endParaRPr sz="1300" dirty="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605"/>
              </a:spcBef>
              <a:buFont typeface="Arial" panose="020B0604020202020204" pitchFamily="34" charset="0"/>
              <a:buChar char="•"/>
            </a:pPr>
            <a:r>
              <a:rPr lang="pt-BR" sz="1400" dirty="0"/>
              <a:t>CARVALHO FILHO, José dos Santos. Manual de Direito Administrativo. 30. Ed., São Paulo: atlas, 2016.</a:t>
            </a:r>
          </a:p>
          <a:p>
            <a:pPr marL="298450" indent="-285750" algn="just">
              <a:lnSpc>
                <a:spcPct val="100000"/>
              </a:lnSpc>
              <a:spcBef>
                <a:spcPts val="605"/>
              </a:spcBef>
              <a:buFont typeface="Arial" panose="020B0604020202020204" pitchFamily="34" charset="0"/>
              <a:buChar char="•"/>
            </a:pP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DI PIETRO, Maria Sylvia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Zanella.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1300" spc="-15" dirty="0">
                <a:latin typeface="Segoe UI" panose="020B0502040204020203" pitchFamily="34" charset="0"/>
                <a:cs typeface="Segoe UI" panose="020B0502040204020203" pitchFamily="34" charset="0"/>
              </a:rPr>
              <a:t>30ªEd.,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Rio de Janeiro: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Forense,</a:t>
            </a:r>
            <a:r>
              <a:rPr sz="1300" spc="-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2017.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FAGUNDES,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Miguel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Seabra.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O controle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dos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atos administrativos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pelo poder judiciário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. 5ª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Ed. Rio de Janeiro: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Forense,</a:t>
            </a:r>
            <a:r>
              <a:rPr sz="1300" spc="-9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1979.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63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GAETANI.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Francisco.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Governança Corporativa no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Setor Público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p.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259-275.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MIRON,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Paulo;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LINS, João. Gestão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Pública:  Melhores Práticas. Quartier Latin,</a:t>
            </a:r>
            <a:r>
              <a:rPr sz="1300" spc="-13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2009.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JUSTEN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FILHO, Marçal.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Curso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administrativo.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10.ed. </a:t>
            </a:r>
            <a:r>
              <a:rPr sz="1300" spc="-40" dirty="0">
                <a:latin typeface="Segoe UI" panose="020B0502040204020203" pitchFamily="34" charset="0"/>
                <a:cs typeface="Segoe UI" panose="020B0502040204020203" pitchFamily="34" charset="0"/>
              </a:rPr>
              <a:t>rev.,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atual. e ampl. São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Revista dos </a:t>
            </a:r>
            <a:r>
              <a:rPr sz="1300" spc="-15" dirty="0">
                <a:latin typeface="Segoe UI" panose="020B0502040204020203" pitchFamily="34" charset="0"/>
                <a:cs typeface="Segoe UI" panose="020B0502040204020203" pitchFamily="34" charset="0"/>
              </a:rPr>
              <a:t>Tribunais,</a:t>
            </a:r>
            <a:r>
              <a:rPr sz="1300" spc="-13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2014.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508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KRISCH, Nico e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KINGSBURY,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Benedict.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Introdução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governança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global e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global na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ordem legal  internacional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Disponível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em: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file:///C:/Users/Alexandra/Downloads/8844-19341-1-PB%20(1).pdf, acesso em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16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02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2016.  (Artigo recebido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em 12 de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janeiro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2012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aprovado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em 22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agosto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2012.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Publicado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inglês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sob 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título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“Introduction:  global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governance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global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administrative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law </a:t>
            </a:r>
            <a:r>
              <a:rPr sz="1300" spc="5" dirty="0"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the international legal </a:t>
            </a:r>
            <a:r>
              <a:rPr sz="1300" spc="-20" dirty="0">
                <a:latin typeface="Segoe UI" panose="020B0502040204020203" pitchFamily="34" charset="0"/>
                <a:cs typeface="Segoe UI" panose="020B0502040204020203" pitchFamily="34" charset="0"/>
              </a:rPr>
              <a:t>order”,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originalmente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em The European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Journal </a:t>
            </a:r>
            <a:r>
              <a:rPr sz="1300" spc="-15" dirty="0">
                <a:latin typeface="Segoe UI" panose="020B0502040204020203" pitchFamily="34" charset="0"/>
                <a:cs typeface="Segoe UI" panose="020B0502040204020203" pitchFamily="34" charset="0"/>
              </a:rPr>
              <a:t>of 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International </a:t>
            </a:r>
            <a:r>
              <a:rPr sz="1300" spc="-20" dirty="0">
                <a:latin typeface="Segoe UI" panose="020B0502040204020203" pitchFamily="34" charset="0"/>
                <a:cs typeface="Segoe UI" panose="020B0502040204020203" pitchFamily="34" charset="0"/>
              </a:rPr>
              <a:t>Law, </a:t>
            </a:r>
            <a:r>
              <a:rPr sz="1300" spc="-65" dirty="0">
                <a:latin typeface="Segoe UI" panose="020B0502040204020203" pitchFamily="34" charset="0"/>
                <a:cs typeface="Segoe UI" panose="020B0502040204020203" pitchFamily="34" charset="0"/>
              </a:rPr>
              <a:t>v.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17, n. 1,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p.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1-13,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Feb.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2006. </a:t>
            </a:r>
            <a:r>
              <a:rPr sz="1300" spc="-20" dirty="0">
                <a:latin typeface="Segoe UI" panose="020B0502040204020203" pitchFamily="34" charset="0"/>
                <a:cs typeface="Segoe UI" panose="020B0502040204020203" pitchFamily="34" charset="0"/>
              </a:rPr>
              <a:t>Traduzido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por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Frederico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Ramos).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605"/>
              </a:spcBef>
              <a:buFont typeface="Arial" panose="020B0604020202020204" pitchFamily="34" charset="0"/>
              <a:buChar char="•"/>
            </a:pP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MEDAUAR,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Odete.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processualidade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no direito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administrativo.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São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</a:t>
            </a:r>
            <a:r>
              <a:rPr sz="1300" spc="-80" dirty="0">
                <a:latin typeface="Segoe UI" panose="020B0502040204020203" pitchFamily="34" charset="0"/>
                <a:cs typeface="Segoe UI" panose="020B0502040204020203" pitchFamily="34" charset="0"/>
              </a:rPr>
              <a:t>RT,</a:t>
            </a:r>
            <a:r>
              <a:rPr sz="1300" spc="-16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200</a:t>
            </a:r>
            <a:r>
              <a:rPr lang="pt-BR"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8.</a:t>
            </a:r>
          </a:p>
          <a:p>
            <a:pPr marL="298450" indent="-285750" algn="just">
              <a:lnSpc>
                <a:spcPct val="100000"/>
              </a:lnSpc>
              <a:spcBef>
                <a:spcPts val="605"/>
              </a:spcBef>
              <a:buFont typeface="Arial" panose="020B0604020202020204" pitchFamily="34" charset="0"/>
              <a:buChar char="•"/>
            </a:pPr>
            <a:r>
              <a:rPr lang="pt-BR"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___________________</a:t>
            </a:r>
            <a:r>
              <a:rPr lang="pt-BR" sz="1300" dirty="0">
                <a:latin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lang="pt-BR"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Administrativo </a:t>
            </a:r>
            <a:r>
              <a:rPr lang="pt-BR" sz="1300" dirty="0">
                <a:latin typeface="Segoe UI" panose="020B0502040204020203" pitchFamily="34" charset="0"/>
                <a:cs typeface="Segoe UI" panose="020B0502040204020203" pitchFamily="34" charset="0"/>
              </a:rPr>
              <a:t>Moderno. 19.ed. </a:t>
            </a:r>
            <a:r>
              <a:rPr lang="pt-BR" sz="1300" spc="-30" dirty="0">
                <a:latin typeface="Segoe UI" panose="020B0502040204020203" pitchFamily="34" charset="0"/>
                <a:cs typeface="Segoe UI" panose="020B0502040204020203" pitchFamily="34" charset="0"/>
              </a:rPr>
              <a:t>rev. </a:t>
            </a:r>
            <a:r>
              <a:rPr lang="pt-BR" sz="1300" dirty="0">
                <a:latin typeface="Segoe UI" panose="020B0502040204020203" pitchFamily="34" charset="0"/>
                <a:cs typeface="Segoe UI" panose="020B0502040204020203" pitchFamily="34" charset="0"/>
              </a:rPr>
              <a:t>e atual. São </a:t>
            </a:r>
            <a:r>
              <a:rPr lang="pt-BR"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Revista dos </a:t>
            </a:r>
            <a:r>
              <a:rPr lang="pt-BR" sz="1300" spc="-15" dirty="0">
                <a:latin typeface="Segoe UI" panose="020B0502040204020203" pitchFamily="34" charset="0"/>
                <a:cs typeface="Segoe UI" panose="020B0502040204020203" pitchFamily="34" charset="0"/>
              </a:rPr>
              <a:t>Tribunais,</a:t>
            </a:r>
            <a:r>
              <a:rPr lang="pt-BR" sz="1300" spc="-15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2015.</a:t>
            </a:r>
            <a:endParaRPr lang="pt-BR"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MEIRELLES, Hely Lopes.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administrativo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brasileiro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São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</a:t>
            </a:r>
            <a:r>
              <a:rPr sz="1300" spc="-80" dirty="0">
                <a:latin typeface="Segoe UI" panose="020B0502040204020203" pitchFamily="34" charset="0"/>
                <a:cs typeface="Segoe UI" panose="020B0502040204020203" pitchFamily="34" charset="0"/>
              </a:rPr>
              <a:t>RT,</a:t>
            </a:r>
            <a:r>
              <a:rPr sz="1300" spc="-15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1966.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MOREIRA NETO, Diogo de Figueiredo.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Curso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15ª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ed. Rio de Janeiro: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Forense,</a:t>
            </a:r>
            <a:r>
              <a:rPr sz="1300" spc="-18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2009.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OLIVEIRA,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Gustavo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Justino.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administrativo democrático.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Belo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Horizonte: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Fórum,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2010, Pp.</a:t>
            </a:r>
            <a:r>
              <a:rPr sz="1300" spc="-5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159-187.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OLIVEIRA,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Rafael Carvalho Rezende.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Curso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. 5ª </a:t>
            </a:r>
            <a:r>
              <a:rPr sz="1300" spc="-20" dirty="0">
                <a:latin typeface="Segoe UI" panose="020B0502040204020203" pitchFamily="34" charset="0"/>
                <a:cs typeface="Segoe UI" panose="020B0502040204020203" pitchFamily="34" charset="0"/>
              </a:rPr>
              <a:t>Ed.,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Rio de Janeiro: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Forense,</a:t>
            </a:r>
            <a:r>
              <a:rPr sz="1300" spc="-2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2017.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OSBORNE,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Stephen </a:t>
            </a:r>
            <a:r>
              <a:rPr sz="1300" spc="-100" dirty="0">
                <a:latin typeface="Segoe UI" panose="020B0502040204020203" pitchFamily="34" charset="0"/>
                <a:cs typeface="Segoe UI" panose="020B0502040204020203" pitchFamily="34" charset="0"/>
              </a:rPr>
              <a:t>P.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new public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governance?.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Public Management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Review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1300" spc="-65" dirty="0">
                <a:latin typeface="Segoe UI" panose="020B0502040204020203" pitchFamily="34" charset="0"/>
                <a:cs typeface="Segoe UI" panose="020B0502040204020203" pitchFamily="34" charset="0"/>
              </a:rPr>
              <a:t>v.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8, n. 3,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p.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377,</a:t>
            </a:r>
            <a:r>
              <a:rPr sz="1300" spc="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2006.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SUNDFELD,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Carlos Ari.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administrativo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para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céticos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1ª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Ed. São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Malheiros,</a:t>
            </a:r>
            <a:r>
              <a:rPr sz="1300" spc="-19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2012.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6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Estado, Governo, Função Administrativa, Poder Executivo e Administração Pública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Origem, noção e objeto do Direito Administrativo: conceitos sintéticos e analíticos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302350F7-4C60-46A4-9294-29F626218A54}"/>
              </a:ext>
            </a:extLst>
          </p:cNvPr>
          <p:cNvSpPr/>
          <p:nvPr/>
        </p:nvSpPr>
        <p:spPr>
          <a:xfrm>
            <a:off x="506243" y="2985778"/>
            <a:ext cx="4773443" cy="32664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99800"/>
              </a:lnSpc>
            </a:pP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“</a:t>
            </a:r>
            <a:r>
              <a:rPr lang="pt-BR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Estado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a organização política sob a qual vive o homem </a:t>
            </a:r>
            <a:r>
              <a:rPr lang="pt-BR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moderno.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Ela caracteriza-se  </a:t>
            </a:r>
            <a:r>
              <a:rPr lang="pt-BR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resultante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 </a:t>
            </a:r>
            <a:r>
              <a:rPr lang="pt-BR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povo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vivendo sobre um território delimitado e governado </a:t>
            </a:r>
            <a:r>
              <a:rPr lang="pt-BR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 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leis que se fundam </a:t>
            </a:r>
            <a:r>
              <a:rPr lang="pt-BR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num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poder não sobrepujado por nenhum outro externamente e  </a:t>
            </a:r>
            <a:r>
              <a:rPr lang="pt-BR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supremo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internamente” </a:t>
            </a:r>
            <a:r>
              <a:rPr lang="pt-BR" sz="2000" spc="-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(BASTOS,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1986, </a:t>
            </a:r>
            <a:r>
              <a:rPr lang="pt-BR" sz="2000" spc="-14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lang="pt-BR" sz="2000" spc="8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10)</a:t>
            </a:r>
            <a:endParaRPr lang="pt-BR" sz="19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ject 64"/>
          <p:cNvSpPr/>
          <p:nvPr/>
        </p:nvSpPr>
        <p:spPr>
          <a:xfrm>
            <a:off x="629625" y="2545641"/>
            <a:ext cx="4569460" cy="516214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ESTADO</a:t>
            </a:r>
          </a:p>
          <a:p>
            <a:pPr algn="ctr"/>
            <a:endParaRPr lang="pt-BR" dirty="0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xmlns="" id="{0F338FBE-C9C2-4AFE-839D-4E9C77C7D110}"/>
              </a:ext>
            </a:extLst>
          </p:cNvPr>
          <p:cNvSpPr/>
          <p:nvPr/>
        </p:nvSpPr>
        <p:spPr>
          <a:xfrm>
            <a:off x="6788932" y="2985778"/>
            <a:ext cx="4773443" cy="32664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“conjunto de pessoas que </a:t>
            </a:r>
            <a:r>
              <a:rPr lang="pt-BR" sz="19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exercem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poder político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  determinam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orientação ” (Lucio Levi. </a:t>
            </a:r>
            <a:r>
              <a:rPr lang="pt-BR" sz="1900" spc="-2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Verbete </a:t>
            </a:r>
            <a:r>
              <a:rPr lang="pt-BR" sz="1900" spc="-3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“governo”, </a:t>
            </a:r>
            <a:r>
              <a:rPr lang="pt-BR" sz="19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in: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Dicionário de </a:t>
            </a:r>
            <a:r>
              <a:rPr lang="pt-BR" sz="19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Política,  </a:t>
            </a:r>
            <a:r>
              <a:rPr lang="pt-BR" sz="1900" spc="-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lang="pt-BR" sz="19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533).</a:t>
            </a:r>
          </a:p>
        </p:txBody>
      </p:sp>
      <p:sp>
        <p:nvSpPr>
          <p:cNvPr id="14" name="object 64"/>
          <p:cNvSpPr/>
          <p:nvPr/>
        </p:nvSpPr>
        <p:spPr>
          <a:xfrm>
            <a:off x="6900398" y="2583147"/>
            <a:ext cx="4569460" cy="516214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GOVERNO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96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Estado, Governo, Função Administrativa, Poder Executivo e Administração Pública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Origem, noção e objeto do Direito Administrativo: conceitos sintéticos e analíticos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1362902-5D3D-46E9-AA6D-BC34E32CDD4D}"/>
              </a:ext>
            </a:extLst>
          </p:cNvPr>
          <p:cNvSpPr/>
          <p:nvPr/>
        </p:nvSpPr>
        <p:spPr>
          <a:xfrm>
            <a:off x="722142" y="3070383"/>
            <a:ext cx="10503876" cy="1289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Função </a:t>
            </a:r>
            <a:r>
              <a:rPr lang="pt-BR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administrativa </a:t>
            </a:r>
            <a:r>
              <a:rPr lang="pt-BR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</a:t>
            </a:r>
            <a:r>
              <a:rPr lang="pt-BR" i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 </a:t>
            </a:r>
            <a:r>
              <a:rPr lang="pt-BR" i="1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atividade </a:t>
            </a:r>
            <a:r>
              <a:rPr lang="pt-BR" i="1" spc="-1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estatal </a:t>
            </a:r>
            <a:r>
              <a:rPr lang="pt-BR" i="1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que: coadjuva </a:t>
            </a:r>
            <a:r>
              <a:rPr lang="pt-BR" i="1" spc="-1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lang="pt-BR" i="1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instituições  políticas de cúpula </a:t>
            </a:r>
            <a:r>
              <a:rPr lang="pt-BR" i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pt-BR" i="1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exercício da atividade </a:t>
            </a:r>
            <a:r>
              <a:rPr lang="pt-BR" i="1" spc="-1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i="1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governo; organiza </a:t>
            </a:r>
            <a:r>
              <a:rPr lang="pt-BR" i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realização  das </a:t>
            </a:r>
            <a:r>
              <a:rPr lang="pt-BR" i="1" spc="-1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finalidades </a:t>
            </a:r>
            <a:r>
              <a:rPr lang="pt-BR" i="1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públicas postas pelas instituições políticas de cúpula; produz  </a:t>
            </a:r>
            <a:r>
              <a:rPr lang="pt-BR" i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serviços, </a:t>
            </a:r>
            <a:r>
              <a:rPr lang="pt-BR" i="1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bens </a:t>
            </a:r>
            <a:r>
              <a:rPr lang="pt-BR" i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i="1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utilidades para </a:t>
            </a:r>
            <a:r>
              <a:rPr lang="pt-BR" i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população. </a:t>
            </a:r>
            <a:r>
              <a:rPr lang="pt-BR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(MEDAUAR, 2008,</a:t>
            </a:r>
            <a:r>
              <a:rPr lang="pt-BR" spc="-14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57).</a:t>
            </a:r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4747C6F4-250B-4171-ADA8-1739DE957C23}"/>
              </a:ext>
            </a:extLst>
          </p:cNvPr>
          <p:cNvSpPr/>
          <p:nvPr/>
        </p:nvSpPr>
        <p:spPr>
          <a:xfrm>
            <a:off x="722142" y="4543370"/>
            <a:ext cx="10503876" cy="988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715" algn="just">
              <a:lnSpc>
                <a:spcPct val="100000"/>
              </a:lnSpc>
            </a:pP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Função 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administrativa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“vem ser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prática pelo Estado,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 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parte 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interessada de uma 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jurídica, de atos </a:t>
            </a:r>
            <a:r>
              <a:rPr lang="pt-BR" i="1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infralegais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destinados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atuar 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praticamente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nas finalidades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descritas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Lei.” </a:t>
            </a:r>
            <a:r>
              <a:rPr lang="pt-BR" spc="-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(BASTOS,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1975, </a:t>
            </a:r>
            <a:r>
              <a:rPr lang="pt-BR" spc="-14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lang="pt-BR" spc="-15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128) </a:t>
            </a:r>
            <a:endParaRPr lang="pt-BR" dirty="0">
              <a:solidFill>
                <a:schemeClr val="tx1"/>
              </a:solidFill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9FB60DA-B8CF-42ED-8E14-56F3E7F5D334}"/>
              </a:ext>
            </a:extLst>
          </p:cNvPr>
          <p:cNvSpPr/>
          <p:nvPr/>
        </p:nvSpPr>
        <p:spPr>
          <a:xfrm>
            <a:off x="722142" y="5703368"/>
            <a:ext cx="10503876" cy="6334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715" algn="just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</a:t>
            </a:r>
            <a:r>
              <a:rPr lang="pt-BR" b="1" u="heavy" spc="-5" dirty="0" err="1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polifórmica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(BASTOS,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1999), pois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“acaba por valer-se da prática 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atos com  características diversas” </a:t>
            </a:r>
            <a:r>
              <a:rPr lang="pt-BR" spc="-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(BASTOS,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1999, </a:t>
            </a:r>
            <a:r>
              <a:rPr lang="pt-BR" spc="-14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lang="pt-BR" spc="-7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13)</a:t>
            </a: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bject 64"/>
          <p:cNvSpPr/>
          <p:nvPr/>
        </p:nvSpPr>
        <p:spPr>
          <a:xfrm>
            <a:off x="987297" y="2212883"/>
            <a:ext cx="9973566" cy="641153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sz="1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FUNÇÃO ADMINISTRATIVA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780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Estado, Governo, Função Administrativa, Poder Executivo e Administração Pública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Origem, noção e objeto do Direito Administrativo: conceitos sintéticos e analíticos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20008C8C-66D3-4349-943F-795AF0D0926C}"/>
              </a:ext>
            </a:extLst>
          </p:cNvPr>
          <p:cNvSpPr/>
          <p:nvPr/>
        </p:nvSpPr>
        <p:spPr>
          <a:xfrm>
            <a:off x="527633" y="2886823"/>
            <a:ext cx="4773443" cy="32664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poder executivo compreende a execução das leis internas da sociedade, pelo tempo  que permanecerem em vigor; diz respeito às relações internas do Estado. </a:t>
            </a:r>
            <a:endParaRPr lang="pt-BR" sz="1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ject 64"/>
          <p:cNvSpPr/>
          <p:nvPr/>
        </p:nvSpPr>
        <p:spPr>
          <a:xfrm>
            <a:off x="629625" y="2407210"/>
            <a:ext cx="4569460" cy="516214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PODER EXECUTIVO</a:t>
            </a:r>
          </a:p>
          <a:p>
            <a:pPr algn="ctr"/>
            <a:endParaRPr lang="pt-BR" dirty="0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xmlns="" id="{117C69E5-A2F6-4031-9EC0-D8690945D46F}"/>
              </a:ext>
            </a:extLst>
          </p:cNvPr>
          <p:cNvSpPr/>
          <p:nvPr/>
        </p:nvSpPr>
        <p:spPr>
          <a:xfrm>
            <a:off x="6646448" y="2815296"/>
            <a:ext cx="4773443" cy="38457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281940" algn="just">
              <a:lnSpc>
                <a:spcPct val="100000"/>
              </a:lnSpc>
              <a:spcBef>
                <a:spcPts val="1714"/>
              </a:spcBef>
              <a:buClr>
                <a:srgbClr val="D15A3D"/>
              </a:buClr>
              <a:tabLst>
                <a:tab pos="355600" algn="l"/>
              </a:tabLst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 o conjunto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atividades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diretamente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destinadas à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execução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concreta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das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tarefas  ou incumbências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consideradas de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interesse público ou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comum,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numa coletividade ou  numa organização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estatal;</a:t>
            </a:r>
            <a:endParaRPr lang="pt-BR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  <a:buClr>
                <a:srgbClr val="D15A3D"/>
              </a:buClr>
              <a:tabLst>
                <a:tab pos="354965" algn="l"/>
                <a:tab pos="355600" algn="l"/>
              </a:tabLst>
            </a:pP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Conjunto de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órgãos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instituídos </a:t>
            </a:r>
            <a:r>
              <a:rPr lang="pt-BR" spc="-2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consecução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dos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objetivos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</a:t>
            </a:r>
            <a:r>
              <a:rPr lang="pt-BR" spc="22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Governo;</a:t>
            </a:r>
            <a:endParaRPr lang="pt-BR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282575" algn="just">
              <a:lnSpc>
                <a:spcPct val="100000"/>
              </a:lnSpc>
              <a:spcBef>
                <a:spcPts val="845"/>
              </a:spcBef>
              <a:buClr>
                <a:srgbClr val="D15A3D"/>
              </a:buClr>
              <a:tabLst>
                <a:tab pos="375285" algn="l"/>
                <a:tab pos="375920" algn="l"/>
              </a:tabLst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Decreto-lei 200/1967: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dualidade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entre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administração executora,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sem responsabilidade 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política,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direção</a:t>
            </a:r>
            <a:r>
              <a:rPr lang="pt-BR" spc="6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política. </a:t>
            </a:r>
            <a:endParaRPr lang="pt-BR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object 64"/>
          <p:cNvSpPr/>
          <p:nvPr/>
        </p:nvSpPr>
        <p:spPr>
          <a:xfrm>
            <a:off x="6628643" y="2407210"/>
            <a:ext cx="4569460" cy="516214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ADMINISTRAÇÃO PÚBLICA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156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Estado, Governo, Função Administrativa, Poder Executivo e Administração Pública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Origem, noção e objeto do Direito Administrativo: conceitos sintéticos e analíticos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1362902-5D3D-46E9-AA6D-BC34E32CDD4D}"/>
              </a:ext>
            </a:extLst>
          </p:cNvPr>
          <p:cNvSpPr/>
          <p:nvPr/>
        </p:nvSpPr>
        <p:spPr>
          <a:xfrm>
            <a:off x="844062" y="4791385"/>
            <a:ext cx="10503876" cy="16437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805" marR="81280" algn="just">
              <a:lnSpc>
                <a:spcPct val="100000"/>
              </a:lnSpc>
              <a:spcBef>
                <a:spcPts val="105"/>
              </a:spcBef>
            </a:pPr>
            <a:r>
              <a:rPr lang="pt-BR" sz="19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Administrar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também criar,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partir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 leis.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Essa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 criativa, ao  atuar, interagindo com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Judiciário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a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sociedade, constrói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uma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história,  envolvendo práticas, entendimentos jurídicos,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normas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administrativas (...)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9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está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origem de tudo,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verdade,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nem por isso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vida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administrativa se  reduz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à execução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 leis” </a:t>
            </a:r>
            <a:r>
              <a:rPr lang="pt-BR" sz="19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(SUNDFELD, </a:t>
            </a:r>
            <a:r>
              <a:rPr lang="pt-BR" sz="19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2012, </a:t>
            </a:r>
            <a:r>
              <a:rPr lang="pt-BR" sz="19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pp. </a:t>
            </a:r>
            <a:r>
              <a:rPr lang="pt-BR" sz="19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137,</a:t>
            </a:r>
            <a:r>
              <a:rPr lang="pt-BR" sz="1900" i="1" spc="-9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9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138)</a:t>
            </a:r>
            <a:endParaRPr lang="pt-BR" sz="1900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9FB60DA-B8CF-42ED-8E14-56F3E7F5D334}"/>
              </a:ext>
            </a:extLst>
          </p:cNvPr>
          <p:cNvSpPr/>
          <p:nvPr/>
        </p:nvSpPr>
        <p:spPr>
          <a:xfrm>
            <a:off x="844062" y="3302069"/>
            <a:ext cx="10503876" cy="6334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715" algn="just"/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ject 104">
            <a:extLst>
              <a:ext uri="{FF2B5EF4-FFF2-40B4-BE49-F238E27FC236}">
                <a16:creationId xmlns:a16="http://schemas.microsoft.com/office/drawing/2014/main" xmlns="" id="{082FDD6E-D09A-49A4-B741-654990095EA7}"/>
              </a:ext>
            </a:extLst>
          </p:cNvPr>
          <p:cNvSpPr txBox="1"/>
          <p:nvPr/>
        </p:nvSpPr>
        <p:spPr>
          <a:xfrm>
            <a:off x="1303064" y="3479897"/>
            <a:ext cx="94462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Administrar</a:t>
            </a: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é aplicar a </a:t>
            </a: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lei de </a:t>
            </a:r>
            <a:r>
              <a:rPr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ofício</a:t>
            </a:r>
            <a:r>
              <a:rPr sz="20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(SEABRA </a:t>
            </a:r>
            <a:r>
              <a:rPr sz="2000" i="1" spc="-15" dirty="0">
                <a:latin typeface="Segoe UI" panose="020B0502040204020203" pitchFamily="34" charset="0"/>
                <a:cs typeface="Segoe UI" panose="020B0502040204020203" pitchFamily="34" charset="0"/>
              </a:rPr>
              <a:t>FAGUNDES, </a:t>
            </a:r>
            <a:r>
              <a:rPr sz="20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1979, </a:t>
            </a:r>
            <a:r>
              <a:rPr sz="20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Pp.</a:t>
            </a:r>
            <a:r>
              <a:rPr sz="2000" i="1" spc="-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4,5)</a:t>
            </a:r>
            <a:endParaRPr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7D9C771-490E-41A8-9322-7DE5A01FD699}"/>
              </a:ext>
            </a:extLst>
          </p:cNvPr>
          <p:cNvSpPr txBox="1"/>
          <p:nvPr/>
        </p:nvSpPr>
        <p:spPr>
          <a:xfrm>
            <a:off x="4616862" y="4234208"/>
            <a:ext cx="219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VERSUS</a:t>
            </a:r>
          </a:p>
        </p:txBody>
      </p:sp>
      <p:sp>
        <p:nvSpPr>
          <p:cNvPr id="8" name="object 64"/>
          <p:cNvSpPr/>
          <p:nvPr/>
        </p:nvSpPr>
        <p:spPr>
          <a:xfrm>
            <a:off x="844062" y="2407210"/>
            <a:ext cx="10364265" cy="591339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sz="1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ADMINISTRAÇÃO PÚBLICA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585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Estado, Governo, Função Administrativa, Poder Executivo e Administração Pública</a:t>
            </a:r>
          </a:p>
          <a:p>
            <a:pPr algn="just"/>
            <a:endParaRPr lang="pt-BR" sz="1500" b="1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Origem, noção e objeto do Direito Administrativo: conceitos sintéticos e analíticos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xmlns="" id="{48CBEF0B-1C9D-494D-AA84-614537FE0BD3}"/>
              </a:ext>
            </a:extLst>
          </p:cNvPr>
          <p:cNvSpPr/>
          <p:nvPr/>
        </p:nvSpPr>
        <p:spPr>
          <a:xfrm>
            <a:off x="386353" y="2932387"/>
            <a:ext cx="4773443" cy="23739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Consiste na própria atividade administrativa exercida pelo Estado por seus órgãos e agentes, caracterizando, enfim, a função administrativa, que é uma função  residual (não legislativa e não  jurisdicional)</a:t>
            </a:r>
          </a:p>
        </p:txBody>
      </p:sp>
      <p:sp>
        <p:nvSpPr>
          <p:cNvPr id="9" name="object 64"/>
          <p:cNvSpPr/>
          <p:nvPr/>
        </p:nvSpPr>
        <p:spPr>
          <a:xfrm>
            <a:off x="488345" y="2359968"/>
            <a:ext cx="4569460" cy="765481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SENTIDO </a:t>
            </a:r>
            <a:r>
              <a:rPr lang="pt-BR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OBJETIVO, MATERIAL OU FUNCIONAL</a:t>
            </a:r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xmlns="" id="{99DAC868-1EE0-4107-B4A8-3CEE3FF4E317}"/>
              </a:ext>
            </a:extLst>
          </p:cNvPr>
          <p:cNvSpPr/>
          <p:nvPr/>
        </p:nvSpPr>
        <p:spPr>
          <a:xfrm>
            <a:off x="6798406" y="2932387"/>
            <a:ext cx="4773443" cy="23739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Conjunto de agentes, órgãos e pessoas  jurídicas que tenham a incumbência de  executar as atividades administrativas; </a:t>
            </a:r>
          </a:p>
        </p:txBody>
      </p:sp>
      <p:sp>
        <p:nvSpPr>
          <p:cNvPr id="10" name="object 64"/>
          <p:cNvSpPr/>
          <p:nvPr/>
        </p:nvSpPr>
        <p:spPr>
          <a:xfrm>
            <a:off x="6900398" y="2359968"/>
            <a:ext cx="4569460" cy="765481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SENTIDO SUBJETIVO</a:t>
            </a:r>
            <a:r>
              <a:rPr lang="pt-BR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, FORMAL OU ORGÂNICO</a:t>
            </a:r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38E238C1-64D3-423C-8720-037D8C584E81}"/>
              </a:ext>
            </a:extLst>
          </p:cNvPr>
          <p:cNvSpPr/>
          <p:nvPr/>
        </p:nvSpPr>
        <p:spPr>
          <a:xfrm>
            <a:off x="1724650" y="5425630"/>
            <a:ext cx="8742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tabLst>
                <a:tab pos="299720" algn="l"/>
                <a:tab pos="1141730" algn="l"/>
                <a:tab pos="2219325" algn="l"/>
                <a:tab pos="2799715" algn="l"/>
                <a:tab pos="3216275" algn="l"/>
                <a:tab pos="4427855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Nesse sentido, a função administrativa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não se confunde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com nenhum dos poderes do Estado, sobretudo com o Poder Executivo (que em regra, exerce a função administrativa). </a:t>
            </a:r>
            <a:r>
              <a:rPr lang="pt-BR" spc="-10" dirty="0">
                <a:latin typeface="Segoe UI" panose="020B0502040204020203" pitchFamily="34" charset="0"/>
                <a:cs typeface="Segoe UI" panose="020B0502040204020203" pitchFamily="34" charset="0"/>
              </a:rPr>
              <a:t>Todos os agentes pertencentes a todos os Poderes que exercem a função administrativa são integrantes da Administração Pública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8034A84B-E7BA-4F62-9A25-5792173E0476}"/>
              </a:ext>
            </a:extLst>
          </p:cNvPr>
          <p:cNvSpPr/>
          <p:nvPr/>
        </p:nvSpPr>
        <p:spPr>
          <a:xfrm>
            <a:off x="8973549" y="4445391"/>
            <a:ext cx="3068396" cy="2134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just">
              <a:lnSpc>
                <a:spcPct val="100000"/>
              </a:lnSpc>
              <a:buClr>
                <a:srgbClr val="FF6600"/>
              </a:buClr>
              <a:tabLst>
                <a:tab pos="299720" algn="l"/>
                <a:tab pos="1141730" algn="l"/>
                <a:tab pos="2219325" algn="l"/>
                <a:tab pos="2799715" algn="l"/>
                <a:tab pos="3216275" algn="l"/>
                <a:tab pos="4427855" algn="l"/>
              </a:tabLst>
            </a:pPr>
            <a:r>
              <a:rPr lang="pt-BR" sz="1500" dirty="0">
                <a:solidFill>
                  <a:schemeClr val="tx1"/>
                </a:solidFill>
              </a:rPr>
              <a:t>há críticas ao sistema de contencioso administrativo, pois este levaria à pretensa ideia de violação da ideia de imparcialidade, já que nos sistemas de dualidade de jurisdição, “o Estado, em tese, é parte e juiz do conflito” (CARVALHO FILHO, 2016, p. 1077)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Estado, Governo, Função Administrativa, Poder Executivo e Administração Pública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Origem, noção e objeto do Direito Administrativo: conceitos sintéticos e analíticos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1849" y="2825618"/>
            <a:ext cx="1154830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789"/>
              </a:spcBef>
              <a:buClr>
                <a:srgbClr val="D15A3D"/>
              </a:buClr>
              <a:tabLst>
                <a:tab pos="3556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origem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Administrativo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remonta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origem do Estado de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Direito,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fruto  das revoluções europeias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século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XVIII,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especialmente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francesa,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 </a:t>
            </a:r>
            <a:r>
              <a:rPr lang="pt-BR" sz="17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buscava </a:t>
            </a:r>
            <a:r>
              <a:rPr lang="pt-BR" sz="1700" spc="67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conformar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atuação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Estado </a:t>
            </a:r>
            <a:r>
              <a:rPr lang="pt-BR" sz="17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submetê-lo ao império da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lei.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Essa realidade  sofreu consideráveis mudanças históricas,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administração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foi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ganhando  atribuições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muito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distintas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modo que os conceitos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definições 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ligados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disciplina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foram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ainda são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objeto de</a:t>
            </a:r>
            <a:r>
              <a:rPr lang="pt-BR" sz="1700" spc="-4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transformações.</a:t>
            </a:r>
            <a:endParaRPr lang="pt-BR" sz="1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F2393B5-8005-49B1-B6AB-3651B2E2E81D}"/>
              </a:ext>
            </a:extLst>
          </p:cNvPr>
          <p:cNvSpPr/>
          <p:nvPr/>
        </p:nvSpPr>
        <p:spPr>
          <a:xfrm>
            <a:off x="441130" y="4322496"/>
            <a:ext cx="3312368" cy="3894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JURISDIÇÃO DUAL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811164C3-88D8-4439-A75A-145D66A6187C}"/>
              </a:ext>
            </a:extLst>
          </p:cNvPr>
          <p:cNvSpPr/>
          <p:nvPr/>
        </p:nvSpPr>
        <p:spPr>
          <a:xfrm>
            <a:off x="4927905" y="4287737"/>
            <a:ext cx="3312368" cy="3894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JURISDIÇÃO UNA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object 64"/>
          <p:cNvSpPr/>
          <p:nvPr/>
        </p:nvSpPr>
        <p:spPr>
          <a:xfrm>
            <a:off x="229771" y="2212883"/>
            <a:ext cx="4325438" cy="516983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ORIGEM DO DIREITO ADMINISTRATIVO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899730A-455F-43A0-B8EE-CE5C2C89C3D8}"/>
              </a:ext>
            </a:extLst>
          </p:cNvPr>
          <p:cNvSpPr/>
          <p:nvPr/>
        </p:nvSpPr>
        <p:spPr>
          <a:xfrm>
            <a:off x="0" y="4839606"/>
            <a:ext cx="41946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lvl="0" indent="-285750" algn="just"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pt-BR" dirty="0"/>
              <a:t>Contencioso administrativo para </a:t>
            </a:r>
            <a:r>
              <a:rPr lang="pt-BR" dirty="0"/>
              <a:t>julgar conflitos envolvendo a Administração Pública): contempla a existência de uma Justiça Judiciária e a Justiça Administrativa (contencioso administrativo) </a:t>
            </a:r>
            <a:r>
              <a:rPr lang="pt-BR" dirty="0" err="1"/>
              <a:t>Ex</a:t>
            </a:r>
            <a:r>
              <a:rPr lang="pt-BR" dirty="0"/>
              <a:t>: França, Portugal, Alemanha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CAC6F794-953F-4EFD-A33B-5C1AB7A7C9D7}"/>
              </a:ext>
            </a:extLst>
          </p:cNvPr>
          <p:cNvSpPr/>
          <p:nvPr/>
        </p:nvSpPr>
        <p:spPr>
          <a:xfrm>
            <a:off x="4343492" y="4839606"/>
            <a:ext cx="448119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lvl="0" indent="-285750" algn="just">
              <a:lnSpc>
                <a:spcPct val="90000"/>
              </a:lnSpc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pt-BR" dirty="0" smtClean="0"/>
              <a:t>Contempla </a:t>
            </a:r>
            <a:r>
              <a:rPr lang="pt-BR" dirty="0"/>
              <a:t>a existência de uma única estrutura de verificação da legalidade do agir administrativo. </a:t>
            </a:r>
            <a:r>
              <a:rPr lang="pt-BR" dirty="0" err="1"/>
              <a:t>Ex</a:t>
            </a:r>
            <a:r>
              <a:rPr lang="pt-BR" dirty="0"/>
              <a:t>: EUA, Inglaterra, Brasil</a:t>
            </a:r>
          </a:p>
        </p:txBody>
      </p:sp>
      <p:sp>
        <p:nvSpPr>
          <p:cNvPr id="14" name="object 59">
            <a:extLst>
              <a:ext uri="{FF2B5EF4-FFF2-40B4-BE49-F238E27FC236}">
                <a16:creationId xmlns:a16="http://schemas.microsoft.com/office/drawing/2014/main" xmlns="" id="{733AD2E0-B7F9-4740-A16F-FC87B38BC98F}"/>
              </a:ext>
            </a:extLst>
          </p:cNvPr>
          <p:cNvSpPr/>
          <p:nvPr/>
        </p:nvSpPr>
        <p:spPr>
          <a:xfrm>
            <a:off x="4675485" y="5917355"/>
            <a:ext cx="4060248" cy="743698"/>
          </a:xfrm>
          <a:custGeom>
            <a:avLst/>
            <a:gdLst/>
            <a:ahLst/>
            <a:cxnLst/>
            <a:rect l="l" t="t" r="r" b="b"/>
            <a:pathLst>
              <a:path w="5503545" h="5657215">
                <a:moveTo>
                  <a:pt x="4585970" y="0"/>
                </a:moveTo>
                <a:lnTo>
                  <a:pt x="917206" y="0"/>
                </a:lnTo>
                <a:lnTo>
                  <a:pt x="868495" y="1271"/>
                </a:lnTo>
                <a:lnTo>
                  <a:pt x="820446" y="5042"/>
                </a:lnTo>
                <a:lnTo>
                  <a:pt x="773122" y="11250"/>
                </a:lnTo>
                <a:lnTo>
                  <a:pt x="726588" y="19832"/>
                </a:lnTo>
                <a:lnTo>
                  <a:pt x="680905" y="30724"/>
                </a:lnTo>
                <a:lnTo>
                  <a:pt x="636139" y="43862"/>
                </a:lnTo>
                <a:lnTo>
                  <a:pt x="592351" y="59184"/>
                </a:lnTo>
                <a:lnTo>
                  <a:pt x="549606" y="76626"/>
                </a:lnTo>
                <a:lnTo>
                  <a:pt x="507967" y="96124"/>
                </a:lnTo>
                <a:lnTo>
                  <a:pt x="467497" y="117616"/>
                </a:lnTo>
                <a:lnTo>
                  <a:pt x="428259" y="141038"/>
                </a:lnTo>
                <a:lnTo>
                  <a:pt x="390318" y="166326"/>
                </a:lnTo>
                <a:lnTo>
                  <a:pt x="353737" y="193418"/>
                </a:lnTo>
                <a:lnTo>
                  <a:pt x="318578" y="222249"/>
                </a:lnTo>
                <a:lnTo>
                  <a:pt x="284905" y="252757"/>
                </a:lnTo>
                <a:lnTo>
                  <a:pt x="252782" y="284879"/>
                </a:lnTo>
                <a:lnTo>
                  <a:pt x="222272" y="318550"/>
                </a:lnTo>
                <a:lnTo>
                  <a:pt x="193438" y="353707"/>
                </a:lnTo>
                <a:lnTo>
                  <a:pt x="166345" y="390288"/>
                </a:lnTo>
                <a:lnTo>
                  <a:pt x="141054" y="428228"/>
                </a:lnTo>
                <a:lnTo>
                  <a:pt x="117630" y="467465"/>
                </a:lnTo>
                <a:lnTo>
                  <a:pt x="96136" y="507934"/>
                </a:lnTo>
                <a:lnTo>
                  <a:pt x="76635" y="549574"/>
                </a:lnTo>
                <a:lnTo>
                  <a:pt x="59192" y="592319"/>
                </a:lnTo>
                <a:lnTo>
                  <a:pt x="43868" y="636108"/>
                </a:lnTo>
                <a:lnTo>
                  <a:pt x="30728" y="680876"/>
                </a:lnTo>
                <a:lnTo>
                  <a:pt x="19835" y="726561"/>
                </a:lnTo>
                <a:lnTo>
                  <a:pt x="11252" y="773098"/>
                </a:lnTo>
                <a:lnTo>
                  <a:pt x="5043" y="820425"/>
                </a:lnTo>
                <a:lnTo>
                  <a:pt x="1271" y="868478"/>
                </a:lnTo>
                <a:lnTo>
                  <a:pt x="0" y="917193"/>
                </a:lnTo>
                <a:lnTo>
                  <a:pt x="0" y="4739881"/>
                </a:lnTo>
                <a:lnTo>
                  <a:pt x="1271" y="4788592"/>
                </a:lnTo>
                <a:lnTo>
                  <a:pt x="5043" y="4836641"/>
                </a:lnTo>
                <a:lnTo>
                  <a:pt x="11252" y="4883965"/>
                </a:lnTo>
                <a:lnTo>
                  <a:pt x="19835" y="4930499"/>
                </a:lnTo>
                <a:lnTo>
                  <a:pt x="30728" y="4976182"/>
                </a:lnTo>
                <a:lnTo>
                  <a:pt x="43868" y="5020948"/>
                </a:lnTo>
                <a:lnTo>
                  <a:pt x="59192" y="5064736"/>
                </a:lnTo>
                <a:lnTo>
                  <a:pt x="76635" y="5107481"/>
                </a:lnTo>
                <a:lnTo>
                  <a:pt x="96136" y="5149120"/>
                </a:lnTo>
                <a:lnTo>
                  <a:pt x="117630" y="5189590"/>
                </a:lnTo>
                <a:lnTo>
                  <a:pt x="141054" y="5228828"/>
                </a:lnTo>
                <a:lnTo>
                  <a:pt x="166345" y="5266769"/>
                </a:lnTo>
                <a:lnTo>
                  <a:pt x="193438" y="5303350"/>
                </a:lnTo>
                <a:lnTo>
                  <a:pt x="222272" y="5338509"/>
                </a:lnTo>
                <a:lnTo>
                  <a:pt x="252782" y="5372182"/>
                </a:lnTo>
                <a:lnTo>
                  <a:pt x="284905" y="5404305"/>
                </a:lnTo>
                <a:lnTo>
                  <a:pt x="318578" y="5434815"/>
                </a:lnTo>
                <a:lnTo>
                  <a:pt x="353737" y="5463649"/>
                </a:lnTo>
                <a:lnTo>
                  <a:pt x="390318" y="5490742"/>
                </a:lnTo>
                <a:lnTo>
                  <a:pt x="428259" y="5516033"/>
                </a:lnTo>
                <a:lnTo>
                  <a:pt x="467497" y="5539457"/>
                </a:lnTo>
                <a:lnTo>
                  <a:pt x="507967" y="5560951"/>
                </a:lnTo>
                <a:lnTo>
                  <a:pt x="549606" y="5580452"/>
                </a:lnTo>
                <a:lnTo>
                  <a:pt x="592351" y="5597895"/>
                </a:lnTo>
                <a:lnTo>
                  <a:pt x="636139" y="5613219"/>
                </a:lnTo>
                <a:lnTo>
                  <a:pt x="680905" y="5626359"/>
                </a:lnTo>
                <a:lnTo>
                  <a:pt x="726588" y="5637252"/>
                </a:lnTo>
                <a:lnTo>
                  <a:pt x="773122" y="5645835"/>
                </a:lnTo>
                <a:lnTo>
                  <a:pt x="820446" y="5652044"/>
                </a:lnTo>
                <a:lnTo>
                  <a:pt x="868495" y="5655816"/>
                </a:lnTo>
                <a:lnTo>
                  <a:pt x="917206" y="5657088"/>
                </a:lnTo>
                <a:lnTo>
                  <a:pt x="4585970" y="5657088"/>
                </a:lnTo>
                <a:lnTo>
                  <a:pt x="4634685" y="5655816"/>
                </a:lnTo>
                <a:lnTo>
                  <a:pt x="4682738" y="5652044"/>
                </a:lnTo>
                <a:lnTo>
                  <a:pt x="4730065" y="5645835"/>
                </a:lnTo>
                <a:lnTo>
                  <a:pt x="4776602" y="5637252"/>
                </a:lnTo>
                <a:lnTo>
                  <a:pt x="4822287" y="5626359"/>
                </a:lnTo>
                <a:lnTo>
                  <a:pt x="4867055" y="5613219"/>
                </a:lnTo>
                <a:lnTo>
                  <a:pt x="4910844" y="5597895"/>
                </a:lnTo>
                <a:lnTo>
                  <a:pt x="4953589" y="5580452"/>
                </a:lnTo>
                <a:lnTo>
                  <a:pt x="4995229" y="5560951"/>
                </a:lnTo>
                <a:lnTo>
                  <a:pt x="5035698" y="5539457"/>
                </a:lnTo>
                <a:lnTo>
                  <a:pt x="5074935" y="5516033"/>
                </a:lnTo>
                <a:lnTo>
                  <a:pt x="5112875" y="5490742"/>
                </a:lnTo>
                <a:lnTo>
                  <a:pt x="5149456" y="5463649"/>
                </a:lnTo>
                <a:lnTo>
                  <a:pt x="5184613" y="5434815"/>
                </a:lnTo>
                <a:lnTo>
                  <a:pt x="5218284" y="5404305"/>
                </a:lnTo>
                <a:lnTo>
                  <a:pt x="5250406" y="5372182"/>
                </a:lnTo>
                <a:lnTo>
                  <a:pt x="5280914" y="5338509"/>
                </a:lnTo>
                <a:lnTo>
                  <a:pt x="5309745" y="5303350"/>
                </a:lnTo>
                <a:lnTo>
                  <a:pt x="5336837" y="5266769"/>
                </a:lnTo>
                <a:lnTo>
                  <a:pt x="5362125" y="5228828"/>
                </a:lnTo>
                <a:lnTo>
                  <a:pt x="5385547" y="5189590"/>
                </a:lnTo>
                <a:lnTo>
                  <a:pt x="5407039" y="5149120"/>
                </a:lnTo>
                <a:lnTo>
                  <a:pt x="5426537" y="5107481"/>
                </a:lnTo>
                <a:lnTo>
                  <a:pt x="5443979" y="5064736"/>
                </a:lnTo>
                <a:lnTo>
                  <a:pt x="5459301" y="5020948"/>
                </a:lnTo>
                <a:lnTo>
                  <a:pt x="5472439" y="4976182"/>
                </a:lnTo>
                <a:lnTo>
                  <a:pt x="5483331" y="4930499"/>
                </a:lnTo>
                <a:lnTo>
                  <a:pt x="5491913" y="4883965"/>
                </a:lnTo>
                <a:lnTo>
                  <a:pt x="5498121" y="4836641"/>
                </a:lnTo>
                <a:lnTo>
                  <a:pt x="5501892" y="4788592"/>
                </a:lnTo>
                <a:lnTo>
                  <a:pt x="5503164" y="4739881"/>
                </a:lnTo>
                <a:lnTo>
                  <a:pt x="5503164" y="917193"/>
                </a:lnTo>
                <a:lnTo>
                  <a:pt x="5501892" y="868478"/>
                </a:lnTo>
                <a:lnTo>
                  <a:pt x="5498121" y="820425"/>
                </a:lnTo>
                <a:lnTo>
                  <a:pt x="5491913" y="773098"/>
                </a:lnTo>
                <a:lnTo>
                  <a:pt x="5483331" y="726561"/>
                </a:lnTo>
                <a:lnTo>
                  <a:pt x="5472439" y="680876"/>
                </a:lnTo>
                <a:lnTo>
                  <a:pt x="5459301" y="636108"/>
                </a:lnTo>
                <a:lnTo>
                  <a:pt x="5443979" y="592319"/>
                </a:lnTo>
                <a:lnTo>
                  <a:pt x="5426537" y="549574"/>
                </a:lnTo>
                <a:lnTo>
                  <a:pt x="5407039" y="507934"/>
                </a:lnTo>
                <a:lnTo>
                  <a:pt x="5385547" y="467465"/>
                </a:lnTo>
                <a:lnTo>
                  <a:pt x="5362125" y="428228"/>
                </a:lnTo>
                <a:lnTo>
                  <a:pt x="5336837" y="390288"/>
                </a:lnTo>
                <a:lnTo>
                  <a:pt x="5309745" y="353707"/>
                </a:lnTo>
                <a:lnTo>
                  <a:pt x="5280914" y="318550"/>
                </a:lnTo>
                <a:lnTo>
                  <a:pt x="5250406" y="284879"/>
                </a:lnTo>
                <a:lnTo>
                  <a:pt x="5218284" y="252757"/>
                </a:lnTo>
                <a:lnTo>
                  <a:pt x="5184613" y="222249"/>
                </a:lnTo>
                <a:lnTo>
                  <a:pt x="5149456" y="193418"/>
                </a:lnTo>
                <a:lnTo>
                  <a:pt x="5112875" y="166326"/>
                </a:lnTo>
                <a:lnTo>
                  <a:pt x="5074935" y="141038"/>
                </a:lnTo>
                <a:lnTo>
                  <a:pt x="5035698" y="117616"/>
                </a:lnTo>
                <a:lnTo>
                  <a:pt x="4995229" y="96124"/>
                </a:lnTo>
                <a:lnTo>
                  <a:pt x="4953589" y="76626"/>
                </a:lnTo>
                <a:lnTo>
                  <a:pt x="4910844" y="59184"/>
                </a:lnTo>
                <a:lnTo>
                  <a:pt x="4867055" y="43862"/>
                </a:lnTo>
                <a:lnTo>
                  <a:pt x="4822287" y="30724"/>
                </a:lnTo>
                <a:lnTo>
                  <a:pt x="4776602" y="19832"/>
                </a:lnTo>
                <a:lnTo>
                  <a:pt x="4730065" y="11250"/>
                </a:lnTo>
                <a:lnTo>
                  <a:pt x="4682738" y="5042"/>
                </a:lnTo>
                <a:lnTo>
                  <a:pt x="4634685" y="1271"/>
                </a:lnTo>
                <a:lnTo>
                  <a:pt x="458597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algn="just"/>
            <a:r>
              <a:rPr lang="pt-BR" sz="1600" dirty="0"/>
              <a:t>Constituição Federal</a:t>
            </a:r>
          </a:p>
          <a:p>
            <a:pPr algn="just"/>
            <a:r>
              <a:rPr lang="pt-BR" sz="1600" dirty="0"/>
              <a:t>Art. 5º XXXV - a lei não excluirá da apreciação do Poder Judiciário lesão ou ameaça a direito</a:t>
            </a:r>
          </a:p>
        </p:txBody>
      </p:sp>
    </p:spTree>
    <p:extLst>
      <p:ext uri="{BB962C8B-B14F-4D97-AF65-F5344CB8AC3E}">
        <p14:creationId xmlns:p14="http://schemas.microsoft.com/office/powerpoint/2010/main" val="120767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Estado, Governo, Função Administrativa, Poder Executivo e Administração Pública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Origem, noção e objeto do Direito Administrativo: conceitos sintéticos e analíticos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82172" y="3486090"/>
            <a:ext cx="10964702" cy="184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" marR="5080" algn="just">
              <a:lnSpc>
                <a:spcPct val="100000"/>
              </a:lnSpc>
              <a:spcBef>
                <a:spcPts val="1650"/>
              </a:spcBef>
              <a:buClr>
                <a:srgbClr val="D15A3D"/>
              </a:buClr>
              <a:tabLst>
                <a:tab pos="358775" algn="l"/>
              </a:tabLst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Ao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lang="pt-BR"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administrativo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compete disciplinar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relação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entre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Estado e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  particulares, </a:t>
            </a:r>
            <a:r>
              <a:rPr lang="pt-BR"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entre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Estado e a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coletividade, sobretudo quanto ao </a:t>
            </a:r>
            <a:r>
              <a:rPr lang="pt-BR"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exercício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 poder de</a:t>
            </a:r>
            <a:r>
              <a:rPr lang="pt-BR" sz="20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polícia;</a:t>
            </a:r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5240" marR="5080" algn="just">
              <a:lnSpc>
                <a:spcPct val="100000"/>
              </a:lnSpc>
              <a:spcBef>
                <a:spcPts val="1650"/>
              </a:spcBef>
              <a:buClr>
                <a:srgbClr val="D15A3D"/>
              </a:buClr>
              <a:tabLst>
                <a:tab pos="358775" algn="l"/>
              </a:tabLst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 </a:t>
            </a:r>
            <a:r>
              <a:rPr lang="pt-BR" sz="2000" spc="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lang="pt-BR" sz="20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novo,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ainda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sistematização científica; mutável, porque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</a:t>
            </a:r>
            <a:r>
              <a:rPr lang="pt-BR"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encontra 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constante </a:t>
            </a:r>
            <a:r>
              <a:rPr lang="pt-BR"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transformação;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formação,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tendo concluído ainda todo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seu 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ciclo de</a:t>
            </a:r>
            <a:r>
              <a:rPr lang="pt-BR" sz="2000" spc="-2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abrangência.</a:t>
            </a:r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bject 64"/>
          <p:cNvSpPr/>
          <p:nvPr/>
        </p:nvSpPr>
        <p:spPr>
          <a:xfrm>
            <a:off x="229771" y="2473780"/>
            <a:ext cx="3982011" cy="765481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sz="1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OBJETO DO DIREITO ADMINISTRATIVO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227192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3150</Words>
  <Application>Microsoft Office PowerPoint</Application>
  <PresentationFormat>Widescreen</PresentationFormat>
  <Paragraphs>252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Segoe UI</vt:lpstr>
      <vt:lpstr>Segoe UI Semibold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</dc:creator>
  <cp:lastModifiedBy>Pinheiro Neto Advogados</cp:lastModifiedBy>
  <cp:revision>61</cp:revision>
  <dcterms:created xsi:type="dcterms:W3CDTF">2018-02-06T23:33:08Z</dcterms:created>
  <dcterms:modified xsi:type="dcterms:W3CDTF">2019-02-14T21:15:42Z</dcterms:modified>
</cp:coreProperties>
</file>