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 id="270" r:id="rId18"/>
    <p:sldId id="274" r:id="rId19"/>
    <p:sldId id="275" r:id="rId20"/>
    <p:sldId id="269" r:id="rId21"/>
    <p:sldId id="271" r:id="rId22"/>
    <p:sldId id="272" r:id="rId23"/>
    <p:sldId id="273" r:id="rId24"/>
    <p:sldId id="276"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4DC20-1A82-8B48-BF3B-46B1C818B94C}" v="37" dt="2021-09-15T21:35:26.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89"/>
  </p:normalViewPr>
  <p:slideViewPr>
    <p:cSldViewPr snapToGrid="0" snapToObjects="1">
      <p:cViewPr varScale="1">
        <p:scale>
          <a:sx n="114" d="100"/>
          <a:sy n="114"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8DE48-BF2D-FF4E-9A9F-E4C00083E41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BA682A0-5739-2349-81EA-C94092295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CCCCA16-A729-344C-80D5-BF68E58E4626}"/>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5" name="Espaço Reservado para Rodapé 4">
            <a:extLst>
              <a:ext uri="{FF2B5EF4-FFF2-40B4-BE49-F238E27FC236}">
                <a16:creationId xmlns:a16="http://schemas.microsoft.com/office/drawing/2014/main" id="{17C8AD92-CBF9-B14C-994B-E977C1F91C5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995EAD2-152E-0148-93EA-E090CB16A4DF}"/>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3773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9E308-C592-8744-B881-F566B284F27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57EF38A-365B-6E4F-831D-74CC1F46387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AAFE933-0F2D-8C42-BBDB-3986EE57B747}"/>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5" name="Espaço Reservado para Rodapé 4">
            <a:extLst>
              <a:ext uri="{FF2B5EF4-FFF2-40B4-BE49-F238E27FC236}">
                <a16:creationId xmlns:a16="http://schemas.microsoft.com/office/drawing/2014/main" id="{EE64A4C6-82B6-C646-90E5-AB623A55D0F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5AD51CE-F8D1-2447-A4F5-D7263BC15D2F}"/>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95487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4396CE-87F7-7646-9A58-B8BE77590DA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B8C2B11-B69A-6340-9B24-9AE1FE084D0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2B9CD5-0C2A-9545-9202-D91C93372E22}"/>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5" name="Espaço Reservado para Rodapé 4">
            <a:extLst>
              <a:ext uri="{FF2B5EF4-FFF2-40B4-BE49-F238E27FC236}">
                <a16:creationId xmlns:a16="http://schemas.microsoft.com/office/drawing/2014/main" id="{6A9DD4C2-444B-564A-BB28-500585185C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7ECB27E-E3C0-814A-94DE-A0B2FD1EF449}"/>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185428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822AE-F273-0C47-B925-1B2611D2434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AB90CDE-63A5-F94F-8BFE-96439610952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577BF7E-8C20-7F4E-94B6-8E9EAAB84C74}"/>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5" name="Espaço Reservado para Rodapé 4">
            <a:extLst>
              <a:ext uri="{FF2B5EF4-FFF2-40B4-BE49-F238E27FC236}">
                <a16:creationId xmlns:a16="http://schemas.microsoft.com/office/drawing/2014/main" id="{3B06C5BE-961D-8F47-A17F-1C3984CA062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C537AC4-EBEC-4740-A776-9509E896421B}"/>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56402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95C64-280D-B647-BD0B-E7D5C242AFD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01C2BD3-C397-274D-A0CB-6D8A652AA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8DCBAEA-811F-EB4D-821E-6868415D9406}"/>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5" name="Espaço Reservado para Rodapé 4">
            <a:extLst>
              <a:ext uri="{FF2B5EF4-FFF2-40B4-BE49-F238E27FC236}">
                <a16:creationId xmlns:a16="http://schemas.microsoft.com/office/drawing/2014/main" id="{5E82CC30-F5A9-BE44-AD71-00C0167B85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0B9225-D936-4040-8A0F-449F45A9F81B}"/>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427793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59642-B402-894A-A5FD-B97F3EEAB42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E8D4DAF-8C73-0049-98EE-530437B8B76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DA29D8A-0AFC-5746-B7E8-758143DFEC0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DFDAEE8-0794-E946-A871-A979E54F1EED}"/>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6" name="Espaço Reservado para Rodapé 5">
            <a:extLst>
              <a:ext uri="{FF2B5EF4-FFF2-40B4-BE49-F238E27FC236}">
                <a16:creationId xmlns:a16="http://schemas.microsoft.com/office/drawing/2014/main" id="{723C54DE-2C62-8843-B597-1EA99BCC68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0794563-9D7D-9E42-871B-186062DCB262}"/>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105523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B143-00A9-8246-8A47-90A72B81D2F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B3A717A-CF36-8847-8EA3-52111EC8F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763CCBD-BCA8-7B4B-9317-AD7D4B26629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8CD716F-DD64-064B-A6A1-079A1CDA1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39A6439-9B58-0846-9E21-758C17FE1F4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E083575-10DB-2F44-9400-81F4F897F495}"/>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8" name="Espaço Reservado para Rodapé 7">
            <a:extLst>
              <a:ext uri="{FF2B5EF4-FFF2-40B4-BE49-F238E27FC236}">
                <a16:creationId xmlns:a16="http://schemas.microsoft.com/office/drawing/2014/main" id="{723818AB-BC74-354B-9564-A5B8C367B14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08F40C1-C078-B84C-926B-4F64D11BB10E}"/>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02080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CAE19-60C9-CD4E-A5E8-B7EE3F1160D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03A47AB-4434-F249-BDE9-12B654B32CBE}"/>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4" name="Espaço Reservado para Rodapé 3">
            <a:extLst>
              <a:ext uri="{FF2B5EF4-FFF2-40B4-BE49-F238E27FC236}">
                <a16:creationId xmlns:a16="http://schemas.microsoft.com/office/drawing/2014/main" id="{655140FB-C4FE-7145-991C-1D1626A2E07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6553A26-D3CF-E54A-AD1F-32A94D431F35}"/>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188304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DBC2AD5-D159-EC46-B0BD-E5BB13354BE6}"/>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3" name="Espaço Reservado para Rodapé 2">
            <a:extLst>
              <a:ext uri="{FF2B5EF4-FFF2-40B4-BE49-F238E27FC236}">
                <a16:creationId xmlns:a16="http://schemas.microsoft.com/office/drawing/2014/main" id="{72D425BD-730D-3D4C-A509-891F2D3C745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C3EF4D2-2C7A-9943-B97C-4126213130C8}"/>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215890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AEAD4-65CA-1C4C-85D0-4B9A96829D5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9130223-49EE-B343-915D-595494E0A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6280F35-3461-9D49-B261-44B6581A8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F801E41-E3F5-4F45-BA13-2FFC945B6CC4}"/>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6" name="Espaço Reservado para Rodapé 5">
            <a:extLst>
              <a:ext uri="{FF2B5EF4-FFF2-40B4-BE49-F238E27FC236}">
                <a16:creationId xmlns:a16="http://schemas.microsoft.com/office/drawing/2014/main" id="{6A117035-AE5E-DE4E-898A-966704A674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FFECBD7-5B46-7940-B07F-A3C2ED5F0F17}"/>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3158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EC365-560A-F64E-96FE-4ED0EEF54BC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E1F45A8-95A0-4840-B681-821458BF2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6AFF82F-0625-224A-A37C-72C655C08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36BB4CB-D375-2C4A-9FC4-7F8E3FB43D13}"/>
              </a:ext>
            </a:extLst>
          </p:cNvPr>
          <p:cNvSpPr>
            <a:spLocks noGrp="1"/>
          </p:cNvSpPr>
          <p:nvPr>
            <p:ph type="dt" sz="half" idx="10"/>
          </p:nvPr>
        </p:nvSpPr>
        <p:spPr/>
        <p:txBody>
          <a:bodyPr/>
          <a:lstStyle/>
          <a:p>
            <a:fld id="{5EB9130F-3249-BB4A-96D3-7DBCCE01B648}" type="datetimeFigureOut">
              <a:rPr lang="pt-BR" smtClean="0"/>
              <a:t>28/04/2023</a:t>
            </a:fld>
            <a:endParaRPr lang="pt-BR"/>
          </a:p>
        </p:txBody>
      </p:sp>
      <p:sp>
        <p:nvSpPr>
          <p:cNvPr id="6" name="Espaço Reservado para Rodapé 5">
            <a:extLst>
              <a:ext uri="{FF2B5EF4-FFF2-40B4-BE49-F238E27FC236}">
                <a16:creationId xmlns:a16="http://schemas.microsoft.com/office/drawing/2014/main" id="{95BCD984-BAD2-7544-9EE4-4F54793C44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8B69A64-5EA1-C04A-B7F7-F72E7330ED10}"/>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75033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85AEDCF-DEBD-0146-9B81-9F8ACB4CA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C73234B-0A0E-E942-AE29-67B5945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90D851-ECE3-AB4A-8DD6-DDA53F62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9130F-3249-BB4A-96D3-7DBCCE01B648}" type="datetimeFigureOut">
              <a:rPr lang="pt-BR" smtClean="0"/>
              <a:t>28/04/2023</a:t>
            </a:fld>
            <a:endParaRPr lang="pt-BR"/>
          </a:p>
        </p:txBody>
      </p:sp>
      <p:sp>
        <p:nvSpPr>
          <p:cNvPr id="5" name="Espaço Reservado para Rodapé 4">
            <a:extLst>
              <a:ext uri="{FF2B5EF4-FFF2-40B4-BE49-F238E27FC236}">
                <a16:creationId xmlns:a16="http://schemas.microsoft.com/office/drawing/2014/main" id="{392A4799-C998-B64B-9CED-67D50EE63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E26B51B-4597-164A-8467-94A8F3284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F4AD2-FC07-F644-92DF-1DC02028801F}" type="slidenum">
              <a:rPr lang="pt-BR" smtClean="0"/>
              <a:t>‹nº›</a:t>
            </a:fld>
            <a:endParaRPr lang="pt-BR"/>
          </a:p>
        </p:txBody>
      </p:sp>
    </p:spTree>
    <p:extLst>
      <p:ext uri="{BB962C8B-B14F-4D97-AF65-F5344CB8AC3E}">
        <p14:creationId xmlns:p14="http://schemas.microsoft.com/office/powerpoint/2010/main" val="149077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2"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6E2F3F13-D768-1948-A8C1-B5428E7AC6E4}"/>
              </a:ext>
            </a:extLst>
          </p:cNvPr>
          <p:cNvSpPr>
            <a:spLocks noGrp="1"/>
          </p:cNvSpPr>
          <p:nvPr>
            <p:ph type="ctrTitle"/>
          </p:nvPr>
        </p:nvSpPr>
        <p:spPr>
          <a:xfrm>
            <a:off x="1314824" y="735106"/>
            <a:ext cx="10053763" cy="2928470"/>
          </a:xfrm>
        </p:spPr>
        <p:txBody>
          <a:bodyPr anchor="b">
            <a:normAutofit/>
          </a:bodyPr>
          <a:lstStyle/>
          <a:p>
            <a:pPr algn="l"/>
            <a:r>
              <a:rPr lang="pt-BR" sz="4800" dirty="0">
                <a:solidFill>
                  <a:srgbClr val="FFFFFF"/>
                </a:solidFill>
              </a:rPr>
              <a:t>Direito dos Seguros</a:t>
            </a:r>
            <a:br>
              <a:rPr lang="pt-BR" sz="4800" dirty="0">
                <a:solidFill>
                  <a:srgbClr val="FFFFFF"/>
                </a:solidFill>
              </a:rPr>
            </a:br>
            <a:r>
              <a:rPr lang="pt-BR" sz="4800" dirty="0">
                <a:solidFill>
                  <a:srgbClr val="FFFFFF"/>
                </a:solidFill>
              </a:rPr>
              <a:t>Aula 4 – Mediação de Seguros</a:t>
            </a:r>
          </a:p>
        </p:txBody>
      </p:sp>
      <p:sp>
        <p:nvSpPr>
          <p:cNvPr id="3" name="Subtítulo 2">
            <a:extLst>
              <a:ext uri="{FF2B5EF4-FFF2-40B4-BE49-F238E27FC236}">
                <a16:creationId xmlns:a16="http://schemas.microsoft.com/office/drawing/2014/main" id="{C0A9B755-96E2-104C-AAC8-E13CC11C42BC}"/>
              </a:ext>
            </a:extLst>
          </p:cNvPr>
          <p:cNvSpPr>
            <a:spLocks noGrp="1"/>
          </p:cNvSpPr>
          <p:nvPr>
            <p:ph type="subTitle" idx="1"/>
          </p:nvPr>
        </p:nvSpPr>
        <p:spPr>
          <a:xfrm>
            <a:off x="1350682" y="4870824"/>
            <a:ext cx="10005951" cy="1458258"/>
          </a:xfrm>
        </p:spPr>
        <p:txBody>
          <a:bodyPr anchor="ctr">
            <a:normAutofit/>
          </a:bodyPr>
          <a:lstStyle/>
          <a:p>
            <a:pPr algn="l"/>
            <a:endParaRPr lang="pt-BR" dirty="0"/>
          </a:p>
          <a:p>
            <a:r>
              <a:rPr lang="pt-BR" dirty="0"/>
              <a:t>Professor Doutor Ruy Pereira Camilo Junior</a:t>
            </a:r>
          </a:p>
        </p:txBody>
      </p:sp>
    </p:spTree>
    <p:extLst>
      <p:ext uri="{BB962C8B-B14F-4D97-AF65-F5344CB8AC3E}">
        <p14:creationId xmlns:p14="http://schemas.microsoft.com/office/powerpoint/2010/main" val="19970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7BC4968-E2E2-0F4B-AEED-4A8FE39CB916}"/>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Nome da corretora</a:t>
            </a:r>
          </a:p>
        </p:txBody>
      </p:sp>
      <p:sp>
        <p:nvSpPr>
          <p:cNvPr id="3" name="Espaço Reservado para Conteúdo 2">
            <a:extLst>
              <a:ext uri="{FF2B5EF4-FFF2-40B4-BE49-F238E27FC236}">
                <a16:creationId xmlns:a16="http://schemas.microsoft.com/office/drawing/2014/main" id="{CCA6A6DE-DF3D-F848-9FB7-18ECA617C2F8}"/>
              </a:ext>
            </a:extLst>
          </p:cNvPr>
          <p:cNvSpPr>
            <a:spLocks noGrp="1"/>
          </p:cNvSpPr>
          <p:nvPr>
            <p:ph idx="1"/>
          </p:nvPr>
        </p:nvSpPr>
        <p:spPr>
          <a:xfrm>
            <a:off x="4810259" y="649480"/>
            <a:ext cx="6555347" cy="5546047"/>
          </a:xfrm>
        </p:spPr>
        <p:txBody>
          <a:bodyPr anchor="ctr">
            <a:normAutofit/>
          </a:bodyPr>
          <a:lstStyle/>
          <a:p>
            <a:pPr marL="0" indent="0">
              <a:buNone/>
            </a:pPr>
            <a:r>
              <a:rPr lang="pt-BR" sz="1900" spc="-40">
                <a:latin typeface="Arial"/>
                <a:cs typeface="Arial"/>
              </a:rPr>
              <a:t> </a:t>
            </a:r>
            <a:r>
              <a:rPr lang="pt-BR" sz="1900" b="1" spc="-55">
                <a:latin typeface="Times New Roman" panose="02020603050405020304" pitchFamily="18" charset="0"/>
                <a:cs typeface="Times New Roman" panose="02020603050405020304" pitchFamily="18" charset="0"/>
              </a:rPr>
              <a:t>f</a:t>
            </a:r>
            <a:r>
              <a:rPr lang="pt-BR" sz="1900" b="1" spc="-75">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r</a:t>
            </a:r>
            <a:r>
              <a:rPr lang="pt-BR" sz="1900" b="1" spc="-80">
                <a:latin typeface="Times New Roman" panose="02020603050405020304" pitchFamily="18" charset="0"/>
                <a:cs typeface="Times New Roman" panose="02020603050405020304" pitchFamily="18" charset="0"/>
              </a:rPr>
              <a:t>m</a:t>
            </a:r>
            <a:r>
              <a:rPr lang="pt-BR" sz="1900" b="1" spc="-75">
                <a:latin typeface="Times New Roman" panose="02020603050405020304" pitchFamily="18" charset="0"/>
                <a:cs typeface="Times New Roman" panose="02020603050405020304" pitchFamily="18" charset="0"/>
              </a:rPr>
              <a:t>a</a:t>
            </a:r>
            <a:r>
              <a:rPr lang="pt-BR" sz="1900" b="1" spc="-204">
                <a:latin typeface="Times New Roman" panose="02020603050405020304" pitchFamily="18" charset="0"/>
                <a:cs typeface="Times New Roman" panose="02020603050405020304" pitchFamily="18" charset="0"/>
              </a:rPr>
              <a:t>ç</a:t>
            </a:r>
            <a:r>
              <a:rPr lang="pt-BR" sz="1900" b="1" spc="-75">
                <a:latin typeface="Times New Roman" panose="02020603050405020304" pitchFamily="18" charset="0"/>
                <a:cs typeface="Times New Roman" panose="02020603050405020304" pitchFamily="18" charset="0"/>
              </a:rPr>
              <a:t>ã</a:t>
            </a:r>
            <a:r>
              <a:rPr lang="pt-BR" sz="1900" b="1" spc="-110">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d</a:t>
            </a:r>
            <a:r>
              <a:rPr lang="pt-BR" sz="1900" b="1" spc="-114">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no</a:t>
            </a:r>
            <a:r>
              <a:rPr lang="pt-BR" sz="1900" b="1" spc="-80">
                <a:latin typeface="Times New Roman" panose="02020603050405020304" pitchFamily="18" charset="0"/>
                <a:cs typeface="Times New Roman" panose="02020603050405020304" pitchFamily="18" charset="0"/>
              </a:rPr>
              <a:t>me</a:t>
            </a:r>
            <a:r>
              <a:rPr lang="pt-BR" sz="1900" b="1" spc="-45">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e</a:t>
            </a:r>
            <a:r>
              <a:rPr lang="pt-BR" sz="1900" b="1" spc="-85">
                <a:latin typeface="Times New Roman" panose="02020603050405020304" pitchFamily="18" charset="0"/>
                <a:cs typeface="Times New Roman" panose="02020603050405020304" pitchFamily="18" charset="0"/>
              </a:rPr>
              <a:t>m</a:t>
            </a:r>
            <a:r>
              <a:rPr lang="pt-BR" sz="1900" b="1" spc="-95">
                <a:latin typeface="Times New Roman" panose="02020603050405020304" pitchFamily="18" charset="0"/>
                <a:cs typeface="Times New Roman" panose="02020603050405020304" pitchFamily="18" charset="0"/>
              </a:rPr>
              <a:t>p</a:t>
            </a:r>
            <a:r>
              <a:rPr lang="pt-BR" sz="1900" b="1" spc="-60">
                <a:latin typeface="Times New Roman" panose="02020603050405020304" pitchFamily="18" charset="0"/>
                <a:cs typeface="Times New Roman" panose="02020603050405020304" pitchFamily="18" charset="0"/>
              </a:rPr>
              <a:t>r</a:t>
            </a:r>
            <a:r>
              <a:rPr lang="pt-BR" sz="1900" b="1" spc="-145">
                <a:latin typeface="Times New Roman" panose="02020603050405020304" pitchFamily="18" charset="0"/>
                <a:cs typeface="Times New Roman" panose="02020603050405020304" pitchFamily="18" charset="0"/>
              </a:rPr>
              <a:t>e</a:t>
            </a:r>
            <a:r>
              <a:rPr lang="pt-BR" sz="1900" b="1" spc="-150">
                <a:latin typeface="Times New Roman" panose="02020603050405020304" pitchFamily="18" charset="0"/>
                <a:cs typeface="Times New Roman" panose="02020603050405020304" pitchFamily="18" charset="0"/>
              </a:rPr>
              <a:t>s</a:t>
            </a:r>
            <a:r>
              <a:rPr lang="pt-BR" sz="1900" b="1" spc="-75">
                <a:latin typeface="Times New Roman" panose="02020603050405020304" pitchFamily="18" charset="0"/>
                <a:cs typeface="Times New Roman" panose="02020603050405020304" pitchFamily="18" charset="0"/>
              </a:rPr>
              <a:t>a</a:t>
            </a:r>
            <a:r>
              <a:rPr lang="pt-BR" sz="1900" b="1" spc="-40">
                <a:latin typeface="Times New Roman" panose="02020603050405020304" pitchFamily="18" charset="0"/>
                <a:cs typeface="Times New Roman" panose="02020603050405020304" pitchFamily="18" charset="0"/>
              </a:rPr>
              <a:t>r</a:t>
            </a:r>
            <a:r>
              <a:rPr lang="pt-BR" sz="1900" b="1" spc="-45">
                <a:latin typeface="Times New Roman" panose="02020603050405020304" pitchFamily="18" charset="0"/>
                <a:cs typeface="Times New Roman" panose="02020603050405020304" pitchFamily="18" charset="0"/>
              </a:rPr>
              <a:t>i</a:t>
            </a:r>
            <a:r>
              <a:rPr lang="pt-BR" sz="1900" b="1" spc="-75">
                <a:latin typeface="Times New Roman" panose="02020603050405020304" pitchFamily="18" charset="0"/>
                <a:cs typeface="Times New Roman" panose="02020603050405020304" pitchFamily="18" charset="0"/>
              </a:rPr>
              <a:t>a</a:t>
            </a:r>
            <a:r>
              <a:rPr lang="pt-BR" sz="1900" b="1" spc="-45">
                <a:latin typeface="Times New Roman" panose="02020603050405020304" pitchFamily="18" charset="0"/>
                <a:cs typeface="Times New Roman" panose="02020603050405020304" pitchFamily="18" charset="0"/>
              </a:rPr>
              <a:t>l</a:t>
            </a:r>
            <a:r>
              <a:rPr lang="pt-BR" sz="1900" spc="-20">
                <a:latin typeface="Times New Roman" panose="02020603050405020304" pitchFamily="18" charset="0"/>
                <a:cs typeface="Times New Roman" panose="02020603050405020304" pitchFamily="18" charset="0"/>
              </a:rPr>
              <a:t>:</a:t>
            </a:r>
            <a:endParaRPr lang="pt-BR" sz="1900">
              <a:latin typeface="Times New Roman" panose="02020603050405020304" pitchFamily="18" charset="0"/>
              <a:cs typeface="Times New Roman" panose="02020603050405020304" pitchFamily="18" charset="0"/>
            </a:endParaRPr>
          </a:p>
          <a:p>
            <a:pPr marL="0" indent="0">
              <a:spcBef>
                <a:spcPts val="15"/>
              </a:spcBef>
              <a:buNone/>
            </a:pPr>
            <a:endParaRPr lang="pt-BR" sz="1900">
              <a:latin typeface="Times New Roman" panose="02020603050405020304" pitchFamily="18" charset="0"/>
              <a:cs typeface="Times New Roman" panose="02020603050405020304" pitchFamily="18" charset="0"/>
            </a:endParaRPr>
          </a:p>
          <a:p>
            <a:pPr marL="798195" marR="5080"/>
            <a:r>
              <a:rPr lang="pt-BR" sz="1900" spc="-50">
                <a:latin typeface="Times New Roman" panose="02020603050405020304" pitchFamily="18" charset="0"/>
                <a:cs typeface="Times New Roman" panose="02020603050405020304" pitchFamily="18" charset="0"/>
              </a:rPr>
              <a:t>Circular </a:t>
            </a:r>
            <a:r>
              <a:rPr lang="pt-BR" sz="1900" spc="-235">
                <a:latin typeface="Times New Roman" panose="02020603050405020304" pitchFamily="18" charset="0"/>
                <a:cs typeface="Times New Roman" panose="02020603050405020304" pitchFamily="18" charset="0"/>
              </a:rPr>
              <a:t>SUSEP</a:t>
            </a:r>
            <a:r>
              <a:rPr lang="pt-BR" sz="1900" spc="-229">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n. 510/2015, </a:t>
            </a:r>
            <a:r>
              <a:rPr lang="pt-BR" sz="1900" spc="-5">
                <a:latin typeface="Times New Roman" panose="02020603050405020304" pitchFamily="18" charset="0"/>
                <a:cs typeface="Times New Roman" panose="02020603050405020304" pitchFamily="18" charset="0"/>
              </a:rPr>
              <a:t>art. </a:t>
            </a:r>
            <a:r>
              <a:rPr lang="pt-BR" sz="1900" spc="10">
                <a:latin typeface="Times New Roman" panose="02020603050405020304" pitchFamily="18" charset="0"/>
                <a:cs typeface="Times New Roman" panose="02020603050405020304" pitchFamily="18" charset="0"/>
              </a:rPr>
              <a:t>4º: </a:t>
            </a:r>
            <a:r>
              <a:rPr lang="pt-BR" sz="1900" spc="-10">
                <a:latin typeface="Times New Roman" panose="02020603050405020304" pitchFamily="18" charset="0"/>
                <a:cs typeface="Times New Roman" panose="02020603050405020304" pitchFamily="18" charset="0"/>
              </a:rPr>
              <a:t>“</a:t>
            </a:r>
            <a:r>
              <a:rPr lang="pt-BR" sz="1900" b="1" spc="-10">
                <a:latin typeface="Times New Roman" panose="02020603050405020304" pitchFamily="18" charset="0"/>
                <a:cs typeface="Times New Roman" panose="02020603050405020304" pitchFamily="18" charset="0"/>
              </a:rPr>
              <a:t>Art</a:t>
            </a:r>
            <a:r>
              <a:rPr lang="pt-BR" sz="1900" spc="-10">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4</a:t>
            </a:r>
            <a:r>
              <a:rPr lang="pt-BR" sz="1900" spc="-60">
                <a:latin typeface="Times New Roman" panose="02020603050405020304" pitchFamily="18" charset="0"/>
                <a:cs typeface="Times New Roman" panose="02020603050405020304" pitchFamily="18" charset="0"/>
              </a:rPr>
              <a:t>°. </a:t>
            </a:r>
            <a:r>
              <a:rPr lang="pt-BR" sz="1900" spc="-270">
                <a:latin typeface="Times New Roman" panose="02020603050405020304" pitchFamily="18" charset="0"/>
                <a:cs typeface="Times New Roman" panose="02020603050405020304" pitchFamily="18" charset="0"/>
              </a:rPr>
              <a:t>É</a:t>
            </a:r>
            <a:r>
              <a:rPr lang="pt-BR" sz="1900" spc="-265">
                <a:latin typeface="Times New Roman" panose="02020603050405020304" pitchFamily="18" charset="0"/>
                <a:cs typeface="Times New Roman" panose="02020603050405020304" pitchFamily="18" charset="0"/>
              </a:rPr>
              <a:t> </a:t>
            </a:r>
            <a:r>
              <a:rPr lang="pt-BR" sz="1900" b="1" spc="-80">
                <a:latin typeface="Times New Roman" panose="02020603050405020304" pitchFamily="18" charset="0"/>
                <a:cs typeface="Times New Roman" panose="02020603050405020304" pitchFamily="18" charset="0"/>
              </a:rPr>
              <a:t>obrigatório </a:t>
            </a:r>
            <a:r>
              <a:rPr lang="pt-BR" sz="1900" spc="-45">
                <a:latin typeface="Times New Roman" panose="02020603050405020304" pitchFamily="18" charset="0"/>
                <a:cs typeface="Times New Roman" panose="02020603050405020304" pitchFamily="18" charset="0"/>
              </a:rPr>
              <a:t>constar </a:t>
            </a:r>
            <a:r>
              <a:rPr lang="pt-BR" sz="1900" u="sng" spc="-55">
                <a:uFill>
                  <a:solidFill>
                    <a:srgbClr val="000000"/>
                  </a:solidFill>
                </a:uFill>
                <a:latin typeface="Times New Roman" panose="02020603050405020304" pitchFamily="18" charset="0"/>
                <a:cs typeface="Times New Roman" panose="02020603050405020304" pitchFamily="18" charset="0"/>
              </a:rPr>
              <a:t>uma </a:t>
            </a:r>
            <a:r>
              <a:rPr lang="pt-BR" sz="1900" u="sng" spc="-95">
                <a:uFill>
                  <a:solidFill>
                    <a:srgbClr val="000000"/>
                  </a:solidFill>
                </a:uFill>
                <a:latin typeface="Times New Roman" panose="02020603050405020304" pitchFamily="18" charset="0"/>
                <a:cs typeface="Times New Roman" panose="02020603050405020304" pitchFamily="18" charset="0"/>
              </a:rPr>
              <a:t>das </a:t>
            </a:r>
            <a:r>
              <a:rPr lang="pt-BR" sz="1900" u="sng" spc="-80">
                <a:uFill>
                  <a:solidFill>
                    <a:srgbClr val="000000"/>
                  </a:solidFill>
                </a:uFill>
                <a:latin typeface="Times New Roman" panose="02020603050405020304" pitchFamily="18" charset="0"/>
                <a:cs typeface="Times New Roman" panose="02020603050405020304" pitchFamily="18" charset="0"/>
              </a:rPr>
              <a:t>expressões</a:t>
            </a:r>
            <a:r>
              <a:rPr lang="pt-BR" sz="1900" spc="-80">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a:t>
            </a:r>
            <a:r>
              <a:rPr lang="pt-BR" sz="1900" b="1" spc="-60">
                <a:latin typeface="Times New Roman" panose="02020603050405020304" pitchFamily="18" charset="0"/>
                <a:cs typeface="Times New Roman" panose="02020603050405020304" pitchFamily="18" charset="0"/>
              </a:rPr>
              <a:t>Corretor(a) </a:t>
            </a:r>
            <a:r>
              <a:rPr lang="pt-BR" sz="1900" b="1" spc="-80">
                <a:latin typeface="Times New Roman" panose="02020603050405020304" pitchFamily="18" charset="0"/>
                <a:cs typeface="Times New Roman" panose="02020603050405020304" pitchFamily="18" charset="0"/>
              </a:rPr>
              <a:t>de </a:t>
            </a:r>
            <a:r>
              <a:rPr lang="pt-BR" sz="1900" b="1" spc="-75">
                <a:latin typeface="Times New Roman" panose="02020603050405020304" pitchFamily="18" charset="0"/>
                <a:cs typeface="Times New Roman" panose="02020603050405020304" pitchFamily="18" charset="0"/>
              </a:rPr>
              <a:t> </a:t>
            </a:r>
            <a:r>
              <a:rPr lang="pt-BR" sz="1900" b="1" spc="-120">
                <a:latin typeface="Times New Roman" panose="02020603050405020304" pitchFamily="18" charset="0"/>
                <a:cs typeface="Times New Roman" panose="02020603050405020304" pitchFamily="18" charset="0"/>
              </a:rPr>
              <a:t>Seguros</a:t>
            </a:r>
            <a:r>
              <a:rPr lang="pt-BR" sz="1900" spc="-120">
                <a:latin typeface="Times New Roman" panose="02020603050405020304" pitchFamily="18" charset="0"/>
                <a:cs typeface="Times New Roman" panose="02020603050405020304" pitchFamily="18" charset="0"/>
              </a:rPr>
              <a:t>’</a:t>
            </a:r>
            <a:r>
              <a:rPr lang="pt-BR" sz="1900" spc="180">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ou</a:t>
            </a:r>
            <a:r>
              <a:rPr lang="pt-BR" sz="1900" spc="-30">
                <a:latin typeface="Times New Roman" panose="02020603050405020304" pitchFamily="18" charset="0"/>
                <a:cs typeface="Times New Roman" panose="02020603050405020304" pitchFamily="18" charset="0"/>
              </a:rPr>
              <a:t> </a:t>
            </a:r>
            <a:r>
              <a:rPr lang="pt-BR" sz="1900" spc="-85">
                <a:latin typeface="Times New Roman" panose="02020603050405020304" pitchFamily="18" charset="0"/>
                <a:cs typeface="Times New Roman" panose="02020603050405020304" pitchFamily="18" charset="0"/>
              </a:rPr>
              <a:t>‘</a:t>
            </a:r>
            <a:r>
              <a:rPr lang="pt-BR" sz="1900" b="1" spc="-85">
                <a:latin typeface="Times New Roman" panose="02020603050405020304" pitchFamily="18" charset="0"/>
                <a:cs typeface="Times New Roman" panose="02020603050405020304" pitchFamily="18" charset="0"/>
              </a:rPr>
              <a:t>Corretagem</a:t>
            </a:r>
            <a:r>
              <a:rPr lang="pt-BR" sz="1900" b="1" spc="-8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de</a:t>
            </a:r>
            <a:r>
              <a:rPr lang="pt-BR" sz="1900" b="1" spc="-85">
                <a:latin typeface="Times New Roman" panose="02020603050405020304" pitchFamily="18" charset="0"/>
                <a:cs typeface="Times New Roman" panose="02020603050405020304" pitchFamily="18" charset="0"/>
              </a:rPr>
              <a:t> </a:t>
            </a:r>
            <a:r>
              <a:rPr lang="pt-BR" sz="1900" b="1" spc="-125">
                <a:latin typeface="Times New Roman" panose="02020603050405020304" pitchFamily="18" charset="0"/>
                <a:cs typeface="Times New Roman" panose="02020603050405020304" pitchFamily="18" charset="0"/>
              </a:rPr>
              <a:t>Seguros</a:t>
            </a:r>
            <a:r>
              <a:rPr lang="pt-BR" sz="1900" spc="-125">
                <a:latin typeface="Times New Roman" panose="02020603050405020304" pitchFamily="18" charset="0"/>
                <a:cs typeface="Times New Roman" panose="02020603050405020304" pitchFamily="18" charset="0"/>
              </a:rPr>
              <a:t>’,</a:t>
            </a:r>
            <a:r>
              <a:rPr lang="pt-BR" sz="1900" spc="-120">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mesmo</a:t>
            </a:r>
            <a:r>
              <a:rPr lang="pt-BR" sz="1900" spc="-55">
                <a:latin typeface="Times New Roman" panose="02020603050405020304" pitchFamily="18" charset="0"/>
                <a:cs typeface="Times New Roman" panose="02020603050405020304" pitchFamily="18" charset="0"/>
              </a:rPr>
              <a:t> </a:t>
            </a:r>
            <a:r>
              <a:rPr lang="pt-BR" sz="1900" spc="-45">
                <a:latin typeface="Times New Roman" panose="02020603050405020304" pitchFamily="18" charset="0"/>
                <a:cs typeface="Times New Roman" panose="02020603050405020304" pitchFamily="18" charset="0"/>
              </a:rPr>
              <a:t>que</a:t>
            </a:r>
            <a:r>
              <a:rPr lang="pt-BR" sz="1900" spc="-40">
                <a:latin typeface="Times New Roman" panose="02020603050405020304" pitchFamily="18" charset="0"/>
                <a:cs typeface="Times New Roman" panose="02020603050405020304" pitchFamily="18" charset="0"/>
              </a:rPr>
              <a:t> </a:t>
            </a:r>
            <a:r>
              <a:rPr lang="pt-BR" sz="1900" spc="-45">
                <a:latin typeface="Times New Roman" panose="02020603050405020304" pitchFamily="18" charset="0"/>
                <a:cs typeface="Times New Roman" panose="02020603050405020304" pitchFamily="18" charset="0"/>
              </a:rPr>
              <a:t>intercalas</a:t>
            </a:r>
            <a:r>
              <a:rPr lang="pt-BR" sz="1900" spc="-40">
                <a:latin typeface="Times New Roman" panose="02020603050405020304" pitchFamily="18" charset="0"/>
                <a:cs typeface="Times New Roman" panose="02020603050405020304" pitchFamily="18" charset="0"/>
              </a:rPr>
              <a:t> </a:t>
            </a:r>
            <a:r>
              <a:rPr lang="pt-BR" sz="1900" spc="-10">
                <a:latin typeface="Times New Roman" panose="02020603050405020304" pitchFamily="18" charset="0"/>
                <a:cs typeface="Times New Roman" panose="02020603050405020304" pitchFamily="18" charset="0"/>
              </a:rPr>
              <a:t>por</a:t>
            </a:r>
            <a:r>
              <a:rPr lang="pt-BR" sz="1900" spc="-5">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outra(s)</a:t>
            </a:r>
            <a:r>
              <a:rPr lang="pt-BR" sz="1900" spc="-30">
                <a:latin typeface="Times New Roman" panose="02020603050405020304" pitchFamily="18" charset="0"/>
                <a:cs typeface="Times New Roman" panose="02020603050405020304" pitchFamily="18" charset="0"/>
              </a:rPr>
              <a:t> </a:t>
            </a:r>
            <a:r>
              <a:rPr lang="pt-BR" sz="1900" spc="-40">
                <a:latin typeface="Times New Roman" panose="02020603050405020304" pitchFamily="18" charset="0"/>
                <a:cs typeface="Times New Roman" panose="02020603050405020304" pitchFamily="18" charset="0"/>
              </a:rPr>
              <a:t>atividade(s),</a:t>
            </a:r>
            <a:r>
              <a:rPr lang="pt-BR" sz="1900" spc="-35">
                <a:latin typeface="Times New Roman" panose="02020603050405020304" pitchFamily="18" charset="0"/>
                <a:cs typeface="Times New Roman" panose="02020603050405020304" pitchFamily="18" charset="0"/>
              </a:rPr>
              <a:t> no</a:t>
            </a:r>
            <a:r>
              <a:rPr lang="pt-BR" sz="1900" spc="-30">
                <a:latin typeface="Times New Roman" panose="02020603050405020304" pitchFamily="18" charset="0"/>
                <a:cs typeface="Times New Roman" panose="02020603050405020304" pitchFamily="18" charset="0"/>
              </a:rPr>
              <a:t> </a:t>
            </a:r>
            <a:r>
              <a:rPr lang="pt-BR" sz="1900" spc="-40">
                <a:latin typeface="Times New Roman" panose="02020603050405020304" pitchFamily="18" charset="0"/>
                <a:cs typeface="Times New Roman" panose="02020603050405020304" pitchFamily="18" charset="0"/>
              </a:rPr>
              <a:t>nome </a:t>
            </a:r>
            <a:r>
              <a:rPr lang="pt-BR" sz="1900" spc="-35">
                <a:latin typeface="Times New Roman" panose="02020603050405020304" pitchFamily="18" charset="0"/>
                <a:cs typeface="Times New Roman" panose="02020603050405020304" pitchFamily="18" charset="0"/>
              </a:rPr>
              <a:t> </a:t>
            </a:r>
            <a:r>
              <a:rPr lang="pt-BR" sz="1900" spc="-40">
                <a:latin typeface="Times New Roman" panose="02020603050405020304" pitchFamily="18" charset="0"/>
                <a:cs typeface="Times New Roman" panose="02020603050405020304" pitchFamily="18" charset="0"/>
              </a:rPr>
              <a:t>empresarial </a:t>
            </a:r>
            <a:r>
              <a:rPr lang="pt-BR" sz="1900" spc="-90">
                <a:latin typeface="Times New Roman" panose="02020603050405020304" pitchFamily="18" charset="0"/>
                <a:cs typeface="Times New Roman" panose="02020603050405020304" pitchFamily="18" charset="0"/>
              </a:rPr>
              <a:t>e </a:t>
            </a:r>
            <a:r>
              <a:rPr lang="pt-BR" sz="1900" spc="-70">
                <a:latin typeface="Times New Roman" panose="02020603050405020304" pitchFamily="18" charset="0"/>
                <a:cs typeface="Times New Roman" panose="02020603050405020304" pitchFamily="18" charset="0"/>
              </a:rPr>
              <a:t>nos </a:t>
            </a:r>
            <a:r>
              <a:rPr lang="pt-BR" sz="1900" spc="-50">
                <a:latin typeface="Times New Roman" panose="02020603050405020304" pitchFamily="18" charset="0"/>
                <a:cs typeface="Times New Roman" panose="02020603050405020304" pitchFamily="18" charset="0"/>
              </a:rPr>
              <a:t>sítios </a:t>
            </a:r>
            <a:r>
              <a:rPr lang="pt-BR" sz="1900" spc="-30">
                <a:latin typeface="Times New Roman" panose="02020603050405020304" pitchFamily="18" charset="0"/>
                <a:cs typeface="Times New Roman" panose="02020603050405020304" pitchFamily="18" charset="0"/>
              </a:rPr>
              <a:t>eletrônicos. </a:t>
            </a:r>
            <a:r>
              <a:rPr lang="pt-BR" sz="1900" spc="-10">
                <a:latin typeface="Times New Roman" panose="02020603050405020304" pitchFamily="18" charset="0"/>
                <a:cs typeface="Times New Roman" panose="02020603050405020304" pitchFamily="18" charset="0"/>
              </a:rPr>
              <a:t>“</a:t>
            </a:r>
            <a:r>
              <a:rPr lang="pt-BR" sz="1900" b="1" spc="-10">
                <a:latin typeface="Times New Roman" panose="02020603050405020304" pitchFamily="18" charset="0"/>
                <a:cs typeface="Times New Roman" panose="02020603050405020304" pitchFamily="18" charset="0"/>
              </a:rPr>
              <a:t>Art</a:t>
            </a:r>
            <a:r>
              <a:rPr lang="pt-BR" sz="1900" spc="-10">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9</a:t>
            </a:r>
            <a:r>
              <a:rPr lang="pt-BR" sz="1900" spc="-6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 </a:t>
            </a:r>
            <a:r>
              <a:rPr lang="pt-BR" sz="1900" b="1" spc="-50">
                <a:latin typeface="Times New Roman" panose="02020603050405020304" pitchFamily="18" charset="0"/>
                <a:cs typeface="Times New Roman" panose="02020603050405020304" pitchFamily="18" charset="0"/>
              </a:rPr>
              <a:t>2</a:t>
            </a:r>
            <a:r>
              <a:rPr lang="pt-BR" sz="1900" spc="-50">
                <a:latin typeface="Times New Roman" panose="02020603050405020304" pitchFamily="18" charset="0"/>
                <a:cs typeface="Times New Roman" panose="02020603050405020304" pitchFamily="18" charset="0"/>
              </a:rPr>
              <a:t>°: </a:t>
            </a:r>
            <a:r>
              <a:rPr lang="pt-BR" sz="1900" spc="25">
                <a:latin typeface="Times New Roman" panose="02020603050405020304" pitchFamily="18" charset="0"/>
                <a:cs typeface="Times New Roman" panose="02020603050405020304" pitchFamily="18" charset="0"/>
              </a:rPr>
              <a:t>“</a:t>
            </a:r>
            <a:r>
              <a:rPr lang="pt-BR" sz="1900" b="1" spc="25">
                <a:latin typeface="Times New Roman" panose="02020603050405020304" pitchFamily="18" charset="0"/>
                <a:cs typeface="Times New Roman" panose="02020603050405020304" pitchFamily="18" charset="0"/>
              </a:rPr>
              <a:t>§ </a:t>
            </a:r>
            <a:r>
              <a:rPr lang="pt-BR" sz="1900" b="1" spc="-5">
                <a:latin typeface="Times New Roman" panose="02020603050405020304" pitchFamily="18" charset="0"/>
                <a:cs typeface="Times New Roman" panose="02020603050405020304" pitchFamily="18" charset="0"/>
              </a:rPr>
              <a:t>2</a:t>
            </a:r>
            <a:r>
              <a:rPr lang="pt-BR" sz="1900" spc="-5">
                <a:latin typeface="Times New Roman" panose="02020603050405020304" pitchFamily="18" charset="0"/>
                <a:cs typeface="Times New Roman" panose="02020603050405020304" pitchFamily="18" charset="0"/>
              </a:rPr>
              <a:t>.º </a:t>
            </a:r>
            <a:r>
              <a:rPr lang="pt-BR" sz="1900" spc="-270">
                <a:latin typeface="Times New Roman" panose="02020603050405020304" pitchFamily="18" charset="0"/>
                <a:cs typeface="Times New Roman" panose="02020603050405020304" pitchFamily="18" charset="0"/>
              </a:rPr>
              <a:t>É</a:t>
            </a:r>
            <a:r>
              <a:rPr lang="pt-BR" sz="1900" spc="-26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vedado </a:t>
            </a:r>
            <a:r>
              <a:rPr lang="pt-BR" sz="1900" spc="-45">
                <a:latin typeface="Times New Roman" panose="02020603050405020304" pitchFamily="18" charset="0"/>
                <a:cs typeface="Times New Roman" panose="02020603050405020304" pitchFamily="18" charset="0"/>
              </a:rPr>
              <a:t>constar </a:t>
            </a:r>
            <a:r>
              <a:rPr lang="pt-BR" sz="1900" spc="-35">
                <a:latin typeface="Times New Roman" panose="02020603050405020304" pitchFamily="18" charset="0"/>
                <a:cs typeface="Times New Roman" panose="02020603050405020304" pitchFamily="18" charset="0"/>
              </a:rPr>
              <a:t>no </a:t>
            </a:r>
            <a:r>
              <a:rPr lang="pt-BR" sz="1900" spc="-10">
                <a:latin typeface="Times New Roman" panose="02020603050405020304" pitchFamily="18" charset="0"/>
                <a:cs typeface="Times New Roman" panose="02020603050405020304" pitchFamily="18" charset="0"/>
              </a:rPr>
              <a:t>objeto </a:t>
            </a:r>
            <a:r>
              <a:rPr lang="pt-BR" sz="1900" spc="-60">
                <a:latin typeface="Times New Roman" panose="02020603050405020304" pitchFamily="18" charset="0"/>
                <a:cs typeface="Times New Roman" panose="02020603050405020304" pitchFamily="18" charset="0"/>
              </a:rPr>
              <a:t>social </a:t>
            </a:r>
            <a:r>
              <a:rPr lang="pt-BR" sz="1900" spc="-35">
                <a:latin typeface="Times New Roman" panose="02020603050405020304" pitchFamily="18" charset="0"/>
                <a:cs typeface="Times New Roman" panose="02020603050405020304" pitchFamily="18" charset="0"/>
              </a:rPr>
              <a:t>do </a:t>
            </a:r>
            <a:r>
              <a:rPr lang="pt-BR" sz="1900" spc="-10">
                <a:latin typeface="Times New Roman" panose="02020603050405020304" pitchFamily="18" charset="0"/>
                <a:cs typeface="Times New Roman" panose="02020603050405020304" pitchFamily="18" charset="0"/>
              </a:rPr>
              <a:t>corretor </a:t>
            </a:r>
            <a:r>
              <a:rPr lang="pt-BR" sz="1900" spc="-45">
                <a:latin typeface="Times New Roman" panose="02020603050405020304" pitchFamily="18" charset="0"/>
                <a:cs typeface="Times New Roman" panose="02020603050405020304" pitchFamily="18" charset="0"/>
              </a:rPr>
              <a:t>de </a:t>
            </a:r>
            <a:r>
              <a:rPr lang="pt-BR" sz="1900" spc="-405">
                <a:latin typeface="Times New Roman" panose="02020603050405020304" pitchFamily="18" charset="0"/>
                <a:cs typeface="Times New Roman" panose="02020603050405020304" pitchFamily="18" charset="0"/>
              </a:rPr>
              <a:t> </a:t>
            </a:r>
            <a:r>
              <a:rPr lang="pt-BR" sz="1900" spc="-70">
                <a:latin typeface="Times New Roman" panose="02020603050405020304" pitchFamily="18" charset="0"/>
                <a:cs typeface="Times New Roman" panose="02020603050405020304" pitchFamily="18" charset="0"/>
              </a:rPr>
              <a:t>seguros,</a:t>
            </a:r>
            <a:r>
              <a:rPr lang="pt-BR" sz="1900" spc="280">
                <a:latin typeface="Times New Roman" panose="02020603050405020304" pitchFamily="18" charset="0"/>
                <a:cs typeface="Times New Roman" panose="02020603050405020304" pitchFamily="18" charset="0"/>
              </a:rPr>
              <a:t> </a:t>
            </a:r>
            <a:r>
              <a:rPr lang="pt-BR" sz="1900" spc="-90">
                <a:latin typeface="Times New Roman" panose="02020603050405020304" pitchFamily="18" charset="0"/>
                <a:cs typeface="Times New Roman" panose="02020603050405020304" pitchFamily="18" charset="0"/>
              </a:rPr>
              <a:t>pessoa</a:t>
            </a:r>
            <a:r>
              <a:rPr lang="pt-BR" sz="1900" spc="-85">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jurídica,</a:t>
            </a:r>
            <a:r>
              <a:rPr lang="pt-BR" sz="1900" spc="-25">
                <a:latin typeface="Times New Roman" panose="02020603050405020304" pitchFamily="18" charset="0"/>
                <a:cs typeface="Times New Roman" panose="02020603050405020304" pitchFamily="18" charset="0"/>
              </a:rPr>
              <a:t> </a:t>
            </a:r>
            <a:r>
              <a:rPr lang="pt-BR" sz="1900" spc="-130">
                <a:latin typeface="Times New Roman" panose="02020603050405020304" pitchFamily="18" charset="0"/>
                <a:cs typeface="Times New Roman" panose="02020603050405020304" pitchFamily="18" charset="0"/>
              </a:rPr>
              <a:t>as</a:t>
            </a:r>
            <a:r>
              <a:rPr lang="pt-BR" sz="1900" spc="-125">
                <a:latin typeface="Times New Roman" panose="02020603050405020304" pitchFamily="18" charset="0"/>
                <a:cs typeface="Times New Roman" panose="02020603050405020304" pitchFamily="18" charset="0"/>
              </a:rPr>
              <a:t> </a:t>
            </a:r>
            <a:r>
              <a:rPr lang="pt-BR" sz="1900" spc="-80">
                <a:latin typeface="Times New Roman" panose="02020603050405020304" pitchFamily="18" charset="0"/>
                <a:cs typeface="Times New Roman" panose="02020603050405020304" pitchFamily="18" charset="0"/>
              </a:rPr>
              <a:t>expressões</a:t>
            </a:r>
            <a:r>
              <a:rPr lang="pt-BR" sz="1900" spc="-75">
                <a:latin typeface="Times New Roman" panose="02020603050405020304" pitchFamily="18" charset="0"/>
                <a:cs typeface="Times New Roman" panose="02020603050405020304" pitchFamily="18" charset="0"/>
              </a:rPr>
              <a:t> </a:t>
            </a:r>
            <a:r>
              <a:rPr lang="pt-BR" sz="1900" spc="-105">
                <a:latin typeface="Times New Roman" panose="02020603050405020304" pitchFamily="18" charset="0"/>
                <a:cs typeface="Times New Roman" panose="02020603050405020304" pitchFamily="18" charset="0"/>
              </a:rPr>
              <a:t>’</a:t>
            </a:r>
            <a:r>
              <a:rPr lang="pt-BR" sz="1900" b="1" spc="-105">
                <a:latin typeface="Times New Roman" panose="02020603050405020304" pitchFamily="18" charset="0"/>
                <a:cs typeface="Times New Roman" panose="02020603050405020304" pitchFamily="18" charset="0"/>
              </a:rPr>
              <a:t>seguros</a:t>
            </a:r>
            <a:r>
              <a:rPr lang="pt-BR" sz="1900" spc="-105">
                <a:latin typeface="Times New Roman" panose="02020603050405020304" pitchFamily="18" charset="0"/>
                <a:cs typeface="Times New Roman" panose="02020603050405020304" pitchFamily="18" charset="0"/>
              </a:rPr>
              <a:t>’,</a:t>
            </a:r>
            <a:r>
              <a:rPr lang="pt-BR" sz="1900" spc="-100">
                <a:latin typeface="Times New Roman" panose="02020603050405020304" pitchFamily="18" charset="0"/>
                <a:cs typeface="Times New Roman" panose="02020603050405020304" pitchFamily="18" charset="0"/>
              </a:rPr>
              <a:t> </a:t>
            </a:r>
            <a:r>
              <a:rPr lang="pt-BR" sz="1900" spc="-75">
                <a:latin typeface="Times New Roman" panose="02020603050405020304" pitchFamily="18" charset="0"/>
                <a:cs typeface="Times New Roman" panose="02020603050405020304" pitchFamily="18" charset="0"/>
              </a:rPr>
              <a:t>’</a:t>
            </a:r>
            <a:r>
              <a:rPr lang="pt-BR" sz="1900" b="1" spc="-75">
                <a:latin typeface="Times New Roman" panose="02020603050405020304" pitchFamily="18" charset="0"/>
                <a:cs typeface="Times New Roman" panose="02020603050405020304" pitchFamily="18" charset="0"/>
              </a:rPr>
              <a:t>capitalização</a:t>
            </a:r>
            <a:r>
              <a:rPr lang="pt-BR" sz="1900" spc="-75">
                <a:latin typeface="Times New Roman" panose="02020603050405020304" pitchFamily="18" charset="0"/>
                <a:cs typeface="Times New Roman" panose="02020603050405020304" pitchFamily="18" charset="0"/>
              </a:rPr>
              <a:t>’</a:t>
            </a:r>
            <a:r>
              <a:rPr lang="pt-BR" sz="1900" spc="-70">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ou</a:t>
            </a:r>
            <a:r>
              <a:rPr lang="pt-BR" sz="1900" spc="-30">
                <a:latin typeface="Times New Roman" panose="02020603050405020304" pitchFamily="18" charset="0"/>
                <a:cs typeface="Times New Roman" panose="02020603050405020304" pitchFamily="18" charset="0"/>
              </a:rPr>
              <a:t> </a:t>
            </a:r>
            <a:r>
              <a:rPr lang="pt-BR" sz="1900" spc="-75">
                <a:latin typeface="Times New Roman" panose="02020603050405020304" pitchFamily="18" charset="0"/>
                <a:cs typeface="Times New Roman" panose="02020603050405020304" pitchFamily="18" charset="0"/>
              </a:rPr>
              <a:t>’</a:t>
            </a:r>
            <a:r>
              <a:rPr lang="pt-BR" sz="1900" b="1" spc="-75">
                <a:latin typeface="Times New Roman" panose="02020603050405020304" pitchFamily="18" charset="0"/>
                <a:cs typeface="Times New Roman" panose="02020603050405020304" pitchFamily="18" charset="0"/>
              </a:rPr>
              <a:t>previdência</a:t>
            </a:r>
            <a:r>
              <a:rPr lang="pt-BR" sz="1900" spc="-75">
                <a:latin typeface="Times New Roman" panose="02020603050405020304" pitchFamily="18" charset="0"/>
                <a:cs typeface="Times New Roman" panose="02020603050405020304" pitchFamily="18" charset="0"/>
              </a:rPr>
              <a:t>’,</a:t>
            </a:r>
            <a:r>
              <a:rPr lang="pt-BR" sz="1900" spc="270">
                <a:latin typeface="Times New Roman" panose="02020603050405020304" pitchFamily="18" charset="0"/>
                <a:cs typeface="Times New Roman" panose="02020603050405020304" pitchFamily="18" charset="0"/>
              </a:rPr>
              <a:t> </a:t>
            </a:r>
            <a:r>
              <a:rPr lang="pt-BR" sz="1900" u="sng" spc="-90">
                <a:uFill>
                  <a:solidFill>
                    <a:srgbClr val="000000"/>
                  </a:solidFill>
                </a:uFill>
                <a:latin typeface="Times New Roman" panose="02020603050405020304" pitchFamily="18" charset="0"/>
                <a:cs typeface="Times New Roman" panose="02020603050405020304" pitchFamily="18" charset="0"/>
              </a:rPr>
              <a:t>sem</a:t>
            </a:r>
            <a:r>
              <a:rPr lang="pt-BR" sz="1900" u="sng" spc="240">
                <a:uFill>
                  <a:solidFill>
                    <a:srgbClr val="000000"/>
                  </a:solidFill>
                </a:uFill>
                <a:latin typeface="Times New Roman" panose="02020603050405020304" pitchFamily="18" charset="0"/>
                <a:cs typeface="Times New Roman" panose="02020603050405020304" pitchFamily="18" charset="0"/>
              </a:rPr>
              <a:t> </a:t>
            </a:r>
            <a:r>
              <a:rPr lang="pt-BR" sz="1900" u="sng" spc="-50">
                <a:uFill>
                  <a:solidFill>
                    <a:srgbClr val="000000"/>
                  </a:solidFill>
                </a:uFill>
                <a:latin typeface="Times New Roman" panose="02020603050405020304" pitchFamily="18" charset="0"/>
                <a:cs typeface="Times New Roman" panose="02020603050405020304" pitchFamily="18" charset="0"/>
              </a:rPr>
              <a:t>estarem </a:t>
            </a:r>
            <a:r>
              <a:rPr lang="pt-BR" sz="1900" spc="-45">
                <a:latin typeface="Times New Roman" panose="02020603050405020304" pitchFamily="18" charset="0"/>
                <a:cs typeface="Times New Roman" panose="02020603050405020304" pitchFamily="18" charset="0"/>
              </a:rPr>
              <a:t> </a:t>
            </a:r>
            <a:r>
              <a:rPr lang="pt-BR" sz="1900" u="sng" spc="-55">
                <a:uFill>
                  <a:solidFill>
                    <a:srgbClr val="000000"/>
                  </a:solidFill>
                </a:uFill>
                <a:latin typeface="Times New Roman" panose="02020603050405020304" pitchFamily="18" charset="0"/>
                <a:cs typeface="Times New Roman" panose="02020603050405020304" pitchFamily="18" charset="0"/>
              </a:rPr>
              <a:t>precedidas</a:t>
            </a:r>
            <a:r>
              <a:rPr lang="pt-BR" sz="1900" u="sng" spc="-45">
                <a:uFill>
                  <a:solidFill>
                    <a:srgbClr val="000000"/>
                  </a:solidFill>
                </a:uFill>
                <a:latin typeface="Times New Roman" panose="02020603050405020304" pitchFamily="18" charset="0"/>
                <a:cs typeface="Times New Roman" panose="02020603050405020304" pitchFamily="18" charset="0"/>
              </a:rPr>
              <a:t> </a:t>
            </a:r>
            <a:r>
              <a:rPr lang="pt-BR" sz="1900" u="sng" spc="-70">
                <a:uFill>
                  <a:solidFill>
                    <a:srgbClr val="000000"/>
                  </a:solidFill>
                </a:uFill>
                <a:latin typeface="Times New Roman" panose="02020603050405020304" pitchFamily="18" charset="0"/>
                <a:cs typeface="Times New Roman" panose="02020603050405020304" pitchFamily="18" charset="0"/>
              </a:rPr>
              <a:t>da</a:t>
            </a:r>
            <a:r>
              <a:rPr lang="pt-BR" sz="1900" u="sng" spc="-40">
                <a:uFill>
                  <a:solidFill>
                    <a:srgbClr val="000000"/>
                  </a:solidFill>
                </a:uFill>
                <a:latin typeface="Times New Roman" panose="02020603050405020304" pitchFamily="18" charset="0"/>
                <a:cs typeface="Times New Roman" panose="02020603050405020304" pitchFamily="18" charset="0"/>
              </a:rPr>
              <a:t> </a:t>
            </a:r>
            <a:r>
              <a:rPr lang="pt-BR" sz="1900" u="sng" spc="-80">
                <a:uFill>
                  <a:solidFill>
                    <a:srgbClr val="000000"/>
                  </a:solidFill>
                </a:uFill>
                <a:latin typeface="Times New Roman" panose="02020603050405020304" pitchFamily="18" charset="0"/>
                <a:cs typeface="Times New Roman" panose="02020603050405020304" pitchFamily="18" charset="0"/>
              </a:rPr>
              <a:t>expressão</a:t>
            </a:r>
            <a:r>
              <a:rPr lang="pt-BR" sz="1900" u="sng" spc="-40">
                <a:uFill>
                  <a:solidFill>
                    <a:srgbClr val="000000"/>
                  </a:solidFill>
                </a:uFill>
                <a:latin typeface="Times New Roman" panose="02020603050405020304" pitchFamily="18" charset="0"/>
                <a:cs typeface="Times New Roman" panose="02020603050405020304" pitchFamily="18" charset="0"/>
              </a:rPr>
              <a:t> </a:t>
            </a:r>
            <a:r>
              <a:rPr lang="pt-BR" sz="1900" u="sng" spc="-45">
                <a:uFill>
                  <a:solidFill>
                    <a:srgbClr val="000000"/>
                  </a:solidFill>
                </a:uFill>
                <a:latin typeface="Times New Roman" panose="02020603050405020304" pitchFamily="18" charset="0"/>
                <a:cs typeface="Times New Roman" panose="02020603050405020304" pitchFamily="18" charset="0"/>
              </a:rPr>
              <a:t>’corretagem</a:t>
            </a:r>
            <a:r>
              <a:rPr lang="pt-BR" sz="1900" u="sng" spc="-30">
                <a:uFill>
                  <a:solidFill>
                    <a:srgbClr val="000000"/>
                  </a:solidFill>
                </a:uFill>
                <a:latin typeface="Times New Roman" panose="02020603050405020304" pitchFamily="18" charset="0"/>
                <a:cs typeface="Times New Roman" panose="02020603050405020304" pitchFamily="18" charset="0"/>
              </a:rPr>
              <a:t> </a:t>
            </a:r>
            <a:r>
              <a:rPr lang="pt-BR" sz="1900" u="sng" spc="-40">
                <a:uFill>
                  <a:solidFill>
                    <a:srgbClr val="000000"/>
                  </a:solidFill>
                </a:uFill>
                <a:latin typeface="Times New Roman" panose="02020603050405020304" pitchFamily="18" charset="0"/>
                <a:cs typeface="Times New Roman" panose="02020603050405020304" pitchFamily="18" charset="0"/>
              </a:rPr>
              <a:t>de</a:t>
            </a:r>
            <a:r>
              <a:rPr lang="pt-BR" sz="1900" spc="-40">
                <a:latin typeface="Times New Roman" panose="02020603050405020304" pitchFamily="18" charset="0"/>
                <a:cs typeface="Times New Roman" panose="02020603050405020304" pitchFamily="18" charset="0"/>
              </a:rPr>
              <a:t>’.”</a:t>
            </a:r>
            <a:endParaRPr lang="pt-BR" sz="1900">
              <a:latin typeface="Times New Roman" panose="02020603050405020304" pitchFamily="18" charset="0"/>
              <a:cs typeface="Times New Roman" panose="02020603050405020304" pitchFamily="18" charset="0"/>
            </a:endParaRPr>
          </a:p>
          <a:p>
            <a:pPr>
              <a:spcBef>
                <a:spcPts val="5"/>
              </a:spcBef>
            </a:pPr>
            <a:endParaRPr lang="pt-BR" sz="1900">
              <a:latin typeface="Times New Roman" panose="02020603050405020304" pitchFamily="18" charset="0"/>
              <a:cs typeface="Times New Roman" panose="02020603050405020304" pitchFamily="18" charset="0"/>
            </a:endParaRPr>
          </a:p>
          <a:p>
            <a:pPr marL="12700"/>
            <a:r>
              <a:rPr lang="pt-BR" sz="1900" b="1" spc="-80">
                <a:latin typeface="Times New Roman" panose="02020603050405020304" pitchFamily="18" charset="0"/>
                <a:cs typeface="Times New Roman" panose="02020603050405020304" pitchFamily="18" charset="0"/>
              </a:rPr>
              <a:t>p</a:t>
            </a:r>
            <a:r>
              <a:rPr lang="pt-BR" sz="1900" b="1" spc="-50">
                <a:latin typeface="Times New Roman" panose="02020603050405020304" pitchFamily="18" charset="0"/>
                <a:cs typeface="Times New Roman" panose="02020603050405020304" pitchFamily="18" charset="0"/>
              </a:rPr>
              <a:t>r</a:t>
            </a:r>
            <a:r>
              <a:rPr lang="pt-BR" sz="1900" b="1" spc="-45">
                <a:latin typeface="Times New Roman" panose="02020603050405020304" pitchFamily="18" charset="0"/>
                <a:cs typeface="Times New Roman" panose="02020603050405020304" pitchFamily="18" charset="0"/>
              </a:rPr>
              <a:t>i</a:t>
            </a:r>
            <a:r>
              <a:rPr lang="pt-BR" sz="1900" b="1" spc="-150">
                <a:latin typeface="Times New Roman" panose="02020603050405020304" pitchFamily="18" charset="0"/>
                <a:cs typeface="Times New Roman" panose="02020603050405020304" pitchFamily="18" charset="0"/>
              </a:rPr>
              <a:t>n</a:t>
            </a:r>
            <a:r>
              <a:rPr lang="pt-BR" sz="1900" b="1" spc="-140">
                <a:latin typeface="Times New Roman" panose="02020603050405020304" pitchFamily="18" charset="0"/>
                <a:cs typeface="Times New Roman" panose="02020603050405020304" pitchFamily="18" charset="0"/>
              </a:rPr>
              <a:t>c</a:t>
            </a:r>
            <a:r>
              <a:rPr lang="pt-BR" sz="1900" b="1" spc="-45">
                <a:latin typeface="Times New Roman" panose="02020603050405020304" pitchFamily="18" charset="0"/>
                <a:cs typeface="Times New Roman" panose="02020603050405020304" pitchFamily="18" charset="0"/>
              </a:rPr>
              <a:t>í</a:t>
            </a:r>
            <a:r>
              <a:rPr lang="pt-BR" sz="1900" b="1" spc="-90">
                <a:latin typeface="Times New Roman" panose="02020603050405020304" pitchFamily="18" charset="0"/>
                <a:cs typeface="Times New Roman" panose="02020603050405020304" pitchFamily="18" charset="0"/>
              </a:rPr>
              <a:t>p</a:t>
            </a:r>
            <a:r>
              <a:rPr lang="pt-BR" sz="1900" b="1" spc="-45">
                <a:latin typeface="Times New Roman" panose="02020603050405020304" pitchFamily="18" charset="0"/>
                <a:cs typeface="Times New Roman" panose="02020603050405020304" pitchFamily="18" charset="0"/>
              </a:rPr>
              <a:t>i</a:t>
            </a:r>
            <a:r>
              <a:rPr lang="pt-BR" sz="1900" b="1" spc="-110">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d</a:t>
            </a:r>
            <a:r>
              <a:rPr lang="pt-BR" sz="1900" b="1" spc="-100">
                <a:latin typeface="Times New Roman" panose="02020603050405020304" pitchFamily="18" charset="0"/>
                <a:cs typeface="Times New Roman" panose="02020603050405020304" pitchFamily="18" charset="0"/>
              </a:rPr>
              <a:t>a</a:t>
            </a:r>
            <a:r>
              <a:rPr lang="pt-BR" sz="1900" b="1" spc="-40">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n</a:t>
            </a:r>
            <a:r>
              <a:rPr lang="pt-BR" sz="1900" b="1" spc="-100">
                <a:latin typeface="Times New Roman" panose="02020603050405020304" pitchFamily="18" charset="0"/>
                <a:cs typeface="Times New Roman" panose="02020603050405020304" pitchFamily="18" charset="0"/>
              </a:rPr>
              <a:t>ov</a:t>
            </a:r>
            <a:r>
              <a:rPr lang="pt-BR" sz="1900" b="1" spc="-55">
                <a:latin typeface="Times New Roman" panose="02020603050405020304" pitchFamily="18" charset="0"/>
                <a:cs typeface="Times New Roman" panose="02020603050405020304" pitchFamily="18" charset="0"/>
              </a:rPr>
              <a:t>i</a:t>
            </a:r>
            <a:r>
              <a:rPr lang="pt-BR" sz="1900" b="1" spc="-85">
                <a:latin typeface="Times New Roman" panose="02020603050405020304" pitchFamily="18" charset="0"/>
                <a:cs typeface="Times New Roman" panose="02020603050405020304" pitchFamily="18" charset="0"/>
              </a:rPr>
              <a:t>dad</a:t>
            </a:r>
            <a:r>
              <a:rPr lang="pt-BR" sz="1900" b="1" spc="-95">
                <a:latin typeface="Times New Roman" panose="02020603050405020304" pitchFamily="18" charset="0"/>
                <a:cs typeface="Times New Roman" panose="02020603050405020304" pitchFamily="18" charset="0"/>
              </a:rPr>
              <a:t>e</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d</a:t>
            </a:r>
            <a:r>
              <a:rPr lang="pt-BR" sz="1900" b="1" spc="-114">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no</a:t>
            </a:r>
            <a:r>
              <a:rPr lang="pt-BR" sz="1900" b="1" spc="-80">
                <a:latin typeface="Times New Roman" panose="02020603050405020304" pitchFamily="18" charset="0"/>
                <a:cs typeface="Times New Roman" panose="02020603050405020304" pitchFamily="18" charset="0"/>
              </a:rPr>
              <a:t>me</a:t>
            </a:r>
            <a:r>
              <a:rPr lang="pt-BR" sz="1900" b="1" spc="-45">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e</a:t>
            </a:r>
            <a:r>
              <a:rPr lang="pt-BR" sz="1900" b="1" spc="-85">
                <a:latin typeface="Times New Roman" panose="02020603050405020304" pitchFamily="18" charset="0"/>
                <a:cs typeface="Times New Roman" panose="02020603050405020304" pitchFamily="18" charset="0"/>
              </a:rPr>
              <a:t>m</a:t>
            </a:r>
            <a:r>
              <a:rPr lang="pt-BR" sz="1900" b="1" spc="-95">
                <a:latin typeface="Times New Roman" panose="02020603050405020304" pitchFamily="18" charset="0"/>
                <a:cs typeface="Times New Roman" panose="02020603050405020304" pitchFamily="18" charset="0"/>
              </a:rPr>
              <a:t>p</a:t>
            </a:r>
            <a:r>
              <a:rPr lang="pt-BR" sz="1900" b="1" spc="-60">
                <a:latin typeface="Times New Roman" panose="02020603050405020304" pitchFamily="18" charset="0"/>
                <a:cs typeface="Times New Roman" panose="02020603050405020304" pitchFamily="18" charset="0"/>
              </a:rPr>
              <a:t>r</a:t>
            </a:r>
            <a:r>
              <a:rPr lang="pt-BR" sz="1900" b="1" spc="-145">
                <a:latin typeface="Times New Roman" panose="02020603050405020304" pitchFamily="18" charset="0"/>
                <a:cs typeface="Times New Roman" panose="02020603050405020304" pitchFamily="18" charset="0"/>
              </a:rPr>
              <a:t>e</a:t>
            </a:r>
            <a:r>
              <a:rPr lang="pt-BR" sz="1900" b="1" spc="-150">
                <a:latin typeface="Times New Roman" panose="02020603050405020304" pitchFamily="18" charset="0"/>
                <a:cs typeface="Times New Roman" panose="02020603050405020304" pitchFamily="18" charset="0"/>
              </a:rPr>
              <a:t>s</a:t>
            </a:r>
            <a:r>
              <a:rPr lang="pt-BR" sz="1900" b="1" spc="-75">
                <a:latin typeface="Times New Roman" panose="02020603050405020304" pitchFamily="18" charset="0"/>
                <a:cs typeface="Times New Roman" panose="02020603050405020304" pitchFamily="18" charset="0"/>
              </a:rPr>
              <a:t>a</a:t>
            </a:r>
            <a:r>
              <a:rPr lang="pt-BR" sz="1900" b="1" spc="-40">
                <a:latin typeface="Times New Roman" panose="02020603050405020304" pitchFamily="18" charset="0"/>
                <a:cs typeface="Times New Roman" panose="02020603050405020304" pitchFamily="18" charset="0"/>
              </a:rPr>
              <a:t>r</a:t>
            </a:r>
            <a:r>
              <a:rPr lang="pt-BR" sz="1900" b="1" spc="-45">
                <a:latin typeface="Times New Roman" panose="02020603050405020304" pitchFamily="18" charset="0"/>
                <a:cs typeface="Times New Roman" panose="02020603050405020304" pitchFamily="18" charset="0"/>
              </a:rPr>
              <a:t>i</a:t>
            </a:r>
            <a:r>
              <a:rPr lang="pt-BR" sz="1900" b="1" spc="-75">
                <a:latin typeface="Times New Roman" panose="02020603050405020304" pitchFamily="18" charset="0"/>
                <a:cs typeface="Times New Roman" panose="02020603050405020304" pitchFamily="18" charset="0"/>
              </a:rPr>
              <a:t>a</a:t>
            </a:r>
            <a:r>
              <a:rPr lang="pt-BR" sz="1900" b="1" spc="-50">
                <a:latin typeface="Times New Roman" panose="02020603050405020304" pitchFamily="18" charset="0"/>
                <a:cs typeface="Times New Roman" panose="02020603050405020304" pitchFamily="18" charset="0"/>
              </a:rPr>
              <a:t>l</a:t>
            </a:r>
            <a:r>
              <a:rPr lang="pt-BR" sz="1900" b="1" spc="-55">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e</a:t>
            </a:r>
            <a:r>
              <a:rPr lang="pt-BR" sz="1900" b="1" spc="-120">
                <a:latin typeface="Times New Roman" panose="02020603050405020304" pitchFamily="18" charset="0"/>
                <a:cs typeface="Times New Roman" panose="02020603050405020304" pitchFamily="18" charset="0"/>
              </a:rPr>
              <a:t>m</a:t>
            </a:r>
            <a:r>
              <a:rPr lang="pt-BR" sz="1900" b="1" spc="-3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n</a:t>
            </a:r>
            <a:r>
              <a:rPr lang="pt-BR" sz="1900" b="1" spc="-45">
                <a:latin typeface="Times New Roman" panose="02020603050405020304" pitchFamily="18" charset="0"/>
                <a:cs typeface="Times New Roman" panose="02020603050405020304" pitchFamily="18" charset="0"/>
              </a:rPr>
              <a:t>í</a:t>
            </a:r>
            <a:r>
              <a:rPr lang="pt-BR" sz="1900" b="1" spc="-120">
                <a:latin typeface="Times New Roman" panose="02020603050405020304" pitchFamily="18" charset="0"/>
                <a:cs typeface="Times New Roman" panose="02020603050405020304" pitchFamily="18" charset="0"/>
              </a:rPr>
              <a:t>v</a:t>
            </a:r>
            <a:r>
              <a:rPr lang="pt-BR" sz="1900" b="1" spc="-65">
                <a:latin typeface="Times New Roman" panose="02020603050405020304" pitchFamily="18" charset="0"/>
                <a:cs typeface="Times New Roman" panose="02020603050405020304" pitchFamily="18" charset="0"/>
              </a:rPr>
              <a:t>e</a:t>
            </a:r>
            <a:r>
              <a:rPr lang="pt-BR" sz="1900" b="1" spc="-50">
                <a:latin typeface="Times New Roman" panose="02020603050405020304" pitchFamily="18" charset="0"/>
                <a:cs typeface="Times New Roman" panose="02020603050405020304" pitchFamily="18" charset="0"/>
              </a:rPr>
              <a:t>l</a:t>
            </a:r>
            <a:r>
              <a:rPr lang="pt-BR" sz="1900" b="1" spc="-55">
                <a:latin typeface="Times New Roman" panose="02020603050405020304" pitchFamily="18" charset="0"/>
                <a:cs typeface="Times New Roman" panose="02020603050405020304" pitchFamily="18" charset="0"/>
              </a:rPr>
              <a:t> </a:t>
            </a:r>
            <a:r>
              <a:rPr lang="pt-BR" sz="1900" b="1" spc="-120">
                <a:latin typeface="Times New Roman" panose="02020603050405020304" pitchFamily="18" charset="0"/>
                <a:cs typeface="Times New Roman" panose="02020603050405020304" pitchFamily="18" charset="0"/>
              </a:rPr>
              <a:t>nac</a:t>
            </a:r>
            <a:r>
              <a:rPr lang="pt-BR" sz="1900" b="1" spc="-45">
                <a:latin typeface="Times New Roman" panose="02020603050405020304" pitchFamily="18" charset="0"/>
                <a:cs typeface="Times New Roman" panose="02020603050405020304" pitchFamily="18" charset="0"/>
              </a:rPr>
              <a:t>i</a:t>
            </a:r>
            <a:r>
              <a:rPr lang="pt-BR" sz="1900" b="1" spc="-90">
                <a:latin typeface="Times New Roman" panose="02020603050405020304" pitchFamily="18" charset="0"/>
                <a:cs typeface="Times New Roman" panose="02020603050405020304" pitchFamily="18" charset="0"/>
              </a:rPr>
              <a:t>o</a:t>
            </a:r>
            <a:r>
              <a:rPr lang="pt-BR" sz="1900" b="1" spc="-85">
                <a:latin typeface="Times New Roman" panose="02020603050405020304" pitchFamily="18" charset="0"/>
                <a:cs typeface="Times New Roman" panose="02020603050405020304" pitchFamily="18" charset="0"/>
              </a:rPr>
              <a:t>na</a:t>
            </a:r>
            <a:r>
              <a:rPr lang="pt-BR" sz="1900" b="1" spc="-45">
                <a:latin typeface="Times New Roman" panose="02020603050405020304" pitchFamily="18" charset="0"/>
                <a:cs typeface="Times New Roman" panose="02020603050405020304" pitchFamily="18" charset="0"/>
              </a:rPr>
              <a:t>l</a:t>
            </a:r>
            <a:r>
              <a:rPr lang="pt-BR" sz="1900" spc="-20">
                <a:latin typeface="Times New Roman" panose="02020603050405020304" pitchFamily="18" charset="0"/>
                <a:cs typeface="Times New Roman" panose="02020603050405020304" pitchFamily="18" charset="0"/>
              </a:rPr>
              <a:t>:</a:t>
            </a:r>
            <a:endParaRPr lang="pt-BR" sz="1900">
              <a:latin typeface="Times New Roman" panose="02020603050405020304" pitchFamily="18" charset="0"/>
              <a:cs typeface="Times New Roman" panose="02020603050405020304" pitchFamily="18" charset="0"/>
            </a:endParaRPr>
          </a:p>
          <a:p>
            <a:pPr>
              <a:spcBef>
                <a:spcPts val="35"/>
              </a:spcBef>
            </a:pPr>
            <a:endParaRPr lang="pt-BR" sz="1900">
              <a:latin typeface="Times New Roman" panose="02020603050405020304" pitchFamily="18" charset="0"/>
              <a:cs typeface="Times New Roman" panose="02020603050405020304" pitchFamily="18" charset="0"/>
            </a:endParaRPr>
          </a:p>
          <a:p>
            <a:pPr marL="798195" marR="8255"/>
            <a:r>
              <a:rPr lang="pt-BR" sz="1900" spc="-50">
                <a:latin typeface="Times New Roman" panose="02020603050405020304" pitchFamily="18" charset="0"/>
                <a:cs typeface="Times New Roman" panose="02020603050405020304" pitchFamily="18" charset="0"/>
              </a:rPr>
              <a:t>Circular </a:t>
            </a:r>
            <a:r>
              <a:rPr lang="pt-BR" sz="1900" spc="-235">
                <a:latin typeface="Times New Roman" panose="02020603050405020304" pitchFamily="18" charset="0"/>
                <a:cs typeface="Times New Roman" panose="02020603050405020304" pitchFamily="18" charset="0"/>
              </a:rPr>
              <a:t>SUSEP</a:t>
            </a:r>
            <a:r>
              <a:rPr lang="pt-BR" sz="1900" spc="-50">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n. 510/2015, </a:t>
            </a:r>
            <a:r>
              <a:rPr lang="pt-BR" sz="1900" spc="-5">
                <a:latin typeface="Times New Roman" panose="02020603050405020304" pitchFamily="18" charset="0"/>
                <a:cs typeface="Times New Roman" panose="02020603050405020304" pitchFamily="18" charset="0"/>
              </a:rPr>
              <a:t>art. </a:t>
            </a:r>
            <a:r>
              <a:rPr lang="pt-BR" sz="1900" spc="10">
                <a:latin typeface="Times New Roman" panose="02020603050405020304" pitchFamily="18" charset="0"/>
                <a:cs typeface="Times New Roman" panose="02020603050405020304" pitchFamily="18" charset="0"/>
              </a:rPr>
              <a:t>5º: </a:t>
            </a:r>
            <a:r>
              <a:rPr lang="pt-BR" sz="1900" spc="-30">
                <a:latin typeface="Times New Roman" panose="02020603050405020304" pitchFamily="18" charset="0"/>
                <a:cs typeface="Times New Roman" panose="02020603050405020304" pitchFamily="18" charset="0"/>
              </a:rPr>
              <a:t>“</a:t>
            </a:r>
            <a:r>
              <a:rPr lang="pt-BR" sz="1900" b="1" spc="-30">
                <a:latin typeface="Times New Roman" panose="02020603050405020304" pitchFamily="18" charset="0"/>
                <a:cs typeface="Times New Roman" panose="02020603050405020304" pitchFamily="18" charset="0"/>
              </a:rPr>
              <a:t>Não </a:t>
            </a:r>
            <a:r>
              <a:rPr lang="pt-BR" sz="1900" b="1" spc="-80">
                <a:latin typeface="Times New Roman" panose="02020603050405020304" pitchFamily="18" charset="0"/>
                <a:cs typeface="Times New Roman" panose="02020603050405020304" pitchFamily="18" charset="0"/>
              </a:rPr>
              <a:t>é </a:t>
            </a:r>
            <a:r>
              <a:rPr lang="pt-BR" sz="1900" b="1" spc="-60">
                <a:latin typeface="Times New Roman" panose="02020603050405020304" pitchFamily="18" charset="0"/>
                <a:cs typeface="Times New Roman" panose="02020603050405020304" pitchFamily="18" charset="0"/>
              </a:rPr>
              <a:t>admitido</a:t>
            </a:r>
            <a:r>
              <a:rPr lang="pt-BR" sz="1900" spc="-60">
                <a:latin typeface="Times New Roman" panose="02020603050405020304" pitchFamily="18" charset="0"/>
                <a:cs typeface="Times New Roman" panose="02020603050405020304" pitchFamily="18" charset="0"/>
              </a:rPr>
              <a:t>, </a:t>
            </a:r>
            <a:r>
              <a:rPr lang="pt-BR" sz="1900" spc="-120">
                <a:latin typeface="Times New Roman" panose="02020603050405020304" pitchFamily="18" charset="0"/>
                <a:cs typeface="Times New Roman" panose="02020603050405020304" pitchFamily="18" charset="0"/>
              </a:rPr>
              <a:t>a</a:t>
            </a:r>
            <a:r>
              <a:rPr lang="pt-BR" sz="1900" spc="-114">
                <a:latin typeface="Times New Roman" panose="02020603050405020304" pitchFamily="18" charset="0"/>
                <a:cs typeface="Times New Roman" panose="02020603050405020304" pitchFamily="18" charset="0"/>
              </a:rPr>
              <a:t> </a:t>
            </a:r>
            <a:r>
              <a:rPr lang="pt-BR" sz="1900" spc="-45">
                <a:latin typeface="Times New Roman" panose="02020603050405020304" pitchFamily="18" charset="0"/>
                <a:cs typeface="Times New Roman" panose="02020603050405020304" pitchFamily="18" charset="0"/>
              </a:rPr>
              <a:t>nível </a:t>
            </a:r>
            <a:r>
              <a:rPr lang="pt-BR" sz="1900" spc="-40">
                <a:latin typeface="Times New Roman" panose="02020603050405020304" pitchFamily="18" charset="0"/>
                <a:cs typeface="Times New Roman" panose="02020603050405020304" pitchFamily="18" charset="0"/>
              </a:rPr>
              <a:t>nacional, </a:t>
            </a:r>
            <a:r>
              <a:rPr lang="pt-BR" sz="1900" spc="-45">
                <a:latin typeface="Times New Roman" panose="02020603050405020304" pitchFamily="18" charset="0"/>
                <a:cs typeface="Times New Roman" panose="02020603050405020304" pitchFamily="18" charset="0"/>
              </a:rPr>
              <a:t>o </a:t>
            </a:r>
            <a:r>
              <a:rPr lang="pt-BR" sz="1900" b="1" spc="-95">
                <a:latin typeface="Times New Roman" panose="02020603050405020304" pitchFamily="18" charset="0"/>
                <a:cs typeface="Times New Roman" panose="02020603050405020304" pitchFamily="18" charset="0"/>
              </a:rPr>
              <a:t>registro </a:t>
            </a:r>
            <a:r>
              <a:rPr lang="pt-BR" sz="1900" spc="-55">
                <a:latin typeface="Times New Roman" panose="02020603050405020304" pitchFamily="18" charset="0"/>
                <a:cs typeface="Times New Roman" panose="02020603050405020304" pitchFamily="18" charset="0"/>
              </a:rPr>
              <a:t>de </a:t>
            </a:r>
            <a:r>
              <a:rPr lang="pt-BR" sz="1900" spc="-10">
                <a:latin typeface="Times New Roman" panose="02020603050405020304" pitchFamily="18" charset="0"/>
                <a:cs typeface="Times New Roman" panose="02020603050405020304" pitchFamily="18" charset="0"/>
              </a:rPr>
              <a:t>corretor </a:t>
            </a:r>
            <a:r>
              <a:rPr lang="pt-BR" sz="1900" spc="-90">
                <a:latin typeface="Times New Roman" panose="02020603050405020304" pitchFamily="18" charset="0"/>
                <a:cs typeface="Times New Roman" panose="02020603050405020304" pitchFamily="18" charset="0"/>
              </a:rPr>
              <a:t>pessoa </a:t>
            </a:r>
            <a:r>
              <a:rPr lang="pt-BR" sz="1900" spc="-85">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jurídica</a:t>
            </a:r>
            <a:r>
              <a:rPr lang="pt-BR" sz="1900" spc="-30">
                <a:latin typeface="Times New Roman" panose="02020603050405020304" pitchFamily="18" charset="0"/>
                <a:cs typeface="Times New Roman" panose="02020603050405020304" pitchFamily="18" charset="0"/>
              </a:rPr>
              <a:t> </a:t>
            </a:r>
            <a:r>
              <a:rPr lang="pt-BR" sz="1900" b="1" spc="-140">
                <a:latin typeface="Times New Roman" panose="02020603050405020304" pitchFamily="18" charset="0"/>
                <a:cs typeface="Times New Roman" panose="02020603050405020304" pitchFamily="18" charset="0"/>
              </a:rPr>
              <a:t>com</a:t>
            </a:r>
            <a:r>
              <a:rPr lang="pt-BR" sz="1900" b="1" spc="-135">
                <a:latin typeface="Times New Roman" panose="02020603050405020304" pitchFamily="18" charset="0"/>
                <a:cs typeface="Times New Roman" panose="02020603050405020304" pitchFamily="18" charset="0"/>
              </a:rPr>
              <a:t> </a:t>
            </a:r>
            <a:r>
              <a:rPr lang="pt-BR" sz="1900" b="1" spc="-85">
                <a:latin typeface="Times New Roman" panose="02020603050405020304" pitchFamily="18" charset="0"/>
                <a:cs typeface="Times New Roman" panose="02020603050405020304" pitchFamily="18" charset="0"/>
              </a:rPr>
              <a:t>nome</a:t>
            </a:r>
            <a:r>
              <a:rPr lang="pt-BR" sz="1900" b="1" spc="-80">
                <a:latin typeface="Times New Roman" panose="02020603050405020304" pitchFamily="18" charset="0"/>
                <a:cs typeface="Times New Roman" panose="02020603050405020304" pitchFamily="18" charset="0"/>
              </a:rPr>
              <a:t> empresarial</a:t>
            </a:r>
            <a:r>
              <a:rPr lang="pt-BR" sz="1900" b="1" spc="-75">
                <a:latin typeface="Times New Roman" panose="02020603050405020304" pitchFamily="18" charset="0"/>
                <a:cs typeface="Times New Roman" panose="02020603050405020304" pitchFamily="18" charset="0"/>
              </a:rPr>
              <a:t> </a:t>
            </a:r>
            <a:r>
              <a:rPr lang="pt-BR" sz="1900" b="1" spc="-80">
                <a:latin typeface="Times New Roman" panose="02020603050405020304" pitchFamily="18" charset="0"/>
                <a:cs typeface="Times New Roman" panose="02020603050405020304" pitchFamily="18" charset="0"/>
              </a:rPr>
              <a:t>idêntico</a:t>
            </a:r>
            <a:r>
              <a:rPr lang="pt-BR" sz="1900" b="1" spc="-75">
                <a:latin typeface="Times New Roman" panose="02020603050405020304" pitchFamily="18" charset="0"/>
                <a:cs typeface="Times New Roman" panose="02020603050405020304" pitchFamily="18" charset="0"/>
              </a:rPr>
              <a:t> </a:t>
            </a:r>
            <a:r>
              <a:rPr lang="pt-BR" sz="1900" spc="-120">
                <a:latin typeface="Times New Roman" panose="02020603050405020304" pitchFamily="18" charset="0"/>
                <a:cs typeface="Times New Roman" panose="02020603050405020304" pitchFamily="18" charset="0"/>
              </a:rPr>
              <a:t>a</a:t>
            </a:r>
            <a:r>
              <a:rPr lang="pt-BR" sz="1900" spc="-114">
                <a:latin typeface="Times New Roman" panose="02020603050405020304" pitchFamily="18" charset="0"/>
                <a:cs typeface="Times New Roman" panose="02020603050405020304" pitchFamily="18" charset="0"/>
              </a:rPr>
              <a:t> </a:t>
            </a:r>
            <a:r>
              <a:rPr lang="pt-BR" sz="1900">
                <a:latin typeface="Times New Roman" panose="02020603050405020304" pitchFamily="18" charset="0"/>
                <a:cs typeface="Times New Roman" panose="02020603050405020304" pitchFamily="18" charset="0"/>
              </a:rPr>
              <a:t>outro </a:t>
            </a:r>
            <a:r>
              <a:rPr lang="pt-BR" sz="1900" spc="-45">
                <a:latin typeface="Times New Roman" panose="02020603050405020304" pitchFamily="18" charset="0"/>
                <a:cs typeface="Times New Roman" panose="02020603050405020304" pitchFamily="18" charset="0"/>
              </a:rPr>
              <a:t>já</a:t>
            </a:r>
            <a:r>
              <a:rPr lang="pt-BR" sz="1900" spc="-40">
                <a:latin typeface="Times New Roman" panose="02020603050405020304" pitchFamily="18" charset="0"/>
                <a:cs typeface="Times New Roman" panose="02020603050405020304" pitchFamily="18" charset="0"/>
              </a:rPr>
              <a:t> existente</a:t>
            </a:r>
            <a:r>
              <a:rPr lang="pt-BR" sz="1900" spc="-35">
                <a:latin typeface="Times New Roman" panose="02020603050405020304" pitchFamily="18" charset="0"/>
                <a:cs typeface="Times New Roman" panose="02020603050405020304" pitchFamily="18" charset="0"/>
              </a:rPr>
              <a:t> </a:t>
            </a:r>
            <a:r>
              <a:rPr lang="pt-BR" sz="1900" b="1" spc="-105">
                <a:latin typeface="Times New Roman" panose="02020603050405020304" pitchFamily="18" charset="0"/>
                <a:cs typeface="Times New Roman" panose="02020603050405020304" pitchFamily="18" charset="0"/>
              </a:rPr>
              <a:t>ou</a:t>
            </a:r>
            <a:r>
              <a:rPr lang="pt-BR" sz="1900" b="1" spc="-10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que</a:t>
            </a:r>
            <a:r>
              <a:rPr lang="pt-BR" sz="1900" b="1" spc="-8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inclua</a:t>
            </a:r>
            <a:r>
              <a:rPr lang="pt-BR" sz="1900" b="1" spc="-90">
                <a:latin typeface="Times New Roman" panose="02020603050405020304" pitchFamily="18" charset="0"/>
                <a:cs typeface="Times New Roman" panose="02020603050405020304" pitchFamily="18" charset="0"/>
              </a:rPr>
              <a:t> </a:t>
            </a:r>
            <a:r>
              <a:rPr lang="pt-BR" sz="1900" b="1" spc="-105">
                <a:latin typeface="Times New Roman" panose="02020603050405020304" pitchFamily="18" charset="0"/>
                <a:cs typeface="Times New Roman" panose="02020603050405020304" pitchFamily="18" charset="0"/>
              </a:rPr>
              <a:t>ou</a:t>
            </a:r>
            <a:r>
              <a:rPr lang="pt-BR" sz="1900" b="1" spc="-10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reproduza</a:t>
            </a:r>
            <a:r>
              <a:rPr lang="pt-BR" sz="1900" b="1" spc="-85">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em</a:t>
            </a:r>
            <a:r>
              <a:rPr lang="pt-BR" sz="1900" spc="-55">
                <a:latin typeface="Times New Roman" panose="02020603050405020304" pitchFamily="18" charset="0"/>
                <a:cs typeface="Times New Roman" panose="02020603050405020304" pitchFamily="18" charset="0"/>
              </a:rPr>
              <a:t> </a:t>
            </a:r>
            <a:r>
              <a:rPr lang="pt-BR" sz="1900" spc="-100">
                <a:latin typeface="Times New Roman" panose="02020603050405020304" pitchFamily="18" charset="0"/>
                <a:cs typeface="Times New Roman" panose="02020603050405020304" pitchFamily="18" charset="0"/>
              </a:rPr>
              <a:t>sua </a:t>
            </a:r>
            <a:r>
              <a:rPr lang="pt-BR" sz="1900" spc="-95">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composição </a:t>
            </a:r>
            <a:r>
              <a:rPr lang="pt-BR" sz="1900" spc="-85">
                <a:latin typeface="Times New Roman" panose="02020603050405020304" pitchFamily="18" charset="0"/>
                <a:cs typeface="Times New Roman" panose="02020603050405020304" pitchFamily="18" charset="0"/>
              </a:rPr>
              <a:t>siglas </a:t>
            </a:r>
            <a:r>
              <a:rPr lang="pt-BR" sz="1900" spc="-35">
                <a:latin typeface="Times New Roman" panose="02020603050405020304" pitchFamily="18" charset="0"/>
                <a:cs typeface="Times New Roman" panose="02020603050405020304" pitchFamily="18" charset="0"/>
              </a:rPr>
              <a:t>ou </a:t>
            </a:r>
            <a:r>
              <a:rPr lang="pt-BR" sz="1900" spc="-50">
                <a:latin typeface="Times New Roman" panose="02020603050405020304" pitchFamily="18" charset="0"/>
                <a:cs typeface="Times New Roman" panose="02020603050405020304" pitchFamily="18" charset="0"/>
              </a:rPr>
              <a:t>denominações </a:t>
            </a:r>
            <a:r>
              <a:rPr lang="pt-BR" sz="1900" spc="-55">
                <a:latin typeface="Times New Roman" panose="02020603050405020304" pitchFamily="18" charset="0"/>
                <a:cs typeface="Times New Roman" panose="02020603050405020304" pitchFamily="18" charset="0"/>
              </a:rPr>
              <a:t>de </a:t>
            </a:r>
            <a:r>
              <a:rPr lang="pt-BR" sz="1900" spc="-70">
                <a:latin typeface="Times New Roman" panose="02020603050405020304" pitchFamily="18" charset="0"/>
                <a:cs typeface="Times New Roman" panose="02020603050405020304" pitchFamily="18" charset="0"/>
              </a:rPr>
              <a:t>órgãos </a:t>
            </a:r>
            <a:r>
              <a:rPr lang="pt-BR" sz="1900" spc="-40">
                <a:latin typeface="Times New Roman" panose="02020603050405020304" pitchFamily="18" charset="0"/>
                <a:cs typeface="Times New Roman" panose="02020603050405020304" pitchFamily="18" charset="0"/>
              </a:rPr>
              <a:t>públicos, </a:t>
            </a:r>
            <a:r>
              <a:rPr lang="pt-BR" sz="1900" spc="-70">
                <a:latin typeface="Times New Roman" panose="02020603050405020304" pitchFamily="18" charset="0"/>
                <a:cs typeface="Times New Roman" panose="02020603050405020304" pitchFamily="18" charset="0"/>
              </a:rPr>
              <a:t>da </a:t>
            </a:r>
            <a:r>
              <a:rPr lang="pt-BR" sz="1900" spc="-45">
                <a:latin typeface="Times New Roman" panose="02020603050405020304" pitchFamily="18" charset="0"/>
                <a:cs typeface="Times New Roman" panose="02020603050405020304" pitchFamily="18" charset="0"/>
              </a:rPr>
              <a:t>administração </a:t>
            </a:r>
            <a:r>
              <a:rPr lang="pt-BR" sz="1900" spc="-20">
                <a:latin typeface="Times New Roman" panose="02020603050405020304" pitchFamily="18" charset="0"/>
                <a:cs typeface="Times New Roman" panose="02020603050405020304" pitchFamily="18" charset="0"/>
              </a:rPr>
              <a:t>direta </a:t>
            </a:r>
            <a:r>
              <a:rPr lang="pt-BR" sz="1900" spc="-35">
                <a:latin typeface="Times New Roman" panose="02020603050405020304" pitchFamily="18" charset="0"/>
                <a:cs typeface="Times New Roman" panose="02020603050405020304" pitchFamily="18" charset="0"/>
              </a:rPr>
              <a:t>ou </a:t>
            </a:r>
            <a:r>
              <a:rPr lang="pt-BR" sz="1900" spc="-15">
                <a:latin typeface="Times New Roman" panose="02020603050405020304" pitchFamily="18" charset="0"/>
                <a:cs typeface="Times New Roman" panose="02020603050405020304" pitchFamily="18" charset="0"/>
              </a:rPr>
              <a:t>indireta, </a:t>
            </a:r>
            <a:r>
              <a:rPr lang="pt-BR" sz="1900" spc="-45">
                <a:latin typeface="Times New Roman" panose="02020603050405020304" pitchFamily="18" charset="0"/>
                <a:cs typeface="Times New Roman" panose="02020603050405020304" pitchFamily="18" charset="0"/>
              </a:rPr>
              <a:t>bem </a:t>
            </a:r>
            <a:r>
              <a:rPr lang="pt-BR" sz="1900" spc="-50">
                <a:latin typeface="Times New Roman" panose="02020603050405020304" pitchFamily="18" charset="0"/>
                <a:cs typeface="Times New Roman" panose="02020603050405020304" pitchFamily="18" charset="0"/>
              </a:rPr>
              <a:t>como </a:t>
            </a:r>
            <a:r>
              <a:rPr lang="pt-BR" sz="1900" spc="-45">
                <a:latin typeface="Times New Roman" panose="02020603050405020304" pitchFamily="18" charset="0"/>
                <a:cs typeface="Times New Roman" panose="02020603050405020304" pitchFamily="18" charset="0"/>
              </a:rPr>
              <a:t> </a:t>
            </a:r>
            <a:r>
              <a:rPr lang="pt-BR" sz="1900" spc="-55">
                <a:latin typeface="Times New Roman" panose="02020603050405020304" pitchFamily="18" charset="0"/>
                <a:cs typeface="Times New Roman" panose="02020603050405020304" pitchFamily="18" charset="0"/>
              </a:rPr>
              <a:t>de</a:t>
            </a:r>
            <a:r>
              <a:rPr lang="pt-BR" sz="1900" spc="-45">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organismos</a:t>
            </a:r>
            <a:r>
              <a:rPr lang="pt-BR" sz="1900" spc="-50">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internacionais”.</a:t>
            </a:r>
            <a:endParaRPr lang="pt-BR" sz="1900">
              <a:latin typeface="Times New Roman" panose="02020603050405020304" pitchFamily="18" charset="0"/>
              <a:cs typeface="Times New Roman" panose="02020603050405020304" pitchFamily="18" charset="0"/>
            </a:endParaRPr>
          </a:p>
          <a:p>
            <a:pPr marL="0" indent="0">
              <a:buNone/>
            </a:pPr>
            <a:endParaRPr lang="pt-BR" sz="1900"/>
          </a:p>
        </p:txBody>
      </p:sp>
    </p:spTree>
    <p:extLst>
      <p:ext uri="{BB962C8B-B14F-4D97-AF65-F5344CB8AC3E}">
        <p14:creationId xmlns:p14="http://schemas.microsoft.com/office/powerpoint/2010/main" val="185010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AE4478-96E8-1A42-8543-66C90527DC91}"/>
              </a:ext>
            </a:extLst>
          </p:cNvPr>
          <p:cNvSpPr>
            <a:spLocks noGrp="1"/>
          </p:cNvSpPr>
          <p:nvPr>
            <p:ph type="title"/>
          </p:nvPr>
        </p:nvSpPr>
        <p:spPr>
          <a:xfrm>
            <a:off x="466722" y="586855"/>
            <a:ext cx="3201366" cy="3387497"/>
          </a:xfrm>
        </p:spPr>
        <p:txBody>
          <a:bodyPr anchor="b">
            <a:normAutofit/>
          </a:bodyPr>
          <a:lstStyle/>
          <a:p>
            <a:pPr algn="r"/>
            <a:r>
              <a:rPr lang="pt-BR" sz="3400">
                <a:solidFill>
                  <a:srgbClr val="FFFFFF"/>
                </a:solidFill>
              </a:rPr>
              <a:t>Da Responsabilidade do corretor</a:t>
            </a:r>
          </a:p>
        </p:txBody>
      </p:sp>
      <p:sp>
        <p:nvSpPr>
          <p:cNvPr id="3" name="Espaço Reservado para Conteúdo 2">
            <a:extLst>
              <a:ext uri="{FF2B5EF4-FFF2-40B4-BE49-F238E27FC236}">
                <a16:creationId xmlns:a16="http://schemas.microsoft.com/office/drawing/2014/main" id="{567A006E-C710-F545-AE1D-C41A3D9085AF}"/>
              </a:ext>
            </a:extLst>
          </p:cNvPr>
          <p:cNvSpPr>
            <a:spLocks noGrp="1"/>
          </p:cNvSpPr>
          <p:nvPr>
            <p:ph idx="1"/>
          </p:nvPr>
        </p:nvSpPr>
        <p:spPr>
          <a:xfrm>
            <a:off x="4810259" y="649480"/>
            <a:ext cx="6555347" cy="5546047"/>
          </a:xfrm>
        </p:spPr>
        <p:txBody>
          <a:bodyPr anchor="ctr">
            <a:normAutofit/>
          </a:bodyPr>
          <a:lstStyle/>
          <a:p>
            <a:pPr marL="0" indent="0">
              <a:spcBef>
                <a:spcPts val="1350"/>
              </a:spcBef>
              <a:buNone/>
            </a:pPr>
            <a:r>
              <a:rPr lang="pt-BR" sz="2000" spc="-260">
                <a:latin typeface="Arial"/>
                <a:cs typeface="Arial"/>
              </a:rPr>
              <a:t>C</a:t>
            </a:r>
            <a:r>
              <a:rPr lang="pt-BR" sz="2000" spc="20">
                <a:latin typeface="Arial"/>
                <a:cs typeface="Arial"/>
              </a:rPr>
              <a:t>i</a:t>
            </a:r>
            <a:r>
              <a:rPr lang="pt-BR" sz="2000" spc="10">
                <a:latin typeface="Arial"/>
                <a:cs typeface="Arial"/>
              </a:rPr>
              <a:t>r</a:t>
            </a:r>
            <a:r>
              <a:rPr lang="pt-BR" sz="2000" spc="-100">
                <a:latin typeface="Arial"/>
                <a:cs typeface="Arial"/>
              </a:rPr>
              <a:t>c</a:t>
            </a:r>
            <a:r>
              <a:rPr lang="pt-BR" sz="2000" spc="-25">
                <a:latin typeface="Arial"/>
                <a:cs typeface="Arial"/>
              </a:rPr>
              <a:t>u</a:t>
            </a:r>
            <a:r>
              <a:rPr lang="pt-BR" sz="2000" spc="20">
                <a:latin typeface="Arial"/>
                <a:cs typeface="Arial"/>
              </a:rPr>
              <a:t>l</a:t>
            </a:r>
            <a:r>
              <a:rPr lang="pt-BR" sz="2000" spc="-100">
                <a:latin typeface="Arial"/>
                <a:cs typeface="Arial"/>
              </a:rPr>
              <a:t>a</a:t>
            </a:r>
            <a:r>
              <a:rPr lang="pt-BR" sz="2000" spc="20">
                <a:latin typeface="Arial"/>
                <a:cs typeface="Arial"/>
              </a:rPr>
              <a:t>r</a:t>
            </a:r>
            <a:r>
              <a:rPr lang="pt-BR" sz="2000" spc="-50">
                <a:latin typeface="Arial"/>
                <a:cs typeface="Arial"/>
              </a:rPr>
              <a:t> </a:t>
            </a:r>
            <a:r>
              <a:rPr lang="pt-BR" sz="2000" spc="-300">
                <a:latin typeface="Arial"/>
                <a:cs typeface="Arial"/>
              </a:rPr>
              <a:t>S</a:t>
            </a:r>
            <a:r>
              <a:rPr lang="pt-BR" sz="2000" spc="-100">
                <a:latin typeface="Arial"/>
                <a:cs typeface="Arial"/>
              </a:rPr>
              <a:t>U</a:t>
            </a:r>
            <a:r>
              <a:rPr lang="pt-BR" sz="2000" spc="-300">
                <a:latin typeface="Arial"/>
                <a:cs typeface="Arial"/>
              </a:rPr>
              <a:t>S</a:t>
            </a:r>
            <a:r>
              <a:rPr lang="pt-BR" sz="2000" spc="-250">
                <a:latin typeface="Arial"/>
                <a:cs typeface="Arial"/>
              </a:rPr>
              <a:t>E</a:t>
            </a:r>
            <a:r>
              <a:rPr lang="pt-BR" sz="2000" spc="-229">
                <a:latin typeface="Arial"/>
                <a:cs typeface="Arial"/>
              </a:rPr>
              <a:t>P</a:t>
            </a:r>
            <a:r>
              <a:rPr lang="pt-BR" sz="2000" spc="-45">
                <a:latin typeface="Arial"/>
                <a:cs typeface="Arial"/>
              </a:rPr>
              <a:t> </a:t>
            </a:r>
            <a:r>
              <a:rPr lang="pt-BR" sz="2000" spc="-25">
                <a:latin typeface="Arial"/>
                <a:cs typeface="Arial"/>
              </a:rPr>
              <a:t>n</a:t>
            </a:r>
            <a:r>
              <a:rPr lang="pt-BR" sz="2000" spc="-40">
                <a:latin typeface="Arial"/>
                <a:cs typeface="Arial"/>
              </a:rPr>
              <a:t>.</a:t>
            </a:r>
            <a:r>
              <a:rPr lang="pt-BR" sz="2000" spc="-55">
                <a:latin typeface="Arial"/>
                <a:cs typeface="Arial"/>
              </a:rPr>
              <a:t> 510</a:t>
            </a:r>
            <a:r>
              <a:rPr lang="pt-BR" sz="2000" spc="180">
                <a:latin typeface="Arial"/>
                <a:cs typeface="Arial"/>
              </a:rPr>
              <a:t>/</a:t>
            </a:r>
            <a:r>
              <a:rPr lang="pt-BR" sz="2000" spc="-55">
                <a:latin typeface="Arial"/>
                <a:cs typeface="Arial"/>
              </a:rPr>
              <a:t>2015</a:t>
            </a:r>
            <a:r>
              <a:rPr lang="pt-BR" sz="2000" spc="-45">
                <a:latin typeface="Arial"/>
                <a:cs typeface="Arial"/>
              </a:rPr>
              <a:t>,</a:t>
            </a:r>
            <a:r>
              <a:rPr lang="pt-BR" sz="2000" spc="-50">
                <a:latin typeface="Arial"/>
                <a:cs typeface="Arial"/>
              </a:rPr>
              <a:t> </a:t>
            </a:r>
            <a:r>
              <a:rPr lang="pt-BR" sz="2000" spc="-40">
                <a:latin typeface="Arial"/>
                <a:cs typeface="Arial"/>
              </a:rPr>
              <a:t>a</a:t>
            </a:r>
            <a:r>
              <a:rPr lang="pt-BR" sz="2000" spc="-25">
                <a:latin typeface="Arial"/>
                <a:cs typeface="Arial"/>
              </a:rPr>
              <a:t>r</a:t>
            </a:r>
            <a:r>
              <a:rPr lang="pt-BR" sz="2000" spc="95">
                <a:latin typeface="Arial"/>
                <a:cs typeface="Arial"/>
              </a:rPr>
              <a:t>t</a:t>
            </a:r>
            <a:r>
              <a:rPr lang="pt-BR" sz="2000" spc="-155">
                <a:latin typeface="Arial"/>
                <a:cs typeface="Arial"/>
              </a:rPr>
              <a:t>s</a:t>
            </a:r>
            <a:r>
              <a:rPr lang="pt-BR" sz="2000" spc="-40">
                <a:latin typeface="Arial"/>
                <a:cs typeface="Arial"/>
              </a:rPr>
              <a:t>.</a:t>
            </a:r>
            <a:r>
              <a:rPr lang="pt-BR" sz="2000" spc="-55">
                <a:latin typeface="Arial"/>
                <a:cs typeface="Arial"/>
              </a:rPr>
              <a:t> 2</a:t>
            </a:r>
            <a:r>
              <a:rPr lang="pt-BR" sz="2000" spc="-75">
                <a:latin typeface="Arial"/>
                <a:cs typeface="Arial"/>
              </a:rPr>
              <a:t>2</a:t>
            </a:r>
            <a:r>
              <a:rPr lang="pt-BR" sz="2000" spc="-40">
                <a:latin typeface="Arial"/>
                <a:cs typeface="Arial"/>
              </a:rPr>
              <a:t> </a:t>
            </a:r>
            <a:r>
              <a:rPr lang="pt-BR" sz="2000" spc="-90">
                <a:latin typeface="Arial"/>
                <a:cs typeface="Arial"/>
              </a:rPr>
              <a:t>e</a:t>
            </a:r>
            <a:r>
              <a:rPr lang="pt-BR" sz="2000" spc="-35">
                <a:latin typeface="Arial"/>
                <a:cs typeface="Arial"/>
              </a:rPr>
              <a:t> </a:t>
            </a:r>
            <a:r>
              <a:rPr lang="pt-BR" sz="2000" spc="-55">
                <a:latin typeface="Arial"/>
                <a:cs typeface="Arial"/>
              </a:rPr>
              <a:t>23</a:t>
            </a:r>
            <a:r>
              <a:rPr lang="pt-BR" sz="2000" spc="-40">
                <a:latin typeface="Arial"/>
                <a:cs typeface="Arial"/>
              </a:rPr>
              <a:t>.</a:t>
            </a:r>
            <a:endParaRPr lang="pt-BR" sz="2000">
              <a:latin typeface="Arial"/>
              <a:cs typeface="Arial"/>
            </a:endParaRPr>
          </a:p>
          <a:p>
            <a:pPr marL="0" indent="0">
              <a:buNone/>
            </a:pPr>
            <a:endParaRPr lang="pt-BR" sz="2000">
              <a:latin typeface="Arial"/>
              <a:cs typeface="Arial"/>
            </a:endParaRPr>
          </a:p>
          <a:p>
            <a:pPr marL="3406140" indent="0">
              <a:buNone/>
            </a:pPr>
            <a:r>
              <a:rPr lang="pt-BR" sz="2000" b="1" spc="-170">
                <a:latin typeface="Arial"/>
                <a:cs typeface="Arial"/>
              </a:rPr>
              <a:t>Se</a:t>
            </a:r>
            <a:r>
              <a:rPr lang="pt-BR" sz="2000" b="1" spc="-204">
                <a:latin typeface="Arial"/>
                <a:cs typeface="Arial"/>
              </a:rPr>
              <a:t>ç</a:t>
            </a:r>
            <a:r>
              <a:rPr lang="pt-BR" sz="2000" b="1" spc="-75">
                <a:latin typeface="Arial"/>
                <a:cs typeface="Arial"/>
              </a:rPr>
              <a:t>ã</a:t>
            </a:r>
            <a:r>
              <a:rPr lang="pt-BR" sz="2000" b="1" spc="-110">
                <a:latin typeface="Arial"/>
                <a:cs typeface="Arial"/>
              </a:rPr>
              <a:t>o</a:t>
            </a:r>
            <a:r>
              <a:rPr lang="pt-BR" sz="2000" b="1" spc="-45">
                <a:latin typeface="Arial"/>
                <a:cs typeface="Arial"/>
              </a:rPr>
              <a:t> </a:t>
            </a:r>
            <a:r>
              <a:rPr lang="pt-BR" sz="2000" b="1" spc="-15">
                <a:latin typeface="Arial"/>
                <a:cs typeface="Arial"/>
              </a:rPr>
              <a:t>II</a:t>
            </a:r>
            <a:r>
              <a:rPr lang="pt-BR" sz="2000" b="1" spc="-20">
                <a:latin typeface="Arial"/>
                <a:cs typeface="Arial"/>
              </a:rPr>
              <a:t>I</a:t>
            </a:r>
            <a:r>
              <a:rPr lang="pt-BR" sz="2000" b="1" spc="-55">
                <a:latin typeface="Arial"/>
                <a:cs typeface="Arial"/>
              </a:rPr>
              <a:t> </a:t>
            </a:r>
            <a:r>
              <a:rPr lang="pt-BR" sz="2000" spc="-90">
                <a:latin typeface="Arial"/>
                <a:cs typeface="Arial"/>
              </a:rPr>
              <a:t>–</a:t>
            </a:r>
            <a:r>
              <a:rPr lang="pt-BR" sz="2000" spc="-40">
                <a:latin typeface="Arial"/>
                <a:cs typeface="Arial"/>
              </a:rPr>
              <a:t> </a:t>
            </a:r>
            <a:r>
              <a:rPr lang="pt-BR" sz="2000" b="1" spc="-105">
                <a:latin typeface="Arial"/>
                <a:cs typeface="Arial"/>
              </a:rPr>
              <a:t>D</a:t>
            </a:r>
            <a:r>
              <a:rPr lang="pt-BR" sz="2000" b="1" spc="-85">
                <a:latin typeface="Arial"/>
                <a:cs typeface="Arial"/>
              </a:rPr>
              <a:t>a</a:t>
            </a:r>
            <a:r>
              <a:rPr lang="pt-BR" sz="2000" b="1" spc="-240">
                <a:latin typeface="Arial"/>
                <a:cs typeface="Arial"/>
              </a:rPr>
              <a:t>s</a:t>
            </a:r>
            <a:r>
              <a:rPr lang="pt-BR" sz="2000" b="1" spc="-50">
                <a:latin typeface="Arial"/>
                <a:cs typeface="Arial"/>
              </a:rPr>
              <a:t> </a:t>
            </a:r>
            <a:r>
              <a:rPr lang="pt-BR" sz="2000" b="1" spc="-180">
                <a:latin typeface="Arial"/>
                <a:cs typeface="Arial"/>
              </a:rPr>
              <a:t>R</a:t>
            </a:r>
            <a:r>
              <a:rPr lang="pt-BR" sz="2000" b="1" spc="-125">
                <a:latin typeface="Arial"/>
                <a:cs typeface="Arial"/>
              </a:rPr>
              <a:t>e</a:t>
            </a:r>
            <a:r>
              <a:rPr lang="pt-BR" sz="2000" b="1" spc="-229">
                <a:latin typeface="Arial"/>
                <a:cs typeface="Arial"/>
              </a:rPr>
              <a:t>s</a:t>
            </a:r>
            <a:r>
              <a:rPr lang="pt-BR" sz="2000" b="1" spc="-95">
                <a:latin typeface="Arial"/>
                <a:cs typeface="Arial"/>
              </a:rPr>
              <a:t>p</a:t>
            </a:r>
            <a:r>
              <a:rPr lang="pt-BR" sz="2000" b="1" spc="-90">
                <a:latin typeface="Arial"/>
                <a:cs typeface="Arial"/>
              </a:rPr>
              <a:t>o</a:t>
            </a:r>
            <a:r>
              <a:rPr lang="pt-BR" sz="2000" b="1" spc="-95">
                <a:latin typeface="Arial"/>
                <a:cs typeface="Arial"/>
              </a:rPr>
              <a:t>n</a:t>
            </a:r>
            <a:r>
              <a:rPr lang="pt-BR" sz="2000" b="1" spc="-229">
                <a:latin typeface="Arial"/>
                <a:cs typeface="Arial"/>
              </a:rPr>
              <a:t>s</a:t>
            </a:r>
            <a:r>
              <a:rPr lang="pt-BR" sz="2000" b="1" spc="-75">
                <a:latin typeface="Arial"/>
                <a:cs typeface="Arial"/>
              </a:rPr>
              <a:t>a</a:t>
            </a:r>
            <a:r>
              <a:rPr lang="pt-BR" sz="2000" b="1" spc="-95">
                <a:latin typeface="Arial"/>
                <a:cs typeface="Arial"/>
              </a:rPr>
              <a:t>b</a:t>
            </a:r>
            <a:r>
              <a:rPr lang="pt-BR" sz="2000" b="1" spc="-45">
                <a:latin typeface="Arial"/>
                <a:cs typeface="Arial"/>
              </a:rPr>
              <a:t>ili</a:t>
            </a:r>
            <a:r>
              <a:rPr lang="pt-BR" sz="2000" b="1" spc="-95">
                <a:latin typeface="Arial"/>
                <a:cs typeface="Arial"/>
              </a:rPr>
              <a:t>d</a:t>
            </a:r>
            <a:r>
              <a:rPr lang="pt-BR" sz="2000" b="1" spc="-75">
                <a:latin typeface="Arial"/>
                <a:cs typeface="Arial"/>
              </a:rPr>
              <a:t>a</a:t>
            </a:r>
            <a:r>
              <a:rPr lang="pt-BR" sz="2000" b="1" spc="-95">
                <a:latin typeface="Arial"/>
                <a:cs typeface="Arial"/>
              </a:rPr>
              <a:t>d</a:t>
            </a:r>
            <a:r>
              <a:rPr lang="pt-BR" sz="2000" b="1" spc="-65">
                <a:latin typeface="Arial"/>
                <a:cs typeface="Arial"/>
              </a:rPr>
              <a:t>e</a:t>
            </a:r>
            <a:r>
              <a:rPr lang="pt-BR" sz="2000" b="1" spc="-240">
                <a:latin typeface="Arial"/>
                <a:cs typeface="Arial"/>
              </a:rPr>
              <a:t>s</a:t>
            </a:r>
            <a:endParaRPr lang="pt-BR" sz="2000">
              <a:latin typeface="Arial"/>
              <a:cs typeface="Arial"/>
            </a:endParaRPr>
          </a:p>
          <a:p>
            <a:pPr marL="0" indent="0">
              <a:spcBef>
                <a:spcPts val="5"/>
              </a:spcBef>
              <a:buNone/>
            </a:pPr>
            <a:endParaRPr lang="pt-BR" sz="2000">
              <a:latin typeface="Arial"/>
              <a:cs typeface="Arial"/>
            </a:endParaRPr>
          </a:p>
          <a:p>
            <a:pPr marL="569595" marR="5080" indent="0">
              <a:spcBef>
                <a:spcPts val="5"/>
              </a:spcBef>
              <a:buNone/>
            </a:pPr>
            <a:r>
              <a:rPr lang="pt-BR" sz="2000" b="1" spc="-50">
                <a:latin typeface="Arial"/>
                <a:cs typeface="Arial"/>
              </a:rPr>
              <a:t>Art</a:t>
            </a:r>
            <a:r>
              <a:rPr lang="pt-BR" sz="2000" spc="-50">
                <a:latin typeface="Arial"/>
                <a:cs typeface="Arial"/>
              </a:rPr>
              <a:t>. </a:t>
            </a:r>
            <a:r>
              <a:rPr lang="pt-BR" sz="2000" b="1" spc="-50">
                <a:latin typeface="Arial"/>
                <a:cs typeface="Arial"/>
              </a:rPr>
              <a:t>22</a:t>
            </a:r>
            <a:r>
              <a:rPr lang="pt-BR" sz="2000" spc="-50">
                <a:latin typeface="Arial"/>
                <a:cs typeface="Arial"/>
              </a:rPr>
              <a:t>. </a:t>
            </a:r>
            <a:r>
              <a:rPr lang="pt-BR" sz="2000" spc="-175">
                <a:latin typeface="Arial"/>
                <a:cs typeface="Arial"/>
              </a:rPr>
              <a:t>O</a:t>
            </a:r>
            <a:r>
              <a:rPr lang="pt-BR" sz="2000" spc="-170">
                <a:latin typeface="Arial"/>
                <a:cs typeface="Arial"/>
              </a:rPr>
              <a:t> </a:t>
            </a:r>
            <a:r>
              <a:rPr lang="pt-BR" sz="2000" spc="-10">
                <a:latin typeface="Arial"/>
                <a:cs typeface="Arial"/>
              </a:rPr>
              <a:t>corretor </a:t>
            </a:r>
            <a:r>
              <a:rPr lang="pt-BR" sz="2000" spc="-55">
                <a:latin typeface="Arial"/>
                <a:cs typeface="Arial"/>
              </a:rPr>
              <a:t>de </a:t>
            </a:r>
            <a:r>
              <a:rPr lang="pt-BR" sz="2000" spc="-75">
                <a:latin typeface="Arial"/>
                <a:cs typeface="Arial"/>
              </a:rPr>
              <a:t>seguros </a:t>
            </a:r>
            <a:r>
              <a:rPr lang="pt-BR" sz="2000" spc="-50">
                <a:latin typeface="Arial"/>
                <a:cs typeface="Arial"/>
              </a:rPr>
              <a:t>responde </a:t>
            </a:r>
            <a:r>
              <a:rPr lang="pt-BR" sz="2000" spc="-25">
                <a:latin typeface="Arial"/>
                <a:cs typeface="Arial"/>
              </a:rPr>
              <a:t>civilmente </a:t>
            </a:r>
            <a:r>
              <a:rPr lang="pt-BR" sz="2000" spc="-35">
                <a:latin typeface="Arial"/>
                <a:cs typeface="Arial"/>
              </a:rPr>
              <a:t>perante </a:t>
            </a:r>
            <a:r>
              <a:rPr lang="pt-BR" sz="2000" spc="-95">
                <a:latin typeface="Arial"/>
                <a:cs typeface="Arial"/>
              </a:rPr>
              <a:t>os </a:t>
            </a:r>
            <a:r>
              <a:rPr lang="pt-BR" sz="2000" spc="-75">
                <a:latin typeface="Arial"/>
                <a:cs typeface="Arial"/>
              </a:rPr>
              <a:t>segurados </a:t>
            </a:r>
            <a:r>
              <a:rPr lang="pt-BR" sz="2000" spc="-90">
                <a:latin typeface="Arial"/>
                <a:cs typeface="Arial"/>
              </a:rPr>
              <a:t>e </a:t>
            </a:r>
            <a:r>
              <a:rPr lang="pt-BR" sz="2000" spc="-130">
                <a:latin typeface="Arial"/>
                <a:cs typeface="Arial"/>
              </a:rPr>
              <a:t>as </a:t>
            </a:r>
            <a:r>
              <a:rPr lang="pt-BR" sz="2000" spc="-70">
                <a:latin typeface="Arial"/>
                <a:cs typeface="Arial"/>
              </a:rPr>
              <a:t>sociedades seguradoras </a:t>
            </a:r>
            <a:r>
              <a:rPr lang="pt-BR" sz="2000" spc="-65">
                <a:latin typeface="Arial"/>
                <a:cs typeface="Arial"/>
              </a:rPr>
              <a:t> </a:t>
            </a:r>
            <a:r>
              <a:rPr lang="pt-BR" sz="2000" spc="-50">
                <a:latin typeface="Arial"/>
                <a:cs typeface="Arial"/>
              </a:rPr>
              <a:t>pelos </a:t>
            </a:r>
            <a:r>
              <a:rPr lang="pt-BR" sz="2000" spc="-55">
                <a:latin typeface="Arial"/>
                <a:cs typeface="Arial"/>
              </a:rPr>
              <a:t>prejuízos </a:t>
            </a:r>
            <a:r>
              <a:rPr lang="pt-BR" sz="2000" spc="-45">
                <a:latin typeface="Arial"/>
                <a:cs typeface="Arial"/>
              </a:rPr>
              <a:t>que </a:t>
            </a:r>
            <a:r>
              <a:rPr lang="pt-BR" sz="2000" spc="-75">
                <a:latin typeface="Arial"/>
                <a:cs typeface="Arial"/>
              </a:rPr>
              <a:t>causar </a:t>
            </a:r>
            <a:r>
              <a:rPr lang="pt-BR" sz="2000" spc="-35">
                <a:latin typeface="Arial"/>
                <a:cs typeface="Arial"/>
              </a:rPr>
              <a:t>no </a:t>
            </a:r>
            <a:r>
              <a:rPr lang="pt-BR" sz="2000" spc="-60">
                <a:latin typeface="Arial"/>
                <a:cs typeface="Arial"/>
              </a:rPr>
              <a:t>exercício </a:t>
            </a:r>
            <a:r>
              <a:rPr lang="pt-BR" sz="2000" spc="-70">
                <a:latin typeface="Arial"/>
                <a:cs typeface="Arial"/>
              </a:rPr>
              <a:t>da </a:t>
            </a:r>
            <a:r>
              <a:rPr lang="pt-BR" sz="2000" spc="-30">
                <a:latin typeface="Arial"/>
                <a:cs typeface="Arial"/>
              </a:rPr>
              <a:t>atividade </a:t>
            </a:r>
            <a:r>
              <a:rPr lang="pt-BR" sz="2000" spc="-55">
                <a:latin typeface="Arial"/>
                <a:cs typeface="Arial"/>
              </a:rPr>
              <a:t>de </a:t>
            </a:r>
            <a:r>
              <a:rPr lang="pt-BR" sz="2000" spc="-40">
                <a:latin typeface="Arial"/>
                <a:cs typeface="Arial"/>
              </a:rPr>
              <a:t>corretagem, </a:t>
            </a:r>
            <a:r>
              <a:rPr lang="pt-BR" sz="2000" spc="-10">
                <a:latin typeface="Arial"/>
                <a:cs typeface="Arial"/>
              </a:rPr>
              <a:t>por </a:t>
            </a:r>
            <a:r>
              <a:rPr lang="pt-BR" sz="2000" spc="-90">
                <a:latin typeface="Arial"/>
                <a:cs typeface="Arial"/>
              </a:rPr>
              <a:t>ação </a:t>
            </a:r>
            <a:r>
              <a:rPr lang="pt-BR" sz="2000" spc="-35">
                <a:latin typeface="Arial"/>
                <a:cs typeface="Arial"/>
              </a:rPr>
              <a:t>ou </a:t>
            </a:r>
            <a:r>
              <a:rPr lang="pt-BR" sz="2000" spc="-65">
                <a:latin typeface="Arial"/>
                <a:cs typeface="Arial"/>
              </a:rPr>
              <a:t>omissão, </a:t>
            </a:r>
            <a:r>
              <a:rPr lang="pt-BR" sz="2000" spc="-50">
                <a:latin typeface="Arial"/>
                <a:cs typeface="Arial"/>
              </a:rPr>
              <a:t>dolosa </a:t>
            </a:r>
            <a:r>
              <a:rPr lang="pt-BR" sz="2000" spc="-20">
                <a:latin typeface="Arial"/>
                <a:cs typeface="Arial"/>
              </a:rPr>
              <a:t>ou </a:t>
            </a:r>
            <a:r>
              <a:rPr lang="pt-BR" sz="2000" spc="-15">
                <a:latin typeface="Arial"/>
                <a:cs typeface="Arial"/>
              </a:rPr>
              <a:t> </a:t>
            </a:r>
            <a:r>
              <a:rPr lang="pt-BR" sz="2000" spc="-55">
                <a:latin typeface="Arial"/>
                <a:cs typeface="Arial"/>
              </a:rPr>
              <a:t>culposa.</a:t>
            </a:r>
            <a:endParaRPr lang="pt-BR" sz="2000">
              <a:latin typeface="Arial"/>
              <a:cs typeface="Arial"/>
            </a:endParaRPr>
          </a:p>
          <a:p>
            <a:pPr marL="0" indent="0">
              <a:spcBef>
                <a:spcPts val="15"/>
              </a:spcBef>
              <a:buNone/>
            </a:pPr>
            <a:endParaRPr lang="pt-BR" sz="2000">
              <a:latin typeface="Arial"/>
              <a:cs typeface="Arial"/>
            </a:endParaRPr>
          </a:p>
          <a:p>
            <a:pPr marL="569595" marR="5080" indent="0">
              <a:buNone/>
            </a:pPr>
            <a:r>
              <a:rPr lang="pt-BR" sz="2000" b="1" spc="-50">
                <a:latin typeface="Arial"/>
                <a:cs typeface="Arial"/>
              </a:rPr>
              <a:t>Art</a:t>
            </a:r>
            <a:r>
              <a:rPr lang="pt-BR" sz="2000" spc="-50">
                <a:latin typeface="Arial"/>
                <a:cs typeface="Arial"/>
              </a:rPr>
              <a:t>. </a:t>
            </a:r>
            <a:r>
              <a:rPr lang="pt-BR" sz="2000" b="1" spc="-50">
                <a:latin typeface="Arial"/>
                <a:cs typeface="Arial"/>
              </a:rPr>
              <a:t>23</a:t>
            </a:r>
            <a:r>
              <a:rPr lang="pt-BR" sz="2000" spc="-50">
                <a:latin typeface="Arial"/>
                <a:cs typeface="Arial"/>
              </a:rPr>
              <a:t>. </a:t>
            </a:r>
            <a:r>
              <a:rPr lang="pt-BR" sz="2000" spc="-120">
                <a:latin typeface="Arial"/>
                <a:cs typeface="Arial"/>
              </a:rPr>
              <a:t>Cabe</a:t>
            </a:r>
            <a:r>
              <a:rPr lang="pt-BR" sz="2000" spc="-114">
                <a:latin typeface="Arial"/>
                <a:cs typeface="Arial"/>
              </a:rPr>
              <a:t> </a:t>
            </a:r>
            <a:r>
              <a:rPr lang="pt-BR" sz="2000" spc="-45">
                <a:latin typeface="Arial"/>
                <a:cs typeface="Arial"/>
              </a:rPr>
              <a:t>responsabilidade </a:t>
            </a:r>
            <a:r>
              <a:rPr lang="pt-BR" sz="2000" spc="-30">
                <a:latin typeface="Arial"/>
                <a:cs typeface="Arial"/>
              </a:rPr>
              <a:t>profissional, </a:t>
            </a:r>
            <a:r>
              <a:rPr lang="pt-BR" sz="2000" spc="-35">
                <a:latin typeface="Arial"/>
                <a:cs typeface="Arial"/>
              </a:rPr>
              <a:t>perante </a:t>
            </a:r>
            <a:r>
              <a:rPr lang="pt-BR" sz="2000" spc="-120">
                <a:latin typeface="Arial"/>
                <a:cs typeface="Arial"/>
              </a:rPr>
              <a:t>a</a:t>
            </a:r>
            <a:r>
              <a:rPr lang="pt-BR" sz="2000" spc="-114">
                <a:latin typeface="Arial"/>
                <a:cs typeface="Arial"/>
              </a:rPr>
              <a:t> </a:t>
            </a:r>
            <a:r>
              <a:rPr lang="pt-BR" sz="2000" spc="-100">
                <a:latin typeface="Arial"/>
                <a:cs typeface="Arial"/>
              </a:rPr>
              <a:t>Susep,</a:t>
            </a:r>
            <a:r>
              <a:rPr lang="pt-BR" sz="2000" spc="-95">
                <a:latin typeface="Arial"/>
                <a:cs typeface="Arial"/>
              </a:rPr>
              <a:t> </a:t>
            </a:r>
            <a:r>
              <a:rPr lang="pt-BR" sz="2000" spc="-70">
                <a:latin typeface="Arial"/>
                <a:cs typeface="Arial"/>
              </a:rPr>
              <a:t>ao</a:t>
            </a:r>
            <a:r>
              <a:rPr lang="pt-BR" sz="2000" spc="-65">
                <a:latin typeface="Arial"/>
                <a:cs typeface="Arial"/>
              </a:rPr>
              <a:t> </a:t>
            </a:r>
            <a:r>
              <a:rPr lang="pt-BR" sz="2000" spc="-10">
                <a:latin typeface="Arial"/>
                <a:cs typeface="Arial"/>
              </a:rPr>
              <a:t>corretor </a:t>
            </a:r>
            <a:r>
              <a:rPr lang="pt-BR" sz="2000" spc="-55">
                <a:latin typeface="Arial"/>
                <a:cs typeface="Arial"/>
              </a:rPr>
              <a:t>de </a:t>
            </a:r>
            <a:r>
              <a:rPr lang="pt-BR" sz="2000" spc="-75">
                <a:latin typeface="Arial"/>
                <a:cs typeface="Arial"/>
              </a:rPr>
              <a:t>seguros</a:t>
            </a:r>
            <a:r>
              <a:rPr lang="pt-BR" sz="2000" spc="265">
                <a:latin typeface="Arial"/>
                <a:cs typeface="Arial"/>
              </a:rPr>
              <a:t> </a:t>
            </a:r>
            <a:r>
              <a:rPr lang="pt-BR" sz="2000" spc="-45">
                <a:latin typeface="Arial"/>
                <a:cs typeface="Arial"/>
              </a:rPr>
              <a:t>que deixar de </a:t>
            </a:r>
            <a:r>
              <a:rPr lang="pt-BR" sz="2000" spc="-40">
                <a:latin typeface="Arial"/>
                <a:cs typeface="Arial"/>
              </a:rPr>
              <a:t> </a:t>
            </a:r>
            <a:r>
              <a:rPr lang="pt-BR" sz="2000" spc="-15">
                <a:latin typeface="Arial"/>
                <a:cs typeface="Arial"/>
              </a:rPr>
              <a:t>cumprir </a:t>
            </a:r>
            <a:r>
              <a:rPr lang="pt-BR" sz="2000" spc="-130">
                <a:latin typeface="Arial"/>
                <a:cs typeface="Arial"/>
              </a:rPr>
              <a:t>as</a:t>
            </a:r>
            <a:r>
              <a:rPr lang="pt-BR" sz="2000" spc="155">
                <a:latin typeface="Arial"/>
                <a:cs typeface="Arial"/>
              </a:rPr>
              <a:t> </a:t>
            </a:r>
            <a:r>
              <a:rPr lang="pt-BR" sz="2000" spc="-45">
                <a:latin typeface="Arial"/>
                <a:cs typeface="Arial"/>
              </a:rPr>
              <a:t>leis, </a:t>
            </a:r>
            <a:r>
              <a:rPr lang="pt-BR" sz="2000" spc="-95">
                <a:latin typeface="Arial"/>
                <a:cs typeface="Arial"/>
              </a:rPr>
              <a:t>os </a:t>
            </a:r>
            <a:r>
              <a:rPr lang="pt-BR" sz="2000" spc="-40">
                <a:latin typeface="Arial"/>
                <a:cs typeface="Arial"/>
              </a:rPr>
              <a:t>regulamentos </a:t>
            </a:r>
            <a:r>
              <a:rPr lang="pt-BR" sz="2000" spc="-90">
                <a:latin typeface="Arial"/>
                <a:cs typeface="Arial"/>
              </a:rPr>
              <a:t>e </a:t>
            </a:r>
            <a:r>
              <a:rPr lang="pt-BR" sz="2000" spc="-130">
                <a:latin typeface="Arial"/>
                <a:cs typeface="Arial"/>
              </a:rPr>
              <a:t>as</a:t>
            </a:r>
            <a:r>
              <a:rPr lang="pt-BR" sz="2000" spc="155">
                <a:latin typeface="Arial"/>
                <a:cs typeface="Arial"/>
              </a:rPr>
              <a:t> </a:t>
            </a:r>
            <a:r>
              <a:rPr lang="pt-BR" sz="2000" spc="-60">
                <a:latin typeface="Arial"/>
                <a:cs typeface="Arial"/>
              </a:rPr>
              <a:t>resoluções em </a:t>
            </a:r>
            <a:r>
              <a:rPr lang="pt-BR" sz="2000" spc="-55">
                <a:latin typeface="Arial"/>
                <a:cs typeface="Arial"/>
              </a:rPr>
              <a:t>vigor, </a:t>
            </a:r>
            <a:r>
              <a:rPr lang="pt-BR" sz="2000" spc="-35">
                <a:latin typeface="Arial"/>
                <a:cs typeface="Arial"/>
              </a:rPr>
              <a:t>ou </a:t>
            </a:r>
            <a:r>
              <a:rPr lang="pt-BR" sz="2000" spc="-45">
                <a:latin typeface="Arial"/>
                <a:cs typeface="Arial"/>
              </a:rPr>
              <a:t>que </a:t>
            </a:r>
            <a:r>
              <a:rPr lang="pt-BR" sz="2000" spc="-75">
                <a:latin typeface="Arial"/>
                <a:cs typeface="Arial"/>
              </a:rPr>
              <a:t>causar </a:t>
            </a:r>
            <a:r>
              <a:rPr lang="pt-BR" sz="2000" spc="-55">
                <a:latin typeface="Arial"/>
                <a:cs typeface="Arial"/>
              </a:rPr>
              <a:t>prejuízos </a:t>
            </a:r>
            <a:r>
              <a:rPr lang="pt-BR" sz="2000" spc="-120">
                <a:latin typeface="Arial"/>
                <a:cs typeface="Arial"/>
              </a:rPr>
              <a:t>a </a:t>
            </a:r>
            <a:r>
              <a:rPr lang="pt-BR" sz="2000" spc="-35">
                <a:latin typeface="Arial"/>
                <a:cs typeface="Arial"/>
              </a:rPr>
              <a:t>terceiros, </a:t>
            </a:r>
            <a:r>
              <a:rPr lang="pt-BR" sz="2000" spc="-10">
                <a:latin typeface="Arial"/>
                <a:cs typeface="Arial"/>
              </a:rPr>
              <a:t>por </a:t>
            </a:r>
            <a:r>
              <a:rPr lang="pt-BR" sz="2000" spc="-85">
                <a:latin typeface="Arial"/>
                <a:cs typeface="Arial"/>
              </a:rPr>
              <a:t>ação </a:t>
            </a:r>
            <a:r>
              <a:rPr lang="pt-BR" sz="2000" spc="-80">
                <a:latin typeface="Arial"/>
                <a:cs typeface="Arial"/>
              </a:rPr>
              <a:t> </a:t>
            </a:r>
            <a:r>
              <a:rPr lang="pt-BR" sz="2000" spc="-35">
                <a:latin typeface="Arial"/>
                <a:cs typeface="Arial"/>
              </a:rPr>
              <a:t>ou</a:t>
            </a:r>
            <a:r>
              <a:rPr lang="pt-BR" sz="2000" spc="-40">
                <a:latin typeface="Arial"/>
                <a:cs typeface="Arial"/>
              </a:rPr>
              <a:t> </a:t>
            </a:r>
            <a:r>
              <a:rPr lang="pt-BR" sz="2000" spc="-65">
                <a:latin typeface="Arial"/>
                <a:cs typeface="Arial"/>
              </a:rPr>
              <a:t>omissão,</a:t>
            </a:r>
            <a:r>
              <a:rPr lang="pt-BR" sz="2000" spc="-50">
                <a:latin typeface="Arial"/>
                <a:cs typeface="Arial"/>
              </a:rPr>
              <a:t> dolosa</a:t>
            </a:r>
            <a:r>
              <a:rPr lang="pt-BR" sz="2000" spc="-40">
                <a:latin typeface="Arial"/>
                <a:cs typeface="Arial"/>
              </a:rPr>
              <a:t> </a:t>
            </a:r>
            <a:r>
              <a:rPr lang="pt-BR" sz="2000" spc="-35">
                <a:latin typeface="Arial"/>
                <a:cs typeface="Arial"/>
              </a:rPr>
              <a:t>ou </a:t>
            </a:r>
            <a:r>
              <a:rPr lang="pt-BR" sz="2000" spc="-55">
                <a:latin typeface="Arial"/>
                <a:cs typeface="Arial"/>
              </a:rPr>
              <a:t>culposa.</a:t>
            </a:r>
            <a:endParaRPr lang="pt-BR" sz="2000">
              <a:latin typeface="Arial"/>
              <a:cs typeface="Arial"/>
            </a:endParaRPr>
          </a:p>
          <a:p>
            <a:pPr marL="0" indent="0">
              <a:buNone/>
            </a:pPr>
            <a:endParaRPr lang="pt-BR" sz="2000"/>
          </a:p>
        </p:txBody>
      </p:sp>
    </p:spTree>
    <p:extLst>
      <p:ext uri="{BB962C8B-B14F-4D97-AF65-F5344CB8AC3E}">
        <p14:creationId xmlns:p14="http://schemas.microsoft.com/office/powerpoint/2010/main" val="224981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102220-F414-3448-B757-7E3B9840BDB6}"/>
              </a:ext>
            </a:extLst>
          </p:cNvPr>
          <p:cNvSpPr>
            <a:spLocks noGrp="1"/>
          </p:cNvSpPr>
          <p:nvPr>
            <p:ph type="title"/>
          </p:nvPr>
        </p:nvSpPr>
        <p:spPr>
          <a:xfrm>
            <a:off x="466722" y="586855"/>
            <a:ext cx="3201366" cy="3387497"/>
          </a:xfrm>
        </p:spPr>
        <p:txBody>
          <a:bodyPr anchor="b">
            <a:normAutofit/>
          </a:bodyPr>
          <a:lstStyle/>
          <a:p>
            <a:pPr algn="r"/>
            <a:r>
              <a:rPr lang="pt-BR" sz="3400">
                <a:solidFill>
                  <a:srgbClr val="FFFFFF"/>
                </a:solidFill>
              </a:rPr>
              <a:t>Responsabilidade administrativa</a:t>
            </a:r>
          </a:p>
        </p:txBody>
      </p:sp>
      <p:sp>
        <p:nvSpPr>
          <p:cNvPr id="3" name="Espaço Reservado para Conteúdo 2">
            <a:extLst>
              <a:ext uri="{FF2B5EF4-FFF2-40B4-BE49-F238E27FC236}">
                <a16:creationId xmlns:a16="http://schemas.microsoft.com/office/drawing/2014/main" id="{F710E38D-FAF0-8F41-B781-AA626CDEC6A0}"/>
              </a:ext>
            </a:extLst>
          </p:cNvPr>
          <p:cNvSpPr>
            <a:spLocks noGrp="1"/>
          </p:cNvSpPr>
          <p:nvPr>
            <p:ph idx="1"/>
          </p:nvPr>
        </p:nvSpPr>
        <p:spPr>
          <a:xfrm>
            <a:off x="4810259" y="649480"/>
            <a:ext cx="6555347" cy="5546047"/>
          </a:xfrm>
        </p:spPr>
        <p:txBody>
          <a:bodyPr anchor="ctr">
            <a:normAutofit/>
          </a:bodyPr>
          <a:lstStyle/>
          <a:p>
            <a:pPr marL="176530" marR="6350" indent="0">
              <a:buNone/>
            </a:pPr>
            <a:r>
              <a:rPr lang="pt-BR" sz="2000" b="1" spc="-95">
                <a:latin typeface="Arial"/>
                <a:cs typeface="Arial"/>
              </a:rPr>
              <a:t>Art </a:t>
            </a:r>
            <a:r>
              <a:rPr lang="pt-BR" sz="2000" spc="-40">
                <a:latin typeface="Arial"/>
                <a:cs typeface="Arial"/>
              </a:rPr>
              <a:t>. </a:t>
            </a:r>
            <a:r>
              <a:rPr lang="pt-BR" sz="2000" b="1" spc="-50">
                <a:latin typeface="Arial"/>
                <a:cs typeface="Arial"/>
              </a:rPr>
              <a:t>21</a:t>
            </a:r>
            <a:r>
              <a:rPr lang="pt-BR" sz="2000" spc="-50">
                <a:latin typeface="Arial"/>
                <a:cs typeface="Arial"/>
              </a:rPr>
              <a:t>. </a:t>
            </a:r>
            <a:r>
              <a:rPr lang="pt-BR" sz="2000" spc="-160">
                <a:latin typeface="Arial"/>
                <a:cs typeface="Arial"/>
              </a:rPr>
              <a:t>Os</a:t>
            </a:r>
            <a:r>
              <a:rPr lang="pt-BR" sz="2000" spc="-155">
                <a:latin typeface="Arial"/>
                <a:cs typeface="Arial"/>
              </a:rPr>
              <a:t> </a:t>
            </a:r>
            <a:r>
              <a:rPr lang="pt-BR" sz="2000" spc="-35">
                <a:latin typeface="Arial"/>
                <a:cs typeface="Arial"/>
              </a:rPr>
              <a:t>corretores </a:t>
            </a:r>
            <a:r>
              <a:rPr lang="pt-BR" sz="2000" spc="-55">
                <a:latin typeface="Arial"/>
                <a:cs typeface="Arial"/>
              </a:rPr>
              <a:t>de </a:t>
            </a:r>
            <a:r>
              <a:rPr lang="pt-BR" sz="2000" spc="-70">
                <a:latin typeface="Arial"/>
                <a:cs typeface="Arial"/>
              </a:rPr>
              <a:t>seguros, </a:t>
            </a:r>
            <a:r>
              <a:rPr lang="pt-BR" sz="2000" spc="-25">
                <a:latin typeface="Arial"/>
                <a:cs typeface="Arial"/>
              </a:rPr>
              <a:t>independentemente </a:t>
            </a:r>
            <a:r>
              <a:rPr lang="pt-BR" sz="2000" spc="-55">
                <a:latin typeface="Arial"/>
                <a:cs typeface="Arial"/>
              </a:rPr>
              <a:t>de </a:t>
            </a:r>
            <a:r>
              <a:rPr lang="pt-BR" sz="2000" spc="-45">
                <a:latin typeface="Arial"/>
                <a:cs typeface="Arial"/>
              </a:rPr>
              <a:t>responsabilidade </a:t>
            </a:r>
            <a:r>
              <a:rPr lang="pt-BR" sz="2000" spc="-40">
                <a:latin typeface="Arial"/>
                <a:cs typeface="Arial"/>
              </a:rPr>
              <a:t>penal </a:t>
            </a:r>
            <a:r>
              <a:rPr lang="pt-BR" sz="2000" spc="-90">
                <a:latin typeface="Arial"/>
                <a:cs typeface="Arial"/>
              </a:rPr>
              <a:t>e </a:t>
            </a:r>
            <a:r>
              <a:rPr lang="pt-BR" sz="2000" spc="-20">
                <a:latin typeface="Arial"/>
                <a:cs typeface="Arial"/>
              </a:rPr>
              <a:t>civil </a:t>
            </a:r>
            <a:r>
              <a:rPr lang="pt-BR" sz="2000" spc="-60">
                <a:latin typeface="Arial"/>
                <a:cs typeface="Arial"/>
              </a:rPr>
              <a:t>em </a:t>
            </a:r>
            <a:r>
              <a:rPr lang="pt-BR" sz="2000" spc="-45">
                <a:latin typeface="Arial"/>
                <a:cs typeface="Arial"/>
              </a:rPr>
              <a:t>que </a:t>
            </a:r>
            <a:r>
              <a:rPr lang="pt-BR" sz="2000" spc="-85">
                <a:latin typeface="Arial"/>
                <a:cs typeface="Arial"/>
              </a:rPr>
              <a:t>possam </a:t>
            </a:r>
            <a:r>
              <a:rPr lang="pt-BR" sz="2000" spc="-80">
                <a:latin typeface="Arial"/>
                <a:cs typeface="Arial"/>
              </a:rPr>
              <a:t> </a:t>
            </a:r>
            <a:r>
              <a:rPr lang="pt-BR" sz="2000" spc="-20">
                <a:latin typeface="Arial"/>
                <a:cs typeface="Arial"/>
              </a:rPr>
              <a:t>incorrer</a:t>
            </a:r>
            <a:r>
              <a:rPr lang="pt-BR" sz="2000" spc="-15">
                <a:latin typeface="Arial"/>
                <a:cs typeface="Arial"/>
              </a:rPr>
              <a:t> </a:t>
            </a:r>
            <a:r>
              <a:rPr lang="pt-BR" sz="2000" spc="-35">
                <a:latin typeface="Arial"/>
                <a:cs typeface="Arial"/>
              </a:rPr>
              <a:t>no</a:t>
            </a:r>
            <a:r>
              <a:rPr lang="pt-BR" sz="2000" spc="-30">
                <a:latin typeface="Arial"/>
                <a:cs typeface="Arial"/>
              </a:rPr>
              <a:t> </a:t>
            </a:r>
            <a:r>
              <a:rPr lang="pt-BR" sz="2000" spc="-60">
                <a:latin typeface="Arial"/>
                <a:cs typeface="Arial"/>
              </a:rPr>
              <a:t>exercício</a:t>
            </a:r>
            <a:r>
              <a:rPr lang="pt-BR" sz="2000" spc="-55">
                <a:latin typeface="Arial"/>
                <a:cs typeface="Arial"/>
              </a:rPr>
              <a:t> de</a:t>
            </a:r>
            <a:r>
              <a:rPr lang="pt-BR" sz="2000" spc="-50">
                <a:latin typeface="Arial"/>
                <a:cs typeface="Arial"/>
              </a:rPr>
              <a:t> </a:t>
            </a:r>
            <a:r>
              <a:rPr lang="pt-BR" sz="2000" spc="-110">
                <a:latin typeface="Arial"/>
                <a:cs typeface="Arial"/>
              </a:rPr>
              <a:t>suas</a:t>
            </a:r>
            <a:r>
              <a:rPr lang="pt-BR" sz="2000" spc="-105">
                <a:latin typeface="Arial"/>
                <a:cs typeface="Arial"/>
              </a:rPr>
              <a:t> </a:t>
            </a:r>
            <a:r>
              <a:rPr lang="pt-BR" sz="2000" spc="-50">
                <a:latin typeface="Arial"/>
                <a:cs typeface="Arial"/>
              </a:rPr>
              <a:t>funções,</a:t>
            </a:r>
            <a:r>
              <a:rPr lang="pt-BR" sz="2000" spc="-45">
                <a:latin typeface="Arial"/>
                <a:cs typeface="Arial"/>
              </a:rPr>
              <a:t> </a:t>
            </a:r>
            <a:r>
              <a:rPr lang="pt-BR" sz="2000" spc="-100">
                <a:latin typeface="Arial"/>
                <a:cs typeface="Arial"/>
              </a:rPr>
              <a:t>são</a:t>
            </a:r>
            <a:r>
              <a:rPr lang="pt-BR" sz="2000" spc="-95">
                <a:latin typeface="Arial"/>
                <a:cs typeface="Arial"/>
              </a:rPr>
              <a:t> </a:t>
            </a:r>
            <a:r>
              <a:rPr lang="pt-BR" sz="2000" spc="-85">
                <a:latin typeface="Arial"/>
                <a:cs typeface="Arial"/>
              </a:rPr>
              <a:t>passíveis</a:t>
            </a:r>
            <a:r>
              <a:rPr lang="pt-BR" sz="2000" spc="-80">
                <a:latin typeface="Arial"/>
                <a:cs typeface="Arial"/>
              </a:rPr>
              <a:t> </a:t>
            </a:r>
            <a:r>
              <a:rPr lang="pt-BR" sz="2000" spc="-95">
                <a:latin typeface="Arial"/>
                <a:cs typeface="Arial"/>
              </a:rPr>
              <a:t>das</a:t>
            </a:r>
            <a:r>
              <a:rPr lang="pt-BR" sz="2000" spc="229">
                <a:latin typeface="Arial"/>
                <a:cs typeface="Arial"/>
              </a:rPr>
              <a:t> </a:t>
            </a:r>
            <a:r>
              <a:rPr lang="pt-BR" sz="2000" spc="-75">
                <a:latin typeface="Arial"/>
                <a:cs typeface="Arial"/>
              </a:rPr>
              <a:t>penas</a:t>
            </a:r>
            <a:r>
              <a:rPr lang="pt-BR" sz="2000" spc="-70">
                <a:latin typeface="Arial"/>
                <a:cs typeface="Arial"/>
              </a:rPr>
              <a:t> </a:t>
            </a:r>
            <a:r>
              <a:rPr lang="pt-BR" sz="2000" spc="-45">
                <a:latin typeface="Arial"/>
                <a:cs typeface="Arial"/>
              </a:rPr>
              <a:t>disciplinares</a:t>
            </a:r>
            <a:r>
              <a:rPr lang="pt-BR" sz="2000" spc="-40">
                <a:latin typeface="Arial"/>
                <a:cs typeface="Arial"/>
              </a:rPr>
              <a:t> </a:t>
            </a:r>
            <a:r>
              <a:rPr lang="pt-BR" sz="2000" spc="-55">
                <a:latin typeface="Arial"/>
                <a:cs typeface="Arial"/>
              </a:rPr>
              <a:t>de</a:t>
            </a:r>
            <a:r>
              <a:rPr lang="pt-BR" sz="2000" spc="305">
                <a:latin typeface="Arial"/>
                <a:cs typeface="Arial"/>
              </a:rPr>
              <a:t> </a:t>
            </a:r>
            <a:r>
              <a:rPr lang="pt-BR" sz="2000" spc="-15">
                <a:latin typeface="Arial"/>
                <a:cs typeface="Arial"/>
              </a:rPr>
              <a:t>multa,</a:t>
            </a:r>
            <a:r>
              <a:rPr lang="pt-BR" sz="2000" spc="385">
                <a:latin typeface="Arial"/>
                <a:cs typeface="Arial"/>
              </a:rPr>
              <a:t> </a:t>
            </a:r>
            <a:r>
              <a:rPr lang="pt-BR" sz="2000" spc="-85">
                <a:latin typeface="Arial"/>
                <a:cs typeface="Arial"/>
              </a:rPr>
              <a:t>suspensão</a:t>
            </a:r>
            <a:r>
              <a:rPr lang="pt-BR" sz="2000" spc="250">
                <a:latin typeface="Arial"/>
                <a:cs typeface="Arial"/>
              </a:rPr>
              <a:t> </a:t>
            </a:r>
            <a:r>
              <a:rPr lang="pt-BR" sz="2000" spc="-90">
                <a:latin typeface="Arial"/>
                <a:cs typeface="Arial"/>
              </a:rPr>
              <a:t>e </a:t>
            </a:r>
            <a:r>
              <a:rPr lang="pt-BR" sz="2000" spc="-85">
                <a:latin typeface="Arial"/>
                <a:cs typeface="Arial"/>
              </a:rPr>
              <a:t> </a:t>
            </a:r>
            <a:r>
              <a:rPr lang="pt-BR" sz="2000" spc="-30">
                <a:latin typeface="Arial"/>
                <a:cs typeface="Arial"/>
              </a:rPr>
              <a:t>destituição.</a:t>
            </a:r>
            <a:endParaRPr lang="pt-BR" sz="2000">
              <a:latin typeface="Arial"/>
              <a:cs typeface="Arial"/>
            </a:endParaRPr>
          </a:p>
          <a:p>
            <a:pPr marL="0" indent="0">
              <a:spcBef>
                <a:spcPts val="25"/>
              </a:spcBef>
              <a:buNone/>
            </a:pPr>
            <a:endParaRPr lang="pt-BR" sz="2000">
              <a:latin typeface="Arial"/>
              <a:cs typeface="Arial"/>
            </a:endParaRPr>
          </a:p>
          <a:p>
            <a:pPr marL="176530" marR="6350" indent="0">
              <a:buNone/>
            </a:pPr>
            <a:r>
              <a:rPr lang="pt-BR" sz="2000" b="1" spc="-55">
                <a:latin typeface="Arial"/>
                <a:cs typeface="Arial"/>
              </a:rPr>
              <a:t>Art</a:t>
            </a:r>
            <a:r>
              <a:rPr lang="pt-BR" sz="2000" b="1" spc="-50">
                <a:latin typeface="Arial"/>
                <a:cs typeface="Arial"/>
              </a:rPr>
              <a:t> </a:t>
            </a:r>
            <a:r>
              <a:rPr lang="pt-BR" sz="2000" spc="-40">
                <a:latin typeface="Arial"/>
                <a:cs typeface="Arial"/>
              </a:rPr>
              <a:t>. </a:t>
            </a:r>
            <a:r>
              <a:rPr lang="pt-BR" sz="2000" b="1" spc="-50">
                <a:latin typeface="Arial"/>
                <a:cs typeface="Arial"/>
              </a:rPr>
              <a:t>24</a:t>
            </a:r>
            <a:r>
              <a:rPr lang="pt-BR" sz="2000" spc="-50">
                <a:latin typeface="Arial"/>
                <a:cs typeface="Arial"/>
              </a:rPr>
              <a:t>.</a:t>
            </a:r>
            <a:r>
              <a:rPr lang="pt-BR" sz="2000" spc="-45">
                <a:latin typeface="Arial"/>
                <a:cs typeface="Arial"/>
              </a:rPr>
              <a:t> </a:t>
            </a:r>
            <a:r>
              <a:rPr lang="pt-BR" sz="2000" spc="-35">
                <a:latin typeface="Arial"/>
                <a:cs typeface="Arial"/>
              </a:rPr>
              <a:t>Incorrerá </a:t>
            </a:r>
            <a:r>
              <a:rPr lang="pt-BR" sz="2000" spc="-60">
                <a:latin typeface="Arial"/>
                <a:cs typeface="Arial"/>
              </a:rPr>
              <a:t>em</a:t>
            </a:r>
            <a:r>
              <a:rPr lang="pt-BR" sz="2000" spc="-55">
                <a:latin typeface="Arial"/>
                <a:cs typeface="Arial"/>
              </a:rPr>
              <a:t> </a:t>
            </a:r>
            <a:r>
              <a:rPr lang="pt-BR" sz="2000" spc="-60">
                <a:latin typeface="Arial"/>
                <a:cs typeface="Arial"/>
              </a:rPr>
              <a:t>pena</a:t>
            </a:r>
            <a:r>
              <a:rPr lang="pt-BR" sz="2000" spc="-55">
                <a:latin typeface="Arial"/>
                <a:cs typeface="Arial"/>
              </a:rPr>
              <a:t> de</a:t>
            </a:r>
            <a:r>
              <a:rPr lang="pt-BR" sz="2000" spc="-50">
                <a:latin typeface="Arial"/>
                <a:cs typeface="Arial"/>
              </a:rPr>
              <a:t> </a:t>
            </a:r>
            <a:r>
              <a:rPr lang="pt-BR" sz="2000" spc="-30">
                <a:latin typeface="Arial"/>
                <a:cs typeface="Arial"/>
              </a:rPr>
              <a:t>destituição </a:t>
            </a:r>
            <a:r>
              <a:rPr lang="pt-BR" sz="2000" spc="-45">
                <a:latin typeface="Arial"/>
                <a:cs typeface="Arial"/>
              </a:rPr>
              <a:t>o</a:t>
            </a:r>
            <a:r>
              <a:rPr lang="pt-BR" sz="2000" spc="-40">
                <a:latin typeface="Arial"/>
                <a:cs typeface="Arial"/>
              </a:rPr>
              <a:t> </a:t>
            </a:r>
            <a:r>
              <a:rPr lang="pt-BR" sz="2000" spc="-10">
                <a:latin typeface="Arial"/>
                <a:cs typeface="Arial"/>
              </a:rPr>
              <a:t>corretor </a:t>
            </a:r>
            <a:r>
              <a:rPr lang="pt-BR" sz="2000" spc="-45">
                <a:latin typeface="Arial"/>
                <a:cs typeface="Arial"/>
              </a:rPr>
              <a:t>que</a:t>
            </a:r>
            <a:r>
              <a:rPr lang="pt-BR" sz="2000" spc="-40">
                <a:latin typeface="Arial"/>
                <a:cs typeface="Arial"/>
              </a:rPr>
              <a:t> </a:t>
            </a:r>
            <a:r>
              <a:rPr lang="pt-BR" sz="2000" spc="-25">
                <a:latin typeface="Arial"/>
                <a:cs typeface="Arial"/>
              </a:rPr>
              <a:t>sofrer </a:t>
            </a:r>
            <a:r>
              <a:rPr lang="pt-BR" sz="2000" spc="-60">
                <a:latin typeface="Arial"/>
                <a:cs typeface="Arial"/>
              </a:rPr>
              <a:t>condenação</a:t>
            </a:r>
            <a:r>
              <a:rPr lang="pt-BR" sz="2000" spc="-55">
                <a:latin typeface="Arial"/>
                <a:cs typeface="Arial"/>
              </a:rPr>
              <a:t> </a:t>
            </a:r>
            <a:r>
              <a:rPr lang="pt-BR" sz="2000" spc="-40">
                <a:latin typeface="Arial"/>
                <a:cs typeface="Arial"/>
              </a:rPr>
              <a:t>penal </a:t>
            </a:r>
            <a:r>
              <a:rPr lang="pt-BR" sz="2000" spc="-10">
                <a:latin typeface="Arial"/>
                <a:cs typeface="Arial"/>
              </a:rPr>
              <a:t>por </a:t>
            </a:r>
            <a:r>
              <a:rPr lang="pt-BR" sz="2000" spc="-5">
                <a:latin typeface="Arial"/>
                <a:cs typeface="Arial"/>
              </a:rPr>
              <a:t>motivo </a:t>
            </a:r>
            <a:r>
              <a:rPr lang="pt-BR" sz="2000" spc="-55">
                <a:latin typeface="Arial"/>
                <a:cs typeface="Arial"/>
              </a:rPr>
              <a:t>de</a:t>
            </a:r>
            <a:r>
              <a:rPr lang="pt-BR" sz="2000" spc="305">
                <a:latin typeface="Arial"/>
                <a:cs typeface="Arial"/>
              </a:rPr>
              <a:t> </a:t>
            </a:r>
            <a:r>
              <a:rPr lang="pt-BR" sz="2000" spc="-25">
                <a:latin typeface="Arial"/>
                <a:cs typeface="Arial"/>
              </a:rPr>
              <a:t>ato </a:t>
            </a:r>
            <a:r>
              <a:rPr lang="pt-BR" sz="2000" spc="-20">
                <a:latin typeface="Arial"/>
                <a:cs typeface="Arial"/>
              </a:rPr>
              <a:t> </a:t>
            </a:r>
            <a:r>
              <a:rPr lang="pt-BR" sz="2000" spc="10">
                <a:latin typeface="Arial"/>
                <a:cs typeface="Arial"/>
              </a:rPr>
              <a:t>p</a:t>
            </a:r>
            <a:r>
              <a:rPr lang="pt-BR" sz="2000" spc="-30">
                <a:latin typeface="Arial"/>
                <a:cs typeface="Arial"/>
              </a:rPr>
              <a:t>r</a:t>
            </a:r>
            <a:r>
              <a:rPr lang="pt-BR" sz="2000" spc="-114">
                <a:latin typeface="Arial"/>
                <a:cs typeface="Arial"/>
              </a:rPr>
              <a:t>a</a:t>
            </a:r>
            <a:r>
              <a:rPr lang="pt-BR" sz="2000" spc="95">
                <a:latin typeface="Arial"/>
                <a:cs typeface="Arial"/>
              </a:rPr>
              <a:t>t</a:t>
            </a:r>
            <a:r>
              <a:rPr lang="pt-BR" sz="2000" spc="20">
                <a:latin typeface="Arial"/>
                <a:cs typeface="Arial"/>
              </a:rPr>
              <a:t>i</a:t>
            </a:r>
            <a:r>
              <a:rPr lang="pt-BR" sz="2000" spc="-114">
                <a:latin typeface="Arial"/>
                <a:cs typeface="Arial"/>
              </a:rPr>
              <a:t>c</a:t>
            </a:r>
            <a:r>
              <a:rPr lang="pt-BR" sz="2000" spc="-100">
                <a:latin typeface="Arial"/>
                <a:cs typeface="Arial"/>
              </a:rPr>
              <a:t>a</a:t>
            </a:r>
            <a:r>
              <a:rPr lang="pt-BR" sz="2000" spc="-20">
                <a:latin typeface="Arial"/>
                <a:cs typeface="Arial"/>
              </a:rPr>
              <a:t>d</a:t>
            </a:r>
            <a:r>
              <a:rPr lang="pt-BR" sz="2000" spc="-45">
                <a:latin typeface="Arial"/>
                <a:cs typeface="Arial"/>
              </a:rPr>
              <a:t>o</a:t>
            </a:r>
            <a:r>
              <a:rPr lang="pt-BR" sz="2000" spc="-40">
                <a:latin typeface="Arial"/>
                <a:cs typeface="Arial"/>
              </a:rPr>
              <a:t> </a:t>
            </a:r>
            <a:r>
              <a:rPr lang="pt-BR" sz="2000" spc="-20">
                <a:latin typeface="Arial"/>
                <a:cs typeface="Arial"/>
              </a:rPr>
              <a:t>n</a:t>
            </a:r>
            <a:r>
              <a:rPr lang="pt-BR" sz="2000" spc="-45">
                <a:latin typeface="Arial"/>
                <a:cs typeface="Arial"/>
              </a:rPr>
              <a:t>o</a:t>
            </a:r>
            <a:r>
              <a:rPr lang="pt-BR" sz="2000" spc="-40">
                <a:latin typeface="Arial"/>
                <a:cs typeface="Arial"/>
              </a:rPr>
              <a:t> </a:t>
            </a:r>
            <a:r>
              <a:rPr lang="pt-BR" sz="2000" spc="-100">
                <a:latin typeface="Arial"/>
                <a:cs typeface="Arial"/>
              </a:rPr>
              <a:t>e</a:t>
            </a:r>
            <a:r>
              <a:rPr lang="pt-BR" sz="2000" spc="-114">
                <a:latin typeface="Arial"/>
                <a:cs typeface="Arial"/>
              </a:rPr>
              <a:t>x</a:t>
            </a:r>
            <a:r>
              <a:rPr lang="pt-BR" sz="2000" spc="-65">
                <a:latin typeface="Arial"/>
                <a:cs typeface="Arial"/>
              </a:rPr>
              <a:t>e</a:t>
            </a:r>
            <a:r>
              <a:rPr lang="pt-BR" sz="2000" spc="10">
                <a:latin typeface="Arial"/>
                <a:cs typeface="Arial"/>
              </a:rPr>
              <a:t>r</a:t>
            </a:r>
            <a:r>
              <a:rPr lang="pt-BR" sz="2000" spc="-100">
                <a:latin typeface="Arial"/>
                <a:cs typeface="Arial"/>
              </a:rPr>
              <a:t>c</a:t>
            </a:r>
            <a:r>
              <a:rPr lang="pt-BR" sz="2000" spc="-65">
                <a:latin typeface="Arial"/>
                <a:cs typeface="Arial"/>
              </a:rPr>
              <a:t>í</a:t>
            </a:r>
            <a:r>
              <a:rPr lang="pt-BR" sz="2000" spc="-100">
                <a:latin typeface="Arial"/>
                <a:cs typeface="Arial"/>
              </a:rPr>
              <a:t>c</a:t>
            </a:r>
            <a:r>
              <a:rPr lang="pt-BR" sz="2000" spc="20">
                <a:latin typeface="Arial"/>
                <a:cs typeface="Arial"/>
              </a:rPr>
              <a:t>i</a:t>
            </a:r>
            <a:r>
              <a:rPr lang="pt-BR" sz="2000" spc="-45">
                <a:latin typeface="Arial"/>
                <a:cs typeface="Arial"/>
              </a:rPr>
              <a:t>o</a:t>
            </a:r>
            <a:r>
              <a:rPr lang="pt-BR" sz="2000" spc="-40">
                <a:latin typeface="Arial"/>
                <a:cs typeface="Arial"/>
              </a:rPr>
              <a:t> </a:t>
            </a:r>
            <a:r>
              <a:rPr lang="pt-BR" sz="2000" spc="-60">
                <a:latin typeface="Arial"/>
                <a:cs typeface="Arial"/>
              </a:rPr>
              <a:t>d</a:t>
            </a:r>
            <a:r>
              <a:rPr lang="pt-BR" sz="2000" spc="-85">
                <a:latin typeface="Arial"/>
                <a:cs typeface="Arial"/>
              </a:rPr>
              <a:t>a</a:t>
            </a:r>
            <a:r>
              <a:rPr lang="pt-BR" sz="2000" spc="-40">
                <a:latin typeface="Arial"/>
                <a:cs typeface="Arial"/>
              </a:rPr>
              <a:t> </a:t>
            </a:r>
            <a:r>
              <a:rPr lang="pt-BR" sz="2000" spc="10">
                <a:latin typeface="Arial"/>
                <a:cs typeface="Arial"/>
              </a:rPr>
              <a:t>p</a:t>
            </a:r>
            <a:r>
              <a:rPr lang="pt-BR" sz="2000" spc="-25">
                <a:latin typeface="Arial"/>
                <a:cs typeface="Arial"/>
              </a:rPr>
              <a:t>r</a:t>
            </a:r>
            <a:r>
              <a:rPr lang="pt-BR" sz="2000" spc="-20">
                <a:latin typeface="Arial"/>
                <a:cs typeface="Arial"/>
              </a:rPr>
              <a:t>o</a:t>
            </a:r>
            <a:r>
              <a:rPr lang="pt-BR" sz="2000" spc="55">
                <a:latin typeface="Arial"/>
                <a:cs typeface="Arial"/>
              </a:rPr>
              <a:t>f</a:t>
            </a:r>
            <a:r>
              <a:rPr lang="pt-BR" sz="2000" spc="20">
                <a:latin typeface="Arial"/>
                <a:cs typeface="Arial"/>
              </a:rPr>
              <a:t>i</a:t>
            </a:r>
            <a:r>
              <a:rPr lang="pt-BR" sz="2000" spc="-150">
                <a:latin typeface="Arial"/>
                <a:cs typeface="Arial"/>
              </a:rPr>
              <a:t>ss</a:t>
            </a:r>
            <a:r>
              <a:rPr lang="pt-BR" sz="2000" spc="-100">
                <a:latin typeface="Arial"/>
                <a:cs typeface="Arial"/>
              </a:rPr>
              <a:t>ã</a:t>
            </a:r>
            <a:r>
              <a:rPr lang="pt-BR" sz="2000" spc="-20">
                <a:latin typeface="Arial"/>
                <a:cs typeface="Arial"/>
              </a:rPr>
              <a:t>o</a:t>
            </a:r>
            <a:r>
              <a:rPr lang="pt-BR" sz="2000" spc="125">
                <a:latin typeface="Arial"/>
                <a:cs typeface="Arial"/>
              </a:rPr>
              <a:t>”</a:t>
            </a:r>
            <a:r>
              <a:rPr lang="pt-BR" sz="2000" spc="-50">
                <a:latin typeface="Arial"/>
                <a:cs typeface="Arial"/>
              </a:rPr>
              <a:t> </a:t>
            </a:r>
            <a:r>
              <a:rPr lang="pt-BR" sz="2000" spc="-80">
                <a:latin typeface="Arial"/>
                <a:cs typeface="Arial"/>
              </a:rPr>
              <a:t>(</a:t>
            </a:r>
            <a:r>
              <a:rPr lang="pt-BR" sz="2000" spc="-140">
                <a:latin typeface="Arial"/>
                <a:cs typeface="Arial"/>
              </a:rPr>
              <a:t>L</a:t>
            </a:r>
            <a:r>
              <a:rPr lang="pt-BR" sz="2000" spc="-40">
                <a:latin typeface="Arial"/>
                <a:cs typeface="Arial"/>
              </a:rPr>
              <a:t>.</a:t>
            </a:r>
            <a:r>
              <a:rPr lang="pt-BR" sz="2000" spc="-55">
                <a:latin typeface="Arial"/>
                <a:cs typeface="Arial"/>
              </a:rPr>
              <a:t> 4</a:t>
            </a:r>
            <a:r>
              <a:rPr lang="pt-BR" sz="2000" spc="-35">
                <a:latin typeface="Arial"/>
                <a:cs typeface="Arial"/>
              </a:rPr>
              <a:t>.</a:t>
            </a:r>
            <a:r>
              <a:rPr lang="pt-BR" sz="2000" spc="-55">
                <a:latin typeface="Arial"/>
                <a:cs typeface="Arial"/>
              </a:rPr>
              <a:t>594</a:t>
            </a:r>
            <a:r>
              <a:rPr lang="pt-BR" sz="2000" spc="180">
                <a:latin typeface="Arial"/>
                <a:cs typeface="Arial"/>
              </a:rPr>
              <a:t>/</a:t>
            </a:r>
            <a:r>
              <a:rPr lang="pt-BR" sz="2000" spc="-55">
                <a:latin typeface="Arial"/>
                <a:cs typeface="Arial"/>
              </a:rPr>
              <a:t>1964</a:t>
            </a:r>
            <a:r>
              <a:rPr lang="pt-BR" sz="2000" spc="-30">
                <a:latin typeface="Arial"/>
                <a:cs typeface="Arial"/>
              </a:rPr>
              <a:t>)</a:t>
            </a:r>
            <a:r>
              <a:rPr lang="pt-BR" sz="2000" spc="-40">
                <a:latin typeface="Arial"/>
                <a:cs typeface="Arial"/>
              </a:rPr>
              <a:t>.</a:t>
            </a:r>
            <a:endParaRPr lang="pt-BR" sz="2000">
              <a:latin typeface="Arial"/>
              <a:cs typeface="Arial"/>
            </a:endParaRPr>
          </a:p>
          <a:p>
            <a:pPr marL="0" indent="0">
              <a:buNone/>
            </a:pPr>
            <a:endParaRPr lang="pt-BR" sz="2000"/>
          </a:p>
        </p:txBody>
      </p:sp>
    </p:spTree>
    <p:extLst>
      <p:ext uri="{BB962C8B-B14F-4D97-AF65-F5344CB8AC3E}">
        <p14:creationId xmlns:p14="http://schemas.microsoft.com/office/powerpoint/2010/main" val="36215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5A4866-4180-664A-82A5-3422475599A5}"/>
              </a:ext>
            </a:extLst>
          </p:cNvPr>
          <p:cNvSpPr>
            <a:spLocks noGrp="1"/>
          </p:cNvSpPr>
          <p:nvPr>
            <p:ph type="title"/>
          </p:nvPr>
        </p:nvSpPr>
        <p:spPr>
          <a:xfrm>
            <a:off x="457200" y="586855"/>
            <a:ext cx="3210888" cy="5541681"/>
          </a:xfrm>
        </p:spPr>
        <p:txBody>
          <a:bodyPr anchor="b">
            <a:normAutofit fontScale="90000"/>
          </a:bodyPr>
          <a:lstStyle/>
          <a:p>
            <a:pPr algn="r"/>
            <a:r>
              <a:rPr lang="pt-BR" sz="3400" dirty="0">
                <a:solidFill>
                  <a:srgbClr val="FFFFFF"/>
                </a:solidFill>
              </a:rPr>
              <a:t>Responsabilidade do corretor e cadeia de consumo</a:t>
            </a:r>
            <a:br>
              <a:rPr lang="pt-BR" sz="3400" dirty="0">
                <a:solidFill>
                  <a:srgbClr val="FFFFFF"/>
                </a:solidFill>
              </a:rPr>
            </a:br>
            <a:br>
              <a:rPr lang="pt-BR" sz="3400" dirty="0">
                <a:solidFill>
                  <a:srgbClr val="FFFFFF"/>
                </a:solidFill>
              </a:rPr>
            </a:br>
            <a:r>
              <a:rPr lang="pt-BR" sz="3400" dirty="0">
                <a:solidFill>
                  <a:srgbClr val="FFFFFF"/>
                </a:solidFill>
              </a:rPr>
              <a:t>Posições contraditórias, mas prevalece a ideia de que o corretor  </a:t>
            </a:r>
            <a:r>
              <a:rPr lang="pt-BR" sz="3400" dirty="0" err="1">
                <a:solidFill>
                  <a:srgbClr val="FFFFFF"/>
                </a:solidFill>
              </a:rPr>
              <a:t>so</a:t>
            </a:r>
            <a:r>
              <a:rPr lang="pt-BR" sz="3400" dirty="0">
                <a:solidFill>
                  <a:srgbClr val="FFFFFF"/>
                </a:solidFill>
              </a:rPr>
              <a:t> responde por seus próprios ilícitos</a:t>
            </a:r>
          </a:p>
        </p:txBody>
      </p:sp>
      <p:sp>
        <p:nvSpPr>
          <p:cNvPr id="3" name="Espaço Reservado para Conteúdo 2">
            <a:extLst>
              <a:ext uri="{FF2B5EF4-FFF2-40B4-BE49-F238E27FC236}">
                <a16:creationId xmlns:a16="http://schemas.microsoft.com/office/drawing/2014/main" id="{6D1D61F1-FA81-874F-83A3-F6B1011CB552}"/>
              </a:ext>
            </a:extLst>
          </p:cNvPr>
          <p:cNvSpPr>
            <a:spLocks noGrp="1"/>
          </p:cNvSpPr>
          <p:nvPr>
            <p:ph idx="1"/>
          </p:nvPr>
        </p:nvSpPr>
        <p:spPr>
          <a:xfrm>
            <a:off x="4810259" y="649480"/>
            <a:ext cx="6555347" cy="5546047"/>
          </a:xfrm>
        </p:spPr>
        <p:txBody>
          <a:bodyPr anchor="ctr">
            <a:normAutofit fontScale="92500" lnSpcReduction="10000"/>
          </a:bodyPr>
          <a:lstStyle/>
          <a:p>
            <a:pPr marL="0" marR="5715" indent="0">
              <a:buNone/>
            </a:pPr>
            <a:r>
              <a:rPr lang="pt-BR" sz="1400" spc="-185" dirty="0">
                <a:latin typeface="Arial"/>
                <a:cs typeface="Arial"/>
              </a:rPr>
              <a:t>APELAÇÃO</a:t>
            </a:r>
            <a:r>
              <a:rPr lang="pt-BR" sz="1400" spc="-180" dirty="0">
                <a:latin typeface="Arial"/>
                <a:cs typeface="Arial"/>
              </a:rPr>
              <a:t> </a:t>
            </a:r>
            <a:r>
              <a:rPr lang="pt-BR" sz="1400" spc="-150" dirty="0">
                <a:latin typeface="Arial"/>
                <a:cs typeface="Arial"/>
              </a:rPr>
              <a:t>CÍVEL.</a:t>
            </a:r>
            <a:r>
              <a:rPr lang="pt-BR" sz="1400" spc="-145" dirty="0">
                <a:latin typeface="Arial"/>
                <a:cs typeface="Arial"/>
              </a:rPr>
              <a:t> </a:t>
            </a:r>
            <a:r>
              <a:rPr lang="pt-BR" sz="1400" spc="-165" dirty="0">
                <a:latin typeface="Arial"/>
                <a:cs typeface="Arial"/>
              </a:rPr>
              <a:t>OBRIGAÇÃO</a:t>
            </a:r>
            <a:r>
              <a:rPr lang="pt-BR" sz="1400" spc="-160" dirty="0">
                <a:latin typeface="Arial"/>
                <a:cs typeface="Arial"/>
              </a:rPr>
              <a:t> </a:t>
            </a:r>
            <a:r>
              <a:rPr lang="pt-BR" sz="1400" spc="-200" dirty="0">
                <a:latin typeface="Arial"/>
                <a:cs typeface="Arial"/>
              </a:rPr>
              <a:t>DE</a:t>
            </a:r>
            <a:r>
              <a:rPr lang="pt-BR" sz="1400" spc="-195" dirty="0">
                <a:latin typeface="Arial"/>
                <a:cs typeface="Arial"/>
              </a:rPr>
              <a:t> </a:t>
            </a:r>
            <a:r>
              <a:rPr lang="pt-BR" sz="1400" spc="-190" dirty="0">
                <a:latin typeface="Arial"/>
                <a:cs typeface="Arial"/>
              </a:rPr>
              <a:t>FAZER.</a:t>
            </a:r>
            <a:r>
              <a:rPr lang="pt-BR" sz="1400" spc="-185" dirty="0">
                <a:latin typeface="Arial"/>
                <a:cs typeface="Arial"/>
              </a:rPr>
              <a:t> </a:t>
            </a:r>
            <a:r>
              <a:rPr lang="pt-BR" sz="1400" spc="-155" dirty="0">
                <a:latin typeface="Arial"/>
                <a:cs typeface="Arial"/>
              </a:rPr>
              <a:t>PLANO</a:t>
            </a:r>
            <a:r>
              <a:rPr lang="pt-BR" sz="1400" spc="-150" dirty="0">
                <a:latin typeface="Arial"/>
                <a:cs typeface="Arial"/>
              </a:rPr>
              <a:t> </a:t>
            </a:r>
            <a:r>
              <a:rPr lang="pt-BR" sz="1400" spc="-200" dirty="0">
                <a:latin typeface="Arial"/>
                <a:cs typeface="Arial"/>
              </a:rPr>
              <a:t>DE</a:t>
            </a:r>
            <a:r>
              <a:rPr lang="pt-BR" sz="1400" spc="-195" dirty="0">
                <a:latin typeface="Arial"/>
                <a:cs typeface="Arial"/>
              </a:rPr>
              <a:t> </a:t>
            </a:r>
            <a:r>
              <a:rPr lang="pt-BR" sz="1400" spc="-160" dirty="0">
                <a:latin typeface="Arial"/>
                <a:cs typeface="Arial"/>
              </a:rPr>
              <a:t>SAÚDE.</a:t>
            </a:r>
            <a:r>
              <a:rPr lang="pt-BR" sz="1400" spc="-155" dirty="0">
                <a:latin typeface="Arial"/>
                <a:cs typeface="Arial"/>
              </a:rPr>
              <a:t> PORTABILIDADE.</a:t>
            </a:r>
            <a:r>
              <a:rPr lang="pt-BR" sz="1400" spc="-150" dirty="0">
                <a:latin typeface="Arial"/>
                <a:cs typeface="Arial"/>
              </a:rPr>
              <a:t> </a:t>
            </a:r>
            <a:r>
              <a:rPr lang="pt-BR" sz="1400" b="1" spc="-200" dirty="0">
                <a:latin typeface="Arial"/>
                <a:cs typeface="Arial"/>
              </a:rPr>
              <a:t>CORRETORA</a:t>
            </a:r>
            <a:r>
              <a:rPr lang="pt-BR" sz="1400" b="1" spc="-195" dirty="0">
                <a:latin typeface="Arial"/>
                <a:cs typeface="Arial"/>
              </a:rPr>
              <a:t> </a:t>
            </a:r>
            <a:r>
              <a:rPr lang="pt-BR" sz="1400" b="1" spc="-190" dirty="0">
                <a:latin typeface="Arial"/>
                <a:cs typeface="Arial"/>
              </a:rPr>
              <a:t>DE</a:t>
            </a:r>
            <a:r>
              <a:rPr lang="pt-BR" sz="1400" b="1" spc="-185" dirty="0">
                <a:latin typeface="Arial"/>
                <a:cs typeface="Arial"/>
              </a:rPr>
              <a:t> SEGUROS. </a:t>
            </a:r>
            <a:r>
              <a:rPr lang="pt-BR" sz="1400" b="1" spc="-180" dirty="0">
                <a:latin typeface="Arial"/>
                <a:cs typeface="Arial"/>
              </a:rPr>
              <a:t> </a:t>
            </a:r>
            <a:r>
              <a:rPr lang="pt-BR" sz="1400" b="1" spc="-165" dirty="0">
                <a:latin typeface="Arial"/>
                <a:cs typeface="Arial"/>
              </a:rPr>
              <a:t>RESPONSABILIDADE.</a:t>
            </a:r>
            <a:r>
              <a:rPr lang="pt-BR" sz="1400" b="1" spc="-160" dirty="0">
                <a:latin typeface="Arial"/>
                <a:cs typeface="Arial"/>
              </a:rPr>
              <a:t> </a:t>
            </a:r>
            <a:r>
              <a:rPr lang="pt-BR" sz="1400" b="1" spc="-170" dirty="0">
                <a:latin typeface="Arial"/>
                <a:cs typeface="Arial"/>
              </a:rPr>
              <a:t>CDC.</a:t>
            </a:r>
            <a:r>
              <a:rPr lang="pt-BR" sz="1400" b="1" spc="-145" dirty="0">
                <a:latin typeface="Arial"/>
                <a:cs typeface="Arial"/>
              </a:rPr>
              <a:t> </a:t>
            </a:r>
            <a:r>
              <a:rPr lang="pt-BR" sz="1400" b="1" spc="-165" dirty="0">
                <a:latin typeface="Arial"/>
                <a:cs typeface="Arial"/>
              </a:rPr>
              <a:t>NEGATIVA</a:t>
            </a:r>
            <a:r>
              <a:rPr lang="pt-BR" sz="1400" b="1" spc="-140" dirty="0">
                <a:latin typeface="Arial"/>
                <a:cs typeface="Arial"/>
              </a:rPr>
              <a:t> </a:t>
            </a:r>
            <a:r>
              <a:rPr lang="pt-BR" sz="1400" b="1" spc="-190" dirty="0">
                <a:latin typeface="Arial"/>
                <a:cs typeface="Arial"/>
              </a:rPr>
              <a:t>DE</a:t>
            </a:r>
            <a:r>
              <a:rPr lang="pt-BR" sz="1400" b="1" spc="-70" dirty="0">
                <a:latin typeface="Arial"/>
                <a:cs typeface="Arial"/>
              </a:rPr>
              <a:t> </a:t>
            </a:r>
            <a:r>
              <a:rPr lang="pt-BR" sz="1400" b="1" spc="-170" dirty="0">
                <a:latin typeface="Arial"/>
                <a:cs typeface="Arial"/>
              </a:rPr>
              <a:t>COBERTURA.</a:t>
            </a:r>
            <a:r>
              <a:rPr lang="pt-BR" sz="1400" b="1" spc="-145" dirty="0">
                <a:latin typeface="Arial"/>
                <a:cs typeface="Arial"/>
              </a:rPr>
              <a:t> </a:t>
            </a:r>
            <a:r>
              <a:rPr lang="pt-BR" sz="1400" b="1" spc="-175" dirty="0">
                <a:latin typeface="Arial"/>
                <a:cs typeface="Arial"/>
              </a:rPr>
              <a:t>PARTO</a:t>
            </a:r>
            <a:r>
              <a:rPr lang="pt-BR" sz="1400" spc="-175" dirty="0">
                <a:latin typeface="Arial"/>
                <a:cs typeface="Arial"/>
              </a:rPr>
              <a:t>.</a:t>
            </a:r>
            <a:r>
              <a:rPr lang="pt-BR" sz="1400" spc="-130" dirty="0">
                <a:latin typeface="Arial"/>
                <a:cs typeface="Arial"/>
              </a:rPr>
              <a:t> </a:t>
            </a:r>
            <a:r>
              <a:rPr lang="pt-BR" sz="1400" spc="-135" dirty="0">
                <a:latin typeface="Arial"/>
                <a:cs typeface="Arial"/>
              </a:rPr>
              <a:t>IMPOSIÇÃO</a:t>
            </a:r>
            <a:r>
              <a:rPr lang="pt-BR" sz="1400" spc="50" dirty="0">
                <a:latin typeface="Arial"/>
                <a:cs typeface="Arial"/>
              </a:rPr>
              <a:t> </a:t>
            </a:r>
            <a:r>
              <a:rPr lang="pt-BR" sz="1400" spc="-200" dirty="0">
                <a:latin typeface="Arial"/>
                <a:cs typeface="Arial"/>
              </a:rPr>
              <a:t>DE</a:t>
            </a:r>
            <a:r>
              <a:rPr lang="pt-BR" sz="1400" spc="-45" dirty="0">
                <a:latin typeface="Arial"/>
                <a:cs typeface="Arial"/>
              </a:rPr>
              <a:t> </a:t>
            </a:r>
            <a:r>
              <a:rPr lang="pt-BR" sz="1400" spc="-155" dirty="0">
                <a:latin typeface="Arial"/>
                <a:cs typeface="Arial"/>
              </a:rPr>
              <a:t>CARÊNCIA.</a:t>
            </a:r>
            <a:r>
              <a:rPr lang="pt-BR" sz="1400" spc="70" dirty="0">
                <a:latin typeface="Arial"/>
                <a:cs typeface="Arial"/>
              </a:rPr>
              <a:t> </a:t>
            </a:r>
            <a:r>
              <a:rPr lang="pt-BR" sz="1400" spc="-135" dirty="0">
                <a:latin typeface="Arial"/>
                <a:cs typeface="Arial"/>
              </a:rPr>
              <a:t>DANO</a:t>
            </a:r>
            <a:r>
              <a:rPr lang="pt-BR" sz="1400" spc="50" dirty="0">
                <a:latin typeface="Arial"/>
                <a:cs typeface="Arial"/>
              </a:rPr>
              <a:t> </a:t>
            </a:r>
            <a:r>
              <a:rPr lang="pt-BR" sz="1400" spc="-114" dirty="0">
                <a:latin typeface="Arial"/>
                <a:cs typeface="Arial"/>
              </a:rPr>
              <a:t>MORAL.</a:t>
            </a:r>
            <a:endParaRPr lang="pt-BR" sz="1400" dirty="0">
              <a:latin typeface="Arial"/>
              <a:cs typeface="Arial"/>
            </a:endParaRPr>
          </a:p>
          <a:p>
            <a:pPr marL="0" marR="5080" indent="0">
              <a:spcBef>
                <a:spcPts val="45"/>
              </a:spcBef>
              <a:buNone/>
            </a:pPr>
            <a:r>
              <a:rPr lang="pt-BR" sz="1400" spc="-155" dirty="0">
                <a:latin typeface="Arial"/>
                <a:cs typeface="Arial"/>
              </a:rPr>
              <a:t>CONFIGURAÇÃO.</a:t>
            </a:r>
            <a:r>
              <a:rPr lang="pt-BR" sz="1400" spc="-150" dirty="0">
                <a:latin typeface="Arial"/>
                <a:cs typeface="Arial"/>
              </a:rPr>
              <a:t> </a:t>
            </a:r>
            <a:r>
              <a:rPr lang="pt-BR" sz="1400" spc="-70" dirty="0">
                <a:latin typeface="Arial"/>
                <a:cs typeface="Arial"/>
              </a:rPr>
              <a:t>Consoante</a:t>
            </a:r>
            <a:r>
              <a:rPr lang="pt-BR" sz="1400" spc="280" dirty="0">
                <a:latin typeface="Arial"/>
                <a:cs typeface="Arial"/>
              </a:rPr>
              <a:t> </a:t>
            </a:r>
            <a:r>
              <a:rPr lang="pt-BR" sz="1400" spc="-35" dirty="0">
                <a:latin typeface="Arial"/>
                <a:cs typeface="Arial"/>
              </a:rPr>
              <a:t>posicionamento</a:t>
            </a:r>
            <a:r>
              <a:rPr lang="pt-BR" sz="1400" spc="-30" dirty="0">
                <a:latin typeface="Arial"/>
                <a:cs typeface="Arial"/>
              </a:rPr>
              <a:t> </a:t>
            </a:r>
            <a:r>
              <a:rPr lang="pt-BR" sz="1400" spc="-70" dirty="0">
                <a:latin typeface="Arial"/>
                <a:cs typeface="Arial"/>
              </a:rPr>
              <a:t>há</a:t>
            </a:r>
            <a:r>
              <a:rPr lang="pt-BR" sz="1400" spc="280" dirty="0">
                <a:latin typeface="Arial"/>
                <a:cs typeface="Arial"/>
              </a:rPr>
              <a:t> </a:t>
            </a:r>
            <a:r>
              <a:rPr lang="pt-BR" sz="1400" spc="-35" dirty="0">
                <a:latin typeface="Arial"/>
                <a:cs typeface="Arial"/>
              </a:rPr>
              <a:t>tempos</a:t>
            </a:r>
            <a:r>
              <a:rPr lang="pt-BR" sz="1400" spc="-30" dirty="0">
                <a:latin typeface="Arial"/>
                <a:cs typeface="Arial"/>
              </a:rPr>
              <a:t> </a:t>
            </a:r>
            <a:r>
              <a:rPr lang="pt-BR" sz="1400" spc="-25" dirty="0">
                <a:latin typeface="Arial"/>
                <a:cs typeface="Arial"/>
              </a:rPr>
              <a:t>estratificado</a:t>
            </a:r>
            <a:r>
              <a:rPr lang="pt-BR" sz="1400" spc="-20" dirty="0">
                <a:latin typeface="Arial"/>
                <a:cs typeface="Arial"/>
              </a:rPr>
              <a:t> </a:t>
            </a:r>
            <a:r>
              <a:rPr lang="pt-BR" sz="1400" spc="-35" dirty="0">
                <a:latin typeface="Arial"/>
                <a:cs typeface="Arial"/>
              </a:rPr>
              <a:t>no</a:t>
            </a:r>
            <a:r>
              <a:rPr lang="pt-BR" sz="1400" spc="-30" dirty="0">
                <a:latin typeface="Arial"/>
                <a:cs typeface="Arial"/>
              </a:rPr>
              <a:t> </a:t>
            </a:r>
            <a:r>
              <a:rPr lang="pt-BR" sz="1400" spc="-65" dirty="0">
                <a:latin typeface="Arial"/>
                <a:cs typeface="Arial"/>
              </a:rPr>
              <a:t>seio</a:t>
            </a:r>
            <a:r>
              <a:rPr lang="pt-BR" sz="1400" spc="-60" dirty="0">
                <a:latin typeface="Arial"/>
                <a:cs typeface="Arial"/>
              </a:rPr>
              <a:t> desta</a:t>
            </a:r>
            <a:r>
              <a:rPr lang="pt-BR" sz="1400" spc="-55" dirty="0">
                <a:latin typeface="Arial"/>
                <a:cs typeface="Arial"/>
              </a:rPr>
              <a:t> </a:t>
            </a:r>
            <a:r>
              <a:rPr lang="pt-BR" sz="1400" spc="-50" dirty="0">
                <a:latin typeface="Arial"/>
                <a:cs typeface="Arial"/>
              </a:rPr>
              <a:t>Corte</a:t>
            </a:r>
            <a:r>
              <a:rPr lang="pt-BR" sz="1400" spc="-45" dirty="0">
                <a:latin typeface="Arial"/>
                <a:cs typeface="Arial"/>
              </a:rPr>
              <a:t> </a:t>
            </a:r>
            <a:r>
              <a:rPr lang="pt-BR" sz="1400" spc="-55" dirty="0">
                <a:latin typeface="Arial"/>
                <a:cs typeface="Arial"/>
              </a:rPr>
              <a:t>de</a:t>
            </a:r>
            <a:r>
              <a:rPr lang="pt-BR" sz="1400" spc="-50" dirty="0">
                <a:latin typeface="Arial"/>
                <a:cs typeface="Arial"/>
              </a:rPr>
              <a:t> </a:t>
            </a:r>
            <a:r>
              <a:rPr lang="pt-BR" sz="1400" spc="-75" dirty="0">
                <a:latin typeface="Arial"/>
                <a:cs typeface="Arial"/>
              </a:rPr>
              <a:t>Justiça,</a:t>
            </a:r>
            <a:r>
              <a:rPr lang="pt-BR" sz="1400" spc="-70" dirty="0">
                <a:latin typeface="Arial"/>
                <a:cs typeface="Arial"/>
              </a:rPr>
              <a:t> </a:t>
            </a:r>
            <a:r>
              <a:rPr lang="pt-BR" sz="1400" spc="-120" dirty="0">
                <a:latin typeface="Arial"/>
                <a:cs typeface="Arial"/>
              </a:rPr>
              <a:t>a </a:t>
            </a:r>
            <a:r>
              <a:rPr lang="pt-BR" sz="1400" spc="-114" dirty="0">
                <a:latin typeface="Arial"/>
                <a:cs typeface="Arial"/>
              </a:rPr>
              <a:t> </a:t>
            </a:r>
            <a:r>
              <a:rPr lang="pt-BR" sz="1400" b="1" spc="-85" dirty="0">
                <a:latin typeface="Arial"/>
                <a:cs typeface="Arial"/>
              </a:rPr>
              <a:t>solidariedade </a:t>
            </a:r>
            <a:r>
              <a:rPr lang="pt-BR" sz="1400" b="1" spc="-55" dirty="0">
                <a:latin typeface="Arial"/>
                <a:cs typeface="Arial"/>
              </a:rPr>
              <a:t>entre </a:t>
            </a:r>
            <a:r>
              <a:rPr lang="pt-BR" sz="1400" b="1" spc="-165" dirty="0">
                <a:latin typeface="Arial"/>
                <a:cs typeface="Arial"/>
              </a:rPr>
              <a:t>os</a:t>
            </a:r>
            <a:r>
              <a:rPr lang="pt-BR" sz="1400" b="1" spc="85" dirty="0">
                <a:latin typeface="Arial"/>
                <a:cs typeface="Arial"/>
              </a:rPr>
              <a:t> </a:t>
            </a:r>
            <a:r>
              <a:rPr lang="pt-BR" sz="1400" b="1" spc="-120" dirty="0">
                <a:latin typeface="Arial"/>
                <a:cs typeface="Arial"/>
              </a:rPr>
              <a:t>diversos</a:t>
            </a:r>
            <a:r>
              <a:rPr lang="pt-BR" sz="1400" b="1" spc="175" dirty="0">
                <a:latin typeface="Arial"/>
                <a:cs typeface="Arial"/>
              </a:rPr>
              <a:t> </a:t>
            </a:r>
            <a:r>
              <a:rPr lang="pt-BR" sz="1400" b="1" spc="-80" dirty="0">
                <a:latin typeface="Arial"/>
                <a:cs typeface="Arial"/>
              </a:rPr>
              <a:t>participantes </a:t>
            </a:r>
            <a:r>
              <a:rPr lang="pt-BR" sz="1400" b="1" spc="-95" dirty="0">
                <a:latin typeface="Arial"/>
                <a:cs typeface="Arial"/>
              </a:rPr>
              <a:t>da cadeia </a:t>
            </a:r>
            <a:r>
              <a:rPr lang="pt-BR" sz="1400" b="1" spc="-90" dirty="0">
                <a:latin typeface="Arial"/>
                <a:cs typeface="Arial"/>
              </a:rPr>
              <a:t>de </a:t>
            </a:r>
            <a:r>
              <a:rPr lang="pt-BR" sz="1400" b="1" spc="-75" dirty="0">
                <a:latin typeface="Arial"/>
                <a:cs typeface="Arial"/>
              </a:rPr>
              <a:t>fornecimento </a:t>
            </a:r>
            <a:r>
              <a:rPr lang="pt-BR" sz="1400" spc="-40" dirty="0">
                <a:latin typeface="Arial"/>
                <a:cs typeface="Arial"/>
              </a:rPr>
              <a:t>decorre </a:t>
            </a:r>
            <a:r>
              <a:rPr lang="pt-BR" sz="1400" spc="-35" dirty="0">
                <a:latin typeface="Arial"/>
                <a:cs typeface="Arial"/>
              </a:rPr>
              <a:t>do </a:t>
            </a:r>
            <a:r>
              <a:rPr lang="pt-BR" sz="1400" spc="-10" dirty="0">
                <a:latin typeface="Arial"/>
                <a:cs typeface="Arial"/>
              </a:rPr>
              <a:t>próprio </a:t>
            </a:r>
            <a:r>
              <a:rPr lang="pt-BR" sz="1400" spc="-60" dirty="0">
                <a:latin typeface="Arial"/>
                <a:cs typeface="Arial"/>
              </a:rPr>
              <a:t>sistema </a:t>
            </a:r>
            <a:r>
              <a:rPr lang="pt-BR" sz="1400" spc="-55" dirty="0">
                <a:latin typeface="Arial"/>
                <a:cs typeface="Arial"/>
              </a:rPr>
              <a:t>de </a:t>
            </a:r>
            <a:r>
              <a:rPr lang="pt-BR" sz="1400" spc="-35" dirty="0">
                <a:latin typeface="Arial"/>
                <a:cs typeface="Arial"/>
              </a:rPr>
              <a:t>proteção </a:t>
            </a:r>
            <a:r>
              <a:rPr lang="pt-BR" sz="1400" spc="-30" dirty="0">
                <a:latin typeface="Arial"/>
                <a:cs typeface="Arial"/>
              </a:rPr>
              <a:t> </a:t>
            </a:r>
            <a:r>
              <a:rPr lang="pt-BR" sz="1400" spc="-70" dirty="0">
                <a:latin typeface="Arial"/>
                <a:cs typeface="Arial"/>
              </a:rPr>
              <a:t>ao </a:t>
            </a:r>
            <a:r>
              <a:rPr lang="pt-BR" sz="1400" spc="-45" dirty="0">
                <a:latin typeface="Arial"/>
                <a:cs typeface="Arial"/>
              </a:rPr>
              <a:t>consumidor, </a:t>
            </a:r>
            <a:r>
              <a:rPr lang="pt-BR" sz="1400" spc="-55" dirty="0">
                <a:latin typeface="Arial"/>
                <a:cs typeface="Arial"/>
              </a:rPr>
              <a:t>consoante </a:t>
            </a:r>
            <a:r>
              <a:rPr lang="pt-BR" sz="1400" spc="-125" dirty="0">
                <a:latin typeface="Arial"/>
                <a:cs typeface="Arial"/>
              </a:rPr>
              <a:t>se </a:t>
            </a:r>
            <a:r>
              <a:rPr lang="pt-BR" sz="1400" spc="-50" dirty="0">
                <a:latin typeface="Arial"/>
                <a:cs typeface="Arial"/>
              </a:rPr>
              <a:t>afere </a:t>
            </a:r>
            <a:r>
              <a:rPr lang="pt-BR" sz="1400" spc="-70" dirty="0">
                <a:latin typeface="Arial"/>
                <a:cs typeface="Arial"/>
              </a:rPr>
              <a:t>da </a:t>
            </a:r>
            <a:r>
              <a:rPr lang="pt-BR" sz="1400" spc="-60" dirty="0">
                <a:latin typeface="Arial"/>
                <a:cs typeface="Arial"/>
              </a:rPr>
              <a:t>redação </a:t>
            </a:r>
            <a:r>
              <a:rPr lang="pt-BR" sz="1400" spc="-30" dirty="0">
                <a:latin typeface="Arial"/>
                <a:cs typeface="Arial"/>
              </a:rPr>
              <a:t>contida </a:t>
            </a:r>
            <a:r>
              <a:rPr lang="pt-BR" sz="1400" spc="-35" dirty="0">
                <a:latin typeface="Arial"/>
                <a:cs typeface="Arial"/>
              </a:rPr>
              <a:t>no </a:t>
            </a:r>
            <a:r>
              <a:rPr lang="pt-BR" sz="1400" spc="-5" dirty="0">
                <a:latin typeface="Arial"/>
                <a:cs typeface="Arial"/>
              </a:rPr>
              <a:t>art. </a:t>
            </a:r>
            <a:r>
              <a:rPr lang="pt-BR" sz="1400" dirty="0">
                <a:latin typeface="Arial"/>
                <a:cs typeface="Arial"/>
              </a:rPr>
              <a:t>7º, </a:t>
            </a:r>
            <a:r>
              <a:rPr lang="pt-BR" sz="1400" spc="-35" dirty="0">
                <a:latin typeface="Arial"/>
                <a:cs typeface="Arial"/>
              </a:rPr>
              <a:t>do </a:t>
            </a:r>
            <a:r>
              <a:rPr lang="pt-BR" sz="1400" spc="-175" dirty="0">
                <a:latin typeface="Arial"/>
                <a:cs typeface="Arial"/>
              </a:rPr>
              <a:t>CDC,</a:t>
            </a:r>
            <a:r>
              <a:rPr lang="pt-BR" sz="1400" spc="-170" dirty="0">
                <a:latin typeface="Arial"/>
                <a:cs typeface="Arial"/>
              </a:rPr>
              <a:t> </a:t>
            </a:r>
            <a:r>
              <a:rPr lang="pt-BR" sz="1400" spc="-45" dirty="0">
                <a:latin typeface="Arial"/>
                <a:cs typeface="Arial"/>
              </a:rPr>
              <a:t>logo, </a:t>
            </a:r>
            <a:r>
              <a:rPr lang="pt-BR" sz="1400" b="1" u="sng" spc="-95" dirty="0">
                <a:uFill>
                  <a:solidFill>
                    <a:srgbClr val="000000"/>
                  </a:solidFill>
                </a:uFill>
                <a:latin typeface="Arial"/>
                <a:cs typeface="Arial"/>
              </a:rPr>
              <a:t>a </a:t>
            </a:r>
            <a:r>
              <a:rPr lang="pt-BR" sz="1400" b="1" u="sng" spc="-80" dirty="0">
                <a:uFill>
                  <a:solidFill>
                    <a:srgbClr val="000000"/>
                  </a:solidFill>
                </a:uFill>
                <a:latin typeface="Arial"/>
                <a:cs typeface="Arial"/>
              </a:rPr>
              <a:t>corretora </a:t>
            </a:r>
            <a:r>
              <a:rPr lang="pt-BR" sz="1400" b="1" u="sng" spc="-90" dirty="0">
                <a:uFill>
                  <a:solidFill>
                    <a:srgbClr val="000000"/>
                  </a:solidFill>
                </a:uFill>
                <a:latin typeface="Arial"/>
                <a:cs typeface="Arial"/>
              </a:rPr>
              <a:t>de </a:t>
            </a:r>
            <a:r>
              <a:rPr lang="pt-BR" sz="1400" b="1" u="sng" spc="-140" dirty="0">
                <a:uFill>
                  <a:solidFill>
                    <a:srgbClr val="000000"/>
                  </a:solidFill>
                </a:uFill>
                <a:latin typeface="Arial"/>
                <a:cs typeface="Arial"/>
              </a:rPr>
              <a:t>seguros </a:t>
            </a:r>
            <a:r>
              <a:rPr lang="pt-BR" sz="1400" b="1" u="sng" spc="-90" dirty="0">
                <a:uFill>
                  <a:solidFill>
                    <a:srgbClr val="000000"/>
                  </a:solidFill>
                </a:uFill>
                <a:latin typeface="Arial"/>
                <a:cs typeface="Arial"/>
              </a:rPr>
              <a:t>de </a:t>
            </a:r>
            <a:r>
              <a:rPr lang="pt-BR" sz="1400" b="1" u="sng" spc="-114" dirty="0">
                <a:uFill>
                  <a:solidFill>
                    <a:srgbClr val="000000"/>
                  </a:solidFill>
                </a:uFill>
                <a:latin typeface="Arial"/>
                <a:cs typeface="Arial"/>
              </a:rPr>
              <a:t>saúde </a:t>
            </a:r>
            <a:r>
              <a:rPr lang="pt-BR" sz="1400" b="1" spc="-110" dirty="0">
                <a:latin typeface="Arial"/>
                <a:cs typeface="Arial"/>
              </a:rPr>
              <a:t> </a:t>
            </a:r>
            <a:r>
              <a:rPr lang="pt-BR" sz="1400" b="1" u="sng" spc="-130" dirty="0">
                <a:uFill>
                  <a:solidFill>
                    <a:srgbClr val="000000"/>
                  </a:solidFill>
                </a:uFill>
                <a:latin typeface="Arial"/>
                <a:cs typeface="Arial"/>
              </a:rPr>
              <a:t>possui</a:t>
            </a:r>
            <a:r>
              <a:rPr lang="pt-BR" sz="1400" b="1" u="sng" spc="-125" dirty="0">
                <a:uFill>
                  <a:solidFill>
                    <a:srgbClr val="000000"/>
                  </a:solidFill>
                </a:uFill>
                <a:latin typeface="Arial"/>
                <a:cs typeface="Arial"/>
              </a:rPr>
              <a:t> </a:t>
            </a:r>
            <a:r>
              <a:rPr lang="pt-BR" sz="1400" b="1" u="sng" spc="-95" dirty="0">
                <a:uFill>
                  <a:solidFill>
                    <a:srgbClr val="000000"/>
                  </a:solidFill>
                </a:uFill>
                <a:latin typeface="Arial"/>
                <a:cs typeface="Arial"/>
              </a:rPr>
              <a:t>responsabilidade</a:t>
            </a:r>
            <a:r>
              <a:rPr lang="pt-BR" sz="1400" b="1" u="sng" spc="-90" dirty="0">
                <a:uFill>
                  <a:solidFill>
                    <a:srgbClr val="000000"/>
                  </a:solidFill>
                </a:uFill>
                <a:latin typeface="Arial"/>
                <a:cs typeface="Arial"/>
              </a:rPr>
              <a:t> </a:t>
            </a:r>
            <a:r>
              <a:rPr lang="pt-BR" sz="1400" b="1" u="sng" spc="-80" dirty="0">
                <a:uFill>
                  <a:solidFill>
                    <a:srgbClr val="000000"/>
                  </a:solidFill>
                </a:uFill>
                <a:latin typeface="Arial"/>
                <a:cs typeface="Arial"/>
              </a:rPr>
              <a:t>por</a:t>
            </a:r>
            <a:r>
              <a:rPr lang="pt-BR" sz="1400" b="1" u="sng" spc="-75" dirty="0">
                <a:uFill>
                  <a:solidFill>
                    <a:srgbClr val="000000"/>
                  </a:solidFill>
                </a:uFill>
                <a:latin typeface="Arial"/>
                <a:cs typeface="Arial"/>
              </a:rPr>
              <a:t> </a:t>
            </a:r>
            <a:r>
              <a:rPr lang="pt-BR" sz="1400" b="1" u="sng" spc="-95" dirty="0">
                <a:uFill>
                  <a:solidFill>
                    <a:srgbClr val="000000"/>
                  </a:solidFill>
                </a:uFill>
                <a:latin typeface="Arial"/>
                <a:cs typeface="Arial"/>
              </a:rPr>
              <a:t>falhas</a:t>
            </a:r>
            <a:r>
              <a:rPr lang="pt-BR" sz="1400" b="1" u="sng" spc="-90" dirty="0">
                <a:uFill>
                  <a:solidFill>
                    <a:srgbClr val="000000"/>
                  </a:solidFill>
                </a:uFill>
                <a:latin typeface="Arial"/>
                <a:cs typeface="Arial"/>
              </a:rPr>
              <a:t> </a:t>
            </a:r>
            <a:r>
              <a:rPr lang="pt-BR" sz="1400" b="1" u="sng" spc="-105" dirty="0">
                <a:uFill>
                  <a:solidFill>
                    <a:srgbClr val="000000"/>
                  </a:solidFill>
                </a:uFill>
                <a:latin typeface="Arial"/>
                <a:cs typeface="Arial"/>
              </a:rPr>
              <a:t>do</a:t>
            </a:r>
            <a:r>
              <a:rPr lang="pt-BR" sz="1400" b="1" u="sng" spc="-100" dirty="0">
                <a:uFill>
                  <a:solidFill>
                    <a:srgbClr val="000000"/>
                  </a:solidFill>
                </a:uFill>
                <a:latin typeface="Arial"/>
                <a:cs typeface="Arial"/>
              </a:rPr>
              <a:t> </a:t>
            </a:r>
            <a:r>
              <a:rPr lang="pt-BR" sz="1400" b="1" u="sng" spc="-114" dirty="0">
                <a:uFill>
                  <a:solidFill>
                    <a:srgbClr val="000000"/>
                  </a:solidFill>
                </a:uFill>
                <a:latin typeface="Arial"/>
                <a:cs typeface="Arial"/>
              </a:rPr>
              <a:t>serviço</a:t>
            </a:r>
            <a:r>
              <a:rPr lang="pt-BR" sz="1400" b="1" u="sng" spc="-110" dirty="0">
                <a:uFill>
                  <a:solidFill>
                    <a:srgbClr val="000000"/>
                  </a:solidFill>
                </a:uFill>
                <a:latin typeface="Arial"/>
                <a:cs typeface="Arial"/>
              </a:rPr>
              <a:t> </a:t>
            </a:r>
            <a:r>
              <a:rPr lang="pt-BR" sz="1400" b="1" u="sng" spc="-90" dirty="0">
                <a:uFill>
                  <a:solidFill>
                    <a:srgbClr val="000000"/>
                  </a:solidFill>
                </a:uFill>
                <a:latin typeface="Arial"/>
                <a:cs typeface="Arial"/>
              </a:rPr>
              <a:t>de</a:t>
            </a:r>
            <a:r>
              <a:rPr lang="pt-BR" sz="1400" b="1" u="sng" spc="-85" dirty="0">
                <a:uFill>
                  <a:solidFill>
                    <a:srgbClr val="000000"/>
                  </a:solidFill>
                </a:uFill>
                <a:latin typeface="Arial"/>
                <a:cs typeface="Arial"/>
              </a:rPr>
              <a:t> </a:t>
            </a:r>
            <a:r>
              <a:rPr lang="pt-BR" sz="1400" b="1" u="sng" spc="-114" dirty="0">
                <a:uFill>
                  <a:solidFill>
                    <a:srgbClr val="000000"/>
                  </a:solidFill>
                </a:uFill>
                <a:latin typeface="Arial"/>
                <a:cs typeface="Arial"/>
              </a:rPr>
              <a:t>saúde</a:t>
            </a:r>
            <a:r>
              <a:rPr lang="pt-BR" sz="1400" b="1" u="sng" spc="-110" dirty="0">
                <a:uFill>
                  <a:solidFill>
                    <a:srgbClr val="000000"/>
                  </a:solidFill>
                </a:uFill>
                <a:latin typeface="Arial"/>
                <a:cs typeface="Arial"/>
              </a:rPr>
              <a:t> </a:t>
            </a:r>
            <a:r>
              <a:rPr lang="pt-BR" sz="1400" b="1" u="sng" spc="-75" dirty="0">
                <a:uFill>
                  <a:solidFill>
                    <a:srgbClr val="000000"/>
                  </a:solidFill>
                </a:uFill>
                <a:latin typeface="Arial"/>
                <a:cs typeface="Arial"/>
              </a:rPr>
              <a:t>contratado</a:t>
            </a:r>
            <a:r>
              <a:rPr lang="pt-BR" sz="1400" spc="-75" dirty="0">
                <a:latin typeface="Arial"/>
                <a:cs typeface="Arial"/>
              </a:rPr>
              <a:t>.</a:t>
            </a:r>
            <a:r>
              <a:rPr lang="pt-BR" sz="1400" spc="-70" dirty="0">
                <a:latin typeface="Arial"/>
                <a:cs typeface="Arial"/>
              </a:rPr>
              <a:t> </a:t>
            </a:r>
            <a:r>
              <a:rPr lang="pt-BR" sz="1400" spc="-65" dirty="0">
                <a:latin typeface="Arial"/>
                <a:cs typeface="Arial"/>
              </a:rPr>
              <a:t>No</a:t>
            </a:r>
            <a:r>
              <a:rPr lang="pt-BR" sz="1400" spc="-60" dirty="0">
                <a:latin typeface="Arial"/>
                <a:cs typeface="Arial"/>
              </a:rPr>
              <a:t> </a:t>
            </a:r>
            <a:r>
              <a:rPr lang="pt-BR" sz="1400" spc="-30" dirty="0">
                <a:latin typeface="Arial"/>
                <a:cs typeface="Arial"/>
              </a:rPr>
              <a:t>particular,</a:t>
            </a:r>
            <a:r>
              <a:rPr lang="pt-BR" sz="1400" spc="-25" dirty="0">
                <a:latin typeface="Arial"/>
                <a:cs typeface="Arial"/>
              </a:rPr>
              <a:t> </a:t>
            </a:r>
            <a:r>
              <a:rPr lang="pt-BR" sz="1400" spc="-60" dirty="0">
                <a:latin typeface="Arial"/>
                <a:cs typeface="Arial"/>
              </a:rPr>
              <a:t>em</a:t>
            </a:r>
            <a:r>
              <a:rPr lang="pt-BR" sz="1400" spc="-55" dirty="0">
                <a:latin typeface="Arial"/>
                <a:cs typeface="Arial"/>
              </a:rPr>
              <a:t> </a:t>
            </a:r>
            <a:r>
              <a:rPr lang="pt-BR" sz="1400" spc="-45" dirty="0">
                <a:latin typeface="Arial"/>
                <a:cs typeface="Arial"/>
              </a:rPr>
              <a:t>que</a:t>
            </a:r>
            <a:r>
              <a:rPr lang="pt-BR" sz="1400" spc="-40" dirty="0">
                <a:latin typeface="Arial"/>
                <a:cs typeface="Arial"/>
              </a:rPr>
              <a:t> </a:t>
            </a:r>
            <a:r>
              <a:rPr lang="pt-BR" sz="1400" spc="-80" dirty="0">
                <a:latin typeface="Arial"/>
                <a:cs typeface="Arial"/>
              </a:rPr>
              <a:t>pese</a:t>
            </a:r>
            <a:r>
              <a:rPr lang="pt-BR" sz="1400" spc="-75" dirty="0">
                <a:latin typeface="Arial"/>
                <a:cs typeface="Arial"/>
              </a:rPr>
              <a:t> </a:t>
            </a:r>
            <a:r>
              <a:rPr lang="pt-BR" sz="1400" spc="10" dirty="0">
                <a:latin typeface="Arial"/>
                <a:cs typeface="Arial"/>
              </a:rPr>
              <a:t>ter</a:t>
            </a:r>
            <a:r>
              <a:rPr lang="pt-BR" sz="1400" spc="15" dirty="0">
                <a:latin typeface="Arial"/>
                <a:cs typeface="Arial"/>
              </a:rPr>
              <a:t> </a:t>
            </a:r>
            <a:r>
              <a:rPr lang="pt-BR" sz="1400" spc="-50" dirty="0">
                <a:latin typeface="Arial"/>
                <a:cs typeface="Arial"/>
              </a:rPr>
              <a:t>sido </a:t>
            </a:r>
            <a:r>
              <a:rPr lang="pt-BR" sz="1400" spc="-45" dirty="0">
                <a:latin typeface="Arial"/>
                <a:cs typeface="Arial"/>
              </a:rPr>
              <a:t> </a:t>
            </a:r>
            <a:r>
              <a:rPr lang="pt-BR" sz="1400" spc="-50" dirty="0">
                <a:latin typeface="Arial"/>
                <a:cs typeface="Arial"/>
              </a:rPr>
              <a:t>concretizada </a:t>
            </a:r>
            <a:r>
              <a:rPr lang="pt-BR" sz="1400" spc="-120" dirty="0">
                <a:latin typeface="Arial"/>
                <a:cs typeface="Arial"/>
              </a:rPr>
              <a:t>a </a:t>
            </a:r>
            <a:r>
              <a:rPr lang="pt-BR" sz="1400" spc="-60" dirty="0">
                <a:latin typeface="Arial"/>
                <a:cs typeface="Arial"/>
              </a:rPr>
              <a:t>migração </a:t>
            </a:r>
            <a:r>
              <a:rPr lang="pt-BR" sz="1400" spc="-35" dirty="0">
                <a:latin typeface="Arial"/>
                <a:cs typeface="Arial"/>
              </a:rPr>
              <a:t>do plano </a:t>
            </a:r>
            <a:r>
              <a:rPr lang="pt-BR" sz="1400" spc="-55" dirty="0">
                <a:latin typeface="Arial"/>
                <a:cs typeface="Arial"/>
              </a:rPr>
              <a:t>de </a:t>
            </a:r>
            <a:r>
              <a:rPr lang="pt-BR" sz="1400" spc="-80" dirty="0">
                <a:latin typeface="Arial"/>
                <a:cs typeface="Arial"/>
              </a:rPr>
              <a:t>saúde </a:t>
            </a:r>
            <a:r>
              <a:rPr lang="pt-BR" sz="1400" spc="-70" dirty="0">
                <a:latin typeface="Arial"/>
                <a:cs typeface="Arial"/>
              </a:rPr>
              <a:t>da segurada, </a:t>
            </a:r>
            <a:r>
              <a:rPr lang="pt-BR" sz="1400" spc="-45" dirty="0">
                <a:latin typeface="Arial"/>
                <a:cs typeface="Arial"/>
              </a:rPr>
              <a:t>houve </a:t>
            </a:r>
            <a:r>
              <a:rPr lang="pt-BR" sz="1400" spc="-40" dirty="0">
                <a:latin typeface="Arial"/>
                <a:cs typeface="Arial"/>
              </a:rPr>
              <a:t>falha </a:t>
            </a:r>
            <a:r>
              <a:rPr lang="pt-BR" sz="1400" spc="-35" dirty="0">
                <a:latin typeface="Arial"/>
                <a:cs typeface="Arial"/>
              </a:rPr>
              <a:t>do </a:t>
            </a:r>
            <a:r>
              <a:rPr lang="pt-BR" sz="1400" spc="-55" dirty="0">
                <a:latin typeface="Arial"/>
                <a:cs typeface="Arial"/>
              </a:rPr>
              <a:t>serviço, </a:t>
            </a:r>
            <a:r>
              <a:rPr lang="pt-BR" sz="1400" spc="-60" dirty="0">
                <a:latin typeface="Arial"/>
                <a:cs typeface="Arial"/>
              </a:rPr>
              <a:t>consubstanciada </a:t>
            </a:r>
            <a:r>
              <a:rPr lang="pt-BR" sz="1400" spc="-70" dirty="0">
                <a:latin typeface="Arial"/>
                <a:cs typeface="Arial"/>
              </a:rPr>
              <a:t>na </a:t>
            </a:r>
            <a:r>
              <a:rPr lang="pt-BR" sz="1400" spc="-55" dirty="0">
                <a:latin typeface="Arial"/>
                <a:cs typeface="Arial"/>
              </a:rPr>
              <a:t>negativa </a:t>
            </a:r>
            <a:r>
              <a:rPr lang="pt-BR" sz="1400" spc="-45" dirty="0">
                <a:latin typeface="Arial"/>
                <a:cs typeface="Arial"/>
              </a:rPr>
              <a:t>de </a:t>
            </a:r>
            <a:r>
              <a:rPr lang="pt-BR" sz="1400" spc="-40" dirty="0">
                <a:latin typeface="Arial"/>
                <a:cs typeface="Arial"/>
              </a:rPr>
              <a:t> </a:t>
            </a:r>
            <a:r>
              <a:rPr lang="pt-BR" sz="1400" spc="-25" dirty="0">
                <a:latin typeface="Arial"/>
                <a:cs typeface="Arial"/>
              </a:rPr>
              <a:t>cobertura </a:t>
            </a:r>
            <a:r>
              <a:rPr lang="pt-BR" sz="1400" spc="-35" dirty="0">
                <a:latin typeface="Arial"/>
                <a:cs typeface="Arial"/>
              </a:rPr>
              <a:t>do </a:t>
            </a:r>
            <a:r>
              <a:rPr lang="pt-BR" sz="1400" spc="-10" dirty="0">
                <a:latin typeface="Arial"/>
                <a:cs typeface="Arial"/>
              </a:rPr>
              <a:t>parto </a:t>
            </a:r>
            <a:r>
              <a:rPr lang="pt-BR" sz="1400" spc="-55" dirty="0">
                <a:latin typeface="Arial"/>
                <a:cs typeface="Arial"/>
              </a:rPr>
              <a:t>de </a:t>
            </a:r>
            <a:r>
              <a:rPr lang="pt-BR" sz="1400" spc="-90" dirty="0">
                <a:latin typeface="Arial"/>
                <a:cs typeface="Arial"/>
              </a:rPr>
              <a:t>seu</a:t>
            </a:r>
            <a:r>
              <a:rPr lang="pt-BR" sz="1400" spc="-85" dirty="0">
                <a:latin typeface="Arial"/>
                <a:cs typeface="Arial"/>
              </a:rPr>
              <a:t> </a:t>
            </a:r>
            <a:r>
              <a:rPr lang="pt-BR" sz="1400" spc="-5" dirty="0">
                <a:latin typeface="Arial"/>
                <a:cs typeface="Arial"/>
              </a:rPr>
              <a:t>filho, </a:t>
            </a:r>
            <a:r>
              <a:rPr lang="pt-BR" sz="1400" spc="-45" dirty="0">
                <a:latin typeface="Arial"/>
                <a:cs typeface="Arial"/>
              </a:rPr>
              <a:t>bem </a:t>
            </a:r>
            <a:r>
              <a:rPr lang="pt-BR" sz="1400" spc="-75" dirty="0">
                <a:latin typeface="Arial"/>
                <a:cs typeface="Arial"/>
              </a:rPr>
              <a:t>assim, </a:t>
            </a:r>
            <a:r>
              <a:rPr lang="pt-BR" sz="1400" spc="-50" dirty="0">
                <a:latin typeface="Arial"/>
                <a:cs typeface="Arial"/>
              </a:rPr>
              <a:t>imposição </a:t>
            </a:r>
            <a:r>
              <a:rPr lang="pt-BR" sz="1400" spc="-55" dirty="0">
                <a:latin typeface="Arial"/>
                <a:cs typeface="Arial"/>
              </a:rPr>
              <a:t>de </a:t>
            </a:r>
            <a:r>
              <a:rPr lang="pt-BR" sz="1400" spc="-60" dirty="0">
                <a:latin typeface="Arial"/>
                <a:cs typeface="Arial"/>
              </a:rPr>
              <a:t>carência </a:t>
            </a:r>
            <a:r>
              <a:rPr lang="pt-BR" sz="1400" spc="-45" dirty="0">
                <a:latin typeface="Arial"/>
                <a:cs typeface="Arial"/>
              </a:rPr>
              <a:t>já </a:t>
            </a:r>
            <a:r>
              <a:rPr lang="pt-BR" sz="1400" spc="-35" dirty="0">
                <a:latin typeface="Arial"/>
                <a:cs typeface="Arial"/>
              </a:rPr>
              <a:t>cumprida </a:t>
            </a:r>
            <a:r>
              <a:rPr lang="pt-BR" sz="1400" spc="-15" dirty="0">
                <a:latin typeface="Arial"/>
                <a:cs typeface="Arial"/>
              </a:rPr>
              <a:t>anteriormente. </a:t>
            </a:r>
            <a:r>
              <a:rPr lang="pt-BR" sz="1400" spc="-75" dirty="0">
                <a:latin typeface="Arial"/>
                <a:cs typeface="Arial"/>
              </a:rPr>
              <a:t>Assim, </a:t>
            </a:r>
            <a:r>
              <a:rPr lang="pt-BR" sz="1400" spc="-60" dirty="0">
                <a:latin typeface="Arial"/>
                <a:cs typeface="Arial"/>
              </a:rPr>
              <a:t>com </a:t>
            </a:r>
            <a:r>
              <a:rPr lang="pt-BR" sz="1400" spc="-45" dirty="0">
                <a:latin typeface="Arial"/>
                <a:cs typeface="Arial"/>
              </a:rPr>
              <a:t>o </a:t>
            </a:r>
            <a:r>
              <a:rPr lang="pt-BR" sz="1400" spc="-40" dirty="0">
                <a:latin typeface="Arial"/>
                <a:cs typeface="Arial"/>
              </a:rPr>
              <a:t> </a:t>
            </a:r>
            <a:r>
              <a:rPr lang="pt-BR" sz="1400" spc="-35" dirty="0">
                <a:latin typeface="Arial"/>
                <a:cs typeface="Arial"/>
              </a:rPr>
              <a:t>reconhecimento do </a:t>
            </a:r>
            <a:r>
              <a:rPr lang="pt-BR" sz="1400" spc="-25" dirty="0">
                <a:latin typeface="Arial"/>
                <a:cs typeface="Arial"/>
              </a:rPr>
              <a:t>ato </a:t>
            </a:r>
            <a:r>
              <a:rPr lang="pt-BR" sz="1400" spc="-15" dirty="0">
                <a:latin typeface="Arial"/>
                <a:cs typeface="Arial"/>
              </a:rPr>
              <a:t>ilícito, </a:t>
            </a:r>
            <a:r>
              <a:rPr lang="pt-BR" sz="1400" spc="-50" dirty="0">
                <a:latin typeface="Arial"/>
                <a:cs typeface="Arial"/>
              </a:rPr>
              <a:t>configura-se </a:t>
            </a:r>
            <a:r>
              <a:rPr lang="pt-BR" sz="1400" spc="-120" dirty="0">
                <a:latin typeface="Arial"/>
                <a:cs typeface="Arial"/>
              </a:rPr>
              <a:t>a </a:t>
            </a:r>
            <a:r>
              <a:rPr lang="pt-BR" sz="1400" spc="-45" dirty="0">
                <a:latin typeface="Arial"/>
                <a:cs typeface="Arial"/>
              </a:rPr>
              <a:t>responsabilidade </a:t>
            </a:r>
            <a:r>
              <a:rPr lang="pt-BR" sz="1400" spc="-25" dirty="0">
                <a:latin typeface="Arial"/>
                <a:cs typeface="Arial"/>
              </a:rPr>
              <a:t>civil, </a:t>
            </a:r>
            <a:r>
              <a:rPr lang="pt-BR" sz="1400" spc="-20" dirty="0">
                <a:latin typeface="Arial"/>
                <a:cs typeface="Arial"/>
              </a:rPr>
              <a:t>porquanto </a:t>
            </a:r>
            <a:r>
              <a:rPr lang="pt-BR" sz="1400" spc="-125" dirty="0">
                <a:latin typeface="Arial"/>
                <a:cs typeface="Arial"/>
              </a:rPr>
              <a:t>se </a:t>
            </a:r>
            <a:r>
              <a:rPr lang="pt-BR" sz="1400" spc="-40" dirty="0">
                <a:latin typeface="Arial"/>
                <a:cs typeface="Arial"/>
              </a:rPr>
              <a:t>vislumbra </a:t>
            </a:r>
            <a:r>
              <a:rPr lang="pt-BR" sz="1400" spc="-70" dirty="0">
                <a:latin typeface="Arial"/>
                <a:cs typeface="Arial"/>
              </a:rPr>
              <a:t>nos </a:t>
            </a:r>
            <a:r>
              <a:rPr lang="pt-BR" sz="1400" spc="-45" dirty="0">
                <a:latin typeface="Arial"/>
                <a:cs typeface="Arial"/>
              </a:rPr>
              <a:t>autos </a:t>
            </a:r>
            <a:r>
              <a:rPr lang="pt-BR" sz="1400" spc="-120" dirty="0">
                <a:latin typeface="Arial"/>
                <a:cs typeface="Arial"/>
              </a:rPr>
              <a:t>a </a:t>
            </a:r>
            <a:r>
              <a:rPr lang="pt-BR" sz="1400" spc="-55" dirty="0">
                <a:latin typeface="Arial"/>
                <a:cs typeface="Arial"/>
              </a:rPr>
              <a:t>mácula </a:t>
            </a:r>
            <a:r>
              <a:rPr lang="pt-BR" sz="1400" spc="-120" dirty="0">
                <a:latin typeface="Arial"/>
                <a:cs typeface="Arial"/>
              </a:rPr>
              <a:t>à </a:t>
            </a:r>
            <a:r>
              <a:rPr lang="pt-BR" sz="1400" spc="-114" dirty="0">
                <a:latin typeface="Arial"/>
                <a:cs typeface="Arial"/>
              </a:rPr>
              <a:t> </a:t>
            </a:r>
            <a:r>
              <a:rPr lang="pt-BR" sz="1400" spc="-30" dirty="0">
                <a:latin typeface="Arial"/>
                <a:cs typeface="Arial"/>
              </a:rPr>
              <a:t>integridade</a:t>
            </a:r>
            <a:r>
              <a:rPr lang="pt-BR" sz="1400" spc="-40" dirty="0">
                <a:latin typeface="Arial"/>
                <a:cs typeface="Arial"/>
              </a:rPr>
              <a:t> </a:t>
            </a:r>
            <a:r>
              <a:rPr lang="pt-BR" sz="1400" spc="-25" dirty="0">
                <a:latin typeface="Arial"/>
                <a:cs typeface="Arial"/>
              </a:rPr>
              <a:t>moral</a:t>
            </a:r>
            <a:r>
              <a:rPr lang="pt-BR" sz="1400" spc="-55" dirty="0">
                <a:latin typeface="Arial"/>
                <a:cs typeface="Arial"/>
              </a:rPr>
              <a:t> </a:t>
            </a:r>
            <a:r>
              <a:rPr lang="pt-BR" sz="1400" spc="-90" dirty="0">
                <a:latin typeface="Arial"/>
                <a:cs typeface="Arial"/>
              </a:rPr>
              <a:t>e</a:t>
            </a:r>
            <a:r>
              <a:rPr lang="pt-BR" sz="1400" spc="-40" dirty="0">
                <a:latin typeface="Arial"/>
                <a:cs typeface="Arial"/>
              </a:rPr>
              <a:t> </a:t>
            </a:r>
            <a:r>
              <a:rPr lang="pt-BR" sz="1400" spc="-65" dirty="0">
                <a:latin typeface="Arial"/>
                <a:cs typeface="Arial"/>
              </a:rPr>
              <a:t>física</a:t>
            </a:r>
            <a:r>
              <a:rPr lang="pt-BR" sz="1400" spc="-40" dirty="0">
                <a:latin typeface="Arial"/>
                <a:cs typeface="Arial"/>
              </a:rPr>
              <a:t> </a:t>
            </a:r>
            <a:r>
              <a:rPr lang="pt-BR" sz="1400" spc="-70" dirty="0">
                <a:latin typeface="Arial"/>
                <a:cs typeface="Arial"/>
              </a:rPr>
              <a:t>da</a:t>
            </a:r>
            <a:r>
              <a:rPr lang="pt-BR" sz="1400" spc="-40" dirty="0">
                <a:latin typeface="Arial"/>
                <a:cs typeface="Arial"/>
              </a:rPr>
              <a:t> </a:t>
            </a:r>
            <a:r>
              <a:rPr lang="pt-BR" sz="1400" spc="-45" dirty="0">
                <a:latin typeface="Arial"/>
                <a:cs typeface="Arial"/>
              </a:rPr>
              <a:t>consumidora.</a:t>
            </a:r>
            <a:r>
              <a:rPr lang="pt-BR" sz="1400" spc="-150" dirty="0">
                <a:latin typeface="Arial"/>
                <a:cs typeface="Arial"/>
              </a:rPr>
              <a:t>(TJ-DF </a:t>
            </a:r>
            <a:r>
              <a:rPr lang="pt-BR" sz="1400" spc="-50" dirty="0">
                <a:latin typeface="Arial"/>
                <a:cs typeface="Arial"/>
              </a:rPr>
              <a:t>0710691-33.2018.8.07.0001, </a:t>
            </a:r>
            <a:r>
              <a:rPr lang="pt-BR" sz="1400" spc="-45" dirty="0">
                <a:latin typeface="Arial"/>
                <a:cs typeface="Arial"/>
              </a:rPr>
              <a:t>Relator: </a:t>
            </a:r>
            <a:r>
              <a:rPr lang="pt-BR" sz="1400" spc="-160" dirty="0">
                <a:latin typeface="Arial"/>
                <a:cs typeface="Arial"/>
              </a:rPr>
              <a:t>CARMELITA </a:t>
            </a:r>
            <a:r>
              <a:rPr lang="pt-BR" sz="1400" spc="-155" dirty="0">
                <a:latin typeface="Arial"/>
                <a:cs typeface="Arial"/>
              </a:rPr>
              <a:t>BRASIL, </a:t>
            </a:r>
            <a:r>
              <a:rPr lang="pt-BR" sz="1400" spc="-75" dirty="0">
                <a:latin typeface="Arial"/>
                <a:cs typeface="Arial"/>
              </a:rPr>
              <a:t>Data </a:t>
            </a:r>
            <a:r>
              <a:rPr lang="pt-BR" sz="1400" spc="-55" dirty="0">
                <a:latin typeface="Arial"/>
                <a:cs typeface="Arial"/>
              </a:rPr>
              <a:t>de Julgamento: </a:t>
            </a:r>
            <a:r>
              <a:rPr lang="pt-BR" sz="1400" spc="-10" dirty="0">
                <a:latin typeface="Arial"/>
                <a:cs typeface="Arial"/>
              </a:rPr>
              <a:t>01/08/2019, </a:t>
            </a:r>
            <a:r>
              <a:rPr lang="pt-BR" sz="1400" spc="-5" dirty="0">
                <a:latin typeface="Arial"/>
                <a:cs typeface="Arial"/>
              </a:rPr>
              <a:t>2ª </a:t>
            </a:r>
            <a:r>
              <a:rPr lang="pt-BR" sz="1400" spc="-80" dirty="0">
                <a:latin typeface="Arial"/>
                <a:cs typeface="Arial"/>
              </a:rPr>
              <a:t>Turma </a:t>
            </a:r>
            <a:r>
              <a:rPr lang="pt-BR" sz="1400" spc="-85" dirty="0">
                <a:latin typeface="Arial"/>
                <a:cs typeface="Arial"/>
              </a:rPr>
              <a:t>Cível, </a:t>
            </a:r>
            <a:r>
              <a:rPr lang="pt-BR" sz="1400" spc="-80" dirty="0">
                <a:latin typeface="Arial"/>
                <a:cs typeface="Arial"/>
              </a:rPr>
              <a:t> </a:t>
            </a:r>
            <a:r>
              <a:rPr lang="pt-BR" sz="1400" spc="-75" dirty="0">
                <a:latin typeface="Arial"/>
                <a:cs typeface="Arial"/>
              </a:rPr>
              <a:t>Data</a:t>
            </a:r>
            <a:r>
              <a:rPr lang="pt-BR" sz="1400" spc="-45" dirty="0">
                <a:latin typeface="Arial"/>
                <a:cs typeface="Arial"/>
              </a:rPr>
              <a:t> </a:t>
            </a:r>
            <a:r>
              <a:rPr lang="pt-BR" sz="1400" spc="-55" dirty="0">
                <a:latin typeface="Arial"/>
                <a:cs typeface="Arial"/>
              </a:rPr>
              <a:t>de</a:t>
            </a:r>
            <a:r>
              <a:rPr lang="pt-BR" sz="1400" spc="-40" dirty="0">
                <a:latin typeface="Arial"/>
                <a:cs typeface="Arial"/>
              </a:rPr>
              <a:t> </a:t>
            </a:r>
            <a:r>
              <a:rPr lang="pt-BR" sz="1400" spc="-60" dirty="0">
                <a:latin typeface="Arial"/>
                <a:cs typeface="Arial"/>
              </a:rPr>
              <a:t>Publicação:</a:t>
            </a:r>
            <a:r>
              <a:rPr lang="pt-BR" sz="1400" spc="-45" dirty="0">
                <a:latin typeface="Arial"/>
                <a:cs typeface="Arial"/>
              </a:rPr>
              <a:t> </a:t>
            </a:r>
            <a:r>
              <a:rPr lang="pt-BR" sz="1400" spc="-225" dirty="0">
                <a:latin typeface="Arial"/>
                <a:cs typeface="Arial"/>
              </a:rPr>
              <a:t>DJE</a:t>
            </a:r>
            <a:r>
              <a:rPr lang="pt-BR" sz="1400" spc="-45" dirty="0">
                <a:latin typeface="Arial"/>
                <a:cs typeface="Arial"/>
              </a:rPr>
              <a:t> </a:t>
            </a:r>
            <a:r>
              <a:rPr lang="pt-BR" sz="1400" spc="-20" dirty="0">
                <a:latin typeface="Arial"/>
                <a:cs typeface="Arial"/>
              </a:rPr>
              <a:t>:</a:t>
            </a:r>
            <a:r>
              <a:rPr lang="pt-BR" sz="1400" spc="-45" dirty="0">
                <a:latin typeface="Arial"/>
                <a:cs typeface="Arial"/>
              </a:rPr>
              <a:t> </a:t>
            </a:r>
            <a:r>
              <a:rPr lang="pt-BR" sz="1400" spc="-10" dirty="0">
                <a:latin typeface="Arial"/>
                <a:cs typeface="Arial"/>
              </a:rPr>
              <a:t>05/08/2019)</a:t>
            </a:r>
          </a:p>
          <a:p>
            <a:pPr marL="0" marR="5080" indent="0">
              <a:spcBef>
                <a:spcPts val="45"/>
              </a:spcBef>
              <a:buNone/>
            </a:pPr>
            <a:endParaRPr lang="pt-BR" sz="1400" spc="-10" dirty="0">
              <a:latin typeface="Arial"/>
              <a:cs typeface="Arial"/>
            </a:endParaRPr>
          </a:p>
          <a:p>
            <a:pPr marL="0" indent="0">
              <a:spcBef>
                <a:spcPts val="15"/>
              </a:spcBef>
              <a:buNone/>
            </a:pPr>
            <a:endParaRPr lang="pt-BR" sz="1400" dirty="0">
              <a:latin typeface="Arial"/>
              <a:cs typeface="Arial"/>
            </a:endParaRPr>
          </a:p>
          <a:p>
            <a:pPr marL="0" indent="0">
              <a:spcBef>
                <a:spcPts val="5"/>
              </a:spcBef>
              <a:buNone/>
            </a:pPr>
            <a:r>
              <a:rPr lang="pt-BR" sz="1400" spc="-180" dirty="0">
                <a:latin typeface="Arial"/>
                <a:cs typeface="Arial"/>
              </a:rPr>
              <a:t>COBRANÇA</a:t>
            </a:r>
            <a:r>
              <a:rPr lang="pt-BR" sz="1400" spc="235" dirty="0">
                <a:latin typeface="Arial"/>
                <a:cs typeface="Arial"/>
              </a:rPr>
              <a:t> </a:t>
            </a:r>
            <a:r>
              <a:rPr lang="pt-BR" sz="1400" spc="-110" dirty="0">
                <a:latin typeface="Arial"/>
                <a:cs typeface="Arial"/>
              </a:rPr>
              <a:t>INDEVIDA.</a:t>
            </a:r>
            <a:r>
              <a:rPr lang="pt-BR" sz="1400" spc="225" dirty="0">
                <a:latin typeface="Arial"/>
                <a:cs typeface="Arial"/>
              </a:rPr>
              <a:t> </a:t>
            </a:r>
            <a:r>
              <a:rPr lang="pt-BR" sz="1400" spc="-190" dirty="0">
                <a:latin typeface="Arial"/>
                <a:cs typeface="Arial"/>
              </a:rPr>
              <a:t>SEGURO.</a:t>
            </a:r>
            <a:r>
              <a:rPr lang="pt-BR" sz="1400" spc="220" dirty="0">
                <a:latin typeface="Arial"/>
                <a:cs typeface="Arial"/>
              </a:rPr>
              <a:t> </a:t>
            </a:r>
            <a:r>
              <a:rPr lang="pt-BR" sz="1400" spc="-165" dirty="0">
                <a:latin typeface="Arial"/>
                <a:cs typeface="Arial"/>
              </a:rPr>
              <a:t>AUSÊNCIA</a:t>
            </a:r>
            <a:r>
              <a:rPr lang="pt-BR" sz="1400" spc="240" dirty="0">
                <a:latin typeface="Arial"/>
                <a:cs typeface="Arial"/>
              </a:rPr>
              <a:t> </a:t>
            </a:r>
            <a:r>
              <a:rPr lang="pt-BR" sz="1400" spc="-200" dirty="0">
                <a:latin typeface="Arial"/>
                <a:cs typeface="Arial"/>
              </a:rPr>
              <a:t>DE</a:t>
            </a:r>
            <a:r>
              <a:rPr lang="pt-BR" sz="1400" spc="229" dirty="0">
                <a:latin typeface="Arial"/>
                <a:cs typeface="Arial"/>
              </a:rPr>
              <a:t> </a:t>
            </a:r>
            <a:r>
              <a:rPr lang="pt-BR" sz="1400" spc="-185" dirty="0">
                <a:latin typeface="Arial"/>
                <a:cs typeface="Arial"/>
              </a:rPr>
              <a:t>CONTRATAÇÃO.</a:t>
            </a:r>
            <a:r>
              <a:rPr lang="pt-BR" sz="1400" spc="225" dirty="0">
                <a:latin typeface="Arial"/>
                <a:cs typeface="Arial"/>
              </a:rPr>
              <a:t> </a:t>
            </a:r>
            <a:r>
              <a:rPr lang="pt-BR" sz="1400" b="1" spc="-175" dirty="0">
                <a:latin typeface="Arial"/>
                <a:cs typeface="Arial"/>
              </a:rPr>
              <a:t>RESPONSABILIDADE</a:t>
            </a:r>
            <a:r>
              <a:rPr lang="pt-BR" sz="1400" b="1" spc="229" dirty="0">
                <a:latin typeface="Arial"/>
                <a:cs typeface="Arial"/>
              </a:rPr>
              <a:t> </a:t>
            </a:r>
            <a:r>
              <a:rPr lang="pt-BR" sz="1400" b="1" spc="-160" dirty="0">
                <a:latin typeface="Arial"/>
                <a:cs typeface="Arial"/>
              </a:rPr>
              <a:t>DA</a:t>
            </a:r>
            <a:r>
              <a:rPr lang="pt-BR" sz="1400" b="1" spc="240" dirty="0">
                <a:latin typeface="Arial"/>
                <a:cs typeface="Arial"/>
              </a:rPr>
              <a:t> </a:t>
            </a:r>
            <a:r>
              <a:rPr lang="pt-BR" sz="1400" b="1" spc="-165" dirty="0">
                <a:latin typeface="Arial"/>
                <a:cs typeface="Arial"/>
              </a:rPr>
              <a:t>SEGURADORA.</a:t>
            </a:r>
            <a:r>
              <a:rPr lang="pt-BR" sz="1400" b="1" spc="220" dirty="0">
                <a:latin typeface="Arial"/>
                <a:cs typeface="Arial"/>
              </a:rPr>
              <a:t> </a:t>
            </a:r>
            <a:r>
              <a:rPr lang="pt-BR" sz="1400" b="1" spc="-210" dirty="0">
                <a:latin typeface="Arial"/>
                <a:cs typeface="Arial"/>
              </a:rPr>
              <a:t>ATO</a:t>
            </a:r>
            <a:r>
              <a:rPr lang="pt-BR" sz="1400" b="1" spc="245" dirty="0">
                <a:latin typeface="Arial"/>
                <a:cs typeface="Arial"/>
              </a:rPr>
              <a:t> </a:t>
            </a:r>
            <a:r>
              <a:rPr lang="pt-BR" sz="1400" b="1" spc="-114" dirty="0">
                <a:latin typeface="Arial"/>
                <a:cs typeface="Arial"/>
              </a:rPr>
              <a:t>DO</a:t>
            </a:r>
            <a:endParaRPr lang="pt-BR" sz="1400" dirty="0">
              <a:latin typeface="Arial"/>
              <a:cs typeface="Arial"/>
            </a:endParaRPr>
          </a:p>
          <a:p>
            <a:pPr marL="0" marR="6985" indent="0">
              <a:spcBef>
                <a:spcPts val="45"/>
              </a:spcBef>
              <a:buNone/>
            </a:pPr>
            <a:r>
              <a:rPr lang="pt-BR" sz="1400" b="1" spc="-210" dirty="0">
                <a:latin typeface="Arial"/>
                <a:cs typeface="Arial"/>
              </a:rPr>
              <a:t>CORRETOR</a:t>
            </a:r>
            <a:r>
              <a:rPr lang="pt-BR" sz="1400" b="1" spc="-204" dirty="0">
                <a:latin typeface="Arial"/>
                <a:cs typeface="Arial"/>
              </a:rPr>
              <a:t> </a:t>
            </a:r>
            <a:r>
              <a:rPr lang="pt-BR" sz="1400" b="1" spc="-190" dirty="0">
                <a:latin typeface="Arial"/>
                <a:cs typeface="Arial"/>
              </a:rPr>
              <a:t>DE</a:t>
            </a:r>
            <a:r>
              <a:rPr lang="pt-BR" sz="1400" b="1" spc="-185" dirty="0">
                <a:latin typeface="Arial"/>
                <a:cs typeface="Arial"/>
              </a:rPr>
              <a:t> SEGUROS.</a:t>
            </a:r>
            <a:r>
              <a:rPr lang="pt-BR" sz="1400" b="1" spc="-180" dirty="0">
                <a:latin typeface="Arial"/>
                <a:cs typeface="Arial"/>
              </a:rPr>
              <a:t> </a:t>
            </a:r>
            <a:r>
              <a:rPr lang="pt-BR" sz="1400" b="1" spc="-130" dirty="0">
                <a:latin typeface="Arial"/>
                <a:cs typeface="Arial"/>
              </a:rPr>
              <a:t>DANO</a:t>
            </a:r>
            <a:r>
              <a:rPr lang="pt-BR" sz="1400" b="1" spc="-125" dirty="0">
                <a:latin typeface="Arial"/>
                <a:cs typeface="Arial"/>
              </a:rPr>
              <a:t> </a:t>
            </a:r>
            <a:r>
              <a:rPr lang="pt-BR" sz="1400" b="1" spc="-114" dirty="0">
                <a:latin typeface="Arial"/>
                <a:cs typeface="Arial"/>
              </a:rPr>
              <a:t>MORAL</a:t>
            </a:r>
            <a:r>
              <a:rPr lang="pt-BR" sz="1400" spc="-114" dirty="0">
                <a:latin typeface="Arial"/>
                <a:cs typeface="Arial"/>
              </a:rPr>
              <a:t>. </a:t>
            </a:r>
            <a:r>
              <a:rPr lang="pt-BR" sz="1400" spc="-145" dirty="0">
                <a:latin typeface="Arial"/>
                <a:cs typeface="Arial"/>
              </a:rPr>
              <a:t>INEXISTÊNCIA.</a:t>
            </a:r>
            <a:r>
              <a:rPr lang="pt-BR" sz="1400" spc="-140" dirty="0">
                <a:latin typeface="Arial"/>
                <a:cs typeface="Arial"/>
              </a:rPr>
              <a:t> </a:t>
            </a:r>
            <a:r>
              <a:rPr lang="pt-BR" sz="1400" b="1" u="sng" spc="-175" dirty="0">
                <a:uFill>
                  <a:solidFill>
                    <a:srgbClr val="000000"/>
                  </a:solidFill>
                </a:uFill>
                <a:latin typeface="Arial"/>
                <a:cs typeface="Arial"/>
              </a:rPr>
              <a:t>A</a:t>
            </a:r>
            <a:r>
              <a:rPr lang="pt-BR" sz="1400" b="1" u="sng" spc="-170" dirty="0">
                <a:uFill>
                  <a:solidFill>
                    <a:srgbClr val="000000"/>
                  </a:solidFill>
                </a:uFill>
                <a:latin typeface="Arial"/>
                <a:cs typeface="Arial"/>
              </a:rPr>
              <a:t> </a:t>
            </a:r>
            <a:r>
              <a:rPr lang="pt-BR" sz="1400" b="1" u="sng" spc="-100" dirty="0">
                <a:uFill>
                  <a:solidFill>
                    <a:srgbClr val="000000"/>
                  </a:solidFill>
                </a:uFill>
                <a:latin typeface="Arial"/>
                <a:cs typeface="Arial"/>
              </a:rPr>
              <a:t>seguradora, </a:t>
            </a:r>
            <a:r>
              <a:rPr lang="pt-BR" sz="1400" b="1" u="sng" spc="-80" dirty="0">
                <a:uFill>
                  <a:solidFill>
                    <a:srgbClr val="000000"/>
                  </a:solidFill>
                </a:uFill>
                <a:latin typeface="Arial"/>
                <a:cs typeface="Arial"/>
              </a:rPr>
              <a:t>por </a:t>
            </a:r>
            <a:r>
              <a:rPr lang="pt-BR" sz="1400" b="1" u="sng" spc="-75" dirty="0">
                <a:uFill>
                  <a:solidFill>
                    <a:srgbClr val="000000"/>
                  </a:solidFill>
                </a:uFill>
                <a:latin typeface="Arial"/>
                <a:cs typeface="Arial"/>
              </a:rPr>
              <a:t>integrar </a:t>
            </a:r>
            <a:r>
              <a:rPr lang="pt-BR" sz="1400" b="1" u="sng" spc="-95" dirty="0">
                <a:uFill>
                  <a:solidFill>
                    <a:srgbClr val="000000"/>
                  </a:solidFill>
                </a:uFill>
                <a:latin typeface="Arial"/>
                <a:cs typeface="Arial"/>
              </a:rPr>
              <a:t>a cadeia </a:t>
            </a:r>
            <a:r>
              <a:rPr lang="pt-BR" sz="1400" b="1" u="sng" spc="-90" dirty="0">
                <a:uFill>
                  <a:solidFill>
                    <a:srgbClr val="000000"/>
                  </a:solidFill>
                </a:uFill>
                <a:latin typeface="Arial"/>
                <a:cs typeface="Arial"/>
              </a:rPr>
              <a:t>de </a:t>
            </a:r>
            <a:r>
              <a:rPr lang="pt-BR" sz="1400" b="1" u="sng" spc="-120" dirty="0">
                <a:uFill>
                  <a:solidFill>
                    <a:srgbClr val="000000"/>
                  </a:solidFill>
                </a:uFill>
                <a:latin typeface="Arial"/>
                <a:cs typeface="Arial"/>
              </a:rPr>
              <a:t>consumo,</a:t>
            </a:r>
            <a:r>
              <a:rPr lang="pt-BR" sz="1400" b="1" u="sng" spc="-114" dirty="0">
                <a:uFill>
                  <a:solidFill>
                    <a:srgbClr val="000000"/>
                  </a:solidFill>
                </a:uFill>
                <a:latin typeface="Arial"/>
                <a:cs typeface="Arial"/>
              </a:rPr>
              <a:t> </a:t>
            </a:r>
            <a:r>
              <a:rPr lang="pt-BR" sz="1400" b="1" u="sng" spc="-55" dirty="0">
                <a:uFill>
                  <a:solidFill>
                    <a:srgbClr val="000000"/>
                  </a:solidFill>
                </a:uFill>
                <a:latin typeface="Arial"/>
                <a:cs typeface="Arial"/>
              </a:rPr>
              <a:t>tem </a:t>
            </a:r>
            <a:r>
              <a:rPr lang="pt-BR" sz="1400" b="1" spc="-50" dirty="0">
                <a:latin typeface="Arial"/>
                <a:cs typeface="Arial"/>
              </a:rPr>
              <a:t> </a:t>
            </a:r>
            <a:r>
              <a:rPr lang="pt-BR" sz="1400" b="1" u="sng" spc="-95" dirty="0">
                <a:uFill>
                  <a:solidFill>
                    <a:srgbClr val="000000"/>
                  </a:solidFill>
                </a:uFill>
                <a:latin typeface="Arial"/>
                <a:cs typeface="Arial"/>
              </a:rPr>
              <a:t>responsabilidade </a:t>
            </a:r>
            <a:r>
              <a:rPr lang="pt-BR" sz="1400" b="1" u="sng" spc="-70" dirty="0">
                <a:uFill>
                  <a:solidFill>
                    <a:srgbClr val="000000"/>
                  </a:solidFill>
                </a:uFill>
                <a:latin typeface="Arial"/>
                <a:cs typeface="Arial"/>
              </a:rPr>
              <a:t>perante </a:t>
            </a:r>
            <a:r>
              <a:rPr lang="pt-BR" sz="1400" b="1" u="sng" spc="-110" dirty="0">
                <a:uFill>
                  <a:solidFill>
                    <a:srgbClr val="000000"/>
                  </a:solidFill>
                </a:uFill>
                <a:latin typeface="Arial"/>
                <a:cs typeface="Arial"/>
              </a:rPr>
              <a:t>o consumidor </a:t>
            </a:r>
            <a:r>
              <a:rPr lang="pt-BR" sz="1400" b="1" u="sng" spc="-105" dirty="0">
                <a:uFill>
                  <a:solidFill>
                    <a:srgbClr val="000000"/>
                  </a:solidFill>
                </a:uFill>
                <a:latin typeface="Arial"/>
                <a:cs typeface="Arial"/>
              </a:rPr>
              <a:t>pelos </a:t>
            </a:r>
            <a:r>
              <a:rPr lang="pt-BR" sz="1400" b="1" u="sng" spc="-100" dirty="0">
                <a:uFill>
                  <a:solidFill>
                    <a:srgbClr val="000000"/>
                  </a:solidFill>
                </a:uFill>
                <a:latin typeface="Arial"/>
                <a:cs typeface="Arial"/>
              </a:rPr>
              <a:t>atos </a:t>
            </a:r>
            <a:r>
              <a:rPr lang="pt-BR" sz="1400" b="1" u="sng" spc="-95" dirty="0">
                <a:uFill>
                  <a:solidFill>
                    <a:srgbClr val="000000"/>
                  </a:solidFill>
                </a:uFill>
                <a:latin typeface="Arial"/>
                <a:cs typeface="Arial"/>
              </a:rPr>
              <a:t>praticados </a:t>
            </a:r>
            <a:r>
              <a:rPr lang="pt-BR" sz="1400" b="1" u="sng" spc="-80" dirty="0">
                <a:uFill>
                  <a:solidFill>
                    <a:srgbClr val="000000"/>
                  </a:solidFill>
                </a:uFill>
                <a:latin typeface="Arial"/>
                <a:cs typeface="Arial"/>
              </a:rPr>
              <a:t>pelo </a:t>
            </a:r>
            <a:r>
              <a:rPr lang="pt-BR" sz="1400" b="1" u="sng" spc="-75" dirty="0">
                <a:uFill>
                  <a:solidFill>
                    <a:srgbClr val="000000"/>
                  </a:solidFill>
                </a:uFill>
                <a:latin typeface="Arial"/>
                <a:cs typeface="Arial"/>
              </a:rPr>
              <a:t>corretor </a:t>
            </a:r>
            <a:r>
              <a:rPr lang="pt-BR" sz="1400" b="1" u="sng" spc="-90" dirty="0">
                <a:uFill>
                  <a:solidFill>
                    <a:srgbClr val="000000"/>
                  </a:solidFill>
                </a:uFill>
                <a:latin typeface="Arial"/>
                <a:cs typeface="Arial"/>
              </a:rPr>
              <a:t>de </a:t>
            </a:r>
            <a:r>
              <a:rPr lang="pt-BR" sz="1400" b="1" u="sng" spc="-140" dirty="0">
                <a:uFill>
                  <a:solidFill>
                    <a:srgbClr val="000000"/>
                  </a:solidFill>
                </a:uFill>
                <a:latin typeface="Arial"/>
                <a:cs typeface="Arial"/>
              </a:rPr>
              <a:t>seguros</a:t>
            </a:r>
            <a:r>
              <a:rPr lang="pt-BR" sz="1400" b="1" u="sng" spc="-135" dirty="0">
                <a:uFill>
                  <a:solidFill>
                    <a:srgbClr val="000000"/>
                  </a:solidFill>
                </a:uFill>
                <a:latin typeface="Arial"/>
                <a:cs typeface="Arial"/>
              </a:rPr>
              <a:t> </a:t>
            </a:r>
            <a:r>
              <a:rPr lang="pt-BR" sz="1400" b="1" u="sng" spc="-90" dirty="0">
                <a:uFill>
                  <a:solidFill>
                    <a:srgbClr val="000000"/>
                  </a:solidFill>
                </a:uFill>
                <a:latin typeface="Arial"/>
                <a:cs typeface="Arial"/>
              </a:rPr>
              <a:t>credenciado.</a:t>
            </a:r>
            <a:r>
              <a:rPr lang="pt-BR" sz="1400" b="1" spc="-90" dirty="0">
                <a:latin typeface="Arial"/>
                <a:cs typeface="Arial"/>
              </a:rPr>
              <a:t> </a:t>
            </a:r>
            <a:r>
              <a:rPr lang="pt-BR" sz="1400" spc="-135" dirty="0">
                <a:latin typeface="Arial"/>
                <a:cs typeface="Arial"/>
              </a:rPr>
              <a:t>A</a:t>
            </a:r>
            <a:r>
              <a:rPr lang="pt-BR" sz="1400" spc="-130" dirty="0">
                <a:latin typeface="Arial"/>
                <a:cs typeface="Arial"/>
              </a:rPr>
              <a:t> </a:t>
            </a:r>
            <a:r>
              <a:rPr lang="pt-BR" sz="1400" spc="-55" dirty="0">
                <a:latin typeface="Arial"/>
                <a:cs typeface="Arial"/>
              </a:rPr>
              <a:t>simples </a:t>
            </a:r>
            <a:r>
              <a:rPr lang="pt-BR" sz="1400" spc="-50" dirty="0">
                <a:latin typeface="Arial"/>
                <a:cs typeface="Arial"/>
              </a:rPr>
              <a:t> </a:t>
            </a:r>
            <a:r>
              <a:rPr lang="pt-BR" sz="1400" spc="-65" dirty="0">
                <a:latin typeface="Arial"/>
                <a:cs typeface="Arial"/>
              </a:rPr>
              <a:t>cobrança</a:t>
            </a:r>
            <a:r>
              <a:rPr lang="pt-BR" sz="1400" spc="-45" dirty="0">
                <a:latin typeface="Arial"/>
                <a:cs typeface="Arial"/>
              </a:rPr>
              <a:t> </a:t>
            </a:r>
            <a:r>
              <a:rPr lang="pt-BR" sz="1400" spc="-35" dirty="0">
                <a:latin typeface="Arial"/>
                <a:cs typeface="Arial"/>
              </a:rPr>
              <a:t>indevida,</a:t>
            </a:r>
            <a:r>
              <a:rPr lang="pt-BR" sz="1400" spc="-45" dirty="0">
                <a:latin typeface="Arial"/>
                <a:cs typeface="Arial"/>
              </a:rPr>
              <a:t> </a:t>
            </a:r>
            <a:r>
              <a:rPr lang="pt-BR" sz="1400" spc="-90" dirty="0">
                <a:latin typeface="Arial"/>
                <a:cs typeface="Arial"/>
              </a:rPr>
              <a:t>sem</a:t>
            </a:r>
            <a:r>
              <a:rPr lang="pt-BR" sz="1400" spc="-20" dirty="0">
                <a:latin typeface="Arial"/>
                <a:cs typeface="Arial"/>
              </a:rPr>
              <a:t> </a:t>
            </a:r>
            <a:r>
              <a:rPr lang="pt-BR" sz="1400" spc="-50" dirty="0">
                <a:latin typeface="Arial"/>
                <a:cs typeface="Arial"/>
              </a:rPr>
              <a:t>maiores </a:t>
            </a:r>
            <a:r>
              <a:rPr lang="pt-BR" sz="1400" spc="-65" dirty="0">
                <a:latin typeface="Arial"/>
                <a:cs typeface="Arial"/>
              </a:rPr>
              <a:t>consequências</a:t>
            </a:r>
            <a:r>
              <a:rPr lang="pt-BR" sz="1400" spc="-45" dirty="0">
                <a:latin typeface="Arial"/>
                <a:cs typeface="Arial"/>
              </a:rPr>
              <a:t> </a:t>
            </a:r>
            <a:r>
              <a:rPr lang="pt-BR" sz="1400" spc="-50" dirty="0">
                <a:latin typeface="Arial"/>
                <a:cs typeface="Arial"/>
              </a:rPr>
              <a:t>externas,</a:t>
            </a:r>
            <a:r>
              <a:rPr lang="pt-BR" sz="1400" spc="-45" dirty="0">
                <a:latin typeface="Arial"/>
                <a:cs typeface="Arial"/>
              </a:rPr>
              <a:t> </a:t>
            </a:r>
            <a:r>
              <a:rPr lang="pt-BR" sz="1400" spc="-55" dirty="0">
                <a:latin typeface="Arial"/>
                <a:cs typeface="Arial"/>
              </a:rPr>
              <a:t>não</a:t>
            </a:r>
            <a:r>
              <a:rPr lang="pt-BR" sz="1400" spc="-35" dirty="0">
                <a:latin typeface="Arial"/>
                <a:cs typeface="Arial"/>
              </a:rPr>
              <a:t> </a:t>
            </a:r>
            <a:r>
              <a:rPr lang="pt-BR" sz="1400" spc="-75" dirty="0">
                <a:latin typeface="Arial"/>
                <a:cs typeface="Arial"/>
              </a:rPr>
              <a:t>gera</a:t>
            </a:r>
            <a:r>
              <a:rPr lang="pt-BR" sz="1400" spc="-40" dirty="0">
                <a:latin typeface="Arial"/>
                <a:cs typeface="Arial"/>
              </a:rPr>
              <a:t> </a:t>
            </a:r>
            <a:r>
              <a:rPr lang="pt-BR" sz="1400" spc="-70" dirty="0">
                <a:latin typeface="Arial"/>
                <a:cs typeface="Arial"/>
              </a:rPr>
              <a:t>lesão</a:t>
            </a:r>
            <a:r>
              <a:rPr lang="pt-BR" sz="1400" spc="-35" dirty="0">
                <a:latin typeface="Arial"/>
                <a:cs typeface="Arial"/>
              </a:rPr>
              <a:t> </a:t>
            </a:r>
            <a:r>
              <a:rPr lang="pt-BR" sz="1400" spc="-120" dirty="0">
                <a:latin typeface="Arial"/>
                <a:cs typeface="Arial"/>
              </a:rPr>
              <a:t>a</a:t>
            </a:r>
            <a:r>
              <a:rPr lang="pt-BR" sz="1400" spc="-35" dirty="0">
                <a:latin typeface="Arial"/>
                <a:cs typeface="Arial"/>
              </a:rPr>
              <a:t> </a:t>
            </a:r>
            <a:r>
              <a:rPr lang="pt-BR" sz="1400" dirty="0">
                <a:latin typeface="Arial"/>
                <a:cs typeface="Arial"/>
              </a:rPr>
              <a:t>direito</a:t>
            </a:r>
            <a:r>
              <a:rPr lang="pt-BR" sz="1400" spc="-40" dirty="0">
                <a:latin typeface="Arial"/>
                <a:cs typeface="Arial"/>
              </a:rPr>
              <a:t> </a:t>
            </a:r>
            <a:r>
              <a:rPr lang="pt-BR" sz="1400" spc="-20" dirty="0">
                <a:latin typeface="Arial"/>
                <a:cs typeface="Arial"/>
              </a:rPr>
              <a:t>extrapatrimonial.</a:t>
            </a:r>
            <a:r>
              <a:rPr lang="pt-BR" sz="1400" dirty="0">
                <a:latin typeface="Arial"/>
                <a:cs typeface="Arial"/>
              </a:rPr>
              <a:t> (</a:t>
            </a:r>
            <a:r>
              <a:rPr lang="pt-BR" sz="1400" spc="-114" dirty="0">
                <a:latin typeface="Arial"/>
                <a:cs typeface="Arial"/>
              </a:rPr>
              <a:t>TJ-MG </a:t>
            </a:r>
            <a:r>
              <a:rPr lang="pt-BR" sz="1400" spc="-45" dirty="0">
                <a:latin typeface="Arial"/>
                <a:cs typeface="Arial"/>
              </a:rPr>
              <a:t>- </a:t>
            </a:r>
            <a:r>
              <a:rPr lang="pt-BR" sz="1400" spc="-135" dirty="0">
                <a:latin typeface="Arial"/>
                <a:cs typeface="Arial"/>
              </a:rPr>
              <a:t>AC:</a:t>
            </a:r>
            <a:r>
              <a:rPr lang="pt-BR" sz="1400" spc="-130" dirty="0">
                <a:latin typeface="Arial"/>
                <a:cs typeface="Arial"/>
              </a:rPr>
              <a:t> </a:t>
            </a:r>
            <a:r>
              <a:rPr lang="pt-BR" sz="1400" spc="-55" dirty="0">
                <a:latin typeface="Arial"/>
                <a:cs typeface="Arial"/>
              </a:rPr>
              <a:t>10290150017421001 MG, </a:t>
            </a:r>
            <a:r>
              <a:rPr lang="pt-BR" sz="1400" spc="-45" dirty="0">
                <a:latin typeface="Arial"/>
                <a:cs typeface="Arial"/>
              </a:rPr>
              <a:t>Relator: </a:t>
            </a:r>
            <a:r>
              <a:rPr lang="pt-BR" sz="1400" spc="-90" dirty="0">
                <a:latin typeface="Arial"/>
                <a:cs typeface="Arial"/>
              </a:rPr>
              <a:t>Estevão </a:t>
            </a:r>
            <a:r>
              <a:rPr lang="pt-BR" sz="1400" spc="-75" dirty="0">
                <a:latin typeface="Arial"/>
                <a:cs typeface="Arial"/>
              </a:rPr>
              <a:t>Lucchesi, Data </a:t>
            </a:r>
            <a:r>
              <a:rPr lang="pt-BR" sz="1400" spc="-55" dirty="0">
                <a:latin typeface="Arial"/>
                <a:cs typeface="Arial"/>
              </a:rPr>
              <a:t>de Julgamento: </a:t>
            </a:r>
            <a:r>
              <a:rPr lang="pt-BR" sz="1400" spc="-10" dirty="0">
                <a:latin typeface="Arial"/>
                <a:cs typeface="Arial"/>
              </a:rPr>
              <a:t>27/05/2017, </a:t>
            </a:r>
            <a:r>
              <a:rPr lang="pt-BR" sz="1400" spc="-20" dirty="0">
                <a:latin typeface="Arial"/>
                <a:cs typeface="Arial"/>
              </a:rPr>
              <a:t>14ª </a:t>
            </a:r>
            <a:r>
              <a:rPr lang="pt-BR" sz="1400" spc="-135" dirty="0">
                <a:latin typeface="Arial"/>
                <a:cs typeface="Arial"/>
              </a:rPr>
              <a:t>CÂMARA </a:t>
            </a:r>
            <a:r>
              <a:rPr lang="pt-BR" sz="1400" spc="-405" dirty="0">
                <a:latin typeface="Arial"/>
                <a:cs typeface="Arial"/>
              </a:rPr>
              <a:t> </a:t>
            </a:r>
            <a:r>
              <a:rPr lang="pt-BR" sz="1400" spc="-150" dirty="0">
                <a:latin typeface="Arial"/>
                <a:cs typeface="Arial"/>
              </a:rPr>
              <a:t>CÍVEL,</a:t>
            </a:r>
            <a:r>
              <a:rPr lang="pt-BR" sz="1400" spc="-60" dirty="0">
                <a:latin typeface="Arial"/>
                <a:cs typeface="Arial"/>
              </a:rPr>
              <a:t> </a:t>
            </a:r>
            <a:r>
              <a:rPr lang="pt-BR" sz="1400" spc="-75" dirty="0">
                <a:latin typeface="Arial"/>
                <a:cs typeface="Arial"/>
              </a:rPr>
              <a:t>Data</a:t>
            </a:r>
            <a:r>
              <a:rPr lang="pt-BR" sz="1400" spc="-40" dirty="0">
                <a:latin typeface="Arial"/>
                <a:cs typeface="Arial"/>
              </a:rPr>
              <a:t> </a:t>
            </a:r>
            <a:r>
              <a:rPr lang="pt-BR" sz="1400" spc="-55" dirty="0">
                <a:latin typeface="Arial"/>
                <a:cs typeface="Arial"/>
              </a:rPr>
              <a:t>de</a:t>
            </a:r>
            <a:r>
              <a:rPr lang="pt-BR" sz="1400" spc="-40" dirty="0">
                <a:latin typeface="Arial"/>
                <a:cs typeface="Arial"/>
              </a:rPr>
              <a:t> </a:t>
            </a:r>
            <a:r>
              <a:rPr lang="pt-BR" sz="1400" spc="-60" dirty="0">
                <a:latin typeface="Arial"/>
                <a:cs typeface="Arial"/>
              </a:rPr>
              <a:t>Publicação:</a:t>
            </a:r>
            <a:r>
              <a:rPr lang="pt-BR" sz="1400" spc="-45" dirty="0">
                <a:latin typeface="Arial"/>
                <a:cs typeface="Arial"/>
              </a:rPr>
              <a:t> </a:t>
            </a:r>
            <a:r>
              <a:rPr lang="pt-BR" sz="1400" spc="-10" dirty="0">
                <a:latin typeface="Arial"/>
                <a:cs typeface="Arial"/>
              </a:rPr>
              <a:t>07/06/2017)</a:t>
            </a:r>
          </a:p>
          <a:p>
            <a:pPr marL="0" marR="6985" indent="0">
              <a:spcBef>
                <a:spcPts val="45"/>
              </a:spcBef>
              <a:buNone/>
            </a:pPr>
            <a:endParaRPr lang="pt-BR" sz="1400" spc="-10" dirty="0">
              <a:latin typeface="Arial"/>
              <a:cs typeface="Arial"/>
            </a:endParaRPr>
          </a:p>
          <a:p>
            <a:pPr marL="0" marR="6985" indent="0">
              <a:spcBef>
                <a:spcPts val="45"/>
              </a:spcBef>
              <a:buNone/>
            </a:pPr>
            <a:endParaRPr lang="pt-BR" sz="1400" spc="-10" dirty="0">
              <a:latin typeface="Arial"/>
              <a:cs typeface="Arial"/>
            </a:endParaRPr>
          </a:p>
          <a:p>
            <a:pPr marL="0" marR="6985" indent="0">
              <a:spcBef>
                <a:spcPts val="45"/>
              </a:spcBef>
              <a:buNone/>
            </a:pPr>
            <a:r>
              <a:rPr lang="pt-BR" sz="1400" spc="-10" dirty="0">
                <a:latin typeface="Arial"/>
                <a:cs typeface="Arial"/>
              </a:rPr>
              <a:t>TJSP: RESPONSABILIDADE DA CORRETORA POR FALTA DE REPASSE DOS PRÊMIOS</a:t>
            </a:r>
          </a:p>
          <a:p>
            <a:pPr marL="0" marR="6985" indent="0">
              <a:spcBef>
                <a:spcPts val="45"/>
              </a:spcBef>
              <a:buNone/>
            </a:pPr>
            <a:endParaRPr lang="pt-BR" sz="1400" spc="-10" dirty="0">
              <a:latin typeface="Arial"/>
              <a:cs typeface="Arial"/>
            </a:endParaRPr>
          </a:p>
          <a:p>
            <a:pPr marL="0" marR="6985" indent="0">
              <a:spcBef>
                <a:spcPts val="45"/>
              </a:spcBef>
              <a:buNone/>
            </a:pPr>
            <a:r>
              <a:rPr lang="pt-BR" sz="1400" spc="-10" dirty="0">
                <a:latin typeface="Arial"/>
                <a:cs typeface="Arial"/>
              </a:rPr>
              <a:t>TJRS negou responsabilidade do corretor por não ter acertado  premio </a:t>
            </a:r>
            <a:r>
              <a:rPr lang="pt-BR" sz="1400" spc="-10" dirty="0" err="1">
                <a:latin typeface="Arial"/>
                <a:cs typeface="Arial"/>
              </a:rPr>
              <a:t>adcional</a:t>
            </a:r>
            <a:r>
              <a:rPr lang="pt-BR" sz="1400" spc="-10" dirty="0">
                <a:latin typeface="Arial"/>
                <a:cs typeface="Arial"/>
              </a:rPr>
              <a:t> para cobertura de seguro de incêndio sobre estruturas temporárias, já que se tratava e </a:t>
            </a:r>
            <a:r>
              <a:rPr lang="pt-BR" sz="1400" spc="-10">
                <a:latin typeface="Arial"/>
                <a:cs typeface="Arial"/>
              </a:rPr>
              <a:t>empreiteira sofisticada</a:t>
            </a:r>
            <a:endParaRPr lang="pt-BR" sz="1400" dirty="0">
              <a:latin typeface="Arial"/>
              <a:cs typeface="Arial"/>
            </a:endParaRPr>
          </a:p>
          <a:p>
            <a:pPr marL="12700" marR="5715"/>
            <a:endParaRPr lang="pt-BR" sz="1400" spc="-185" dirty="0">
              <a:latin typeface="Arial"/>
              <a:cs typeface="Arial"/>
            </a:endParaRPr>
          </a:p>
          <a:p>
            <a:pPr marL="0" indent="0">
              <a:buNone/>
            </a:pPr>
            <a:endParaRPr lang="pt-BR" sz="1400" dirty="0"/>
          </a:p>
        </p:txBody>
      </p:sp>
    </p:spTree>
    <p:extLst>
      <p:ext uri="{BB962C8B-B14F-4D97-AF65-F5344CB8AC3E}">
        <p14:creationId xmlns:p14="http://schemas.microsoft.com/office/powerpoint/2010/main" val="37378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2D4E08-E39C-5347-A880-8E5C5F574A6B}"/>
              </a:ext>
            </a:extLst>
          </p:cNvPr>
          <p:cNvSpPr>
            <a:spLocks noGrp="1"/>
          </p:cNvSpPr>
          <p:nvPr>
            <p:ph type="title"/>
          </p:nvPr>
        </p:nvSpPr>
        <p:spPr>
          <a:xfrm>
            <a:off x="466722" y="586855"/>
            <a:ext cx="3201366" cy="3387497"/>
          </a:xfrm>
        </p:spPr>
        <p:txBody>
          <a:bodyPr anchor="b">
            <a:normAutofit/>
          </a:bodyPr>
          <a:lstStyle/>
          <a:p>
            <a:pPr algn="ctr"/>
            <a:r>
              <a:rPr lang="pt-BR" sz="3400">
                <a:solidFill>
                  <a:srgbClr val="FFFFFF"/>
                </a:solidFill>
              </a:rPr>
              <a:t>A regra geral: corretor responde por falha ou descumprimento de seus próprios deveres</a:t>
            </a:r>
          </a:p>
        </p:txBody>
      </p:sp>
      <p:sp>
        <p:nvSpPr>
          <p:cNvPr id="3" name="Espaço Reservado para Conteúdo 2">
            <a:extLst>
              <a:ext uri="{FF2B5EF4-FFF2-40B4-BE49-F238E27FC236}">
                <a16:creationId xmlns:a16="http://schemas.microsoft.com/office/drawing/2014/main" id="{62527421-4568-2141-B359-50317A8D4B84}"/>
              </a:ext>
            </a:extLst>
          </p:cNvPr>
          <p:cNvSpPr>
            <a:spLocks noGrp="1"/>
          </p:cNvSpPr>
          <p:nvPr>
            <p:ph idx="1"/>
          </p:nvPr>
        </p:nvSpPr>
        <p:spPr>
          <a:xfrm>
            <a:off x="4810259" y="649480"/>
            <a:ext cx="6555347" cy="5546047"/>
          </a:xfrm>
        </p:spPr>
        <p:txBody>
          <a:bodyPr anchor="ctr">
            <a:normAutofit/>
          </a:bodyPr>
          <a:lstStyle/>
          <a:p>
            <a:pPr marL="0" indent="0">
              <a:buNone/>
            </a:pPr>
            <a:r>
              <a:rPr lang="pt-BR" sz="2000" dirty="0"/>
              <a:t>SEGURO. CORRETORA. RESPONSABILIDADE CIVIL. </a:t>
            </a:r>
            <a:r>
              <a:rPr lang="pt-BR" sz="2000" b="1" dirty="0"/>
              <a:t>A CORRETORA RESPONDE PELA MA PRESTAÇÃO DO SEU SERVIÇO MAS NÃO E DEVEDORA SOLIDARIA DO PAGAMENTO DO SEGURO, QUE E DE RESPONSABILIDADE DA COMPANHIA SEGURADORA</a:t>
            </a:r>
            <a:r>
              <a:rPr lang="pt-BR" sz="2000" dirty="0"/>
              <a:t>. RECURSO CONHECIDO E PROVIDO EM PARTE. (STJ - </a:t>
            </a:r>
            <a:r>
              <a:rPr lang="pt-BR" sz="2000" dirty="0" err="1"/>
              <a:t>REsp</a:t>
            </a:r>
            <a:r>
              <a:rPr lang="pt-BR" sz="2000" dirty="0"/>
              <a:t>: 149977 RJ , Relator: Ministro RUY ROSADO DE AGUIAR, Data de Julgamento: 03/03/1998, T4 - QUARTA TURMA)</a:t>
            </a:r>
          </a:p>
          <a:p>
            <a:pPr marL="0" indent="0">
              <a:buNone/>
            </a:pPr>
            <a:endParaRPr lang="pt-BR" sz="2000" dirty="0"/>
          </a:p>
        </p:txBody>
      </p:sp>
    </p:spTree>
    <p:extLst>
      <p:ext uri="{BB962C8B-B14F-4D97-AF65-F5344CB8AC3E}">
        <p14:creationId xmlns:p14="http://schemas.microsoft.com/office/powerpoint/2010/main" val="321597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F9DCED-9C3B-DA4C-A4AB-FA9C278C126E}"/>
              </a:ext>
            </a:extLst>
          </p:cNvPr>
          <p:cNvSpPr>
            <a:spLocks noGrp="1"/>
          </p:cNvSpPr>
          <p:nvPr>
            <p:ph type="title"/>
          </p:nvPr>
        </p:nvSpPr>
        <p:spPr>
          <a:xfrm>
            <a:off x="466722" y="586855"/>
            <a:ext cx="3201366" cy="3387497"/>
          </a:xfrm>
        </p:spPr>
        <p:txBody>
          <a:bodyPr anchor="b">
            <a:normAutofit/>
          </a:bodyPr>
          <a:lstStyle/>
          <a:p>
            <a:pPr algn="r"/>
            <a:r>
              <a:rPr lang="pt-BR" sz="4000" dirty="0">
                <a:solidFill>
                  <a:srgbClr val="FFFFFF"/>
                </a:solidFill>
              </a:rPr>
              <a:t>Corretor só responde se praticou ilícito</a:t>
            </a:r>
          </a:p>
        </p:txBody>
      </p:sp>
      <p:sp>
        <p:nvSpPr>
          <p:cNvPr id="3" name="Espaço Reservado para Conteúdo 2">
            <a:extLst>
              <a:ext uri="{FF2B5EF4-FFF2-40B4-BE49-F238E27FC236}">
                <a16:creationId xmlns:a16="http://schemas.microsoft.com/office/drawing/2014/main" id="{3CB24306-1224-7541-8860-ACDCF3FFD59A}"/>
              </a:ext>
            </a:extLst>
          </p:cNvPr>
          <p:cNvSpPr>
            <a:spLocks noGrp="1"/>
          </p:cNvSpPr>
          <p:nvPr>
            <p:ph idx="1"/>
          </p:nvPr>
        </p:nvSpPr>
        <p:spPr>
          <a:xfrm>
            <a:off x="4810259" y="649480"/>
            <a:ext cx="6555347" cy="5546047"/>
          </a:xfrm>
        </p:spPr>
        <p:txBody>
          <a:bodyPr anchor="ctr">
            <a:normAutofit/>
          </a:bodyPr>
          <a:lstStyle/>
          <a:p>
            <a:pPr>
              <a:buFontTx/>
              <a:buChar char="-"/>
            </a:pPr>
            <a:r>
              <a:rPr lang="pt-BR" sz="2000"/>
              <a:t>Ação de indenização de seguro de veículo – Responsabilidade da seguradora configurada - </a:t>
            </a:r>
            <a:r>
              <a:rPr lang="pt-BR" sz="2000" b="1"/>
              <a:t>Devida a indenização, tendo em vista que, no momento da ocorrência do sinistro, ela ainda não havia recusado a proposta de seguro. -</a:t>
            </a:r>
            <a:r>
              <a:rPr lang="pt-BR" sz="2000"/>
              <a:t> Legitimidade da ré-corretora, por ter sido imputado a ela responsabilidade pela recusa ao pagamento de indenização. </a:t>
            </a:r>
            <a:r>
              <a:rPr lang="pt-BR" sz="2000" b="1"/>
              <a:t>Inexistência, porém, de prática ilícita por ela, em relação à qual o pedido é improcedente</a:t>
            </a:r>
            <a:r>
              <a:rPr lang="pt-BR" sz="2000"/>
              <a:t>. (TJ-SP - APL: 00091565820108260132 SP 0009156-58.2010.8.26.0132, Relator: Silvia Rocha, Data de Julgamento: 10/06/2015, 29ª Câmara de Direito Privado)</a:t>
            </a:r>
          </a:p>
          <a:p>
            <a:pPr marL="0" indent="0">
              <a:buNone/>
            </a:pPr>
            <a:endParaRPr lang="pt-BR" sz="2000"/>
          </a:p>
        </p:txBody>
      </p:sp>
    </p:spTree>
    <p:extLst>
      <p:ext uri="{BB962C8B-B14F-4D97-AF65-F5344CB8AC3E}">
        <p14:creationId xmlns:p14="http://schemas.microsoft.com/office/powerpoint/2010/main" val="401390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D82515-2A46-044C-B673-5A3B0A4070BF}"/>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Corretor não é, em princípio, responsável pela indenização securitária</a:t>
            </a:r>
          </a:p>
        </p:txBody>
      </p:sp>
      <p:sp>
        <p:nvSpPr>
          <p:cNvPr id="3" name="Espaço Reservado para Conteúdo 2">
            <a:extLst>
              <a:ext uri="{FF2B5EF4-FFF2-40B4-BE49-F238E27FC236}">
                <a16:creationId xmlns:a16="http://schemas.microsoft.com/office/drawing/2014/main" id="{2D5C9F0B-24DA-B240-B7B3-E06EE21BD327}"/>
              </a:ext>
            </a:extLst>
          </p:cNvPr>
          <p:cNvSpPr>
            <a:spLocks noGrp="1"/>
          </p:cNvSpPr>
          <p:nvPr>
            <p:ph idx="1"/>
          </p:nvPr>
        </p:nvSpPr>
        <p:spPr>
          <a:xfrm>
            <a:off x="4810259" y="649480"/>
            <a:ext cx="6555347" cy="5546047"/>
          </a:xfrm>
        </p:spPr>
        <p:txBody>
          <a:bodyPr anchor="ctr">
            <a:normAutofit/>
          </a:bodyPr>
          <a:lstStyle/>
          <a:p>
            <a:pPr marL="0" indent="0">
              <a:buNone/>
            </a:pPr>
            <a:r>
              <a:rPr lang="pt-BR" sz="2000"/>
              <a:t>APELAÇÃO – AÇÃO DE COBRANÇA DE INDENIZAÇÃO CUMULADA DOM INDENIZAÇÃO - RESPONSABILIDADE CIVIL – CONTRATO DE SEGURO DE VIDA EM GRUPO – ESTIPULAÇÃO EM FAVOR DE TERCEIRO – ILEGITIMIDADE DE PARTE – O estipulante e o corretor do contrato de seguro não possuem legitimidade para figurar no polo passivo da demanda que objetiva o recebimento da indenização securitária. Indenização (TJ-SP - AC: 00089632320068260572 SP 0008963-23.2006.8.26.0572, Relator: Luis Fernando Nishi, Data de Julgamento: 28/04/2016, 32ª Câmara de Direito Privado)</a:t>
            </a:r>
          </a:p>
          <a:p>
            <a:pPr marL="0" indent="0">
              <a:buNone/>
            </a:pPr>
            <a:endParaRPr lang="pt-BR" sz="2000"/>
          </a:p>
        </p:txBody>
      </p:sp>
    </p:spTree>
    <p:extLst>
      <p:ext uri="{BB962C8B-B14F-4D97-AF65-F5344CB8AC3E}">
        <p14:creationId xmlns:p14="http://schemas.microsoft.com/office/powerpoint/2010/main" val="104073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EC1B98-EDF0-4E4E-AA39-45920FCB8B0C}"/>
              </a:ext>
            </a:extLst>
          </p:cNvPr>
          <p:cNvSpPr>
            <a:spLocks noGrp="1"/>
          </p:cNvSpPr>
          <p:nvPr>
            <p:ph type="title"/>
          </p:nvPr>
        </p:nvSpPr>
        <p:spPr>
          <a:xfrm>
            <a:off x="466722" y="586855"/>
            <a:ext cx="3201366" cy="3387497"/>
          </a:xfrm>
        </p:spPr>
        <p:txBody>
          <a:bodyPr anchor="b">
            <a:normAutofit/>
          </a:bodyPr>
          <a:lstStyle/>
          <a:p>
            <a:pPr algn="r"/>
            <a:r>
              <a:rPr lang="pt-BR" sz="3100">
                <a:solidFill>
                  <a:srgbClr val="FFFFFF"/>
                </a:solidFill>
              </a:rPr>
              <a:t> Falta de encaminhamento da proposta e documentação à seguradora</a:t>
            </a:r>
          </a:p>
        </p:txBody>
      </p:sp>
      <p:sp>
        <p:nvSpPr>
          <p:cNvPr id="3" name="Espaço Reservado para Conteúdo 2">
            <a:extLst>
              <a:ext uri="{FF2B5EF4-FFF2-40B4-BE49-F238E27FC236}">
                <a16:creationId xmlns:a16="http://schemas.microsoft.com/office/drawing/2014/main" id="{B6146DCB-878F-CD43-8BBC-5B3BEB5D031F}"/>
              </a:ext>
            </a:extLst>
          </p:cNvPr>
          <p:cNvSpPr>
            <a:spLocks noGrp="1"/>
          </p:cNvSpPr>
          <p:nvPr>
            <p:ph idx="1"/>
          </p:nvPr>
        </p:nvSpPr>
        <p:spPr>
          <a:xfrm>
            <a:off x="4810259" y="649480"/>
            <a:ext cx="6555347" cy="5546047"/>
          </a:xfrm>
        </p:spPr>
        <p:txBody>
          <a:bodyPr anchor="ctr">
            <a:normAutofit/>
          </a:bodyPr>
          <a:lstStyle/>
          <a:p>
            <a:pPr marL="0" indent="0">
              <a:buNone/>
            </a:pPr>
            <a:endParaRPr lang="pt-BR" sz="2000" dirty="0"/>
          </a:p>
          <a:p>
            <a:r>
              <a:rPr lang="pt-BR" sz="2000" dirty="0"/>
              <a:t>RESPONSABILIDADE CIVIL EXTRACONTRATUAL - CORRETORA DE SEGUROS - RESPONSABILIDADE DA CORRETORA DE SEGUROS - PROPOSTA E DOCUMENTAÇAO NAO ENVIADA A SEGURADORA - PAGAMENTO DE PARCELA DO PRÊMIO NO ATO DA CONTRATAÇAO - SINISTRO - AUSÊNCIA DE COBERTURA - NAO IMPLEMENTO DO CONTRATO - CULPA DA CORRETORA - PREJUÍZO SOFRIDO PELO APELADO - INDENIZAÇAO POR DANOS MATERIAIS - LIMITE DA COBERTURA CONTRATADA - COMPENSAÇAO DO VALOR INTEGRAL DO PRÊMIO NAO PAGO  (TJ-ES - AC: 21980135434 ES 21980135434, Relator: ÁLVARO MANOEL ROSINDO BOURGUIGNON, Data de Julgamento: 03/04/2007, SEGUNDA CÂMARA CÍVEL, Data de Publicação: 28/05/2007)</a:t>
            </a:r>
          </a:p>
          <a:p>
            <a:endParaRPr lang="pt-BR" sz="2000" dirty="0"/>
          </a:p>
          <a:p>
            <a:pPr marL="0" indent="0">
              <a:buNone/>
            </a:pPr>
            <a:r>
              <a:rPr lang="pt-BR" sz="2000" dirty="0"/>
              <a:t>Atentar que danos se limitam à cobertura, e há desconto dos prêmios não pagos.</a:t>
            </a:r>
          </a:p>
          <a:p>
            <a:endParaRPr lang="pt-BR" sz="2000" dirty="0"/>
          </a:p>
        </p:txBody>
      </p:sp>
    </p:spTree>
    <p:extLst>
      <p:ext uri="{BB962C8B-B14F-4D97-AF65-F5344CB8AC3E}">
        <p14:creationId xmlns:p14="http://schemas.microsoft.com/office/powerpoint/2010/main" val="369922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48505C-1C7F-5742-867B-4152889ECE33}"/>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Falta de comunicação de recusa de renovação </a:t>
            </a:r>
          </a:p>
        </p:txBody>
      </p:sp>
      <p:sp>
        <p:nvSpPr>
          <p:cNvPr id="3" name="Espaço Reservado para Conteúdo 2">
            <a:extLst>
              <a:ext uri="{FF2B5EF4-FFF2-40B4-BE49-F238E27FC236}">
                <a16:creationId xmlns:a16="http://schemas.microsoft.com/office/drawing/2014/main" id="{BE77C731-3A82-BA4B-85E6-2132182F2A92}"/>
              </a:ext>
            </a:extLst>
          </p:cNvPr>
          <p:cNvSpPr>
            <a:spLocks noGrp="1"/>
          </p:cNvSpPr>
          <p:nvPr>
            <p:ph idx="1"/>
          </p:nvPr>
        </p:nvSpPr>
        <p:spPr>
          <a:xfrm>
            <a:off x="4810259" y="649480"/>
            <a:ext cx="6555347" cy="5546047"/>
          </a:xfrm>
        </p:spPr>
        <p:txBody>
          <a:bodyPr anchor="ctr">
            <a:normAutofit/>
          </a:bodyPr>
          <a:lstStyle/>
          <a:p>
            <a:pPr marL="0" indent="0">
              <a:buNone/>
            </a:pPr>
            <a:r>
              <a:rPr lang="pt-BR" sz="2000"/>
              <a:t>CONTRATO DE SEGURO - INDENIZAÇÃO - DANO MATERIAL E MORAL - Veículo automotor furtado - Fato ocorrido após vencimento da apólice anterior, que não foi renovada em tempo pela corretora - Recusa da contratação pela seguradora litisdenunciada, que comunicou a corretora - Ciência da autora quanto à recusa da seguradora - Responsabilidade civil da corretora de seguros intermediária (TJ-SP - APL: 00551735420098260564 SP 0055173-54.2009.8.26.0564, Relator: Claudio Hamilton, Data de Julgamento: 05/11/2013, 27ª Câmara de Direito Privado)</a:t>
            </a:r>
          </a:p>
          <a:p>
            <a:pPr marL="0" indent="0">
              <a:buNone/>
            </a:pPr>
            <a:endParaRPr lang="pt-BR" sz="2000"/>
          </a:p>
        </p:txBody>
      </p:sp>
    </p:spTree>
    <p:extLst>
      <p:ext uri="{BB962C8B-B14F-4D97-AF65-F5344CB8AC3E}">
        <p14:creationId xmlns:p14="http://schemas.microsoft.com/office/powerpoint/2010/main" val="427290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C0CB4C-4ECE-C746-AA15-DA5CDA572841}"/>
              </a:ext>
            </a:extLst>
          </p:cNvPr>
          <p:cNvSpPr>
            <a:spLocks noGrp="1"/>
          </p:cNvSpPr>
          <p:nvPr>
            <p:ph type="title"/>
          </p:nvPr>
        </p:nvSpPr>
        <p:spPr>
          <a:xfrm>
            <a:off x="466722" y="586855"/>
            <a:ext cx="3201366" cy="3387497"/>
          </a:xfrm>
        </p:spPr>
        <p:txBody>
          <a:bodyPr anchor="b">
            <a:normAutofit fontScale="90000"/>
          </a:bodyPr>
          <a:lstStyle/>
          <a:p>
            <a:pPr algn="r"/>
            <a:r>
              <a:rPr lang="pt-BR" sz="4000">
                <a:solidFill>
                  <a:srgbClr val="FFFFFF"/>
                </a:solidFill>
              </a:rPr>
              <a:t>Alguns exemplos</a:t>
            </a:r>
            <a:br>
              <a:rPr lang="pt-BR" sz="4000">
                <a:solidFill>
                  <a:srgbClr val="FFFFFF"/>
                </a:solidFill>
              </a:rPr>
            </a:br>
            <a:br>
              <a:rPr lang="pt-BR" sz="4000">
                <a:solidFill>
                  <a:srgbClr val="FFFFFF"/>
                </a:solidFill>
              </a:rPr>
            </a:br>
            <a:r>
              <a:rPr lang="pt-BR" sz="4000">
                <a:solidFill>
                  <a:srgbClr val="FFFFFF"/>
                </a:solidFill>
              </a:rPr>
              <a:t>Falha </a:t>
            </a:r>
            <a:r>
              <a:rPr lang="pt-BR" sz="4000" dirty="0">
                <a:solidFill>
                  <a:srgbClr val="FFFFFF"/>
                </a:solidFill>
              </a:rPr>
              <a:t>na comunicação com seguradora</a:t>
            </a:r>
          </a:p>
        </p:txBody>
      </p:sp>
      <p:sp>
        <p:nvSpPr>
          <p:cNvPr id="3" name="Espaço Reservado para Conteúdo 2">
            <a:extLst>
              <a:ext uri="{FF2B5EF4-FFF2-40B4-BE49-F238E27FC236}">
                <a16:creationId xmlns:a16="http://schemas.microsoft.com/office/drawing/2014/main" id="{55093ED7-18EF-D346-9DD6-AF699D1FAE8D}"/>
              </a:ext>
            </a:extLst>
          </p:cNvPr>
          <p:cNvSpPr>
            <a:spLocks noGrp="1"/>
          </p:cNvSpPr>
          <p:nvPr>
            <p:ph idx="1"/>
          </p:nvPr>
        </p:nvSpPr>
        <p:spPr>
          <a:xfrm>
            <a:off x="4810259" y="649480"/>
            <a:ext cx="6555347" cy="5546047"/>
          </a:xfrm>
        </p:spPr>
        <p:txBody>
          <a:bodyPr anchor="ctr">
            <a:normAutofit/>
          </a:bodyPr>
          <a:lstStyle/>
          <a:p>
            <a:pPr marL="0" indent="0">
              <a:buNone/>
            </a:pPr>
            <a:r>
              <a:rPr lang="pt-BR" sz="2000"/>
              <a:t>SEGURO DE VEÍCULO. AÇÃO DE INDENIZAÇÃO POR DANOS MATERIAIS (..)Responsabilidade civil da corretora de seguros. Falha na prestação de serviços cabalmente demonstrada, consubstanciada na falta de inclusão de cobertura para sinistros envolvendo condutor entre 18 e 25 anos de idade, mesmo sabendo que a vontade da autora era neste sentido (...)Responsabilidade civil da corretora configurada. Inobservância ao dever anexo de informação. </a:t>
            </a:r>
            <a:r>
              <a:rPr lang="pt-BR" sz="2000" b="1"/>
              <a:t>Irrelevância da falta de conferência por parte da autora no tocante à apólice. </a:t>
            </a:r>
            <a:r>
              <a:rPr lang="pt-BR" sz="2000"/>
              <a:t>Indenização por danos materiais devida, nos moldes fixados pela r. sentença (TJ-SP - AC: 10046590820188260292 SP 1004659-08.2018.8.26.0292, Relator: Airton Pinheiro de Castro, Data de Julgamento: 14/12/2020, 29ª Câmara de Direito Privado)</a:t>
            </a:r>
          </a:p>
          <a:p>
            <a:pPr marL="0" indent="0">
              <a:buNone/>
            </a:pPr>
            <a:endParaRPr lang="pt-BR" sz="2000"/>
          </a:p>
        </p:txBody>
      </p:sp>
    </p:spTree>
    <p:extLst>
      <p:ext uri="{BB962C8B-B14F-4D97-AF65-F5344CB8AC3E}">
        <p14:creationId xmlns:p14="http://schemas.microsoft.com/office/powerpoint/2010/main" val="126617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FB46CA-EBE4-1949-8BE5-6DB4D68C0B31}"/>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Corretores de seguros</a:t>
            </a:r>
          </a:p>
        </p:txBody>
      </p:sp>
      <p:sp>
        <p:nvSpPr>
          <p:cNvPr id="3" name="Espaço Reservado para Conteúdo 2">
            <a:extLst>
              <a:ext uri="{FF2B5EF4-FFF2-40B4-BE49-F238E27FC236}">
                <a16:creationId xmlns:a16="http://schemas.microsoft.com/office/drawing/2014/main" id="{CD878005-2930-0344-8A05-FB0ACABFCB83}"/>
              </a:ext>
            </a:extLst>
          </p:cNvPr>
          <p:cNvSpPr>
            <a:spLocks noGrp="1"/>
          </p:cNvSpPr>
          <p:nvPr>
            <p:ph idx="1"/>
          </p:nvPr>
        </p:nvSpPr>
        <p:spPr>
          <a:xfrm>
            <a:off x="4810259" y="649480"/>
            <a:ext cx="6555347" cy="5546047"/>
          </a:xfrm>
        </p:spPr>
        <p:txBody>
          <a:bodyPr anchor="ctr">
            <a:normAutofit/>
          </a:bodyPr>
          <a:lstStyle/>
          <a:p>
            <a:r>
              <a:rPr lang="pt-BR" sz="2000" dirty="0"/>
              <a:t>Surge concomitantemente com a prática securitária, na idade média. Era atividade obrigatória, e hereditária.</a:t>
            </a:r>
          </a:p>
          <a:p>
            <a:pPr marL="0" indent="0">
              <a:buNone/>
            </a:pPr>
            <a:endParaRPr lang="pt-BR" sz="2000" dirty="0"/>
          </a:p>
          <a:p>
            <a:r>
              <a:rPr lang="pt-BR" sz="2000" dirty="0"/>
              <a:t>Segundo FENACOR, 95 mil corretores registrados na SUSEP, sendo 60 mil pessoas físicas e 35 mil jurídicas</a:t>
            </a:r>
          </a:p>
          <a:p>
            <a:pPr marL="0" indent="0">
              <a:buNone/>
            </a:pPr>
            <a:endParaRPr lang="pt-BR" sz="2000" dirty="0"/>
          </a:p>
          <a:p>
            <a:pPr marL="12700" marR="5080">
              <a:spcBef>
                <a:spcPts val="110"/>
              </a:spcBef>
            </a:pPr>
            <a:r>
              <a:rPr lang="pt-BR" sz="2000" b="1" spc="-50" dirty="0">
                <a:latin typeface="Arial"/>
                <a:cs typeface="Arial"/>
              </a:rPr>
              <a:t>Art</a:t>
            </a:r>
            <a:r>
              <a:rPr lang="pt-BR" sz="2000" spc="-50" dirty="0">
                <a:latin typeface="Arial"/>
                <a:cs typeface="Arial"/>
              </a:rPr>
              <a:t>.</a:t>
            </a:r>
            <a:r>
              <a:rPr lang="pt-BR" sz="2000" spc="-45" dirty="0">
                <a:latin typeface="Arial"/>
                <a:cs typeface="Arial"/>
              </a:rPr>
              <a:t> </a:t>
            </a:r>
            <a:r>
              <a:rPr lang="pt-BR" sz="2000" b="1" spc="-50" dirty="0">
                <a:latin typeface="Arial"/>
                <a:cs typeface="Arial"/>
              </a:rPr>
              <a:t>18</a:t>
            </a:r>
            <a:r>
              <a:rPr lang="pt-BR" sz="2000" spc="-50" dirty="0">
                <a:latin typeface="Arial"/>
                <a:cs typeface="Arial"/>
              </a:rPr>
              <a:t>.</a:t>
            </a:r>
            <a:r>
              <a:rPr lang="pt-BR" sz="2000" spc="-45" dirty="0">
                <a:latin typeface="Arial"/>
                <a:cs typeface="Arial"/>
              </a:rPr>
              <a:t> </a:t>
            </a:r>
            <a:r>
              <a:rPr lang="pt-BR" sz="2000" spc="-120">
                <a:latin typeface="Arial"/>
                <a:cs typeface="Arial"/>
              </a:rPr>
              <a:t>As</a:t>
            </a:r>
            <a:r>
              <a:rPr lang="pt-BR" sz="2000" spc="-114">
                <a:latin typeface="Arial"/>
                <a:cs typeface="Arial"/>
              </a:rPr>
              <a:t> </a:t>
            </a:r>
            <a:r>
              <a:rPr lang="pt-BR" sz="2000" spc="-70">
                <a:latin typeface="Arial"/>
                <a:cs typeface="Arial"/>
              </a:rPr>
              <a:t>sociedades</a:t>
            </a:r>
            <a:r>
              <a:rPr lang="pt-BR" sz="2000" spc="-65">
                <a:latin typeface="Arial"/>
                <a:cs typeface="Arial"/>
              </a:rPr>
              <a:t> </a:t>
            </a:r>
            <a:r>
              <a:rPr lang="pt-BR" sz="2000" spc="-55">
                <a:latin typeface="Arial"/>
                <a:cs typeface="Arial"/>
              </a:rPr>
              <a:t>de</a:t>
            </a:r>
            <a:r>
              <a:rPr lang="pt-BR" sz="2000" spc="-50">
                <a:latin typeface="Arial"/>
                <a:cs typeface="Arial"/>
              </a:rPr>
              <a:t> </a:t>
            </a:r>
            <a:r>
              <a:rPr lang="pt-BR" sz="2000" spc="-70">
                <a:latin typeface="Arial"/>
                <a:cs typeface="Arial"/>
              </a:rPr>
              <a:t>seguros</a:t>
            </a:r>
            <a:r>
              <a:rPr lang="pt-BR" sz="2000" spc="-70" dirty="0">
                <a:latin typeface="Arial"/>
                <a:cs typeface="Arial"/>
              </a:rPr>
              <a:t>,</a:t>
            </a:r>
            <a:r>
              <a:rPr lang="pt-BR" sz="2000" spc="-65" dirty="0">
                <a:latin typeface="Arial"/>
                <a:cs typeface="Arial"/>
              </a:rPr>
              <a:t> </a:t>
            </a:r>
            <a:r>
              <a:rPr lang="pt-BR" sz="2000" spc="-20" dirty="0">
                <a:latin typeface="Arial"/>
                <a:cs typeface="Arial"/>
              </a:rPr>
              <a:t>por</a:t>
            </a:r>
            <a:r>
              <a:rPr lang="pt-BR" sz="2000" spc="-15" dirty="0">
                <a:latin typeface="Arial"/>
                <a:cs typeface="Arial"/>
              </a:rPr>
              <a:t> </a:t>
            </a:r>
            <a:r>
              <a:rPr lang="pt-BR" sz="2000" spc="-100" dirty="0">
                <a:latin typeface="Arial"/>
                <a:cs typeface="Arial"/>
              </a:rPr>
              <a:t>suas</a:t>
            </a:r>
            <a:r>
              <a:rPr lang="pt-BR" sz="2000" spc="135" dirty="0">
                <a:latin typeface="Arial"/>
                <a:cs typeface="Arial"/>
              </a:rPr>
              <a:t> </a:t>
            </a:r>
            <a:r>
              <a:rPr lang="pt-BR" sz="2000" spc="-50" dirty="0">
                <a:latin typeface="Arial"/>
                <a:cs typeface="Arial"/>
              </a:rPr>
              <a:t>matrizes,</a:t>
            </a:r>
            <a:r>
              <a:rPr lang="pt-BR" sz="2000" spc="229" dirty="0">
                <a:latin typeface="Arial"/>
                <a:cs typeface="Arial"/>
              </a:rPr>
              <a:t> </a:t>
            </a:r>
            <a:r>
              <a:rPr lang="pt-BR" sz="2000" spc="-25" dirty="0">
                <a:latin typeface="Arial"/>
                <a:cs typeface="Arial"/>
              </a:rPr>
              <a:t>filiais, </a:t>
            </a:r>
            <a:r>
              <a:rPr lang="pt-BR" sz="2000" spc="-20" dirty="0">
                <a:latin typeface="Arial"/>
                <a:cs typeface="Arial"/>
              </a:rPr>
              <a:t> </a:t>
            </a:r>
            <a:r>
              <a:rPr lang="pt-BR" sz="2000" spc="-70" dirty="0">
                <a:latin typeface="Arial"/>
                <a:cs typeface="Arial"/>
              </a:rPr>
              <a:t>sucursais, </a:t>
            </a:r>
            <a:r>
              <a:rPr lang="pt-BR" sz="2000" spc="-80" dirty="0">
                <a:latin typeface="Arial"/>
                <a:cs typeface="Arial"/>
              </a:rPr>
              <a:t>agências </a:t>
            </a:r>
            <a:r>
              <a:rPr lang="pt-BR" sz="2000" spc="-40" dirty="0">
                <a:latin typeface="Arial"/>
                <a:cs typeface="Arial"/>
              </a:rPr>
              <a:t>ou </a:t>
            </a:r>
            <a:r>
              <a:rPr lang="pt-BR" sz="2000" spc="-50" dirty="0">
                <a:latin typeface="Arial"/>
                <a:cs typeface="Arial"/>
              </a:rPr>
              <a:t>representantes, </a:t>
            </a:r>
            <a:r>
              <a:rPr lang="pt-BR" sz="2000" spc="-85">
                <a:latin typeface="Arial"/>
                <a:cs typeface="Arial"/>
              </a:rPr>
              <a:t>só </a:t>
            </a:r>
            <a:r>
              <a:rPr lang="pt-BR" sz="2000" spc="-45">
                <a:latin typeface="Arial"/>
                <a:cs typeface="Arial"/>
              </a:rPr>
              <a:t>poderão </a:t>
            </a:r>
            <a:r>
              <a:rPr lang="pt-BR" sz="2000" spc="-50">
                <a:latin typeface="Arial"/>
                <a:cs typeface="Arial"/>
              </a:rPr>
              <a:t>receber </a:t>
            </a:r>
            <a:r>
              <a:rPr lang="pt-BR" sz="2000" spc="-40">
                <a:latin typeface="Arial"/>
                <a:cs typeface="Arial"/>
              </a:rPr>
              <a:t>proposta </a:t>
            </a:r>
            <a:r>
              <a:rPr lang="pt-BR" sz="2000" spc="-35">
                <a:latin typeface="Arial"/>
                <a:cs typeface="Arial"/>
              </a:rPr>
              <a:t> </a:t>
            </a:r>
            <a:r>
              <a:rPr lang="pt-BR" sz="2000" spc="-55">
                <a:latin typeface="Arial"/>
                <a:cs typeface="Arial"/>
              </a:rPr>
              <a:t>de</a:t>
            </a:r>
            <a:r>
              <a:rPr lang="pt-BR" sz="2000" spc="-65">
                <a:latin typeface="Arial"/>
                <a:cs typeface="Arial"/>
              </a:rPr>
              <a:t> </a:t>
            </a:r>
            <a:r>
              <a:rPr lang="pt-BR" sz="2000" spc="-80">
                <a:latin typeface="Arial"/>
                <a:cs typeface="Arial"/>
              </a:rPr>
              <a:t>c</a:t>
            </a:r>
            <a:r>
              <a:rPr lang="pt-BR" sz="2000" spc="-70">
                <a:latin typeface="Arial"/>
                <a:cs typeface="Arial"/>
              </a:rPr>
              <a:t>o</a:t>
            </a:r>
            <a:r>
              <a:rPr lang="pt-BR" sz="2000" spc="-50">
                <a:latin typeface="Arial"/>
                <a:cs typeface="Arial"/>
              </a:rPr>
              <a:t>n</a:t>
            </a:r>
            <a:r>
              <a:rPr lang="pt-BR" sz="2000" spc="70">
                <a:latin typeface="Arial"/>
                <a:cs typeface="Arial"/>
              </a:rPr>
              <a:t>t</a:t>
            </a:r>
            <a:r>
              <a:rPr lang="pt-BR" sz="2000" spc="-10">
                <a:latin typeface="Arial"/>
                <a:cs typeface="Arial"/>
              </a:rPr>
              <a:t>r</a:t>
            </a:r>
            <a:r>
              <a:rPr lang="pt-BR" sz="2000" spc="-105">
                <a:latin typeface="Arial"/>
                <a:cs typeface="Arial"/>
              </a:rPr>
              <a:t>a</a:t>
            </a:r>
            <a:r>
              <a:rPr lang="pt-BR" sz="2000" spc="55">
                <a:latin typeface="Arial"/>
                <a:cs typeface="Arial"/>
              </a:rPr>
              <a:t>t</a:t>
            </a:r>
            <a:r>
              <a:rPr lang="pt-BR" sz="2000" spc="-35">
                <a:latin typeface="Arial"/>
                <a:cs typeface="Arial"/>
              </a:rPr>
              <a:t>o</a:t>
            </a:r>
            <a:r>
              <a:rPr lang="pt-BR" sz="2000" spc="-70">
                <a:latin typeface="Arial"/>
                <a:cs typeface="Arial"/>
              </a:rPr>
              <a:t> </a:t>
            </a:r>
            <a:r>
              <a:rPr lang="pt-BR" sz="2000" spc="-55">
                <a:latin typeface="Arial"/>
                <a:cs typeface="Arial"/>
              </a:rPr>
              <a:t>de</a:t>
            </a:r>
            <a:r>
              <a:rPr lang="pt-BR" sz="2000" spc="-65">
                <a:latin typeface="Arial"/>
                <a:cs typeface="Arial"/>
              </a:rPr>
              <a:t> </a:t>
            </a:r>
            <a:r>
              <a:rPr lang="pt-BR" sz="2000" spc="-105">
                <a:latin typeface="Arial"/>
                <a:cs typeface="Arial"/>
              </a:rPr>
              <a:t>seg</a:t>
            </a:r>
            <a:r>
              <a:rPr lang="pt-BR" sz="2000" spc="-15">
                <a:latin typeface="Arial"/>
                <a:cs typeface="Arial"/>
              </a:rPr>
              <a:t>u</a:t>
            </a:r>
            <a:r>
              <a:rPr lang="pt-BR" sz="2000" spc="-30">
                <a:latin typeface="Arial"/>
                <a:cs typeface="Arial"/>
              </a:rPr>
              <a:t>r</a:t>
            </a:r>
            <a:r>
              <a:rPr lang="pt-BR" sz="2000" spc="-35">
                <a:latin typeface="Arial"/>
                <a:cs typeface="Arial"/>
              </a:rPr>
              <a:t>o</a:t>
            </a:r>
            <a:r>
              <a:rPr lang="pt-BR" sz="2000" spc="-130">
                <a:latin typeface="Arial"/>
                <a:cs typeface="Arial"/>
              </a:rPr>
              <a:t>s</a:t>
            </a:r>
            <a:r>
              <a:rPr lang="pt-BR" sz="2000" spc="-15" dirty="0">
                <a:latin typeface="Arial"/>
                <a:cs typeface="Arial"/>
              </a:rPr>
              <a:t>:</a:t>
            </a:r>
            <a:endParaRPr lang="pt-BR" sz="2000">
              <a:latin typeface="Arial"/>
              <a:cs typeface="Arial"/>
            </a:endParaRPr>
          </a:p>
          <a:p>
            <a:pPr marL="167640" indent="-155575">
              <a:spcBef>
                <a:spcPts val="75"/>
              </a:spcBef>
              <a:buClr>
                <a:srgbClr val="000000"/>
              </a:buClr>
              <a:buFont typeface="Arial"/>
              <a:buAutoNum type="alphaLcParenR"/>
              <a:tabLst>
                <a:tab pos="168275" algn="l"/>
              </a:tabLst>
            </a:pPr>
            <a:r>
              <a:rPr lang="pt-BR" sz="2000" spc="-40">
                <a:latin typeface="Arial"/>
                <a:cs typeface="Arial"/>
              </a:rPr>
              <a:t>po</a:t>
            </a:r>
            <a:r>
              <a:rPr lang="pt-BR" sz="2000" spc="15">
                <a:latin typeface="Arial"/>
                <a:cs typeface="Arial"/>
              </a:rPr>
              <a:t>r</a:t>
            </a:r>
            <a:r>
              <a:rPr lang="pt-BR" sz="2000" spc="-65">
                <a:latin typeface="Arial"/>
                <a:cs typeface="Arial"/>
              </a:rPr>
              <a:t> </a:t>
            </a:r>
            <a:r>
              <a:rPr lang="pt-BR" sz="2000" spc="-10">
                <a:latin typeface="Arial"/>
                <a:cs typeface="Arial"/>
              </a:rPr>
              <a:t>i</a:t>
            </a:r>
            <a:r>
              <a:rPr lang="pt-BR" sz="2000" spc="-30">
                <a:latin typeface="Arial"/>
                <a:cs typeface="Arial"/>
              </a:rPr>
              <a:t>n</a:t>
            </a:r>
            <a:r>
              <a:rPr lang="pt-BR" sz="2000" spc="55">
                <a:latin typeface="Arial"/>
                <a:cs typeface="Arial"/>
              </a:rPr>
              <a:t>t</a:t>
            </a:r>
            <a:r>
              <a:rPr lang="pt-BR" sz="2000" spc="-30">
                <a:latin typeface="Arial"/>
                <a:cs typeface="Arial"/>
              </a:rPr>
              <a:t>e</a:t>
            </a:r>
            <a:r>
              <a:rPr lang="pt-BR" sz="2000" spc="-20">
                <a:latin typeface="Arial"/>
                <a:cs typeface="Arial"/>
              </a:rPr>
              <a:t>r</a:t>
            </a:r>
            <a:r>
              <a:rPr lang="pt-BR" sz="2000" spc="-50">
                <a:latin typeface="Arial"/>
                <a:cs typeface="Arial"/>
              </a:rPr>
              <a:t>mé</a:t>
            </a:r>
            <a:r>
              <a:rPr lang="pt-BR" sz="2000" spc="-55">
                <a:latin typeface="Arial"/>
                <a:cs typeface="Arial"/>
              </a:rPr>
              <a:t>d</a:t>
            </a:r>
            <a:r>
              <a:rPr lang="pt-BR" sz="2000" spc="-15">
                <a:latin typeface="Arial"/>
                <a:cs typeface="Arial"/>
              </a:rPr>
              <a:t>io</a:t>
            </a:r>
            <a:r>
              <a:rPr lang="pt-BR" sz="2000" spc="-65">
                <a:latin typeface="Arial"/>
                <a:cs typeface="Arial"/>
              </a:rPr>
              <a:t> </a:t>
            </a:r>
            <a:r>
              <a:rPr lang="pt-BR" sz="2000" spc="-55">
                <a:latin typeface="Arial"/>
                <a:cs typeface="Arial"/>
              </a:rPr>
              <a:t>de</a:t>
            </a:r>
            <a:r>
              <a:rPr lang="pt-BR" sz="2000" spc="-65">
                <a:latin typeface="Arial"/>
                <a:cs typeface="Arial"/>
              </a:rPr>
              <a:t> </a:t>
            </a:r>
            <a:r>
              <a:rPr lang="pt-BR" sz="2000" spc="-80">
                <a:latin typeface="Arial"/>
                <a:cs typeface="Arial"/>
              </a:rPr>
              <a:t>c</a:t>
            </a:r>
            <a:r>
              <a:rPr lang="pt-BR" sz="2000" spc="-70">
                <a:latin typeface="Arial"/>
                <a:cs typeface="Arial"/>
              </a:rPr>
              <a:t>o</a:t>
            </a:r>
            <a:r>
              <a:rPr lang="pt-BR" sz="2000" spc="15">
                <a:latin typeface="Arial"/>
                <a:cs typeface="Arial"/>
              </a:rPr>
              <a:t>r</a:t>
            </a:r>
            <a:r>
              <a:rPr lang="pt-BR" sz="2000" spc="-5">
                <a:latin typeface="Arial"/>
                <a:cs typeface="Arial"/>
              </a:rPr>
              <a:t>r</a:t>
            </a:r>
            <a:r>
              <a:rPr lang="pt-BR" sz="2000" spc="-80">
                <a:latin typeface="Arial"/>
                <a:cs typeface="Arial"/>
              </a:rPr>
              <a:t>e</a:t>
            </a:r>
            <a:r>
              <a:rPr lang="pt-BR" sz="2000" spc="55">
                <a:latin typeface="Arial"/>
                <a:cs typeface="Arial"/>
              </a:rPr>
              <a:t>t</a:t>
            </a:r>
            <a:r>
              <a:rPr lang="pt-BR" sz="2000" spc="-35">
                <a:latin typeface="Arial"/>
                <a:cs typeface="Arial"/>
              </a:rPr>
              <a:t>o</a:t>
            </a:r>
            <a:r>
              <a:rPr lang="pt-BR" sz="2000" spc="15">
                <a:latin typeface="Arial"/>
                <a:cs typeface="Arial"/>
              </a:rPr>
              <a:t>r</a:t>
            </a:r>
            <a:r>
              <a:rPr lang="pt-BR" sz="2000" spc="-70">
                <a:latin typeface="Arial"/>
                <a:cs typeface="Arial"/>
              </a:rPr>
              <a:t> </a:t>
            </a:r>
            <a:r>
              <a:rPr lang="pt-BR" sz="2000" spc="-55">
                <a:latin typeface="Arial"/>
                <a:cs typeface="Arial"/>
              </a:rPr>
              <a:t>de</a:t>
            </a:r>
            <a:r>
              <a:rPr lang="pt-BR" sz="2000" spc="-65">
                <a:latin typeface="Arial"/>
                <a:cs typeface="Arial"/>
              </a:rPr>
              <a:t> </a:t>
            </a:r>
            <a:r>
              <a:rPr lang="pt-BR" sz="2000" spc="-105">
                <a:latin typeface="Arial"/>
                <a:cs typeface="Arial"/>
              </a:rPr>
              <a:t>seg</a:t>
            </a:r>
            <a:r>
              <a:rPr lang="pt-BR" sz="2000" spc="-15">
                <a:latin typeface="Arial"/>
                <a:cs typeface="Arial"/>
              </a:rPr>
              <a:t>u</a:t>
            </a:r>
            <a:r>
              <a:rPr lang="pt-BR" sz="2000" spc="-30">
                <a:latin typeface="Arial"/>
                <a:cs typeface="Arial"/>
              </a:rPr>
              <a:t>r</a:t>
            </a:r>
            <a:r>
              <a:rPr lang="pt-BR" sz="2000" spc="-35">
                <a:latin typeface="Arial"/>
                <a:cs typeface="Arial"/>
              </a:rPr>
              <a:t>o</a:t>
            </a:r>
            <a:r>
              <a:rPr lang="pt-BR" sz="2000" spc="-135">
                <a:latin typeface="Arial"/>
                <a:cs typeface="Arial"/>
              </a:rPr>
              <a:t>s</a:t>
            </a:r>
            <a:r>
              <a:rPr lang="pt-BR" sz="2000" spc="-60">
                <a:latin typeface="Arial"/>
                <a:cs typeface="Arial"/>
              </a:rPr>
              <a:t> </a:t>
            </a:r>
            <a:r>
              <a:rPr lang="pt-BR" sz="2000" spc="-55">
                <a:latin typeface="Arial"/>
                <a:cs typeface="Arial"/>
              </a:rPr>
              <a:t>d</a:t>
            </a:r>
            <a:r>
              <a:rPr lang="pt-BR" sz="2000" spc="-60">
                <a:latin typeface="Arial"/>
                <a:cs typeface="Arial"/>
              </a:rPr>
              <a:t>e</a:t>
            </a:r>
            <a:r>
              <a:rPr lang="pt-BR" sz="2000" spc="-55">
                <a:latin typeface="Arial"/>
                <a:cs typeface="Arial"/>
              </a:rPr>
              <a:t>v</a:t>
            </a:r>
            <a:r>
              <a:rPr lang="pt-BR" sz="2000" spc="5">
                <a:latin typeface="Arial"/>
                <a:cs typeface="Arial"/>
              </a:rPr>
              <a:t>i</a:t>
            </a:r>
            <a:r>
              <a:rPr lang="pt-BR" sz="2000" spc="-65">
                <a:latin typeface="Arial"/>
                <a:cs typeface="Arial"/>
              </a:rPr>
              <a:t>da</a:t>
            </a:r>
            <a:r>
              <a:rPr lang="pt-BR" sz="2000" spc="-50">
                <a:latin typeface="Arial"/>
                <a:cs typeface="Arial"/>
              </a:rPr>
              <a:t>m</a:t>
            </a:r>
            <a:r>
              <a:rPr lang="pt-BR" sz="2000" spc="-55">
                <a:latin typeface="Arial"/>
                <a:cs typeface="Arial"/>
              </a:rPr>
              <a:t>e</a:t>
            </a:r>
            <a:r>
              <a:rPr lang="pt-BR" sz="2000" spc="-65">
                <a:latin typeface="Arial"/>
                <a:cs typeface="Arial"/>
              </a:rPr>
              <a:t>n</a:t>
            </a:r>
            <a:r>
              <a:rPr lang="pt-BR" sz="2000" spc="55">
                <a:latin typeface="Arial"/>
                <a:cs typeface="Arial"/>
              </a:rPr>
              <a:t>t</a:t>
            </a:r>
            <a:r>
              <a:rPr lang="pt-BR" sz="2000" spc="-75">
                <a:latin typeface="Arial"/>
                <a:cs typeface="Arial"/>
              </a:rPr>
              <a:t>e</a:t>
            </a:r>
            <a:r>
              <a:rPr lang="pt-BR" sz="2000" spc="-60">
                <a:latin typeface="Arial"/>
                <a:cs typeface="Arial"/>
              </a:rPr>
              <a:t> </a:t>
            </a:r>
            <a:r>
              <a:rPr lang="pt-BR" sz="2000" spc="-65">
                <a:latin typeface="Arial"/>
                <a:cs typeface="Arial"/>
              </a:rPr>
              <a:t>ha</a:t>
            </a:r>
            <a:r>
              <a:rPr lang="pt-BR" sz="2000" spc="-15">
                <a:latin typeface="Arial"/>
                <a:cs typeface="Arial"/>
              </a:rPr>
              <a:t>bi</a:t>
            </a:r>
            <a:r>
              <a:rPr lang="pt-BR" sz="2000" spc="5">
                <a:latin typeface="Arial"/>
                <a:cs typeface="Arial"/>
              </a:rPr>
              <a:t>li</a:t>
            </a:r>
            <a:r>
              <a:rPr lang="pt-BR" sz="2000" spc="55">
                <a:latin typeface="Arial"/>
                <a:cs typeface="Arial"/>
              </a:rPr>
              <a:t>t</a:t>
            </a:r>
            <a:r>
              <a:rPr lang="pt-BR" sz="2000" spc="-90">
                <a:latin typeface="Arial"/>
                <a:cs typeface="Arial"/>
              </a:rPr>
              <a:t>a</a:t>
            </a:r>
            <a:r>
              <a:rPr lang="pt-BR" sz="2000" spc="-40">
                <a:latin typeface="Arial"/>
                <a:cs typeface="Arial"/>
              </a:rPr>
              <a:t>d</a:t>
            </a:r>
            <a:r>
              <a:rPr lang="pt-BR" sz="2000" spc="-45">
                <a:latin typeface="Arial"/>
                <a:cs typeface="Arial"/>
              </a:rPr>
              <a:t>o</a:t>
            </a:r>
            <a:r>
              <a:rPr lang="pt-BR" sz="2000" spc="-15" dirty="0">
                <a:latin typeface="Arial"/>
                <a:cs typeface="Arial"/>
              </a:rPr>
              <a:t>;</a:t>
            </a:r>
            <a:endParaRPr lang="pt-BR" sz="2000">
              <a:latin typeface="Arial"/>
              <a:cs typeface="Arial"/>
            </a:endParaRPr>
          </a:p>
          <a:p>
            <a:pPr marL="12700" marR="133350">
              <a:spcBef>
                <a:spcPts val="20"/>
              </a:spcBef>
              <a:buClr>
                <a:srgbClr val="000000"/>
              </a:buClr>
              <a:buFont typeface="Arial"/>
              <a:buAutoNum type="alphaLcParenR"/>
              <a:tabLst>
                <a:tab pos="175260" algn="l"/>
              </a:tabLst>
            </a:pPr>
            <a:r>
              <a:rPr lang="pt-BR" sz="2000" spc="-30">
                <a:latin typeface="Arial"/>
                <a:cs typeface="Arial"/>
              </a:rPr>
              <a:t>diretamente </a:t>
            </a:r>
            <a:r>
              <a:rPr lang="pt-BR" sz="2000" spc="-70">
                <a:latin typeface="Arial"/>
                <a:cs typeface="Arial"/>
              </a:rPr>
              <a:t>dos </a:t>
            </a:r>
            <a:r>
              <a:rPr lang="pt-BR" sz="2000" spc="-40">
                <a:latin typeface="Arial"/>
                <a:cs typeface="Arial"/>
              </a:rPr>
              <a:t>proponentes ou </a:t>
            </a:r>
            <a:r>
              <a:rPr lang="pt-BR" sz="2000" spc="-95">
                <a:latin typeface="Arial"/>
                <a:cs typeface="Arial"/>
              </a:rPr>
              <a:t>seus </a:t>
            </a:r>
            <a:r>
              <a:rPr lang="pt-BR" sz="2000" spc="-40">
                <a:latin typeface="Arial"/>
                <a:cs typeface="Arial"/>
              </a:rPr>
              <a:t>legítimos representantes</a:t>
            </a:r>
            <a:r>
              <a:rPr lang="pt-BR" sz="2000" spc="-40" dirty="0">
                <a:latin typeface="Arial"/>
                <a:cs typeface="Arial"/>
              </a:rPr>
              <a:t>” </a:t>
            </a:r>
            <a:r>
              <a:rPr lang="pt-BR" sz="2000" spc="-320" dirty="0">
                <a:latin typeface="Arial"/>
                <a:cs typeface="Arial"/>
              </a:rPr>
              <a:t> </a:t>
            </a:r>
            <a:r>
              <a:rPr lang="pt-BR" sz="2000" spc="-100" dirty="0">
                <a:latin typeface="Arial"/>
                <a:cs typeface="Arial"/>
              </a:rPr>
              <a:t>(L</a:t>
            </a:r>
            <a:r>
              <a:rPr lang="pt-BR" sz="2000" spc="-75" dirty="0">
                <a:latin typeface="Arial"/>
                <a:cs typeface="Arial"/>
              </a:rPr>
              <a:t>e</a:t>
            </a:r>
            <a:r>
              <a:rPr lang="pt-BR" sz="2000" spc="5" dirty="0">
                <a:latin typeface="Arial"/>
                <a:cs typeface="Arial"/>
              </a:rPr>
              <a:t>i</a:t>
            </a:r>
            <a:r>
              <a:rPr lang="pt-BR" sz="2000" spc="-65" dirty="0">
                <a:latin typeface="Arial"/>
                <a:cs typeface="Arial"/>
              </a:rPr>
              <a:t> </a:t>
            </a:r>
            <a:r>
              <a:rPr lang="pt-BR" sz="2000" spc="-60" dirty="0">
                <a:latin typeface="Arial"/>
                <a:cs typeface="Arial"/>
              </a:rPr>
              <a:t>4</a:t>
            </a:r>
            <a:r>
              <a:rPr lang="pt-BR" sz="2000" spc="-40" dirty="0">
                <a:latin typeface="Arial"/>
                <a:cs typeface="Arial"/>
              </a:rPr>
              <a:t>.</a:t>
            </a:r>
            <a:r>
              <a:rPr lang="pt-BR" sz="2000" spc="-60" dirty="0">
                <a:latin typeface="Arial"/>
                <a:cs typeface="Arial"/>
              </a:rPr>
              <a:t>594</a:t>
            </a:r>
            <a:r>
              <a:rPr lang="pt-BR" sz="2000" spc="125" dirty="0">
                <a:latin typeface="Arial"/>
                <a:cs typeface="Arial"/>
              </a:rPr>
              <a:t>/</a:t>
            </a:r>
            <a:r>
              <a:rPr lang="pt-BR" sz="2000" spc="-60" dirty="0">
                <a:latin typeface="Arial"/>
                <a:cs typeface="Arial"/>
              </a:rPr>
              <a:t>1964</a:t>
            </a:r>
            <a:r>
              <a:rPr lang="pt-BR" sz="2000" spc="-35" dirty="0">
                <a:latin typeface="Arial"/>
                <a:cs typeface="Arial"/>
              </a:rPr>
              <a:t>,</a:t>
            </a:r>
            <a:r>
              <a:rPr lang="pt-BR" sz="2000" spc="-65" dirty="0">
                <a:latin typeface="Arial"/>
                <a:cs typeface="Arial"/>
              </a:rPr>
              <a:t> </a:t>
            </a:r>
            <a:r>
              <a:rPr lang="pt-BR" sz="2000" spc="-45" dirty="0">
                <a:latin typeface="Arial"/>
                <a:cs typeface="Arial"/>
              </a:rPr>
              <a:t>a</a:t>
            </a:r>
            <a:r>
              <a:rPr lang="pt-BR" sz="2000" spc="-30" dirty="0">
                <a:latin typeface="Arial"/>
                <a:cs typeface="Arial"/>
              </a:rPr>
              <a:t>r</a:t>
            </a:r>
            <a:r>
              <a:rPr lang="pt-BR" sz="2000" spc="70" dirty="0">
                <a:latin typeface="Arial"/>
                <a:cs typeface="Arial"/>
              </a:rPr>
              <a:t>t</a:t>
            </a:r>
            <a:r>
              <a:rPr lang="pt-BR" sz="2000" spc="-35" dirty="0">
                <a:latin typeface="Arial"/>
                <a:cs typeface="Arial"/>
              </a:rPr>
              <a:t>.</a:t>
            </a:r>
            <a:r>
              <a:rPr lang="pt-BR" sz="2000" spc="-70" dirty="0">
                <a:latin typeface="Arial"/>
                <a:cs typeface="Arial"/>
              </a:rPr>
              <a:t> </a:t>
            </a:r>
            <a:r>
              <a:rPr lang="pt-BR" sz="2000" spc="-60" dirty="0">
                <a:latin typeface="Arial"/>
                <a:cs typeface="Arial"/>
              </a:rPr>
              <a:t>18</a:t>
            </a:r>
            <a:r>
              <a:rPr lang="pt-BR" sz="2000" spc="-40" dirty="0">
                <a:latin typeface="Arial"/>
                <a:cs typeface="Arial"/>
              </a:rPr>
              <a:t>)</a:t>
            </a:r>
            <a:r>
              <a:rPr lang="pt-BR" sz="2000" spc="-35" dirty="0">
                <a:latin typeface="Arial"/>
                <a:cs typeface="Arial"/>
              </a:rPr>
              <a:t>.</a:t>
            </a:r>
            <a:endParaRPr lang="pt-BR" sz="2000" spc="-35">
              <a:latin typeface="Arial"/>
              <a:cs typeface="Arial"/>
            </a:endParaRPr>
          </a:p>
          <a:p>
            <a:pPr marL="12700" marR="133350">
              <a:spcBef>
                <a:spcPts val="20"/>
              </a:spcBef>
              <a:buClr>
                <a:srgbClr val="000000"/>
              </a:buClr>
              <a:buFont typeface="Arial"/>
              <a:buAutoNum type="alphaLcParenR"/>
              <a:tabLst>
                <a:tab pos="175260" algn="l"/>
              </a:tabLst>
            </a:pPr>
            <a:endParaRPr lang="pt-BR" sz="2000" spc="-35">
              <a:latin typeface="Arial"/>
              <a:cs typeface="Arial"/>
            </a:endParaRPr>
          </a:p>
          <a:p>
            <a:pPr marL="0" marR="133350" indent="0">
              <a:spcBef>
                <a:spcPts val="20"/>
              </a:spcBef>
              <a:buClr>
                <a:srgbClr val="000000"/>
              </a:buClr>
              <a:buNone/>
              <a:tabLst>
                <a:tab pos="175260" algn="l"/>
              </a:tabLst>
            </a:pPr>
            <a:r>
              <a:rPr lang="pt-BR" sz="2000" spc="-35" dirty="0">
                <a:latin typeface="Arial"/>
                <a:cs typeface="Arial"/>
              </a:rPr>
              <a:t>REMUNERAÇAO POR COMISSÃO</a:t>
            </a:r>
            <a:endParaRPr lang="pt-BR" sz="2000">
              <a:latin typeface="Arial"/>
              <a:cs typeface="Arial"/>
            </a:endParaRPr>
          </a:p>
          <a:p>
            <a:endParaRPr lang="pt-BR" sz="2000"/>
          </a:p>
        </p:txBody>
      </p:sp>
    </p:spTree>
    <p:extLst>
      <p:ext uri="{BB962C8B-B14F-4D97-AF65-F5344CB8AC3E}">
        <p14:creationId xmlns:p14="http://schemas.microsoft.com/office/powerpoint/2010/main" val="169259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F71629-E93C-B141-90EA-F72E472CF344}"/>
              </a:ext>
            </a:extLst>
          </p:cNvPr>
          <p:cNvSpPr>
            <a:spLocks noGrp="1"/>
          </p:cNvSpPr>
          <p:nvPr>
            <p:ph type="title"/>
          </p:nvPr>
        </p:nvSpPr>
        <p:spPr>
          <a:xfrm>
            <a:off x="466722" y="586855"/>
            <a:ext cx="3201366" cy="3387497"/>
          </a:xfrm>
        </p:spPr>
        <p:txBody>
          <a:bodyPr anchor="b">
            <a:normAutofit/>
          </a:bodyPr>
          <a:lstStyle/>
          <a:p>
            <a:pPr algn="r"/>
            <a:r>
              <a:rPr lang="pt-BR" sz="3100">
                <a:solidFill>
                  <a:srgbClr val="FFFFFF"/>
                </a:solidFill>
              </a:rPr>
              <a:t>Corretor comprometeu-se a propor acao contra a seguradora e prazo prescricional ocorreu</a:t>
            </a:r>
          </a:p>
        </p:txBody>
      </p:sp>
      <p:sp>
        <p:nvSpPr>
          <p:cNvPr id="3" name="Espaço Reservado para Conteúdo 2">
            <a:extLst>
              <a:ext uri="{FF2B5EF4-FFF2-40B4-BE49-F238E27FC236}">
                <a16:creationId xmlns:a16="http://schemas.microsoft.com/office/drawing/2014/main" id="{E2D81E9A-9730-3D46-B361-6723B4F2709D}"/>
              </a:ext>
            </a:extLst>
          </p:cNvPr>
          <p:cNvSpPr>
            <a:spLocks noGrp="1"/>
          </p:cNvSpPr>
          <p:nvPr>
            <p:ph idx="1"/>
          </p:nvPr>
        </p:nvSpPr>
        <p:spPr>
          <a:xfrm>
            <a:off x="4810259" y="649480"/>
            <a:ext cx="6555347" cy="5546047"/>
          </a:xfrm>
        </p:spPr>
        <p:txBody>
          <a:bodyPr anchor="ctr">
            <a:normAutofit/>
          </a:bodyPr>
          <a:lstStyle/>
          <a:p>
            <a:pPr marL="0" indent="0">
              <a:buNone/>
            </a:pPr>
            <a:r>
              <a:rPr lang="pt-BR" sz="2000" dirty="0"/>
              <a:t>CORRETORA DE SEGUROS – FALHA NA PRESTAÇÃO DOS SERVIÇOS – CORRETORA QUE SE COMPROMETE PERANTE O CONTRATANTE A AJUIZAR AÇÃO DE COBRANÇA DA INDENIZAÇÃO SECURITÁRIA SUPOSTAMENTE DEVIDA PELA SEGURADORA – DECURSO DO PRAZO PRESCRICIONAL SEM QUE A DEMANDA TENHA SIDO AJUIZADA – ERRO INESCUSÁVEL – </a:t>
            </a:r>
            <a:r>
              <a:rPr lang="pt-BR" sz="2000" b="1" dirty="0"/>
              <a:t>PREJUÍZO FUNDADO NA TEORIA DA PERDA DE UMA CHANCE – FRUSTRAÇÃO DA POSSIBILIDADE DE OBTENÇÃO DE ÊXITO NA DEMANDA – </a:t>
            </a:r>
            <a:r>
              <a:rPr lang="pt-BR" sz="2000" dirty="0"/>
              <a:t>AÇÃO JULGADA PROCEDENTE EM PARTE – PRESCRIÇÃO NÃO VERIFICADA - SENTENÇA CONFIRMADA. - Recurso desprovido(TJ-SP - APL: 10455807620138260100 SP 1045580-76.2013.8.26.0100, Relator: Edgard Rosa, Data de Julgamento: 02/02/2017, 25ª Câmara de Direito Privado)</a:t>
            </a:r>
          </a:p>
          <a:p>
            <a:pPr marL="0" indent="0">
              <a:buNone/>
            </a:pPr>
            <a:endParaRPr lang="pt-BR" sz="2000" dirty="0"/>
          </a:p>
        </p:txBody>
      </p:sp>
    </p:spTree>
    <p:extLst>
      <p:ext uri="{BB962C8B-B14F-4D97-AF65-F5344CB8AC3E}">
        <p14:creationId xmlns:p14="http://schemas.microsoft.com/office/powerpoint/2010/main" val="142468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ítulo 1">
            <a:extLst>
              <a:ext uri="{FF2B5EF4-FFF2-40B4-BE49-F238E27FC236}">
                <a16:creationId xmlns:a16="http://schemas.microsoft.com/office/drawing/2014/main" id="{A51771A9-ED23-FA45-B315-74ABA3370041}"/>
              </a:ext>
            </a:extLst>
          </p:cNvPr>
          <p:cNvSpPr>
            <a:spLocks noGrp="1"/>
          </p:cNvSpPr>
          <p:nvPr>
            <p:ph type="title"/>
          </p:nvPr>
        </p:nvSpPr>
        <p:spPr>
          <a:xfrm>
            <a:off x="673749" y="4610244"/>
            <a:ext cx="3649703" cy="1714500"/>
          </a:xfrm>
        </p:spPr>
        <p:txBody>
          <a:bodyPr>
            <a:normAutofit/>
          </a:bodyPr>
          <a:lstStyle/>
          <a:p>
            <a:r>
              <a:rPr lang="pt-BR" sz="2800"/>
              <a:t>Tentar sempre reduzir o risco...</a:t>
            </a:r>
          </a:p>
        </p:txBody>
      </p:sp>
      <p:pic>
        <p:nvPicPr>
          <p:cNvPr id="5" name="Imagem 4">
            <a:extLst>
              <a:ext uri="{FF2B5EF4-FFF2-40B4-BE49-F238E27FC236}">
                <a16:creationId xmlns:a16="http://schemas.microsoft.com/office/drawing/2014/main" id="{45E8FCE8-8FA7-DA49-B668-E48D66FB6B4C}"/>
              </a:ext>
            </a:extLst>
          </p:cNvPr>
          <p:cNvPicPr>
            <a:picLocks noChangeAspect="1"/>
          </p:cNvPicPr>
          <p:nvPr/>
        </p:nvPicPr>
        <p:blipFill rotWithShape="1">
          <a:blip r:embed="rId2"/>
          <a:srcRect t="22876" r="3" b="3"/>
          <a:stretch/>
        </p:blipFill>
        <p:spPr>
          <a:xfrm>
            <a:off x="673749" y="370320"/>
            <a:ext cx="3716238" cy="4051011"/>
          </a:xfrm>
          <a:prstGeom prst="rect">
            <a:avLst/>
          </a:prstGeom>
        </p:spPr>
      </p:pic>
      <p:pic>
        <p:nvPicPr>
          <p:cNvPr id="4" name="Imagem 3">
            <a:extLst>
              <a:ext uri="{FF2B5EF4-FFF2-40B4-BE49-F238E27FC236}">
                <a16:creationId xmlns:a16="http://schemas.microsoft.com/office/drawing/2014/main" id="{875BCFDD-FCB7-5C4F-AAF6-E0D32CB0C06F}"/>
              </a:ext>
            </a:extLst>
          </p:cNvPr>
          <p:cNvPicPr>
            <a:picLocks noChangeAspect="1"/>
          </p:cNvPicPr>
          <p:nvPr/>
        </p:nvPicPr>
        <p:blipFill rotWithShape="1">
          <a:blip r:embed="rId3"/>
          <a:srcRect l="6266" r="9818"/>
          <a:stretch/>
        </p:blipFill>
        <p:spPr>
          <a:xfrm>
            <a:off x="4719344" y="370320"/>
            <a:ext cx="6798905" cy="4051011"/>
          </a:xfrm>
          <a:prstGeom prst="rect">
            <a:avLst/>
          </a:prstGeom>
        </p:spPr>
      </p:pic>
      <p:cxnSp>
        <p:nvCxnSpPr>
          <p:cNvPr id="22" name="Straight Connector 18">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D0A4D0A9-964E-F040-8AF0-0966EE973437}"/>
              </a:ext>
            </a:extLst>
          </p:cNvPr>
          <p:cNvSpPr>
            <a:spLocks noGrp="1"/>
          </p:cNvSpPr>
          <p:nvPr>
            <p:ph idx="1"/>
          </p:nvPr>
        </p:nvSpPr>
        <p:spPr>
          <a:xfrm>
            <a:off x="4793019" y="4610244"/>
            <a:ext cx="6725232" cy="1714500"/>
          </a:xfrm>
        </p:spPr>
        <p:txBody>
          <a:bodyPr anchor="ctr">
            <a:normAutofit/>
          </a:bodyPr>
          <a:lstStyle/>
          <a:p>
            <a:r>
              <a:rPr lang="pt-BR" sz="1700"/>
              <a:t>Us$ 35 milhões de dólares vs  Us$ 80 mil dolares</a:t>
            </a:r>
            <a:endParaRPr lang="pt-BR" sz="1700" dirty="0"/>
          </a:p>
        </p:txBody>
      </p:sp>
    </p:spTree>
    <p:extLst>
      <p:ext uri="{BB962C8B-B14F-4D97-AF65-F5344CB8AC3E}">
        <p14:creationId xmlns:p14="http://schemas.microsoft.com/office/powerpoint/2010/main" val="4289253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CDD543-0755-ED47-B115-813D02A21F73}"/>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REGIME JURÍDICO DA MEDIAÇAO NOS RESSEGUROS</a:t>
            </a:r>
          </a:p>
        </p:txBody>
      </p:sp>
      <p:sp>
        <p:nvSpPr>
          <p:cNvPr id="3" name="Espaço Reservado para Conteúdo 2">
            <a:extLst>
              <a:ext uri="{FF2B5EF4-FFF2-40B4-BE49-F238E27FC236}">
                <a16:creationId xmlns:a16="http://schemas.microsoft.com/office/drawing/2014/main" id="{32875A8C-E959-2A4A-A10E-3D49BB5167CD}"/>
              </a:ext>
            </a:extLst>
          </p:cNvPr>
          <p:cNvSpPr>
            <a:spLocks noGrp="1"/>
          </p:cNvSpPr>
          <p:nvPr>
            <p:ph idx="1"/>
          </p:nvPr>
        </p:nvSpPr>
        <p:spPr>
          <a:xfrm>
            <a:off x="4810259" y="649480"/>
            <a:ext cx="6555347" cy="5546047"/>
          </a:xfrm>
        </p:spPr>
        <p:txBody>
          <a:bodyPr anchor="ctr">
            <a:normAutofit/>
          </a:bodyPr>
          <a:lstStyle/>
          <a:p>
            <a:pPr marL="810895" marR="40005"/>
            <a:r>
              <a:rPr lang="pt-BR" sz="1700" spc="-10">
                <a:latin typeface="Arial"/>
                <a:cs typeface="Arial"/>
              </a:rPr>
              <a:t>“</a:t>
            </a:r>
            <a:r>
              <a:rPr lang="pt-BR" sz="1700" b="1" spc="-10">
                <a:latin typeface="Arial"/>
                <a:cs typeface="Arial"/>
              </a:rPr>
              <a:t>Art</a:t>
            </a:r>
            <a:r>
              <a:rPr lang="pt-BR" sz="1700" spc="-10">
                <a:latin typeface="Arial"/>
                <a:cs typeface="Arial"/>
              </a:rPr>
              <a:t>. </a:t>
            </a:r>
            <a:r>
              <a:rPr lang="pt-BR" sz="1700" b="1" spc="-50">
                <a:latin typeface="Arial"/>
                <a:cs typeface="Arial"/>
              </a:rPr>
              <a:t>29</a:t>
            </a:r>
            <a:r>
              <a:rPr lang="pt-BR" sz="1700" spc="-50">
                <a:latin typeface="Arial"/>
                <a:cs typeface="Arial"/>
              </a:rPr>
              <a:t>. </a:t>
            </a:r>
            <a:r>
              <a:rPr lang="pt-BR" sz="1700" spc="-75">
                <a:latin typeface="Arial"/>
                <a:cs typeface="Arial"/>
              </a:rPr>
              <a:t>Não </a:t>
            </a:r>
            <a:r>
              <a:rPr lang="pt-BR" sz="1700" spc="-125">
                <a:latin typeface="Arial"/>
                <a:cs typeface="Arial"/>
              </a:rPr>
              <a:t>se</a:t>
            </a:r>
            <a:r>
              <a:rPr lang="pt-BR" sz="1700" spc="-120">
                <a:latin typeface="Arial"/>
                <a:cs typeface="Arial"/>
              </a:rPr>
              <a:t> </a:t>
            </a:r>
            <a:r>
              <a:rPr lang="pt-BR" sz="1700" spc="-45">
                <a:latin typeface="Arial"/>
                <a:cs typeface="Arial"/>
              </a:rPr>
              <a:t>enquadram </a:t>
            </a:r>
            <a:r>
              <a:rPr lang="pt-BR" sz="1700" spc="-70">
                <a:latin typeface="Arial"/>
                <a:cs typeface="Arial"/>
              </a:rPr>
              <a:t>nos </a:t>
            </a:r>
            <a:r>
              <a:rPr lang="pt-BR" sz="1700" spc="-30">
                <a:latin typeface="Arial"/>
                <a:cs typeface="Arial"/>
              </a:rPr>
              <a:t>efeitos </a:t>
            </a:r>
            <a:r>
              <a:rPr lang="pt-BR" sz="1700" spc="-60">
                <a:latin typeface="Arial"/>
                <a:cs typeface="Arial"/>
              </a:rPr>
              <a:t>desta </a:t>
            </a:r>
            <a:r>
              <a:rPr lang="pt-BR" sz="1700" spc="-15">
                <a:latin typeface="Arial"/>
                <a:cs typeface="Arial"/>
              </a:rPr>
              <a:t>lei </a:t>
            </a:r>
            <a:r>
              <a:rPr lang="pt-BR" sz="1700" spc="-130">
                <a:latin typeface="Arial"/>
                <a:cs typeface="Arial"/>
              </a:rPr>
              <a:t>as</a:t>
            </a:r>
            <a:r>
              <a:rPr lang="pt-BR" sz="1700" spc="-125">
                <a:latin typeface="Arial"/>
                <a:cs typeface="Arial"/>
              </a:rPr>
              <a:t> </a:t>
            </a:r>
            <a:r>
              <a:rPr lang="pt-BR" sz="1700" spc="-65">
                <a:latin typeface="Arial"/>
                <a:cs typeface="Arial"/>
              </a:rPr>
              <a:t>operações </a:t>
            </a:r>
            <a:r>
              <a:rPr lang="pt-BR" sz="1700" spc="-55">
                <a:latin typeface="Arial"/>
                <a:cs typeface="Arial"/>
              </a:rPr>
              <a:t>de </a:t>
            </a:r>
            <a:r>
              <a:rPr lang="pt-BR" sz="1700" spc="-75">
                <a:latin typeface="Arial"/>
                <a:cs typeface="Arial"/>
              </a:rPr>
              <a:t>cosseguro </a:t>
            </a:r>
            <a:r>
              <a:rPr lang="pt-BR" sz="1700" spc="-90">
                <a:latin typeface="Arial"/>
                <a:cs typeface="Arial"/>
              </a:rPr>
              <a:t>e </a:t>
            </a:r>
            <a:r>
              <a:rPr lang="pt-BR" sz="1700" spc="-55">
                <a:latin typeface="Arial"/>
                <a:cs typeface="Arial"/>
              </a:rPr>
              <a:t>de </a:t>
            </a:r>
            <a:r>
              <a:rPr lang="pt-BR" sz="1700" spc="-65">
                <a:latin typeface="Arial"/>
                <a:cs typeface="Arial"/>
              </a:rPr>
              <a:t>resseguro </a:t>
            </a:r>
            <a:r>
              <a:rPr lang="pt-BR" sz="1700" spc="-15">
                <a:latin typeface="Arial"/>
                <a:cs typeface="Arial"/>
              </a:rPr>
              <a:t>entre </a:t>
            </a:r>
            <a:r>
              <a:rPr lang="pt-BR" sz="1700" spc="-120">
                <a:latin typeface="Arial"/>
                <a:cs typeface="Arial"/>
              </a:rPr>
              <a:t>as </a:t>
            </a:r>
            <a:r>
              <a:rPr lang="pt-BR" sz="1700" spc="-114">
                <a:latin typeface="Arial"/>
                <a:cs typeface="Arial"/>
              </a:rPr>
              <a:t> </a:t>
            </a:r>
            <a:r>
              <a:rPr lang="pt-BR" sz="1700" spc="-70">
                <a:latin typeface="Arial"/>
                <a:cs typeface="Arial"/>
              </a:rPr>
              <a:t>empresas</a:t>
            </a:r>
            <a:r>
              <a:rPr lang="pt-BR" sz="1700" spc="-55">
                <a:latin typeface="Arial"/>
                <a:cs typeface="Arial"/>
              </a:rPr>
              <a:t> </a:t>
            </a:r>
            <a:r>
              <a:rPr lang="pt-BR" sz="1700" spc="-50">
                <a:latin typeface="Arial"/>
                <a:cs typeface="Arial"/>
              </a:rPr>
              <a:t>seguradoras” </a:t>
            </a:r>
            <a:r>
              <a:rPr lang="pt-BR" sz="1700" spc="-85">
                <a:latin typeface="Arial"/>
                <a:cs typeface="Arial"/>
              </a:rPr>
              <a:t>(L.</a:t>
            </a:r>
            <a:r>
              <a:rPr lang="pt-BR" sz="1700" spc="-55">
                <a:latin typeface="Arial"/>
                <a:cs typeface="Arial"/>
              </a:rPr>
              <a:t> </a:t>
            </a:r>
            <a:r>
              <a:rPr lang="pt-BR" sz="1700" spc="-30">
                <a:latin typeface="Arial"/>
                <a:cs typeface="Arial"/>
              </a:rPr>
              <a:t>4.594/1964,</a:t>
            </a:r>
            <a:r>
              <a:rPr lang="pt-BR" sz="1700" spc="-50">
                <a:latin typeface="Arial"/>
                <a:cs typeface="Arial"/>
              </a:rPr>
              <a:t> </a:t>
            </a:r>
            <a:r>
              <a:rPr lang="pt-BR" sz="1700" spc="-5">
                <a:latin typeface="Arial"/>
                <a:cs typeface="Arial"/>
              </a:rPr>
              <a:t>art.</a:t>
            </a:r>
            <a:r>
              <a:rPr lang="pt-BR" sz="1700" spc="-55">
                <a:latin typeface="Arial"/>
                <a:cs typeface="Arial"/>
              </a:rPr>
              <a:t> </a:t>
            </a:r>
            <a:r>
              <a:rPr lang="pt-BR" sz="1700" spc="-45">
                <a:latin typeface="Arial"/>
                <a:cs typeface="Arial"/>
              </a:rPr>
              <a:t>29).</a:t>
            </a:r>
            <a:endParaRPr lang="pt-BR" sz="1700">
              <a:latin typeface="Arial"/>
              <a:cs typeface="Arial"/>
            </a:endParaRPr>
          </a:p>
          <a:p>
            <a:pPr>
              <a:spcBef>
                <a:spcPts val="5"/>
              </a:spcBef>
            </a:pPr>
            <a:endParaRPr lang="pt-BR" sz="1700">
              <a:latin typeface="Arial"/>
              <a:cs typeface="Arial"/>
            </a:endParaRPr>
          </a:p>
          <a:p>
            <a:pPr marL="417830"/>
            <a:r>
              <a:rPr lang="pt-BR" sz="1700" spc="-130">
                <a:latin typeface="Arial"/>
                <a:cs typeface="Arial"/>
              </a:rPr>
              <a:t>Mas houve mudança.</a:t>
            </a:r>
            <a:endParaRPr lang="pt-BR" sz="1700">
              <a:latin typeface="Arial"/>
              <a:cs typeface="Arial"/>
            </a:endParaRPr>
          </a:p>
          <a:p>
            <a:pPr>
              <a:spcBef>
                <a:spcPts val="5"/>
              </a:spcBef>
            </a:pPr>
            <a:endParaRPr lang="pt-BR" sz="1700">
              <a:latin typeface="Arial"/>
              <a:cs typeface="Arial"/>
            </a:endParaRPr>
          </a:p>
          <a:p>
            <a:pPr marL="810895" marR="43180"/>
            <a:r>
              <a:rPr lang="pt-BR" sz="1700" spc="-5">
                <a:latin typeface="Arial"/>
                <a:cs typeface="Arial"/>
              </a:rPr>
              <a:t>“</a:t>
            </a:r>
            <a:r>
              <a:rPr lang="pt-BR" sz="1700" b="1" spc="-5">
                <a:latin typeface="Arial"/>
                <a:cs typeface="Arial"/>
              </a:rPr>
              <a:t>Art. </a:t>
            </a:r>
            <a:r>
              <a:rPr lang="pt-BR" sz="1700" b="1" spc="-45">
                <a:latin typeface="Arial"/>
                <a:cs typeface="Arial"/>
              </a:rPr>
              <a:t>8</a:t>
            </a:r>
            <a:r>
              <a:rPr lang="pt-BR" sz="1700" u="sng" spc="-67" baseline="27777">
                <a:uFill>
                  <a:solidFill>
                    <a:srgbClr val="000000"/>
                  </a:solidFill>
                </a:uFill>
                <a:latin typeface="Arial"/>
                <a:cs typeface="Arial"/>
              </a:rPr>
              <a:t>o</a:t>
            </a:r>
            <a:r>
              <a:rPr lang="pt-BR" sz="1700" spc="-60" baseline="27777">
                <a:latin typeface="Arial"/>
                <a:cs typeface="Arial"/>
              </a:rPr>
              <a:t> </a:t>
            </a:r>
            <a:r>
              <a:rPr lang="pt-BR" sz="1700" spc="-135">
                <a:latin typeface="Arial"/>
                <a:cs typeface="Arial"/>
              </a:rPr>
              <a:t>A </a:t>
            </a:r>
            <a:r>
              <a:rPr lang="pt-BR" sz="1700" spc="-45">
                <a:latin typeface="Arial"/>
                <a:cs typeface="Arial"/>
              </a:rPr>
              <a:t>contratação </a:t>
            </a:r>
            <a:r>
              <a:rPr lang="pt-BR" sz="1700" spc="-55">
                <a:latin typeface="Arial"/>
                <a:cs typeface="Arial"/>
              </a:rPr>
              <a:t>de </a:t>
            </a:r>
            <a:r>
              <a:rPr lang="pt-BR" sz="1700" b="1" spc="-125">
                <a:latin typeface="Arial"/>
                <a:cs typeface="Arial"/>
              </a:rPr>
              <a:t>resseguro </a:t>
            </a:r>
            <a:r>
              <a:rPr lang="pt-BR" sz="1700" spc="-90">
                <a:latin typeface="Arial"/>
                <a:cs typeface="Arial"/>
              </a:rPr>
              <a:t>e </a:t>
            </a:r>
            <a:r>
              <a:rPr lang="pt-BR" sz="1700" b="1" spc="-105">
                <a:latin typeface="Arial"/>
                <a:cs typeface="Arial"/>
              </a:rPr>
              <a:t>retrocessão </a:t>
            </a:r>
            <a:r>
              <a:rPr lang="pt-BR" sz="1700" spc="-35">
                <a:latin typeface="Arial"/>
                <a:cs typeface="Arial"/>
              </a:rPr>
              <a:t>no </a:t>
            </a:r>
            <a:r>
              <a:rPr lang="pt-BR" sz="1700" spc="-145">
                <a:latin typeface="Arial"/>
                <a:cs typeface="Arial"/>
              </a:rPr>
              <a:t>País </a:t>
            </a:r>
            <a:r>
              <a:rPr lang="pt-BR" sz="1700" spc="-35">
                <a:latin typeface="Arial"/>
                <a:cs typeface="Arial"/>
              </a:rPr>
              <a:t>ou no </a:t>
            </a:r>
            <a:r>
              <a:rPr lang="pt-BR" sz="1700" spc="-15">
                <a:latin typeface="Arial"/>
                <a:cs typeface="Arial"/>
              </a:rPr>
              <a:t>exterior </a:t>
            </a:r>
            <a:r>
              <a:rPr lang="pt-BR" sz="1700" spc="-85">
                <a:latin typeface="Arial"/>
                <a:cs typeface="Arial"/>
              </a:rPr>
              <a:t>será </a:t>
            </a:r>
            <a:r>
              <a:rPr lang="pt-BR" sz="1700" spc="-15">
                <a:latin typeface="Arial"/>
                <a:cs typeface="Arial"/>
              </a:rPr>
              <a:t>feita </a:t>
            </a:r>
            <a:r>
              <a:rPr lang="pt-BR" sz="1700" spc="-30">
                <a:latin typeface="Arial"/>
                <a:cs typeface="Arial"/>
              </a:rPr>
              <a:t>mediante </a:t>
            </a:r>
            <a:r>
              <a:rPr lang="pt-BR" sz="1700" u="sng" spc="-65">
                <a:uFill>
                  <a:solidFill>
                    <a:srgbClr val="3563FD"/>
                  </a:solidFill>
                </a:uFill>
                <a:latin typeface="Arial"/>
                <a:cs typeface="Arial"/>
              </a:rPr>
              <a:t>negociação </a:t>
            </a:r>
            <a:r>
              <a:rPr lang="pt-BR" sz="1700" spc="-60">
                <a:latin typeface="Arial"/>
                <a:cs typeface="Arial"/>
              </a:rPr>
              <a:t> </a:t>
            </a:r>
            <a:r>
              <a:rPr lang="pt-BR" sz="1700" u="sng" spc="-20">
                <a:uFill>
                  <a:solidFill>
                    <a:srgbClr val="3563FD"/>
                  </a:solidFill>
                </a:uFill>
                <a:latin typeface="Arial"/>
                <a:cs typeface="Arial"/>
              </a:rPr>
              <a:t>direta </a:t>
            </a:r>
            <a:r>
              <a:rPr lang="pt-BR" sz="1700" spc="-15">
                <a:latin typeface="Arial"/>
                <a:cs typeface="Arial"/>
              </a:rPr>
              <a:t>entre </a:t>
            </a:r>
            <a:r>
              <a:rPr lang="pt-BR" sz="1700" spc="-120">
                <a:latin typeface="Arial"/>
                <a:cs typeface="Arial"/>
              </a:rPr>
              <a:t>a </a:t>
            </a:r>
            <a:r>
              <a:rPr lang="pt-BR" sz="1700" spc="-45">
                <a:latin typeface="Arial"/>
                <a:cs typeface="Arial"/>
              </a:rPr>
              <a:t>cedente </a:t>
            </a:r>
            <a:r>
              <a:rPr lang="pt-BR" sz="1700" spc="-90">
                <a:latin typeface="Arial"/>
                <a:cs typeface="Arial"/>
              </a:rPr>
              <a:t>e </a:t>
            </a:r>
            <a:r>
              <a:rPr lang="pt-BR" sz="1700" spc="-45">
                <a:latin typeface="Arial"/>
                <a:cs typeface="Arial"/>
              </a:rPr>
              <a:t>o </a:t>
            </a:r>
            <a:r>
              <a:rPr lang="pt-BR" sz="1700" spc="-55">
                <a:latin typeface="Arial"/>
                <a:cs typeface="Arial"/>
              </a:rPr>
              <a:t>ressegurador </a:t>
            </a:r>
            <a:r>
              <a:rPr lang="pt-BR" sz="1700" spc="-35">
                <a:latin typeface="Arial"/>
                <a:cs typeface="Arial"/>
              </a:rPr>
              <a:t>ou </a:t>
            </a:r>
            <a:r>
              <a:rPr lang="pt-BR" sz="1700" u="sng" spc="-10">
                <a:uFill>
                  <a:solidFill>
                    <a:srgbClr val="3563FD"/>
                  </a:solidFill>
                </a:uFill>
                <a:latin typeface="Arial"/>
                <a:cs typeface="Arial"/>
              </a:rPr>
              <a:t>por </a:t>
            </a:r>
            <a:r>
              <a:rPr lang="pt-BR" sz="1700" u="sng" spc="-30">
                <a:uFill>
                  <a:solidFill>
                    <a:srgbClr val="3563FD"/>
                  </a:solidFill>
                </a:uFill>
                <a:latin typeface="Arial"/>
                <a:cs typeface="Arial"/>
              </a:rPr>
              <a:t>meio </a:t>
            </a:r>
            <a:r>
              <a:rPr lang="pt-BR" sz="1700" u="sng" spc="-55">
                <a:uFill>
                  <a:solidFill>
                    <a:srgbClr val="3563FD"/>
                  </a:solidFill>
                </a:uFill>
                <a:latin typeface="Arial"/>
                <a:cs typeface="Arial"/>
              </a:rPr>
              <a:t>de </a:t>
            </a:r>
            <a:r>
              <a:rPr lang="pt-BR" sz="1700" u="sng" spc="-10">
                <a:uFill>
                  <a:solidFill>
                    <a:srgbClr val="3563FD"/>
                  </a:solidFill>
                </a:uFill>
                <a:latin typeface="Arial"/>
                <a:cs typeface="Arial"/>
              </a:rPr>
              <a:t>intermediário </a:t>
            </a:r>
            <a:r>
              <a:rPr lang="pt-BR" sz="1700" u="sng" spc="-40">
                <a:uFill>
                  <a:solidFill>
                    <a:srgbClr val="3563FD"/>
                  </a:solidFill>
                </a:uFill>
                <a:latin typeface="Arial"/>
                <a:cs typeface="Arial"/>
              </a:rPr>
              <a:t>legalmente </a:t>
            </a:r>
            <a:r>
              <a:rPr lang="pt-BR" sz="1700" u="sng" spc="-35">
                <a:uFill>
                  <a:solidFill>
                    <a:srgbClr val="3563FD"/>
                  </a:solidFill>
                </a:uFill>
                <a:latin typeface="Arial"/>
                <a:cs typeface="Arial"/>
              </a:rPr>
              <a:t>autorizado</a:t>
            </a:r>
            <a:r>
              <a:rPr lang="pt-BR" sz="1700" spc="-35">
                <a:latin typeface="Arial"/>
                <a:cs typeface="Arial"/>
              </a:rPr>
              <a:t>. </a:t>
            </a:r>
            <a:r>
              <a:rPr lang="pt-BR" sz="1700" b="1" spc="-90">
                <a:latin typeface="Arial"/>
                <a:cs typeface="Arial"/>
              </a:rPr>
              <a:t>§ </a:t>
            </a:r>
            <a:r>
              <a:rPr lang="pt-BR" sz="1700" b="1" spc="-45">
                <a:latin typeface="Arial"/>
                <a:cs typeface="Arial"/>
              </a:rPr>
              <a:t>1</a:t>
            </a:r>
            <a:r>
              <a:rPr lang="pt-BR" sz="1700" u="sng" spc="-67" baseline="27777">
                <a:uFill>
                  <a:solidFill>
                    <a:srgbClr val="000000"/>
                  </a:solidFill>
                </a:uFill>
                <a:latin typeface="Arial"/>
                <a:cs typeface="Arial"/>
              </a:rPr>
              <a:t>o</a:t>
            </a:r>
            <a:r>
              <a:rPr lang="pt-BR" sz="1700" spc="284" baseline="27777">
                <a:latin typeface="Arial"/>
                <a:cs typeface="Arial"/>
              </a:rPr>
              <a:t> </a:t>
            </a:r>
            <a:r>
              <a:rPr lang="pt-BR" sz="1700" spc="-175">
                <a:latin typeface="Arial"/>
                <a:cs typeface="Arial"/>
              </a:rPr>
              <a:t>O </a:t>
            </a:r>
            <a:r>
              <a:rPr lang="pt-BR" sz="1700" spc="-170">
                <a:latin typeface="Arial"/>
                <a:cs typeface="Arial"/>
              </a:rPr>
              <a:t> </a:t>
            </a:r>
            <a:r>
              <a:rPr lang="pt-BR" sz="1700" spc="5">
                <a:latin typeface="Arial"/>
                <a:cs typeface="Arial"/>
              </a:rPr>
              <a:t>limite </a:t>
            </a:r>
            <a:r>
              <a:rPr lang="pt-BR" sz="1700" spc="-45">
                <a:latin typeface="Arial"/>
                <a:cs typeface="Arial"/>
              </a:rPr>
              <a:t>máximo que </a:t>
            </a:r>
            <a:r>
              <a:rPr lang="pt-BR" sz="1700" spc="-40">
                <a:latin typeface="Arial"/>
                <a:cs typeface="Arial"/>
              </a:rPr>
              <a:t>poderá </a:t>
            </a:r>
            <a:r>
              <a:rPr lang="pt-BR" sz="1700" spc="-65">
                <a:latin typeface="Arial"/>
                <a:cs typeface="Arial"/>
              </a:rPr>
              <a:t>ser </a:t>
            </a:r>
            <a:r>
              <a:rPr lang="pt-BR" sz="1700" spc="-40">
                <a:latin typeface="Arial"/>
                <a:cs typeface="Arial"/>
              </a:rPr>
              <a:t>cedido </a:t>
            </a:r>
            <a:r>
              <a:rPr lang="pt-BR" sz="1700" spc="-35">
                <a:latin typeface="Arial"/>
                <a:cs typeface="Arial"/>
              </a:rPr>
              <a:t>anualmente </a:t>
            </a:r>
            <a:r>
              <a:rPr lang="pt-BR" sz="1700" spc="-120">
                <a:latin typeface="Arial"/>
                <a:cs typeface="Arial"/>
              </a:rPr>
              <a:t>a</a:t>
            </a:r>
            <a:r>
              <a:rPr lang="pt-BR" sz="1700" spc="-114">
                <a:latin typeface="Arial"/>
                <a:cs typeface="Arial"/>
              </a:rPr>
              <a:t> </a:t>
            </a:r>
            <a:r>
              <a:rPr lang="pt-BR" sz="1700" spc="-65">
                <a:latin typeface="Arial"/>
                <a:cs typeface="Arial"/>
              </a:rPr>
              <a:t>resseguradores </a:t>
            </a:r>
            <a:r>
              <a:rPr lang="pt-BR" sz="1700" spc="-45">
                <a:latin typeface="Arial"/>
                <a:cs typeface="Arial"/>
              </a:rPr>
              <a:t>eventuais </a:t>
            </a:r>
            <a:r>
              <a:rPr lang="pt-BR" sz="1700" spc="-85">
                <a:latin typeface="Arial"/>
                <a:cs typeface="Arial"/>
              </a:rPr>
              <a:t>será </a:t>
            </a:r>
            <a:r>
              <a:rPr lang="pt-BR" sz="1700" spc="-35">
                <a:latin typeface="Arial"/>
                <a:cs typeface="Arial"/>
              </a:rPr>
              <a:t>fixado </a:t>
            </a:r>
            <a:r>
              <a:rPr lang="pt-BR" sz="1700" spc="-30">
                <a:latin typeface="Arial"/>
                <a:cs typeface="Arial"/>
              </a:rPr>
              <a:t>pelo </a:t>
            </a:r>
            <a:r>
              <a:rPr lang="pt-BR" sz="1700" spc="-65">
                <a:latin typeface="Arial"/>
                <a:cs typeface="Arial"/>
              </a:rPr>
              <a:t>Poder </a:t>
            </a:r>
            <a:r>
              <a:rPr lang="pt-BR" sz="1700" spc="-60">
                <a:latin typeface="Arial"/>
                <a:cs typeface="Arial"/>
              </a:rPr>
              <a:t> Executivo. </a:t>
            </a:r>
            <a:r>
              <a:rPr lang="pt-BR" sz="1700" b="1" spc="-90">
                <a:latin typeface="Arial"/>
                <a:cs typeface="Arial"/>
              </a:rPr>
              <a:t>§ </a:t>
            </a:r>
            <a:r>
              <a:rPr lang="pt-BR" sz="1700" b="1" spc="-65">
                <a:latin typeface="Arial"/>
                <a:cs typeface="Arial"/>
              </a:rPr>
              <a:t>2</a:t>
            </a:r>
            <a:r>
              <a:rPr lang="pt-BR" sz="1700" b="1" u="sng" spc="-97" baseline="27777">
                <a:uFill>
                  <a:solidFill>
                    <a:srgbClr val="000000"/>
                  </a:solidFill>
                </a:uFill>
                <a:latin typeface="Arial"/>
                <a:cs typeface="Arial"/>
              </a:rPr>
              <a:t>o</a:t>
            </a:r>
            <a:r>
              <a:rPr lang="pt-BR" sz="1700" b="1" spc="-89" baseline="27777">
                <a:latin typeface="Arial"/>
                <a:cs typeface="Arial"/>
              </a:rPr>
              <a:t> </a:t>
            </a:r>
            <a:r>
              <a:rPr lang="pt-BR" sz="1700" spc="-175">
                <a:latin typeface="Arial"/>
                <a:cs typeface="Arial"/>
              </a:rPr>
              <a:t>O </a:t>
            </a:r>
            <a:r>
              <a:rPr lang="pt-BR" sz="1700" spc="-10">
                <a:latin typeface="Arial"/>
                <a:cs typeface="Arial"/>
              </a:rPr>
              <a:t>intermediário </a:t>
            </a:r>
            <a:r>
              <a:rPr lang="pt-BR" sz="1700" spc="-55">
                <a:latin typeface="Arial"/>
                <a:cs typeface="Arial"/>
              </a:rPr>
              <a:t>de </a:t>
            </a:r>
            <a:r>
              <a:rPr lang="pt-BR" sz="1700" spc="-45">
                <a:latin typeface="Arial"/>
                <a:cs typeface="Arial"/>
              </a:rPr>
              <a:t>que </a:t>
            </a:r>
            <a:r>
              <a:rPr lang="pt-BR" sz="1700" spc="-15">
                <a:latin typeface="Arial"/>
                <a:cs typeface="Arial"/>
              </a:rPr>
              <a:t>trata </a:t>
            </a:r>
            <a:r>
              <a:rPr lang="pt-BR" sz="1700" spc="-45">
                <a:latin typeface="Arial"/>
                <a:cs typeface="Arial"/>
              </a:rPr>
              <a:t>o </a:t>
            </a:r>
            <a:r>
              <a:rPr lang="pt-BR" sz="1700" i="1" spc="-35">
                <a:latin typeface="Arial"/>
                <a:cs typeface="Arial"/>
              </a:rPr>
              <a:t>caput </a:t>
            </a:r>
            <a:r>
              <a:rPr lang="pt-BR" sz="1700" spc="-55">
                <a:latin typeface="Arial"/>
                <a:cs typeface="Arial"/>
              </a:rPr>
              <a:t>deste </a:t>
            </a:r>
            <a:r>
              <a:rPr lang="pt-BR" sz="1700" spc="-20">
                <a:latin typeface="Arial"/>
                <a:cs typeface="Arial"/>
              </a:rPr>
              <a:t>artigo </a:t>
            </a:r>
            <a:r>
              <a:rPr lang="pt-BR" sz="1700" spc="-90">
                <a:latin typeface="Arial"/>
                <a:cs typeface="Arial"/>
              </a:rPr>
              <a:t>é </a:t>
            </a:r>
            <a:r>
              <a:rPr lang="pt-BR" sz="1700" spc="-120">
                <a:latin typeface="Arial"/>
                <a:cs typeface="Arial"/>
              </a:rPr>
              <a:t>a </a:t>
            </a:r>
            <a:r>
              <a:rPr lang="pt-BR" sz="1700" u="sng" spc="-25">
                <a:uFill>
                  <a:solidFill>
                    <a:srgbClr val="3563FD"/>
                  </a:solidFill>
                </a:uFill>
                <a:latin typeface="Arial"/>
                <a:cs typeface="Arial"/>
              </a:rPr>
              <a:t>corretora </a:t>
            </a:r>
            <a:r>
              <a:rPr lang="pt-BR" sz="1700" u="sng" spc="-45">
                <a:uFill>
                  <a:solidFill>
                    <a:srgbClr val="3563FD"/>
                  </a:solidFill>
                </a:uFill>
                <a:latin typeface="Arial"/>
                <a:cs typeface="Arial"/>
              </a:rPr>
              <a:t>autorizada </a:t>
            </a:r>
            <a:r>
              <a:rPr lang="pt-BR" sz="1700" u="sng" spc="-55">
                <a:uFill>
                  <a:solidFill>
                    <a:srgbClr val="3563FD"/>
                  </a:solidFill>
                </a:uFill>
                <a:latin typeface="Arial"/>
                <a:cs typeface="Arial"/>
              </a:rPr>
              <a:t>de </a:t>
            </a:r>
            <a:r>
              <a:rPr lang="pt-BR" sz="1700" u="sng" spc="-70">
                <a:uFill>
                  <a:solidFill>
                    <a:srgbClr val="3563FD"/>
                  </a:solidFill>
                </a:uFill>
                <a:latin typeface="Arial"/>
                <a:cs typeface="Arial"/>
              </a:rPr>
              <a:t>resseguros</a:t>
            </a:r>
            <a:r>
              <a:rPr lang="pt-BR" sz="1700" spc="-70">
                <a:latin typeface="Arial"/>
                <a:cs typeface="Arial"/>
              </a:rPr>
              <a:t>, </a:t>
            </a:r>
            <a:r>
              <a:rPr lang="pt-BR" sz="1700" spc="-65">
                <a:latin typeface="Arial"/>
                <a:cs typeface="Arial"/>
              </a:rPr>
              <a:t> </a:t>
            </a:r>
            <a:r>
              <a:rPr lang="pt-BR" sz="1700" spc="-90">
                <a:latin typeface="Arial"/>
                <a:cs typeface="Arial"/>
              </a:rPr>
              <a:t>pessoa</a:t>
            </a:r>
            <a:r>
              <a:rPr lang="pt-BR" sz="1700" spc="-85">
                <a:latin typeface="Arial"/>
                <a:cs typeface="Arial"/>
              </a:rPr>
              <a:t> </a:t>
            </a:r>
            <a:r>
              <a:rPr lang="pt-BR" sz="1700" spc="-30">
                <a:latin typeface="Arial"/>
                <a:cs typeface="Arial"/>
              </a:rPr>
              <a:t>jurídica, </a:t>
            </a:r>
            <a:r>
              <a:rPr lang="pt-BR" sz="1700" spc="-45">
                <a:latin typeface="Arial"/>
                <a:cs typeface="Arial"/>
              </a:rPr>
              <a:t>que disponha </a:t>
            </a:r>
            <a:r>
              <a:rPr lang="pt-BR" sz="1700" spc="-55">
                <a:latin typeface="Arial"/>
                <a:cs typeface="Arial"/>
              </a:rPr>
              <a:t>de </a:t>
            </a:r>
            <a:r>
              <a:rPr lang="pt-BR" sz="1700" spc="-20">
                <a:latin typeface="Arial"/>
                <a:cs typeface="Arial"/>
              </a:rPr>
              <a:t>contrato </a:t>
            </a:r>
            <a:r>
              <a:rPr lang="pt-BR" sz="1700" spc="-55">
                <a:latin typeface="Arial"/>
                <a:cs typeface="Arial"/>
              </a:rPr>
              <a:t>de </a:t>
            </a:r>
            <a:r>
              <a:rPr lang="pt-BR" sz="1700" spc="-65">
                <a:latin typeface="Arial"/>
                <a:cs typeface="Arial"/>
              </a:rPr>
              <a:t>seguro </a:t>
            </a:r>
            <a:r>
              <a:rPr lang="pt-BR" sz="1700" spc="-55">
                <a:latin typeface="Arial"/>
                <a:cs typeface="Arial"/>
              </a:rPr>
              <a:t>de </a:t>
            </a:r>
            <a:r>
              <a:rPr lang="pt-BR" sz="1700" spc="-45">
                <a:latin typeface="Arial"/>
                <a:cs typeface="Arial"/>
              </a:rPr>
              <a:t>responsabilidade </a:t>
            </a:r>
            <a:r>
              <a:rPr lang="pt-BR" sz="1700" spc="-20">
                <a:latin typeface="Arial"/>
                <a:cs typeface="Arial"/>
              </a:rPr>
              <a:t>civil </a:t>
            </a:r>
            <a:r>
              <a:rPr lang="pt-BR" sz="1700" spc="-30">
                <a:latin typeface="Arial"/>
                <a:cs typeface="Arial"/>
              </a:rPr>
              <a:t>profissional, </a:t>
            </a:r>
            <a:r>
              <a:rPr lang="pt-BR" sz="1700" spc="-70">
                <a:latin typeface="Arial"/>
                <a:cs typeface="Arial"/>
              </a:rPr>
              <a:t>na </a:t>
            </a:r>
            <a:r>
              <a:rPr lang="pt-BR" sz="1700" spc="-20">
                <a:latin typeface="Arial"/>
                <a:cs typeface="Arial"/>
              </a:rPr>
              <a:t>forma </a:t>
            </a:r>
            <a:r>
              <a:rPr lang="pt-BR" sz="1700" spc="-15">
                <a:latin typeface="Arial"/>
                <a:cs typeface="Arial"/>
              </a:rPr>
              <a:t> </a:t>
            </a:r>
            <a:r>
              <a:rPr lang="pt-BR" sz="1700" spc="-20">
                <a:latin typeface="Arial"/>
                <a:cs typeface="Arial"/>
              </a:rPr>
              <a:t>definida </a:t>
            </a:r>
            <a:r>
              <a:rPr lang="pt-BR" sz="1700" spc="-30">
                <a:latin typeface="Arial"/>
                <a:cs typeface="Arial"/>
              </a:rPr>
              <a:t>pelo </a:t>
            </a:r>
            <a:r>
              <a:rPr lang="pt-BR" sz="1700" spc="-60">
                <a:latin typeface="Arial"/>
                <a:cs typeface="Arial"/>
              </a:rPr>
              <a:t>órgão </a:t>
            </a:r>
            <a:r>
              <a:rPr lang="pt-BR" sz="1700" spc="-30">
                <a:latin typeface="Arial"/>
                <a:cs typeface="Arial"/>
              </a:rPr>
              <a:t>regulador </a:t>
            </a:r>
            <a:r>
              <a:rPr lang="pt-BR" sz="1700" spc="-55">
                <a:latin typeface="Arial"/>
                <a:cs typeface="Arial"/>
              </a:rPr>
              <a:t>de </a:t>
            </a:r>
            <a:r>
              <a:rPr lang="pt-BR" sz="1700" spc="-70">
                <a:latin typeface="Arial"/>
                <a:cs typeface="Arial"/>
              </a:rPr>
              <a:t>seguros, </a:t>
            </a:r>
            <a:r>
              <a:rPr lang="pt-BR" sz="1700" spc="-90">
                <a:latin typeface="Arial"/>
                <a:cs typeface="Arial"/>
              </a:rPr>
              <a:t>e </a:t>
            </a:r>
            <a:r>
              <a:rPr lang="pt-BR" sz="1700" spc="-45">
                <a:latin typeface="Arial"/>
                <a:cs typeface="Arial"/>
              </a:rPr>
              <a:t>que </a:t>
            </a:r>
            <a:r>
              <a:rPr lang="pt-BR" sz="1700" spc="-30">
                <a:latin typeface="Arial"/>
                <a:cs typeface="Arial"/>
              </a:rPr>
              <a:t>tenha </a:t>
            </a:r>
            <a:r>
              <a:rPr lang="pt-BR" sz="1700" spc="-50">
                <a:latin typeface="Arial"/>
                <a:cs typeface="Arial"/>
              </a:rPr>
              <a:t>como </a:t>
            </a:r>
            <a:r>
              <a:rPr lang="pt-BR" sz="1700" spc="-60">
                <a:latin typeface="Arial"/>
                <a:cs typeface="Arial"/>
              </a:rPr>
              <a:t>responsável </a:t>
            </a:r>
            <a:r>
              <a:rPr lang="pt-BR" sz="1700" spc="-35">
                <a:latin typeface="Arial"/>
                <a:cs typeface="Arial"/>
              </a:rPr>
              <a:t>técnico </a:t>
            </a:r>
            <a:r>
              <a:rPr lang="pt-BR" sz="1700" spc="-45">
                <a:latin typeface="Arial"/>
                <a:cs typeface="Arial"/>
              </a:rPr>
              <a:t>o </a:t>
            </a:r>
            <a:r>
              <a:rPr lang="pt-BR" sz="1700" spc="-10">
                <a:latin typeface="Arial"/>
                <a:cs typeface="Arial"/>
              </a:rPr>
              <a:t>corretor </a:t>
            </a:r>
            <a:r>
              <a:rPr lang="pt-BR" sz="1700" spc="-55">
                <a:latin typeface="Arial"/>
                <a:cs typeface="Arial"/>
              </a:rPr>
              <a:t>de </a:t>
            </a:r>
            <a:r>
              <a:rPr lang="pt-BR" sz="1700" spc="-75">
                <a:latin typeface="Arial"/>
                <a:cs typeface="Arial"/>
              </a:rPr>
              <a:t>seguros </a:t>
            </a:r>
            <a:r>
              <a:rPr lang="pt-BR" sz="1700" spc="-70">
                <a:latin typeface="Arial"/>
                <a:cs typeface="Arial"/>
              </a:rPr>
              <a:t> </a:t>
            </a:r>
            <a:r>
              <a:rPr lang="pt-BR" sz="1700" spc="-60">
                <a:latin typeface="Arial"/>
                <a:cs typeface="Arial"/>
              </a:rPr>
              <a:t>especializado</a:t>
            </a:r>
            <a:r>
              <a:rPr lang="pt-BR" sz="1700" spc="-40">
                <a:latin typeface="Arial"/>
                <a:cs typeface="Arial"/>
              </a:rPr>
              <a:t> </a:t>
            </a:r>
            <a:r>
              <a:rPr lang="pt-BR" sz="1700" spc="-90">
                <a:latin typeface="Arial"/>
                <a:cs typeface="Arial"/>
              </a:rPr>
              <a:t>e</a:t>
            </a:r>
            <a:r>
              <a:rPr lang="pt-BR" sz="1700" spc="-40">
                <a:latin typeface="Arial"/>
                <a:cs typeface="Arial"/>
              </a:rPr>
              <a:t> </a:t>
            </a:r>
            <a:r>
              <a:rPr lang="pt-BR" sz="1700" spc="-35">
                <a:latin typeface="Arial"/>
                <a:cs typeface="Arial"/>
              </a:rPr>
              <a:t>devidamente </a:t>
            </a:r>
            <a:r>
              <a:rPr lang="pt-BR" sz="1700" spc="-5">
                <a:latin typeface="Arial"/>
                <a:cs typeface="Arial"/>
              </a:rPr>
              <a:t>habilitado”</a:t>
            </a:r>
            <a:r>
              <a:rPr lang="pt-BR" sz="1700" spc="-50">
                <a:latin typeface="Arial"/>
                <a:cs typeface="Arial"/>
              </a:rPr>
              <a:t> </a:t>
            </a:r>
            <a:r>
              <a:rPr lang="pt-BR" sz="1700" spc="-175">
                <a:latin typeface="Arial"/>
                <a:cs typeface="Arial"/>
              </a:rPr>
              <a:t>(LC</a:t>
            </a:r>
            <a:r>
              <a:rPr lang="pt-BR" sz="1700" spc="-40">
                <a:latin typeface="Arial"/>
                <a:cs typeface="Arial"/>
              </a:rPr>
              <a:t> </a:t>
            </a:r>
            <a:r>
              <a:rPr lang="pt-BR" sz="1700" spc="-30">
                <a:latin typeface="Arial"/>
                <a:cs typeface="Arial"/>
              </a:rPr>
              <a:t>n.</a:t>
            </a:r>
            <a:r>
              <a:rPr lang="pt-BR" sz="1700" spc="-55">
                <a:latin typeface="Arial"/>
                <a:cs typeface="Arial"/>
              </a:rPr>
              <a:t> </a:t>
            </a:r>
            <a:r>
              <a:rPr lang="pt-BR" sz="1700" spc="-30">
                <a:latin typeface="Arial"/>
                <a:cs typeface="Arial"/>
              </a:rPr>
              <a:t>126/2007).</a:t>
            </a:r>
            <a:endParaRPr lang="pt-BR" sz="1700">
              <a:latin typeface="Arial"/>
              <a:cs typeface="Arial"/>
            </a:endParaRPr>
          </a:p>
          <a:p>
            <a:pPr marL="0" indent="0">
              <a:buNone/>
            </a:pPr>
            <a:endParaRPr lang="pt-BR" sz="1700"/>
          </a:p>
        </p:txBody>
      </p:sp>
    </p:spTree>
    <p:extLst>
      <p:ext uri="{BB962C8B-B14F-4D97-AF65-F5344CB8AC3E}">
        <p14:creationId xmlns:p14="http://schemas.microsoft.com/office/powerpoint/2010/main" val="282436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141B29-2936-B745-92D2-AF7D40D9FD70}"/>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Ainda sobre a mediação  no resseguro (LC 126, de 2007)</a:t>
            </a:r>
          </a:p>
        </p:txBody>
      </p:sp>
      <p:sp>
        <p:nvSpPr>
          <p:cNvPr id="3" name="Espaço Reservado para Conteúdo 2">
            <a:extLst>
              <a:ext uri="{FF2B5EF4-FFF2-40B4-BE49-F238E27FC236}">
                <a16:creationId xmlns:a16="http://schemas.microsoft.com/office/drawing/2014/main" id="{998FB40D-F676-A24C-A773-1FF6B2CBA08D}"/>
              </a:ext>
            </a:extLst>
          </p:cNvPr>
          <p:cNvSpPr>
            <a:spLocks noGrp="1"/>
          </p:cNvSpPr>
          <p:nvPr>
            <p:ph idx="1"/>
          </p:nvPr>
        </p:nvSpPr>
        <p:spPr>
          <a:xfrm>
            <a:off x="4810259" y="649480"/>
            <a:ext cx="6555347" cy="5546047"/>
          </a:xfrm>
        </p:spPr>
        <p:txBody>
          <a:bodyPr anchor="ctr">
            <a:normAutofit/>
          </a:bodyPr>
          <a:lstStyle/>
          <a:p>
            <a:pPr marL="0" indent="0">
              <a:buNone/>
            </a:pPr>
            <a:r>
              <a:rPr lang="pt-BR" sz="1900"/>
              <a:t>Art. 15. Nos contratos com a intermediação de corretoras de resseguro, </a:t>
            </a:r>
            <a:r>
              <a:rPr lang="pt-BR" sz="1900" b="1"/>
              <a:t>não poderão ser incluídas cláusulas que limitem ou restrinjam a relação direta entre as cedentes e os resseguradores</a:t>
            </a:r>
            <a:r>
              <a:rPr lang="pt-BR" sz="1900"/>
              <a:t> nem se poderão conferir poderes ou faculdades a tais corretoras além daqueles necessários e próprios ao desempenho de suas atribuições como intermediários independentes na contratação do resseguro. </a:t>
            </a:r>
          </a:p>
          <a:p>
            <a:pPr marL="0" indent="0">
              <a:buNone/>
            </a:pPr>
            <a:r>
              <a:rPr lang="pt-BR" sz="1900"/>
              <a:t>Art. 16. Nos contratos a que se refere o art. 15 desta Lei Complementar, </a:t>
            </a:r>
            <a:r>
              <a:rPr lang="pt-BR" sz="1900" b="1"/>
              <a:t>é obrigatória a inclusão de cláusula de intermediação, definindo se a corretora está ou não autorizada a receber os prêmios de resseguro ou a coletar o valor correspondente às recuperações de indenizações ou benefícios</a:t>
            </a:r>
            <a:r>
              <a:rPr lang="pt-BR" sz="1900"/>
              <a:t>. </a:t>
            </a:r>
          </a:p>
          <a:p>
            <a:pPr marL="0" indent="0">
              <a:buNone/>
            </a:pPr>
            <a:r>
              <a:rPr lang="pt-BR" sz="1900"/>
              <a:t>Parágrafo único. Estando a corretora autorizada ao recebimento ou à coleta a que se refere o caput deste artigo, os seguintes procedimentos serão observados: I </a:t>
            </a:r>
            <a:r>
              <a:rPr lang="pt-BR" sz="1900" b="1"/>
              <a:t>- o pagamento do prêmio à corretora libera a cedente</a:t>
            </a:r>
            <a:r>
              <a:rPr lang="pt-BR" sz="1900"/>
              <a:t> de qualquer responsabilidade pelo pagamento efetuado ao ressegurador; e, II - o pagamento de indenização ou benefício à corretora só libera o ressegurador quando efetivamente recebido pela cedente. </a:t>
            </a:r>
          </a:p>
        </p:txBody>
      </p:sp>
    </p:spTree>
    <p:extLst>
      <p:ext uri="{BB962C8B-B14F-4D97-AF65-F5344CB8AC3E}">
        <p14:creationId xmlns:p14="http://schemas.microsoft.com/office/powerpoint/2010/main" val="339426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5A382C-2304-E743-89AC-0E2EFC65DFDE}"/>
              </a:ext>
            </a:extLst>
          </p:cNvPr>
          <p:cNvSpPr>
            <a:spLocks noGrp="1"/>
          </p:cNvSpPr>
          <p:nvPr>
            <p:ph type="title"/>
          </p:nvPr>
        </p:nvSpPr>
        <p:spPr>
          <a:xfrm>
            <a:off x="144966" y="586855"/>
            <a:ext cx="3523122" cy="4843789"/>
          </a:xfrm>
        </p:spPr>
        <p:txBody>
          <a:bodyPr anchor="b">
            <a:normAutofit fontScale="90000"/>
          </a:bodyPr>
          <a:lstStyle/>
          <a:p>
            <a:pPr algn="r"/>
            <a:r>
              <a:rPr lang="pt-BR" sz="4000" dirty="0">
                <a:solidFill>
                  <a:srgbClr val="FFFFFF"/>
                </a:solidFill>
              </a:rPr>
              <a:t>Agente </a:t>
            </a:r>
            <a:r>
              <a:rPr lang="pt-BR" sz="4000" dirty="0" err="1">
                <a:solidFill>
                  <a:srgbClr val="FFFFFF"/>
                </a:solidFill>
              </a:rPr>
              <a:t>X</a:t>
            </a:r>
            <a:r>
              <a:rPr lang="pt-BR" sz="4000" dirty="0">
                <a:solidFill>
                  <a:srgbClr val="FFFFFF"/>
                </a:solidFill>
              </a:rPr>
              <a:t> Corretor</a:t>
            </a:r>
            <a:br>
              <a:rPr lang="pt-BR" sz="4000" dirty="0">
                <a:solidFill>
                  <a:srgbClr val="FFFFFF"/>
                </a:solidFill>
              </a:rPr>
            </a:br>
            <a:r>
              <a:rPr lang="pt-BR" sz="4000" dirty="0">
                <a:solidFill>
                  <a:srgbClr val="FFFFFF"/>
                </a:solidFill>
              </a:rPr>
              <a:t>Existe em outros países a figura do agente</a:t>
            </a:r>
            <a:br>
              <a:rPr lang="pt-BR" sz="4000" dirty="0">
                <a:solidFill>
                  <a:srgbClr val="FFFFFF"/>
                </a:solidFill>
              </a:rPr>
            </a:br>
            <a:br>
              <a:rPr lang="pt-BR" sz="4000" dirty="0">
                <a:solidFill>
                  <a:srgbClr val="FFFFFF"/>
                </a:solidFill>
              </a:rPr>
            </a:br>
            <a:r>
              <a:rPr lang="pt-BR" sz="4000" dirty="0">
                <a:solidFill>
                  <a:srgbClr val="FFFFFF"/>
                </a:solidFill>
              </a:rPr>
              <a:t>Embora o Código Civil se refira a agente de seguros, não há previsão no DL 73 e na regulação</a:t>
            </a:r>
          </a:p>
        </p:txBody>
      </p:sp>
      <p:sp>
        <p:nvSpPr>
          <p:cNvPr id="3" name="Espaço Reservado para Conteúdo 2">
            <a:extLst>
              <a:ext uri="{FF2B5EF4-FFF2-40B4-BE49-F238E27FC236}">
                <a16:creationId xmlns:a16="http://schemas.microsoft.com/office/drawing/2014/main" id="{6707A365-A1A9-E74E-8F47-414BB6A203BD}"/>
              </a:ext>
            </a:extLst>
          </p:cNvPr>
          <p:cNvSpPr>
            <a:spLocks noGrp="1"/>
          </p:cNvSpPr>
          <p:nvPr>
            <p:ph idx="1"/>
          </p:nvPr>
        </p:nvSpPr>
        <p:spPr>
          <a:xfrm>
            <a:off x="4800601" y="649480"/>
            <a:ext cx="6565006" cy="5851333"/>
          </a:xfrm>
        </p:spPr>
        <p:txBody>
          <a:bodyPr anchor="ctr">
            <a:normAutofit fontScale="92500" lnSpcReduction="10000"/>
          </a:bodyPr>
          <a:lstStyle/>
          <a:p>
            <a:r>
              <a:rPr lang="pt-BR" sz="1400" dirty="0">
                <a:latin typeface="Times New Roman" panose="02020603050405020304" pitchFamily="18" charset="0"/>
                <a:cs typeface="Times New Roman" panose="02020603050405020304" pitchFamily="18" charset="0"/>
              </a:rPr>
              <a:t>Diretiva 2002/92/CE  distingue entre agentes (ligados a seguradoras) e corretores, e fixa as regras para transmissão de informações entre proponentes e seguradoras através dos intermediários</a:t>
            </a:r>
          </a:p>
          <a:p>
            <a:r>
              <a:rPr lang="pt-BR" sz="1400" spc="-10" dirty="0">
                <a:latin typeface="Times New Roman" panose="02020603050405020304" pitchFamily="18" charset="0"/>
                <a:cs typeface="Times New Roman" panose="02020603050405020304" pitchFamily="18" charset="0"/>
              </a:rPr>
              <a:t>“</a:t>
            </a:r>
            <a:r>
              <a:rPr lang="pt-BR" sz="1400" b="1" spc="-10" dirty="0" err="1">
                <a:latin typeface="Times New Roman" panose="02020603050405020304" pitchFamily="18" charset="0"/>
                <a:cs typeface="Times New Roman" panose="02020603050405020304" pitchFamily="18" charset="0"/>
              </a:rPr>
              <a:t>Art</a:t>
            </a:r>
            <a:r>
              <a:rPr lang="pt-BR" sz="1400" b="1" spc="-10" dirty="0">
                <a:latin typeface="Times New Roman" panose="02020603050405020304" pitchFamily="18" charset="0"/>
                <a:cs typeface="Times New Roman" panose="02020603050405020304" pitchFamily="18" charset="0"/>
              </a:rPr>
              <a:t> </a:t>
            </a:r>
            <a:r>
              <a:rPr lang="pt-BR" sz="1400" b="1" spc="-50" dirty="0">
                <a:latin typeface="Times New Roman" panose="02020603050405020304" pitchFamily="18" charset="0"/>
                <a:cs typeface="Times New Roman" panose="02020603050405020304" pitchFamily="18" charset="0"/>
              </a:rPr>
              <a:t>122</a:t>
            </a:r>
            <a:r>
              <a:rPr lang="pt-BR" sz="1400" spc="-50" dirty="0">
                <a:latin typeface="Times New Roman" panose="02020603050405020304" pitchFamily="18" charset="0"/>
                <a:cs typeface="Times New Roman" panose="02020603050405020304" pitchFamily="18" charset="0"/>
              </a:rPr>
              <a:t>. </a:t>
            </a:r>
            <a:r>
              <a:rPr lang="pt-BR" sz="1400" spc="-175" dirty="0">
                <a:latin typeface="Times New Roman" panose="02020603050405020304" pitchFamily="18" charset="0"/>
                <a:cs typeface="Times New Roman" panose="02020603050405020304" pitchFamily="18" charset="0"/>
              </a:rPr>
              <a:t>O </a:t>
            </a:r>
            <a:r>
              <a:rPr lang="pt-BR" sz="1400" spc="-10" dirty="0">
                <a:latin typeface="Times New Roman" panose="02020603050405020304" pitchFamily="18" charset="0"/>
                <a:cs typeface="Times New Roman" panose="02020603050405020304" pitchFamily="18" charset="0"/>
              </a:rPr>
              <a:t>corretor </a:t>
            </a:r>
            <a:r>
              <a:rPr lang="pt-BR" sz="1400" spc="-55" dirty="0">
                <a:latin typeface="Times New Roman" panose="02020603050405020304" pitchFamily="18" charset="0"/>
                <a:cs typeface="Times New Roman" panose="02020603050405020304" pitchFamily="18" charset="0"/>
              </a:rPr>
              <a:t>de </a:t>
            </a:r>
            <a:r>
              <a:rPr lang="pt-BR" sz="1400" spc="-70" dirty="0">
                <a:latin typeface="Times New Roman" panose="02020603050405020304" pitchFamily="18" charset="0"/>
                <a:cs typeface="Times New Roman" panose="02020603050405020304" pitchFamily="18" charset="0"/>
              </a:rPr>
              <a:t>seguros, </a:t>
            </a:r>
            <a:r>
              <a:rPr lang="pt-BR" sz="1400" spc="-90" dirty="0">
                <a:latin typeface="Times New Roman" panose="02020603050405020304" pitchFamily="18" charset="0"/>
                <a:cs typeface="Times New Roman" panose="02020603050405020304" pitchFamily="18" charset="0"/>
              </a:rPr>
              <a:t>pessoa </a:t>
            </a:r>
            <a:r>
              <a:rPr lang="pt-BR" sz="1400" spc="-65" dirty="0">
                <a:latin typeface="Times New Roman" panose="02020603050405020304" pitchFamily="18" charset="0"/>
                <a:cs typeface="Times New Roman" panose="02020603050405020304" pitchFamily="18" charset="0"/>
              </a:rPr>
              <a:t>física </a:t>
            </a:r>
            <a:r>
              <a:rPr lang="pt-BR" sz="1400" spc="-35" dirty="0">
                <a:latin typeface="Times New Roman" panose="02020603050405020304" pitchFamily="18" charset="0"/>
                <a:cs typeface="Times New Roman" panose="02020603050405020304" pitchFamily="18" charset="0"/>
              </a:rPr>
              <a:t>ou </a:t>
            </a:r>
            <a:r>
              <a:rPr lang="pt-BR" sz="1400" spc="-30" dirty="0">
                <a:latin typeface="Times New Roman" panose="02020603050405020304" pitchFamily="18" charset="0"/>
                <a:cs typeface="Times New Roman" panose="02020603050405020304" pitchFamily="18" charset="0"/>
              </a:rPr>
              <a:t>jurídica, </a:t>
            </a:r>
            <a:r>
              <a:rPr lang="pt-BR" sz="1400" spc="-90" dirty="0">
                <a:latin typeface="Times New Roman" panose="02020603050405020304" pitchFamily="18" charset="0"/>
                <a:cs typeface="Times New Roman" panose="02020603050405020304" pitchFamily="18" charset="0"/>
              </a:rPr>
              <a:t>é </a:t>
            </a:r>
            <a:r>
              <a:rPr lang="pt-BR" sz="1400" spc="-45" dirty="0">
                <a:latin typeface="Times New Roman" panose="02020603050405020304" pitchFamily="18" charset="0"/>
                <a:cs typeface="Times New Roman" panose="02020603050405020304" pitchFamily="18" charset="0"/>
              </a:rPr>
              <a:t>o </a:t>
            </a:r>
            <a:r>
              <a:rPr lang="pt-BR" sz="1400" b="1" spc="-65" dirty="0">
                <a:latin typeface="Times New Roman" panose="02020603050405020304" pitchFamily="18" charset="0"/>
                <a:cs typeface="Times New Roman" panose="02020603050405020304" pitchFamily="18" charset="0"/>
              </a:rPr>
              <a:t>intermediário </a:t>
            </a:r>
            <a:r>
              <a:rPr lang="pt-BR" sz="1400" u="sng" spc="-40" dirty="0">
                <a:uFill>
                  <a:solidFill>
                    <a:srgbClr val="3563FD"/>
                  </a:solidFill>
                </a:uFill>
                <a:latin typeface="Times New Roman" panose="02020603050405020304" pitchFamily="18" charset="0"/>
                <a:cs typeface="Times New Roman" panose="02020603050405020304" pitchFamily="18" charset="0"/>
              </a:rPr>
              <a:t>legalmente </a:t>
            </a:r>
            <a:r>
              <a:rPr lang="pt-BR" sz="1400" u="sng" spc="-35" dirty="0">
                <a:uFill>
                  <a:solidFill>
                    <a:srgbClr val="3563FD"/>
                  </a:solidFill>
                </a:uFill>
                <a:latin typeface="Times New Roman" panose="02020603050405020304" pitchFamily="18" charset="0"/>
                <a:cs typeface="Times New Roman" panose="02020603050405020304" pitchFamily="18" charset="0"/>
              </a:rPr>
              <a:t>autorizado</a:t>
            </a:r>
            <a:r>
              <a:rPr lang="pt-BR" sz="1400" spc="-35" dirty="0">
                <a:latin typeface="Times New Roman" panose="02020603050405020304" pitchFamily="18" charset="0"/>
                <a:cs typeface="Times New Roman" panose="02020603050405020304" pitchFamily="18" charset="0"/>
              </a:rPr>
              <a:t> </a:t>
            </a:r>
            <a:r>
              <a:rPr lang="pt-BR" sz="1400" spc="-120" dirty="0">
                <a:latin typeface="Times New Roman" panose="02020603050405020304" pitchFamily="18" charset="0"/>
                <a:cs typeface="Times New Roman" panose="02020603050405020304" pitchFamily="18" charset="0"/>
              </a:rPr>
              <a:t>a </a:t>
            </a:r>
            <a:r>
              <a:rPr lang="pt-BR" sz="1400" spc="-114" dirty="0">
                <a:latin typeface="Times New Roman" panose="02020603050405020304" pitchFamily="18" charset="0"/>
                <a:cs typeface="Times New Roman" panose="02020603050405020304" pitchFamily="18" charset="0"/>
              </a:rPr>
              <a:t> </a:t>
            </a:r>
            <a:r>
              <a:rPr lang="pt-BR" sz="1400" u="sng" spc="-50" dirty="0">
                <a:uFill>
                  <a:solidFill>
                    <a:srgbClr val="3563FD"/>
                  </a:solidFill>
                </a:uFill>
                <a:latin typeface="Times New Roman" panose="02020603050405020304" pitchFamily="18" charset="0"/>
                <a:cs typeface="Times New Roman" panose="02020603050405020304" pitchFamily="18" charset="0"/>
              </a:rPr>
              <a:t>angariar </a:t>
            </a:r>
            <a:r>
              <a:rPr lang="pt-BR" sz="1400" u="sng" spc="-90" dirty="0">
                <a:uFill>
                  <a:solidFill>
                    <a:srgbClr val="3563FD"/>
                  </a:solidFill>
                </a:uFill>
                <a:latin typeface="Times New Roman" panose="02020603050405020304" pitchFamily="18" charset="0"/>
                <a:cs typeface="Times New Roman" panose="02020603050405020304" pitchFamily="18" charset="0"/>
              </a:rPr>
              <a:t>e </a:t>
            </a:r>
            <a:r>
              <a:rPr lang="pt-BR" sz="1400" u="sng" spc="-25" dirty="0">
                <a:uFill>
                  <a:solidFill>
                    <a:srgbClr val="3563FD"/>
                  </a:solidFill>
                </a:uFill>
                <a:latin typeface="Times New Roman" panose="02020603050405020304" pitchFamily="18" charset="0"/>
                <a:cs typeface="Times New Roman" panose="02020603050405020304" pitchFamily="18" charset="0"/>
              </a:rPr>
              <a:t>promover </a:t>
            </a:r>
            <a:r>
              <a:rPr lang="pt-BR" sz="1400" u="sng" spc="-35" dirty="0">
                <a:uFill>
                  <a:solidFill>
                    <a:srgbClr val="3563FD"/>
                  </a:solidFill>
                </a:uFill>
                <a:latin typeface="Times New Roman" panose="02020603050405020304" pitchFamily="18" charset="0"/>
                <a:cs typeface="Times New Roman" panose="02020603050405020304" pitchFamily="18" charset="0"/>
              </a:rPr>
              <a:t>contratos </a:t>
            </a:r>
            <a:r>
              <a:rPr lang="pt-BR" sz="1400" u="sng" spc="-55" dirty="0">
                <a:uFill>
                  <a:solidFill>
                    <a:srgbClr val="3563FD"/>
                  </a:solidFill>
                </a:uFill>
                <a:latin typeface="Times New Roman" panose="02020603050405020304" pitchFamily="18" charset="0"/>
                <a:cs typeface="Times New Roman" panose="02020603050405020304" pitchFamily="18" charset="0"/>
              </a:rPr>
              <a:t>de </a:t>
            </a:r>
            <a:r>
              <a:rPr lang="pt-BR" sz="1400" u="sng" spc="-65" dirty="0">
                <a:uFill>
                  <a:solidFill>
                    <a:srgbClr val="3563FD"/>
                  </a:solidFill>
                </a:uFill>
                <a:latin typeface="Times New Roman" panose="02020603050405020304" pitchFamily="18" charset="0"/>
                <a:cs typeface="Times New Roman" panose="02020603050405020304" pitchFamily="18" charset="0"/>
              </a:rPr>
              <a:t>seguro</a:t>
            </a:r>
            <a:r>
              <a:rPr lang="pt-BR" sz="1400" spc="-65" dirty="0">
                <a:latin typeface="Times New Roman" panose="02020603050405020304" pitchFamily="18" charset="0"/>
                <a:cs typeface="Times New Roman" panose="02020603050405020304" pitchFamily="18" charset="0"/>
              </a:rPr>
              <a:t> </a:t>
            </a:r>
            <a:r>
              <a:rPr lang="pt-BR" sz="1400" spc="-15" dirty="0">
                <a:latin typeface="Times New Roman" panose="02020603050405020304" pitchFamily="18" charset="0"/>
                <a:cs typeface="Times New Roman" panose="02020603050405020304" pitchFamily="18" charset="0"/>
              </a:rPr>
              <a:t>entre </a:t>
            </a:r>
            <a:r>
              <a:rPr lang="pt-BR" sz="1400" spc="-130" dirty="0">
                <a:latin typeface="Times New Roman" panose="02020603050405020304" pitchFamily="18" charset="0"/>
                <a:cs typeface="Times New Roman" panose="02020603050405020304" pitchFamily="18" charset="0"/>
              </a:rPr>
              <a:t>as </a:t>
            </a:r>
            <a:r>
              <a:rPr lang="pt-BR" sz="1400" spc="-85" dirty="0">
                <a:latin typeface="Times New Roman" panose="02020603050405020304" pitchFamily="18" charset="0"/>
                <a:cs typeface="Times New Roman" panose="02020603050405020304" pitchFamily="18" charset="0"/>
              </a:rPr>
              <a:t>Sociedades </a:t>
            </a:r>
            <a:r>
              <a:rPr lang="pt-BR" sz="1400" spc="-80" dirty="0">
                <a:latin typeface="Times New Roman" panose="02020603050405020304" pitchFamily="18" charset="0"/>
                <a:cs typeface="Times New Roman" panose="02020603050405020304" pitchFamily="18" charset="0"/>
              </a:rPr>
              <a:t>Seguradoras </a:t>
            </a:r>
            <a:r>
              <a:rPr lang="pt-BR" sz="1400" spc="-90" dirty="0">
                <a:latin typeface="Times New Roman" panose="02020603050405020304" pitchFamily="18" charset="0"/>
                <a:cs typeface="Times New Roman" panose="02020603050405020304" pitchFamily="18" charset="0"/>
              </a:rPr>
              <a:t>e </a:t>
            </a:r>
            <a:r>
              <a:rPr lang="pt-BR" sz="1400" spc="-130" dirty="0">
                <a:latin typeface="Times New Roman" panose="02020603050405020304" pitchFamily="18" charset="0"/>
                <a:cs typeface="Times New Roman" panose="02020603050405020304" pitchFamily="18" charset="0"/>
              </a:rPr>
              <a:t>as </a:t>
            </a:r>
            <a:r>
              <a:rPr lang="pt-BR" sz="1400" spc="-95" dirty="0">
                <a:latin typeface="Times New Roman" panose="02020603050405020304" pitchFamily="18" charset="0"/>
                <a:cs typeface="Times New Roman" panose="02020603050405020304" pitchFamily="18" charset="0"/>
              </a:rPr>
              <a:t>pessoas </a:t>
            </a:r>
            <a:r>
              <a:rPr lang="pt-BR" sz="1400" spc="-75" dirty="0">
                <a:latin typeface="Times New Roman" panose="02020603050405020304" pitchFamily="18" charset="0"/>
                <a:cs typeface="Times New Roman" panose="02020603050405020304" pitchFamily="18" charset="0"/>
              </a:rPr>
              <a:t>físicas </a:t>
            </a:r>
            <a:r>
              <a:rPr lang="pt-BR" sz="1400" spc="-20" dirty="0">
                <a:latin typeface="Times New Roman" panose="02020603050405020304" pitchFamily="18" charset="0"/>
                <a:cs typeface="Times New Roman" panose="02020603050405020304" pitchFamily="18" charset="0"/>
              </a:rPr>
              <a:t>ou </a:t>
            </a:r>
            <a:r>
              <a:rPr lang="pt-BR" sz="1400" spc="-15" dirty="0">
                <a:latin typeface="Times New Roman" panose="02020603050405020304" pitchFamily="18" charset="0"/>
                <a:cs typeface="Times New Roman" panose="02020603050405020304" pitchFamily="18" charset="0"/>
              </a:rPr>
              <a:t> </a:t>
            </a:r>
            <a:r>
              <a:rPr lang="pt-BR" sz="1400" spc="-5" dirty="0">
                <a:latin typeface="Times New Roman" panose="02020603050405020304" pitchFamily="18" charset="0"/>
                <a:cs typeface="Times New Roman" panose="02020603050405020304" pitchFamily="18" charset="0"/>
              </a:rPr>
              <a:t>j</a:t>
            </a:r>
            <a:r>
              <a:rPr lang="pt-BR" sz="1400" spc="10" dirty="0">
                <a:latin typeface="Times New Roman" panose="02020603050405020304" pitchFamily="18" charset="0"/>
                <a:cs typeface="Times New Roman" panose="02020603050405020304" pitchFamily="18" charset="0"/>
              </a:rPr>
              <a:t>u</a:t>
            </a:r>
            <a:r>
              <a:rPr lang="pt-BR" sz="1400" spc="30" dirty="0">
                <a:latin typeface="Times New Roman" panose="02020603050405020304" pitchFamily="18" charset="0"/>
                <a:cs typeface="Times New Roman" panose="02020603050405020304" pitchFamily="18" charset="0"/>
              </a:rPr>
              <a:t>r</a:t>
            </a:r>
            <a:r>
              <a:rPr lang="pt-BR" sz="1400" spc="-65" dirty="0">
                <a:latin typeface="Times New Roman" panose="02020603050405020304" pitchFamily="18" charset="0"/>
                <a:cs typeface="Times New Roman" panose="02020603050405020304" pitchFamily="18" charset="0"/>
              </a:rPr>
              <a:t>í</a:t>
            </a:r>
            <a:r>
              <a:rPr lang="pt-BR" sz="1400" spc="-25" dirty="0">
                <a:latin typeface="Times New Roman" panose="02020603050405020304" pitchFamily="18" charset="0"/>
                <a:cs typeface="Times New Roman" panose="02020603050405020304" pitchFamily="18" charset="0"/>
              </a:rPr>
              <a:t>d</a:t>
            </a:r>
            <a:r>
              <a:rPr lang="pt-BR" sz="1400" spc="20" dirty="0">
                <a:latin typeface="Times New Roman" panose="02020603050405020304" pitchFamily="18" charset="0"/>
                <a:cs typeface="Times New Roman" panose="02020603050405020304" pitchFamily="18" charset="0"/>
              </a:rPr>
              <a:t>i</a:t>
            </a:r>
            <a:r>
              <a:rPr lang="pt-BR" sz="1400" spc="-114" dirty="0">
                <a:latin typeface="Times New Roman" panose="02020603050405020304" pitchFamily="18" charset="0"/>
                <a:cs typeface="Times New Roman" panose="02020603050405020304" pitchFamily="18" charset="0"/>
              </a:rPr>
              <a:t>c</a:t>
            </a:r>
            <a:r>
              <a:rPr lang="pt-BR" sz="1400" spc="-100" dirty="0">
                <a:latin typeface="Times New Roman" panose="02020603050405020304" pitchFamily="18" charset="0"/>
                <a:cs typeface="Times New Roman" panose="02020603050405020304" pitchFamily="18" charset="0"/>
              </a:rPr>
              <a:t>a</a:t>
            </a:r>
            <a:r>
              <a:rPr lang="pt-BR" sz="1400" spc="-165" dirty="0">
                <a:latin typeface="Times New Roman" panose="02020603050405020304" pitchFamily="18" charset="0"/>
                <a:cs typeface="Times New Roman" panose="02020603050405020304" pitchFamily="18" charset="0"/>
              </a:rPr>
              <a:t>s</a:t>
            </a:r>
            <a:r>
              <a:rPr lang="pt-BR" sz="1400" spc="-5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d</a:t>
            </a:r>
            <a:r>
              <a:rPr lang="pt-BR" sz="1400" spc="-70" dirty="0">
                <a:latin typeface="Times New Roman" panose="02020603050405020304" pitchFamily="18" charset="0"/>
                <a:cs typeface="Times New Roman" panose="02020603050405020304" pitchFamily="18" charset="0"/>
              </a:rPr>
              <a:t>e</a:t>
            </a:r>
            <a:r>
              <a:rPr lang="pt-BR" sz="1400" spc="-40"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30" dirty="0">
                <a:latin typeface="Times New Roman" panose="02020603050405020304" pitchFamily="18" charset="0"/>
                <a:cs typeface="Times New Roman" panose="02020603050405020304" pitchFamily="18" charset="0"/>
              </a:rPr>
              <a:t>i</a:t>
            </a:r>
            <a:r>
              <a:rPr lang="pt-BR" sz="1400" spc="10" dirty="0">
                <a:latin typeface="Times New Roman" panose="02020603050405020304" pitchFamily="18" charset="0"/>
                <a:cs typeface="Times New Roman" panose="02020603050405020304" pitchFamily="18" charset="0"/>
              </a:rPr>
              <a:t>r</a:t>
            </a:r>
            <a:r>
              <a:rPr lang="pt-BR" sz="1400" spc="-65" dirty="0">
                <a:latin typeface="Times New Roman" panose="02020603050405020304" pitchFamily="18" charset="0"/>
                <a:cs typeface="Times New Roman" panose="02020603050405020304" pitchFamily="18" charset="0"/>
              </a:rPr>
              <a:t>e</a:t>
            </a:r>
            <a:r>
              <a:rPr lang="pt-BR" sz="1400" spc="20" dirty="0">
                <a:latin typeface="Times New Roman" panose="02020603050405020304" pitchFamily="18" charset="0"/>
                <a:cs typeface="Times New Roman" panose="02020603050405020304" pitchFamily="18" charset="0"/>
              </a:rPr>
              <a:t>i</a:t>
            </a:r>
            <a:r>
              <a:rPr lang="pt-BR" sz="1400" spc="80" dirty="0">
                <a:latin typeface="Times New Roman" panose="02020603050405020304" pitchFamily="18" charset="0"/>
                <a:cs typeface="Times New Roman" panose="02020603050405020304" pitchFamily="18" charset="0"/>
              </a:rPr>
              <a:t>t</a:t>
            </a:r>
            <a:r>
              <a:rPr lang="pt-BR" sz="1400" spc="-45" dirty="0">
                <a:latin typeface="Times New Roman" panose="02020603050405020304" pitchFamily="18" charset="0"/>
                <a:cs typeface="Times New Roman" panose="02020603050405020304" pitchFamily="18" charset="0"/>
              </a:rPr>
              <a:t>o</a:t>
            </a:r>
            <a:r>
              <a:rPr lang="pt-BR" sz="1400" spc="-40" dirty="0">
                <a:latin typeface="Times New Roman" panose="02020603050405020304" pitchFamily="18" charset="0"/>
                <a:cs typeface="Times New Roman" panose="02020603050405020304" pitchFamily="18" charset="0"/>
              </a:rPr>
              <a:t> </a:t>
            </a:r>
            <a:r>
              <a:rPr lang="pt-BR" sz="1400" spc="-120" dirty="0">
                <a:latin typeface="Times New Roman" panose="02020603050405020304" pitchFamily="18" charset="0"/>
                <a:cs typeface="Times New Roman" panose="02020603050405020304" pitchFamily="18" charset="0"/>
              </a:rPr>
              <a:t>P</a:t>
            </a:r>
            <a:r>
              <a:rPr lang="pt-BR" sz="1400" spc="-60" dirty="0">
                <a:latin typeface="Times New Roman" panose="02020603050405020304" pitchFamily="18" charset="0"/>
                <a:cs typeface="Times New Roman" panose="02020603050405020304" pitchFamily="18" charset="0"/>
              </a:rPr>
              <a:t>r</a:t>
            </a:r>
            <a:r>
              <a:rPr lang="pt-BR" sz="1400" spc="15" dirty="0">
                <a:latin typeface="Times New Roman" panose="02020603050405020304" pitchFamily="18" charset="0"/>
                <a:cs typeface="Times New Roman" panose="02020603050405020304" pitchFamily="18" charset="0"/>
              </a:rPr>
              <a:t>i</a:t>
            </a:r>
            <a:r>
              <a:rPr lang="pt-BR" sz="1400" spc="-80" dirty="0">
                <a:latin typeface="Times New Roman" panose="02020603050405020304" pitchFamily="18" charset="0"/>
                <a:cs typeface="Times New Roman" panose="02020603050405020304" pitchFamily="18" charset="0"/>
              </a:rPr>
              <a:t>v</a:t>
            </a:r>
            <a:r>
              <a:rPr lang="pt-BR" sz="1400" spc="-100" dirty="0">
                <a:latin typeface="Times New Roman" panose="02020603050405020304" pitchFamily="18" charset="0"/>
                <a:cs typeface="Times New Roman" panose="02020603050405020304" pitchFamily="18" charset="0"/>
              </a:rPr>
              <a:t>a</a:t>
            </a:r>
            <a:r>
              <a:rPr lang="pt-BR" sz="1400" spc="-25" dirty="0">
                <a:latin typeface="Times New Roman" panose="02020603050405020304" pitchFamily="18" charset="0"/>
                <a:cs typeface="Times New Roman" panose="02020603050405020304" pitchFamily="18" charset="0"/>
              </a:rPr>
              <a:t>d</a:t>
            </a:r>
            <a:r>
              <a:rPr lang="pt-BR" sz="1400" spc="-20" dirty="0">
                <a:latin typeface="Times New Roman" panose="02020603050405020304" pitchFamily="18" charset="0"/>
                <a:cs typeface="Times New Roman" panose="02020603050405020304" pitchFamily="18" charset="0"/>
              </a:rPr>
              <a:t>o</a:t>
            </a:r>
            <a:r>
              <a:rPr lang="pt-BR" sz="1400" spc="125" dirty="0">
                <a:latin typeface="Times New Roman" panose="02020603050405020304" pitchFamily="18" charset="0"/>
                <a:cs typeface="Times New Roman" panose="02020603050405020304" pitchFamily="18" charset="0"/>
              </a:rPr>
              <a:t>”</a:t>
            </a:r>
            <a:r>
              <a:rPr lang="pt-BR" sz="1400" spc="-50" dirty="0">
                <a:latin typeface="Times New Roman" panose="02020603050405020304" pitchFamily="18" charset="0"/>
                <a:cs typeface="Times New Roman" panose="02020603050405020304" pitchFamily="18" charset="0"/>
              </a:rPr>
              <a:t> (</a:t>
            </a:r>
            <a:r>
              <a:rPr lang="pt-BR" sz="1400" spc="-114" dirty="0">
                <a:latin typeface="Times New Roman" panose="02020603050405020304" pitchFamily="18" charset="0"/>
                <a:cs typeface="Times New Roman" panose="02020603050405020304" pitchFamily="18" charset="0"/>
              </a:rPr>
              <a:t>D</a:t>
            </a:r>
            <a:r>
              <a:rPr lang="pt-BR" sz="1400" spc="-204" dirty="0">
                <a:latin typeface="Times New Roman" panose="02020603050405020304" pitchFamily="18" charset="0"/>
                <a:cs typeface="Times New Roman" panose="02020603050405020304" pitchFamily="18" charset="0"/>
              </a:rPr>
              <a:t>L</a:t>
            </a:r>
            <a:r>
              <a:rPr lang="pt-BR" sz="1400" spc="-40" dirty="0">
                <a:latin typeface="Times New Roman" panose="02020603050405020304" pitchFamily="18" charset="0"/>
                <a:cs typeface="Times New Roman" panose="02020603050405020304" pitchFamily="18" charset="0"/>
              </a:rPr>
              <a:t> </a:t>
            </a:r>
            <a:r>
              <a:rPr lang="pt-BR" sz="1400" spc="-25" dirty="0" err="1">
                <a:latin typeface="Times New Roman" panose="02020603050405020304" pitchFamily="18" charset="0"/>
                <a:cs typeface="Times New Roman" panose="02020603050405020304" pitchFamily="18" charset="0"/>
              </a:rPr>
              <a:t>n</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73</a:t>
            </a:r>
            <a:r>
              <a:rPr lang="pt-BR" sz="1400" spc="18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1966</a:t>
            </a:r>
            <a:r>
              <a:rPr lang="pt-BR" sz="1400" spc="-30" dirty="0">
                <a:latin typeface="Times New Roman" panose="02020603050405020304" pitchFamily="18" charset="0"/>
                <a:cs typeface="Times New Roman" panose="02020603050405020304" pitchFamily="18" charset="0"/>
              </a:rPr>
              <a:t>)</a:t>
            </a:r>
            <a:r>
              <a:rPr lang="pt-BR" sz="1400" spc="-40" dirty="0">
                <a:latin typeface="Times New Roman" panose="02020603050405020304" pitchFamily="18" charset="0"/>
                <a:cs typeface="Times New Roman" panose="02020603050405020304" pitchFamily="18" charset="0"/>
              </a:rPr>
              <a:t>. Definição repetida no </a:t>
            </a:r>
            <a:r>
              <a:rPr lang="pt-BR" sz="1400" spc="-45" dirty="0">
                <a:latin typeface="Times New Roman" panose="02020603050405020304" pitchFamily="18" charset="0"/>
                <a:cs typeface="Times New Roman" panose="02020603050405020304" pitchFamily="18" charset="0"/>
              </a:rPr>
              <a:t> </a:t>
            </a:r>
            <a:r>
              <a:rPr lang="pt-BR" sz="1400" b="1" spc="-125" dirty="0" err="1">
                <a:latin typeface="Times New Roman" panose="02020603050405020304" pitchFamily="18" charset="0"/>
                <a:cs typeface="Times New Roman" panose="02020603050405020304" pitchFamily="18" charset="0"/>
              </a:rPr>
              <a:t>A</a:t>
            </a:r>
            <a:r>
              <a:rPr lang="pt-BR" sz="1400" b="1" spc="-65" dirty="0" err="1">
                <a:latin typeface="Times New Roman" panose="02020603050405020304" pitchFamily="18" charset="0"/>
                <a:cs typeface="Times New Roman" panose="02020603050405020304" pitchFamily="18" charset="0"/>
              </a:rPr>
              <a:t>r</a:t>
            </a:r>
            <a:r>
              <a:rPr lang="pt-BR" sz="1400" b="1" spc="20" dirty="0" err="1">
                <a:latin typeface="Times New Roman" panose="02020603050405020304" pitchFamily="18" charset="0"/>
                <a:cs typeface="Times New Roman" panose="02020603050405020304" pitchFamily="18" charset="0"/>
              </a:rPr>
              <a:t>t</a:t>
            </a:r>
            <a:r>
              <a:rPr lang="pt-BR" sz="1400" b="1" spc="-50"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a:t>
            </a:r>
            <a:r>
              <a:rPr lang="pt-BR" sz="1400" b="1" spc="-55" dirty="0">
                <a:latin typeface="Times New Roman" panose="02020603050405020304" pitchFamily="18" charset="0"/>
                <a:cs typeface="Times New Roman" panose="02020603050405020304" pitchFamily="18" charset="0"/>
              </a:rPr>
              <a:t>1</a:t>
            </a:r>
            <a:r>
              <a:rPr lang="pt-BR" sz="1400" b="1" spc="100" dirty="0">
                <a:latin typeface="Times New Roman" panose="02020603050405020304" pitchFamily="18" charset="0"/>
                <a:cs typeface="Times New Roman" panose="02020603050405020304" pitchFamily="18" charset="0"/>
              </a:rPr>
              <a:t>º</a:t>
            </a:r>
            <a:r>
              <a:rPr lang="pt-BR" sz="1400" b="1" spc="-40" dirty="0">
                <a:latin typeface="Times New Roman" panose="02020603050405020304" pitchFamily="18" charset="0"/>
                <a:cs typeface="Times New Roman" panose="02020603050405020304" pitchFamily="18" charset="0"/>
              </a:rPr>
              <a:t> </a:t>
            </a:r>
            <a:r>
              <a:rPr lang="pt-BR" sz="1400" spc="-185" dirty="0">
                <a:latin typeface="Times New Roman" panose="02020603050405020304" pitchFamily="18" charset="0"/>
                <a:cs typeface="Times New Roman" panose="02020603050405020304" pitchFamily="18" charset="0"/>
              </a:rPr>
              <a:t>L</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4</a:t>
            </a:r>
            <a:r>
              <a:rPr lang="pt-BR" sz="1400" spc="-35"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594</a:t>
            </a:r>
            <a:r>
              <a:rPr lang="pt-BR" sz="1400" spc="18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1964</a:t>
            </a:r>
            <a:r>
              <a:rPr lang="pt-BR" sz="1400" spc="-40" dirty="0">
                <a:latin typeface="Times New Roman" panose="02020603050405020304" pitchFamily="18" charset="0"/>
                <a:cs typeface="Times New Roman" panose="02020603050405020304" pitchFamily="18" charset="0"/>
              </a:rPr>
              <a:t>.</a:t>
            </a:r>
          </a:p>
          <a:p>
            <a:r>
              <a:rPr lang="pt-BR" sz="1400" spc="-40" dirty="0">
                <a:latin typeface="Times New Roman" panose="02020603050405020304" pitchFamily="18" charset="0"/>
                <a:cs typeface="Times New Roman" panose="02020603050405020304" pitchFamily="18" charset="0"/>
              </a:rPr>
              <a:t>Sociedade simples ou empresária?</a:t>
            </a:r>
          </a:p>
          <a:p>
            <a:pPr>
              <a:lnSpc>
                <a:spcPct val="100000"/>
              </a:lnSpc>
              <a:spcBef>
                <a:spcPts val="5"/>
              </a:spcBef>
            </a:pPr>
            <a:endParaRPr lang="pt-BR" sz="1400" dirty="0">
              <a:latin typeface="Arial"/>
              <a:cs typeface="Arial"/>
            </a:endParaRPr>
          </a:p>
          <a:p>
            <a:pPr marL="569595" marR="8890" indent="0" algn="just">
              <a:lnSpc>
                <a:spcPct val="102699"/>
              </a:lnSpc>
              <a:buNone/>
            </a:pPr>
            <a:r>
              <a:rPr lang="pt-BR" sz="1400" spc="-10" dirty="0">
                <a:solidFill>
                  <a:srgbClr val="7F7F7F"/>
                </a:solidFill>
                <a:latin typeface="Arial"/>
                <a:cs typeface="Arial"/>
              </a:rPr>
              <a:t>“</a:t>
            </a:r>
            <a:r>
              <a:rPr lang="pt-BR" sz="1400" b="1" spc="-10" dirty="0">
                <a:solidFill>
                  <a:srgbClr val="7F7F7F"/>
                </a:solidFill>
                <a:latin typeface="Arial"/>
                <a:cs typeface="Arial"/>
              </a:rPr>
              <a:t>Art</a:t>
            </a:r>
            <a:r>
              <a:rPr lang="pt-BR" sz="1400" spc="-10" dirty="0">
                <a:solidFill>
                  <a:srgbClr val="7F7F7F"/>
                </a:solidFill>
                <a:latin typeface="Arial"/>
                <a:cs typeface="Arial"/>
              </a:rPr>
              <a:t>. </a:t>
            </a:r>
            <a:r>
              <a:rPr lang="pt-BR" sz="1400" b="1" spc="-50" dirty="0">
                <a:solidFill>
                  <a:srgbClr val="7F7F7F"/>
                </a:solidFill>
                <a:latin typeface="Arial"/>
                <a:cs typeface="Arial"/>
              </a:rPr>
              <a:t>11</a:t>
            </a:r>
            <a:r>
              <a:rPr lang="pt-BR" sz="1400" spc="-50" dirty="0">
                <a:solidFill>
                  <a:srgbClr val="7F7F7F"/>
                </a:solidFill>
                <a:latin typeface="Arial"/>
                <a:cs typeface="Arial"/>
              </a:rPr>
              <a:t>. </a:t>
            </a:r>
            <a:r>
              <a:rPr lang="pt-BR" sz="1400" spc="-135" dirty="0">
                <a:solidFill>
                  <a:srgbClr val="7F7F7F"/>
                </a:solidFill>
                <a:latin typeface="Arial"/>
                <a:cs typeface="Arial"/>
              </a:rPr>
              <a:t>A</a:t>
            </a:r>
            <a:r>
              <a:rPr lang="pt-BR" sz="1400" spc="-130" dirty="0">
                <a:solidFill>
                  <a:srgbClr val="7F7F7F"/>
                </a:solidFill>
                <a:latin typeface="Arial"/>
                <a:cs typeface="Arial"/>
              </a:rPr>
              <a:t> </a:t>
            </a:r>
            <a:r>
              <a:rPr lang="pt-BR" sz="1400" spc="-85" dirty="0">
                <a:solidFill>
                  <a:srgbClr val="7F7F7F"/>
                </a:solidFill>
                <a:latin typeface="Arial"/>
                <a:cs typeface="Arial"/>
              </a:rPr>
              <a:t>concessão </a:t>
            </a:r>
            <a:r>
              <a:rPr lang="pt-BR" sz="1400" spc="-55" dirty="0">
                <a:solidFill>
                  <a:srgbClr val="7F7F7F"/>
                </a:solidFill>
                <a:latin typeface="Arial"/>
                <a:cs typeface="Arial"/>
              </a:rPr>
              <a:t>de </a:t>
            </a:r>
            <a:r>
              <a:rPr lang="pt-BR" sz="1400" spc="-35" dirty="0">
                <a:solidFill>
                  <a:srgbClr val="7F7F7F"/>
                </a:solidFill>
                <a:latin typeface="Arial"/>
                <a:cs typeface="Arial"/>
              </a:rPr>
              <a:t>registro </a:t>
            </a:r>
            <a:r>
              <a:rPr lang="pt-BR" sz="1400" spc="-55" dirty="0">
                <a:solidFill>
                  <a:srgbClr val="7F7F7F"/>
                </a:solidFill>
                <a:latin typeface="Arial"/>
                <a:cs typeface="Arial"/>
              </a:rPr>
              <a:t>de </a:t>
            </a:r>
            <a:r>
              <a:rPr lang="pt-BR" sz="1400" spc="-10" dirty="0">
                <a:solidFill>
                  <a:srgbClr val="7F7F7F"/>
                </a:solidFill>
                <a:latin typeface="Arial"/>
                <a:cs typeface="Arial"/>
              </a:rPr>
              <a:t>corretor </a:t>
            </a:r>
            <a:r>
              <a:rPr lang="pt-BR" sz="1400" spc="-55" dirty="0">
                <a:solidFill>
                  <a:srgbClr val="7F7F7F"/>
                </a:solidFill>
                <a:latin typeface="Arial"/>
                <a:cs typeface="Arial"/>
              </a:rPr>
              <a:t>de </a:t>
            </a:r>
            <a:r>
              <a:rPr lang="pt-BR" sz="1400" spc="-75" dirty="0">
                <a:solidFill>
                  <a:srgbClr val="7F7F7F"/>
                </a:solidFill>
                <a:latin typeface="Arial"/>
                <a:cs typeface="Arial"/>
              </a:rPr>
              <a:t>seguros </a:t>
            </a:r>
            <a:r>
              <a:rPr lang="pt-BR" sz="1400" spc="-25" dirty="0">
                <a:solidFill>
                  <a:srgbClr val="7F7F7F"/>
                </a:solidFill>
                <a:latin typeface="Arial"/>
                <a:cs typeface="Arial"/>
              </a:rPr>
              <a:t>constituído </a:t>
            </a:r>
            <a:r>
              <a:rPr lang="pt-BR" sz="1400" spc="-75" dirty="0">
                <a:solidFill>
                  <a:srgbClr val="7F7F7F"/>
                </a:solidFill>
                <a:latin typeface="Arial"/>
                <a:cs typeface="Arial"/>
              </a:rPr>
              <a:t>sob </a:t>
            </a:r>
            <a:r>
              <a:rPr lang="pt-BR" sz="1400" spc="-120" dirty="0">
                <a:solidFill>
                  <a:srgbClr val="7F7F7F"/>
                </a:solidFill>
                <a:latin typeface="Arial"/>
                <a:cs typeface="Arial"/>
              </a:rPr>
              <a:t>a</a:t>
            </a:r>
            <a:r>
              <a:rPr lang="pt-BR" sz="1400" spc="-114" dirty="0">
                <a:solidFill>
                  <a:srgbClr val="7F7F7F"/>
                </a:solidFill>
                <a:latin typeface="Arial"/>
                <a:cs typeface="Arial"/>
              </a:rPr>
              <a:t> </a:t>
            </a:r>
            <a:r>
              <a:rPr lang="pt-BR" sz="1400" spc="-20" dirty="0">
                <a:solidFill>
                  <a:srgbClr val="7F7F7F"/>
                </a:solidFill>
                <a:latin typeface="Arial"/>
                <a:cs typeface="Arial"/>
              </a:rPr>
              <a:t>forma </a:t>
            </a:r>
            <a:r>
              <a:rPr lang="pt-BR" sz="1400" spc="-55" dirty="0">
                <a:solidFill>
                  <a:srgbClr val="7F7F7F"/>
                </a:solidFill>
                <a:latin typeface="Arial"/>
                <a:cs typeface="Arial"/>
              </a:rPr>
              <a:t>de </a:t>
            </a:r>
            <a:r>
              <a:rPr lang="pt-BR" sz="1400" spc="-90" dirty="0">
                <a:solidFill>
                  <a:srgbClr val="0D0D0D"/>
                </a:solidFill>
                <a:latin typeface="Arial"/>
                <a:cs typeface="Arial"/>
              </a:rPr>
              <a:t>pessoa</a:t>
            </a:r>
            <a:r>
              <a:rPr lang="pt-BR" sz="1400" spc="-85" dirty="0">
                <a:solidFill>
                  <a:srgbClr val="0D0D0D"/>
                </a:solidFill>
                <a:latin typeface="Arial"/>
                <a:cs typeface="Arial"/>
              </a:rPr>
              <a:t> </a:t>
            </a:r>
            <a:r>
              <a:rPr lang="pt-BR" sz="1400" spc="-35" dirty="0">
                <a:solidFill>
                  <a:srgbClr val="0D0D0D"/>
                </a:solidFill>
                <a:latin typeface="Arial"/>
                <a:cs typeface="Arial"/>
              </a:rPr>
              <a:t>jurídica </a:t>
            </a:r>
            <a:r>
              <a:rPr lang="pt-BR" sz="1400" spc="-30" dirty="0">
                <a:solidFill>
                  <a:srgbClr val="0D0D0D"/>
                </a:solidFill>
                <a:latin typeface="Arial"/>
                <a:cs typeface="Arial"/>
              </a:rPr>
              <a:t> </a:t>
            </a:r>
            <a:r>
              <a:rPr lang="pt-BR" sz="1400" spc="-45" dirty="0">
                <a:solidFill>
                  <a:srgbClr val="0D0D0D"/>
                </a:solidFill>
                <a:latin typeface="Arial"/>
                <a:cs typeface="Arial"/>
              </a:rPr>
              <a:t>somente </a:t>
            </a:r>
            <a:r>
              <a:rPr lang="pt-BR" sz="1400" spc="-85" dirty="0">
                <a:solidFill>
                  <a:srgbClr val="7F7F7F"/>
                </a:solidFill>
                <a:latin typeface="Arial"/>
                <a:cs typeface="Arial"/>
              </a:rPr>
              <a:t>será </a:t>
            </a:r>
            <a:r>
              <a:rPr lang="pt-BR" sz="1400" spc="-40" dirty="0">
                <a:solidFill>
                  <a:srgbClr val="7F7F7F"/>
                </a:solidFill>
                <a:latin typeface="Arial"/>
                <a:cs typeface="Arial"/>
              </a:rPr>
              <a:t>outorgada </a:t>
            </a:r>
            <a:r>
              <a:rPr lang="pt-BR" sz="1400" spc="-130" dirty="0">
                <a:solidFill>
                  <a:srgbClr val="7F7F7F"/>
                </a:solidFill>
                <a:latin typeface="Arial"/>
                <a:cs typeface="Arial"/>
              </a:rPr>
              <a:t>às </a:t>
            </a:r>
            <a:r>
              <a:rPr lang="pt-BR" sz="1400" spc="-70" dirty="0">
                <a:solidFill>
                  <a:srgbClr val="7F7F7F"/>
                </a:solidFill>
                <a:latin typeface="Arial"/>
                <a:cs typeface="Arial"/>
              </a:rPr>
              <a:t>sociedades </a:t>
            </a:r>
            <a:r>
              <a:rPr lang="pt-BR" sz="1400" spc="-30" dirty="0">
                <a:solidFill>
                  <a:srgbClr val="7F7F7F"/>
                </a:solidFill>
                <a:latin typeface="Arial"/>
                <a:cs typeface="Arial"/>
              </a:rPr>
              <a:t>regularmente </a:t>
            </a:r>
            <a:r>
              <a:rPr lang="pt-BR" sz="1400" spc="-40" dirty="0">
                <a:solidFill>
                  <a:srgbClr val="7F7F7F"/>
                </a:solidFill>
                <a:latin typeface="Arial"/>
                <a:cs typeface="Arial"/>
              </a:rPr>
              <a:t>constituídas, </a:t>
            </a:r>
            <a:r>
              <a:rPr lang="pt-BR" sz="1400" spc="-45" dirty="0">
                <a:solidFill>
                  <a:srgbClr val="7F7F7F"/>
                </a:solidFill>
                <a:latin typeface="Arial"/>
                <a:cs typeface="Arial"/>
              </a:rPr>
              <a:t>que </a:t>
            </a:r>
            <a:r>
              <a:rPr lang="pt-BR" sz="1400" spc="-50" dirty="0">
                <a:solidFill>
                  <a:srgbClr val="7F7F7F"/>
                </a:solidFill>
                <a:latin typeface="Arial"/>
                <a:cs typeface="Arial"/>
              </a:rPr>
              <a:t>estejam </a:t>
            </a:r>
            <a:r>
              <a:rPr lang="pt-BR" sz="1400" spc="-75" dirty="0">
                <a:solidFill>
                  <a:srgbClr val="7F7F7F"/>
                </a:solidFill>
                <a:latin typeface="Arial"/>
                <a:cs typeface="Arial"/>
              </a:rPr>
              <a:t>organizadas sob </a:t>
            </a:r>
            <a:r>
              <a:rPr lang="pt-BR" sz="1400" spc="-120" dirty="0">
                <a:solidFill>
                  <a:srgbClr val="7F7F7F"/>
                </a:solidFill>
                <a:latin typeface="Arial"/>
                <a:cs typeface="Arial"/>
              </a:rPr>
              <a:t>a </a:t>
            </a:r>
            <a:r>
              <a:rPr lang="pt-BR" sz="1400" spc="-20" dirty="0">
                <a:solidFill>
                  <a:srgbClr val="7F7F7F"/>
                </a:solidFill>
                <a:latin typeface="Arial"/>
                <a:cs typeface="Arial"/>
              </a:rPr>
              <a:t>forma </a:t>
            </a:r>
            <a:r>
              <a:rPr lang="pt-BR" sz="1400" spc="-15" dirty="0">
                <a:solidFill>
                  <a:srgbClr val="7F7F7F"/>
                </a:solidFill>
                <a:latin typeface="Arial"/>
                <a:cs typeface="Arial"/>
              </a:rPr>
              <a:t> </a:t>
            </a:r>
            <a:r>
              <a:rPr lang="pt-BR" sz="1400" spc="-55" dirty="0">
                <a:solidFill>
                  <a:srgbClr val="7F7F7F"/>
                </a:solidFill>
                <a:latin typeface="Arial"/>
                <a:cs typeface="Arial"/>
              </a:rPr>
              <a:t>de</a:t>
            </a:r>
            <a:r>
              <a:rPr lang="pt-BR" sz="1400" spc="-40" dirty="0">
                <a:solidFill>
                  <a:srgbClr val="7F7F7F"/>
                </a:solidFill>
                <a:latin typeface="Arial"/>
                <a:cs typeface="Arial"/>
              </a:rPr>
              <a:t> </a:t>
            </a:r>
            <a:r>
              <a:rPr lang="pt-BR" sz="1400" spc="-60" dirty="0">
                <a:solidFill>
                  <a:srgbClr val="0D0D0D"/>
                </a:solidFill>
                <a:latin typeface="Arial"/>
                <a:cs typeface="Arial"/>
              </a:rPr>
              <a:t>sociedade</a:t>
            </a:r>
            <a:r>
              <a:rPr lang="pt-BR" sz="1400" spc="-35" dirty="0">
                <a:solidFill>
                  <a:srgbClr val="0D0D0D"/>
                </a:solidFill>
                <a:latin typeface="Arial"/>
                <a:cs typeface="Arial"/>
              </a:rPr>
              <a:t> </a:t>
            </a:r>
            <a:r>
              <a:rPr lang="pt-BR" sz="1400" spc="-55" dirty="0">
                <a:solidFill>
                  <a:srgbClr val="0D0D0D"/>
                </a:solidFill>
                <a:latin typeface="Arial"/>
                <a:cs typeface="Arial"/>
              </a:rPr>
              <a:t>simples</a:t>
            </a:r>
            <a:r>
              <a:rPr lang="pt-BR" sz="1400" spc="-50" dirty="0">
                <a:solidFill>
                  <a:srgbClr val="0D0D0D"/>
                </a:solidFill>
                <a:latin typeface="Arial"/>
                <a:cs typeface="Arial"/>
              </a:rPr>
              <a:t> </a:t>
            </a:r>
            <a:r>
              <a:rPr lang="pt-BR" sz="1400" spc="-35" dirty="0">
                <a:solidFill>
                  <a:srgbClr val="0D0D0D"/>
                </a:solidFill>
                <a:latin typeface="Arial"/>
                <a:cs typeface="Arial"/>
              </a:rPr>
              <a:t>ou </a:t>
            </a:r>
            <a:r>
              <a:rPr lang="pt-BR" sz="1400" spc="-30" dirty="0">
                <a:solidFill>
                  <a:srgbClr val="0D0D0D"/>
                </a:solidFill>
                <a:latin typeface="Arial"/>
                <a:cs typeface="Arial"/>
              </a:rPr>
              <a:t>empresária</a:t>
            </a:r>
            <a:r>
              <a:rPr lang="pt-BR" sz="1400" spc="-30" dirty="0">
                <a:solidFill>
                  <a:srgbClr val="7F7F7F"/>
                </a:solidFill>
                <a:latin typeface="Arial"/>
                <a:cs typeface="Arial"/>
              </a:rPr>
              <a:t>”</a:t>
            </a:r>
            <a:r>
              <a:rPr lang="pt-BR" sz="1400" spc="-50" dirty="0">
                <a:solidFill>
                  <a:srgbClr val="7F7F7F"/>
                </a:solidFill>
                <a:latin typeface="Arial"/>
                <a:cs typeface="Arial"/>
              </a:rPr>
              <a:t> </a:t>
            </a:r>
            <a:r>
              <a:rPr lang="pt-BR" sz="1400" spc="-114" dirty="0">
                <a:solidFill>
                  <a:srgbClr val="7F7F7F"/>
                </a:solidFill>
                <a:latin typeface="Arial"/>
                <a:cs typeface="Arial"/>
              </a:rPr>
              <a:t>(Res.</a:t>
            </a:r>
            <a:r>
              <a:rPr lang="pt-BR" sz="1400" spc="-55" dirty="0">
                <a:solidFill>
                  <a:srgbClr val="7F7F7F"/>
                </a:solidFill>
                <a:latin typeface="Arial"/>
                <a:cs typeface="Arial"/>
              </a:rPr>
              <a:t> </a:t>
            </a:r>
            <a:r>
              <a:rPr lang="pt-BR" sz="1400" spc="-30" dirty="0" err="1">
                <a:solidFill>
                  <a:srgbClr val="7F7F7F"/>
                </a:solidFill>
                <a:latin typeface="Arial"/>
                <a:cs typeface="Arial"/>
              </a:rPr>
              <a:t>n</a:t>
            </a:r>
            <a:r>
              <a:rPr lang="pt-BR" sz="1400" spc="-30" dirty="0">
                <a:solidFill>
                  <a:srgbClr val="7F7F7F"/>
                </a:solidFill>
                <a:latin typeface="Arial"/>
                <a:cs typeface="Arial"/>
              </a:rPr>
              <a:t>.</a:t>
            </a:r>
            <a:r>
              <a:rPr lang="pt-BR" sz="1400" spc="-55" dirty="0">
                <a:solidFill>
                  <a:srgbClr val="7F7F7F"/>
                </a:solidFill>
                <a:latin typeface="Arial"/>
                <a:cs typeface="Arial"/>
              </a:rPr>
              <a:t> </a:t>
            </a:r>
            <a:r>
              <a:rPr lang="pt-BR" sz="1400" spc="-30" dirty="0">
                <a:solidFill>
                  <a:srgbClr val="7F7F7F"/>
                </a:solidFill>
                <a:latin typeface="Arial"/>
                <a:cs typeface="Arial"/>
              </a:rPr>
              <a:t>249/2012</a:t>
            </a:r>
            <a:r>
              <a:rPr lang="pt-BR" sz="1400" spc="-40" dirty="0">
                <a:solidFill>
                  <a:srgbClr val="7F7F7F"/>
                </a:solidFill>
                <a:latin typeface="Arial"/>
                <a:cs typeface="Arial"/>
              </a:rPr>
              <a:t> </a:t>
            </a:r>
            <a:r>
              <a:rPr lang="pt-BR" sz="1400" spc="-35" dirty="0">
                <a:solidFill>
                  <a:srgbClr val="7F7F7F"/>
                </a:solidFill>
                <a:latin typeface="Arial"/>
                <a:cs typeface="Arial"/>
              </a:rPr>
              <a:t>do</a:t>
            </a:r>
            <a:r>
              <a:rPr lang="pt-BR" sz="1400" spc="-40" dirty="0">
                <a:solidFill>
                  <a:srgbClr val="7F7F7F"/>
                </a:solidFill>
                <a:latin typeface="Arial"/>
                <a:cs typeface="Arial"/>
              </a:rPr>
              <a:t> </a:t>
            </a:r>
            <a:r>
              <a:rPr lang="pt-BR" sz="1400" spc="-220" dirty="0">
                <a:solidFill>
                  <a:srgbClr val="7F7F7F"/>
                </a:solidFill>
                <a:latin typeface="Arial"/>
                <a:cs typeface="Arial"/>
              </a:rPr>
              <a:t>CNSP,</a:t>
            </a:r>
            <a:r>
              <a:rPr lang="pt-BR" sz="1400" spc="-50" dirty="0">
                <a:solidFill>
                  <a:srgbClr val="7F7F7F"/>
                </a:solidFill>
                <a:latin typeface="Arial"/>
                <a:cs typeface="Arial"/>
              </a:rPr>
              <a:t> </a:t>
            </a:r>
            <a:r>
              <a:rPr lang="pt-BR" sz="1400" spc="-5" dirty="0">
                <a:solidFill>
                  <a:srgbClr val="7F7F7F"/>
                </a:solidFill>
                <a:latin typeface="Arial"/>
                <a:cs typeface="Arial"/>
              </a:rPr>
              <a:t>art.</a:t>
            </a:r>
            <a:r>
              <a:rPr lang="pt-BR" sz="1400" spc="-50" dirty="0">
                <a:solidFill>
                  <a:srgbClr val="7F7F7F"/>
                </a:solidFill>
                <a:latin typeface="Arial"/>
                <a:cs typeface="Arial"/>
              </a:rPr>
              <a:t> </a:t>
            </a:r>
            <a:r>
              <a:rPr lang="pt-BR" sz="1400" spc="-45" dirty="0">
                <a:solidFill>
                  <a:srgbClr val="7F7F7F"/>
                </a:solidFill>
                <a:latin typeface="Arial"/>
                <a:cs typeface="Arial"/>
              </a:rPr>
              <a:t>11).</a:t>
            </a:r>
            <a:endParaRPr lang="pt-BR" sz="1400" dirty="0">
              <a:latin typeface="Arial"/>
              <a:cs typeface="Arial"/>
            </a:endParaRPr>
          </a:p>
          <a:p>
            <a:pPr marL="0" indent="0">
              <a:buNone/>
            </a:pPr>
            <a:endParaRPr lang="pt-BR" sz="1400" spc="-40" dirty="0">
              <a:latin typeface="Times New Roman" panose="02020603050405020304" pitchFamily="18" charset="0"/>
              <a:cs typeface="Times New Roman" panose="02020603050405020304" pitchFamily="18" charset="0"/>
            </a:endParaRPr>
          </a:p>
          <a:p>
            <a:endParaRPr lang="pt-BR" sz="1400" dirty="0">
              <a:latin typeface="Times New Roman" panose="02020603050405020304" pitchFamily="18" charset="0"/>
              <a:cs typeface="Times New Roman" panose="02020603050405020304" pitchFamily="18" charset="0"/>
            </a:endParaRPr>
          </a:p>
          <a:p>
            <a:pPr marL="12700">
              <a:spcBef>
                <a:spcPts val="220"/>
              </a:spcBef>
            </a:pPr>
            <a:r>
              <a:rPr lang="pt-BR" sz="1400" b="1" spc="-110" dirty="0">
                <a:latin typeface="Times New Roman" panose="02020603050405020304" pitchFamily="18" charset="0"/>
                <a:cs typeface="Times New Roman" panose="02020603050405020304" pitchFamily="18" charset="0"/>
              </a:rPr>
              <a:t>“</a:t>
            </a:r>
            <a:r>
              <a:rPr lang="pt-BR" sz="1400" b="1" spc="-110" dirty="0" err="1">
                <a:latin typeface="Times New Roman" panose="02020603050405020304" pitchFamily="18" charset="0"/>
                <a:cs typeface="Times New Roman" panose="02020603050405020304" pitchFamily="18" charset="0"/>
              </a:rPr>
              <a:t>Art</a:t>
            </a:r>
            <a:r>
              <a:rPr lang="pt-BR" sz="1400" b="1" spc="-95"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t>
            </a:r>
            <a:r>
              <a:rPr lang="pt-BR" sz="1400" spc="-85" dirty="0">
                <a:latin typeface="Times New Roman" panose="02020603050405020304" pitchFamily="18" charset="0"/>
                <a:cs typeface="Times New Roman" panose="02020603050405020304" pitchFamily="18" charset="0"/>
              </a:rPr>
              <a:t> </a:t>
            </a:r>
            <a:r>
              <a:rPr lang="pt-BR" sz="1400" b="1" spc="-70" dirty="0">
                <a:latin typeface="Times New Roman" panose="02020603050405020304" pitchFamily="18" charset="0"/>
                <a:cs typeface="Times New Roman" panose="02020603050405020304" pitchFamily="18" charset="0"/>
              </a:rPr>
              <a:t>17</a:t>
            </a:r>
            <a:r>
              <a:rPr lang="pt-BR" sz="1400" spc="-70" dirty="0">
                <a:latin typeface="Times New Roman" panose="02020603050405020304" pitchFamily="18" charset="0"/>
                <a:cs typeface="Times New Roman" panose="02020603050405020304" pitchFamily="18" charset="0"/>
              </a:rPr>
              <a:t>.</a:t>
            </a:r>
            <a:r>
              <a:rPr lang="pt-BR" sz="1400" spc="-90" dirty="0">
                <a:latin typeface="Times New Roman" panose="02020603050405020304" pitchFamily="18" charset="0"/>
                <a:cs typeface="Times New Roman" panose="02020603050405020304" pitchFamily="18" charset="0"/>
              </a:rPr>
              <a:t> </a:t>
            </a:r>
            <a:r>
              <a:rPr lang="pt-BR" sz="1400" spc="-254" dirty="0">
                <a:latin typeface="Times New Roman" panose="02020603050405020304" pitchFamily="18" charset="0"/>
                <a:cs typeface="Times New Roman" panose="02020603050405020304" pitchFamily="18" charset="0"/>
              </a:rPr>
              <a:t>É</a:t>
            </a:r>
            <a:r>
              <a:rPr lang="pt-BR" sz="1400" spc="-210" dirty="0">
                <a:latin typeface="Times New Roman" panose="02020603050405020304" pitchFamily="18" charset="0"/>
                <a:cs typeface="Times New Roman" panose="02020603050405020304" pitchFamily="18" charset="0"/>
              </a:rPr>
              <a:t> </a:t>
            </a:r>
            <a:r>
              <a:rPr lang="pt-BR" sz="1400" spc="-80" dirty="0">
                <a:latin typeface="Times New Roman" panose="02020603050405020304" pitchFamily="18" charset="0"/>
                <a:cs typeface="Times New Roman" panose="02020603050405020304" pitchFamily="18" charset="0"/>
              </a:rPr>
              <a:t>vedado</a:t>
            </a:r>
            <a:r>
              <a:rPr lang="pt-BR" sz="1400" spc="-85" dirty="0">
                <a:latin typeface="Times New Roman" panose="02020603050405020304" pitchFamily="18" charset="0"/>
                <a:cs typeface="Times New Roman" panose="02020603050405020304" pitchFamily="18" charset="0"/>
              </a:rPr>
              <a:t> </a:t>
            </a:r>
            <a:r>
              <a:rPr lang="pt-BR" sz="1400" spc="-114" dirty="0">
                <a:latin typeface="Times New Roman" panose="02020603050405020304" pitchFamily="18" charset="0"/>
                <a:cs typeface="Times New Roman" panose="02020603050405020304" pitchFamily="18" charset="0"/>
              </a:rPr>
              <a:t>aos</a:t>
            </a:r>
            <a:r>
              <a:rPr lang="pt-BR" sz="1400" spc="-9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corretores</a:t>
            </a:r>
            <a:r>
              <a:rPr lang="pt-BR" sz="1400" spc="-85" dirty="0">
                <a:latin typeface="Times New Roman" panose="02020603050405020304" pitchFamily="18" charset="0"/>
                <a:cs typeface="Times New Roman" panose="02020603050405020304" pitchFamily="18" charset="0"/>
              </a:rPr>
              <a:t> e</a:t>
            </a:r>
            <a:r>
              <a:rPr lang="pt-BR" sz="1400" spc="-90" dirty="0">
                <a:latin typeface="Times New Roman" panose="02020603050405020304" pitchFamily="18" charset="0"/>
                <a:cs typeface="Times New Roman" panose="02020603050405020304" pitchFamily="18" charset="0"/>
              </a:rPr>
              <a:t> </a:t>
            </a:r>
            <a:r>
              <a:rPr lang="pt-BR" sz="1400" spc="-114" dirty="0">
                <a:latin typeface="Times New Roman" panose="02020603050405020304" pitchFamily="18" charset="0"/>
                <a:cs typeface="Times New Roman" panose="02020603050405020304" pitchFamily="18" charset="0"/>
              </a:rPr>
              <a:t>aos</a:t>
            </a:r>
            <a:r>
              <a:rPr lang="pt-BR" sz="1400" spc="-8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prepostos:</a:t>
            </a:r>
            <a:endParaRPr lang="pt-BR" sz="1400" dirty="0">
              <a:latin typeface="Times New Roman" panose="02020603050405020304" pitchFamily="18" charset="0"/>
              <a:cs typeface="Times New Roman" panose="02020603050405020304" pitchFamily="18" charset="0"/>
            </a:endParaRPr>
          </a:p>
          <a:p>
            <a:pPr marL="12700" marR="5715">
              <a:buFont typeface="Arial"/>
              <a:buAutoNum type="alphaLcParenR"/>
              <a:tabLst>
                <a:tab pos="234315" algn="l"/>
              </a:tabLst>
            </a:pPr>
            <a:r>
              <a:rPr lang="pt-BR" sz="1400" spc="-65" dirty="0">
                <a:latin typeface="Times New Roman" panose="02020603050405020304" pitchFamily="18" charset="0"/>
                <a:cs typeface="Times New Roman" panose="02020603050405020304" pitchFamily="18" charset="0"/>
              </a:rPr>
              <a:t>aceitarem</a:t>
            </a:r>
            <a:r>
              <a:rPr lang="pt-BR" sz="1400" spc="235"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ou</a:t>
            </a:r>
            <a:r>
              <a:rPr lang="pt-BR" sz="1400" spc="240" dirty="0">
                <a:latin typeface="Times New Roman" panose="02020603050405020304" pitchFamily="18" charset="0"/>
                <a:cs typeface="Times New Roman" panose="02020603050405020304" pitchFamily="18" charset="0"/>
              </a:rPr>
              <a:t> </a:t>
            </a:r>
            <a:r>
              <a:rPr lang="pt-BR" sz="1400" spc="-80" dirty="0">
                <a:latin typeface="Times New Roman" panose="02020603050405020304" pitchFamily="18" charset="0"/>
                <a:cs typeface="Times New Roman" panose="02020603050405020304" pitchFamily="18" charset="0"/>
              </a:rPr>
              <a:t>exercerem</a:t>
            </a:r>
            <a:r>
              <a:rPr lang="pt-BR" sz="1400" spc="-75"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empregos</a:t>
            </a:r>
            <a:r>
              <a:rPr lang="pt-BR" sz="1400" spc="-5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60" dirty="0">
                <a:latin typeface="Times New Roman" panose="02020603050405020304" pitchFamily="18" charset="0"/>
                <a:cs typeface="Times New Roman" panose="02020603050405020304" pitchFamily="18" charset="0"/>
              </a:rPr>
              <a:t> </a:t>
            </a:r>
            <a:r>
              <a:rPr lang="pt-BR" sz="1400" spc="-110" dirty="0">
                <a:latin typeface="Times New Roman" panose="02020603050405020304" pitchFamily="18" charset="0"/>
                <a:cs typeface="Times New Roman" panose="02020603050405020304" pitchFamily="18" charset="0"/>
              </a:rPr>
              <a:t>pessoa</a:t>
            </a:r>
            <a:r>
              <a:rPr lang="pt-BR" sz="1400" spc="-35"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jurídica</a:t>
            </a:r>
            <a:r>
              <a:rPr lang="pt-BR" sz="1400" spc="24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60" dirty="0">
                <a:latin typeface="Times New Roman" panose="02020603050405020304" pitchFamily="18" charset="0"/>
                <a:cs typeface="Times New Roman" panose="02020603050405020304" pitchFamily="18" charset="0"/>
              </a:rPr>
              <a:t> </a:t>
            </a:r>
            <a:r>
              <a:rPr lang="pt-BR" sz="1400" spc="-25" dirty="0">
                <a:latin typeface="Times New Roman" panose="02020603050405020304" pitchFamily="18" charset="0"/>
                <a:cs typeface="Times New Roman" panose="02020603050405020304" pitchFamily="18" charset="0"/>
              </a:rPr>
              <a:t>direito </a:t>
            </a:r>
            <a:r>
              <a:rPr lang="pt-BR" sz="1400" spc="-375"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púb</a:t>
            </a:r>
            <a:r>
              <a:rPr lang="pt-BR" sz="1400" spc="-30" dirty="0">
                <a:latin typeface="Times New Roman" panose="02020603050405020304" pitchFamily="18" charset="0"/>
                <a:cs typeface="Times New Roman" panose="02020603050405020304" pitchFamily="18" charset="0"/>
              </a:rPr>
              <a:t>l</a:t>
            </a:r>
            <a:r>
              <a:rPr lang="pt-BR" sz="1400" spc="-5" dirty="0">
                <a:latin typeface="Times New Roman" panose="02020603050405020304" pitchFamily="18" charset="0"/>
                <a:cs typeface="Times New Roman" panose="02020603050405020304" pitchFamily="18" charset="0"/>
              </a:rPr>
              <a:t>i</a:t>
            </a:r>
            <a:r>
              <a:rPr lang="pt-BR" sz="1400" spc="-135" dirty="0">
                <a:latin typeface="Times New Roman" panose="02020603050405020304" pitchFamily="18" charset="0"/>
                <a:cs typeface="Times New Roman" panose="02020603050405020304" pitchFamily="18" charset="0"/>
              </a:rPr>
              <a:t>c</a:t>
            </a:r>
            <a:r>
              <a:rPr lang="pt-BR" sz="1400" spc="-80" dirty="0">
                <a:latin typeface="Times New Roman" panose="02020603050405020304" pitchFamily="18" charset="0"/>
                <a:cs typeface="Times New Roman" panose="02020603050405020304" pitchFamily="18" charset="0"/>
              </a:rPr>
              <a:t>o</a:t>
            </a:r>
            <a:r>
              <a:rPr lang="pt-BR" sz="1400" spc="-40" dirty="0">
                <a:latin typeface="Times New Roman" panose="02020603050405020304" pitchFamily="18" charset="0"/>
                <a:cs typeface="Times New Roman" panose="02020603050405020304" pitchFamily="18" charset="0"/>
              </a:rPr>
              <a:t>,</a:t>
            </a:r>
            <a:r>
              <a:rPr lang="pt-BR" sz="1400" spc="-85" dirty="0">
                <a:latin typeface="Times New Roman" panose="02020603050405020304" pitchFamily="18" charset="0"/>
                <a:cs typeface="Times New Roman" panose="02020603050405020304" pitchFamily="18" charset="0"/>
              </a:rPr>
              <a:t> </a:t>
            </a:r>
            <a:r>
              <a:rPr lang="pt-BR" sz="1400" spc="-20" dirty="0">
                <a:latin typeface="Times New Roman" panose="02020603050405020304" pitchFamily="18" charset="0"/>
                <a:cs typeface="Times New Roman" panose="02020603050405020304" pitchFamily="18" charset="0"/>
              </a:rPr>
              <a:t>i</a:t>
            </a:r>
            <a:r>
              <a:rPr lang="pt-BR" sz="1400" spc="-45" dirty="0">
                <a:latin typeface="Times New Roman" panose="02020603050405020304" pitchFamily="18" charset="0"/>
                <a:cs typeface="Times New Roman" panose="02020603050405020304" pitchFamily="18" charset="0"/>
              </a:rPr>
              <a:t>n</a:t>
            </a:r>
            <a:r>
              <a:rPr lang="pt-BR" sz="1400" spc="-125" dirty="0">
                <a:latin typeface="Times New Roman" panose="02020603050405020304" pitchFamily="18" charset="0"/>
                <a:cs typeface="Times New Roman" panose="02020603050405020304" pitchFamily="18" charset="0"/>
              </a:rPr>
              <a:t>c</a:t>
            </a:r>
            <a:r>
              <a:rPr lang="pt-BR" sz="1400" spc="-20" dirty="0">
                <a:latin typeface="Times New Roman" panose="02020603050405020304" pitchFamily="18" charset="0"/>
                <a:cs typeface="Times New Roman" panose="02020603050405020304" pitchFamily="18" charset="0"/>
              </a:rPr>
              <a:t>l</a:t>
            </a:r>
            <a:r>
              <a:rPr lang="pt-BR" sz="1400" spc="-45" dirty="0">
                <a:latin typeface="Times New Roman" panose="02020603050405020304" pitchFamily="18" charset="0"/>
                <a:cs typeface="Times New Roman" panose="02020603050405020304" pitchFamily="18" charset="0"/>
              </a:rPr>
              <a:t>u</a:t>
            </a:r>
            <a:r>
              <a:rPr lang="pt-BR" sz="1400" spc="-170" dirty="0">
                <a:latin typeface="Times New Roman" panose="02020603050405020304" pitchFamily="18" charset="0"/>
                <a:cs typeface="Times New Roman" panose="02020603050405020304" pitchFamily="18" charset="0"/>
              </a:rPr>
              <a:t>s</a:t>
            </a:r>
            <a:r>
              <a:rPr lang="pt-BR" sz="1400" spc="-30" dirty="0">
                <a:latin typeface="Times New Roman" panose="02020603050405020304" pitchFamily="18" charset="0"/>
                <a:cs typeface="Times New Roman" panose="02020603050405020304" pitchFamily="18" charset="0"/>
              </a:rPr>
              <a:t>i</a:t>
            </a:r>
            <a:r>
              <a:rPr lang="pt-BR" sz="1400" spc="-65" dirty="0">
                <a:latin typeface="Times New Roman" panose="02020603050405020304" pitchFamily="18" charset="0"/>
                <a:cs typeface="Times New Roman" panose="02020603050405020304" pitchFamily="18" charset="0"/>
              </a:rPr>
              <a:t>v</a:t>
            </a:r>
            <a:r>
              <a:rPr lang="pt-BR" sz="1400" spc="-8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6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e</a:t>
            </a:r>
            <a:r>
              <a:rPr lang="pt-BR" sz="1400" spc="-95" dirty="0">
                <a:latin typeface="Times New Roman" panose="02020603050405020304" pitchFamily="18" charset="0"/>
                <a:cs typeface="Times New Roman" panose="02020603050405020304" pitchFamily="18" charset="0"/>
              </a:rPr>
              <a:t>n</a:t>
            </a:r>
            <a:r>
              <a:rPr lang="pt-BR" sz="1400" spc="70" dirty="0">
                <a:latin typeface="Times New Roman" panose="02020603050405020304" pitchFamily="18" charset="0"/>
                <a:cs typeface="Times New Roman" panose="02020603050405020304" pitchFamily="18" charset="0"/>
              </a:rPr>
              <a:t>t</a:t>
            </a:r>
            <a:r>
              <a:rPr lang="pt-BR" sz="1400" spc="-25" dirty="0">
                <a:latin typeface="Times New Roman" panose="02020603050405020304" pitchFamily="18" charset="0"/>
                <a:cs typeface="Times New Roman" panose="02020603050405020304" pitchFamily="18" charset="0"/>
              </a:rPr>
              <a:t>i</a:t>
            </a:r>
            <a:r>
              <a:rPr lang="pt-BR" sz="1400" spc="-45" dirty="0">
                <a:latin typeface="Times New Roman" panose="02020603050405020304" pitchFamily="18" charset="0"/>
                <a:cs typeface="Times New Roman" panose="02020603050405020304" pitchFamily="18" charset="0"/>
              </a:rPr>
              <a:t>d</a:t>
            </a:r>
            <a:r>
              <a:rPr lang="pt-BR" sz="1400" spc="-130" dirty="0">
                <a:latin typeface="Times New Roman" panose="02020603050405020304" pitchFamily="18" charset="0"/>
                <a:cs typeface="Times New Roman" panose="02020603050405020304" pitchFamily="18" charset="0"/>
              </a:rPr>
              <a:t>a</a:t>
            </a:r>
            <a:r>
              <a:rPr lang="pt-BR" sz="1400" spc="-65" dirty="0">
                <a:latin typeface="Times New Roman" panose="02020603050405020304" pitchFamily="18" charset="0"/>
                <a:cs typeface="Times New Roman" panose="02020603050405020304" pitchFamily="18" charset="0"/>
              </a:rPr>
              <a:t>d</a:t>
            </a:r>
            <a:r>
              <a:rPr lang="pt-BR" sz="1400" spc="-8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pa</a:t>
            </a:r>
            <a:r>
              <a:rPr lang="pt-BR" sz="1400" spc="-65" dirty="0">
                <a:latin typeface="Times New Roman" panose="02020603050405020304" pitchFamily="18" charset="0"/>
                <a:cs typeface="Times New Roman" panose="02020603050405020304" pitchFamily="18" charset="0"/>
              </a:rPr>
              <a:t>r</a:t>
            </a:r>
            <a:r>
              <a:rPr lang="pt-BR" sz="1400" spc="-114" dirty="0">
                <a:latin typeface="Times New Roman" panose="02020603050405020304" pitchFamily="18" charset="0"/>
                <a:cs typeface="Times New Roman" panose="02020603050405020304" pitchFamily="18" charset="0"/>
              </a:rPr>
              <a:t>a</a:t>
            </a:r>
            <a:r>
              <a:rPr lang="pt-BR" sz="1400" spc="-105" dirty="0">
                <a:latin typeface="Times New Roman" panose="02020603050405020304" pitchFamily="18" charset="0"/>
                <a:cs typeface="Times New Roman" panose="02020603050405020304" pitchFamily="18" charset="0"/>
              </a:rPr>
              <a:t>e</a:t>
            </a:r>
            <a:r>
              <a:rPr lang="pt-BR" sz="1400" spc="-185" dirty="0">
                <a:latin typeface="Times New Roman" panose="02020603050405020304" pitchFamily="18" charset="0"/>
                <a:cs typeface="Times New Roman" panose="02020603050405020304" pitchFamily="18" charset="0"/>
              </a:rPr>
              <a:t>s</a:t>
            </a:r>
            <a:r>
              <a:rPr lang="pt-BR" sz="1400" spc="55" dirty="0">
                <a:latin typeface="Times New Roman" panose="02020603050405020304" pitchFamily="18" charset="0"/>
                <a:cs typeface="Times New Roman" panose="02020603050405020304" pitchFamily="18" charset="0"/>
              </a:rPr>
              <a:t>t</a:t>
            </a:r>
            <a:r>
              <a:rPr lang="pt-BR" sz="1400" spc="-140" dirty="0">
                <a:latin typeface="Times New Roman" panose="02020603050405020304" pitchFamily="18" charset="0"/>
                <a:cs typeface="Times New Roman" panose="02020603050405020304" pitchFamily="18" charset="0"/>
              </a:rPr>
              <a:t>a</a:t>
            </a:r>
            <a:r>
              <a:rPr lang="pt-BR" sz="1400" spc="55" dirty="0">
                <a:latin typeface="Times New Roman" panose="02020603050405020304" pitchFamily="18" charset="0"/>
                <a:cs typeface="Times New Roman" panose="02020603050405020304" pitchFamily="18" charset="0"/>
              </a:rPr>
              <a:t>t</a:t>
            </a:r>
            <a:r>
              <a:rPr lang="pt-BR" sz="1400" spc="-90" dirty="0">
                <a:latin typeface="Times New Roman" panose="02020603050405020304" pitchFamily="18" charset="0"/>
                <a:cs typeface="Times New Roman" panose="02020603050405020304" pitchFamily="18" charset="0"/>
              </a:rPr>
              <a:t>a</a:t>
            </a:r>
            <a:r>
              <a:rPr lang="pt-BR" sz="1400" spc="-40" dirty="0">
                <a:latin typeface="Times New Roman" panose="02020603050405020304" pitchFamily="18" charset="0"/>
                <a:cs typeface="Times New Roman" panose="02020603050405020304" pitchFamily="18" charset="0"/>
              </a:rPr>
              <a:t>l</a:t>
            </a:r>
            <a:r>
              <a:rPr lang="pt-BR" sz="1400" spc="-15" dirty="0">
                <a:latin typeface="Times New Roman" panose="02020603050405020304" pitchFamily="18" charset="0"/>
                <a:cs typeface="Times New Roman" panose="02020603050405020304" pitchFamily="18" charset="0"/>
              </a:rPr>
              <a:t>;</a:t>
            </a:r>
            <a:endParaRPr lang="pt-BR" sz="1400" dirty="0">
              <a:latin typeface="Times New Roman" panose="02020603050405020304" pitchFamily="18" charset="0"/>
              <a:cs typeface="Times New Roman" panose="02020603050405020304" pitchFamily="18" charset="0"/>
            </a:endParaRPr>
          </a:p>
          <a:p>
            <a:pPr marL="12700" marR="5080">
              <a:buClr>
                <a:srgbClr val="000000"/>
              </a:buClr>
              <a:buFont typeface="Arial"/>
              <a:buAutoNum type="alphaLcParenR"/>
              <a:tabLst>
                <a:tab pos="269875" algn="l"/>
              </a:tabLst>
            </a:pPr>
            <a:r>
              <a:rPr lang="pt-BR" sz="1400" spc="-85" dirty="0">
                <a:latin typeface="Times New Roman" panose="02020603050405020304" pitchFamily="18" charset="0"/>
                <a:cs typeface="Times New Roman" panose="02020603050405020304" pitchFamily="18" charset="0"/>
              </a:rPr>
              <a:t>serem</a:t>
            </a:r>
            <a:r>
              <a:rPr lang="pt-BR" sz="1400" spc="160"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sócios,</a:t>
            </a:r>
            <a:r>
              <a:rPr lang="pt-BR" sz="1400" spc="19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administradores,</a:t>
            </a:r>
            <a:r>
              <a:rPr lang="pt-BR" sz="1400" spc="16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procuradores,</a:t>
            </a:r>
            <a:r>
              <a:rPr lang="pt-BR" sz="1400" spc="170" dirty="0">
                <a:latin typeface="Times New Roman" panose="02020603050405020304" pitchFamily="18" charset="0"/>
                <a:cs typeface="Times New Roman" panose="02020603050405020304" pitchFamily="18" charset="0"/>
              </a:rPr>
              <a:t> </a:t>
            </a:r>
            <a:r>
              <a:rPr lang="pt-BR" sz="1400" spc="-95" dirty="0">
                <a:latin typeface="Times New Roman" panose="02020603050405020304" pitchFamily="18" charset="0"/>
                <a:cs typeface="Times New Roman" panose="02020603050405020304" pitchFamily="18" charset="0"/>
              </a:rPr>
              <a:t>despachantes</a:t>
            </a:r>
            <a:r>
              <a:rPr lang="pt-BR" sz="1400" spc="19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ou </a:t>
            </a:r>
            <a:r>
              <a:rPr lang="pt-BR" sz="1400" spc="-37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e</a:t>
            </a:r>
            <a:r>
              <a:rPr lang="pt-BR" sz="1400" spc="-105" dirty="0">
                <a:latin typeface="Times New Roman" panose="02020603050405020304" pitchFamily="18" charset="0"/>
                <a:cs typeface="Times New Roman" panose="02020603050405020304" pitchFamily="18" charset="0"/>
              </a:rPr>
              <a:t>m</a:t>
            </a:r>
            <a:r>
              <a:rPr lang="pt-BR" sz="1400" spc="-65" dirty="0">
                <a:latin typeface="Times New Roman" panose="02020603050405020304" pitchFamily="18" charset="0"/>
                <a:cs typeface="Times New Roman" panose="02020603050405020304" pitchFamily="18" charset="0"/>
              </a:rPr>
              <a:t>p</a:t>
            </a:r>
            <a:r>
              <a:rPr lang="pt-BR" sz="1400" spc="-5" dirty="0">
                <a:latin typeface="Times New Roman" panose="02020603050405020304" pitchFamily="18" charset="0"/>
                <a:cs typeface="Times New Roman" panose="02020603050405020304" pitchFamily="18" charset="0"/>
              </a:rPr>
              <a:t>r</a:t>
            </a:r>
            <a:r>
              <a:rPr lang="pt-BR" sz="1400" spc="-114" dirty="0">
                <a:latin typeface="Times New Roman" panose="02020603050405020304" pitchFamily="18" charset="0"/>
                <a:cs typeface="Times New Roman" panose="02020603050405020304" pitchFamily="18" charset="0"/>
              </a:rPr>
              <a:t>e</a:t>
            </a:r>
            <a:r>
              <a:rPr lang="pt-BR" sz="1400" spc="-145" dirty="0">
                <a:latin typeface="Times New Roman" panose="02020603050405020304" pitchFamily="18" charset="0"/>
                <a:cs typeface="Times New Roman" panose="02020603050405020304" pitchFamily="18" charset="0"/>
              </a:rPr>
              <a:t>g</a:t>
            </a:r>
            <a:r>
              <a:rPr lang="pt-BR" sz="1400" spc="-130" dirty="0">
                <a:latin typeface="Times New Roman" panose="02020603050405020304" pitchFamily="18" charset="0"/>
                <a:cs typeface="Times New Roman" panose="02020603050405020304" pitchFamily="18" charset="0"/>
              </a:rPr>
              <a:t>a</a:t>
            </a:r>
            <a:r>
              <a:rPr lang="pt-BR" sz="1400" spc="-65" dirty="0">
                <a:latin typeface="Times New Roman" panose="02020603050405020304" pitchFamily="18" charset="0"/>
                <a:cs typeface="Times New Roman" panose="02020603050405020304" pitchFamily="18" charset="0"/>
              </a:rPr>
              <a:t>d</a:t>
            </a:r>
            <a:r>
              <a:rPr lang="pt-BR" sz="1400" spc="-55" dirty="0">
                <a:latin typeface="Times New Roman" panose="02020603050405020304" pitchFamily="18" charset="0"/>
                <a:cs typeface="Times New Roman" panose="02020603050405020304" pitchFamily="18" charset="0"/>
              </a:rPr>
              <a:t>o</a:t>
            </a:r>
            <a:r>
              <a:rPr lang="pt-BR" sz="1400" spc="-155" dirty="0">
                <a:latin typeface="Times New Roman" panose="02020603050405020304" pitchFamily="18" charset="0"/>
                <a:cs typeface="Times New Roman" panose="02020603050405020304" pitchFamily="18" charset="0"/>
              </a:rPr>
              <a:t>s</a:t>
            </a:r>
            <a:r>
              <a:rPr lang="pt-BR" sz="1400" spc="-90"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6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e</a:t>
            </a:r>
            <a:r>
              <a:rPr lang="pt-BR" sz="1400" spc="-105" dirty="0">
                <a:latin typeface="Times New Roman" panose="02020603050405020304" pitchFamily="18" charset="0"/>
                <a:cs typeface="Times New Roman" panose="02020603050405020304" pitchFamily="18" charset="0"/>
              </a:rPr>
              <a:t>m</a:t>
            </a:r>
            <a:r>
              <a:rPr lang="pt-BR" sz="1400" spc="-65" dirty="0">
                <a:latin typeface="Times New Roman" panose="02020603050405020304" pitchFamily="18" charset="0"/>
                <a:cs typeface="Times New Roman" panose="02020603050405020304" pitchFamily="18" charset="0"/>
              </a:rPr>
              <a:t>p</a:t>
            </a:r>
            <a:r>
              <a:rPr lang="pt-BR" sz="1400" spc="-5" dirty="0">
                <a:latin typeface="Times New Roman" panose="02020603050405020304" pitchFamily="18" charset="0"/>
                <a:cs typeface="Times New Roman" panose="02020603050405020304" pitchFamily="18" charset="0"/>
              </a:rPr>
              <a:t>r</a:t>
            </a:r>
            <a:r>
              <a:rPr lang="pt-BR" sz="1400" spc="-135" dirty="0">
                <a:latin typeface="Times New Roman" panose="02020603050405020304" pitchFamily="18" charset="0"/>
                <a:cs typeface="Times New Roman" panose="02020603050405020304" pitchFamily="18" charset="0"/>
              </a:rPr>
              <a:t>e</a:t>
            </a:r>
            <a:r>
              <a:rPr lang="pt-BR" sz="1400" spc="-130" dirty="0">
                <a:latin typeface="Times New Roman" panose="02020603050405020304" pitchFamily="18" charset="0"/>
                <a:cs typeface="Times New Roman" panose="02020603050405020304" pitchFamily="18" charset="0"/>
              </a:rPr>
              <a:t>s</a:t>
            </a:r>
            <a:r>
              <a:rPr lang="pt-BR" sz="1400" spc="-110" dirty="0">
                <a:latin typeface="Times New Roman" panose="02020603050405020304" pitchFamily="18" charset="0"/>
                <a:cs typeface="Times New Roman" panose="02020603050405020304" pitchFamily="18" charset="0"/>
              </a:rPr>
              <a:t>a</a:t>
            </a:r>
            <a:r>
              <a:rPr lang="pt-BR" sz="1400" spc="-95"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6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130" dirty="0">
                <a:latin typeface="Times New Roman" panose="02020603050405020304" pitchFamily="18" charset="0"/>
                <a:cs typeface="Times New Roman" panose="02020603050405020304" pitchFamily="18" charset="0"/>
              </a:rPr>
              <a:t>s</a:t>
            </a:r>
            <a:r>
              <a:rPr lang="pt-BR" sz="1400" spc="-135" dirty="0">
                <a:latin typeface="Times New Roman" panose="02020603050405020304" pitchFamily="18" charset="0"/>
                <a:cs typeface="Times New Roman" panose="02020603050405020304" pitchFamily="18" charset="0"/>
              </a:rPr>
              <a:t>eg</a:t>
            </a:r>
            <a:r>
              <a:rPr lang="pt-BR" sz="1400" spc="-65" dirty="0">
                <a:latin typeface="Times New Roman" panose="02020603050405020304" pitchFamily="18" charset="0"/>
                <a:cs typeface="Times New Roman" panose="02020603050405020304" pitchFamily="18" charset="0"/>
              </a:rPr>
              <a:t>u</a:t>
            </a:r>
            <a:r>
              <a:rPr lang="pt-BR" sz="1400" spc="-10" dirty="0">
                <a:latin typeface="Times New Roman" panose="02020603050405020304" pitchFamily="18" charset="0"/>
                <a:cs typeface="Times New Roman" panose="02020603050405020304" pitchFamily="18" charset="0"/>
              </a:rPr>
              <a:t>r</a:t>
            </a:r>
            <a:r>
              <a:rPr lang="pt-BR" sz="1400" spc="-55" dirty="0">
                <a:latin typeface="Times New Roman" panose="02020603050405020304" pitchFamily="18" charset="0"/>
                <a:cs typeface="Times New Roman" panose="02020603050405020304" pitchFamily="18" charset="0"/>
              </a:rPr>
              <a:t>o</a:t>
            </a:r>
            <a:r>
              <a:rPr lang="pt-BR" sz="1400" spc="-170" dirty="0">
                <a:latin typeface="Times New Roman" panose="02020603050405020304" pitchFamily="18" charset="0"/>
                <a:cs typeface="Times New Roman" panose="02020603050405020304" pitchFamily="18" charset="0"/>
              </a:rPr>
              <a:t>s</a:t>
            </a:r>
            <a:r>
              <a:rPr lang="pt-BR" sz="1400" spc="-40" dirty="0">
                <a:latin typeface="Times New Roman" panose="02020603050405020304" pitchFamily="18" charset="0"/>
                <a:cs typeface="Times New Roman" panose="02020603050405020304" pitchFamily="18" charset="0"/>
              </a:rPr>
              <a:t>.</a:t>
            </a:r>
            <a:endParaRPr lang="pt-BR" sz="1400" dirty="0">
              <a:latin typeface="Times New Roman" panose="02020603050405020304" pitchFamily="18" charset="0"/>
              <a:cs typeface="Times New Roman" panose="02020603050405020304" pitchFamily="18" charset="0"/>
            </a:endParaRPr>
          </a:p>
          <a:p>
            <a:pPr marL="0" marR="5080" indent="0">
              <a:buNone/>
            </a:pPr>
            <a:r>
              <a:rPr lang="pt-BR" sz="1400" b="1" spc="-120" dirty="0">
                <a:latin typeface="Times New Roman" panose="02020603050405020304" pitchFamily="18" charset="0"/>
                <a:cs typeface="Times New Roman" panose="02020603050405020304" pitchFamily="18" charset="0"/>
              </a:rPr>
              <a:t>Parágrafo</a:t>
            </a:r>
            <a:r>
              <a:rPr lang="pt-BR" sz="1400" b="1" spc="-114" dirty="0">
                <a:latin typeface="Times New Roman" panose="02020603050405020304" pitchFamily="18" charset="0"/>
                <a:cs typeface="Times New Roman" panose="02020603050405020304" pitchFamily="18" charset="0"/>
              </a:rPr>
              <a:t> </a:t>
            </a:r>
            <a:r>
              <a:rPr lang="pt-BR" sz="1400" b="1" spc="-110" dirty="0">
                <a:latin typeface="Times New Roman" panose="02020603050405020304" pitchFamily="18" charset="0"/>
                <a:cs typeface="Times New Roman" panose="02020603050405020304" pitchFamily="18" charset="0"/>
              </a:rPr>
              <a:t>único</a:t>
            </a:r>
            <a:r>
              <a:rPr lang="pt-BR" sz="1400" spc="-110" dirty="0">
                <a:latin typeface="Times New Roman" panose="02020603050405020304" pitchFamily="18" charset="0"/>
                <a:cs typeface="Times New Roman" panose="02020603050405020304" pitchFamily="18" charset="0"/>
              </a:rPr>
              <a:t>.</a:t>
            </a:r>
            <a:r>
              <a:rPr lang="pt-BR" sz="1400" spc="-105" dirty="0">
                <a:latin typeface="Times New Roman" panose="02020603050405020304" pitchFamily="18" charset="0"/>
                <a:cs typeface="Times New Roman" panose="02020603050405020304" pitchFamily="18" charset="0"/>
              </a:rPr>
              <a:t> </a:t>
            </a:r>
            <a:r>
              <a:rPr lang="pt-BR" sz="1400" spc="-165" dirty="0">
                <a:latin typeface="Times New Roman" panose="02020603050405020304" pitchFamily="18" charset="0"/>
                <a:cs typeface="Times New Roman" panose="02020603050405020304" pitchFamily="18" charset="0"/>
              </a:rPr>
              <a:t>O</a:t>
            </a:r>
            <a:r>
              <a:rPr lang="pt-BR" sz="1400" spc="-16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impedimento </a:t>
            </a:r>
            <a:r>
              <a:rPr lang="pt-BR" sz="1400" spc="-55" dirty="0">
                <a:latin typeface="Times New Roman" panose="02020603050405020304" pitchFamily="18" charset="0"/>
                <a:cs typeface="Times New Roman" panose="02020603050405020304" pitchFamily="18" charset="0"/>
              </a:rPr>
              <a:t>previsto </a:t>
            </a:r>
            <a:r>
              <a:rPr lang="pt-BR" sz="1400" spc="-75" dirty="0">
                <a:latin typeface="Times New Roman" panose="02020603050405020304" pitchFamily="18" charset="0"/>
                <a:cs typeface="Times New Roman" panose="02020603050405020304" pitchFamily="18" charset="0"/>
              </a:rPr>
              <a:t>neste </a:t>
            </a:r>
            <a:r>
              <a:rPr lang="pt-BR" sz="1400" spc="-40" dirty="0">
                <a:latin typeface="Times New Roman" panose="02020603050405020304" pitchFamily="18" charset="0"/>
                <a:cs typeface="Times New Roman" panose="02020603050405020304" pitchFamily="18" charset="0"/>
              </a:rPr>
              <a:t>artigo </a:t>
            </a:r>
            <a:r>
              <a:rPr lang="pt-BR" sz="1400" spc="-85" dirty="0">
                <a:latin typeface="Times New Roman" panose="02020603050405020304" pitchFamily="18" charset="0"/>
                <a:cs typeface="Times New Roman" panose="02020603050405020304" pitchFamily="18" charset="0"/>
              </a:rPr>
              <a:t>é</a:t>
            </a:r>
            <a:r>
              <a:rPr lang="pt-BR" sz="1400" spc="-8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extensivo </a:t>
            </a:r>
            <a:r>
              <a:rPr lang="pt-BR" sz="1400" spc="-114" dirty="0">
                <a:latin typeface="Times New Roman" panose="02020603050405020304" pitchFamily="18" charset="0"/>
                <a:cs typeface="Times New Roman" panose="02020603050405020304" pitchFamily="18" charset="0"/>
              </a:rPr>
              <a:t>aos </a:t>
            </a:r>
            <a:r>
              <a:rPr lang="pt-BR" sz="1400" spc="-380" dirty="0">
                <a:latin typeface="Times New Roman" panose="02020603050405020304" pitchFamily="18" charset="0"/>
                <a:cs typeface="Times New Roman" panose="02020603050405020304" pitchFamily="18" charset="0"/>
              </a:rPr>
              <a:t> </a:t>
            </a:r>
            <a:r>
              <a:rPr lang="pt-BR" sz="1400" spc="-95" dirty="0">
                <a:latin typeface="Times New Roman" panose="02020603050405020304" pitchFamily="18" charset="0"/>
                <a:cs typeface="Times New Roman" panose="02020603050405020304" pitchFamily="18" charset="0"/>
              </a:rPr>
              <a:t>sócios</a:t>
            </a:r>
            <a:r>
              <a:rPr lang="pt-BR" sz="1400" spc="-85" dirty="0">
                <a:latin typeface="Times New Roman" panose="02020603050405020304" pitchFamily="18" charset="0"/>
                <a:cs typeface="Times New Roman" panose="02020603050405020304" pitchFamily="18" charset="0"/>
              </a:rPr>
              <a:t> e </a:t>
            </a:r>
            <a:r>
              <a:rPr lang="pt-BR" sz="1400" spc="-50" dirty="0">
                <a:latin typeface="Times New Roman" panose="02020603050405020304" pitchFamily="18" charset="0"/>
                <a:cs typeface="Times New Roman" panose="02020603050405020304" pitchFamily="18" charset="0"/>
              </a:rPr>
              <a:t>diretores</a:t>
            </a:r>
            <a:r>
              <a:rPr lang="pt-BR" sz="1400" spc="-80"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85"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empresa</a:t>
            </a:r>
            <a:r>
              <a:rPr lang="pt-BR" sz="1400" spc="-8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85"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corretagem”</a:t>
            </a:r>
            <a:r>
              <a:rPr lang="pt-BR" sz="1400" spc="-75" dirty="0">
                <a:latin typeface="Times New Roman" panose="02020603050405020304" pitchFamily="18" charset="0"/>
                <a:cs typeface="Times New Roman" panose="02020603050405020304" pitchFamily="18" charset="0"/>
              </a:rPr>
              <a:t> </a:t>
            </a:r>
            <a:r>
              <a:rPr lang="pt-BR" sz="1400" spc="-100" dirty="0">
                <a:latin typeface="Times New Roman" panose="02020603050405020304" pitchFamily="18" charset="0"/>
                <a:cs typeface="Times New Roman" panose="02020603050405020304" pitchFamily="18" charset="0"/>
              </a:rPr>
              <a:t>(L.</a:t>
            </a:r>
            <a:r>
              <a:rPr lang="pt-BR" sz="1400" spc="-85" dirty="0">
                <a:latin typeface="Times New Roman" panose="02020603050405020304" pitchFamily="18" charset="0"/>
                <a:cs typeface="Times New Roman" panose="02020603050405020304" pitchFamily="18" charset="0"/>
              </a:rPr>
              <a:t> </a:t>
            </a:r>
            <a:r>
              <a:rPr lang="pt-BR" sz="1400" spc="-60" dirty="0">
                <a:latin typeface="Times New Roman" panose="02020603050405020304" pitchFamily="18" charset="0"/>
                <a:cs typeface="Times New Roman" panose="02020603050405020304" pitchFamily="18" charset="0"/>
              </a:rPr>
              <a:t>4.594/1964,</a:t>
            </a:r>
            <a:r>
              <a:rPr lang="pt-BR" sz="1400" spc="-75" dirty="0">
                <a:latin typeface="Times New Roman" panose="02020603050405020304" pitchFamily="18" charset="0"/>
                <a:cs typeface="Times New Roman" panose="02020603050405020304" pitchFamily="18" charset="0"/>
              </a:rPr>
              <a:t> </a:t>
            </a:r>
            <a:r>
              <a:rPr lang="pt-BR" sz="1400" spc="-25" dirty="0">
                <a:latin typeface="Times New Roman" panose="02020603050405020304" pitchFamily="18" charset="0"/>
                <a:cs typeface="Times New Roman" panose="02020603050405020304" pitchFamily="18" charset="0"/>
              </a:rPr>
              <a:t>art.</a:t>
            </a:r>
            <a:r>
              <a:rPr lang="pt-BR" sz="1400" spc="-8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17).</a:t>
            </a:r>
          </a:p>
          <a:p>
            <a:pPr marL="0" marR="5080" indent="0">
              <a:buNone/>
            </a:pPr>
            <a:r>
              <a:rPr lang="pt-BR" sz="1400" b="1" spc="-55" dirty="0" err="1">
                <a:latin typeface="Times New Roman" panose="02020603050405020304" pitchFamily="18" charset="0"/>
                <a:cs typeface="Times New Roman" panose="02020603050405020304" pitchFamily="18" charset="0"/>
              </a:rPr>
              <a:t>Art</a:t>
            </a:r>
            <a:r>
              <a:rPr lang="pt-BR" sz="1400" b="1" spc="-10"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t>
            </a:r>
            <a:r>
              <a:rPr lang="pt-BR" sz="1400" spc="-10" dirty="0">
                <a:latin typeface="Times New Roman" panose="02020603050405020304" pitchFamily="18" charset="0"/>
                <a:cs typeface="Times New Roman" panose="02020603050405020304" pitchFamily="18" charset="0"/>
              </a:rPr>
              <a:t> </a:t>
            </a:r>
            <a:r>
              <a:rPr lang="pt-BR" sz="1400" b="1" spc="-50" dirty="0">
                <a:latin typeface="Times New Roman" panose="02020603050405020304" pitchFamily="18" charset="0"/>
                <a:cs typeface="Times New Roman" panose="02020603050405020304" pitchFamily="18" charset="0"/>
              </a:rPr>
              <a:t>12</a:t>
            </a:r>
            <a:r>
              <a:rPr lang="pt-BR" sz="1400" spc="-50" dirty="0">
                <a:latin typeface="Times New Roman" panose="02020603050405020304" pitchFamily="18" charset="0"/>
                <a:cs typeface="Times New Roman" panose="02020603050405020304" pitchFamily="18" charset="0"/>
              </a:rPr>
              <a:t>.</a:t>
            </a:r>
            <a:r>
              <a:rPr lang="pt-BR" sz="1400" spc="-15" dirty="0">
                <a:latin typeface="Times New Roman" panose="02020603050405020304" pitchFamily="18" charset="0"/>
                <a:cs typeface="Times New Roman" panose="02020603050405020304" pitchFamily="18" charset="0"/>
              </a:rPr>
              <a:t> </a:t>
            </a:r>
            <a:r>
              <a:rPr lang="pt-BR" sz="1400" spc="-175" dirty="0">
                <a:latin typeface="Times New Roman" panose="02020603050405020304" pitchFamily="18" charset="0"/>
                <a:cs typeface="Times New Roman" panose="02020603050405020304" pitchFamily="18" charset="0"/>
              </a:rPr>
              <a:t>O</a:t>
            </a:r>
            <a:r>
              <a:rPr lang="pt-BR" sz="1400" spc="10" dirty="0">
                <a:latin typeface="Times New Roman" panose="02020603050405020304" pitchFamily="18" charset="0"/>
                <a:cs typeface="Times New Roman" panose="02020603050405020304" pitchFamily="18" charset="0"/>
              </a:rPr>
              <a:t> </a:t>
            </a:r>
            <a:r>
              <a:rPr lang="pt-BR" sz="1400" spc="-10" dirty="0">
                <a:latin typeface="Times New Roman" panose="02020603050405020304" pitchFamily="18" charset="0"/>
                <a:cs typeface="Times New Roman" panose="02020603050405020304" pitchFamily="18" charset="0"/>
              </a:rPr>
              <a:t>corretor</a:t>
            </a:r>
            <a:r>
              <a:rPr lang="pt-BR" sz="1400" spc="-5"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de</a:t>
            </a:r>
            <a:r>
              <a:rPr lang="pt-BR" sz="1400" spc="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seguros</a:t>
            </a:r>
            <a:r>
              <a:rPr lang="pt-BR" sz="1400" spc="-5"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poderá</a:t>
            </a:r>
            <a:r>
              <a:rPr lang="pt-BR" sz="1400" dirty="0">
                <a:latin typeface="Times New Roman" panose="02020603050405020304" pitchFamily="18" charset="0"/>
                <a:cs typeface="Times New Roman" panose="02020603050405020304" pitchFamily="18" charset="0"/>
              </a:rPr>
              <a:t> </a:t>
            </a:r>
            <a:r>
              <a:rPr lang="pt-BR" sz="1400" spc="10" dirty="0">
                <a:latin typeface="Times New Roman" panose="02020603050405020304" pitchFamily="18" charset="0"/>
                <a:cs typeface="Times New Roman" panose="02020603050405020304" pitchFamily="18" charset="0"/>
              </a:rPr>
              <a:t>ter</a:t>
            </a:r>
            <a:r>
              <a:rPr lang="pt-BR" sz="1400" spc="-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prepostos</a:t>
            </a:r>
            <a:r>
              <a:rPr lang="pt-BR" sz="140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de</a:t>
            </a:r>
            <a:r>
              <a:rPr lang="pt-BR" sz="1400" spc="5" dirty="0">
                <a:latin typeface="Times New Roman" panose="02020603050405020304" pitchFamily="18" charset="0"/>
                <a:cs typeface="Times New Roman" panose="02020603050405020304" pitchFamily="18" charset="0"/>
              </a:rPr>
              <a:t> </a:t>
            </a:r>
            <a:r>
              <a:rPr lang="pt-BR" sz="1400" spc="-100" dirty="0">
                <a:latin typeface="Times New Roman" panose="02020603050405020304" pitchFamily="18" charset="0"/>
                <a:cs typeface="Times New Roman" panose="02020603050405020304" pitchFamily="18" charset="0"/>
              </a:rPr>
              <a:t>sua</a:t>
            </a:r>
            <a:r>
              <a:rPr lang="pt-BR" sz="1400" spc="5" dirty="0">
                <a:latin typeface="Times New Roman" panose="02020603050405020304" pitchFamily="18" charset="0"/>
                <a:cs typeface="Times New Roman" panose="02020603050405020304" pitchFamily="18" charset="0"/>
              </a:rPr>
              <a:t> </a:t>
            </a:r>
            <a:r>
              <a:rPr lang="pt-BR" sz="1400" spc="-20" dirty="0">
                <a:latin typeface="Times New Roman" panose="02020603050405020304" pitchFamily="18" charset="0"/>
                <a:cs typeface="Times New Roman" panose="02020603050405020304" pitchFamily="18" charset="0"/>
              </a:rPr>
              <a:t>livre</a:t>
            </a:r>
            <a:r>
              <a:rPr lang="pt-BR" sz="1400" spc="1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escolha</a:t>
            </a:r>
            <a:r>
              <a:rPr lang="pt-BR" sz="1400" spc="-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bem</a:t>
            </a:r>
            <a:r>
              <a:rPr lang="pt-BR" sz="1400" spc="2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como</a:t>
            </a:r>
            <a:r>
              <a:rPr lang="pt-BR" sz="140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designar,</a:t>
            </a:r>
            <a:r>
              <a:rPr lang="pt-BR" sz="1400" spc="-5" dirty="0">
                <a:latin typeface="Times New Roman" panose="02020603050405020304" pitchFamily="18" charset="0"/>
                <a:cs typeface="Times New Roman" panose="02020603050405020304" pitchFamily="18" charset="0"/>
              </a:rPr>
              <a:t> </a:t>
            </a:r>
            <a:r>
              <a:rPr lang="pt-BR" sz="1400" spc="-15" dirty="0">
                <a:latin typeface="Times New Roman" panose="02020603050405020304" pitchFamily="18" charset="0"/>
                <a:cs typeface="Times New Roman" panose="02020603050405020304" pitchFamily="18" charset="0"/>
              </a:rPr>
              <a:t>entre</a:t>
            </a:r>
            <a:r>
              <a:rPr lang="pt-BR" sz="1400" spc="10" dirty="0">
                <a:latin typeface="Times New Roman" panose="02020603050405020304" pitchFamily="18" charset="0"/>
                <a:cs typeface="Times New Roman" panose="02020603050405020304" pitchFamily="18" charset="0"/>
              </a:rPr>
              <a:t> </a:t>
            </a:r>
            <a:r>
              <a:rPr lang="pt-BR" sz="1400" spc="-60" dirty="0">
                <a:latin typeface="Times New Roman" panose="02020603050405020304" pitchFamily="18" charset="0"/>
                <a:cs typeface="Times New Roman" panose="02020603050405020304" pitchFamily="18" charset="0"/>
              </a:rPr>
              <a:t>eles, </a:t>
            </a:r>
            <a:r>
              <a:rPr lang="pt-BR" sz="1400" spc="-40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o que</a:t>
            </a:r>
            <a:r>
              <a:rPr lang="pt-BR" sz="1400" spc="-40"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o</a:t>
            </a:r>
            <a:r>
              <a:rPr lang="pt-BR" sz="1400" spc="-40"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substitua</a:t>
            </a:r>
            <a:r>
              <a:rPr lang="pt-BR" sz="1400" spc="-4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nos</a:t>
            </a:r>
            <a:r>
              <a:rPr lang="pt-BR" sz="1400" spc="-50" dirty="0">
                <a:latin typeface="Times New Roman" panose="02020603050405020304" pitchFamily="18" charset="0"/>
                <a:cs typeface="Times New Roman" panose="02020603050405020304" pitchFamily="18" charset="0"/>
              </a:rPr>
              <a:t> </a:t>
            </a:r>
            <a:r>
              <a:rPr lang="pt-BR" sz="1400" spc="-25" dirty="0">
                <a:latin typeface="Times New Roman" panose="02020603050405020304" pitchFamily="18" charset="0"/>
                <a:cs typeface="Times New Roman" panose="02020603050405020304" pitchFamily="18" charset="0"/>
              </a:rPr>
              <a:t>impedimentos</a:t>
            </a:r>
            <a:r>
              <a:rPr lang="pt-BR" sz="1400" spc="-45"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ou </a:t>
            </a:r>
            <a:r>
              <a:rPr lang="pt-BR" sz="1400" spc="-40" dirty="0" err="1">
                <a:latin typeface="Times New Roman" panose="02020603050405020304" pitchFamily="18" charset="0"/>
                <a:cs typeface="Times New Roman" panose="02020603050405020304" pitchFamily="18" charset="0"/>
              </a:rPr>
              <a:t>faltas.</a:t>
            </a:r>
            <a:r>
              <a:rPr lang="pt-BR" sz="1400" b="1" spc="-105" dirty="0" err="1">
                <a:latin typeface="Times New Roman" panose="02020603050405020304" pitchFamily="18" charset="0"/>
                <a:cs typeface="Times New Roman" panose="02020603050405020304" pitchFamily="18" charset="0"/>
              </a:rPr>
              <a:t>Parágrafo</a:t>
            </a:r>
            <a:r>
              <a:rPr lang="pt-BR" sz="1400" b="1" spc="35" dirty="0">
                <a:latin typeface="Times New Roman" panose="02020603050405020304" pitchFamily="18" charset="0"/>
                <a:cs typeface="Times New Roman" panose="02020603050405020304" pitchFamily="18" charset="0"/>
              </a:rPr>
              <a:t> </a:t>
            </a:r>
            <a:r>
              <a:rPr lang="pt-BR" sz="1400" b="1" spc="-95" dirty="0">
                <a:latin typeface="Times New Roman" panose="02020603050405020304" pitchFamily="18" charset="0"/>
                <a:cs typeface="Times New Roman" panose="02020603050405020304" pitchFamily="18" charset="0"/>
              </a:rPr>
              <a:t>único</a:t>
            </a:r>
            <a:r>
              <a:rPr lang="pt-BR" sz="1400" spc="-95" dirty="0">
                <a:latin typeface="Times New Roman" panose="02020603050405020304" pitchFamily="18" charset="0"/>
                <a:cs typeface="Times New Roman" panose="02020603050405020304" pitchFamily="18" charset="0"/>
              </a:rPr>
              <a:t>.</a:t>
            </a:r>
            <a:r>
              <a:rPr lang="pt-BR" sz="1400" spc="15" dirty="0">
                <a:latin typeface="Times New Roman" panose="02020603050405020304" pitchFamily="18" charset="0"/>
                <a:cs typeface="Times New Roman" panose="02020603050405020304" pitchFamily="18" charset="0"/>
              </a:rPr>
              <a:t> </a:t>
            </a:r>
            <a:r>
              <a:rPr lang="pt-BR" sz="1400" spc="-160" dirty="0">
                <a:latin typeface="Times New Roman" panose="02020603050405020304" pitchFamily="18" charset="0"/>
                <a:cs typeface="Times New Roman" panose="02020603050405020304" pitchFamily="18" charset="0"/>
              </a:rPr>
              <a:t>Os</a:t>
            </a:r>
            <a:r>
              <a:rPr lang="pt-BR" sz="1400" spc="8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prepostos</a:t>
            </a:r>
            <a:r>
              <a:rPr lang="pt-BR" sz="1400" spc="-2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serão</a:t>
            </a:r>
            <a:r>
              <a:rPr lang="pt-BR" sz="1400" spc="1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registrados</a:t>
            </a:r>
            <a:r>
              <a:rPr lang="pt-BR" sz="1400" spc="-25"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no</a:t>
            </a:r>
            <a:r>
              <a:rPr lang="pt-BR" sz="1400" spc="-30"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Departamento</a:t>
            </a:r>
            <a:r>
              <a:rPr lang="pt-BR" sz="1400" spc="-3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Nacional</a:t>
            </a:r>
            <a:r>
              <a:rPr lang="pt-BR" sz="1400" spc="-3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de</a:t>
            </a:r>
            <a:r>
              <a:rPr lang="pt-BR" sz="1400" spc="-10" dirty="0">
                <a:latin typeface="Times New Roman" panose="02020603050405020304" pitchFamily="18" charset="0"/>
                <a:cs typeface="Times New Roman" panose="02020603050405020304" pitchFamily="18" charset="0"/>
              </a:rPr>
              <a:t> </a:t>
            </a:r>
            <a:r>
              <a:rPr lang="pt-BR" sz="1400" spc="-95" dirty="0">
                <a:latin typeface="Times New Roman" panose="02020603050405020304" pitchFamily="18" charset="0"/>
                <a:cs typeface="Times New Roman" panose="02020603050405020304" pitchFamily="18" charset="0"/>
              </a:rPr>
              <a:t>Seguros</a:t>
            </a:r>
            <a:r>
              <a:rPr lang="pt-BR" sz="1400" spc="2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Privados</a:t>
            </a:r>
            <a:r>
              <a:rPr lang="pt-BR" sz="1400"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e </a:t>
            </a:r>
            <a:r>
              <a:rPr lang="pt-BR" sz="1400" spc="-40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Capitalização,</a:t>
            </a:r>
            <a:r>
              <a:rPr lang="pt-BR" sz="1400" spc="20" dirty="0">
                <a:latin typeface="Times New Roman" panose="02020603050405020304" pitchFamily="18" charset="0"/>
                <a:cs typeface="Times New Roman" panose="02020603050405020304" pitchFamily="18" charset="0"/>
              </a:rPr>
              <a:t> </a:t>
            </a:r>
            <a:r>
              <a:rPr lang="pt-BR" sz="1400" spc="-30" dirty="0">
                <a:latin typeface="Times New Roman" panose="02020603050405020304" pitchFamily="18" charset="0"/>
                <a:cs typeface="Times New Roman" panose="02020603050405020304" pitchFamily="18" charset="0"/>
              </a:rPr>
              <a:t>mediante</a:t>
            </a:r>
            <a:r>
              <a:rPr lang="pt-BR" sz="1400" spc="40" dirty="0">
                <a:latin typeface="Times New Roman" panose="02020603050405020304" pitchFamily="18" charset="0"/>
                <a:cs typeface="Times New Roman" panose="02020603050405020304" pitchFamily="18" charset="0"/>
              </a:rPr>
              <a:t> </a:t>
            </a:r>
            <a:r>
              <a:rPr lang="pt-BR" sz="1400" spc="-15" dirty="0">
                <a:latin typeface="Times New Roman" panose="02020603050405020304" pitchFamily="18" charset="0"/>
                <a:cs typeface="Times New Roman" panose="02020603050405020304" pitchFamily="18" charset="0"/>
              </a:rPr>
              <a:t>requerimento</a:t>
            </a:r>
            <a:r>
              <a:rPr lang="pt-BR" sz="1400" spc="40"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do</a:t>
            </a:r>
            <a:r>
              <a:rPr lang="pt-BR" sz="1400" spc="35" dirty="0">
                <a:latin typeface="Times New Roman" panose="02020603050405020304" pitchFamily="18" charset="0"/>
                <a:cs typeface="Times New Roman" panose="02020603050405020304" pitchFamily="18" charset="0"/>
              </a:rPr>
              <a:t> </a:t>
            </a:r>
            <a:r>
              <a:rPr lang="pt-BR" sz="1400" spc="-10" dirty="0">
                <a:latin typeface="Times New Roman" panose="02020603050405020304" pitchFamily="18" charset="0"/>
                <a:cs typeface="Times New Roman" panose="02020603050405020304" pitchFamily="18" charset="0"/>
              </a:rPr>
              <a:t>corretor</a:t>
            </a:r>
            <a:r>
              <a:rPr lang="pt-BR" sz="1400" spc="30"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e</a:t>
            </a:r>
            <a:r>
              <a:rPr lang="pt-BR" sz="1400" spc="35" dirty="0">
                <a:latin typeface="Times New Roman" panose="02020603050405020304" pitchFamily="18" charset="0"/>
                <a:cs typeface="Times New Roman" panose="02020603050405020304" pitchFamily="18" charset="0"/>
              </a:rPr>
              <a:t> </a:t>
            </a:r>
            <a:r>
              <a:rPr lang="pt-BR" sz="1400" spc="-30" dirty="0">
                <a:latin typeface="Times New Roman" panose="02020603050405020304" pitchFamily="18" charset="0"/>
                <a:cs typeface="Times New Roman" panose="02020603050405020304" pitchFamily="18" charset="0"/>
              </a:rPr>
              <a:t>preenchimento</a:t>
            </a:r>
            <a:r>
              <a:rPr lang="pt-BR" sz="1400" spc="45"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dos</a:t>
            </a:r>
            <a:r>
              <a:rPr lang="pt-BR" sz="1400" spc="25"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requisitos</a:t>
            </a:r>
            <a:r>
              <a:rPr lang="pt-BR" sz="1400" spc="30" dirty="0">
                <a:latin typeface="Times New Roman" panose="02020603050405020304" pitchFamily="18" charset="0"/>
                <a:cs typeface="Times New Roman" panose="02020603050405020304" pitchFamily="18" charset="0"/>
              </a:rPr>
              <a:t> </a:t>
            </a:r>
            <a:r>
              <a:rPr lang="pt-BR" sz="1400" spc="-60" dirty="0">
                <a:latin typeface="Times New Roman" panose="02020603050405020304" pitchFamily="18" charset="0"/>
                <a:cs typeface="Times New Roman" panose="02020603050405020304" pitchFamily="18" charset="0"/>
              </a:rPr>
              <a:t>exigidos</a:t>
            </a:r>
            <a:r>
              <a:rPr lang="pt-BR" sz="1400" spc="25" dirty="0">
                <a:latin typeface="Times New Roman" panose="02020603050405020304" pitchFamily="18" charset="0"/>
                <a:cs typeface="Times New Roman" panose="02020603050405020304" pitchFamily="18" charset="0"/>
              </a:rPr>
              <a:t> </a:t>
            </a:r>
            <a:r>
              <a:rPr lang="pt-BR" sz="1400" spc="-30" dirty="0">
                <a:latin typeface="Times New Roman" panose="02020603050405020304" pitchFamily="18" charset="0"/>
                <a:cs typeface="Times New Roman" panose="02020603050405020304" pitchFamily="18" charset="0"/>
              </a:rPr>
              <a:t>pelo</a:t>
            </a:r>
            <a:r>
              <a:rPr lang="pt-BR" sz="1400" spc="45" dirty="0">
                <a:latin typeface="Times New Roman" panose="02020603050405020304" pitchFamily="18" charset="0"/>
                <a:cs typeface="Times New Roman" panose="02020603050405020304" pitchFamily="18" charset="0"/>
              </a:rPr>
              <a:t> </a:t>
            </a:r>
            <a:r>
              <a:rPr lang="pt-BR" sz="1400" spc="-5" dirty="0">
                <a:latin typeface="Times New Roman" panose="02020603050405020304" pitchFamily="18" charset="0"/>
                <a:cs typeface="Times New Roman" panose="02020603050405020304" pitchFamily="18" charset="0"/>
              </a:rPr>
              <a:t>art.</a:t>
            </a:r>
            <a:r>
              <a:rPr lang="pt-BR" sz="1400" spc="2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3º”</a:t>
            </a:r>
            <a:endParaRPr lang="pt-BR" sz="1400" dirty="0">
              <a:latin typeface="Times New Roman" panose="02020603050405020304" pitchFamily="18" charset="0"/>
              <a:cs typeface="Times New Roman" panose="02020603050405020304" pitchFamily="18" charset="0"/>
            </a:endParaRPr>
          </a:p>
          <a:p>
            <a:pPr marL="569595" indent="0">
              <a:spcBef>
                <a:spcPts val="505"/>
              </a:spcBef>
              <a:buNone/>
            </a:pPr>
            <a:r>
              <a:rPr lang="pt-BR" sz="1400" spc="-80" dirty="0">
                <a:latin typeface="Times New Roman" panose="02020603050405020304" pitchFamily="18" charset="0"/>
                <a:cs typeface="Times New Roman" panose="02020603050405020304" pitchFamily="18" charset="0"/>
              </a:rPr>
              <a:t>(</a:t>
            </a:r>
            <a:r>
              <a:rPr lang="pt-BR" sz="1400" spc="-140" dirty="0">
                <a:latin typeface="Times New Roman" panose="02020603050405020304" pitchFamily="18" charset="0"/>
                <a:cs typeface="Times New Roman" panose="02020603050405020304" pitchFamily="18" charset="0"/>
              </a:rPr>
              <a:t>L</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4</a:t>
            </a:r>
            <a:r>
              <a:rPr lang="pt-BR" sz="1400" spc="-35"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594</a:t>
            </a:r>
            <a:r>
              <a:rPr lang="pt-BR" sz="1400" spc="18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1964</a:t>
            </a:r>
            <a:r>
              <a:rPr lang="pt-BR" sz="1400" spc="-45" dirty="0">
                <a:latin typeface="Times New Roman" panose="02020603050405020304" pitchFamily="18" charset="0"/>
                <a:cs typeface="Times New Roman" panose="02020603050405020304" pitchFamily="18" charset="0"/>
              </a:rPr>
              <a:t>,</a:t>
            </a:r>
            <a:r>
              <a:rPr lang="pt-BR" sz="1400" spc="-50"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a:t>
            </a:r>
            <a:r>
              <a:rPr lang="pt-BR" sz="1400" spc="-25" dirty="0">
                <a:latin typeface="Times New Roman" panose="02020603050405020304" pitchFamily="18" charset="0"/>
                <a:cs typeface="Times New Roman" panose="02020603050405020304" pitchFamily="18" charset="0"/>
              </a:rPr>
              <a:t>r</a:t>
            </a:r>
            <a:r>
              <a:rPr lang="pt-BR" sz="1400" spc="95" dirty="0">
                <a:latin typeface="Times New Roman" panose="02020603050405020304" pitchFamily="18" charset="0"/>
                <a:cs typeface="Times New Roman" panose="02020603050405020304" pitchFamily="18" charset="0"/>
              </a:rPr>
              <a:t>t</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12</a:t>
            </a:r>
            <a:r>
              <a:rPr lang="pt-BR" sz="1400" spc="-30" dirty="0">
                <a:latin typeface="Times New Roman" panose="02020603050405020304" pitchFamily="18" charset="0"/>
                <a:cs typeface="Times New Roman" panose="02020603050405020304" pitchFamily="18" charset="0"/>
              </a:rPr>
              <a:t>)</a:t>
            </a:r>
            <a:r>
              <a:rPr lang="pt-BR" sz="1400" spc="-40" dirty="0">
                <a:latin typeface="Times New Roman" panose="02020603050405020304" pitchFamily="18" charset="0"/>
                <a:cs typeface="Times New Roman" panose="02020603050405020304" pitchFamily="18" charset="0"/>
              </a:rPr>
              <a:t>.</a:t>
            </a:r>
          </a:p>
          <a:p>
            <a:pPr marL="0" marR="5080" indent="0">
              <a:buNone/>
            </a:pPr>
            <a:endParaRPr lang="pt-BR" sz="1400" dirty="0">
              <a:latin typeface="Arial"/>
              <a:cs typeface="Arial"/>
            </a:endParaRPr>
          </a:p>
          <a:p>
            <a:endParaRPr lang="pt-BR" sz="1400" dirty="0"/>
          </a:p>
          <a:p>
            <a:pPr marL="0" indent="0">
              <a:buNone/>
            </a:pPr>
            <a:endParaRPr lang="pt-BR" sz="1400" dirty="0"/>
          </a:p>
          <a:p>
            <a:pPr marL="0" indent="0">
              <a:buNone/>
            </a:pPr>
            <a:endParaRPr lang="pt-BR" sz="1400" dirty="0"/>
          </a:p>
        </p:txBody>
      </p:sp>
    </p:spTree>
    <p:extLst>
      <p:ext uri="{BB962C8B-B14F-4D97-AF65-F5344CB8AC3E}">
        <p14:creationId xmlns:p14="http://schemas.microsoft.com/office/powerpoint/2010/main" val="427294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551441-A8AD-5844-949B-1DA2C6E75909}"/>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Deveres do corretor face ao Segurado</a:t>
            </a:r>
          </a:p>
        </p:txBody>
      </p:sp>
      <p:sp>
        <p:nvSpPr>
          <p:cNvPr id="3" name="Espaço Reservado para Conteúdo 2">
            <a:extLst>
              <a:ext uri="{FF2B5EF4-FFF2-40B4-BE49-F238E27FC236}">
                <a16:creationId xmlns:a16="http://schemas.microsoft.com/office/drawing/2014/main" id="{5BD9CBED-0D01-8142-8EB6-6A987D9EE48B}"/>
              </a:ext>
            </a:extLst>
          </p:cNvPr>
          <p:cNvSpPr>
            <a:spLocks noGrp="1"/>
          </p:cNvSpPr>
          <p:nvPr>
            <p:ph idx="1"/>
          </p:nvPr>
        </p:nvSpPr>
        <p:spPr>
          <a:xfrm>
            <a:off x="4810259" y="649480"/>
            <a:ext cx="6555347" cy="5546047"/>
          </a:xfrm>
        </p:spPr>
        <p:txBody>
          <a:bodyPr anchor="ctr">
            <a:normAutofit/>
          </a:bodyPr>
          <a:lstStyle/>
          <a:p>
            <a:pPr marL="569595" indent="0">
              <a:spcBef>
                <a:spcPts val="505"/>
              </a:spcBef>
              <a:buNone/>
            </a:pPr>
            <a:endParaRPr lang="pt-BR" sz="1300" spc="-40">
              <a:latin typeface="Arial"/>
              <a:cs typeface="Arial"/>
            </a:endParaRPr>
          </a:p>
          <a:p>
            <a:pPr marL="176530" indent="0">
              <a:spcBef>
                <a:spcPts val="1605"/>
              </a:spcBef>
              <a:buNone/>
            </a:pPr>
            <a:r>
              <a:rPr lang="pt-BR" sz="1300" spc="-45">
                <a:latin typeface="Arial"/>
                <a:cs typeface="Arial"/>
              </a:rPr>
              <a:t>dever </a:t>
            </a:r>
            <a:r>
              <a:rPr lang="pt-BR" sz="1300" spc="-55">
                <a:latin typeface="Arial"/>
                <a:cs typeface="Arial"/>
              </a:rPr>
              <a:t>de</a:t>
            </a:r>
            <a:r>
              <a:rPr lang="pt-BR" sz="1300" spc="-35">
                <a:latin typeface="Arial"/>
                <a:cs typeface="Arial"/>
              </a:rPr>
              <a:t> orientação (ou</a:t>
            </a:r>
            <a:r>
              <a:rPr lang="pt-BR" sz="1300" spc="-30">
                <a:latin typeface="Arial"/>
                <a:cs typeface="Arial"/>
              </a:rPr>
              <a:t> </a:t>
            </a:r>
            <a:r>
              <a:rPr lang="pt-BR" sz="1300" spc="-45">
                <a:latin typeface="Arial"/>
                <a:cs typeface="Arial"/>
              </a:rPr>
              <a:t>dever </a:t>
            </a:r>
            <a:r>
              <a:rPr lang="pt-BR" sz="1300" spc="-55">
                <a:latin typeface="Arial"/>
                <a:cs typeface="Arial"/>
              </a:rPr>
              <a:t>de</a:t>
            </a:r>
            <a:r>
              <a:rPr lang="pt-BR" sz="1300" spc="-35">
                <a:latin typeface="Arial"/>
                <a:cs typeface="Arial"/>
              </a:rPr>
              <a:t> </a:t>
            </a:r>
            <a:r>
              <a:rPr lang="pt-BR" sz="1300" spc="-50">
                <a:latin typeface="Arial"/>
                <a:cs typeface="Arial"/>
              </a:rPr>
              <a:t>aconselhamento</a:t>
            </a:r>
            <a:r>
              <a:rPr lang="pt-BR" sz="1300" spc="-35">
                <a:latin typeface="Arial"/>
                <a:cs typeface="Arial"/>
              </a:rPr>
              <a:t> </a:t>
            </a:r>
            <a:r>
              <a:rPr lang="pt-BR" sz="1300" spc="-90">
                <a:latin typeface="Arial"/>
                <a:cs typeface="Arial"/>
              </a:rPr>
              <a:t>e</a:t>
            </a:r>
            <a:r>
              <a:rPr lang="pt-BR" sz="1300" spc="-35">
                <a:latin typeface="Arial"/>
                <a:cs typeface="Arial"/>
              </a:rPr>
              <a:t> </a:t>
            </a:r>
            <a:r>
              <a:rPr lang="pt-BR" sz="1300" spc="-30">
                <a:latin typeface="Arial"/>
                <a:cs typeface="Arial"/>
              </a:rPr>
              <a:t>informação):</a:t>
            </a:r>
            <a:endParaRPr lang="pt-BR" sz="1300">
              <a:latin typeface="Arial"/>
              <a:cs typeface="Arial"/>
            </a:endParaRPr>
          </a:p>
          <a:p>
            <a:pPr marL="0" indent="0">
              <a:spcBef>
                <a:spcPts val="20"/>
              </a:spcBef>
              <a:buNone/>
            </a:pPr>
            <a:endParaRPr lang="pt-BR" sz="1300">
              <a:latin typeface="Arial"/>
              <a:cs typeface="Arial"/>
            </a:endParaRPr>
          </a:p>
          <a:p>
            <a:pPr marL="569595" marR="5080" indent="0">
              <a:buNone/>
            </a:pPr>
            <a:r>
              <a:rPr lang="pt-BR" sz="1300" spc="-50">
                <a:latin typeface="Arial"/>
                <a:cs typeface="Arial"/>
              </a:rPr>
              <a:t>Circular</a:t>
            </a:r>
            <a:r>
              <a:rPr lang="pt-BR" sz="1300" spc="114">
                <a:latin typeface="Arial"/>
                <a:cs typeface="Arial"/>
              </a:rPr>
              <a:t> </a:t>
            </a:r>
            <a:r>
              <a:rPr lang="pt-BR" sz="1300" spc="-235">
                <a:latin typeface="Arial"/>
                <a:cs typeface="Arial"/>
              </a:rPr>
              <a:t>SUSEP</a:t>
            </a:r>
            <a:r>
              <a:rPr lang="pt-BR" sz="1300" spc="-229">
                <a:latin typeface="Arial"/>
                <a:cs typeface="Arial"/>
              </a:rPr>
              <a:t> </a:t>
            </a:r>
            <a:r>
              <a:rPr lang="pt-BR" sz="1300" spc="-30">
                <a:latin typeface="Arial"/>
                <a:cs typeface="Arial"/>
              </a:rPr>
              <a:t>n.</a:t>
            </a:r>
            <a:r>
              <a:rPr lang="pt-BR" sz="1300" spc="114">
                <a:latin typeface="Arial"/>
                <a:cs typeface="Arial"/>
              </a:rPr>
              <a:t> </a:t>
            </a:r>
            <a:r>
              <a:rPr lang="pt-BR" sz="1300" spc="-30">
                <a:latin typeface="Arial"/>
                <a:cs typeface="Arial"/>
              </a:rPr>
              <a:t>510/2015,</a:t>
            </a:r>
            <a:r>
              <a:rPr lang="pt-BR" sz="1300" spc="120">
                <a:latin typeface="Arial"/>
                <a:cs typeface="Arial"/>
              </a:rPr>
              <a:t> </a:t>
            </a:r>
            <a:r>
              <a:rPr lang="pt-BR" sz="1300" spc="-5">
                <a:latin typeface="Arial"/>
                <a:cs typeface="Arial"/>
              </a:rPr>
              <a:t>art.</a:t>
            </a:r>
            <a:r>
              <a:rPr lang="pt-BR" sz="1300" spc="114">
                <a:latin typeface="Arial"/>
                <a:cs typeface="Arial"/>
              </a:rPr>
              <a:t> </a:t>
            </a:r>
            <a:r>
              <a:rPr lang="pt-BR" sz="1300">
                <a:latin typeface="Arial"/>
                <a:cs typeface="Arial"/>
              </a:rPr>
              <a:t>1º,</a:t>
            </a:r>
            <a:r>
              <a:rPr lang="pt-BR" sz="1300" spc="114">
                <a:latin typeface="Arial"/>
                <a:cs typeface="Arial"/>
              </a:rPr>
              <a:t> </a:t>
            </a:r>
            <a:r>
              <a:rPr lang="pt-BR" sz="1300" spc="-90">
                <a:latin typeface="Arial"/>
                <a:cs typeface="Arial"/>
              </a:rPr>
              <a:t>§</a:t>
            </a:r>
            <a:r>
              <a:rPr lang="pt-BR" sz="1300" spc="135">
                <a:latin typeface="Arial"/>
                <a:cs typeface="Arial"/>
              </a:rPr>
              <a:t> </a:t>
            </a:r>
            <a:r>
              <a:rPr lang="pt-BR" sz="1300">
                <a:latin typeface="Arial"/>
                <a:cs typeface="Arial"/>
              </a:rPr>
              <a:t>2.º:</a:t>
            </a:r>
            <a:r>
              <a:rPr lang="pt-BR" sz="1300" spc="125">
                <a:latin typeface="Arial"/>
                <a:cs typeface="Arial"/>
              </a:rPr>
              <a:t> </a:t>
            </a:r>
            <a:r>
              <a:rPr lang="pt-BR" sz="1300" spc="25">
                <a:latin typeface="Arial"/>
                <a:cs typeface="Arial"/>
              </a:rPr>
              <a:t>“§</a:t>
            </a:r>
            <a:r>
              <a:rPr lang="pt-BR" sz="1300" spc="135">
                <a:latin typeface="Arial"/>
                <a:cs typeface="Arial"/>
              </a:rPr>
              <a:t> </a:t>
            </a:r>
            <a:r>
              <a:rPr lang="pt-BR" sz="1300" spc="-60">
                <a:latin typeface="Arial"/>
                <a:cs typeface="Arial"/>
              </a:rPr>
              <a:t>2°.</a:t>
            </a:r>
            <a:r>
              <a:rPr lang="pt-BR" sz="1300" spc="110">
                <a:latin typeface="Arial"/>
                <a:cs typeface="Arial"/>
              </a:rPr>
              <a:t> </a:t>
            </a:r>
            <a:r>
              <a:rPr lang="pt-BR" sz="1300" spc="-175">
                <a:latin typeface="Arial"/>
                <a:cs typeface="Arial"/>
              </a:rPr>
              <a:t>O</a:t>
            </a:r>
            <a:r>
              <a:rPr lang="pt-BR" sz="1300" spc="-105">
                <a:latin typeface="Arial"/>
                <a:cs typeface="Arial"/>
              </a:rPr>
              <a:t> </a:t>
            </a:r>
            <a:r>
              <a:rPr lang="pt-BR" sz="1300" spc="-10">
                <a:latin typeface="Arial"/>
                <a:cs typeface="Arial"/>
              </a:rPr>
              <a:t>corretor</a:t>
            </a:r>
            <a:r>
              <a:rPr lang="pt-BR" sz="1300" spc="120">
                <a:latin typeface="Arial"/>
                <a:cs typeface="Arial"/>
              </a:rPr>
              <a:t> </a:t>
            </a:r>
            <a:r>
              <a:rPr lang="pt-BR" sz="1300" spc="-55">
                <a:latin typeface="Arial"/>
                <a:cs typeface="Arial"/>
              </a:rPr>
              <a:t>de</a:t>
            </a:r>
            <a:r>
              <a:rPr lang="pt-BR" sz="1300" spc="135">
                <a:latin typeface="Arial"/>
                <a:cs typeface="Arial"/>
              </a:rPr>
              <a:t> </a:t>
            </a:r>
            <a:r>
              <a:rPr lang="pt-BR" sz="1300" spc="-70">
                <a:latin typeface="Arial"/>
                <a:cs typeface="Arial"/>
              </a:rPr>
              <a:t>seguros,</a:t>
            </a:r>
            <a:r>
              <a:rPr lang="pt-BR" sz="1300" spc="120">
                <a:latin typeface="Arial"/>
                <a:cs typeface="Arial"/>
              </a:rPr>
              <a:t> </a:t>
            </a:r>
            <a:r>
              <a:rPr lang="pt-BR" sz="1300" spc="-35">
                <a:latin typeface="Arial"/>
                <a:cs typeface="Arial"/>
              </a:rPr>
              <a:t>no</a:t>
            </a:r>
            <a:r>
              <a:rPr lang="pt-BR" sz="1300" spc="130">
                <a:latin typeface="Arial"/>
                <a:cs typeface="Arial"/>
              </a:rPr>
              <a:t> </a:t>
            </a:r>
            <a:r>
              <a:rPr lang="pt-BR" sz="1300" spc="-60">
                <a:latin typeface="Arial"/>
                <a:cs typeface="Arial"/>
              </a:rPr>
              <a:t>exercício</a:t>
            </a:r>
            <a:r>
              <a:rPr lang="pt-BR" sz="1300" spc="130">
                <a:latin typeface="Arial"/>
                <a:cs typeface="Arial"/>
              </a:rPr>
              <a:t> </a:t>
            </a:r>
            <a:r>
              <a:rPr lang="pt-BR" sz="1300" spc="-55">
                <a:latin typeface="Arial"/>
                <a:cs typeface="Arial"/>
              </a:rPr>
              <a:t>de</a:t>
            </a:r>
            <a:r>
              <a:rPr lang="pt-BR" sz="1300" spc="135">
                <a:latin typeface="Arial"/>
                <a:cs typeface="Arial"/>
              </a:rPr>
              <a:t> </a:t>
            </a:r>
            <a:r>
              <a:rPr lang="pt-BR" sz="1300" spc="-100">
                <a:latin typeface="Arial"/>
                <a:cs typeface="Arial"/>
              </a:rPr>
              <a:t>sua</a:t>
            </a:r>
            <a:r>
              <a:rPr lang="pt-BR" sz="1300" spc="130">
                <a:latin typeface="Arial"/>
                <a:cs typeface="Arial"/>
              </a:rPr>
              <a:t> </a:t>
            </a:r>
            <a:r>
              <a:rPr lang="pt-BR" sz="1300" spc="-30">
                <a:latin typeface="Arial"/>
                <a:cs typeface="Arial"/>
              </a:rPr>
              <a:t>atividade, </a:t>
            </a:r>
            <a:r>
              <a:rPr lang="pt-BR" sz="1300" spc="-405">
                <a:latin typeface="Arial"/>
                <a:cs typeface="Arial"/>
              </a:rPr>
              <a:t> </a:t>
            </a:r>
            <a:r>
              <a:rPr lang="pt-BR" sz="1300" spc="-65">
                <a:latin typeface="Arial"/>
                <a:cs typeface="Arial"/>
              </a:rPr>
              <a:t>deve</a:t>
            </a:r>
            <a:r>
              <a:rPr lang="pt-BR" sz="1300" spc="-30">
                <a:latin typeface="Arial"/>
                <a:cs typeface="Arial"/>
              </a:rPr>
              <a:t> </a:t>
            </a:r>
            <a:r>
              <a:rPr lang="pt-BR" sz="1300" b="1" spc="-55">
                <a:latin typeface="Arial"/>
                <a:cs typeface="Arial"/>
              </a:rPr>
              <a:t>orientar</a:t>
            </a:r>
            <a:r>
              <a:rPr lang="pt-BR" sz="1300" spc="-55">
                <a:latin typeface="Arial"/>
                <a:cs typeface="Arial"/>
              </a:rPr>
              <a:t>,</a:t>
            </a:r>
            <a:r>
              <a:rPr lang="pt-BR" sz="1300" spc="-45">
                <a:latin typeface="Arial"/>
                <a:cs typeface="Arial"/>
              </a:rPr>
              <a:t> </a:t>
            </a:r>
            <a:r>
              <a:rPr lang="pt-BR" sz="1300" b="1" spc="-95">
                <a:latin typeface="Arial"/>
                <a:cs typeface="Arial"/>
              </a:rPr>
              <a:t>acompanhar</a:t>
            </a:r>
            <a:r>
              <a:rPr lang="pt-BR" sz="1300" b="1" spc="-40">
                <a:latin typeface="Arial"/>
                <a:cs typeface="Arial"/>
              </a:rPr>
              <a:t> </a:t>
            </a:r>
            <a:r>
              <a:rPr lang="pt-BR" sz="1300" b="1" spc="-80">
                <a:latin typeface="Arial"/>
                <a:cs typeface="Arial"/>
              </a:rPr>
              <a:t>e</a:t>
            </a:r>
            <a:r>
              <a:rPr lang="pt-BR" sz="1300" b="1" spc="-40">
                <a:latin typeface="Arial"/>
                <a:cs typeface="Arial"/>
              </a:rPr>
              <a:t> </a:t>
            </a:r>
            <a:r>
              <a:rPr lang="pt-BR" sz="1300" b="1" spc="-75">
                <a:latin typeface="Arial"/>
                <a:cs typeface="Arial"/>
              </a:rPr>
              <a:t>gerir</a:t>
            </a:r>
            <a:r>
              <a:rPr lang="pt-BR" sz="1300" spc="-75">
                <a:latin typeface="Arial"/>
                <a:cs typeface="Arial"/>
              </a:rPr>
              <a:t>,</a:t>
            </a:r>
            <a:r>
              <a:rPr lang="pt-BR" sz="1300" spc="-40">
                <a:latin typeface="Arial"/>
                <a:cs typeface="Arial"/>
              </a:rPr>
              <a:t> </a:t>
            </a:r>
            <a:r>
              <a:rPr lang="pt-BR" sz="1300" b="1" spc="-140">
                <a:latin typeface="Arial"/>
                <a:cs typeface="Arial"/>
              </a:rPr>
              <a:t>com</a:t>
            </a:r>
            <a:r>
              <a:rPr lang="pt-BR" sz="1300" b="1" spc="-20">
                <a:latin typeface="Arial"/>
                <a:cs typeface="Arial"/>
              </a:rPr>
              <a:t> </a:t>
            </a:r>
            <a:r>
              <a:rPr lang="pt-BR" sz="1300" b="1" spc="-80">
                <a:latin typeface="Arial"/>
                <a:cs typeface="Arial"/>
              </a:rPr>
              <a:t>ética</a:t>
            </a:r>
            <a:r>
              <a:rPr lang="pt-BR" sz="1300" b="1" spc="-35">
                <a:latin typeface="Arial"/>
                <a:cs typeface="Arial"/>
              </a:rPr>
              <a:t> </a:t>
            </a:r>
            <a:r>
              <a:rPr lang="pt-BR" sz="1300" b="1" spc="-80">
                <a:latin typeface="Arial"/>
                <a:cs typeface="Arial"/>
              </a:rPr>
              <a:t>e</a:t>
            </a:r>
            <a:r>
              <a:rPr lang="pt-BR" sz="1300" b="1" spc="-35">
                <a:latin typeface="Arial"/>
                <a:cs typeface="Arial"/>
              </a:rPr>
              <a:t> </a:t>
            </a:r>
            <a:r>
              <a:rPr lang="pt-BR" sz="1300" b="1" spc="-85">
                <a:latin typeface="Arial"/>
                <a:cs typeface="Arial"/>
              </a:rPr>
              <a:t>independência</a:t>
            </a:r>
            <a:r>
              <a:rPr lang="pt-BR" sz="1300" spc="-85">
                <a:latin typeface="Arial"/>
                <a:cs typeface="Arial"/>
              </a:rPr>
              <a:t>,</a:t>
            </a:r>
            <a:r>
              <a:rPr lang="pt-BR" sz="1300" spc="-45">
                <a:latin typeface="Arial"/>
                <a:cs typeface="Arial"/>
              </a:rPr>
              <a:t> </a:t>
            </a:r>
            <a:r>
              <a:rPr lang="pt-BR" sz="1300" spc="-95">
                <a:latin typeface="Arial"/>
                <a:cs typeface="Arial"/>
              </a:rPr>
              <a:t>os</a:t>
            </a:r>
            <a:r>
              <a:rPr lang="pt-BR" sz="1300" spc="-40">
                <a:latin typeface="Arial"/>
                <a:cs typeface="Arial"/>
              </a:rPr>
              <a:t> </a:t>
            </a:r>
            <a:r>
              <a:rPr lang="pt-BR" sz="1300" spc="-35">
                <a:latin typeface="Arial"/>
                <a:cs typeface="Arial"/>
              </a:rPr>
              <a:t>contratos</a:t>
            </a:r>
            <a:r>
              <a:rPr lang="pt-BR" sz="1300" spc="-45">
                <a:latin typeface="Arial"/>
                <a:cs typeface="Arial"/>
              </a:rPr>
              <a:t> </a:t>
            </a:r>
            <a:r>
              <a:rPr lang="pt-BR" sz="1300" spc="-10">
                <a:latin typeface="Arial"/>
                <a:cs typeface="Arial"/>
              </a:rPr>
              <a:t>por</a:t>
            </a:r>
            <a:r>
              <a:rPr lang="pt-BR" sz="1300" spc="-40">
                <a:latin typeface="Arial"/>
                <a:cs typeface="Arial"/>
              </a:rPr>
              <a:t> </a:t>
            </a:r>
            <a:r>
              <a:rPr lang="pt-BR" sz="1300" spc="-45">
                <a:latin typeface="Arial"/>
                <a:cs typeface="Arial"/>
              </a:rPr>
              <a:t>ele</a:t>
            </a:r>
            <a:r>
              <a:rPr lang="pt-BR" sz="1300" spc="-35">
                <a:latin typeface="Arial"/>
                <a:cs typeface="Arial"/>
              </a:rPr>
              <a:t> </a:t>
            </a:r>
            <a:r>
              <a:rPr lang="pt-BR" sz="1300" spc="-25">
                <a:latin typeface="Arial"/>
                <a:cs typeface="Arial"/>
              </a:rPr>
              <a:t>intermediados”.</a:t>
            </a:r>
            <a:endParaRPr lang="pt-BR" sz="1300">
              <a:latin typeface="Arial"/>
              <a:cs typeface="Arial"/>
            </a:endParaRPr>
          </a:p>
          <a:p>
            <a:pPr marL="176530" indent="0">
              <a:spcBef>
                <a:spcPts val="1475"/>
              </a:spcBef>
              <a:buNone/>
            </a:pPr>
            <a:r>
              <a:rPr lang="pt-BR" sz="1300" spc="-35">
                <a:latin typeface="Arial"/>
                <a:cs typeface="Arial"/>
              </a:rPr>
              <a:t>r</a:t>
            </a:r>
            <a:r>
              <a:rPr lang="pt-BR" sz="1300" spc="-20">
                <a:latin typeface="Arial"/>
                <a:cs typeface="Arial"/>
              </a:rPr>
              <a:t>e</a:t>
            </a:r>
            <a:r>
              <a:rPr lang="pt-BR" sz="1300" spc="-25">
                <a:latin typeface="Arial"/>
                <a:cs typeface="Arial"/>
              </a:rPr>
              <a:t>p</a:t>
            </a:r>
            <a:r>
              <a:rPr lang="pt-BR" sz="1300" spc="-100">
                <a:latin typeface="Arial"/>
                <a:cs typeface="Arial"/>
              </a:rPr>
              <a:t>a</a:t>
            </a:r>
            <a:r>
              <a:rPr lang="pt-BR" sz="1300" spc="-155">
                <a:latin typeface="Arial"/>
                <a:cs typeface="Arial"/>
              </a:rPr>
              <a:t>ss</a:t>
            </a:r>
            <a:r>
              <a:rPr lang="pt-BR" sz="1300" spc="-90">
                <a:latin typeface="Arial"/>
                <a:cs typeface="Arial"/>
              </a:rPr>
              <a:t>e</a:t>
            </a:r>
            <a:r>
              <a:rPr lang="pt-BR" sz="1300" spc="-35">
                <a:latin typeface="Arial"/>
                <a:cs typeface="Arial"/>
              </a:rPr>
              <a:t> </a:t>
            </a:r>
            <a:r>
              <a:rPr lang="pt-BR" sz="1300" spc="-20">
                <a:latin typeface="Arial"/>
                <a:cs typeface="Arial"/>
              </a:rPr>
              <a:t>d</a:t>
            </a:r>
            <a:r>
              <a:rPr lang="pt-BR" sz="1300" spc="-45">
                <a:latin typeface="Arial"/>
                <a:cs typeface="Arial"/>
              </a:rPr>
              <a:t>o</a:t>
            </a:r>
            <a:r>
              <a:rPr lang="pt-BR" sz="1300" spc="-40">
                <a:latin typeface="Arial"/>
                <a:cs typeface="Arial"/>
              </a:rPr>
              <a:t> </a:t>
            </a:r>
            <a:r>
              <a:rPr lang="pt-BR" sz="1300" spc="10">
                <a:latin typeface="Arial"/>
                <a:cs typeface="Arial"/>
              </a:rPr>
              <a:t>p</a:t>
            </a:r>
            <a:r>
              <a:rPr lang="pt-BR" sz="1300" spc="-20">
                <a:latin typeface="Arial"/>
                <a:cs typeface="Arial"/>
              </a:rPr>
              <a:t>r</a:t>
            </a:r>
            <a:r>
              <a:rPr lang="pt-BR" sz="1300" spc="-65">
                <a:latin typeface="Arial"/>
                <a:cs typeface="Arial"/>
              </a:rPr>
              <a:t>ê</a:t>
            </a:r>
            <a:r>
              <a:rPr lang="pt-BR" sz="1300" spc="-20">
                <a:latin typeface="Arial"/>
                <a:cs typeface="Arial"/>
              </a:rPr>
              <a:t>m</a:t>
            </a:r>
            <a:r>
              <a:rPr lang="pt-BR" sz="1300" spc="20">
                <a:latin typeface="Arial"/>
                <a:cs typeface="Arial"/>
              </a:rPr>
              <a:t>i</a:t>
            </a:r>
            <a:r>
              <a:rPr lang="pt-BR" sz="1300" spc="-20">
                <a:latin typeface="Arial"/>
                <a:cs typeface="Arial"/>
              </a:rPr>
              <a:t>o:</a:t>
            </a:r>
            <a:endParaRPr lang="pt-BR" sz="1300">
              <a:latin typeface="Arial"/>
              <a:cs typeface="Arial"/>
            </a:endParaRPr>
          </a:p>
          <a:p>
            <a:pPr marL="962660" marR="5080" indent="0">
              <a:buNone/>
            </a:pPr>
            <a:r>
              <a:rPr lang="pt-BR" sz="1300" b="1" spc="-95">
                <a:latin typeface="Arial"/>
                <a:cs typeface="Arial"/>
              </a:rPr>
              <a:t>“Art </a:t>
            </a:r>
            <a:r>
              <a:rPr lang="pt-BR" sz="1300" spc="-40">
                <a:latin typeface="Arial"/>
                <a:cs typeface="Arial"/>
              </a:rPr>
              <a:t>. </a:t>
            </a:r>
            <a:r>
              <a:rPr lang="pt-BR" sz="1300" b="1" spc="-50">
                <a:latin typeface="Arial"/>
                <a:cs typeface="Arial"/>
              </a:rPr>
              <a:t>15</a:t>
            </a:r>
            <a:r>
              <a:rPr lang="pt-BR" sz="1300" spc="-50">
                <a:latin typeface="Arial"/>
                <a:cs typeface="Arial"/>
              </a:rPr>
              <a:t>. </a:t>
            </a:r>
            <a:r>
              <a:rPr lang="pt-BR" sz="1300" spc="-175">
                <a:latin typeface="Arial"/>
                <a:cs typeface="Arial"/>
              </a:rPr>
              <a:t>O</a:t>
            </a:r>
            <a:r>
              <a:rPr lang="pt-BR" sz="1300" spc="-170">
                <a:latin typeface="Arial"/>
                <a:cs typeface="Arial"/>
              </a:rPr>
              <a:t> </a:t>
            </a:r>
            <a:r>
              <a:rPr lang="pt-BR" sz="1300" spc="-10">
                <a:latin typeface="Arial"/>
                <a:cs typeface="Arial"/>
              </a:rPr>
              <a:t>corretor </a:t>
            </a:r>
            <a:r>
              <a:rPr lang="pt-BR" sz="1300" spc="-60">
                <a:latin typeface="Arial"/>
                <a:cs typeface="Arial"/>
              </a:rPr>
              <a:t>deverá </a:t>
            </a:r>
            <a:r>
              <a:rPr lang="pt-BR" sz="1300" spc="-30">
                <a:latin typeface="Arial"/>
                <a:cs typeface="Arial"/>
              </a:rPr>
              <a:t>recolher </a:t>
            </a:r>
            <a:r>
              <a:rPr lang="pt-BR" sz="1300" spc="-10">
                <a:latin typeface="Arial"/>
                <a:cs typeface="Arial"/>
              </a:rPr>
              <a:t>incontinenti </a:t>
            </a:r>
            <a:r>
              <a:rPr lang="pt-BR" sz="1300" spc="-120">
                <a:latin typeface="Arial"/>
                <a:cs typeface="Arial"/>
              </a:rPr>
              <a:t>à </a:t>
            </a:r>
            <a:r>
              <a:rPr lang="pt-BR" sz="1300" spc="-114">
                <a:latin typeface="Arial"/>
                <a:cs typeface="Arial"/>
              </a:rPr>
              <a:t>Caixa </a:t>
            </a:r>
            <a:r>
              <a:rPr lang="pt-BR" sz="1300" spc="-70">
                <a:latin typeface="Arial"/>
                <a:cs typeface="Arial"/>
              </a:rPr>
              <a:t>da </a:t>
            </a:r>
            <a:r>
              <a:rPr lang="pt-BR" sz="1300" spc="-75">
                <a:latin typeface="Arial"/>
                <a:cs typeface="Arial"/>
              </a:rPr>
              <a:t>Seguradora </a:t>
            </a:r>
            <a:r>
              <a:rPr lang="pt-BR" sz="1300" spc="-45">
                <a:latin typeface="Arial"/>
                <a:cs typeface="Arial"/>
              </a:rPr>
              <a:t>o </a:t>
            </a:r>
            <a:r>
              <a:rPr lang="pt-BR" sz="1300" b="1" spc="-75">
                <a:latin typeface="Arial"/>
                <a:cs typeface="Arial"/>
              </a:rPr>
              <a:t>prêmio </a:t>
            </a:r>
            <a:r>
              <a:rPr lang="pt-BR" sz="1300" b="1" spc="-90">
                <a:latin typeface="Arial"/>
                <a:cs typeface="Arial"/>
              </a:rPr>
              <a:t>que </a:t>
            </a:r>
            <a:r>
              <a:rPr lang="pt-BR" sz="1300" b="1" spc="-75">
                <a:latin typeface="Arial"/>
                <a:cs typeface="Arial"/>
              </a:rPr>
              <a:t>porventura </a:t>
            </a:r>
            <a:r>
              <a:rPr lang="pt-BR" sz="1300" b="1" spc="-70">
                <a:latin typeface="Arial"/>
                <a:cs typeface="Arial"/>
              </a:rPr>
              <a:t> </a:t>
            </a:r>
            <a:r>
              <a:rPr lang="pt-BR" sz="1300" b="1" spc="-50">
                <a:latin typeface="Arial"/>
                <a:cs typeface="Arial"/>
              </a:rPr>
              <a:t>tiver</a:t>
            </a:r>
            <a:r>
              <a:rPr lang="pt-BR" sz="1300" b="1" spc="-45">
                <a:latin typeface="Arial"/>
                <a:cs typeface="Arial"/>
              </a:rPr>
              <a:t> </a:t>
            </a:r>
            <a:r>
              <a:rPr lang="pt-BR" sz="1300" b="1" spc="-90">
                <a:latin typeface="Arial"/>
                <a:cs typeface="Arial"/>
              </a:rPr>
              <a:t>recebido</a:t>
            </a:r>
            <a:r>
              <a:rPr lang="pt-BR" sz="1300" b="1" spc="-85">
                <a:latin typeface="Arial"/>
                <a:cs typeface="Arial"/>
              </a:rPr>
              <a:t> </a:t>
            </a:r>
            <a:r>
              <a:rPr lang="pt-BR" sz="1300" b="1" spc="-105">
                <a:latin typeface="Arial"/>
                <a:cs typeface="Arial"/>
              </a:rPr>
              <a:t>do</a:t>
            </a:r>
            <a:r>
              <a:rPr lang="pt-BR" sz="1300" b="1" spc="-100">
                <a:latin typeface="Arial"/>
                <a:cs typeface="Arial"/>
              </a:rPr>
              <a:t> </a:t>
            </a:r>
            <a:r>
              <a:rPr lang="pt-BR" sz="1300" b="1" spc="-114">
                <a:latin typeface="Arial"/>
                <a:cs typeface="Arial"/>
              </a:rPr>
              <a:t>segurado</a:t>
            </a:r>
            <a:r>
              <a:rPr lang="pt-BR" sz="1300" b="1" spc="-110">
                <a:latin typeface="Arial"/>
                <a:cs typeface="Arial"/>
              </a:rPr>
              <a:t> </a:t>
            </a:r>
            <a:r>
              <a:rPr lang="pt-BR" sz="1300" spc="-60">
                <a:latin typeface="Arial"/>
                <a:cs typeface="Arial"/>
              </a:rPr>
              <a:t>para</a:t>
            </a:r>
            <a:r>
              <a:rPr lang="pt-BR" sz="1300" spc="-55">
                <a:latin typeface="Arial"/>
                <a:cs typeface="Arial"/>
              </a:rPr>
              <a:t> </a:t>
            </a:r>
            <a:r>
              <a:rPr lang="pt-BR" sz="1300" spc="-50">
                <a:latin typeface="Arial"/>
                <a:cs typeface="Arial"/>
              </a:rPr>
              <a:t>pagamento</a:t>
            </a:r>
            <a:r>
              <a:rPr lang="pt-BR" sz="1300" spc="-45">
                <a:latin typeface="Arial"/>
                <a:cs typeface="Arial"/>
              </a:rPr>
              <a:t> </a:t>
            </a:r>
            <a:r>
              <a:rPr lang="pt-BR" sz="1300" spc="-55">
                <a:latin typeface="Arial"/>
                <a:cs typeface="Arial"/>
              </a:rPr>
              <a:t>de</a:t>
            </a:r>
            <a:r>
              <a:rPr lang="pt-BR" sz="1300" spc="-50">
                <a:latin typeface="Arial"/>
                <a:cs typeface="Arial"/>
              </a:rPr>
              <a:t> </a:t>
            </a:r>
            <a:r>
              <a:rPr lang="pt-BR" sz="1300" spc="-65">
                <a:latin typeface="Arial"/>
                <a:cs typeface="Arial"/>
              </a:rPr>
              <a:t>seguro</a:t>
            </a:r>
            <a:r>
              <a:rPr lang="pt-BR" sz="1300" spc="-60">
                <a:latin typeface="Arial"/>
                <a:cs typeface="Arial"/>
              </a:rPr>
              <a:t> </a:t>
            </a:r>
            <a:r>
              <a:rPr lang="pt-BR" sz="1300" spc="-50">
                <a:latin typeface="Arial"/>
                <a:cs typeface="Arial"/>
              </a:rPr>
              <a:t>realizado</a:t>
            </a:r>
            <a:r>
              <a:rPr lang="pt-BR" sz="1300" spc="-45">
                <a:latin typeface="Arial"/>
                <a:cs typeface="Arial"/>
              </a:rPr>
              <a:t> </a:t>
            </a:r>
            <a:r>
              <a:rPr lang="pt-BR" sz="1300" spc="-10">
                <a:latin typeface="Arial"/>
                <a:cs typeface="Arial"/>
              </a:rPr>
              <a:t>por</a:t>
            </a:r>
            <a:r>
              <a:rPr lang="pt-BR" sz="1300" spc="-5">
                <a:latin typeface="Arial"/>
                <a:cs typeface="Arial"/>
              </a:rPr>
              <a:t> </a:t>
            </a:r>
            <a:r>
              <a:rPr lang="pt-BR" sz="1300" spc="-90">
                <a:latin typeface="Arial"/>
                <a:cs typeface="Arial"/>
              </a:rPr>
              <a:t>seu</a:t>
            </a:r>
            <a:r>
              <a:rPr lang="pt-BR" sz="1300" spc="240">
                <a:latin typeface="Arial"/>
                <a:cs typeface="Arial"/>
              </a:rPr>
              <a:t> </a:t>
            </a:r>
            <a:r>
              <a:rPr lang="pt-BR" sz="1300" spc="5">
                <a:latin typeface="Arial"/>
                <a:cs typeface="Arial"/>
              </a:rPr>
              <a:t>intermédio”  </a:t>
            </a:r>
            <a:r>
              <a:rPr lang="pt-BR" sz="1300" spc="-85">
                <a:latin typeface="Arial"/>
                <a:cs typeface="Arial"/>
              </a:rPr>
              <a:t>(L. </a:t>
            </a:r>
            <a:r>
              <a:rPr lang="pt-BR" sz="1300" spc="-80">
                <a:latin typeface="Arial"/>
                <a:cs typeface="Arial"/>
              </a:rPr>
              <a:t> </a:t>
            </a:r>
            <a:r>
              <a:rPr lang="pt-BR" sz="1300" spc="-30">
                <a:latin typeface="Arial"/>
                <a:cs typeface="Arial"/>
              </a:rPr>
              <a:t>4.594/1964,</a:t>
            </a:r>
            <a:r>
              <a:rPr lang="pt-BR" sz="1300" spc="-55">
                <a:latin typeface="Arial"/>
                <a:cs typeface="Arial"/>
              </a:rPr>
              <a:t> </a:t>
            </a:r>
            <a:r>
              <a:rPr lang="pt-BR" sz="1300" spc="-5">
                <a:latin typeface="Arial"/>
                <a:cs typeface="Arial"/>
              </a:rPr>
              <a:t>art.</a:t>
            </a:r>
            <a:r>
              <a:rPr lang="pt-BR" sz="1300" spc="-55">
                <a:latin typeface="Arial"/>
                <a:cs typeface="Arial"/>
              </a:rPr>
              <a:t> </a:t>
            </a:r>
            <a:r>
              <a:rPr lang="pt-BR" sz="1300" spc="-45">
                <a:latin typeface="Arial"/>
                <a:cs typeface="Arial"/>
              </a:rPr>
              <a:t>16).</a:t>
            </a:r>
            <a:endParaRPr lang="pt-BR" sz="1300">
              <a:latin typeface="Arial"/>
              <a:cs typeface="Arial"/>
            </a:endParaRPr>
          </a:p>
          <a:p>
            <a:pPr marL="176530" indent="0">
              <a:spcBef>
                <a:spcPts val="1605"/>
              </a:spcBef>
              <a:buNone/>
            </a:pPr>
            <a:r>
              <a:rPr lang="pt-BR" sz="1300" spc="-45">
                <a:latin typeface="Arial"/>
                <a:cs typeface="Arial"/>
              </a:rPr>
              <a:t>registros</a:t>
            </a:r>
            <a:r>
              <a:rPr lang="pt-BR" sz="1300" spc="-50">
                <a:latin typeface="Arial"/>
                <a:cs typeface="Arial"/>
              </a:rPr>
              <a:t> </a:t>
            </a:r>
            <a:r>
              <a:rPr lang="pt-BR" sz="1300" spc="-55">
                <a:latin typeface="Arial"/>
                <a:cs typeface="Arial"/>
              </a:rPr>
              <a:t>de</a:t>
            </a:r>
            <a:r>
              <a:rPr lang="pt-BR" sz="1300" spc="-35">
                <a:latin typeface="Arial"/>
                <a:cs typeface="Arial"/>
              </a:rPr>
              <a:t> </a:t>
            </a:r>
            <a:r>
              <a:rPr lang="pt-BR" sz="1300" spc="-45">
                <a:latin typeface="Arial"/>
                <a:cs typeface="Arial"/>
              </a:rPr>
              <a:t>propostas,</a:t>
            </a:r>
            <a:r>
              <a:rPr lang="pt-BR" sz="1300" spc="-50">
                <a:latin typeface="Arial"/>
                <a:cs typeface="Arial"/>
              </a:rPr>
              <a:t> </a:t>
            </a:r>
            <a:r>
              <a:rPr lang="pt-BR" sz="1300" spc="-35">
                <a:latin typeface="Arial"/>
                <a:cs typeface="Arial"/>
              </a:rPr>
              <a:t>contratos</a:t>
            </a:r>
            <a:r>
              <a:rPr lang="pt-BR" sz="1300" spc="-50">
                <a:latin typeface="Arial"/>
                <a:cs typeface="Arial"/>
              </a:rPr>
              <a:t> </a:t>
            </a:r>
            <a:r>
              <a:rPr lang="pt-BR" sz="1300" spc="-90">
                <a:latin typeface="Arial"/>
                <a:cs typeface="Arial"/>
              </a:rPr>
              <a:t>e</a:t>
            </a:r>
            <a:r>
              <a:rPr lang="pt-BR" sz="1300" spc="-35">
                <a:latin typeface="Arial"/>
                <a:cs typeface="Arial"/>
              </a:rPr>
              <a:t> </a:t>
            </a:r>
            <a:r>
              <a:rPr lang="pt-BR" sz="1300" spc="-110">
                <a:latin typeface="Arial"/>
                <a:cs typeface="Arial"/>
              </a:rPr>
              <a:t>suas</a:t>
            </a:r>
            <a:r>
              <a:rPr lang="pt-BR" sz="1300" spc="-50">
                <a:latin typeface="Arial"/>
                <a:cs typeface="Arial"/>
              </a:rPr>
              <a:t> alterações.</a:t>
            </a:r>
          </a:p>
          <a:p>
            <a:pPr marL="176530" indent="0">
              <a:buNone/>
            </a:pPr>
            <a:r>
              <a:rPr lang="pt-BR" sz="1300" spc="-260">
                <a:latin typeface="Arial"/>
                <a:cs typeface="Arial"/>
              </a:rPr>
              <a:t>C</a:t>
            </a:r>
            <a:r>
              <a:rPr lang="pt-BR" sz="1300" spc="20">
                <a:latin typeface="Arial"/>
                <a:cs typeface="Arial"/>
              </a:rPr>
              <a:t>i</a:t>
            </a:r>
            <a:r>
              <a:rPr lang="pt-BR" sz="1300" spc="10">
                <a:latin typeface="Arial"/>
                <a:cs typeface="Arial"/>
              </a:rPr>
              <a:t>r</a:t>
            </a:r>
            <a:r>
              <a:rPr lang="pt-BR" sz="1300" spc="-100">
                <a:latin typeface="Arial"/>
                <a:cs typeface="Arial"/>
              </a:rPr>
              <a:t>c</a:t>
            </a:r>
            <a:r>
              <a:rPr lang="pt-BR" sz="1300" spc="-25">
                <a:latin typeface="Arial"/>
                <a:cs typeface="Arial"/>
              </a:rPr>
              <a:t>u</a:t>
            </a:r>
            <a:r>
              <a:rPr lang="pt-BR" sz="1300" spc="20">
                <a:latin typeface="Arial"/>
                <a:cs typeface="Arial"/>
              </a:rPr>
              <a:t>l</a:t>
            </a:r>
            <a:r>
              <a:rPr lang="pt-BR" sz="1300" spc="-100">
                <a:latin typeface="Arial"/>
                <a:cs typeface="Arial"/>
              </a:rPr>
              <a:t>a</a:t>
            </a:r>
            <a:r>
              <a:rPr lang="pt-BR" sz="1300" spc="20">
                <a:latin typeface="Arial"/>
                <a:cs typeface="Arial"/>
              </a:rPr>
              <a:t>r</a:t>
            </a:r>
            <a:r>
              <a:rPr lang="pt-BR" sz="1300" spc="-50">
                <a:latin typeface="Arial"/>
                <a:cs typeface="Arial"/>
              </a:rPr>
              <a:t> </a:t>
            </a:r>
            <a:r>
              <a:rPr lang="pt-BR" sz="1300" spc="-300">
                <a:latin typeface="Arial"/>
                <a:cs typeface="Arial"/>
              </a:rPr>
              <a:t>S</a:t>
            </a:r>
            <a:r>
              <a:rPr lang="pt-BR" sz="1300" spc="-100">
                <a:latin typeface="Arial"/>
                <a:cs typeface="Arial"/>
              </a:rPr>
              <a:t>U</a:t>
            </a:r>
            <a:r>
              <a:rPr lang="pt-BR" sz="1300" spc="-300">
                <a:latin typeface="Arial"/>
                <a:cs typeface="Arial"/>
              </a:rPr>
              <a:t>S</a:t>
            </a:r>
            <a:r>
              <a:rPr lang="pt-BR" sz="1300" spc="-250">
                <a:latin typeface="Arial"/>
                <a:cs typeface="Arial"/>
              </a:rPr>
              <a:t>E</a:t>
            </a:r>
            <a:r>
              <a:rPr lang="pt-BR" sz="1300" spc="-229">
                <a:latin typeface="Arial"/>
                <a:cs typeface="Arial"/>
              </a:rPr>
              <a:t>P</a:t>
            </a:r>
            <a:r>
              <a:rPr lang="pt-BR" sz="1300" spc="-45">
                <a:latin typeface="Arial"/>
                <a:cs typeface="Arial"/>
              </a:rPr>
              <a:t> </a:t>
            </a:r>
            <a:r>
              <a:rPr lang="pt-BR" sz="1300" spc="-25">
                <a:latin typeface="Arial"/>
                <a:cs typeface="Arial"/>
              </a:rPr>
              <a:t>n</a:t>
            </a:r>
            <a:r>
              <a:rPr lang="pt-BR" sz="1300" spc="-40">
                <a:latin typeface="Arial"/>
                <a:cs typeface="Arial"/>
              </a:rPr>
              <a:t>.</a:t>
            </a:r>
            <a:r>
              <a:rPr lang="pt-BR" sz="1300" spc="-55">
                <a:latin typeface="Arial"/>
                <a:cs typeface="Arial"/>
              </a:rPr>
              <a:t> 510</a:t>
            </a:r>
            <a:r>
              <a:rPr lang="pt-BR" sz="1300" spc="180">
                <a:latin typeface="Arial"/>
                <a:cs typeface="Arial"/>
              </a:rPr>
              <a:t>/</a:t>
            </a:r>
            <a:r>
              <a:rPr lang="pt-BR" sz="1300" spc="-55">
                <a:latin typeface="Arial"/>
                <a:cs typeface="Arial"/>
              </a:rPr>
              <a:t>2015</a:t>
            </a:r>
            <a:r>
              <a:rPr lang="pt-BR" sz="1300" spc="-45">
                <a:latin typeface="Arial"/>
                <a:cs typeface="Arial"/>
              </a:rPr>
              <a:t>,</a:t>
            </a:r>
            <a:r>
              <a:rPr lang="pt-BR" sz="1300" spc="-50">
                <a:latin typeface="Arial"/>
                <a:cs typeface="Arial"/>
              </a:rPr>
              <a:t> </a:t>
            </a:r>
            <a:r>
              <a:rPr lang="pt-BR" sz="1300" spc="-40">
                <a:latin typeface="Arial"/>
                <a:cs typeface="Arial"/>
              </a:rPr>
              <a:t>a</a:t>
            </a:r>
            <a:r>
              <a:rPr lang="pt-BR" sz="1300" spc="-25">
                <a:latin typeface="Arial"/>
                <a:cs typeface="Arial"/>
              </a:rPr>
              <a:t>r</a:t>
            </a:r>
            <a:r>
              <a:rPr lang="pt-BR" sz="1300" spc="95">
                <a:latin typeface="Arial"/>
                <a:cs typeface="Arial"/>
              </a:rPr>
              <a:t>t</a:t>
            </a:r>
            <a:r>
              <a:rPr lang="pt-BR" sz="1300" spc="-155">
                <a:latin typeface="Arial"/>
                <a:cs typeface="Arial"/>
              </a:rPr>
              <a:t>s</a:t>
            </a:r>
            <a:r>
              <a:rPr lang="pt-BR" sz="1300" spc="-40">
                <a:latin typeface="Arial"/>
                <a:cs typeface="Arial"/>
              </a:rPr>
              <a:t>.</a:t>
            </a:r>
            <a:r>
              <a:rPr lang="pt-BR" sz="1300" spc="-55">
                <a:latin typeface="Arial"/>
                <a:cs typeface="Arial"/>
              </a:rPr>
              <a:t> 1</a:t>
            </a:r>
            <a:r>
              <a:rPr lang="pt-BR" sz="1300" spc="-75">
                <a:latin typeface="Arial"/>
                <a:cs typeface="Arial"/>
              </a:rPr>
              <a:t>2</a:t>
            </a:r>
            <a:r>
              <a:rPr lang="pt-BR" sz="1300" spc="-40">
                <a:latin typeface="Arial"/>
                <a:cs typeface="Arial"/>
              </a:rPr>
              <a:t> </a:t>
            </a:r>
            <a:r>
              <a:rPr lang="pt-BR" sz="1300" spc="-120">
                <a:latin typeface="Arial"/>
                <a:cs typeface="Arial"/>
              </a:rPr>
              <a:t>a</a:t>
            </a:r>
            <a:r>
              <a:rPr lang="pt-BR" sz="1300" spc="-40">
                <a:latin typeface="Arial"/>
                <a:cs typeface="Arial"/>
              </a:rPr>
              <a:t> </a:t>
            </a:r>
            <a:r>
              <a:rPr lang="pt-BR" sz="1300" spc="-55">
                <a:latin typeface="Arial"/>
                <a:cs typeface="Arial"/>
              </a:rPr>
              <a:t>18</a:t>
            </a:r>
            <a:r>
              <a:rPr lang="pt-BR" sz="1300" spc="-30">
                <a:latin typeface="Arial"/>
                <a:cs typeface="Arial"/>
              </a:rPr>
              <a:t>)</a:t>
            </a:r>
            <a:r>
              <a:rPr lang="pt-BR" sz="1300" spc="-20">
                <a:latin typeface="Arial"/>
                <a:cs typeface="Arial"/>
              </a:rPr>
              <a:t>:</a:t>
            </a:r>
            <a:endParaRPr lang="pt-BR" sz="1300">
              <a:latin typeface="Arial"/>
              <a:cs typeface="Arial"/>
            </a:endParaRPr>
          </a:p>
          <a:p>
            <a:pPr marL="0" indent="0">
              <a:spcBef>
                <a:spcPts val="55"/>
              </a:spcBef>
              <a:buNone/>
            </a:pPr>
            <a:endParaRPr lang="pt-BR" sz="1300">
              <a:latin typeface="Arial"/>
              <a:cs typeface="Arial"/>
            </a:endParaRPr>
          </a:p>
          <a:p>
            <a:pPr marL="908050" indent="0">
              <a:buNone/>
            </a:pPr>
            <a:r>
              <a:rPr lang="pt-BR" sz="1300" spc="-195">
                <a:latin typeface="Arial"/>
                <a:cs typeface="Arial"/>
              </a:rPr>
              <a:t>C</a:t>
            </a:r>
            <a:r>
              <a:rPr lang="pt-BR" sz="1300" spc="-180">
                <a:latin typeface="Arial"/>
                <a:cs typeface="Arial"/>
              </a:rPr>
              <a:t>A</a:t>
            </a:r>
            <a:r>
              <a:rPr lang="pt-BR" sz="1300" spc="-210">
                <a:latin typeface="Arial"/>
                <a:cs typeface="Arial"/>
              </a:rPr>
              <a:t>P</a:t>
            </a:r>
            <a:r>
              <a:rPr lang="pt-BR" sz="1300" spc="-35">
                <a:latin typeface="Arial"/>
                <a:cs typeface="Arial"/>
              </a:rPr>
              <a:t>Í</a:t>
            </a:r>
            <a:r>
              <a:rPr lang="pt-BR" sz="1300" spc="-170">
                <a:latin typeface="Arial"/>
                <a:cs typeface="Arial"/>
              </a:rPr>
              <a:t>T</a:t>
            </a:r>
            <a:r>
              <a:rPr lang="pt-BR" sz="1300" spc="-100">
                <a:latin typeface="Arial"/>
                <a:cs typeface="Arial"/>
              </a:rPr>
              <a:t>U</a:t>
            </a:r>
            <a:r>
              <a:rPr lang="pt-BR" sz="1300" spc="-215">
                <a:latin typeface="Arial"/>
                <a:cs typeface="Arial"/>
              </a:rPr>
              <a:t>L</a:t>
            </a:r>
            <a:r>
              <a:rPr lang="pt-BR" sz="1300" spc="-175">
                <a:latin typeface="Arial"/>
                <a:cs typeface="Arial"/>
              </a:rPr>
              <a:t>O</a:t>
            </a:r>
            <a:r>
              <a:rPr lang="pt-BR" sz="1300" spc="-35">
                <a:latin typeface="Arial"/>
                <a:cs typeface="Arial"/>
              </a:rPr>
              <a:t> II</a:t>
            </a:r>
            <a:r>
              <a:rPr lang="pt-BR" sz="1300" spc="-40">
                <a:latin typeface="Arial"/>
                <a:cs typeface="Arial"/>
              </a:rPr>
              <a:t>I</a:t>
            </a:r>
            <a:r>
              <a:rPr lang="pt-BR" sz="1300" spc="-55">
                <a:latin typeface="Arial"/>
                <a:cs typeface="Arial"/>
              </a:rPr>
              <a:t> </a:t>
            </a:r>
            <a:r>
              <a:rPr lang="pt-BR" sz="1300" spc="-45">
                <a:latin typeface="Arial"/>
                <a:cs typeface="Arial"/>
              </a:rPr>
              <a:t>-</a:t>
            </a:r>
            <a:r>
              <a:rPr lang="pt-BR" sz="1300" spc="-50">
                <a:latin typeface="Arial"/>
                <a:cs typeface="Arial"/>
              </a:rPr>
              <a:t> </a:t>
            </a:r>
            <a:r>
              <a:rPr lang="pt-BR" sz="1300" spc="-145">
                <a:latin typeface="Arial"/>
                <a:cs typeface="Arial"/>
              </a:rPr>
              <a:t>DA</a:t>
            </a:r>
            <a:r>
              <a:rPr lang="pt-BR" sz="1300" spc="-40">
                <a:latin typeface="Arial"/>
                <a:cs typeface="Arial"/>
              </a:rPr>
              <a:t> </a:t>
            </a:r>
            <a:r>
              <a:rPr lang="pt-BR" sz="1300" spc="-235">
                <a:latin typeface="Arial"/>
                <a:cs typeface="Arial"/>
              </a:rPr>
              <a:t>A</a:t>
            </a:r>
            <a:r>
              <a:rPr lang="pt-BR" sz="1300" spc="-170">
                <a:latin typeface="Arial"/>
                <a:cs typeface="Arial"/>
              </a:rPr>
              <a:t>T</a:t>
            </a:r>
            <a:r>
              <a:rPr lang="pt-BR" sz="1300" spc="-35">
                <a:latin typeface="Arial"/>
                <a:cs typeface="Arial"/>
              </a:rPr>
              <a:t>I</a:t>
            </a:r>
            <a:r>
              <a:rPr lang="pt-BR" sz="1300" spc="-125">
                <a:latin typeface="Arial"/>
                <a:cs typeface="Arial"/>
              </a:rPr>
              <a:t>V</a:t>
            </a:r>
            <a:r>
              <a:rPr lang="pt-BR" sz="1300" spc="-35">
                <a:latin typeface="Arial"/>
                <a:cs typeface="Arial"/>
              </a:rPr>
              <a:t>I</a:t>
            </a:r>
            <a:r>
              <a:rPr lang="pt-BR" sz="1300" spc="-145">
                <a:latin typeface="Arial"/>
                <a:cs typeface="Arial"/>
              </a:rPr>
              <a:t>D</a:t>
            </a:r>
            <a:r>
              <a:rPr lang="pt-BR" sz="1300" spc="-125">
                <a:latin typeface="Arial"/>
                <a:cs typeface="Arial"/>
              </a:rPr>
              <a:t>A</a:t>
            </a:r>
            <a:r>
              <a:rPr lang="pt-BR" sz="1300" spc="-135">
                <a:latin typeface="Arial"/>
                <a:cs typeface="Arial"/>
              </a:rPr>
              <a:t>D</a:t>
            </a:r>
            <a:r>
              <a:rPr lang="pt-BR" sz="1300" spc="-270">
                <a:latin typeface="Arial"/>
                <a:cs typeface="Arial"/>
              </a:rPr>
              <a:t>E</a:t>
            </a:r>
            <a:r>
              <a:rPr lang="pt-BR" sz="1300" spc="-45">
                <a:latin typeface="Arial"/>
                <a:cs typeface="Arial"/>
              </a:rPr>
              <a:t> </a:t>
            </a:r>
            <a:r>
              <a:rPr lang="pt-BR" sz="1300" spc="-135">
                <a:latin typeface="Arial"/>
                <a:cs typeface="Arial"/>
              </a:rPr>
              <a:t>D</a:t>
            </a:r>
            <a:r>
              <a:rPr lang="pt-BR" sz="1300" spc="-270">
                <a:latin typeface="Arial"/>
                <a:cs typeface="Arial"/>
              </a:rPr>
              <a:t>E</a:t>
            </a:r>
            <a:r>
              <a:rPr lang="pt-BR" sz="1300" spc="-45">
                <a:latin typeface="Arial"/>
                <a:cs typeface="Arial"/>
              </a:rPr>
              <a:t> </a:t>
            </a:r>
            <a:r>
              <a:rPr lang="pt-BR" sz="1300" spc="-275">
                <a:latin typeface="Arial"/>
                <a:cs typeface="Arial"/>
              </a:rPr>
              <a:t>C</a:t>
            </a:r>
            <a:r>
              <a:rPr lang="pt-BR" sz="1300" spc="-150">
                <a:latin typeface="Arial"/>
                <a:cs typeface="Arial"/>
              </a:rPr>
              <a:t>O</a:t>
            </a:r>
            <a:r>
              <a:rPr lang="pt-BR" sz="1300" spc="-250">
                <a:latin typeface="Arial"/>
                <a:cs typeface="Arial"/>
              </a:rPr>
              <a:t>RR</a:t>
            </a:r>
            <a:r>
              <a:rPr lang="pt-BR" sz="1300" spc="-254">
                <a:latin typeface="Arial"/>
                <a:cs typeface="Arial"/>
              </a:rPr>
              <a:t>E</a:t>
            </a:r>
            <a:r>
              <a:rPr lang="pt-BR" sz="1300" spc="-290">
                <a:latin typeface="Arial"/>
                <a:cs typeface="Arial"/>
              </a:rPr>
              <a:t>T</a:t>
            </a:r>
            <a:r>
              <a:rPr lang="pt-BR" sz="1300" spc="-125">
                <a:latin typeface="Arial"/>
                <a:cs typeface="Arial"/>
              </a:rPr>
              <a:t>A</a:t>
            </a:r>
            <a:r>
              <a:rPr lang="pt-BR" sz="1300" spc="-195">
                <a:latin typeface="Arial"/>
                <a:cs typeface="Arial"/>
              </a:rPr>
              <a:t>G</a:t>
            </a:r>
            <a:r>
              <a:rPr lang="pt-BR" sz="1300" spc="-254">
                <a:latin typeface="Arial"/>
                <a:cs typeface="Arial"/>
              </a:rPr>
              <a:t>E</a:t>
            </a:r>
            <a:r>
              <a:rPr lang="pt-BR" sz="1300" spc="30">
                <a:latin typeface="Arial"/>
                <a:cs typeface="Arial"/>
              </a:rPr>
              <a:t>M</a:t>
            </a:r>
            <a:r>
              <a:rPr lang="pt-BR" sz="1300" spc="-25">
                <a:latin typeface="Arial"/>
                <a:cs typeface="Arial"/>
              </a:rPr>
              <a:t> </a:t>
            </a:r>
            <a:r>
              <a:rPr lang="pt-BR" sz="1300" spc="-135">
                <a:latin typeface="Arial"/>
                <a:cs typeface="Arial"/>
              </a:rPr>
              <a:t>D</a:t>
            </a:r>
            <a:r>
              <a:rPr lang="pt-BR" sz="1300" spc="-270">
                <a:latin typeface="Arial"/>
                <a:cs typeface="Arial"/>
              </a:rPr>
              <a:t>E</a:t>
            </a:r>
            <a:r>
              <a:rPr lang="pt-BR" sz="1300" spc="-45">
                <a:latin typeface="Arial"/>
                <a:cs typeface="Arial"/>
              </a:rPr>
              <a:t> </a:t>
            </a:r>
            <a:r>
              <a:rPr lang="pt-BR" sz="1300" spc="-300">
                <a:latin typeface="Arial"/>
                <a:cs typeface="Arial"/>
              </a:rPr>
              <a:t>S</a:t>
            </a:r>
            <a:r>
              <a:rPr lang="pt-BR" sz="1300" spc="-270">
                <a:latin typeface="Arial"/>
                <a:cs typeface="Arial"/>
              </a:rPr>
              <a:t>E</a:t>
            </a:r>
            <a:r>
              <a:rPr lang="pt-BR" sz="1300" spc="-195">
                <a:latin typeface="Arial"/>
                <a:cs typeface="Arial"/>
              </a:rPr>
              <a:t>G</a:t>
            </a:r>
            <a:r>
              <a:rPr lang="pt-BR" sz="1300" spc="-100">
                <a:latin typeface="Arial"/>
                <a:cs typeface="Arial"/>
              </a:rPr>
              <a:t>U</a:t>
            </a:r>
            <a:r>
              <a:rPr lang="pt-BR" sz="1300" spc="-265">
                <a:latin typeface="Arial"/>
                <a:cs typeface="Arial"/>
              </a:rPr>
              <a:t>R</a:t>
            </a:r>
            <a:r>
              <a:rPr lang="pt-BR" sz="1300" spc="-150">
                <a:latin typeface="Arial"/>
                <a:cs typeface="Arial"/>
              </a:rPr>
              <a:t>O</a:t>
            </a:r>
            <a:r>
              <a:rPr lang="pt-BR" sz="1300" spc="-315">
                <a:latin typeface="Arial"/>
                <a:cs typeface="Arial"/>
              </a:rPr>
              <a:t>S</a:t>
            </a:r>
            <a:endParaRPr lang="pt-BR" sz="1300">
              <a:latin typeface="Arial"/>
              <a:cs typeface="Arial"/>
            </a:endParaRPr>
          </a:p>
          <a:p>
            <a:pPr marL="0" indent="0">
              <a:spcBef>
                <a:spcPts val="25"/>
              </a:spcBef>
              <a:buNone/>
            </a:pPr>
            <a:endParaRPr lang="pt-BR" sz="1300">
              <a:latin typeface="Arial"/>
              <a:cs typeface="Arial"/>
            </a:endParaRPr>
          </a:p>
          <a:p>
            <a:pPr marL="908050" indent="0">
              <a:buNone/>
            </a:pPr>
            <a:r>
              <a:rPr lang="pt-BR" sz="1300" spc="-125">
                <a:latin typeface="Arial"/>
                <a:cs typeface="Arial"/>
              </a:rPr>
              <a:t>Seção</a:t>
            </a:r>
            <a:r>
              <a:rPr lang="pt-BR" sz="1300" spc="-40">
                <a:latin typeface="Arial"/>
                <a:cs typeface="Arial"/>
              </a:rPr>
              <a:t> I</a:t>
            </a:r>
            <a:r>
              <a:rPr lang="pt-BR" sz="1300" spc="-50">
                <a:latin typeface="Arial"/>
                <a:cs typeface="Arial"/>
              </a:rPr>
              <a:t> </a:t>
            </a:r>
            <a:r>
              <a:rPr lang="pt-BR" sz="1300" spc="-45">
                <a:latin typeface="Arial"/>
                <a:cs typeface="Arial"/>
              </a:rPr>
              <a:t>-</a:t>
            </a:r>
            <a:r>
              <a:rPr lang="pt-BR" sz="1300" spc="-50">
                <a:latin typeface="Arial"/>
                <a:cs typeface="Arial"/>
              </a:rPr>
              <a:t> </a:t>
            </a:r>
            <a:r>
              <a:rPr lang="pt-BR" sz="1300" spc="-125">
                <a:latin typeface="Arial"/>
                <a:cs typeface="Arial"/>
              </a:rPr>
              <a:t>Da</a:t>
            </a:r>
            <a:r>
              <a:rPr lang="pt-BR" sz="1300" spc="-35">
                <a:latin typeface="Arial"/>
                <a:cs typeface="Arial"/>
              </a:rPr>
              <a:t> </a:t>
            </a:r>
            <a:r>
              <a:rPr lang="pt-BR" sz="1300" spc="-60">
                <a:latin typeface="Arial"/>
                <a:cs typeface="Arial"/>
              </a:rPr>
              <a:t>Escrituração</a:t>
            </a:r>
            <a:r>
              <a:rPr lang="pt-BR" sz="1300" spc="-40">
                <a:latin typeface="Arial"/>
                <a:cs typeface="Arial"/>
              </a:rPr>
              <a:t> </a:t>
            </a:r>
            <a:r>
              <a:rPr lang="pt-BR" sz="1300" spc="-60">
                <a:latin typeface="Arial"/>
                <a:cs typeface="Arial"/>
              </a:rPr>
              <a:t>em</a:t>
            </a:r>
            <a:r>
              <a:rPr lang="pt-BR" sz="1300" spc="-25">
                <a:latin typeface="Arial"/>
                <a:cs typeface="Arial"/>
              </a:rPr>
              <a:t> </a:t>
            </a:r>
            <a:r>
              <a:rPr lang="pt-BR" sz="1300" spc="-70">
                <a:latin typeface="Arial"/>
                <a:cs typeface="Arial"/>
              </a:rPr>
              <a:t>Registro</a:t>
            </a:r>
            <a:r>
              <a:rPr lang="pt-BR" sz="1300" spc="-40">
                <a:latin typeface="Arial"/>
                <a:cs typeface="Arial"/>
              </a:rPr>
              <a:t> </a:t>
            </a:r>
            <a:r>
              <a:rPr lang="pt-BR" sz="1300" spc="-30">
                <a:latin typeface="Arial"/>
                <a:cs typeface="Arial"/>
              </a:rPr>
              <a:t>Obrigatório</a:t>
            </a:r>
            <a:endParaRPr lang="pt-BR" sz="1300">
              <a:latin typeface="Arial"/>
              <a:cs typeface="Arial"/>
            </a:endParaRPr>
          </a:p>
          <a:p>
            <a:pPr marL="0" indent="0">
              <a:spcBef>
                <a:spcPts val="55"/>
              </a:spcBef>
              <a:buNone/>
            </a:pPr>
            <a:endParaRPr lang="pt-BR" sz="1300">
              <a:latin typeface="Arial"/>
              <a:cs typeface="Arial"/>
            </a:endParaRPr>
          </a:p>
          <a:p>
            <a:pPr marL="176530" indent="0">
              <a:buNone/>
            </a:pPr>
            <a:r>
              <a:rPr lang="pt-BR" sz="1300" b="1" spc="-50">
                <a:latin typeface="Arial"/>
                <a:cs typeface="Arial"/>
              </a:rPr>
              <a:t>Art</a:t>
            </a:r>
            <a:r>
              <a:rPr lang="pt-BR" sz="1300" spc="-50">
                <a:latin typeface="Arial"/>
                <a:cs typeface="Arial"/>
              </a:rPr>
              <a:t>.</a:t>
            </a:r>
            <a:r>
              <a:rPr lang="pt-BR" sz="1300" spc="-55">
                <a:latin typeface="Arial"/>
                <a:cs typeface="Arial"/>
              </a:rPr>
              <a:t> </a:t>
            </a:r>
            <a:r>
              <a:rPr lang="pt-BR" sz="1300" b="1" spc="-50">
                <a:latin typeface="Arial"/>
                <a:cs typeface="Arial"/>
              </a:rPr>
              <a:t>12</a:t>
            </a:r>
            <a:r>
              <a:rPr lang="pt-BR" sz="1300" spc="-50">
                <a:latin typeface="Arial"/>
                <a:cs typeface="Arial"/>
              </a:rPr>
              <a:t>. </a:t>
            </a:r>
            <a:r>
              <a:rPr lang="pt-BR" sz="1300" spc="-175">
                <a:latin typeface="Arial"/>
                <a:cs typeface="Arial"/>
              </a:rPr>
              <a:t>O</a:t>
            </a:r>
            <a:r>
              <a:rPr lang="pt-BR" sz="1300" spc="-30">
                <a:latin typeface="Arial"/>
                <a:cs typeface="Arial"/>
              </a:rPr>
              <a:t> </a:t>
            </a:r>
            <a:r>
              <a:rPr lang="pt-BR" sz="1300" spc="-10">
                <a:latin typeface="Arial"/>
                <a:cs typeface="Arial"/>
              </a:rPr>
              <a:t>corretor</a:t>
            </a:r>
            <a:r>
              <a:rPr lang="pt-BR" sz="1300" spc="-50">
                <a:latin typeface="Arial"/>
                <a:cs typeface="Arial"/>
              </a:rPr>
              <a:t> </a:t>
            </a:r>
            <a:r>
              <a:rPr lang="pt-BR" sz="1300" spc="-55">
                <a:latin typeface="Arial"/>
                <a:cs typeface="Arial"/>
              </a:rPr>
              <a:t>de</a:t>
            </a:r>
            <a:r>
              <a:rPr lang="pt-BR" sz="1300" spc="-35">
                <a:latin typeface="Arial"/>
                <a:cs typeface="Arial"/>
              </a:rPr>
              <a:t> </a:t>
            </a:r>
            <a:r>
              <a:rPr lang="pt-BR" sz="1300" spc="-75">
                <a:latin typeface="Arial"/>
                <a:cs typeface="Arial"/>
              </a:rPr>
              <a:t>seguros</a:t>
            </a:r>
            <a:r>
              <a:rPr lang="pt-BR" sz="1300" spc="-45">
                <a:latin typeface="Arial"/>
                <a:cs typeface="Arial"/>
              </a:rPr>
              <a:t> </a:t>
            </a:r>
            <a:r>
              <a:rPr lang="pt-BR" sz="1300" spc="-65">
                <a:latin typeface="Arial"/>
                <a:cs typeface="Arial"/>
              </a:rPr>
              <a:t>deve</a:t>
            </a:r>
            <a:r>
              <a:rPr lang="pt-BR" sz="1300" spc="-35">
                <a:latin typeface="Arial"/>
                <a:cs typeface="Arial"/>
              </a:rPr>
              <a:t> </a:t>
            </a:r>
            <a:r>
              <a:rPr lang="pt-BR" sz="1300" spc="-25">
                <a:latin typeface="Arial"/>
                <a:cs typeface="Arial"/>
              </a:rPr>
              <a:t>escriturar</a:t>
            </a:r>
            <a:r>
              <a:rPr lang="pt-BR" sz="1300" spc="-45">
                <a:latin typeface="Arial"/>
                <a:cs typeface="Arial"/>
              </a:rPr>
              <a:t> </a:t>
            </a:r>
            <a:r>
              <a:rPr lang="pt-BR" sz="1300" spc="-60">
                <a:latin typeface="Arial"/>
                <a:cs typeface="Arial"/>
              </a:rPr>
              <a:t>em</a:t>
            </a:r>
            <a:r>
              <a:rPr lang="pt-BR" sz="1300" spc="-25">
                <a:latin typeface="Arial"/>
                <a:cs typeface="Arial"/>
              </a:rPr>
              <a:t> </a:t>
            </a:r>
            <a:r>
              <a:rPr lang="pt-BR" sz="1300" spc="-35">
                <a:latin typeface="Arial"/>
                <a:cs typeface="Arial"/>
              </a:rPr>
              <a:t>registro</a:t>
            </a:r>
            <a:r>
              <a:rPr lang="pt-BR" sz="1300" spc="-40">
                <a:latin typeface="Arial"/>
                <a:cs typeface="Arial"/>
              </a:rPr>
              <a:t> </a:t>
            </a:r>
            <a:r>
              <a:rPr lang="pt-BR" sz="1300" spc="-20">
                <a:latin typeface="Arial"/>
                <a:cs typeface="Arial"/>
              </a:rPr>
              <a:t>obrigatório,</a:t>
            </a:r>
            <a:r>
              <a:rPr lang="pt-BR" sz="1300" spc="-45">
                <a:latin typeface="Arial"/>
                <a:cs typeface="Arial"/>
              </a:rPr>
              <a:t> </a:t>
            </a:r>
            <a:r>
              <a:rPr lang="pt-BR" sz="1300" spc="-60">
                <a:latin typeface="Arial"/>
                <a:cs typeface="Arial"/>
              </a:rPr>
              <a:t>em</a:t>
            </a:r>
            <a:r>
              <a:rPr lang="pt-BR" sz="1300" spc="-25">
                <a:latin typeface="Arial"/>
                <a:cs typeface="Arial"/>
              </a:rPr>
              <a:t> ordem</a:t>
            </a:r>
            <a:endParaRPr lang="pt-BR" sz="1300">
              <a:latin typeface="Arial"/>
              <a:cs typeface="Arial"/>
            </a:endParaRPr>
          </a:p>
          <a:p>
            <a:pPr marL="176530" marR="5080" indent="0">
              <a:buNone/>
            </a:pPr>
            <a:r>
              <a:rPr lang="pt-BR" sz="1300" spc="-40">
                <a:latin typeface="Arial"/>
                <a:cs typeface="Arial"/>
              </a:rPr>
              <a:t>numérica</a:t>
            </a:r>
            <a:r>
              <a:rPr lang="pt-BR" sz="1300" spc="-35">
                <a:latin typeface="Arial"/>
                <a:cs typeface="Arial"/>
              </a:rPr>
              <a:t> </a:t>
            </a:r>
            <a:r>
              <a:rPr lang="pt-BR" sz="1300" spc="-90">
                <a:latin typeface="Arial"/>
                <a:cs typeface="Arial"/>
              </a:rPr>
              <a:t>e</a:t>
            </a:r>
            <a:r>
              <a:rPr lang="pt-BR" sz="1300" spc="-35">
                <a:latin typeface="Arial"/>
                <a:cs typeface="Arial"/>
              </a:rPr>
              <a:t> </a:t>
            </a:r>
            <a:r>
              <a:rPr lang="pt-BR" sz="1300" spc="-45">
                <a:latin typeface="Arial"/>
                <a:cs typeface="Arial"/>
              </a:rPr>
              <a:t>cronológica,</a:t>
            </a:r>
            <a:r>
              <a:rPr lang="pt-BR" sz="1300" spc="-40">
                <a:latin typeface="Arial"/>
                <a:cs typeface="Arial"/>
              </a:rPr>
              <a:t> </a:t>
            </a:r>
            <a:r>
              <a:rPr lang="pt-BR" sz="1300" spc="-130">
                <a:latin typeface="Arial"/>
                <a:cs typeface="Arial"/>
              </a:rPr>
              <a:t>as</a:t>
            </a:r>
            <a:r>
              <a:rPr lang="pt-BR" sz="1300" spc="-45">
                <a:latin typeface="Arial"/>
                <a:cs typeface="Arial"/>
              </a:rPr>
              <a:t> </a:t>
            </a:r>
            <a:r>
              <a:rPr lang="pt-BR" sz="1300" spc="-50">
                <a:latin typeface="Arial"/>
                <a:cs typeface="Arial"/>
              </a:rPr>
              <a:t>propostas</a:t>
            </a:r>
            <a:r>
              <a:rPr lang="pt-BR" sz="1300" spc="-45">
                <a:latin typeface="Arial"/>
                <a:cs typeface="Arial"/>
              </a:rPr>
              <a:t> que</a:t>
            </a:r>
            <a:r>
              <a:rPr lang="pt-BR" sz="1300" spc="-30">
                <a:latin typeface="Arial"/>
                <a:cs typeface="Arial"/>
              </a:rPr>
              <a:t> </a:t>
            </a:r>
            <a:r>
              <a:rPr lang="pt-BR" sz="1300" spc="-10">
                <a:latin typeface="Arial"/>
                <a:cs typeface="Arial"/>
              </a:rPr>
              <a:t>por</a:t>
            </a:r>
            <a:r>
              <a:rPr lang="pt-BR" sz="1300" spc="-45">
                <a:latin typeface="Arial"/>
                <a:cs typeface="Arial"/>
              </a:rPr>
              <a:t> </a:t>
            </a:r>
            <a:r>
              <a:rPr lang="pt-BR" sz="1300" spc="-90">
                <a:latin typeface="Arial"/>
                <a:cs typeface="Arial"/>
              </a:rPr>
              <a:t>seu</a:t>
            </a:r>
            <a:r>
              <a:rPr lang="pt-BR" sz="1300" spc="-30">
                <a:latin typeface="Arial"/>
                <a:cs typeface="Arial"/>
              </a:rPr>
              <a:t> </a:t>
            </a:r>
            <a:r>
              <a:rPr lang="pt-BR" sz="1300" spc="-10">
                <a:latin typeface="Arial"/>
                <a:cs typeface="Arial"/>
              </a:rPr>
              <a:t>intermédio</a:t>
            </a:r>
            <a:r>
              <a:rPr lang="pt-BR" sz="1300" spc="-30">
                <a:latin typeface="Arial"/>
                <a:cs typeface="Arial"/>
              </a:rPr>
              <a:t> </a:t>
            </a:r>
            <a:r>
              <a:rPr lang="pt-BR" sz="1300" spc="-20">
                <a:latin typeface="Arial"/>
                <a:cs typeface="Arial"/>
              </a:rPr>
              <a:t>forem </a:t>
            </a:r>
            <a:r>
              <a:rPr lang="pt-BR" sz="1300" spc="-60">
                <a:latin typeface="Arial"/>
                <a:cs typeface="Arial"/>
              </a:rPr>
              <a:t>encaminhadas</a:t>
            </a:r>
            <a:r>
              <a:rPr lang="pt-BR" sz="1300" spc="-45">
                <a:latin typeface="Arial"/>
                <a:cs typeface="Arial"/>
              </a:rPr>
              <a:t> </a:t>
            </a:r>
            <a:r>
              <a:rPr lang="pt-BR" sz="1300" spc="-130">
                <a:latin typeface="Arial"/>
                <a:cs typeface="Arial"/>
              </a:rPr>
              <a:t>às</a:t>
            </a:r>
            <a:r>
              <a:rPr lang="pt-BR" sz="1300" spc="-40">
                <a:latin typeface="Arial"/>
                <a:cs typeface="Arial"/>
              </a:rPr>
              <a:t> </a:t>
            </a:r>
            <a:r>
              <a:rPr lang="pt-BR" sz="1300" spc="-70">
                <a:latin typeface="Arial"/>
                <a:cs typeface="Arial"/>
              </a:rPr>
              <a:t>empresas </a:t>
            </a:r>
            <a:r>
              <a:rPr lang="pt-BR" sz="1300" spc="-405">
                <a:latin typeface="Arial"/>
                <a:cs typeface="Arial"/>
              </a:rPr>
              <a:t> </a:t>
            </a:r>
            <a:r>
              <a:rPr lang="pt-BR" sz="1300" spc="-65">
                <a:latin typeface="Arial"/>
                <a:cs typeface="Arial"/>
              </a:rPr>
              <a:t>seguradoras.</a:t>
            </a:r>
            <a:endParaRPr lang="pt-BR" sz="1300">
              <a:latin typeface="Arial"/>
              <a:cs typeface="Arial"/>
            </a:endParaRPr>
          </a:p>
          <a:p>
            <a:pPr marL="176530" indent="0">
              <a:buNone/>
            </a:pPr>
            <a:r>
              <a:rPr lang="pt-BR" sz="1300" b="1" spc="-90">
                <a:latin typeface="Arial"/>
                <a:cs typeface="Arial"/>
              </a:rPr>
              <a:t>§</a:t>
            </a:r>
            <a:r>
              <a:rPr lang="pt-BR" sz="1300" b="1" spc="-35">
                <a:latin typeface="Arial"/>
                <a:cs typeface="Arial"/>
              </a:rPr>
              <a:t> </a:t>
            </a:r>
            <a:r>
              <a:rPr lang="pt-BR" sz="1300" b="1" spc="-5">
                <a:latin typeface="Arial"/>
                <a:cs typeface="Arial"/>
              </a:rPr>
              <a:t>1</a:t>
            </a:r>
            <a:r>
              <a:rPr lang="pt-BR" sz="1300" spc="-5">
                <a:latin typeface="Arial"/>
                <a:cs typeface="Arial"/>
              </a:rPr>
              <a:t>.º</a:t>
            </a:r>
            <a:r>
              <a:rPr lang="pt-BR" sz="1300" spc="-40">
                <a:latin typeface="Arial"/>
                <a:cs typeface="Arial"/>
              </a:rPr>
              <a:t> </a:t>
            </a:r>
            <a:r>
              <a:rPr lang="pt-BR" sz="1300" spc="-35">
                <a:latin typeface="Arial"/>
                <a:cs typeface="Arial"/>
              </a:rPr>
              <a:t>Admitir-se-ão </a:t>
            </a:r>
            <a:r>
              <a:rPr lang="pt-BR" sz="1300" spc="-45">
                <a:latin typeface="Arial"/>
                <a:cs typeface="Arial"/>
              </a:rPr>
              <a:t>registros </a:t>
            </a:r>
            <a:r>
              <a:rPr lang="pt-BR" sz="1300" spc="-25">
                <a:latin typeface="Arial"/>
                <a:cs typeface="Arial"/>
              </a:rPr>
              <a:t>obrigatórios</a:t>
            </a:r>
            <a:r>
              <a:rPr lang="pt-BR" sz="1300" spc="-45">
                <a:latin typeface="Arial"/>
                <a:cs typeface="Arial"/>
              </a:rPr>
              <a:t> </a:t>
            </a:r>
            <a:r>
              <a:rPr lang="pt-BR" sz="1300" u="sng" spc="-25">
                <a:uFill>
                  <a:solidFill>
                    <a:srgbClr val="000000"/>
                  </a:solidFill>
                </a:uFill>
                <a:latin typeface="Arial"/>
                <a:cs typeface="Arial"/>
              </a:rPr>
              <a:t>distintos</a:t>
            </a:r>
            <a:r>
              <a:rPr lang="pt-BR" sz="1300" u="sng" spc="-40">
                <a:uFill>
                  <a:solidFill>
                    <a:srgbClr val="000000"/>
                  </a:solidFill>
                </a:uFill>
                <a:latin typeface="Arial"/>
                <a:cs typeface="Arial"/>
              </a:rPr>
              <a:t> </a:t>
            </a:r>
            <a:r>
              <a:rPr lang="pt-BR" sz="1300" u="sng" spc="-60">
                <a:uFill>
                  <a:solidFill>
                    <a:srgbClr val="000000"/>
                  </a:solidFill>
                </a:uFill>
                <a:latin typeface="Arial"/>
                <a:cs typeface="Arial"/>
              </a:rPr>
              <a:t>para</a:t>
            </a:r>
            <a:r>
              <a:rPr lang="pt-BR" sz="1300" u="sng" spc="-35">
                <a:uFill>
                  <a:solidFill>
                    <a:srgbClr val="000000"/>
                  </a:solidFill>
                </a:uFill>
                <a:latin typeface="Arial"/>
                <a:cs typeface="Arial"/>
              </a:rPr>
              <a:t> </a:t>
            </a:r>
            <a:r>
              <a:rPr lang="pt-BR" sz="1300" u="sng" spc="-90">
                <a:uFill>
                  <a:solidFill>
                    <a:srgbClr val="000000"/>
                  </a:solidFill>
                </a:uFill>
                <a:latin typeface="Arial"/>
                <a:cs typeface="Arial"/>
              </a:rPr>
              <a:t>cada</a:t>
            </a:r>
            <a:r>
              <a:rPr lang="pt-BR" sz="1300" u="sng" spc="-40">
                <a:uFill>
                  <a:solidFill>
                    <a:srgbClr val="000000"/>
                  </a:solidFill>
                </a:uFill>
                <a:latin typeface="Arial"/>
                <a:cs typeface="Arial"/>
              </a:rPr>
              <a:t> ramo</a:t>
            </a:r>
            <a:r>
              <a:rPr lang="pt-BR" sz="1300" u="sng" spc="-35">
                <a:uFill>
                  <a:solidFill>
                    <a:srgbClr val="000000"/>
                  </a:solidFill>
                </a:uFill>
                <a:latin typeface="Arial"/>
                <a:cs typeface="Arial"/>
              </a:rPr>
              <a:t> </a:t>
            </a:r>
            <a:r>
              <a:rPr lang="pt-BR" sz="1300" u="sng" spc="-55">
                <a:uFill>
                  <a:solidFill>
                    <a:srgbClr val="000000"/>
                  </a:solidFill>
                </a:uFill>
                <a:latin typeface="Arial"/>
                <a:cs typeface="Arial"/>
              </a:rPr>
              <a:t>de</a:t>
            </a:r>
            <a:r>
              <a:rPr lang="pt-BR" sz="1300" u="sng" spc="-35">
                <a:uFill>
                  <a:solidFill>
                    <a:srgbClr val="000000"/>
                  </a:solidFill>
                </a:uFill>
                <a:latin typeface="Arial"/>
                <a:cs typeface="Arial"/>
              </a:rPr>
              <a:t> </a:t>
            </a:r>
            <a:r>
              <a:rPr lang="pt-BR" sz="1300" u="sng" spc="-60">
                <a:uFill>
                  <a:solidFill>
                    <a:srgbClr val="000000"/>
                  </a:solidFill>
                </a:uFill>
                <a:latin typeface="Arial"/>
                <a:cs typeface="Arial"/>
              </a:rPr>
              <a:t>seguro</a:t>
            </a:r>
            <a:r>
              <a:rPr lang="pt-BR" sz="1300" spc="-60">
                <a:latin typeface="Arial"/>
                <a:cs typeface="Arial"/>
              </a:rPr>
              <a:t>.</a:t>
            </a:r>
            <a:endParaRPr lang="pt-BR" sz="1300">
              <a:latin typeface="Arial"/>
              <a:cs typeface="Arial"/>
            </a:endParaRPr>
          </a:p>
          <a:p>
            <a:pPr marL="569595" indent="0">
              <a:spcBef>
                <a:spcPts val="505"/>
              </a:spcBef>
              <a:buNone/>
            </a:pPr>
            <a:endParaRPr lang="pt-BR" sz="1300">
              <a:latin typeface="Arial"/>
              <a:cs typeface="Arial"/>
            </a:endParaRPr>
          </a:p>
          <a:p>
            <a:pPr marL="0" indent="0">
              <a:buNone/>
            </a:pPr>
            <a:endParaRPr lang="pt-BR" sz="1300"/>
          </a:p>
        </p:txBody>
      </p:sp>
    </p:spTree>
    <p:extLst>
      <p:ext uri="{BB962C8B-B14F-4D97-AF65-F5344CB8AC3E}">
        <p14:creationId xmlns:p14="http://schemas.microsoft.com/office/powerpoint/2010/main" val="246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AA69E6-AA16-9647-A8A0-20CA1E10CB22}"/>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Circular Susep 510</a:t>
            </a:r>
          </a:p>
        </p:txBody>
      </p:sp>
      <p:sp>
        <p:nvSpPr>
          <p:cNvPr id="3" name="Espaço Reservado para Conteúdo 2">
            <a:extLst>
              <a:ext uri="{FF2B5EF4-FFF2-40B4-BE49-F238E27FC236}">
                <a16:creationId xmlns:a16="http://schemas.microsoft.com/office/drawing/2014/main" id="{4B2687D7-A384-724D-B97A-D683AFB89C36}"/>
              </a:ext>
            </a:extLst>
          </p:cNvPr>
          <p:cNvSpPr>
            <a:spLocks noGrp="1"/>
          </p:cNvSpPr>
          <p:nvPr>
            <p:ph idx="1"/>
          </p:nvPr>
        </p:nvSpPr>
        <p:spPr>
          <a:xfrm>
            <a:off x="4810259" y="649480"/>
            <a:ext cx="6555347" cy="5546047"/>
          </a:xfrm>
        </p:spPr>
        <p:txBody>
          <a:bodyPr anchor="ctr">
            <a:normAutofit/>
          </a:bodyPr>
          <a:lstStyle/>
          <a:p>
            <a:pPr marL="0" indent="0">
              <a:buNone/>
            </a:pPr>
            <a:r>
              <a:rPr lang="pt-BR" sz="1700"/>
              <a:t>Art. 15. As propostas encaminhadas às sociedades seguradoras devem ser numeradas sequencialmente, pelo próprio corretor de seguros, devendo ser mantidas em arquivo na mesma ordem sequencial. </a:t>
            </a:r>
          </a:p>
          <a:p>
            <a:pPr marL="0" indent="0">
              <a:buNone/>
            </a:pPr>
            <a:r>
              <a:rPr lang="pt-BR" sz="1700"/>
              <a:t>Parágrafo único. As propostas devem ser emitidas com o mínimo de três vias, destinando a primeira à seguradora, a segunda ao corretor de seguros e a terceira ao segurado. </a:t>
            </a:r>
          </a:p>
          <a:p>
            <a:pPr marL="0" indent="0">
              <a:buNone/>
            </a:pPr>
            <a:r>
              <a:rPr lang="pt-BR" sz="1700"/>
              <a:t>Art. 16. As vias das propostas destinadas à seguradora e ao corretor de seguros, bem como a dos pedidos de alteração, devem conter, necessariamente, dados de protocolo que caracterizem o recebimento pela seguradora. Parágrafo único. No caso de recusa da proposta ou do pedido de alteração por parte da seguradora, o documento comprobatório deve ser anexado à cópia da proposta. </a:t>
            </a:r>
          </a:p>
          <a:p>
            <a:pPr marL="0" indent="0">
              <a:buNone/>
            </a:pPr>
            <a:r>
              <a:rPr lang="pt-BR" sz="1700"/>
              <a:t>Art. 17. Os registros obrigatórios ou arquivos das propostas devem estar à disposição da fiscalização da Susep, na sede do corretor de seguros, pessoa jurídica. </a:t>
            </a:r>
          </a:p>
          <a:p>
            <a:pPr marL="0" indent="0">
              <a:buNone/>
            </a:pPr>
            <a:r>
              <a:rPr lang="pt-BR" sz="1700"/>
              <a:t>Art. 18. As sociedades seguradoras devem fornecer cópia das apólices e dos documentos delas integrantes (endossos, aditivos, averbações e outros), bem como dos bilhetes de seguro, ao corretor de seguros que, na qualidade de intermediário, manifeste interesse em obtê-los</a:t>
            </a:r>
          </a:p>
        </p:txBody>
      </p:sp>
    </p:spTree>
    <p:extLst>
      <p:ext uri="{BB962C8B-B14F-4D97-AF65-F5344CB8AC3E}">
        <p14:creationId xmlns:p14="http://schemas.microsoft.com/office/powerpoint/2010/main" val="90987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3CEB38-6E1E-C041-854E-3852A1AFC809}"/>
              </a:ext>
            </a:extLst>
          </p:cNvPr>
          <p:cNvSpPr>
            <a:spLocks noGrp="1"/>
          </p:cNvSpPr>
          <p:nvPr>
            <p:ph type="title"/>
          </p:nvPr>
        </p:nvSpPr>
        <p:spPr>
          <a:xfrm>
            <a:off x="466722" y="586855"/>
            <a:ext cx="3201366" cy="3387497"/>
          </a:xfrm>
        </p:spPr>
        <p:txBody>
          <a:bodyPr anchor="b">
            <a:normAutofit/>
          </a:bodyPr>
          <a:lstStyle/>
          <a:p>
            <a:pPr algn="r"/>
            <a:r>
              <a:rPr lang="pt-BR" sz="4000" dirty="0">
                <a:solidFill>
                  <a:srgbClr val="FFFFFF"/>
                </a:solidFill>
              </a:rPr>
              <a:t>Pagamento da Corretagem</a:t>
            </a:r>
          </a:p>
        </p:txBody>
      </p:sp>
      <p:sp>
        <p:nvSpPr>
          <p:cNvPr id="3" name="Espaço Reservado para Conteúdo 2">
            <a:extLst>
              <a:ext uri="{FF2B5EF4-FFF2-40B4-BE49-F238E27FC236}">
                <a16:creationId xmlns:a16="http://schemas.microsoft.com/office/drawing/2014/main" id="{39D08B27-DE0C-0C44-B7F4-874D9280D0D4}"/>
              </a:ext>
            </a:extLst>
          </p:cNvPr>
          <p:cNvSpPr>
            <a:spLocks noGrp="1"/>
          </p:cNvSpPr>
          <p:nvPr>
            <p:ph idx="1"/>
          </p:nvPr>
        </p:nvSpPr>
        <p:spPr>
          <a:xfrm>
            <a:off x="4810259" y="649480"/>
            <a:ext cx="6555347" cy="5546047"/>
          </a:xfrm>
        </p:spPr>
        <p:txBody>
          <a:bodyPr anchor="ctr">
            <a:normAutofit/>
          </a:bodyPr>
          <a:lstStyle/>
          <a:p>
            <a:pPr marL="176530" marR="370205" indent="0">
              <a:buNone/>
            </a:pPr>
            <a:r>
              <a:rPr lang="pt-BR" sz="1700" b="1" spc="-80">
                <a:latin typeface="Arial"/>
                <a:cs typeface="Arial"/>
              </a:rPr>
              <a:t>“Art</a:t>
            </a:r>
            <a:r>
              <a:rPr lang="pt-BR" sz="1700" spc="-80">
                <a:latin typeface="Arial"/>
                <a:cs typeface="Arial"/>
              </a:rPr>
              <a:t>. </a:t>
            </a:r>
            <a:r>
              <a:rPr lang="pt-BR" sz="1700" b="1" spc="-50">
                <a:latin typeface="Arial"/>
                <a:cs typeface="Arial"/>
              </a:rPr>
              <a:t>13</a:t>
            </a:r>
            <a:r>
              <a:rPr lang="pt-BR" sz="1700" spc="-50">
                <a:latin typeface="Arial"/>
                <a:cs typeface="Arial"/>
              </a:rPr>
              <a:t>. </a:t>
            </a:r>
            <a:r>
              <a:rPr lang="pt-BR" sz="1700" spc="-170">
                <a:latin typeface="Arial"/>
                <a:cs typeface="Arial"/>
              </a:rPr>
              <a:t>Só </a:t>
            </a:r>
            <a:r>
              <a:rPr lang="pt-BR" sz="1700" spc="-70">
                <a:latin typeface="Arial"/>
                <a:cs typeface="Arial"/>
              </a:rPr>
              <a:t>ao </a:t>
            </a:r>
            <a:r>
              <a:rPr lang="pt-BR" sz="1700" b="1" spc="-75">
                <a:latin typeface="Arial"/>
                <a:cs typeface="Arial"/>
              </a:rPr>
              <a:t>corretor </a:t>
            </a:r>
            <a:r>
              <a:rPr lang="pt-BR" sz="1700" b="1" spc="-90">
                <a:latin typeface="Arial"/>
                <a:cs typeface="Arial"/>
              </a:rPr>
              <a:t>de </a:t>
            </a:r>
            <a:r>
              <a:rPr lang="pt-BR" sz="1700" b="1" spc="-140">
                <a:latin typeface="Arial"/>
                <a:cs typeface="Arial"/>
              </a:rPr>
              <a:t>seguros </a:t>
            </a:r>
            <a:r>
              <a:rPr lang="pt-BR" sz="1700" b="1" spc="-75">
                <a:latin typeface="Arial"/>
                <a:cs typeface="Arial"/>
              </a:rPr>
              <a:t>devidamente </a:t>
            </a:r>
            <a:r>
              <a:rPr lang="pt-BR" sz="1700" b="1" spc="-65">
                <a:latin typeface="Arial"/>
                <a:cs typeface="Arial"/>
              </a:rPr>
              <a:t>habilitado </a:t>
            </a:r>
            <a:r>
              <a:rPr lang="pt-BR" sz="1700" spc="-70">
                <a:latin typeface="Arial"/>
                <a:cs typeface="Arial"/>
              </a:rPr>
              <a:t>nos </a:t>
            </a:r>
            <a:r>
              <a:rPr lang="pt-BR" sz="1700" spc="-25">
                <a:latin typeface="Arial"/>
                <a:cs typeface="Arial"/>
              </a:rPr>
              <a:t>termos </a:t>
            </a:r>
            <a:r>
              <a:rPr lang="pt-BR" sz="1700" spc="-60">
                <a:latin typeface="Arial"/>
                <a:cs typeface="Arial"/>
              </a:rPr>
              <a:t>desta </a:t>
            </a:r>
            <a:r>
              <a:rPr lang="pt-BR" sz="1700" spc="-15">
                <a:latin typeface="Arial"/>
                <a:cs typeface="Arial"/>
              </a:rPr>
              <a:t>lei </a:t>
            </a:r>
            <a:r>
              <a:rPr lang="pt-BR" sz="1700" spc="-90">
                <a:latin typeface="Arial"/>
                <a:cs typeface="Arial"/>
              </a:rPr>
              <a:t>e </a:t>
            </a:r>
            <a:r>
              <a:rPr lang="pt-BR" sz="1700" spc="-45">
                <a:latin typeface="Arial"/>
                <a:cs typeface="Arial"/>
              </a:rPr>
              <a:t>que </a:t>
            </a:r>
            <a:r>
              <a:rPr lang="pt-BR" sz="1700" spc="-30">
                <a:latin typeface="Arial"/>
                <a:cs typeface="Arial"/>
              </a:rPr>
              <a:t>houver </a:t>
            </a:r>
            <a:r>
              <a:rPr lang="pt-BR" sz="1700" b="1" spc="-120">
                <a:latin typeface="Arial"/>
                <a:cs typeface="Arial"/>
              </a:rPr>
              <a:t>assinado </a:t>
            </a:r>
            <a:r>
              <a:rPr lang="pt-BR" sz="1700" b="1" spc="-95">
                <a:latin typeface="Arial"/>
                <a:cs typeface="Arial"/>
              </a:rPr>
              <a:t>a </a:t>
            </a:r>
            <a:r>
              <a:rPr lang="pt-BR" sz="1700" b="1" spc="-90">
                <a:latin typeface="Arial"/>
                <a:cs typeface="Arial"/>
              </a:rPr>
              <a:t> </a:t>
            </a:r>
            <a:r>
              <a:rPr lang="pt-BR" sz="1700" b="1" spc="-85">
                <a:latin typeface="Arial"/>
                <a:cs typeface="Arial"/>
              </a:rPr>
              <a:t>proposta</a:t>
            </a:r>
            <a:r>
              <a:rPr lang="pt-BR" sz="1700" spc="-85">
                <a:latin typeface="Arial"/>
                <a:cs typeface="Arial"/>
              </a:rPr>
              <a:t>, </a:t>
            </a:r>
            <a:r>
              <a:rPr lang="pt-BR" sz="1700" spc="-55">
                <a:latin typeface="Arial"/>
                <a:cs typeface="Arial"/>
              </a:rPr>
              <a:t>deverão </a:t>
            </a:r>
            <a:r>
              <a:rPr lang="pt-BR" sz="1700" spc="-65">
                <a:latin typeface="Arial"/>
                <a:cs typeface="Arial"/>
              </a:rPr>
              <a:t>ser </a:t>
            </a:r>
            <a:r>
              <a:rPr lang="pt-BR" sz="1700" b="1" spc="-140">
                <a:latin typeface="Arial"/>
                <a:cs typeface="Arial"/>
              </a:rPr>
              <a:t>pagas </a:t>
            </a:r>
            <a:r>
              <a:rPr lang="pt-BR" sz="1700" b="1" spc="-155">
                <a:latin typeface="Arial"/>
                <a:cs typeface="Arial"/>
              </a:rPr>
              <a:t>as </a:t>
            </a:r>
            <a:r>
              <a:rPr lang="pt-BR" sz="1700" b="1" spc="-105">
                <a:latin typeface="Arial"/>
                <a:cs typeface="Arial"/>
              </a:rPr>
              <a:t>corretagens </a:t>
            </a:r>
            <a:r>
              <a:rPr lang="pt-BR" sz="1700" spc="-35">
                <a:latin typeface="Arial"/>
                <a:cs typeface="Arial"/>
              </a:rPr>
              <a:t>admitidas </a:t>
            </a:r>
            <a:r>
              <a:rPr lang="pt-BR" sz="1700" spc="-60">
                <a:latin typeface="Arial"/>
                <a:cs typeface="Arial"/>
              </a:rPr>
              <a:t>para </a:t>
            </a:r>
            <a:r>
              <a:rPr lang="pt-BR" sz="1700" spc="-90">
                <a:latin typeface="Arial"/>
                <a:cs typeface="Arial"/>
              </a:rPr>
              <a:t>cada </a:t>
            </a:r>
            <a:r>
              <a:rPr lang="pt-BR" sz="1700" spc="-35">
                <a:latin typeface="Arial"/>
                <a:cs typeface="Arial"/>
              </a:rPr>
              <a:t>modalidade </a:t>
            </a:r>
            <a:r>
              <a:rPr lang="pt-BR" sz="1700" spc="-55">
                <a:latin typeface="Arial"/>
                <a:cs typeface="Arial"/>
              </a:rPr>
              <a:t>de </a:t>
            </a:r>
            <a:r>
              <a:rPr lang="pt-BR" sz="1700" spc="-65">
                <a:latin typeface="Arial"/>
                <a:cs typeface="Arial"/>
              </a:rPr>
              <a:t>seguro, </a:t>
            </a:r>
            <a:r>
              <a:rPr lang="pt-BR" sz="1700" spc="-70">
                <a:latin typeface="Arial"/>
                <a:cs typeface="Arial"/>
              </a:rPr>
              <a:t>pelas </a:t>
            </a:r>
            <a:r>
              <a:rPr lang="pt-BR" sz="1700" spc="-55">
                <a:latin typeface="Arial"/>
                <a:cs typeface="Arial"/>
              </a:rPr>
              <a:t>respectivas </a:t>
            </a:r>
            <a:r>
              <a:rPr lang="pt-BR" sz="1700" spc="-50">
                <a:latin typeface="Arial"/>
                <a:cs typeface="Arial"/>
              </a:rPr>
              <a:t> </a:t>
            </a:r>
            <a:r>
              <a:rPr lang="pt-BR" sz="1700" spc="-20">
                <a:latin typeface="Arial"/>
                <a:cs typeface="Arial"/>
              </a:rPr>
              <a:t>t</a:t>
            </a:r>
            <a:r>
              <a:rPr lang="pt-BR" sz="1700">
                <a:latin typeface="Arial"/>
                <a:cs typeface="Arial"/>
              </a:rPr>
              <a:t>a</a:t>
            </a:r>
            <a:r>
              <a:rPr lang="pt-BR" sz="1700" spc="30">
                <a:latin typeface="Arial"/>
                <a:cs typeface="Arial"/>
              </a:rPr>
              <a:t>r</a:t>
            </a:r>
            <a:r>
              <a:rPr lang="pt-BR" sz="1700" spc="15">
                <a:latin typeface="Arial"/>
                <a:cs typeface="Arial"/>
              </a:rPr>
              <a:t>i</a:t>
            </a:r>
            <a:r>
              <a:rPr lang="pt-BR" sz="1700" spc="20">
                <a:latin typeface="Arial"/>
                <a:cs typeface="Arial"/>
              </a:rPr>
              <a:t>f</a:t>
            </a:r>
            <a:r>
              <a:rPr lang="pt-BR" sz="1700" spc="-100">
                <a:latin typeface="Arial"/>
                <a:cs typeface="Arial"/>
              </a:rPr>
              <a:t>a</a:t>
            </a:r>
            <a:r>
              <a:rPr lang="pt-BR" sz="1700" spc="-150">
                <a:latin typeface="Arial"/>
                <a:cs typeface="Arial"/>
              </a:rPr>
              <a:t>s</a:t>
            </a:r>
            <a:r>
              <a:rPr lang="pt-BR" sz="1700" spc="-45">
                <a:latin typeface="Arial"/>
                <a:cs typeface="Arial"/>
              </a:rPr>
              <a:t>,</a:t>
            </a:r>
            <a:r>
              <a:rPr lang="pt-BR" sz="1700" spc="-50">
                <a:latin typeface="Arial"/>
                <a:cs typeface="Arial"/>
              </a:rPr>
              <a:t> </a:t>
            </a:r>
            <a:r>
              <a:rPr lang="pt-BR" sz="1700" spc="15">
                <a:latin typeface="Arial"/>
                <a:cs typeface="Arial"/>
              </a:rPr>
              <a:t>i</a:t>
            </a:r>
            <a:r>
              <a:rPr lang="pt-BR" sz="1700" spc="-25">
                <a:latin typeface="Arial"/>
                <a:cs typeface="Arial"/>
              </a:rPr>
              <a:t>n</a:t>
            </a:r>
            <a:r>
              <a:rPr lang="pt-BR" sz="1700" spc="-100">
                <a:latin typeface="Arial"/>
                <a:cs typeface="Arial"/>
              </a:rPr>
              <a:t>c</a:t>
            </a:r>
            <a:r>
              <a:rPr lang="pt-BR" sz="1700" spc="15">
                <a:latin typeface="Arial"/>
                <a:cs typeface="Arial"/>
              </a:rPr>
              <a:t>l</a:t>
            </a:r>
            <a:r>
              <a:rPr lang="pt-BR" sz="1700" spc="-25">
                <a:latin typeface="Arial"/>
                <a:cs typeface="Arial"/>
              </a:rPr>
              <a:t>u</a:t>
            </a:r>
            <a:r>
              <a:rPr lang="pt-BR" sz="1700" spc="-150">
                <a:latin typeface="Arial"/>
                <a:cs typeface="Arial"/>
              </a:rPr>
              <a:t>s</a:t>
            </a:r>
            <a:r>
              <a:rPr lang="pt-BR" sz="1700" spc="15">
                <a:latin typeface="Arial"/>
                <a:cs typeface="Arial"/>
              </a:rPr>
              <a:t>i</a:t>
            </a:r>
            <a:r>
              <a:rPr lang="pt-BR" sz="1700" spc="-70">
                <a:latin typeface="Arial"/>
                <a:cs typeface="Arial"/>
              </a:rPr>
              <a:t>v</a:t>
            </a:r>
            <a:r>
              <a:rPr lang="pt-BR" sz="1700" spc="-90">
                <a:latin typeface="Arial"/>
                <a:cs typeface="Arial"/>
              </a:rPr>
              <a:t>e</a:t>
            </a:r>
            <a:r>
              <a:rPr lang="pt-BR" sz="1700" spc="-35">
                <a:latin typeface="Arial"/>
                <a:cs typeface="Arial"/>
              </a:rPr>
              <a:t> </a:t>
            </a:r>
            <a:r>
              <a:rPr lang="pt-BR" sz="1700" spc="-65">
                <a:latin typeface="Arial"/>
                <a:cs typeface="Arial"/>
              </a:rPr>
              <a:t>e</a:t>
            </a:r>
            <a:r>
              <a:rPr lang="pt-BR" sz="1700" spc="-55">
                <a:latin typeface="Arial"/>
                <a:cs typeface="Arial"/>
              </a:rPr>
              <a:t>m</a:t>
            </a:r>
            <a:r>
              <a:rPr lang="pt-BR" sz="1700" spc="-25">
                <a:latin typeface="Arial"/>
                <a:cs typeface="Arial"/>
              </a:rPr>
              <a:t> </a:t>
            </a:r>
            <a:r>
              <a:rPr lang="pt-BR" sz="1700" spc="-114">
                <a:latin typeface="Arial"/>
                <a:cs typeface="Arial"/>
              </a:rPr>
              <a:t>c</a:t>
            </a:r>
            <a:r>
              <a:rPr lang="pt-BR" sz="1700" spc="-100">
                <a:latin typeface="Arial"/>
                <a:cs typeface="Arial"/>
              </a:rPr>
              <a:t>a</a:t>
            </a:r>
            <a:r>
              <a:rPr lang="pt-BR" sz="1700" spc="-150">
                <a:latin typeface="Arial"/>
                <a:cs typeface="Arial"/>
              </a:rPr>
              <a:t>s</a:t>
            </a:r>
            <a:r>
              <a:rPr lang="pt-BR" sz="1700" spc="-45">
                <a:latin typeface="Arial"/>
                <a:cs typeface="Arial"/>
              </a:rPr>
              <a:t>o</a:t>
            </a:r>
            <a:r>
              <a:rPr lang="pt-BR" sz="1700" spc="-40">
                <a:latin typeface="Arial"/>
                <a:cs typeface="Arial"/>
              </a:rPr>
              <a:t> </a:t>
            </a:r>
            <a:r>
              <a:rPr lang="pt-BR" sz="1700" spc="-25">
                <a:latin typeface="Arial"/>
                <a:cs typeface="Arial"/>
              </a:rPr>
              <a:t>d</a:t>
            </a:r>
            <a:r>
              <a:rPr lang="pt-BR" sz="1700" spc="-90">
                <a:latin typeface="Arial"/>
                <a:cs typeface="Arial"/>
              </a:rPr>
              <a:t>e</a:t>
            </a:r>
            <a:r>
              <a:rPr lang="pt-BR" sz="1700" spc="-35">
                <a:latin typeface="Arial"/>
                <a:cs typeface="Arial"/>
              </a:rPr>
              <a:t> </a:t>
            </a:r>
            <a:r>
              <a:rPr lang="pt-BR" sz="1700" spc="-100">
                <a:latin typeface="Arial"/>
                <a:cs typeface="Arial"/>
              </a:rPr>
              <a:t>a</a:t>
            </a:r>
            <a:r>
              <a:rPr lang="pt-BR" sz="1700" spc="30">
                <a:latin typeface="Arial"/>
                <a:cs typeface="Arial"/>
              </a:rPr>
              <a:t>j</a:t>
            </a:r>
            <a:r>
              <a:rPr lang="pt-BR" sz="1700" spc="-25">
                <a:latin typeface="Arial"/>
                <a:cs typeface="Arial"/>
              </a:rPr>
              <a:t>u</a:t>
            </a:r>
            <a:r>
              <a:rPr lang="pt-BR" sz="1700" spc="-170">
                <a:latin typeface="Arial"/>
                <a:cs typeface="Arial"/>
              </a:rPr>
              <a:t>s</a:t>
            </a:r>
            <a:r>
              <a:rPr lang="pt-BR" sz="1700" spc="-20">
                <a:latin typeface="Arial"/>
                <a:cs typeface="Arial"/>
              </a:rPr>
              <a:t>t</a:t>
            </a:r>
            <a:r>
              <a:rPr lang="pt-BR" sz="1700">
                <a:latin typeface="Arial"/>
                <a:cs typeface="Arial"/>
              </a:rPr>
              <a:t>a</a:t>
            </a:r>
            <a:r>
              <a:rPr lang="pt-BR" sz="1700" spc="-20">
                <a:latin typeface="Arial"/>
                <a:cs typeface="Arial"/>
              </a:rPr>
              <a:t>m</a:t>
            </a:r>
            <a:r>
              <a:rPr lang="pt-BR" sz="1700" spc="-65">
                <a:latin typeface="Arial"/>
                <a:cs typeface="Arial"/>
              </a:rPr>
              <a:t>e</a:t>
            </a:r>
            <a:r>
              <a:rPr lang="pt-BR" sz="1700" spc="-40">
                <a:latin typeface="Arial"/>
                <a:cs typeface="Arial"/>
              </a:rPr>
              <a:t>n</a:t>
            </a:r>
            <a:r>
              <a:rPr lang="pt-BR" sz="1700" spc="80">
                <a:latin typeface="Arial"/>
                <a:cs typeface="Arial"/>
              </a:rPr>
              <a:t>t</a:t>
            </a:r>
            <a:r>
              <a:rPr lang="pt-BR" sz="1700" spc="-45">
                <a:latin typeface="Arial"/>
                <a:cs typeface="Arial"/>
              </a:rPr>
              <a:t>o</a:t>
            </a:r>
            <a:r>
              <a:rPr lang="pt-BR" sz="1700" spc="-40">
                <a:latin typeface="Arial"/>
                <a:cs typeface="Arial"/>
              </a:rPr>
              <a:t> </a:t>
            </a:r>
            <a:r>
              <a:rPr lang="pt-BR" sz="1700" spc="-25">
                <a:latin typeface="Arial"/>
                <a:cs typeface="Arial"/>
              </a:rPr>
              <a:t>d</a:t>
            </a:r>
            <a:r>
              <a:rPr lang="pt-BR" sz="1700" spc="-90">
                <a:latin typeface="Arial"/>
                <a:cs typeface="Arial"/>
              </a:rPr>
              <a:t>e</a:t>
            </a:r>
            <a:r>
              <a:rPr lang="pt-BR" sz="1700" spc="-35">
                <a:latin typeface="Arial"/>
                <a:cs typeface="Arial"/>
              </a:rPr>
              <a:t> </a:t>
            </a:r>
            <a:r>
              <a:rPr lang="pt-BR" sz="1700" spc="-25">
                <a:latin typeface="Arial"/>
                <a:cs typeface="Arial"/>
              </a:rPr>
              <a:t>p</a:t>
            </a:r>
            <a:r>
              <a:rPr lang="pt-BR" sz="1700" spc="10">
                <a:latin typeface="Arial"/>
                <a:cs typeface="Arial"/>
              </a:rPr>
              <a:t>r</a:t>
            </a:r>
            <a:r>
              <a:rPr lang="pt-BR" sz="1700" spc="-65">
                <a:latin typeface="Arial"/>
                <a:cs typeface="Arial"/>
              </a:rPr>
              <a:t>ê</a:t>
            </a:r>
            <a:r>
              <a:rPr lang="pt-BR" sz="1700" spc="-20">
                <a:latin typeface="Arial"/>
                <a:cs typeface="Arial"/>
              </a:rPr>
              <a:t>m</a:t>
            </a:r>
            <a:r>
              <a:rPr lang="pt-BR" sz="1700" spc="15">
                <a:latin typeface="Arial"/>
                <a:cs typeface="Arial"/>
              </a:rPr>
              <a:t>i</a:t>
            </a:r>
            <a:r>
              <a:rPr lang="pt-BR" sz="1700" spc="-20">
                <a:latin typeface="Arial"/>
                <a:cs typeface="Arial"/>
              </a:rPr>
              <a:t>o</a:t>
            </a:r>
            <a:r>
              <a:rPr lang="pt-BR" sz="1700" spc="-150">
                <a:latin typeface="Arial"/>
                <a:cs typeface="Arial"/>
              </a:rPr>
              <a:t>s</a:t>
            </a:r>
            <a:r>
              <a:rPr lang="pt-BR" sz="1700" spc="-40">
                <a:latin typeface="Arial"/>
                <a:cs typeface="Arial"/>
              </a:rPr>
              <a:t>.</a:t>
            </a:r>
            <a:endParaRPr lang="pt-BR" sz="1700">
              <a:latin typeface="Arial"/>
              <a:cs typeface="Arial"/>
            </a:endParaRPr>
          </a:p>
          <a:p>
            <a:pPr marL="176530" marR="5080" indent="0">
              <a:spcBef>
                <a:spcPts val="95"/>
              </a:spcBef>
              <a:buNone/>
            </a:pPr>
            <a:r>
              <a:rPr lang="pt-BR" sz="1700" b="1" spc="-90">
                <a:latin typeface="Arial"/>
                <a:cs typeface="Arial"/>
              </a:rPr>
              <a:t>§ </a:t>
            </a:r>
            <a:r>
              <a:rPr lang="pt-BR" sz="1700" b="1" spc="15">
                <a:latin typeface="Arial"/>
                <a:cs typeface="Arial"/>
              </a:rPr>
              <a:t>1</a:t>
            </a:r>
            <a:r>
              <a:rPr lang="pt-BR" sz="1700" spc="15">
                <a:latin typeface="Arial"/>
                <a:cs typeface="Arial"/>
              </a:rPr>
              <a:t>º </a:t>
            </a:r>
            <a:r>
              <a:rPr lang="pt-BR" sz="1700" spc="-90">
                <a:latin typeface="Arial"/>
                <a:cs typeface="Arial"/>
              </a:rPr>
              <a:t>Nos </a:t>
            </a:r>
            <a:r>
              <a:rPr lang="pt-BR" sz="1700" spc="-110">
                <a:latin typeface="Arial"/>
                <a:cs typeface="Arial"/>
              </a:rPr>
              <a:t>casos</a:t>
            </a:r>
            <a:r>
              <a:rPr lang="pt-BR" sz="1700" spc="-105">
                <a:latin typeface="Arial"/>
                <a:cs typeface="Arial"/>
              </a:rPr>
              <a:t> </a:t>
            </a:r>
            <a:r>
              <a:rPr lang="pt-BR" sz="1700" spc="-55">
                <a:latin typeface="Arial"/>
                <a:cs typeface="Arial"/>
              </a:rPr>
              <a:t>de alterações de </a:t>
            </a:r>
            <a:r>
              <a:rPr lang="pt-BR" sz="1700" spc="-40">
                <a:latin typeface="Arial"/>
                <a:cs typeface="Arial"/>
              </a:rPr>
              <a:t>prêmios </a:t>
            </a:r>
            <a:r>
              <a:rPr lang="pt-BR" sz="1700" spc="-10">
                <a:latin typeface="Arial"/>
                <a:cs typeface="Arial"/>
              </a:rPr>
              <a:t>por </a:t>
            </a:r>
            <a:r>
              <a:rPr lang="pt-BR" sz="1700" spc="-20">
                <a:latin typeface="Arial"/>
                <a:cs typeface="Arial"/>
              </a:rPr>
              <a:t>erro </a:t>
            </a:r>
            <a:r>
              <a:rPr lang="pt-BR" sz="1700" spc="-55">
                <a:latin typeface="Arial"/>
                <a:cs typeface="Arial"/>
              </a:rPr>
              <a:t>de </a:t>
            </a:r>
            <a:r>
              <a:rPr lang="pt-BR" sz="1700" spc="-50">
                <a:latin typeface="Arial"/>
                <a:cs typeface="Arial"/>
              </a:rPr>
              <a:t>cálculo </a:t>
            </a:r>
            <a:r>
              <a:rPr lang="pt-BR" sz="1700" spc="-70">
                <a:latin typeface="Arial"/>
                <a:cs typeface="Arial"/>
              </a:rPr>
              <a:t>na </a:t>
            </a:r>
            <a:r>
              <a:rPr lang="pt-BR" sz="1700" spc="-35">
                <a:latin typeface="Arial"/>
                <a:cs typeface="Arial"/>
              </a:rPr>
              <a:t>proposta ou </a:t>
            </a:r>
            <a:r>
              <a:rPr lang="pt-BR" sz="1700" spc="-10">
                <a:latin typeface="Arial"/>
                <a:cs typeface="Arial"/>
              </a:rPr>
              <a:t>por </a:t>
            </a:r>
            <a:r>
              <a:rPr lang="pt-BR" sz="1700" spc="-45">
                <a:latin typeface="Arial"/>
                <a:cs typeface="Arial"/>
              </a:rPr>
              <a:t>ajustamentos </a:t>
            </a:r>
            <a:r>
              <a:rPr lang="pt-BR" sz="1700" spc="-50">
                <a:latin typeface="Arial"/>
                <a:cs typeface="Arial"/>
              </a:rPr>
              <a:t>negativos, </a:t>
            </a:r>
            <a:r>
              <a:rPr lang="pt-BR" sz="1700" spc="-45">
                <a:latin typeface="Arial"/>
                <a:cs typeface="Arial"/>
              </a:rPr>
              <a:t> </a:t>
            </a:r>
            <a:r>
              <a:rPr lang="pt-BR" sz="1700" spc="-60">
                <a:latin typeface="Arial"/>
                <a:cs typeface="Arial"/>
              </a:rPr>
              <a:t>deverá</a:t>
            </a:r>
            <a:r>
              <a:rPr lang="pt-BR" sz="1700" spc="-40">
                <a:latin typeface="Arial"/>
                <a:cs typeface="Arial"/>
              </a:rPr>
              <a:t> </a:t>
            </a:r>
            <a:r>
              <a:rPr lang="pt-BR" sz="1700" spc="-45">
                <a:latin typeface="Arial"/>
                <a:cs typeface="Arial"/>
              </a:rPr>
              <a:t>o</a:t>
            </a:r>
            <a:r>
              <a:rPr lang="pt-BR" sz="1700" spc="-40">
                <a:latin typeface="Arial"/>
                <a:cs typeface="Arial"/>
              </a:rPr>
              <a:t> </a:t>
            </a:r>
            <a:r>
              <a:rPr lang="pt-BR" sz="1700" spc="-10">
                <a:latin typeface="Arial"/>
                <a:cs typeface="Arial"/>
              </a:rPr>
              <a:t>corretor</a:t>
            </a:r>
            <a:r>
              <a:rPr lang="pt-BR" sz="1700" spc="-50">
                <a:latin typeface="Arial"/>
                <a:cs typeface="Arial"/>
              </a:rPr>
              <a:t> </a:t>
            </a:r>
            <a:r>
              <a:rPr lang="pt-BR" sz="1700">
                <a:latin typeface="Arial"/>
                <a:cs typeface="Arial"/>
              </a:rPr>
              <a:t>restituir</a:t>
            </a:r>
            <a:r>
              <a:rPr lang="pt-BR" sz="1700" spc="-50">
                <a:latin typeface="Arial"/>
                <a:cs typeface="Arial"/>
              </a:rPr>
              <a:t> </a:t>
            </a:r>
            <a:r>
              <a:rPr lang="pt-BR" sz="1700" spc="-120">
                <a:latin typeface="Arial"/>
                <a:cs typeface="Arial"/>
              </a:rPr>
              <a:t>a</a:t>
            </a:r>
            <a:r>
              <a:rPr lang="pt-BR" sz="1700" spc="-40">
                <a:latin typeface="Arial"/>
                <a:cs typeface="Arial"/>
              </a:rPr>
              <a:t> diferença </a:t>
            </a:r>
            <a:r>
              <a:rPr lang="pt-BR" sz="1700" spc="-70">
                <a:latin typeface="Arial"/>
                <a:cs typeface="Arial"/>
              </a:rPr>
              <a:t>da</a:t>
            </a:r>
            <a:r>
              <a:rPr lang="pt-BR" sz="1700" spc="-40">
                <a:latin typeface="Arial"/>
                <a:cs typeface="Arial"/>
              </a:rPr>
              <a:t> corretagem.</a:t>
            </a:r>
            <a:endParaRPr lang="pt-BR" sz="1700">
              <a:latin typeface="Arial"/>
              <a:cs typeface="Arial"/>
            </a:endParaRPr>
          </a:p>
          <a:p>
            <a:pPr marL="176530" marR="6350" indent="0">
              <a:spcBef>
                <a:spcPts val="95"/>
              </a:spcBef>
              <a:buNone/>
            </a:pPr>
            <a:r>
              <a:rPr lang="pt-BR" sz="1700" b="1" spc="-90">
                <a:latin typeface="Arial"/>
                <a:cs typeface="Arial"/>
              </a:rPr>
              <a:t>§ </a:t>
            </a:r>
            <a:r>
              <a:rPr lang="pt-BR" sz="1700" b="1" spc="15">
                <a:latin typeface="Arial"/>
                <a:cs typeface="Arial"/>
              </a:rPr>
              <a:t>2</a:t>
            </a:r>
            <a:r>
              <a:rPr lang="pt-BR" sz="1700" spc="15">
                <a:latin typeface="Arial"/>
                <a:cs typeface="Arial"/>
              </a:rPr>
              <a:t>º </a:t>
            </a:r>
            <a:r>
              <a:rPr lang="pt-BR" sz="1700" spc="-90">
                <a:latin typeface="Arial"/>
                <a:cs typeface="Arial"/>
              </a:rPr>
              <a:t>Nos </a:t>
            </a:r>
            <a:r>
              <a:rPr lang="pt-BR" sz="1700" spc="-75">
                <a:latin typeface="Arial"/>
                <a:cs typeface="Arial"/>
              </a:rPr>
              <a:t>seguros </a:t>
            </a:r>
            <a:r>
              <a:rPr lang="pt-BR" sz="1700" spc="-40">
                <a:latin typeface="Arial"/>
                <a:cs typeface="Arial"/>
              </a:rPr>
              <a:t>efetuados </a:t>
            </a:r>
            <a:r>
              <a:rPr lang="pt-BR" sz="1700" spc="-20">
                <a:latin typeface="Arial"/>
                <a:cs typeface="Arial"/>
              </a:rPr>
              <a:t>diretamente </a:t>
            </a:r>
            <a:r>
              <a:rPr lang="pt-BR" sz="1700" spc="-15">
                <a:latin typeface="Arial"/>
                <a:cs typeface="Arial"/>
              </a:rPr>
              <a:t>entre </a:t>
            </a:r>
            <a:r>
              <a:rPr lang="pt-BR" sz="1700" spc="-45">
                <a:latin typeface="Arial"/>
                <a:cs typeface="Arial"/>
              </a:rPr>
              <a:t>o </a:t>
            </a:r>
            <a:r>
              <a:rPr lang="pt-BR" sz="1700" spc="-55">
                <a:latin typeface="Arial"/>
                <a:cs typeface="Arial"/>
              </a:rPr>
              <a:t>segurador </a:t>
            </a:r>
            <a:r>
              <a:rPr lang="pt-BR" sz="1700" spc="-90">
                <a:latin typeface="Arial"/>
                <a:cs typeface="Arial"/>
              </a:rPr>
              <a:t>e </a:t>
            </a:r>
            <a:r>
              <a:rPr lang="pt-BR" sz="1700" spc="-45">
                <a:latin typeface="Arial"/>
                <a:cs typeface="Arial"/>
              </a:rPr>
              <a:t>o </a:t>
            </a:r>
            <a:r>
              <a:rPr lang="pt-BR" sz="1700" spc="-65">
                <a:latin typeface="Arial"/>
                <a:cs typeface="Arial"/>
              </a:rPr>
              <a:t>segurado, </a:t>
            </a:r>
            <a:r>
              <a:rPr lang="pt-BR" sz="1700" spc="-90">
                <a:latin typeface="Arial"/>
                <a:cs typeface="Arial"/>
              </a:rPr>
              <a:t>sem </a:t>
            </a:r>
            <a:r>
              <a:rPr lang="pt-BR" sz="1700" spc="-30">
                <a:latin typeface="Arial"/>
                <a:cs typeface="Arial"/>
              </a:rPr>
              <a:t>interveniência </a:t>
            </a:r>
            <a:r>
              <a:rPr lang="pt-BR" sz="1700" spc="-55">
                <a:latin typeface="Arial"/>
                <a:cs typeface="Arial"/>
              </a:rPr>
              <a:t>de </a:t>
            </a:r>
            <a:r>
              <a:rPr lang="pt-BR" sz="1700" spc="-30">
                <a:latin typeface="Arial"/>
                <a:cs typeface="Arial"/>
              </a:rPr>
              <a:t>corretor, </a:t>
            </a:r>
            <a:r>
              <a:rPr lang="pt-BR" sz="1700" spc="-55">
                <a:latin typeface="Arial"/>
                <a:cs typeface="Arial"/>
              </a:rPr>
              <a:t>não </a:t>
            </a:r>
            <a:r>
              <a:rPr lang="pt-BR" sz="1700" spc="-50">
                <a:latin typeface="Arial"/>
                <a:cs typeface="Arial"/>
              </a:rPr>
              <a:t> </a:t>
            </a:r>
            <a:r>
              <a:rPr lang="pt-BR" sz="1700" spc="-65">
                <a:latin typeface="Arial"/>
                <a:cs typeface="Arial"/>
              </a:rPr>
              <a:t>haverá</a:t>
            </a:r>
            <a:r>
              <a:rPr lang="pt-BR" sz="1700" spc="-45">
                <a:latin typeface="Arial"/>
                <a:cs typeface="Arial"/>
              </a:rPr>
              <a:t> corretagem</a:t>
            </a:r>
            <a:r>
              <a:rPr lang="pt-BR" sz="1700" spc="-30">
                <a:latin typeface="Arial"/>
                <a:cs typeface="Arial"/>
              </a:rPr>
              <a:t> </a:t>
            </a:r>
            <a:r>
              <a:rPr lang="pt-BR" sz="1700" spc="-120">
                <a:latin typeface="Arial"/>
                <a:cs typeface="Arial"/>
              </a:rPr>
              <a:t>a</a:t>
            </a:r>
            <a:r>
              <a:rPr lang="pt-BR" sz="1700" spc="-40">
                <a:latin typeface="Arial"/>
                <a:cs typeface="Arial"/>
              </a:rPr>
              <a:t> </a:t>
            </a:r>
            <a:r>
              <a:rPr lang="pt-BR" sz="1700" spc="-20">
                <a:latin typeface="Arial"/>
                <a:cs typeface="Arial"/>
              </a:rPr>
              <a:t>pagar”</a:t>
            </a:r>
            <a:r>
              <a:rPr lang="pt-BR" sz="1700" spc="-50">
                <a:latin typeface="Arial"/>
                <a:cs typeface="Arial"/>
              </a:rPr>
              <a:t> </a:t>
            </a:r>
            <a:r>
              <a:rPr lang="pt-BR" sz="1700" spc="-85">
                <a:latin typeface="Arial"/>
                <a:cs typeface="Arial"/>
              </a:rPr>
              <a:t>(L.</a:t>
            </a:r>
            <a:r>
              <a:rPr lang="pt-BR" sz="1700" spc="-55">
                <a:latin typeface="Arial"/>
                <a:cs typeface="Arial"/>
              </a:rPr>
              <a:t> </a:t>
            </a:r>
            <a:r>
              <a:rPr lang="pt-BR" sz="1700" spc="-30">
                <a:latin typeface="Arial"/>
                <a:cs typeface="Arial"/>
              </a:rPr>
              <a:t>4.594/1964,</a:t>
            </a:r>
            <a:r>
              <a:rPr lang="pt-BR" sz="1700" spc="-50">
                <a:latin typeface="Arial"/>
                <a:cs typeface="Arial"/>
              </a:rPr>
              <a:t> </a:t>
            </a:r>
            <a:r>
              <a:rPr lang="pt-BR" sz="1700" spc="-5">
                <a:latin typeface="Arial"/>
                <a:cs typeface="Arial"/>
              </a:rPr>
              <a:t>art.</a:t>
            </a:r>
            <a:r>
              <a:rPr lang="pt-BR" sz="1700" spc="-55">
                <a:latin typeface="Arial"/>
                <a:cs typeface="Arial"/>
              </a:rPr>
              <a:t> </a:t>
            </a:r>
            <a:r>
              <a:rPr lang="pt-BR" sz="1700" spc="-45">
                <a:latin typeface="Arial"/>
                <a:cs typeface="Arial"/>
              </a:rPr>
              <a:t>13).</a:t>
            </a:r>
            <a:endParaRPr lang="pt-BR" sz="1700">
              <a:latin typeface="Arial"/>
              <a:cs typeface="Arial"/>
            </a:endParaRPr>
          </a:p>
          <a:p>
            <a:pPr marL="0" indent="0">
              <a:spcBef>
                <a:spcPts val="40"/>
              </a:spcBef>
              <a:buNone/>
            </a:pPr>
            <a:endParaRPr lang="pt-BR" sz="1700">
              <a:latin typeface="Arial"/>
              <a:cs typeface="Arial"/>
            </a:endParaRPr>
          </a:p>
          <a:p>
            <a:pPr marL="176530" marR="5080" indent="0">
              <a:buNone/>
            </a:pPr>
            <a:r>
              <a:rPr lang="pt-BR" sz="1700" spc="-10">
                <a:latin typeface="Arial"/>
                <a:cs typeface="Arial"/>
              </a:rPr>
              <a:t>“</a:t>
            </a:r>
            <a:r>
              <a:rPr lang="pt-BR" sz="1700" b="1" spc="-10">
                <a:latin typeface="Arial"/>
                <a:cs typeface="Arial"/>
              </a:rPr>
              <a:t>Art </a:t>
            </a:r>
            <a:r>
              <a:rPr lang="pt-BR" sz="1700" b="1" spc="-50">
                <a:latin typeface="Arial"/>
                <a:cs typeface="Arial"/>
              </a:rPr>
              <a:t>124</a:t>
            </a:r>
            <a:r>
              <a:rPr lang="pt-BR" sz="1700" spc="-50">
                <a:latin typeface="Arial"/>
                <a:cs typeface="Arial"/>
              </a:rPr>
              <a:t>. </a:t>
            </a:r>
            <a:r>
              <a:rPr lang="pt-BR" sz="1700" spc="-140">
                <a:latin typeface="Arial"/>
                <a:cs typeface="Arial"/>
              </a:rPr>
              <a:t>As</a:t>
            </a:r>
            <a:r>
              <a:rPr lang="pt-BR" sz="1700" spc="-135">
                <a:latin typeface="Arial"/>
                <a:cs typeface="Arial"/>
              </a:rPr>
              <a:t> </a:t>
            </a:r>
            <a:r>
              <a:rPr lang="pt-BR" sz="1700" b="1" spc="-140">
                <a:latin typeface="Arial"/>
                <a:cs typeface="Arial"/>
              </a:rPr>
              <a:t>comissões</a:t>
            </a:r>
            <a:r>
              <a:rPr lang="pt-BR" sz="1700" b="1" spc="-135">
                <a:latin typeface="Arial"/>
                <a:cs typeface="Arial"/>
              </a:rPr>
              <a:t> </a:t>
            </a:r>
            <a:r>
              <a:rPr lang="pt-BR" sz="1700" b="1" spc="-90">
                <a:latin typeface="Arial"/>
                <a:cs typeface="Arial"/>
              </a:rPr>
              <a:t>de corretagem </a:t>
            </a:r>
            <a:r>
              <a:rPr lang="pt-BR" sz="1700" spc="-100">
                <a:latin typeface="Arial"/>
                <a:cs typeface="Arial"/>
              </a:rPr>
              <a:t>só </a:t>
            </a:r>
            <a:r>
              <a:rPr lang="pt-BR" sz="1700" spc="-40">
                <a:latin typeface="Arial"/>
                <a:cs typeface="Arial"/>
              </a:rPr>
              <a:t>poderão </a:t>
            </a:r>
            <a:r>
              <a:rPr lang="pt-BR" sz="1700" spc="-65">
                <a:latin typeface="Arial"/>
                <a:cs typeface="Arial"/>
              </a:rPr>
              <a:t>ser </a:t>
            </a:r>
            <a:r>
              <a:rPr lang="pt-BR" sz="1700" spc="-105">
                <a:latin typeface="Arial"/>
                <a:cs typeface="Arial"/>
              </a:rPr>
              <a:t>pagas </a:t>
            </a:r>
            <a:r>
              <a:rPr lang="pt-BR" sz="1700" spc="-120">
                <a:latin typeface="Arial"/>
                <a:cs typeface="Arial"/>
              </a:rPr>
              <a:t>a </a:t>
            </a:r>
            <a:r>
              <a:rPr lang="pt-BR" sz="1700" b="1" spc="-75">
                <a:latin typeface="Arial"/>
                <a:cs typeface="Arial"/>
              </a:rPr>
              <a:t>corretor </a:t>
            </a:r>
            <a:r>
              <a:rPr lang="pt-BR" sz="1700" b="1" spc="-90">
                <a:latin typeface="Arial"/>
                <a:cs typeface="Arial"/>
              </a:rPr>
              <a:t>de </a:t>
            </a:r>
            <a:r>
              <a:rPr lang="pt-BR" sz="1700" b="1" spc="-140">
                <a:latin typeface="Arial"/>
                <a:cs typeface="Arial"/>
              </a:rPr>
              <a:t>seguros</a:t>
            </a:r>
            <a:r>
              <a:rPr lang="pt-BR" sz="1700" b="1" spc="135">
                <a:latin typeface="Arial"/>
                <a:cs typeface="Arial"/>
              </a:rPr>
              <a:t> </a:t>
            </a:r>
            <a:r>
              <a:rPr lang="pt-BR" sz="1700" b="1" spc="-75">
                <a:latin typeface="Arial"/>
                <a:cs typeface="Arial"/>
              </a:rPr>
              <a:t>devidamente </a:t>
            </a:r>
            <a:r>
              <a:rPr lang="pt-BR" sz="1700" b="1" spc="-45">
                <a:latin typeface="Arial"/>
                <a:cs typeface="Arial"/>
              </a:rPr>
              <a:t>habilitado</a:t>
            </a:r>
            <a:r>
              <a:rPr lang="pt-BR" sz="1700" spc="-45">
                <a:latin typeface="Arial"/>
                <a:cs typeface="Arial"/>
              </a:rPr>
              <a:t>” </a:t>
            </a:r>
            <a:r>
              <a:rPr lang="pt-BR" sz="1700" spc="-40">
                <a:latin typeface="Arial"/>
                <a:cs typeface="Arial"/>
              </a:rPr>
              <a:t> </a:t>
            </a:r>
            <a:r>
              <a:rPr lang="pt-BR" sz="1700" spc="-125">
                <a:latin typeface="Arial"/>
                <a:cs typeface="Arial"/>
              </a:rPr>
              <a:t>(DL</a:t>
            </a:r>
            <a:r>
              <a:rPr lang="pt-BR" sz="1700" spc="-45">
                <a:latin typeface="Arial"/>
                <a:cs typeface="Arial"/>
              </a:rPr>
              <a:t> </a:t>
            </a:r>
            <a:r>
              <a:rPr lang="pt-BR" sz="1700" spc="-30">
                <a:latin typeface="Arial"/>
                <a:cs typeface="Arial"/>
              </a:rPr>
              <a:t>n.</a:t>
            </a:r>
            <a:r>
              <a:rPr lang="pt-BR" sz="1700" spc="-55">
                <a:latin typeface="Arial"/>
                <a:cs typeface="Arial"/>
              </a:rPr>
              <a:t> </a:t>
            </a:r>
            <a:r>
              <a:rPr lang="pt-BR" sz="1700" spc="-25">
                <a:latin typeface="Arial"/>
                <a:cs typeface="Arial"/>
              </a:rPr>
              <a:t>73/1966).</a:t>
            </a:r>
            <a:endParaRPr lang="pt-BR" sz="1700">
              <a:latin typeface="Arial"/>
              <a:cs typeface="Arial"/>
            </a:endParaRPr>
          </a:p>
          <a:p>
            <a:pPr marL="0" indent="0">
              <a:spcBef>
                <a:spcPts val="40"/>
              </a:spcBef>
              <a:buNone/>
            </a:pPr>
            <a:endParaRPr lang="pt-BR" sz="1700">
              <a:latin typeface="Arial"/>
              <a:cs typeface="Arial"/>
            </a:endParaRPr>
          </a:p>
          <a:p>
            <a:pPr marL="176530" marR="5080" indent="0">
              <a:buNone/>
            </a:pPr>
            <a:r>
              <a:rPr lang="pt-BR" sz="1700" spc="-10">
                <a:latin typeface="Arial"/>
                <a:cs typeface="Arial"/>
              </a:rPr>
              <a:t>“</a:t>
            </a:r>
            <a:r>
              <a:rPr lang="pt-BR" sz="1700" b="1" spc="-10">
                <a:latin typeface="Arial"/>
                <a:cs typeface="Arial"/>
              </a:rPr>
              <a:t>Art</a:t>
            </a:r>
            <a:r>
              <a:rPr lang="pt-BR" sz="1700" spc="-10">
                <a:latin typeface="Arial"/>
                <a:cs typeface="Arial"/>
              </a:rPr>
              <a:t>. </a:t>
            </a:r>
            <a:r>
              <a:rPr lang="pt-BR" sz="1700" b="1" spc="-50">
                <a:latin typeface="Arial"/>
                <a:cs typeface="Arial"/>
              </a:rPr>
              <a:t>19</a:t>
            </a:r>
            <a:r>
              <a:rPr lang="pt-BR" sz="1700" spc="-50">
                <a:latin typeface="Arial"/>
                <a:cs typeface="Arial"/>
              </a:rPr>
              <a:t>. </a:t>
            </a:r>
            <a:r>
              <a:rPr lang="pt-BR" sz="1700" spc="-140">
                <a:latin typeface="Arial"/>
                <a:cs typeface="Arial"/>
              </a:rPr>
              <a:t>As </a:t>
            </a:r>
            <a:r>
              <a:rPr lang="pt-BR" sz="1700" b="1" spc="-140">
                <a:latin typeface="Arial"/>
                <a:cs typeface="Arial"/>
              </a:rPr>
              <a:t>comissões </a:t>
            </a:r>
            <a:r>
              <a:rPr lang="pt-BR" sz="1700" b="1" spc="-90">
                <a:latin typeface="Arial"/>
                <a:cs typeface="Arial"/>
              </a:rPr>
              <a:t>de corretagem </a:t>
            </a:r>
            <a:r>
              <a:rPr lang="pt-BR" sz="1700" spc="-100">
                <a:latin typeface="Arial"/>
                <a:cs typeface="Arial"/>
              </a:rPr>
              <a:t>só </a:t>
            </a:r>
            <a:r>
              <a:rPr lang="pt-BR" sz="1700" spc="-35">
                <a:latin typeface="Arial"/>
                <a:cs typeface="Arial"/>
              </a:rPr>
              <a:t>podem </a:t>
            </a:r>
            <a:r>
              <a:rPr lang="pt-BR" sz="1700" spc="-65">
                <a:latin typeface="Arial"/>
                <a:cs typeface="Arial"/>
              </a:rPr>
              <a:t>ser </a:t>
            </a:r>
            <a:r>
              <a:rPr lang="pt-BR" sz="1700" spc="-105">
                <a:latin typeface="Arial"/>
                <a:cs typeface="Arial"/>
              </a:rPr>
              <a:t>pagas </a:t>
            </a:r>
            <a:r>
              <a:rPr lang="pt-BR" sz="1700" spc="-70">
                <a:latin typeface="Arial"/>
                <a:cs typeface="Arial"/>
              </a:rPr>
              <a:t>ao </a:t>
            </a:r>
            <a:r>
              <a:rPr lang="pt-BR" sz="1700" b="1" spc="-75">
                <a:latin typeface="Arial"/>
                <a:cs typeface="Arial"/>
              </a:rPr>
              <a:t>corretor </a:t>
            </a:r>
            <a:r>
              <a:rPr lang="pt-BR" sz="1700" b="1" spc="-90">
                <a:latin typeface="Arial"/>
                <a:cs typeface="Arial"/>
              </a:rPr>
              <a:t>de </a:t>
            </a:r>
            <a:r>
              <a:rPr lang="pt-BR" sz="1700" b="1" spc="-140">
                <a:latin typeface="Arial"/>
                <a:cs typeface="Arial"/>
              </a:rPr>
              <a:t>seguros </a:t>
            </a:r>
            <a:r>
              <a:rPr lang="pt-BR" sz="1700" b="1" spc="-75">
                <a:latin typeface="Arial"/>
                <a:cs typeface="Arial"/>
              </a:rPr>
              <a:t>devidamente </a:t>
            </a:r>
            <a:r>
              <a:rPr lang="pt-BR" sz="1700" b="1" spc="-65">
                <a:latin typeface="Arial"/>
                <a:cs typeface="Arial"/>
              </a:rPr>
              <a:t>habilitado </a:t>
            </a:r>
            <a:r>
              <a:rPr lang="pt-BR" sz="1700" b="1" spc="-80">
                <a:latin typeface="Arial"/>
                <a:cs typeface="Arial"/>
              </a:rPr>
              <a:t>e </a:t>
            </a:r>
            <a:r>
              <a:rPr lang="pt-BR" sz="1700" b="1" spc="-75">
                <a:latin typeface="Arial"/>
                <a:cs typeface="Arial"/>
              </a:rPr>
              <a:t> </a:t>
            </a:r>
            <a:r>
              <a:rPr lang="pt-BR" sz="1700" b="1" spc="-95">
                <a:latin typeface="Arial"/>
                <a:cs typeface="Arial"/>
              </a:rPr>
              <a:t>registrado </a:t>
            </a:r>
            <a:r>
              <a:rPr lang="pt-BR" sz="1700" spc="-45">
                <a:latin typeface="Arial"/>
                <a:cs typeface="Arial"/>
              </a:rPr>
              <a:t>que </a:t>
            </a:r>
            <a:r>
              <a:rPr lang="pt-BR" sz="1700" spc="-30">
                <a:latin typeface="Arial"/>
                <a:cs typeface="Arial"/>
              </a:rPr>
              <a:t>houver </a:t>
            </a:r>
            <a:r>
              <a:rPr lang="pt-BR" sz="1700" b="1" spc="-120">
                <a:latin typeface="Arial"/>
                <a:cs typeface="Arial"/>
              </a:rPr>
              <a:t>assinado </a:t>
            </a:r>
            <a:r>
              <a:rPr lang="pt-BR" sz="1700" b="1" spc="-95">
                <a:latin typeface="Arial"/>
                <a:cs typeface="Arial"/>
              </a:rPr>
              <a:t>a </a:t>
            </a:r>
            <a:r>
              <a:rPr lang="pt-BR" sz="1700" b="1" spc="-85">
                <a:latin typeface="Arial"/>
                <a:cs typeface="Arial"/>
              </a:rPr>
              <a:t>proposta</a:t>
            </a:r>
            <a:r>
              <a:rPr lang="pt-BR" sz="1700" spc="-85">
                <a:latin typeface="Arial"/>
                <a:cs typeface="Arial"/>
              </a:rPr>
              <a:t>, </a:t>
            </a:r>
            <a:r>
              <a:rPr lang="pt-BR" sz="1700" spc="-55">
                <a:latin typeface="Arial"/>
                <a:cs typeface="Arial"/>
              </a:rPr>
              <a:t>não </a:t>
            </a:r>
            <a:r>
              <a:rPr lang="pt-BR" sz="1700" spc="-30">
                <a:latin typeface="Arial"/>
                <a:cs typeface="Arial"/>
              </a:rPr>
              <a:t>podendo </a:t>
            </a:r>
            <a:r>
              <a:rPr lang="pt-BR" sz="1700" spc="-50">
                <a:latin typeface="Arial"/>
                <a:cs typeface="Arial"/>
              </a:rPr>
              <a:t>haver </a:t>
            </a:r>
            <a:r>
              <a:rPr lang="pt-BR" sz="1700" spc="-40">
                <a:latin typeface="Arial"/>
                <a:cs typeface="Arial"/>
              </a:rPr>
              <a:t>distinção </a:t>
            </a:r>
            <a:r>
              <a:rPr lang="pt-BR" sz="1700" spc="-15">
                <a:latin typeface="Arial"/>
                <a:cs typeface="Arial"/>
              </a:rPr>
              <a:t>entre </a:t>
            </a:r>
            <a:r>
              <a:rPr lang="pt-BR" sz="1700" spc="-10">
                <a:latin typeface="Arial"/>
                <a:cs typeface="Arial"/>
              </a:rPr>
              <a:t>corretor </a:t>
            </a:r>
            <a:r>
              <a:rPr lang="pt-BR" sz="1700" spc="-55">
                <a:latin typeface="Arial"/>
                <a:cs typeface="Arial"/>
              </a:rPr>
              <a:t>de </a:t>
            </a:r>
            <a:r>
              <a:rPr lang="pt-BR" sz="1700" spc="-75">
                <a:latin typeface="Arial"/>
                <a:cs typeface="Arial"/>
              </a:rPr>
              <a:t>seguros </a:t>
            </a:r>
            <a:r>
              <a:rPr lang="pt-BR" sz="1700" spc="-90">
                <a:latin typeface="Arial"/>
                <a:cs typeface="Arial"/>
              </a:rPr>
              <a:t>pessoa </a:t>
            </a:r>
            <a:r>
              <a:rPr lang="pt-BR" sz="1700" spc="-85">
                <a:latin typeface="Arial"/>
                <a:cs typeface="Arial"/>
              </a:rPr>
              <a:t> </a:t>
            </a:r>
            <a:r>
              <a:rPr lang="pt-BR" sz="1700" spc="-65">
                <a:latin typeface="Arial"/>
                <a:cs typeface="Arial"/>
              </a:rPr>
              <a:t>física</a:t>
            </a:r>
            <a:r>
              <a:rPr lang="pt-BR" sz="1700" spc="-35">
                <a:latin typeface="Arial"/>
                <a:cs typeface="Arial"/>
              </a:rPr>
              <a:t> ou</a:t>
            </a:r>
            <a:r>
              <a:rPr lang="pt-BR" sz="1700" spc="-30">
                <a:latin typeface="Arial"/>
                <a:cs typeface="Arial"/>
              </a:rPr>
              <a:t> </a:t>
            </a:r>
            <a:r>
              <a:rPr lang="pt-BR" sz="1700" spc="-90">
                <a:latin typeface="Arial"/>
                <a:cs typeface="Arial"/>
              </a:rPr>
              <a:t>pessoa</a:t>
            </a:r>
            <a:r>
              <a:rPr lang="pt-BR" sz="1700" spc="-35">
                <a:latin typeface="Arial"/>
                <a:cs typeface="Arial"/>
              </a:rPr>
              <a:t> jurídica</a:t>
            </a:r>
            <a:r>
              <a:rPr lang="pt-BR" sz="1700" spc="-40">
                <a:latin typeface="Arial"/>
                <a:cs typeface="Arial"/>
              </a:rPr>
              <a:t> </a:t>
            </a:r>
            <a:r>
              <a:rPr lang="pt-BR" sz="1700" spc="-60">
                <a:latin typeface="Arial"/>
                <a:cs typeface="Arial"/>
              </a:rPr>
              <a:t>para</a:t>
            </a:r>
            <a:r>
              <a:rPr lang="pt-BR" sz="1700" spc="-35">
                <a:latin typeface="Arial"/>
                <a:cs typeface="Arial"/>
              </a:rPr>
              <a:t> </a:t>
            </a:r>
            <a:r>
              <a:rPr lang="pt-BR" sz="1700" spc="-15">
                <a:latin typeface="Arial"/>
                <a:cs typeface="Arial"/>
              </a:rPr>
              <a:t>efeito</a:t>
            </a:r>
            <a:r>
              <a:rPr lang="pt-BR" sz="1700" spc="-30">
                <a:latin typeface="Arial"/>
                <a:cs typeface="Arial"/>
              </a:rPr>
              <a:t> </a:t>
            </a:r>
            <a:r>
              <a:rPr lang="pt-BR" sz="1700" spc="-55">
                <a:latin typeface="Arial"/>
                <a:cs typeface="Arial"/>
              </a:rPr>
              <a:t>de</a:t>
            </a:r>
            <a:r>
              <a:rPr lang="pt-BR" sz="1700" spc="-35">
                <a:latin typeface="Arial"/>
                <a:cs typeface="Arial"/>
              </a:rPr>
              <a:t> </a:t>
            </a:r>
            <a:r>
              <a:rPr lang="pt-BR" sz="1700" spc="-50">
                <a:latin typeface="Arial"/>
                <a:cs typeface="Arial"/>
              </a:rPr>
              <a:t>pagamento</a:t>
            </a:r>
            <a:r>
              <a:rPr lang="pt-BR" sz="1700" spc="-30">
                <a:latin typeface="Arial"/>
                <a:cs typeface="Arial"/>
              </a:rPr>
              <a:t> </a:t>
            </a:r>
            <a:r>
              <a:rPr lang="pt-BR" sz="1700" spc="-55">
                <a:latin typeface="Arial"/>
                <a:cs typeface="Arial"/>
              </a:rPr>
              <a:t>de</a:t>
            </a:r>
            <a:r>
              <a:rPr lang="pt-BR" sz="1700" spc="-35">
                <a:latin typeface="Arial"/>
                <a:cs typeface="Arial"/>
              </a:rPr>
              <a:t> </a:t>
            </a:r>
            <a:r>
              <a:rPr lang="pt-BR" sz="1700" spc="-50">
                <a:latin typeface="Arial"/>
                <a:cs typeface="Arial"/>
              </a:rPr>
              <a:t>comissão”</a:t>
            </a:r>
            <a:r>
              <a:rPr lang="pt-BR" sz="1700" spc="-45">
                <a:latin typeface="Arial"/>
                <a:cs typeface="Arial"/>
              </a:rPr>
              <a:t> </a:t>
            </a:r>
            <a:r>
              <a:rPr lang="pt-BR" sz="1700" spc="-50">
                <a:latin typeface="Arial"/>
                <a:cs typeface="Arial"/>
              </a:rPr>
              <a:t>(Circular</a:t>
            </a:r>
            <a:r>
              <a:rPr lang="pt-BR" sz="1700" spc="-45">
                <a:latin typeface="Arial"/>
                <a:cs typeface="Arial"/>
              </a:rPr>
              <a:t> </a:t>
            </a:r>
            <a:r>
              <a:rPr lang="pt-BR" sz="1700" spc="-235">
                <a:latin typeface="Arial"/>
                <a:cs typeface="Arial"/>
              </a:rPr>
              <a:t>SUSEP</a:t>
            </a:r>
            <a:r>
              <a:rPr lang="pt-BR" sz="1700" spc="-215">
                <a:latin typeface="Arial"/>
                <a:cs typeface="Arial"/>
              </a:rPr>
              <a:t> </a:t>
            </a:r>
            <a:r>
              <a:rPr lang="pt-BR" sz="1700" spc="-30">
                <a:latin typeface="Arial"/>
                <a:cs typeface="Arial"/>
              </a:rPr>
              <a:t>n.</a:t>
            </a:r>
            <a:r>
              <a:rPr lang="pt-BR" sz="1700" spc="-45">
                <a:latin typeface="Arial"/>
                <a:cs typeface="Arial"/>
              </a:rPr>
              <a:t> </a:t>
            </a:r>
            <a:r>
              <a:rPr lang="pt-BR" sz="1700" spc="-30">
                <a:latin typeface="Arial"/>
                <a:cs typeface="Arial"/>
              </a:rPr>
              <a:t>510/2015,</a:t>
            </a:r>
            <a:r>
              <a:rPr lang="pt-BR" sz="1700" spc="-45">
                <a:latin typeface="Arial"/>
                <a:cs typeface="Arial"/>
              </a:rPr>
              <a:t> </a:t>
            </a:r>
            <a:r>
              <a:rPr lang="pt-BR" sz="1700" spc="-5">
                <a:latin typeface="Arial"/>
                <a:cs typeface="Arial"/>
              </a:rPr>
              <a:t>art.</a:t>
            </a:r>
            <a:r>
              <a:rPr lang="pt-BR" sz="1700" spc="-50">
                <a:latin typeface="Arial"/>
                <a:cs typeface="Arial"/>
              </a:rPr>
              <a:t> </a:t>
            </a:r>
            <a:r>
              <a:rPr lang="pt-BR" sz="1700" spc="-55">
                <a:latin typeface="Arial"/>
                <a:cs typeface="Arial"/>
              </a:rPr>
              <a:t>19)</a:t>
            </a:r>
            <a:endParaRPr lang="pt-BR" sz="1700">
              <a:latin typeface="Arial"/>
              <a:cs typeface="Arial"/>
            </a:endParaRPr>
          </a:p>
          <a:p>
            <a:pPr marL="0" indent="0">
              <a:buNone/>
            </a:pPr>
            <a:endParaRPr lang="pt-BR" sz="1700"/>
          </a:p>
        </p:txBody>
      </p:sp>
    </p:spTree>
    <p:extLst>
      <p:ext uri="{BB962C8B-B14F-4D97-AF65-F5344CB8AC3E}">
        <p14:creationId xmlns:p14="http://schemas.microsoft.com/office/powerpoint/2010/main" val="389883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614DB2-4AC6-1F43-A273-7B1A1D249BC3}"/>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Habilitação profissional</a:t>
            </a:r>
          </a:p>
        </p:txBody>
      </p:sp>
      <p:sp>
        <p:nvSpPr>
          <p:cNvPr id="3" name="Espaço Reservado para Conteúdo 2">
            <a:extLst>
              <a:ext uri="{FF2B5EF4-FFF2-40B4-BE49-F238E27FC236}">
                <a16:creationId xmlns:a16="http://schemas.microsoft.com/office/drawing/2014/main" id="{383029FD-3DE9-B344-995F-60E58D336486}"/>
              </a:ext>
            </a:extLst>
          </p:cNvPr>
          <p:cNvSpPr>
            <a:spLocks noGrp="1"/>
          </p:cNvSpPr>
          <p:nvPr>
            <p:ph idx="1"/>
          </p:nvPr>
        </p:nvSpPr>
        <p:spPr>
          <a:xfrm>
            <a:off x="4810259" y="649480"/>
            <a:ext cx="6555347" cy="5546047"/>
          </a:xfrm>
        </p:spPr>
        <p:txBody>
          <a:bodyPr anchor="ctr">
            <a:normAutofit/>
          </a:bodyPr>
          <a:lstStyle/>
          <a:p>
            <a:pPr marL="12700" marR="5080" indent="0">
              <a:buNone/>
            </a:pPr>
            <a:r>
              <a:rPr lang="pt-BR" sz="2000" spc="-10" dirty="0">
                <a:latin typeface="Arial"/>
                <a:cs typeface="Arial"/>
              </a:rPr>
              <a:t>“</a:t>
            </a:r>
            <a:r>
              <a:rPr lang="pt-BR" sz="2000" b="1" spc="-10" dirty="0">
                <a:latin typeface="Arial"/>
                <a:cs typeface="Arial"/>
              </a:rPr>
              <a:t>Art</a:t>
            </a:r>
            <a:r>
              <a:rPr lang="pt-BR" sz="2000" spc="-10" dirty="0">
                <a:latin typeface="Arial"/>
                <a:cs typeface="Arial"/>
              </a:rPr>
              <a:t>. </a:t>
            </a:r>
            <a:r>
              <a:rPr lang="pt-BR" sz="2000" b="1" spc="-60" dirty="0">
                <a:latin typeface="Arial"/>
                <a:cs typeface="Arial"/>
              </a:rPr>
              <a:t>3</a:t>
            </a:r>
            <a:r>
              <a:rPr lang="pt-BR" sz="2000" spc="-60" dirty="0">
                <a:latin typeface="Arial"/>
                <a:cs typeface="Arial"/>
              </a:rPr>
              <a:t>°. </a:t>
            </a:r>
            <a:r>
              <a:rPr lang="pt-BR" sz="2000" spc="-135" dirty="0">
                <a:latin typeface="Arial"/>
                <a:cs typeface="Arial"/>
              </a:rPr>
              <a:t>A </a:t>
            </a:r>
            <a:r>
              <a:rPr lang="pt-BR" sz="2000" spc="-35" dirty="0">
                <a:latin typeface="Arial"/>
                <a:cs typeface="Arial"/>
              </a:rPr>
              <a:t>habilitação </a:t>
            </a:r>
            <a:r>
              <a:rPr lang="pt-BR" sz="2000" spc="-30" dirty="0">
                <a:latin typeface="Arial"/>
                <a:cs typeface="Arial"/>
              </a:rPr>
              <a:t>técnico-profissional </a:t>
            </a:r>
            <a:r>
              <a:rPr lang="pt-BR" sz="2000" spc="-40" dirty="0">
                <a:latin typeface="Arial"/>
                <a:cs typeface="Arial"/>
              </a:rPr>
              <a:t>prevista </a:t>
            </a:r>
            <a:r>
              <a:rPr lang="pt-BR" sz="2000" spc="-35" dirty="0">
                <a:latin typeface="Arial"/>
                <a:cs typeface="Arial"/>
              </a:rPr>
              <a:t>no </a:t>
            </a:r>
            <a:r>
              <a:rPr lang="pt-BR" sz="2000" spc="-90" dirty="0">
                <a:latin typeface="Arial"/>
                <a:cs typeface="Arial"/>
              </a:rPr>
              <a:t>§ </a:t>
            </a:r>
            <a:r>
              <a:rPr lang="pt-BR" sz="2000" spc="-75" dirty="0">
                <a:latin typeface="Arial"/>
                <a:cs typeface="Arial"/>
              </a:rPr>
              <a:t>1° </a:t>
            </a:r>
            <a:r>
              <a:rPr lang="pt-BR" sz="2000" spc="-35" dirty="0">
                <a:latin typeface="Arial"/>
                <a:cs typeface="Arial"/>
              </a:rPr>
              <a:t>do </a:t>
            </a:r>
            <a:r>
              <a:rPr lang="pt-BR" sz="2000" spc="-5" dirty="0">
                <a:latin typeface="Arial"/>
                <a:cs typeface="Arial"/>
              </a:rPr>
              <a:t>art. </a:t>
            </a:r>
            <a:r>
              <a:rPr lang="pt-BR" sz="2000" spc="-65" dirty="0">
                <a:latin typeface="Arial"/>
                <a:cs typeface="Arial"/>
              </a:rPr>
              <a:t>123 </a:t>
            </a:r>
            <a:r>
              <a:rPr lang="pt-BR" sz="2000" spc="-35" dirty="0">
                <a:latin typeface="Arial"/>
                <a:cs typeface="Arial"/>
              </a:rPr>
              <a:t>do </a:t>
            </a:r>
            <a:r>
              <a:rPr lang="pt-BR" sz="2000" spc="-55" dirty="0">
                <a:latin typeface="Arial"/>
                <a:cs typeface="Arial"/>
              </a:rPr>
              <a:t>Decreto-Lei </a:t>
            </a:r>
            <a:r>
              <a:rPr lang="pt-BR" sz="2000" spc="-60" dirty="0" err="1">
                <a:latin typeface="Arial"/>
                <a:cs typeface="Arial"/>
              </a:rPr>
              <a:t>n°</a:t>
            </a:r>
            <a:r>
              <a:rPr lang="pt-BR" sz="2000" spc="-60" dirty="0">
                <a:latin typeface="Arial"/>
                <a:cs typeface="Arial"/>
              </a:rPr>
              <a:t> </a:t>
            </a:r>
            <a:r>
              <a:rPr lang="pt-BR" sz="2000" spc="-55" dirty="0">
                <a:latin typeface="Arial"/>
                <a:cs typeface="Arial"/>
              </a:rPr>
              <a:t>73, de </a:t>
            </a:r>
            <a:r>
              <a:rPr lang="pt-BR" sz="2000" spc="-65" dirty="0">
                <a:latin typeface="Arial"/>
                <a:cs typeface="Arial"/>
              </a:rPr>
              <a:t>21 </a:t>
            </a:r>
            <a:r>
              <a:rPr lang="pt-BR" sz="2000" spc="-55" dirty="0">
                <a:latin typeface="Arial"/>
                <a:cs typeface="Arial"/>
              </a:rPr>
              <a:t>de </a:t>
            </a:r>
            <a:r>
              <a:rPr lang="pt-BR" sz="2000" spc="-35" dirty="0">
                <a:latin typeface="Arial"/>
                <a:cs typeface="Arial"/>
              </a:rPr>
              <a:t>novembro </a:t>
            </a:r>
            <a:r>
              <a:rPr lang="pt-BR" sz="2000" spc="-45" dirty="0">
                <a:latin typeface="Arial"/>
                <a:cs typeface="Arial"/>
              </a:rPr>
              <a:t>de </a:t>
            </a:r>
            <a:r>
              <a:rPr lang="pt-BR" sz="2000" spc="-40" dirty="0">
                <a:latin typeface="Arial"/>
                <a:cs typeface="Arial"/>
              </a:rPr>
              <a:t> </a:t>
            </a:r>
            <a:r>
              <a:rPr lang="pt-BR" sz="2000" spc="-55" dirty="0">
                <a:latin typeface="Arial"/>
                <a:cs typeface="Arial"/>
              </a:rPr>
              <a:t>1966, </a:t>
            </a:r>
            <a:r>
              <a:rPr lang="pt-BR" sz="2000" spc="-85" dirty="0">
                <a:latin typeface="Arial"/>
                <a:cs typeface="Arial"/>
              </a:rPr>
              <a:t>será</a:t>
            </a:r>
            <a:r>
              <a:rPr lang="pt-BR" sz="2000" spc="-40" dirty="0">
                <a:latin typeface="Arial"/>
                <a:cs typeface="Arial"/>
              </a:rPr>
              <a:t> </a:t>
            </a:r>
            <a:r>
              <a:rPr lang="pt-BR" sz="2000" spc="-50" dirty="0">
                <a:latin typeface="Arial"/>
                <a:cs typeface="Arial"/>
              </a:rPr>
              <a:t>concedida</a:t>
            </a:r>
            <a:r>
              <a:rPr lang="pt-BR" sz="2000" spc="-45" dirty="0">
                <a:latin typeface="Arial"/>
                <a:cs typeface="Arial"/>
              </a:rPr>
              <a:t> </a:t>
            </a:r>
            <a:r>
              <a:rPr lang="pt-BR" sz="2000" spc="-30" dirty="0">
                <a:latin typeface="Arial"/>
                <a:cs typeface="Arial"/>
              </a:rPr>
              <a:t>mediante</a:t>
            </a:r>
            <a:r>
              <a:rPr lang="pt-BR" sz="2000" spc="-35" dirty="0">
                <a:latin typeface="Arial"/>
                <a:cs typeface="Arial"/>
              </a:rPr>
              <a:t> </a:t>
            </a:r>
            <a:r>
              <a:rPr lang="pt-BR" sz="2000" spc="-65" dirty="0">
                <a:latin typeface="Arial"/>
                <a:cs typeface="Arial"/>
              </a:rPr>
              <a:t>aprovação</a:t>
            </a:r>
            <a:r>
              <a:rPr lang="pt-BR" sz="2000" spc="-40" dirty="0">
                <a:latin typeface="Arial"/>
                <a:cs typeface="Arial"/>
              </a:rPr>
              <a:t> </a:t>
            </a:r>
            <a:r>
              <a:rPr lang="pt-BR" sz="2000" spc="-35" dirty="0">
                <a:latin typeface="Arial"/>
                <a:cs typeface="Arial"/>
              </a:rPr>
              <a:t>em:</a:t>
            </a:r>
            <a:endParaRPr lang="pt-BR" sz="2000" dirty="0">
              <a:latin typeface="Arial"/>
              <a:cs typeface="Arial"/>
            </a:endParaRPr>
          </a:p>
          <a:p>
            <a:pPr marL="12065" indent="0">
              <a:spcBef>
                <a:spcPts val="190"/>
              </a:spcBef>
              <a:buNone/>
              <a:tabLst>
                <a:tab pos="109855" algn="l"/>
              </a:tabLst>
            </a:pPr>
            <a:r>
              <a:rPr lang="pt-BR" sz="2000" spc="-45" dirty="0">
                <a:latin typeface="Arial"/>
                <a:cs typeface="Arial"/>
              </a:rPr>
              <a:t>-</a:t>
            </a:r>
            <a:r>
              <a:rPr lang="pt-BR" sz="2000" spc="-50" dirty="0">
                <a:latin typeface="Arial"/>
                <a:cs typeface="Arial"/>
              </a:rPr>
              <a:t> </a:t>
            </a:r>
            <a:r>
              <a:rPr lang="pt-BR" sz="2000" spc="-114" dirty="0">
                <a:latin typeface="Arial"/>
                <a:cs typeface="Arial"/>
              </a:rPr>
              <a:t>Exame</a:t>
            </a:r>
            <a:r>
              <a:rPr lang="pt-BR" sz="2000" spc="-30" dirty="0">
                <a:latin typeface="Arial"/>
                <a:cs typeface="Arial"/>
              </a:rPr>
              <a:t> </a:t>
            </a:r>
            <a:r>
              <a:rPr lang="pt-BR" sz="2000" spc="-50" dirty="0">
                <a:latin typeface="Arial"/>
                <a:cs typeface="Arial"/>
              </a:rPr>
              <a:t>Nacional</a:t>
            </a:r>
            <a:r>
              <a:rPr lang="pt-BR" sz="2000" spc="-55" dirty="0">
                <a:latin typeface="Arial"/>
                <a:cs typeface="Arial"/>
              </a:rPr>
              <a:t> de</a:t>
            </a:r>
            <a:r>
              <a:rPr lang="pt-BR" sz="2000" spc="-35" dirty="0">
                <a:latin typeface="Arial"/>
                <a:cs typeface="Arial"/>
              </a:rPr>
              <a:t> </a:t>
            </a:r>
            <a:r>
              <a:rPr lang="pt-BR" sz="2000" spc="-45" dirty="0">
                <a:latin typeface="Arial"/>
                <a:cs typeface="Arial"/>
              </a:rPr>
              <a:t>Habilitação</a:t>
            </a:r>
            <a:r>
              <a:rPr lang="pt-BR" sz="2000" spc="-40" dirty="0">
                <a:latin typeface="Arial"/>
                <a:cs typeface="Arial"/>
              </a:rPr>
              <a:t> </a:t>
            </a:r>
            <a:r>
              <a:rPr lang="pt-BR" sz="2000" spc="-60" dirty="0">
                <a:latin typeface="Arial"/>
                <a:cs typeface="Arial"/>
              </a:rPr>
              <a:t>Técnico-Profissional</a:t>
            </a:r>
            <a:r>
              <a:rPr lang="pt-BR" sz="2000" spc="-50" dirty="0">
                <a:latin typeface="Arial"/>
                <a:cs typeface="Arial"/>
              </a:rPr>
              <a:t> </a:t>
            </a:r>
            <a:r>
              <a:rPr lang="pt-BR" sz="2000" spc="-60" dirty="0">
                <a:latin typeface="Arial"/>
                <a:cs typeface="Arial"/>
              </a:rPr>
              <a:t>para</a:t>
            </a:r>
            <a:r>
              <a:rPr lang="pt-BR" sz="2000" spc="-35" dirty="0">
                <a:latin typeface="Arial"/>
                <a:cs typeface="Arial"/>
              </a:rPr>
              <a:t> </a:t>
            </a:r>
            <a:r>
              <a:rPr lang="pt-BR" sz="2000" spc="-30" dirty="0">
                <a:latin typeface="Arial"/>
                <a:cs typeface="Arial"/>
              </a:rPr>
              <a:t>Corretor</a:t>
            </a:r>
            <a:r>
              <a:rPr lang="pt-BR" sz="2000" spc="-50" dirty="0">
                <a:latin typeface="Arial"/>
                <a:cs typeface="Arial"/>
              </a:rPr>
              <a:t> </a:t>
            </a:r>
            <a:r>
              <a:rPr lang="pt-BR" sz="2000" spc="-55" dirty="0">
                <a:latin typeface="Arial"/>
                <a:cs typeface="Arial"/>
              </a:rPr>
              <a:t>de</a:t>
            </a:r>
            <a:r>
              <a:rPr lang="pt-BR" sz="2000" spc="-35" dirty="0">
                <a:latin typeface="Arial"/>
                <a:cs typeface="Arial"/>
              </a:rPr>
              <a:t> </a:t>
            </a:r>
            <a:r>
              <a:rPr lang="pt-BR" sz="2000" spc="-85" dirty="0">
                <a:latin typeface="Arial"/>
                <a:cs typeface="Arial"/>
              </a:rPr>
              <a:t>Seguros;</a:t>
            </a:r>
            <a:r>
              <a:rPr lang="pt-BR" sz="2000" spc="-40" dirty="0">
                <a:latin typeface="Arial"/>
                <a:cs typeface="Arial"/>
              </a:rPr>
              <a:t> </a:t>
            </a:r>
            <a:r>
              <a:rPr lang="pt-BR" sz="2000" spc="-20" dirty="0">
                <a:latin typeface="Arial"/>
                <a:cs typeface="Arial"/>
              </a:rPr>
              <a:t>ou</a:t>
            </a:r>
            <a:endParaRPr lang="pt-BR" sz="2000" dirty="0">
              <a:latin typeface="Arial"/>
              <a:cs typeface="Arial"/>
            </a:endParaRPr>
          </a:p>
          <a:p>
            <a:pPr marL="469265" indent="-457200">
              <a:spcBef>
                <a:spcPts val="315"/>
              </a:spcBef>
              <a:buFontTx/>
              <a:buChar char="-"/>
              <a:tabLst>
                <a:tab pos="161925" algn="l"/>
              </a:tabLst>
            </a:pPr>
            <a:r>
              <a:rPr lang="pt-BR" sz="2000" spc="-95" dirty="0">
                <a:latin typeface="Arial"/>
                <a:cs typeface="Arial"/>
              </a:rPr>
              <a:t>Curso</a:t>
            </a:r>
            <a:r>
              <a:rPr lang="pt-BR" sz="2000" spc="-35" dirty="0">
                <a:latin typeface="Arial"/>
                <a:cs typeface="Arial"/>
              </a:rPr>
              <a:t> </a:t>
            </a:r>
            <a:r>
              <a:rPr lang="pt-BR" sz="2000" spc="-55" dirty="0">
                <a:latin typeface="Arial"/>
                <a:cs typeface="Arial"/>
              </a:rPr>
              <a:t>de</a:t>
            </a:r>
            <a:r>
              <a:rPr lang="pt-BR" sz="2000" spc="-35" dirty="0">
                <a:latin typeface="Arial"/>
                <a:cs typeface="Arial"/>
              </a:rPr>
              <a:t> </a:t>
            </a:r>
            <a:r>
              <a:rPr lang="pt-BR" sz="2000" spc="-45" dirty="0">
                <a:latin typeface="Arial"/>
                <a:cs typeface="Arial"/>
              </a:rPr>
              <a:t>Habilitação</a:t>
            </a:r>
            <a:r>
              <a:rPr lang="pt-BR" sz="2000" spc="-40" dirty="0">
                <a:latin typeface="Arial"/>
                <a:cs typeface="Arial"/>
              </a:rPr>
              <a:t> </a:t>
            </a:r>
            <a:r>
              <a:rPr lang="pt-BR" sz="2000" spc="-60" dirty="0">
                <a:latin typeface="Arial"/>
                <a:cs typeface="Arial"/>
              </a:rPr>
              <a:t>Técnico-Profissional</a:t>
            </a:r>
            <a:r>
              <a:rPr lang="pt-BR" sz="2000" spc="-45" dirty="0">
                <a:latin typeface="Arial"/>
                <a:cs typeface="Arial"/>
              </a:rPr>
              <a:t> </a:t>
            </a:r>
            <a:r>
              <a:rPr lang="pt-BR" sz="2000" spc="-60" dirty="0">
                <a:latin typeface="Arial"/>
                <a:cs typeface="Arial"/>
              </a:rPr>
              <a:t>para</a:t>
            </a:r>
            <a:r>
              <a:rPr lang="pt-BR" sz="2000" spc="-35" dirty="0">
                <a:latin typeface="Arial"/>
                <a:cs typeface="Arial"/>
              </a:rPr>
              <a:t> </a:t>
            </a:r>
            <a:r>
              <a:rPr lang="pt-BR" sz="2000" spc="-30" dirty="0">
                <a:latin typeface="Arial"/>
                <a:cs typeface="Arial"/>
              </a:rPr>
              <a:t>Corretor</a:t>
            </a:r>
            <a:r>
              <a:rPr lang="pt-BR" sz="2000" spc="-50" dirty="0">
                <a:latin typeface="Arial"/>
                <a:cs typeface="Arial"/>
              </a:rPr>
              <a:t> </a:t>
            </a:r>
            <a:r>
              <a:rPr lang="pt-BR" sz="2000" spc="-55" dirty="0">
                <a:latin typeface="Arial"/>
                <a:cs typeface="Arial"/>
              </a:rPr>
              <a:t>de</a:t>
            </a:r>
            <a:r>
              <a:rPr lang="pt-BR" sz="2000" spc="-35" dirty="0">
                <a:latin typeface="Arial"/>
                <a:cs typeface="Arial"/>
              </a:rPr>
              <a:t> </a:t>
            </a:r>
            <a:r>
              <a:rPr lang="pt-BR" sz="2000" spc="-90" dirty="0">
                <a:latin typeface="Arial"/>
                <a:cs typeface="Arial"/>
              </a:rPr>
              <a:t>Seguros.</a:t>
            </a:r>
            <a:endParaRPr lang="pt-BR" sz="2000" dirty="0">
              <a:latin typeface="Arial"/>
              <a:cs typeface="Arial"/>
            </a:endParaRPr>
          </a:p>
          <a:p>
            <a:pPr>
              <a:buFontTx/>
              <a:buChar char="-"/>
            </a:pPr>
            <a:endParaRPr lang="pt-BR" sz="2000" dirty="0"/>
          </a:p>
        </p:txBody>
      </p:sp>
      <p:sp>
        <p:nvSpPr>
          <p:cNvPr id="4" name="CaixaDeTexto 3">
            <a:extLst>
              <a:ext uri="{FF2B5EF4-FFF2-40B4-BE49-F238E27FC236}">
                <a16:creationId xmlns:a16="http://schemas.microsoft.com/office/drawing/2014/main" id="{475D7CC4-ECC6-CC4E-86A9-E19F4FA60FC5}"/>
              </a:ext>
            </a:extLst>
          </p:cNvPr>
          <p:cNvSpPr txBox="1"/>
          <p:nvPr/>
        </p:nvSpPr>
        <p:spPr>
          <a:xfrm>
            <a:off x="4810259" y="1214438"/>
            <a:ext cx="6894403" cy="923330"/>
          </a:xfrm>
          <a:prstGeom prst="rect">
            <a:avLst/>
          </a:prstGeom>
          <a:noFill/>
        </p:spPr>
        <p:txBody>
          <a:bodyPr wrap="square" rtlCol="0">
            <a:spAutoFit/>
          </a:bodyPr>
          <a:lstStyle/>
          <a:p>
            <a:r>
              <a:rPr lang="pt-BR" spc="-10" dirty="0">
                <a:latin typeface="Arial"/>
                <a:cs typeface="Arial"/>
              </a:rPr>
              <a:t>“</a:t>
            </a:r>
            <a:r>
              <a:rPr lang="pt-BR" b="1" spc="-10" dirty="0" err="1">
                <a:latin typeface="Arial"/>
                <a:cs typeface="Arial"/>
              </a:rPr>
              <a:t>Art</a:t>
            </a:r>
            <a:r>
              <a:rPr lang="pt-BR" b="1" spc="-50" dirty="0">
                <a:latin typeface="Arial"/>
                <a:cs typeface="Arial"/>
              </a:rPr>
              <a:t> 123</a:t>
            </a:r>
            <a:r>
              <a:rPr lang="pt-BR" spc="-50" dirty="0">
                <a:latin typeface="Arial"/>
                <a:cs typeface="Arial"/>
              </a:rPr>
              <a:t>. </a:t>
            </a:r>
            <a:r>
              <a:rPr lang="pt-BR" spc="-175" dirty="0">
                <a:solidFill>
                  <a:srgbClr val="3563FD"/>
                </a:solidFill>
                <a:latin typeface="Arial"/>
                <a:cs typeface="Arial"/>
              </a:rPr>
              <a:t>O</a:t>
            </a:r>
            <a:r>
              <a:rPr lang="pt-BR" spc="-35" dirty="0">
                <a:solidFill>
                  <a:srgbClr val="3563FD"/>
                </a:solidFill>
                <a:latin typeface="Arial"/>
                <a:cs typeface="Arial"/>
              </a:rPr>
              <a:t> </a:t>
            </a:r>
            <a:r>
              <a:rPr lang="pt-BR" spc="-60" dirty="0">
                <a:solidFill>
                  <a:srgbClr val="3563FD"/>
                </a:solidFill>
                <a:latin typeface="Arial"/>
                <a:cs typeface="Arial"/>
              </a:rPr>
              <a:t>exercício</a:t>
            </a:r>
            <a:r>
              <a:rPr lang="pt-BR" spc="-35" dirty="0">
                <a:solidFill>
                  <a:srgbClr val="3563FD"/>
                </a:solidFill>
                <a:latin typeface="Arial"/>
                <a:cs typeface="Arial"/>
              </a:rPr>
              <a:t> </a:t>
            </a:r>
            <a:r>
              <a:rPr lang="pt-BR" spc="-70" dirty="0">
                <a:solidFill>
                  <a:srgbClr val="3563FD"/>
                </a:solidFill>
                <a:latin typeface="Arial"/>
                <a:cs typeface="Arial"/>
              </a:rPr>
              <a:t>da</a:t>
            </a:r>
            <a:r>
              <a:rPr lang="pt-BR" spc="-35" dirty="0">
                <a:solidFill>
                  <a:srgbClr val="3563FD"/>
                </a:solidFill>
                <a:latin typeface="Arial"/>
                <a:cs typeface="Arial"/>
              </a:rPr>
              <a:t> </a:t>
            </a:r>
            <a:r>
              <a:rPr lang="pt-BR" spc="-45" dirty="0">
                <a:solidFill>
                  <a:srgbClr val="3563FD"/>
                </a:solidFill>
                <a:latin typeface="Arial"/>
                <a:cs typeface="Arial"/>
              </a:rPr>
              <a:t>profissão,</a:t>
            </a:r>
            <a:r>
              <a:rPr lang="pt-BR" spc="-50" dirty="0">
                <a:solidFill>
                  <a:srgbClr val="3563FD"/>
                </a:solidFill>
                <a:latin typeface="Arial"/>
                <a:cs typeface="Arial"/>
              </a:rPr>
              <a:t> </a:t>
            </a:r>
            <a:r>
              <a:rPr lang="pt-BR" spc="-55" dirty="0">
                <a:solidFill>
                  <a:srgbClr val="3563FD"/>
                </a:solidFill>
                <a:latin typeface="Arial"/>
                <a:cs typeface="Arial"/>
              </a:rPr>
              <a:t>de</a:t>
            </a:r>
            <a:r>
              <a:rPr lang="pt-BR" spc="-35" dirty="0">
                <a:solidFill>
                  <a:srgbClr val="3563FD"/>
                </a:solidFill>
                <a:latin typeface="Arial"/>
                <a:cs typeface="Arial"/>
              </a:rPr>
              <a:t> </a:t>
            </a:r>
            <a:r>
              <a:rPr lang="pt-BR" spc="-10" dirty="0">
                <a:solidFill>
                  <a:srgbClr val="3563FD"/>
                </a:solidFill>
                <a:latin typeface="Arial"/>
                <a:cs typeface="Arial"/>
              </a:rPr>
              <a:t>corretor</a:t>
            </a:r>
            <a:r>
              <a:rPr lang="pt-BR" spc="-50" dirty="0">
                <a:solidFill>
                  <a:srgbClr val="3563FD"/>
                </a:solidFill>
                <a:latin typeface="Arial"/>
                <a:cs typeface="Arial"/>
              </a:rPr>
              <a:t> </a:t>
            </a:r>
            <a:r>
              <a:rPr lang="pt-BR" spc="-55" dirty="0">
                <a:solidFill>
                  <a:srgbClr val="3563FD"/>
                </a:solidFill>
                <a:latin typeface="Arial"/>
                <a:cs typeface="Arial"/>
              </a:rPr>
              <a:t>de</a:t>
            </a:r>
            <a:r>
              <a:rPr lang="pt-BR" spc="-35" dirty="0">
                <a:solidFill>
                  <a:srgbClr val="3563FD"/>
                </a:solidFill>
                <a:latin typeface="Arial"/>
                <a:cs typeface="Arial"/>
              </a:rPr>
              <a:t> </a:t>
            </a:r>
            <a:r>
              <a:rPr lang="pt-BR" spc="-75" dirty="0">
                <a:solidFill>
                  <a:srgbClr val="3563FD"/>
                </a:solidFill>
                <a:latin typeface="Arial"/>
                <a:cs typeface="Arial"/>
              </a:rPr>
              <a:t>seguros</a:t>
            </a:r>
            <a:r>
              <a:rPr lang="pt-BR" spc="-45" dirty="0">
                <a:solidFill>
                  <a:srgbClr val="3563FD"/>
                </a:solidFill>
                <a:latin typeface="Arial"/>
                <a:cs typeface="Arial"/>
              </a:rPr>
              <a:t> depende</a:t>
            </a:r>
            <a:r>
              <a:rPr lang="pt-BR" spc="-35" dirty="0">
                <a:solidFill>
                  <a:srgbClr val="3563FD"/>
                </a:solidFill>
                <a:latin typeface="Arial"/>
                <a:cs typeface="Arial"/>
              </a:rPr>
              <a:t> </a:t>
            </a:r>
          </a:p>
          <a:p>
            <a:r>
              <a:rPr lang="pt-BR" spc="-55" dirty="0">
                <a:solidFill>
                  <a:srgbClr val="3563FD"/>
                </a:solidFill>
                <a:latin typeface="Arial"/>
                <a:cs typeface="Arial"/>
              </a:rPr>
              <a:t>de</a:t>
            </a:r>
            <a:r>
              <a:rPr lang="pt-BR" spc="-35" dirty="0">
                <a:solidFill>
                  <a:srgbClr val="3563FD"/>
                </a:solidFill>
                <a:latin typeface="Arial"/>
                <a:cs typeface="Arial"/>
              </a:rPr>
              <a:t> </a:t>
            </a:r>
            <a:r>
              <a:rPr lang="pt-BR" spc="-40" dirty="0">
                <a:solidFill>
                  <a:srgbClr val="3563FD"/>
                </a:solidFill>
                <a:latin typeface="Arial"/>
                <a:cs typeface="Arial"/>
              </a:rPr>
              <a:t>prévia </a:t>
            </a:r>
            <a:r>
              <a:rPr lang="pt-BR" spc="-35" dirty="0">
                <a:solidFill>
                  <a:srgbClr val="3563FD"/>
                </a:solidFill>
                <a:latin typeface="Arial"/>
                <a:cs typeface="Arial"/>
              </a:rPr>
              <a:t>habilitação </a:t>
            </a:r>
            <a:r>
              <a:rPr lang="pt-BR" spc="-90" dirty="0">
                <a:solidFill>
                  <a:srgbClr val="3563FD"/>
                </a:solidFill>
                <a:latin typeface="Arial"/>
                <a:cs typeface="Arial"/>
              </a:rPr>
              <a:t>e</a:t>
            </a:r>
            <a:r>
              <a:rPr lang="pt-BR" spc="-35" dirty="0">
                <a:solidFill>
                  <a:srgbClr val="3563FD"/>
                </a:solidFill>
                <a:latin typeface="Arial"/>
                <a:cs typeface="Arial"/>
              </a:rPr>
              <a:t> </a:t>
            </a:r>
            <a:r>
              <a:rPr lang="pt-BR" spc="-30" dirty="0">
                <a:solidFill>
                  <a:srgbClr val="3563FD"/>
                </a:solidFill>
                <a:latin typeface="Arial"/>
                <a:cs typeface="Arial"/>
              </a:rPr>
              <a:t>registro DL 73)</a:t>
            </a:r>
            <a:endParaRPr lang="pt-BR" dirty="0">
              <a:latin typeface="Arial"/>
              <a:cs typeface="Arial"/>
            </a:endParaRPr>
          </a:p>
          <a:p>
            <a:endParaRPr lang="pt-BR" dirty="0"/>
          </a:p>
        </p:txBody>
      </p:sp>
    </p:spTree>
    <p:extLst>
      <p:ext uri="{BB962C8B-B14F-4D97-AF65-F5344CB8AC3E}">
        <p14:creationId xmlns:p14="http://schemas.microsoft.com/office/powerpoint/2010/main" val="36800843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98D9B-9C6E-4F58-80C7-7857A68FBE96}">
  <ds:schemaRefs>
    <ds:schemaRef ds:uri="http://schemas.microsoft.com/sharepoint/v3/contenttype/forms"/>
  </ds:schemaRefs>
</ds:datastoreItem>
</file>

<file path=customXml/itemProps2.xml><?xml version="1.0" encoding="utf-8"?>
<ds:datastoreItem xmlns:ds="http://schemas.openxmlformats.org/officeDocument/2006/customXml" ds:itemID="{4749096B-F37E-4253-922C-A91E462832F7}">
  <ds:schemaRefs>
    <ds:schemaRef ds:uri="http://www.w3.org/XML/1998/namespace"/>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ebba5f7d-3b76-4a58-9735-74f0064eafba"/>
    <ds:schemaRef ds:uri="4c414ac8-549e-4ca5-81e3-16b3f3eb5c24"/>
  </ds:schemaRefs>
</ds:datastoreItem>
</file>

<file path=customXml/itemProps3.xml><?xml version="1.0" encoding="utf-8"?>
<ds:datastoreItem xmlns:ds="http://schemas.openxmlformats.org/officeDocument/2006/customXml" ds:itemID="{D6FBA9F9-8FD2-4F24-93BF-C14332433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2958</Words>
  <Application>Microsoft Macintosh PowerPoint</Application>
  <PresentationFormat>Widescreen</PresentationFormat>
  <Paragraphs>127</Paragraphs>
  <Slides>21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Calibri Light</vt:lpstr>
      <vt:lpstr>Times New Roman</vt:lpstr>
      <vt:lpstr>Tw Cen MT</vt:lpstr>
      <vt:lpstr>Tema do Office</vt:lpstr>
      <vt:lpstr>Direito dos Seguros Aula 4 – Mediação de Seguros</vt:lpstr>
      <vt:lpstr>Corretores de seguros</vt:lpstr>
      <vt:lpstr>REGIME JURÍDICO DA MEDIAÇAO NOS RESSEGUROS</vt:lpstr>
      <vt:lpstr>Ainda sobre a mediação  no resseguro (LC 126, de 2007)</vt:lpstr>
      <vt:lpstr>Agente X Corretor Existe em outros países a figura do agente  Embora o Código Civil se refira a agente de seguros, não há previsão no DL 73 e na regulação</vt:lpstr>
      <vt:lpstr>Deveres do corretor face ao Segurado</vt:lpstr>
      <vt:lpstr>Circular Susep 510</vt:lpstr>
      <vt:lpstr>Pagamento da Corretagem</vt:lpstr>
      <vt:lpstr>Habilitação profissional</vt:lpstr>
      <vt:lpstr>Nome da corretora</vt:lpstr>
      <vt:lpstr>Da Responsabilidade do corretor</vt:lpstr>
      <vt:lpstr>Responsabilidade administrativa</vt:lpstr>
      <vt:lpstr>Responsabilidade do corretor e cadeia de consumo  Posições contraditórias, mas prevalece a ideia de que o corretor  so responde por seus próprios ilícitos</vt:lpstr>
      <vt:lpstr>A regra geral: corretor responde por falha ou descumprimento de seus próprios deveres</vt:lpstr>
      <vt:lpstr>Corretor só responde se praticou ilícito</vt:lpstr>
      <vt:lpstr>Corretor não é, em princípio, responsável pela indenização securitária</vt:lpstr>
      <vt:lpstr> Falta de encaminhamento da proposta e documentação à seguradora</vt:lpstr>
      <vt:lpstr>Falta de comunicação de recusa de renovação </vt:lpstr>
      <vt:lpstr>Alguns exemplos  Falha na comunicação com seguradora</vt:lpstr>
      <vt:lpstr>Corretor comprometeu-se a propor acao contra a seguradora e prazo prescricional ocorreu</vt:lpstr>
      <vt:lpstr>Tentar sempre reduzir o risco...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dos Seguros Aula 4 – Mediação de Seguros</dc:title>
  <dc:creator>Ruy Pereira Camilo Junior</dc:creator>
  <cp:lastModifiedBy>Ruy Camilo</cp:lastModifiedBy>
  <cp:revision>2</cp:revision>
  <dcterms:created xsi:type="dcterms:W3CDTF">2021-09-15T21:36:44Z</dcterms:created>
  <dcterms:modified xsi:type="dcterms:W3CDTF">2023-04-28T06:10:45Z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