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"/>
  </p:notesMasterIdLst>
  <p:sldIdLst>
    <p:sldId id="257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vio JW" initials="F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3F3"/>
    <a:srgbClr val="33A7B3"/>
    <a:srgbClr val="5BC6D0"/>
    <a:srgbClr val="65D6A0"/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3" autoAdjust="0"/>
  </p:normalViewPr>
  <p:slideViewPr>
    <p:cSldViewPr snapToGrid="0">
      <p:cViewPr>
        <p:scale>
          <a:sx n="30" d="100"/>
          <a:sy n="30" d="100"/>
        </p:scale>
        <p:origin x="-1104" y="349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399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9919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09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620000" y="1730003"/>
            <a:ext cx="29160001" cy="7201200"/>
          </a:xfrm>
          <a:prstGeom prst="rect">
            <a:avLst/>
          </a:prstGeom>
        </p:spPr>
        <p:txBody>
          <a:bodyPr spcFirstLastPara="1" wrap="square" lIns="564450" tIns="564450" rIns="564450" bIns="56445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620000" y="10080000"/>
            <a:ext cx="14153699" cy="31292101"/>
          </a:xfrm>
          <a:prstGeom prst="rect">
            <a:avLst/>
          </a:prstGeom>
        </p:spPr>
        <p:txBody>
          <a:bodyPr spcFirstLastPara="1" wrap="square" lIns="564450" tIns="564450" rIns="564450" bIns="564450" anchor="t" anchorCtr="0"/>
          <a:lstStyle>
            <a:lvl1pPr marL="457200" lvl="0" indent="-1409700">
              <a:spcBef>
                <a:spcPts val="3600"/>
              </a:spcBef>
              <a:spcAft>
                <a:spcPts val="0"/>
              </a:spcAft>
              <a:buSzPts val="18600"/>
              <a:buChar char="●"/>
              <a:defRPr/>
            </a:lvl1pPr>
            <a:lvl2pPr marL="914400" lvl="1" indent="-1181100">
              <a:spcBef>
                <a:spcPts val="0"/>
              </a:spcBef>
              <a:spcAft>
                <a:spcPts val="0"/>
              </a:spcAft>
              <a:buSzPts val="15000"/>
              <a:buChar char="○"/>
              <a:defRPr/>
            </a:lvl2pPr>
            <a:lvl3pPr marL="1371600" lvl="2" indent="-1181100">
              <a:spcBef>
                <a:spcPts val="0"/>
              </a:spcBef>
              <a:spcAft>
                <a:spcPts val="0"/>
              </a:spcAft>
              <a:buSzPts val="15000"/>
              <a:buChar char="■"/>
              <a:defRPr/>
            </a:lvl3pPr>
            <a:lvl4pPr marL="1828800" lvl="3" indent="-914400">
              <a:spcBef>
                <a:spcPts val="0"/>
              </a:spcBef>
              <a:spcAft>
                <a:spcPts val="0"/>
              </a:spcAft>
              <a:buSzPts val="10800"/>
              <a:buChar char="●"/>
              <a:defRPr/>
            </a:lvl4pPr>
            <a:lvl5pPr marL="2286000" lvl="4" indent="-914400">
              <a:spcBef>
                <a:spcPts val="0"/>
              </a:spcBef>
              <a:spcAft>
                <a:spcPts val="0"/>
              </a:spcAft>
              <a:buSzPts val="10800"/>
              <a:buChar char="○"/>
              <a:defRPr/>
            </a:lvl5pPr>
            <a:lvl6pPr marL="2743200" lvl="5" indent="-914400">
              <a:spcBef>
                <a:spcPts val="0"/>
              </a:spcBef>
              <a:spcAft>
                <a:spcPts val="0"/>
              </a:spcAft>
              <a:buSzPts val="10800"/>
              <a:buChar char="■"/>
              <a:defRPr/>
            </a:lvl6pPr>
            <a:lvl7pPr marL="3200400" lvl="6" indent="-914400">
              <a:spcBef>
                <a:spcPts val="0"/>
              </a:spcBef>
              <a:spcAft>
                <a:spcPts val="0"/>
              </a:spcAft>
              <a:buSzPts val="10800"/>
              <a:buChar char="●"/>
              <a:defRPr/>
            </a:lvl7pPr>
            <a:lvl8pPr marL="3657600" lvl="7" indent="-914400">
              <a:spcBef>
                <a:spcPts val="0"/>
              </a:spcBef>
              <a:spcAft>
                <a:spcPts val="0"/>
              </a:spcAft>
              <a:buSzPts val="10800"/>
              <a:buChar char="○"/>
              <a:defRPr/>
            </a:lvl8pPr>
            <a:lvl9pPr marL="4114800" lvl="8" indent="-914400">
              <a:spcBef>
                <a:spcPts val="0"/>
              </a:spcBef>
              <a:spcAft>
                <a:spcPts val="0"/>
              </a:spcAft>
              <a:buSzPts val="108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16626167" y="10080000"/>
            <a:ext cx="14153699" cy="31292101"/>
          </a:xfrm>
          <a:prstGeom prst="rect">
            <a:avLst/>
          </a:prstGeom>
        </p:spPr>
        <p:txBody>
          <a:bodyPr spcFirstLastPara="1" wrap="square" lIns="564450" tIns="564450" rIns="564450" bIns="564450" anchor="t" anchorCtr="0"/>
          <a:lstStyle>
            <a:lvl1pPr marL="457200" lvl="0" indent="-1409700">
              <a:spcBef>
                <a:spcPts val="3600"/>
              </a:spcBef>
              <a:spcAft>
                <a:spcPts val="0"/>
              </a:spcAft>
              <a:buSzPts val="18600"/>
              <a:buChar char="●"/>
              <a:defRPr/>
            </a:lvl1pPr>
            <a:lvl2pPr marL="914400" lvl="1" indent="-1181100">
              <a:spcBef>
                <a:spcPts val="0"/>
              </a:spcBef>
              <a:spcAft>
                <a:spcPts val="0"/>
              </a:spcAft>
              <a:buSzPts val="15000"/>
              <a:buChar char="○"/>
              <a:defRPr/>
            </a:lvl2pPr>
            <a:lvl3pPr marL="1371600" lvl="2" indent="-1181100">
              <a:spcBef>
                <a:spcPts val="0"/>
              </a:spcBef>
              <a:spcAft>
                <a:spcPts val="0"/>
              </a:spcAft>
              <a:buSzPts val="15000"/>
              <a:buChar char="■"/>
              <a:defRPr/>
            </a:lvl3pPr>
            <a:lvl4pPr marL="1828800" lvl="3" indent="-914400">
              <a:spcBef>
                <a:spcPts val="0"/>
              </a:spcBef>
              <a:spcAft>
                <a:spcPts val="0"/>
              </a:spcAft>
              <a:buSzPts val="10800"/>
              <a:buChar char="●"/>
              <a:defRPr/>
            </a:lvl4pPr>
            <a:lvl5pPr marL="2286000" lvl="4" indent="-914400">
              <a:spcBef>
                <a:spcPts val="0"/>
              </a:spcBef>
              <a:spcAft>
                <a:spcPts val="0"/>
              </a:spcAft>
              <a:buSzPts val="10800"/>
              <a:buChar char="○"/>
              <a:defRPr/>
            </a:lvl5pPr>
            <a:lvl6pPr marL="2743200" lvl="5" indent="-914400">
              <a:spcBef>
                <a:spcPts val="0"/>
              </a:spcBef>
              <a:spcAft>
                <a:spcPts val="0"/>
              </a:spcAft>
              <a:buSzPts val="10800"/>
              <a:buChar char="■"/>
              <a:defRPr/>
            </a:lvl6pPr>
            <a:lvl7pPr marL="3200400" lvl="6" indent="-914400">
              <a:spcBef>
                <a:spcPts val="0"/>
              </a:spcBef>
              <a:spcAft>
                <a:spcPts val="0"/>
              </a:spcAft>
              <a:buSzPts val="10800"/>
              <a:buChar char="●"/>
              <a:defRPr/>
            </a:lvl7pPr>
            <a:lvl8pPr marL="3657600" lvl="7" indent="-914400">
              <a:spcBef>
                <a:spcPts val="0"/>
              </a:spcBef>
              <a:spcAft>
                <a:spcPts val="0"/>
              </a:spcAft>
              <a:buSzPts val="10800"/>
              <a:buChar char="○"/>
              <a:defRPr/>
            </a:lvl8pPr>
            <a:lvl9pPr marL="4114800" lvl="8" indent="-914400">
              <a:spcBef>
                <a:spcPts val="0"/>
              </a:spcBef>
              <a:spcAft>
                <a:spcPts val="0"/>
              </a:spcAft>
              <a:buSzPts val="10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1620000" y="37008372"/>
            <a:ext cx="29160001" cy="4364100"/>
          </a:xfrm>
          <a:prstGeom prst="rect">
            <a:avLst/>
          </a:prstGeom>
        </p:spPr>
        <p:txBody>
          <a:bodyPr spcFirstLastPara="1" wrap="square" lIns="564450" tIns="564450" rIns="564450" bIns="564450" anchor="t" anchorCtr="0"/>
          <a:lstStyle>
            <a:lvl1pPr marL="457200" lvl="0" indent="-228600" algn="ctr">
              <a:spcBef>
                <a:spcPts val="2100"/>
              </a:spcBef>
              <a:spcAft>
                <a:spcPts val="0"/>
              </a:spcAft>
              <a:buSzPts val="10800"/>
              <a:buNone/>
              <a:defRPr sz="10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0000" y="1730003"/>
            <a:ext cx="29160001" cy="7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4450" tIns="564450" rIns="564450" bIns="56445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0"/>
              <a:buNone/>
              <a:defRPr sz="222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0"/>
              <a:buNone/>
              <a:defRPr sz="222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0"/>
              <a:buNone/>
              <a:defRPr sz="222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0"/>
              <a:buNone/>
              <a:defRPr sz="222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0"/>
              <a:buNone/>
              <a:defRPr sz="222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0"/>
              <a:buNone/>
              <a:defRPr sz="222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0"/>
              <a:buNone/>
              <a:defRPr sz="222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0"/>
              <a:buNone/>
              <a:defRPr sz="222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0"/>
              <a:buNone/>
              <a:defRPr sz="22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0000" y="10080000"/>
            <a:ext cx="29160001" cy="3129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4450" tIns="564450" rIns="564450" bIns="564450" anchor="t" anchorCtr="0"/>
          <a:lstStyle>
            <a:lvl1pPr marL="457200" lvl="0" indent="-1409700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600"/>
              <a:buChar char="●"/>
              <a:defRPr sz="18600">
                <a:solidFill>
                  <a:schemeClr val="dk1"/>
                </a:solidFill>
              </a:defRPr>
            </a:lvl1pPr>
            <a:lvl2pPr marL="914400" lvl="1" indent="-1181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Char char="○"/>
              <a:defRPr sz="15000">
                <a:solidFill>
                  <a:schemeClr val="dk1"/>
                </a:solidFill>
              </a:defRPr>
            </a:lvl2pPr>
            <a:lvl3pPr marL="1371600" lvl="2" indent="-1181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Char char="■"/>
              <a:defRPr sz="15000">
                <a:solidFill>
                  <a:schemeClr val="dk1"/>
                </a:solidFill>
              </a:defRPr>
            </a:lvl3pPr>
            <a:lvl4pPr marL="1828800" lvl="3" indent="-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Char char="●"/>
              <a:defRPr sz="10800">
                <a:solidFill>
                  <a:schemeClr val="dk1"/>
                </a:solidFill>
              </a:defRPr>
            </a:lvl4pPr>
            <a:lvl5pPr marL="2286000" lvl="4" indent="-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Char char="○"/>
              <a:defRPr sz="10800">
                <a:solidFill>
                  <a:schemeClr val="dk1"/>
                </a:solidFill>
              </a:defRPr>
            </a:lvl5pPr>
            <a:lvl6pPr marL="2743200" lvl="5" indent="-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Char char="■"/>
              <a:defRPr sz="10800">
                <a:solidFill>
                  <a:schemeClr val="dk1"/>
                </a:solidFill>
              </a:defRPr>
            </a:lvl6pPr>
            <a:lvl7pPr marL="3200400" lvl="6" indent="-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Char char="●"/>
              <a:defRPr sz="10800">
                <a:solidFill>
                  <a:schemeClr val="dk1"/>
                </a:solidFill>
              </a:defRPr>
            </a:lvl7pPr>
            <a:lvl8pPr marL="3657600" lvl="7" indent="-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Char char="○"/>
              <a:defRPr sz="10800">
                <a:solidFill>
                  <a:schemeClr val="dk1"/>
                </a:solidFill>
              </a:defRPr>
            </a:lvl8pPr>
            <a:lvl9pPr marL="4114800" lvl="8" indent="-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0"/>
              <a:buChar char="■"/>
              <a:defRPr sz="10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74438F2-E8A3-466F-8E98-2F3E6CAA1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19" t="24912" r="23780" b="45577"/>
          <a:stretch/>
        </p:blipFill>
        <p:spPr>
          <a:xfrm>
            <a:off x="347471" y="438912"/>
            <a:ext cx="11978641" cy="35844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90066D3-A985-4C10-97F0-7D7A49F119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472"/>
          <a:stretch/>
        </p:blipFill>
        <p:spPr>
          <a:xfrm>
            <a:off x="28218070" y="197708"/>
            <a:ext cx="3355107" cy="420786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224CB43-0A8A-48F0-BB22-DC0F3A1CEB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62" t="27249" r="27445" b="19459"/>
          <a:stretch/>
        </p:blipFill>
        <p:spPr>
          <a:xfrm>
            <a:off x="0" y="40509533"/>
            <a:ext cx="15558448" cy="269109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1CCFFE3-A9A4-4B0B-899C-A8F7FE70E815}"/>
              </a:ext>
            </a:extLst>
          </p:cNvPr>
          <p:cNvSpPr/>
          <p:nvPr/>
        </p:nvSpPr>
        <p:spPr>
          <a:xfrm>
            <a:off x="0" y="4719289"/>
            <a:ext cx="18650828" cy="3857863"/>
          </a:xfrm>
          <a:prstGeom prst="rect">
            <a:avLst/>
          </a:prstGeom>
          <a:solidFill>
            <a:srgbClr val="33A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EXPLORANDO A RELAÇÃO ENTRE MORFOLOGIA E TEMPERAMENTO EM CÃES (</a:t>
            </a:r>
            <a:r>
              <a:rPr lang="pt-BR" sz="7200" i="1" dirty="0">
                <a:solidFill>
                  <a:schemeClr val="bg1"/>
                </a:solidFill>
              </a:rPr>
              <a:t>Canis familiaris</a:t>
            </a:r>
            <a:r>
              <a:rPr lang="pt-BR" sz="7200" dirty="0">
                <a:solidFill>
                  <a:schemeClr val="bg1"/>
                </a:solidFill>
              </a:rPr>
              <a:t>)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82E75C2-AC99-441A-BDF1-27FA99CBB6AD}"/>
              </a:ext>
            </a:extLst>
          </p:cNvPr>
          <p:cNvSpPr/>
          <p:nvPr/>
        </p:nvSpPr>
        <p:spPr>
          <a:xfrm>
            <a:off x="347469" y="12169517"/>
            <a:ext cx="14692747" cy="107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/>
              <a:t>Introdução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D79F410C-D914-4F9E-983E-F068BDD79ACA}"/>
              </a:ext>
            </a:extLst>
          </p:cNvPr>
          <p:cNvSpPr txBox="1"/>
          <p:nvPr/>
        </p:nvSpPr>
        <p:spPr>
          <a:xfrm>
            <a:off x="347469" y="13499906"/>
            <a:ext cx="14692747" cy="1042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</a:pPr>
            <a:r>
              <a:rPr lang="pt-BR" sz="3600" dirty="0"/>
              <a:t>Muito ainda é investigado sobre temperamento animal e as características que o afetam.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</a:pPr>
            <a:r>
              <a:rPr lang="pt-BR" sz="3600" dirty="0" err="1"/>
              <a:t>Sheppard</a:t>
            </a:r>
            <a:r>
              <a:rPr lang="pt-BR" sz="3600" dirty="0"/>
              <a:t> e Mills (2002) definem temperamento como comportamentos que advém do estado afetivo e são relativamente consistentes durante o desenvolvimento.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</a:pPr>
            <a:r>
              <a:rPr lang="pt-BR" sz="3600" dirty="0"/>
              <a:t>Cães apresentam diferenças comportamentais e morfológicas individuais que podem estar afetando o temperamento, uma vez que afetam como o animal se relaciona com seu ambiente, incluindo seu tutor (Gibson &amp; </a:t>
            </a:r>
            <a:r>
              <a:rPr lang="pt-BR" sz="3600" dirty="0" err="1"/>
              <a:t>Pick</a:t>
            </a:r>
            <a:r>
              <a:rPr lang="pt-BR" sz="3600" dirty="0"/>
              <a:t>, 2003).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</a:pPr>
            <a:r>
              <a:rPr lang="pt-BR" sz="3600" dirty="0"/>
              <a:t>Hipótese: características morfológicas afetam como os cães se relacionam com seu meio e seus tutores; consequentemente, afetando seu desenvolvimento temperamental.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0CB84B1-8B59-489C-9F43-EC431A993111}"/>
              </a:ext>
            </a:extLst>
          </p:cNvPr>
          <p:cNvSpPr/>
          <p:nvPr/>
        </p:nvSpPr>
        <p:spPr>
          <a:xfrm>
            <a:off x="290715" y="24441676"/>
            <a:ext cx="14692747" cy="107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/>
              <a:t>Metodologia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CD645E41-279D-4B4A-9CCD-72CFA8AA69ED}"/>
              </a:ext>
            </a:extLst>
          </p:cNvPr>
          <p:cNvSpPr/>
          <p:nvPr/>
        </p:nvSpPr>
        <p:spPr>
          <a:xfrm>
            <a:off x="1" y="8705450"/>
            <a:ext cx="1838685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pt-B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Ayrosa. F</a:t>
            </a:r>
            <a:r>
              <a:rPr lang="pt-BR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t-BR" sz="4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pt-B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Albuquerque N.</a:t>
            </a:r>
            <a:r>
              <a:rPr lang="pt-BR" sz="4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pt-B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Savalli</a:t>
            </a:r>
            <a:r>
              <a:rPr lang="pt-B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r>
              <a:rPr lang="pt-BR" sz="4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1,2</a:t>
            </a:r>
            <a:r>
              <a:rPr lang="pt-B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Resende B. D.</a:t>
            </a:r>
            <a:r>
              <a:rPr lang="pt-BR" sz="4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pt-BR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Instituto de Psicologia, Universidade de São Paulo, São Paulo, Brasil.</a:t>
            </a:r>
          </a:p>
          <a:p>
            <a:pPr lvl="0" algn="ctr"/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Universidade Federal de São Paulo, Santos, São Paulo, Brasil. </a:t>
            </a:r>
          </a:p>
          <a:p>
            <a:pPr lvl="0" algn="ctr"/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flavio.marques.filho@usp.br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5ADD4F43-6515-4E36-8D63-1633A0223F69}"/>
              </a:ext>
            </a:extLst>
          </p:cNvPr>
          <p:cNvCxnSpPr>
            <a:cxnSpLocks/>
          </p:cNvCxnSpPr>
          <p:nvPr/>
        </p:nvCxnSpPr>
        <p:spPr>
          <a:xfrm>
            <a:off x="0" y="11592200"/>
            <a:ext cx="18650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DCA9C1FC-EF82-493F-A0B5-16A448D3DFAF}"/>
              </a:ext>
            </a:extLst>
          </p:cNvPr>
          <p:cNvCxnSpPr>
            <a:cxnSpLocks/>
          </p:cNvCxnSpPr>
          <p:nvPr/>
        </p:nvCxnSpPr>
        <p:spPr>
          <a:xfrm flipV="1">
            <a:off x="18650828" y="8577152"/>
            <a:ext cx="0" cy="3015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E3A7F2C1-920E-496E-B045-9270C3476074}"/>
              </a:ext>
            </a:extLst>
          </p:cNvPr>
          <p:cNvSpPr/>
          <p:nvPr/>
        </p:nvSpPr>
        <p:spPr>
          <a:xfrm>
            <a:off x="16194445" y="27567143"/>
            <a:ext cx="14692747" cy="1134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/>
              <a:t>Discussão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FBF3B497-6C6C-411F-8A5B-955BB0341EFE}"/>
              </a:ext>
            </a:extLst>
          </p:cNvPr>
          <p:cNvSpPr/>
          <p:nvPr/>
        </p:nvSpPr>
        <p:spPr>
          <a:xfrm>
            <a:off x="16194445" y="12169517"/>
            <a:ext cx="14692747" cy="107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/>
              <a:t>Resultados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xmlns="" id="{631B6154-C505-4C09-B02F-7A44DB9B0F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8448" y="40508087"/>
            <a:ext cx="16840840" cy="2692551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20EF4125-869D-4761-803E-140878698128}"/>
              </a:ext>
            </a:extLst>
          </p:cNvPr>
          <p:cNvCxnSpPr>
            <a:cxnSpLocks/>
          </p:cNvCxnSpPr>
          <p:nvPr/>
        </p:nvCxnSpPr>
        <p:spPr>
          <a:xfrm>
            <a:off x="0" y="40508087"/>
            <a:ext cx="32399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7C45D834-8FFC-4683-A8BC-27B14CEBC664}"/>
              </a:ext>
            </a:extLst>
          </p:cNvPr>
          <p:cNvSpPr/>
          <p:nvPr/>
        </p:nvSpPr>
        <p:spPr>
          <a:xfrm>
            <a:off x="7767381" y="27879091"/>
            <a:ext cx="4501977" cy="1556938"/>
          </a:xfrm>
          <a:prstGeom prst="rect">
            <a:avLst/>
          </a:prstGeom>
          <a:solidFill>
            <a:srgbClr val="01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Ativação Negativa (ATNEG)*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98B04760-6A30-45D2-9DA0-BD2D7088F7E6}"/>
              </a:ext>
            </a:extLst>
          </p:cNvPr>
          <p:cNvSpPr/>
          <p:nvPr/>
        </p:nvSpPr>
        <p:spPr>
          <a:xfrm>
            <a:off x="1420587" y="26251233"/>
            <a:ext cx="12433002" cy="47917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12A6D56D-9149-4110-9814-25E7700C87FC}"/>
              </a:ext>
            </a:extLst>
          </p:cNvPr>
          <p:cNvSpPr/>
          <p:nvPr/>
        </p:nvSpPr>
        <p:spPr>
          <a:xfrm>
            <a:off x="3211576" y="27879091"/>
            <a:ext cx="4354600" cy="1556938"/>
          </a:xfrm>
          <a:prstGeom prst="rect">
            <a:avLst/>
          </a:prstGeom>
          <a:solidFill>
            <a:srgbClr val="01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Ativação Positiva (ATPOS)*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E7602D7-D466-4DB1-9379-805982A8130F}"/>
              </a:ext>
            </a:extLst>
          </p:cNvPr>
          <p:cNvSpPr/>
          <p:nvPr/>
        </p:nvSpPr>
        <p:spPr>
          <a:xfrm>
            <a:off x="6558393" y="25739732"/>
            <a:ext cx="2157390" cy="8719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sexo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B6E9D76B-C71A-45AD-A180-4BA27778C8D6}"/>
              </a:ext>
            </a:extLst>
          </p:cNvPr>
          <p:cNvSpPr/>
          <p:nvPr/>
        </p:nvSpPr>
        <p:spPr>
          <a:xfrm>
            <a:off x="10989443" y="26767752"/>
            <a:ext cx="2157390" cy="8719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raça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66D83792-0728-4CFC-BAED-2E7FB87F515E}"/>
              </a:ext>
            </a:extLst>
          </p:cNvPr>
          <p:cNvSpPr/>
          <p:nvPr/>
        </p:nvSpPr>
        <p:spPr>
          <a:xfrm>
            <a:off x="7893861" y="30495330"/>
            <a:ext cx="3095582" cy="10659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morfologia cranial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5DF83319-B36E-4B87-87C7-D4DD5D5E93A3}"/>
              </a:ext>
            </a:extLst>
          </p:cNvPr>
          <p:cNvSpPr/>
          <p:nvPr/>
        </p:nvSpPr>
        <p:spPr>
          <a:xfrm>
            <a:off x="2188264" y="26767752"/>
            <a:ext cx="2157390" cy="8719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idade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3DCA55EC-D7C9-47D5-BC8E-847E1BE61453}"/>
              </a:ext>
            </a:extLst>
          </p:cNvPr>
          <p:cNvSpPr/>
          <p:nvPr/>
        </p:nvSpPr>
        <p:spPr>
          <a:xfrm>
            <a:off x="4467009" y="30495329"/>
            <a:ext cx="2743699" cy="10659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status reprodutivo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C2AE141B-0207-48BF-85EC-69C300CF8560}"/>
              </a:ext>
            </a:extLst>
          </p:cNvPr>
          <p:cNvSpPr/>
          <p:nvPr/>
        </p:nvSpPr>
        <p:spPr>
          <a:xfrm>
            <a:off x="11772580" y="29646376"/>
            <a:ext cx="2157390" cy="8719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peso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7239B6FF-787D-452E-8AF2-0F50E39FC0F3}"/>
              </a:ext>
            </a:extLst>
          </p:cNvPr>
          <p:cNvSpPr/>
          <p:nvPr/>
        </p:nvSpPr>
        <p:spPr>
          <a:xfrm>
            <a:off x="1682722" y="29675383"/>
            <a:ext cx="2157390" cy="8719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altura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59A8ED6-F0F6-4DCE-BF57-19A75A962CBB}"/>
              </a:ext>
            </a:extLst>
          </p:cNvPr>
          <p:cNvSpPr/>
          <p:nvPr/>
        </p:nvSpPr>
        <p:spPr>
          <a:xfrm>
            <a:off x="655311" y="31834064"/>
            <a:ext cx="14834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*Questionário PANAS (</a:t>
            </a:r>
            <a:r>
              <a:rPr lang="pt-BR" sz="2800" i="1" dirty="0"/>
              <a:t>Positive </a:t>
            </a:r>
            <a:r>
              <a:rPr lang="pt-BR" sz="2800" i="1" dirty="0" err="1"/>
              <a:t>and</a:t>
            </a:r>
            <a:r>
              <a:rPr lang="pt-BR" sz="2800" i="1" dirty="0"/>
              <a:t> Negative </a:t>
            </a:r>
            <a:r>
              <a:rPr lang="pt-BR" sz="2800" i="1" dirty="0" err="1"/>
              <a:t>Activation</a:t>
            </a:r>
            <a:r>
              <a:rPr lang="pt-BR" sz="2800" i="1" dirty="0"/>
              <a:t> </a:t>
            </a:r>
            <a:r>
              <a:rPr lang="pt-BR" sz="2800" i="1" dirty="0" err="1"/>
              <a:t>Scale</a:t>
            </a:r>
            <a:r>
              <a:rPr lang="pt-BR" sz="2800" dirty="0"/>
              <a:t>), adaptado para cães (</a:t>
            </a:r>
            <a:r>
              <a:rPr lang="pt-BR" sz="2800" dirty="0" err="1"/>
              <a:t>Sheppard</a:t>
            </a:r>
            <a:r>
              <a:rPr lang="pt-BR" sz="2800" dirty="0"/>
              <a:t> &amp; Mills, 2002).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FC2F4582-D7F4-4322-9D1B-15FC3B76F3EE}"/>
              </a:ext>
            </a:extLst>
          </p:cNvPr>
          <p:cNvSpPr/>
          <p:nvPr/>
        </p:nvSpPr>
        <p:spPr>
          <a:xfrm>
            <a:off x="469557" y="37277745"/>
            <a:ext cx="31337016" cy="107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/>
              <a:t>Referências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62739A1-BE65-4BE0-BDD5-F9C35A6B5A90}"/>
              </a:ext>
            </a:extLst>
          </p:cNvPr>
          <p:cNvSpPr/>
          <p:nvPr/>
        </p:nvSpPr>
        <p:spPr>
          <a:xfrm>
            <a:off x="469557" y="38535371"/>
            <a:ext cx="29562518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Gibson, E. J., &amp; Pick, A. D. (2000).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ecological approach to perceptual learning and development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Oxford University Press, USA.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A54A466-85B2-401E-8A41-C20293EF40E1}"/>
              </a:ext>
            </a:extLst>
          </p:cNvPr>
          <p:cNvSpPr/>
          <p:nvPr/>
        </p:nvSpPr>
        <p:spPr>
          <a:xfrm>
            <a:off x="469557" y="39223470"/>
            <a:ext cx="31337016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Sheppard, G. &amp; Mills, D.S. (2002).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Development of a Psychometric Scale for the Evaluation of the Emotional Predispositions of Pet Dogs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Comparative Psychology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15(2).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BE35D09E-27FA-421F-A485-DA0277D4DA4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698" y="13514215"/>
            <a:ext cx="12667617" cy="609902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595C16CD-B1C4-4B78-9119-BDE37D1933EB}"/>
              </a:ext>
            </a:extLst>
          </p:cNvPr>
          <p:cNvSpPr/>
          <p:nvPr/>
        </p:nvSpPr>
        <p:spPr>
          <a:xfrm>
            <a:off x="15545127" y="19668640"/>
            <a:ext cx="16261446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1: Gráfico evidenciando correlação negativa entre Ativação Positiva (ATPOS) e Idade do cão.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204311B6-2F4A-434F-9E59-CDE59EA63DE8}"/>
              </a:ext>
            </a:extLst>
          </p:cNvPr>
          <p:cNvSpPr/>
          <p:nvPr/>
        </p:nvSpPr>
        <p:spPr>
          <a:xfrm>
            <a:off x="15558448" y="26398741"/>
            <a:ext cx="16014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2: Gráficos evidenciando efeito da variável Raça sobre as Médias Marginais Estimadas de ATNEG e ATPOS. Foi encontrado efeito de Raça sobre a Média de ATNEG apenas.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A16C64D8-6CF1-403D-832A-3A023772BA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6728"/>
          <a:stretch/>
        </p:blipFill>
        <p:spPr>
          <a:xfrm>
            <a:off x="16725372" y="20447607"/>
            <a:ext cx="13916267" cy="58052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B37107C8-6705-41DC-83B8-111D8AB800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71" r="8860"/>
          <a:stretch/>
        </p:blipFill>
        <p:spPr>
          <a:xfrm>
            <a:off x="22292758" y="575006"/>
            <a:ext cx="5925312" cy="3583782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xmlns="" id="{F25B93CA-AD88-4E46-BEBA-7EE3CE9737F5}"/>
              </a:ext>
            </a:extLst>
          </p:cNvPr>
          <p:cNvSpPr/>
          <p:nvPr/>
        </p:nvSpPr>
        <p:spPr>
          <a:xfrm>
            <a:off x="395739" y="32876942"/>
            <a:ext cx="14482698" cy="414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Blip>
                <a:blip r:embed="rId6"/>
              </a:buBlip>
            </a:pPr>
            <a:r>
              <a:rPr lang="pt-BR" sz="3600" dirty="0"/>
              <a:t>Total de 169 cães</a:t>
            </a:r>
          </a:p>
          <a:p>
            <a:pPr marL="571500" indent="-571500" algn="just">
              <a:lnSpc>
                <a:spcPct val="150000"/>
              </a:lnSpc>
              <a:buBlip>
                <a:blip r:embed="rId6"/>
              </a:buBlip>
            </a:pPr>
            <a:r>
              <a:rPr lang="pt-BR" sz="3600" dirty="0"/>
              <a:t>Entre 1,5 e 9 anos (I.M.: 4,84±2,61 anos) </a:t>
            </a:r>
          </a:p>
          <a:p>
            <a:pPr marL="571500" indent="-571500" algn="just">
              <a:lnSpc>
                <a:spcPct val="150000"/>
              </a:lnSpc>
              <a:buBlip>
                <a:blip r:embed="rId6"/>
              </a:buBlip>
            </a:pPr>
            <a:r>
              <a:rPr lang="pt-BR" sz="3600" dirty="0"/>
              <a:t>Com raça (63,6%) e sem raça definida (SRD) (36,4%)</a:t>
            </a:r>
          </a:p>
          <a:p>
            <a:pPr marL="571500" indent="-571500" algn="just">
              <a:lnSpc>
                <a:spcPct val="150000"/>
              </a:lnSpc>
              <a:buBlip>
                <a:blip r:embed="rId6"/>
              </a:buBlip>
            </a:pPr>
            <a:r>
              <a:rPr lang="pt-BR" sz="3600" dirty="0"/>
              <a:t>Fêmeas (59,5%) e machos (40,5%)</a:t>
            </a:r>
          </a:p>
          <a:p>
            <a:pPr marL="571500" indent="-571500" algn="just">
              <a:lnSpc>
                <a:spcPct val="150000"/>
              </a:lnSpc>
              <a:buBlip>
                <a:blip r:embed="rId6"/>
              </a:buBlip>
            </a:pPr>
            <a:r>
              <a:rPr lang="pt-BR" sz="3600" dirty="0"/>
              <a:t>Castrados (86,7%) ou não (13,3%)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xmlns="" id="{D3CFF925-9381-45D7-9827-4605BD127D89}"/>
              </a:ext>
            </a:extLst>
          </p:cNvPr>
          <p:cNvSpPr/>
          <p:nvPr/>
        </p:nvSpPr>
        <p:spPr>
          <a:xfrm>
            <a:off x="16194445" y="28638030"/>
            <a:ext cx="14834571" cy="778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200"/>
              </a:spcBef>
              <a:buBlip>
                <a:blip r:embed="rId6"/>
              </a:buBlip>
            </a:pP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Correlação negativa entre idade do cão e ATPOS: cães mais jovens possuem maior sensibilidade a reforçadores e, portanto, são mais motivados por estímulos positivos, como recompensas e brincadeira. </a:t>
            </a:r>
          </a:p>
          <a:p>
            <a:pPr marL="571500" indent="-571500" algn="just">
              <a:lnSpc>
                <a:spcPct val="150000"/>
              </a:lnSpc>
              <a:spcBef>
                <a:spcPts val="1200"/>
              </a:spcBef>
              <a:buBlip>
                <a:blip r:embed="rId6"/>
              </a:buBlip>
            </a:pP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 média de ATNEG para cães SRD nos permite questionar se um histórico de vida potencialmente negativo antes da adoção pode influenciar no desenvolvimento de temperamento em cães. </a:t>
            </a:r>
          </a:p>
          <a:p>
            <a:pPr marL="571500" indent="-571500" algn="just">
              <a:lnSpc>
                <a:spcPct val="150000"/>
              </a:lnSpc>
              <a:spcBef>
                <a:spcPts val="1200"/>
              </a:spcBef>
              <a:buBlip>
                <a:blip r:embed="rId6"/>
              </a:buBlip>
            </a:pP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Dessa forma, nossos resultados podem auxiliar tutores e profissionais a compreender melhor seus cães, assim proporcionando uma melhor qualidade de vida aos mesmos.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962F7C85-DA49-4A0F-9EF8-30828320B69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19" t="5779" b="9978"/>
          <a:stretch/>
        </p:blipFill>
        <p:spPr>
          <a:xfrm>
            <a:off x="18914801" y="4694231"/>
            <a:ext cx="13262194" cy="72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446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462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Simple Light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Flavio JW</dc:creator>
  <cp:lastModifiedBy>briseida resende</cp:lastModifiedBy>
  <cp:revision>221</cp:revision>
  <dcterms:modified xsi:type="dcterms:W3CDTF">2019-11-06T18:46:00Z</dcterms:modified>
</cp:coreProperties>
</file>