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410" r:id="rId3"/>
    <p:sldId id="407" r:id="rId4"/>
    <p:sldId id="405" r:id="rId5"/>
    <p:sldId id="411" r:id="rId6"/>
    <p:sldId id="413" r:id="rId7"/>
    <p:sldId id="408" r:id="rId8"/>
    <p:sldId id="409" r:id="rId9"/>
    <p:sldId id="412" r:id="rId10"/>
    <p:sldId id="398" r:id="rId11"/>
    <p:sldId id="400" r:id="rId12"/>
  </p:sldIdLst>
  <p:sldSz cx="9144000" cy="6858000" type="screen4x3"/>
  <p:notesSz cx="6888163" cy="100203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1" d="100"/>
          <a:sy n="91" d="100"/>
        </p:scale>
        <p:origin x="19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pt-BR"/>
          </a:p>
        </p:txBody>
      </p:sp>
      <p:sp>
        <p:nvSpPr>
          <p:cNvPr id="3" name="Espaço Reservado para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85777D6-0F77-4338-B5A3-70AFA316FCDF}" type="datetimeFigureOut">
              <a:rPr lang="pt-BR" smtClean="0"/>
              <a:pPr/>
              <a:t>04/05/2023</a:t>
            </a:fld>
            <a:endParaRPr lang="pt-BR"/>
          </a:p>
        </p:txBody>
      </p:sp>
      <p:sp>
        <p:nvSpPr>
          <p:cNvPr id="4" name="Espaço Reservado para Imagem de Slide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pt-BR"/>
          </a:p>
        </p:txBody>
      </p:sp>
      <p:sp>
        <p:nvSpPr>
          <p:cNvPr id="5" name="Espaço Reservado para Anotações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pt-BR"/>
          </a:p>
        </p:txBody>
      </p:sp>
      <p:sp>
        <p:nvSpPr>
          <p:cNvPr id="7" name="Espaço Reservado para Número de Slid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DBC0E2A-5562-47FC-ACCA-433B2160944C}"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290AD9-692B-4B0D-89FC-ED082F2C3B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8290AD9-692B-4B0D-89FC-ED082F2C3B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A8AB4576-C636-45F7-B0B3-1604C657FD3C}" type="datetimeFigureOut">
              <a:rPr lang="pt-BR" smtClean="0"/>
              <a:pPr/>
              <a:t>04/05/2023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08290AD9-692B-4B0D-89FC-ED082F2C3BC1}"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AB4576-C636-45F7-B0B3-1604C657FD3C}" type="datetimeFigureOut">
              <a:rPr lang="pt-BR" smtClean="0"/>
              <a:pPr/>
              <a:t>04/05/2023</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290AD9-692B-4B0D-89FC-ED082F2C3BC1}"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54816" y="3140968"/>
            <a:ext cx="7851648" cy="1828800"/>
          </a:xfrm>
        </p:spPr>
        <p:txBody>
          <a:bodyPr>
            <a:normAutofit fontScale="90000"/>
          </a:bodyPr>
          <a:lstStyle/>
          <a:p>
            <a:pPr algn="ctr"/>
            <a:r>
              <a:rPr lang="pt-BR" dirty="0"/>
              <a:t/>
            </a:r>
            <a:br>
              <a:rPr lang="pt-BR" dirty="0"/>
            </a:br>
            <a:r>
              <a:rPr lang="pt-BR" dirty="0"/>
              <a:t/>
            </a:r>
            <a:br>
              <a:rPr lang="pt-BR" dirty="0"/>
            </a:br>
            <a:r>
              <a:rPr lang="pt-BR" dirty="0"/>
              <a:t/>
            </a:r>
            <a:br>
              <a:rPr lang="pt-BR" dirty="0"/>
            </a:br>
            <a:r>
              <a:rPr lang="pt-BR" dirty="0"/>
              <a:t/>
            </a:r>
            <a:br>
              <a:rPr lang="pt-BR" dirty="0"/>
            </a:br>
            <a:endParaRPr lang="pt-BR" sz="4000" dirty="0"/>
          </a:p>
        </p:txBody>
      </p:sp>
      <p:sp>
        <p:nvSpPr>
          <p:cNvPr id="3" name="Subtítulo 2"/>
          <p:cNvSpPr>
            <a:spLocks noGrp="1"/>
          </p:cNvSpPr>
          <p:nvPr>
            <p:ph type="subTitle" idx="1"/>
          </p:nvPr>
        </p:nvSpPr>
        <p:spPr>
          <a:xfrm>
            <a:off x="554816" y="2636912"/>
            <a:ext cx="8215064" cy="1264104"/>
          </a:xfrm>
        </p:spPr>
        <p:txBody>
          <a:bodyPr/>
          <a:lstStyle/>
          <a:p>
            <a:pPr algn="ctr"/>
            <a:r>
              <a:rPr lang="pt-BR" sz="3600" dirty="0" smtClean="0">
                <a:solidFill>
                  <a:schemeClr val="tx1"/>
                </a:solidFill>
              </a:rPr>
              <a:t>Clóvis Moura – Dialética radical do Brasil negro</a:t>
            </a:r>
          </a:p>
          <a:p>
            <a:pPr algn="ctr"/>
            <a:endParaRPr lang="pt-BR" dirty="0"/>
          </a:p>
          <a:p>
            <a:pPr algn="ctr"/>
            <a:endParaRPr lang="pt-B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0" y="2708048"/>
            <a:ext cx="9144000" cy="4307647"/>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0" b="1" dirty="0">
              <a:solidFill>
                <a:schemeClr val="tx1"/>
              </a:solidFill>
            </a:endParaRPr>
          </a:p>
        </p:txBody>
      </p:sp>
      <p:sp>
        <p:nvSpPr>
          <p:cNvPr id="22" name="CaixaDeTexto 21"/>
          <p:cNvSpPr txBox="1"/>
          <p:nvPr/>
        </p:nvSpPr>
        <p:spPr>
          <a:xfrm rot="20309882">
            <a:off x="-217300" y="3674595"/>
            <a:ext cx="9648700" cy="646331"/>
          </a:xfrm>
          <a:prstGeom prst="rect">
            <a:avLst/>
          </a:prstGeom>
          <a:noFill/>
        </p:spPr>
        <p:txBody>
          <a:bodyPr wrap="square" rtlCol="0">
            <a:spAutoFit/>
          </a:bodyPr>
          <a:lstStyle/>
          <a:p>
            <a:r>
              <a:rPr lang="pt-BR" sz="3600" dirty="0" smtClean="0"/>
              <a:t>IDEOLOGIA  RACIAL DO CONTRATO</a:t>
            </a:r>
            <a:endParaRPr lang="pt-BR" sz="3600" dirty="0"/>
          </a:p>
        </p:txBody>
      </p:sp>
      <p:sp>
        <p:nvSpPr>
          <p:cNvPr id="2" name="Título 1"/>
          <p:cNvSpPr>
            <a:spLocks noGrp="1"/>
          </p:cNvSpPr>
          <p:nvPr>
            <p:ph type="title"/>
          </p:nvPr>
        </p:nvSpPr>
        <p:spPr>
          <a:xfrm>
            <a:off x="539552" y="260648"/>
            <a:ext cx="8229600" cy="1143000"/>
          </a:xfrm>
        </p:spPr>
        <p:txBody>
          <a:bodyPr>
            <a:normAutofit/>
          </a:bodyPr>
          <a:lstStyle/>
          <a:p>
            <a:pPr algn="ctr"/>
            <a:r>
              <a:rPr lang="pt-BR" sz="2400" dirty="0" smtClean="0"/>
              <a:t>MODELO </a:t>
            </a:r>
            <a:r>
              <a:rPr lang="pt-BR" sz="2400" dirty="0"/>
              <a:t>I</a:t>
            </a:r>
            <a:r>
              <a:rPr lang="pt-BR" sz="2400" dirty="0" smtClean="0"/>
              <a:t>I - SUGERIDO A PARTIR DE MARX/ PACHUKANIS/ EDELMAN COM O USO DA SOBREDETERMINAÇÃO DE ALTHUSSER PARA ANÁLISE DO CAPITALISMO BRASILEIRO EM GERAL</a:t>
            </a:r>
            <a:endParaRPr lang="pt-BR" sz="2400" dirty="0"/>
          </a:p>
        </p:txBody>
      </p:sp>
      <p:sp>
        <p:nvSpPr>
          <p:cNvPr id="4" name="Retângulo 3"/>
          <p:cNvSpPr/>
          <p:nvPr/>
        </p:nvSpPr>
        <p:spPr>
          <a:xfrm>
            <a:off x="179512" y="1916832"/>
            <a:ext cx="3816424"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MERCADORIA</a:t>
            </a:r>
            <a:endParaRPr lang="pt-BR" sz="1200" dirty="0"/>
          </a:p>
        </p:txBody>
      </p:sp>
      <p:sp>
        <p:nvSpPr>
          <p:cNvPr id="10" name="Retângulo de cantos arredondados 9"/>
          <p:cNvSpPr/>
          <p:nvPr/>
        </p:nvSpPr>
        <p:spPr>
          <a:xfrm>
            <a:off x="7143768" y="3786190"/>
            <a:ext cx="1512168"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ESTADO – direito público e direito privado</a:t>
            </a:r>
            <a:endParaRPr lang="pt-BR" sz="1050" dirty="0"/>
          </a:p>
        </p:txBody>
      </p:sp>
      <p:sp>
        <p:nvSpPr>
          <p:cNvPr id="12" name="Retângulo de cantos arredondados 11"/>
          <p:cNvSpPr/>
          <p:nvPr/>
        </p:nvSpPr>
        <p:spPr>
          <a:xfrm>
            <a:off x="4716016" y="1916832"/>
            <a:ext cx="2520280"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smtClean="0"/>
              <a:t>FORMA JURÍDICA</a:t>
            </a:r>
            <a:endParaRPr lang="pt-BR" dirty="0"/>
          </a:p>
        </p:txBody>
      </p:sp>
      <p:sp>
        <p:nvSpPr>
          <p:cNvPr id="18" name="Retângulo de cantos arredondados 17"/>
          <p:cNvSpPr/>
          <p:nvPr/>
        </p:nvSpPr>
        <p:spPr>
          <a:xfrm>
            <a:off x="4643438" y="5643578"/>
            <a:ext cx="1656184"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IDENTIDADE</a:t>
            </a:r>
            <a:endParaRPr lang="pt-BR" sz="1200" dirty="0"/>
          </a:p>
        </p:txBody>
      </p:sp>
      <p:sp>
        <p:nvSpPr>
          <p:cNvPr id="27" name="Retângulo de cantos arredondados 26"/>
          <p:cNvSpPr/>
          <p:nvPr/>
        </p:nvSpPr>
        <p:spPr>
          <a:xfrm>
            <a:off x="8028384" y="2321745"/>
            <a:ext cx="1115616" cy="7920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900" dirty="0" smtClean="0"/>
              <a:t>Forma Sujeito de direito – direito subjetivo e direito objetivo</a:t>
            </a:r>
            <a:endParaRPr lang="pt-BR" sz="900" dirty="0"/>
          </a:p>
        </p:txBody>
      </p:sp>
      <p:sp>
        <p:nvSpPr>
          <p:cNvPr id="34" name="Seta para a esquerda e para a direita 33"/>
          <p:cNvSpPr/>
          <p:nvPr/>
        </p:nvSpPr>
        <p:spPr>
          <a:xfrm rot="1565892">
            <a:off x="7380312" y="2276872"/>
            <a:ext cx="576064" cy="144016"/>
          </a:xfrm>
          <a:prstGeom prst="lef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Seta para a esquerda e para a direita 18"/>
          <p:cNvSpPr/>
          <p:nvPr/>
        </p:nvSpPr>
        <p:spPr>
          <a:xfrm>
            <a:off x="4067944" y="2132856"/>
            <a:ext cx="648072" cy="4126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Retângulo de cantos arredondados 19"/>
          <p:cNvSpPr/>
          <p:nvPr/>
        </p:nvSpPr>
        <p:spPr>
          <a:xfrm flipH="1">
            <a:off x="5000628" y="3786190"/>
            <a:ext cx="1285884"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SOCIEDADE CIVIL</a:t>
            </a:r>
            <a:endParaRPr lang="pt-BR" sz="1050" dirty="0"/>
          </a:p>
        </p:txBody>
      </p:sp>
      <p:sp>
        <p:nvSpPr>
          <p:cNvPr id="23" name="Retângulo de cantos arredondados 22"/>
          <p:cNvSpPr/>
          <p:nvPr/>
        </p:nvSpPr>
        <p:spPr>
          <a:xfrm flipH="1">
            <a:off x="1928794" y="3643314"/>
            <a:ext cx="1571636" cy="8496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DINHEIRO</a:t>
            </a:r>
            <a:endParaRPr lang="pt-BR" sz="1050" dirty="0"/>
          </a:p>
        </p:txBody>
      </p:sp>
      <p:sp>
        <p:nvSpPr>
          <p:cNvPr id="24" name="Retângulo de cantos arredondados 23"/>
          <p:cNvSpPr/>
          <p:nvPr/>
        </p:nvSpPr>
        <p:spPr>
          <a:xfrm flipH="1">
            <a:off x="2786050" y="5643578"/>
            <a:ext cx="1071570"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PREÇO</a:t>
            </a:r>
            <a:endParaRPr lang="pt-BR" sz="1200" dirty="0"/>
          </a:p>
        </p:txBody>
      </p:sp>
      <p:sp>
        <p:nvSpPr>
          <p:cNvPr id="25" name="Retângulo de cantos arredondados 24"/>
          <p:cNvSpPr/>
          <p:nvPr/>
        </p:nvSpPr>
        <p:spPr>
          <a:xfrm flipH="1">
            <a:off x="428596" y="5572140"/>
            <a:ext cx="2071702" cy="6263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SALÁRIO</a:t>
            </a:r>
            <a:endParaRPr lang="pt-BR" sz="1200" dirty="0"/>
          </a:p>
        </p:txBody>
      </p:sp>
      <p:sp>
        <p:nvSpPr>
          <p:cNvPr id="30" name="Retângulo de cantos arredondados 29"/>
          <p:cNvSpPr/>
          <p:nvPr/>
        </p:nvSpPr>
        <p:spPr>
          <a:xfrm>
            <a:off x="7358082" y="5643578"/>
            <a:ext cx="1214446" cy="7143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smtClean="0"/>
              <a:t>Forma política pública</a:t>
            </a:r>
            <a:endParaRPr lang="pt-BR" dirty="0"/>
          </a:p>
        </p:txBody>
      </p:sp>
      <p:sp>
        <p:nvSpPr>
          <p:cNvPr id="31" name="Seta para baixo 30"/>
          <p:cNvSpPr/>
          <p:nvPr/>
        </p:nvSpPr>
        <p:spPr>
          <a:xfrm>
            <a:off x="2428860" y="4786322"/>
            <a:ext cx="48463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Arco 2"/>
          <p:cNvSpPr/>
          <p:nvPr/>
        </p:nvSpPr>
        <p:spPr>
          <a:xfrm>
            <a:off x="3857620" y="3212976"/>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Seta para Cima e para Baixo 5"/>
          <p:cNvSpPr/>
          <p:nvPr/>
        </p:nvSpPr>
        <p:spPr>
          <a:xfrm>
            <a:off x="4310257" y="2924944"/>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Cima e para Baixo 6"/>
          <p:cNvSpPr/>
          <p:nvPr/>
        </p:nvSpPr>
        <p:spPr>
          <a:xfrm>
            <a:off x="4256690" y="3383281"/>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Cima e para Baixo 7"/>
          <p:cNvSpPr/>
          <p:nvPr/>
        </p:nvSpPr>
        <p:spPr>
          <a:xfrm>
            <a:off x="4100902" y="2688624"/>
            <a:ext cx="510148" cy="12025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5" name="Seta para Cima e para Baixo 34"/>
          <p:cNvSpPr/>
          <p:nvPr/>
        </p:nvSpPr>
        <p:spPr>
          <a:xfrm>
            <a:off x="2437774" y="4499635"/>
            <a:ext cx="484632" cy="93325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Seta para Cima e para Baixo 8"/>
          <p:cNvSpPr/>
          <p:nvPr/>
        </p:nvSpPr>
        <p:spPr>
          <a:xfrm>
            <a:off x="5351266" y="4344105"/>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Cima e para Baixo 10"/>
          <p:cNvSpPr/>
          <p:nvPr/>
        </p:nvSpPr>
        <p:spPr>
          <a:xfrm>
            <a:off x="7657536" y="4382674"/>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18190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tângulo 20"/>
          <p:cNvSpPr/>
          <p:nvPr/>
        </p:nvSpPr>
        <p:spPr>
          <a:xfrm>
            <a:off x="-61476" y="2164294"/>
            <a:ext cx="9205476" cy="492613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6000" b="1" dirty="0">
              <a:solidFill>
                <a:schemeClr val="tx1"/>
              </a:solidFill>
            </a:endParaRPr>
          </a:p>
        </p:txBody>
      </p:sp>
      <p:sp>
        <p:nvSpPr>
          <p:cNvPr id="22" name="CaixaDeTexto 21"/>
          <p:cNvSpPr txBox="1"/>
          <p:nvPr/>
        </p:nvSpPr>
        <p:spPr>
          <a:xfrm rot="20309882">
            <a:off x="-217300" y="3120598"/>
            <a:ext cx="9648700" cy="1754326"/>
          </a:xfrm>
          <a:prstGeom prst="rect">
            <a:avLst/>
          </a:prstGeom>
          <a:noFill/>
        </p:spPr>
        <p:txBody>
          <a:bodyPr wrap="square" rtlCol="0">
            <a:spAutoFit/>
          </a:bodyPr>
          <a:lstStyle/>
          <a:p>
            <a:r>
              <a:rPr lang="pt-BR" sz="3600" dirty="0" smtClean="0"/>
              <a:t>IDEOLOGIA  RELIGIOSA (PATRIARCAL ESCRAVISTA)     –                  VIOLÊNCIA DIRETA</a:t>
            </a:r>
            <a:endParaRPr lang="pt-BR" sz="3600" dirty="0"/>
          </a:p>
        </p:txBody>
      </p:sp>
      <p:sp>
        <p:nvSpPr>
          <p:cNvPr id="2" name="Título 1"/>
          <p:cNvSpPr>
            <a:spLocks noGrp="1"/>
          </p:cNvSpPr>
          <p:nvPr>
            <p:ph type="title"/>
          </p:nvPr>
        </p:nvSpPr>
        <p:spPr>
          <a:xfrm>
            <a:off x="539552" y="260648"/>
            <a:ext cx="8229600" cy="1143000"/>
          </a:xfrm>
        </p:spPr>
        <p:txBody>
          <a:bodyPr>
            <a:normAutofit/>
          </a:bodyPr>
          <a:lstStyle/>
          <a:p>
            <a:pPr algn="ctr"/>
            <a:r>
              <a:rPr lang="pt-BR" sz="2400" dirty="0" smtClean="0"/>
              <a:t>MODELO III - SUGERIDO A PARTIR DE MARX/ PACHUKANIS/ EDELMAN COM O USO DA SOBREDETERMINAÇÃO DE ALTHUSSER PARA ANÁLISE DO ESCRAVISMO COLONIAL NO BRASIL</a:t>
            </a:r>
            <a:endParaRPr lang="pt-BR" sz="2400" dirty="0"/>
          </a:p>
        </p:txBody>
      </p:sp>
      <p:sp>
        <p:nvSpPr>
          <p:cNvPr id="4" name="Retângulo 3"/>
          <p:cNvSpPr/>
          <p:nvPr/>
        </p:nvSpPr>
        <p:spPr>
          <a:xfrm>
            <a:off x="2447764" y="1411739"/>
            <a:ext cx="3924436" cy="6169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dirty="0" smtClean="0"/>
              <a:t>FORMA PLANTAGEM/FORMA ESCRAVIZADO (FORMA ESCRAVISTA COLONIAL) </a:t>
            </a:r>
            <a:endParaRPr lang="pt-BR" sz="1200" dirty="0"/>
          </a:p>
        </p:txBody>
      </p:sp>
      <p:sp>
        <p:nvSpPr>
          <p:cNvPr id="23" name="Retângulo de cantos arredondados 22"/>
          <p:cNvSpPr/>
          <p:nvPr/>
        </p:nvSpPr>
        <p:spPr>
          <a:xfrm flipH="1">
            <a:off x="3547298" y="3993792"/>
            <a:ext cx="1571636" cy="6486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PATRIARCADO COLONIAL</a:t>
            </a:r>
            <a:endParaRPr lang="pt-BR" sz="1050" dirty="0"/>
          </a:p>
        </p:txBody>
      </p:sp>
      <p:sp>
        <p:nvSpPr>
          <p:cNvPr id="3" name="Arco 2"/>
          <p:cNvSpPr/>
          <p:nvPr/>
        </p:nvSpPr>
        <p:spPr>
          <a:xfrm>
            <a:off x="3857620" y="3212976"/>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Seta para Cima e para Baixo 5"/>
          <p:cNvSpPr/>
          <p:nvPr/>
        </p:nvSpPr>
        <p:spPr>
          <a:xfrm>
            <a:off x="4310257" y="2924944"/>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Cima e para Baixo 6"/>
          <p:cNvSpPr/>
          <p:nvPr/>
        </p:nvSpPr>
        <p:spPr>
          <a:xfrm>
            <a:off x="4256690" y="3383281"/>
            <a:ext cx="45719" cy="4571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Cima e para Baixo 7"/>
          <p:cNvSpPr/>
          <p:nvPr/>
        </p:nvSpPr>
        <p:spPr>
          <a:xfrm>
            <a:off x="4024475" y="2101492"/>
            <a:ext cx="510148" cy="120254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Cima e para Baixo 10"/>
          <p:cNvSpPr/>
          <p:nvPr/>
        </p:nvSpPr>
        <p:spPr>
          <a:xfrm rot="21437369">
            <a:off x="3572957" y="479233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Retângulo de cantos arredondados 22"/>
          <p:cNvSpPr/>
          <p:nvPr/>
        </p:nvSpPr>
        <p:spPr>
          <a:xfrm flipH="1">
            <a:off x="1993554" y="6305474"/>
            <a:ext cx="1659530" cy="7390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ORGANIZAÇÃO ADMINISTRATIVA DO PATRIARCADO COLONIAL</a:t>
            </a:r>
            <a:endParaRPr lang="pt-BR" sz="1050" dirty="0"/>
          </a:p>
        </p:txBody>
      </p:sp>
      <p:sp>
        <p:nvSpPr>
          <p:cNvPr id="32" name="Retângulo de cantos arredondados 22"/>
          <p:cNvSpPr/>
          <p:nvPr/>
        </p:nvSpPr>
        <p:spPr>
          <a:xfrm flipH="1">
            <a:off x="4948190" y="6305474"/>
            <a:ext cx="1571636" cy="7390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1050" dirty="0" smtClean="0"/>
              <a:t>FORMA FAMÍLIA PATRIARCAL COLONIAL</a:t>
            </a:r>
            <a:endParaRPr lang="pt-BR" sz="1050" dirty="0"/>
          </a:p>
        </p:txBody>
      </p:sp>
      <p:sp>
        <p:nvSpPr>
          <p:cNvPr id="33" name="Seta para Cima e para Baixo 32"/>
          <p:cNvSpPr/>
          <p:nvPr/>
        </p:nvSpPr>
        <p:spPr>
          <a:xfrm rot="21437369">
            <a:off x="4539009" y="4815183"/>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Esquerda e para a Direita 4"/>
          <p:cNvSpPr/>
          <p:nvPr/>
        </p:nvSpPr>
        <p:spPr>
          <a:xfrm>
            <a:off x="3692561" y="6509959"/>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388060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4000" dirty="0" smtClean="0"/>
              <a:t>Arcaico e moderno </a:t>
            </a:r>
            <a:endParaRPr lang="pt-BR" sz="4000" dirty="0"/>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buNone/>
            </a:pPr>
            <a:r>
              <a:rPr lang="pt-BR" sz="1650" dirty="0" smtClean="0">
                <a:latin typeface="+mj-lt"/>
              </a:rPr>
              <a:t>“</a:t>
            </a:r>
            <a:r>
              <a:rPr lang="pt-BR" sz="1650" dirty="0">
                <a:latin typeface="+mj-lt"/>
              </a:rPr>
              <a:t>O Brasil arcaico preservou os seus instrumentos de dominação, prestígio e exploração e o moderno foi absorvido pelas forças dinâmicas do imperialismo que também antecederam à Abolição na sua estratégia de dominação”. p. </a:t>
            </a:r>
            <a:r>
              <a:rPr lang="pt-BR" sz="1650" dirty="0" smtClean="0">
                <a:latin typeface="+mj-lt"/>
              </a:rPr>
              <a:t>152. Diante </a:t>
            </a:r>
            <a:r>
              <a:rPr lang="pt-BR" sz="1650" dirty="0">
                <a:latin typeface="+mj-lt"/>
              </a:rPr>
              <a:t>disso, infere-se que a </a:t>
            </a:r>
            <a:r>
              <a:rPr lang="pt-BR" sz="1650" dirty="0" err="1">
                <a:latin typeface="+mj-lt"/>
              </a:rPr>
              <a:t>colonialidade</a:t>
            </a:r>
            <a:r>
              <a:rPr lang="pt-BR" sz="1650" dirty="0">
                <a:latin typeface="+mj-lt"/>
              </a:rPr>
              <a:t> pressupõe a permanência das relações de poder mesmo após a descolonização ou emancipação de povos, sempre estabelecendo conceitos forjados a partir da lógica eurocêntrica, como é o caso do conceito de raça. Ou seja, a </a:t>
            </a:r>
            <a:r>
              <a:rPr lang="pt-BR" sz="1650" dirty="0" err="1">
                <a:latin typeface="+mj-lt"/>
              </a:rPr>
              <a:t>colonialidade</a:t>
            </a:r>
            <a:r>
              <a:rPr lang="pt-BR" sz="1650" dirty="0">
                <a:latin typeface="+mj-lt"/>
              </a:rPr>
              <a:t> é a forma dominante de controle de recursos, trabalho, capital e conhecimento limitados a uma relação de poder articulada pelo mercado capitalista. </a:t>
            </a:r>
            <a:r>
              <a:rPr lang="pt-BR" sz="1650" b="1" dirty="0">
                <a:latin typeface="+mj-lt"/>
              </a:rPr>
              <a:t>Dessa forma, podemos afirmar que por mais que o colonialismo tenha sido superado, a </a:t>
            </a:r>
            <a:r>
              <a:rPr lang="pt-BR" sz="1650" b="1" dirty="0" err="1">
                <a:latin typeface="+mj-lt"/>
              </a:rPr>
              <a:t>colonialidade</a:t>
            </a:r>
            <a:r>
              <a:rPr lang="pt-BR" sz="1650" b="1" dirty="0">
                <a:latin typeface="+mj-lt"/>
              </a:rPr>
              <a:t> continua presente nas mais diversas formas e, sobretudo, nos discursos reproduzidos cotidianamente em nossa sociedade? </a:t>
            </a:r>
            <a:r>
              <a:rPr lang="pt-BR" sz="1650" b="1" dirty="0" smtClean="0">
                <a:latin typeface="+mj-lt"/>
              </a:rPr>
              <a:t> </a:t>
            </a:r>
            <a:r>
              <a:rPr lang="pt-BR" sz="1650" dirty="0" smtClean="0">
                <a:latin typeface="+mj-lt"/>
              </a:rPr>
              <a:t>Isso </a:t>
            </a:r>
            <a:r>
              <a:rPr lang="pt-BR" sz="1650" dirty="0">
                <a:latin typeface="+mj-lt"/>
              </a:rPr>
              <a:t>porque vejo a </a:t>
            </a:r>
            <a:r>
              <a:rPr lang="pt-BR" sz="1650" dirty="0" err="1">
                <a:latin typeface="+mj-lt"/>
              </a:rPr>
              <a:t>colonialidade</a:t>
            </a:r>
            <a:r>
              <a:rPr lang="pt-BR" sz="1650" dirty="0">
                <a:latin typeface="+mj-lt"/>
              </a:rPr>
              <a:t> como a continuidade da propagação do pensamento colonial, sendo uma matriz que se expressa essencialmente em relações dominantes de poder, saber e ser. Ademais, para mim, apenas ao tomarmos posse do conceito de </a:t>
            </a:r>
            <a:r>
              <a:rPr lang="pt-BR" sz="1650" dirty="0" err="1">
                <a:latin typeface="+mj-lt"/>
              </a:rPr>
              <a:t>decolonialidade</a:t>
            </a:r>
            <a:r>
              <a:rPr lang="pt-BR" sz="1650" dirty="0">
                <a:latin typeface="+mj-lt"/>
              </a:rPr>
              <a:t>, como uma proposta para enfrentar a </a:t>
            </a:r>
            <a:r>
              <a:rPr lang="pt-BR" sz="1650" dirty="0" err="1">
                <a:latin typeface="+mj-lt"/>
              </a:rPr>
              <a:t>colonialidade</a:t>
            </a:r>
            <a:r>
              <a:rPr lang="pt-BR" sz="1650" dirty="0">
                <a:latin typeface="+mj-lt"/>
              </a:rPr>
              <a:t> e o pensamento moderno, é que podemos encontrar o caminho para resistir e desconstruir padrões, conceitos e perspectivas impostos aos povos subalternizados, sendo também um instrumento de crítica direta à modernidade e ao </a:t>
            </a:r>
            <a:r>
              <a:rPr lang="pt-BR" sz="1650" dirty="0" smtClean="0">
                <a:latin typeface="+mj-lt"/>
              </a:rPr>
              <a:t>capitalismo</a:t>
            </a:r>
            <a:r>
              <a:rPr lang="pt-BR" sz="1650" dirty="0">
                <a:latin typeface="+mj-lt"/>
              </a:rPr>
              <a:t> </a:t>
            </a:r>
            <a:r>
              <a:rPr lang="pt-BR" sz="1650" dirty="0" smtClean="0">
                <a:latin typeface="+mj-lt"/>
              </a:rPr>
              <a:t>(MARIANE BRASIL</a:t>
            </a:r>
            <a:r>
              <a:rPr lang="pt-BR" sz="1650" dirty="0" smtClean="0">
                <a:latin typeface="+mj-lt"/>
              </a:rPr>
              <a:t>). Esta preocupação da relação moderno e arcaico aparece também na pergunta de Carolina e do Flávio</a:t>
            </a:r>
            <a:endParaRPr lang="pt-BR" sz="1650" dirty="0">
              <a:latin typeface="+mj-lt"/>
            </a:endParaRPr>
          </a:p>
          <a:p>
            <a:pPr marL="0" indent="0" algn="just">
              <a:buNone/>
            </a:pPr>
            <a:endParaRPr lang="pt-BR" sz="1600" dirty="0">
              <a:latin typeface="+mj-lt"/>
            </a:endParaRPr>
          </a:p>
          <a:p>
            <a:pPr algn="just"/>
            <a:endParaRPr lang="pt-BR" sz="1600" dirty="0">
              <a:latin typeface="+mj-lt"/>
            </a:endParaRPr>
          </a:p>
          <a:p>
            <a:pPr algn="just"/>
            <a:endParaRPr lang="pt-BR" sz="1800" dirty="0">
              <a:latin typeface="+mj-lt"/>
            </a:endParaRPr>
          </a:p>
        </p:txBody>
      </p:sp>
    </p:spTree>
    <p:extLst>
      <p:ext uri="{BB962C8B-B14F-4D97-AF65-F5344CB8AC3E}">
        <p14:creationId xmlns:p14="http://schemas.microsoft.com/office/powerpoint/2010/main" val="3912240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smtClean="0"/>
              <a:t>Teoria de dependência – </a:t>
            </a:r>
            <a:r>
              <a:rPr lang="pt-BR" sz="3200" dirty="0" err="1" smtClean="0"/>
              <a:t>superexploração</a:t>
            </a:r>
            <a:r>
              <a:rPr lang="pt-BR" sz="3200" dirty="0" smtClean="0"/>
              <a:t> do trabalho</a:t>
            </a:r>
            <a:endParaRPr lang="pt-BR" sz="28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200" dirty="0">
                <a:latin typeface="+mj-lt"/>
              </a:rPr>
              <a:t>Fazendo um paralelo entre as contribuições de </a:t>
            </a:r>
            <a:r>
              <a:rPr lang="pt-BR" sz="2200" dirty="0" err="1">
                <a:latin typeface="+mj-lt"/>
              </a:rPr>
              <a:t>Gorender</a:t>
            </a:r>
            <a:r>
              <a:rPr lang="pt-BR" sz="2200" dirty="0">
                <a:latin typeface="+mj-lt"/>
              </a:rPr>
              <a:t> e de Clóvis Moura, é possível, a partir da análise de </a:t>
            </a:r>
            <a:r>
              <a:rPr lang="pt-BR" sz="2200" dirty="0" err="1">
                <a:latin typeface="+mj-lt"/>
              </a:rPr>
              <a:t>Gorender</a:t>
            </a:r>
            <a:r>
              <a:rPr lang="pt-BR" sz="2200" dirty="0">
                <a:latin typeface="+mj-lt"/>
              </a:rPr>
              <a:t>, pensar em uma diferença estrutural entre o que Clóvis Moura chama de “escravismo pleno” e “escravismo tardio” (MOURA, 2014, p. 146) dentre aquilo que </a:t>
            </a:r>
            <a:r>
              <a:rPr lang="pt-BR" sz="2200" dirty="0" err="1">
                <a:latin typeface="+mj-lt"/>
              </a:rPr>
              <a:t>Gorender</a:t>
            </a:r>
            <a:r>
              <a:rPr lang="pt-BR" sz="2200" dirty="0">
                <a:latin typeface="+mj-lt"/>
              </a:rPr>
              <a:t> chama de escravismo colonial? Ou se trataria de diferenças conjunturais ou apenas relacionadas ao período de transição? </a:t>
            </a:r>
            <a:r>
              <a:rPr lang="pt-BR" sz="2200" dirty="0" smtClean="0">
                <a:latin typeface="+mj-lt"/>
              </a:rPr>
              <a:t>E</a:t>
            </a:r>
            <a:r>
              <a:rPr lang="pt-BR" sz="2200" dirty="0">
                <a:latin typeface="+mj-lt"/>
              </a:rPr>
              <a:t>, pensando que Clóvis Moura trata do “capitalismo dependente” (MOURA, 2014, p. 121), talvez por filiação e influência da Teoria Marxista da Dependência, como pensar a teoria de Clóvis Moura a partir de uma leitura que não passe pelo entendimento da “</a:t>
            </a:r>
            <a:r>
              <a:rPr lang="pt-BR" sz="2200" dirty="0" err="1">
                <a:latin typeface="+mj-lt"/>
              </a:rPr>
              <a:t>supereploração</a:t>
            </a:r>
            <a:r>
              <a:rPr lang="pt-BR" sz="2200" dirty="0">
                <a:latin typeface="+mj-lt"/>
              </a:rPr>
              <a:t> do trabalho” da TMD? Tendo em vista potenciais contradições com a interpretação da forma jurídica</a:t>
            </a:r>
            <a:r>
              <a:rPr lang="pt-BR" sz="2200" dirty="0" smtClean="0">
                <a:latin typeface="+mj-lt"/>
              </a:rPr>
              <a:t>? (MARIANNA HAUG)</a:t>
            </a:r>
            <a:endParaRPr lang="pt-BR" sz="1700" dirty="0">
              <a:latin typeface="+mj-lt"/>
            </a:endParaRPr>
          </a:p>
          <a:p>
            <a:pPr algn="just"/>
            <a:endParaRPr lang="pt-BR" sz="1800" dirty="0">
              <a:latin typeface="+mj-lt"/>
            </a:endParaRPr>
          </a:p>
        </p:txBody>
      </p:sp>
    </p:spTree>
    <p:extLst>
      <p:ext uri="{BB962C8B-B14F-4D97-AF65-F5344CB8AC3E}">
        <p14:creationId xmlns:p14="http://schemas.microsoft.com/office/powerpoint/2010/main" val="363813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4000" dirty="0" smtClean="0"/>
              <a:t>Produção ou circulação em Clóvis Moura</a:t>
            </a:r>
            <a:endParaRPr lang="pt-BR" sz="40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700" dirty="0">
                <a:latin typeface="+mj-lt"/>
              </a:rPr>
              <a:t>“Como vemos, no </a:t>
            </a:r>
            <a:r>
              <a:rPr lang="pt-BR" sz="1700" i="1" dirty="0">
                <a:latin typeface="+mj-lt"/>
              </a:rPr>
              <a:t>escravismo tardio</a:t>
            </a:r>
            <a:r>
              <a:rPr lang="pt-BR" sz="1700" dirty="0">
                <a:latin typeface="+mj-lt"/>
              </a:rPr>
              <a:t>, entrecruzam-se e superpõem-se relações escravistas e capitalistas, conforme veremos analiticamente mais adiante. Mas há uma característica particularizada e significativa, senão a preponderante: essas relações capitalistas, naquilo que elas têm de mais importante e significativo, não surgem quase nunca da nossa acumulação interna, mas foram injetadas de fora, implantadas por todo o complexo subordinado que atuava dinamicamente no polo externo, condicionando-nos econômica, social e culturalmente. Era um transplante vindo do centro para a periferia, sem contrapartida. Pelo contrário, éramos o receptor, e o centro, injetor de tudo aquilo que entendamos por </a:t>
            </a:r>
            <a:r>
              <a:rPr lang="pt-BR" sz="1700" i="1" dirty="0">
                <a:latin typeface="+mj-lt"/>
              </a:rPr>
              <a:t>modernização </a:t>
            </a:r>
            <a:r>
              <a:rPr lang="pt-BR" sz="1700" dirty="0">
                <a:latin typeface="+mj-lt"/>
              </a:rPr>
              <a:t> no sentido do modelo capitalista”. (p .129</a:t>
            </a:r>
            <a:r>
              <a:rPr lang="pt-BR" sz="1700" dirty="0" smtClean="0">
                <a:latin typeface="+mj-lt"/>
              </a:rPr>
              <a:t>). Professor</a:t>
            </a:r>
            <a:r>
              <a:rPr lang="pt-BR" sz="1700" dirty="0">
                <a:latin typeface="+mj-lt"/>
              </a:rPr>
              <a:t>, ao longo de sua obra o senhor faz questão de afirmar que sua leitura acerca do modo de produção em vigor no Brasil parte das relações de produção. Quer dizer, não acompanha a leitura dos “sentidos da colonização”, que olha para o país “de fora pra dentro”. Em alguns trechos, como nesse acima, tive a impressão que Clóvis Moura pensa, sem deixar reconhecer as rebeliões negras, que o capitalismo foi instaurado em função de contradições na esfera de circulação - na relação colônia-metrópole. O senhor concorda com essa leitura? Que o motor para a implementação do capitalismo no Brasil esteve nas contradições na esfera da circulação, e não da produção</a:t>
            </a:r>
            <a:r>
              <a:rPr lang="pt-BR" sz="1700" dirty="0" smtClean="0">
                <a:latin typeface="+mj-lt"/>
              </a:rPr>
              <a:t>? (LUCAS)</a:t>
            </a:r>
            <a:endParaRPr lang="pt-BR" sz="1700" dirty="0">
              <a:latin typeface="+mj-lt"/>
            </a:endParaRPr>
          </a:p>
          <a:p>
            <a:pPr algn="just"/>
            <a:endParaRPr lang="pt-BR" sz="1800" dirty="0">
              <a:latin typeface="+mj-lt"/>
            </a:endParaRPr>
          </a:p>
        </p:txBody>
      </p:sp>
    </p:spTree>
    <p:extLst>
      <p:ext uri="{BB962C8B-B14F-4D97-AF65-F5344CB8AC3E}">
        <p14:creationId xmlns:p14="http://schemas.microsoft.com/office/powerpoint/2010/main" val="1268421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600" dirty="0" smtClean="0"/>
              <a:t>Estrutura e superestrutura a partir de  Clóvis Moura</a:t>
            </a:r>
            <a:endParaRPr lang="pt-BR" sz="36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400" dirty="0">
                <a:latin typeface="+mj-lt"/>
              </a:rPr>
              <a:t>A exposição sobre o </a:t>
            </a:r>
            <a:r>
              <a:rPr lang="pt-BR" sz="1400" i="1" dirty="0">
                <a:latin typeface="+mj-lt"/>
              </a:rPr>
              <a:t>escravismo tardio</a:t>
            </a:r>
            <a:r>
              <a:rPr lang="pt-BR" sz="1400" dirty="0">
                <a:latin typeface="+mj-lt"/>
              </a:rPr>
              <a:t>, período posterior a 1850, assinalado pela proibição do tráfico de escravizados/as de África no território brasileiro, destaca a mudança pela qual a sociedade brasileira passa, do modo de produção escravista ao modo de produção capitalista. O período é marcado por uma “modernização sem mudança” (p. 85; p. 91), ou “transição sem mudança social” (p. 147), na medida em que as classes senhoriais permanecem no poder apesar das mudanças </a:t>
            </a:r>
            <a:r>
              <a:rPr lang="pt-BR" sz="1400" dirty="0" err="1">
                <a:latin typeface="+mj-lt"/>
              </a:rPr>
              <a:t>infraestruturais</a:t>
            </a:r>
            <a:r>
              <a:rPr lang="pt-BR" sz="1400" dirty="0">
                <a:latin typeface="+mj-lt"/>
              </a:rPr>
              <a:t> que ocorriam no modo de produção, não tendo a passagem da força produtiva escravizada para o trabalho livre afetado os interesses das oligarquias dominantes no modo de produção escravista (p. 92). O autor problematiza a ideia de uma revolução burguesa no Brasil no período da transição do escravismo tardio para o capitalismo (p. 152), pois com o sufocamento da indústria nacional pelo avanço dos produtos importados da Inglaterra (p. 91) não ocorre a formação de uma classe burguesa nacional capaz de assumir o comando do desenvolvimento (</a:t>
            </a:r>
            <a:r>
              <a:rPr lang="pt-BR" sz="1400" i="1" dirty="0">
                <a:latin typeface="+mj-lt"/>
              </a:rPr>
              <a:t>modernização</a:t>
            </a:r>
            <a:r>
              <a:rPr lang="pt-BR" sz="1400" dirty="0">
                <a:latin typeface="+mj-lt"/>
              </a:rPr>
              <a:t>) do Brasil (p. 87). A análise feita pelo autor parece levar à conclusão que a superação do modo de produção escravista pelo capitalista no Brasil expressa movimentos de </a:t>
            </a:r>
            <a:r>
              <a:rPr lang="pt-BR" sz="1400" i="1" dirty="0">
                <a:latin typeface="+mj-lt"/>
              </a:rPr>
              <a:t>fora para dentro</a:t>
            </a:r>
            <a:r>
              <a:rPr lang="pt-BR" sz="1400" dirty="0">
                <a:latin typeface="+mj-lt"/>
              </a:rPr>
              <a:t> (do exterior p/ o interior; de países centrais em que o capitalismo se afirmava para países periféricos, em que reinava outro modo de produção), e de </a:t>
            </a:r>
            <a:r>
              <a:rPr lang="pt-BR" sz="1400" i="1" dirty="0">
                <a:latin typeface="+mj-lt"/>
              </a:rPr>
              <a:t>cima para baixo</a:t>
            </a:r>
            <a:r>
              <a:rPr lang="pt-BR" sz="1400" dirty="0">
                <a:latin typeface="+mj-lt"/>
              </a:rPr>
              <a:t> (da superestrutura – ideológica, cultural – para a infraestrutura – relações produtivas) [entre outras passagens, diz o autor que “no último período do escravismo já funcionava uma nova ética: a ética do capitalismo” (p. 149), e que se deu a “Concomitância de relações capitalistas (de um capitalismo já subordinado ao capital monopolista) e permanência de relações escravistas” (p. 123)]. Se estiver correta essa conclusão, seria uma característica peculiar ao desenvolvimento do capitalismo dos países periféricos de histórico colonial, na Am. Latina, ou se pode verificar esses movimentos também nos países centrais? Nestes últimos, não haveria um desenvolvimento das forças produtivas (infraestrutura) que leva a determinações superestruturais, o que parece ser diferente na dinâmica latino-americana</a:t>
            </a:r>
            <a:r>
              <a:rPr lang="pt-BR" sz="1400" dirty="0" smtClean="0">
                <a:latin typeface="+mj-lt"/>
              </a:rPr>
              <a:t>? (PEDRO PAULO</a:t>
            </a:r>
            <a:r>
              <a:rPr lang="pt-BR" sz="1400" dirty="0" smtClean="0">
                <a:latin typeface="+mj-lt"/>
              </a:rPr>
              <a:t>). </a:t>
            </a:r>
            <a:endParaRPr lang="pt-BR" sz="1400" dirty="0">
              <a:latin typeface="+mj-lt"/>
            </a:endParaRPr>
          </a:p>
          <a:p>
            <a:pPr algn="just"/>
            <a:endParaRPr lang="pt-BR" sz="1800" dirty="0">
              <a:latin typeface="+mj-lt"/>
            </a:endParaRPr>
          </a:p>
        </p:txBody>
      </p:sp>
    </p:spTree>
    <p:extLst>
      <p:ext uri="{BB962C8B-B14F-4D97-AF65-F5344CB8AC3E}">
        <p14:creationId xmlns:p14="http://schemas.microsoft.com/office/powerpoint/2010/main" val="221321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3200" dirty="0"/>
              <a:t> </a:t>
            </a:r>
            <a:r>
              <a:rPr lang="pt-BR" sz="3600" dirty="0" smtClean="0"/>
              <a:t>Guerra do Paraguai e consciência do escravizado</a:t>
            </a:r>
            <a:endParaRPr lang="pt-BR" sz="36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2400" dirty="0">
                <a:latin typeface="+mj-lt"/>
              </a:rPr>
              <a:t>Além disso, se mostra muito interessante a construção de que os escravos negros que lutaram na Guerra do Paraguai voltaram do combate com maior consciência de sua posição social e valorização de sua individualidade. Isso ajudou, inclusive, na transição para o trabalho livre acima exposta. Com efeito, ainda que a infraestrutura tenha um papel muito mais decisivo no processo descrito pelo autor, é inexorável reconhecer que a consciência social do negro escravizado apresentou sua considerável relevância no processo histórico</a:t>
            </a:r>
            <a:r>
              <a:rPr lang="pt-BR" sz="2400" dirty="0" smtClean="0">
                <a:latin typeface="+mj-lt"/>
              </a:rPr>
              <a:t>. (VÍTOR</a:t>
            </a:r>
            <a:r>
              <a:rPr lang="pt-BR" sz="2400" dirty="0" smtClean="0">
                <a:latin typeface="+mj-lt"/>
              </a:rPr>
              <a:t>). </a:t>
            </a:r>
            <a:r>
              <a:rPr lang="pt-BR" sz="2400" dirty="0">
                <a:latin typeface="+mj-lt"/>
              </a:rPr>
              <a:t>A partir da lógica do comportamento do escravizado no escravismo tardio </a:t>
            </a:r>
            <a:r>
              <a:rPr lang="pt-BR" sz="2400" dirty="0" smtClean="0">
                <a:latin typeface="+mj-lt"/>
              </a:rPr>
              <a:t>como elemento para a ruptura para o </a:t>
            </a:r>
            <a:r>
              <a:rPr lang="pt-BR" sz="2400" dirty="0">
                <a:latin typeface="+mj-lt"/>
              </a:rPr>
              <a:t>futuro capitalismo a preocupação </a:t>
            </a:r>
            <a:r>
              <a:rPr lang="pt-BR" sz="2400" dirty="0" smtClean="0">
                <a:latin typeface="+mj-lt"/>
              </a:rPr>
              <a:t>da superestrutura aparece </a:t>
            </a:r>
            <a:r>
              <a:rPr lang="pt-BR" sz="2400" dirty="0">
                <a:latin typeface="+mj-lt"/>
              </a:rPr>
              <a:t>também na pergunta de Amanda.</a:t>
            </a:r>
            <a:endParaRPr lang="pt-BR" sz="2400" dirty="0">
              <a:latin typeface="+mj-lt"/>
            </a:endParaRPr>
          </a:p>
        </p:txBody>
      </p:sp>
    </p:spTree>
    <p:extLst>
      <p:ext uri="{BB962C8B-B14F-4D97-AF65-F5344CB8AC3E}">
        <p14:creationId xmlns:p14="http://schemas.microsoft.com/office/powerpoint/2010/main" val="11584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4800" dirty="0" smtClean="0"/>
              <a:t>Lei da terra e forma estado</a:t>
            </a:r>
            <a:endParaRPr lang="pt-BR" sz="48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550" dirty="0">
                <a:latin typeface="+mj-lt"/>
              </a:rPr>
              <a:t>No tópico referente à Lei da Terra, Moura afirma que: “Em face desta problemática, surge, em 1850, a chamada Lei da Terra, pela qual o Estado abria mão do seu direito de doar e </a:t>
            </a:r>
            <a:r>
              <a:rPr lang="pt-BR" sz="1550" b="1" dirty="0">
                <a:latin typeface="+mj-lt"/>
              </a:rPr>
              <a:t>colocava as terras no mercado para a venda a quem dispusesse de dinheiro para adquiri-las</a:t>
            </a:r>
            <a:r>
              <a:rPr lang="pt-BR" sz="1550" dirty="0">
                <a:latin typeface="+mj-lt"/>
              </a:rPr>
              <a:t>. </a:t>
            </a:r>
            <a:r>
              <a:rPr lang="pt-BR" sz="1550" b="1" dirty="0">
                <a:latin typeface="+mj-lt"/>
              </a:rPr>
              <a:t>Com esta reviravolta, o Estado passa a ser mero vendedor, e não distribuidor de terras de acordo com o interesse público</a:t>
            </a:r>
            <a:r>
              <a:rPr lang="pt-BR" sz="1550" dirty="0">
                <a:latin typeface="+mj-lt"/>
              </a:rPr>
              <a:t>. No particular, escreve Emília </a:t>
            </a:r>
            <a:r>
              <a:rPr lang="pt-BR" sz="1550" dirty="0" err="1">
                <a:latin typeface="+mj-lt"/>
              </a:rPr>
              <a:t>Viotti</a:t>
            </a:r>
            <a:r>
              <a:rPr lang="pt-BR" sz="1550" dirty="0">
                <a:latin typeface="+mj-lt"/>
              </a:rPr>
              <a:t> da Costa: “No começo da colonização, a terra era vista como parte do patrimônio pessoal do rei. A fim de adquirir um lote de terra, tinha-se de solicitar uma doação pessoal. A decisão do rei para a concessão do privilégio era baseada na avaliação do pretendente, o que implicava considerar seu </a:t>
            </a:r>
            <a:r>
              <a:rPr lang="pt-BR" sz="1550" i="1" dirty="0">
                <a:latin typeface="+mj-lt"/>
              </a:rPr>
              <a:t>status</a:t>
            </a:r>
            <a:r>
              <a:rPr lang="pt-BR" sz="1550" dirty="0">
                <a:latin typeface="+mj-lt"/>
              </a:rPr>
              <a:t> social, as suas qualidades pessoais e seus serviços prestados à Coroa. Desta forma, a aquisição de terras, apesar de regulamentada pela lei, derivava do </a:t>
            </a:r>
            <a:r>
              <a:rPr lang="pt-BR" sz="1550" i="1" dirty="0" err="1">
                <a:latin typeface="+mj-lt"/>
              </a:rPr>
              <a:t>arbitrium</a:t>
            </a:r>
            <a:r>
              <a:rPr lang="pt-BR" sz="1550" dirty="0">
                <a:latin typeface="+mj-lt"/>
              </a:rPr>
              <a:t> real e não de um direito inerente ao pretendente. Por volta do século XIX, o conceito foi modificado. A terra tornou-se domínio público, patrimônio público, patrimônio da nação. De acordo com a Lei da Terra, de 1850, a única maneira de se adquirir terra era comprando-a ao governo, o qual atuaria como mediador entre o domínio público e o provável proprietário. </a:t>
            </a:r>
            <a:r>
              <a:rPr lang="pt-BR" sz="1550" b="1" dirty="0">
                <a:latin typeface="+mj-lt"/>
              </a:rPr>
              <a:t>A relação pessoal que anteriormente existia entre o rei e o pretendente transformou-se numa relação impessoal entre o Estado e o pretendente</a:t>
            </a:r>
            <a:r>
              <a:rPr lang="pt-BR" sz="1550" dirty="0">
                <a:latin typeface="+mj-lt"/>
              </a:rPr>
              <a:t>. Em vez de uma dádiva pessoal concedida pelo rei segundo as qualidades pessoais do indivíduo, </a:t>
            </a:r>
            <a:r>
              <a:rPr lang="pt-BR" sz="1550" b="1" dirty="0">
                <a:latin typeface="+mj-lt"/>
              </a:rPr>
              <a:t>a terra podia ser obtida por qualquer pessoa com capital suficiente</a:t>
            </a:r>
            <a:r>
              <a:rPr lang="pt-BR" sz="1550" dirty="0" smtClean="0">
                <a:latin typeface="+mj-lt"/>
              </a:rPr>
              <a:t>.”. Acerca </a:t>
            </a:r>
            <a:r>
              <a:rPr lang="pt-BR" sz="1550" dirty="0">
                <a:latin typeface="+mj-lt"/>
              </a:rPr>
              <a:t>do exposto, questiona-se: é possível inferir que as disposições contidas na Lei da Terra implicam não a existência da forma política estatal em germe (à vista do que foi discutido na última aula), mas as condições prévias necessárias à constituição do Estado como sujeito de direito no bojo do capitalismo?  </a:t>
            </a:r>
            <a:r>
              <a:rPr lang="pt-BR" sz="1550" dirty="0" smtClean="0">
                <a:latin typeface="+mj-lt"/>
              </a:rPr>
              <a:t>(GRACIELE)</a:t>
            </a:r>
            <a:endParaRPr lang="pt-BR" sz="1550" dirty="0">
              <a:latin typeface="+mj-lt"/>
            </a:endParaRPr>
          </a:p>
          <a:p>
            <a:pPr algn="just"/>
            <a:endParaRPr lang="pt-BR" sz="1700" dirty="0">
              <a:latin typeface="+mj-lt"/>
            </a:endParaRPr>
          </a:p>
          <a:p>
            <a:pPr algn="just"/>
            <a:endParaRPr lang="pt-BR" sz="1800" dirty="0">
              <a:latin typeface="+mj-lt"/>
            </a:endParaRPr>
          </a:p>
        </p:txBody>
      </p:sp>
    </p:spTree>
    <p:extLst>
      <p:ext uri="{BB962C8B-B14F-4D97-AF65-F5344CB8AC3E}">
        <p14:creationId xmlns:p14="http://schemas.microsoft.com/office/powerpoint/2010/main" val="331391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4400" dirty="0" smtClean="0"/>
              <a:t>Forma estado e escravismo tardio</a:t>
            </a:r>
            <a:endParaRPr lang="pt-BR" sz="4400" dirty="0"/>
          </a:p>
        </p:txBody>
      </p:sp>
      <p:sp>
        <p:nvSpPr>
          <p:cNvPr id="3" name="Espaço Reservado para Conteúdo 2"/>
          <p:cNvSpPr>
            <a:spLocks noGrp="1"/>
          </p:cNvSpPr>
          <p:nvPr>
            <p:ph idx="1"/>
          </p:nvPr>
        </p:nvSpPr>
        <p:spPr>
          <a:xfrm>
            <a:off x="334387" y="1844824"/>
            <a:ext cx="8363272" cy="4733880"/>
          </a:xfrm>
        </p:spPr>
        <p:txBody>
          <a:bodyPr>
            <a:noAutofit/>
          </a:bodyPr>
          <a:lstStyle/>
          <a:p>
            <a:pPr algn="just"/>
            <a:r>
              <a:rPr lang="pt-BR" sz="1400" dirty="0">
                <a:latin typeface="+mj-lt"/>
              </a:rPr>
              <a:t>Pela leitura do texto, algumas reflexões me vieram a cabeça e a maioria delas na intenção de fazer interlocução entre as leituras anteriores da disciplina e os meus acúmulos teóricos, muito influenciados pelo coletivo DHCTEM. Nesse sentido, uma primeira chave que me chama atenção na leitura é a centralidade dada, pelo o texto, às influências do “Capital Estrangeiro”, ou, das relações internacionais que influenciam os processos nacionais, vários exemplos históricos são recuperados e a construção é de que havia, dada as relações internacionais, um modo diferente da acumulação do </a:t>
            </a:r>
            <a:r>
              <a:rPr lang="pt-BR" sz="1400" dirty="0" err="1">
                <a:latin typeface="+mj-lt"/>
              </a:rPr>
              <a:t>capitla</a:t>
            </a:r>
            <a:r>
              <a:rPr lang="pt-BR" sz="1400" dirty="0">
                <a:latin typeface="+mj-lt"/>
              </a:rPr>
              <a:t>, tendo uma fase aqui do “escravismo tardio”. Na construção do “escravismo tardio”, recupera-se, por sua vez,  como as leis nacionais são dinamizadas para demonstrar como se constrói a identidade brasileira numa análise dos “grupos” que a compõe, escravizados, imigrantes e etc. Logo após isso, um discurso sobre como o “desenvolvimento nacional” não é “completo” e, por isso, há um escravismo tardio é construído. Me chamaram atenção algumas expressões mobilizadas pelo autor, como por </a:t>
            </a:r>
            <a:r>
              <a:rPr lang="pt-BR" sz="1400" dirty="0" err="1">
                <a:latin typeface="+mj-lt"/>
              </a:rPr>
              <a:t>ex</a:t>
            </a:r>
            <a:r>
              <a:rPr lang="pt-BR" sz="1400" dirty="0">
                <a:latin typeface="+mj-lt"/>
              </a:rPr>
              <a:t>: “bloqueio do desenvolvimento brasileiro”, “essa situação de alienação da nossa economia” atreladas, mais ao fim, a “branqueamento”, “papel social repressor” , “ a população se estruturava em três níveis principais...”. Estes termos me chamam atenção porque me remetem à nossa tradição dos aparelhos dos Estados, mas com falhas que essa não tem uma vez que conseguem demonstrar a especificidade do Estado porém não demonstram a “forma Estado”. O autor, portanto, parte de um vocabulário próprio da teoria burguesa que é útil para determinar  a aparência do que é um Estado, como a ideia de soberania e a formação de um “povo” e um modo de governança.  A deficiência diante da teoria dos aparelhos e até a materialista é que tudo isso serve para justificar que há uma “fase diferente” no capitalismo brasileiro e não, demonstrar que as contradições também condicionam as estruturas. Desse modo, pela leitura do texto percebo que falta a ideia de “momentos da produção capitalista” ao longo da análise como se não fosse por estas contradições que a institucionalidade atinge se forma seu desenvolvimento máximo. </a:t>
            </a:r>
          </a:p>
          <a:p>
            <a:pPr algn="just"/>
            <a:endParaRPr lang="pt-BR" sz="1800" dirty="0">
              <a:latin typeface="+mj-lt"/>
            </a:endParaRPr>
          </a:p>
        </p:txBody>
      </p:sp>
    </p:spTree>
    <p:extLst>
      <p:ext uri="{BB962C8B-B14F-4D97-AF65-F5344CB8AC3E}">
        <p14:creationId xmlns:p14="http://schemas.microsoft.com/office/powerpoint/2010/main" val="3196415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726" y="548680"/>
            <a:ext cx="8229600" cy="1143000"/>
          </a:xfrm>
        </p:spPr>
        <p:txBody>
          <a:bodyPr>
            <a:noAutofit/>
          </a:bodyPr>
          <a:lstStyle/>
          <a:p>
            <a:pPr algn="ctr"/>
            <a:r>
              <a:rPr lang="pt-BR" sz="4400" dirty="0"/>
              <a:t>Forma estado e escravismo tardio</a:t>
            </a:r>
          </a:p>
        </p:txBody>
      </p:sp>
      <p:sp>
        <p:nvSpPr>
          <p:cNvPr id="3" name="Espaço Reservado para Conteúdo 2"/>
          <p:cNvSpPr>
            <a:spLocks noGrp="1"/>
          </p:cNvSpPr>
          <p:nvPr>
            <p:ph idx="1"/>
          </p:nvPr>
        </p:nvSpPr>
        <p:spPr>
          <a:xfrm>
            <a:off x="334387" y="1844824"/>
            <a:ext cx="8363272" cy="4733880"/>
          </a:xfrm>
        </p:spPr>
        <p:txBody>
          <a:bodyPr>
            <a:noAutofit/>
          </a:bodyPr>
          <a:lstStyle/>
          <a:p>
            <a:pPr marL="0" indent="0" algn="just">
              <a:buNone/>
            </a:pPr>
            <a:r>
              <a:rPr lang="pt-BR" sz="1400" dirty="0" smtClean="0">
                <a:latin typeface="+mj-lt"/>
              </a:rPr>
              <a:t>Dado </a:t>
            </a:r>
            <a:r>
              <a:rPr lang="pt-BR" sz="1400" dirty="0">
                <a:latin typeface="+mj-lt"/>
              </a:rPr>
              <a:t>isso, lembrando às leituras de </a:t>
            </a:r>
            <a:r>
              <a:rPr lang="pt-BR" sz="1400" dirty="0" err="1">
                <a:latin typeface="+mj-lt"/>
              </a:rPr>
              <a:t>Gorender</a:t>
            </a:r>
            <a:r>
              <a:rPr lang="pt-BR" sz="1400" dirty="0">
                <a:latin typeface="+mj-lt"/>
              </a:rPr>
              <a:t> que desde logo pontua que a estratégia metodológica de se partir pelas influências internacionais na economia nacional é um ganho para teoria da história, e reconhecendo de fato a contribuição de analisar estas relações para compreensão do desenvolvimento do modo de produção capitalista, observo que há um entrave na compreensão da forma estado como derivada da forma jurídica, ou seja, só se considera, para estes teóricos,  como Estado capitalista o que é espelho do Estado burguês, sendo burguês a imagem de uma classe específica europeia. Não há compreensão de que o “pleno” desenvolvimento dos aparelhos é condição própria da composição do “centro” do capitalismo. Ao mesmo tempo, não há compreensão de que a institucionalização jurídica da “equidade” parte da regulamentação da personalidade jurídica não sendo essa personalidade jurídica universal, ainda que se diga que o seja. De modo geral, portanto, parece que os “erros teóricos” são próprios de confusões causadas pela falta de compreensão da luta de classe na história e do concreto como a síntese de múltiplas determinações. Eu sinto essa falta “metodológica/teórica” bem comum, mas sempre identificava como um problema de “hoje”, das faculdades de direito e sociais que frequentei. Quando isso é refletido em autores clássicos, como o Clóvis Moura, minha dificuldade é sempre determinar as minhas respostas à crítica. </a:t>
            </a:r>
            <a:r>
              <a:rPr lang="pt-BR" sz="1400" dirty="0" smtClean="0">
                <a:latin typeface="+mj-lt"/>
              </a:rPr>
              <a:t>Por </a:t>
            </a:r>
            <a:r>
              <a:rPr lang="pt-BR" sz="1400" dirty="0">
                <a:latin typeface="+mj-lt"/>
              </a:rPr>
              <a:t>isso, minha pergunta para esta aula é como demonstrar que há realmente momentos da produção capitalista relevantes, com composições de relações que refletem na acomodação do capital, como os trazidos no texto, mas que estes são modos da produção, não uma sequência de fases lógicas que levariam a um fim. A minha dificuldade é sempre determinar como colocarmos tudo isso no papel, determinando as essencialidades para o que temos de Estado brasileiro hoje, sem demarcar uma origem ou um ponto de origem. Como determinar especialidades sem fazer contrastes aparentes reais e fictícios (como a ideia de uma “burguesia brasileira/nacional”) mas pelas contradições do concreto advindo, também, dessas aparências reais e fictícias</a:t>
            </a:r>
            <a:r>
              <a:rPr lang="pt-BR" sz="1400" dirty="0" smtClean="0">
                <a:latin typeface="+mj-lt"/>
              </a:rPr>
              <a:t>. (ODARA)</a:t>
            </a:r>
            <a:endParaRPr lang="pt-BR" sz="1400" dirty="0">
              <a:latin typeface="+mj-lt"/>
            </a:endParaRPr>
          </a:p>
          <a:p>
            <a:pPr algn="just"/>
            <a:endParaRPr lang="pt-BR" sz="1600" dirty="0">
              <a:latin typeface="+mj-lt"/>
            </a:endParaRPr>
          </a:p>
          <a:p>
            <a:pPr algn="just"/>
            <a:endParaRPr lang="pt-BR" sz="1800" dirty="0">
              <a:latin typeface="+mj-lt"/>
            </a:endParaRPr>
          </a:p>
        </p:txBody>
      </p:sp>
    </p:spTree>
    <p:extLst>
      <p:ext uri="{BB962C8B-B14F-4D97-AF65-F5344CB8AC3E}">
        <p14:creationId xmlns:p14="http://schemas.microsoft.com/office/powerpoint/2010/main" val="3789680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3543</TotalTime>
  <Words>2527</Words>
  <Application>Microsoft Office PowerPoint</Application>
  <PresentationFormat>Apresentação na tela (4:3)</PresentationFormat>
  <Paragraphs>37</Paragraphs>
  <Slides>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Calibri</vt:lpstr>
      <vt:lpstr>Constantia</vt:lpstr>
      <vt:lpstr>Wingdings 2</vt:lpstr>
      <vt:lpstr>Fluxo</vt:lpstr>
      <vt:lpstr>    </vt:lpstr>
      <vt:lpstr>Arcaico e moderno </vt:lpstr>
      <vt:lpstr>Teoria de dependência – superexploração do trabalho</vt:lpstr>
      <vt:lpstr> Produção ou circulação em Clóvis Moura</vt:lpstr>
      <vt:lpstr> Estrutura e superestrutura a partir de  Clóvis Moura</vt:lpstr>
      <vt:lpstr> Guerra do Paraguai e consciência do escravizado</vt:lpstr>
      <vt:lpstr>Lei da terra e forma estado</vt:lpstr>
      <vt:lpstr>Forma estado e escravismo tardio</vt:lpstr>
      <vt:lpstr>Forma estado e escravismo tardio</vt:lpstr>
      <vt:lpstr>MODELO II - SUGERIDO A PARTIR DE MARX/ PACHUKANIS/ EDELMAN COM O USO DA SOBREDETERMINAÇÃO DE ALTHUSSER PARA ANÁLISE DO CAPITALISMO BRASILEIRO EM GERAL</vt:lpstr>
      <vt:lpstr>MODELO III - SUGERIDO A PARTIR DE MARX/ PACHUKANIS/ EDELMAN COM O USO DA SOBREDETERMINAÇÃO DE ALTHUSSER PARA ANÁLISE DO ESCRAVISMO COLONIAL NO BRASIL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 ORIONE GONCALVES CORREIA</cp:lastModifiedBy>
  <cp:revision>328</cp:revision>
  <cp:lastPrinted>2023-01-31T18:23:50Z</cp:lastPrinted>
  <dcterms:created xsi:type="dcterms:W3CDTF">2015-03-04T10:08:54Z</dcterms:created>
  <dcterms:modified xsi:type="dcterms:W3CDTF">2023-05-04T10:13:43Z</dcterms:modified>
</cp:coreProperties>
</file>