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9" r:id="rId3"/>
    <p:sldId id="257" r:id="rId4"/>
    <p:sldId id="258" r:id="rId5"/>
    <p:sldId id="259" r:id="rId6"/>
    <p:sldId id="270" r:id="rId7"/>
    <p:sldId id="272" r:id="rId8"/>
    <p:sldId id="273" r:id="rId9"/>
    <p:sldId id="274" r:id="rId10"/>
    <p:sldId id="275" r:id="rId11"/>
    <p:sldId id="276" r:id="rId12"/>
    <p:sldId id="260" r:id="rId13"/>
    <p:sldId id="271" r:id="rId14"/>
    <p:sldId id="277" r:id="rId15"/>
    <p:sldId id="278" r:id="rId16"/>
    <p:sldId id="268" r:id="rId17"/>
    <p:sldId id="279" r:id="rId18"/>
    <p:sldId id="280" r:id="rId19"/>
    <p:sldId id="281" r:id="rId20"/>
    <p:sldId id="282" r:id="rId21"/>
    <p:sldId id="283" r:id="rId22"/>
    <p:sldId id="284" r:id="rId23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DD69B0-9C6B-4180-8818-1B0DBA731815}" type="datetimeFigureOut">
              <a:rPr lang="pt-BR"/>
              <a:pPr>
                <a:defRPr/>
              </a:pPr>
              <a:t>29/05/2020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663B01E-9FB3-460C-A707-B012B420991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54BA3-E108-4831-B5B2-92509AC9C9D8}" type="datetimeFigureOut">
              <a:rPr lang="pt-BR"/>
              <a:pPr>
                <a:defRPr/>
              </a:pPr>
              <a:t>29/05/2020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72698-2388-4EBC-9255-99646A8E59D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5882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C1292-A6A4-4010-89AB-BB8145DCAEE7}" type="datetimeFigureOut">
              <a:rPr lang="pt-BR"/>
              <a:pPr>
                <a:defRPr/>
              </a:pPr>
              <a:t>29/05/2020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FFFD2-C327-463C-ACC3-AF9983DC272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0878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54DC5-C792-444F-9217-F3698FA94B09}" type="datetimeFigureOut">
              <a:rPr lang="pt-BR"/>
              <a:pPr>
                <a:defRPr/>
              </a:pPr>
              <a:t>29/05/2020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6314A-C6DE-4B40-BEF7-99C4965EB08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6996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4350B-D70E-42F8-941E-62EAAA95CB50}" type="datetimeFigureOut">
              <a:rPr lang="pt-BR"/>
              <a:pPr>
                <a:defRPr/>
              </a:pPr>
              <a:t>29/05/2020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43EBC-F85B-436B-B46A-85DC0AD42FC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580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93172-3023-47DF-B505-B6DB54AAED31}" type="datetimeFigureOut">
              <a:rPr lang="pt-BR"/>
              <a:pPr>
                <a:defRPr/>
              </a:pPr>
              <a:t>29/05/2020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32F56-EE77-4A9C-95EE-7526B0BE208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9631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69474-B687-4B6E-9E8F-0977C68DDA05}" type="datetimeFigureOut">
              <a:rPr lang="pt-BR"/>
              <a:pPr>
                <a:defRPr/>
              </a:pPr>
              <a:t>29/05/2020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CAA1E-3CA2-4363-9FC2-0493792D05D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5436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F442B-C533-4B88-9D89-92D1AA6077EA}" type="datetimeFigureOut">
              <a:rPr lang="pt-BR"/>
              <a:pPr>
                <a:defRPr/>
              </a:pPr>
              <a:t>29/05/2020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A66BF-7A6A-4CCD-AF15-3CE00A2834B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7209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2B0BD-CCC5-4D8E-9E66-E782A9715C5A}" type="datetimeFigureOut">
              <a:rPr lang="pt-BR"/>
              <a:pPr>
                <a:defRPr/>
              </a:pPr>
              <a:t>29/05/2020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1160E-D98C-4216-AF43-ED53C76498B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9158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E641E-8AA1-462F-AEB0-7A37D9F1025F}" type="datetimeFigureOut">
              <a:rPr lang="pt-BR"/>
              <a:pPr>
                <a:defRPr/>
              </a:pPr>
              <a:t>29/05/2020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7443-D36A-484B-BA50-AEF2969F61E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2879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39827-7003-4822-A02C-BF57CDF2FB65}" type="datetimeFigureOut">
              <a:rPr lang="pt-BR"/>
              <a:pPr>
                <a:defRPr/>
              </a:pPr>
              <a:t>29/05/2020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FBD69-4243-4DE4-B61C-E9744A0B707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2837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2B7A8-8BEC-47C7-9E65-8B9E86B045F6}" type="datetimeFigureOut">
              <a:rPr lang="pt-BR"/>
              <a:pPr>
                <a:defRPr/>
              </a:pPr>
              <a:t>29/05/2020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9DF34-B8E5-499B-9387-9A298A99E7A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060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2EFEBA-DB83-4367-A574-ABE59927E2A4}" type="datetimeFigureOut">
              <a:rPr lang="pt-BR"/>
              <a:pPr>
                <a:defRPr/>
              </a:pPr>
              <a:t>29/05/2020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6DF86E9-B866-4884-B8B5-042A7EA0A45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4.uninove.br/ojs/index.php/eccos/article/viewFile/155/167" TargetMode="External"/><Relationship Id="rId2" Type="http://schemas.openxmlformats.org/officeDocument/2006/relationships/hyperlink" Target="http://www.revistas.univerciencia.org/index.php/comeduc/article/viewFile/5155/4783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ufjf.br/labesc/files/2012/03/A-Arte-de-Pesquisar-Mirian-Goldenberg.pdf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O problema da pesquisa</a:t>
            </a:r>
            <a:endParaRPr 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7360" y="2924944"/>
            <a:ext cx="6400800" cy="1752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/>
              <a:t>Teoria e Métodos de Pesquisa em Comunicação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Prof. Dr. Richard </a:t>
            </a:r>
            <a:r>
              <a:rPr lang="pt-BR" dirty="0" err="1" smtClean="0"/>
              <a:t>Romancini</a:t>
            </a:r>
            <a:r>
              <a:rPr lang="pt-BR" dirty="0" smtClean="0"/>
              <a:t> (ECA/USP)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80512" cy="1143000"/>
          </a:xfrm>
        </p:spPr>
        <p:txBody>
          <a:bodyPr/>
          <a:lstStyle/>
          <a:p>
            <a:r>
              <a:rPr lang="pt-BR" dirty="0" smtClean="0"/>
              <a:t>Problema prático e problema epistemológico – Exemplo de distinção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41784" y="1772816"/>
            <a:ext cx="8496944" cy="4478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lvl="1" indent="-266700" eaLnBrk="1" fontAlgn="auto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pt-BR" sz="2000" i="1" dirty="0" smtClean="0"/>
              <a:t>Tema</a:t>
            </a:r>
            <a:r>
              <a:rPr lang="pt-BR" sz="2000" i="1" dirty="0"/>
              <a:t>: </a:t>
            </a:r>
            <a:r>
              <a:rPr lang="pt-BR" sz="2000" b="1" dirty="0"/>
              <a:t>violência escolar e novas tecnologias</a:t>
            </a:r>
            <a:r>
              <a:rPr lang="pt-BR" sz="2000" b="1" dirty="0" smtClean="0"/>
              <a:t>.</a:t>
            </a:r>
          </a:p>
          <a:p>
            <a:pPr marL="266700" lvl="1" indent="-266700" eaLnBrk="1" fontAlgn="auto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pt-BR" sz="2000" i="1" dirty="0" smtClean="0"/>
              <a:t>Fenômeno </a:t>
            </a:r>
            <a:r>
              <a:rPr lang="pt-BR" sz="2000" i="1" dirty="0"/>
              <a:t>/ Problema existencial / Situação problemática: </a:t>
            </a:r>
            <a:r>
              <a:rPr lang="pt-BR" sz="2000" b="1" dirty="0" smtClean="0"/>
              <a:t>casos de </a:t>
            </a:r>
            <a:r>
              <a:rPr lang="pt-BR" sz="2000" b="1" dirty="0"/>
              <a:t>comportamento hostis realizados por estudantes contra </a:t>
            </a:r>
            <a:r>
              <a:rPr lang="pt-BR" sz="2000" b="1" dirty="0" smtClean="0"/>
              <a:t>seus colegas </a:t>
            </a:r>
            <a:r>
              <a:rPr lang="pt-BR" sz="2000" b="1" dirty="0"/>
              <a:t>e professores, utilizando a internet, ocorridos na Escola X, no Jardim Y, na cidade de Z, nos últimos anos</a:t>
            </a:r>
            <a:r>
              <a:rPr lang="pt-BR" sz="2000" b="1" dirty="0" smtClean="0"/>
              <a:t>.</a:t>
            </a:r>
          </a:p>
          <a:p>
            <a:pPr marL="266700" lvl="1" indent="-266700" eaLnBrk="1" fontAlgn="auto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pt-BR" sz="2000" i="1" dirty="0" smtClean="0"/>
              <a:t>Problema </a:t>
            </a:r>
            <a:r>
              <a:rPr lang="pt-BR" sz="2000" i="1" dirty="0"/>
              <a:t>de pesquisa formulado de modo inadequado, por </a:t>
            </a:r>
            <a:r>
              <a:rPr lang="pt-BR" sz="2000" i="1" dirty="0" smtClean="0"/>
              <a:t>ser voltado </a:t>
            </a:r>
            <a:r>
              <a:rPr lang="pt-BR" sz="2000" i="1" dirty="0"/>
              <a:t>à resolução de um aspecto prático. (Note, porém, que </a:t>
            </a:r>
            <a:r>
              <a:rPr lang="pt-BR" sz="2000" i="1" dirty="0" smtClean="0"/>
              <a:t>o problema </a:t>
            </a:r>
            <a:r>
              <a:rPr lang="pt-BR" sz="2000" i="1" dirty="0"/>
              <a:t>seguinte pode colaborar com o problema prático, mas </a:t>
            </a:r>
            <a:r>
              <a:rPr lang="pt-BR" sz="2000" i="1" dirty="0" smtClean="0"/>
              <a:t>é elaborado </a:t>
            </a:r>
            <a:r>
              <a:rPr lang="pt-BR" sz="2000" i="1" dirty="0"/>
              <a:t>tendo vista a obtenção de conhecimento): </a:t>
            </a:r>
            <a:r>
              <a:rPr lang="pt-BR" sz="2000" b="1" dirty="0"/>
              <a:t>Como </a:t>
            </a:r>
            <a:r>
              <a:rPr lang="pt-BR" sz="2000" b="1" dirty="0" smtClean="0"/>
              <a:t>acabar com </a:t>
            </a:r>
            <a:r>
              <a:rPr lang="pt-BR" sz="2000" b="1" dirty="0"/>
              <a:t>as agressões virtuais na </a:t>
            </a:r>
            <a:r>
              <a:rPr lang="pt-BR" sz="2000" b="1" dirty="0" smtClean="0"/>
              <a:t>escola?</a:t>
            </a:r>
          </a:p>
          <a:p>
            <a:pPr marL="266700" lvl="1" indent="-266700" eaLnBrk="1" fontAlgn="auto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pt-BR" sz="2000" i="1" dirty="0" smtClean="0"/>
              <a:t>Problema </a:t>
            </a:r>
            <a:r>
              <a:rPr lang="pt-BR" sz="2000" i="1" dirty="0"/>
              <a:t>epistemológico (e de verificação possível): </a:t>
            </a:r>
            <a:r>
              <a:rPr lang="pt-BR" sz="2000" b="1" dirty="0"/>
              <a:t>quais as características, motivações e efeitos pessoais e no grupo dos </a:t>
            </a:r>
            <a:r>
              <a:rPr lang="pt-BR" sz="2000" b="1" dirty="0" smtClean="0"/>
              <a:t>atos agressivos </a:t>
            </a:r>
            <a:r>
              <a:rPr lang="pt-BR" sz="2000" b="1" dirty="0"/>
              <a:t>envolvendo a internet na vida escolar</a:t>
            </a:r>
            <a:r>
              <a:rPr lang="pt-BR" sz="2000" b="1" dirty="0" smtClean="0"/>
              <a:t>?</a:t>
            </a:r>
            <a:endParaRPr lang="pt-BR" sz="2000" b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6941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80512" cy="1143000"/>
          </a:xfrm>
        </p:spPr>
        <p:txBody>
          <a:bodyPr/>
          <a:lstStyle/>
          <a:p>
            <a:r>
              <a:rPr lang="pt-BR" dirty="0" smtClean="0"/>
              <a:t>Problema de pesquisa – Síntese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41784" y="1772816"/>
            <a:ext cx="8496944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lvl="1" indent="-266700" eaLnBrk="1" fontAlgn="auto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pt-BR" sz="2800" dirty="0" smtClean="0"/>
              <a:t>“Formular </a:t>
            </a:r>
            <a:r>
              <a:rPr lang="pt-BR" sz="2800" dirty="0"/>
              <a:t>o problema </a:t>
            </a:r>
            <a:r>
              <a:rPr lang="pt-BR" sz="2800" i="1" dirty="0"/>
              <a:t>consiste em dizer, de maneira explícita, </a:t>
            </a:r>
            <a:r>
              <a:rPr lang="pt-BR" sz="2800" i="1" dirty="0" smtClean="0"/>
              <a:t>clara, compreensível </a:t>
            </a:r>
            <a:r>
              <a:rPr lang="pt-BR" sz="2800" i="1" dirty="0"/>
              <a:t>e operacional, qual a dificuldade, com a qual nos defrontamos e que pretendemos resolver, limitando o seu campo e apresentando suas características. Desta forma, o objetivo da </a:t>
            </a:r>
            <a:r>
              <a:rPr lang="pt-BR" sz="2800" i="1" dirty="0" smtClean="0"/>
              <a:t>formulação do </a:t>
            </a:r>
            <a:r>
              <a:rPr lang="pt-BR" sz="2800" i="1" dirty="0"/>
              <a:t>problema da pesquisa é torná-lo individualizado, específico, </a:t>
            </a:r>
            <a:r>
              <a:rPr lang="pt-BR" sz="2800" i="1" dirty="0" smtClean="0"/>
              <a:t>inconfundível” </a:t>
            </a:r>
            <a:r>
              <a:rPr lang="pt-BR" sz="2800" dirty="0"/>
              <a:t>(RUDIO, 2000, </a:t>
            </a:r>
            <a:r>
              <a:rPr lang="pt-BR" sz="2800" dirty="0" smtClean="0"/>
              <a:t>p. 94).</a:t>
            </a:r>
            <a:r>
              <a:rPr lang="pt-BR" sz="3200" dirty="0" smtClean="0"/>
              <a:t> 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> </a:t>
            </a:r>
            <a:br>
              <a:rPr lang="pt-BR" sz="2000" dirty="0"/>
            </a:br>
            <a:endParaRPr lang="pt-BR" sz="2000" b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9748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pt-BR" altLang="pt-BR" sz="4200" dirty="0" smtClean="0"/>
              <a:t>Aspectos que qualificam o problema - I</a:t>
            </a:r>
            <a:endParaRPr lang="pt-BR" altLang="pt-BR" sz="42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457200" y="1772816"/>
            <a:ext cx="8424862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6700" lvl="1" indent="-266700" eaLnBrk="1" fontAlgn="auto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latin typeface="+mn-lt"/>
                <a:cs typeface="+mn-cs"/>
              </a:rPr>
              <a:t>Formulação </a:t>
            </a:r>
            <a:r>
              <a:rPr lang="pt-BR" sz="2400" dirty="0">
                <a:latin typeface="+mn-lt"/>
                <a:cs typeface="+mn-cs"/>
              </a:rPr>
              <a:t>clara, compreensível, unívoca (</a:t>
            </a:r>
            <a:r>
              <a:rPr lang="pt-BR" sz="2400" dirty="0" smtClean="0">
                <a:latin typeface="+mn-lt"/>
                <a:cs typeface="+mn-cs"/>
              </a:rPr>
              <a:t>geralmente podendo </a:t>
            </a:r>
            <a:r>
              <a:rPr lang="pt-BR" sz="2400" dirty="0">
                <a:latin typeface="+mn-lt"/>
                <a:cs typeface="+mn-cs"/>
              </a:rPr>
              <a:t>ser sintetizado numa pergunta</a:t>
            </a:r>
            <a:r>
              <a:rPr lang="pt-BR" sz="2400" dirty="0" smtClean="0">
                <a:latin typeface="+mn-lt"/>
                <a:cs typeface="+mn-cs"/>
              </a:rPr>
              <a:t>).</a:t>
            </a:r>
          </a:p>
          <a:p>
            <a:pPr marL="266700" lvl="1" indent="-266700" eaLnBrk="1" fontAlgn="auto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latin typeface="+mn-lt"/>
                <a:cs typeface="+mn-cs"/>
              </a:rPr>
              <a:t>Adequada delimitação: não é excessivamente limitado (a ponto de não ter interesse científico) ou banal (não científico), mas também </a:t>
            </a:r>
            <a:r>
              <a:rPr lang="pt-BR" sz="2400" dirty="0" smtClean="0"/>
              <a:t>não é amplo demais (e irrespondível = projeto de vida). O segundo aspecto se </a:t>
            </a:r>
            <a:r>
              <a:rPr lang="pt-BR" sz="2400" dirty="0"/>
              <a:t>relaciona </a:t>
            </a:r>
            <a:r>
              <a:rPr lang="pt-BR" sz="2400" dirty="0" smtClean="0"/>
              <a:t>também com </a:t>
            </a:r>
            <a:r>
              <a:rPr lang="pt-BR" sz="2400" dirty="0"/>
              <a:t>o realismo ou exequibilidade da proposta.</a:t>
            </a:r>
            <a:r>
              <a:rPr lang="pt-BR" sz="2400" dirty="0"/>
              <a:t> </a:t>
            </a:r>
            <a:endParaRPr lang="pt-BR" sz="2400" dirty="0" smtClean="0"/>
          </a:p>
          <a:p>
            <a:pPr marL="266700" lvl="1" indent="-266700" eaLnBrk="1" fontAlgn="auto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latin typeface="+mn-lt"/>
                <a:cs typeface="+mn-cs"/>
              </a:rPr>
              <a:t>D</a:t>
            </a:r>
            <a:r>
              <a:rPr lang="pt-BR" sz="2400" dirty="0" smtClean="0">
                <a:latin typeface="+mn-lt"/>
                <a:cs typeface="+mn-cs"/>
              </a:rPr>
              <a:t>eve </a:t>
            </a:r>
            <a:r>
              <a:rPr lang="pt-BR" sz="2400" dirty="0">
                <a:latin typeface="+mn-lt"/>
                <a:cs typeface="+mn-cs"/>
              </a:rPr>
              <a:t>ser passível de verificação empírica, sendo </a:t>
            </a:r>
            <a:r>
              <a:rPr lang="pt-BR" sz="2400" dirty="0" err="1">
                <a:latin typeface="+mn-lt"/>
                <a:cs typeface="+mn-cs"/>
              </a:rPr>
              <a:t>factivel</a:t>
            </a:r>
            <a:r>
              <a:rPr lang="pt-BR" sz="2400" dirty="0">
                <a:latin typeface="+mn-lt"/>
                <a:cs typeface="+mn-cs"/>
              </a:rPr>
              <a:t> a </a:t>
            </a:r>
            <a:r>
              <a:rPr lang="pt-BR" sz="2400" dirty="0" smtClean="0">
                <a:latin typeface="+mn-lt"/>
                <a:cs typeface="+mn-cs"/>
              </a:rPr>
              <a:t>obtenção de </a:t>
            </a:r>
            <a:r>
              <a:rPr lang="pt-BR" sz="2400" dirty="0">
                <a:latin typeface="+mn-lt"/>
                <a:cs typeface="+mn-cs"/>
              </a:rPr>
              <a:t>dados e informações imprescindíveis a essa tarefa. </a:t>
            </a:r>
            <a:r>
              <a:rPr lang="pt-BR" sz="2400" dirty="0" smtClean="0">
                <a:latin typeface="+mn-lt"/>
                <a:cs typeface="+mn-cs"/>
              </a:rPr>
              <a:t> Em outras palavras, a pergunta deve poder ser respondida.</a:t>
            </a:r>
            <a:endParaRPr lang="pt-BR" sz="24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pt-BR" altLang="pt-BR" sz="4200" dirty="0" smtClean="0"/>
              <a:t>Aspectos que qualificam o problema - II</a:t>
            </a:r>
            <a:endParaRPr lang="pt-BR" altLang="pt-BR" sz="42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395536" y="1556792"/>
            <a:ext cx="8579296" cy="5124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lvl="1" indent="-266700" eaLnBrk="1" fontAlgn="auto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latin typeface="+mn-lt"/>
                <a:cs typeface="+mn-cs"/>
              </a:rPr>
              <a:t>Evita indagações a </a:t>
            </a:r>
            <a:r>
              <a:rPr lang="pt-BR" sz="2400" dirty="0">
                <a:latin typeface="+mn-lt"/>
                <a:cs typeface="+mn-cs"/>
              </a:rPr>
              <a:t>respeito envolvam </a:t>
            </a:r>
            <a:r>
              <a:rPr lang="pt-BR" sz="2400" dirty="0" smtClean="0">
                <a:latin typeface="+mn-lt"/>
                <a:cs typeface="+mn-cs"/>
              </a:rPr>
              <a:t>de juízos </a:t>
            </a:r>
            <a:r>
              <a:rPr lang="pt-BR" sz="2400" dirty="0">
                <a:latin typeface="+mn-lt"/>
                <a:cs typeface="+mn-cs"/>
              </a:rPr>
              <a:t>de valor (morais, éticos, estéticos, etc</a:t>
            </a:r>
            <a:r>
              <a:rPr lang="pt-BR" sz="2400" dirty="0" smtClean="0">
                <a:latin typeface="+mn-lt"/>
                <a:cs typeface="+mn-cs"/>
              </a:rPr>
              <a:t>.) ou a dimensões abstratas, como o futuro. Na verdade, como dito, o problema possui componente empírico = real, concreto, mesmo que em termos de materialidade cultural como documentos textuais ou audiovisuais).  </a:t>
            </a:r>
          </a:p>
          <a:p>
            <a:pPr marL="723900" lvl="2" indent="-266700" eaLnBrk="1" fontAlgn="auto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latin typeface="+mn-lt"/>
                <a:cs typeface="+mn-cs"/>
              </a:rPr>
              <a:t>Assim, questões </a:t>
            </a:r>
            <a:r>
              <a:rPr lang="pt-BR" sz="2400" dirty="0">
                <a:latin typeface="+mn-lt"/>
                <a:cs typeface="+mn-cs"/>
              </a:rPr>
              <a:t>como </a:t>
            </a:r>
            <a:r>
              <a:rPr lang="pt-BR" sz="2400" dirty="0">
                <a:latin typeface="+mn-lt"/>
                <a:cs typeface="+mn-cs"/>
              </a:rPr>
              <a:t>“qual é a melhor religião?”, </a:t>
            </a:r>
            <a:r>
              <a:rPr lang="pt-BR" sz="2400" dirty="0" smtClean="0">
                <a:latin typeface="+mn-lt"/>
                <a:cs typeface="+mn-cs"/>
              </a:rPr>
              <a:t>“o que significa o belo” não são estritamente científicas e não devem ser base de problemas de pesquisa. Bem como, em termos da questão do futuro </a:t>
            </a:r>
            <a:r>
              <a:rPr lang="pt-BR" sz="2400" dirty="0" smtClean="0"/>
              <a:t>“Como </a:t>
            </a:r>
            <a:r>
              <a:rPr lang="pt-BR" sz="2400" dirty="0"/>
              <a:t>as escolas brasileiras conviverão com a tecnologia no ano de 2050</a:t>
            </a:r>
            <a:r>
              <a:rPr lang="pt-BR" sz="2400" dirty="0" smtClean="0"/>
              <a:t>?”. Perguntas desse tipo podem ser interessantes, mas são inobserváveis, </a:t>
            </a:r>
            <a:r>
              <a:rPr lang="pt-BR" sz="2400" dirty="0"/>
              <a:t>pode ser </a:t>
            </a:r>
            <a:r>
              <a:rPr lang="pt-BR" sz="2400" dirty="0" smtClean="0"/>
              <a:t>abordadas </a:t>
            </a:r>
            <a:r>
              <a:rPr lang="pt-BR" sz="2400" dirty="0"/>
              <a:t>num texto no formato de </a:t>
            </a:r>
            <a:r>
              <a:rPr lang="pt-BR" sz="2400" dirty="0" smtClean="0"/>
              <a:t>ensaio especulativo</a:t>
            </a:r>
            <a:r>
              <a:rPr lang="pt-BR" sz="2400" dirty="0"/>
              <a:t>, mas não em uma </a:t>
            </a:r>
            <a:r>
              <a:rPr lang="pt-BR" sz="2400" dirty="0" smtClean="0"/>
              <a:t>pesquisa</a:t>
            </a:r>
            <a:endParaRPr lang="pt-BR" sz="2400" dirty="0" smtClean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2897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pt-BR" altLang="pt-BR" sz="4200" dirty="0" smtClean="0"/>
              <a:t>Aspectos que qualificam o problema - III</a:t>
            </a:r>
            <a:endParaRPr lang="pt-BR" altLang="pt-BR" sz="42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7638"/>
            <a:ext cx="8579296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lvl="1" indent="-266700" eaLnBrk="1" fontAlgn="auto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latin typeface="+mn-lt"/>
                <a:cs typeface="+mn-cs"/>
              </a:rPr>
              <a:t>Possui “aderência” à área/disciplina na qual procura se localizar, para o qual procura produzir conhecimentos.</a:t>
            </a:r>
          </a:p>
          <a:p>
            <a:pPr marL="723900" lvl="2" indent="-266700" eaLnBrk="1" fontAlgn="auto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latin typeface="+mn-lt"/>
                <a:cs typeface="+mn-cs"/>
              </a:rPr>
              <a:t>Assim, o problema </a:t>
            </a:r>
            <a:r>
              <a:rPr lang="pt-BR" sz="2400" dirty="0" smtClean="0"/>
              <a:t>deve </a:t>
            </a:r>
            <a:r>
              <a:rPr lang="pt-BR" sz="2400" dirty="0"/>
              <a:t>ser baseado e poder dialogar com teorias e discussões da </a:t>
            </a:r>
            <a:r>
              <a:rPr lang="pt-BR" sz="2400" dirty="0" smtClean="0"/>
              <a:t>área em </a:t>
            </a:r>
            <a:r>
              <a:rPr lang="pt-BR" sz="2400" dirty="0"/>
              <a:t>questão, tendo intenções compreensivas, analíticas – ultrapassando o mero tratamento de dados –, de modo a trazer </a:t>
            </a:r>
            <a:r>
              <a:rPr lang="pt-BR" sz="2400" dirty="0" smtClean="0"/>
              <a:t>contribuições</a:t>
            </a:r>
            <a:r>
              <a:rPr lang="pt-BR" sz="2400" dirty="0"/>
              <a:t>, em termos da aquisição de saberes, ao campo de </a:t>
            </a:r>
            <a:r>
              <a:rPr lang="pt-BR" sz="2400" dirty="0" smtClean="0"/>
              <a:t>estudo.</a:t>
            </a:r>
          </a:p>
          <a:p>
            <a:pPr marL="266700" lvl="1" indent="-266700" eaLnBrk="1" fontAlgn="auto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latin typeface="+mn-lt"/>
                <a:cs typeface="+mn-cs"/>
              </a:rPr>
              <a:t>Pode, como foi visto, </a:t>
            </a:r>
            <a:r>
              <a:rPr lang="pt-BR" sz="2400" dirty="0">
                <a:latin typeface="+mn-lt"/>
                <a:cs typeface="+mn-cs"/>
              </a:rPr>
              <a:t>decorrer de uma questão prática (“situação problemática” </a:t>
            </a:r>
            <a:r>
              <a:rPr lang="pt-BR" sz="2400" dirty="0">
                <a:latin typeface="+mn-lt"/>
                <a:cs typeface="+mn-cs"/>
              </a:rPr>
              <a:t>ou “problema </a:t>
            </a:r>
            <a:r>
              <a:rPr lang="pt-BR" sz="2400" dirty="0">
                <a:latin typeface="+mn-lt"/>
                <a:cs typeface="+mn-cs"/>
              </a:rPr>
              <a:t>existencial”), mas objetiva essencialmente adquirir conhecimentos, com um teor maior de abstração e reflexão, mais </a:t>
            </a:r>
            <a:r>
              <a:rPr lang="pt-BR" sz="2400" dirty="0">
                <a:latin typeface="+mn-lt"/>
                <a:cs typeface="+mn-cs"/>
              </a:rPr>
              <a:t>do que </a:t>
            </a:r>
            <a:r>
              <a:rPr lang="pt-BR" sz="2400" dirty="0">
                <a:latin typeface="+mn-lt"/>
                <a:cs typeface="+mn-cs"/>
              </a:rPr>
              <a:t>agir direta e imediatamente sobre determinada situação ou contexto</a:t>
            </a:r>
            <a:r>
              <a:rPr lang="pt-BR" sz="2400" dirty="0">
                <a:latin typeface="+mn-lt"/>
                <a:cs typeface="+mn-cs"/>
              </a:rPr>
              <a:t>. Trata-se</a:t>
            </a:r>
            <a:r>
              <a:rPr lang="pt-BR" sz="2400" dirty="0">
                <a:latin typeface="+mn-lt"/>
                <a:cs typeface="+mn-cs"/>
              </a:rPr>
              <a:t>, antes, de entendê-lo</a:t>
            </a:r>
            <a:r>
              <a:rPr lang="pt-BR" sz="2400" dirty="0">
                <a:latin typeface="+mn-lt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8960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pt-BR" altLang="pt-BR" sz="4200" dirty="0" smtClean="0"/>
              <a:t>Aspectos que qualificam o problema - IV</a:t>
            </a:r>
            <a:endParaRPr lang="pt-BR" altLang="pt-BR" sz="42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7638"/>
            <a:ext cx="8280920" cy="5124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lvl="1" indent="-266700" eaLnBrk="1" fontAlgn="auto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latin typeface="+mn-lt"/>
                <a:cs typeface="+mn-cs"/>
              </a:rPr>
              <a:t>Na formulação do problema, e em seus desdobramentos quanto ao planejamento da pesquisa, leva em conta preocupações </a:t>
            </a:r>
            <a:r>
              <a:rPr lang="pt-BR" sz="2000" dirty="0" smtClean="0">
                <a:latin typeface="+mn-lt"/>
                <a:cs typeface="+mn-cs"/>
              </a:rPr>
              <a:t>práticas que se relacionam à viabilidade da pesquisa:</a:t>
            </a:r>
          </a:p>
          <a:p>
            <a:pPr marL="723900" lvl="2" indent="-266700" eaLnBrk="1" fontAlgn="auto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 smtClean="0"/>
              <a:t>Conforme nota </a:t>
            </a:r>
            <a:r>
              <a:rPr lang="pt-BR" sz="2000" dirty="0" err="1" smtClean="0"/>
              <a:t>Bourdieu</a:t>
            </a:r>
            <a:r>
              <a:rPr lang="pt-BR" sz="2000" dirty="0" smtClean="0"/>
              <a:t> </a:t>
            </a:r>
            <a:r>
              <a:rPr lang="pt-BR" sz="2000" dirty="0"/>
              <a:t>(1992, 50):</a:t>
            </a:r>
            <a:br>
              <a:rPr lang="pt-BR" sz="2000" dirty="0"/>
            </a:br>
            <a:r>
              <a:rPr lang="pt-BR" sz="2000" i="1" dirty="0"/>
              <a:t>De fato, a ajuda mais decisiva, que a experiência permite que se dê ao</a:t>
            </a:r>
            <a:br>
              <a:rPr lang="pt-BR" sz="2000" i="1" dirty="0"/>
            </a:br>
            <a:r>
              <a:rPr lang="pt-BR" sz="2000" i="1" dirty="0"/>
              <a:t>investigador principiante, é a que consiste em incitá-lo a ter consideração, na definição do seu projeto, as condições reais de </a:t>
            </a:r>
            <a:r>
              <a:rPr lang="pt-BR" sz="2000" i="1" dirty="0" smtClean="0"/>
              <a:t>realização, quer </a:t>
            </a:r>
            <a:r>
              <a:rPr lang="pt-BR" sz="2000" i="1" dirty="0"/>
              <a:t>dizer, os meios, sobretudo em tempo e em competências específicas, de que ele dispõe (em especial, a natureza da sua </a:t>
            </a:r>
            <a:r>
              <a:rPr lang="pt-BR" sz="2000" i="1" dirty="0" smtClean="0"/>
              <a:t>experiência social</a:t>
            </a:r>
            <a:r>
              <a:rPr lang="pt-BR" sz="2000" i="1" dirty="0"/>
              <a:t>, a formação que recebeu) e também as possibilidades de acesso </a:t>
            </a:r>
            <a:r>
              <a:rPr lang="pt-BR" sz="2000" i="1" dirty="0" smtClean="0"/>
              <a:t>a informadores </a:t>
            </a:r>
            <a:r>
              <a:rPr lang="pt-BR" sz="2000" i="1" dirty="0"/>
              <a:t>e a informações, a documentos ou a fontes, etc. </a:t>
            </a:r>
            <a:r>
              <a:rPr lang="pt-BR" sz="2000" i="1" dirty="0" smtClean="0"/>
              <a:t>Muitas vezes</a:t>
            </a:r>
            <a:r>
              <a:rPr lang="pt-BR" sz="2000" i="1" dirty="0"/>
              <a:t>, é só ao cabo de um verdadeiro trabalho de </a:t>
            </a:r>
            <a:r>
              <a:rPr lang="pt-BR" sz="2000" i="1" dirty="0" err="1"/>
              <a:t>socioanálise</a:t>
            </a:r>
            <a:r>
              <a:rPr lang="pt-BR" sz="2000" i="1" dirty="0"/>
              <a:t> que </a:t>
            </a:r>
            <a:r>
              <a:rPr lang="pt-BR" sz="2000" i="1" dirty="0" smtClean="0"/>
              <a:t>se pode </a:t>
            </a:r>
            <a:r>
              <a:rPr lang="pt-BR" sz="2000" i="1" dirty="0"/>
              <a:t>realizar o casamento ideal de um investigador e do seu “objeto</a:t>
            </a:r>
            <a:r>
              <a:rPr lang="pt-BR" sz="2000" i="1" dirty="0" smtClean="0"/>
              <a:t>”, por </a:t>
            </a:r>
            <a:r>
              <a:rPr lang="pt-BR" sz="2000" i="1" dirty="0"/>
              <a:t>meio de toda uma série de fases de </a:t>
            </a:r>
            <a:r>
              <a:rPr lang="pt-BR" sz="2000" i="1" dirty="0" err="1"/>
              <a:t>sobreinvestimento</a:t>
            </a:r>
            <a:r>
              <a:rPr lang="pt-BR" sz="2000" i="1" dirty="0"/>
              <a:t> e </a:t>
            </a:r>
            <a:r>
              <a:rPr lang="pt-BR" sz="2000" i="1" dirty="0" smtClean="0"/>
              <a:t>de desinvestimento.</a:t>
            </a:r>
            <a:endParaRPr lang="pt-BR" sz="20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8149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395287" y="332656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Elabo</a:t>
            </a:r>
            <a:r>
              <a:rPr lang="pt-BR" altLang="pt-BR" dirty="0" smtClean="0"/>
              <a:t>ração do problema: recomendações - I</a:t>
            </a:r>
            <a:endParaRPr lang="pt-BR" altLang="pt-BR" dirty="0" smtClean="0"/>
          </a:p>
        </p:txBody>
      </p:sp>
      <p:sp>
        <p:nvSpPr>
          <p:cNvPr id="16387" name="CaixaDeTexto 2"/>
          <p:cNvSpPr txBox="1">
            <a:spLocks noChangeArrowheads="1"/>
          </p:cNvSpPr>
          <p:nvPr/>
        </p:nvSpPr>
        <p:spPr bwMode="auto">
          <a:xfrm>
            <a:off x="395287" y="1628800"/>
            <a:ext cx="8497193" cy="604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altLang="pt-BR" sz="2800" dirty="0" smtClean="0"/>
              <a:t>O exercício proposto por Braga (2005) pode ser um início interessante para se aproximar da pergunta de pesquisa.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sz="2800" dirty="0"/>
              <a:t>Goldenberg</a:t>
            </a:r>
            <a:r>
              <a:rPr lang="pt-BR" altLang="pt-BR" sz="2800" dirty="0"/>
              <a:t> </a:t>
            </a:r>
            <a:r>
              <a:rPr lang="pt-BR" altLang="pt-BR" sz="2800" dirty="0" smtClean="0"/>
              <a:t>(1999, </a:t>
            </a:r>
            <a:r>
              <a:rPr lang="pt-BR" altLang="pt-BR" sz="2800" dirty="0"/>
              <a:t>p. </a:t>
            </a:r>
            <a:r>
              <a:rPr lang="pt-BR" altLang="pt-BR" sz="2800" dirty="0"/>
              <a:t>171) </a:t>
            </a:r>
            <a:r>
              <a:rPr lang="pt-BR" altLang="pt-BR" sz="2800" dirty="0" smtClean="0"/>
              <a:t>recomenda que a elaboração de um problema de pesquisa se dê a partir: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dirty="0" smtClean="0"/>
              <a:t>da </a:t>
            </a:r>
            <a:r>
              <a:rPr lang="pt-BR" dirty="0"/>
              <a:t>imersão sistemática no assunto</a:t>
            </a:r>
            <a:r>
              <a:rPr lang="pt-BR" dirty="0" smtClean="0"/>
              <a:t>;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dirty="0" smtClean="0"/>
              <a:t>do </a:t>
            </a:r>
            <a:r>
              <a:rPr lang="pt-BR" dirty="0"/>
              <a:t>estudo da literatura </a:t>
            </a:r>
            <a:r>
              <a:rPr lang="pt-BR" dirty="0" smtClean="0"/>
              <a:t>existente (revisão da literatura e QTR);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dirty="0" smtClean="0"/>
              <a:t>da </a:t>
            </a:r>
            <a:r>
              <a:rPr lang="pt-BR" dirty="0"/>
              <a:t>discussão com pessoas que acumularam </a:t>
            </a:r>
            <a:r>
              <a:rPr lang="pt-BR" dirty="0" smtClean="0"/>
              <a:t>experiência </a:t>
            </a:r>
            <a:r>
              <a:rPr lang="pt-BR" dirty="0"/>
              <a:t>prática no campo de estudo.</a:t>
            </a:r>
            <a:endParaRPr lang="pt-BR" altLang="pt-BR" sz="2400" dirty="0"/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altLang="pt-BR" sz="2400" dirty="0"/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alt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395287" y="332656"/>
            <a:ext cx="4608761" cy="1512168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Elabo</a:t>
            </a:r>
            <a:r>
              <a:rPr lang="pt-BR" altLang="pt-BR" dirty="0" smtClean="0"/>
              <a:t>ração do problema: recomendações - II</a:t>
            </a:r>
            <a:endParaRPr lang="pt-BR" altLang="pt-BR" dirty="0" smtClean="0"/>
          </a:p>
        </p:txBody>
      </p:sp>
      <p:sp>
        <p:nvSpPr>
          <p:cNvPr id="16387" name="CaixaDeTexto 2"/>
          <p:cNvSpPr txBox="1">
            <a:spLocks noChangeArrowheads="1"/>
          </p:cNvSpPr>
          <p:nvPr/>
        </p:nvSpPr>
        <p:spPr bwMode="auto">
          <a:xfrm>
            <a:off x="323528" y="2420888"/>
            <a:ext cx="489679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altLang="pt-BR" sz="2800" dirty="0"/>
              <a:t>O esquema proposto por </a:t>
            </a:r>
            <a:r>
              <a:rPr lang="pt-BR" sz="2800" dirty="0" err="1"/>
              <a:t>Létourneau</a:t>
            </a:r>
            <a:r>
              <a:rPr lang="pt-BR" sz="2800" dirty="0"/>
              <a:t> (2011</a:t>
            </a:r>
            <a:r>
              <a:rPr lang="pt-BR" sz="2800" dirty="0"/>
              <a:t>) é similar, às discussões prévias. </a:t>
            </a:r>
            <a:r>
              <a:rPr lang="pt-BR" sz="2800" dirty="0"/>
              <a:t/>
            </a:r>
            <a:br>
              <a:rPr lang="pt-BR" sz="2800" dirty="0"/>
            </a:br>
            <a:endParaRPr lang="pt-BR" altLang="pt-BR" sz="2800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77594"/>
            <a:ext cx="3914775" cy="673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12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395287" y="332656"/>
            <a:ext cx="8065145" cy="1512168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Elabo</a:t>
            </a:r>
            <a:r>
              <a:rPr lang="pt-BR" altLang="pt-BR" dirty="0" smtClean="0"/>
              <a:t>ração do problema: recomendações - III</a:t>
            </a:r>
            <a:endParaRPr lang="pt-BR" altLang="pt-BR" dirty="0" smtClean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132856"/>
            <a:ext cx="7219950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431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395287" y="332656"/>
            <a:ext cx="8065145" cy="1512168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Elabo</a:t>
            </a:r>
            <a:r>
              <a:rPr lang="pt-BR" altLang="pt-BR" dirty="0" smtClean="0"/>
              <a:t>ração do problema: recomendações - IV</a:t>
            </a:r>
            <a:endParaRPr lang="pt-BR" altLang="pt-BR" dirty="0" smtClean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7" y="1988840"/>
            <a:ext cx="8128768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673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2420888"/>
            <a:ext cx="6933456" cy="1143000"/>
          </a:xfrm>
        </p:spPr>
        <p:txBody>
          <a:bodyPr/>
          <a:lstStyle/>
          <a:p>
            <a:r>
              <a:rPr lang="pt-BR" dirty="0" smtClean="0"/>
              <a:t>“A </a:t>
            </a:r>
            <a:r>
              <a:rPr lang="pt-BR" dirty="0"/>
              <a:t>boa resposta depende da boa pergunta</a:t>
            </a:r>
            <a:r>
              <a:rPr lang="pt-BR" dirty="0" smtClean="0"/>
              <a:t>!” </a:t>
            </a:r>
            <a:r>
              <a:rPr lang="pt-BR" dirty="0"/>
              <a:t>(GOLDENBERG, 1999, p. </a:t>
            </a:r>
            <a:r>
              <a:rPr lang="pt-BR" dirty="0" smtClean="0"/>
              <a:t>71)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1956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395287" y="332656"/>
            <a:ext cx="8065145" cy="1512168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Elabo</a:t>
            </a:r>
            <a:r>
              <a:rPr lang="pt-BR" altLang="pt-BR" dirty="0" smtClean="0"/>
              <a:t>ração do problema: recomendações - V</a:t>
            </a:r>
            <a:endParaRPr lang="pt-BR" altLang="pt-BR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171" y="2132856"/>
            <a:ext cx="7191375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292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57200" y="1417638"/>
            <a:ext cx="86868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dirty="0"/>
              <a:t>BOOTH, Wayne C.; COLOMB, Gregory G. e WILLIAMS, Joseph M. </a:t>
            </a:r>
            <a:r>
              <a:rPr lang="pt-BR" i="1" dirty="0"/>
              <a:t>A arte da pesquisa</a:t>
            </a:r>
            <a:r>
              <a:rPr lang="pt-BR" dirty="0"/>
              <a:t>. São Paulo, Martins </a:t>
            </a:r>
            <a:r>
              <a:rPr lang="pt-BR" dirty="0" smtClean="0"/>
              <a:t>Fontes, 2a </a:t>
            </a:r>
            <a:r>
              <a:rPr lang="pt-BR" dirty="0"/>
              <a:t>ed., 2005.</a:t>
            </a:r>
            <a:r>
              <a:rPr lang="pt-BR" dirty="0"/>
              <a:t> </a:t>
            </a:r>
            <a:endParaRPr lang="pt-BR" dirty="0" smtClean="0"/>
          </a:p>
          <a:p>
            <a:pPr>
              <a:spcAft>
                <a:spcPts val="1200"/>
              </a:spcAft>
            </a:pPr>
            <a:r>
              <a:rPr lang="pt-BR" dirty="0" smtClean="0"/>
              <a:t>BRAGA, José </a:t>
            </a:r>
            <a:r>
              <a:rPr lang="pt-BR" dirty="0" err="1" smtClean="0"/>
              <a:t>Luis</a:t>
            </a:r>
            <a:r>
              <a:rPr lang="pt-BR" dirty="0" smtClean="0"/>
              <a:t>. </a:t>
            </a:r>
            <a:r>
              <a:rPr lang="pt-BR" dirty="0"/>
              <a:t>Para começar um projeto de pesquisa. </a:t>
            </a:r>
            <a:r>
              <a:rPr lang="pt-BR" i="1" dirty="0"/>
              <a:t>Comunicação &amp; Educação</a:t>
            </a:r>
            <a:r>
              <a:rPr lang="pt-BR" dirty="0"/>
              <a:t>, n. 3, set./dez. 2005. Disponível em</a:t>
            </a:r>
            <a:br>
              <a:rPr lang="pt-BR" dirty="0"/>
            </a:br>
            <a:r>
              <a:rPr lang="pt-BR" dirty="0" smtClean="0">
                <a:hlinkClick r:id="rId2"/>
              </a:rPr>
              <a:t>http</a:t>
            </a:r>
            <a:r>
              <a:rPr lang="pt-BR" dirty="0">
                <a:hlinkClick r:id="rId2"/>
              </a:rPr>
              <a:t>://</a:t>
            </a:r>
            <a:r>
              <a:rPr lang="pt-BR" dirty="0" smtClean="0">
                <a:hlinkClick r:id="rId2"/>
              </a:rPr>
              <a:t>www.revistas.univerciencia.org/index.php/comeduc/article/viewFile/5155/4783</a:t>
            </a:r>
            <a:r>
              <a:rPr lang="pt-BR" dirty="0" smtClean="0"/>
              <a:t>. 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GATTI, </a:t>
            </a:r>
            <a:r>
              <a:rPr lang="pt-BR" dirty="0" err="1" smtClean="0"/>
              <a:t>Bernardete</a:t>
            </a:r>
            <a:r>
              <a:rPr lang="pt-BR" dirty="0" smtClean="0"/>
              <a:t> A. </a:t>
            </a:r>
            <a:r>
              <a:rPr lang="pt-BR" dirty="0"/>
              <a:t>Algumas considerações sobre procedimentos metodológicos nas pesquisas educacionais. </a:t>
            </a:r>
            <a:r>
              <a:rPr lang="pt-BR" i="1" dirty="0" err="1"/>
              <a:t>EccoS</a:t>
            </a:r>
            <a:r>
              <a:rPr lang="pt-BR" i="1" dirty="0"/>
              <a:t> </a:t>
            </a:r>
            <a:r>
              <a:rPr lang="pt-BR" i="1" dirty="0" smtClean="0"/>
              <a:t>Rev. Cient</a:t>
            </a:r>
            <a:r>
              <a:rPr lang="pt-BR" i="1" dirty="0"/>
              <a:t>.</a:t>
            </a:r>
            <a:r>
              <a:rPr lang="pt-BR" dirty="0"/>
              <a:t>, Vol. 1, p. 63-79, 1999. Disponível em: </a:t>
            </a:r>
            <a:r>
              <a:rPr lang="pt-BR" dirty="0" smtClean="0">
                <a:hlinkClick r:id="rId3"/>
              </a:rPr>
              <a:t>http</a:t>
            </a:r>
            <a:r>
              <a:rPr lang="pt-BR" dirty="0">
                <a:hlinkClick r:id="rId3"/>
              </a:rPr>
              <a:t>://</a:t>
            </a:r>
            <a:r>
              <a:rPr lang="pt-BR" dirty="0" smtClean="0">
                <a:hlinkClick r:id="rId3"/>
              </a:rPr>
              <a:t>www4.uninove.br/ojs/index.php/eccos/article/viewFile/155/167</a:t>
            </a:r>
            <a:r>
              <a:rPr lang="pt-BR" dirty="0" smtClean="0"/>
              <a:t>. </a:t>
            </a:r>
          </a:p>
          <a:p>
            <a:pPr>
              <a:spcAft>
                <a:spcPts val="1200"/>
              </a:spcAft>
            </a:pPr>
            <a:r>
              <a:rPr lang="pt-BR" dirty="0"/>
              <a:t>GOLDENBERG, Mirian. </a:t>
            </a:r>
            <a:r>
              <a:rPr lang="pt-BR" i="1" dirty="0"/>
              <a:t>A arte de pesquisar: </a:t>
            </a:r>
            <a:r>
              <a:rPr lang="pt-BR" dirty="0"/>
              <a:t>como fazer pesquisa qualitativa em </a:t>
            </a:r>
            <a:r>
              <a:rPr lang="pt-BR" dirty="0" smtClean="0"/>
              <a:t>ciências </a:t>
            </a:r>
            <a:r>
              <a:rPr lang="pt-BR" dirty="0"/>
              <a:t>sociais. Rio de </a:t>
            </a:r>
            <a:r>
              <a:rPr lang="pt-BR" dirty="0" smtClean="0"/>
              <a:t>Janeiro, Record</a:t>
            </a:r>
            <a:r>
              <a:rPr lang="pt-BR" dirty="0"/>
              <a:t>, 3a ed., 1999.</a:t>
            </a:r>
            <a:r>
              <a:rPr lang="pt-BR" dirty="0"/>
              <a:t> </a:t>
            </a:r>
            <a:r>
              <a:rPr lang="pt-BR" dirty="0" smtClean="0"/>
              <a:t>Disponível em</a:t>
            </a:r>
            <a:r>
              <a:rPr lang="pt-BR" dirty="0"/>
              <a:t>:  </a:t>
            </a:r>
            <a:r>
              <a:rPr lang="pt-BR" dirty="0">
                <a:hlinkClick r:id="rId4"/>
              </a:rPr>
              <a:t>http://</a:t>
            </a:r>
            <a:r>
              <a:rPr lang="pt-BR" dirty="0" smtClean="0">
                <a:hlinkClick r:id="rId4"/>
              </a:rPr>
              <a:t>www.ufjf.br/labesc/files/2012/03/A-Arte-de-Pesquisar-Mirian-Goldenberg.pdf</a:t>
            </a:r>
            <a:r>
              <a:rPr lang="pt-BR" dirty="0" smtClean="0"/>
              <a:t> </a:t>
            </a:r>
          </a:p>
          <a:p>
            <a:pPr>
              <a:spcAft>
                <a:spcPts val="1200"/>
              </a:spcAft>
            </a:pPr>
            <a:r>
              <a:rPr lang="pt-BR" dirty="0"/>
              <a:t>LANKSHEAR, Colin; KNOBEL, Michele. </a:t>
            </a:r>
            <a:r>
              <a:rPr lang="pt-BR" i="1" dirty="0"/>
              <a:t>Pesquisa pedagógica: </a:t>
            </a:r>
            <a:r>
              <a:rPr lang="pt-BR" dirty="0"/>
              <a:t>do projeto à </a:t>
            </a:r>
            <a:r>
              <a:rPr lang="pt-BR" dirty="0" err="1"/>
              <a:t>implementação.Porto</a:t>
            </a:r>
            <a:r>
              <a:rPr lang="pt-BR" dirty="0"/>
              <a:t> </a:t>
            </a:r>
            <a:r>
              <a:rPr lang="pt-BR" dirty="0" err="1" smtClean="0"/>
              <a:t>Alegre,Artmed</a:t>
            </a:r>
            <a:r>
              <a:rPr lang="pt-BR" dirty="0" smtClean="0"/>
              <a:t>, 2008</a:t>
            </a:r>
            <a:r>
              <a:rPr lang="pt-BR" dirty="0"/>
              <a:t>.</a:t>
            </a:r>
            <a:r>
              <a:rPr lang="pt-BR" dirty="0"/>
              <a:t> </a:t>
            </a:r>
            <a:endParaRPr lang="pt-BR" dirty="0" smtClean="0"/>
          </a:p>
          <a:p>
            <a:pPr>
              <a:spcAft>
                <a:spcPts val="1200"/>
              </a:spcAft>
            </a:pPr>
            <a:r>
              <a:rPr lang="pt-BR" dirty="0" err="1" smtClean="0"/>
              <a:t>LAVILLE,Christian</a:t>
            </a:r>
            <a:r>
              <a:rPr lang="pt-BR" dirty="0"/>
              <a:t>; DIONNE, Jean. </a:t>
            </a:r>
            <a:r>
              <a:rPr lang="pt-BR" i="1" dirty="0"/>
              <a:t>A construção do saber: </a:t>
            </a:r>
            <a:r>
              <a:rPr lang="pt-BR" dirty="0"/>
              <a:t>manual de metodologia das ciências humanas. </a:t>
            </a:r>
            <a:r>
              <a:rPr lang="pt-BR" dirty="0" smtClean="0"/>
              <a:t>Porto Alegre</a:t>
            </a:r>
            <a:r>
              <a:rPr lang="pt-BR" dirty="0"/>
              <a:t>, Artmed; Belo Horizonte, Ed. UFMG, 1999</a:t>
            </a:r>
            <a:r>
              <a:rPr lang="pt-BR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pt-BR" dirty="0"/>
              <a:t/>
            </a:r>
            <a:br>
              <a:rPr lang="pt-BR" dirty="0"/>
            </a:br>
            <a:r>
              <a:rPr lang="pt-BR" dirty="0"/>
              <a:t> </a:t>
            </a:r>
            <a:br>
              <a:rPr lang="pt-BR" dirty="0"/>
            </a:br>
            <a:endParaRPr lang="pt-BR" dirty="0" smtClean="0"/>
          </a:p>
          <a:p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7072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57200" y="1417638"/>
            <a:ext cx="86868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dirty="0" smtClean="0"/>
              <a:t>LÉTOURNEAU</a:t>
            </a:r>
            <a:r>
              <a:rPr lang="pt-BR" dirty="0"/>
              <a:t>, </a:t>
            </a:r>
            <a:r>
              <a:rPr lang="pt-BR" dirty="0" err="1"/>
              <a:t>Jocelyn</a:t>
            </a:r>
            <a:r>
              <a:rPr lang="pt-BR" dirty="0"/>
              <a:t>. </a:t>
            </a:r>
            <a:r>
              <a:rPr lang="pt-BR" i="1" dirty="0"/>
              <a:t>Ferramentas para o pesquisador iniciante</a:t>
            </a:r>
            <a:r>
              <a:rPr lang="pt-BR" dirty="0"/>
              <a:t>. São Paulo, Martins Fontes, </a:t>
            </a:r>
            <a:r>
              <a:rPr lang="pt-BR" dirty="0" smtClean="0"/>
              <a:t>2011.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LOPES</a:t>
            </a:r>
            <a:r>
              <a:rPr lang="pt-BR" dirty="0"/>
              <a:t>, Maria </a:t>
            </a:r>
            <a:r>
              <a:rPr lang="pt-BR" dirty="0" err="1" smtClean="0"/>
              <a:t>Immacolata</a:t>
            </a:r>
            <a:r>
              <a:rPr lang="pt-BR" dirty="0" smtClean="0"/>
              <a:t> </a:t>
            </a:r>
            <a:r>
              <a:rPr lang="pt-BR" dirty="0" err="1" smtClean="0"/>
              <a:t>Vassallo</a:t>
            </a:r>
            <a:r>
              <a:rPr lang="pt-BR" dirty="0" smtClean="0"/>
              <a:t> </a:t>
            </a:r>
            <a:r>
              <a:rPr lang="pt-BR" dirty="0"/>
              <a:t>de. </a:t>
            </a:r>
            <a:r>
              <a:rPr lang="pt-BR" i="1" dirty="0"/>
              <a:t>Pesquisa em comunicação</a:t>
            </a:r>
            <a:r>
              <a:rPr lang="pt-BR" dirty="0"/>
              <a:t>. São Paulo, Loyola, 8a ed., </a:t>
            </a:r>
            <a:r>
              <a:rPr lang="pt-BR" dirty="0" smtClean="0"/>
              <a:t>2007. 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RUDIO, Franz V. </a:t>
            </a:r>
            <a:r>
              <a:rPr lang="pt-BR" i="1" dirty="0" smtClean="0"/>
              <a:t>Introdução </a:t>
            </a:r>
            <a:r>
              <a:rPr lang="pt-BR" i="1" dirty="0"/>
              <a:t>ao projeto de metodologia científica</a:t>
            </a:r>
            <a:r>
              <a:rPr lang="pt-BR" dirty="0"/>
              <a:t>. </a:t>
            </a:r>
            <a:r>
              <a:rPr lang="pt-BR" dirty="0" smtClean="0"/>
              <a:t>Petrópolis, RH: </a:t>
            </a:r>
            <a:r>
              <a:rPr lang="pt-BR" dirty="0"/>
              <a:t>Vozes, </a:t>
            </a:r>
            <a:r>
              <a:rPr lang="pt-BR" dirty="0" smtClean="0"/>
              <a:t>2000. </a:t>
            </a:r>
          </a:p>
          <a:p>
            <a:pPr>
              <a:spcAft>
                <a:spcPts val="1200"/>
              </a:spcAft>
            </a:pPr>
            <a:r>
              <a:rPr lang="pt-BR" dirty="0"/>
              <a:t>SANTAELLA, Lucia. </a:t>
            </a:r>
            <a:r>
              <a:rPr lang="pt-BR" i="1" dirty="0"/>
              <a:t>Comunicação e pesquisa: </a:t>
            </a:r>
            <a:r>
              <a:rPr lang="pt-BR" dirty="0"/>
              <a:t>projetos para mestrado e doutorado. São Paulo, Hacker, </a:t>
            </a:r>
            <a:r>
              <a:rPr lang="pt-BR" dirty="0" smtClean="0"/>
              <a:t>2001. 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 </a:t>
            </a:r>
            <a:br>
              <a:rPr lang="pt-BR" dirty="0"/>
            </a:br>
            <a:endParaRPr lang="pt-BR" dirty="0" smtClean="0"/>
          </a:p>
          <a:p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0181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Centralidade da questão</a:t>
            </a:r>
            <a:endParaRPr lang="pt-BR" altLang="pt-BR" dirty="0" smtClean="0"/>
          </a:p>
        </p:txBody>
      </p:sp>
      <p:sp>
        <p:nvSpPr>
          <p:cNvPr id="4099" name="CaixaDeTexto 2"/>
          <p:cNvSpPr txBox="1">
            <a:spLocks noChangeArrowheads="1"/>
          </p:cNvSpPr>
          <p:nvPr/>
        </p:nvSpPr>
        <p:spPr bwMode="auto">
          <a:xfrm>
            <a:off x="323850" y="1268413"/>
            <a:ext cx="8640763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altLang="pt-BR" sz="2400" dirty="0" smtClean="0">
                <a:solidFill>
                  <a:srgbClr val="002060"/>
                </a:solidFill>
              </a:rPr>
              <a:t>Localizado por Lopes (2007) na </a:t>
            </a:r>
            <a:r>
              <a:rPr lang="pt-BR" altLang="pt-BR" sz="2400" b="1" dirty="0" smtClean="0">
                <a:solidFill>
                  <a:srgbClr val="002060"/>
                </a:solidFill>
              </a:rPr>
              <a:t>fase</a:t>
            </a:r>
            <a:r>
              <a:rPr lang="pt-BR" altLang="pt-BR" sz="2400" dirty="0" smtClean="0">
                <a:solidFill>
                  <a:srgbClr val="002060"/>
                </a:solidFill>
              </a:rPr>
              <a:t> de </a:t>
            </a:r>
            <a:r>
              <a:rPr lang="pt-BR" altLang="pt-BR" sz="2400" b="1" dirty="0" smtClean="0">
                <a:solidFill>
                  <a:srgbClr val="002060"/>
                </a:solidFill>
              </a:rPr>
              <a:t>definição do objeto</a:t>
            </a:r>
            <a:r>
              <a:rPr lang="pt-BR" altLang="pt-BR" sz="2400" dirty="0" smtClean="0">
                <a:solidFill>
                  <a:srgbClr val="002060"/>
                </a:solidFill>
              </a:rPr>
              <a:t>, a etapa de </a:t>
            </a:r>
            <a:r>
              <a:rPr lang="pt-BR" altLang="pt-BR" sz="2400" b="1" dirty="0" smtClean="0">
                <a:solidFill>
                  <a:srgbClr val="002060"/>
                </a:solidFill>
              </a:rPr>
              <a:t>elaboração do problema de pesquisa </a:t>
            </a:r>
            <a:r>
              <a:rPr lang="pt-BR" altLang="pt-BR" sz="2400" dirty="0" smtClean="0">
                <a:solidFill>
                  <a:srgbClr val="002060"/>
                </a:solidFill>
              </a:rPr>
              <a:t>é considerada crucial por diversos os metodólogos, pois: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sz="3000" dirty="0" smtClean="0"/>
              <a:t>“</a:t>
            </a:r>
            <a:r>
              <a:rPr lang="pt-BR" sz="3000" dirty="0"/>
              <a:t>O que determina como trabalhar é o problema que se quer trabalhar: só </a:t>
            </a:r>
            <a:r>
              <a:rPr lang="pt-BR" sz="3000" dirty="0" smtClean="0"/>
              <a:t>se escolhe </a:t>
            </a:r>
            <a:r>
              <a:rPr lang="pt-BR" sz="3000" dirty="0"/>
              <a:t>o caminho quando se sabe aonde se quer chegar</a:t>
            </a:r>
            <a:r>
              <a:rPr lang="pt-BR" sz="3000" dirty="0" smtClean="0"/>
              <a:t>” (GOLDENBERG, 1999</a:t>
            </a:r>
            <a:r>
              <a:rPr lang="pt-BR" sz="3000" dirty="0"/>
              <a:t>, </a:t>
            </a:r>
            <a:r>
              <a:rPr lang="pt-BR" sz="3000" dirty="0" smtClean="0"/>
              <a:t>p. 14), </a:t>
            </a:r>
            <a:r>
              <a:rPr lang="pt-BR" sz="3000" i="1" dirty="0" smtClean="0"/>
              <a:t>ou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sz="3000" dirty="0" smtClean="0"/>
              <a:t>“E </a:t>
            </a:r>
            <a:r>
              <a:rPr lang="pt-BR" sz="3000" dirty="0"/>
              <a:t>ela </a:t>
            </a:r>
            <a:r>
              <a:rPr lang="pt-BR" sz="3000" dirty="0" smtClean="0"/>
              <a:t>[a definição do problema] que </a:t>
            </a:r>
            <a:r>
              <a:rPr lang="pt-BR" sz="3000" dirty="0"/>
              <a:t>serve para definir e guiar as operações </a:t>
            </a:r>
            <a:r>
              <a:rPr lang="pt-BR" sz="3000" dirty="0" smtClean="0"/>
              <a:t>posteriores, como </a:t>
            </a:r>
            <a:r>
              <a:rPr lang="pt-BR" sz="3000" dirty="0"/>
              <a:t>uma espécie de piloto automático, uma vez que tenha sido </a:t>
            </a:r>
            <a:r>
              <a:rPr lang="pt-BR" sz="3000" dirty="0" smtClean="0"/>
              <a:t>bem planejada” (</a:t>
            </a:r>
            <a:r>
              <a:rPr lang="it-IT" sz="3000" dirty="0" smtClean="0"/>
              <a:t>LAVILLE; DIONNE, 1999</a:t>
            </a:r>
            <a:r>
              <a:rPr lang="it-IT" sz="3000" dirty="0"/>
              <a:t>, </a:t>
            </a:r>
            <a:r>
              <a:rPr lang="it-IT" sz="3000" dirty="0" smtClean="0"/>
              <a:t>p. 85</a:t>
            </a:r>
            <a:r>
              <a:rPr lang="it-IT" sz="3000" dirty="0"/>
              <a:t>)</a:t>
            </a:r>
            <a:r>
              <a:rPr lang="it-IT" sz="3000" dirty="0"/>
              <a:t> </a:t>
            </a:r>
            <a:endParaRPr lang="pt-BR" altLang="pt-BR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Definição de problema de pesquisa</a:t>
            </a:r>
            <a:endParaRPr lang="pt-BR" dirty="0" smtClean="0"/>
          </a:p>
        </p:txBody>
      </p:sp>
      <p:sp>
        <p:nvSpPr>
          <p:cNvPr id="4099" name="CaixaDeTexto 2"/>
          <p:cNvSpPr txBox="1">
            <a:spLocks noChangeArrowheads="1"/>
          </p:cNvSpPr>
          <p:nvPr/>
        </p:nvSpPr>
        <p:spPr bwMode="auto">
          <a:xfrm>
            <a:off x="323528" y="1340768"/>
            <a:ext cx="8748713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400" dirty="0" smtClean="0">
                <a:solidFill>
                  <a:srgbClr val="002060"/>
                </a:solidFill>
              </a:rPr>
              <a:t>O termo “</a:t>
            </a:r>
            <a:r>
              <a:rPr lang="pt-BR" altLang="pt-BR" sz="2400" b="1" dirty="0" smtClean="0">
                <a:solidFill>
                  <a:srgbClr val="002060"/>
                </a:solidFill>
              </a:rPr>
              <a:t>problema de pesquisa</a:t>
            </a:r>
            <a:r>
              <a:rPr lang="pt-BR" altLang="pt-BR" sz="2400" dirty="0" smtClean="0">
                <a:solidFill>
                  <a:srgbClr val="002060"/>
                </a:solidFill>
              </a:rPr>
              <a:t>” não tem o mesmo sentido do senso comum e pode, na verdade, ser definido como:</a:t>
            </a:r>
          </a:p>
          <a:p>
            <a:pPr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pt-BR" sz="3000" dirty="0"/>
              <a:t>“Uma </a:t>
            </a:r>
            <a:r>
              <a:rPr lang="pt-BR" sz="3000" dirty="0"/>
              <a:t>questão que não tem uma resposta </a:t>
            </a:r>
            <a:r>
              <a:rPr lang="pt-BR" sz="3000" dirty="0"/>
              <a:t>plausível imediata </a:t>
            </a:r>
            <a:r>
              <a:rPr lang="pt-BR" sz="3000" dirty="0"/>
              <a:t>ou evidente. São aquelas questões que necessitam de </a:t>
            </a:r>
            <a:r>
              <a:rPr lang="pt-BR" sz="3000" dirty="0"/>
              <a:t>um esforço </a:t>
            </a:r>
            <a:r>
              <a:rPr lang="pt-BR" sz="3000" dirty="0"/>
              <a:t>específico, metódico para se tentar obter </a:t>
            </a:r>
            <a:r>
              <a:rPr lang="pt-BR" sz="3000" dirty="0"/>
              <a:t>respostas” (Gatti, 1999</a:t>
            </a:r>
            <a:r>
              <a:rPr lang="pt-BR" sz="3000" dirty="0"/>
              <a:t>, </a:t>
            </a:r>
            <a:r>
              <a:rPr lang="pt-BR" sz="3000" dirty="0"/>
              <a:t>p. </a:t>
            </a:r>
            <a:r>
              <a:rPr lang="pt-BR" sz="3000" dirty="0"/>
              <a:t>74</a:t>
            </a:r>
            <a:r>
              <a:rPr lang="pt-BR" sz="3000" dirty="0" smtClean="0"/>
              <a:t>), </a:t>
            </a:r>
            <a:r>
              <a:rPr lang="pt-BR" sz="3000" i="1" dirty="0" smtClean="0"/>
              <a:t>ou</a:t>
            </a:r>
            <a:r>
              <a:rPr lang="pt-BR" sz="3000" dirty="0" smtClean="0"/>
              <a:t> </a:t>
            </a:r>
            <a:endParaRPr lang="pt-BR" sz="3000" dirty="0"/>
          </a:p>
          <a:p>
            <a:pPr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pt-BR" sz="3000" dirty="0" smtClean="0"/>
              <a:t>“O </a:t>
            </a:r>
            <a:r>
              <a:rPr lang="pt-BR" sz="3000" dirty="0"/>
              <a:t>problema de pesquisa é uma </a:t>
            </a:r>
            <a:r>
              <a:rPr lang="pt-BR" sz="3000" dirty="0"/>
              <a:t>interrogação que </a:t>
            </a:r>
            <a:r>
              <a:rPr lang="pt-BR" sz="3000" dirty="0"/>
              <a:t>implica em </a:t>
            </a:r>
            <a:r>
              <a:rPr lang="pt-BR" sz="3000" dirty="0" smtClean="0"/>
              <a:t>[...] uma </a:t>
            </a:r>
            <a:r>
              <a:rPr lang="pt-BR" sz="3000" dirty="0"/>
              <a:t>dificuldade ainda sem </a:t>
            </a:r>
            <a:r>
              <a:rPr lang="pt-BR" sz="3000" dirty="0"/>
              <a:t>solução que </a:t>
            </a:r>
            <a:r>
              <a:rPr lang="pt-BR" sz="3000" dirty="0"/>
              <a:t>deve ser </a:t>
            </a:r>
            <a:r>
              <a:rPr lang="pt-BR" sz="3000" b="1" dirty="0"/>
              <a:t>determinada com precisão </a:t>
            </a:r>
            <a:r>
              <a:rPr lang="pt-BR" sz="3000" dirty="0"/>
              <a:t>para que possa realizar </a:t>
            </a:r>
            <a:r>
              <a:rPr lang="pt-BR" sz="3000" dirty="0"/>
              <a:t>seu exame</a:t>
            </a:r>
            <a:r>
              <a:rPr lang="pt-BR" sz="3000" dirty="0"/>
              <a:t>, avaliação, </a:t>
            </a:r>
            <a:r>
              <a:rPr lang="pt-BR" sz="3000" dirty="0"/>
              <a:t>crítica” (SANTAELLA, 2001, p. </a:t>
            </a:r>
            <a:r>
              <a:rPr lang="pt-BR" sz="3000" dirty="0" smtClean="0"/>
              <a:t>165, grifo meu)</a:t>
            </a:r>
            <a:r>
              <a:rPr lang="pt-BR" sz="2400" dirty="0"/>
              <a:t/>
            </a:r>
            <a:br>
              <a:rPr lang="pt-BR" sz="2400" dirty="0"/>
            </a:br>
            <a:endParaRPr lang="pt-BR" altLang="pt-BR" sz="2400" dirty="0" smtClean="0"/>
          </a:p>
          <a:p>
            <a:pPr marL="0" indent="0" eaLnBrk="1" hangingPunct="1">
              <a:spcAft>
                <a:spcPts val="1200"/>
              </a:spcAft>
              <a:defRPr/>
            </a:pPr>
            <a:endParaRPr lang="pt-BR" altLang="pt-BR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Tema e problema da pesquisa</a:t>
            </a:r>
            <a:endParaRPr lang="pt-BR" altLang="pt-BR" dirty="0" smtClean="0"/>
          </a:p>
        </p:txBody>
      </p:sp>
      <p:sp>
        <p:nvSpPr>
          <p:cNvPr id="6147" name="CaixaDeTexto 2"/>
          <p:cNvSpPr txBox="1">
            <a:spLocks noChangeArrowheads="1"/>
          </p:cNvSpPr>
          <p:nvPr/>
        </p:nvSpPr>
        <p:spPr bwMode="auto">
          <a:xfrm>
            <a:off x="425603" y="1417638"/>
            <a:ext cx="8568952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altLang="pt-BR" sz="2800" dirty="0" smtClean="0"/>
              <a:t>Todo problema se situa, como nota Lopes (2007, p. 138), “num </a:t>
            </a:r>
            <a:r>
              <a:rPr lang="pt-BR" sz="2800" dirty="0" smtClean="0"/>
              <a:t>conjunto </a:t>
            </a:r>
            <a:r>
              <a:rPr lang="pt-BR" sz="2800" dirty="0"/>
              <a:t>mais </a:t>
            </a:r>
            <a:r>
              <a:rPr lang="pt-BR" sz="2800" dirty="0" smtClean="0"/>
              <a:t>amplo que é o assunto </a:t>
            </a:r>
            <a:r>
              <a:rPr lang="pt-BR" sz="2800" dirty="0"/>
              <a:t>ou tema da </a:t>
            </a:r>
            <a:r>
              <a:rPr lang="pt-BR" sz="2800" dirty="0" smtClean="0"/>
              <a:t>pesquisa”.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altLang="pt-BR" sz="2800" dirty="0" smtClean="0"/>
              <a:t>Sobre qualquer tema são possíveis inúmeros problemas de pesquisa. Por exemplo, sobre o tema “divórcio”: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sz="2400" dirty="0"/>
              <a:t>“quais as causas do divórcio </a:t>
            </a:r>
            <a:r>
              <a:rPr lang="pt-BR" sz="2400" dirty="0" smtClean="0"/>
              <a:t>(?)”;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sz="2400" dirty="0" smtClean="0"/>
              <a:t>“</a:t>
            </a:r>
            <a:r>
              <a:rPr lang="pt-BR" sz="2400" dirty="0"/>
              <a:t>quais as características da pessoa que se divorcia </a:t>
            </a:r>
            <a:r>
              <a:rPr lang="pt-BR" sz="2400" dirty="0" smtClean="0"/>
              <a:t>(?)”, e </a:t>
            </a:r>
          </a:p>
          <a:p>
            <a:pPr lvl="1"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sz="2400" dirty="0" smtClean="0"/>
              <a:t>“qual a influência dos dispositivos comunicacionais nas causas de divórcio (?)”</a:t>
            </a:r>
            <a:r>
              <a:rPr lang="pt-BR" sz="2400" dirty="0"/>
              <a:t/>
            </a:r>
            <a:br>
              <a:rPr lang="pt-BR" sz="2400" dirty="0"/>
            </a:br>
            <a:endParaRPr lang="pt-BR" altLang="pt-BR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Tema, problem</a:t>
            </a:r>
            <a:r>
              <a:rPr lang="pt-BR" altLang="pt-BR" dirty="0" smtClean="0"/>
              <a:t>ática</a:t>
            </a:r>
            <a:r>
              <a:rPr lang="pt-BR" altLang="pt-BR" dirty="0" smtClean="0"/>
              <a:t> e problema</a:t>
            </a:r>
            <a:endParaRPr lang="pt-BR" altLang="pt-BR" dirty="0" smtClean="0"/>
          </a:p>
        </p:txBody>
      </p:sp>
      <p:sp>
        <p:nvSpPr>
          <p:cNvPr id="6147" name="CaixaDeTexto 2"/>
          <p:cNvSpPr txBox="1">
            <a:spLocks noChangeArrowheads="1"/>
          </p:cNvSpPr>
          <p:nvPr/>
        </p:nvSpPr>
        <p:spPr bwMode="auto">
          <a:xfrm>
            <a:off x="323528" y="1441042"/>
            <a:ext cx="5010493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pt-BR" altLang="pt-BR" sz="2800" dirty="0" smtClean="0"/>
              <a:t>Já a problemática de pesquisa pode ser definida como </a:t>
            </a:r>
            <a:r>
              <a:rPr lang="pt-BR" sz="2800" dirty="0"/>
              <a:t>“a visão global do próprio objeto de pesquisa e </a:t>
            </a:r>
            <a:r>
              <a:rPr lang="pt-BR" sz="2800" dirty="0" smtClean="0"/>
              <a:t>do domínio </a:t>
            </a:r>
            <a:r>
              <a:rPr lang="pt-BR" sz="2800" dirty="0"/>
              <a:t>científico (disciplina) na qual ela se desenvolve” (LOPES, </a:t>
            </a:r>
            <a:r>
              <a:rPr lang="pt-BR" sz="2800" dirty="0" smtClean="0"/>
              <a:t>2007, p. 122). Ou seja, trata-se da contextualização teórica mais geral que envolve o objeto e o problema que se elabora.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endParaRPr lang="pt-BR" altLang="pt-BR" sz="2400" dirty="0" smtClean="0"/>
          </a:p>
        </p:txBody>
      </p:sp>
      <p:sp>
        <p:nvSpPr>
          <p:cNvPr id="2" name="Seta para Baixo 1"/>
          <p:cNvSpPr/>
          <p:nvPr/>
        </p:nvSpPr>
        <p:spPr>
          <a:xfrm>
            <a:off x="6156176" y="2636912"/>
            <a:ext cx="129614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Baixo 4"/>
          <p:cNvSpPr/>
          <p:nvPr/>
        </p:nvSpPr>
        <p:spPr>
          <a:xfrm>
            <a:off x="6156176" y="4465264"/>
            <a:ext cx="129614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6300192" y="1985431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TEMA</a:t>
            </a:r>
            <a:endParaRPr lang="pt-BR" sz="28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5697897" y="370320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PROBLEMÁTICA</a:t>
            </a:r>
            <a:endParaRPr lang="pt-BR" sz="28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5940152" y="543527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PROBLEMA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89355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80512" cy="1143000"/>
          </a:xfrm>
        </p:spPr>
        <p:txBody>
          <a:bodyPr/>
          <a:lstStyle/>
          <a:p>
            <a:r>
              <a:rPr lang="pt-BR" dirty="0" smtClean="0"/>
              <a:t>Problema prático e problema epistemológico - I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57200" y="1772816"/>
            <a:ext cx="8424862" cy="57708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6700" lvl="1" indent="-266700" eaLnBrk="1" fontAlgn="auto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latin typeface="+mn-lt"/>
                <a:cs typeface="+mn-cs"/>
              </a:rPr>
              <a:t>Braga (2005), e outros autores, notam que se deve evitar problemas estritamente práticos, pois estes dependem de soluções ancoradas numa ação direta, num fazer</a:t>
            </a:r>
          </a:p>
          <a:p>
            <a:pPr marL="266700" lvl="1" indent="-266700" eaLnBrk="1" fontAlgn="auto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latin typeface="+mn-lt"/>
                <a:cs typeface="+mn-cs"/>
              </a:rPr>
              <a:t>Entretanto, o próprio autor nota a possibilidade de “derivar” um “problema de conhecimento” a partir de um “problema prático”:</a:t>
            </a:r>
          </a:p>
          <a:p>
            <a:pPr marL="723900" lvl="2" indent="-266700" eaLnBrk="1" fontAlgn="auto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latin typeface="+mn-lt"/>
                <a:cs typeface="+mn-cs"/>
              </a:rPr>
              <a:t>“</a:t>
            </a:r>
            <a:r>
              <a:rPr lang="pt-BR" sz="2000" dirty="0"/>
              <a:t>Dada uma situação-problema na realidade, se essa situação </a:t>
            </a:r>
            <a:r>
              <a:rPr lang="pt-BR" sz="2000" dirty="0" smtClean="0"/>
              <a:t>é </a:t>
            </a:r>
            <a:r>
              <a:rPr lang="pt-BR" sz="2000" dirty="0"/>
              <a:t>suficientemente complexa, em vez de procurar e propor soluções concretas </a:t>
            </a:r>
            <a:r>
              <a:rPr lang="pt-BR" sz="2000" dirty="0" smtClean="0"/>
              <a:t>imediatas</a:t>
            </a:r>
            <a:r>
              <a:rPr lang="pt-BR" sz="2000" dirty="0"/>
              <a:t>, tentaremos direcionar a reflexão para: “como aprofundar meu </a:t>
            </a:r>
            <a:r>
              <a:rPr lang="pt-BR" sz="2000" dirty="0" smtClean="0"/>
              <a:t>conhecimento </a:t>
            </a:r>
            <a:r>
              <a:rPr lang="pt-BR" sz="2000" dirty="0"/>
              <a:t>sobre essa situação </a:t>
            </a:r>
            <a:r>
              <a:rPr lang="pt-BR" sz="2000" dirty="0" smtClean="0"/>
              <a:t>antes de </a:t>
            </a:r>
            <a:r>
              <a:rPr lang="pt-BR" sz="2000" dirty="0"/>
              <a:t>buscar soluções</a:t>
            </a:r>
            <a:r>
              <a:rPr lang="pt-BR" sz="2000" dirty="0" smtClean="0"/>
              <a:t>?” (BRAGA, 2005, p. 290)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endParaRPr lang="pt-BR" sz="2400" dirty="0" smtClean="0">
              <a:latin typeface="+mn-lt"/>
              <a:cs typeface="+mn-cs"/>
            </a:endParaRP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pt-BR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6845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84" y="1417638"/>
            <a:ext cx="4716016" cy="360604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80512" cy="1143000"/>
          </a:xfrm>
        </p:spPr>
        <p:txBody>
          <a:bodyPr/>
          <a:lstStyle/>
          <a:p>
            <a:r>
              <a:rPr lang="pt-BR" dirty="0" smtClean="0"/>
              <a:t>Problema prático e problema epistemológico - II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07504" y="1628800"/>
            <a:ext cx="4752528" cy="29084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lvl="1" indent="-266700" eaLnBrk="1" fontAlgn="auto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latin typeface="+mn-lt"/>
                <a:cs typeface="+mn-cs"/>
              </a:rPr>
              <a:t>A proposta de Braga é similar à de </a:t>
            </a:r>
            <a:r>
              <a:rPr lang="pt-BR" sz="2400" dirty="0" err="1" smtClean="0">
                <a:latin typeface="+mn-lt"/>
                <a:cs typeface="+mn-cs"/>
              </a:rPr>
              <a:t>Booth</a:t>
            </a:r>
            <a:r>
              <a:rPr lang="pt-BR" sz="2400" dirty="0" smtClean="0">
                <a:latin typeface="+mn-lt"/>
                <a:cs typeface="+mn-cs"/>
              </a:rPr>
              <a:t> et al. (2005), conforme a figura ao lado</a:t>
            </a:r>
          </a:p>
          <a:p>
            <a:pPr marL="266700" lvl="1" indent="-266700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latin typeface="+mn-lt"/>
                <a:cs typeface="+mn-cs"/>
              </a:rPr>
              <a:t>Entretanto, o próprio autor nota a possibilidade de “derivar” um “problema de conhecimento” a partir de um “problema prático”:</a:t>
            </a:r>
            <a:endParaRPr lang="pt-BR" sz="2400" dirty="0">
              <a:latin typeface="+mn-lt"/>
              <a:cs typeface="+mn-cs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83568" y="4547256"/>
            <a:ext cx="4572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dirty="0"/>
              <a:t>“</a:t>
            </a:r>
            <a:r>
              <a:rPr lang="pt-BR" dirty="0"/>
              <a:t>Dada uma situação-problema na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realidade</a:t>
            </a:r>
            <a:r>
              <a:rPr lang="pt-BR" dirty="0"/>
              <a:t>, se essa situação é suficientemente complexa, em vez de procurar e propor soluções concretas imediatas, tentaremos direcionar a reflexão para: “como aprofundar meu conhecimento sobre essa situação antes de buscar soluções?” (BRAGA, 2005, p. 290)</a:t>
            </a:r>
            <a:r>
              <a:rPr lang="pt-BR" sz="2000" dirty="0"/>
              <a:t/>
            </a:r>
            <a:br>
              <a:rPr lang="pt-BR" sz="20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1074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80512" cy="1143000"/>
          </a:xfrm>
        </p:spPr>
        <p:txBody>
          <a:bodyPr/>
          <a:lstStyle/>
          <a:p>
            <a:r>
              <a:rPr lang="pt-BR" dirty="0" smtClean="0"/>
              <a:t>Problema prático e problema epistemológico - III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07504" y="1628800"/>
            <a:ext cx="5472608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lvl="1" indent="-266700" eaLnBrk="1" fontAlgn="auto" hangingPunct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latin typeface="+mn-lt"/>
                <a:cs typeface="+mn-cs"/>
              </a:rPr>
              <a:t>Outro ponto de vista, similar, é proposto por </a:t>
            </a:r>
            <a:r>
              <a:rPr lang="pt-BR" sz="2400" dirty="0" err="1"/>
              <a:t>Lankshear</a:t>
            </a:r>
            <a:r>
              <a:rPr lang="pt-BR" sz="2400" dirty="0"/>
              <a:t> e </a:t>
            </a:r>
            <a:r>
              <a:rPr lang="pt-BR" sz="2400" dirty="0" err="1"/>
              <a:t>Knobel</a:t>
            </a:r>
            <a:r>
              <a:rPr lang="pt-BR" sz="2400" dirty="0"/>
              <a:t> (2008</a:t>
            </a:r>
            <a:r>
              <a:rPr lang="pt-BR" sz="2400" dirty="0" smtClean="0"/>
              <a:t>), que </a:t>
            </a:r>
            <a:r>
              <a:rPr lang="pt-BR" sz="2400" dirty="0"/>
              <a:t>fazem uma distinção entre o que chamam de “problema existencial” – algo que perturba, confunde </a:t>
            </a:r>
            <a:r>
              <a:rPr lang="pt-BR" sz="2400" dirty="0" smtClean="0"/>
              <a:t>ou causa </a:t>
            </a:r>
            <a:r>
              <a:rPr lang="pt-BR" sz="2400" dirty="0"/>
              <a:t>incômodo ao indivíduo – e </a:t>
            </a:r>
            <a:r>
              <a:rPr lang="pt-BR" sz="2400" dirty="0" smtClean="0"/>
              <a:t>o problema </a:t>
            </a:r>
            <a:r>
              <a:rPr lang="pt-BR" sz="2400" dirty="0"/>
              <a:t>do ponto de </a:t>
            </a:r>
            <a:r>
              <a:rPr lang="pt-BR" sz="2400" dirty="0" smtClean="0"/>
              <a:t>vista “episte</a:t>
            </a:r>
            <a:r>
              <a:rPr lang="pt-BR" sz="2400" dirty="0"/>
              <a:t>mológico” (relativo ao conhecimento</a:t>
            </a:r>
            <a:r>
              <a:rPr lang="pt-BR" sz="2400" dirty="0" smtClean="0"/>
              <a:t>), notando a possibilidade de intersecção entre eles, mas com maior relevo ao problema de conhecimento, cuja abordagem poderá encaminhar propostas para a “questão problemática”</a:t>
            </a:r>
            <a:endParaRPr lang="pt-BR" sz="2400" dirty="0">
              <a:latin typeface="+mn-lt"/>
              <a:cs typeface="+mn-cs"/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6372200" y="2578887"/>
            <a:ext cx="129614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>
            <a:off x="6372200" y="4941168"/>
            <a:ext cx="129614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6516216" y="1927406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TEMA</a:t>
            </a:r>
            <a:endParaRPr lang="pt-BR" sz="28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652120" y="3562917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FENÔMENO/PROBLEMA EXISTENCIAL/SITUAÇÃO PROBLEMÁTICA</a:t>
            </a:r>
            <a:endParaRPr lang="pt-BR" sz="2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156176" y="5911178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PROBLEMA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950656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1592</Words>
  <Application>Microsoft Office PowerPoint</Application>
  <PresentationFormat>Apresentação na tela (4:3)</PresentationFormat>
  <Paragraphs>83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5" baseType="lpstr">
      <vt:lpstr>Arial</vt:lpstr>
      <vt:lpstr>Calibri</vt:lpstr>
      <vt:lpstr>Tema do Office</vt:lpstr>
      <vt:lpstr>O problema da pesquisa</vt:lpstr>
      <vt:lpstr>“A boa resposta depende da boa pergunta!” (GOLDENBERG, 1999, p. 71)</vt:lpstr>
      <vt:lpstr>Centralidade da questão</vt:lpstr>
      <vt:lpstr>Definição de problema de pesquisa</vt:lpstr>
      <vt:lpstr>Tema e problema da pesquisa</vt:lpstr>
      <vt:lpstr>Tema, problemática e problema</vt:lpstr>
      <vt:lpstr>Problema prático e problema epistemológico - I</vt:lpstr>
      <vt:lpstr>Problema prático e problema epistemológico - II</vt:lpstr>
      <vt:lpstr>Problema prático e problema epistemológico - III</vt:lpstr>
      <vt:lpstr>Problema prático e problema epistemológico – Exemplo de distinção</vt:lpstr>
      <vt:lpstr>Problema de pesquisa – Síntese</vt:lpstr>
      <vt:lpstr>Aspectos que qualificam o problema - I</vt:lpstr>
      <vt:lpstr>Aspectos que qualificam o problema - II</vt:lpstr>
      <vt:lpstr>Aspectos que qualificam o problema - III</vt:lpstr>
      <vt:lpstr>Aspectos que qualificam o problema - IV</vt:lpstr>
      <vt:lpstr>Elaboração do problema: recomendações - I</vt:lpstr>
      <vt:lpstr>Elaboração do problema: recomendações - II</vt:lpstr>
      <vt:lpstr>Elaboração do problema: recomendações - III</vt:lpstr>
      <vt:lpstr>Elaboração do problema: recomendações - IV</vt:lpstr>
      <vt:lpstr>Elaboração do problema: recomendações - V</vt:lpstr>
      <vt:lpstr>Referências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ABNT: normatização e referências em trabalhos acadêmicos</dc:title>
  <dc:creator>Richard</dc:creator>
  <cp:lastModifiedBy>Usuário do Windows</cp:lastModifiedBy>
  <cp:revision>38</cp:revision>
  <dcterms:created xsi:type="dcterms:W3CDTF">2019-05-07T19:55:29Z</dcterms:created>
  <dcterms:modified xsi:type="dcterms:W3CDTF">2020-05-29T12:15:32Z</dcterms:modified>
</cp:coreProperties>
</file>