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 id="261" r:id="rId24"/>
    <p:sldId id="263"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22/08/2022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E700DB3-DBF0-4086-B675-117E7A9610B8}" type="datetimeFigureOut">
              <a:rPr lang="pt-BR" smtClean="0"/>
              <a:t>22/08/2022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22/08/2022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E700DB3-DBF0-4086-B675-117E7A9610B8}" type="datetimeFigureOut">
              <a:rPr lang="pt-BR" smtClean="0"/>
              <a:t>22/08/2022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E700DB3-DBF0-4086-B675-117E7A9610B8}" type="datetimeFigureOut">
              <a:rPr lang="pt-BR" smtClean="0"/>
              <a:t>22/08/2022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E700DB3-DBF0-4086-B675-117E7A9610B8}" type="datetimeFigureOut">
              <a:rPr lang="pt-BR" smtClean="0"/>
              <a:t>22/08/2022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E700DB3-DBF0-4086-B675-117E7A9610B8}" type="datetimeFigureOut">
              <a:rPr lang="pt-BR" smtClean="0"/>
              <a:t>22/08/2022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2E700DB3-DBF0-4086-B675-117E7A9610B8}" type="datetimeFigureOut">
              <a:rPr lang="pt-BR" smtClean="0"/>
              <a:t>22/08/2022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00DB3-DBF0-4086-B675-117E7A9610B8}" type="datetimeFigureOut">
              <a:rPr lang="pt-BR" smtClean="0"/>
              <a:t>22/08/2022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22/08/2022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22/08/2022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E700DB3-DBF0-4086-B675-117E7A9610B8}" type="datetimeFigureOut">
              <a:rPr lang="pt-BR" smtClean="0"/>
              <a:t>22/08/2022</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i="1" dirty="0"/>
              <a:t>Natural </a:t>
            </a:r>
            <a:r>
              <a:rPr lang="pt-BR" i="1" dirty="0" err="1"/>
              <a:t>User</a:t>
            </a:r>
            <a:r>
              <a:rPr lang="pt-BR" i="1" dirty="0"/>
              <a:t> Interface</a:t>
            </a:r>
            <a:br>
              <a:rPr lang="pt-BR" i="1" dirty="0"/>
            </a:br>
            <a:r>
              <a:rPr lang="pt-BR" sz="2800" i="1" dirty="0" err="1">
                <a:solidFill>
                  <a:schemeClr val="tx1"/>
                </a:solidFill>
              </a:rPr>
              <a:t>Interface</a:t>
            </a:r>
            <a:r>
              <a:rPr lang="pt-BR" sz="2800" i="1" dirty="0">
                <a:solidFill>
                  <a:schemeClr val="tx1"/>
                </a:solidFill>
              </a:rPr>
              <a:t> Natural de Usuário</a:t>
            </a:r>
            <a:endParaRPr lang="pt-BR" i="1" dirty="0">
              <a:solidFill>
                <a:schemeClr val="tx1"/>
              </a:solidFill>
            </a:endParaRPr>
          </a:p>
        </p:txBody>
      </p:sp>
      <p:sp>
        <p:nvSpPr>
          <p:cNvPr id="3" name="Subtítulo 2"/>
          <p:cNvSpPr>
            <a:spLocks noGrp="1"/>
          </p:cNvSpPr>
          <p:nvPr>
            <p:ph type="subTitle" idx="1"/>
          </p:nvPr>
        </p:nvSpPr>
        <p:spPr/>
        <p:txBody>
          <a:bodyPr>
            <a:normAutofit fontScale="92500" lnSpcReduction="20000"/>
          </a:bodyPr>
          <a:lstStyle/>
          <a:p>
            <a:r>
              <a:rPr lang="pt-BR" dirty="0"/>
              <a:t>Prof. Marcelo Morandini</a:t>
            </a:r>
          </a:p>
          <a:p>
            <a:r>
              <a:rPr lang="pt-BR" dirty="0"/>
              <a:t>EACH - USP</a:t>
            </a:r>
          </a:p>
          <a:p>
            <a:endParaRPr lang="pt-BR" dirty="0"/>
          </a:p>
          <a:p>
            <a:r>
              <a:rPr lang="pt-BR" dirty="0"/>
              <a:t>Prof. Thiago Adriano Coleti	</a:t>
            </a:r>
          </a:p>
          <a:p>
            <a:r>
              <a:rPr lang="pt-BR" dirty="0"/>
              <a:t>UENP/CLM/CCT/CC</a:t>
            </a:r>
          </a:p>
        </p:txBody>
      </p:sp>
    </p:spTree>
    <p:extLst>
      <p:ext uri="{BB962C8B-B14F-4D97-AF65-F5344CB8AC3E}">
        <p14:creationId xmlns:p14="http://schemas.microsoft.com/office/powerpoint/2010/main" val="170143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GUI (</a:t>
            </a:r>
            <a:r>
              <a:rPr lang="pt-BR" dirty="0" err="1"/>
              <a:t>Graphical</a:t>
            </a:r>
            <a:r>
              <a:rPr lang="pt-BR" dirty="0"/>
              <a:t> </a:t>
            </a:r>
            <a:r>
              <a:rPr lang="pt-BR" dirty="0" err="1"/>
              <a:t>User</a:t>
            </a:r>
            <a:r>
              <a:rPr lang="pt-BR" dirty="0"/>
              <a:t> Interface)</a:t>
            </a:r>
          </a:p>
        </p:txBody>
      </p:sp>
      <p:sp>
        <p:nvSpPr>
          <p:cNvPr id="3" name="Espaço Reservado para Conteúdo 2"/>
          <p:cNvSpPr>
            <a:spLocks noGrp="1"/>
          </p:cNvSpPr>
          <p:nvPr>
            <p:ph idx="1"/>
          </p:nvPr>
        </p:nvSpPr>
        <p:spPr/>
        <p:txBody>
          <a:bodyPr/>
          <a:lstStyle/>
          <a:p>
            <a:r>
              <a:rPr lang="pt-BR" dirty="0"/>
              <a:t>Exemplo: para gerar um relatório de produtos nesta tela, o usuário deve ter conhecimento da forma de utilização de cada componente assim como os valores a serem inseridos.</a:t>
            </a:r>
          </a:p>
        </p:txBody>
      </p:sp>
      <p:pic>
        <p:nvPicPr>
          <p:cNvPr id="8194" name="Picture 2" descr="Resultado de imagem para sistema de relatÃ³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756084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0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sp>
        <p:nvSpPr>
          <p:cNvPr id="3" name="Espaço Reservado para Conteúdo 2"/>
          <p:cNvSpPr>
            <a:spLocks noGrp="1"/>
          </p:cNvSpPr>
          <p:nvPr>
            <p:ph idx="1"/>
          </p:nvPr>
        </p:nvSpPr>
        <p:spPr/>
        <p:txBody>
          <a:bodyPr/>
          <a:lstStyle/>
          <a:p>
            <a:r>
              <a:rPr lang="pt-BR" dirty="0"/>
              <a:t>Na NUI não é tão relevante o conhecimento dos componentes assim como seu funcionamento.</a:t>
            </a:r>
          </a:p>
          <a:p>
            <a:endParaRPr lang="pt-BR" dirty="0"/>
          </a:p>
          <a:p>
            <a:r>
              <a:rPr lang="pt-BR" dirty="0"/>
              <a:t>Em muitos casos eles nem mesmo existem.</a:t>
            </a:r>
          </a:p>
          <a:p>
            <a:endParaRPr lang="pt-BR" dirty="0"/>
          </a:p>
          <a:p>
            <a:r>
              <a:rPr lang="pt-BR" dirty="0"/>
              <a:t>O usuário visualiza informação diretamente.</a:t>
            </a:r>
          </a:p>
          <a:p>
            <a:endParaRPr lang="pt-BR" dirty="0"/>
          </a:p>
          <a:p>
            <a:r>
              <a:rPr lang="pt-BR" dirty="0"/>
              <a:t>O importante é saber o contexto da informação trabalhada e como manipular a informação dentro do contexto esperado.</a:t>
            </a:r>
          </a:p>
        </p:txBody>
      </p:sp>
    </p:spTree>
    <p:extLst>
      <p:ext uri="{BB962C8B-B14F-4D97-AF65-F5344CB8AC3E}">
        <p14:creationId xmlns:p14="http://schemas.microsoft.com/office/powerpoint/2010/main" val="315231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pic>
        <p:nvPicPr>
          <p:cNvPr id="9218" name="Picture 2" descr="Resultado de imagem para natural user inte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12776"/>
            <a:ext cx="8936193"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81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pic>
        <p:nvPicPr>
          <p:cNvPr id="1024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484784"/>
            <a:ext cx="8808913" cy="536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6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pic>
        <p:nvPicPr>
          <p:cNvPr id="11266" name="Picture 2" descr="Resultado de imagem para natural user inte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57396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2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pic>
        <p:nvPicPr>
          <p:cNvPr id="12290" name="Picture 2" descr="Resultado de imagem para natural user inte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70293"/>
            <a:ext cx="8208912" cy="513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2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sp>
        <p:nvSpPr>
          <p:cNvPr id="3" name="AutoShape 2" descr="Resultado de imagem para mobile natural user interf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mobile natural user interf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3318" name="Picture 6" descr="Resultado de imagem para mobile natural user interface"/>
          <p:cNvPicPr>
            <a:picLocks noChangeAspect="1" noChangeArrowheads="1"/>
          </p:cNvPicPr>
          <p:nvPr/>
        </p:nvPicPr>
        <p:blipFill rotWithShape="1">
          <a:blip r:embed="rId2">
            <a:extLst>
              <a:ext uri="{28A0092B-C50C-407E-A947-70E740481C1C}">
                <a14:useLocalDpi xmlns:a14="http://schemas.microsoft.com/office/drawing/2010/main" val="0"/>
              </a:ext>
            </a:extLst>
          </a:blip>
          <a:srcRect t="15717"/>
          <a:stretch/>
        </p:blipFill>
        <p:spPr bwMode="auto">
          <a:xfrm>
            <a:off x="2123728" y="1484784"/>
            <a:ext cx="3816424" cy="485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8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BR" dirty="0"/>
              <a:t>4 diretrizes para NUI</a:t>
            </a:r>
          </a:p>
        </p:txBody>
      </p:sp>
      <p:sp>
        <p:nvSpPr>
          <p:cNvPr id="8" name="Espaço Reservado para Conteúdo 7"/>
          <p:cNvSpPr>
            <a:spLocks noGrp="1"/>
          </p:cNvSpPr>
          <p:nvPr>
            <p:ph idx="1"/>
          </p:nvPr>
        </p:nvSpPr>
        <p:spPr/>
        <p:txBody>
          <a:bodyPr>
            <a:normAutofit lnSpcReduction="10000"/>
          </a:bodyPr>
          <a:lstStyle/>
          <a:p>
            <a:pPr marL="457200" indent="-457200">
              <a:buFont typeface="+mj-lt"/>
              <a:buAutoNum type="arabicPeriod"/>
            </a:pPr>
            <a:r>
              <a:rPr lang="pt-BR" dirty="0"/>
              <a:t>Um NUI deve tomar vantagem das habilidades e conhecimentos do usuário;</a:t>
            </a:r>
          </a:p>
          <a:p>
            <a:pPr marL="457200" indent="-457200">
              <a:buFont typeface="+mj-lt"/>
              <a:buAutoNum type="arabicPeriod"/>
            </a:pPr>
            <a:endParaRPr lang="pt-BR" dirty="0"/>
          </a:p>
          <a:p>
            <a:pPr marL="457200" indent="-457200">
              <a:buFont typeface="+mj-lt"/>
              <a:buAutoNum type="arabicPeriod"/>
            </a:pPr>
            <a:r>
              <a:rPr lang="pt-BR" dirty="0"/>
              <a:t>Uma NUI deve ter uma abordagem de aprendizagem clara e permitir que todos os tipos de usuários interajam de uma natural;</a:t>
            </a:r>
          </a:p>
          <a:p>
            <a:pPr marL="457200" indent="-457200">
              <a:buFont typeface="+mj-lt"/>
              <a:buAutoNum type="arabicPeriod"/>
            </a:pPr>
            <a:endParaRPr lang="pt-BR" dirty="0"/>
          </a:p>
          <a:p>
            <a:pPr marL="457200" indent="-457200">
              <a:buFont typeface="+mj-lt"/>
              <a:buAutoNum type="arabicPeriod"/>
            </a:pPr>
            <a:r>
              <a:rPr lang="pt-BR" dirty="0"/>
              <a:t>A interação com uma NUI deve ser direto e adequada ao contexto de uso da tarefa/usuário;</a:t>
            </a:r>
          </a:p>
          <a:p>
            <a:pPr marL="457200" indent="-457200">
              <a:buFont typeface="+mj-lt"/>
              <a:buAutoNum type="arabicPeriod"/>
            </a:pPr>
            <a:endParaRPr lang="pt-BR" dirty="0"/>
          </a:p>
          <a:p>
            <a:pPr marL="457200" indent="-457200">
              <a:buFont typeface="+mj-lt"/>
              <a:buAutoNum type="arabicPeriod"/>
            </a:pPr>
            <a:r>
              <a:rPr lang="pt-BR" dirty="0"/>
              <a:t>Quando possível, deve priorizar as habilidades básicas dos usuários (fala, gestos... </a:t>
            </a:r>
            <a:r>
              <a:rPr lang="pt-BR" dirty="0" err="1"/>
              <a:t>Etc</a:t>
            </a:r>
            <a:r>
              <a:rPr lang="pt-BR" dirty="0"/>
              <a:t>).</a:t>
            </a:r>
          </a:p>
        </p:txBody>
      </p:sp>
    </p:spTree>
    <p:extLst>
      <p:ext uri="{BB962C8B-B14F-4D97-AF65-F5344CB8AC3E}">
        <p14:creationId xmlns:p14="http://schemas.microsoft.com/office/powerpoint/2010/main" val="36215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Interação Direta</a:t>
            </a:r>
          </a:p>
        </p:txBody>
      </p:sp>
      <p:sp>
        <p:nvSpPr>
          <p:cNvPr id="3" name="Espaço Reservado para Conteúdo 2"/>
          <p:cNvSpPr>
            <a:spLocks noGrp="1"/>
          </p:cNvSpPr>
          <p:nvPr>
            <p:ph idx="1"/>
          </p:nvPr>
        </p:nvSpPr>
        <p:spPr/>
        <p:txBody>
          <a:bodyPr/>
          <a:lstStyle/>
          <a:p>
            <a:r>
              <a:rPr lang="pt-BR" dirty="0"/>
              <a:t>Uma NUI deve imitar as interações dos usuários com o mundo real e proporcionar uma correção direta entre a ação do usuário no mundo real e a reação da NUI.</a:t>
            </a:r>
          </a:p>
          <a:p>
            <a:endParaRPr lang="pt-BR" dirty="0"/>
          </a:p>
          <a:p>
            <a:r>
              <a:rPr lang="pt-BR" dirty="0"/>
              <a:t>A capacidade de interação direta é dividida em 3 partes:</a:t>
            </a:r>
          </a:p>
          <a:p>
            <a:pPr lvl="1"/>
            <a:r>
              <a:rPr lang="pt-BR" dirty="0" err="1"/>
              <a:t>Directness</a:t>
            </a:r>
            <a:r>
              <a:rPr lang="pt-BR" dirty="0"/>
              <a:t> (</a:t>
            </a:r>
            <a:r>
              <a:rPr lang="pt-BR" dirty="0" err="1"/>
              <a:t>Direcionalidade</a:t>
            </a:r>
            <a:r>
              <a:rPr lang="pt-BR" dirty="0"/>
              <a:t>)</a:t>
            </a:r>
          </a:p>
          <a:p>
            <a:pPr lvl="1"/>
            <a:r>
              <a:rPr lang="pt-BR" dirty="0"/>
              <a:t>Interação de alta frequência</a:t>
            </a:r>
          </a:p>
          <a:p>
            <a:pPr lvl="1"/>
            <a:r>
              <a:rPr lang="pt-BR" dirty="0"/>
              <a:t>Interação Contextual</a:t>
            </a:r>
          </a:p>
          <a:p>
            <a:pPr lvl="1"/>
            <a:endParaRPr lang="pt-BR" dirty="0"/>
          </a:p>
        </p:txBody>
      </p:sp>
    </p:spTree>
    <p:extLst>
      <p:ext uri="{BB962C8B-B14F-4D97-AF65-F5344CB8AC3E}">
        <p14:creationId xmlns:p14="http://schemas.microsoft.com/office/powerpoint/2010/main" val="10864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Interação Direta</a:t>
            </a:r>
          </a:p>
        </p:txBody>
      </p:sp>
      <p:sp>
        <p:nvSpPr>
          <p:cNvPr id="3" name="Espaço Reservado para Conteúdo 2"/>
          <p:cNvSpPr>
            <a:spLocks noGrp="1"/>
          </p:cNvSpPr>
          <p:nvPr>
            <p:ph idx="1"/>
          </p:nvPr>
        </p:nvSpPr>
        <p:spPr/>
        <p:txBody>
          <a:bodyPr/>
          <a:lstStyle/>
          <a:p>
            <a:r>
              <a:rPr lang="pt-BR" dirty="0" err="1"/>
              <a:t>Directness</a:t>
            </a:r>
            <a:r>
              <a:rPr lang="pt-BR" dirty="0"/>
              <a:t> (</a:t>
            </a:r>
            <a:r>
              <a:rPr lang="pt-BR" dirty="0" err="1"/>
              <a:t>Direcionalidade</a:t>
            </a:r>
            <a:r>
              <a:rPr lang="pt-BR" dirty="0"/>
              <a:t>)</a:t>
            </a:r>
          </a:p>
          <a:p>
            <a:pPr lvl="1"/>
            <a:r>
              <a:rPr lang="pt-BR" dirty="0"/>
              <a:t>Significa que o usuário está próximo (fisicamente) da NUI e que todas as reações e emoções do usuário deverão se capturadas pelos sensores acionando imediatamente os elementos de NUI relacionados com a interação.</a:t>
            </a:r>
          </a:p>
        </p:txBody>
      </p:sp>
      <p:pic>
        <p:nvPicPr>
          <p:cNvPr id="14338" name="Picture 2" descr="https://public-media.interaction-design.org/images/uploads/321854f7bb9eda27cf255c935ff92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04745"/>
            <a:ext cx="7272808" cy="310182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259632" y="6525343"/>
            <a:ext cx="6127383" cy="276999"/>
          </a:xfrm>
          <a:prstGeom prst="rect">
            <a:avLst/>
          </a:prstGeom>
          <a:noFill/>
        </p:spPr>
        <p:txBody>
          <a:bodyPr wrap="none" rtlCol="0">
            <a:spAutoFit/>
          </a:bodyPr>
          <a:lstStyle/>
          <a:p>
            <a:r>
              <a:rPr lang="en-US" sz="1200" dirty="0"/>
              <a:t>Author/Copyright holder: </a:t>
            </a:r>
            <a:r>
              <a:rPr lang="en-US" sz="1200" dirty="0" err="1"/>
              <a:t>Waag</a:t>
            </a:r>
            <a:r>
              <a:rPr lang="en-US" sz="1200" dirty="0"/>
              <a:t> Society. Copyright terms and </a:t>
            </a:r>
            <a:r>
              <a:rPr lang="en-US" sz="1200" dirty="0" err="1"/>
              <a:t>licence</a:t>
            </a:r>
            <a:r>
              <a:rPr lang="en-US" sz="1200" dirty="0"/>
              <a:t>: CC BY-NC-SA 2.0</a:t>
            </a:r>
            <a:endParaRPr lang="pt-BR" sz="1200" dirty="0"/>
          </a:p>
        </p:txBody>
      </p:sp>
    </p:spTree>
    <p:extLst>
      <p:ext uri="{BB962C8B-B14F-4D97-AF65-F5344CB8AC3E}">
        <p14:creationId xmlns:p14="http://schemas.microsoft.com/office/powerpoint/2010/main" val="242100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p>
        </p:txBody>
      </p:sp>
      <p:sp>
        <p:nvSpPr>
          <p:cNvPr id="3" name="Espaço Reservado para Conteúdo 2"/>
          <p:cNvSpPr>
            <a:spLocks noGrp="1"/>
          </p:cNvSpPr>
          <p:nvPr>
            <p:ph idx="1"/>
          </p:nvPr>
        </p:nvSpPr>
        <p:spPr/>
        <p:txBody>
          <a:bodyPr/>
          <a:lstStyle/>
          <a:p>
            <a:r>
              <a:rPr lang="pt-BR" dirty="0"/>
              <a:t>A Interação-Humano Computador, tradicionalmente, é realizada por intermédio de dispositivos de hardware.</a:t>
            </a:r>
          </a:p>
          <a:p>
            <a:endParaRPr lang="pt-BR" dirty="0"/>
          </a:p>
          <a:p>
            <a:r>
              <a:rPr lang="pt-BR" dirty="0"/>
              <a:t>Usuários executam ações nesses dispositivos para enviar mensagens para o computador e são informados pelo computador por outros recursos semelhantes.</a:t>
            </a:r>
          </a:p>
        </p:txBody>
      </p:sp>
      <p:pic>
        <p:nvPicPr>
          <p:cNvPr id="1026" name="Picture 2" descr="Computador, Ãrea De Trabalho, Moderna, Disposi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4149079"/>
            <a:ext cx="4608512" cy="276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3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Interação Direta</a:t>
            </a:r>
          </a:p>
        </p:txBody>
      </p:sp>
      <p:sp>
        <p:nvSpPr>
          <p:cNvPr id="3" name="Espaço Reservado para Conteúdo 2"/>
          <p:cNvSpPr>
            <a:spLocks noGrp="1"/>
          </p:cNvSpPr>
          <p:nvPr>
            <p:ph idx="1"/>
          </p:nvPr>
        </p:nvSpPr>
        <p:spPr/>
        <p:txBody>
          <a:bodyPr/>
          <a:lstStyle/>
          <a:p>
            <a:r>
              <a:rPr lang="pt-BR" dirty="0"/>
              <a:t>Interação de Alta Frequência</a:t>
            </a:r>
          </a:p>
          <a:p>
            <a:pPr lvl="1"/>
            <a:r>
              <a:rPr lang="pt-BR" dirty="0"/>
              <a:t>É o constante fluxo de ação e reação existente entre o usuário e NUI.</a:t>
            </a:r>
          </a:p>
          <a:p>
            <a:pPr lvl="1"/>
            <a:r>
              <a:rPr lang="pt-BR" dirty="0"/>
              <a:t>A NUI imita as ações no ambiente físico onde o usuário constantemente recebe um feedback sobre seu movimento, velocidade, temperatura etc.</a:t>
            </a:r>
          </a:p>
          <a:p>
            <a:pPr lvl="1"/>
            <a:endParaRPr lang="pt-BR" dirty="0"/>
          </a:p>
          <a:p>
            <a:pPr lvl="1"/>
            <a:r>
              <a:rPr lang="pt-BR" dirty="0"/>
              <a:t>Apresentar a interação de alta frequência envolve criar uma NUI com alta capacidade de direcionabilidade. </a:t>
            </a:r>
          </a:p>
          <a:p>
            <a:pPr lvl="1"/>
            <a:endParaRPr lang="pt-BR" dirty="0"/>
          </a:p>
          <a:p>
            <a:pPr lvl="1"/>
            <a:r>
              <a:rPr lang="pt-BR" dirty="0"/>
              <a:t>Se o usuário pode, constantemente, ver suas ações sendo realizadas no sistema, isso significa que ele constantemente tem um feedback sobre as mesmas.</a:t>
            </a:r>
          </a:p>
        </p:txBody>
      </p:sp>
      <p:sp>
        <p:nvSpPr>
          <p:cNvPr id="4" name="CaixaDeTexto 3"/>
          <p:cNvSpPr txBox="1"/>
          <p:nvPr/>
        </p:nvSpPr>
        <p:spPr>
          <a:xfrm>
            <a:off x="1259632" y="6525343"/>
            <a:ext cx="6127383" cy="276999"/>
          </a:xfrm>
          <a:prstGeom prst="rect">
            <a:avLst/>
          </a:prstGeom>
          <a:noFill/>
        </p:spPr>
        <p:txBody>
          <a:bodyPr wrap="none" rtlCol="0">
            <a:spAutoFit/>
          </a:bodyPr>
          <a:lstStyle/>
          <a:p>
            <a:r>
              <a:rPr lang="en-US" sz="1200" dirty="0"/>
              <a:t>Author/Copyright holder: </a:t>
            </a:r>
            <a:r>
              <a:rPr lang="en-US" sz="1200" dirty="0" err="1"/>
              <a:t>Waag</a:t>
            </a:r>
            <a:r>
              <a:rPr lang="en-US" sz="1200" dirty="0"/>
              <a:t> Society. Copyright terms and </a:t>
            </a:r>
            <a:r>
              <a:rPr lang="en-US" sz="1200" dirty="0" err="1"/>
              <a:t>licence</a:t>
            </a:r>
            <a:r>
              <a:rPr lang="en-US" sz="1200" dirty="0"/>
              <a:t>: CC BY-NC-SA 2.0</a:t>
            </a:r>
            <a:endParaRPr lang="pt-BR" sz="1200" dirty="0"/>
          </a:p>
        </p:txBody>
      </p:sp>
    </p:spTree>
    <p:extLst>
      <p:ext uri="{BB962C8B-B14F-4D97-AF65-F5344CB8AC3E}">
        <p14:creationId xmlns:p14="http://schemas.microsoft.com/office/powerpoint/2010/main" val="163193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Interação Direta</a:t>
            </a:r>
          </a:p>
        </p:txBody>
      </p:sp>
      <p:sp>
        <p:nvSpPr>
          <p:cNvPr id="3" name="Espaço Reservado para Conteúdo 2"/>
          <p:cNvSpPr>
            <a:spLocks noGrp="1"/>
          </p:cNvSpPr>
          <p:nvPr>
            <p:ph idx="1"/>
          </p:nvPr>
        </p:nvSpPr>
        <p:spPr/>
        <p:txBody>
          <a:bodyPr/>
          <a:lstStyle/>
          <a:p>
            <a:r>
              <a:rPr lang="pt-BR" dirty="0"/>
              <a:t>Interação de Alta Frequência</a:t>
            </a:r>
          </a:p>
        </p:txBody>
      </p:sp>
      <p:sp>
        <p:nvSpPr>
          <p:cNvPr id="4" name="CaixaDeTexto 3"/>
          <p:cNvSpPr txBox="1"/>
          <p:nvPr/>
        </p:nvSpPr>
        <p:spPr>
          <a:xfrm>
            <a:off x="1259632" y="6525343"/>
            <a:ext cx="5942652" cy="276999"/>
          </a:xfrm>
          <a:prstGeom prst="rect">
            <a:avLst/>
          </a:prstGeom>
          <a:noFill/>
        </p:spPr>
        <p:txBody>
          <a:bodyPr wrap="none" rtlCol="0">
            <a:spAutoFit/>
          </a:bodyPr>
          <a:lstStyle/>
          <a:p>
            <a:r>
              <a:rPr lang="en-US" sz="1200" dirty="0"/>
              <a:t>Author/Copyright holder: Google Incorporated. Copyright terms and </a:t>
            </a:r>
            <a:r>
              <a:rPr lang="en-US" sz="1200" dirty="0" err="1"/>
              <a:t>licence</a:t>
            </a:r>
            <a:r>
              <a:rPr lang="en-US" sz="1200" dirty="0"/>
              <a:t>: Fair Use</a:t>
            </a:r>
            <a:endParaRPr lang="pt-BR" sz="1200" dirty="0"/>
          </a:p>
        </p:txBody>
      </p:sp>
      <p:pic>
        <p:nvPicPr>
          <p:cNvPr id="15362" name="Picture 2" descr="https://public-media.interaction-design.org/images/uploads/eb2f30013b1ba4c2f609f9f73059c7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228969"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691680" y="5733256"/>
            <a:ext cx="79208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4679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Interação Direta</a:t>
            </a:r>
          </a:p>
        </p:txBody>
      </p:sp>
      <p:sp>
        <p:nvSpPr>
          <p:cNvPr id="3" name="Espaço Reservado para Conteúdo 2"/>
          <p:cNvSpPr>
            <a:spLocks noGrp="1"/>
          </p:cNvSpPr>
          <p:nvPr>
            <p:ph idx="1"/>
          </p:nvPr>
        </p:nvSpPr>
        <p:spPr/>
        <p:txBody>
          <a:bodyPr/>
          <a:lstStyle/>
          <a:p>
            <a:r>
              <a:rPr lang="pt-BR" dirty="0"/>
              <a:t>Interação Contextual</a:t>
            </a:r>
          </a:p>
          <a:p>
            <a:pPr lvl="1"/>
            <a:r>
              <a:rPr lang="pt-BR" dirty="0"/>
              <a:t>Visa evitar sobrecarga física e cognitiva.</a:t>
            </a:r>
          </a:p>
          <a:p>
            <a:pPr lvl="1"/>
            <a:r>
              <a:rPr lang="pt-BR" dirty="0"/>
              <a:t>As informações exibidas devem priorizar as ações relevantes para o indivíduo no momento da interação.</a:t>
            </a:r>
          </a:p>
          <a:p>
            <a:pPr lvl="1"/>
            <a:endParaRPr lang="pt-BR" dirty="0"/>
          </a:p>
          <a:p>
            <a:pPr lvl="1"/>
            <a:r>
              <a:rPr lang="pt-BR" dirty="0"/>
              <a:t>Em um mapas, somente informações relevantes para visualização do ambiente são disponibilizadas.</a:t>
            </a:r>
          </a:p>
          <a:p>
            <a:pPr lvl="1"/>
            <a:endParaRPr lang="pt-BR" dirty="0"/>
          </a:p>
          <a:p>
            <a:pPr lvl="1"/>
            <a:r>
              <a:rPr lang="pt-BR" dirty="0"/>
              <a:t>Demais informações são ocultadas dependendo do contexto da operação.</a:t>
            </a:r>
          </a:p>
          <a:p>
            <a:pPr lvl="1"/>
            <a:endParaRPr lang="pt-BR" dirty="0"/>
          </a:p>
        </p:txBody>
      </p:sp>
    </p:spTree>
    <p:extLst>
      <p:ext uri="{BB962C8B-B14F-4D97-AF65-F5344CB8AC3E}">
        <p14:creationId xmlns:p14="http://schemas.microsoft.com/office/powerpoint/2010/main" val="185810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Natural </a:t>
            </a:r>
            <a:r>
              <a:rPr lang="pt-BR" dirty="0" err="1"/>
              <a:t>User</a:t>
            </a:r>
            <a:r>
              <a:rPr lang="pt-BR" dirty="0"/>
              <a:t> Interface X Tradicional</a:t>
            </a:r>
          </a:p>
        </p:txBody>
      </p:sp>
      <p:sp>
        <p:nvSpPr>
          <p:cNvPr id="4" name="Espaço Reservado para Texto 3"/>
          <p:cNvSpPr>
            <a:spLocks noGrp="1"/>
          </p:cNvSpPr>
          <p:nvPr>
            <p:ph type="body" idx="1"/>
          </p:nvPr>
        </p:nvSpPr>
        <p:spPr/>
        <p:txBody>
          <a:bodyPr/>
          <a:lstStyle/>
          <a:p>
            <a:r>
              <a:rPr lang="pt-BR" dirty="0"/>
              <a:t>Interface Tradicional</a:t>
            </a:r>
          </a:p>
        </p:txBody>
      </p:sp>
      <p:sp>
        <p:nvSpPr>
          <p:cNvPr id="5" name="Espaço Reservado para Conteúdo 4"/>
          <p:cNvSpPr>
            <a:spLocks noGrp="1"/>
          </p:cNvSpPr>
          <p:nvPr>
            <p:ph sz="half" idx="2"/>
          </p:nvPr>
        </p:nvSpPr>
        <p:spPr/>
        <p:txBody>
          <a:bodyPr>
            <a:normAutofit fontScale="77500" lnSpcReduction="20000"/>
          </a:bodyPr>
          <a:lstStyle/>
          <a:p>
            <a:r>
              <a:rPr lang="pt-BR" dirty="0"/>
              <a:t>Controle mediado;</a:t>
            </a:r>
          </a:p>
          <a:p>
            <a:endParaRPr lang="pt-BR" dirty="0"/>
          </a:p>
          <a:p>
            <a:r>
              <a:rPr lang="pt-BR" dirty="0"/>
              <a:t>Precisão de uso, menor imersão;</a:t>
            </a:r>
          </a:p>
          <a:p>
            <a:endParaRPr lang="pt-BR" dirty="0"/>
          </a:p>
          <a:p>
            <a:r>
              <a:rPr lang="pt-BR" dirty="0"/>
              <a:t>Aproveita a familiaridade e experiência computacional;</a:t>
            </a:r>
          </a:p>
          <a:p>
            <a:endParaRPr lang="pt-BR" dirty="0"/>
          </a:p>
          <a:p>
            <a:r>
              <a:rPr lang="pt-BR" dirty="0"/>
              <a:t>Eficiência e produtividade;</a:t>
            </a:r>
          </a:p>
          <a:p>
            <a:endParaRPr lang="pt-BR" dirty="0"/>
          </a:p>
          <a:p>
            <a:r>
              <a:rPr lang="pt-BR" dirty="0"/>
              <a:t>Associação emocional ao trabalho;</a:t>
            </a:r>
          </a:p>
          <a:p>
            <a:endParaRPr lang="pt-BR" dirty="0"/>
          </a:p>
          <a:p>
            <a:r>
              <a:rPr lang="pt-BR" dirty="0"/>
              <a:t>Interface gráfica e visível.</a:t>
            </a:r>
          </a:p>
        </p:txBody>
      </p:sp>
      <p:sp>
        <p:nvSpPr>
          <p:cNvPr id="6" name="Espaço Reservado para Texto 5"/>
          <p:cNvSpPr>
            <a:spLocks noGrp="1"/>
          </p:cNvSpPr>
          <p:nvPr>
            <p:ph type="body" sz="quarter" idx="3"/>
          </p:nvPr>
        </p:nvSpPr>
        <p:spPr/>
        <p:txBody>
          <a:bodyPr/>
          <a:lstStyle/>
          <a:p>
            <a:r>
              <a:rPr lang="pt-BR" dirty="0"/>
              <a:t>NUI</a:t>
            </a:r>
          </a:p>
        </p:txBody>
      </p:sp>
      <p:sp>
        <p:nvSpPr>
          <p:cNvPr id="7" name="Espaço Reservado para Conteúdo 6"/>
          <p:cNvSpPr>
            <a:spLocks noGrp="1"/>
          </p:cNvSpPr>
          <p:nvPr>
            <p:ph sz="quarter" idx="4"/>
          </p:nvPr>
        </p:nvSpPr>
        <p:spPr/>
        <p:txBody>
          <a:bodyPr>
            <a:normAutofit fontScale="85000" lnSpcReduction="10000"/>
          </a:bodyPr>
          <a:lstStyle/>
          <a:p>
            <a:r>
              <a:rPr lang="pt-BR" dirty="0"/>
              <a:t>Manipulação direta;</a:t>
            </a:r>
          </a:p>
          <a:p>
            <a:endParaRPr lang="pt-BR" dirty="0"/>
          </a:p>
          <a:p>
            <a:r>
              <a:rPr lang="pt-BR" dirty="0"/>
              <a:t>Menor precisão, maior imersão;</a:t>
            </a:r>
          </a:p>
          <a:p>
            <a:endParaRPr lang="pt-BR" dirty="0"/>
          </a:p>
          <a:p>
            <a:r>
              <a:rPr lang="pt-BR" dirty="0"/>
              <a:t>Aproveita a suposições do usuário e conclusões lógicas;</a:t>
            </a:r>
          </a:p>
          <a:p>
            <a:endParaRPr lang="pt-BR" dirty="0"/>
          </a:p>
          <a:p>
            <a:r>
              <a:rPr lang="pt-BR" dirty="0"/>
              <a:t>Tarefas sociais e colaborativas;</a:t>
            </a:r>
          </a:p>
          <a:p>
            <a:endParaRPr lang="pt-BR" dirty="0"/>
          </a:p>
          <a:p>
            <a:r>
              <a:rPr lang="pt-BR" dirty="0"/>
              <a:t>A interface é física e invisível.</a:t>
            </a:r>
          </a:p>
        </p:txBody>
      </p:sp>
    </p:spTree>
    <p:extLst>
      <p:ext uri="{BB962C8B-B14F-4D97-AF65-F5344CB8AC3E}">
        <p14:creationId xmlns:p14="http://schemas.microsoft.com/office/powerpoint/2010/main" val="11238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55" t="19137" r="13181"/>
          <a:stretch/>
        </p:blipFill>
        <p:spPr bwMode="auto">
          <a:xfrm>
            <a:off x="0" y="476672"/>
            <a:ext cx="903649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179512" y="6381328"/>
            <a:ext cx="8284640" cy="261610"/>
          </a:xfrm>
          <a:prstGeom prst="rect">
            <a:avLst/>
          </a:prstGeom>
          <a:noFill/>
        </p:spPr>
        <p:txBody>
          <a:bodyPr wrap="none" rtlCol="0">
            <a:spAutoFit/>
          </a:bodyPr>
          <a:lstStyle/>
          <a:p>
            <a:r>
              <a:rPr lang="pt-BR" sz="1100" dirty="0"/>
              <a:t>Fonte:  </a:t>
            </a:r>
            <a:r>
              <a:rPr lang="pt-BR" sz="1100" dirty="0" err="1"/>
              <a:t>Agni</a:t>
            </a:r>
            <a:r>
              <a:rPr lang="pt-BR" sz="1100" dirty="0"/>
              <a:t>, E. , Natural </a:t>
            </a:r>
            <a:r>
              <a:rPr lang="pt-BR" sz="1100" dirty="0" err="1"/>
              <a:t>User</a:t>
            </a:r>
            <a:r>
              <a:rPr lang="pt-BR" sz="1100" dirty="0"/>
              <a:t> Interface Design. Disponível em: https://pt.slideshare.net/edu_agni/natural-user-interface-design/15</a:t>
            </a:r>
          </a:p>
        </p:txBody>
      </p:sp>
    </p:spTree>
    <p:extLst>
      <p:ext uri="{BB962C8B-B14F-4D97-AF65-F5344CB8AC3E}">
        <p14:creationId xmlns:p14="http://schemas.microsoft.com/office/powerpoint/2010/main" val="145209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Princípios Básicos de NUI</a:t>
            </a:r>
          </a:p>
        </p:txBody>
      </p:sp>
      <p:sp>
        <p:nvSpPr>
          <p:cNvPr id="4" name="Espaço Reservado para Texto 3"/>
          <p:cNvSpPr>
            <a:spLocks noGrp="1"/>
          </p:cNvSpPr>
          <p:nvPr>
            <p:ph type="body" idx="1"/>
          </p:nvPr>
        </p:nvSpPr>
        <p:spPr/>
        <p:txBody>
          <a:bodyPr/>
          <a:lstStyle/>
          <a:p>
            <a:endParaRPr lang="pt-BR"/>
          </a:p>
        </p:txBody>
      </p:sp>
    </p:spTree>
    <p:extLst>
      <p:ext uri="{BB962C8B-B14F-4D97-AF65-F5344CB8AC3E}">
        <p14:creationId xmlns:p14="http://schemas.microsoft.com/office/powerpoint/2010/main" val="233394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a:t>1 – Projeto para dedos, e não para cursores.</a:t>
            </a:r>
          </a:p>
        </p:txBody>
      </p:sp>
      <p:sp>
        <p:nvSpPr>
          <p:cNvPr id="5" name="Espaço Reservado para Conteúdo 4"/>
          <p:cNvSpPr>
            <a:spLocks noGrp="1"/>
          </p:cNvSpPr>
          <p:nvPr>
            <p:ph idx="1"/>
          </p:nvPr>
        </p:nvSpPr>
        <p:spPr/>
        <p:txBody>
          <a:bodyPr/>
          <a:lstStyle/>
          <a:p>
            <a:r>
              <a:rPr lang="pt-BR" dirty="0"/>
              <a:t>Dedos </a:t>
            </a:r>
            <a:r>
              <a:rPr lang="pt-BR" dirty="0">
                <a:sym typeface="Wingdings" pitchFamily="2" charset="2"/>
              </a:rPr>
              <a:t> modelos de interação diferentes de teclado e mouse.</a:t>
            </a:r>
          </a:p>
          <a:p>
            <a:endParaRPr lang="pt-BR" dirty="0">
              <a:sym typeface="Wingdings" pitchFamily="2" charset="2"/>
            </a:endParaRPr>
          </a:p>
          <a:p>
            <a:r>
              <a:rPr lang="pt-BR" dirty="0">
                <a:sym typeface="Wingdings" pitchFamily="2" charset="2"/>
              </a:rPr>
              <a:t>Projetar áreas maiores de interação para situações como canetas e dedos.</a:t>
            </a:r>
          </a:p>
          <a:p>
            <a:endParaRPr lang="pt-BR" dirty="0">
              <a:sym typeface="Wingdings" pitchFamily="2" charset="2"/>
            </a:endParaRPr>
          </a:p>
          <a:p>
            <a:r>
              <a:rPr lang="pt-BR" dirty="0">
                <a:sym typeface="Wingdings" pitchFamily="2" charset="2"/>
              </a:rPr>
              <a:t>Pensar que a interação não será por mouse, a área de “toque” deve ser maior e permitir outros movimentos ao invés de somente cliques.</a:t>
            </a:r>
          </a:p>
          <a:p>
            <a:endParaRPr lang="pt-BR" dirty="0"/>
          </a:p>
        </p:txBody>
      </p:sp>
    </p:spTree>
    <p:extLst>
      <p:ext uri="{BB962C8B-B14F-4D97-AF65-F5344CB8AC3E}">
        <p14:creationId xmlns:p14="http://schemas.microsoft.com/office/powerpoint/2010/main" val="249642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2 – Lembre-se de fisiologia e </a:t>
            </a:r>
            <a:r>
              <a:rPr lang="pt-BR" dirty="0" err="1"/>
              <a:t>cinesiologia</a:t>
            </a:r>
            <a:endParaRPr lang="pt-BR" dirty="0"/>
          </a:p>
        </p:txBody>
      </p:sp>
      <p:sp>
        <p:nvSpPr>
          <p:cNvPr id="3" name="Espaço Reservado para Conteúdo 2"/>
          <p:cNvSpPr>
            <a:spLocks noGrp="1"/>
          </p:cNvSpPr>
          <p:nvPr>
            <p:ph idx="1"/>
          </p:nvPr>
        </p:nvSpPr>
        <p:spPr/>
        <p:txBody>
          <a:bodyPr/>
          <a:lstStyle/>
          <a:p>
            <a:r>
              <a:rPr lang="pt-BR" dirty="0"/>
              <a:t>Corpo, movimentos e reações são mais exigidos em NUI.</a:t>
            </a:r>
          </a:p>
          <a:p>
            <a:endParaRPr lang="pt-BR" dirty="0"/>
          </a:p>
          <a:p>
            <a:r>
              <a:rPr lang="pt-BR" dirty="0"/>
              <a:t>Evite tarefas genéricas ou repetitivas que podem levar o indivíduo a desperdiçar esforço físico e cognitivo</a:t>
            </a:r>
          </a:p>
        </p:txBody>
      </p:sp>
    </p:spTree>
    <p:extLst>
      <p:ext uri="{BB962C8B-B14F-4D97-AF65-F5344CB8AC3E}">
        <p14:creationId xmlns:p14="http://schemas.microsoft.com/office/powerpoint/2010/main" val="1555737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 Sem braço de Gorila</a:t>
            </a:r>
          </a:p>
        </p:txBody>
      </p:sp>
      <p:sp>
        <p:nvSpPr>
          <p:cNvPr id="3" name="Espaço Reservado para Conteúdo 2"/>
          <p:cNvSpPr>
            <a:spLocks noGrp="1"/>
          </p:cNvSpPr>
          <p:nvPr>
            <p:ph idx="1"/>
          </p:nvPr>
        </p:nvSpPr>
        <p:spPr/>
        <p:txBody>
          <a:bodyPr/>
          <a:lstStyle/>
          <a:p>
            <a:r>
              <a:rPr lang="pt-BR" dirty="0"/>
              <a:t>Os seres humanos não foram feitos para fazer muitas tarefas com as mãos para cima, em frente de seus corpos, por longos períodos de tempo (</a:t>
            </a:r>
            <a:r>
              <a:rPr lang="pt-BR" i="1" dirty="0" err="1"/>
              <a:t>Minority</a:t>
            </a:r>
            <a:r>
              <a:rPr lang="pt-BR" i="1" dirty="0"/>
              <a:t> </a:t>
            </a:r>
            <a:r>
              <a:rPr lang="pt-BR" i="1" dirty="0" err="1"/>
              <a:t>Report</a:t>
            </a:r>
            <a:r>
              <a:rPr lang="pt-BR" dirty="0"/>
              <a:t> que me desculpe).</a:t>
            </a:r>
          </a:p>
        </p:txBody>
      </p:sp>
      <p:pic>
        <p:nvPicPr>
          <p:cNvPr id="17410" name="Picture 2" descr="Resultado de imagem para braÃ§o de gorila N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52936"/>
            <a:ext cx="4176464"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m para minority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1" y="3573016"/>
            <a:ext cx="4250817" cy="300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01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 – Cobertura de Tela</a:t>
            </a:r>
          </a:p>
        </p:txBody>
      </p:sp>
      <p:sp>
        <p:nvSpPr>
          <p:cNvPr id="3" name="Espaço Reservado para Conteúdo 2"/>
          <p:cNvSpPr>
            <a:spLocks noGrp="1"/>
          </p:cNvSpPr>
          <p:nvPr>
            <p:ph idx="1"/>
          </p:nvPr>
        </p:nvSpPr>
        <p:spPr/>
        <p:txBody>
          <a:bodyPr/>
          <a:lstStyle/>
          <a:p>
            <a:r>
              <a:rPr lang="pt-BR" dirty="0"/>
              <a:t>Dedos estão ligados a uma palma, que pode cobrir a tela enquanto você está tentando fazer um gesto. Evite colocar elementos essenciais como rótulos abaixo de um controle, de forma que possa ser encoberto pela própria mão do usuário. Coloque itens como menus na parte inferior da tela, para evitar este fenômeno.</a:t>
            </a:r>
          </a:p>
        </p:txBody>
      </p:sp>
    </p:spTree>
    <p:extLst>
      <p:ext uri="{BB962C8B-B14F-4D97-AF65-F5344CB8AC3E}">
        <p14:creationId xmlns:p14="http://schemas.microsoft.com/office/powerpoint/2010/main" val="356691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p>
        </p:txBody>
      </p:sp>
      <p:sp>
        <p:nvSpPr>
          <p:cNvPr id="3" name="Espaço Reservado para Conteúdo 2"/>
          <p:cNvSpPr>
            <a:spLocks noGrp="1"/>
          </p:cNvSpPr>
          <p:nvPr>
            <p:ph idx="1"/>
          </p:nvPr>
        </p:nvSpPr>
        <p:spPr/>
        <p:txBody>
          <a:bodyPr/>
          <a:lstStyle/>
          <a:p>
            <a:r>
              <a:rPr lang="pt-BR" dirty="0"/>
              <a:t>Estes ambientes pertencem as duas primeiras gerações de interface:</a:t>
            </a:r>
          </a:p>
          <a:p>
            <a:pPr lvl="1"/>
            <a:r>
              <a:rPr lang="pt-BR" dirty="0"/>
              <a:t>Comando de Textos</a:t>
            </a:r>
          </a:p>
          <a:p>
            <a:pPr lvl="1"/>
            <a:r>
              <a:rPr lang="pt-BR" dirty="0"/>
              <a:t>Aponte e Clique (Ícones e janelas)</a:t>
            </a:r>
          </a:p>
        </p:txBody>
      </p:sp>
      <p:pic>
        <p:nvPicPr>
          <p:cNvPr id="2050" name="Picture 2" descr="Monitor, Pc, Tela, Shell De, Prompt De Comando, Entr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85592"/>
            <a:ext cx="3626502" cy="3672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bdesign, Design, Web, SÃ­tio Web, Modelo, Layout 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006" y="3257600"/>
            <a:ext cx="540059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14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5 – Conheça a Tecnologia</a:t>
            </a:r>
          </a:p>
        </p:txBody>
      </p:sp>
      <p:sp>
        <p:nvSpPr>
          <p:cNvPr id="3" name="Espaço Reservado para Conteúdo 2"/>
          <p:cNvSpPr>
            <a:spLocks noGrp="1"/>
          </p:cNvSpPr>
          <p:nvPr>
            <p:ph idx="1"/>
          </p:nvPr>
        </p:nvSpPr>
        <p:spPr/>
        <p:txBody>
          <a:bodyPr/>
          <a:lstStyle/>
          <a:p>
            <a:r>
              <a:rPr lang="pt-BR" dirty="0"/>
              <a:t>O tipo de tela sensível ao toque, sensor ou câmera determina o tipo de gestos que você pode projetar para a interação.</a:t>
            </a:r>
          </a:p>
        </p:txBody>
      </p:sp>
      <p:sp>
        <p:nvSpPr>
          <p:cNvPr id="4" name="AutoShape 2" descr="Resultado de imagem para kin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8436" name="Picture 4" descr="Resultado de imagem para kin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882" y="2419114"/>
            <a:ext cx="3656855" cy="152673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m para tela sensÃ­vel ao to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924944"/>
            <a:ext cx="393230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esultado de imagem para wear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76" y="3969060"/>
            <a:ext cx="2065412" cy="293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74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a:t>6 - Quanto mais desafiador for o gesto, menos pessoas serão capazes de (ou desejarão) realizá-lo.</a:t>
            </a:r>
            <a:endParaRPr lang="pt-BR" sz="2400" dirty="0"/>
          </a:p>
        </p:txBody>
      </p:sp>
      <p:sp>
        <p:nvSpPr>
          <p:cNvPr id="3" name="Espaço Reservado para Conteúdo 2"/>
          <p:cNvSpPr>
            <a:spLocks noGrp="1"/>
          </p:cNvSpPr>
          <p:nvPr>
            <p:ph idx="1"/>
          </p:nvPr>
        </p:nvSpPr>
        <p:spPr/>
        <p:txBody>
          <a:bodyPr/>
          <a:lstStyle/>
          <a:p>
            <a:r>
              <a:rPr lang="pt-BR" dirty="0"/>
              <a:t>Não tente criar interações complexas demais.</a:t>
            </a:r>
          </a:p>
          <a:p>
            <a:endParaRPr lang="pt-BR" dirty="0"/>
          </a:p>
          <a:p>
            <a:r>
              <a:rPr lang="pt-BR" dirty="0"/>
              <a:t>Busca gestos e ações simples, práticas e com a menor carga física e cognitiva possível.</a:t>
            </a:r>
          </a:p>
          <a:p>
            <a:endParaRPr lang="pt-BR" dirty="0"/>
          </a:p>
          <a:p>
            <a:r>
              <a:rPr lang="pt-BR" dirty="0"/>
              <a:t>Assim como uma GUI muito poluída de informações pode causar rejeição ao sistema, uma NUI dependente de gestos complexos podem não ser aceita pelo usuário.</a:t>
            </a:r>
          </a:p>
        </p:txBody>
      </p:sp>
    </p:spTree>
    <p:extLst>
      <p:ext uri="{BB962C8B-B14F-4D97-AF65-F5344CB8AC3E}">
        <p14:creationId xmlns:p14="http://schemas.microsoft.com/office/powerpoint/2010/main" val="212760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dirty="0"/>
              <a:t>7 - </a:t>
            </a:r>
            <a:r>
              <a:rPr lang="pt-BR" sz="2400" b="1" dirty="0"/>
              <a:t>Ativar ações quando o usuário remover o dedo, e não enquanto toca a tela.</a:t>
            </a:r>
            <a:br>
              <a:rPr lang="pt-BR" sz="2400" dirty="0"/>
            </a:br>
            <a:endParaRPr lang="pt-BR" sz="2400" dirty="0"/>
          </a:p>
        </p:txBody>
      </p:sp>
      <p:sp>
        <p:nvSpPr>
          <p:cNvPr id="3" name="Espaço Reservado para Conteúdo 2"/>
          <p:cNvSpPr>
            <a:spLocks noGrp="1"/>
          </p:cNvSpPr>
          <p:nvPr>
            <p:ph idx="1"/>
          </p:nvPr>
        </p:nvSpPr>
        <p:spPr/>
        <p:txBody>
          <a:bodyPr/>
          <a:lstStyle/>
          <a:p>
            <a:r>
              <a:rPr lang="pt-BR" dirty="0"/>
              <a:t>Esta ação </a:t>
            </a:r>
            <a:r>
              <a:rPr lang="pt-BR" b="1" dirty="0"/>
              <a:t>pode </a:t>
            </a:r>
            <a:r>
              <a:rPr lang="pt-BR" dirty="0"/>
              <a:t>levar a uma interação mais segurança. </a:t>
            </a:r>
          </a:p>
          <a:p>
            <a:endParaRPr lang="pt-BR" dirty="0"/>
          </a:p>
          <a:p>
            <a:r>
              <a:rPr lang="pt-BR" dirty="0"/>
              <a:t>Mudanças constantes de valores em elementos de interface podem causar confusão na interpretação do usuário e consequente uma tomada de decisão ruim.</a:t>
            </a:r>
          </a:p>
          <a:p>
            <a:endParaRPr lang="pt-BR" dirty="0"/>
          </a:p>
          <a:p>
            <a:r>
              <a:rPr lang="pt-BR" dirty="0"/>
              <a:t>Espere o usuário realizar toda o comando para executa a busca.</a:t>
            </a:r>
          </a:p>
          <a:p>
            <a:endParaRPr lang="pt-BR" dirty="0"/>
          </a:p>
          <a:p>
            <a:r>
              <a:rPr lang="pt-BR" dirty="0"/>
              <a:t>Possível redução de poder de processamento.</a:t>
            </a:r>
          </a:p>
        </p:txBody>
      </p:sp>
    </p:spTree>
    <p:extLst>
      <p:ext uri="{BB962C8B-B14F-4D97-AF65-F5344CB8AC3E}">
        <p14:creationId xmlns:p14="http://schemas.microsoft.com/office/powerpoint/2010/main" val="3696393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8 – Reconhecimento (</a:t>
            </a:r>
            <a:r>
              <a:rPr lang="pt-BR" dirty="0" err="1"/>
              <a:t>Affordance</a:t>
            </a:r>
            <a:r>
              <a:rPr lang="pt-BR" dirty="0"/>
              <a:t>)</a:t>
            </a:r>
          </a:p>
        </p:txBody>
      </p:sp>
      <p:sp>
        <p:nvSpPr>
          <p:cNvPr id="3" name="Espaço Reservado para Conteúdo 2"/>
          <p:cNvSpPr>
            <a:spLocks noGrp="1"/>
          </p:cNvSpPr>
          <p:nvPr>
            <p:ph idx="1"/>
          </p:nvPr>
        </p:nvSpPr>
        <p:spPr/>
        <p:txBody>
          <a:bodyPr/>
          <a:lstStyle/>
          <a:p>
            <a:r>
              <a:rPr lang="pt-BR" dirty="0"/>
              <a:t>Utilize modos de interação (gestos, falas </a:t>
            </a:r>
            <a:r>
              <a:rPr lang="pt-BR" dirty="0" err="1"/>
              <a:t>etc</a:t>
            </a:r>
            <a:r>
              <a:rPr lang="pt-BR" dirty="0"/>
              <a:t>) simples e intuitivos para atrair os usuários a começar a usar o seus sistema já no primeiro contato</a:t>
            </a:r>
          </a:p>
        </p:txBody>
      </p:sp>
    </p:spTree>
    <p:extLst>
      <p:ext uri="{BB962C8B-B14F-4D97-AF65-F5344CB8AC3E}">
        <p14:creationId xmlns:p14="http://schemas.microsoft.com/office/powerpoint/2010/main" val="321788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9 - </a:t>
            </a:r>
            <a:r>
              <a:rPr lang="pt-BR" b="1" dirty="0"/>
              <a:t>Evite a ativação de ações de forma não intencional</a:t>
            </a:r>
            <a:endParaRPr lang="pt-BR" dirty="0"/>
          </a:p>
        </p:txBody>
      </p:sp>
      <p:sp>
        <p:nvSpPr>
          <p:cNvPr id="3" name="Espaço Reservado para Conteúdo 2"/>
          <p:cNvSpPr>
            <a:spLocks noGrp="1"/>
          </p:cNvSpPr>
          <p:nvPr>
            <p:ph idx="1"/>
          </p:nvPr>
        </p:nvSpPr>
        <p:spPr/>
        <p:txBody>
          <a:bodyPr/>
          <a:lstStyle/>
          <a:p>
            <a:r>
              <a:rPr lang="pt-BR" dirty="0"/>
              <a:t>Não crie gestos complexos, mas é necessário balancear a complexidade deles para também não criar gestos muito simples e rotineiros.</a:t>
            </a:r>
          </a:p>
          <a:p>
            <a:endParaRPr lang="pt-BR" dirty="0"/>
          </a:p>
          <a:p>
            <a:r>
              <a:rPr lang="pt-BR" dirty="0"/>
              <a:t>Gestos muito simples e rotineiros podem ativar funcionalidades de forma acidental</a:t>
            </a:r>
          </a:p>
          <a:p>
            <a:endParaRPr lang="pt-BR" dirty="0"/>
          </a:p>
          <a:p>
            <a:r>
              <a:rPr lang="pt-BR" dirty="0"/>
              <a:t>Evite!!</a:t>
            </a:r>
          </a:p>
        </p:txBody>
      </p:sp>
    </p:spTree>
    <p:extLst>
      <p:ext uri="{BB962C8B-B14F-4D97-AF65-F5344CB8AC3E}">
        <p14:creationId xmlns:p14="http://schemas.microsoft.com/office/powerpoint/2010/main" val="359584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10 - </a:t>
            </a:r>
            <a:r>
              <a:rPr lang="pt-BR" b="1" dirty="0"/>
              <a:t>Gestos e Teclas de comando</a:t>
            </a:r>
            <a:endParaRPr lang="pt-BR" dirty="0"/>
          </a:p>
        </p:txBody>
      </p:sp>
      <p:sp>
        <p:nvSpPr>
          <p:cNvPr id="3" name="Espaço Reservado para Conteúdo 2"/>
          <p:cNvSpPr>
            <a:spLocks noGrp="1"/>
          </p:cNvSpPr>
          <p:nvPr>
            <p:ph idx="1"/>
          </p:nvPr>
        </p:nvSpPr>
        <p:spPr/>
        <p:txBody>
          <a:bodyPr/>
          <a:lstStyle/>
          <a:p>
            <a:r>
              <a:rPr lang="pt-BR" dirty="0"/>
              <a:t>Pode-se realizara a combinação de funcionalidades como botões, controles deslizantes e itens de menu com formas avançadas e ágeis de gestos.</a:t>
            </a:r>
          </a:p>
        </p:txBody>
      </p:sp>
    </p:spTree>
    <p:extLst>
      <p:ext uri="{BB962C8B-B14F-4D97-AF65-F5344CB8AC3E}">
        <p14:creationId xmlns:p14="http://schemas.microsoft.com/office/powerpoint/2010/main" val="3485790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11 - </a:t>
            </a:r>
            <a:r>
              <a:rPr lang="pt-BR" b="1" dirty="0"/>
              <a:t>Variedade de requisitos</a:t>
            </a:r>
            <a:endParaRPr lang="pt-BR" dirty="0"/>
          </a:p>
        </p:txBody>
      </p:sp>
      <p:sp>
        <p:nvSpPr>
          <p:cNvPr id="3" name="Espaço Reservado para Conteúdo 2"/>
          <p:cNvSpPr>
            <a:spLocks noGrp="1"/>
          </p:cNvSpPr>
          <p:nvPr>
            <p:ph idx="1"/>
          </p:nvPr>
        </p:nvSpPr>
        <p:spPr/>
        <p:txBody>
          <a:bodyPr/>
          <a:lstStyle/>
          <a:p>
            <a:r>
              <a:rPr lang="pt-BR" dirty="0"/>
              <a:t>Um gesto pode ser realizado de diversas maneiras, esteja preparado.</a:t>
            </a:r>
          </a:p>
          <a:p>
            <a:endParaRPr lang="pt-BR" dirty="0"/>
          </a:p>
          <a:p>
            <a:r>
              <a:rPr lang="pt-BR" dirty="0"/>
              <a:t>Procure contemplar N maneiras de realizar o gesto</a:t>
            </a:r>
          </a:p>
        </p:txBody>
      </p:sp>
    </p:spTree>
    <p:extLst>
      <p:ext uri="{BB962C8B-B14F-4D97-AF65-F5344CB8AC3E}">
        <p14:creationId xmlns:p14="http://schemas.microsoft.com/office/powerpoint/2010/main" val="1167856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dirty="0"/>
              <a:t>12 - </a:t>
            </a:r>
            <a:r>
              <a:rPr lang="pt-BR" sz="2400" b="1" dirty="0"/>
              <a:t>Determinar a complexidade do gesto de acordo com a complexidade e a frequência da tarefa</a:t>
            </a:r>
            <a:endParaRPr lang="pt-BR" sz="2400" dirty="0"/>
          </a:p>
        </p:txBody>
      </p:sp>
      <p:sp>
        <p:nvSpPr>
          <p:cNvPr id="3" name="Espaço Reservado para Conteúdo 2"/>
          <p:cNvSpPr>
            <a:spLocks noGrp="1"/>
          </p:cNvSpPr>
          <p:nvPr>
            <p:ph idx="1"/>
          </p:nvPr>
        </p:nvSpPr>
        <p:spPr/>
        <p:txBody>
          <a:bodyPr/>
          <a:lstStyle/>
          <a:p>
            <a:r>
              <a:rPr lang="pt-BR" dirty="0"/>
              <a:t>Tarefas simples e frequentemente utilizadas devem ter gestos igualmente simples para executa-las.</a:t>
            </a:r>
          </a:p>
          <a:p>
            <a:endParaRPr lang="pt-BR" dirty="0"/>
          </a:p>
          <a:p>
            <a:r>
              <a:rPr lang="pt-BR" dirty="0"/>
              <a:t>Tarefas semelhantes devem apresentam gestos semelhantes.</a:t>
            </a:r>
          </a:p>
        </p:txBody>
      </p:sp>
    </p:spTree>
    <p:extLst>
      <p:ext uri="{BB962C8B-B14F-4D97-AF65-F5344CB8AC3E}">
        <p14:creationId xmlns:p14="http://schemas.microsoft.com/office/powerpoint/2010/main" val="330598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Resumo</a:t>
            </a:r>
          </a:p>
        </p:txBody>
      </p:sp>
      <p:sp>
        <p:nvSpPr>
          <p:cNvPr id="3" name="Espaço Reservado para Conteúdo 2"/>
          <p:cNvSpPr>
            <a:spLocks noGrp="1"/>
          </p:cNvSpPr>
          <p:nvPr>
            <p:ph idx="1"/>
          </p:nvPr>
        </p:nvSpPr>
        <p:spPr/>
        <p:txBody>
          <a:bodyPr/>
          <a:lstStyle/>
          <a:p>
            <a:r>
              <a:rPr lang="pt-BR" dirty="0"/>
              <a:t>A NUI é uma abordagem na qual a interação ocorre sem interferência direta de periféricos de entrada e saída.</a:t>
            </a:r>
          </a:p>
          <a:p>
            <a:endParaRPr lang="pt-BR" dirty="0"/>
          </a:p>
          <a:p>
            <a:r>
              <a:rPr lang="pt-BR" dirty="0"/>
              <a:t>O foco maior da interação é com a informação e com a capacidade de manipula-la ao invés de componentes de interface.</a:t>
            </a:r>
          </a:p>
          <a:p>
            <a:endParaRPr lang="pt-BR" dirty="0"/>
          </a:p>
          <a:p>
            <a:r>
              <a:rPr lang="pt-BR" dirty="0"/>
              <a:t>Novos dispositivos e recursos apoiam este tipo de abordagem.</a:t>
            </a:r>
          </a:p>
        </p:txBody>
      </p:sp>
    </p:spTree>
    <p:extLst>
      <p:ext uri="{BB962C8B-B14F-4D97-AF65-F5344CB8AC3E}">
        <p14:creationId xmlns:p14="http://schemas.microsoft.com/office/powerpoint/2010/main" val="2381674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Exercício</a:t>
            </a:r>
          </a:p>
        </p:txBody>
      </p:sp>
      <p:sp>
        <p:nvSpPr>
          <p:cNvPr id="3" name="Espaço Reservado para Conteúdo 2"/>
          <p:cNvSpPr>
            <a:spLocks noGrp="1"/>
          </p:cNvSpPr>
          <p:nvPr>
            <p:ph idx="1"/>
          </p:nvPr>
        </p:nvSpPr>
        <p:spPr/>
        <p:txBody>
          <a:bodyPr>
            <a:normAutofit/>
          </a:bodyPr>
          <a:lstStyle/>
          <a:p>
            <a:r>
              <a:rPr lang="pt-BR" dirty="0"/>
              <a:t>Selecionar alguma aplicação que utilize a abordagem de NUI;</a:t>
            </a:r>
          </a:p>
          <a:p>
            <a:endParaRPr lang="pt-BR" dirty="0"/>
          </a:p>
          <a:p>
            <a:r>
              <a:rPr lang="pt-BR" dirty="0"/>
              <a:t>Descreva quais fatores levaram a compreender que a aplicação escolhida está dentro do conceito de NUI.</a:t>
            </a:r>
          </a:p>
          <a:p>
            <a:endParaRPr lang="pt-BR" dirty="0"/>
          </a:p>
          <a:p>
            <a:r>
              <a:rPr lang="pt-BR" dirty="0"/>
              <a:t>Avalie como a aplicação se enquadra aos 12 princípios de NUI. Considere como fatores de avaliação:</a:t>
            </a:r>
          </a:p>
          <a:p>
            <a:pPr lvl="1"/>
            <a:r>
              <a:rPr lang="pt-BR" dirty="0"/>
              <a:t>Aplica totalmente o critério.</a:t>
            </a:r>
          </a:p>
          <a:p>
            <a:pPr lvl="1"/>
            <a:r>
              <a:rPr lang="pt-BR" dirty="0"/>
              <a:t>Aplica parcialmente o critério.</a:t>
            </a:r>
          </a:p>
          <a:p>
            <a:pPr lvl="1"/>
            <a:r>
              <a:rPr lang="pt-BR" dirty="0"/>
              <a:t>Não aplica o critério.</a:t>
            </a:r>
          </a:p>
          <a:p>
            <a:endParaRPr lang="pt-BR" dirty="0"/>
          </a:p>
        </p:txBody>
      </p:sp>
    </p:spTree>
    <p:extLst>
      <p:ext uri="{BB962C8B-B14F-4D97-AF65-F5344CB8AC3E}">
        <p14:creationId xmlns:p14="http://schemas.microsoft.com/office/powerpoint/2010/main" val="401850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Natural </a:t>
            </a:r>
            <a:r>
              <a:rPr lang="pt-BR" dirty="0" err="1"/>
              <a:t>User</a:t>
            </a:r>
            <a:r>
              <a:rPr lang="pt-BR" dirty="0"/>
              <a:t> Interface (NUI)</a:t>
            </a:r>
          </a:p>
        </p:txBody>
      </p:sp>
      <p:sp>
        <p:nvSpPr>
          <p:cNvPr id="3" name="Espaço Reservado para Conteúdo 2"/>
          <p:cNvSpPr>
            <a:spLocks noGrp="1"/>
          </p:cNvSpPr>
          <p:nvPr>
            <p:ph idx="1"/>
          </p:nvPr>
        </p:nvSpPr>
        <p:spPr/>
        <p:txBody>
          <a:bodyPr/>
          <a:lstStyle/>
          <a:p>
            <a:r>
              <a:rPr lang="pt-BR" dirty="0"/>
              <a:t>Terceira geração de interface que tem por objetivo a interação baseada na natureza humana, como o contato direto com as informações por toques, gestos com a mão ou pronuncias de palavras, por exemplo.</a:t>
            </a:r>
          </a:p>
          <a:p>
            <a:endParaRPr lang="pt-BR" dirty="0"/>
          </a:p>
          <a:p>
            <a:r>
              <a:rPr lang="pt-BR" dirty="0"/>
              <a:t>NUI proporcionam maior imersão do usuário nos dados e ações do sistema interativo.</a:t>
            </a:r>
          </a:p>
        </p:txBody>
      </p:sp>
      <p:pic>
        <p:nvPicPr>
          <p:cNvPr id="3074" name="Picture 2" descr="MÃ£o, BotÃ£o, Monitor, Dedo, Toque, Comput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581128"/>
            <a:ext cx="8712968"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Natural </a:t>
            </a:r>
            <a:r>
              <a:rPr lang="pt-BR" dirty="0" err="1"/>
              <a:t>User</a:t>
            </a:r>
            <a:r>
              <a:rPr lang="pt-BR" dirty="0"/>
              <a:t> Interface</a:t>
            </a:r>
          </a:p>
        </p:txBody>
      </p:sp>
      <p:sp>
        <p:nvSpPr>
          <p:cNvPr id="3" name="Espaço Reservado para Conteúdo 2"/>
          <p:cNvSpPr>
            <a:spLocks noGrp="1"/>
          </p:cNvSpPr>
          <p:nvPr>
            <p:ph idx="1"/>
          </p:nvPr>
        </p:nvSpPr>
        <p:spPr/>
        <p:txBody>
          <a:bodyPr/>
          <a:lstStyle/>
          <a:p>
            <a:r>
              <a:rPr lang="pt-BR" dirty="0"/>
              <a:t>É aquilo que chamamos de interface invisível, ou seja, ela se torna invisível com os sucessivos níveis de imersão, já que seus usuários abstraem facilmente a tecnologia envolvida na interação e se concentram na informação e objetivos da sua tarefa.</a:t>
            </a:r>
          </a:p>
        </p:txBody>
      </p:sp>
      <p:pic>
        <p:nvPicPr>
          <p:cNvPr id="4098" name="Picture 2" descr="Resultado de imagem para natural user inte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01008"/>
            <a:ext cx="7992888" cy="310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3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Natural </a:t>
            </a:r>
            <a:r>
              <a:rPr lang="pt-BR" dirty="0" err="1"/>
              <a:t>User</a:t>
            </a:r>
            <a:r>
              <a:rPr lang="pt-BR" dirty="0"/>
              <a:t> Interface</a:t>
            </a:r>
          </a:p>
        </p:txBody>
      </p:sp>
      <p:sp>
        <p:nvSpPr>
          <p:cNvPr id="3" name="Espaço Reservado para Conteúdo 2"/>
          <p:cNvSpPr>
            <a:spLocks noGrp="1"/>
          </p:cNvSpPr>
          <p:nvPr>
            <p:ph idx="1"/>
          </p:nvPr>
        </p:nvSpPr>
        <p:spPr/>
        <p:txBody>
          <a:bodyPr/>
          <a:lstStyle/>
          <a:p>
            <a:r>
              <a:rPr lang="pt-BR" dirty="0"/>
              <a:t>Na NUI pode-se considerar como interface o próprio conteúdo manipulado pelo usuário.</a:t>
            </a:r>
          </a:p>
          <a:p>
            <a:endParaRPr lang="pt-BR" dirty="0"/>
          </a:p>
          <a:p>
            <a:r>
              <a:rPr lang="pt-BR" dirty="0"/>
              <a:t>Nesta abordagem, uma camada de interação é eliminada.</a:t>
            </a:r>
          </a:p>
          <a:p>
            <a:endParaRPr lang="pt-BR" dirty="0"/>
          </a:p>
          <a:p>
            <a:r>
              <a:rPr lang="pt-BR" dirty="0"/>
              <a:t>Toda ação do usuário é feita diretamente no conteúdo.</a:t>
            </a:r>
          </a:p>
          <a:p>
            <a:endParaRPr lang="pt-BR" dirty="0"/>
          </a:p>
          <a:p>
            <a:r>
              <a:rPr lang="pt-BR" dirty="0"/>
              <a:t>Maior flexibilidade e possibilidade de manipular o conteúdo.</a:t>
            </a:r>
          </a:p>
          <a:p>
            <a:endParaRPr lang="pt-BR" dirty="0"/>
          </a:p>
          <a:p>
            <a:r>
              <a:rPr lang="pt-BR" dirty="0"/>
              <a:t>Recurso interativo deve dar suporte a NUI.</a:t>
            </a:r>
          </a:p>
        </p:txBody>
      </p:sp>
    </p:spTree>
    <p:extLst>
      <p:ext uri="{BB962C8B-B14F-4D97-AF65-F5344CB8AC3E}">
        <p14:creationId xmlns:p14="http://schemas.microsoft.com/office/powerpoint/2010/main" val="171116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GUI (</a:t>
            </a:r>
            <a:r>
              <a:rPr lang="pt-BR" i="1" dirty="0" err="1"/>
              <a:t>Graphical</a:t>
            </a:r>
            <a:r>
              <a:rPr lang="pt-BR" i="1" dirty="0"/>
              <a:t> </a:t>
            </a:r>
            <a:r>
              <a:rPr lang="pt-BR" i="1" dirty="0" err="1"/>
              <a:t>User</a:t>
            </a:r>
            <a:r>
              <a:rPr lang="pt-BR" i="1" dirty="0"/>
              <a:t> Interface</a:t>
            </a:r>
            <a:r>
              <a:rPr lang="pt-BR" dirty="0"/>
              <a:t>)</a:t>
            </a:r>
          </a:p>
        </p:txBody>
      </p:sp>
      <p:pic>
        <p:nvPicPr>
          <p:cNvPr id="6146" name="Picture 2" descr="UsuÃ¡rio, Avatar, Feminino, Loiro, Menina, Mul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564904"/>
            <a:ext cx="1296143" cy="129975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10484" y="3903439"/>
            <a:ext cx="1247457" cy="461665"/>
          </a:xfrm>
          <a:prstGeom prst="rect">
            <a:avLst/>
          </a:prstGeom>
          <a:noFill/>
        </p:spPr>
        <p:txBody>
          <a:bodyPr wrap="none" rtlCol="0">
            <a:spAutoFit/>
          </a:bodyPr>
          <a:lstStyle/>
          <a:p>
            <a:r>
              <a:rPr lang="pt-BR" sz="2400" dirty="0"/>
              <a:t>Usuário</a:t>
            </a:r>
          </a:p>
        </p:txBody>
      </p:sp>
      <p:cxnSp>
        <p:nvCxnSpPr>
          <p:cNvPr id="7" name="Conector de seta reta 6"/>
          <p:cNvCxnSpPr/>
          <p:nvPr/>
        </p:nvCxnSpPr>
        <p:spPr>
          <a:xfrm>
            <a:off x="1762133" y="3284984"/>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descr="Computador, Ãrea De Trabalho, EstaÃ§Ã£o De Trabal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420888"/>
            <a:ext cx="2378964" cy="194421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2542238" y="4351678"/>
            <a:ext cx="2694071" cy="369332"/>
          </a:xfrm>
          <a:prstGeom prst="rect">
            <a:avLst/>
          </a:prstGeom>
          <a:noFill/>
        </p:spPr>
        <p:txBody>
          <a:bodyPr wrap="none" rtlCol="0">
            <a:spAutoFit/>
          </a:bodyPr>
          <a:lstStyle/>
          <a:p>
            <a:r>
              <a:rPr lang="pt-BR" dirty="0"/>
              <a:t>Mouse, Teclado, Monitor</a:t>
            </a:r>
          </a:p>
        </p:txBody>
      </p:sp>
      <p:cxnSp>
        <p:nvCxnSpPr>
          <p:cNvPr id="12" name="Conector de seta reta 11"/>
          <p:cNvCxnSpPr/>
          <p:nvPr/>
        </p:nvCxnSpPr>
        <p:spPr>
          <a:xfrm>
            <a:off x="5236309" y="3271597"/>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6" descr="Info, InfogrÃ¡fico, Design, InformaÃ§Ãµ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952836"/>
            <a:ext cx="2057429" cy="266429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876256" y="4634731"/>
            <a:ext cx="1338828" cy="369332"/>
          </a:xfrm>
          <a:prstGeom prst="rect">
            <a:avLst/>
          </a:prstGeom>
          <a:noFill/>
        </p:spPr>
        <p:txBody>
          <a:bodyPr wrap="none" rtlCol="0">
            <a:spAutoFit/>
          </a:bodyPr>
          <a:lstStyle/>
          <a:p>
            <a:r>
              <a:rPr lang="pt-BR" dirty="0"/>
              <a:t>Informação</a:t>
            </a:r>
          </a:p>
        </p:txBody>
      </p:sp>
    </p:spTree>
    <p:extLst>
      <p:ext uri="{BB962C8B-B14F-4D97-AF65-F5344CB8AC3E}">
        <p14:creationId xmlns:p14="http://schemas.microsoft.com/office/powerpoint/2010/main" val="315126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NUI (</a:t>
            </a:r>
            <a:r>
              <a:rPr lang="pt-BR" i="1" dirty="0"/>
              <a:t>Natural </a:t>
            </a:r>
            <a:r>
              <a:rPr lang="pt-BR" i="1" dirty="0" err="1"/>
              <a:t>User</a:t>
            </a:r>
            <a:r>
              <a:rPr lang="pt-BR" i="1" dirty="0"/>
              <a:t> Interface</a:t>
            </a:r>
            <a:r>
              <a:rPr lang="pt-BR" dirty="0"/>
              <a:t>)</a:t>
            </a:r>
          </a:p>
        </p:txBody>
      </p:sp>
      <p:pic>
        <p:nvPicPr>
          <p:cNvPr id="6146" name="Picture 2" descr="UsuÃ¡rio, Avatar, Feminino, Loiro, Menina, Mul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564904"/>
            <a:ext cx="1296143" cy="129975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10484" y="3903439"/>
            <a:ext cx="1247457" cy="461665"/>
          </a:xfrm>
          <a:prstGeom prst="rect">
            <a:avLst/>
          </a:prstGeom>
          <a:noFill/>
        </p:spPr>
        <p:txBody>
          <a:bodyPr wrap="none" rtlCol="0">
            <a:spAutoFit/>
          </a:bodyPr>
          <a:lstStyle/>
          <a:p>
            <a:r>
              <a:rPr lang="pt-BR" sz="2400" dirty="0"/>
              <a:t>Usuário</a:t>
            </a:r>
          </a:p>
        </p:txBody>
      </p:sp>
      <p:cxnSp>
        <p:nvCxnSpPr>
          <p:cNvPr id="7" name="Conector de seta reta 6"/>
          <p:cNvCxnSpPr/>
          <p:nvPr/>
        </p:nvCxnSpPr>
        <p:spPr>
          <a:xfrm>
            <a:off x="1762133" y="3284984"/>
            <a:ext cx="324191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6" descr="Info, InfogrÃ¡fico, Design, InformaÃ§Ãµ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952836"/>
            <a:ext cx="2057429" cy="266429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876256" y="4634731"/>
            <a:ext cx="1338828" cy="369332"/>
          </a:xfrm>
          <a:prstGeom prst="rect">
            <a:avLst/>
          </a:prstGeom>
          <a:noFill/>
        </p:spPr>
        <p:txBody>
          <a:bodyPr wrap="none" rtlCol="0">
            <a:spAutoFit/>
          </a:bodyPr>
          <a:lstStyle/>
          <a:p>
            <a:r>
              <a:rPr lang="pt-BR" dirty="0"/>
              <a:t>Informação</a:t>
            </a:r>
          </a:p>
        </p:txBody>
      </p:sp>
      <p:pic>
        <p:nvPicPr>
          <p:cNvPr id="7170" name="Picture 2" descr="Wlan, Lan Sem Fio, CartÃ£o, Remetente, Sensor EletrÃ´n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521" y="4365104"/>
            <a:ext cx="1338828" cy="8758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m para kinec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1" t="35770" r="2893" b="36832"/>
          <a:stretch/>
        </p:blipFill>
        <p:spPr bwMode="auto">
          <a:xfrm>
            <a:off x="4751663" y="3668579"/>
            <a:ext cx="1692545" cy="4697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m para sensor de movimen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5698" y="1952836"/>
            <a:ext cx="1044473" cy="83557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4537154" y="5517232"/>
            <a:ext cx="2339102" cy="369332"/>
          </a:xfrm>
          <a:prstGeom prst="rect">
            <a:avLst/>
          </a:prstGeom>
          <a:noFill/>
        </p:spPr>
        <p:txBody>
          <a:bodyPr wrap="none" rtlCol="0">
            <a:spAutoFit/>
          </a:bodyPr>
          <a:lstStyle/>
          <a:p>
            <a:r>
              <a:rPr lang="pt-BR" dirty="0"/>
              <a:t>Sistema de sensores</a:t>
            </a:r>
          </a:p>
        </p:txBody>
      </p:sp>
    </p:spTree>
    <p:extLst>
      <p:ext uri="{BB962C8B-B14F-4D97-AF65-F5344CB8AC3E}">
        <p14:creationId xmlns:p14="http://schemas.microsoft.com/office/powerpoint/2010/main" val="409706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Abordagem GUI (</a:t>
            </a:r>
            <a:r>
              <a:rPr lang="pt-BR" dirty="0" err="1"/>
              <a:t>Graphical</a:t>
            </a:r>
            <a:r>
              <a:rPr lang="pt-BR" dirty="0"/>
              <a:t> </a:t>
            </a:r>
            <a:r>
              <a:rPr lang="pt-BR" dirty="0" err="1"/>
              <a:t>User</a:t>
            </a:r>
            <a:r>
              <a:rPr lang="pt-BR" dirty="0"/>
              <a:t> Interface)</a:t>
            </a:r>
          </a:p>
        </p:txBody>
      </p:sp>
      <p:sp>
        <p:nvSpPr>
          <p:cNvPr id="3" name="Espaço Reservado para Conteúdo 2"/>
          <p:cNvSpPr>
            <a:spLocks noGrp="1"/>
          </p:cNvSpPr>
          <p:nvPr>
            <p:ph idx="1"/>
          </p:nvPr>
        </p:nvSpPr>
        <p:spPr/>
        <p:txBody>
          <a:bodyPr/>
          <a:lstStyle/>
          <a:p>
            <a:r>
              <a:rPr lang="pt-BR" dirty="0"/>
              <a:t>Na abordagem GUI é fundamental que o usuário tenha habilidades em manipular a interface gráfica para chegar a informação.</a:t>
            </a:r>
          </a:p>
          <a:p>
            <a:endParaRPr lang="pt-BR" dirty="0"/>
          </a:p>
          <a:p>
            <a:r>
              <a:rPr lang="pt-BR" dirty="0"/>
              <a:t>O usuário deve saber onde clicar, o que escrever, como operar um filtro, quais botões realizam quais tarefas.</a:t>
            </a:r>
          </a:p>
          <a:p>
            <a:endParaRPr lang="pt-BR" dirty="0"/>
          </a:p>
          <a:p>
            <a:r>
              <a:rPr lang="pt-BR" dirty="0"/>
              <a:t>A interação é totalmente focada nos itens de interface.</a:t>
            </a:r>
          </a:p>
        </p:txBody>
      </p:sp>
    </p:spTree>
    <p:extLst>
      <p:ext uri="{BB962C8B-B14F-4D97-AF65-F5344CB8AC3E}">
        <p14:creationId xmlns:p14="http://schemas.microsoft.com/office/powerpoint/2010/main" val="2403659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Brilh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1347</TotalTime>
  <Words>1578</Words>
  <Application>Microsoft Office PowerPoint</Application>
  <PresentationFormat>Apresentação na tela (4:3)</PresentationFormat>
  <Paragraphs>186</Paragraphs>
  <Slides>39</Slides>
  <Notes>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39</vt:i4>
      </vt:variant>
    </vt:vector>
  </HeadingPairs>
  <TitlesOfParts>
    <vt:vector size="41" baseType="lpstr">
      <vt:lpstr>Arial</vt:lpstr>
      <vt:lpstr>Brilho</vt:lpstr>
      <vt:lpstr>Natural User Interface Interface Natural de Usuário</vt:lpstr>
      <vt:lpstr>Introdução</vt:lpstr>
      <vt:lpstr>Introdução</vt:lpstr>
      <vt:lpstr>Natural User Interface (NUI)</vt:lpstr>
      <vt:lpstr>Natural User Interface</vt:lpstr>
      <vt:lpstr>Natural User Interface</vt:lpstr>
      <vt:lpstr>Abordagem GUI (Graphical User Interface)</vt:lpstr>
      <vt:lpstr>Abordagem NUI (Natural User Interface)</vt:lpstr>
      <vt:lpstr>Abordagem GUI (Graphical User Interface)</vt:lpstr>
      <vt:lpstr>Abordagem GUI (Graphical User Interface)</vt:lpstr>
      <vt:lpstr>Abordagem NUI (Natural User Interface)</vt:lpstr>
      <vt:lpstr>Abordagem NUI (Natural User Interface)</vt:lpstr>
      <vt:lpstr>Abordagem NUI (Natural User Interface)</vt:lpstr>
      <vt:lpstr>Abordagem NUI (Natural User Interface)</vt:lpstr>
      <vt:lpstr>Abordagem NUI (Natural User Interface)</vt:lpstr>
      <vt:lpstr>Abordagem NUI (Natural User Interface)</vt:lpstr>
      <vt:lpstr>4 diretrizes para NUI</vt:lpstr>
      <vt:lpstr>Interação Direta</vt:lpstr>
      <vt:lpstr>Interação Direta</vt:lpstr>
      <vt:lpstr>Interação Direta</vt:lpstr>
      <vt:lpstr>Interação Direta</vt:lpstr>
      <vt:lpstr>Interação Direta</vt:lpstr>
      <vt:lpstr>Natural User Interface X Tradicional</vt:lpstr>
      <vt:lpstr>Apresentação do PowerPoint</vt:lpstr>
      <vt:lpstr>Princípios Básicos de NUI</vt:lpstr>
      <vt:lpstr>1 – Projeto para dedos, e não para cursores.</vt:lpstr>
      <vt:lpstr>2 – Lembre-se de fisiologia e cinesiologia</vt:lpstr>
      <vt:lpstr>3 – Sem braço de Gorila</vt:lpstr>
      <vt:lpstr>4 – Cobertura de Tela</vt:lpstr>
      <vt:lpstr>5 – Conheça a Tecnologia</vt:lpstr>
      <vt:lpstr>6 - Quanto mais desafiador for o gesto, menos pessoas serão capazes de (ou desejarão) realizá-lo.</vt:lpstr>
      <vt:lpstr>7 - Ativar ações quando o usuário remover o dedo, e não enquanto toca a tela. </vt:lpstr>
      <vt:lpstr>8 – Reconhecimento (Affordance)</vt:lpstr>
      <vt:lpstr>9 - Evite a ativação de ações de forma não intencional</vt:lpstr>
      <vt:lpstr>10 - Gestos e Teclas de comando</vt:lpstr>
      <vt:lpstr>11 - Variedade de requisitos</vt:lpstr>
      <vt:lpstr>12 - Determinar a complexidade do gesto de acordo com a complexidade e a frequência da tarefa</vt:lpstr>
      <vt:lpstr>Resumo</vt:lpstr>
      <vt:lpstr>Exercício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User Interface</dc:title>
  <dc:creator>Thiago Coleti</dc:creator>
  <cp:lastModifiedBy>Marcelo Morandini</cp:lastModifiedBy>
  <cp:revision>43</cp:revision>
  <dcterms:created xsi:type="dcterms:W3CDTF">2019-03-18T11:29:25Z</dcterms:created>
  <dcterms:modified xsi:type="dcterms:W3CDTF">2022-08-22T14:05:12Z</dcterms:modified>
</cp:coreProperties>
</file>