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58" r:id="rId5"/>
    <p:sldId id="260" r:id="rId6"/>
    <p:sldId id="262" r:id="rId7"/>
    <p:sldId id="261" r:id="rId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Pasta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Pasta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Rogers\Documents\Rogers\Disciplinas\Controle%20de%20Processos%202021\disciplina%20de%20controle%202021\Aulas\Aulas%202021\Prova%2002%20sub%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scatterChart>
        <c:scatterStyle val="lineMarker"/>
        <c:varyColors val="0"/>
        <c:ser>
          <c:idx val="0"/>
          <c:order val="0"/>
          <c:tx>
            <c:strRef>
              <c:f>Plan1!$B$2</c:f>
              <c:strCache>
                <c:ptCount val="1"/>
                <c:pt idx="0">
                  <c:v>Manipulada</c:v>
                </c:pt>
              </c:strCache>
            </c:strRef>
          </c:tx>
          <c:spPr>
            <a:ln w="19050" cap="rnd">
              <a:noFill/>
              <a:round/>
            </a:ln>
            <a:effectLst/>
          </c:spPr>
          <c:marker>
            <c:symbol val="circle"/>
            <c:size val="5"/>
            <c:spPr>
              <a:solidFill>
                <a:schemeClr val="accent1"/>
              </a:solidFill>
              <a:ln w="9525">
                <a:solidFill>
                  <a:schemeClr val="accent1"/>
                </a:solidFill>
              </a:ln>
              <a:effectLst/>
            </c:spPr>
          </c:marker>
          <c:xVal>
            <c:numRef>
              <c:f>Plan1!$A$3:$A$17</c:f>
              <c:numCache>
                <c:formatCode>General</c:formatCode>
                <c:ptCount val="15"/>
                <c:pt idx="0">
                  <c:v>-2</c:v>
                </c:pt>
                <c:pt idx="1">
                  <c:v>-1</c:v>
                </c:pt>
                <c:pt idx="2">
                  <c:v>0</c:v>
                </c:pt>
                <c:pt idx="3">
                  <c:v>0.2</c:v>
                </c:pt>
                <c:pt idx="4">
                  <c:v>0.4</c:v>
                </c:pt>
                <c:pt idx="5">
                  <c:v>0.6</c:v>
                </c:pt>
                <c:pt idx="6">
                  <c:v>0.8</c:v>
                </c:pt>
                <c:pt idx="7">
                  <c:v>1</c:v>
                </c:pt>
                <c:pt idx="8">
                  <c:v>1.2</c:v>
                </c:pt>
                <c:pt idx="9">
                  <c:v>1.4</c:v>
                </c:pt>
                <c:pt idx="10">
                  <c:v>1.6</c:v>
                </c:pt>
                <c:pt idx="11">
                  <c:v>1.8</c:v>
                </c:pt>
                <c:pt idx="12">
                  <c:v>2</c:v>
                </c:pt>
                <c:pt idx="13">
                  <c:v>2.2000000000000002</c:v>
                </c:pt>
                <c:pt idx="14">
                  <c:v>2.4</c:v>
                </c:pt>
              </c:numCache>
            </c:numRef>
          </c:xVal>
          <c:yVal>
            <c:numRef>
              <c:f>Plan1!$B$3:$B$17</c:f>
              <c:numCache>
                <c:formatCode>General</c:formatCode>
                <c:ptCount val="15"/>
                <c:pt idx="0">
                  <c:v>100</c:v>
                </c:pt>
                <c:pt idx="1">
                  <c:v>100</c:v>
                </c:pt>
                <c:pt idx="2">
                  <c:v>150</c:v>
                </c:pt>
                <c:pt idx="3">
                  <c:v>150</c:v>
                </c:pt>
                <c:pt idx="4">
                  <c:v>150</c:v>
                </c:pt>
                <c:pt idx="5">
                  <c:v>150</c:v>
                </c:pt>
                <c:pt idx="6">
                  <c:v>150</c:v>
                </c:pt>
                <c:pt idx="7">
                  <c:v>150</c:v>
                </c:pt>
                <c:pt idx="8">
                  <c:v>150</c:v>
                </c:pt>
                <c:pt idx="9">
                  <c:v>150</c:v>
                </c:pt>
                <c:pt idx="10">
                  <c:v>150</c:v>
                </c:pt>
                <c:pt idx="11">
                  <c:v>150</c:v>
                </c:pt>
                <c:pt idx="12">
                  <c:v>150</c:v>
                </c:pt>
                <c:pt idx="13">
                  <c:v>150</c:v>
                </c:pt>
                <c:pt idx="14">
                  <c:v>150</c:v>
                </c:pt>
              </c:numCache>
            </c:numRef>
          </c:yVal>
          <c:smooth val="0"/>
        </c:ser>
        <c:dLbls>
          <c:showLegendKey val="0"/>
          <c:showVal val="0"/>
          <c:showCatName val="0"/>
          <c:showSerName val="0"/>
          <c:showPercent val="0"/>
          <c:showBubbleSize val="0"/>
        </c:dLbls>
        <c:axId val="330757752"/>
        <c:axId val="331858328"/>
      </c:scatterChart>
      <c:valAx>
        <c:axId val="3307577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331858328"/>
        <c:crosses val="autoZero"/>
        <c:crossBetween val="midCat"/>
      </c:valAx>
      <c:valAx>
        <c:axId val="331858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330757752"/>
        <c:crossesAt val="-3"/>
        <c:crossBetween val="midCat"/>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scatterChart>
        <c:scatterStyle val="lineMarker"/>
        <c:varyColors val="0"/>
        <c:ser>
          <c:idx val="0"/>
          <c:order val="0"/>
          <c:tx>
            <c:strRef>
              <c:f>Plan1!$C$2</c:f>
              <c:strCache>
                <c:ptCount val="1"/>
                <c:pt idx="0">
                  <c:v>Controlada</c:v>
                </c:pt>
              </c:strCache>
            </c:strRef>
          </c:tx>
          <c:spPr>
            <a:ln w="19050" cap="rnd">
              <a:noFill/>
              <a:round/>
            </a:ln>
            <a:effectLst/>
          </c:spPr>
          <c:marker>
            <c:symbol val="circle"/>
            <c:size val="5"/>
            <c:spPr>
              <a:solidFill>
                <a:schemeClr val="accent1"/>
              </a:solidFill>
              <a:ln w="9525">
                <a:solidFill>
                  <a:schemeClr val="accent1"/>
                </a:solidFill>
              </a:ln>
              <a:effectLst/>
            </c:spPr>
          </c:marker>
          <c:xVal>
            <c:numRef>
              <c:f>Plan1!$A$3:$A$17</c:f>
              <c:numCache>
                <c:formatCode>General</c:formatCode>
                <c:ptCount val="15"/>
                <c:pt idx="0">
                  <c:v>-2</c:v>
                </c:pt>
                <c:pt idx="1">
                  <c:v>-1</c:v>
                </c:pt>
                <c:pt idx="2">
                  <c:v>0</c:v>
                </c:pt>
                <c:pt idx="3">
                  <c:v>0.2</c:v>
                </c:pt>
                <c:pt idx="4">
                  <c:v>0.4</c:v>
                </c:pt>
                <c:pt idx="5">
                  <c:v>0.6</c:v>
                </c:pt>
                <c:pt idx="6">
                  <c:v>0.8</c:v>
                </c:pt>
                <c:pt idx="7">
                  <c:v>1</c:v>
                </c:pt>
                <c:pt idx="8">
                  <c:v>1.2</c:v>
                </c:pt>
                <c:pt idx="9">
                  <c:v>1.4</c:v>
                </c:pt>
                <c:pt idx="10">
                  <c:v>1.6</c:v>
                </c:pt>
                <c:pt idx="11">
                  <c:v>1.8</c:v>
                </c:pt>
                <c:pt idx="12">
                  <c:v>2</c:v>
                </c:pt>
                <c:pt idx="13">
                  <c:v>2.2000000000000002</c:v>
                </c:pt>
                <c:pt idx="14">
                  <c:v>2.4</c:v>
                </c:pt>
              </c:numCache>
            </c:numRef>
          </c:xVal>
          <c:yVal>
            <c:numRef>
              <c:f>Plan1!$C$3:$C$17</c:f>
              <c:numCache>
                <c:formatCode>General</c:formatCode>
                <c:ptCount val="15"/>
                <c:pt idx="0">
                  <c:v>200</c:v>
                </c:pt>
                <c:pt idx="1">
                  <c:v>200</c:v>
                </c:pt>
                <c:pt idx="2">
                  <c:v>200</c:v>
                </c:pt>
                <c:pt idx="3">
                  <c:v>201.1</c:v>
                </c:pt>
                <c:pt idx="4">
                  <c:v>204</c:v>
                </c:pt>
                <c:pt idx="5">
                  <c:v>227</c:v>
                </c:pt>
                <c:pt idx="6">
                  <c:v>251</c:v>
                </c:pt>
                <c:pt idx="7">
                  <c:v>280</c:v>
                </c:pt>
                <c:pt idx="8">
                  <c:v>302.5</c:v>
                </c:pt>
                <c:pt idx="9">
                  <c:v>318</c:v>
                </c:pt>
                <c:pt idx="10">
                  <c:v>329.5</c:v>
                </c:pt>
                <c:pt idx="11">
                  <c:v>336</c:v>
                </c:pt>
                <c:pt idx="12">
                  <c:v>339</c:v>
                </c:pt>
                <c:pt idx="13">
                  <c:v>340.5</c:v>
                </c:pt>
                <c:pt idx="14">
                  <c:v>341</c:v>
                </c:pt>
              </c:numCache>
            </c:numRef>
          </c:yVal>
          <c:smooth val="0"/>
        </c:ser>
        <c:dLbls>
          <c:showLegendKey val="0"/>
          <c:showVal val="0"/>
          <c:showCatName val="0"/>
          <c:showSerName val="0"/>
          <c:showPercent val="0"/>
          <c:showBubbleSize val="0"/>
        </c:dLbls>
        <c:axId val="331585944"/>
        <c:axId val="331590424"/>
      </c:scatterChart>
      <c:valAx>
        <c:axId val="3315859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331590424"/>
        <c:crosses val="autoZero"/>
        <c:crossBetween val="midCat"/>
      </c:valAx>
      <c:valAx>
        <c:axId val="331590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331585944"/>
        <c:crossesAt val="-3"/>
        <c:crossBetween val="midCat"/>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xVal>
            <c:numRef>
              <c:f>'[Prova 02 sub 2015.xlsx]Questão 01'!$J$9:$J$27</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8.5</c:v>
                </c:pt>
                <c:pt idx="17">
                  <c:v>9.5</c:v>
                </c:pt>
                <c:pt idx="18">
                  <c:v>11.5</c:v>
                </c:pt>
              </c:numCache>
            </c:numRef>
          </c:xVal>
          <c:yVal>
            <c:numRef>
              <c:f>'[Prova 02 sub 2015.xlsx]Questão 01'!$K$9:$K$27</c:f>
              <c:numCache>
                <c:formatCode>General</c:formatCode>
                <c:ptCount val="19"/>
                <c:pt idx="0">
                  <c:v>5</c:v>
                </c:pt>
                <c:pt idx="1">
                  <c:v>5</c:v>
                </c:pt>
                <c:pt idx="2">
                  <c:v>4.95</c:v>
                </c:pt>
                <c:pt idx="3">
                  <c:v>4.93</c:v>
                </c:pt>
                <c:pt idx="4">
                  <c:v>4.8499999999999996</c:v>
                </c:pt>
                <c:pt idx="5">
                  <c:v>4.7</c:v>
                </c:pt>
                <c:pt idx="6">
                  <c:v>4.5999999999999996</c:v>
                </c:pt>
                <c:pt idx="7">
                  <c:v>4.4000000000000004</c:v>
                </c:pt>
                <c:pt idx="8">
                  <c:v>4.2</c:v>
                </c:pt>
                <c:pt idx="9">
                  <c:v>4.01</c:v>
                </c:pt>
                <c:pt idx="10">
                  <c:v>3.81</c:v>
                </c:pt>
                <c:pt idx="11">
                  <c:v>3.7</c:v>
                </c:pt>
                <c:pt idx="12">
                  <c:v>3.55</c:v>
                </c:pt>
                <c:pt idx="13">
                  <c:v>3.45</c:v>
                </c:pt>
                <c:pt idx="14">
                  <c:v>3.35</c:v>
                </c:pt>
                <c:pt idx="15">
                  <c:v>3.25</c:v>
                </c:pt>
                <c:pt idx="16">
                  <c:v>3.1</c:v>
                </c:pt>
                <c:pt idx="17">
                  <c:v>3.03</c:v>
                </c:pt>
                <c:pt idx="18">
                  <c:v>3</c:v>
                </c:pt>
              </c:numCache>
            </c:numRef>
          </c:yVal>
          <c:smooth val="0"/>
        </c:ser>
        <c:dLbls>
          <c:showLegendKey val="0"/>
          <c:showVal val="0"/>
          <c:showCatName val="0"/>
          <c:showSerName val="0"/>
          <c:showPercent val="0"/>
          <c:showBubbleSize val="0"/>
        </c:dLbls>
        <c:axId val="332412928"/>
        <c:axId val="332413312"/>
      </c:scatterChart>
      <c:valAx>
        <c:axId val="332412928"/>
        <c:scaling>
          <c:orientation val="minMax"/>
        </c:scaling>
        <c:delete val="0"/>
        <c:axPos val="b"/>
        <c:numFmt formatCode="General" sourceLinked="1"/>
        <c:majorTickMark val="out"/>
        <c:minorTickMark val="none"/>
        <c:tickLblPos val="nextTo"/>
        <c:crossAx val="332413312"/>
        <c:crosses val="autoZero"/>
        <c:crossBetween val="midCat"/>
      </c:valAx>
      <c:valAx>
        <c:axId val="332413312"/>
        <c:scaling>
          <c:orientation val="minMax"/>
        </c:scaling>
        <c:delete val="0"/>
        <c:axPos val="l"/>
        <c:majorGridlines/>
        <c:numFmt formatCode="General" sourceLinked="1"/>
        <c:majorTickMark val="out"/>
        <c:minorTickMark val="none"/>
        <c:tickLblPos val="nextTo"/>
        <c:crossAx val="332412928"/>
        <c:crosses val="autoZero"/>
        <c:crossBetween val="midCat"/>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434B6-D24E-4FBE-861A-3813342F2523}" type="datetimeFigureOut">
              <a:rPr lang="pt-BR" smtClean="0"/>
              <a:t>28/06/2021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743C50-C48F-47CA-8D6E-B34C21A9F406}" type="slidenum">
              <a:rPr lang="pt-BR" smtClean="0"/>
              <a:t>‹nº›</a:t>
            </a:fld>
            <a:endParaRPr lang="pt-BR"/>
          </a:p>
        </p:txBody>
      </p:sp>
    </p:spTree>
    <p:extLst>
      <p:ext uri="{BB962C8B-B14F-4D97-AF65-F5344CB8AC3E}">
        <p14:creationId xmlns:p14="http://schemas.microsoft.com/office/powerpoint/2010/main" val="1751354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463BC24B-8B16-42C0-A4CA-F29BEC3A1AE5}" type="slidenum">
              <a:rPr lang="en-US" altLang="en-US" smtClean="0"/>
              <a:pPr>
                <a:defRPr/>
              </a:pPr>
              <a:t>3</a:t>
            </a:fld>
            <a:endParaRPr lang="en-US" altLang="en-US"/>
          </a:p>
        </p:txBody>
      </p:sp>
    </p:spTree>
    <p:extLst>
      <p:ext uri="{BB962C8B-B14F-4D97-AF65-F5344CB8AC3E}">
        <p14:creationId xmlns:p14="http://schemas.microsoft.com/office/powerpoint/2010/main" val="2702592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F973742-BC97-46E8-96B6-2301CA56897C}" type="datetimeFigureOut">
              <a:rPr lang="pt-BR" smtClean="0"/>
              <a:t>28/06/2021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281264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F973742-BC97-46E8-96B6-2301CA56897C}" type="datetimeFigureOut">
              <a:rPr lang="pt-BR" smtClean="0"/>
              <a:t>28/06/2021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519216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F973742-BC97-46E8-96B6-2301CA56897C}" type="datetimeFigureOut">
              <a:rPr lang="pt-BR" smtClean="0"/>
              <a:t>28/06/2021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137749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F973742-BC97-46E8-96B6-2301CA56897C}" type="datetimeFigureOut">
              <a:rPr lang="pt-BR" smtClean="0"/>
              <a:t>28/06/2021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234548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7F973742-BC97-46E8-96B6-2301CA56897C}" type="datetimeFigureOut">
              <a:rPr lang="pt-BR" smtClean="0"/>
              <a:t>28/06/2021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3975028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F973742-BC97-46E8-96B6-2301CA56897C}" type="datetimeFigureOut">
              <a:rPr lang="pt-BR" smtClean="0"/>
              <a:t>28/06/2021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42032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F973742-BC97-46E8-96B6-2301CA56897C}" type="datetimeFigureOut">
              <a:rPr lang="pt-BR" smtClean="0"/>
              <a:t>28/06/2021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118103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F973742-BC97-46E8-96B6-2301CA56897C}" type="datetimeFigureOut">
              <a:rPr lang="pt-BR" smtClean="0"/>
              <a:t>28/06/2021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144498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F973742-BC97-46E8-96B6-2301CA56897C}" type="datetimeFigureOut">
              <a:rPr lang="pt-BR" smtClean="0"/>
              <a:t>28/06/2021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67370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F973742-BC97-46E8-96B6-2301CA56897C}" type="datetimeFigureOut">
              <a:rPr lang="pt-BR" smtClean="0"/>
              <a:t>28/06/2021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251266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F973742-BC97-46E8-96B6-2301CA56897C}" type="datetimeFigureOut">
              <a:rPr lang="pt-BR" smtClean="0"/>
              <a:t>28/06/2021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7EEFF8E-633C-47C2-9810-462653E22217}" type="slidenum">
              <a:rPr lang="pt-BR" smtClean="0"/>
              <a:t>‹nº›</a:t>
            </a:fld>
            <a:endParaRPr lang="pt-BR"/>
          </a:p>
        </p:txBody>
      </p:sp>
    </p:spTree>
    <p:extLst>
      <p:ext uri="{BB962C8B-B14F-4D97-AF65-F5344CB8AC3E}">
        <p14:creationId xmlns:p14="http://schemas.microsoft.com/office/powerpoint/2010/main" val="218983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73742-BC97-46E8-96B6-2301CA56897C}" type="datetimeFigureOut">
              <a:rPr lang="pt-BR" smtClean="0"/>
              <a:t>28/06/2021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EFF8E-633C-47C2-9810-462653E22217}" type="slidenum">
              <a:rPr lang="pt-BR" smtClean="0"/>
              <a:t>‹nº›</a:t>
            </a:fld>
            <a:endParaRPr lang="pt-BR"/>
          </a:p>
        </p:txBody>
      </p:sp>
    </p:spTree>
    <p:extLst>
      <p:ext uri="{BB962C8B-B14F-4D97-AF65-F5344CB8AC3E}">
        <p14:creationId xmlns:p14="http://schemas.microsoft.com/office/powerpoint/2010/main" val="4291362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0.png"/><Relationship Id="rId7" Type="http://schemas.openxmlformats.org/officeDocument/2006/relationships/image" Target="../media/image17.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Exemplos de </a:t>
            </a:r>
            <a:r>
              <a:rPr lang="pt-BR" dirty="0" smtClean="0"/>
              <a:t>sintonia </a:t>
            </a:r>
            <a:r>
              <a:rPr lang="pt-BR" dirty="0"/>
              <a:t>de sistemas de controle automático de </a:t>
            </a:r>
            <a:r>
              <a:rPr lang="pt-BR" dirty="0" smtClean="0"/>
              <a:t>processos</a:t>
            </a:r>
            <a:endParaRPr lang="pt-BR" dirty="0"/>
          </a:p>
        </p:txBody>
      </p:sp>
    </p:spTree>
    <p:extLst>
      <p:ext uri="{BB962C8B-B14F-4D97-AF65-F5344CB8AC3E}">
        <p14:creationId xmlns:p14="http://schemas.microsoft.com/office/powerpoint/2010/main" val="2366967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stretch>
            <a:fillRect/>
          </a:stretch>
        </p:blipFill>
        <p:spPr>
          <a:xfrm>
            <a:off x="1248848" y="162327"/>
            <a:ext cx="9118646" cy="2447523"/>
          </a:xfrm>
          <a:prstGeom prst="rect">
            <a:avLst/>
          </a:prstGeom>
        </p:spPr>
      </p:pic>
      <p:pic>
        <p:nvPicPr>
          <p:cNvPr id="6" name="Imagem 5"/>
          <p:cNvPicPr>
            <a:picLocks noChangeAspect="1"/>
          </p:cNvPicPr>
          <p:nvPr/>
        </p:nvPicPr>
        <p:blipFill>
          <a:blip r:embed="rId3"/>
          <a:stretch>
            <a:fillRect/>
          </a:stretch>
        </p:blipFill>
        <p:spPr>
          <a:xfrm>
            <a:off x="1669424" y="2609850"/>
            <a:ext cx="7848600" cy="4248150"/>
          </a:xfrm>
          <a:prstGeom prst="rect">
            <a:avLst/>
          </a:prstGeom>
        </p:spPr>
      </p:pic>
    </p:spTree>
    <p:extLst>
      <p:ext uri="{BB962C8B-B14F-4D97-AF65-F5344CB8AC3E}">
        <p14:creationId xmlns:p14="http://schemas.microsoft.com/office/powerpoint/2010/main" val="1691773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31461" y="148989"/>
            <a:ext cx="3092706" cy="584775"/>
          </a:xfrm>
          <a:prstGeom prst="rect">
            <a:avLst/>
          </a:prstGeom>
          <a:noFill/>
        </p:spPr>
        <p:txBody>
          <a:bodyPr wrap="none" rtlCol="0">
            <a:spAutoFit/>
          </a:bodyPr>
          <a:lstStyle/>
          <a:p>
            <a:r>
              <a:rPr lang="pt-BR" sz="3200" dirty="0"/>
              <a:t>Método de Smith</a:t>
            </a:r>
          </a:p>
        </p:txBody>
      </p:sp>
      <p:pic>
        <p:nvPicPr>
          <p:cNvPr id="4" name="Imagem 3"/>
          <p:cNvPicPr>
            <a:picLocks noChangeAspect="1"/>
          </p:cNvPicPr>
          <p:nvPr/>
        </p:nvPicPr>
        <p:blipFill>
          <a:blip r:embed="rId3"/>
          <a:stretch>
            <a:fillRect/>
          </a:stretch>
        </p:blipFill>
        <p:spPr>
          <a:xfrm>
            <a:off x="7557503" y="4001334"/>
            <a:ext cx="4353849" cy="2270975"/>
          </a:xfrm>
          <a:prstGeom prst="rect">
            <a:avLst/>
          </a:prstGeom>
        </p:spPr>
      </p:pic>
      <p:pic>
        <p:nvPicPr>
          <p:cNvPr id="6" name="Imagem 5"/>
          <p:cNvPicPr>
            <a:picLocks noChangeAspect="1"/>
          </p:cNvPicPr>
          <p:nvPr/>
        </p:nvPicPr>
        <p:blipFill>
          <a:blip r:embed="rId4"/>
          <a:stretch>
            <a:fillRect/>
          </a:stretch>
        </p:blipFill>
        <p:spPr>
          <a:xfrm>
            <a:off x="4932608" y="148989"/>
            <a:ext cx="6146784" cy="2903736"/>
          </a:xfrm>
          <a:prstGeom prst="rect">
            <a:avLst/>
          </a:prstGeom>
        </p:spPr>
      </p:pic>
      <p:pic>
        <p:nvPicPr>
          <p:cNvPr id="7" name="Imagem 6"/>
          <p:cNvPicPr>
            <a:picLocks noChangeAspect="1"/>
          </p:cNvPicPr>
          <p:nvPr/>
        </p:nvPicPr>
        <p:blipFill rotWithShape="1">
          <a:blip r:embed="rId5"/>
          <a:srcRect b="1020"/>
          <a:stretch/>
        </p:blipFill>
        <p:spPr>
          <a:xfrm>
            <a:off x="167425" y="3670184"/>
            <a:ext cx="4975289" cy="2933274"/>
          </a:xfrm>
          <a:prstGeom prst="rect">
            <a:avLst/>
          </a:prstGeom>
        </p:spPr>
      </p:pic>
      <p:sp>
        <p:nvSpPr>
          <p:cNvPr id="5" name="Seta para a direita 4"/>
          <p:cNvSpPr/>
          <p:nvPr/>
        </p:nvSpPr>
        <p:spPr>
          <a:xfrm>
            <a:off x="5911402" y="4919730"/>
            <a:ext cx="1094704" cy="6310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a direita 8"/>
          <p:cNvSpPr/>
          <p:nvPr/>
        </p:nvSpPr>
        <p:spPr>
          <a:xfrm rot="9027307">
            <a:off x="4672420" y="2975089"/>
            <a:ext cx="1094704" cy="6310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127767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a 17"/>
          <p:cNvGraphicFramePr>
            <a:graphicFrameLocks noGrp="1"/>
          </p:cNvGraphicFramePr>
          <p:nvPr>
            <p:extLst>
              <p:ext uri="{D42A27DB-BD31-4B8C-83A1-F6EECF244321}">
                <p14:modId xmlns:p14="http://schemas.microsoft.com/office/powerpoint/2010/main" val="3942292048"/>
              </p:ext>
            </p:extLst>
          </p:nvPr>
        </p:nvGraphicFramePr>
        <p:xfrm>
          <a:off x="167549" y="4295071"/>
          <a:ext cx="5499100" cy="1524000"/>
        </p:xfrm>
        <a:graphic>
          <a:graphicData uri="http://schemas.openxmlformats.org/drawingml/2006/table">
            <a:tbl>
              <a:tblPr>
                <a:tableStyleId>{5C22544A-7EE6-4342-B048-85BDC9FD1C3A}</a:tableStyleId>
              </a:tblPr>
              <a:tblGrid>
                <a:gridCol w="862604"/>
                <a:gridCol w="608897"/>
                <a:gridCol w="608897"/>
                <a:gridCol w="1128996"/>
                <a:gridCol w="608897"/>
                <a:gridCol w="139539"/>
                <a:gridCol w="180766"/>
                <a:gridCol w="139539"/>
                <a:gridCol w="675495"/>
                <a:gridCol w="139539"/>
                <a:gridCol w="405931"/>
              </a:tblGrid>
              <a:tr h="190500">
                <a:tc>
                  <a:txBody>
                    <a:bodyPr/>
                    <a:lstStyle/>
                    <a:p>
                      <a:pPr algn="l" fontAlgn="b"/>
                      <a:r>
                        <a:rPr lang="pt-BR" sz="1100" u="none" strike="noStrike" dirty="0">
                          <a:effectLst/>
                        </a:rPr>
                        <a:t>Tempo (zero)</a:t>
                      </a:r>
                      <a:endParaRPr lang="pt-BR"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l-GR" sz="1100" u="none" strike="noStrike">
                          <a:effectLst/>
                        </a:rPr>
                        <a:t>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141</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l-GR" sz="1100" u="none" strike="noStrike" dirty="0" smtClean="0">
                          <a:effectLst/>
                        </a:rPr>
                        <a:t>Δ</a:t>
                      </a:r>
                      <a:r>
                        <a:rPr lang="pt-BR" sz="1100" u="none" strike="noStrike" dirty="0" smtClean="0">
                          <a:effectLst/>
                        </a:rPr>
                        <a:t>U</a:t>
                      </a:r>
                      <a:endParaRPr lang="pt-BR"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50</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l-GR" sz="1100" u="none" strike="noStrike">
                          <a:effectLst/>
                        </a:rPr>
                        <a:t>0,283*Δ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40</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tc>
                <a:tc>
                  <a:txBody>
                    <a:bodyPr/>
                    <a:lstStyle/>
                    <a:p>
                      <a:pPr algn="l" fontAlgn="b"/>
                      <a:r>
                        <a:rPr lang="pt-BR" sz="1100" u="none" strike="noStrike">
                          <a:effectLst/>
                        </a:rPr>
                        <a:t>Tempo (0,283*</a:t>
                      </a:r>
                      <a:r>
                        <a:rPr lang="el-GR" sz="1100" u="none" strike="noStrike">
                          <a:effectLst/>
                        </a:rPr>
                        <a:t>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0,71</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t1</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td+</a:t>
                      </a:r>
                      <a:r>
                        <a:rPr lang="el-GR" sz="1100" u="none" strike="noStrike">
                          <a:effectLst/>
                        </a:rPr>
                        <a:t>τ/3</a:t>
                      </a:r>
                      <a:endParaRPr lang="el-G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l-GR" sz="1100" u="none" strike="noStrike">
                          <a:effectLst/>
                        </a:rPr>
                        <a:t>0,632*Δ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89</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Tempo (0,632*</a:t>
                      </a:r>
                      <a:r>
                        <a:rPr lang="el-GR" sz="1100" u="none" strike="noStrike">
                          <a:effectLst/>
                        </a:rPr>
                        <a:t>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1,08</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t2</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td+</a:t>
                      </a:r>
                      <a:r>
                        <a:rPr lang="el-GR" sz="1100" u="none" strike="noStrike">
                          <a:effectLst/>
                        </a:rPr>
                        <a:t>τ</a:t>
                      </a:r>
                      <a:endParaRPr lang="el-G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l-GR" sz="1100" u="none" strike="noStrike">
                          <a:effectLst/>
                        </a:rPr>
                        <a:t>τ</a:t>
                      </a:r>
                      <a:endParaRPr lang="el-G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1,5*(t2-t1)</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0,56</a:t>
                      </a:r>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td</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t2-</a:t>
                      </a:r>
                      <a:r>
                        <a:rPr lang="el-GR" sz="1100" u="none" strike="noStrike">
                          <a:effectLst/>
                        </a:rPr>
                        <a:t>τ</a:t>
                      </a:r>
                      <a:endParaRPr lang="el-G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0,52</a:t>
                      </a:r>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K</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l-GR" sz="1100" u="none" strike="noStrike" dirty="0">
                          <a:effectLst/>
                        </a:rPr>
                        <a:t>Δ</a:t>
                      </a:r>
                      <a:r>
                        <a:rPr lang="pt-BR" sz="1100" u="none" strike="noStrike" dirty="0">
                          <a:effectLst/>
                        </a:rPr>
                        <a:t>Y/</a:t>
                      </a:r>
                      <a:r>
                        <a:rPr lang="el-GR" sz="1100" u="none" strike="noStrike" dirty="0" smtClean="0">
                          <a:effectLst/>
                        </a:rPr>
                        <a:t>Δ</a:t>
                      </a:r>
                      <a:r>
                        <a:rPr lang="pt-BR" sz="1100" u="none" strike="noStrike" dirty="0" smtClean="0">
                          <a:effectLst/>
                        </a:rPr>
                        <a:t>U</a:t>
                      </a:r>
                      <a:endParaRPr lang="pt-BR"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dirty="0">
                          <a:effectLst/>
                        </a:rPr>
                        <a:t>2,82</a:t>
                      </a:r>
                      <a:endParaRPr lang="pt-BR" sz="110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2" name="Título 1"/>
          <p:cNvSpPr>
            <a:spLocks noGrp="1"/>
          </p:cNvSpPr>
          <p:nvPr>
            <p:ph type="title"/>
          </p:nvPr>
        </p:nvSpPr>
        <p:spPr>
          <a:xfrm>
            <a:off x="696621" y="5927"/>
            <a:ext cx="10515600" cy="599064"/>
          </a:xfrm>
        </p:spPr>
        <p:txBody>
          <a:bodyPr>
            <a:normAutofit fontScale="90000"/>
          </a:bodyPr>
          <a:lstStyle/>
          <a:p>
            <a:r>
              <a:rPr lang="pt-BR" dirty="0" smtClean="0"/>
              <a:t>Solução</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371005013"/>
              </p:ext>
            </p:extLst>
          </p:nvPr>
        </p:nvGraphicFramePr>
        <p:xfrm>
          <a:off x="696621" y="604991"/>
          <a:ext cx="2946400" cy="3048000"/>
        </p:xfrm>
        <a:graphic>
          <a:graphicData uri="http://schemas.openxmlformats.org/drawingml/2006/table">
            <a:tbl>
              <a:tblPr>
                <a:tableStyleId>{5C22544A-7EE6-4342-B048-85BDC9FD1C3A}</a:tableStyleId>
              </a:tblPr>
              <a:tblGrid>
                <a:gridCol w="608944"/>
                <a:gridCol w="761180"/>
                <a:gridCol w="713606"/>
                <a:gridCol w="862670"/>
              </a:tblGrid>
              <a:tr h="190500">
                <a:tc>
                  <a:txBody>
                    <a:bodyPr/>
                    <a:lstStyle/>
                    <a:p>
                      <a:pPr algn="ctr" fontAlgn="b"/>
                      <a:r>
                        <a:rPr lang="pt-BR" sz="1100" u="none" strike="noStrike" dirty="0">
                          <a:effectLst/>
                        </a:rPr>
                        <a:t>Tempo</a:t>
                      </a:r>
                      <a:endParaRPr lang="pt-BR"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Manipulada</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Controlada</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l-GR" sz="1100" u="none" strike="noStrike">
                          <a:effectLst/>
                        </a:rPr>
                        <a:t>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100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200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100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200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200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0,2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201,1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204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dirty="0">
                          <a:effectLst/>
                        </a:rPr>
                        <a:t>4</a:t>
                      </a:r>
                      <a:endParaRPr lang="pt-BR"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0,6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227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27</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0,8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251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51</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280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80</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302,5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103</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318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118</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329,5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130</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1,8</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336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136</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339</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139</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2,2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340,5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141</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2,4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150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341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dirty="0">
                          <a:effectLst/>
                        </a:rPr>
                        <a:t>141</a:t>
                      </a:r>
                      <a:endParaRPr lang="pt-BR"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5" name="Gráfico 4"/>
          <p:cNvGraphicFramePr>
            <a:graphicFrameLocks/>
          </p:cNvGraphicFramePr>
          <p:nvPr>
            <p:extLst>
              <p:ext uri="{D42A27DB-BD31-4B8C-83A1-F6EECF244321}">
                <p14:modId xmlns:p14="http://schemas.microsoft.com/office/powerpoint/2010/main" val="1724738134"/>
              </p:ext>
            </p:extLst>
          </p:nvPr>
        </p:nvGraphicFramePr>
        <p:xfrm>
          <a:off x="5315035" y="-243968"/>
          <a:ext cx="32099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p:cNvGraphicFramePr>
            <a:graphicFrameLocks/>
          </p:cNvGraphicFramePr>
          <p:nvPr>
            <p:extLst>
              <p:ext uri="{D42A27DB-BD31-4B8C-83A1-F6EECF244321}">
                <p14:modId xmlns:p14="http://schemas.microsoft.com/office/powerpoint/2010/main" val="2779242551"/>
              </p:ext>
            </p:extLst>
          </p:nvPr>
        </p:nvGraphicFramePr>
        <p:xfrm>
          <a:off x="8524960" y="-243968"/>
          <a:ext cx="336198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2" name="Seta para a direita 11"/>
          <p:cNvSpPr/>
          <p:nvPr/>
        </p:nvSpPr>
        <p:spPr>
          <a:xfrm>
            <a:off x="1721510" y="4913575"/>
            <a:ext cx="419100" cy="161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sp>
        <p:nvSpPr>
          <p:cNvPr id="13" name="Seta para a direita 12"/>
          <p:cNvSpPr/>
          <p:nvPr/>
        </p:nvSpPr>
        <p:spPr>
          <a:xfrm>
            <a:off x="1721510" y="5131824"/>
            <a:ext cx="419100" cy="161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grpSp>
        <p:nvGrpSpPr>
          <p:cNvPr id="14" name="Grupo 13"/>
          <p:cNvGrpSpPr/>
          <p:nvPr/>
        </p:nvGrpSpPr>
        <p:grpSpPr>
          <a:xfrm>
            <a:off x="6577061" y="3359356"/>
            <a:ext cx="5400040" cy="2637790"/>
            <a:chOff x="0" y="0"/>
            <a:chExt cx="5400040" cy="2637790"/>
          </a:xfrm>
        </p:grpSpPr>
        <p:pic>
          <p:nvPicPr>
            <p:cNvPr id="15" name="Imagem 14"/>
            <p:cNvPicPr/>
            <p:nvPr/>
          </p:nvPicPr>
          <p:blipFill>
            <a:blip r:embed="rId4">
              <a:lum bright="-20000" contrast="-20000"/>
              <a:extLst>
                <a:ext uri="{28A0092B-C50C-407E-A947-70E740481C1C}">
                  <a14:useLocalDpi xmlns:a14="http://schemas.microsoft.com/office/drawing/2010/main" val="0"/>
                </a:ext>
              </a:extLst>
            </a:blip>
            <a:srcRect/>
            <a:stretch>
              <a:fillRect/>
            </a:stretch>
          </p:blipFill>
          <p:spPr bwMode="auto">
            <a:xfrm>
              <a:off x="0" y="0"/>
              <a:ext cx="5400040" cy="2637790"/>
            </a:xfrm>
            <a:prstGeom prst="rect">
              <a:avLst/>
            </a:prstGeom>
            <a:noFill/>
            <a:ln>
              <a:noFill/>
            </a:ln>
          </p:spPr>
        </p:pic>
        <p:sp>
          <p:nvSpPr>
            <p:cNvPr id="16" name="Retângulo 15"/>
            <p:cNvSpPr/>
            <p:nvPr/>
          </p:nvSpPr>
          <p:spPr>
            <a:xfrm>
              <a:off x="19050" y="619125"/>
              <a:ext cx="3819525" cy="7715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grpSp>
      <p:sp>
        <p:nvSpPr>
          <p:cNvPr id="17" name="Seta para a direita 16"/>
          <p:cNvSpPr/>
          <p:nvPr/>
        </p:nvSpPr>
        <p:spPr>
          <a:xfrm>
            <a:off x="3975762" y="869268"/>
            <a:ext cx="1068946" cy="8113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Seta para a direita 20"/>
          <p:cNvSpPr/>
          <p:nvPr/>
        </p:nvSpPr>
        <p:spPr>
          <a:xfrm rot="8142792">
            <a:off x="3814282" y="3265969"/>
            <a:ext cx="2012808" cy="3595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Seta para a direita 21"/>
          <p:cNvSpPr/>
          <p:nvPr/>
        </p:nvSpPr>
        <p:spPr>
          <a:xfrm>
            <a:off x="5749951" y="4833246"/>
            <a:ext cx="743807" cy="5971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Seta para a direita 22"/>
          <p:cNvSpPr/>
          <p:nvPr/>
        </p:nvSpPr>
        <p:spPr>
          <a:xfrm rot="2215990">
            <a:off x="9116492" y="6012528"/>
            <a:ext cx="321178" cy="3523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4" name="Tabela 23"/>
          <p:cNvGraphicFramePr>
            <a:graphicFrameLocks noGrp="1"/>
          </p:cNvGraphicFramePr>
          <p:nvPr>
            <p:extLst>
              <p:ext uri="{D42A27DB-BD31-4B8C-83A1-F6EECF244321}">
                <p14:modId xmlns:p14="http://schemas.microsoft.com/office/powerpoint/2010/main" val="3858434588"/>
              </p:ext>
            </p:extLst>
          </p:nvPr>
        </p:nvGraphicFramePr>
        <p:xfrm>
          <a:off x="9453249" y="6188696"/>
          <a:ext cx="2235199" cy="571500"/>
        </p:xfrm>
        <a:graphic>
          <a:graphicData uri="http://schemas.openxmlformats.org/drawingml/2006/table">
            <a:tbl>
              <a:tblPr>
                <a:tableStyleId>{5C22544A-7EE6-4342-B048-85BDC9FD1C3A}</a:tableStyleId>
              </a:tblPr>
              <a:tblGrid>
                <a:gridCol w="1017729"/>
                <a:gridCol w="608735"/>
                <a:gridCol w="608735"/>
              </a:tblGrid>
              <a:tr h="190500">
                <a:tc>
                  <a:txBody>
                    <a:bodyPr/>
                    <a:lstStyle/>
                    <a:p>
                      <a:pPr algn="ctr" fontAlgn="b"/>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a:effectLst/>
                        </a:rPr>
                        <a:t>Kc</a:t>
                      </a:r>
                      <a:endParaRPr lang="pt-BR" sz="11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el-GR" sz="1100" u="none" strike="noStrike">
                          <a:effectLst/>
                        </a:rPr>
                        <a:t>τ</a:t>
                      </a:r>
                      <a:r>
                        <a:rPr lang="pt-BR" sz="1100" u="none" strike="noStrike">
                          <a:effectLst/>
                        </a:rPr>
                        <a:t>I</a:t>
                      </a:r>
                      <a:endParaRPr lang="pt-BR" sz="1100" b="0" i="0" u="none" strike="noStrike">
                        <a:solidFill>
                          <a:srgbClr val="000000"/>
                        </a:solidFill>
                        <a:effectLst/>
                        <a:latin typeface="Calibri" panose="020F0502020204030204" pitchFamily="34" charset="0"/>
                      </a:endParaRPr>
                    </a:p>
                  </a:txBody>
                  <a:tcPr marL="9525" marR="9525" marT="9525" marB="0" anchor="b">
                    <a:solidFill>
                      <a:srgbClr val="FFFF00"/>
                    </a:solidFill>
                  </a:tcPr>
                </a:tc>
              </a:tr>
              <a:tr h="190500">
                <a:tc>
                  <a:txBody>
                    <a:bodyPr/>
                    <a:lstStyle/>
                    <a:p>
                      <a:pPr algn="ctr" fontAlgn="b"/>
                      <a:r>
                        <a:rPr lang="pt-BR" sz="1100" u="none" strike="noStrike" dirty="0">
                          <a:effectLst/>
                        </a:rPr>
                        <a:t>Cohen e </a:t>
                      </a:r>
                      <a:r>
                        <a:rPr lang="pt-BR" sz="1100" u="none" strike="noStrike" dirty="0" err="1">
                          <a:effectLst/>
                        </a:rPr>
                        <a:t>Coon</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dirty="0">
                          <a:effectLst/>
                        </a:rPr>
                        <a:t>0,373</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dirty="0">
                          <a:effectLst/>
                        </a:rPr>
                        <a:t>0,619</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r>
              <a:tr h="190500">
                <a:tc>
                  <a:txBody>
                    <a:bodyPr/>
                    <a:lstStyle/>
                    <a:p>
                      <a:pPr algn="ctr" fontAlgn="b"/>
                      <a:r>
                        <a:rPr lang="pt-BR" sz="1100" u="none" strike="noStrike">
                          <a:effectLst/>
                        </a:rPr>
                        <a:t>Ziegler Nichols I</a:t>
                      </a:r>
                      <a:endParaRPr lang="pt-BR" sz="11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a:effectLst/>
                        </a:rPr>
                        <a:t>0,343</a:t>
                      </a:r>
                      <a:endParaRPr lang="pt-BR" sz="11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dirty="0">
                          <a:effectLst/>
                        </a:rPr>
                        <a:t>1,736</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r>
            </a:tbl>
          </a:graphicData>
        </a:graphic>
      </p:graphicFrame>
    </p:spTree>
    <p:extLst>
      <p:ext uri="{BB962C8B-B14F-4D97-AF65-F5344CB8AC3E}">
        <p14:creationId xmlns:p14="http://schemas.microsoft.com/office/powerpoint/2010/main" val="205617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54864" y="293039"/>
            <a:ext cx="11061879" cy="3325924"/>
          </a:xfrm>
        </p:spPr>
        <p:txBody>
          <a:bodyPr>
            <a:normAutofit fontScale="77500" lnSpcReduction="20000"/>
          </a:bodyPr>
          <a:lstStyle/>
          <a:p>
            <a:pPr marL="0" indent="0" algn="just">
              <a:buNone/>
            </a:pPr>
            <a:r>
              <a:rPr lang="pt-BR" dirty="0"/>
              <a:t>Considere o esquema de controle para o sistema de secagem de um sólido mostrado na Figura </a:t>
            </a:r>
            <a:r>
              <a:rPr lang="pt-BR" dirty="0" smtClean="0"/>
              <a:t>02. </a:t>
            </a:r>
            <a:r>
              <a:rPr lang="pt-BR" dirty="0"/>
              <a:t>O distúrbio principal para este processo é o conteúdo de umidade dos sólidos de entrada. Para este distúrbio o processo responde vagarosamente. Deseja-se implantar um sistema de controle por realimentação para melhorar o processo. No processo descrito na Figura </a:t>
            </a:r>
            <a:r>
              <a:rPr lang="pt-BR" dirty="0" smtClean="0"/>
              <a:t>02, </a:t>
            </a:r>
            <a:r>
              <a:rPr lang="pt-BR" dirty="0"/>
              <a:t>no instante t = 0 min, foi implantada uma variação na velocidade da esteira que altera a vazão mássica da corrente combustível, provocando uma variação de -10kg/hora. A partir dessa alteração foi verificada a variação na concentração de umidade dos sólidos na saída do forno por meio do sensor AT7. Os dados de umidade na saída do forno frente esta variação na entrada estão descritos na Tabela 01. A partir dessas informações, sintonize os parâmetros para um controlador proporcional para os diferentes métodos e determine aquele que oferece a melhor condição de sintonia (offset, </a:t>
            </a:r>
            <a:r>
              <a:rPr lang="pt-BR" dirty="0" err="1"/>
              <a:t>overshoot</a:t>
            </a:r>
            <a:r>
              <a:rPr lang="pt-BR" dirty="0"/>
              <a:t>, entre outros - caso eles existam) frente a uma variação de 1% de umidade nos sólidos na saída do forno. Importante: Considere </a:t>
            </a:r>
            <a:r>
              <a:rPr lang="pt-BR" dirty="0" err="1"/>
              <a:t>Gm</a:t>
            </a:r>
            <a:r>
              <a:rPr lang="pt-BR" dirty="0"/>
              <a:t> e </a:t>
            </a:r>
            <a:r>
              <a:rPr lang="pt-BR" dirty="0" err="1"/>
              <a:t>Gv</a:t>
            </a:r>
            <a:r>
              <a:rPr lang="pt-BR" dirty="0"/>
              <a:t> =1; e </a:t>
            </a:r>
            <a:r>
              <a:rPr lang="pt-BR" dirty="0" err="1"/>
              <a:t>Gp</a:t>
            </a:r>
            <a:r>
              <a:rPr lang="pt-BR" dirty="0"/>
              <a:t> igual à função de transferência da curva de reação do processo.</a:t>
            </a:r>
          </a:p>
        </p:txBody>
      </p:sp>
      <p:pic>
        <p:nvPicPr>
          <p:cNvPr id="4102" name="Picture 6" descr="https://lh4.googleusercontent.com/pJYT-ayUBS4oQeZ6RVmyDqfOeDOs-HypLOJ-fYg99Ke_EMofsQAXpCjo8s2deKLQo-o2RDwMSQEICJLPhCTFkrjo_SORPtV8iyx7HP4yEPXHh0LKwOK4pR7lBZEKu0VpxJ2ZFCg"/>
          <p:cNvPicPr>
            <a:picLocks noChangeAspect="1" noChangeArrowheads="1"/>
          </p:cNvPicPr>
          <p:nvPr/>
        </p:nvPicPr>
        <p:blipFill rotWithShape="1">
          <a:blip r:embed="rId2">
            <a:extLst>
              <a:ext uri="{28A0092B-C50C-407E-A947-70E740481C1C}">
                <a14:useLocalDpi xmlns:a14="http://schemas.microsoft.com/office/drawing/2010/main" val="0"/>
              </a:ext>
            </a:extLst>
          </a:blip>
          <a:srcRect r="16726"/>
          <a:stretch/>
        </p:blipFill>
        <p:spPr bwMode="auto">
          <a:xfrm>
            <a:off x="3162298" y="4313013"/>
            <a:ext cx="4307448" cy="2544987"/>
          </a:xfrm>
          <a:prstGeom prst="rect">
            <a:avLst/>
          </a:prstGeom>
          <a:noFill/>
          <a:extLst>
            <a:ext uri="{909E8E84-426E-40DD-AFC4-6F175D3DCCD1}">
              <a14:hiddenFill xmlns:a14="http://schemas.microsoft.com/office/drawing/2010/main">
                <a:solidFill>
                  <a:srgbClr val="FFFFFF"/>
                </a:solidFill>
              </a14:hiddenFill>
            </a:ext>
          </a:extLst>
        </p:spPr>
      </p:pic>
      <p:sp>
        <p:nvSpPr>
          <p:cNvPr id="6" name="Retângulo 5"/>
          <p:cNvSpPr/>
          <p:nvPr/>
        </p:nvSpPr>
        <p:spPr>
          <a:xfrm>
            <a:off x="6576016" y="6362163"/>
            <a:ext cx="4192173" cy="369332"/>
          </a:xfrm>
          <a:prstGeom prst="rect">
            <a:avLst/>
          </a:prstGeom>
        </p:spPr>
        <p:txBody>
          <a:bodyPr wrap="none">
            <a:spAutoFit/>
          </a:bodyPr>
          <a:lstStyle/>
          <a:p>
            <a:r>
              <a:rPr lang="pt-BR" dirty="0">
                <a:solidFill>
                  <a:srgbClr val="000000"/>
                </a:solidFill>
                <a:latin typeface="Times New Roman" panose="02020603050405020304" pitchFamily="18" charset="0"/>
              </a:rPr>
              <a:t>Figura </a:t>
            </a:r>
            <a:r>
              <a:rPr lang="pt-BR" dirty="0" smtClean="0">
                <a:solidFill>
                  <a:srgbClr val="000000"/>
                </a:solidFill>
                <a:latin typeface="Times New Roman" panose="02020603050405020304" pitchFamily="18" charset="0"/>
              </a:rPr>
              <a:t>02: </a:t>
            </a:r>
            <a:r>
              <a:rPr lang="pt-BR" dirty="0">
                <a:solidFill>
                  <a:srgbClr val="000000"/>
                </a:solidFill>
                <a:latin typeface="Times New Roman" panose="02020603050405020304" pitchFamily="18" charset="0"/>
              </a:rPr>
              <a:t>Processo de secagem de sólidos.</a:t>
            </a:r>
            <a:endParaRPr lang="pt-BR" dirty="0"/>
          </a:p>
        </p:txBody>
      </p:sp>
      <p:pic>
        <p:nvPicPr>
          <p:cNvPr id="9" name="Imagem 8"/>
          <p:cNvPicPr>
            <a:picLocks noChangeAspect="1"/>
          </p:cNvPicPr>
          <p:nvPr/>
        </p:nvPicPr>
        <p:blipFill>
          <a:blip r:embed="rId3"/>
          <a:stretch>
            <a:fillRect/>
          </a:stretch>
        </p:blipFill>
        <p:spPr>
          <a:xfrm>
            <a:off x="764012" y="3437351"/>
            <a:ext cx="9582150" cy="1057275"/>
          </a:xfrm>
          <a:prstGeom prst="rect">
            <a:avLst/>
          </a:prstGeom>
        </p:spPr>
      </p:pic>
    </p:spTree>
    <p:extLst>
      <p:ext uri="{BB962C8B-B14F-4D97-AF65-F5344CB8AC3E}">
        <p14:creationId xmlns:p14="http://schemas.microsoft.com/office/powerpoint/2010/main" val="3563522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extLst>
              <p:ext uri="{D42A27DB-BD31-4B8C-83A1-F6EECF244321}">
                <p14:modId xmlns:p14="http://schemas.microsoft.com/office/powerpoint/2010/main" val="1579439018"/>
              </p:ext>
            </p:extLst>
          </p:nvPr>
        </p:nvGraphicFramePr>
        <p:xfrm>
          <a:off x="3332941" y="280204"/>
          <a:ext cx="1574800" cy="3810000"/>
        </p:xfrm>
        <a:graphic>
          <a:graphicData uri="http://schemas.openxmlformats.org/drawingml/2006/table">
            <a:tbl>
              <a:tblPr>
                <a:tableStyleId>{5C22544A-7EE6-4342-B048-85BDC9FD1C3A}</a:tableStyleId>
              </a:tblPr>
              <a:tblGrid>
                <a:gridCol w="825347"/>
                <a:gridCol w="749453"/>
              </a:tblGrid>
              <a:tr h="190500">
                <a:tc>
                  <a:txBody>
                    <a:bodyPr/>
                    <a:lstStyle/>
                    <a:p>
                      <a:pPr algn="ctr" fontAlgn="b"/>
                      <a:r>
                        <a:rPr lang="pt-BR" sz="1100" u="none" strike="noStrike" dirty="0">
                          <a:effectLst/>
                        </a:rPr>
                        <a:t>Tempo (min)</a:t>
                      </a:r>
                      <a:endParaRPr lang="pt-BR"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 umidade </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5</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0,5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5</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4,95</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4,93</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2</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4,85</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2,5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4,7</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3</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4,6</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3,5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4,4</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4</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4,2</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4,5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4,01</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dirty="0">
                          <a:effectLst/>
                        </a:rPr>
                        <a:t>3,81</a:t>
                      </a:r>
                      <a:endParaRPr lang="pt-BR"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5,5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3,7</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6</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3,55</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6,5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3,45</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7</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3,35</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7,5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3,25</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8,5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3,1</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9,5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a:effectLst/>
                        </a:rPr>
                        <a:t>3,03</a:t>
                      </a:r>
                      <a:endParaRPr lang="pt-BR"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pt-BR" sz="1100" u="none" strike="noStrike">
                          <a:effectLst/>
                        </a:rPr>
                        <a:t>11,5</a:t>
                      </a:r>
                      <a:endParaRPr lang="pt-B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1100" u="none" strike="noStrike" dirty="0">
                          <a:effectLst/>
                        </a:rPr>
                        <a:t>3</a:t>
                      </a:r>
                      <a:endParaRPr lang="pt-BR"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8" name="Gráfico 7"/>
          <p:cNvGraphicFramePr>
            <a:graphicFrameLocks/>
          </p:cNvGraphicFramePr>
          <p:nvPr>
            <p:extLst>
              <p:ext uri="{D42A27DB-BD31-4B8C-83A1-F6EECF244321}">
                <p14:modId xmlns:p14="http://schemas.microsoft.com/office/powerpoint/2010/main" val="2548249502"/>
              </p:ext>
            </p:extLst>
          </p:nvPr>
        </p:nvGraphicFramePr>
        <p:xfrm>
          <a:off x="6169207" y="152831"/>
          <a:ext cx="462915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9" name="CaixaDeTexto 8"/>
          <p:cNvSpPr txBox="1"/>
          <p:nvPr/>
        </p:nvSpPr>
        <p:spPr>
          <a:xfrm>
            <a:off x="0" y="3756834"/>
            <a:ext cx="3092706" cy="584775"/>
          </a:xfrm>
          <a:prstGeom prst="rect">
            <a:avLst/>
          </a:prstGeom>
          <a:noFill/>
        </p:spPr>
        <p:txBody>
          <a:bodyPr wrap="none" rtlCol="0">
            <a:spAutoFit/>
          </a:bodyPr>
          <a:lstStyle/>
          <a:p>
            <a:r>
              <a:rPr lang="pt-BR" sz="3200" dirty="0"/>
              <a:t>Método de Smith</a:t>
            </a:r>
          </a:p>
        </p:txBody>
      </p:sp>
      <p:sp>
        <p:nvSpPr>
          <p:cNvPr id="10" name="Título 1"/>
          <p:cNvSpPr>
            <a:spLocks noGrp="1"/>
          </p:cNvSpPr>
          <p:nvPr>
            <p:ph type="title"/>
          </p:nvPr>
        </p:nvSpPr>
        <p:spPr>
          <a:xfrm>
            <a:off x="696621" y="5927"/>
            <a:ext cx="10515600" cy="599064"/>
          </a:xfrm>
        </p:spPr>
        <p:txBody>
          <a:bodyPr>
            <a:normAutofit fontScale="90000"/>
          </a:bodyPr>
          <a:lstStyle/>
          <a:p>
            <a:r>
              <a:rPr lang="pt-BR" dirty="0" smtClean="0"/>
              <a:t>Solução</a:t>
            </a:r>
            <a:endParaRPr lang="pt-BR" dirty="0"/>
          </a:p>
        </p:txBody>
      </p:sp>
      <p:sp>
        <p:nvSpPr>
          <p:cNvPr id="11" name="Seta para a direita 10"/>
          <p:cNvSpPr/>
          <p:nvPr/>
        </p:nvSpPr>
        <p:spPr>
          <a:xfrm>
            <a:off x="5004001" y="1190999"/>
            <a:ext cx="1068946" cy="8113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Seta para a direita 11"/>
          <p:cNvSpPr/>
          <p:nvPr/>
        </p:nvSpPr>
        <p:spPr>
          <a:xfrm rot="8142792">
            <a:off x="5840418" y="3387314"/>
            <a:ext cx="1132716" cy="3595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13" name="Tabela 12"/>
          <p:cNvGraphicFramePr>
            <a:graphicFrameLocks noGrp="1"/>
          </p:cNvGraphicFramePr>
          <p:nvPr>
            <p:extLst>
              <p:ext uri="{D42A27DB-BD31-4B8C-83A1-F6EECF244321}">
                <p14:modId xmlns:p14="http://schemas.microsoft.com/office/powerpoint/2010/main" val="2667148531"/>
              </p:ext>
            </p:extLst>
          </p:nvPr>
        </p:nvGraphicFramePr>
        <p:xfrm>
          <a:off x="9356465" y="5484743"/>
          <a:ext cx="2413000" cy="571500"/>
        </p:xfrm>
        <a:graphic>
          <a:graphicData uri="http://schemas.openxmlformats.org/drawingml/2006/table">
            <a:tbl>
              <a:tblPr>
                <a:tableStyleId>{5C22544A-7EE6-4342-B048-85BDC9FD1C3A}</a:tableStyleId>
              </a:tblPr>
              <a:tblGrid>
                <a:gridCol w="1130300"/>
                <a:gridCol w="609600"/>
                <a:gridCol w="673100"/>
              </a:tblGrid>
              <a:tr h="190500">
                <a:tc>
                  <a:txBody>
                    <a:bodyPr/>
                    <a:lstStyle/>
                    <a:p>
                      <a:pPr algn="ctr" fontAlgn="b"/>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dirty="0">
                          <a:effectLst/>
                        </a:rPr>
                        <a:t>offset</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a:effectLst/>
                        </a:rPr>
                        <a:t>overshoot</a:t>
                      </a:r>
                      <a:endParaRPr lang="pt-BR" sz="1100" b="0" i="0" u="none" strike="noStrike">
                        <a:solidFill>
                          <a:srgbClr val="000000"/>
                        </a:solidFill>
                        <a:effectLst/>
                        <a:latin typeface="Calibri" panose="020F0502020204030204" pitchFamily="34" charset="0"/>
                      </a:endParaRPr>
                    </a:p>
                  </a:txBody>
                  <a:tcPr marL="9525" marR="9525" marT="9525" marB="0" anchor="b">
                    <a:solidFill>
                      <a:srgbClr val="FFFF00"/>
                    </a:solidFill>
                  </a:tcPr>
                </a:tc>
              </a:tr>
              <a:tr h="190500">
                <a:tc>
                  <a:txBody>
                    <a:bodyPr/>
                    <a:lstStyle/>
                    <a:p>
                      <a:pPr algn="ctr" fontAlgn="b"/>
                      <a:r>
                        <a:rPr lang="pt-BR" sz="1100" u="none" strike="noStrike">
                          <a:effectLst/>
                        </a:rPr>
                        <a:t>Cohen e Coon</a:t>
                      </a:r>
                      <a:endParaRPr lang="pt-BR" sz="11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dirty="0">
                          <a:effectLst/>
                        </a:rPr>
                        <a:t>0,39</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a:effectLst/>
                        </a:rPr>
                        <a:t>0,28</a:t>
                      </a:r>
                      <a:endParaRPr lang="pt-BR" sz="1100" b="0" i="0" u="none" strike="noStrike">
                        <a:solidFill>
                          <a:srgbClr val="000000"/>
                        </a:solidFill>
                        <a:effectLst/>
                        <a:latin typeface="Calibri" panose="020F0502020204030204" pitchFamily="34" charset="0"/>
                      </a:endParaRPr>
                    </a:p>
                  </a:txBody>
                  <a:tcPr marL="9525" marR="9525" marT="9525" marB="0" anchor="b">
                    <a:solidFill>
                      <a:srgbClr val="FFFF00"/>
                    </a:solidFill>
                  </a:tcPr>
                </a:tc>
              </a:tr>
              <a:tr h="190500">
                <a:tc>
                  <a:txBody>
                    <a:bodyPr/>
                    <a:lstStyle/>
                    <a:p>
                      <a:pPr algn="ctr" fontAlgn="b"/>
                      <a:r>
                        <a:rPr lang="pt-BR" sz="1100" u="none" strike="noStrike" dirty="0">
                          <a:effectLst/>
                        </a:rPr>
                        <a:t>Ziegler </a:t>
                      </a:r>
                      <a:r>
                        <a:rPr lang="pt-BR" sz="1100" u="none" strike="noStrike" dirty="0" err="1">
                          <a:effectLst/>
                        </a:rPr>
                        <a:t>Nichols</a:t>
                      </a:r>
                      <a:r>
                        <a:rPr lang="pt-BR" sz="1100" u="none" strike="noStrike" dirty="0">
                          <a:effectLst/>
                        </a:rPr>
                        <a:t> I</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dirty="0">
                          <a:effectLst/>
                        </a:rPr>
                        <a:t>0,45</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100" u="none" strike="noStrike" dirty="0">
                          <a:effectLst/>
                        </a:rPr>
                        <a:t>0,18</a:t>
                      </a:r>
                      <a:endParaRPr lang="pt-BR" sz="11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r>
            </a:tbl>
          </a:graphicData>
        </a:graphic>
      </p:graphicFrame>
      <mc:AlternateContent xmlns:mc="http://schemas.openxmlformats.org/markup-compatibility/2006" xmlns:a14="http://schemas.microsoft.com/office/drawing/2010/main">
        <mc:Choice Requires="a14">
          <p:sp>
            <p:nvSpPr>
              <p:cNvPr id="18" name="CaixaDeTexto 17"/>
              <p:cNvSpPr txBox="1"/>
              <p:nvPr/>
            </p:nvSpPr>
            <p:spPr>
              <a:xfrm>
                <a:off x="8206044" y="3659755"/>
                <a:ext cx="3726982" cy="615233"/>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pt-BR" i="1" smtClean="0">
                              <a:latin typeface="Cambria Math" panose="02040503050406030204" pitchFamily="18" charset="0"/>
                              <a:ea typeface="Cambria Math" panose="02040503050406030204" pitchFamily="18" charset="0"/>
                            </a:rPr>
                          </m:ctrlPr>
                        </m:accPr>
                        <m:e>
                          <m:sSub>
                            <m:sSubPr>
                              <m:ctrlPr>
                                <a:rPr lang="pt-BR" i="1">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𝑦</m:t>
                              </m:r>
                            </m:e>
                            <m:sub>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e>
                      </m:acc>
                      <m:r>
                        <a:rPr lang="pt-BR" b="0" i="1" smtClean="0">
                          <a:latin typeface="Cambria Math" panose="02040503050406030204" pitchFamily="18" charset="0"/>
                          <a:ea typeface="Cambria Math" panose="02040503050406030204" pitchFamily="18" charset="0"/>
                        </a:rPr>
                        <m:t>=</m:t>
                      </m:r>
                      <m:f>
                        <m:fPr>
                          <m:ctrlPr>
                            <a:rPr lang="pt-BR" b="0" i="1" smtClean="0">
                              <a:latin typeface="Cambria Math" panose="02040503050406030204" pitchFamily="18" charset="0"/>
                              <a:ea typeface="Cambria Math" panose="02040503050406030204" pitchFamily="18" charset="0"/>
                            </a:rPr>
                          </m:ctrlPr>
                        </m:fPr>
                        <m:num>
                          <m:sSub>
                            <m:sSubPr>
                              <m:ctrlPr>
                                <a:rPr lang="pt-BR" b="0" i="1" smtClean="0">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𝐺</m:t>
                              </m:r>
                            </m:e>
                            <m:sub>
                              <m:r>
                                <a:rPr lang="pt-BR" b="0" i="1" smtClean="0">
                                  <a:latin typeface="Cambria Math" panose="02040503050406030204" pitchFamily="18" charset="0"/>
                                  <a:ea typeface="Cambria Math" panose="02040503050406030204" pitchFamily="18" charset="0"/>
                                </a:rPr>
                                <m:t>𝑝</m:t>
                              </m:r>
                              <m:r>
                                <a:rPr lang="pt-BR" b="0" i="1" smtClean="0">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𝑠</m:t>
                              </m:r>
                              <m:r>
                                <a:rPr lang="pt-BR" b="0" i="1" smtClean="0">
                                  <a:latin typeface="Cambria Math" panose="02040503050406030204" pitchFamily="18" charset="0"/>
                                  <a:ea typeface="Cambria Math" panose="02040503050406030204" pitchFamily="18" charset="0"/>
                                </a:rPr>
                                <m:t>) </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b="0" i="1" smtClean="0">
                                  <a:latin typeface="Cambria Math" panose="02040503050406030204" pitchFamily="18" charset="0"/>
                                  <a:ea typeface="Cambria Math" panose="02040503050406030204" pitchFamily="18" charset="0"/>
                                </a:rPr>
                                <m:t>𝑓</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b="0" i="1" smtClean="0">
                                  <a:latin typeface="Cambria Math" panose="02040503050406030204" pitchFamily="18" charset="0"/>
                                  <a:ea typeface="Cambria Math" panose="02040503050406030204" pitchFamily="18" charset="0"/>
                                </a:rPr>
                                <m:t>𝑐</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num>
                        <m:den>
                          <m:r>
                            <a:rPr lang="pt-BR" b="0" i="1" smtClean="0">
                              <a:latin typeface="Cambria Math" panose="02040503050406030204" pitchFamily="18" charset="0"/>
                              <a:ea typeface="Cambria Math" panose="02040503050406030204" pitchFamily="18" charset="0"/>
                            </a:rPr>
                            <m:t>1+</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𝑝</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 </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𝑓</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𝑐</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b="0" i="1" smtClean="0">
                                  <a:latin typeface="Cambria Math" panose="02040503050406030204" pitchFamily="18" charset="0"/>
                                  <a:ea typeface="Cambria Math" panose="02040503050406030204" pitchFamily="18" charset="0"/>
                                </a:rPr>
                                <m:t>𝑚</m:t>
                              </m:r>
                              <m:r>
                                <a:rPr lang="pt-BR" i="1" smtClean="0">
                                  <a:latin typeface="Cambria Math" panose="02040503050406030204" pitchFamily="18" charset="0"/>
                                  <a:ea typeface="Cambria Math" panose="02040503050406030204" pitchFamily="18" charset="0"/>
                                </a:rPr>
                                <m:t> </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den>
                      </m:f>
                      <m:acc>
                        <m:accPr>
                          <m:chr m:val="̅"/>
                          <m:ctrlPr>
                            <a:rPr lang="pt-BR" i="1">
                              <a:latin typeface="Cambria Math" panose="02040503050406030204" pitchFamily="18" charset="0"/>
                              <a:ea typeface="Cambria Math" panose="02040503050406030204" pitchFamily="18" charset="0"/>
                            </a:rPr>
                          </m:ctrlPr>
                        </m:accPr>
                        <m:e>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𝑦</m:t>
                              </m:r>
                            </m:e>
                            <m:sub>
                              <m:r>
                                <a:rPr lang="pt-BR" b="0" i="1" smtClean="0">
                                  <a:latin typeface="Cambria Math" panose="02040503050406030204" pitchFamily="18" charset="0"/>
                                  <a:ea typeface="Cambria Math" panose="02040503050406030204" pitchFamily="18" charset="0"/>
                                </a:rPr>
                                <m:t>𝑠𝑝</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e>
                      </m:acc>
                    </m:oMath>
                  </m:oMathPara>
                </a14:m>
                <a:endParaRPr lang="pt-BR" dirty="0"/>
              </a:p>
            </p:txBody>
          </p:sp>
        </mc:Choice>
        <mc:Fallback xmlns="">
          <p:sp>
            <p:nvSpPr>
              <p:cNvPr id="18" name="CaixaDeTexto 17"/>
              <p:cNvSpPr txBox="1">
                <a:spLocks noRot="1" noChangeAspect="1" noMove="1" noResize="1" noEditPoints="1" noAdjustHandles="1" noChangeArrowheads="1" noChangeShapeType="1" noTextEdit="1"/>
              </p:cNvSpPr>
              <p:nvPr/>
            </p:nvSpPr>
            <p:spPr>
              <a:xfrm>
                <a:off x="8206044" y="3659755"/>
                <a:ext cx="3726982" cy="615233"/>
              </a:xfrm>
              <a:prstGeom prst="rect">
                <a:avLst/>
              </a:prstGeom>
              <a:blipFill rotWithShape="0">
                <a:blip r:embed="rId3"/>
                <a:stretch>
                  <a:fillRect/>
                </a:stretch>
              </a:blipFill>
            </p:spPr>
            <p:txBody>
              <a:bodyPr/>
              <a:lstStyle/>
              <a:p>
                <a:r>
                  <a:rPr lang="pt-BR">
                    <a:noFill/>
                  </a:rPr>
                  <a:t> </a:t>
                </a:r>
              </a:p>
            </p:txBody>
          </p:sp>
        </mc:Fallback>
      </mc:AlternateContent>
      <p:sp>
        <p:nvSpPr>
          <p:cNvPr id="19" name="Seta para a direita 18"/>
          <p:cNvSpPr/>
          <p:nvPr/>
        </p:nvSpPr>
        <p:spPr>
          <a:xfrm rot="5400000">
            <a:off x="10224131" y="4748932"/>
            <a:ext cx="677667" cy="2444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0" name="Tabela 19"/>
          <p:cNvGraphicFramePr>
            <a:graphicFrameLocks noGrp="1"/>
          </p:cNvGraphicFramePr>
          <p:nvPr>
            <p:extLst>
              <p:ext uri="{D42A27DB-BD31-4B8C-83A1-F6EECF244321}">
                <p14:modId xmlns:p14="http://schemas.microsoft.com/office/powerpoint/2010/main" val="1004137438"/>
              </p:ext>
            </p:extLst>
          </p:nvPr>
        </p:nvGraphicFramePr>
        <p:xfrm>
          <a:off x="0" y="4408231"/>
          <a:ext cx="9182102" cy="2286000"/>
        </p:xfrm>
        <a:graphic>
          <a:graphicData uri="http://schemas.openxmlformats.org/drawingml/2006/table">
            <a:tbl>
              <a:tblPr>
                <a:tableStyleId>{5C22544A-7EE6-4342-B048-85BDC9FD1C3A}</a:tableStyleId>
              </a:tblPr>
              <a:tblGrid>
                <a:gridCol w="828102"/>
                <a:gridCol w="751955"/>
                <a:gridCol w="266516"/>
                <a:gridCol w="748782"/>
                <a:gridCol w="609179"/>
                <a:gridCol w="1129519"/>
                <a:gridCol w="520340"/>
                <a:gridCol w="609179"/>
                <a:gridCol w="672635"/>
                <a:gridCol w="609179"/>
                <a:gridCol w="609179"/>
                <a:gridCol w="836398"/>
                <a:gridCol w="381960"/>
                <a:gridCol w="609179"/>
              </a:tblGrid>
              <a:tr h="190500">
                <a:tc>
                  <a:txBody>
                    <a:bodyPr/>
                    <a:lstStyle/>
                    <a:p>
                      <a:pPr algn="l" fontAlgn="b"/>
                      <a:r>
                        <a:rPr lang="pt-BR" sz="1100" u="none" strike="noStrike" dirty="0">
                          <a:effectLst/>
                        </a:rPr>
                        <a:t>Tempo (zero)</a:t>
                      </a:r>
                      <a:endParaRPr lang="pt-BR"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0</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l-GR" sz="1100" u="none" strike="noStrike">
                          <a:effectLst/>
                        </a:rPr>
                        <a:t>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-2</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l-GR" sz="1100" u="none" strike="noStrike">
                          <a:effectLst/>
                        </a:rPr>
                        <a:t>Δ</a:t>
                      </a:r>
                      <a:r>
                        <a:rPr lang="pt-BR" sz="1100" u="none" strike="noStrike">
                          <a:effectLst/>
                        </a:rPr>
                        <a:t>C</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-10</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l-GR" sz="1100" u="none" strike="noStrike">
                          <a:effectLst/>
                        </a:rPr>
                        <a:t>0,283*Δ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-0,566</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pt-BR" sz="1100" u="none" strike="noStrike">
                          <a:effectLst/>
                        </a:rPr>
                        <a:t>y =</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4,434</a:t>
                      </a:r>
                      <a:endParaRPr lang="pt-BR" sz="1100" b="0" i="0" u="none" strike="noStrike">
                        <a:solidFill>
                          <a:srgbClr val="000000"/>
                        </a:solidFill>
                        <a:effectLst/>
                        <a:latin typeface="Calibri" panose="020F0502020204030204" pitchFamily="34" charset="0"/>
                      </a:endParaRPr>
                    </a:p>
                  </a:txBody>
                  <a:tcPr marL="0" marR="0" marT="0" marB="0" anchor="b"/>
                </a:tc>
                <a:tc rowSpan="3">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Tempo (0,283*</a:t>
                      </a:r>
                      <a:r>
                        <a:rPr lang="el-GR" sz="1100" u="none" strike="noStrike">
                          <a:effectLst/>
                        </a:rPr>
                        <a:t>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3,50</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t1</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td+</a:t>
                      </a:r>
                      <a:r>
                        <a:rPr lang="el-GR" sz="1100" u="none" strike="noStrike">
                          <a:effectLst/>
                        </a:rPr>
                        <a:t>τ/3</a:t>
                      </a:r>
                      <a:endParaRPr lang="el-G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r>
                        <a:rPr lang="el-GR" sz="1100" u="none" strike="noStrike">
                          <a:effectLst/>
                        </a:rPr>
                        <a:t>0,632*Δ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-1,264</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pt-BR" sz="1100" u="none" strike="noStrike">
                          <a:effectLst/>
                        </a:rPr>
                        <a:t>y =</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3,736</a:t>
                      </a:r>
                      <a:endParaRPr lang="pt-BR" sz="1100" b="0" i="0" u="none" strike="noStrike">
                        <a:solidFill>
                          <a:srgbClr val="000000"/>
                        </a:solidFill>
                        <a:effectLst/>
                        <a:latin typeface="Calibri" panose="020F0502020204030204" pitchFamily="34" charset="0"/>
                      </a:endParaRPr>
                    </a:p>
                  </a:txBody>
                  <a:tcPr marL="0" marR="0" marT="0" marB="0" anchor="b"/>
                </a:tc>
                <a:tc vMerge="1">
                  <a:txBody>
                    <a:bodyPr/>
                    <a:lstStyle/>
                    <a:p>
                      <a:endParaRPr lang="pt-BR"/>
                    </a:p>
                  </a:txBody>
                  <a:tcPr/>
                </a:tc>
                <a:tc>
                  <a:txBody>
                    <a:bodyPr/>
                    <a:lstStyle/>
                    <a:p>
                      <a:pPr algn="l" fontAlgn="b"/>
                      <a:r>
                        <a:rPr lang="pt-BR" sz="1100" u="none" strike="noStrike">
                          <a:effectLst/>
                        </a:rPr>
                        <a:t>Tempo (0,632*</a:t>
                      </a:r>
                      <a:r>
                        <a:rPr lang="el-GR" sz="1100" u="none" strike="noStrike">
                          <a:effectLst/>
                        </a:rPr>
                        <a:t>Δ</a:t>
                      </a:r>
                      <a:r>
                        <a:rPr lang="pt-BR" sz="1100" u="none" strike="noStrike">
                          <a:effectLst/>
                        </a:rPr>
                        <a:t>Y)</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5,50</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t2</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td+</a:t>
                      </a:r>
                      <a:r>
                        <a:rPr lang="el-GR" sz="1100" u="none" strike="noStrike">
                          <a:effectLst/>
                        </a:rPr>
                        <a:t>τ</a:t>
                      </a:r>
                      <a:endParaRPr lang="el-G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vMerge="1">
                  <a:txBody>
                    <a:bodyPr/>
                    <a:lstStyle/>
                    <a:p>
                      <a:endParaRPr lang="pt-BR"/>
                    </a:p>
                  </a:txBody>
                  <a:tcPr/>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l-GR" sz="1100" u="none" strike="noStrike">
                          <a:effectLst/>
                        </a:rPr>
                        <a:t>τ</a:t>
                      </a:r>
                      <a:endParaRPr lang="el-G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1,5*(t2-t1)</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3</a:t>
                      </a:r>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td</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t2-</a:t>
                      </a:r>
                      <a:r>
                        <a:rPr lang="el-GR" sz="1100" u="none" strike="noStrike">
                          <a:effectLst/>
                        </a:rPr>
                        <a:t>τ</a:t>
                      </a:r>
                      <a:endParaRPr lang="el-G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2,50</a:t>
                      </a:r>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K</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l-GR" sz="1100" u="none" strike="noStrike">
                          <a:effectLst/>
                        </a:rPr>
                        <a:t>Δ</a:t>
                      </a:r>
                      <a:r>
                        <a:rPr lang="pt-BR" sz="1100" u="none" strike="noStrike">
                          <a:effectLst/>
                        </a:rPr>
                        <a:t>Y/</a:t>
                      </a:r>
                      <a:r>
                        <a:rPr lang="el-GR" sz="1100" u="none" strike="noStrike">
                          <a:effectLst/>
                        </a:rPr>
                        <a:t>Δ</a:t>
                      </a:r>
                      <a:r>
                        <a:rPr lang="pt-BR" sz="1100" u="none" strike="noStrike">
                          <a:effectLst/>
                        </a:rPr>
                        <a:t>C</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pt-BR" sz="1100" u="none" strike="noStrike">
                          <a:effectLst/>
                        </a:rPr>
                        <a:t>=</a:t>
                      </a:r>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pt-BR" sz="1100" u="none" strike="noStrike">
                          <a:effectLst/>
                        </a:rPr>
                        <a:t>0,2</a:t>
                      </a:r>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pt-BR" sz="11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pt-BR" sz="1100" u="none" strike="noStrike" dirty="0" err="1">
                          <a:effectLst/>
                        </a:rPr>
                        <a:t>Kc</a:t>
                      </a:r>
                      <a:endParaRPr lang="pt-BR" sz="11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pt-BR" sz="1100" u="none" strike="noStrike">
                          <a:effectLst/>
                        </a:rPr>
                        <a:t>Cohen e Coon</a:t>
                      </a:r>
                      <a:endParaRPr lang="pt-BR" sz="1100" b="0" i="0"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pt-BR" sz="1100" u="none" strike="noStrike" dirty="0">
                          <a:effectLst/>
                        </a:rPr>
                        <a:t>7,667</a:t>
                      </a:r>
                      <a:endParaRPr lang="pt-BR" sz="11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r>
              <a:tr h="190500">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pt-BR" sz="1100" u="none" strike="noStrike">
                          <a:effectLst/>
                        </a:rPr>
                        <a:t>Ziegler Nichols I</a:t>
                      </a:r>
                      <a:endParaRPr lang="pt-BR" sz="1100" b="0" i="0"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pt-BR" sz="1100" u="none" strike="noStrike" dirty="0">
                          <a:effectLst/>
                        </a:rPr>
                        <a:t>6,000</a:t>
                      </a:r>
                      <a:endParaRPr lang="pt-BR" sz="11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pt-BR" sz="110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21" name="Seta para a direita 20"/>
          <p:cNvSpPr/>
          <p:nvPr/>
        </p:nvSpPr>
        <p:spPr>
          <a:xfrm>
            <a:off x="2675887" y="5048062"/>
            <a:ext cx="419100" cy="161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sp>
        <p:nvSpPr>
          <p:cNvPr id="22" name="Seta para a direita 21"/>
          <p:cNvSpPr/>
          <p:nvPr/>
        </p:nvSpPr>
        <p:spPr>
          <a:xfrm>
            <a:off x="2673606" y="5226555"/>
            <a:ext cx="419100" cy="161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1100"/>
          </a:p>
        </p:txBody>
      </p:sp>
      <p:sp>
        <p:nvSpPr>
          <p:cNvPr id="14" name="Seta para a direita 13"/>
          <p:cNvSpPr/>
          <p:nvPr/>
        </p:nvSpPr>
        <p:spPr>
          <a:xfrm rot="19046102">
            <a:off x="7452014" y="4258427"/>
            <a:ext cx="677667" cy="2444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Text Box 9"/>
          <p:cNvSpPr txBox="1">
            <a:spLocks noChangeArrowheads="1"/>
          </p:cNvSpPr>
          <p:nvPr/>
        </p:nvSpPr>
        <p:spPr bwMode="auto">
          <a:xfrm>
            <a:off x="8932601" y="3068686"/>
            <a:ext cx="1630363" cy="406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Arial" charset="0"/>
              </a:defRPr>
            </a:lvl1pPr>
            <a:lvl2pPr marL="742950" indent="-285750">
              <a:defRPr sz="2000" b="1">
                <a:solidFill>
                  <a:schemeClr val="tx1"/>
                </a:solidFill>
                <a:latin typeface="Arial" charset="0"/>
              </a:defRPr>
            </a:lvl2pPr>
            <a:lvl3pPr marL="1143000" indent="-228600">
              <a:defRPr sz="2000" b="1">
                <a:solidFill>
                  <a:schemeClr val="tx1"/>
                </a:solidFill>
                <a:latin typeface="Arial" charset="0"/>
              </a:defRPr>
            </a:lvl3pPr>
            <a:lvl4pPr marL="1600200" indent="-228600">
              <a:defRPr sz="2000" b="1">
                <a:solidFill>
                  <a:schemeClr val="tx1"/>
                </a:solidFill>
                <a:latin typeface="Arial" charset="0"/>
              </a:defRPr>
            </a:lvl4pPr>
            <a:lvl5pPr marL="2057400" indent="-22860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r>
              <a:rPr lang="en-US" altLang="pt-BR" b="0" dirty="0" err="1">
                <a:solidFill>
                  <a:srgbClr val="FF0000"/>
                </a:solidFill>
                <a:latin typeface="Book Antiqua" pitchFamily="18" charset="0"/>
              </a:rPr>
              <a:t>Supervisório</a:t>
            </a:r>
            <a:endParaRPr lang="pt-BR" altLang="pt-BR" b="0" dirty="0">
              <a:solidFill>
                <a:srgbClr val="FF0000"/>
              </a:solidFill>
              <a:latin typeface="Book Antiqua" pitchFamily="18" charset="0"/>
            </a:endParaRPr>
          </a:p>
        </p:txBody>
      </p:sp>
    </p:spTree>
    <p:extLst>
      <p:ext uri="{BB962C8B-B14F-4D97-AF65-F5344CB8AC3E}">
        <p14:creationId xmlns:p14="http://schemas.microsoft.com/office/powerpoint/2010/main" val="1497311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016713" y="876502"/>
            <a:ext cx="4652399" cy="369332"/>
          </a:xfrm>
          <a:prstGeom prst="rect">
            <a:avLst/>
          </a:prstGeom>
        </p:spPr>
        <p:txBody>
          <a:bodyPr wrap="square">
            <a:spAutoFit/>
          </a:bodyPr>
          <a:lstStyle/>
          <a:p>
            <a:r>
              <a:rPr lang="pt-BR" sz="1800" b="1" dirty="0" smtClean="0"/>
              <a:t>Aproximação </a:t>
            </a:r>
            <a:r>
              <a:rPr lang="pt-BR" sz="1800" b="1" dirty="0"/>
              <a:t>de </a:t>
            </a:r>
            <a:r>
              <a:rPr lang="pt-BR" sz="1800" b="1" dirty="0" err="1" smtClean="0"/>
              <a:t>Pad</a:t>
            </a:r>
            <a:r>
              <a:rPr lang="pt-BR" sz="1800" b="1" dirty="0" err="1"/>
              <a:t>é</a:t>
            </a:r>
            <a:r>
              <a:rPr lang="pt-BR" sz="1800" b="1" dirty="0" smtClean="0"/>
              <a:t> </a:t>
            </a:r>
            <a:r>
              <a:rPr lang="pt-BR" sz="1800" b="1" dirty="0"/>
              <a:t>para Tempo Morto</a:t>
            </a:r>
          </a:p>
        </p:txBody>
      </p:sp>
      <p:pic>
        <p:nvPicPr>
          <p:cNvPr id="5" name="Imagem 4"/>
          <p:cNvPicPr>
            <a:picLocks noChangeAspect="1"/>
          </p:cNvPicPr>
          <p:nvPr/>
        </p:nvPicPr>
        <p:blipFill>
          <a:blip r:embed="rId2"/>
          <a:stretch>
            <a:fillRect/>
          </a:stretch>
        </p:blipFill>
        <p:spPr>
          <a:xfrm>
            <a:off x="6016713" y="1445075"/>
            <a:ext cx="3162300" cy="276225"/>
          </a:xfrm>
          <a:prstGeom prst="rect">
            <a:avLst/>
          </a:prstGeom>
        </p:spPr>
      </p:pic>
      <p:pic>
        <p:nvPicPr>
          <p:cNvPr id="6" name="Imagem 5"/>
          <p:cNvPicPr>
            <a:picLocks noChangeAspect="1"/>
          </p:cNvPicPr>
          <p:nvPr/>
        </p:nvPicPr>
        <p:blipFill>
          <a:blip r:embed="rId3"/>
          <a:stretch>
            <a:fillRect/>
          </a:stretch>
        </p:blipFill>
        <p:spPr>
          <a:xfrm>
            <a:off x="6016713" y="1836607"/>
            <a:ext cx="2428875" cy="685800"/>
          </a:xfrm>
          <a:prstGeom prst="rect">
            <a:avLst/>
          </a:prstGeom>
        </p:spPr>
      </p:pic>
      <p:sp>
        <p:nvSpPr>
          <p:cNvPr id="7" name="Retângulo 6"/>
          <p:cNvSpPr/>
          <p:nvPr/>
        </p:nvSpPr>
        <p:spPr>
          <a:xfrm>
            <a:off x="388650" y="295072"/>
            <a:ext cx="2864246" cy="369332"/>
          </a:xfrm>
          <a:prstGeom prst="rect">
            <a:avLst/>
          </a:prstGeom>
        </p:spPr>
        <p:txBody>
          <a:bodyPr wrap="none">
            <a:spAutoFit/>
          </a:bodyPr>
          <a:lstStyle/>
          <a:p>
            <a:r>
              <a:rPr lang="pt-BR" b="1" dirty="0" smtClean="0"/>
              <a:t>Método de Ziegler </a:t>
            </a:r>
            <a:r>
              <a:rPr lang="pt-BR" b="1" dirty="0" err="1" smtClean="0"/>
              <a:t>Nichols</a:t>
            </a:r>
            <a:r>
              <a:rPr lang="pt-BR" b="1" dirty="0" smtClean="0"/>
              <a:t> II</a:t>
            </a:r>
            <a:endParaRPr lang="pt-BR" b="1" dirty="0"/>
          </a:p>
        </p:txBody>
      </p:sp>
      <mc:AlternateContent xmlns:mc="http://schemas.openxmlformats.org/markup-compatibility/2006" xmlns:a14="http://schemas.microsoft.com/office/drawing/2010/main">
        <mc:Choice Requires="a14">
          <p:sp>
            <p:nvSpPr>
              <p:cNvPr id="8" name="CaixaDeTexto 7"/>
              <p:cNvSpPr txBox="1"/>
              <p:nvPr/>
            </p:nvSpPr>
            <p:spPr>
              <a:xfrm>
                <a:off x="619664" y="977085"/>
                <a:ext cx="2659702" cy="303673"/>
              </a:xfrm>
              <a:prstGeom prst="rect">
                <a:avLst/>
              </a:prstGeom>
              <a:solidFill>
                <a:schemeClr val="bg1"/>
              </a:solidFill>
            </p:spPr>
            <p:txBody>
              <a:bodyPr wrap="none" lIns="0" tIns="0" rIns="0" bIns="0" rtlCol="0">
                <a:spAutoFit/>
              </a:bodyPr>
              <a:lstStyle/>
              <a:p>
                <a14:m>
                  <m:oMath xmlns:m="http://schemas.openxmlformats.org/officeDocument/2006/math">
                    <m:r>
                      <a:rPr lang="pt-BR" i="1">
                        <a:latin typeface="Cambria Math" panose="02040503050406030204" pitchFamily="18" charset="0"/>
                        <a:ea typeface="Cambria Math" panose="02040503050406030204" pitchFamily="18" charset="0"/>
                      </a:rPr>
                      <m:t>1+</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𝑝</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 </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𝑓</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𝑐</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𝑚</m:t>
                        </m:r>
                        <m:r>
                          <a:rPr lang="pt-BR" i="1">
                            <a:latin typeface="Cambria Math" panose="02040503050406030204" pitchFamily="18" charset="0"/>
                            <a:ea typeface="Cambria Math" panose="02040503050406030204" pitchFamily="18" charset="0"/>
                          </a:rPr>
                          <m:t> (</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oMath>
                </a14:m>
                <a:r>
                  <a:rPr lang="pt-BR" dirty="0" smtClean="0"/>
                  <a:t>=0</a:t>
                </a:r>
                <a:endParaRPr lang="pt-BR" dirty="0"/>
              </a:p>
            </p:txBody>
          </p:sp>
        </mc:Choice>
        <mc:Fallback xmlns="">
          <p:sp>
            <p:nvSpPr>
              <p:cNvPr id="8" name="CaixaDeTexto 7"/>
              <p:cNvSpPr txBox="1">
                <a:spLocks noRot="1" noChangeAspect="1" noMove="1" noResize="1" noEditPoints="1" noAdjustHandles="1" noChangeArrowheads="1" noChangeShapeType="1" noTextEdit="1"/>
              </p:cNvSpPr>
              <p:nvPr/>
            </p:nvSpPr>
            <p:spPr>
              <a:xfrm>
                <a:off x="619664" y="977085"/>
                <a:ext cx="2659702" cy="303673"/>
              </a:xfrm>
              <a:prstGeom prst="rect">
                <a:avLst/>
              </a:prstGeom>
              <a:blipFill rotWithShape="0">
                <a:blip r:embed="rId4"/>
                <a:stretch>
                  <a:fillRect l="-3211" t="-24000" r="-4358" b="-400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593194" y="1425085"/>
                <a:ext cx="1094530" cy="303673"/>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𝑐</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r>
                        <a:rPr lang="pt-BR" b="0" i="1" smtClean="0">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𝐾𝑐</m:t>
                      </m:r>
                    </m:oMath>
                  </m:oMathPara>
                </a14:m>
                <a:endParaRPr lang="pt-BR" dirty="0"/>
              </a:p>
            </p:txBody>
          </p:sp>
        </mc:Choice>
        <mc:Fallback xmlns="">
          <p:sp>
            <p:nvSpPr>
              <p:cNvPr id="9" name="CaixaDeTexto 8"/>
              <p:cNvSpPr txBox="1">
                <a:spLocks noRot="1" noChangeAspect="1" noMove="1" noResize="1" noEditPoints="1" noAdjustHandles="1" noChangeArrowheads="1" noChangeShapeType="1" noTextEdit="1"/>
              </p:cNvSpPr>
              <p:nvPr/>
            </p:nvSpPr>
            <p:spPr>
              <a:xfrm>
                <a:off x="593194" y="1425085"/>
                <a:ext cx="1094530" cy="303673"/>
              </a:xfrm>
              <a:prstGeom prst="rect">
                <a:avLst/>
              </a:prstGeom>
              <a:blipFill rotWithShape="0">
                <a:blip r:embed="rId5"/>
                <a:stretch>
                  <a:fillRect l="-4444" r="-4444" b="-260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0" name="CaixaDeTexto 9"/>
              <p:cNvSpPr txBox="1"/>
              <p:nvPr/>
            </p:nvSpPr>
            <p:spPr>
              <a:xfrm>
                <a:off x="2072830" y="1425084"/>
                <a:ext cx="1572162" cy="303673"/>
              </a:xfrm>
              <a:prstGeom prst="rect">
                <a:avLst/>
              </a:prstGeom>
              <a:solidFill>
                <a:schemeClr val="bg1"/>
              </a:solid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𝑓</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r>
                      <a:rPr lang="pt-BR" b="0" i="1" smtClean="0">
                        <a:latin typeface="Cambria Math" panose="02040503050406030204" pitchFamily="18" charset="0"/>
                        <a:ea typeface="Cambria Math" panose="02040503050406030204" pitchFamily="18" charset="0"/>
                      </a:rPr>
                      <m:t>=</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𝑚</m:t>
                        </m:r>
                        <m:r>
                          <a:rPr lang="pt-BR" i="1">
                            <a:latin typeface="Cambria Math" panose="02040503050406030204" pitchFamily="18" charset="0"/>
                            <a:ea typeface="Cambria Math" panose="02040503050406030204" pitchFamily="18" charset="0"/>
                          </a:rPr>
                          <m:t> (</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oMath>
                </a14:m>
                <a:r>
                  <a:rPr lang="pt-BR" dirty="0" smtClean="0"/>
                  <a:t>=1</a:t>
                </a:r>
                <a:endParaRPr lang="pt-BR" dirty="0"/>
              </a:p>
            </p:txBody>
          </p:sp>
        </mc:Choice>
        <mc:Fallback xmlns="">
          <p:sp>
            <p:nvSpPr>
              <p:cNvPr id="10" name="CaixaDeTexto 9"/>
              <p:cNvSpPr txBox="1">
                <a:spLocks noRot="1" noChangeAspect="1" noMove="1" noResize="1" noEditPoints="1" noAdjustHandles="1" noChangeArrowheads="1" noChangeShapeType="1" noTextEdit="1"/>
              </p:cNvSpPr>
              <p:nvPr/>
            </p:nvSpPr>
            <p:spPr>
              <a:xfrm>
                <a:off x="2072830" y="1425084"/>
                <a:ext cx="1572162" cy="303673"/>
              </a:xfrm>
              <a:prstGeom prst="rect">
                <a:avLst/>
              </a:prstGeom>
              <a:blipFill rotWithShape="0">
                <a:blip r:embed="rId6"/>
                <a:stretch>
                  <a:fillRect l="-5039" t="-24000" r="-8527" b="-380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1" name="CaixaDeTexto 10"/>
              <p:cNvSpPr txBox="1"/>
              <p:nvPr/>
            </p:nvSpPr>
            <p:spPr>
              <a:xfrm>
                <a:off x="4236482" y="1243034"/>
                <a:ext cx="1242007" cy="594715"/>
              </a:xfrm>
              <a:prstGeom prst="rect">
                <a:avLst/>
              </a:prstGeom>
              <a:solidFill>
                <a:schemeClr val="bg1"/>
              </a:solid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𝑝</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 </m:t>
                        </m:r>
                      </m:sub>
                    </m:sSub>
                  </m:oMath>
                </a14:m>
                <a:r>
                  <a:rPr lang="pt-BR" dirty="0" smtClean="0"/>
                  <a:t>=</a:t>
                </a:r>
                <a14:m>
                  <m:oMath xmlns:m="http://schemas.openxmlformats.org/officeDocument/2006/math">
                    <m:f>
                      <m:fPr>
                        <m:ctrlPr>
                          <a:rPr lang="pt-BR" i="1">
                            <a:latin typeface="Cambria Math" panose="02040503050406030204" pitchFamily="18" charset="0"/>
                            <a:ea typeface="Cambria Math" panose="02040503050406030204" pitchFamily="18" charset="0"/>
                          </a:rPr>
                        </m:ctrlPr>
                      </m:fPr>
                      <m:num>
                        <m:r>
                          <a:rPr lang="pt-BR" b="0" i="1" smtClean="0">
                            <a:latin typeface="Cambria Math" panose="02040503050406030204" pitchFamily="18" charset="0"/>
                            <a:ea typeface="Cambria Math" panose="02040503050406030204" pitchFamily="18" charset="0"/>
                          </a:rPr>
                          <m:t>𝐾</m:t>
                        </m:r>
                        <m:sSup>
                          <m:sSupPr>
                            <m:ctrlPr>
                              <a:rPr lang="pt-BR" b="0" i="1" smtClean="0">
                                <a:latin typeface="Cambria Math" panose="02040503050406030204" pitchFamily="18" charset="0"/>
                                <a:ea typeface="Cambria Math" panose="02040503050406030204" pitchFamily="18" charset="0"/>
                              </a:rPr>
                            </m:ctrlPr>
                          </m:sSupPr>
                          <m:e>
                            <m:r>
                              <a:rPr lang="pt-BR" b="0" i="1" smtClean="0">
                                <a:latin typeface="Cambria Math" panose="02040503050406030204" pitchFamily="18" charset="0"/>
                                <a:ea typeface="Cambria Math" panose="02040503050406030204" pitchFamily="18" charset="0"/>
                              </a:rPr>
                              <m:t>𝑒</m:t>
                            </m:r>
                          </m:e>
                          <m:sup>
                            <m:r>
                              <a:rPr lang="pt-BR" b="0" i="1" smtClean="0">
                                <a:latin typeface="Cambria Math" panose="02040503050406030204" pitchFamily="18" charset="0"/>
                                <a:ea typeface="Cambria Math" panose="02040503050406030204" pitchFamily="18" charset="0"/>
                              </a:rPr>
                              <m:t>−</m:t>
                            </m:r>
                            <m:sSubSup>
                              <m:sSubSupPr>
                                <m:ctrlPr>
                                  <a:rPr lang="pt-BR" b="0" i="1" smtClean="0">
                                    <a:latin typeface="Cambria Math" panose="02040503050406030204" pitchFamily="18" charset="0"/>
                                    <a:ea typeface="Cambria Math" panose="02040503050406030204" pitchFamily="18" charset="0"/>
                                  </a:rPr>
                                </m:ctrlPr>
                              </m:sSubSupPr>
                              <m:e>
                                <m:r>
                                  <a:rPr lang="pt-BR" b="0" i="1" smtClean="0">
                                    <a:latin typeface="Cambria Math" panose="02040503050406030204" pitchFamily="18" charset="0"/>
                                    <a:ea typeface="Cambria Math" panose="02040503050406030204" pitchFamily="18" charset="0"/>
                                  </a:rPr>
                                  <m:t>𝑡</m:t>
                                </m:r>
                              </m:e>
                              <m:sub>
                                <m:r>
                                  <a:rPr lang="pt-BR" b="0" i="1" smtClean="0">
                                    <a:latin typeface="Cambria Math" panose="02040503050406030204" pitchFamily="18" charset="0"/>
                                  </a:rPr>
                                  <m:t>𝑑</m:t>
                                </m:r>
                              </m:sub>
                              <m:sup/>
                            </m:sSubSup>
                            <m:r>
                              <a:rPr lang="pt-BR" b="0" i="1" smtClean="0">
                                <a:latin typeface="Cambria Math" panose="02040503050406030204" pitchFamily="18" charset="0"/>
                              </a:rPr>
                              <m:t>𝑠</m:t>
                            </m:r>
                          </m:sup>
                        </m:sSup>
                      </m:num>
                      <m:den>
                        <m:sSub>
                          <m:sSubPr>
                            <m:ctrlPr>
                              <a:rPr lang="pt-BR" i="1" smtClean="0">
                                <a:latin typeface="Cambria Math" panose="02040503050406030204" pitchFamily="18" charset="0"/>
                                <a:ea typeface="Cambria Math" panose="02040503050406030204" pitchFamily="18" charset="0"/>
                              </a:rPr>
                            </m:ctrlPr>
                          </m:sSubPr>
                          <m:e>
                            <m:r>
                              <a:rPr lang="pt-BR" i="1" smtClean="0">
                                <a:latin typeface="Cambria Math" panose="02040503050406030204" pitchFamily="18" charset="0"/>
                                <a:ea typeface="Cambria Math" panose="02040503050406030204" pitchFamily="18" charset="0"/>
                              </a:rPr>
                              <m:t>𝜏</m:t>
                            </m:r>
                          </m:e>
                          <m:sub>
                            <m:r>
                              <a:rPr lang="pt-BR" b="0" i="1" smtClean="0">
                                <a:latin typeface="Cambria Math" panose="02040503050406030204" pitchFamily="18" charset="0"/>
                                <a:ea typeface="Cambria Math" panose="02040503050406030204" pitchFamily="18" charset="0"/>
                              </a:rPr>
                              <m:t>𝑝</m:t>
                            </m:r>
                          </m:sub>
                        </m:sSub>
                        <m:r>
                          <a:rPr lang="pt-BR" b="0" i="1" smtClean="0">
                            <a:latin typeface="Cambria Math" panose="02040503050406030204" pitchFamily="18" charset="0"/>
                            <a:ea typeface="Cambria Math" panose="02040503050406030204" pitchFamily="18" charset="0"/>
                          </a:rPr>
                          <m:t>𝑠</m:t>
                        </m:r>
                        <m:r>
                          <a:rPr lang="pt-BR" b="0" i="1" smtClean="0">
                            <a:latin typeface="Cambria Math" panose="02040503050406030204" pitchFamily="18" charset="0"/>
                            <a:ea typeface="Cambria Math" panose="02040503050406030204" pitchFamily="18" charset="0"/>
                          </a:rPr>
                          <m:t>+1</m:t>
                        </m:r>
                      </m:den>
                    </m:f>
                  </m:oMath>
                </a14:m>
                <a:endParaRPr lang="pt-BR" dirty="0"/>
              </a:p>
            </p:txBody>
          </p:sp>
        </mc:Choice>
        <mc:Fallback xmlns="">
          <p:sp>
            <p:nvSpPr>
              <p:cNvPr id="11" name="CaixaDeTexto 10"/>
              <p:cNvSpPr txBox="1">
                <a:spLocks noRot="1" noChangeAspect="1" noMove="1" noResize="1" noEditPoints="1" noAdjustHandles="1" noChangeArrowheads="1" noChangeShapeType="1" noTextEdit="1"/>
              </p:cNvSpPr>
              <p:nvPr/>
            </p:nvSpPr>
            <p:spPr>
              <a:xfrm>
                <a:off x="4236482" y="1243034"/>
                <a:ext cx="1242007" cy="594715"/>
              </a:xfrm>
              <a:prstGeom prst="rect">
                <a:avLst/>
              </a:prstGeom>
              <a:blipFill rotWithShape="0">
                <a:blip r:embed="rId7"/>
                <a:stretch>
                  <a:fillRect b="-4124"/>
                </a:stretch>
              </a:blipFill>
            </p:spPr>
            <p:txBody>
              <a:bodyPr/>
              <a:lstStyle/>
              <a:p>
                <a:r>
                  <a:rPr lang="pt-BR">
                    <a:noFill/>
                  </a:rPr>
                  <a:t> </a:t>
                </a:r>
              </a:p>
            </p:txBody>
          </p:sp>
        </mc:Fallback>
      </mc:AlternateContent>
      <p:sp>
        <p:nvSpPr>
          <p:cNvPr id="12" name="Chave esquerda 11"/>
          <p:cNvSpPr/>
          <p:nvPr/>
        </p:nvSpPr>
        <p:spPr>
          <a:xfrm>
            <a:off x="5705332" y="591288"/>
            <a:ext cx="311381" cy="204642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3" name="CaixaDeTexto 12"/>
              <p:cNvSpPr txBox="1"/>
              <p:nvPr/>
            </p:nvSpPr>
            <p:spPr>
              <a:xfrm>
                <a:off x="704361" y="3509315"/>
                <a:ext cx="3583802" cy="416396"/>
              </a:xfrm>
              <a:prstGeom prst="rect">
                <a:avLst/>
              </a:prstGeom>
              <a:solidFill>
                <a:schemeClr val="bg1"/>
              </a:solidFill>
            </p:spPr>
            <p:txBody>
              <a:bodyPr wrap="none" lIns="0" tIns="0" rIns="0" bIns="0" rtlCol="0">
                <a:spAutoFit/>
              </a:bodyPr>
              <a:lstStyle/>
              <a:p>
                <a14:m>
                  <m:oMath xmlns:m="http://schemas.openxmlformats.org/officeDocument/2006/math">
                    <m:f>
                      <m:fPr>
                        <m:ctrlPr>
                          <a:rPr lang="pt-BR" i="1" smtClean="0">
                            <a:latin typeface="Cambria Math" panose="02040503050406030204" pitchFamily="18" charset="0"/>
                            <a:ea typeface="Cambria Math" panose="02040503050406030204" pitchFamily="18" charset="0"/>
                          </a:rPr>
                        </m:ctrlPr>
                      </m:fPr>
                      <m:num>
                        <m:sSub>
                          <m:sSubPr>
                            <m:ctrlPr>
                              <a:rPr lang="pt-BR" i="1" smtClean="0">
                                <a:latin typeface="Cambria Math" panose="02040503050406030204" pitchFamily="18" charset="0"/>
                                <a:ea typeface="Cambria Math" panose="02040503050406030204" pitchFamily="18" charset="0"/>
                              </a:rPr>
                            </m:ctrlPr>
                          </m:sSubPr>
                          <m:e>
                            <m:r>
                              <a:rPr lang="pt-BR" i="1" smtClean="0">
                                <a:latin typeface="Cambria Math" panose="02040503050406030204" pitchFamily="18" charset="0"/>
                                <a:ea typeface="Cambria Math" panose="02040503050406030204" pitchFamily="18" charset="0"/>
                              </a:rPr>
                              <m:t>𝜏</m:t>
                            </m:r>
                          </m:e>
                          <m:sub>
                            <m:r>
                              <a:rPr lang="pt-BR" b="0" i="1" smtClean="0">
                                <a:latin typeface="Cambria Math" panose="02040503050406030204" pitchFamily="18" charset="0"/>
                                <a:ea typeface="Cambria Math" panose="02040503050406030204" pitchFamily="18" charset="0"/>
                              </a:rPr>
                              <m:t>𝑝</m:t>
                            </m:r>
                          </m:sub>
                        </m:sSub>
                        <m:sSub>
                          <m:sSubPr>
                            <m:ctrlPr>
                              <a:rPr lang="pt-BR" i="1">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𝑡</m:t>
                            </m:r>
                          </m:e>
                          <m:sub>
                            <m:r>
                              <a:rPr lang="pt-BR" b="0" i="1" smtClean="0">
                                <a:latin typeface="Cambria Math" panose="02040503050406030204" pitchFamily="18" charset="0"/>
                                <a:ea typeface="Cambria Math" panose="02040503050406030204" pitchFamily="18" charset="0"/>
                              </a:rPr>
                              <m:t>𝑑</m:t>
                            </m:r>
                          </m:sub>
                        </m:sSub>
                      </m:num>
                      <m:den>
                        <m:r>
                          <a:rPr lang="pt-BR" b="0" i="1" smtClean="0">
                            <a:latin typeface="Cambria Math" panose="02040503050406030204" pitchFamily="18" charset="0"/>
                            <a:ea typeface="Cambria Math" panose="02040503050406030204" pitchFamily="18" charset="0"/>
                          </a:rPr>
                          <m:t>2</m:t>
                        </m:r>
                      </m:den>
                    </m:f>
                    <m:sSup>
                      <m:sSupPr>
                        <m:ctrlPr>
                          <a:rPr lang="pt-BR" i="1" smtClean="0">
                            <a:latin typeface="Cambria Math" panose="02040503050406030204" pitchFamily="18" charset="0"/>
                            <a:ea typeface="Cambria Math" panose="02040503050406030204" pitchFamily="18" charset="0"/>
                          </a:rPr>
                        </m:ctrlPr>
                      </m:sSupPr>
                      <m:e>
                        <m:r>
                          <a:rPr lang="pt-BR" b="0" i="1" smtClean="0">
                            <a:latin typeface="Cambria Math" panose="02040503050406030204" pitchFamily="18" charset="0"/>
                            <a:ea typeface="Cambria Math" panose="02040503050406030204" pitchFamily="18" charset="0"/>
                          </a:rPr>
                          <m:t>𝑠</m:t>
                        </m:r>
                      </m:e>
                      <m:sup>
                        <m:r>
                          <a:rPr lang="pt-BR" b="0" i="1" smtClean="0">
                            <a:latin typeface="Cambria Math" panose="02040503050406030204" pitchFamily="18" charset="0"/>
                            <a:ea typeface="Cambria Math" panose="02040503050406030204" pitchFamily="18" charset="0"/>
                          </a:rPr>
                          <m:t>2</m:t>
                        </m:r>
                      </m:sup>
                    </m:sSup>
                    <m:r>
                      <a:rPr lang="pt-BR" b="0" i="1" smtClean="0">
                        <a:latin typeface="Cambria Math" panose="02040503050406030204" pitchFamily="18" charset="0"/>
                        <a:ea typeface="Cambria Math" panose="02040503050406030204" pitchFamily="18" charset="0"/>
                      </a:rPr>
                      <m:t>+</m:t>
                    </m:r>
                    <m:d>
                      <m:dPr>
                        <m:ctrlPr>
                          <a:rPr lang="pt-BR" i="1">
                            <a:latin typeface="Cambria Math" panose="02040503050406030204" pitchFamily="18" charset="0"/>
                            <a:ea typeface="Cambria Math" panose="02040503050406030204" pitchFamily="18" charset="0"/>
                          </a:rPr>
                        </m:ctrlPr>
                      </m:dPr>
                      <m:e>
                        <m:f>
                          <m:fPr>
                            <m:ctrlPr>
                              <a:rPr lang="pt-BR" i="1">
                                <a:latin typeface="Cambria Math" panose="02040503050406030204" pitchFamily="18" charset="0"/>
                                <a:ea typeface="Cambria Math" panose="02040503050406030204" pitchFamily="18" charset="0"/>
                              </a:rPr>
                            </m:ctrlPr>
                          </m:fPr>
                          <m:num>
                            <m:sSub>
                              <m:sSubPr>
                                <m:ctrlPr>
                                  <a:rPr lang="pt-BR" i="1">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2</m:t>
                                </m:r>
                                <m:r>
                                  <a:rPr lang="pt-BR" i="1">
                                    <a:latin typeface="Cambria Math" panose="02040503050406030204" pitchFamily="18" charset="0"/>
                                    <a:ea typeface="Cambria Math" panose="02040503050406030204" pitchFamily="18" charset="0"/>
                                  </a:rPr>
                                  <m:t>𝜏</m:t>
                                </m:r>
                              </m:e>
                              <m:sub>
                                <m:r>
                                  <a:rPr lang="pt-BR" i="1">
                                    <a:latin typeface="Cambria Math" panose="02040503050406030204" pitchFamily="18" charset="0"/>
                                    <a:ea typeface="Cambria Math" panose="02040503050406030204" pitchFamily="18" charset="0"/>
                                  </a:rPr>
                                  <m:t>𝑝</m:t>
                                </m:r>
                              </m:sub>
                            </m:sSub>
                            <m:sSub>
                              <m:sSubPr>
                                <m:ctrlPr>
                                  <a:rPr lang="pt-BR" i="1">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𝑡</m:t>
                                </m:r>
                              </m:e>
                              <m:sub>
                                <m:r>
                                  <a:rPr lang="pt-BR" i="1">
                                    <a:latin typeface="Cambria Math" panose="02040503050406030204" pitchFamily="18" charset="0"/>
                                    <a:ea typeface="Cambria Math" panose="02040503050406030204" pitchFamily="18" charset="0"/>
                                  </a:rPr>
                                  <m:t>𝑑</m:t>
                                </m:r>
                              </m:sub>
                            </m:sSub>
                            <m:r>
                              <a:rPr lang="pt-BR" b="0" i="1" smtClean="0">
                                <a:latin typeface="Cambria Math" panose="02040503050406030204" pitchFamily="18" charset="0"/>
                                <a:ea typeface="Cambria Math" panose="02040503050406030204" pitchFamily="18" charset="0"/>
                              </a:rPr>
                              <m:t>−</m:t>
                            </m:r>
                            <m:sSub>
                              <m:sSubPr>
                                <m:ctrlPr>
                                  <a:rPr lang="pt-BR" i="1">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𝐾</m:t>
                                </m:r>
                              </m:e>
                              <m:sub>
                                <m:r>
                                  <a:rPr lang="pt-BR" b="0" i="1" smtClean="0">
                                    <a:latin typeface="Cambria Math" panose="02040503050406030204" pitchFamily="18" charset="0"/>
                                    <a:ea typeface="Cambria Math" panose="02040503050406030204" pitchFamily="18" charset="0"/>
                                  </a:rPr>
                                  <m:t>𝑝</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𝐾</m:t>
                                </m:r>
                              </m:e>
                              <m:sub>
                                <m:r>
                                  <a:rPr lang="pt-BR" b="0" i="1" smtClean="0">
                                    <a:latin typeface="Cambria Math" panose="02040503050406030204" pitchFamily="18" charset="0"/>
                                    <a:ea typeface="Cambria Math" panose="02040503050406030204" pitchFamily="18" charset="0"/>
                                  </a:rPr>
                                  <m:t>𝑐</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𝑡</m:t>
                                </m:r>
                              </m:e>
                              <m:sub>
                                <m:r>
                                  <a:rPr lang="pt-BR" i="1">
                                    <a:latin typeface="Cambria Math" panose="02040503050406030204" pitchFamily="18" charset="0"/>
                                    <a:ea typeface="Cambria Math" panose="02040503050406030204" pitchFamily="18" charset="0"/>
                                  </a:rPr>
                                  <m:t>𝑑</m:t>
                                </m:r>
                              </m:sub>
                            </m:sSub>
                          </m:num>
                          <m:den>
                            <m:r>
                              <a:rPr lang="pt-BR" i="1">
                                <a:latin typeface="Cambria Math" panose="02040503050406030204" pitchFamily="18" charset="0"/>
                                <a:ea typeface="Cambria Math" panose="02040503050406030204" pitchFamily="18" charset="0"/>
                              </a:rPr>
                              <m:t>2</m:t>
                            </m:r>
                          </m:den>
                        </m:f>
                      </m:e>
                    </m:d>
                  </m:oMath>
                </a14:m>
                <a:r>
                  <a:rPr lang="pt-BR" dirty="0" smtClean="0"/>
                  <a:t>s+1+</a:t>
                </a:r>
                <a14:m>
                  <m:oMath xmlns:m="http://schemas.openxmlformats.org/officeDocument/2006/math">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𝐾</m:t>
                        </m:r>
                      </m:e>
                      <m:sub>
                        <m:r>
                          <a:rPr lang="pt-BR" i="1">
                            <a:latin typeface="Cambria Math" panose="02040503050406030204" pitchFamily="18" charset="0"/>
                            <a:ea typeface="Cambria Math" panose="02040503050406030204" pitchFamily="18" charset="0"/>
                          </a:rPr>
                          <m:t>𝑝</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𝐾</m:t>
                        </m:r>
                      </m:e>
                      <m:sub>
                        <m:r>
                          <a:rPr lang="pt-BR" i="1">
                            <a:latin typeface="Cambria Math" panose="02040503050406030204" pitchFamily="18" charset="0"/>
                            <a:ea typeface="Cambria Math" panose="02040503050406030204" pitchFamily="18" charset="0"/>
                          </a:rPr>
                          <m:t>𝑐</m:t>
                        </m:r>
                      </m:sub>
                    </m:sSub>
                  </m:oMath>
                </a14:m>
                <a:r>
                  <a:rPr lang="pt-BR" dirty="0" smtClean="0"/>
                  <a:t>=0</a:t>
                </a:r>
                <a:endParaRPr lang="pt-BR" dirty="0"/>
              </a:p>
            </p:txBody>
          </p:sp>
        </mc:Choice>
        <mc:Fallback xmlns="">
          <p:sp>
            <p:nvSpPr>
              <p:cNvPr id="13" name="CaixaDeTexto 12"/>
              <p:cNvSpPr txBox="1">
                <a:spLocks noRot="1" noChangeAspect="1" noMove="1" noResize="1" noEditPoints="1" noAdjustHandles="1" noChangeArrowheads="1" noChangeShapeType="1" noTextEdit="1"/>
              </p:cNvSpPr>
              <p:nvPr/>
            </p:nvSpPr>
            <p:spPr>
              <a:xfrm>
                <a:off x="704361" y="3509315"/>
                <a:ext cx="3583802" cy="416396"/>
              </a:xfrm>
              <a:prstGeom prst="rect">
                <a:avLst/>
              </a:prstGeom>
              <a:blipFill rotWithShape="0">
                <a:blip r:embed="rId8"/>
                <a:stretch>
                  <a:fillRect l="-1363" t="-1471" r="-3237" b="-17647"/>
                </a:stretch>
              </a:blipFill>
            </p:spPr>
            <p:txBody>
              <a:bodyPr/>
              <a:lstStyle/>
              <a:p>
                <a:r>
                  <a:rPr lang="pt-BR">
                    <a:noFill/>
                  </a:rPr>
                  <a:t> </a:t>
                </a:r>
              </a:p>
            </p:txBody>
          </p:sp>
        </mc:Fallback>
      </mc:AlternateContent>
      <p:sp>
        <p:nvSpPr>
          <p:cNvPr id="14" name="Retângulo 13"/>
          <p:cNvSpPr/>
          <p:nvPr/>
        </p:nvSpPr>
        <p:spPr>
          <a:xfrm>
            <a:off x="619664" y="2950395"/>
            <a:ext cx="6512424" cy="369332"/>
          </a:xfrm>
          <a:prstGeom prst="rect">
            <a:avLst/>
          </a:prstGeom>
        </p:spPr>
        <p:txBody>
          <a:bodyPr wrap="none">
            <a:spAutoFit/>
          </a:bodyPr>
          <a:lstStyle/>
          <a:p>
            <a:r>
              <a:rPr lang="pt-BR" b="1" dirty="0" smtClean="0"/>
              <a:t>Substituindo as funções de transferência na equação característica</a:t>
            </a:r>
            <a:endParaRPr lang="pt-BR" b="1" dirty="0"/>
          </a:p>
        </p:txBody>
      </p:sp>
      <p:sp>
        <p:nvSpPr>
          <p:cNvPr id="15" name="Retângulo 14"/>
          <p:cNvSpPr/>
          <p:nvPr/>
        </p:nvSpPr>
        <p:spPr>
          <a:xfrm>
            <a:off x="619664" y="4007378"/>
            <a:ext cx="11390234" cy="369332"/>
          </a:xfrm>
          <a:prstGeom prst="rect">
            <a:avLst/>
          </a:prstGeom>
        </p:spPr>
        <p:txBody>
          <a:bodyPr wrap="none">
            <a:spAutoFit/>
          </a:bodyPr>
          <a:lstStyle/>
          <a:p>
            <a:r>
              <a:rPr lang="pt-BR" b="1" dirty="0" smtClean="0"/>
              <a:t>Substituindo os valores de </a:t>
            </a:r>
            <a:r>
              <a:rPr lang="pt-BR" b="1" dirty="0" err="1" smtClean="0"/>
              <a:t>Kp</a:t>
            </a:r>
            <a:r>
              <a:rPr lang="pt-BR" b="1" dirty="0" smtClean="0"/>
              <a:t>, </a:t>
            </a:r>
            <a:r>
              <a:rPr lang="pt-BR" b="1" dirty="0" err="1" smtClean="0"/>
              <a:t>td</a:t>
            </a:r>
            <a:r>
              <a:rPr lang="pt-BR" b="1" dirty="0" smtClean="0"/>
              <a:t> e </a:t>
            </a:r>
            <a:r>
              <a:rPr lang="el-GR" b="1" dirty="0" smtClean="0">
                <a:latin typeface="Calibri" panose="020F0502020204030204" pitchFamily="34" charset="0"/>
              </a:rPr>
              <a:t>τ</a:t>
            </a:r>
            <a:r>
              <a:rPr lang="pt-BR" b="1" dirty="0" smtClean="0">
                <a:latin typeface="Calibri" panose="020F0502020204030204" pitchFamily="34" charset="0"/>
              </a:rPr>
              <a:t>p da curva de reação do processo e utilizando-se o método de substituição direta:</a:t>
            </a:r>
            <a:endParaRPr lang="pt-BR" b="1" dirty="0"/>
          </a:p>
        </p:txBody>
      </p:sp>
      <p:sp>
        <p:nvSpPr>
          <p:cNvPr id="16" name="Retângulo 15"/>
          <p:cNvSpPr/>
          <p:nvPr/>
        </p:nvSpPr>
        <p:spPr>
          <a:xfrm>
            <a:off x="593194" y="4376710"/>
            <a:ext cx="3188437" cy="369332"/>
          </a:xfrm>
          <a:prstGeom prst="rect">
            <a:avLst/>
          </a:prstGeom>
        </p:spPr>
        <p:txBody>
          <a:bodyPr wrap="none">
            <a:spAutoFit/>
          </a:bodyPr>
          <a:lstStyle/>
          <a:p>
            <a:r>
              <a:rPr lang="pt-BR" b="1" dirty="0" smtClean="0"/>
              <a:t>Parte imaginária: </a:t>
            </a:r>
            <a:r>
              <a:rPr lang="pt-BR" b="1" dirty="0" err="1" smtClean="0"/>
              <a:t>Kc</a:t>
            </a:r>
            <a:r>
              <a:rPr lang="pt-BR" b="1" dirty="0" smtClean="0"/>
              <a:t> crítico = 17</a:t>
            </a:r>
            <a:endParaRPr lang="pt-BR" b="1" dirty="0"/>
          </a:p>
        </p:txBody>
      </p:sp>
      <mc:AlternateContent xmlns:mc="http://schemas.openxmlformats.org/markup-compatibility/2006" xmlns:a14="http://schemas.microsoft.com/office/drawing/2010/main">
        <mc:Choice Requires="a14">
          <p:sp>
            <p:nvSpPr>
              <p:cNvPr id="18" name="CaixaDeTexto 17"/>
              <p:cNvSpPr txBox="1"/>
              <p:nvPr/>
            </p:nvSpPr>
            <p:spPr>
              <a:xfrm>
                <a:off x="844547" y="6194406"/>
                <a:ext cx="3726982" cy="615233"/>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pt-BR" i="1" smtClean="0">
                              <a:latin typeface="Cambria Math" panose="02040503050406030204" pitchFamily="18" charset="0"/>
                              <a:ea typeface="Cambria Math" panose="02040503050406030204" pitchFamily="18" charset="0"/>
                            </a:rPr>
                          </m:ctrlPr>
                        </m:accPr>
                        <m:e>
                          <m:sSub>
                            <m:sSubPr>
                              <m:ctrlPr>
                                <a:rPr lang="pt-BR" i="1">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𝑦</m:t>
                              </m:r>
                            </m:e>
                            <m:sub>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e>
                      </m:acc>
                      <m:r>
                        <a:rPr lang="pt-BR" b="0" i="1" smtClean="0">
                          <a:latin typeface="Cambria Math" panose="02040503050406030204" pitchFamily="18" charset="0"/>
                          <a:ea typeface="Cambria Math" panose="02040503050406030204" pitchFamily="18" charset="0"/>
                        </a:rPr>
                        <m:t>=</m:t>
                      </m:r>
                      <m:f>
                        <m:fPr>
                          <m:ctrlPr>
                            <a:rPr lang="pt-BR" b="0" i="1" smtClean="0">
                              <a:latin typeface="Cambria Math" panose="02040503050406030204" pitchFamily="18" charset="0"/>
                              <a:ea typeface="Cambria Math" panose="02040503050406030204" pitchFamily="18" charset="0"/>
                            </a:rPr>
                          </m:ctrlPr>
                        </m:fPr>
                        <m:num>
                          <m:sSub>
                            <m:sSubPr>
                              <m:ctrlPr>
                                <a:rPr lang="pt-BR" b="0" i="1" smtClean="0">
                                  <a:latin typeface="Cambria Math" panose="02040503050406030204" pitchFamily="18" charset="0"/>
                                  <a:ea typeface="Cambria Math" panose="02040503050406030204" pitchFamily="18" charset="0"/>
                                </a:rPr>
                              </m:ctrlPr>
                            </m:sSubPr>
                            <m:e>
                              <m:r>
                                <a:rPr lang="pt-BR" b="0" i="1" smtClean="0">
                                  <a:latin typeface="Cambria Math" panose="02040503050406030204" pitchFamily="18" charset="0"/>
                                  <a:ea typeface="Cambria Math" panose="02040503050406030204" pitchFamily="18" charset="0"/>
                                </a:rPr>
                                <m:t>𝐺</m:t>
                              </m:r>
                            </m:e>
                            <m:sub>
                              <m:r>
                                <a:rPr lang="pt-BR" b="0" i="1" smtClean="0">
                                  <a:latin typeface="Cambria Math" panose="02040503050406030204" pitchFamily="18" charset="0"/>
                                  <a:ea typeface="Cambria Math" panose="02040503050406030204" pitchFamily="18" charset="0"/>
                                </a:rPr>
                                <m:t>𝑝</m:t>
                              </m:r>
                              <m:r>
                                <a:rPr lang="pt-BR" b="0" i="1" smtClean="0">
                                  <a:latin typeface="Cambria Math" panose="02040503050406030204" pitchFamily="18" charset="0"/>
                                  <a:ea typeface="Cambria Math" panose="02040503050406030204" pitchFamily="18" charset="0"/>
                                </a:rPr>
                                <m:t>(</m:t>
                              </m:r>
                              <m:r>
                                <a:rPr lang="pt-BR" b="0" i="1" smtClean="0">
                                  <a:latin typeface="Cambria Math" panose="02040503050406030204" pitchFamily="18" charset="0"/>
                                  <a:ea typeface="Cambria Math" panose="02040503050406030204" pitchFamily="18" charset="0"/>
                                </a:rPr>
                                <m:t>𝑠</m:t>
                              </m:r>
                              <m:r>
                                <a:rPr lang="pt-BR" b="0" i="1" smtClean="0">
                                  <a:latin typeface="Cambria Math" panose="02040503050406030204" pitchFamily="18" charset="0"/>
                                  <a:ea typeface="Cambria Math" panose="02040503050406030204" pitchFamily="18" charset="0"/>
                                </a:rPr>
                                <m:t>) </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b="0" i="1" smtClean="0">
                                  <a:latin typeface="Cambria Math" panose="02040503050406030204" pitchFamily="18" charset="0"/>
                                  <a:ea typeface="Cambria Math" panose="02040503050406030204" pitchFamily="18" charset="0"/>
                                </a:rPr>
                                <m:t>𝑓</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b="0" i="1" smtClean="0">
                                  <a:latin typeface="Cambria Math" panose="02040503050406030204" pitchFamily="18" charset="0"/>
                                  <a:ea typeface="Cambria Math" panose="02040503050406030204" pitchFamily="18" charset="0"/>
                                </a:rPr>
                                <m:t>𝑐</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num>
                        <m:den>
                          <m:r>
                            <a:rPr lang="pt-BR" b="0" i="1" smtClean="0">
                              <a:latin typeface="Cambria Math" panose="02040503050406030204" pitchFamily="18" charset="0"/>
                              <a:ea typeface="Cambria Math" panose="02040503050406030204" pitchFamily="18" charset="0"/>
                            </a:rPr>
                            <m:t>1+</m:t>
                          </m:r>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𝑝</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 </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𝑓</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i="1">
                                  <a:latin typeface="Cambria Math" panose="02040503050406030204" pitchFamily="18" charset="0"/>
                                  <a:ea typeface="Cambria Math" panose="02040503050406030204" pitchFamily="18" charset="0"/>
                                </a:rPr>
                                <m:t>𝑐</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𝐺</m:t>
                              </m:r>
                            </m:e>
                            <m:sub>
                              <m:r>
                                <a:rPr lang="pt-BR" b="0" i="1" smtClean="0">
                                  <a:latin typeface="Cambria Math" panose="02040503050406030204" pitchFamily="18" charset="0"/>
                                  <a:ea typeface="Cambria Math" panose="02040503050406030204" pitchFamily="18" charset="0"/>
                                </a:rPr>
                                <m:t>𝑚</m:t>
                              </m:r>
                              <m:r>
                                <a:rPr lang="pt-BR" i="1" smtClean="0">
                                  <a:latin typeface="Cambria Math" panose="02040503050406030204" pitchFamily="18" charset="0"/>
                                  <a:ea typeface="Cambria Math" panose="02040503050406030204" pitchFamily="18" charset="0"/>
                                </a:rPr>
                                <m:t> </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den>
                      </m:f>
                      <m:acc>
                        <m:accPr>
                          <m:chr m:val="̅"/>
                          <m:ctrlPr>
                            <a:rPr lang="pt-BR" i="1">
                              <a:latin typeface="Cambria Math" panose="02040503050406030204" pitchFamily="18" charset="0"/>
                              <a:ea typeface="Cambria Math" panose="02040503050406030204" pitchFamily="18" charset="0"/>
                            </a:rPr>
                          </m:ctrlPr>
                        </m:accPr>
                        <m:e>
                          <m:sSub>
                            <m:sSubPr>
                              <m:ctrlPr>
                                <a:rPr lang="pt-BR" i="1">
                                  <a:latin typeface="Cambria Math" panose="02040503050406030204" pitchFamily="18" charset="0"/>
                                  <a:ea typeface="Cambria Math" panose="02040503050406030204" pitchFamily="18" charset="0"/>
                                </a:rPr>
                              </m:ctrlPr>
                            </m:sSubPr>
                            <m:e>
                              <m:r>
                                <a:rPr lang="pt-BR" i="1">
                                  <a:latin typeface="Cambria Math" panose="02040503050406030204" pitchFamily="18" charset="0"/>
                                  <a:ea typeface="Cambria Math" panose="02040503050406030204" pitchFamily="18" charset="0"/>
                                </a:rPr>
                                <m:t>𝑦</m:t>
                              </m:r>
                            </m:e>
                            <m:sub>
                              <m:r>
                                <a:rPr lang="pt-BR" b="0" i="1" smtClean="0">
                                  <a:latin typeface="Cambria Math" panose="02040503050406030204" pitchFamily="18" charset="0"/>
                                  <a:ea typeface="Cambria Math" panose="02040503050406030204" pitchFamily="18" charset="0"/>
                                </a:rPr>
                                <m:t>𝑠𝑝</m:t>
                              </m:r>
                              <m:r>
                                <a:rPr lang="pt-BR" i="1">
                                  <a:latin typeface="Cambria Math" panose="02040503050406030204" pitchFamily="18" charset="0"/>
                                  <a:ea typeface="Cambria Math" panose="02040503050406030204" pitchFamily="18" charset="0"/>
                                </a:rPr>
                                <m:t>(</m:t>
                              </m:r>
                              <m:r>
                                <a:rPr lang="pt-BR" i="1">
                                  <a:latin typeface="Cambria Math" panose="02040503050406030204" pitchFamily="18" charset="0"/>
                                  <a:ea typeface="Cambria Math" panose="02040503050406030204" pitchFamily="18" charset="0"/>
                                </a:rPr>
                                <m:t>𝑠</m:t>
                              </m:r>
                              <m:r>
                                <a:rPr lang="pt-BR" i="1">
                                  <a:latin typeface="Cambria Math" panose="02040503050406030204" pitchFamily="18" charset="0"/>
                                  <a:ea typeface="Cambria Math" panose="02040503050406030204" pitchFamily="18" charset="0"/>
                                </a:rPr>
                                <m:t>)</m:t>
                              </m:r>
                            </m:sub>
                          </m:sSub>
                        </m:e>
                      </m:acc>
                    </m:oMath>
                  </m:oMathPara>
                </a14:m>
                <a:endParaRPr lang="pt-BR" dirty="0"/>
              </a:p>
            </p:txBody>
          </p:sp>
        </mc:Choice>
        <mc:Fallback xmlns="">
          <p:sp>
            <p:nvSpPr>
              <p:cNvPr id="18" name="CaixaDeTexto 17"/>
              <p:cNvSpPr txBox="1">
                <a:spLocks noRot="1" noChangeAspect="1" noMove="1" noResize="1" noEditPoints="1" noAdjustHandles="1" noChangeArrowheads="1" noChangeShapeType="1" noTextEdit="1"/>
              </p:cNvSpPr>
              <p:nvPr/>
            </p:nvSpPr>
            <p:spPr>
              <a:xfrm>
                <a:off x="844547" y="6194406"/>
                <a:ext cx="3726982" cy="615233"/>
              </a:xfrm>
              <a:prstGeom prst="rect">
                <a:avLst/>
              </a:prstGeom>
              <a:blipFill rotWithShape="0">
                <a:blip r:embed="rId9"/>
                <a:stretch>
                  <a:fillRect/>
                </a:stretch>
              </a:blipFill>
            </p:spPr>
            <p:txBody>
              <a:bodyPr/>
              <a:lstStyle/>
              <a:p>
                <a:r>
                  <a:rPr lang="pt-BR">
                    <a:noFill/>
                  </a:rPr>
                  <a:t> </a:t>
                </a:r>
              </a:p>
            </p:txBody>
          </p:sp>
        </mc:Fallback>
      </mc:AlternateContent>
      <p:sp>
        <p:nvSpPr>
          <p:cNvPr id="19" name="Text Box 9"/>
          <p:cNvSpPr txBox="1">
            <a:spLocks noChangeArrowheads="1"/>
          </p:cNvSpPr>
          <p:nvPr/>
        </p:nvSpPr>
        <p:spPr bwMode="auto">
          <a:xfrm>
            <a:off x="1824116" y="5726257"/>
            <a:ext cx="1630363" cy="406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Arial" charset="0"/>
              </a:defRPr>
            </a:lvl1pPr>
            <a:lvl2pPr marL="742950" indent="-285750">
              <a:defRPr sz="2000" b="1">
                <a:solidFill>
                  <a:schemeClr val="tx1"/>
                </a:solidFill>
                <a:latin typeface="Arial" charset="0"/>
              </a:defRPr>
            </a:lvl2pPr>
            <a:lvl3pPr marL="1143000" indent="-228600">
              <a:defRPr sz="2000" b="1">
                <a:solidFill>
                  <a:schemeClr val="tx1"/>
                </a:solidFill>
                <a:latin typeface="Arial" charset="0"/>
              </a:defRPr>
            </a:lvl3pPr>
            <a:lvl4pPr marL="1600200" indent="-228600">
              <a:defRPr sz="2000" b="1">
                <a:solidFill>
                  <a:schemeClr val="tx1"/>
                </a:solidFill>
                <a:latin typeface="Arial" charset="0"/>
              </a:defRPr>
            </a:lvl4pPr>
            <a:lvl5pPr marL="2057400" indent="-22860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r>
              <a:rPr lang="en-US" altLang="pt-BR" b="0" dirty="0" err="1">
                <a:solidFill>
                  <a:srgbClr val="FF0000"/>
                </a:solidFill>
                <a:latin typeface="Book Antiqua" pitchFamily="18" charset="0"/>
              </a:rPr>
              <a:t>Supervisório</a:t>
            </a:r>
            <a:endParaRPr lang="pt-BR" altLang="pt-BR" b="0" dirty="0">
              <a:solidFill>
                <a:srgbClr val="FF0000"/>
              </a:solidFill>
              <a:latin typeface="Book Antiqua" pitchFamily="18" charset="0"/>
            </a:endParaRPr>
          </a:p>
        </p:txBody>
      </p:sp>
      <p:sp>
        <p:nvSpPr>
          <p:cNvPr id="20" name="Retângulo 19"/>
          <p:cNvSpPr/>
          <p:nvPr/>
        </p:nvSpPr>
        <p:spPr>
          <a:xfrm>
            <a:off x="583179" y="5313103"/>
            <a:ext cx="2732671" cy="369332"/>
          </a:xfrm>
          <a:prstGeom prst="rect">
            <a:avLst/>
          </a:prstGeom>
        </p:spPr>
        <p:txBody>
          <a:bodyPr wrap="none">
            <a:spAutoFit/>
          </a:bodyPr>
          <a:lstStyle/>
          <a:p>
            <a:r>
              <a:rPr lang="pt-BR" b="1" dirty="0" smtClean="0"/>
              <a:t>Equação da malha fechada</a:t>
            </a:r>
            <a:endParaRPr lang="pt-BR" b="1" dirty="0"/>
          </a:p>
        </p:txBody>
      </p:sp>
      <p:sp>
        <p:nvSpPr>
          <p:cNvPr id="21" name="Seta para a direita 20"/>
          <p:cNvSpPr/>
          <p:nvPr/>
        </p:nvSpPr>
        <p:spPr>
          <a:xfrm>
            <a:off x="5326549" y="5690653"/>
            <a:ext cx="1068946" cy="8113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22" name="Tabela 21"/>
          <p:cNvGraphicFramePr>
            <a:graphicFrameLocks noGrp="1"/>
          </p:cNvGraphicFramePr>
          <p:nvPr>
            <p:extLst>
              <p:ext uri="{D42A27DB-BD31-4B8C-83A1-F6EECF244321}">
                <p14:modId xmlns:p14="http://schemas.microsoft.com/office/powerpoint/2010/main" val="3336512564"/>
              </p:ext>
            </p:extLst>
          </p:nvPr>
        </p:nvGraphicFramePr>
        <p:xfrm>
          <a:off x="7112432" y="5700271"/>
          <a:ext cx="3886126" cy="891540"/>
        </p:xfrm>
        <a:graphic>
          <a:graphicData uri="http://schemas.openxmlformats.org/drawingml/2006/table">
            <a:tbl>
              <a:tblPr>
                <a:tableStyleId>{5C22544A-7EE6-4342-B048-85BDC9FD1C3A}</a:tableStyleId>
              </a:tblPr>
              <a:tblGrid>
                <a:gridCol w="1497252"/>
                <a:gridCol w="689745"/>
                <a:gridCol w="807507"/>
                <a:gridCol w="891622"/>
              </a:tblGrid>
              <a:tr h="190500">
                <a:tc>
                  <a:txBody>
                    <a:bodyPr/>
                    <a:lstStyle/>
                    <a:p>
                      <a:pPr algn="ctr" fontAlgn="b"/>
                      <a:endParaRPr lang="pt-BR" sz="14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a:effectLst/>
                        </a:rPr>
                        <a:t>Kc</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a:effectLst/>
                        </a:rPr>
                        <a:t>offset</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a:effectLst/>
                        </a:rPr>
                        <a:t>overshoot</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r>
              <a:tr h="190500">
                <a:tc>
                  <a:txBody>
                    <a:bodyPr/>
                    <a:lstStyle/>
                    <a:p>
                      <a:pPr algn="ctr" fontAlgn="b"/>
                      <a:r>
                        <a:rPr lang="pt-BR" sz="1400" u="none" strike="noStrike">
                          <a:effectLst/>
                        </a:rPr>
                        <a:t>Cohen e Coon</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a:effectLst/>
                        </a:rPr>
                        <a:t>7,667</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a:effectLst/>
                        </a:rPr>
                        <a:t>0,39</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a:effectLst/>
                        </a:rPr>
                        <a:t>0,28</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r>
              <a:tr h="190500">
                <a:tc>
                  <a:txBody>
                    <a:bodyPr/>
                    <a:lstStyle/>
                    <a:p>
                      <a:pPr algn="ctr" fontAlgn="b"/>
                      <a:r>
                        <a:rPr lang="pt-BR" sz="1400" u="none" strike="noStrike" dirty="0" smtClean="0">
                          <a:effectLst/>
                        </a:rPr>
                        <a:t>Ziegler </a:t>
                      </a:r>
                      <a:r>
                        <a:rPr lang="pt-BR" sz="1400" u="none" strike="noStrike" dirty="0" err="1" smtClean="0">
                          <a:effectLst/>
                        </a:rPr>
                        <a:t>Nichols</a:t>
                      </a:r>
                      <a:r>
                        <a:rPr lang="pt-BR" sz="1400" u="none" strike="noStrike" dirty="0" smtClean="0">
                          <a:effectLst/>
                        </a:rPr>
                        <a:t> I</a:t>
                      </a:r>
                      <a:endParaRPr lang="pt-BR" sz="14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a:effectLst/>
                        </a:rPr>
                        <a:t>6,000</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a:effectLst/>
                        </a:rPr>
                        <a:t>0,45</a:t>
                      </a:r>
                      <a:endParaRPr lang="pt-BR" sz="1400" b="0" i="0" u="none" strike="noStrike">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dirty="0">
                          <a:effectLst/>
                        </a:rPr>
                        <a:t>0,18</a:t>
                      </a:r>
                      <a:endParaRPr lang="pt-BR" sz="14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r>
              <a:tr h="19050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t-BR" sz="1400" u="none" strike="noStrike" dirty="0" smtClean="0">
                          <a:effectLst/>
                        </a:rPr>
                        <a:t>Ziegler </a:t>
                      </a:r>
                      <a:r>
                        <a:rPr lang="pt-BR" sz="1400" u="none" strike="noStrike" dirty="0" err="1" smtClean="0">
                          <a:effectLst/>
                        </a:rPr>
                        <a:t>Nichols</a:t>
                      </a:r>
                      <a:r>
                        <a:rPr lang="pt-BR" sz="1400" u="none" strike="noStrike" dirty="0" smtClean="0">
                          <a:effectLst/>
                        </a:rPr>
                        <a:t> I</a:t>
                      </a:r>
                      <a:r>
                        <a:rPr lang="pt-BR" sz="1400" b="0" i="0" u="none" strike="noStrike" dirty="0" smtClean="0">
                          <a:solidFill>
                            <a:srgbClr val="000000"/>
                          </a:solidFill>
                          <a:effectLst/>
                          <a:latin typeface="Calibri" panose="020F0502020204030204" pitchFamily="34" charset="0"/>
                        </a:rPr>
                        <a:t>I</a:t>
                      </a:r>
                    </a:p>
                  </a:txBody>
                  <a:tcPr marL="9525" marR="9525" marT="9525" marB="0" anchor="b">
                    <a:solidFill>
                      <a:srgbClr val="FFFF00"/>
                    </a:solidFill>
                  </a:tcPr>
                </a:tc>
                <a:tc>
                  <a:txBody>
                    <a:bodyPr/>
                    <a:lstStyle/>
                    <a:p>
                      <a:pPr algn="ctr" fontAlgn="b"/>
                      <a:r>
                        <a:rPr lang="pt-BR" sz="1400" u="none" strike="noStrike" dirty="0" smtClean="0">
                          <a:effectLst/>
                        </a:rPr>
                        <a:t>8,500</a:t>
                      </a:r>
                      <a:endParaRPr lang="pt-BR" sz="14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dirty="0" smtClean="0">
                          <a:effectLst/>
                        </a:rPr>
                        <a:t>0,37</a:t>
                      </a:r>
                      <a:endParaRPr lang="pt-BR" sz="14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pt-BR" sz="1400" u="none" strike="noStrike" dirty="0" smtClean="0">
                          <a:effectLst/>
                        </a:rPr>
                        <a:t>0,33</a:t>
                      </a:r>
                      <a:endParaRPr lang="pt-BR" sz="14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r>
            </a:tbl>
          </a:graphicData>
        </a:graphic>
      </p:graphicFrame>
    </p:spTree>
    <p:extLst>
      <p:ext uri="{BB962C8B-B14F-4D97-AF65-F5344CB8AC3E}">
        <p14:creationId xmlns:p14="http://schemas.microsoft.com/office/powerpoint/2010/main" val="4067802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607</Words>
  <Application>Microsoft Office PowerPoint</Application>
  <PresentationFormat>Widescreen</PresentationFormat>
  <Paragraphs>245</Paragraphs>
  <Slides>7</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7</vt:i4>
      </vt:variant>
    </vt:vector>
  </HeadingPairs>
  <TitlesOfParts>
    <vt:vector size="14" baseType="lpstr">
      <vt:lpstr>Arial</vt:lpstr>
      <vt:lpstr>Book Antiqua</vt:lpstr>
      <vt:lpstr>Calibri</vt:lpstr>
      <vt:lpstr>Calibri Light</vt:lpstr>
      <vt:lpstr>Cambria Math</vt:lpstr>
      <vt:lpstr>Times New Roman</vt:lpstr>
      <vt:lpstr>Tema do Office</vt:lpstr>
      <vt:lpstr>Exemplos de sintonia de sistemas de controle automático de processos</vt:lpstr>
      <vt:lpstr>Apresentação do PowerPoint</vt:lpstr>
      <vt:lpstr>Apresentação do PowerPoint</vt:lpstr>
      <vt:lpstr>Solução</vt:lpstr>
      <vt:lpstr>Apresentação do PowerPoint</vt:lpstr>
      <vt:lpstr>Solução</vt:lpstr>
      <vt:lpstr>Apresentação do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Rogers</dc:creator>
  <cp:lastModifiedBy>Rogers</cp:lastModifiedBy>
  <cp:revision>106</cp:revision>
  <dcterms:created xsi:type="dcterms:W3CDTF">2021-05-10T20:28:41Z</dcterms:created>
  <dcterms:modified xsi:type="dcterms:W3CDTF">2021-06-28T21:54:27Z</dcterms:modified>
</cp:coreProperties>
</file>