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handoutMasterIdLst>
    <p:handoutMasterId r:id="rId84"/>
  </p:handoutMasterIdLst>
  <p:sldIdLst>
    <p:sldId id="328" r:id="rId3"/>
    <p:sldId id="257" r:id="rId4"/>
    <p:sldId id="258" r:id="rId5"/>
    <p:sldId id="272" r:id="rId6"/>
    <p:sldId id="273" r:id="rId7"/>
    <p:sldId id="274" r:id="rId8"/>
    <p:sldId id="275" r:id="rId9"/>
    <p:sldId id="276" r:id="rId10"/>
    <p:sldId id="277" r:id="rId11"/>
    <p:sldId id="278" r:id="rId12"/>
    <p:sldId id="279" r:id="rId13"/>
    <p:sldId id="282" r:id="rId14"/>
    <p:sldId id="283" r:id="rId15"/>
    <p:sldId id="284" r:id="rId16"/>
    <p:sldId id="285" r:id="rId17"/>
    <p:sldId id="286" r:id="rId18"/>
    <p:sldId id="289" r:id="rId19"/>
    <p:sldId id="290" r:id="rId20"/>
    <p:sldId id="327" r:id="rId21"/>
    <p:sldId id="326" r:id="rId22"/>
    <p:sldId id="291" r:id="rId23"/>
    <p:sldId id="293" r:id="rId24"/>
    <p:sldId id="316" r:id="rId25"/>
    <p:sldId id="294" r:id="rId26"/>
    <p:sldId id="295" r:id="rId27"/>
    <p:sldId id="296" r:id="rId28"/>
    <p:sldId id="297" r:id="rId29"/>
    <p:sldId id="342" r:id="rId30"/>
    <p:sldId id="343" r:id="rId31"/>
    <p:sldId id="344" r:id="rId32"/>
    <p:sldId id="345" r:id="rId33"/>
    <p:sldId id="346" r:id="rId34"/>
    <p:sldId id="347" r:id="rId35"/>
    <p:sldId id="375" r:id="rId36"/>
    <p:sldId id="298" r:id="rId37"/>
    <p:sldId id="329" r:id="rId38"/>
    <p:sldId id="330" r:id="rId39"/>
    <p:sldId id="331" r:id="rId40"/>
    <p:sldId id="332" r:id="rId41"/>
    <p:sldId id="333" r:id="rId42"/>
    <p:sldId id="334" r:id="rId43"/>
    <p:sldId id="335" r:id="rId44"/>
    <p:sldId id="381" r:id="rId45"/>
    <p:sldId id="382" r:id="rId46"/>
    <p:sldId id="383" r:id="rId47"/>
    <p:sldId id="384" r:id="rId48"/>
    <p:sldId id="385" r:id="rId49"/>
    <p:sldId id="376" r:id="rId50"/>
    <p:sldId id="377" r:id="rId51"/>
    <p:sldId id="378" r:id="rId52"/>
    <p:sldId id="379" r:id="rId53"/>
    <p:sldId id="386" r:id="rId54"/>
    <p:sldId id="387" r:id="rId55"/>
    <p:sldId id="388" r:id="rId56"/>
    <p:sldId id="389" r:id="rId57"/>
    <p:sldId id="390" r:id="rId58"/>
    <p:sldId id="380"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2" r:id="rId80"/>
    <p:sldId id="373" r:id="rId81"/>
    <p:sldId id="374" r:id="rId82"/>
    <p:sldId id="318" r:id="rId8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cyana Banzato" initials="TB" lastIdx="1" clrIdx="0">
    <p:extLst>
      <p:ext uri="{19B8F6BF-5375-455C-9EA6-DF929625EA0E}">
        <p15:presenceInfo xmlns:p15="http://schemas.microsoft.com/office/powerpoint/2012/main" userId="8a63c909d09408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édio 3 - Ênfas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318"/>
      </p:cViewPr>
      <p:guideLst/>
    </p:cSldViewPr>
  </p:slideViewPr>
  <p:notesTextViewPr>
    <p:cViewPr>
      <p:scale>
        <a:sx n="1" d="1"/>
        <a:sy n="1" d="1"/>
      </p:scale>
      <p:origin x="0" y="0"/>
    </p:cViewPr>
  </p:notesTextViewPr>
  <p:notesViewPr>
    <p:cSldViewPr snapToGrid="0">
      <p:cViewPr varScale="1">
        <p:scale>
          <a:sx n="57" d="100"/>
          <a:sy n="57" d="100"/>
        </p:scale>
        <p:origin x="204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icyana\Desktop\setor%20ATUALIZA&#199;&#195;O%20abril%202017\Vendas%20Classes%202012-2016-PC-IA-US$-mar&#231;o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icyana\Desktop\setor%20ATUALIZA&#199;&#195;O%20abril%202017\Vendas%20Classes%202012-2016-PC-IA-US$-mar&#231;o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Ticyana\Desktop\setor%20ATUALIZA&#199;&#195;O%20abril%202017\Vendas%20Classes%202012-2016-PC-IA-US$-mar&#231;o1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icyana\Desktop\setor%20ATUALIZA&#199;&#195;O%20abril%202017\Vendas%20Classes%202012-2016-PC-IA-US$-mar&#231;o17.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Ticyana\Desktop\sanidade%20sementes%20abril%202017\C&#243;pia%20de%20Vendas%20Culturas-classes-%202012-2016-mar&#231;o17.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pt-BR" sz="2400" dirty="0">
                <a:solidFill>
                  <a:schemeClr val="tx1"/>
                </a:solidFill>
              </a:rPr>
              <a:t>R$</a:t>
            </a:r>
            <a:r>
              <a:rPr lang="pt-BR" sz="2400" baseline="0" dirty="0">
                <a:solidFill>
                  <a:schemeClr val="tx1"/>
                </a:solidFill>
              </a:rPr>
              <a:t> 10 BILHÕES</a:t>
            </a:r>
            <a:endParaRPr lang="pt-BR" sz="2400" dirty="0">
              <a:solidFill>
                <a:schemeClr val="tx1"/>
              </a:solidFill>
            </a:endParaRPr>
          </a:p>
        </c:rich>
      </c:tx>
      <c:layout>
        <c:manualLayout>
          <c:xMode val="edge"/>
          <c:yMode val="edge"/>
          <c:x val="0.43158156525831243"/>
          <c:y val="9.6546446476735021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pt-BR"/>
        </a:p>
      </c:txPr>
    </c:title>
    <c:autoTitleDeleted val="0"/>
    <c:view3D>
      <c:rotX val="30"/>
      <c:rotY val="4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955752405949256"/>
          <c:y val="0.25577245552639255"/>
          <c:w val="0.63515376202974627"/>
          <c:h val="0.65757545931758532"/>
        </c:manualLayout>
      </c:layout>
      <c:pie3DChart>
        <c:varyColors val="1"/>
        <c:ser>
          <c:idx val="0"/>
          <c:order val="0"/>
          <c:explosion val="8"/>
          <c:dPt>
            <c:idx val="0"/>
            <c:bubble3D val="0"/>
            <c:explosion val="1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Lbls>
            <c:dLbl>
              <c:idx val="0"/>
              <c:layout>
                <c:manualLayout>
                  <c:x val="-0.103078993891961"/>
                  <c:y val="0.1578888307606736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0.10939698091090161"/>
                  <c:y val="0.11913771006380904"/>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769028871391128E-2"/>
                  <c:y val="-3.8414260717410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9.4300832311014441E-3"/>
                  <c:y val="-1.665749364533279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6518440270420928E-2"/>
                  <c:y val="-8.7409493396397048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2.5180122183279419E-2"/>
                  <c:y val="-2.0616932684285804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1.4226685363712094E-2"/>
                  <c:y val="-3.4059460626345564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1.3821695210035206E-3"/>
                  <c:y val="4.0296466863347277E-4"/>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8"/>
              <c:layout>
                <c:manualLayout>
                  <c:x val="2.3459195273314918E-2"/>
                  <c:y val="2.2587803317457154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pt-BR"/>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Plan1!$B$5:$B$13</c:f>
              <c:strCache>
                <c:ptCount val="9"/>
                <c:pt idx="0">
                  <c:v>MILHO</c:v>
                </c:pt>
                <c:pt idx="1">
                  <c:v>SOJA</c:v>
                </c:pt>
                <c:pt idx="2">
                  <c:v>FORRAGEIRAS</c:v>
                </c:pt>
                <c:pt idx="3">
                  <c:v>HORTALIÇAS</c:v>
                </c:pt>
                <c:pt idx="4">
                  <c:v>TRIGO</c:v>
                </c:pt>
                <c:pt idx="5">
                  <c:v>ARROZ</c:v>
                </c:pt>
                <c:pt idx="6">
                  <c:v>FEIJÃO</c:v>
                </c:pt>
                <c:pt idx="7">
                  <c:v>ALGODÃO</c:v>
                </c:pt>
                <c:pt idx="8">
                  <c:v>SORGO</c:v>
                </c:pt>
              </c:strCache>
            </c:strRef>
          </c:cat>
          <c:val>
            <c:numRef>
              <c:f>Plan1!$A$5:$A$13</c:f>
              <c:numCache>
                <c:formatCode>0%</c:formatCode>
                <c:ptCount val="9"/>
                <c:pt idx="0">
                  <c:v>0.37</c:v>
                </c:pt>
                <c:pt idx="1">
                  <c:v>0.37</c:v>
                </c:pt>
                <c:pt idx="2">
                  <c:v>0.11</c:v>
                </c:pt>
                <c:pt idx="3">
                  <c:v>0.06</c:v>
                </c:pt>
                <c:pt idx="4">
                  <c:v>0.03</c:v>
                </c:pt>
                <c:pt idx="5">
                  <c:v>0.02</c:v>
                </c:pt>
                <c:pt idx="6">
                  <c:v>0.02</c:v>
                </c:pt>
                <c:pt idx="7">
                  <c:v>0.01</c:v>
                </c:pt>
                <c:pt idx="8">
                  <c:v>0.01</c:v>
                </c:pt>
              </c:numCache>
            </c:numRef>
          </c:val>
        </c:ser>
        <c:dLbls>
          <c:dLblPos val="ctr"/>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Plan1!$B$19:$B$32</c:f>
              <c:strCache>
                <c:ptCount val="14"/>
                <c:pt idx="0">
                  <c:v>00/01</c:v>
                </c:pt>
                <c:pt idx="1">
                  <c:v>01/02</c:v>
                </c:pt>
                <c:pt idx="2">
                  <c:v>02/03</c:v>
                </c:pt>
                <c:pt idx="3">
                  <c:v>03/04</c:v>
                </c:pt>
                <c:pt idx="4">
                  <c:v>04/05</c:v>
                </c:pt>
                <c:pt idx="5">
                  <c:v>05/06</c:v>
                </c:pt>
                <c:pt idx="6">
                  <c:v>06/07</c:v>
                </c:pt>
                <c:pt idx="7">
                  <c:v>07/08</c:v>
                </c:pt>
                <c:pt idx="8">
                  <c:v>08/09</c:v>
                </c:pt>
                <c:pt idx="9">
                  <c:v>09/10</c:v>
                </c:pt>
                <c:pt idx="10">
                  <c:v>10/11</c:v>
                </c:pt>
                <c:pt idx="11">
                  <c:v>11/12</c:v>
                </c:pt>
                <c:pt idx="12">
                  <c:v>12/13</c:v>
                </c:pt>
                <c:pt idx="13">
                  <c:v>13/14</c:v>
                </c:pt>
              </c:strCache>
            </c:strRef>
          </c:cat>
          <c:val>
            <c:numRef>
              <c:f>Plan1!$C$19:$C$32</c:f>
              <c:numCache>
                <c:formatCode>0%</c:formatCode>
                <c:ptCount val="14"/>
                <c:pt idx="0">
                  <c:v>0.75</c:v>
                </c:pt>
                <c:pt idx="1">
                  <c:v>0.85</c:v>
                </c:pt>
                <c:pt idx="2">
                  <c:v>0.85</c:v>
                </c:pt>
                <c:pt idx="3">
                  <c:v>0.65</c:v>
                </c:pt>
                <c:pt idx="4">
                  <c:v>0.56999999999999995</c:v>
                </c:pt>
                <c:pt idx="5">
                  <c:v>0.5</c:v>
                </c:pt>
                <c:pt idx="6">
                  <c:v>0.52</c:v>
                </c:pt>
                <c:pt idx="7">
                  <c:v>0.54</c:v>
                </c:pt>
                <c:pt idx="8">
                  <c:v>0.61</c:v>
                </c:pt>
                <c:pt idx="9">
                  <c:v>0.64</c:v>
                </c:pt>
                <c:pt idx="10">
                  <c:v>0.67</c:v>
                </c:pt>
                <c:pt idx="11">
                  <c:v>0.64</c:v>
                </c:pt>
                <c:pt idx="12">
                  <c:v>0.65</c:v>
                </c:pt>
                <c:pt idx="13">
                  <c:v>0.65</c:v>
                </c:pt>
              </c:numCache>
            </c:numRef>
          </c:val>
        </c:ser>
        <c:dLbls>
          <c:showLegendKey val="0"/>
          <c:showVal val="0"/>
          <c:showCatName val="0"/>
          <c:showSerName val="0"/>
          <c:showPercent val="0"/>
          <c:showBubbleSize val="0"/>
        </c:dLbls>
        <c:gapWidth val="100"/>
        <c:overlap val="-24"/>
        <c:axId val="365450176"/>
        <c:axId val="365452976"/>
      </c:barChart>
      <c:catAx>
        <c:axId val="3654501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t-BR"/>
          </a:p>
        </c:txPr>
        <c:crossAx val="365452976"/>
        <c:crosses val="autoZero"/>
        <c:auto val="1"/>
        <c:lblAlgn val="ctr"/>
        <c:lblOffset val="100"/>
        <c:noMultiLvlLbl val="0"/>
      </c:catAx>
      <c:valAx>
        <c:axId val="365452976"/>
        <c:scaling>
          <c:orientation val="minMax"/>
        </c:scaling>
        <c:delete val="1"/>
        <c:axPos val="l"/>
        <c:numFmt formatCode="0%" sourceLinked="1"/>
        <c:majorTickMark val="none"/>
        <c:minorTickMark val="none"/>
        <c:tickLblPos val="nextTo"/>
        <c:crossAx val="365450176"/>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tx1"/>
          </a:solidFill>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Plan1!$B$19:$B$32</c:f>
              <c:strCache>
                <c:ptCount val="14"/>
                <c:pt idx="0">
                  <c:v>00/01</c:v>
                </c:pt>
                <c:pt idx="1">
                  <c:v>01/02</c:v>
                </c:pt>
                <c:pt idx="2">
                  <c:v>02/03</c:v>
                </c:pt>
                <c:pt idx="3">
                  <c:v>03/04</c:v>
                </c:pt>
                <c:pt idx="4">
                  <c:v>04/05</c:v>
                </c:pt>
                <c:pt idx="5">
                  <c:v>05/06</c:v>
                </c:pt>
                <c:pt idx="6">
                  <c:v>06/07</c:v>
                </c:pt>
                <c:pt idx="7">
                  <c:v>07/08</c:v>
                </c:pt>
                <c:pt idx="8">
                  <c:v>08/09</c:v>
                </c:pt>
                <c:pt idx="9">
                  <c:v>09/10</c:v>
                </c:pt>
                <c:pt idx="10">
                  <c:v>10/11</c:v>
                </c:pt>
                <c:pt idx="11">
                  <c:v>11/12</c:v>
                </c:pt>
                <c:pt idx="12">
                  <c:v>12/13</c:v>
                </c:pt>
                <c:pt idx="13">
                  <c:v>13/14</c:v>
                </c:pt>
              </c:strCache>
            </c:strRef>
          </c:cat>
          <c:val>
            <c:numRef>
              <c:f>Plan1!$D$19:$D$32</c:f>
              <c:numCache>
                <c:formatCode>0%</c:formatCode>
                <c:ptCount val="14"/>
                <c:pt idx="0">
                  <c:v>0.79</c:v>
                </c:pt>
                <c:pt idx="1">
                  <c:v>0.8</c:v>
                </c:pt>
                <c:pt idx="2">
                  <c:v>0.8</c:v>
                </c:pt>
                <c:pt idx="3">
                  <c:v>0.84</c:v>
                </c:pt>
                <c:pt idx="4">
                  <c:v>0.86</c:v>
                </c:pt>
                <c:pt idx="5">
                  <c:v>0.85</c:v>
                </c:pt>
                <c:pt idx="6">
                  <c:v>0.82</c:v>
                </c:pt>
                <c:pt idx="7">
                  <c:v>0.83</c:v>
                </c:pt>
                <c:pt idx="8">
                  <c:v>0.83</c:v>
                </c:pt>
                <c:pt idx="9">
                  <c:v>0.84</c:v>
                </c:pt>
                <c:pt idx="10">
                  <c:v>0.91</c:v>
                </c:pt>
                <c:pt idx="11">
                  <c:v>0.9</c:v>
                </c:pt>
                <c:pt idx="12">
                  <c:v>0.9</c:v>
                </c:pt>
                <c:pt idx="13">
                  <c:v>0.9</c:v>
                </c:pt>
              </c:numCache>
            </c:numRef>
          </c:val>
        </c:ser>
        <c:dLbls>
          <c:showLegendKey val="0"/>
          <c:showVal val="0"/>
          <c:showCatName val="0"/>
          <c:showSerName val="0"/>
          <c:showPercent val="0"/>
          <c:showBubbleSize val="0"/>
        </c:dLbls>
        <c:gapWidth val="100"/>
        <c:overlap val="-24"/>
        <c:axId val="365455776"/>
        <c:axId val="281078912"/>
      </c:barChart>
      <c:catAx>
        <c:axId val="3654557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t-BR"/>
          </a:p>
        </c:txPr>
        <c:crossAx val="281078912"/>
        <c:crosses val="autoZero"/>
        <c:auto val="1"/>
        <c:lblAlgn val="ctr"/>
        <c:lblOffset val="100"/>
        <c:noMultiLvlLbl val="0"/>
      </c:catAx>
      <c:valAx>
        <c:axId val="281078912"/>
        <c:scaling>
          <c:orientation val="minMax"/>
        </c:scaling>
        <c:delete val="1"/>
        <c:axPos val="l"/>
        <c:numFmt formatCode="0%" sourceLinked="1"/>
        <c:majorTickMark val="none"/>
        <c:minorTickMark val="none"/>
        <c:tickLblPos val="nextTo"/>
        <c:crossAx val="3654557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pt-BR"/>
              <a:t>Produto Comercial (t)</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pt-BR"/>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dLbl>
              <c:idx val="0"/>
              <c:tx>
                <c:rich>
                  <a:bodyPr rot="0" spcFirstLastPara="1" vertOverflow="clip" horzOverflow="clip"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fld id="{05A74F87-1BAE-4025-91D9-9B847AB27F08}" type="PERCENTAGE">
                      <a:rPr lang="en-US" sz="2400" smtClean="0"/>
                      <a:pPr>
                        <a:defRPr sz="2400"/>
                      </a:pPr>
                      <a:t>[PORCENTAGEM]</a:t>
                    </a:fld>
                    <a:endParaRPr lang="pt-B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pt-B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Lst>
            </c:dLbl>
            <c:dLbl>
              <c:idx val="1"/>
              <c:tx>
                <c:rich>
                  <a:bodyPr rot="0" spcFirstLastPara="1" vertOverflow="clip" horzOverflow="clip"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fld id="{BC30BF8E-ED34-4944-8EE6-81FE8CD0C0AC}" type="PERCENTAGE">
                      <a:rPr lang="en-US" sz="2400" baseline="0" smtClean="0"/>
                      <a:pPr>
                        <a:defRPr sz="2400"/>
                      </a:pPr>
                      <a:t>[PORCENTAGEM]</a:t>
                    </a:fld>
                    <a:endParaRPr lang="pt-B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pt-B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pt-B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Plan1!$A$8:$A$9</c:f>
              <c:strCache>
                <c:ptCount val="2"/>
                <c:pt idx="0">
                  <c:v>FUNGICIDAS</c:v>
                </c:pt>
                <c:pt idx="1">
                  <c:v>INSETICIDAS</c:v>
                </c:pt>
              </c:strCache>
            </c:strRef>
          </c:cat>
          <c:val>
            <c:numRef>
              <c:f>Plan1!$B$8:$B$9</c:f>
              <c:numCache>
                <c:formatCode>0</c:formatCode>
                <c:ptCount val="2"/>
                <c:pt idx="0">
                  <c:v>5369</c:v>
                </c:pt>
                <c:pt idx="1">
                  <c:v>13890</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pt-BR"/>
              <a:t>Ingrediente ativo (t)</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pt-BR"/>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dLbl>
              <c:idx val="0"/>
              <c:tx>
                <c:rich>
                  <a:bodyPr/>
                  <a:lstStyle/>
                  <a:p>
                    <a:fld id="{0E8E6B28-657C-48D5-83AF-81EF4DD2A915}" type="PERCENTAGE">
                      <a:rPr lang="en-US" baseline="0" smtClean="0"/>
                      <a:pPr/>
                      <a:t>[PORCENTAGEM]</a:t>
                    </a:fld>
                    <a:endParaRPr lang="pt-B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1"/>
              <c:tx>
                <c:rich>
                  <a:bodyPr/>
                  <a:lstStyle/>
                  <a:p>
                    <a:fld id="{B96476A4-BF65-4994-9623-C70A6E714C88}" type="PERCENTAGE">
                      <a:rPr lang="en-US" baseline="0" smtClean="0"/>
                      <a:pPr/>
                      <a:t>[PORCENTAGEM]</a:t>
                    </a:fld>
                    <a:endParaRPr lang="pt-B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0">
                <a:spAutoFit/>
              </a:bodyPr>
              <a:lstStyle/>
              <a:p>
                <a:pPr algn="ctr" rtl="0">
                  <a:defRPr lang="pt-BR" sz="2400" b="0" i="0" u="none" strike="noStrike" kern="1200" baseline="0">
                    <a:solidFill>
                      <a:prstClr val="black"/>
                    </a:solidFill>
                    <a:latin typeface="+mn-lt"/>
                    <a:ea typeface="+mn-ea"/>
                    <a:cs typeface="+mn-cs"/>
                  </a:defRPr>
                </a:pPr>
                <a:endParaRPr lang="pt-B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Plan1!$F$8:$F$9</c:f>
              <c:strCache>
                <c:ptCount val="2"/>
                <c:pt idx="0">
                  <c:v>FUNGICIDAS</c:v>
                </c:pt>
                <c:pt idx="1">
                  <c:v>INSETICIDAS</c:v>
                </c:pt>
              </c:strCache>
            </c:strRef>
          </c:cat>
          <c:val>
            <c:numRef>
              <c:f>Plan1!$G$8:$G$9</c:f>
              <c:numCache>
                <c:formatCode>0</c:formatCode>
                <c:ptCount val="2"/>
                <c:pt idx="0">
                  <c:v>929</c:v>
                </c:pt>
                <c:pt idx="1">
                  <c:v>3831</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pt-BR" sz="1800"/>
              <a:t>VALOR VENDA - US$ MILHÕES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pt-BR"/>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dLbl>
              <c:idx val="0"/>
              <c:tx>
                <c:rich>
                  <a:bodyPr/>
                  <a:lstStyle/>
                  <a:p>
                    <a:fld id="{45F599FB-32F1-4B4A-A0C9-C24922CE0BD1}" type="PERCENTAGE">
                      <a:rPr lang="en-US" baseline="0" smtClean="0"/>
                      <a:pPr/>
                      <a:t>[PORCENTAGEM]</a:t>
                    </a:fld>
                    <a:endParaRPr lang="pt-B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1"/>
              <c:tx>
                <c:rich>
                  <a:bodyPr/>
                  <a:lstStyle/>
                  <a:p>
                    <a:fld id="{5BE9D6C9-3F08-4B89-BDE3-70557182DD8F}" type="PERCENTAGE">
                      <a:rPr lang="en-US" baseline="0" smtClean="0"/>
                      <a:pPr/>
                      <a:t>[PORCENTAGEM]</a:t>
                    </a:fld>
                    <a:endParaRPr lang="pt-B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0">
                <a:spAutoFit/>
              </a:bodyPr>
              <a:lstStyle/>
              <a:p>
                <a:pPr algn="ctr" rtl="0">
                  <a:defRPr lang="pt-BR" sz="2400" b="0" i="0" u="none" strike="noStrike" kern="1200" baseline="0">
                    <a:solidFill>
                      <a:prstClr val="black"/>
                    </a:solidFill>
                    <a:latin typeface="+mn-lt"/>
                    <a:ea typeface="+mn-ea"/>
                    <a:cs typeface="+mn-cs"/>
                  </a:defRPr>
                </a:pPr>
                <a:endParaRPr lang="pt-B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Plan1!$K$8:$K$9</c:f>
              <c:strCache>
                <c:ptCount val="2"/>
                <c:pt idx="0">
                  <c:v>FUNGICIDAS</c:v>
                </c:pt>
                <c:pt idx="1">
                  <c:v>INSETICIDAS</c:v>
                </c:pt>
              </c:strCache>
            </c:strRef>
          </c:cat>
          <c:val>
            <c:numRef>
              <c:f>Plan1!$L$8:$L$9</c:f>
              <c:numCache>
                <c:formatCode>0</c:formatCode>
                <c:ptCount val="2"/>
                <c:pt idx="0">
                  <c:v>78</c:v>
                </c:pt>
                <c:pt idx="1">
                  <c:v>484</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tx>
                <c:rich>
                  <a:bodyPr/>
                  <a:lstStyle/>
                  <a:p>
                    <a:fld id="{A00AA0A6-9D06-4D3B-A1B6-465A5F09ECA0}"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FD1D16FD-DE3B-4AE4-9C4F-FEADF689AED6}"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64E53209-E73B-4810-B660-E5E81BCC3B72}"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fld id="{AFC82179-CE6A-470F-8919-F78B583E619D}"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4"/>
              <c:tx>
                <c:rich>
                  <a:bodyPr/>
                  <a:lstStyle/>
                  <a:p>
                    <a:fld id="{0D1EEA65-0DEB-43C0-A56F-8CC5DD831A17}"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Evolutivo_Agrupado!$A$24:$A$28</c:f>
              <c:strCache>
                <c:ptCount val="5"/>
                <c:pt idx="0">
                  <c:v>HERBICIDAS</c:v>
                </c:pt>
                <c:pt idx="1">
                  <c:v>FUNGICIDAS</c:v>
                </c:pt>
                <c:pt idx="2">
                  <c:v>INSETICIDAS</c:v>
                </c:pt>
                <c:pt idx="3">
                  <c:v>ACARICIDAS</c:v>
                </c:pt>
                <c:pt idx="4">
                  <c:v>OUTRAS </c:v>
                </c:pt>
              </c:strCache>
            </c:strRef>
          </c:cat>
          <c:val>
            <c:numRef>
              <c:f>Evolutivo_Agrupado!$B$24:$B$28</c:f>
              <c:numCache>
                <c:formatCode>0</c:formatCode>
                <c:ptCount val="5"/>
                <c:pt idx="0">
                  <c:v>33</c:v>
                </c:pt>
                <c:pt idx="1">
                  <c:v>33</c:v>
                </c:pt>
                <c:pt idx="2">
                  <c:v>29</c:v>
                </c:pt>
                <c:pt idx="3">
                  <c:v>1</c:v>
                </c:pt>
                <c:pt idx="4">
                  <c:v>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400">
          <a:solidFill>
            <a:schemeClr val="tx1"/>
          </a:solidFill>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dLbl>
              <c:idx val="0"/>
              <c:layout>
                <c:manualLayout>
                  <c:x val="-9.3941824860631386E-3"/>
                  <c:y val="-0.11571472826780209"/>
                </c:manualLayout>
              </c:layout>
              <c:tx>
                <c:rich>
                  <a:bodyPr/>
                  <a:lstStyle/>
                  <a:p>
                    <a:fld id="{B5E6F13F-7ECF-46E0-9D29-1E4C137A494F}" type="PERCENTAGE">
                      <a:rPr lang="en-US" smtClean="0"/>
                      <a:pPr/>
                      <a:t>[PORCENTAGEM]</a:t>
                    </a:fld>
                    <a:endParaRPr lang="pt-B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84370A86-4AE8-4FE8-94E8-E3D265B04B6A}"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BC16CA1B-4871-47EA-852D-F7241A0A8B1E}"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fld id="{0B51E44F-2CA5-473C-89FE-3A99BB4C70A0}"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4"/>
              <c:tx>
                <c:rich>
                  <a:bodyPr/>
                  <a:lstStyle/>
                  <a:p>
                    <a:fld id="{DDE47BF9-3CC6-406F-B6E7-5D2232C1A019}"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5"/>
              <c:tx>
                <c:rich>
                  <a:bodyPr/>
                  <a:lstStyle/>
                  <a:p>
                    <a:fld id="{1A9916EF-EF32-4E9C-9A52-5117E9865709}" type="PERCENTAGE">
                      <a:rPr lang="en-US" smtClean="0"/>
                      <a:pPr/>
                      <a:t>[PORCENTAGEM]</a:t>
                    </a:fld>
                    <a:endParaRPr lang="pt-B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Plan1!$C$49:$C$54</c:f>
              <c:strCache>
                <c:ptCount val="6"/>
                <c:pt idx="0">
                  <c:v>Soja</c:v>
                </c:pt>
                <c:pt idx="1">
                  <c:v>Milho</c:v>
                </c:pt>
                <c:pt idx="2">
                  <c:v>Algodão </c:v>
                </c:pt>
                <c:pt idx="3">
                  <c:v>Trigo/ Aveia/Centeio/ Cevada</c:v>
                </c:pt>
                <c:pt idx="4">
                  <c:v>Feijão </c:v>
                </c:pt>
                <c:pt idx="5">
                  <c:v>OUTROS</c:v>
                </c:pt>
              </c:strCache>
            </c:strRef>
          </c:cat>
          <c:val>
            <c:numRef>
              <c:f>Plan1!$D$49:$D$54</c:f>
              <c:numCache>
                <c:formatCode>0</c:formatCode>
                <c:ptCount val="6"/>
                <c:pt idx="0">
                  <c:v>54.336799391326402</c:v>
                </c:pt>
                <c:pt idx="1">
                  <c:v>30.290388029419223</c:v>
                </c:pt>
                <c:pt idx="2">
                  <c:v>5.7811311184377381</c:v>
                </c:pt>
                <c:pt idx="3">
                  <c:v>4.5168653309662696</c:v>
                </c:pt>
                <c:pt idx="4">
                  <c:v>1.8387014963225969</c:v>
                </c:pt>
                <c:pt idx="5">
                  <c:v>3.2361146335277708</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400">
          <a:solidFill>
            <a:schemeClr val="tx1"/>
          </a:solidFill>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image" Target="../media/image38.emf"/><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51.emf"/><Relationship Id="rId1" Type="http://schemas.openxmlformats.org/officeDocument/2006/relationships/image" Target="../media/image38.emf"/><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2DFBC1-300E-4437-AE30-23ACC0F4E0B5}" type="datetimeFigureOut">
              <a:rPr lang="pt-BR" smtClean="0"/>
              <a:t>18/04/2017</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D888C7-63A9-4812-91FB-13D420BEBB2D}" type="slidenum">
              <a:rPr lang="pt-BR" smtClean="0"/>
              <a:t>‹nº›</a:t>
            </a:fld>
            <a:endParaRPr lang="pt-BR"/>
          </a:p>
        </p:txBody>
      </p:sp>
    </p:spTree>
    <p:extLst>
      <p:ext uri="{BB962C8B-B14F-4D97-AF65-F5344CB8AC3E}">
        <p14:creationId xmlns:p14="http://schemas.microsoft.com/office/powerpoint/2010/main" val="261412117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622FF91-5E87-422E-A1EB-AEE7C56CAB22}" type="datetimeFigureOut">
              <a:rPr lang="pt-BR" smtClean="0"/>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325624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622FF91-5E87-422E-A1EB-AEE7C56CAB22}" type="datetimeFigureOut">
              <a:rPr lang="pt-BR" smtClean="0"/>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381097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622FF91-5E87-422E-A1EB-AEE7C56CAB22}" type="datetimeFigureOut">
              <a:rPr lang="pt-BR" smtClean="0"/>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296515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82" name="Slide do think-cell" r:id="rId4" imgW="270" imgH="270" progId="TCLayout.ActiveDocument.1">
                  <p:embed/>
                </p:oleObj>
              </mc:Choice>
              <mc:Fallback>
                <p:oleObj name="Slide do think-cell" r:id="rId4" imgW="270" imgH="270" progId="TCLayout.ActiveDocument.1">
                  <p:embed/>
                  <p:pic>
                    <p:nvPicPr>
                      <p:cNvPr id="0" name=""/>
                      <p:cNvPicPr/>
                      <p:nvPr/>
                    </p:nvPicPr>
                    <p:blipFill>
                      <a:blip r:embed="rId5"/>
                      <a:stretch>
                        <a:fillRect/>
                      </a:stretch>
                    </p:blipFill>
                    <p:spPr>
                      <a:xfrm>
                        <a:off x="2118" y="1589"/>
                        <a:ext cx="2116" cy="1587"/>
                      </a:xfrm>
                      <a:prstGeom prst="rect">
                        <a:avLst/>
                      </a:prstGeom>
                    </p:spPr>
                  </p:pic>
                </p:oleObj>
              </mc:Fallback>
            </mc:AlternateContent>
          </a:graphicData>
        </a:graphic>
      </p:graphicFrame>
      <p:pic>
        <p:nvPicPr>
          <p:cNvPr id="11" name="Picture 6" descr="CapaPPT_Normal_1.jpg"/>
          <p:cNvPicPr>
            <a:picLocks noChangeAspect="1"/>
          </p:cNvPicPr>
          <p:nvPr userDrawn="1"/>
        </p:nvPicPr>
        <p:blipFill rotWithShape="1">
          <a:blip r:embed="rId6">
            <a:extLst>
              <a:ext uri="{28A0092B-C50C-407E-A947-70E740481C1C}">
                <a14:useLocalDpi xmlns:a14="http://schemas.microsoft.com/office/drawing/2010/main" val="0"/>
              </a:ext>
            </a:extLst>
          </a:blip>
          <a:srcRect t="64444"/>
          <a:stretch/>
        </p:blipFill>
        <p:spPr>
          <a:xfrm>
            <a:off x="-30509" y="6356350"/>
            <a:ext cx="12222509" cy="501650"/>
          </a:xfrm>
          <a:prstGeom prst="rect">
            <a:avLst/>
          </a:prstGeom>
        </p:spPr>
      </p:pic>
      <p:sp>
        <p:nvSpPr>
          <p:cNvPr id="9" name="Footer Placeholder 4"/>
          <p:cNvSpPr>
            <a:spLocks noGrp="1"/>
          </p:cNvSpPr>
          <p:nvPr>
            <p:ph type="ftr" sz="quarter" idx="11"/>
          </p:nvPr>
        </p:nvSpPr>
        <p:spPr>
          <a:xfrm>
            <a:off x="609600" y="6434729"/>
            <a:ext cx="9177867" cy="365125"/>
          </a:xfrm>
        </p:spPr>
        <p:txBody>
          <a:bodyPr/>
          <a:lstStyle>
            <a:lvl1pPr algn="l">
              <a:defRPr>
                <a:solidFill>
                  <a:schemeClr val="bg1"/>
                </a:solidFill>
              </a:defRPr>
            </a:lvl1pPr>
          </a:lstStyle>
          <a:p>
            <a:pPr defTabSz="457200">
              <a:defRPr/>
            </a:pPr>
            <a:endParaRPr lang="en-US" dirty="0"/>
          </a:p>
        </p:txBody>
      </p:sp>
      <p:sp>
        <p:nvSpPr>
          <p:cNvPr id="10" name="Slide Number Placeholder 5"/>
          <p:cNvSpPr>
            <a:spLocks noGrp="1"/>
          </p:cNvSpPr>
          <p:nvPr>
            <p:ph type="sldNum" sz="quarter" idx="12"/>
          </p:nvPr>
        </p:nvSpPr>
        <p:spPr>
          <a:xfrm>
            <a:off x="8844040" y="6447792"/>
            <a:ext cx="2844800" cy="365125"/>
          </a:xfrm>
        </p:spPr>
        <p:txBody>
          <a:bodyPr/>
          <a:lstStyle>
            <a:lvl1pPr>
              <a:defRPr>
                <a:solidFill>
                  <a:schemeClr val="bg1"/>
                </a:solidFill>
              </a:defRPr>
            </a:lvl1pPr>
          </a:lstStyle>
          <a:p>
            <a:pPr defTabSz="457200">
              <a:defRPr/>
            </a:pPr>
            <a:fld id="{FEB96999-F27E-9542-9907-095C074C8606}" type="slidenum">
              <a:rPr lang="en-US" smtClean="0"/>
              <a:pPr defTabSz="457200">
                <a:defRPr/>
              </a:pPr>
              <a:t>‹nº›</a:t>
            </a:fld>
            <a:endParaRPr lang="en-US" dirty="0"/>
          </a:p>
        </p:txBody>
      </p:sp>
      <p:pic>
        <p:nvPicPr>
          <p:cNvPr id="5" name="Picture 7" descr="MioloPPT_Normal_3.jpg"/>
          <p:cNvPicPr>
            <a:picLocks noChangeAspect="1"/>
          </p:cNvPicPr>
          <p:nvPr userDrawn="1"/>
        </p:nvPicPr>
        <p:blipFill rotWithShape="1">
          <a:blip r:embed="rId7">
            <a:extLst>
              <a:ext uri="{28A0092B-C50C-407E-A947-70E740481C1C}">
                <a14:useLocalDpi xmlns:a14="http://schemas.microsoft.com/office/drawing/2010/main" val="0"/>
              </a:ext>
            </a:extLst>
          </a:blip>
          <a:srcRect t="2408" r="76528" b="85926"/>
          <a:stretch/>
        </p:blipFill>
        <p:spPr>
          <a:xfrm>
            <a:off x="9919855" y="114300"/>
            <a:ext cx="2216216" cy="800100"/>
          </a:xfrm>
          <a:prstGeom prst="rect">
            <a:avLst/>
          </a:prstGeom>
        </p:spPr>
      </p:pic>
    </p:spTree>
    <p:extLst>
      <p:ext uri="{BB962C8B-B14F-4D97-AF65-F5344CB8AC3E}">
        <p14:creationId xmlns:p14="http://schemas.microsoft.com/office/powerpoint/2010/main" val="3475091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abela 2"/>
          <p:cNvSpPr>
            <a:spLocks noGrp="1"/>
          </p:cNvSpPr>
          <p:nvPr>
            <p:ph type="tbl" idx="1"/>
          </p:nvPr>
        </p:nvSpPr>
        <p:spPr>
          <a:xfrm>
            <a:off x="914400" y="1981200"/>
            <a:ext cx="10363200" cy="4114800"/>
          </a:xfrm>
        </p:spPr>
        <p:txBody>
          <a:bodyPr/>
          <a:lstStyle/>
          <a:p>
            <a:pPr lvl="0"/>
            <a:endParaRPr lang="pt-B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a:p>
        </p:txBody>
      </p:sp>
      <p:sp>
        <p:nvSpPr>
          <p:cNvPr id="6" name="Rectangle 6"/>
          <p:cNvSpPr>
            <a:spLocks noGrp="1" noChangeArrowheads="1"/>
          </p:cNvSpPr>
          <p:nvPr>
            <p:ph type="sldNum" sz="quarter" idx="12"/>
          </p:nvPr>
        </p:nvSpPr>
        <p:spPr>
          <a:ln/>
        </p:spPr>
        <p:txBody>
          <a:bodyPr/>
          <a:lstStyle>
            <a:lvl1pPr>
              <a:defRPr/>
            </a:lvl1pPr>
          </a:lstStyle>
          <a:p>
            <a:pPr>
              <a:defRPr/>
            </a:pPr>
            <a:fld id="{928AAE8E-9B15-401E-9FED-C23F2F542E27}" type="slidenum">
              <a:rPr lang="pt-BR" altLang="pt-BR"/>
              <a:pPr>
                <a:defRPr/>
              </a:pPr>
              <a:t>‹nº›</a:t>
            </a:fld>
            <a:endParaRPr lang="pt-BR" altLang="pt-BR"/>
          </a:p>
        </p:txBody>
      </p:sp>
    </p:spTree>
    <p:extLst>
      <p:ext uri="{BB962C8B-B14F-4D97-AF65-F5344CB8AC3E}">
        <p14:creationId xmlns:p14="http://schemas.microsoft.com/office/powerpoint/2010/main" val="549104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9BC06-C71A-4CEB-9A87-81DDD3C8A32C}"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1561655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8CFDA3-B1DC-4085-A8AF-0F4EF33DF120}"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1197591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A4DC30-34BE-4DC7-86DD-6BD1740BF53C}"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774636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60767D-6944-4225-84A6-BBE93A478F7E}"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1563095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31F109-E08C-4DC2-ABA1-3B02F40D5C5E}"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1502283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43DDB9-85FA-4585-98E5-DB67D8BB886B}"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406714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ctr">
              <a:defRPr b="1">
                <a:solidFill>
                  <a:schemeClr val="accent6">
                    <a:lumMod val="50000"/>
                  </a:schemeClr>
                </a:solidFill>
              </a:defRPr>
            </a:lvl1pPr>
          </a:lstStyle>
          <a:p>
            <a:r>
              <a:rPr lang="pt-BR" dirty="0" smtClean="0"/>
              <a:t>Clique para editar o título mestre</a:t>
            </a:r>
            <a:endParaRPr lang="pt-BR" dirty="0"/>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622FF91-5E87-422E-A1EB-AEE7C56CAB22}" type="datetimeFigureOut">
              <a:rPr lang="pt-BR" smtClean="0"/>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8544173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83B603-D4D8-4661-82D3-F9095A5D9B83}"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1607418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E40B55-373F-4BDF-BFD2-8C69E74781A5}"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2655656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D95148-E02C-4BF5-A1ED-8063273DB622}"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398749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567D92-3D17-4975-A9E7-41A19B2B3ACA}"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1885924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0" y="609600"/>
            <a:ext cx="2590800"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0" y="609600"/>
            <a:ext cx="7569200"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19E2F-677D-429D-A829-0F85D6198637}"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2337603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abela 2"/>
          <p:cNvSpPr>
            <a:spLocks noGrp="1"/>
          </p:cNvSpPr>
          <p:nvPr>
            <p:ph type="tbl" idx="1"/>
          </p:nvPr>
        </p:nvSpPr>
        <p:spPr>
          <a:xfrm>
            <a:off x="914400" y="1981200"/>
            <a:ext cx="10363200" cy="4114800"/>
          </a:xfrm>
        </p:spPr>
        <p:txBody>
          <a:bodyPr/>
          <a:lstStyle/>
          <a:p>
            <a:pPr lvl="0"/>
            <a:endParaRPr lang="pt-B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0D5F2-5424-43AC-BBDB-DF8E6FEBE492}" type="slidenum">
              <a:rPr lang="pt-BR" altLang="pt-BR">
                <a:solidFill>
                  <a:srgbClr val="000000"/>
                </a:solidFill>
              </a:rPr>
              <a:pPr>
                <a:defRPr/>
              </a:pPr>
              <a:t>‹nº›</a:t>
            </a:fld>
            <a:endParaRPr lang="pt-BR" altLang="pt-BR">
              <a:solidFill>
                <a:srgbClr val="000000"/>
              </a:solidFill>
            </a:endParaRPr>
          </a:p>
        </p:txBody>
      </p:sp>
    </p:spTree>
    <p:extLst>
      <p:ext uri="{BB962C8B-B14F-4D97-AF65-F5344CB8AC3E}">
        <p14:creationId xmlns:p14="http://schemas.microsoft.com/office/powerpoint/2010/main" val="1292430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92100"/>
            <a:ext cx="10972800" cy="13843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905000"/>
            <a:ext cx="5384800" cy="4114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0" y="1905000"/>
            <a:ext cx="5384800" cy="1981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0" y="4038600"/>
            <a:ext cx="5384800" cy="1981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fld id="{BB039A9B-3E89-428F-8DE8-BB70686BB1D7}" type="datetimeFigureOut">
              <a:rPr lang="pt-BR">
                <a:solidFill>
                  <a:srgbClr val="FFFFFF"/>
                </a:solidFill>
              </a:rPr>
              <a:pPr>
                <a:defRPr/>
              </a:pPr>
              <a:t>18/04/2017</a:t>
            </a:fld>
            <a:endParaRPr lang="pt-BR">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D012734-7F83-4E25-AFA8-A96E010662E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542540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292100"/>
            <a:ext cx="10972800" cy="57277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fld id="{44E8F2F1-F58B-4845-9B40-AA28A26766A9}" type="datetimeFigureOut">
              <a:rPr lang="pt-BR">
                <a:solidFill>
                  <a:srgbClr val="FFFFFF"/>
                </a:solidFill>
              </a:rPr>
              <a:pPr>
                <a:defRPr/>
              </a:pPr>
              <a:t>18/04/2017</a:t>
            </a:fld>
            <a:endParaRPr lang="pt-B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0E6531-3FAC-4613-8E36-1A8B517A906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6103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622FF91-5E87-422E-A1EB-AEE7C56CAB22}" type="datetimeFigureOut">
              <a:rPr lang="pt-BR" smtClean="0"/>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19770352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ctr">
              <a:defRPr/>
            </a:lvl1p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622FF91-5E87-422E-A1EB-AEE7C56CAB22}" type="datetimeFigureOut">
              <a:rPr lang="pt-BR" smtClean="0"/>
              <a:t>18/04/2017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1753599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lvl1pPr algn="ctr">
              <a:defRPr/>
            </a:lvl1pPr>
          </a:lstStyle>
          <a:p>
            <a:r>
              <a:rPr lang="pt-BR" dirty="0" smtClean="0"/>
              <a:t>Clique para editar o título mestre</a:t>
            </a:r>
            <a:endParaRPr lang="pt-BR" dirty="0"/>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622FF91-5E87-422E-A1EB-AEE7C56CAB22}" type="datetimeFigureOut">
              <a:rPr lang="pt-BR" smtClean="0"/>
              <a:t>18/04/2017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10299402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ctr">
              <a:defRPr/>
            </a:lvl1p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622FF91-5E87-422E-A1EB-AEE7C56CAB22}" type="datetimeFigureOut">
              <a:rPr lang="pt-BR" smtClean="0"/>
              <a:t>18/04/2017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27792317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622FF91-5E87-422E-A1EB-AEE7C56CAB22}" type="datetimeFigureOut">
              <a:rPr lang="pt-BR" smtClean="0"/>
              <a:t>18/04/2017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19358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622FF91-5E87-422E-A1EB-AEE7C56CAB22}" type="datetimeFigureOut">
              <a:rPr lang="pt-BR" smtClean="0"/>
              <a:t>18/04/2017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109667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622FF91-5E87-422E-A1EB-AEE7C56CAB22}" type="datetimeFigureOut">
              <a:rPr lang="pt-BR" smtClean="0"/>
              <a:t>18/04/2017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3AC204-AA5D-403C-AC25-C495B7F93873}" type="slidenum">
              <a:rPr lang="pt-BR" smtClean="0"/>
              <a:t>‹nº›</a:t>
            </a:fld>
            <a:endParaRPr lang="pt-BR"/>
          </a:p>
        </p:txBody>
      </p:sp>
    </p:spTree>
    <p:extLst>
      <p:ext uri="{BB962C8B-B14F-4D97-AF65-F5344CB8AC3E}">
        <p14:creationId xmlns:p14="http://schemas.microsoft.com/office/powerpoint/2010/main" val="94110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2FF91-5E87-422E-A1EB-AEE7C56CAB22}" type="datetimeFigureOut">
              <a:rPr lang="pt-BR" smtClean="0"/>
              <a:t>18/04/2017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AC204-AA5D-403C-AC25-C495B7F93873}" type="slidenum">
              <a:rPr lang="pt-BR" smtClean="0"/>
              <a:t>‹nº›</a:t>
            </a:fld>
            <a:endParaRPr lang="pt-BR"/>
          </a:p>
        </p:txBody>
      </p:sp>
    </p:spTree>
    <p:extLst>
      <p:ext uri="{BB962C8B-B14F-4D97-AF65-F5344CB8AC3E}">
        <p14:creationId xmlns:p14="http://schemas.microsoft.com/office/powerpoint/2010/main" val="225818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fontAlgn="base">
              <a:spcBef>
                <a:spcPct val="0"/>
              </a:spcBef>
              <a:spcAft>
                <a:spcPct val="0"/>
              </a:spcAft>
              <a:defRPr/>
            </a:pPr>
            <a:endParaRPr lang="pt-BR" alt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fontAlgn="base">
              <a:spcBef>
                <a:spcPct val="0"/>
              </a:spcBef>
              <a:spcAft>
                <a:spcPct val="0"/>
              </a:spcAft>
              <a:defRPr/>
            </a:pPr>
            <a:endParaRPr lang="pt-BR" altLang="pt-BR">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BF23994-B350-4D6A-A826-588738FC3976}" type="slidenum">
              <a:rPr lang="pt-BR" altLang="pt-BR">
                <a:solidFill>
                  <a:srgbClr val="000000"/>
                </a:solidFill>
              </a:rPr>
              <a:pPr fontAlgn="base">
                <a:spcBef>
                  <a:spcPct val="0"/>
                </a:spcBef>
                <a:spcAft>
                  <a:spcPct val="0"/>
                </a:spcAft>
                <a:defRPr/>
              </a:pPr>
              <a:t>‹nº›</a:t>
            </a:fld>
            <a:endParaRPr lang="pt-BR" altLang="pt-BR">
              <a:solidFill>
                <a:srgbClr val="000000"/>
              </a:solidFill>
            </a:endParaRPr>
          </a:p>
        </p:txBody>
      </p:sp>
    </p:spTree>
    <p:extLst>
      <p:ext uri="{BB962C8B-B14F-4D97-AF65-F5344CB8AC3E}">
        <p14:creationId xmlns:p14="http://schemas.microsoft.com/office/powerpoint/2010/main" val="3771512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slideLayout" Target="../slideLayouts/slideLayout12.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oleObject" Target="../embeddings/oleObject9.bin"/><Relationship Id="rId5" Type="http://schemas.openxmlformats.org/officeDocument/2006/relationships/tags" Target="../tags/tag5.xml"/><Relationship Id="rId90" Type="http://schemas.openxmlformats.org/officeDocument/2006/relationships/oleObject" Target="../embeddings/oleObject3.bin"/><Relationship Id="rId95" Type="http://schemas.openxmlformats.org/officeDocument/2006/relationships/image" Target="../media/image40.emf"/><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80" Type="http://schemas.openxmlformats.org/officeDocument/2006/relationships/tags" Target="../tags/tag80.xml"/><Relationship Id="rId85" Type="http://schemas.openxmlformats.org/officeDocument/2006/relationships/tags" Target="../tags/tag85.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image" Target="../media/image44.emf"/><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image" Target="../media/image38.emf"/><Relationship Id="rId96" Type="http://schemas.openxmlformats.org/officeDocument/2006/relationships/oleObject" Target="../embeddings/oleObject6.bin"/><Relationship Id="rId1" Type="http://schemas.openxmlformats.org/officeDocument/2006/relationships/vmlDrawing" Target="../drawings/vmlDrawing3.v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oleObject" Target="../embeddings/oleObject5.bin"/><Relationship Id="rId99" Type="http://schemas.openxmlformats.org/officeDocument/2006/relationships/image" Target="../media/image42.emf"/><Relationship Id="rId101" Type="http://schemas.openxmlformats.org/officeDocument/2006/relationships/image" Target="../media/image43.emf"/><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image" Target="../media/image41.emf"/><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oleObject" Target="../embeddings/oleObject4.bin"/><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oleObject" Target="../embeddings/oleObject8.bin"/><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image" Target="../media/image39.emf"/><Relationship Id="rId98" Type="http://schemas.openxmlformats.org/officeDocument/2006/relationships/oleObject" Target="../embeddings/oleObject7.bin"/><Relationship Id="rId3" Type="http://schemas.openxmlformats.org/officeDocument/2006/relationships/tags" Target="../tags/tag3.xml"/></Relationships>
</file>

<file path=ppt/slides/_rels/slide37.xml.rels><?xml version="1.0" encoding="UTF-8" standalone="yes"?>
<Relationships xmlns="http://schemas.openxmlformats.org/package/2006/relationships"><Relationship Id="rId26" Type="http://schemas.openxmlformats.org/officeDocument/2006/relationships/tags" Target="../tags/tag113.xml"/><Relationship Id="rId21" Type="http://schemas.openxmlformats.org/officeDocument/2006/relationships/tags" Target="../tags/tag108.xml"/><Relationship Id="rId42" Type="http://schemas.openxmlformats.org/officeDocument/2006/relationships/tags" Target="../tags/tag129.xml"/><Relationship Id="rId47" Type="http://schemas.openxmlformats.org/officeDocument/2006/relationships/tags" Target="../tags/tag134.xml"/><Relationship Id="rId63" Type="http://schemas.openxmlformats.org/officeDocument/2006/relationships/tags" Target="../tags/tag150.xml"/><Relationship Id="rId68" Type="http://schemas.openxmlformats.org/officeDocument/2006/relationships/tags" Target="../tags/tag155.xml"/><Relationship Id="rId84" Type="http://schemas.openxmlformats.org/officeDocument/2006/relationships/tags" Target="../tags/tag171.xml"/><Relationship Id="rId89" Type="http://schemas.openxmlformats.org/officeDocument/2006/relationships/oleObject" Target="../embeddings/oleObject10.bin"/><Relationship Id="rId16" Type="http://schemas.openxmlformats.org/officeDocument/2006/relationships/tags" Target="../tags/tag103.xml"/><Relationship Id="rId11" Type="http://schemas.openxmlformats.org/officeDocument/2006/relationships/tags" Target="../tags/tag98.xml"/><Relationship Id="rId32" Type="http://schemas.openxmlformats.org/officeDocument/2006/relationships/tags" Target="../tags/tag119.xml"/><Relationship Id="rId37" Type="http://schemas.openxmlformats.org/officeDocument/2006/relationships/tags" Target="../tags/tag124.xml"/><Relationship Id="rId53" Type="http://schemas.openxmlformats.org/officeDocument/2006/relationships/tags" Target="../tags/tag140.xml"/><Relationship Id="rId58" Type="http://schemas.openxmlformats.org/officeDocument/2006/relationships/tags" Target="../tags/tag145.xml"/><Relationship Id="rId74" Type="http://schemas.openxmlformats.org/officeDocument/2006/relationships/tags" Target="../tags/tag161.xml"/><Relationship Id="rId79" Type="http://schemas.openxmlformats.org/officeDocument/2006/relationships/tags" Target="../tags/tag166.xml"/><Relationship Id="rId102" Type="http://schemas.openxmlformats.org/officeDocument/2006/relationships/image" Target="../media/image50.emf"/><Relationship Id="rId5" Type="http://schemas.openxmlformats.org/officeDocument/2006/relationships/tags" Target="../tags/tag92.xml"/><Relationship Id="rId90" Type="http://schemas.openxmlformats.org/officeDocument/2006/relationships/image" Target="../media/image38.emf"/><Relationship Id="rId95" Type="http://schemas.openxmlformats.org/officeDocument/2006/relationships/oleObject" Target="../embeddings/oleObject13.bin"/><Relationship Id="rId22" Type="http://schemas.openxmlformats.org/officeDocument/2006/relationships/tags" Target="../tags/tag109.xml"/><Relationship Id="rId27" Type="http://schemas.openxmlformats.org/officeDocument/2006/relationships/tags" Target="../tags/tag114.xml"/><Relationship Id="rId43" Type="http://schemas.openxmlformats.org/officeDocument/2006/relationships/tags" Target="../tags/tag130.xml"/><Relationship Id="rId48" Type="http://schemas.openxmlformats.org/officeDocument/2006/relationships/tags" Target="../tags/tag135.xml"/><Relationship Id="rId64" Type="http://schemas.openxmlformats.org/officeDocument/2006/relationships/tags" Target="../tags/tag151.xml"/><Relationship Id="rId69" Type="http://schemas.openxmlformats.org/officeDocument/2006/relationships/tags" Target="../tags/tag156.xml"/><Relationship Id="rId80" Type="http://schemas.openxmlformats.org/officeDocument/2006/relationships/tags" Target="../tags/tag167.xml"/><Relationship Id="rId85" Type="http://schemas.openxmlformats.org/officeDocument/2006/relationships/tags" Target="../tags/tag172.xml"/><Relationship Id="rId12" Type="http://schemas.openxmlformats.org/officeDocument/2006/relationships/tags" Target="../tags/tag99.xml"/><Relationship Id="rId17" Type="http://schemas.openxmlformats.org/officeDocument/2006/relationships/tags" Target="../tags/tag104.xml"/><Relationship Id="rId25" Type="http://schemas.openxmlformats.org/officeDocument/2006/relationships/tags" Target="../tags/tag112.xml"/><Relationship Id="rId33" Type="http://schemas.openxmlformats.org/officeDocument/2006/relationships/tags" Target="../tags/tag120.xml"/><Relationship Id="rId38" Type="http://schemas.openxmlformats.org/officeDocument/2006/relationships/tags" Target="../tags/tag125.xml"/><Relationship Id="rId46" Type="http://schemas.openxmlformats.org/officeDocument/2006/relationships/tags" Target="../tags/tag133.xml"/><Relationship Id="rId59" Type="http://schemas.openxmlformats.org/officeDocument/2006/relationships/tags" Target="../tags/tag146.xml"/><Relationship Id="rId67" Type="http://schemas.openxmlformats.org/officeDocument/2006/relationships/tags" Target="../tags/tag154.xml"/><Relationship Id="rId20" Type="http://schemas.openxmlformats.org/officeDocument/2006/relationships/tags" Target="../tags/tag107.xml"/><Relationship Id="rId41" Type="http://schemas.openxmlformats.org/officeDocument/2006/relationships/tags" Target="../tags/tag128.xml"/><Relationship Id="rId54" Type="http://schemas.openxmlformats.org/officeDocument/2006/relationships/tags" Target="../tags/tag141.xml"/><Relationship Id="rId62" Type="http://schemas.openxmlformats.org/officeDocument/2006/relationships/tags" Target="../tags/tag149.xml"/><Relationship Id="rId70" Type="http://schemas.openxmlformats.org/officeDocument/2006/relationships/tags" Target="../tags/tag157.xml"/><Relationship Id="rId75" Type="http://schemas.openxmlformats.org/officeDocument/2006/relationships/tags" Target="../tags/tag162.xml"/><Relationship Id="rId83" Type="http://schemas.openxmlformats.org/officeDocument/2006/relationships/tags" Target="../tags/tag170.xml"/><Relationship Id="rId88" Type="http://schemas.openxmlformats.org/officeDocument/2006/relationships/slideLayout" Target="../slideLayouts/slideLayout12.xml"/><Relationship Id="rId91" Type="http://schemas.openxmlformats.org/officeDocument/2006/relationships/oleObject" Target="../embeddings/oleObject11.bin"/><Relationship Id="rId96" Type="http://schemas.openxmlformats.org/officeDocument/2006/relationships/image" Target="../media/image47.emf"/><Relationship Id="rId1" Type="http://schemas.openxmlformats.org/officeDocument/2006/relationships/vmlDrawing" Target="../drawings/vmlDrawing4.vml"/><Relationship Id="rId6" Type="http://schemas.openxmlformats.org/officeDocument/2006/relationships/tags" Target="../tags/tag93.xml"/><Relationship Id="rId15" Type="http://schemas.openxmlformats.org/officeDocument/2006/relationships/tags" Target="../tags/tag102.xml"/><Relationship Id="rId23" Type="http://schemas.openxmlformats.org/officeDocument/2006/relationships/tags" Target="../tags/tag110.xml"/><Relationship Id="rId28" Type="http://schemas.openxmlformats.org/officeDocument/2006/relationships/tags" Target="../tags/tag115.xml"/><Relationship Id="rId36" Type="http://schemas.openxmlformats.org/officeDocument/2006/relationships/tags" Target="../tags/tag123.xml"/><Relationship Id="rId49" Type="http://schemas.openxmlformats.org/officeDocument/2006/relationships/tags" Target="../tags/tag136.xml"/><Relationship Id="rId57" Type="http://schemas.openxmlformats.org/officeDocument/2006/relationships/tags" Target="../tags/tag144.xml"/><Relationship Id="rId10" Type="http://schemas.openxmlformats.org/officeDocument/2006/relationships/tags" Target="../tags/tag97.xml"/><Relationship Id="rId31" Type="http://schemas.openxmlformats.org/officeDocument/2006/relationships/tags" Target="../tags/tag118.xml"/><Relationship Id="rId44" Type="http://schemas.openxmlformats.org/officeDocument/2006/relationships/tags" Target="../tags/tag131.xml"/><Relationship Id="rId52" Type="http://schemas.openxmlformats.org/officeDocument/2006/relationships/tags" Target="../tags/tag139.xml"/><Relationship Id="rId60" Type="http://schemas.openxmlformats.org/officeDocument/2006/relationships/tags" Target="../tags/tag147.xml"/><Relationship Id="rId65" Type="http://schemas.openxmlformats.org/officeDocument/2006/relationships/tags" Target="../tags/tag152.xml"/><Relationship Id="rId73" Type="http://schemas.openxmlformats.org/officeDocument/2006/relationships/tags" Target="../tags/tag160.xml"/><Relationship Id="rId78" Type="http://schemas.openxmlformats.org/officeDocument/2006/relationships/tags" Target="../tags/tag165.xml"/><Relationship Id="rId81" Type="http://schemas.openxmlformats.org/officeDocument/2006/relationships/tags" Target="../tags/tag168.xml"/><Relationship Id="rId86" Type="http://schemas.openxmlformats.org/officeDocument/2006/relationships/tags" Target="../tags/tag173.xml"/><Relationship Id="rId94" Type="http://schemas.openxmlformats.org/officeDocument/2006/relationships/image" Target="../media/image46.emf"/><Relationship Id="rId99" Type="http://schemas.openxmlformats.org/officeDocument/2006/relationships/oleObject" Target="../embeddings/oleObject15.bin"/><Relationship Id="rId101" Type="http://schemas.openxmlformats.org/officeDocument/2006/relationships/oleObject" Target="../embeddings/oleObject16.bin"/><Relationship Id="rId4" Type="http://schemas.openxmlformats.org/officeDocument/2006/relationships/tags" Target="../tags/tag91.xml"/><Relationship Id="rId9" Type="http://schemas.openxmlformats.org/officeDocument/2006/relationships/tags" Target="../tags/tag96.xml"/><Relationship Id="rId13" Type="http://schemas.openxmlformats.org/officeDocument/2006/relationships/tags" Target="../tags/tag100.xml"/><Relationship Id="rId18" Type="http://schemas.openxmlformats.org/officeDocument/2006/relationships/tags" Target="../tags/tag105.xml"/><Relationship Id="rId39" Type="http://schemas.openxmlformats.org/officeDocument/2006/relationships/tags" Target="../tags/tag126.xml"/><Relationship Id="rId34" Type="http://schemas.openxmlformats.org/officeDocument/2006/relationships/tags" Target="../tags/tag121.xml"/><Relationship Id="rId50" Type="http://schemas.openxmlformats.org/officeDocument/2006/relationships/tags" Target="../tags/tag137.xml"/><Relationship Id="rId55" Type="http://schemas.openxmlformats.org/officeDocument/2006/relationships/tags" Target="../tags/tag142.xml"/><Relationship Id="rId76" Type="http://schemas.openxmlformats.org/officeDocument/2006/relationships/tags" Target="../tags/tag163.xml"/><Relationship Id="rId97" Type="http://schemas.openxmlformats.org/officeDocument/2006/relationships/oleObject" Target="../embeddings/oleObject14.bin"/><Relationship Id="rId7" Type="http://schemas.openxmlformats.org/officeDocument/2006/relationships/tags" Target="../tags/tag94.xml"/><Relationship Id="rId71" Type="http://schemas.openxmlformats.org/officeDocument/2006/relationships/tags" Target="../tags/tag158.xml"/><Relationship Id="rId92" Type="http://schemas.openxmlformats.org/officeDocument/2006/relationships/image" Target="../media/image45.emf"/><Relationship Id="rId2" Type="http://schemas.openxmlformats.org/officeDocument/2006/relationships/tags" Target="../tags/tag89.xml"/><Relationship Id="rId29" Type="http://schemas.openxmlformats.org/officeDocument/2006/relationships/tags" Target="../tags/tag116.xml"/><Relationship Id="rId24" Type="http://schemas.openxmlformats.org/officeDocument/2006/relationships/tags" Target="../tags/tag111.xml"/><Relationship Id="rId40" Type="http://schemas.openxmlformats.org/officeDocument/2006/relationships/tags" Target="../tags/tag127.xml"/><Relationship Id="rId45" Type="http://schemas.openxmlformats.org/officeDocument/2006/relationships/tags" Target="../tags/tag132.xml"/><Relationship Id="rId66" Type="http://schemas.openxmlformats.org/officeDocument/2006/relationships/tags" Target="../tags/tag153.xml"/><Relationship Id="rId87" Type="http://schemas.openxmlformats.org/officeDocument/2006/relationships/tags" Target="../tags/tag174.xml"/><Relationship Id="rId61" Type="http://schemas.openxmlformats.org/officeDocument/2006/relationships/tags" Target="../tags/tag148.xml"/><Relationship Id="rId82" Type="http://schemas.openxmlformats.org/officeDocument/2006/relationships/tags" Target="../tags/tag169.xml"/><Relationship Id="rId19" Type="http://schemas.openxmlformats.org/officeDocument/2006/relationships/tags" Target="../tags/tag106.xml"/><Relationship Id="rId14" Type="http://schemas.openxmlformats.org/officeDocument/2006/relationships/tags" Target="../tags/tag101.xml"/><Relationship Id="rId30" Type="http://schemas.openxmlformats.org/officeDocument/2006/relationships/tags" Target="../tags/tag117.xml"/><Relationship Id="rId35" Type="http://schemas.openxmlformats.org/officeDocument/2006/relationships/tags" Target="../tags/tag122.xml"/><Relationship Id="rId56" Type="http://schemas.openxmlformats.org/officeDocument/2006/relationships/tags" Target="../tags/tag143.xml"/><Relationship Id="rId77" Type="http://schemas.openxmlformats.org/officeDocument/2006/relationships/tags" Target="../tags/tag164.xml"/><Relationship Id="rId100" Type="http://schemas.openxmlformats.org/officeDocument/2006/relationships/image" Target="../media/image49.emf"/><Relationship Id="rId8" Type="http://schemas.openxmlformats.org/officeDocument/2006/relationships/tags" Target="../tags/tag95.xml"/><Relationship Id="rId51" Type="http://schemas.openxmlformats.org/officeDocument/2006/relationships/tags" Target="../tags/tag138.xml"/><Relationship Id="rId72" Type="http://schemas.openxmlformats.org/officeDocument/2006/relationships/tags" Target="../tags/tag159.xml"/><Relationship Id="rId93" Type="http://schemas.openxmlformats.org/officeDocument/2006/relationships/oleObject" Target="../embeddings/oleObject12.bin"/><Relationship Id="rId98" Type="http://schemas.openxmlformats.org/officeDocument/2006/relationships/image" Target="../media/image48.emf"/><Relationship Id="rId3" Type="http://schemas.openxmlformats.org/officeDocument/2006/relationships/tags" Target="../tags/tag90.xml"/></Relationships>
</file>

<file path=ppt/slides/_rels/slide38.xml.rels><?xml version="1.0" encoding="UTF-8" standalone="yes"?>
<Relationships xmlns="http://schemas.openxmlformats.org/package/2006/relationships"><Relationship Id="rId26" Type="http://schemas.openxmlformats.org/officeDocument/2006/relationships/tags" Target="../tags/tag199.xml"/><Relationship Id="rId21" Type="http://schemas.openxmlformats.org/officeDocument/2006/relationships/tags" Target="../tags/tag194.xml"/><Relationship Id="rId42" Type="http://schemas.openxmlformats.org/officeDocument/2006/relationships/tags" Target="../tags/tag215.xml"/><Relationship Id="rId47" Type="http://schemas.openxmlformats.org/officeDocument/2006/relationships/tags" Target="../tags/tag220.xml"/><Relationship Id="rId63" Type="http://schemas.openxmlformats.org/officeDocument/2006/relationships/tags" Target="../tags/tag236.xml"/><Relationship Id="rId68" Type="http://schemas.openxmlformats.org/officeDocument/2006/relationships/tags" Target="../tags/tag241.xml"/><Relationship Id="rId84" Type="http://schemas.openxmlformats.org/officeDocument/2006/relationships/tags" Target="../tags/tag257.xml"/><Relationship Id="rId89" Type="http://schemas.openxmlformats.org/officeDocument/2006/relationships/oleObject" Target="../embeddings/oleObject18.bin"/><Relationship Id="rId16" Type="http://schemas.openxmlformats.org/officeDocument/2006/relationships/tags" Target="../tags/tag189.xml"/><Relationship Id="rId11" Type="http://schemas.openxmlformats.org/officeDocument/2006/relationships/tags" Target="../tags/tag184.xml"/><Relationship Id="rId32" Type="http://schemas.openxmlformats.org/officeDocument/2006/relationships/tags" Target="../tags/tag205.xml"/><Relationship Id="rId37" Type="http://schemas.openxmlformats.org/officeDocument/2006/relationships/tags" Target="../tags/tag210.xml"/><Relationship Id="rId53" Type="http://schemas.openxmlformats.org/officeDocument/2006/relationships/tags" Target="../tags/tag226.xml"/><Relationship Id="rId58" Type="http://schemas.openxmlformats.org/officeDocument/2006/relationships/tags" Target="../tags/tag231.xml"/><Relationship Id="rId74" Type="http://schemas.openxmlformats.org/officeDocument/2006/relationships/tags" Target="../tags/tag247.xml"/><Relationship Id="rId79" Type="http://schemas.openxmlformats.org/officeDocument/2006/relationships/tags" Target="../tags/tag252.xml"/><Relationship Id="rId5" Type="http://schemas.openxmlformats.org/officeDocument/2006/relationships/tags" Target="../tags/tag178.xml"/><Relationship Id="rId90" Type="http://schemas.openxmlformats.org/officeDocument/2006/relationships/image" Target="../media/image51.emf"/><Relationship Id="rId95" Type="http://schemas.openxmlformats.org/officeDocument/2006/relationships/oleObject" Target="../embeddings/oleObject21.bin"/><Relationship Id="rId22" Type="http://schemas.openxmlformats.org/officeDocument/2006/relationships/tags" Target="../tags/tag195.xml"/><Relationship Id="rId27" Type="http://schemas.openxmlformats.org/officeDocument/2006/relationships/tags" Target="../tags/tag200.xml"/><Relationship Id="rId43" Type="http://schemas.openxmlformats.org/officeDocument/2006/relationships/tags" Target="../tags/tag216.xml"/><Relationship Id="rId48" Type="http://schemas.openxmlformats.org/officeDocument/2006/relationships/tags" Target="../tags/tag221.xml"/><Relationship Id="rId64" Type="http://schemas.openxmlformats.org/officeDocument/2006/relationships/tags" Target="../tags/tag237.xml"/><Relationship Id="rId69" Type="http://schemas.openxmlformats.org/officeDocument/2006/relationships/tags" Target="../tags/tag242.xml"/><Relationship Id="rId80" Type="http://schemas.openxmlformats.org/officeDocument/2006/relationships/tags" Target="../tags/tag253.xml"/><Relationship Id="rId85" Type="http://schemas.openxmlformats.org/officeDocument/2006/relationships/tags" Target="../tags/tag258.xml"/><Relationship Id="rId3" Type="http://schemas.openxmlformats.org/officeDocument/2006/relationships/tags" Target="../tags/tag176.xml"/><Relationship Id="rId12" Type="http://schemas.openxmlformats.org/officeDocument/2006/relationships/tags" Target="../tags/tag185.xml"/><Relationship Id="rId17" Type="http://schemas.openxmlformats.org/officeDocument/2006/relationships/tags" Target="../tags/tag190.xml"/><Relationship Id="rId25" Type="http://schemas.openxmlformats.org/officeDocument/2006/relationships/tags" Target="../tags/tag198.xml"/><Relationship Id="rId33" Type="http://schemas.openxmlformats.org/officeDocument/2006/relationships/tags" Target="../tags/tag206.xml"/><Relationship Id="rId38" Type="http://schemas.openxmlformats.org/officeDocument/2006/relationships/tags" Target="../tags/tag211.xml"/><Relationship Id="rId46" Type="http://schemas.openxmlformats.org/officeDocument/2006/relationships/tags" Target="../tags/tag219.xml"/><Relationship Id="rId59" Type="http://schemas.openxmlformats.org/officeDocument/2006/relationships/tags" Target="../tags/tag232.xml"/><Relationship Id="rId67" Type="http://schemas.openxmlformats.org/officeDocument/2006/relationships/tags" Target="../tags/tag240.xml"/><Relationship Id="rId20" Type="http://schemas.openxmlformats.org/officeDocument/2006/relationships/tags" Target="../tags/tag193.xml"/><Relationship Id="rId41" Type="http://schemas.openxmlformats.org/officeDocument/2006/relationships/tags" Target="../tags/tag214.xml"/><Relationship Id="rId54" Type="http://schemas.openxmlformats.org/officeDocument/2006/relationships/tags" Target="../tags/tag227.xml"/><Relationship Id="rId62" Type="http://schemas.openxmlformats.org/officeDocument/2006/relationships/tags" Target="../tags/tag235.xml"/><Relationship Id="rId70" Type="http://schemas.openxmlformats.org/officeDocument/2006/relationships/tags" Target="../tags/tag243.xml"/><Relationship Id="rId75" Type="http://schemas.openxmlformats.org/officeDocument/2006/relationships/tags" Target="../tags/tag248.xml"/><Relationship Id="rId83" Type="http://schemas.openxmlformats.org/officeDocument/2006/relationships/tags" Target="../tags/tag256.xml"/><Relationship Id="rId88" Type="http://schemas.openxmlformats.org/officeDocument/2006/relationships/image" Target="../media/image38.emf"/><Relationship Id="rId91" Type="http://schemas.openxmlformats.org/officeDocument/2006/relationships/oleObject" Target="../embeddings/oleObject19.bin"/><Relationship Id="rId96" Type="http://schemas.openxmlformats.org/officeDocument/2006/relationships/image" Target="../media/image54.emf"/><Relationship Id="rId1" Type="http://schemas.openxmlformats.org/officeDocument/2006/relationships/vmlDrawing" Target="../drawings/vmlDrawing5.vml"/><Relationship Id="rId6" Type="http://schemas.openxmlformats.org/officeDocument/2006/relationships/tags" Target="../tags/tag179.xml"/><Relationship Id="rId15" Type="http://schemas.openxmlformats.org/officeDocument/2006/relationships/tags" Target="../tags/tag188.xml"/><Relationship Id="rId23" Type="http://schemas.openxmlformats.org/officeDocument/2006/relationships/tags" Target="../tags/tag196.xml"/><Relationship Id="rId28" Type="http://schemas.openxmlformats.org/officeDocument/2006/relationships/tags" Target="../tags/tag201.xml"/><Relationship Id="rId36" Type="http://schemas.openxmlformats.org/officeDocument/2006/relationships/tags" Target="../tags/tag209.xml"/><Relationship Id="rId49" Type="http://schemas.openxmlformats.org/officeDocument/2006/relationships/tags" Target="../tags/tag222.xml"/><Relationship Id="rId57" Type="http://schemas.openxmlformats.org/officeDocument/2006/relationships/tags" Target="../tags/tag230.xml"/><Relationship Id="rId10" Type="http://schemas.openxmlformats.org/officeDocument/2006/relationships/tags" Target="../tags/tag183.xml"/><Relationship Id="rId31" Type="http://schemas.openxmlformats.org/officeDocument/2006/relationships/tags" Target="../tags/tag204.xml"/><Relationship Id="rId44" Type="http://schemas.openxmlformats.org/officeDocument/2006/relationships/tags" Target="../tags/tag217.xml"/><Relationship Id="rId52" Type="http://schemas.openxmlformats.org/officeDocument/2006/relationships/tags" Target="../tags/tag225.xml"/><Relationship Id="rId60" Type="http://schemas.openxmlformats.org/officeDocument/2006/relationships/tags" Target="../tags/tag233.xml"/><Relationship Id="rId65" Type="http://schemas.openxmlformats.org/officeDocument/2006/relationships/tags" Target="../tags/tag238.xml"/><Relationship Id="rId73" Type="http://schemas.openxmlformats.org/officeDocument/2006/relationships/tags" Target="../tags/tag246.xml"/><Relationship Id="rId78" Type="http://schemas.openxmlformats.org/officeDocument/2006/relationships/tags" Target="../tags/tag251.xml"/><Relationship Id="rId81" Type="http://schemas.openxmlformats.org/officeDocument/2006/relationships/tags" Target="../tags/tag254.xml"/><Relationship Id="rId86" Type="http://schemas.openxmlformats.org/officeDocument/2006/relationships/slideLayout" Target="../slideLayouts/slideLayout12.xml"/><Relationship Id="rId94" Type="http://schemas.openxmlformats.org/officeDocument/2006/relationships/image" Target="../media/image53.emf"/><Relationship Id="rId99" Type="http://schemas.openxmlformats.org/officeDocument/2006/relationships/oleObject" Target="../embeddings/oleObject23.bin"/><Relationship Id="rId4" Type="http://schemas.openxmlformats.org/officeDocument/2006/relationships/tags" Target="../tags/tag177.xml"/><Relationship Id="rId9" Type="http://schemas.openxmlformats.org/officeDocument/2006/relationships/tags" Target="../tags/tag182.xml"/><Relationship Id="rId13" Type="http://schemas.openxmlformats.org/officeDocument/2006/relationships/tags" Target="../tags/tag186.xml"/><Relationship Id="rId18" Type="http://schemas.openxmlformats.org/officeDocument/2006/relationships/tags" Target="../tags/tag191.xml"/><Relationship Id="rId39" Type="http://schemas.openxmlformats.org/officeDocument/2006/relationships/tags" Target="../tags/tag212.xml"/><Relationship Id="rId34" Type="http://schemas.openxmlformats.org/officeDocument/2006/relationships/tags" Target="../tags/tag207.xml"/><Relationship Id="rId50" Type="http://schemas.openxmlformats.org/officeDocument/2006/relationships/tags" Target="../tags/tag223.xml"/><Relationship Id="rId55" Type="http://schemas.openxmlformats.org/officeDocument/2006/relationships/tags" Target="../tags/tag228.xml"/><Relationship Id="rId76" Type="http://schemas.openxmlformats.org/officeDocument/2006/relationships/tags" Target="../tags/tag249.xml"/><Relationship Id="rId97" Type="http://schemas.openxmlformats.org/officeDocument/2006/relationships/oleObject" Target="../embeddings/oleObject22.bin"/><Relationship Id="rId7" Type="http://schemas.openxmlformats.org/officeDocument/2006/relationships/tags" Target="../tags/tag180.xml"/><Relationship Id="rId71" Type="http://schemas.openxmlformats.org/officeDocument/2006/relationships/tags" Target="../tags/tag244.xml"/><Relationship Id="rId92" Type="http://schemas.openxmlformats.org/officeDocument/2006/relationships/image" Target="../media/image52.emf"/><Relationship Id="rId2" Type="http://schemas.openxmlformats.org/officeDocument/2006/relationships/tags" Target="../tags/tag175.xml"/><Relationship Id="rId29" Type="http://schemas.openxmlformats.org/officeDocument/2006/relationships/tags" Target="../tags/tag202.xml"/><Relationship Id="rId24" Type="http://schemas.openxmlformats.org/officeDocument/2006/relationships/tags" Target="../tags/tag197.xml"/><Relationship Id="rId40" Type="http://schemas.openxmlformats.org/officeDocument/2006/relationships/tags" Target="../tags/tag213.xml"/><Relationship Id="rId45" Type="http://schemas.openxmlformats.org/officeDocument/2006/relationships/tags" Target="../tags/tag218.xml"/><Relationship Id="rId66" Type="http://schemas.openxmlformats.org/officeDocument/2006/relationships/tags" Target="../tags/tag239.xml"/><Relationship Id="rId87" Type="http://schemas.openxmlformats.org/officeDocument/2006/relationships/oleObject" Target="../embeddings/oleObject17.bin"/><Relationship Id="rId61" Type="http://schemas.openxmlformats.org/officeDocument/2006/relationships/tags" Target="../tags/tag234.xml"/><Relationship Id="rId82" Type="http://schemas.openxmlformats.org/officeDocument/2006/relationships/tags" Target="../tags/tag255.xml"/><Relationship Id="rId19" Type="http://schemas.openxmlformats.org/officeDocument/2006/relationships/tags" Target="../tags/tag192.xml"/><Relationship Id="rId14" Type="http://schemas.openxmlformats.org/officeDocument/2006/relationships/tags" Target="../tags/tag187.xml"/><Relationship Id="rId30" Type="http://schemas.openxmlformats.org/officeDocument/2006/relationships/tags" Target="../tags/tag203.xml"/><Relationship Id="rId35" Type="http://schemas.openxmlformats.org/officeDocument/2006/relationships/tags" Target="../tags/tag208.xml"/><Relationship Id="rId56" Type="http://schemas.openxmlformats.org/officeDocument/2006/relationships/tags" Target="../tags/tag229.xml"/><Relationship Id="rId77" Type="http://schemas.openxmlformats.org/officeDocument/2006/relationships/tags" Target="../tags/tag250.xml"/><Relationship Id="rId100" Type="http://schemas.openxmlformats.org/officeDocument/2006/relationships/image" Target="../media/image56.emf"/><Relationship Id="rId8" Type="http://schemas.openxmlformats.org/officeDocument/2006/relationships/tags" Target="../tags/tag181.xml"/><Relationship Id="rId51" Type="http://schemas.openxmlformats.org/officeDocument/2006/relationships/tags" Target="../tags/tag224.xml"/><Relationship Id="rId72" Type="http://schemas.openxmlformats.org/officeDocument/2006/relationships/tags" Target="../tags/tag245.xml"/><Relationship Id="rId93" Type="http://schemas.openxmlformats.org/officeDocument/2006/relationships/oleObject" Target="../embeddings/oleObject20.bin"/><Relationship Id="rId98" Type="http://schemas.openxmlformats.org/officeDocument/2006/relationships/image" Target="../media/image55.emf"/></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0.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6.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0.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0545074" y="0"/>
            <a:ext cx="1646926" cy="307777"/>
          </a:xfrm>
          <a:prstGeom prst="rect">
            <a:avLst/>
          </a:prstGeom>
          <a:noFill/>
        </p:spPr>
        <p:txBody>
          <a:bodyPr wrap="none" rtlCol="0">
            <a:spAutoFit/>
          </a:bodyPr>
          <a:lstStyle/>
          <a:p>
            <a:r>
              <a:rPr lang="pt-BR" sz="1400" dirty="0" smtClean="0">
                <a:solidFill>
                  <a:schemeClr val="bg1"/>
                </a:solidFill>
              </a:rPr>
              <a:t>FOTO: DIVULGAÇÃO</a:t>
            </a:r>
            <a:endParaRPr lang="pt-BR" sz="1400" dirty="0">
              <a:solidFill>
                <a:schemeClr val="bg1"/>
              </a:solidFill>
            </a:endParaRPr>
          </a:p>
        </p:txBody>
      </p:sp>
      <p:sp>
        <p:nvSpPr>
          <p:cNvPr id="3" name="Subtítulo 2"/>
          <p:cNvSpPr>
            <a:spLocks noGrp="1"/>
          </p:cNvSpPr>
          <p:nvPr>
            <p:ph type="subTitle" idx="1"/>
          </p:nvPr>
        </p:nvSpPr>
        <p:spPr>
          <a:xfrm>
            <a:off x="288878" y="4772793"/>
            <a:ext cx="11614245" cy="1995055"/>
          </a:xfrm>
          <a:solidFill>
            <a:schemeClr val="bg1">
              <a:alpha val="94000"/>
            </a:schemeClr>
          </a:solidFill>
          <a:ln>
            <a:noFill/>
          </a:ln>
        </p:spPr>
        <p:txBody>
          <a:bodyPr>
            <a:noAutofit/>
          </a:bodyPr>
          <a:lstStyle/>
          <a:p>
            <a:pPr>
              <a:lnSpc>
                <a:spcPct val="160000"/>
              </a:lnSpc>
            </a:pPr>
            <a:r>
              <a:rPr lang="pt-BR" sz="4000" dirty="0" smtClean="0"/>
              <a:t>J.O. MENTEN</a:t>
            </a:r>
          </a:p>
          <a:p>
            <a:pPr>
              <a:lnSpc>
                <a:spcPct val="160000"/>
              </a:lnSpc>
            </a:pPr>
            <a:r>
              <a:rPr lang="pt-BR" sz="1800" b="1" dirty="0" smtClean="0"/>
              <a:t>USP/ESALQ </a:t>
            </a:r>
            <a:r>
              <a:rPr lang="pt-BR" sz="1800" b="1" dirty="0"/>
              <a:t>– </a:t>
            </a:r>
            <a:r>
              <a:rPr lang="pt-BR" sz="1800" b="1" dirty="0" smtClean="0"/>
              <a:t>CCAS</a:t>
            </a:r>
          </a:p>
          <a:p>
            <a:pPr>
              <a:lnSpc>
                <a:spcPct val="160000"/>
              </a:lnSpc>
            </a:pPr>
            <a:r>
              <a:rPr lang="pt-BR" sz="1400" dirty="0" smtClean="0"/>
              <a:t>ABRIL DE 2017</a:t>
            </a:r>
          </a:p>
          <a:p>
            <a:pPr>
              <a:lnSpc>
                <a:spcPct val="160000"/>
              </a:lnSpc>
            </a:pPr>
            <a:endParaRPr lang="pt-BR" sz="1400" dirty="0" smtClean="0"/>
          </a:p>
        </p:txBody>
      </p:sp>
      <p:pic>
        <p:nvPicPr>
          <p:cNvPr id="5" name="Picture 2" descr="Resultado de imagem para TRATAMENTO DE SEMENTE"/>
          <p:cNvPicPr>
            <a:picLocks noChangeAspect="1" noChangeArrowheads="1"/>
          </p:cNvPicPr>
          <p:nvPr/>
        </p:nvPicPr>
        <p:blipFill rotWithShape="1">
          <a:blip r:embed="rId2">
            <a:extLst>
              <a:ext uri="{28A0092B-C50C-407E-A947-70E740481C1C}">
                <a14:useLocalDpi xmlns:a14="http://schemas.microsoft.com/office/drawing/2010/main" val="0"/>
              </a:ext>
            </a:extLst>
          </a:blip>
          <a:srcRect l="1232" t="53374" r="53549" b="13423"/>
          <a:stretch/>
        </p:blipFill>
        <p:spPr bwMode="auto">
          <a:xfrm>
            <a:off x="0" y="2065108"/>
            <a:ext cx="12191999" cy="2909454"/>
          </a:xfrm>
          <a:prstGeom prst="rect">
            <a:avLst/>
          </a:prstGeom>
          <a:ln>
            <a:noFill/>
          </a:ln>
          <a:effectLst>
            <a:softEdge rad="112500"/>
          </a:effectLst>
        </p:spPr>
      </p:pic>
      <p:pic>
        <p:nvPicPr>
          <p:cNvPr id="7" name="Picture 13" descr="http://www.genetica.esalq.usp.br/29temas/images/esalq.jpg"/>
          <p:cNvPicPr>
            <a:picLocks noChangeAspect="1" noChangeArrowheads="1"/>
          </p:cNvPicPr>
          <p:nvPr/>
        </p:nvPicPr>
        <p:blipFill>
          <a:blip r:embed="rId3" cstate="print"/>
          <a:srcRect/>
          <a:stretch>
            <a:fillRect/>
          </a:stretch>
        </p:blipFill>
        <p:spPr bwMode="auto">
          <a:xfrm>
            <a:off x="1940476" y="307777"/>
            <a:ext cx="1024616" cy="1440000"/>
          </a:xfrm>
          <a:prstGeom prst="rect">
            <a:avLst/>
          </a:prstGeom>
          <a:noFill/>
        </p:spPr>
      </p:pic>
      <p:pic>
        <p:nvPicPr>
          <p:cNvPr id="8" name="Picture 4" descr="http://www2.fm.usp.br/gdc/docs/crint_110_usp_simbol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498" y="312620"/>
            <a:ext cx="2682352"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esultado de imagem para CCAS AGR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5137"/>
          <a:stretch/>
        </p:blipFill>
        <p:spPr bwMode="auto">
          <a:xfrm>
            <a:off x="4296914" y="307777"/>
            <a:ext cx="1894762"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88878" y="2907107"/>
            <a:ext cx="11614245" cy="1200329"/>
          </a:xfrm>
          <a:prstGeom prst="rect">
            <a:avLst/>
          </a:prstGeom>
          <a:solidFill>
            <a:schemeClr val="bg1">
              <a:alpha val="88000"/>
            </a:schemeClr>
          </a:solidFill>
          <a:ln>
            <a:noFill/>
          </a:ln>
        </p:spPr>
        <p:txBody>
          <a:bodyPr wrap="square">
            <a:spAutoFit/>
          </a:bodyPr>
          <a:lstStyle/>
          <a:p>
            <a:pPr algn="ctr"/>
            <a:r>
              <a:rPr lang="pt-BR" sz="7200" b="1" dirty="0" smtClean="0"/>
              <a:t>TRATAMENTO DE SEMENTES </a:t>
            </a:r>
            <a:endParaRPr lang="pt-BR" sz="7200" dirty="0"/>
          </a:p>
        </p:txBody>
      </p:sp>
    </p:spTree>
    <p:extLst>
      <p:ext uri="{BB962C8B-B14F-4D97-AF65-F5344CB8AC3E}">
        <p14:creationId xmlns:p14="http://schemas.microsoft.com/office/powerpoint/2010/main" val="600815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TAMBOR ROTATIVO E LONA</a:t>
            </a:r>
            <a:endParaRPr lang="pt-BR"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2389" t="26105" r="3350" b="3637"/>
          <a:stretch/>
        </p:blipFill>
        <p:spPr>
          <a:xfrm>
            <a:off x="1912960" y="1690688"/>
            <a:ext cx="8366079" cy="4409418"/>
          </a:xfrm>
          <a:prstGeom prst="rect">
            <a:avLst/>
          </a:prstGeom>
        </p:spPr>
      </p:pic>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1553904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TRATADORA DE SEMENTES DA DÉCADA DE 70</a:t>
            </a:r>
            <a:endParaRPr lang="pt-BR"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2343" t="26890" r="4345" b="10216"/>
          <a:stretch/>
        </p:blipFill>
        <p:spPr>
          <a:xfrm>
            <a:off x="1295400" y="1690688"/>
            <a:ext cx="9601199" cy="4635874"/>
          </a:xfrm>
          <a:prstGeom prst="rect">
            <a:avLst/>
          </a:prstGeom>
        </p:spPr>
      </p:pic>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3236891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CHUPIM E BETONEIRA</a:t>
            </a:r>
            <a:endParaRPr lang="pt-BR"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2264" t="24272" r="2493" b="4406"/>
          <a:stretch/>
        </p:blipFill>
        <p:spPr>
          <a:xfrm>
            <a:off x="1607127" y="1593706"/>
            <a:ext cx="8963891" cy="4815137"/>
          </a:xfrm>
          <a:prstGeom prst="rect">
            <a:avLst/>
          </a:prstGeom>
          <a:ln>
            <a:solidFill>
              <a:schemeClr val="accent6">
                <a:lumMod val="75000"/>
              </a:schemeClr>
            </a:solidFill>
          </a:ln>
        </p:spPr>
      </p:pic>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(Grupo </a:t>
            </a:r>
            <a:r>
              <a:rPr lang="pt-BR" sz="1400" dirty="0">
                <a:latin typeface="Calibri" panose="020F0502020204030204" pitchFamily="34" charset="0"/>
              </a:rPr>
              <a:t>de Estudos em </a:t>
            </a:r>
            <a:r>
              <a:rPr lang="pt-BR" sz="1400" b="0" i="0" u="none" strike="noStrike" baseline="0" dirty="0" smtClean="0">
                <a:latin typeface="Calibri" panose="020F0502020204030204" pitchFamily="34" charset="0"/>
              </a:rPr>
              <a:t>Tratamento de Sementes) </a:t>
            </a:r>
            <a:endParaRPr lang="pt-BR" sz="1400" dirty="0"/>
          </a:p>
        </p:txBody>
      </p:sp>
      <p:sp>
        <p:nvSpPr>
          <p:cNvPr id="3" name="Retângulo 2"/>
          <p:cNvSpPr/>
          <p:nvPr/>
        </p:nvSpPr>
        <p:spPr>
          <a:xfrm>
            <a:off x="0" y="0"/>
            <a:ext cx="3660169" cy="461665"/>
          </a:xfrm>
          <a:prstGeom prst="rect">
            <a:avLst/>
          </a:prstGeom>
        </p:spPr>
        <p:txBody>
          <a:bodyPr wrap="none">
            <a:spAutoFit/>
          </a:bodyPr>
          <a:lstStyle/>
          <a:p>
            <a:r>
              <a:rPr lang="pt-BR" sz="2400" i="1" dirty="0" smtClean="0"/>
              <a:t>TRATADORAS </a:t>
            </a:r>
            <a:r>
              <a:rPr lang="pt-BR" sz="2400" i="1" dirty="0"/>
              <a:t>DE SEMENTES</a:t>
            </a:r>
          </a:p>
        </p:txBody>
      </p:sp>
    </p:spTree>
    <p:extLst>
      <p:ext uri="{BB962C8B-B14F-4D97-AF65-F5344CB8AC3E}">
        <p14:creationId xmlns:p14="http://schemas.microsoft.com/office/powerpoint/2010/main" val="4149426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TRATAMENTO NA PROPRIEDADE (“ON FARM”)</a:t>
            </a:r>
            <a:endParaRPr lang="pt-BR"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1183" t="24171" r="3566" b="5295"/>
          <a:stretch/>
        </p:blipFill>
        <p:spPr>
          <a:xfrm>
            <a:off x="1377845" y="1563399"/>
            <a:ext cx="9436309" cy="5003648"/>
          </a:xfrm>
          <a:prstGeom prst="rect">
            <a:avLst/>
          </a:prstGeom>
        </p:spPr>
      </p:pic>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2134880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TRATAMENTO EM UNIDADES ESPECIALIZADAS</a:t>
            </a:r>
            <a:endParaRPr lang="pt-BR" dirty="0"/>
          </a:p>
        </p:txBody>
      </p:sp>
      <p:sp>
        <p:nvSpPr>
          <p:cNvPr id="3" name="Espaço Reservado para Conteúdo 2"/>
          <p:cNvSpPr>
            <a:spLocks noGrp="1"/>
          </p:cNvSpPr>
          <p:nvPr>
            <p:ph idx="1"/>
          </p:nvPr>
        </p:nvSpPr>
        <p:spPr>
          <a:xfrm>
            <a:off x="838200" y="1218615"/>
            <a:ext cx="10515600" cy="4351338"/>
          </a:xfrm>
        </p:spPr>
        <p:txBody>
          <a:bodyPr vert="horz" lIns="91440" tIns="45720" rIns="91440" bIns="45720" rtlCol="0">
            <a:normAutofit/>
          </a:bodyPr>
          <a:lstStyle/>
          <a:p>
            <a:pPr marL="0" indent="0" algn="ctr">
              <a:lnSpc>
                <a:spcPct val="150000"/>
              </a:lnSpc>
              <a:spcBef>
                <a:spcPts val="600"/>
              </a:spcBef>
              <a:buNone/>
            </a:pPr>
            <a:r>
              <a:rPr lang="pt-BR" dirty="0" smtClean="0"/>
              <a:t>FLUXO CONTÍNUO</a:t>
            </a:r>
            <a:endParaRPr lang="pt-BR"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4754" t="25107" r="3012" b="4845"/>
          <a:stretch/>
        </p:blipFill>
        <p:spPr>
          <a:xfrm>
            <a:off x="1715001" y="1996329"/>
            <a:ext cx="8761997" cy="4724606"/>
          </a:xfrm>
          <a:prstGeom prst="rect">
            <a:avLst/>
          </a:prstGeom>
        </p:spPr>
      </p:pic>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2222893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TRATAMENTO EM UNIDADES ESPECIALIZADAS</a:t>
            </a:r>
            <a:endParaRPr lang="pt-BR" dirty="0"/>
          </a:p>
        </p:txBody>
      </p:sp>
      <p:sp>
        <p:nvSpPr>
          <p:cNvPr id="3" name="Espaço Reservado para Conteúdo 2"/>
          <p:cNvSpPr>
            <a:spLocks noGrp="1"/>
          </p:cNvSpPr>
          <p:nvPr>
            <p:ph idx="1"/>
          </p:nvPr>
        </p:nvSpPr>
        <p:spPr>
          <a:xfrm>
            <a:off x="838200" y="1216025"/>
            <a:ext cx="10515600" cy="4351338"/>
          </a:xfrm>
        </p:spPr>
        <p:txBody>
          <a:bodyPr vert="horz" lIns="91440" tIns="45720" rIns="91440" bIns="45720" rtlCol="0">
            <a:normAutofit/>
          </a:bodyPr>
          <a:lstStyle/>
          <a:p>
            <a:pPr marL="0" indent="0" algn="ctr">
              <a:lnSpc>
                <a:spcPct val="150000"/>
              </a:lnSpc>
              <a:spcBef>
                <a:spcPts val="600"/>
              </a:spcBef>
              <a:buNone/>
            </a:pPr>
            <a:r>
              <a:rPr lang="pt-BR" dirty="0" smtClean="0"/>
              <a:t>MÁQUINAS DE BATELADA</a:t>
            </a:r>
          </a:p>
          <a:p>
            <a:pPr marL="0" indent="0" algn="ctr">
              <a:lnSpc>
                <a:spcPct val="150000"/>
              </a:lnSpc>
              <a:spcBef>
                <a:spcPts val="600"/>
              </a:spcBef>
              <a:buNone/>
            </a:pPr>
            <a:endParaRPr lang="pt-BR" dirty="0"/>
          </a:p>
        </p:txBody>
      </p:sp>
      <p:pic>
        <p:nvPicPr>
          <p:cNvPr id="5"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1536" t="25270" r="3070" b="5956"/>
          <a:stretch/>
        </p:blipFill>
        <p:spPr>
          <a:xfrm>
            <a:off x="1772063" y="2044186"/>
            <a:ext cx="8647874" cy="4522861"/>
          </a:xfrm>
          <a:prstGeom prst="rect">
            <a:avLst/>
          </a:prstGeom>
        </p:spPr>
      </p:pic>
      <p:sp>
        <p:nvSpPr>
          <p:cNvPr id="6" name="Retângulo 5"/>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4116794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QUALIDADE DO TSI</a:t>
            </a:r>
            <a:endParaRPr lang="pt-BR"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19666" t="25792" r="20850" b="3324"/>
          <a:stretch/>
        </p:blipFill>
        <p:spPr>
          <a:xfrm>
            <a:off x="3011606" y="1365009"/>
            <a:ext cx="6168788" cy="5202038"/>
          </a:xfrm>
          <a:prstGeom prst="rect">
            <a:avLst/>
          </a:prstGeom>
        </p:spPr>
      </p:pic>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926040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POLÍMEROS OU FILMCOATINGS</a:t>
            </a:r>
            <a:endParaRPr lang="pt-BR" dirty="0"/>
          </a:p>
        </p:txBody>
      </p:sp>
      <p:sp>
        <p:nvSpPr>
          <p:cNvPr id="3" name="Espaço Reservado para Conteúdo 2"/>
          <p:cNvSpPr>
            <a:spLocks noGrp="1"/>
          </p:cNvSpPr>
          <p:nvPr>
            <p:ph idx="1"/>
          </p:nvPr>
        </p:nvSpPr>
        <p:spPr>
          <a:ln w="76200">
            <a:solidFill>
              <a:schemeClr val="accent6">
                <a:lumMod val="75000"/>
              </a:schemeClr>
            </a:solidFill>
          </a:ln>
        </p:spPr>
        <p:txBody>
          <a:bodyPr vert="horz" lIns="91440" tIns="45720" rIns="91440" bIns="45720" rtlCol="0">
            <a:normAutofit/>
          </a:bodyPr>
          <a:lstStyle/>
          <a:p>
            <a:pPr marL="0" indent="0" algn="ctr">
              <a:lnSpc>
                <a:spcPct val="150000"/>
              </a:lnSpc>
              <a:spcBef>
                <a:spcPts val="600"/>
              </a:spcBef>
              <a:buNone/>
            </a:pPr>
            <a:r>
              <a:rPr lang="pt-BR" dirty="0" smtClean="0"/>
              <a:t>TECNOLOGIA NOVA</a:t>
            </a:r>
          </a:p>
          <a:p>
            <a:pPr marL="0" indent="0" algn="ctr">
              <a:lnSpc>
                <a:spcPct val="150000"/>
              </a:lnSpc>
              <a:spcBef>
                <a:spcPts val="600"/>
              </a:spcBef>
              <a:buNone/>
            </a:pPr>
            <a:r>
              <a:rPr lang="pt-BR" dirty="0" smtClean="0"/>
              <a:t>SEM INGREDIENTE ATIVO</a:t>
            </a:r>
          </a:p>
          <a:p>
            <a:pPr marL="0" indent="0" algn="ctr">
              <a:lnSpc>
                <a:spcPct val="150000"/>
              </a:lnSpc>
              <a:spcBef>
                <a:spcPts val="600"/>
              </a:spcBef>
              <a:buNone/>
            </a:pPr>
            <a:r>
              <a:rPr lang="pt-BR" dirty="0" smtClean="0"/>
              <a:t>SEGURANÇA DE APLICAÇÃO EM TRATAMENTO INDUSTRIAL</a:t>
            </a:r>
          </a:p>
          <a:p>
            <a:pPr marL="0" indent="0" algn="ctr">
              <a:lnSpc>
                <a:spcPct val="150000"/>
              </a:lnSpc>
              <a:spcBef>
                <a:spcPts val="600"/>
              </a:spcBef>
              <a:buNone/>
            </a:pPr>
            <a:r>
              <a:rPr lang="pt-BR" dirty="0" smtClean="0"/>
              <a:t>COR DO TRATAMENTO</a:t>
            </a:r>
          </a:p>
          <a:p>
            <a:pPr marL="0" indent="0" algn="ctr">
              <a:lnSpc>
                <a:spcPct val="150000"/>
              </a:lnSpc>
              <a:spcBef>
                <a:spcPts val="600"/>
              </a:spcBef>
              <a:buNone/>
            </a:pPr>
            <a:r>
              <a:rPr lang="pt-BR" dirty="0" smtClean="0"/>
              <a:t>DESENVOLVIMENTO DE PRODUTOS LÍQUIDOS E SÓLIDOS</a:t>
            </a:r>
          </a:p>
          <a:p>
            <a:pPr marL="0" indent="0" algn="ctr">
              <a:lnSpc>
                <a:spcPct val="150000"/>
              </a:lnSpc>
              <a:spcBef>
                <a:spcPts val="600"/>
              </a:spcBef>
              <a:buNone/>
            </a:pPr>
            <a:endParaRPr lang="pt-BR" dirty="0"/>
          </a:p>
        </p:txBody>
      </p:sp>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3733867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smtClean="0"/>
              <a:t>POLÍMEROS OU FILMCOATINGS</a:t>
            </a:r>
            <a:endParaRPr lang="pt-BR" b="1" dirty="0"/>
          </a:p>
        </p:txBody>
      </p:sp>
      <p:sp>
        <p:nvSpPr>
          <p:cNvPr id="3" name="Espaço Reservado para Conteúdo 2"/>
          <p:cNvSpPr>
            <a:spLocks noGrp="1"/>
          </p:cNvSpPr>
          <p:nvPr>
            <p:ph idx="1"/>
          </p:nvPr>
        </p:nvSpPr>
        <p:spPr>
          <a:ln w="76200">
            <a:solidFill>
              <a:schemeClr val="accent6">
                <a:lumMod val="75000"/>
              </a:schemeClr>
            </a:solidFill>
          </a:ln>
        </p:spPr>
        <p:txBody>
          <a:bodyPr vert="horz" lIns="91440" tIns="45720" rIns="91440" bIns="45720" rtlCol="0">
            <a:normAutofit/>
          </a:bodyPr>
          <a:lstStyle/>
          <a:p>
            <a:pPr marL="0" indent="0" algn="ctr">
              <a:lnSpc>
                <a:spcPct val="150000"/>
              </a:lnSpc>
              <a:spcBef>
                <a:spcPts val="600"/>
              </a:spcBef>
              <a:buNone/>
            </a:pPr>
            <a:r>
              <a:rPr lang="pt-BR" dirty="0" smtClean="0"/>
              <a:t>PRINCIPAIS BENEFÍCIOS:</a:t>
            </a:r>
          </a:p>
          <a:p>
            <a:pPr marL="0" indent="0" algn="ctr">
              <a:lnSpc>
                <a:spcPct val="150000"/>
              </a:lnSpc>
              <a:spcBef>
                <a:spcPts val="600"/>
              </a:spcBef>
              <a:buNone/>
            </a:pPr>
            <a:r>
              <a:rPr lang="pt-BR" dirty="0" smtClean="0"/>
              <a:t>ADESÃO E DISTRIBUIÇÃO DE ATIVOS DE FORMA MAIS EFICIENTE</a:t>
            </a:r>
          </a:p>
          <a:p>
            <a:pPr marL="0" indent="0" algn="ctr">
              <a:lnSpc>
                <a:spcPct val="150000"/>
              </a:lnSpc>
              <a:spcBef>
                <a:spcPts val="600"/>
              </a:spcBef>
              <a:buNone/>
            </a:pPr>
            <a:r>
              <a:rPr lang="pt-BR" dirty="0" smtClean="0"/>
              <a:t>MELHORA DA PLANTABILIDADE E MAIOR FLUIDEZ</a:t>
            </a:r>
          </a:p>
          <a:p>
            <a:pPr marL="0" indent="0" algn="ctr">
              <a:lnSpc>
                <a:spcPct val="150000"/>
              </a:lnSpc>
              <a:spcBef>
                <a:spcPts val="600"/>
              </a:spcBef>
              <a:buNone/>
            </a:pPr>
            <a:r>
              <a:rPr lang="pt-BR" dirty="0" smtClean="0"/>
              <a:t>SEGURANÇA NO MANUSEIO E MEIO AMBIENTE</a:t>
            </a:r>
          </a:p>
          <a:p>
            <a:pPr marL="0" indent="0" algn="ctr">
              <a:lnSpc>
                <a:spcPct val="150000"/>
              </a:lnSpc>
              <a:spcBef>
                <a:spcPts val="600"/>
              </a:spcBef>
              <a:buNone/>
            </a:pPr>
            <a:r>
              <a:rPr lang="pt-BR" dirty="0" smtClean="0"/>
              <a:t>REDUZ A FORMAÇÃO DE PÓ</a:t>
            </a:r>
          </a:p>
          <a:p>
            <a:pPr marL="0" indent="0" algn="ctr">
              <a:lnSpc>
                <a:spcPct val="150000"/>
              </a:lnSpc>
              <a:spcBef>
                <a:spcPts val="600"/>
              </a:spcBef>
              <a:buNone/>
            </a:pPr>
            <a:r>
              <a:rPr lang="pt-BR" dirty="0" smtClean="0"/>
              <a:t>OTIMIZA SECAGEM APÓS O TRATAMENTO</a:t>
            </a:r>
          </a:p>
          <a:p>
            <a:pPr marL="0" indent="0" algn="ctr">
              <a:lnSpc>
                <a:spcPct val="150000"/>
              </a:lnSpc>
              <a:spcBef>
                <a:spcPts val="600"/>
              </a:spcBef>
              <a:buNone/>
            </a:pPr>
            <a:endParaRPr lang="pt-BR" dirty="0"/>
          </a:p>
        </p:txBody>
      </p:sp>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4129705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3930555" y="764275"/>
            <a:ext cx="7165075" cy="6093725"/>
            <a:chOff x="4294437" y="2634331"/>
            <a:chExt cx="4476750" cy="4416174"/>
          </a:xfrm>
        </p:grpSpPr>
        <p:pic>
          <p:nvPicPr>
            <p:cNvPr id="5" name="Picture 2" descr="Resultado de imagem para semente tratada camadas"/>
            <p:cNvPicPr>
              <a:picLocks noChangeAspect="1" noChangeArrowheads="1"/>
            </p:cNvPicPr>
            <p:nvPr/>
          </p:nvPicPr>
          <p:blipFill rotWithShape="1">
            <a:blip r:embed="rId2">
              <a:extLst>
                <a:ext uri="{28A0092B-C50C-407E-A947-70E740481C1C}">
                  <a14:useLocalDpi xmlns:a14="http://schemas.microsoft.com/office/drawing/2010/main" val="0"/>
                </a:ext>
              </a:extLst>
            </a:blip>
            <a:srcRect b="3609"/>
            <a:stretch/>
          </p:blipFill>
          <p:spPr bwMode="auto">
            <a:xfrm>
              <a:off x="4294437" y="2983246"/>
              <a:ext cx="4476750" cy="406725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6532812" y="2634331"/>
              <a:ext cx="1985546" cy="1624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Título 1"/>
          <p:cNvSpPr>
            <a:spLocks noGrp="1"/>
          </p:cNvSpPr>
          <p:nvPr>
            <p:ph type="title"/>
          </p:nvPr>
        </p:nvSpPr>
        <p:spPr/>
        <p:txBody>
          <a:bodyPr/>
          <a:lstStyle/>
          <a:p>
            <a:r>
              <a:rPr lang="pt-BR" b="1" dirty="0" smtClean="0"/>
              <a:t>SEMENTE TRATADA/ REVESTIDA</a:t>
            </a:r>
            <a:endParaRPr lang="pt-BR" b="1" dirty="0"/>
          </a:p>
        </p:txBody>
      </p:sp>
      <p:sp>
        <p:nvSpPr>
          <p:cNvPr id="7" name="CaixaDeTexto 6"/>
          <p:cNvSpPr txBox="1"/>
          <p:nvPr/>
        </p:nvSpPr>
        <p:spPr>
          <a:xfrm>
            <a:off x="10750772" y="6581001"/>
            <a:ext cx="1441228" cy="276999"/>
          </a:xfrm>
          <a:prstGeom prst="rect">
            <a:avLst/>
          </a:prstGeom>
          <a:noFill/>
        </p:spPr>
        <p:txBody>
          <a:bodyPr wrap="none" rtlCol="0">
            <a:spAutoFit/>
          </a:bodyPr>
          <a:lstStyle/>
          <a:p>
            <a:r>
              <a:rPr lang="pt-BR" sz="1200" dirty="0" smtClean="0"/>
              <a:t>FOTO: DIVULGAÇÃO</a:t>
            </a:r>
            <a:endParaRPr lang="pt-BR" sz="1200" dirty="0"/>
          </a:p>
        </p:txBody>
      </p:sp>
    </p:spTree>
    <p:extLst>
      <p:ext uri="{BB962C8B-B14F-4D97-AF65-F5344CB8AC3E}">
        <p14:creationId xmlns:p14="http://schemas.microsoft.com/office/powerpoint/2010/main" val="510848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SEMENTE É TECNOLOGIA</a:t>
            </a:r>
            <a:endParaRPr lang="pt-BR" dirty="0"/>
          </a:p>
        </p:txBody>
      </p:sp>
      <p:sp>
        <p:nvSpPr>
          <p:cNvPr id="3" name="Espaço Reservado para Conteúdo 2"/>
          <p:cNvSpPr>
            <a:spLocks noGrp="1"/>
          </p:cNvSpPr>
          <p:nvPr>
            <p:ph idx="1"/>
          </p:nvPr>
        </p:nvSpPr>
        <p:spPr>
          <a:xfrm>
            <a:off x="281353" y="1951160"/>
            <a:ext cx="8417169" cy="3960000"/>
          </a:xfrm>
          <a:ln w="76200"/>
        </p:spPr>
        <p:style>
          <a:lnRef idx="2">
            <a:schemeClr val="accent6"/>
          </a:lnRef>
          <a:fillRef idx="1">
            <a:schemeClr val="lt1"/>
          </a:fillRef>
          <a:effectRef idx="0">
            <a:schemeClr val="accent6"/>
          </a:effectRef>
          <a:fontRef idx="minor">
            <a:schemeClr val="dk1"/>
          </a:fontRef>
        </p:style>
        <p:txBody>
          <a:bodyPr>
            <a:normAutofit/>
          </a:bodyPr>
          <a:lstStyle/>
          <a:p>
            <a:pPr marL="0" indent="0" algn="ctr">
              <a:lnSpc>
                <a:spcPct val="150000"/>
              </a:lnSpc>
              <a:spcBef>
                <a:spcPts val="600"/>
              </a:spcBef>
              <a:buNone/>
            </a:pPr>
            <a:r>
              <a:rPr lang="pt-BR" dirty="0" smtClean="0"/>
              <a:t>VEÍCULO DE NOVAS TECNOLOGIAS</a:t>
            </a:r>
          </a:p>
          <a:p>
            <a:pPr marL="0" indent="0" algn="ctr">
              <a:lnSpc>
                <a:spcPct val="150000"/>
              </a:lnSpc>
              <a:spcBef>
                <a:spcPts val="600"/>
              </a:spcBef>
              <a:buNone/>
            </a:pPr>
            <a:r>
              <a:rPr lang="pt-BR" dirty="0" smtClean="0"/>
              <a:t>GARANTE O VALOR AGREGADO PELA PESQUISA</a:t>
            </a:r>
          </a:p>
          <a:p>
            <a:pPr marL="0" indent="0" algn="ctr">
              <a:lnSpc>
                <a:spcPct val="150000"/>
              </a:lnSpc>
              <a:spcBef>
                <a:spcPts val="600"/>
              </a:spcBef>
              <a:buNone/>
            </a:pPr>
            <a:r>
              <a:rPr lang="pt-BR" dirty="0" smtClean="0"/>
              <a:t>GARANTE OS GANHOS DE PRODUTIVIDADE</a:t>
            </a:r>
          </a:p>
          <a:p>
            <a:pPr marL="0" indent="0" algn="ctr">
              <a:lnSpc>
                <a:spcPct val="150000"/>
              </a:lnSpc>
              <a:spcBef>
                <a:spcPts val="600"/>
              </a:spcBef>
              <a:buNone/>
            </a:pPr>
            <a:r>
              <a:rPr lang="pt-BR" dirty="0" smtClean="0"/>
              <a:t>FONTE DE TRANSFERÊNCIA DE RENDA AO AGRICULTOR</a:t>
            </a:r>
          </a:p>
          <a:p>
            <a:pPr marL="0" indent="0" algn="ctr">
              <a:lnSpc>
                <a:spcPct val="150000"/>
              </a:lnSpc>
              <a:spcBef>
                <a:spcPts val="600"/>
              </a:spcBef>
              <a:buNone/>
            </a:pPr>
            <a:r>
              <a:rPr lang="pt-BR" dirty="0" smtClean="0"/>
              <a:t>NÃO É UM GRÃO DE GERMINA</a:t>
            </a:r>
          </a:p>
          <a:p>
            <a:pPr marL="0" indent="0" algn="ctr">
              <a:lnSpc>
                <a:spcPct val="150000"/>
              </a:lnSpc>
              <a:spcBef>
                <a:spcPts val="600"/>
              </a:spcBef>
              <a:buNone/>
            </a:pPr>
            <a:endParaRPr lang="pt-BR" dirty="0"/>
          </a:p>
        </p:txBody>
      </p:sp>
      <p:sp>
        <p:nvSpPr>
          <p:cNvPr id="4" name="Retângulo 3"/>
          <p:cNvSpPr/>
          <p:nvPr/>
        </p:nvSpPr>
        <p:spPr>
          <a:xfrm>
            <a:off x="9752358" y="6488668"/>
            <a:ext cx="2439642" cy="369332"/>
          </a:xfrm>
          <a:prstGeom prst="rect">
            <a:avLst/>
          </a:prstGeom>
        </p:spPr>
        <p:txBody>
          <a:bodyPr wrap="none">
            <a:spAutoFit/>
          </a:bodyPr>
          <a:lstStyle/>
          <a:p>
            <a:r>
              <a:rPr lang="pt-BR" dirty="0" smtClean="0"/>
              <a:t>FONTE: ABRASEM, 2014</a:t>
            </a:r>
            <a:endParaRPr lang="pt-BR" dirty="0"/>
          </a:p>
        </p:txBody>
      </p:sp>
      <p:sp>
        <p:nvSpPr>
          <p:cNvPr id="6" name="Retângulo 5"/>
          <p:cNvSpPr/>
          <p:nvPr/>
        </p:nvSpPr>
        <p:spPr>
          <a:xfrm>
            <a:off x="8956431" y="1951160"/>
            <a:ext cx="2910254" cy="3960000"/>
          </a:xfrm>
          <a:prstGeom prst="rect">
            <a:avLst/>
          </a:prstGeom>
          <a:ln w="762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spcBef>
                <a:spcPts val="600"/>
              </a:spcBef>
            </a:pPr>
            <a:r>
              <a:rPr lang="pt-BR" sz="4400" b="1" dirty="0">
                <a:latin typeface="+mj-lt"/>
                <a:ea typeface="+mj-ea"/>
                <a:cs typeface="+mj-cs"/>
              </a:rPr>
              <a:t>QUALIDADE</a:t>
            </a:r>
            <a:r>
              <a:rPr lang="pt-BR" sz="4000" dirty="0"/>
              <a:t> </a:t>
            </a:r>
          </a:p>
          <a:p>
            <a:pPr algn="ctr">
              <a:lnSpc>
                <a:spcPct val="150000"/>
              </a:lnSpc>
              <a:spcBef>
                <a:spcPts val="600"/>
              </a:spcBef>
            </a:pPr>
            <a:r>
              <a:rPr lang="pt-BR" sz="2800" dirty="0" smtClean="0"/>
              <a:t>FÍSICA</a:t>
            </a:r>
            <a:endParaRPr lang="pt-BR" sz="2800" dirty="0"/>
          </a:p>
          <a:p>
            <a:pPr algn="ctr">
              <a:lnSpc>
                <a:spcPct val="150000"/>
              </a:lnSpc>
              <a:spcBef>
                <a:spcPts val="600"/>
              </a:spcBef>
            </a:pPr>
            <a:r>
              <a:rPr lang="pt-BR" sz="2800" dirty="0"/>
              <a:t>FISIOLÓGICA</a:t>
            </a:r>
          </a:p>
          <a:p>
            <a:pPr algn="ctr">
              <a:lnSpc>
                <a:spcPct val="150000"/>
              </a:lnSpc>
              <a:spcBef>
                <a:spcPts val="600"/>
              </a:spcBef>
            </a:pPr>
            <a:r>
              <a:rPr lang="pt-BR" sz="2800" dirty="0" smtClean="0"/>
              <a:t>SANITÁRIA</a:t>
            </a:r>
          </a:p>
          <a:p>
            <a:pPr algn="ctr">
              <a:lnSpc>
                <a:spcPct val="150000"/>
              </a:lnSpc>
              <a:spcBef>
                <a:spcPts val="600"/>
              </a:spcBef>
            </a:pPr>
            <a:endParaRPr lang="pt-BR" sz="2800" dirty="0"/>
          </a:p>
        </p:txBody>
      </p:sp>
    </p:spTree>
    <p:extLst>
      <p:ext uri="{BB962C8B-B14F-4D97-AF65-F5344CB8AC3E}">
        <p14:creationId xmlns:p14="http://schemas.microsoft.com/office/powerpoint/2010/main" val="2320899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SEMENTES REVESTIDAS</a:t>
            </a:r>
            <a:endParaRPr lang="pt-BR" b="1" dirty="0"/>
          </a:p>
        </p:txBody>
      </p:sp>
      <p:sp>
        <p:nvSpPr>
          <p:cNvPr id="3" name="Espaço Reservado para Conteúdo 2"/>
          <p:cNvSpPr>
            <a:spLocks noGrp="1"/>
          </p:cNvSpPr>
          <p:nvPr>
            <p:ph idx="1"/>
          </p:nvPr>
        </p:nvSpPr>
        <p:spPr/>
        <p:txBody>
          <a:bodyPr>
            <a:normAutofit/>
          </a:bodyPr>
          <a:lstStyle/>
          <a:p>
            <a:pPr marL="0" indent="0" algn="ctr">
              <a:buNone/>
            </a:pPr>
            <a:r>
              <a:rPr lang="pt-BR" dirty="0" smtClean="0"/>
              <a:t>ALTERNAÇÃO SIGNIFICATIVA DE TAMANHO, PESO OU FORMATO</a:t>
            </a:r>
          </a:p>
          <a:p>
            <a:pPr marL="0" indent="0" algn="ctr">
              <a:buNone/>
            </a:pPr>
            <a:endParaRPr lang="pt-BR" dirty="0"/>
          </a:p>
        </p:txBody>
      </p:sp>
      <p:sp>
        <p:nvSpPr>
          <p:cNvPr id="5" name="Retângulo 4"/>
          <p:cNvSpPr/>
          <p:nvPr/>
        </p:nvSpPr>
        <p:spPr>
          <a:xfrm>
            <a:off x="321788" y="3027784"/>
            <a:ext cx="3600000" cy="3046988"/>
          </a:xfrm>
          <a:prstGeom prst="rect">
            <a:avLst/>
          </a:prstGeom>
          <a:ln w="762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pt-BR" sz="4000" b="1" u="sng" dirty="0" smtClean="0"/>
              <a:t>PELOTIZADAS</a:t>
            </a:r>
            <a:endParaRPr lang="pt-BR" sz="4000" b="1" u="sng" dirty="0"/>
          </a:p>
          <a:p>
            <a:pPr algn="ctr"/>
            <a:endParaRPr lang="pt-BR" sz="4000" b="1" dirty="0" smtClean="0"/>
          </a:p>
          <a:p>
            <a:pPr algn="ctr"/>
            <a:r>
              <a:rPr lang="pt-BR" sz="2800" dirty="0" smtClean="0"/>
              <a:t>“ESFÉRICAS”</a:t>
            </a:r>
          </a:p>
          <a:p>
            <a:pPr algn="ctr"/>
            <a:endParaRPr lang="pt-BR" sz="2800" dirty="0" smtClean="0"/>
          </a:p>
          <a:p>
            <a:pPr algn="ctr"/>
            <a:r>
              <a:rPr lang="pt-BR" sz="2800" dirty="0" smtClean="0"/>
              <a:t>1 SEMENTE</a:t>
            </a:r>
          </a:p>
          <a:p>
            <a:pPr algn="ctr"/>
            <a:endParaRPr lang="pt-BR" sz="2800" dirty="0" smtClean="0"/>
          </a:p>
        </p:txBody>
      </p:sp>
      <p:sp>
        <p:nvSpPr>
          <p:cNvPr id="6" name="Retângulo 5"/>
          <p:cNvSpPr/>
          <p:nvPr/>
        </p:nvSpPr>
        <p:spPr>
          <a:xfrm>
            <a:off x="4309648" y="3027784"/>
            <a:ext cx="3600000" cy="3046988"/>
          </a:xfrm>
          <a:prstGeom prst="rect">
            <a:avLst/>
          </a:prstGeom>
          <a:ln w="76200"/>
        </p:spPr>
        <p:style>
          <a:lnRef idx="2">
            <a:schemeClr val="accent6"/>
          </a:lnRef>
          <a:fillRef idx="1">
            <a:schemeClr val="lt1"/>
          </a:fillRef>
          <a:effectRef idx="0">
            <a:schemeClr val="accent6"/>
          </a:effectRef>
          <a:fontRef idx="minor">
            <a:schemeClr val="dk1"/>
          </a:fontRef>
        </p:style>
        <p:txBody>
          <a:bodyPr>
            <a:spAutoFit/>
          </a:bodyPr>
          <a:lstStyle/>
          <a:p>
            <a:pPr algn="ctr"/>
            <a:r>
              <a:rPr lang="pt-BR" sz="4000" b="1" u="sng" dirty="0" smtClean="0"/>
              <a:t>GRÂNULOS</a:t>
            </a:r>
          </a:p>
          <a:p>
            <a:pPr algn="ctr"/>
            <a:endParaRPr lang="pt-BR" sz="4000" b="1" dirty="0"/>
          </a:p>
          <a:p>
            <a:pPr algn="ctr"/>
            <a:r>
              <a:rPr lang="pt-BR" sz="2800" dirty="0" smtClean="0"/>
              <a:t>”CILÍNDRICAS”</a:t>
            </a:r>
          </a:p>
          <a:p>
            <a:pPr algn="ctr"/>
            <a:endParaRPr lang="pt-BR" sz="2800" dirty="0" smtClean="0"/>
          </a:p>
          <a:p>
            <a:pPr algn="ctr"/>
            <a:r>
              <a:rPr lang="pt-BR" sz="2800" dirty="0" smtClean="0"/>
              <a:t>MAIS DE 1 SEMENTE</a:t>
            </a:r>
          </a:p>
          <a:p>
            <a:pPr algn="ctr"/>
            <a:endParaRPr lang="pt-BR" sz="2800" dirty="0" smtClean="0"/>
          </a:p>
        </p:txBody>
      </p:sp>
      <p:sp>
        <p:nvSpPr>
          <p:cNvPr id="7" name="Retângulo 6"/>
          <p:cNvSpPr/>
          <p:nvPr/>
        </p:nvSpPr>
        <p:spPr>
          <a:xfrm>
            <a:off x="8297508" y="3027784"/>
            <a:ext cx="3600000" cy="3046988"/>
          </a:xfrm>
          <a:prstGeom prst="rect">
            <a:avLst/>
          </a:prstGeom>
          <a:ln w="762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pt-BR" sz="4000" b="1" u="sng" dirty="0" smtClean="0"/>
              <a:t>INCRUSTADAS</a:t>
            </a:r>
          </a:p>
          <a:p>
            <a:pPr algn="ctr"/>
            <a:endParaRPr lang="pt-BR" sz="4000" b="1" dirty="0"/>
          </a:p>
          <a:p>
            <a:pPr algn="ctr"/>
            <a:r>
              <a:rPr lang="pt-BR" sz="2800" dirty="0" smtClean="0"/>
              <a:t>“MESMO FORMATO”</a:t>
            </a:r>
          </a:p>
          <a:p>
            <a:pPr algn="ctr"/>
            <a:endParaRPr lang="pt-BR" sz="2800" dirty="0" smtClean="0"/>
          </a:p>
          <a:p>
            <a:pPr algn="ctr"/>
            <a:endParaRPr lang="pt-BR" sz="2800" dirty="0" smtClean="0"/>
          </a:p>
          <a:p>
            <a:pPr algn="ctr"/>
            <a:endParaRPr lang="pt-BR" sz="2800" dirty="0" smtClean="0"/>
          </a:p>
        </p:txBody>
      </p:sp>
    </p:spTree>
    <p:extLst>
      <p:ext uri="{BB962C8B-B14F-4D97-AF65-F5344CB8AC3E}">
        <p14:creationId xmlns:p14="http://schemas.microsoft.com/office/powerpoint/2010/main" val="2372959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SEMENTES TRATADAS (PELICULIZAÇÃO)</a:t>
            </a:r>
            <a:endParaRPr lang="pt-BR" b="1" dirty="0"/>
          </a:p>
        </p:txBody>
      </p:sp>
      <p:grpSp>
        <p:nvGrpSpPr>
          <p:cNvPr id="11" name="Grupo 10"/>
          <p:cNvGrpSpPr/>
          <p:nvPr/>
        </p:nvGrpSpPr>
        <p:grpSpPr>
          <a:xfrm>
            <a:off x="1840362" y="1579418"/>
            <a:ext cx="8511275" cy="5020644"/>
            <a:chOff x="411669" y="1676400"/>
            <a:chExt cx="8511275" cy="5020644"/>
          </a:xfrm>
        </p:grpSpPr>
        <p:pic>
          <p:nvPicPr>
            <p:cNvPr id="4" name="Picture 2" descr="GIRAS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0" y="1690688"/>
              <a:ext cx="2140816" cy="16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SOJA s"/>
            <p:cNvPicPr>
              <a:picLocks noChangeAspect="1" noChangeArrowheads="1"/>
            </p:cNvPicPr>
            <p:nvPr/>
          </p:nvPicPr>
          <p:blipFill rotWithShape="1">
            <a:blip r:embed="rId3">
              <a:extLst>
                <a:ext uri="{28A0092B-C50C-407E-A947-70E740481C1C}">
                  <a14:useLocalDpi xmlns:a14="http://schemas.microsoft.com/office/drawing/2010/main" val="0"/>
                </a:ext>
              </a:extLst>
            </a:blip>
            <a:srcRect b="14056"/>
            <a:stretch/>
          </p:blipFill>
          <p:spPr bwMode="auto">
            <a:xfrm>
              <a:off x="2985543" y="5284105"/>
              <a:ext cx="2140816" cy="137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OJA 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70" y="3486914"/>
              <a:ext cx="2140816" cy="16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TRIGOs"/>
            <p:cNvPicPr>
              <a:picLocks noChangeAspect="1" noChangeArrowheads="1"/>
            </p:cNvPicPr>
            <p:nvPr/>
          </p:nvPicPr>
          <p:blipFill rotWithShape="1">
            <a:blip r:embed="rId5">
              <a:extLst>
                <a:ext uri="{28A0092B-C50C-407E-A947-70E740481C1C}">
                  <a14:useLocalDpi xmlns:a14="http://schemas.microsoft.com/office/drawing/2010/main" val="0"/>
                </a:ext>
              </a:extLst>
            </a:blip>
            <a:srcRect t="36034"/>
            <a:stretch/>
          </p:blipFill>
          <p:spPr bwMode="auto">
            <a:xfrm>
              <a:off x="5546362" y="1676400"/>
              <a:ext cx="3376582" cy="16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GIRASOL 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016" y="1690688"/>
              <a:ext cx="2140816" cy="16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AIZ s2"/>
            <p:cNvPicPr>
              <a:picLocks noChangeAspect="1" noChangeArrowheads="1"/>
            </p:cNvPicPr>
            <p:nvPr/>
          </p:nvPicPr>
          <p:blipFill>
            <a:blip r:embed="rId7">
              <a:extLst>
                <a:ext uri="{28A0092B-C50C-407E-A947-70E740481C1C}">
                  <a14:useLocalDpi xmlns:a14="http://schemas.microsoft.com/office/drawing/2010/main" val="0"/>
                </a:ext>
              </a:extLst>
            </a:blip>
            <a:srcRect t="12000"/>
            <a:stretch>
              <a:fillRect/>
            </a:stretch>
          </p:blipFill>
          <p:spPr bwMode="auto">
            <a:xfrm>
              <a:off x="411669" y="5284105"/>
              <a:ext cx="2140817" cy="141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MAIZ s3"/>
            <p:cNvPicPr>
              <a:picLocks noChangeAspect="1" noChangeArrowheads="1"/>
            </p:cNvPicPr>
            <p:nvPr/>
          </p:nvPicPr>
          <p:blipFill rotWithShape="1">
            <a:blip r:embed="rId8">
              <a:extLst>
                <a:ext uri="{28A0092B-C50C-407E-A947-70E740481C1C}">
                  <a14:useLocalDpi xmlns:a14="http://schemas.microsoft.com/office/drawing/2010/main" val="0"/>
                </a:ext>
              </a:extLst>
            </a:blip>
            <a:srcRect t="24001" r="21631"/>
            <a:stretch/>
          </p:blipFill>
          <p:spPr bwMode="auto">
            <a:xfrm>
              <a:off x="2979016" y="3486914"/>
              <a:ext cx="2143311" cy="155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Resultado de imagem para PELETIZADAS SEMENTES"/>
            <p:cNvPicPr>
              <a:picLocks noChangeAspect="1" noChangeArrowheads="1"/>
            </p:cNvPicPr>
            <p:nvPr/>
          </p:nvPicPr>
          <p:blipFill rotWithShape="1">
            <a:blip r:embed="rId9">
              <a:extLst>
                <a:ext uri="{28A0092B-C50C-407E-A947-70E740481C1C}">
                  <a14:useLocalDpi xmlns:a14="http://schemas.microsoft.com/office/drawing/2010/main" val="0"/>
                </a:ext>
              </a:extLst>
            </a:blip>
            <a:srcRect l="13887" t="15462" r="14296" b="16962"/>
            <a:stretch/>
          </p:blipFill>
          <p:spPr bwMode="auto">
            <a:xfrm>
              <a:off x="5546362" y="3486914"/>
              <a:ext cx="3376582" cy="3177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213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99564" y="615011"/>
            <a:ext cx="10515600" cy="4351338"/>
          </a:xfrm>
        </p:spPr>
        <p:txBody>
          <a:bodyPr vert="horz" lIns="91440" tIns="45720" rIns="91440" bIns="45720" rtlCol="0">
            <a:normAutofit/>
          </a:bodyPr>
          <a:lstStyle/>
          <a:p>
            <a:pPr algn="ctr">
              <a:buNone/>
            </a:pPr>
            <a:r>
              <a:rPr lang="en-US" altLang="pt-BR" sz="4400" b="1" dirty="0">
                <a:latin typeface="+mj-lt"/>
                <a:ea typeface="+mj-ea"/>
                <a:cs typeface="+mj-cs"/>
              </a:rPr>
              <a:t>INCRUSTAÇÃO</a:t>
            </a:r>
          </a:p>
          <a:p>
            <a:pPr algn="ctr">
              <a:buNone/>
            </a:pPr>
            <a:endParaRPr lang="en-US" altLang="pt-BR" b="1" dirty="0" smtClean="0">
              <a:latin typeface="Tahoma" panose="020B0604030504040204" pitchFamily="34" charset="0"/>
            </a:endParaRPr>
          </a:p>
          <a:p>
            <a:pPr marL="0" indent="0" algn="ctr">
              <a:lnSpc>
                <a:spcPct val="150000"/>
              </a:lnSpc>
              <a:spcBef>
                <a:spcPts val="600"/>
              </a:spcBef>
              <a:buNone/>
            </a:pPr>
            <a:endParaRPr lang="pt-BR" dirty="0"/>
          </a:p>
        </p:txBody>
      </p:sp>
      <p:pic>
        <p:nvPicPr>
          <p:cNvPr id="10" name="Picture 4" descr="milho doce bom"/>
          <p:cNvPicPr>
            <a:picLocks noChangeAspect="1" noChangeArrowheads="1"/>
          </p:cNvPicPr>
          <p:nvPr/>
        </p:nvPicPr>
        <p:blipFill>
          <a:blip r:embed="rId2">
            <a:extLst>
              <a:ext uri="{28A0092B-C50C-407E-A947-70E740481C1C}">
                <a14:useLocalDpi xmlns:a14="http://schemas.microsoft.com/office/drawing/2010/main" val="0"/>
              </a:ext>
            </a:extLst>
          </a:blip>
          <a:srcRect r="16000" b="9859"/>
          <a:stretch>
            <a:fillRect/>
          </a:stretch>
        </p:blipFill>
        <p:spPr bwMode="auto">
          <a:xfrm>
            <a:off x="7202605" y="1733266"/>
            <a:ext cx="3898206" cy="431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Resultado de imagem para INCRUSTAÇÃO SEMENTES TRATADAS"/>
          <p:cNvPicPr>
            <a:picLocks noChangeAspect="1" noChangeArrowheads="1"/>
          </p:cNvPicPr>
          <p:nvPr/>
        </p:nvPicPr>
        <p:blipFill rotWithShape="1">
          <a:blip r:embed="rId3">
            <a:extLst>
              <a:ext uri="{28A0092B-C50C-407E-A947-70E740481C1C}">
                <a14:useLocalDpi xmlns:a14="http://schemas.microsoft.com/office/drawing/2010/main" val="0"/>
              </a:ext>
            </a:extLst>
          </a:blip>
          <a:srcRect r="9830" b="11765"/>
          <a:stretch/>
        </p:blipFill>
        <p:spPr bwMode="auto">
          <a:xfrm>
            <a:off x="693190" y="1733266"/>
            <a:ext cx="5857735" cy="4299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51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99564" y="615011"/>
            <a:ext cx="10515600" cy="4351338"/>
          </a:xfrm>
        </p:spPr>
        <p:txBody>
          <a:bodyPr vert="horz" lIns="91440" tIns="45720" rIns="91440" bIns="45720" rtlCol="0">
            <a:normAutofit/>
          </a:bodyPr>
          <a:lstStyle/>
          <a:p>
            <a:pPr algn="ctr">
              <a:buNone/>
            </a:pPr>
            <a:r>
              <a:rPr lang="en-US" altLang="pt-BR" sz="4400" b="1" dirty="0" smtClean="0">
                <a:latin typeface="+mj-lt"/>
                <a:ea typeface="+mj-ea"/>
                <a:cs typeface="+mj-cs"/>
              </a:rPr>
              <a:t>PELOTIZAÇÃO</a:t>
            </a:r>
          </a:p>
          <a:p>
            <a:pPr algn="ctr">
              <a:buNone/>
            </a:pPr>
            <a:endParaRPr lang="en-US" altLang="pt-BR" b="1" dirty="0" smtClean="0">
              <a:latin typeface="Tahoma" panose="020B0604030504040204" pitchFamily="34" charset="0"/>
            </a:endParaRPr>
          </a:p>
        </p:txBody>
      </p:sp>
      <p:pic>
        <p:nvPicPr>
          <p:cNvPr id="4098" name="Picture 2" descr="Resultado de imagem para PELETIZADAS SEM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923" y="1981382"/>
            <a:ext cx="5238750" cy="34766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m para PELETIZADAS SEMEN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58" y="1428932"/>
            <a:ext cx="4752975"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2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649756" cy="1325563"/>
          </a:xfrm>
        </p:spPr>
        <p:txBody>
          <a:bodyPr>
            <a:normAutofit/>
          </a:bodyPr>
          <a:lstStyle/>
          <a:p>
            <a:r>
              <a:rPr lang="pt-BR" sz="4000" b="1" dirty="0" smtClean="0"/>
              <a:t>ANÁLISE DA QUALIDADE DAS SEMENTES TRATADAS</a:t>
            </a:r>
            <a:endParaRPr lang="pt-BR" sz="4000" b="1" dirty="0"/>
          </a:p>
        </p:txBody>
      </p:sp>
      <p:sp>
        <p:nvSpPr>
          <p:cNvPr id="3" name="Espaço Reservado para Conteúdo 2"/>
          <p:cNvSpPr>
            <a:spLocks noGrp="1"/>
          </p:cNvSpPr>
          <p:nvPr>
            <p:ph idx="1"/>
          </p:nvPr>
        </p:nvSpPr>
        <p:spPr>
          <a:xfrm>
            <a:off x="557303" y="2382689"/>
            <a:ext cx="5215942" cy="3240000"/>
          </a:xfrm>
          <a:ln w="76200">
            <a:solidFill>
              <a:schemeClr val="accent6">
                <a:lumMod val="75000"/>
              </a:schemeClr>
            </a:solidFill>
          </a:ln>
        </p:spPr>
        <p:txBody>
          <a:bodyPr vert="horz" lIns="91440" tIns="45720" rIns="91440" bIns="45720" rtlCol="0">
            <a:normAutofit/>
          </a:bodyPr>
          <a:lstStyle/>
          <a:p>
            <a:pPr marL="0" indent="0" algn="ctr">
              <a:lnSpc>
                <a:spcPct val="150000"/>
              </a:lnSpc>
              <a:spcBef>
                <a:spcPts val="600"/>
              </a:spcBef>
              <a:buNone/>
            </a:pPr>
            <a:r>
              <a:rPr lang="pt-BR" b="1" dirty="0" smtClean="0"/>
              <a:t>PARÂMETROS REFERENCIÁVEIS</a:t>
            </a:r>
          </a:p>
          <a:p>
            <a:pPr marL="0" indent="0" algn="ctr">
              <a:lnSpc>
                <a:spcPct val="150000"/>
              </a:lnSpc>
              <a:spcBef>
                <a:spcPts val="600"/>
              </a:spcBef>
              <a:buNone/>
            </a:pPr>
            <a:r>
              <a:rPr lang="pt-BR" dirty="0" smtClean="0"/>
              <a:t>LIBERAÇÃO DE POEIRA</a:t>
            </a:r>
          </a:p>
          <a:p>
            <a:pPr marL="0" indent="0" algn="ctr">
              <a:lnSpc>
                <a:spcPct val="150000"/>
              </a:lnSpc>
              <a:spcBef>
                <a:spcPts val="600"/>
              </a:spcBef>
              <a:buNone/>
            </a:pPr>
            <a:r>
              <a:rPr lang="pt-BR" dirty="0" smtClean="0"/>
              <a:t>DETERMINAÇÃO DE ATIVO</a:t>
            </a:r>
          </a:p>
          <a:p>
            <a:pPr marL="0" indent="0" algn="ctr">
              <a:lnSpc>
                <a:spcPct val="150000"/>
              </a:lnSpc>
              <a:spcBef>
                <a:spcPts val="600"/>
              </a:spcBef>
              <a:buNone/>
            </a:pPr>
            <a:r>
              <a:rPr lang="pt-BR" dirty="0" smtClean="0"/>
              <a:t>RECOBRIMENTO</a:t>
            </a:r>
          </a:p>
        </p:txBody>
      </p:sp>
      <p:sp>
        <p:nvSpPr>
          <p:cNvPr id="4" name="Espaço Reservado para Conteúdo 2"/>
          <p:cNvSpPr txBox="1">
            <a:spLocks/>
          </p:cNvSpPr>
          <p:nvPr/>
        </p:nvSpPr>
        <p:spPr>
          <a:xfrm>
            <a:off x="6438265" y="2382689"/>
            <a:ext cx="5215945" cy="3240000"/>
          </a:xfrm>
          <a:prstGeom prst="rect">
            <a:avLst/>
          </a:prstGeom>
          <a:ln w="76200">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600"/>
              </a:spcBef>
              <a:buFont typeface="Arial" panose="020B0604020202020204" pitchFamily="34" charset="0"/>
              <a:buNone/>
            </a:pPr>
            <a:r>
              <a:rPr lang="pt-BR" b="1" dirty="0" smtClean="0"/>
              <a:t>PARÂMETROS COMPARATIVOS</a:t>
            </a:r>
          </a:p>
          <a:p>
            <a:pPr marL="0" indent="0" algn="ctr">
              <a:lnSpc>
                <a:spcPct val="150000"/>
              </a:lnSpc>
              <a:spcBef>
                <a:spcPts val="600"/>
              </a:spcBef>
              <a:buFont typeface="Arial" panose="020B0604020202020204" pitchFamily="34" charset="0"/>
              <a:buNone/>
            </a:pPr>
            <a:r>
              <a:rPr lang="pt-BR" dirty="0" smtClean="0"/>
              <a:t>PLANTABILIDADE</a:t>
            </a:r>
          </a:p>
          <a:p>
            <a:pPr marL="0" indent="0" algn="ctr">
              <a:lnSpc>
                <a:spcPct val="150000"/>
              </a:lnSpc>
              <a:spcBef>
                <a:spcPts val="600"/>
              </a:spcBef>
              <a:buFont typeface="Arial" panose="020B0604020202020204" pitchFamily="34" charset="0"/>
              <a:buNone/>
            </a:pPr>
            <a:r>
              <a:rPr lang="pt-BR" dirty="0" smtClean="0"/>
              <a:t>RESISTÊNCIA À ABRASÃO</a:t>
            </a:r>
          </a:p>
          <a:p>
            <a:pPr marL="0" indent="0" algn="ctr">
              <a:lnSpc>
                <a:spcPct val="150000"/>
              </a:lnSpc>
              <a:spcBef>
                <a:spcPts val="600"/>
              </a:spcBef>
              <a:buFont typeface="Arial" panose="020B0604020202020204" pitchFamily="34" charset="0"/>
              <a:buNone/>
            </a:pPr>
            <a:r>
              <a:rPr lang="pt-BR" dirty="0" smtClean="0"/>
              <a:t>FLUIDEZ</a:t>
            </a:r>
            <a:endParaRPr lang="pt-BR" dirty="0"/>
          </a:p>
        </p:txBody>
      </p:sp>
      <p:sp>
        <p:nvSpPr>
          <p:cNvPr id="7" name="Retângulo 6"/>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1182993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RECOBRIMENTO</a:t>
            </a:r>
            <a:endParaRPr lang="pt-BR" b="1" dirty="0"/>
          </a:p>
        </p:txBody>
      </p:sp>
      <p:pic>
        <p:nvPicPr>
          <p:cNvPr id="5"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7497" t="34111" r="8493" b="11263"/>
          <a:stretch/>
        </p:blipFill>
        <p:spPr>
          <a:xfrm>
            <a:off x="1009528" y="1545694"/>
            <a:ext cx="10172944" cy="4765344"/>
          </a:xfrm>
          <a:prstGeom prst="rect">
            <a:avLst/>
          </a:prstGeom>
          <a:ln>
            <a:solidFill>
              <a:schemeClr val="accent6">
                <a:lumMod val="75000"/>
              </a:schemeClr>
            </a:solidFill>
          </a:ln>
        </p:spPr>
      </p:pic>
      <p:sp>
        <p:nvSpPr>
          <p:cNvPr id="6" name="Retângulo 5"/>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3843491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PLANTABILIDADE</a:t>
            </a:r>
            <a:endParaRPr lang="pt-BR" b="1" dirty="0"/>
          </a:p>
        </p:txBody>
      </p:sp>
      <p:sp>
        <p:nvSpPr>
          <p:cNvPr id="3" name="Espaço Reservado para Conteúdo 2"/>
          <p:cNvSpPr>
            <a:spLocks noGrp="1"/>
          </p:cNvSpPr>
          <p:nvPr>
            <p:ph idx="1"/>
          </p:nvPr>
        </p:nvSpPr>
        <p:spPr/>
        <p:txBody>
          <a:bodyPr vert="horz" lIns="91440" tIns="45720" rIns="91440" bIns="45720" rtlCol="0">
            <a:normAutofit/>
          </a:bodyPr>
          <a:lstStyle/>
          <a:p>
            <a:pPr marL="0" indent="0" algn="ctr">
              <a:lnSpc>
                <a:spcPct val="150000"/>
              </a:lnSpc>
              <a:spcBef>
                <a:spcPts val="600"/>
              </a:spcBef>
              <a:buNone/>
            </a:pPr>
            <a:r>
              <a:rPr lang="pt-BR" dirty="0" smtClean="0"/>
              <a:t>AVALIAR PERFORMANCE SEMEADURA DAS SEMENTES TRATADAS</a:t>
            </a:r>
          </a:p>
          <a:p>
            <a:pPr marL="0" indent="0" algn="ctr">
              <a:lnSpc>
                <a:spcPct val="150000"/>
              </a:lnSpc>
              <a:spcBef>
                <a:spcPts val="600"/>
              </a:spcBef>
              <a:buNone/>
            </a:pPr>
            <a:r>
              <a:rPr lang="pt-BR" dirty="0" smtClean="0"/>
              <a:t>PREVER POSSÍVEIS IMPACTOS DO TRATAMENTO DE SEMENTES</a:t>
            </a:r>
            <a:endParaRPr lang="pt-BR" dirty="0"/>
          </a:p>
        </p:txBody>
      </p:sp>
      <p:sp>
        <p:nvSpPr>
          <p:cNvPr id="6" name="Retângulo 5"/>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grpSp>
        <p:nvGrpSpPr>
          <p:cNvPr id="11" name="Grupo 10"/>
          <p:cNvGrpSpPr/>
          <p:nvPr/>
        </p:nvGrpSpPr>
        <p:grpSpPr>
          <a:xfrm>
            <a:off x="183721" y="3283299"/>
            <a:ext cx="11824557" cy="3028601"/>
            <a:chOff x="183721" y="3283299"/>
            <a:chExt cx="11824557" cy="3028601"/>
          </a:xfrm>
        </p:grpSpPr>
        <p:pic>
          <p:nvPicPr>
            <p:cNvPr id="5"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2064" t="45357" r="2844" b="21198"/>
            <a:stretch/>
          </p:blipFill>
          <p:spPr>
            <a:xfrm>
              <a:off x="183721" y="3322696"/>
              <a:ext cx="11824557" cy="2989204"/>
            </a:xfrm>
            <a:prstGeom prst="rect">
              <a:avLst/>
            </a:prstGeom>
          </p:spPr>
        </p:pic>
        <p:sp>
          <p:nvSpPr>
            <p:cNvPr id="7" name="Retângulo 6"/>
            <p:cNvSpPr/>
            <p:nvPr/>
          </p:nvSpPr>
          <p:spPr>
            <a:xfrm>
              <a:off x="286603" y="3323168"/>
              <a:ext cx="3793585" cy="507831"/>
            </a:xfrm>
            <a:prstGeom prst="rect">
              <a:avLst/>
            </a:prstGeom>
            <a:solidFill>
              <a:schemeClr val="bg1"/>
            </a:solidFill>
          </p:spPr>
          <p:txBody>
            <a:bodyPr wrap="square">
              <a:spAutoFit/>
            </a:bodyPr>
            <a:lstStyle/>
            <a:p>
              <a:pPr algn="ctr">
                <a:lnSpc>
                  <a:spcPct val="150000"/>
                </a:lnSpc>
                <a:spcBef>
                  <a:spcPts val="600"/>
                </a:spcBef>
              </a:pPr>
              <a:r>
                <a:rPr lang="en-US" altLang="pt-BR" dirty="0" smtClean="0"/>
                <a:t>SEMEADORA</a:t>
              </a:r>
              <a:endParaRPr lang="pt-BR" dirty="0"/>
            </a:p>
          </p:txBody>
        </p:sp>
        <p:sp>
          <p:nvSpPr>
            <p:cNvPr id="9" name="Retângulo 8"/>
            <p:cNvSpPr/>
            <p:nvPr/>
          </p:nvSpPr>
          <p:spPr>
            <a:xfrm>
              <a:off x="4202498" y="3283299"/>
              <a:ext cx="3869109" cy="507831"/>
            </a:xfrm>
            <a:prstGeom prst="rect">
              <a:avLst/>
            </a:prstGeom>
            <a:solidFill>
              <a:schemeClr val="bg1"/>
            </a:solidFill>
          </p:spPr>
          <p:txBody>
            <a:bodyPr wrap="square">
              <a:spAutoFit/>
            </a:bodyPr>
            <a:lstStyle/>
            <a:p>
              <a:pPr algn="ctr">
                <a:lnSpc>
                  <a:spcPct val="150000"/>
                </a:lnSpc>
                <a:spcBef>
                  <a:spcPts val="600"/>
                </a:spcBef>
              </a:pPr>
              <a:r>
                <a:rPr lang="en-US" altLang="pt-BR" dirty="0" smtClean="0"/>
                <a:t>PROFUNDIDADE E ESPAÇAMENTO</a:t>
              </a:r>
              <a:endParaRPr lang="pt-BR" dirty="0"/>
            </a:p>
          </p:txBody>
        </p:sp>
        <p:sp>
          <p:nvSpPr>
            <p:cNvPr id="10" name="Retângulo 9"/>
            <p:cNvSpPr/>
            <p:nvPr/>
          </p:nvSpPr>
          <p:spPr>
            <a:xfrm>
              <a:off x="8071607" y="3322696"/>
              <a:ext cx="3643448" cy="507831"/>
            </a:xfrm>
            <a:prstGeom prst="rect">
              <a:avLst/>
            </a:prstGeom>
            <a:solidFill>
              <a:schemeClr val="bg1"/>
            </a:solidFill>
          </p:spPr>
          <p:txBody>
            <a:bodyPr wrap="square">
              <a:spAutoFit/>
            </a:bodyPr>
            <a:lstStyle/>
            <a:p>
              <a:pPr algn="ctr">
                <a:lnSpc>
                  <a:spcPct val="150000"/>
                </a:lnSpc>
                <a:spcBef>
                  <a:spcPts val="600"/>
                </a:spcBef>
              </a:pPr>
              <a:r>
                <a:rPr lang="en-US" altLang="pt-BR" dirty="0" smtClean="0"/>
                <a:t>EMERGÊNCIA UNIFORME/ ESTANDE</a:t>
              </a:r>
              <a:endParaRPr lang="pt-BR" dirty="0"/>
            </a:p>
          </p:txBody>
        </p:sp>
      </p:grpSp>
    </p:spTree>
    <p:extLst>
      <p:ext uri="{BB962C8B-B14F-4D97-AF65-F5344CB8AC3E}">
        <p14:creationId xmlns:p14="http://schemas.microsoft.com/office/powerpoint/2010/main" val="3383557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RESISTÊNCIA À ABRASÃO</a:t>
            </a:r>
            <a:endParaRPr lang="pt-BR" b="1" dirty="0"/>
          </a:p>
        </p:txBody>
      </p:sp>
      <p:sp>
        <p:nvSpPr>
          <p:cNvPr id="3" name="Espaço Reservado para Conteúdo 2"/>
          <p:cNvSpPr>
            <a:spLocks noGrp="1"/>
          </p:cNvSpPr>
          <p:nvPr>
            <p:ph idx="1"/>
          </p:nvPr>
        </p:nvSpPr>
        <p:spPr>
          <a:xfrm>
            <a:off x="838200" y="1479204"/>
            <a:ext cx="10515600" cy="4351338"/>
          </a:xfrm>
        </p:spPr>
        <p:txBody>
          <a:bodyPr vert="horz" lIns="91440" tIns="45720" rIns="91440" bIns="45720" rtlCol="0">
            <a:normAutofit/>
          </a:bodyPr>
          <a:lstStyle/>
          <a:p>
            <a:pPr marL="0" indent="0" algn="ctr">
              <a:lnSpc>
                <a:spcPct val="150000"/>
              </a:lnSpc>
              <a:spcBef>
                <a:spcPts val="0"/>
              </a:spcBef>
              <a:buNone/>
            </a:pPr>
            <a:r>
              <a:rPr lang="pt-BR" dirty="0" smtClean="0"/>
              <a:t>CAPACIDADE DE ADESÃO DO RECOBRIMENTO SOBRE OS IMPACTOS OCASIONADOS ÀS SEMENTES DURANTE AS OPERAÇÕES DE ENSAQUE, TRASPORTE E ABASTECIMENTO DA SEMEADORA</a:t>
            </a:r>
          </a:p>
          <a:p>
            <a:pPr marL="0" indent="0" algn="ctr">
              <a:lnSpc>
                <a:spcPct val="150000"/>
              </a:lnSpc>
              <a:spcBef>
                <a:spcPts val="0"/>
              </a:spcBef>
              <a:buNone/>
            </a:pPr>
            <a:r>
              <a:rPr lang="pt-BR" dirty="0" smtClean="0"/>
              <a:t>ANÁLISE VISUAL COMPARATIVA</a:t>
            </a:r>
          </a:p>
        </p:txBody>
      </p:sp>
      <p:pic>
        <p:nvPicPr>
          <p:cNvPr id="5"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2455" t="59255" r="48668" b="6007"/>
          <a:stretch/>
        </p:blipFill>
        <p:spPr>
          <a:xfrm>
            <a:off x="3237755" y="3945827"/>
            <a:ext cx="5716489" cy="2912173"/>
          </a:xfrm>
          <a:prstGeom prst="rect">
            <a:avLst/>
          </a:prstGeom>
        </p:spPr>
      </p:pic>
      <p:sp>
        <p:nvSpPr>
          <p:cNvPr id="7" name="Retângulo 6"/>
          <p:cNvSpPr/>
          <p:nvPr/>
        </p:nvSpPr>
        <p:spPr>
          <a:xfrm rot="16200000">
            <a:off x="9677367" y="4358756"/>
            <a:ext cx="4721489" cy="276999"/>
          </a:xfrm>
          <a:prstGeom prst="rect">
            <a:avLst/>
          </a:prstGeom>
        </p:spPr>
        <p:txBody>
          <a:bodyPr wrap="square">
            <a:spAutoFit/>
          </a:bodyPr>
          <a:lstStyle/>
          <a:p>
            <a:r>
              <a:rPr lang="pt-BR" sz="1200" dirty="0">
                <a:latin typeface="Calibri" panose="020F0502020204030204" pitchFamily="34" charset="0"/>
              </a:rPr>
              <a:t>FONTE: </a:t>
            </a:r>
            <a:r>
              <a:rPr lang="pt-BR" sz="1200" dirty="0" smtClean="0">
                <a:latin typeface="Calibri" panose="020F0502020204030204" pitchFamily="34" charset="0"/>
              </a:rPr>
              <a:t>GETS (</a:t>
            </a:r>
            <a:r>
              <a:rPr lang="pt-BR" sz="1200" dirty="0">
                <a:latin typeface="Calibri" panose="020F0502020204030204" pitchFamily="34" charset="0"/>
              </a:rPr>
              <a:t>Grupo de Estudos em </a:t>
            </a:r>
            <a:r>
              <a:rPr lang="pt-BR" sz="1200" b="0" i="0" u="none" strike="noStrike" baseline="0" dirty="0" smtClean="0">
                <a:latin typeface="Calibri" panose="020F0502020204030204" pitchFamily="34" charset="0"/>
              </a:rPr>
              <a:t>Tratamento de Sementes) </a:t>
            </a:r>
            <a:endParaRPr lang="pt-BR" sz="1200" dirty="0"/>
          </a:p>
        </p:txBody>
      </p:sp>
    </p:spTree>
    <p:extLst>
      <p:ext uri="{BB962C8B-B14F-4D97-AF65-F5344CB8AC3E}">
        <p14:creationId xmlns:p14="http://schemas.microsoft.com/office/powerpoint/2010/main" val="2096785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VANTAGENS DO TRATAMENTO DE SEMENTES </a:t>
            </a:r>
            <a:endParaRPr lang="pt-BR" b="1" dirty="0"/>
          </a:p>
        </p:txBody>
      </p:sp>
      <p:sp>
        <p:nvSpPr>
          <p:cNvPr id="3" name="Espaço Reservado para Conteúdo 2"/>
          <p:cNvSpPr>
            <a:spLocks noGrp="1"/>
          </p:cNvSpPr>
          <p:nvPr>
            <p:ph idx="1"/>
          </p:nvPr>
        </p:nvSpPr>
        <p:spPr>
          <a:xfrm>
            <a:off x="838200" y="1617265"/>
            <a:ext cx="10515600" cy="4351338"/>
          </a:xfrm>
        </p:spPr>
        <p:txBody>
          <a:bodyPr vert="horz" lIns="91440" tIns="45720" rIns="91440" bIns="45720" rtlCol="0">
            <a:normAutofit/>
          </a:bodyPr>
          <a:lstStyle/>
          <a:p>
            <a:pPr marL="0" indent="0" algn="ctr">
              <a:lnSpc>
                <a:spcPct val="150000"/>
              </a:lnSpc>
              <a:spcBef>
                <a:spcPts val="600"/>
              </a:spcBef>
              <a:buNone/>
            </a:pPr>
            <a:r>
              <a:rPr lang="en-GB" altLang="pt-BR" sz="3200" b="1" u="sng" dirty="0" smtClean="0">
                <a:latin typeface="Calibri "/>
              </a:rPr>
              <a:t>REDUÇÃO DE DOSES E DE ÁREAS TRATADAS</a:t>
            </a:r>
            <a:endParaRPr lang="en-GB" altLang="pt-BR" sz="4400" b="1" u="sng" dirty="0" smtClean="0">
              <a:latin typeface="Calibri "/>
            </a:endParaRPr>
          </a:p>
          <a:p>
            <a:pPr marL="0" indent="0" algn="ctr">
              <a:lnSpc>
                <a:spcPct val="150000"/>
              </a:lnSpc>
              <a:spcBef>
                <a:spcPts val="600"/>
              </a:spcBef>
              <a:buNone/>
            </a:pPr>
            <a:endParaRPr lang="pt-BR" dirty="0"/>
          </a:p>
        </p:txBody>
      </p:sp>
      <p:grpSp>
        <p:nvGrpSpPr>
          <p:cNvPr id="4" name="Grupo 3"/>
          <p:cNvGrpSpPr/>
          <p:nvPr/>
        </p:nvGrpSpPr>
        <p:grpSpPr>
          <a:xfrm>
            <a:off x="1255574" y="2764346"/>
            <a:ext cx="9113978" cy="3005819"/>
            <a:chOff x="1376222" y="2061481"/>
            <a:chExt cx="9113978" cy="3005819"/>
          </a:xfrm>
        </p:grpSpPr>
        <p:sp>
          <p:nvSpPr>
            <p:cNvPr id="5" name="Rectangle 62"/>
            <p:cNvSpPr>
              <a:spLocks noChangeArrowheads="1"/>
            </p:cNvSpPr>
            <p:nvPr/>
          </p:nvSpPr>
          <p:spPr bwMode="auto">
            <a:xfrm>
              <a:off x="4197780" y="2067817"/>
              <a:ext cx="34004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pt-BR" sz="2800" dirty="0" err="1">
                  <a:latin typeface="+mn-lt"/>
                </a:rPr>
                <a:t>Tratamento</a:t>
              </a:r>
              <a:r>
                <a:rPr lang="en-GB" altLang="pt-BR" sz="2800" dirty="0">
                  <a:latin typeface="+mn-lt"/>
                </a:rPr>
                <a:t> do </a:t>
              </a:r>
              <a:r>
                <a:rPr lang="en-GB" altLang="pt-BR" sz="2800" dirty="0" err="1">
                  <a:latin typeface="+mn-lt"/>
                </a:rPr>
                <a:t>sulco</a:t>
              </a:r>
              <a:r>
                <a:rPr lang="en-GB" altLang="pt-BR" sz="2800" dirty="0">
                  <a:latin typeface="+mn-lt"/>
                </a:rPr>
                <a:t> de </a:t>
              </a:r>
              <a:r>
                <a:rPr lang="en-GB" altLang="pt-BR" sz="2800" dirty="0" err="1" smtClean="0">
                  <a:latin typeface="+mn-lt"/>
                </a:rPr>
                <a:t>semeadura</a:t>
              </a:r>
              <a:endParaRPr lang="en-GB" altLang="pt-BR" sz="2800" dirty="0">
                <a:latin typeface="+mn-lt"/>
              </a:endParaRPr>
            </a:p>
          </p:txBody>
        </p:sp>
        <p:sp>
          <p:nvSpPr>
            <p:cNvPr id="6" name="Rectangle 63"/>
            <p:cNvSpPr>
              <a:spLocks noChangeArrowheads="1"/>
            </p:cNvSpPr>
            <p:nvPr/>
          </p:nvSpPr>
          <p:spPr bwMode="auto">
            <a:xfrm>
              <a:off x="1376222" y="2061481"/>
              <a:ext cx="280864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pt-BR" sz="2800" dirty="0" err="1">
                  <a:latin typeface="+mn-lt"/>
                </a:rPr>
                <a:t>Tratamento</a:t>
              </a:r>
              <a:r>
                <a:rPr lang="en-GB" altLang="pt-BR" sz="2800" dirty="0">
                  <a:latin typeface="+mn-lt"/>
                </a:rPr>
                <a:t> </a:t>
              </a:r>
              <a:r>
                <a:rPr lang="en-GB" altLang="pt-BR" sz="2800" dirty="0" err="1">
                  <a:latin typeface="+mn-lt"/>
                </a:rPr>
                <a:t>Pulverizado</a:t>
              </a:r>
              <a:endParaRPr lang="en-GB" altLang="pt-BR" sz="2800" dirty="0">
                <a:latin typeface="+mn-lt"/>
              </a:endParaRPr>
            </a:p>
          </p:txBody>
        </p:sp>
        <p:sp>
          <p:nvSpPr>
            <p:cNvPr id="7" name="Rectangle 64"/>
            <p:cNvSpPr>
              <a:spLocks noChangeArrowheads="1"/>
            </p:cNvSpPr>
            <p:nvPr/>
          </p:nvSpPr>
          <p:spPr bwMode="auto">
            <a:xfrm>
              <a:off x="7649126" y="2074059"/>
              <a:ext cx="27103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pt-BR" sz="2800" dirty="0" err="1">
                  <a:latin typeface="+mn-lt"/>
                </a:rPr>
                <a:t>Tratamento</a:t>
              </a:r>
              <a:r>
                <a:rPr lang="en-GB" altLang="pt-BR" sz="2800" dirty="0">
                  <a:latin typeface="+mn-lt"/>
                </a:rPr>
                <a:t> de </a:t>
              </a:r>
              <a:r>
                <a:rPr lang="en-GB" altLang="pt-BR" sz="2800" dirty="0" err="1">
                  <a:latin typeface="+mn-lt"/>
                </a:rPr>
                <a:t>Sementes</a:t>
              </a:r>
              <a:endParaRPr lang="en-GB" altLang="pt-BR" sz="2800" dirty="0">
                <a:latin typeface="+mn-lt"/>
              </a:endParaRPr>
            </a:p>
          </p:txBody>
        </p:sp>
        <p:graphicFrame>
          <p:nvGraphicFramePr>
            <p:cNvPr id="8" name="Object 65"/>
            <p:cNvGraphicFramePr>
              <a:graphicFrameLocks noChangeAspect="1"/>
            </p:cNvGraphicFramePr>
            <p:nvPr>
              <p:extLst/>
            </p:nvPr>
          </p:nvGraphicFramePr>
          <p:xfrm>
            <a:off x="1581150" y="2895601"/>
            <a:ext cx="2590800" cy="923925"/>
          </p:xfrm>
          <a:graphic>
            <a:graphicData uri="http://schemas.openxmlformats.org/presentationml/2006/ole">
              <mc:AlternateContent xmlns:mc="http://schemas.openxmlformats.org/markup-compatibility/2006">
                <mc:Choice xmlns:v="urn:schemas-microsoft-com:vml" Requires="v">
                  <p:oleObj spid="_x0000_s6175" name="Photo Editor Photo" r:id="rId3" imgW="3153215" imgH="1123810" progId="MSPhotoEd.3">
                    <p:embed/>
                  </p:oleObj>
                </mc:Choice>
                <mc:Fallback>
                  <p:oleObj name="Photo Editor Photo" r:id="rId3" imgW="3153215" imgH="11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2895601"/>
                          <a:ext cx="2590800" cy="923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1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733800"/>
              <a:ext cx="89662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5"/>
          <p:cNvGrpSpPr>
            <a:grpSpLocks/>
          </p:cNvGrpSpPr>
          <p:nvPr/>
        </p:nvGrpSpPr>
        <p:grpSpPr bwMode="auto">
          <a:xfrm>
            <a:off x="3024189" y="5770165"/>
            <a:ext cx="6783388" cy="954088"/>
            <a:chOff x="789" y="3160"/>
            <a:chExt cx="4273" cy="601"/>
          </a:xfrm>
        </p:grpSpPr>
        <p:sp>
          <p:nvSpPr>
            <p:cNvPr id="11" name="Text Box 6"/>
            <p:cNvSpPr txBox="1">
              <a:spLocks noChangeArrowheads="1"/>
            </p:cNvSpPr>
            <p:nvPr/>
          </p:nvSpPr>
          <p:spPr bwMode="auto">
            <a:xfrm>
              <a:off x="2252" y="3160"/>
              <a:ext cx="22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pt-BR" sz="1600" b="1" dirty="0" err="1">
                  <a:latin typeface="Tahoma" panose="020B0604030504040204" pitchFamily="34" charset="0"/>
                </a:rPr>
                <a:t>Área</a:t>
              </a:r>
              <a:r>
                <a:rPr lang="en-GB" altLang="pt-BR" sz="1600" b="1" dirty="0">
                  <a:latin typeface="Tahoma" panose="020B0604030504040204" pitchFamily="34" charset="0"/>
                </a:rPr>
                <a:t> </a:t>
              </a:r>
              <a:r>
                <a:rPr lang="en-GB" altLang="pt-BR" sz="1600" b="1" dirty="0" err="1">
                  <a:latin typeface="Tahoma" panose="020B0604030504040204" pitchFamily="34" charset="0"/>
                </a:rPr>
                <a:t>tratada</a:t>
              </a:r>
              <a:r>
                <a:rPr lang="en-GB" altLang="pt-BR" sz="1600" b="1" dirty="0">
                  <a:latin typeface="Tahoma" panose="020B0604030504040204" pitchFamily="34" charset="0"/>
                </a:rPr>
                <a:t> </a:t>
              </a:r>
              <a:r>
                <a:rPr lang="en-GB" altLang="pt-BR" sz="1600" b="1" dirty="0" err="1">
                  <a:latin typeface="Tahoma" panose="020B0604030504040204" pitchFamily="34" charset="0"/>
                </a:rPr>
                <a:t>em</a:t>
              </a:r>
              <a:r>
                <a:rPr lang="en-GB" altLang="pt-BR" sz="1600" b="1" dirty="0">
                  <a:latin typeface="Tahoma" panose="020B0604030504040204" pitchFamily="34" charset="0"/>
                </a:rPr>
                <a:t> </a:t>
              </a:r>
              <a:r>
                <a:rPr lang="en-GB" altLang="pt-BR" sz="1600" b="1" dirty="0" smtClean="0">
                  <a:latin typeface="Tahoma" panose="020B0604030504040204" pitchFamily="34" charset="0"/>
                </a:rPr>
                <a:t>m²/ha </a:t>
              </a:r>
              <a:endParaRPr lang="en-GB" altLang="pt-BR" sz="1600" b="1" dirty="0">
                <a:latin typeface="Tahoma" panose="020B0604030504040204" pitchFamily="34" charset="0"/>
              </a:endParaRPr>
            </a:p>
          </p:txBody>
        </p:sp>
        <p:sp>
          <p:nvSpPr>
            <p:cNvPr id="12" name="Text Box 7"/>
            <p:cNvSpPr txBox="1">
              <a:spLocks noChangeArrowheads="1"/>
            </p:cNvSpPr>
            <p:nvPr/>
          </p:nvSpPr>
          <p:spPr bwMode="auto">
            <a:xfrm>
              <a:off x="789" y="3549"/>
              <a:ext cx="56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pt-BR" sz="1600" b="1">
                  <a:latin typeface="Tahoma" panose="020B0604030504040204" pitchFamily="34" charset="0"/>
                </a:rPr>
                <a:t>10.000</a:t>
              </a:r>
            </a:p>
          </p:txBody>
        </p:sp>
        <p:sp>
          <p:nvSpPr>
            <p:cNvPr id="13" name="Text Box 8"/>
            <p:cNvSpPr txBox="1">
              <a:spLocks noChangeArrowheads="1"/>
            </p:cNvSpPr>
            <p:nvPr/>
          </p:nvSpPr>
          <p:spPr bwMode="auto">
            <a:xfrm>
              <a:off x="2832" y="3549"/>
              <a:ext cx="36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pt-BR" sz="1600" b="1">
                  <a:latin typeface="Tahoma" panose="020B0604030504040204" pitchFamily="34" charset="0"/>
                </a:rPr>
                <a:t>500</a:t>
              </a:r>
            </a:p>
          </p:txBody>
        </p:sp>
        <p:sp>
          <p:nvSpPr>
            <p:cNvPr id="14" name="Text Box 9"/>
            <p:cNvSpPr txBox="1">
              <a:spLocks noChangeArrowheads="1"/>
            </p:cNvSpPr>
            <p:nvPr/>
          </p:nvSpPr>
          <p:spPr bwMode="auto">
            <a:xfrm>
              <a:off x="4782" y="3529"/>
              <a:ext cx="2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pt-BR" sz="1600" b="1">
                  <a:latin typeface="Tahoma" panose="020B0604030504040204" pitchFamily="34" charset="0"/>
                </a:rPr>
                <a:t>58</a:t>
              </a:r>
            </a:p>
          </p:txBody>
        </p:sp>
        <p:sp>
          <p:nvSpPr>
            <p:cNvPr id="15" name="Line 10"/>
            <p:cNvSpPr>
              <a:spLocks noChangeShapeType="1"/>
            </p:cNvSpPr>
            <p:nvPr/>
          </p:nvSpPr>
          <p:spPr bwMode="auto">
            <a:xfrm>
              <a:off x="1584" y="3648"/>
              <a:ext cx="1008" cy="0"/>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6" name="Line 11"/>
            <p:cNvSpPr>
              <a:spLocks noChangeShapeType="1"/>
            </p:cNvSpPr>
            <p:nvPr/>
          </p:nvSpPr>
          <p:spPr bwMode="auto">
            <a:xfrm>
              <a:off x="3504" y="3648"/>
              <a:ext cx="1008" cy="0"/>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Tree>
    <p:extLst>
      <p:ext uri="{BB962C8B-B14F-4D97-AF65-F5344CB8AC3E}">
        <p14:creationId xmlns:p14="http://schemas.microsoft.com/office/powerpoint/2010/main" val="1072580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VANTAGENS DO TRATAMENTO DE SEMENTES</a:t>
            </a:r>
            <a:endParaRPr lang="pt-BR" b="1" dirty="0"/>
          </a:p>
        </p:txBody>
      </p:sp>
      <p:grpSp>
        <p:nvGrpSpPr>
          <p:cNvPr id="51" name="Grupo 50"/>
          <p:cNvGrpSpPr/>
          <p:nvPr/>
        </p:nvGrpSpPr>
        <p:grpSpPr>
          <a:xfrm>
            <a:off x="539986" y="4631084"/>
            <a:ext cx="10813814" cy="2080301"/>
            <a:chOff x="1410932" y="4315250"/>
            <a:chExt cx="9099906" cy="1750589"/>
          </a:xfrm>
        </p:grpSpPr>
        <p:sp>
          <p:nvSpPr>
            <p:cNvPr id="52" name="Rectangle 4"/>
            <p:cNvSpPr>
              <a:spLocks noChangeArrowheads="1"/>
            </p:cNvSpPr>
            <p:nvPr/>
          </p:nvSpPr>
          <p:spPr bwMode="auto">
            <a:xfrm>
              <a:off x="1410932" y="4315250"/>
              <a:ext cx="2043698" cy="33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defRPr/>
              </a:pPr>
              <a:r>
                <a:rPr lang="en-GB" altLang="pt-BR" sz="2000" dirty="0">
                  <a:latin typeface="+mn-lt"/>
                </a:rPr>
                <a:t>SEMENTES TRATADAS</a:t>
              </a:r>
              <a:endParaRPr lang="fr-FR" altLang="pt-BR" sz="2000" dirty="0">
                <a:latin typeface="+mn-lt"/>
              </a:endParaRPr>
            </a:p>
          </p:txBody>
        </p:sp>
        <p:sp>
          <p:nvSpPr>
            <p:cNvPr id="54" name="Rectangle 6"/>
            <p:cNvSpPr>
              <a:spLocks noChangeArrowheads="1"/>
            </p:cNvSpPr>
            <p:nvPr/>
          </p:nvSpPr>
          <p:spPr bwMode="auto">
            <a:xfrm>
              <a:off x="3586164" y="4481513"/>
              <a:ext cx="30305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pic>
          <p:nvPicPr>
            <p:cNvPr id="55"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4570414"/>
              <a:ext cx="60706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Line 8"/>
            <p:cNvSpPr>
              <a:spLocks noChangeShapeType="1"/>
            </p:cNvSpPr>
            <p:nvPr/>
          </p:nvSpPr>
          <p:spPr bwMode="auto">
            <a:xfrm>
              <a:off x="8624888" y="4573588"/>
              <a:ext cx="0" cy="12827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7" name="Line 9"/>
            <p:cNvSpPr>
              <a:spLocks noChangeShapeType="1"/>
            </p:cNvSpPr>
            <p:nvPr/>
          </p:nvSpPr>
          <p:spPr bwMode="auto">
            <a:xfrm>
              <a:off x="4629150" y="5272088"/>
              <a:ext cx="3983038"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8" name="Freeform 10"/>
            <p:cNvSpPr>
              <a:spLocks/>
            </p:cNvSpPr>
            <p:nvPr/>
          </p:nvSpPr>
          <p:spPr bwMode="auto">
            <a:xfrm>
              <a:off x="8420101" y="5221289"/>
              <a:ext cx="206375" cy="103187"/>
            </a:xfrm>
            <a:custGeom>
              <a:avLst/>
              <a:gdLst>
                <a:gd name="T0" fmla="*/ 0 w 130"/>
                <a:gd name="T1" fmla="*/ 0 h 65"/>
                <a:gd name="T2" fmla="*/ 204788 w 130"/>
                <a:gd name="T3" fmla="*/ 50800 h 65"/>
                <a:gd name="T4" fmla="*/ 0 w 130"/>
                <a:gd name="T5" fmla="*/ 101600 h 65"/>
                <a:gd name="T6" fmla="*/ 0 w 130"/>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 h="65">
                  <a:moveTo>
                    <a:pt x="0" y="0"/>
                  </a:moveTo>
                  <a:lnTo>
                    <a:pt x="129" y="32"/>
                  </a:lnTo>
                  <a:lnTo>
                    <a:pt x="0" y="64"/>
                  </a:lnTo>
                  <a:lnTo>
                    <a:pt x="0" y="0"/>
                  </a:lnTo>
                </a:path>
              </a:pathLst>
            </a:custGeom>
            <a:solidFill>
              <a:srgbClr val="FF0000"/>
            </a:solidFill>
            <a:ln w="254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9" name="Line 11"/>
            <p:cNvSpPr>
              <a:spLocks noChangeShapeType="1"/>
            </p:cNvSpPr>
            <p:nvPr/>
          </p:nvSpPr>
          <p:spPr bwMode="auto">
            <a:xfrm flipH="1">
              <a:off x="4283075" y="5872163"/>
              <a:ext cx="254000" cy="0"/>
            </a:xfrm>
            <a:prstGeom prst="line">
              <a:avLst/>
            </a:prstGeom>
            <a:noFill/>
            <a:ln w="25400">
              <a:solidFill>
                <a:srgbClr val="47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nvGrpSpPr>
            <p:cNvPr id="60" name="Group 12"/>
            <p:cNvGrpSpPr>
              <a:grpSpLocks/>
            </p:cNvGrpSpPr>
            <p:nvPr/>
          </p:nvGrpSpPr>
          <p:grpSpPr bwMode="auto">
            <a:xfrm>
              <a:off x="4344988" y="5915026"/>
              <a:ext cx="171450" cy="150813"/>
              <a:chOff x="1738" y="3495"/>
              <a:chExt cx="108" cy="95"/>
            </a:xfrm>
          </p:grpSpPr>
          <p:sp>
            <p:nvSpPr>
              <p:cNvPr id="71" name="Oval 13"/>
              <p:cNvSpPr>
                <a:spLocks noChangeArrowheads="1"/>
              </p:cNvSpPr>
              <p:nvPr/>
            </p:nvSpPr>
            <p:spPr bwMode="auto">
              <a:xfrm>
                <a:off x="1738" y="3550"/>
                <a:ext cx="88" cy="40"/>
              </a:xfrm>
              <a:prstGeom prst="ellipse">
                <a:avLst/>
              </a:prstGeom>
              <a:solidFill>
                <a:srgbClr val="712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72" name="Freeform 14"/>
              <p:cNvSpPr>
                <a:spLocks/>
              </p:cNvSpPr>
              <p:nvPr/>
            </p:nvSpPr>
            <p:spPr bwMode="auto">
              <a:xfrm>
                <a:off x="1821" y="3495"/>
                <a:ext cx="25" cy="88"/>
              </a:xfrm>
              <a:custGeom>
                <a:avLst/>
                <a:gdLst>
                  <a:gd name="T0" fmla="*/ 6 w 25"/>
                  <a:gd name="T1" fmla="*/ 87 h 88"/>
                  <a:gd name="T2" fmla="*/ 0 w 25"/>
                  <a:gd name="T3" fmla="*/ 75 h 88"/>
                  <a:gd name="T4" fmla="*/ 6 w 25"/>
                  <a:gd name="T5" fmla="*/ 66 h 88"/>
                  <a:gd name="T6" fmla="*/ 15 w 25"/>
                  <a:gd name="T7" fmla="*/ 63 h 88"/>
                  <a:gd name="T8" fmla="*/ 21 w 25"/>
                  <a:gd name="T9" fmla="*/ 54 h 88"/>
                  <a:gd name="T10" fmla="*/ 24 w 25"/>
                  <a:gd name="T11" fmla="*/ 45 h 88"/>
                  <a:gd name="T12" fmla="*/ 24 w 25"/>
                  <a:gd name="T13" fmla="*/ 36 h 88"/>
                  <a:gd name="T14" fmla="*/ 18 w 25"/>
                  <a:gd name="T15" fmla="*/ 27 h 88"/>
                  <a:gd name="T16" fmla="*/ 18 w 25"/>
                  <a:gd name="T17" fmla="*/ 18 h 88"/>
                  <a:gd name="T18" fmla="*/ 18 w 25"/>
                  <a:gd name="T19" fmla="*/ 0 h 88"/>
                  <a:gd name="T20" fmla="*/ 12 w 25"/>
                  <a:gd name="T21" fmla="*/ 15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88">
                    <a:moveTo>
                      <a:pt x="6" y="87"/>
                    </a:moveTo>
                    <a:lnTo>
                      <a:pt x="0" y="75"/>
                    </a:lnTo>
                    <a:lnTo>
                      <a:pt x="6" y="66"/>
                    </a:lnTo>
                    <a:lnTo>
                      <a:pt x="15" y="63"/>
                    </a:lnTo>
                    <a:lnTo>
                      <a:pt x="21" y="54"/>
                    </a:lnTo>
                    <a:lnTo>
                      <a:pt x="24" y="45"/>
                    </a:lnTo>
                    <a:lnTo>
                      <a:pt x="24" y="36"/>
                    </a:lnTo>
                    <a:lnTo>
                      <a:pt x="18" y="27"/>
                    </a:lnTo>
                    <a:lnTo>
                      <a:pt x="18" y="18"/>
                    </a:lnTo>
                    <a:lnTo>
                      <a:pt x="18" y="0"/>
                    </a:lnTo>
                    <a:lnTo>
                      <a:pt x="12"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grpSp>
          <p:nvGrpSpPr>
            <p:cNvPr id="61" name="Group 15"/>
            <p:cNvGrpSpPr>
              <a:grpSpLocks/>
            </p:cNvGrpSpPr>
            <p:nvPr/>
          </p:nvGrpSpPr>
          <p:grpSpPr bwMode="auto">
            <a:xfrm>
              <a:off x="8926513" y="4360863"/>
              <a:ext cx="190500" cy="184150"/>
              <a:chOff x="4624" y="2516"/>
              <a:chExt cx="120" cy="116"/>
            </a:xfrm>
          </p:grpSpPr>
          <p:sp>
            <p:nvSpPr>
              <p:cNvPr id="67" name="AutoShape 16"/>
              <p:cNvSpPr>
                <a:spLocks noChangeArrowheads="1"/>
              </p:cNvSpPr>
              <p:nvPr/>
            </p:nvSpPr>
            <p:spPr bwMode="auto">
              <a:xfrm rot="10800000">
                <a:off x="4641" y="2516"/>
                <a:ext cx="102" cy="72"/>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68" name="Line 17"/>
              <p:cNvSpPr>
                <a:spLocks noChangeShapeType="1"/>
              </p:cNvSpPr>
              <p:nvPr/>
            </p:nvSpPr>
            <p:spPr bwMode="auto">
              <a:xfrm flipH="1">
                <a:off x="4624" y="2587"/>
                <a:ext cx="48" cy="3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69" name="Line 18"/>
              <p:cNvSpPr>
                <a:spLocks noChangeShapeType="1"/>
              </p:cNvSpPr>
              <p:nvPr/>
            </p:nvSpPr>
            <p:spPr bwMode="auto">
              <a:xfrm>
                <a:off x="4709" y="2582"/>
                <a:ext cx="35" cy="4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70" name="Line 19"/>
              <p:cNvSpPr>
                <a:spLocks noChangeShapeType="1"/>
              </p:cNvSpPr>
              <p:nvPr/>
            </p:nvSpPr>
            <p:spPr bwMode="auto">
              <a:xfrm>
                <a:off x="4691" y="2590"/>
                <a:ext cx="0" cy="42"/>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grpSp>
      <p:grpSp>
        <p:nvGrpSpPr>
          <p:cNvPr id="73" name="Grupo 72"/>
          <p:cNvGrpSpPr/>
          <p:nvPr/>
        </p:nvGrpSpPr>
        <p:grpSpPr>
          <a:xfrm>
            <a:off x="241670" y="2591783"/>
            <a:ext cx="11112130" cy="1947804"/>
            <a:chOff x="1164658" y="1694658"/>
            <a:chExt cx="9350943" cy="1639092"/>
          </a:xfrm>
        </p:grpSpPr>
        <p:pic>
          <p:nvPicPr>
            <p:cNvPr id="75" name="Picture 2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414" y="1893889"/>
              <a:ext cx="6326187"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Line 26"/>
            <p:cNvSpPr>
              <a:spLocks noChangeShapeType="1"/>
            </p:cNvSpPr>
            <p:nvPr/>
          </p:nvSpPr>
          <p:spPr bwMode="auto">
            <a:xfrm>
              <a:off x="5172075" y="1895476"/>
              <a:ext cx="0" cy="1281113"/>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77" name="Rectangle 27"/>
            <p:cNvSpPr>
              <a:spLocks noChangeArrowheads="1"/>
            </p:cNvSpPr>
            <p:nvPr/>
          </p:nvSpPr>
          <p:spPr bwMode="auto">
            <a:xfrm>
              <a:off x="5532438" y="1825626"/>
              <a:ext cx="22479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78" name="Line 28"/>
            <p:cNvSpPr>
              <a:spLocks noChangeShapeType="1"/>
            </p:cNvSpPr>
            <p:nvPr/>
          </p:nvSpPr>
          <p:spPr bwMode="auto">
            <a:xfrm>
              <a:off x="4530726" y="2552700"/>
              <a:ext cx="42862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79" name="Freeform 29"/>
            <p:cNvSpPr>
              <a:spLocks/>
            </p:cNvSpPr>
            <p:nvPr/>
          </p:nvSpPr>
          <p:spPr bwMode="auto">
            <a:xfrm>
              <a:off x="4811714" y="2501900"/>
              <a:ext cx="206375" cy="103188"/>
            </a:xfrm>
            <a:custGeom>
              <a:avLst/>
              <a:gdLst>
                <a:gd name="T0" fmla="*/ 0 w 130"/>
                <a:gd name="T1" fmla="*/ 0 h 65"/>
                <a:gd name="T2" fmla="*/ 204788 w 130"/>
                <a:gd name="T3" fmla="*/ 50800 h 65"/>
                <a:gd name="T4" fmla="*/ 0 w 130"/>
                <a:gd name="T5" fmla="*/ 101600 h 65"/>
                <a:gd name="T6" fmla="*/ 0 w 130"/>
                <a:gd name="T7" fmla="*/ 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 h="65">
                  <a:moveTo>
                    <a:pt x="0" y="0"/>
                  </a:moveTo>
                  <a:lnTo>
                    <a:pt x="129" y="32"/>
                  </a:lnTo>
                  <a:lnTo>
                    <a:pt x="0" y="64"/>
                  </a:lnTo>
                  <a:lnTo>
                    <a:pt x="0" y="0"/>
                  </a:lnTo>
                </a:path>
              </a:pathLst>
            </a:custGeom>
            <a:solidFill>
              <a:srgbClr val="FF0000"/>
            </a:solidFill>
            <a:ln w="254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nvGrpSpPr>
            <p:cNvPr id="80" name="Group 30"/>
            <p:cNvGrpSpPr>
              <a:grpSpLocks/>
            </p:cNvGrpSpPr>
            <p:nvPr/>
          </p:nvGrpSpPr>
          <p:grpSpPr bwMode="auto">
            <a:xfrm>
              <a:off x="4173538" y="3182938"/>
              <a:ext cx="171450" cy="150812"/>
              <a:chOff x="1630" y="1668"/>
              <a:chExt cx="108" cy="95"/>
            </a:xfrm>
          </p:grpSpPr>
          <p:sp>
            <p:nvSpPr>
              <p:cNvPr id="97" name="Oval 31"/>
              <p:cNvSpPr>
                <a:spLocks noChangeArrowheads="1"/>
              </p:cNvSpPr>
              <p:nvPr/>
            </p:nvSpPr>
            <p:spPr bwMode="auto">
              <a:xfrm>
                <a:off x="1630" y="1723"/>
                <a:ext cx="88" cy="40"/>
              </a:xfrm>
              <a:prstGeom prst="ellipse">
                <a:avLst/>
              </a:prstGeom>
              <a:solidFill>
                <a:srgbClr val="712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98" name="Freeform 32"/>
              <p:cNvSpPr>
                <a:spLocks/>
              </p:cNvSpPr>
              <p:nvPr/>
            </p:nvSpPr>
            <p:spPr bwMode="auto">
              <a:xfrm>
                <a:off x="1713" y="1668"/>
                <a:ext cx="25" cy="88"/>
              </a:xfrm>
              <a:custGeom>
                <a:avLst/>
                <a:gdLst>
                  <a:gd name="T0" fmla="*/ 6 w 25"/>
                  <a:gd name="T1" fmla="*/ 87 h 88"/>
                  <a:gd name="T2" fmla="*/ 0 w 25"/>
                  <a:gd name="T3" fmla="*/ 75 h 88"/>
                  <a:gd name="T4" fmla="*/ 6 w 25"/>
                  <a:gd name="T5" fmla="*/ 66 h 88"/>
                  <a:gd name="T6" fmla="*/ 15 w 25"/>
                  <a:gd name="T7" fmla="*/ 63 h 88"/>
                  <a:gd name="T8" fmla="*/ 21 w 25"/>
                  <a:gd name="T9" fmla="*/ 54 h 88"/>
                  <a:gd name="T10" fmla="*/ 24 w 25"/>
                  <a:gd name="T11" fmla="*/ 45 h 88"/>
                  <a:gd name="T12" fmla="*/ 24 w 25"/>
                  <a:gd name="T13" fmla="*/ 36 h 88"/>
                  <a:gd name="T14" fmla="*/ 18 w 25"/>
                  <a:gd name="T15" fmla="*/ 27 h 88"/>
                  <a:gd name="T16" fmla="*/ 18 w 25"/>
                  <a:gd name="T17" fmla="*/ 18 h 88"/>
                  <a:gd name="T18" fmla="*/ 18 w 25"/>
                  <a:gd name="T19" fmla="*/ 0 h 88"/>
                  <a:gd name="T20" fmla="*/ 12 w 25"/>
                  <a:gd name="T21" fmla="*/ 15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88">
                    <a:moveTo>
                      <a:pt x="6" y="87"/>
                    </a:moveTo>
                    <a:lnTo>
                      <a:pt x="0" y="75"/>
                    </a:lnTo>
                    <a:lnTo>
                      <a:pt x="6" y="66"/>
                    </a:lnTo>
                    <a:lnTo>
                      <a:pt x="15" y="63"/>
                    </a:lnTo>
                    <a:lnTo>
                      <a:pt x="21" y="54"/>
                    </a:lnTo>
                    <a:lnTo>
                      <a:pt x="24" y="45"/>
                    </a:lnTo>
                    <a:lnTo>
                      <a:pt x="24" y="36"/>
                    </a:lnTo>
                    <a:lnTo>
                      <a:pt x="18" y="27"/>
                    </a:lnTo>
                    <a:lnTo>
                      <a:pt x="18" y="18"/>
                    </a:lnTo>
                    <a:lnTo>
                      <a:pt x="18" y="0"/>
                    </a:lnTo>
                    <a:lnTo>
                      <a:pt x="12"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
          <p:nvSpPr>
            <p:cNvPr id="81" name="Line 33"/>
            <p:cNvSpPr>
              <a:spLocks noChangeShapeType="1"/>
            </p:cNvSpPr>
            <p:nvPr/>
          </p:nvSpPr>
          <p:spPr bwMode="auto">
            <a:xfrm flipH="1">
              <a:off x="4106864" y="3168650"/>
              <a:ext cx="211137" cy="0"/>
            </a:xfrm>
            <a:prstGeom prst="line">
              <a:avLst/>
            </a:prstGeom>
            <a:noFill/>
            <a:ln w="25400">
              <a:solidFill>
                <a:srgbClr val="47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nvGrpSpPr>
            <p:cNvPr id="82" name="Group 34"/>
            <p:cNvGrpSpPr>
              <a:grpSpLocks/>
            </p:cNvGrpSpPr>
            <p:nvPr/>
          </p:nvGrpSpPr>
          <p:grpSpPr bwMode="auto">
            <a:xfrm>
              <a:off x="7580313" y="1760538"/>
              <a:ext cx="190500" cy="184150"/>
              <a:chOff x="3776" y="772"/>
              <a:chExt cx="120" cy="116"/>
            </a:xfrm>
          </p:grpSpPr>
          <p:sp>
            <p:nvSpPr>
              <p:cNvPr id="93" name="AutoShape 35"/>
              <p:cNvSpPr>
                <a:spLocks noChangeArrowheads="1"/>
              </p:cNvSpPr>
              <p:nvPr/>
            </p:nvSpPr>
            <p:spPr bwMode="auto">
              <a:xfrm rot="10800000">
                <a:off x="3793" y="772"/>
                <a:ext cx="102" cy="72"/>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94" name="Line 36"/>
              <p:cNvSpPr>
                <a:spLocks noChangeShapeType="1"/>
              </p:cNvSpPr>
              <p:nvPr/>
            </p:nvSpPr>
            <p:spPr bwMode="auto">
              <a:xfrm flipH="1">
                <a:off x="3776" y="843"/>
                <a:ext cx="48" cy="3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5" name="Line 37"/>
              <p:cNvSpPr>
                <a:spLocks noChangeShapeType="1"/>
              </p:cNvSpPr>
              <p:nvPr/>
            </p:nvSpPr>
            <p:spPr bwMode="auto">
              <a:xfrm>
                <a:off x="3861" y="838"/>
                <a:ext cx="35" cy="4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6" name="Line 38"/>
              <p:cNvSpPr>
                <a:spLocks noChangeShapeType="1"/>
              </p:cNvSpPr>
              <p:nvPr/>
            </p:nvSpPr>
            <p:spPr bwMode="auto">
              <a:xfrm>
                <a:off x="3843" y="846"/>
                <a:ext cx="0" cy="42"/>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grpSp>
          <p:nvGrpSpPr>
            <p:cNvPr id="83" name="Group 39"/>
            <p:cNvGrpSpPr>
              <a:grpSpLocks/>
            </p:cNvGrpSpPr>
            <p:nvPr/>
          </p:nvGrpSpPr>
          <p:grpSpPr bwMode="auto">
            <a:xfrm>
              <a:off x="8854282" y="1694658"/>
              <a:ext cx="190500" cy="184150"/>
              <a:chOff x="4552" y="780"/>
              <a:chExt cx="120" cy="116"/>
            </a:xfrm>
          </p:grpSpPr>
          <p:sp>
            <p:nvSpPr>
              <p:cNvPr id="89" name="AutoShape 40"/>
              <p:cNvSpPr>
                <a:spLocks noChangeArrowheads="1"/>
              </p:cNvSpPr>
              <p:nvPr/>
            </p:nvSpPr>
            <p:spPr bwMode="auto">
              <a:xfrm rot="10800000">
                <a:off x="4569" y="780"/>
                <a:ext cx="102" cy="72"/>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90" name="Line 41"/>
              <p:cNvSpPr>
                <a:spLocks noChangeShapeType="1"/>
              </p:cNvSpPr>
              <p:nvPr/>
            </p:nvSpPr>
            <p:spPr bwMode="auto">
              <a:xfrm flipH="1">
                <a:off x="4552" y="851"/>
                <a:ext cx="48" cy="3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1" name="Line 42"/>
              <p:cNvSpPr>
                <a:spLocks noChangeShapeType="1"/>
              </p:cNvSpPr>
              <p:nvPr/>
            </p:nvSpPr>
            <p:spPr bwMode="auto">
              <a:xfrm>
                <a:off x="4637" y="846"/>
                <a:ext cx="35" cy="4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2" name="Line 43"/>
              <p:cNvSpPr>
                <a:spLocks noChangeShapeType="1"/>
              </p:cNvSpPr>
              <p:nvPr/>
            </p:nvSpPr>
            <p:spPr bwMode="auto">
              <a:xfrm>
                <a:off x="4619" y="854"/>
                <a:ext cx="0" cy="42"/>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grpSp>
          <p:nvGrpSpPr>
            <p:cNvPr id="84" name="Group 44"/>
            <p:cNvGrpSpPr>
              <a:grpSpLocks/>
            </p:cNvGrpSpPr>
            <p:nvPr/>
          </p:nvGrpSpPr>
          <p:grpSpPr bwMode="auto">
            <a:xfrm>
              <a:off x="5446713" y="1779588"/>
              <a:ext cx="190500" cy="184150"/>
              <a:chOff x="2432" y="784"/>
              <a:chExt cx="120" cy="116"/>
            </a:xfrm>
          </p:grpSpPr>
          <p:sp>
            <p:nvSpPr>
              <p:cNvPr id="85" name="AutoShape 45"/>
              <p:cNvSpPr>
                <a:spLocks noChangeArrowheads="1"/>
              </p:cNvSpPr>
              <p:nvPr/>
            </p:nvSpPr>
            <p:spPr bwMode="auto">
              <a:xfrm rot="10800000">
                <a:off x="2449" y="784"/>
                <a:ext cx="102" cy="72"/>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86" name="Line 46"/>
              <p:cNvSpPr>
                <a:spLocks noChangeShapeType="1"/>
              </p:cNvSpPr>
              <p:nvPr/>
            </p:nvSpPr>
            <p:spPr bwMode="auto">
              <a:xfrm flipH="1">
                <a:off x="2432" y="855"/>
                <a:ext cx="48" cy="3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87" name="Line 47"/>
              <p:cNvSpPr>
                <a:spLocks noChangeShapeType="1"/>
              </p:cNvSpPr>
              <p:nvPr/>
            </p:nvSpPr>
            <p:spPr bwMode="auto">
              <a:xfrm>
                <a:off x="2517" y="850"/>
                <a:ext cx="35" cy="4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88" name="Line 48"/>
              <p:cNvSpPr>
                <a:spLocks noChangeShapeType="1"/>
              </p:cNvSpPr>
              <p:nvPr/>
            </p:nvSpPr>
            <p:spPr bwMode="auto">
              <a:xfrm>
                <a:off x="2499" y="858"/>
                <a:ext cx="0" cy="42"/>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74" name="Rectangle 3"/>
            <p:cNvSpPr>
              <a:spLocks noChangeArrowheads="1"/>
            </p:cNvSpPr>
            <p:nvPr/>
          </p:nvSpPr>
          <p:spPr bwMode="auto">
            <a:xfrm>
              <a:off x="1164658" y="1830409"/>
              <a:ext cx="2545774" cy="33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defRPr/>
              </a:pPr>
              <a:r>
                <a:rPr lang="en-GB" altLang="pt-BR" sz="2000" dirty="0" smtClean="0">
                  <a:latin typeface="+mn-lt"/>
                </a:rPr>
                <a:t>SEMENTES NÃO TRATADAS </a:t>
              </a:r>
              <a:endParaRPr lang="fr-FR" altLang="pt-BR" sz="2000" dirty="0">
                <a:latin typeface="+mn-lt"/>
              </a:endParaRPr>
            </a:p>
          </p:txBody>
        </p:sp>
      </p:grpSp>
      <p:sp>
        <p:nvSpPr>
          <p:cNvPr id="99" name="Retângulo 98"/>
          <p:cNvSpPr/>
          <p:nvPr/>
        </p:nvSpPr>
        <p:spPr>
          <a:xfrm>
            <a:off x="1986274" y="1539009"/>
            <a:ext cx="7459093" cy="584775"/>
          </a:xfrm>
          <a:prstGeom prst="rect">
            <a:avLst/>
          </a:prstGeom>
        </p:spPr>
        <p:txBody>
          <a:bodyPr wrap="none">
            <a:spAutoFit/>
          </a:bodyPr>
          <a:lstStyle/>
          <a:p>
            <a:r>
              <a:rPr lang="en-US" sz="3200" b="1" u="sng" dirty="0">
                <a:latin typeface="Calibri "/>
              </a:rPr>
              <a:t>PROTEÇÃO NOS ESTÁDIOS INICIAIS</a:t>
            </a:r>
            <a:endParaRPr lang="pt-BR" sz="3200" b="1" u="sng" dirty="0">
              <a:latin typeface="Calibri "/>
            </a:endParaRPr>
          </a:p>
        </p:txBody>
      </p:sp>
      <p:sp>
        <p:nvSpPr>
          <p:cNvPr id="100" name="Rectangle 5"/>
          <p:cNvSpPr>
            <a:spLocks noChangeArrowheads="1"/>
          </p:cNvSpPr>
          <p:nvPr/>
        </p:nvSpPr>
        <p:spPr bwMode="auto">
          <a:xfrm>
            <a:off x="776453" y="6037324"/>
            <a:ext cx="2004966" cy="34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pt-BR" sz="1300" dirty="0" err="1">
                <a:latin typeface="+mn-lt"/>
              </a:rPr>
              <a:t>Aplicação</a:t>
            </a:r>
            <a:r>
              <a:rPr lang="en-GB" altLang="pt-BR" sz="1300" dirty="0">
                <a:latin typeface="+mn-lt"/>
              </a:rPr>
              <a:t> </a:t>
            </a:r>
            <a:r>
              <a:rPr lang="en-GB" altLang="pt-BR" sz="1300" dirty="0" err="1">
                <a:latin typeface="+mn-lt"/>
              </a:rPr>
              <a:t>pulverizada</a:t>
            </a:r>
            <a:endParaRPr lang="en-GB" altLang="pt-BR" sz="1300" dirty="0">
              <a:latin typeface="+mn-lt"/>
            </a:endParaRPr>
          </a:p>
        </p:txBody>
      </p:sp>
      <p:sp>
        <p:nvSpPr>
          <p:cNvPr id="101" name="AutoShape 21"/>
          <p:cNvSpPr>
            <a:spLocks noChangeArrowheads="1"/>
          </p:cNvSpPr>
          <p:nvPr/>
        </p:nvSpPr>
        <p:spPr bwMode="auto">
          <a:xfrm rot="10800000">
            <a:off x="450089" y="6120328"/>
            <a:ext cx="192422" cy="135827"/>
          </a:xfrm>
          <a:prstGeom prst="triangle">
            <a:avLst>
              <a:gd name="adj" fmla="val 49995"/>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latin typeface="+mn-lt"/>
            </a:endParaRPr>
          </a:p>
        </p:txBody>
      </p:sp>
      <p:sp>
        <p:nvSpPr>
          <p:cNvPr id="102" name="Line 24"/>
          <p:cNvSpPr>
            <a:spLocks noChangeShapeType="1"/>
          </p:cNvSpPr>
          <p:nvPr/>
        </p:nvSpPr>
        <p:spPr bwMode="auto">
          <a:xfrm>
            <a:off x="544414" y="6259928"/>
            <a:ext cx="0" cy="79233"/>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03" name="Line 22"/>
          <p:cNvSpPr>
            <a:spLocks noChangeShapeType="1"/>
          </p:cNvSpPr>
          <p:nvPr/>
        </p:nvSpPr>
        <p:spPr bwMode="auto">
          <a:xfrm flipH="1">
            <a:off x="409145" y="6269360"/>
            <a:ext cx="90552" cy="69801"/>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04" name="Line 23"/>
          <p:cNvSpPr>
            <a:spLocks noChangeShapeType="1"/>
          </p:cNvSpPr>
          <p:nvPr/>
        </p:nvSpPr>
        <p:spPr bwMode="auto">
          <a:xfrm>
            <a:off x="569497" y="6259927"/>
            <a:ext cx="66027" cy="88666"/>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Tree>
    <p:extLst>
      <p:ext uri="{BB962C8B-B14F-4D97-AF65-F5344CB8AC3E}">
        <p14:creationId xmlns:p14="http://schemas.microsoft.com/office/powerpoint/2010/main" val="2928884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MERCADO DE SEMENTES - BRASIL</a:t>
            </a:r>
            <a:endParaRPr lang="pt-BR" dirty="0"/>
          </a:p>
        </p:txBody>
      </p:sp>
      <p:sp>
        <p:nvSpPr>
          <p:cNvPr id="5" name="Retângulo 4"/>
          <p:cNvSpPr/>
          <p:nvPr/>
        </p:nvSpPr>
        <p:spPr>
          <a:xfrm>
            <a:off x="7911661" y="6488668"/>
            <a:ext cx="4280339" cy="369332"/>
          </a:xfrm>
          <a:prstGeom prst="rect">
            <a:avLst/>
          </a:prstGeom>
        </p:spPr>
        <p:txBody>
          <a:bodyPr wrap="none">
            <a:spAutoFit/>
          </a:bodyPr>
          <a:lstStyle/>
          <a:p>
            <a:r>
              <a:rPr lang="pt-BR" dirty="0" smtClean="0"/>
              <a:t>FONTE: SEEDNEWS, 2016 E ABRASEM, 2014</a:t>
            </a:r>
            <a:endParaRPr lang="pt-BR" dirty="0"/>
          </a:p>
        </p:txBody>
      </p:sp>
      <p:graphicFrame>
        <p:nvGraphicFramePr>
          <p:cNvPr id="6" name="Gráfico 5"/>
          <p:cNvGraphicFramePr>
            <a:graphicFrameLocks/>
          </p:cNvGraphicFramePr>
          <p:nvPr>
            <p:extLst>
              <p:ext uri="{D42A27DB-BD31-4B8C-83A1-F6EECF244321}">
                <p14:modId xmlns:p14="http://schemas.microsoft.com/office/powerpoint/2010/main" val="3991492850"/>
              </p:ext>
            </p:extLst>
          </p:nvPr>
        </p:nvGraphicFramePr>
        <p:xfrm>
          <a:off x="-1814946" y="1027906"/>
          <a:ext cx="7386423" cy="61338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563454580"/>
              </p:ext>
            </p:extLst>
          </p:nvPr>
        </p:nvGraphicFramePr>
        <p:xfrm>
          <a:off x="5398184" y="2313709"/>
          <a:ext cx="6497347" cy="3549128"/>
        </p:xfrm>
        <a:graphic>
          <a:graphicData uri="http://schemas.openxmlformats.org/drawingml/2006/table">
            <a:tbl>
              <a:tblPr>
                <a:tableStyleId>{74C1A8A3-306A-4EB7-A6B1-4F7E0EB9C5D6}</a:tableStyleId>
              </a:tblPr>
              <a:tblGrid>
                <a:gridCol w="506249"/>
                <a:gridCol w="1532636"/>
                <a:gridCol w="1688640"/>
                <a:gridCol w="1895109"/>
                <a:gridCol w="874713"/>
              </a:tblGrid>
              <a:tr h="405878">
                <a:tc>
                  <a:txBody>
                    <a:bodyPr/>
                    <a:lstStyle/>
                    <a:p>
                      <a:pPr algn="ctr" fontAlgn="ctr"/>
                      <a:endParaRPr lang="pt-BR" sz="2000" b="1" i="0" u="sng"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pt-BR" sz="2000" b="1" i="0" u="sng"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ctr"/>
                      <a:r>
                        <a:rPr lang="pt-BR" sz="2000" b="1" u="sng" strike="noStrike" dirty="0">
                          <a:effectLst/>
                          <a:latin typeface="+mn-lt"/>
                        </a:rPr>
                        <a:t>DEMANDA (1000 t) 2015-16</a:t>
                      </a:r>
                      <a:endParaRPr lang="pt-BR" sz="2000" b="1" i="0" u="sng"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pt-BR"/>
                    </a:p>
                  </a:txBody>
                  <a:tcPr/>
                </a:tc>
                <a:tc>
                  <a:txBody>
                    <a:bodyPr/>
                    <a:lstStyle/>
                    <a:p>
                      <a:pPr algn="ctr" fontAlgn="ctr"/>
                      <a:endParaRPr lang="pt-BR" sz="20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fontAlgn="ct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smtClean="0">
                          <a:effectLst/>
                          <a:latin typeface="+mn-lt"/>
                        </a:rPr>
                        <a:t>EFETIVA</a:t>
                      </a:r>
                      <a:endParaRPr lang="pt-BR" sz="20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POTENCIAL</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TUS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0B0F0"/>
                    </a:solidFill>
                  </a:tcPr>
                </a:tc>
                <a:tc>
                  <a:txBody>
                    <a:bodyPr/>
                    <a:lstStyle/>
                    <a:p>
                      <a:pPr algn="ctr" fontAlgn="ctr"/>
                      <a:r>
                        <a:rPr lang="pt-BR" sz="2000" b="0" i="0" u="none" strike="noStrike" dirty="0">
                          <a:solidFill>
                            <a:srgbClr val="000000"/>
                          </a:solidFill>
                          <a:effectLst/>
                          <a:latin typeface="Calibri" panose="020F0502020204030204" pitchFamily="34" charset="0"/>
                        </a:rPr>
                        <a:t>MILHO</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250</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278</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60000"/>
                        <a:lumOff val="40000"/>
                      </a:schemeClr>
                    </a:solidFill>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solidFill>
                  </a:tcPr>
                </a:tc>
                <a:tc>
                  <a:txBody>
                    <a:bodyPr/>
                    <a:lstStyle/>
                    <a:p>
                      <a:pPr algn="ctr" fontAlgn="ctr"/>
                      <a:r>
                        <a:rPr lang="pt-BR" sz="2000" b="0" i="0" u="none" strike="noStrike" dirty="0">
                          <a:solidFill>
                            <a:srgbClr val="000000"/>
                          </a:solidFill>
                          <a:effectLst/>
                          <a:latin typeface="Calibri" panose="020F0502020204030204" pitchFamily="34" charset="0"/>
                        </a:rPr>
                        <a:t>SOJA</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1200</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2000</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2000" b="0" i="0" u="none" strike="noStrike" dirty="0">
                          <a:solidFill>
                            <a:srgbClr val="000000"/>
                          </a:solidFill>
                          <a:effectLst/>
                          <a:latin typeface="Calibri" panose="020F0502020204030204" pitchFamily="34" charset="0"/>
                        </a:rPr>
                        <a:t>FORRAGEIRAS</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65</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60000"/>
                        <a:lumOff val="40000"/>
                      </a:schemeClr>
                    </a:solidFill>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solidFill>
                  </a:tcPr>
                </a:tc>
                <a:tc>
                  <a:txBody>
                    <a:bodyPr/>
                    <a:lstStyle/>
                    <a:p>
                      <a:pPr algn="ctr" fontAlgn="ctr"/>
                      <a:r>
                        <a:rPr lang="pt-BR" sz="2000" b="0" i="0" u="none" strike="noStrike" dirty="0">
                          <a:solidFill>
                            <a:srgbClr val="000000"/>
                          </a:solidFill>
                          <a:effectLst/>
                          <a:latin typeface="Calibri" panose="020F0502020204030204" pitchFamily="34" charset="0"/>
                        </a:rPr>
                        <a:t>HORTALIÇAS</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5"/>
                    </a:solidFill>
                  </a:tcPr>
                </a:tc>
                <a:tc>
                  <a:txBody>
                    <a:bodyPr/>
                    <a:lstStyle/>
                    <a:p>
                      <a:pPr algn="ctr" fontAlgn="ctr"/>
                      <a:r>
                        <a:rPr lang="pt-BR" sz="2000" b="0" i="0" u="none" strike="noStrike" dirty="0">
                          <a:solidFill>
                            <a:srgbClr val="000000"/>
                          </a:solidFill>
                          <a:effectLst/>
                          <a:latin typeface="Calibri" panose="020F0502020204030204" pitchFamily="34" charset="0"/>
                        </a:rPr>
                        <a:t>TRIGO</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170</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290</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60000"/>
                        <a:lumOff val="40000"/>
                      </a:schemeClr>
                    </a:solidFill>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6"/>
                    </a:solidFill>
                  </a:tcPr>
                </a:tc>
                <a:tc>
                  <a:txBody>
                    <a:bodyPr/>
                    <a:lstStyle/>
                    <a:p>
                      <a:pPr algn="ctr" fontAlgn="ctr"/>
                      <a:r>
                        <a:rPr lang="pt-BR" sz="2000" b="0" i="0" u="none" strike="noStrike" dirty="0">
                          <a:solidFill>
                            <a:srgbClr val="000000"/>
                          </a:solidFill>
                          <a:effectLst/>
                          <a:latin typeface="Calibri" panose="020F0502020204030204" pitchFamily="34" charset="0"/>
                        </a:rPr>
                        <a:t>ARROZ</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100</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210</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5">
                        <a:lumMod val="75000"/>
                      </a:schemeClr>
                    </a:solidFill>
                  </a:tcPr>
                </a:tc>
                <a:tc>
                  <a:txBody>
                    <a:bodyPr/>
                    <a:lstStyle/>
                    <a:p>
                      <a:pPr algn="ctr" fontAlgn="ctr"/>
                      <a:r>
                        <a:rPr lang="pt-BR" sz="2000" b="0" i="0" u="none" strike="noStrike" dirty="0">
                          <a:solidFill>
                            <a:srgbClr val="000000"/>
                          </a:solidFill>
                          <a:effectLst/>
                          <a:latin typeface="Calibri" panose="020F0502020204030204" pitchFamily="34" charset="0"/>
                        </a:rPr>
                        <a:t>FEIJÃO</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34</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180</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60000"/>
                        <a:lumOff val="40000"/>
                      </a:schemeClr>
                    </a:solidFill>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60000"/>
                        <a:lumOff val="40000"/>
                      </a:schemeClr>
                    </a:solidFill>
                  </a:tcPr>
                </a:tc>
              </a:tr>
              <a:tr h="190500">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75000"/>
                      </a:schemeClr>
                    </a:solidFill>
                  </a:tcPr>
                </a:tc>
                <a:tc>
                  <a:txBody>
                    <a:bodyPr/>
                    <a:lstStyle/>
                    <a:p>
                      <a:pPr algn="ctr" fontAlgn="ctr"/>
                      <a:r>
                        <a:rPr lang="pt-BR" sz="2000" b="0" i="0" u="none" strike="noStrike" dirty="0">
                          <a:solidFill>
                            <a:srgbClr val="000000"/>
                          </a:solidFill>
                          <a:effectLst/>
                          <a:latin typeface="Calibri" panose="020F0502020204030204" pitchFamily="34" charset="0"/>
                        </a:rPr>
                        <a:t>ALGODÃO</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a:effectLst/>
                          <a:latin typeface="+mn-lt"/>
                        </a:rPr>
                        <a:t>8</a:t>
                      </a:r>
                      <a:endParaRPr lang="pt-BR" sz="2000" b="0" i="0" u="none" strike="noStrike">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pt-BR" sz="2000" u="none" strike="noStrike" dirty="0">
                          <a:effectLst/>
                          <a:latin typeface="+mn-lt"/>
                        </a:rPr>
                        <a:t>14</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200025">
                <a:tc>
                  <a:txBody>
                    <a:bodyPr/>
                    <a:lstStyle/>
                    <a:p>
                      <a:pPr algn="ctr" fontAlgn="ctr"/>
                      <a:endParaRPr lang="pt-BR"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pt-BR" sz="2000" b="0" i="0" u="none" strike="noStrike" dirty="0">
                          <a:solidFill>
                            <a:srgbClr val="000000"/>
                          </a:solidFill>
                          <a:effectLst/>
                          <a:latin typeface="Calibri" panose="020F0502020204030204" pitchFamily="34" charset="0"/>
                        </a:rPr>
                        <a:t>SORGO</a:t>
                      </a:r>
                    </a:p>
                  </a:txBody>
                  <a:tcPr marL="9525" marR="9525" marT="9525"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7</a:t>
                      </a:r>
                      <a:endParaRPr lang="pt-BR" sz="2000" b="0"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pt-BR" sz="2000" u="none" strike="noStrike" dirty="0">
                          <a:effectLst/>
                          <a:latin typeface="+mn-lt"/>
                        </a:rPr>
                        <a:t>7</a:t>
                      </a:r>
                      <a:endParaRPr lang="pt-BR" sz="2000" b="0" i="0" u="none" strike="noStrike" dirty="0">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algn="ctr" defTabSz="914400" rtl="0" eaLnBrk="1" fontAlgn="ctr" latinLnBrk="0" hangingPunct="1"/>
                      <a:r>
                        <a:rPr lang="pt-BR" sz="2000" u="none" strike="noStrike" kern="1200" dirty="0">
                          <a:solidFill>
                            <a:schemeClr val="dk1"/>
                          </a:solidFill>
                          <a:effectLst/>
                          <a:latin typeface="+mn-lt"/>
                          <a:ea typeface="+mn-ea"/>
                          <a:cs typeface="+mn-cs"/>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r>
            </a:tbl>
          </a:graphicData>
        </a:graphic>
      </p:graphicFrame>
    </p:spTree>
    <p:extLst>
      <p:ext uri="{BB962C8B-B14F-4D97-AF65-F5344CB8AC3E}">
        <p14:creationId xmlns:p14="http://schemas.microsoft.com/office/powerpoint/2010/main" val="2820580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MERCADO DE TRATAMENTO DE SEMENTES DEVERÁ CRESCER 40% (R$ 2,5bi) ATÉ 2021</a:t>
            </a:r>
            <a:endParaRPr lang="pt-BR" dirty="0"/>
          </a:p>
        </p:txBody>
      </p:sp>
      <p:sp>
        <p:nvSpPr>
          <p:cNvPr id="3" name="Espaço Reservado para Conteúdo 2"/>
          <p:cNvSpPr>
            <a:spLocks noGrp="1"/>
          </p:cNvSpPr>
          <p:nvPr>
            <p:ph idx="1"/>
          </p:nvPr>
        </p:nvSpPr>
        <p:spPr/>
        <p:txBody>
          <a:bodyPr vert="horz" lIns="91440" tIns="45720" rIns="91440" bIns="45720" rtlCol="0">
            <a:normAutofit fontScale="47500" lnSpcReduction="20000"/>
          </a:bodyPr>
          <a:lstStyle/>
          <a:p>
            <a:pPr marL="0" indent="0" algn="ctr">
              <a:lnSpc>
                <a:spcPct val="150000"/>
              </a:lnSpc>
              <a:spcBef>
                <a:spcPts val="600"/>
              </a:spcBef>
              <a:buNone/>
            </a:pPr>
            <a:r>
              <a:rPr lang="pt-BR" b="1" dirty="0" smtClean="0"/>
              <a:t>ADOÇÃO DE TECNOLOGIA</a:t>
            </a:r>
          </a:p>
          <a:p>
            <a:pPr marL="0" indent="0" algn="ctr">
              <a:lnSpc>
                <a:spcPct val="150000"/>
              </a:lnSpc>
              <a:spcBef>
                <a:spcPts val="600"/>
              </a:spcBef>
              <a:buNone/>
            </a:pPr>
            <a:r>
              <a:rPr lang="pt-BR" dirty="0" smtClean="0"/>
              <a:t>AUMENTO DA TAXA DE UTILIZAÇÃO DE SEMENTES</a:t>
            </a:r>
          </a:p>
          <a:p>
            <a:pPr marL="0" indent="0" algn="ctr">
              <a:lnSpc>
                <a:spcPct val="150000"/>
              </a:lnSpc>
              <a:spcBef>
                <a:spcPts val="600"/>
              </a:spcBef>
              <a:buNone/>
            </a:pPr>
            <a:endParaRPr lang="pt-BR" dirty="0"/>
          </a:p>
          <a:p>
            <a:pPr marL="0" indent="0" algn="ctr">
              <a:lnSpc>
                <a:spcPct val="150000"/>
              </a:lnSpc>
              <a:spcBef>
                <a:spcPts val="600"/>
              </a:spcBef>
              <a:buNone/>
            </a:pPr>
            <a:r>
              <a:rPr lang="pt-BR" b="1" dirty="0" smtClean="0"/>
              <a:t>ACESSO AO MERCADO </a:t>
            </a:r>
          </a:p>
          <a:p>
            <a:pPr marL="0" indent="0" algn="ctr">
              <a:lnSpc>
                <a:spcPct val="150000"/>
              </a:lnSpc>
              <a:spcBef>
                <a:spcPts val="600"/>
              </a:spcBef>
              <a:buNone/>
            </a:pPr>
            <a:r>
              <a:rPr lang="pt-BR" dirty="0" smtClean="0"/>
              <a:t>CRESCIMENTO DO TSI</a:t>
            </a:r>
          </a:p>
          <a:p>
            <a:pPr marL="0" indent="0" algn="ctr">
              <a:lnSpc>
                <a:spcPct val="150000"/>
              </a:lnSpc>
              <a:spcBef>
                <a:spcPts val="600"/>
              </a:spcBef>
              <a:buNone/>
            </a:pPr>
            <a:r>
              <a:rPr lang="pt-BR" dirty="0" smtClean="0"/>
              <a:t>PROTEÇÃO A BIOTECNOLOGIA </a:t>
            </a:r>
          </a:p>
          <a:p>
            <a:pPr marL="0" indent="0" algn="ctr">
              <a:lnSpc>
                <a:spcPct val="150000"/>
              </a:lnSpc>
              <a:spcBef>
                <a:spcPts val="600"/>
              </a:spcBef>
              <a:buNone/>
            </a:pPr>
            <a:r>
              <a:rPr lang="pt-BR" dirty="0" smtClean="0"/>
              <a:t>CONVENIÊNCIA PARA O AGRICULTOR</a:t>
            </a:r>
          </a:p>
          <a:p>
            <a:pPr marL="0" indent="0" algn="ctr">
              <a:lnSpc>
                <a:spcPct val="150000"/>
              </a:lnSpc>
              <a:spcBef>
                <a:spcPts val="600"/>
              </a:spcBef>
              <a:buNone/>
            </a:pPr>
            <a:endParaRPr lang="pt-BR" dirty="0"/>
          </a:p>
          <a:p>
            <a:pPr marL="0" indent="0" algn="ctr">
              <a:lnSpc>
                <a:spcPct val="150000"/>
              </a:lnSpc>
              <a:spcBef>
                <a:spcPts val="600"/>
              </a:spcBef>
              <a:buNone/>
            </a:pPr>
            <a:r>
              <a:rPr lang="pt-BR" b="1" dirty="0" smtClean="0"/>
              <a:t>COMMODITIES</a:t>
            </a:r>
          </a:p>
          <a:p>
            <a:pPr marL="0" indent="0" algn="ctr">
              <a:lnSpc>
                <a:spcPct val="150000"/>
              </a:lnSpc>
              <a:spcBef>
                <a:spcPts val="600"/>
              </a:spcBef>
              <a:buNone/>
            </a:pPr>
            <a:r>
              <a:rPr lang="pt-BR" dirty="0" smtClean="0"/>
              <a:t>CRESCIMENTO DE PAÍSES EM DESENVOLVIMENTO AUMENTA A DEMANDA POR PROTEÍNA, GRÃO E BIOENERGIA</a:t>
            </a:r>
          </a:p>
          <a:p>
            <a:pPr marL="0" indent="0" algn="ctr">
              <a:lnSpc>
                <a:spcPct val="150000"/>
              </a:lnSpc>
              <a:spcBef>
                <a:spcPts val="600"/>
              </a:spcBef>
              <a:buNone/>
            </a:pPr>
            <a:r>
              <a:rPr lang="pt-BR" dirty="0" smtClean="0"/>
              <a:t>PREÇO DAS COMMODITIES COM TENDÊNCIA DE ALTA</a:t>
            </a:r>
          </a:p>
          <a:p>
            <a:pPr marL="0" indent="0" algn="ctr">
              <a:lnSpc>
                <a:spcPct val="150000"/>
              </a:lnSpc>
              <a:spcBef>
                <a:spcPts val="600"/>
              </a:spcBef>
              <a:buNone/>
            </a:pPr>
            <a:r>
              <a:rPr lang="pt-BR" dirty="0" smtClean="0"/>
              <a:t>CRESCIMENTO DA ÁREA PLANTADA</a:t>
            </a:r>
            <a:endParaRPr lang="pt-BR"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1077" t="22487" b="3010"/>
          <a:stretch/>
        </p:blipFill>
        <p:spPr>
          <a:xfrm>
            <a:off x="1078138" y="1774209"/>
            <a:ext cx="10035724" cy="5083791"/>
          </a:xfrm>
          <a:prstGeom prst="rect">
            <a:avLst/>
          </a:prstGeom>
        </p:spPr>
      </p:pic>
      <p:sp>
        <p:nvSpPr>
          <p:cNvPr id="5" name="Retângulo 4"/>
          <p:cNvSpPr/>
          <p:nvPr/>
        </p:nvSpPr>
        <p:spPr>
          <a:xfrm>
            <a:off x="6096000" y="6550223"/>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221647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smtClean="0"/>
              <a:t>DESTINAÇÃO FINAL DE EMBALAGENS DE SEMENTES TRATADAS (SACARIA)</a:t>
            </a:r>
            <a:endParaRPr lang="pt-BR" b="1" dirty="0"/>
          </a:p>
        </p:txBody>
      </p:sp>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grpSp>
        <p:nvGrpSpPr>
          <p:cNvPr id="7" name="Grupo 6"/>
          <p:cNvGrpSpPr/>
          <p:nvPr/>
        </p:nvGrpSpPr>
        <p:grpSpPr>
          <a:xfrm>
            <a:off x="3298209" y="2020288"/>
            <a:ext cx="5595582" cy="4217158"/>
            <a:chOff x="5568287" y="3807724"/>
            <a:chExt cx="3138986" cy="2210938"/>
          </a:xfrm>
        </p:grpSpPr>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41331" t="47749" r="7103" b="3637"/>
            <a:stretch/>
          </p:blipFill>
          <p:spPr>
            <a:xfrm>
              <a:off x="5568287" y="3903259"/>
              <a:ext cx="3138986" cy="2115403"/>
            </a:xfrm>
            <a:prstGeom prst="rect">
              <a:avLst/>
            </a:prstGeom>
          </p:spPr>
        </p:pic>
        <p:sp>
          <p:nvSpPr>
            <p:cNvPr id="6" name="Retângulo 5"/>
            <p:cNvSpPr/>
            <p:nvPr/>
          </p:nvSpPr>
          <p:spPr>
            <a:xfrm>
              <a:off x="5568287" y="3807724"/>
              <a:ext cx="1241946" cy="739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56990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sultado de imagem para PELETIZADAS SEM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342" y="1522737"/>
            <a:ext cx="5407315" cy="52122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normAutofit/>
          </a:bodyPr>
          <a:lstStyle/>
          <a:p>
            <a:r>
              <a:rPr lang="pt-BR" b="1" dirty="0" smtClean="0"/>
              <a:t>DESTINAÇÃO FINAL DE SEMENTES OBSOLETAS COM TRATAMENTO</a:t>
            </a:r>
            <a:endParaRPr lang="pt-BR" b="1" dirty="0"/>
          </a:p>
        </p:txBody>
      </p:sp>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3777450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774558"/>
            <a:ext cx="10515600" cy="1325563"/>
          </a:xfrm>
        </p:spPr>
        <p:txBody>
          <a:bodyPr>
            <a:normAutofit fontScale="90000"/>
          </a:bodyPr>
          <a:lstStyle/>
          <a:p>
            <a:pPr algn="ctr"/>
            <a:r>
              <a:rPr lang="pt-BR" b="1" dirty="0" smtClean="0"/>
              <a:t>DESTINAÇÃO FINAL DE RESÍDUOS ORIUNDOS DAS PLANTAS DE TRATAMENTO E DOS LABORATÓRIOS DE CONTROLE DE QUALIDADE</a:t>
            </a:r>
            <a:br>
              <a:rPr lang="pt-BR" b="1" dirty="0" smtClean="0"/>
            </a:br>
            <a:endParaRPr lang="pt-BR" b="1" dirty="0"/>
          </a:p>
        </p:txBody>
      </p:sp>
      <p:pic>
        <p:nvPicPr>
          <p:cNvPr id="4" name="Espaço Reservado para Conteúdo 3" descr="Recorte de Tela"/>
          <p:cNvPicPr>
            <a:picLocks noChangeAspect="1"/>
          </p:cNvPicPr>
          <p:nvPr/>
        </p:nvPicPr>
        <p:blipFill rotWithShape="1">
          <a:blip r:embed="rId2">
            <a:extLst>
              <a:ext uri="{28A0092B-C50C-407E-A947-70E740481C1C}">
                <a14:useLocalDpi xmlns:a14="http://schemas.microsoft.com/office/drawing/2010/main" val="0"/>
              </a:ext>
            </a:extLst>
          </a:blip>
          <a:srcRect l="21198" t="64998" r="7631" b="8029"/>
          <a:stretch/>
        </p:blipFill>
        <p:spPr>
          <a:xfrm>
            <a:off x="2519650" y="3166281"/>
            <a:ext cx="7152700" cy="1965278"/>
          </a:xfrm>
          <a:prstGeom prst="rect">
            <a:avLst/>
          </a:prstGeom>
        </p:spPr>
      </p:pic>
      <p:sp>
        <p:nvSpPr>
          <p:cNvPr id="5" name="Retângulo 4"/>
          <p:cNvSpPr/>
          <p:nvPr/>
        </p:nvSpPr>
        <p:spPr>
          <a:xfrm>
            <a:off x="7470511" y="6567047"/>
            <a:ext cx="4721489" cy="307777"/>
          </a:xfrm>
          <a:prstGeom prst="rect">
            <a:avLst/>
          </a:prstGeom>
        </p:spPr>
        <p:txBody>
          <a:bodyPr wrap="square">
            <a:spAutoFit/>
          </a:bodyPr>
          <a:lstStyle/>
          <a:p>
            <a:r>
              <a:rPr lang="pt-BR" sz="1400" dirty="0">
                <a:latin typeface="Calibri" panose="020F0502020204030204" pitchFamily="34" charset="0"/>
              </a:rPr>
              <a:t>FONTE: </a:t>
            </a:r>
            <a:r>
              <a:rPr lang="pt-BR" sz="1400" dirty="0" smtClean="0">
                <a:latin typeface="Calibri" panose="020F0502020204030204" pitchFamily="34" charset="0"/>
              </a:rPr>
              <a:t>GETS (</a:t>
            </a:r>
            <a:r>
              <a:rPr lang="pt-BR" sz="1400" dirty="0">
                <a:latin typeface="Calibri" panose="020F0502020204030204" pitchFamily="34" charset="0"/>
              </a:rPr>
              <a:t>Grupo de Estudos em </a:t>
            </a:r>
            <a:r>
              <a:rPr lang="pt-BR" sz="1400" b="0" i="0" u="none" strike="noStrike" baseline="0" dirty="0" smtClean="0">
                <a:latin typeface="Calibri" panose="020F0502020204030204" pitchFamily="34" charset="0"/>
              </a:rPr>
              <a:t>Tratamento de Sementes) </a:t>
            </a:r>
            <a:endParaRPr lang="pt-BR" sz="1400" dirty="0"/>
          </a:p>
        </p:txBody>
      </p:sp>
    </p:spTree>
    <p:extLst>
      <p:ext uri="{BB962C8B-B14F-4D97-AF65-F5344CB8AC3E}">
        <p14:creationId xmlns:p14="http://schemas.microsoft.com/office/powerpoint/2010/main" val="26078656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2667" y="19046"/>
            <a:ext cx="10515600" cy="1325563"/>
          </a:xfrm>
        </p:spPr>
        <p:txBody>
          <a:bodyPr/>
          <a:lstStyle/>
          <a:p>
            <a:r>
              <a:rPr lang="pt-BR" dirty="0" smtClean="0"/>
              <a:t>TRATAMENTO DE SEMENTES </a:t>
            </a:r>
            <a:br>
              <a:rPr lang="pt-BR" dirty="0" smtClean="0"/>
            </a:br>
            <a:r>
              <a:rPr lang="pt-BR" dirty="0" smtClean="0"/>
              <a:t>BRASIL 2016</a:t>
            </a:r>
            <a:endParaRPr lang="pt-BR" dirty="0"/>
          </a:p>
        </p:txBody>
      </p:sp>
      <p:sp>
        <p:nvSpPr>
          <p:cNvPr id="4" name="Retângulo 3"/>
          <p:cNvSpPr/>
          <p:nvPr/>
        </p:nvSpPr>
        <p:spPr>
          <a:xfrm>
            <a:off x="1308375" y="1471424"/>
            <a:ext cx="1561646" cy="584775"/>
          </a:xfrm>
          <a:prstGeom prst="rect">
            <a:avLst/>
          </a:prstGeom>
        </p:spPr>
        <p:txBody>
          <a:bodyPr wrap="none">
            <a:spAutoFit/>
          </a:bodyPr>
          <a:lstStyle/>
          <a:p>
            <a:r>
              <a:rPr lang="pt-BR" sz="3200" b="1" dirty="0" smtClean="0">
                <a:solidFill>
                  <a:srgbClr val="000000"/>
                </a:solidFill>
                <a:effectLst>
                  <a:outerShdw blurRad="38100" dist="38100" dir="2700000" algn="tl">
                    <a:srgbClr val="000000">
                      <a:alpha val="43137"/>
                    </a:srgbClr>
                  </a:outerShdw>
                </a:effectLst>
                <a:latin typeface="Calibri" panose="020F0502020204030204" pitchFamily="34" charset="0"/>
              </a:rPr>
              <a:t>19.260 t</a:t>
            </a:r>
            <a:endParaRPr lang="pt-BR" sz="3200" b="1" dirty="0">
              <a:effectLst>
                <a:outerShdw blurRad="38100" dist="38100" dir="2700000" algn="tl">
                  <a:srgbClr val="000000">
                    <a:alpha val="43137"/>
                  </a:srgbClr>
                </a:outerShdw>
              </a:effectLst>
            </a:endParaRPr>
          </a:p>
        </p:txBody>
      </p:sp>
      <p:sp>
        <p:nvSpPr>
          <p:cNvPr id="6" name="Retângulo 5"/>
          <p:cNvSpPr/>
          <p:nvPr/>
        </p:nvSpPr>
        <p:spPr>
          <a:xfrm>
            <a:off x="5408289" y="1471424"/>
            <a:ext cx="1353256" cy="584775"/>
          </a:xfrm>
          <a:prstGeom prst="rect">
            <a:avLst/>
          </a:prstGeom>
        </p:spPr>
        <p:txBody>
          <a:bodyPr wrap="none">
            <a:spAutoFit/>
          </a:bodyPr>
          <a:lstStyle/>
          <a:p>
            <a:r>
              <a:rPr lang="pt-BR" sz="3200" b="1" dirty="0" smtClean="0">
                <a:solidFill>
                  <a:srgbClr val="000000"/>
                </a:solidFill>
                <a:effectLst>
                  <a:outerShdw blurRad="38100" dist="38100" dir="2700000" algn="tl">
                    <a:srgbClr val="000000">
                      <a:alpha val="43137"/>
                    </a:srgbClr>
                  </a:outerShdw>
                </a:effectLst>
                <a:latin typeface="Calibri" panose="020F0502020204030204" pitchFamily="34" charset="0"/>
              </a:rPr>
              <a:t>4.760 t</a:t>
            </a:r>
            <a:endParaRPr lang="pt-BR" sz="3200" b="1" dirty="0">
              <a:effectLst>
                <a:outerShdw blurRad="38100" dist="38100" dir="2700000" algn="tl">
                  <a:srgbClr val="000000">
                    <a:alpha val="43137"/>
                  </a:srgbClr>
                </a:outerShdw>
              </a:effectLst>
            </a:endParaRPr>
          </a:p>
        </p:txBody>
      </p:sp>
      <p:sp>
        <p:nvSpPr>
          <p:cNvPr id="7" name="Retângulo 6"/>
          <p:cNvSpPr/>
          <p:nvPr/>
        </p:nvSpPr>
        <p:spPr>
          <a:xfrm>
            <a:off x="8492580" y="1455208"/>
            <a:ext cx="3198311" cy="584775"/>
          </a:xfrm>
          <a:prstGeom prst="rect">
            <a:avLst/>
          </a:prstGeom>
        </p:spPr>
        <p:txBody>
          <a:bodyPr wrap="none">
            <a:spAutoFit/>
          </a:bodyPr>
          <a:lstStyle/>
          <a:p>
            <a:r>
              <a:rPr lang="pt-BR" sz="3200" b="1" dirty="0" smtClean="0">
                <a:solidFill>
                  <a:srgbClr val="000000"/>
                </a:solidFill>
                <a:effectLst>
                  <a:outerShdw blurRad="38100" dist="38100" dir="2700000" algn="tl">
                    <a:srgbClr val="000000">
                      <a:alpha val="43137"/>
                    </a:srgbClr>
                  </a:outerShdw>
                </a:effectLst>
                <a:latin typeface="Calibri" panose="020F0502020204030204" pitchFamily="34" charset="0"/>
              </a:rPr>
              <a:t>US$ 562 milhões </a:t>
            </a:r>
            <a:r>
              <a:rPr lang="pt-BR" sz="3200" b="1" dirty="0" smtClean="0">
                <a:effectLst>
                  <a:outerShdw blurRad="38100" dist="38100" dir="2700000" algn="tl">
                    <a:srgbClr val="000000">
                      <a:alpha val="43137"/>
                    </a:srgbClr>
                  </a:outerShdw>
                </a:effectLst>
              </a:rPr>
              <a:t> </a:t>
            </a:r>
            <a:endParaRPr lang="pt-BR" sz="3200" b="1" dirty="0">
              <a:effectLst>
                <a:outerShdw blurRad="38100" dist="38100" dir="2700000" algn="tl">
                  <a:srgbClr val="000000">
                    <a:alpha val="43137"/>
                  </a:srgbClr>
                </a:outerShdw>
              </a:effectLst>
            </a:endParaRPr>
          </a:p>
        </p:txBody>
      </p:sp>
      <p:graphicFrame>
        <p:nvGraphicFramePr>
          <p:cNvPr id="14" name="Gráfico 13"/>
          <p:cNvGraphicFramePr>
            <a:graphicFrameLocks/>
          </p:cNvGraphicFramePr>
          <p:nvPr>
            <p:extLst>
              <p:ext uri="{D42A27DB-BD31-4B8C-83A1-F6EECF244321}">
                <p14:modId xmlns:p14="http://schemas.microsoft.com/office/powerpoint/2010/main" val="3063404549"/>
              </p:ext>
            </p:extLst>
          </p:nvPr>
        </p:nvGraphicFramePr>
        <p:xfrm>
          <a:off x="241615" y="2071195"/>
          <a:ext cx="3695167" cy="44519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áfico 14"/>
          <p:cNvGraphicFramePr>
            <a:graphicFrameLocks/>
          </p:cNvGraphicFramePr>
          <p:nvPr>
            <p:extLst>
              <p:ext uri="{D42A27DB-BD31-4B8C-83A1-F6EECF244321}">
                <p14:modId xmlns:p14="http://schemas.microsoft.com/office/powerpoint/2010/main" val="2677587438"/>
              </p:ext>
            </p:extLst>
          </p:nvPr>
        </p:nvGraphicFramePr>
        <p:xfrm>
          <a:off x="4242884" y="2071195"/>
          <a:ext cx="3695167" cy="44519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áfico 15"/>
          <p:cNvGraphicFramePr>
            <a:graphicFrameLocks/>
          </p:cNvGraphicFramePr>
          <p:nvPr>
            <p:extLst>
              <p:ext uri="{D42A27DB-BD31-4B8C-83A1-F6EECF244321}">
                <p14:modId xmlns:p14="http://schemas.microsoft.com/office/powerpoint/2010/main" val="3087157436"/>
              </p:ext>
            </p:extLst>
          </p:nvPr>
        </p:nvGraphicFramePr>
        <p:xfrm>
          <a:off x="8244153" y="2071195"/>
          <a:ext cx="3695167" cy="4451901"/>
        </p:xfrm>
        <a:graphic>
          <a:graphicData uri="http://schemas.openxmlformats.org/drawingml/2006/chart">
            <c:chart xmlns:c="http://schemas.openxmlformats.org/drawingml/2006/chart" xmlns:r="http://schemas.openxmlformats.org/officeDocument/2006/relationships" r:id="rId4"/>
          </a:graphicData>
        </a:graphic>
      </p:graphicFrame>
      <p:pic>
        <p:nvPicPr>
          <p:cNvPr id="19" name="Imagem 18"/>
          <p:cNvPicPr>
            <a:picLocks noChangeAspect="1"/>
          </p:cNvPicPr>
          <p:nvPr/>
        </p:nvPicPr>
        <p:blipFill rotWithShape="1">
          <a:blip r:embed="rId5"/>
          <a:srcRect t="88732"/>
          <a:stretch/>
        </p:blipFill>
        <p:spPr>
          <a:xfrm>
            <a:off x="5152860" y="6155577"/>
            <a:ext cx="5876484" cy="797462"/>
          </a:xfrm>
          <a:prstGeom prst="rect">
            <a:avLst/>
          </a:prstGeom>
        </p:spPr>
      </p:pic>
      <p:sp>
        <p:nvSpPr>
          <p:cNvPr id="20" name="Retângulo 19"/>
          <p:cNvSpPr/>
          <p:nvPr/>
        </p:nvSpPr>
        <p:spPr>
          <a:xfrm>
            <a:off x="-1558" y="6488668"/>
            <a:ext cx="2408095" cy="369332"/>
          </a:xfrm>
          <a:prstGeom prst="rect">
            <a:avLst/>
          </a:prstGeom>
        </p:spPr>
        <p:txBody>
          <a:bodyPr wrap="none">
            <a:spAutoFit/>
          </a:bodyPr>
          <a:lstStyle/>
          <a:p>
            <a:r>
              <a:rPr lang="pt-BR" dirty="0" smtClean="0"/>
              <a:t>FONTE: SINDIVEG, 2016</a:t>
            </a:r>
            <a:endParaRPr lang="pt-BR" dirty="0"/>
          </a:p>
        </p:txBody>
      </p:sp>
    </p:spTree>
    <p:extLst>
      <p:ext uri="{BB962C8B-B14F-4D97-AF65-F5344CB8AC3E}">
        <p14:creationId xmlns:p14="http://schemas.microsoft.com/office/powerpoint/2010/main" val="105702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MERCADO DEFENSIVOS AGRÍCOLAS – 2016</a:t>
            </a:r>
            <a:endParaRPr lang="pt-BR" b="1" dirty="0"/>
          </a:p>
        </p:txBody>
      </p:sp>
      <p:graphicFrame>
        <p:nvGraphicFramePr>
          <p:cNvPr id="8" name="Gráfico 7"/>
          <p:cNvGraphicFramePr>
            <a:graphicFrameLocks/>
          </p:cNvGraphicFramePr>
          <p:nvPr>
            <p:extLst>
              <p:ext uri="{D42A27DB-BD31-4B8C-83A1-F6EECF244321}">
                <p14:modId xmlns:p14="http://schemas.microsoft.com/office/powerpoint/2010/main" val="2209260650"/>
              </p:ext>
            </p:extLst>
          </p:nvPr>
        </p:nvGraphicFramePr>
        <p:xfrm>
          <a:off x="378402" y="1139885"/>
          <a:ext cx="5717598" cy="50203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a:graphicFrameLocks/>
          </p:cNvGraphicFramePr>
          <p:nvPr>
            <p:extLst>
              <p:ext uri="{D42A27DB-BD31-4B8C-83A1-F6EECF244321}">
                <p14:modId xmlns:p14="http://schemas.microsoft.com/office/powerpoint/2010/main" val="1914333016"/>
              </p:ext>
            </p:extLst>
          </p:nvPr>
        </p:nvGraphicFramePr>
        <p:xfrm>
          <a:off x="6555798" y="1509880"/>
          <a:ext cx="5407602" cy="4280354"/>
        </p:xfrm>
        <a:graphic>
          <a:graphicData uri="http://schemas.openxmlformats.org/drawingml/2006/chart">
            <c:chart xmlns:c="http://schemas.openxmlformats.org/drawingml/2006/chart" xmlns:r="http://schemas.openxmlformats.org/officeDocument/2006/relationships" r:id="rId3"/>
          </a:graphicData>
        </a:graphic>
      </p:graphicFrame>
      <p:sp>
        <p:nvSpPr>
          <p:cNvPr id="13" name="Retângulo 12"/>
          <p:cNvSpPr/>
          <p:nvPr/>
        </p:nvSpPr>
        <p:spPr>
          <a:xfrm>
            <a:off x="-1558" y="6488668"/>
            <a:ext cx="2408095" cy="369332"/>
          </a:xfrm>
          <a:prstGeom prst="rect">
            <a:avLst/>
          </a:prstGeom>
        </p:spPr>
        <p:txBody>
          <a:bodyPr wrap="none">
            <a:spAutoFit/>
          </a:bodyPr>
          <a:lstStyle/>
          <a:p>
            <a:r>
              <a:rPr lang="pt-BR" dirty="0" smtClean="0"/>
              <a:t>FONTE: SINDIVEG, 2016</a:t>
            </a:r>
            <a:endParaRPr lang="pt-BR" dirty="0"/>
          </a:p>
        </p:txBody>
      </p:sp>
      <p:sp>
        <p:nvSpPr>
          <p:cNvPr id="3" name="Retângulo 2"/>
          <p:cNvSpPr/>
          <p:nvPr/>
        </p:nvSpPr>
        <p:spPr>
          <a:xfrm>
            <a:off x="838200" y="5835084"/>
            <a:ext cx="6096000" cy="978729"/>
          </a:xfrm>
          <a:prstGeom prst="rect">
            <a:avLst/>
          </a:prstGeom>
        </p:spPr>
        <p:txBody>
          <a:bodyPr>
            <a:spAutoFit/>
          </a:bodyPr>
          <a:lstStyle/>
          <a:p>
            <a:pPr algn="ctr">
              <a:defRPr sz="2880" b="0" i="0" u="none" strike="noStrike" kern="1200" spc="0" baseline="0">
                <a:solidFill>
                  <a:prstClr val="black"/>
                </a:solidFill>
                <a:latin typeface="+mn-lt"/>
                <a:ea typeface="+mn-ea"/>
                <a:cs typeface="+mn-cs"/>
              </a:defRPr>
            </a:pPr>
            <a:r>
              <a:rPr lang="pt-BR" dirty="0"/>
              <a:t>MERCADO TOTAL </a:t>
            </a:r>
          </a:p>
          <a:p>
            <a:pPr algn="ctr">
              <a:defRPr sz="2880" b="0" i="0" u="none" strike="noStrike" kern="1200" spc="0" baseline="0">
                <a:solidFill>
                  <a:prstClr val="black"/>
                </a:solidFill>
                <a:latin typeface="+mn-lt"/>
                <a:ea typeface="+mn-ea"/>
                <a:cs typeface="+mn-cs"/>
              </a:defRPr>
            </a:pPr>
            <a:r>
              <a:rPr lang="pt-BR" dirty="0"/>
              <a:t>US$ 9,56 BILHÕES</a:t>
            </a:r>
          </a:p>
        </p:txBody>
      </p:sp>
      <p:sp>
        <p:nvSpPr>
          <p:cNvPr id="4" name="Retângulo 3"/>
          <p:cNvSpPr/>
          <p:nvPr/>
        </p:nvSpPr>
        <p:spPr>
          <a:xfrm>
            <a:off x="5448300" y="5831990"/>
            <a:ext cx="6096000" cy="978729"/>
          </a:xfrm>
          <a:prstGeom prst="rect">
            <a:avLst/>
          </a:prstGeom>
        </p:spPr>
        <p:txBody>
          <a:bodyPr>
            <a:spAutoFit/>
          </a:bodyPr>
          <a:lstStyle/>
          <a:p>
            <a:pPr algn="ctr">
              <a:defRPr sz="2880" b="0" i="0" u="none" strike="noStrike" kern="1200" spc="0" baseline="0">
                <a:solidFill>
                  <a:prstClr val="black"/>
                </a:solidFill>
                <a:latin typeface="+mn-lt"/>
                <a:ea typeface="+mn-ea"/>
                <a:cs typeface="+mn-cs"/>
              </a:defRPr>
            </a:pPr>
            <a:r>
              <a:rPr lang="pt-BR" dirty="0"/>
              <a:t>TRATAMENTO DE SEMENTES</a:t>
            </a:r>
          </a:p>
          <a:p>
            <a:pPr algn="ctr">
              <a:defRPr sz="2880" b="0" i="0" u="none" strike="noStrike" kern="1200" spc="0" baseline="0">
                <a:solidFill>
                  <a:prstClr val="black"/>
                </a:solidFill>
                <a:latin typeface="+mn-lt"/>
                <a:ea typeface="+mn-ea"/>
                <a:cs typeface="+mn-cs"/>
              </a:defRPr>
            </a:pPr>
            <a:r>
              <a:rPr lang="pt-BR" dirty="0"/>
              <a:t>US$ 78 MILHÕES</a:t>
            </a:r>
          </a:p>
        </p:txBody>
      </p:sp>
    </p:spTree>
    <p:extLst>
      <p:ext uri="{BB962C8B-B14F-4D97-AF65-F5344CB8AC3E}">
        <p14:creationId xmlns:p14="http://schemas.microsoft.com/office/powerpoint/2010/main" val="29108517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to 42"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3291" name="Slide do think-cell" r:id="rId90" imgW="425" imgH="426" progId="TCLayout.ActiveDocument.1">
                  <p:embed/>
                </p:oleObj>
              </mc:Choice>
              <mc:Fallback>
                <p:oleObj name="Slide do think-cell" r:id="rId90" imgW="425" imgH="426" progId="TCLayout.ActiveDocument.1">
                  <p:embed/>
                  <p:pic>
                    <p:nvPicPr>
                      <p:cNvPr id="0" name=""/>
                      <p:cNvPicPr/>
                      <p:nvPr/>
                    </p:nvPicPr>
                    <p:blipFill>
                      <a:blip r:embed="rId91"/>
                      <a:stretch>
                        <a:fillRect/>
                      </a:stretch>
                    </p:blipFill>
                    <p:spPr>
                      <a:xfrm>
                        <a:off x="1525589" y="1589"/>
                        <a:ext cx="1587" cy="1587"/>
                      </a:xfrm>
                      <a:prstGeom prst="rect">
                        <a:avLst/>
                      </a:prstGeom>
                    </p:spPr>
                  </p:pic>
                </p:oleObj>
              </mc:Fallback>
            </mc:AlternateContent>
          </a:graphicData>
        </a:graphic>
      </p:graphicFrame>
      <p:sp>
        <p:nvSpPr>
          <p:cNvPr id="42" name="Retângulo 41"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kumimoji="0" lang="pt-BR" sz="1000" u="none" strike="noStrike" kern="1200" cap="none" spc="0" normalizeH="0" noProof="0" dirty="0">
              <a:ln>
                <a:noFill/>
              </a:ln>
              <a:solidFill>
                <a:prstClr val="white"/>
              </a:solidFill>
              <a:effectLst/>
              <a:uLnTx/>
              <a:uFillTx/>
              <a:latin typeface="Calibri" panose="020F0502020204030204" pitchFamily="34" charset="0"/>
              <a:sym typeface="Calibri" panose="020F0502020204030204" pitchFamily="34" charset="0"/>
            </a:endParaRPr>
          </a:p>
        </p:txBody>
      </p:sp>
      <p:sp>
        <p:nvSpPr>
          <p:cNvPr id="78" name="Retângulo 77"/>
          <p:cNvSpPr/>
          <p:nvPr/>
        </p:nvSpPr>
        <p:spPr>
          <a:xfrm>
            <a:off x="147929" y="999349"/>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MODALIDADE DO TRATAMENTO DE SEMENTES: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8" name="Título 5"/>
          <p:cNvSpPr txBox="1">
            <a:spLocks/>
          </p:cNvSpPr>
          <p:nvPr/>
        </p:nvSpPr>
        <p:spPr>
          <a:xfrm>
            <a:off x="167759" y="150453"/>
            <a:ext cx="9321695" cy="6985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200" dirty="0">
                <a:solidFill>
                  <a:prstClr val="black"/>
                </a:solidFill>
                <a:latin typeface="Calibri"/>
              </a:rPr>
              <a:t>RESUMO DE MERCADO – BIP SPARK</a:t>
            </a:r>
            <a:endParaRPr kumimoji="0" lang="en-US" sz="22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pt-BR" sz="2200" dirty="0">
                <a:solidFill>
                  <a:srgbClr val="C00000"/>
                </a:solidFill>
                <a:latin typeface="Calibri"/>
              </a:rPr>
              <a:t>FUNGICIDAS PARA TRATAMENTO DE SEMENTES </a:t>
            </a:r>
            <a:r>
              <a:rPr kumimoji="0" lang="pt-BR" sz="2200" b="0" i="0" u="none" strike="noStrike" kern="1200" cap="none" spc="0" normalizeH="0" baseline="0" noProof="0" dirty="0">
                <a:ln>
                  <a:noFill/>
                </a:ln>
                <a:solidFill>
                  <a:srgbClr val="C00000"/>
                </a:solidFill>
                <a:effectLst/>
                <a:uLnTx/>
                <a:uFillTx/>
                <a:latin typeface="Calibri"/>
                <a:ea typeface="+mj-ea"/>
                <a:cs typeface="+mj-cs"/>
              </a:rPr>
              <a:t>– </a:t>
            </a:r>
            <a:r>
              <a:rPr kumimoji="0" lang="pt-BR" sz="2200" b="1" i="0" u="none" strike="noStrike" kern="1200" cap="none" spc="0" normalizeH="0" baseline="0" noProof="0" dirty="0">
                <a:ln>
                  <a:noFill/>
                </a:ln>
                <a:solidFill>
                  <a:srgbClr val="C00000"/>
                </a:solidFill>
                <a:effectLst/>
                <a:uLnTx/>
                <a:uFillTx/>
                <a:latin typeface="Calibri"/>
                <a:ea typeface="+mj-ea"/>
                <a:cs typeface="+mj-cs"/>
              </a:rPr>
              <a:t>SOJA 2015/16</a:t>
            </a:r>
            <a:endParaRPr kumimoji="0" lang="pt-BR" sz="2200" b="1" i="0" u="none" strike="noStrike" kern="1200" cap="none" spc="0" normalizeH="0" baseline="0" noProof="0" dirty="0">
              <a:ln>
                <a:noFill/>
              </a:ln>
              <a:solidFill>
                <a:srgbClr val="C00000"/>
              </a:solidFill>
              <a:effectLst/>
              <a:uLnTx/>
              <a:uFillTx/>
              <a:latin typeface="Calibri"/>
              <a:ea typeface="+mj-ea"/>
              <a:cs typeface="Arial" panose="020B0604020202020204" pitchFamily="34" charset="0"/>
            </a:endParaRPr>
          </a:p>
        </p:txBody>
      </p:sp>
      <p:sp>
        <p:nvSpPr>
          <p:cNvPr id="204" name="Retângulo 203"/>
          <p:cNvSpPr/>
          <p:nvPr/>
        </p:nvSpPr>
        <p:spPr>
          <a:xfrm>
            <a:off x="140782" y="1220280"/>
            <a:ext cx="3869242"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Área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Potencial</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Tratada</a:t>
            </a:r>
            <a:r>
              <a:rPr kumimoji="0" lang="en-US" sz="1200" b="0" i="0" u="none" strike="noStrike" kern="1200" cap="none" spc="0" normalizeH="0" baseline="0" noProof="0" dirty="0">
                <a:ln>
                  <a:noFill/>
                </a:ln>
                <a:solidFill>
                  <a:prstClr val="black"/>
                </a:solidFill>
                <a:effectLst/>
                <a:uLnTx/>
                <a:uFillTx/>
                <a:latin typeface="Calibri"/>
                <a:ea typeface="+mn-ea"/>
                <a:cs typeface="+mn-cs"/>
              </a:rPr>
              <a:t> (1.000 ha) = 23.513 (2015/16)</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6" name="Objeto 25"/>
          <p:cNvGraphicFramePr>
            <a:graphicFrameLocks/>
          </p:cNvGraphicFramePr>
          <p:nvPr>
            <p:custDataLst>
              <p:tags r:id="rId4"/>
            </p:custDataLst>
            <p:extLst/>
          </p:nvPr>
        </p:nvGraphicFramePr>
        <p:xfrm>
          <a:off x="190499" y="4343400"/>
          <a:ext cx="5896150" cy="1447905"/>
        </p:xfrm>
        <a:graphic>
          <a:graphicData uri="http://schemas.openxmlformats.org/presentationml/2006/ole">
            <mc:AlternateContent xmlns:mc="http://schemas.openxmlformats.org/markup-compatibility/2006">
              <mc:Choice xmlns:v="urn:schemas-microsoft-com:vml" Requires="v">
                <p:oleObj spid="_x0000_s3292" name="Chart" r:id="rId92" imgW="5895866" imgH="1447879" progId="MSGraph.Chart.8">
                  <p:embed followColorScheme="full"/>
                </p:oleObj>
              </mc:Choice>
              <mc:Fallback>
                <p:oleObj name="Chart" r:id="rId92" imgW="5895866" imgH="1447879" progId="MSGraph.Chart.8">
                  <p:embed followColorScheme="full"/>
                  <p:pic>
                    <p:nvPicPr>
                      <p:cNvPr id="0" name=""/>
                      <p:cNvPicPr/>
                      <p:nvPr/>
                    </p:nvPicPr>
                    <p:blipFill>
                      <a:blip r:embed="rId93"/>
                      <a:stretch>
                        <a:fillRect/>
                      </a:stretch>
                    </p:blipFill>
                    <p:spPr>
                      <a:xfrm>
                        <a:off x="190499" y="4343400"/>
                        <a:ext cx="5896150" cy="1447905"/>
                      </a:xfrm>
                      <a:prstGeom prst="rect">
                        <a:avLst/>
                      </a:prstGeom>
                    </p:spPr>
                  </p:pic>
                </p:oleObj>
              </mc:Fallback>
            </mc:AlternateContent>
          </a:graphicData>
        </a:graphic>
      </p:graphicFrame>
      <p:sp>
        <p:nvSpPr>
          <p:cNvPr id="28" name="Text Placeholder 2"/>
          <p:cNvSpPr>
            <a:spLocks noGrp="1"/>
          </p:cNvSpPr>
          <p:nvPr>
            <p:custDataLst>
              <p:tags r:id="rId5"/>
            </p:custDataLst>
          </p:nvPr>
        </p:nvSpPr>
        <p:spPr bwMode="auto">
          <a:xfrm>
            <a:off x="1179513" y="5761038"/>
            <a:ext cx="690563"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93AF17E2-D2E5-4A54-B065-FA423083C6C8}" type="datetime'''Ca''''rb''''e''''nd''azi''''''m + ''''''''''Th''''i''ram'">
              <a:rPr lang="pt-BR" altLang="en-US" sz="1000">
                <a:solidFill>
                  <a:srgbClr val="000000"/>
                </a:solidFill>
              </a:rPr>
              <a:pPr/>
              <a:t>Carbendazim + Thiram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6" name="Espaço Reservado para Texto 2"/>
          <p:cNvSpPr>
            <a:spLocks noGrp="1"/>
          </p:cNvSpPr>
          <p:nvPr>
            <p:custDataLst>
              <p:tags r:id="rId6"/>
            </p:custDataLst>
          </p:nvPr>
        </p:nvSpPr>
        <p:spPr bwMode="gray">
          <a:xfrm>
            <a:off x="730250" y="437515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E4330C72-7F59-4FFA-98E6-8BBBC5B4A433}" type="datetime'''''''''''''''''''''''''''''''''''3''6%'''''">
              <a:rPr lang="pt-BR" altLang="en-US" sz="1000"/>
              <a:pPr/>
              <a:t>36%</a:t>
            </a:fld>
            <a:endParaRPr lang="pt-BR" sz="1000" dirty="0">
              <a:sym typeface="+mn-lt"/>
            </a:endParaRPr>
          </a:p>
        </p:txBody>
      </p:sp>
      <p:sp>
        <p:nvSpPr>
          <p:cNvPr id="97" name="Text Placeholder 2"/>
          <p:cNvSpPr>
            <a:spLocks noGrp="1"/>
          </p:cNvSpPr>
          <p:nvPr>
            <p:custDataLst>
              <p:tags r:id="rId7"/>
            </p:custDataLst>
          </p:nvPr>
        </p:nvSpPr>
        <p:spPr bwMode="auto">
          <a:xfrm>
            <a:off x="5403850" y="5761038"/>
            <a:ext cx="366713" cy="1524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8411A908-C054-43D9-8ACF-4F09FD95858C}" type="datetime'''''O''''''''u''''''''''''''''tr''o''''''''''''''s'''''''">
              <a:rPr lang="pt-BR" altLang="en-US" sz="1000">
                <a:solidFill>
                  <a:srgbClr val="000000"/>
                </a:solidFill>
              </a:rPr>
              <a:pPr/>
              <a:t>Outros</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5" name="Espaço Reservado para Texto 2"/>
          <p:cNvSpPr>
            <a:spLocks noGrp="1"/>
          </p:cNvSpPr>
          <p:nvPr>
            <p:custDataLst>
              <p:tags r:id="rId8"/>
            </p:custDataLst>
          </p:nvPr>
        </p:nvSpPr>
        <p:spPr bwMode="gray">
          <a:xfrm>
            <a:off x="439738" y="42894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2FC9479C-DD98-43D9-8B60-CA64B151065E}" type="datetime'''''''''''''''''''''''''''''''3''9''''''''%'''''''">
              <a:rPr lang="pt-BR" altLang="en-US" sz="1000"/>
              <a:pPr/>
              <a:t>39%</a:t>
            </a:fld>
            <a:endParaRPr lang="pt-BR" sz="1000" dirty="0">
              <a:sym typeface="+mn-lt"/>
            </a:endParaRPr>
          </a:p>
        </p:txBody>
      </p:sp>
      <p:sp>
        <p:nvSpPr>
          <p:cNvPr id="27" name="Text Placeholder 2"/>
          <p:cNvSpPr>
            <a:spLocks noGrp="1"/>
          </p:cNvSpPr>
          <p:nvPr>
            <p:custDataLst>
              <p:tags r:id="rId9"/>
            </p:custDataLst>
          </p:nvPr>
        </p:nvSpPr>
        <p:spPr bwMode="auto">
          <a:xfrm>
            <a:off x="376238" y="5761038"/>
            <a:ext cx="666750"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E5FBB19B-75D2-41F9-B379-3DFB05724BD1}" type="datetime'''''F''lud''ioxon''il +'''' ''''Me''''tal''''a''xil''''''-M'">
              <a:rPr lang="pt-BR" altLang="en-US" sz="1000">
                <a:solidFill>
                  <a:srgbClr val="000000"/>
                </a:solidFill>
              </a:rPr>
              <a:pPr/>
              <a:t>Fludioxonil + Metalaxil-M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8" name="Espaço Reservado para Texto 2"/>
          <p:cNvSpPr>
            <a:spLocks noGrp="1"/>
          </p:cNvSpPr>
          <p:nvPr>
            <p:custDataLst>
              <p:tags r:id="rId10"/>
            </p:custDataLst>
          </p:nvPr>
        </p:nvSpPr>
        <p:spPr bwMode="gray">
          <a:xfrm>
            <a:off x="1544638" y="47847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34F75A10-8EB6-4A40-831D-164ABB7C3729}" type="datetime'''''''''''''''''''''''''''2''''''''3%'''''''''''''''''''''">
              <a:rPr lang="pt-BR" altLang="en-US" sz="1000"/>
              <a:pPr/>
              <a:t>23%</a:t>
            </a:fld>
            <a:endParaRPr lang="pt-BR" sz="1000" dirty="0">
              <a:sym typeface="+mn-lt"/>
            </a:endParaRPr>
          </a:p>
        </p:txBody>
      </p:sp>
      <p:sp>
        <p:nvSpPr>
          <p:cNvPr id="105" name="Espaço Reservado para Texto 2"/>
          <p:cNvSpPr>
            <a:spLocks noGrp="1"/>
          </p:cNvSpPr>
          <p:nvPr>
            <p:custDataLst>
              <p:tags r:id="rId11"/>
            </p:custDataLst>
          </p:nvPr>
        </p:nvSpPr>
        <p:spPr bwMode="gray">
          <a:xfrm>
            <a:off x="5607050" y="507047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20E551C6-1E87-4C8A-B850-7F2BF8FBD90C}" type="datetime'''''''1''''''''''''''4''''''''''''''''''''%'''''''''">
              <a:rPr lang="pt-BR" altLang="en-US" sz="1000">
                <a:sym typeface="+mn-lt"/>
              </a:rPr>
              <a:pPr marL="0" indent="0" algn="ctr">
                <a:lnSpc>
                  <a:spcPct val="100000"/>
                </a:lnSpc>
                <a:spcBef>
                  <a:spcPct val="0"/>
                </a:spcBef>
                <a:spcAft>
                  <a:spcPct val="0"/>
                </a:spcAft>
                <a:buNone/>
              </a:pPr>
              <a:t>14%</a:t>
            </a:fld>
            <a:endParaRPr lang="pt-BR" sz="1000" dirty="0">
              <a:sym typeface="+mn-lt"/>
            </a:endParaRPr>
          </a:p>
        </p:txBody>
      </p:sp>
      <p:sp>
        <p:nvSpPr>
          <p:cNvPr id="87" name="Espaço Reservado para Texto 2"/>
          <p:cNvSpPr>
            <a:spLocks noGrp="1"/>
          </p:cNvSpPr>
          <p:nvPr>
            <p:custDataLst>
              <p:tags r:id="rId12"/>
            </p:custDataLst>
          </p:nvPr>
        </p:nvSpPr>
        <p:spPr bwMode="gray">
          <a:xfrm>
            <a:off x="1249363" y="488950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CEF8E3CA-C924-4C5E-926F-C544E1DD1DD8}" type="datetime'''''2''''0''%'''''''''">
              <a:rPr lang="pt-BR" altLang="en-US" sz="1000"/>
              <a:pPr/>
              <a:t>20%</a:t>
            </a:fld>
            <a:endParaRPr lang="pt-BR" sz="1000" dirty="0">
              <a:latin typeface="Calibri" panose="020F0502020204030204" pitchFamily="34" charset="0"/>
              <a:sym typeface="Calibri" panose="020F0502020204030204" pitchFamily="34" charset="0"/>
            </a:endParaRPr>
          </a:p>
        </p:txBody>
      </p:sp>
      <p:sp>
        <p:nvSpPr>
          <p:cNvPr id="98" name="Espaço Reservado para Texto 2"/>
          <p:cNvSpPr>
            <a:spLocks noGrp="1"/>
          </p:cNvSpPr>
          <p:nvPr>
            <p:custDataLst>
              <p:tags r:id="rId13"/>
            </p:custDataLst>
          </p:nvPr>
        </p:nvSpPr>
        <p:spPr bwMode="gray">
          <a:xfrm>
            <a:off x="5316538" y="487997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48884295-7673-4BCB-9E67-C1E6A723B753}" type="datetime'''''''''''''''''''2''0''''''''''''''''''''''%'''''''''''''">
              <a:rPr lang="pt-BR" altLang="en-US" sz="1000">
                <a:sym typeface="+mn-lt"/>
              </a:rPr>
              <a:pPr marL="0" indent="0" algn="ctr">
                <a:lnSpc>
                  <a:spcPct val="100000"/>
                </a:lnSpc>
                <a:spcBef>
                  <a:spcPct val="0"/>
                </a:spcBef>
                <a:spcAft>
                  <a:spcPct val="0"/>
                </a:spcAft>
                <a:buNone/>
              </a:pPr>
              <a:t>20%</a:t>
            </a:fld>
            <a:endParaRPr lang="pt-BR" sz="1000" dirty="0">
              <a:sym typeface="+mn-lt"/>
            </a:endParaRPr>
          </a:p>
        </p:txBody>
      </p:sp>
      <p:sp>
        <p:nvSpPr>
          <p:cNvPr id="96" name="Espaço Reservado para Texto 2"/>
          <p:cNvSpPr>
            <a:spLocks noGrp="1"/>
          </p:cNvSpPr>
          <p:nvPr>
            <p:custDataLst>
              <p:tags r:id="rId14"/>
            </p:custDataLst>
          </p:nvPr>
        </p:nvSpPr>
        <p:spPr bwMode="gray">
          <a:xfrm>
            <a:off x="4824413" y="542290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7069F821-E428-433F-99DD-497B70B0DBB2}" type="datetime'''''''3''''''''''''''''''''%'''''''''''''''''''''">
              <a:rPr lang="pt-BR" altLang="en-US" sz="1000"/>
              <a:pPr/>
              <a:t>3%</a:t>
            </a:fld>
            <a:endParaRPr lang="pt-BR" sz="1000" dirty="0">
              <a:sym typeface="+mn-lt"/>
            </a:endParaRPr>
          </a:p>
        </p:txBody>
      </p:sp>
      <p:sp>
        <p:nvSpPr>
          <p:cNvPr id="34" name="Text Placeholder 2"/>
          <p:cNvSpPr>
            <a:spLocks noGrp="1"/>
          </p:cNvSpPr>
          <p:nvPr>
            <p:custDataLst>
              <p:tags r:id="rId15"/>
            </p:custDataLst>
          </p:nvPr>
        </p:nvSpPr>
        <p:spPr bwMode="auto">
          <a:xfrm>
            <a:off x="4427538" y="5761038"/>
            <a:ext cx="690563" cy="1524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AB320463-6F45-4A24-B851-2B320E64C108}" type="datetime'''C''a''r''''''be''''''''n''''''''''''''''d''''''az''''''im'''">
              <a:rPr lang="pt-BR" altLang="en-US" sz="1000">
                <a:solidFill>
                  <a:srgbClr val="000000"/>
                </a:solidFill>
              </a:rPr>
              <a:pPr/>
              <a:t>Carbendazim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5" name="Espaço Reservado para Texto 2"/>
          <p:cNvSpPr>
            <a:spLocks noGrp="1"/>
          </p:cNvSpPr>
          <p:nvPr>
            <p:custDataLst>
              <p:tags r:id="rId16"/>
            </p:custDataLst>
          </p:nvPr>
        </p:nvSpPr>
        <p:spPr bwMode="gray">
          <a:xfrm>
            <a:off x="4529138" y="537527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0B32C556-F540-48BB-B6D2-DB5AEB1B8C3A}" type="datetime'''''''''''''''''''''''''''''''''''''''''4''%'">
              <a:rPr lang="pt-BR" altLang="en-US" sz="1000"/>
              <a:pPr/>
              <a:t>4%</a:t>
            </a:fld>
            <a:endParaRPr lang="pt-BR" sz="1000" dirty="0">
              <a:sym typeface="+mn-lt"/>
            </a:endParaRPr>
          </a:p>
        </p:txBody>
      </p:sp>
      <p:sp>
        <p:nvSpPr>
          <p:cNvPr id="29" name="Text Placeholder 2"/>
          <p:cNvSpPr>
            <a:spLocks noGrp="1"/>
          </p:cNvSpPr>
          <p:nvPr>
            <p:custDataLst>
              <p:tags r:id="rId17"/>
            </p:custDataLst>
          </p:nvPr>
        </p:nvSpPr>
        <p:spPr bwMode="auto">
          <a:xfrm>
            <a:off x="3625850" y="5761038"/>
            <a:ext cx="663575" cy="4572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F7B8F396-3F3F-4D9B-A9D0-3E0650E3BFA2}" type="datetime'Fluazina''m'' ''''''''''''+'''' T''hiopha''n''ate me''thy''l'">
              <a:rPr lang="pt-BR" altLang="en-US" sz="1000">
                <a:solidFill>
                  <a:srgbClr val="000000"/>
                </a:solidFill>
              </a:rPr>
              <a:pPr/>
              <a:t>Fluazinam + Thiophanate methyl</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3" name="Espaço Reservado para Texto 2"/>
          <p:cNvSpPr>
            <a:spLocks noGrp="1"/>
          </p:cNvSpPr>
          <p:nvPr>
            <p:custDataLst>
              <p:tags r:id="rId18"/>
            </p:custDataLst>
          </p:nvPr>
        </p:nvSpPr>
        <p:spPr bwMode="gray">
          <a:xfrm>
            <a:off x="3719513" y="540385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789EEFE6-037C-452F-A118-950FED0C7B10}" type="datetime'''3''''''''''%'''''''''''''''''''''''''''''''">
              <a:rPr lang="pt-BR" altLang="en-US" sz="1000"/>
              <a:pPr/>
              <a:t>3%</a:t>
            </a:fld>
            <a:endParaRPr lang="pt-BR" sz="1000" dirty="0">
              <a:sym typeface="+mn-lt"/>
            </a:endParaRPr>
          </a:p>
        </p:txBody>
      </p:sp>
      <p:sp>
        <p:nvSpPr>
          <p:cNvPr id="92" name="Espaço Reservado para Texto 2"/>
          <p:cNvSpPr>
            <a:spLocks noGrp="1"/>
          </p:cNvSpPr>
          <p:nvPr>
            <p:custDataLst>
              <p:tags r:id="rId19"/>
            </p:custDataLst>
          </p:nvPr>
        </p:nvSpPr>
        <p:spPr bwMode="gray">
          <a:xfrm>
            <a:off x="3200400" y="536575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37C0E59-EF42-4F83-B3B1-99C3842456B4}" type="datetime'''4''''''''''''''''''''''%'''''''">
              <a:rPr lang="pt-BR" altLang="en-US" sz="1000"/>
              <a:pPr/>
              <a:t>4%</a:t>
            </a:fld>
            <a:endParaRPr lang="pt-BR" sz="1000" dirty="0">
              <a:sym typeface="+mn-lt"/>
            </a:endParaRPr>
          </a:p>
        </p:txBody>
      </p:sp>
      <p:sp>
        <p:nvSpPr>
          <p:cNvPr id="36" name="Text Placeholder 2"/>
          <p:cNvSpPr>
            <a:spLocks noGrp="1"/>
          </p:cNvSpPr>
          <p:nvPr>
            <p:custDataLst>
              <p:tags r:id="rId20"/>
            </p:custDataLst>
          </p:nvPr>
        </p:nvSpPr>
        <p:spPr bwMode="auto">
          <a:xfrm>
            <a:off x="2103438" y="5761038"/>
            <a:ext cx="469900"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107C6249-37BD-4DB9-B455-153B71B9821A}" type="datetime'''''Ca''rb''''''o''x''''i''n ''''''''+ ''T''h''''''i''''ram'''">
              <a:rPr lang="pt-BR" altLang="en-US" sz="1000">
                <a:solidFill>
                  <a:srgbClr val="000000"/>
                </a:solidFill>
              </a:rPr>
              <a:pPr/>
              <a:t>Carboxin + Thiram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35" name="Text Placeholder 2"/>
          <p:cNvSpPr>
            <a:spLocks noGrp="1"/>
          </p:cNvSpPr>
          <p:nvPr>
            <p:custDataLst>
              <p:tags r:id="rId21"/>
            </p:custDataLst>
          </p:nvPr>
        </p:nvSpPr>
        <p:spPr bwMode="auto">
          <a:xfrm>
            <a:off x="2767013" y="5761038"/>
            <a:ext cx="763588" cy="4572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6FA15277-3DF5-4205-A173-1F231DC46ADF}" type="datetime'''Fl''ud''''i''oxoni''l + Metala''''xil-M + ''Thiabend''azole'">
              <a:rPr lang="pt-BR" altLang="en-US" sz="1000">
                <a:solidFill>
                  <a:srgbClr val="000000"/>
                </a:solidFill>
              </a:rPr>
              <a:pPr/>
              <a:t>Fludioxonil + Metalaxil-M + Thiabendazole</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1" name="Espaço Reservado para Texto 2"/>
          <p:cNvSpPr>
            <a:spLocks noGrp="1"/>
          </p:cNvSpPr>
          <p:nvPr>
            <p:custDataLst>
              <p:tags r:id="rId22"/>
            </p:custDataLst>
          </p:nvPr>
        </p:nvSpPr>
        <p:spPr bwMode="gray">
          <a:xfrm>
            <a:off x="2909888" y="549910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625E94E9-C5A5-457A-AECB-2156D5C5B4CF}" type="datetime'''0''''''''''''''''''''''''%'''''''''''''''''''''''''">
              <a:rPr lang="pt-BR" altLang="en-US" sz="1000"/>
              <a:pPr/>
              <a:t>0%</a:t>
            </a:fld>
            <a:endParaRPr lang="pt-BR" sz="1000" dirty="0">
              <a:sym typeface="+mn-lt"/>
            </a:endParaRPr>
          </a:p>
        </p:txBody>
      </p:sp>
      <p:sp>
        <p:nvSpPr>
          <p:cNvPr id="90" name="Espaço Reservado para Texto 2"/>
          <p:cNvSpPr>
            <a:spLocks noGrp="1"/>
          </p:cNvSpPr>
          <p:nvPr>
            <p:custDataLst>
              <p:tags r:id="rId23"/>
            </p:custDataLst>
          </p:nvPr>
        </p:nvSpPr>
        <p:spPr bwMode="gray">
          <a:xfrm>
            <a:off x="2359025" y="496570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9297D95B-84E8-4F31-A23E-9BA69EF19A40}" type="datetime'''''''''''''''''''1''''''7''''%'''''">
              <a:rPr lang="pt-BR" altLang="en-US" sz="1000"/>
              <a:pPr/>
              <a:t>17%</a:t>
            </a:fld>
            <a:endParaRPr lang="pt-BR" sz="1000" dirty="0">
              <a:sym typeface="+mn-lt"/>
            </a:endParaRPr>
          </a:p>
        </p:txBody>
      </p:sp>
      <p:sp>
        <p:nvSpPr>
          <p:cNvPr id="89" name="Espaço Reservado para Texto 2"/>
          <p:cNvSpPr>
            <a:spLocks noGrp="1"/>
          </p:cNvSpPr>
          <p:nvPr>
            <p:custDataLst>
              <p:tags r:id="rId24"/>
            </p:custDataLst>
          </p:nvPr>
        </p:nvSpPr>
        <p:spPr bwMode="gray">
          <a:xfrm>
            <a:off x="2068513" y="508000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85A025AD-ED3D-46D6-9AC8-57BEF761459B}" type="datetime'''''''''''''''''''''''''14''''''''%'''''''''''''''''''''''''''">
              <a:rPr lang="pt-BR" altLang="en-US" sz="1000"/>
              <a:pPr/>
              <a:t>14%</a:t>
            </a:fld>
            <a:endParaRPr lang="pt-BR" sz="1000" dirty="0">
              <a:sym typeface="+mn-lt"/>
            </a:endParaRPr>
          </a:p>
        </p:txBody>
      </p:sp>
      <p:sp>
        <p:nvSpPr>
          <p:cNvPr id="94" name="Espaço Reservado para Texto 2"/>
          <p:cNvSpPr>
            <a:spLocks noGrp="1"/>
          </p:cNvSpPr>
          <p:nvPr>
            <p:custDataLst>
              <p:tags r:id="rId25"/>
            </p:custDataLst>
          </p:nvPr>
        </p:nvSpPr>
        <p:spPr bwMode="gray">
          <a:xfrm>
            <a:off x="4010025" y="542290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B002E136-2B0B-4133-B7B3-BA4703E7465A}" type="datetime'''''''''3''''''''''%'''''''''''''''''''''''">
              <a:rPr lang="pt-BR" altLang="en-US" sz="1000"/>
              <a:pPr/>
              <a:t>3%</a:t>
            </a:fld>
            <a:endParaRPr lang="pt-BR" sz="1000" dirty="0">
              <a:sym typeface="+mn-lt"/>
            </a:endParaRPr>
          </a:p>
        </p:txBody>
      </p:sp>
      <p:sp>
        <p:nvSpPr>
          <p:cNvPr id="38" name="Retângulo 37"/>
          <p:cNvSpPr/>
          <p:nvPr>
            <p:custDataLst>
              <p:tags r:id="rId26"/>
            </p:custDataLst>
          </p:nvPr>
        </p:nvSpPr>
        <p:spPr bwMode="auto">
          <a:xfrm>
            <a:off x="4783138" y="4329113"/>
            <a:ext cx="214313" cy="160338"/>
          </a:xfrm>
          <a:prstGeom prst="rect">
            <a:avLst/>
          </a:prstGeom>
          <a:solidFill>
            <a:srgbClr val="364D6E"/>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tângulo 38"/>
          <p:cNvSpPr/>
          <p:nvPr>
            <p:custDataLst>
              <p:tags r:id="rId27"/>
            </p:custDataLst>
          </p:nvPr>
        </p:nvSpPr>
        <p:spPr bwMode="auto">
          <a:xfrm>
            <a:off x="3890963" y="4329113"/>
            <a:ext cx="214313" cy="160338"/>
          </a:xfrm>
          <a:prstGeom prst="rect">
            <a:avLst/>
          </a:prstGeom>
          <a:solidFill>
            <a:srgbClr val="F4D8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spaço Reservado para Texto 2083"/>
          <p:cNvSpPr>
            <a:spLocks noGrp="1"/>
          </p:cNvSpPr>
          <p:nvPr>
            <p:custDataLst>
              <p:tags r:id="rId28"/>
            </p:custDataLst>
          </p:nvPr>
        </p:nvSpPr>
        <p:spPr bwMode="auto">
          <a:xfrm>
            <a:off x="4156075" y="4324350"/>
            <a:ext cx="525463" cy="182563"/>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ct val="0"/>
              </a:spcBef>
              <a:spcAft>
                <a:spcPct val="0"/>
              </a:spcAft>
              <a:buNone/>
              <a:defRPr/>
            </a:pPr>
            <a:fld id="{174CD5AB-13A3-4D97-BC35-1CA2ACBD0299}" type="datetime'''''2''''0''''''''''''''''''1''''''''''4/''''1''5'''''">
              <a:rPr lang="en-US" altLang="en-US" sz="1200">
                <a:solidFill>
                  <a:srgbClr val="000000"/>
                </a:solidFill>
              </a:rPr>
              <a:pPr marL="0" lvl="0" indent="0">
                <a:spcBef>
                  <a:spcPct val="0"/>
                </a:spcBef>
                <a:spcAft>
                  <a:spcPct val="0"/>
                </a:spcAft>
                <a:buNone/>
                <a:defRPr/>
              </a:pPr>
              <a:t>2014/15</a:t>
            </a:fld>
            <a:endParaRPr kumimoji="0" lang="pt-BR" sz="12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40" name="Espaço Reservado para Texto 22"/>
          <p:cNvSpPr>
            <a:spLocks noGrp="1"/>
          </p:cNvSpPr>
          <p:nvPr>
            <p:custDataLst>
              <p:tags r:id="rId29"/>
            </p:custDataLst>
          </p:nvPr>
        </p:nvSpPr>
        <p:spPr bwMode="auto">
          <a:xfrm>
            <a:off x="5048250" y="4324350"/>
            <a:ext cx="5254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EB054529-3F29-45E1-B1E6-E2AEEA1E6C61}" type="datetime'''2''''''0''''1''''''''''''''''5''/''''''''''''''''1''''''''6'">
              <a:rPr lang="en-US" altLang="en-US" sz="1200">
                <a:solidFill>
                  <a:srgbClr val="000000"/>
                </a:solidFill>
              </a:rPr>
              <a:pPr marL="0" lvl="0" indent="0">
                <a:spcBef>
                  <a:spcPct val="0"/>
                </a:spcBef>
                <a:spcAft>
                  <a:spcPct val="0"/>
                </a:spcAft>
                <a:buNone/>
                <a:defRPr/>
              </a:pPr>
              <a:t>2015/16</a:t>
            </a:fld>
            <a:endParaRPr kumimoji="0" lang="pt-BR" sz="12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44" name="Retângulo 43"/>
          <p:cNvSpPr/>
          <p:nvPr/>
        </p:nvSpPr>
        <p:spPr>
          <a:xfrm>
            <a:off x="167759" y="3979165"/>
            <a:ext cx="5967929" cy="276999"/>
          </a:xfrm>
          <a:prstGeom prst="rect">
            <a:avLst/>
          </a:prstGeom>
        </p:spPr>
        <p:txBody>
          <a:bodyPr wrap="square">
            <a:spAutoFit/>
          </a:bodyPr>
          <a:lstStyle/>
          <a:p>
            <a:pPr lvl="0">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Área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Potencial</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Tratada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lang="en-US" sz="1200" dirty="0">
                <a:solidFill>
                  <a:prstClr val="black"/>
                </a:solidFill>
                <a:latin typeface="Calibri"/>
              </a:rPr>
              <a:t>(1.000 ha)</a:t>
            </a:r>
            <a:r>
              <a:rPr kumimoji="0" lang="en-US" sz="1200" b="0" i="0" u="none" strike="noStrike" kern="1200" cap="none" spc="0" normalizeH="0" baseline="0" noProof="0" dirty="0">
                <a:ln>
                  <a:noFill/>
                </a:ln>
                <a:solidFill>
                  <a:prstClr val="black"/>
                </a:solidFill>
                <a:effectLst/>
                <a:uLnTx/>
                <a:uFillTx/>
                <a:latin typeface="Calibri"/>
                <a:ea typeface="+mn-ea"/>
                <a:cs typeface="+mn-cs"/>
              </a:rPr>
              <a:t> = </a:t>
            </a:r>
            <a:r>
              <a:rPr lang="en-US" sz="1200" dirty="0">
                <a:solidFill>
                  <a:prstClr val="black"/>
                </a:solidFill>
              </a:rPr>
              <a:t>19.897 (2014/15) </a:t>
            </a:r>
            <a:r>
              <a:rPr lang="en-US" sz="1200" kern="0" dirty="0">
                <a:solidFill>
                  <a:prstClr val="black"/>
                </a:solidFill>
              </a:rPr>
              <a:t>/ 23.517 (2015/16).</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Espaço Reservado para Número de Slide 1"/>
          <p:cNvSpPr>
            <a:spLocks noGrp="1"/>
          </p:cNvSpPr>
          <p:nvPr>
            <p:ph type="sldNum" sz="quarter" idx="12"/>
          </p:nvPr>
        </p:nvSpPr>
        <p:spPr>
          <a:xfrm>
            <a:off x="8844040" y="6447792"/>
            <a:ext cx="2844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B96999-F27E-9542-9907-095C074C860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Espaço Reservado para Rodapé 1"/>
          <p:cNvSpPr>
            <a:spLocks noGrp="1"/>
          </p:cNvSpPr>
          <p:nvPr>
            <p:ph type="ftr" sz="quarter" idx="11"/>
          </p:nvPr>
        </p:nvSpPr>
        <p:spPr>
          <a:xfrm>
            <a:off x="609600" y="6434729"/>
            <a:ext cx="917786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Source: Spark -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bip</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lang="en-US" dirty="0">
                <a:solidFill>
                  <a:prstClr val="white"/>
                </a:solidFill>
                <a:latin typeface="Calibri"/>
              </a:rPr>
              <a:t>Soybean</a:t>
            </a:r>
            <a:r>
              <a:rPr kumimoji="0" lang="en-US" sz="1200" b="0" i="0" u="none" strike="noStrike" kern="1200" cap="none" spc="0" normalizeH="0" baseline="0" noProof="0" dirty="0">
                <a:ln>
                  <a:noFill/>
                </a:ln>
                <a:solidFill>
                  <a:prstClr val="white"/>
                </a:solidFill>
                <a:effectLst/>
                <a:uLnTx/>
                <a:uFillTx/>
                <a:latin typeface="Calibri"/>
                <a:ea typeface="+mn-ea"/>
                <a:cs typeface="+mn-cs"/>
              </a:rPr>
              <a:t> 2015/16</a:t>
            </a:r>
          </a:p>
        </p:txBody>
      </p:sp>
      <p:graphicFrame>
        <p:nvGraphicFramePr>
          <p:cNvPr id="22" name="Objeto 21"/>
          <p:cNvGraphicFramePr>
            <a:graphicFrameLocks/>
          </p:cNvGraphicFramePr>
          <p:nvPr>
            <p:custDataLst>
              <p:tags r:id="rId30"/>
            </p:custDataLst>
            <p:extLst/>
          </p:nvPr>
        </p:nvGraphicFramePr>
        <p:xfrm>
          <a:off x="6248400" y="3962400"/>
          <a:ext cx="5886496" cy="1981410"/>
        </p:xfrm>
        <a:graphic>
          <a:graphicData uri="http://schemas.openxmlformats.org/presentationml/2006/ole">
            <mc:AlternateContent xmlns:mc="http://schemas.openxmlformats.org/markup-compatibility/2006">
              <mc:Choice xmlns:v="urn:schemas-microsoft-com:vml" Requires="v">
                <p:oleObj spid="_x0000_s3293" name="Chart" r:id="rId94" imgW="5886411" imgH="1981168" progId="MSGraph.Chart.8">
                  <p:embed followColorScheme="full"/>
                </p:oleObj>
              </mc:Choice>
              <mc:Fallback>
                <p:oleObj name="Chart" r:id="rId94" imgW="5886411" imgH="1981168" progId="MSGraph.Chart.8">
                  <p:embed followColorScheme="full"/>
                  <p:pic>
                    <p:nvPicPr>
                      <p:cNvPr id="0" name=""/>
                      <p:cNvPicPr/>
                      <p:nvPr/>
                    </p:nvPicPr>
                    <p:blipFill>
                      <a:blip r:embed="rId95"/>
                      <a:stretch>
                        <a:fillRect/>
                      </a:stretch>
                    </p:blipFill>
                    <p:spPr>
                      <a:xfrm>
                        <a:off x="6248400" y="3962400"/>
                        <a:ext cx="5886496" cy="1981410"/>
                      </a:xfrm>
                      <a:prstGeom prst="rect">
                        <a:avLst/>
                      </a:prstGeom>
                    </p:spPr>
                  </p:pic>
                </p:oleObj>
              </mc:Fallback>
            </mc:AlternateContent>
          </a:graphicData>
        </a:graphic>
      </p:graphicFrame>
      <p:cxnSp>
        <p:nvCxnSpPr>
          <p:cNvPr id="153" name="Conector reto 152"/>
          <p:cNvCxnSpPr/>
          <p:nvPr>
            <p:custDataLst>
              <p:tags r:id="rId31"/>
            </p:custDataLst>
          </p:nvPr>
        </p:nvCxnSpPr>
        <p:spPr bwMode="auto">
          <a:xfrm>
            <a:off x="7148513" y="4994275"/>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52" name="Conector reto 151"/>
          <p:cNvCxnSpPr/>
          <p:nvPr>
            <p:custDataLst>
              <p:tags r:id="rId32"/>
            </p:custDataLst>
          </p:nvPr>
        </p:nvCxnSpPr>
        <p:spPr bwMode="auto">
          <a:xfrm>
            <a:off x="10163175" y="4327525"/>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49" name="Conector reto 148"/>
          <p:cNvCxnSpPr/>
          <p:nvPr>
            <p:custDataLst>
              <p:tags r:id="rId33"/>
            </p:custDataLst>
          </p:nvPr>
        </p:nvCxnSpPr>
        <p:spPr bwMode="auto">
          <a:xfrm>
            <a:off x="8153400" y="5146675"/>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58" name="Conector reto 157"/>
          <p:cNvCxnSpPr/>
          <p:nvPr>
            <p:custDataLst>
              <p:tags r:id="rId34"/>
            </p:custDataLst>
          </p:nvPr>
        </p:nvCxnSpPr>
        <p:spPr bwMode="auto">
          <a:xfrm>
            <a:off x="11168063" y="4470400"/>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48" name="Conector reto 147"/>
          <p:cNvCxnSpPr/>
          <p:nvPr>
            <p:custDataLst>
              <p:tags r:id="rId35"/>
            </p:custDataLst>
          </p:nvPr>
        </p:nvCxnSpPr>
        <p:spPr bwMode="auto">
          <a:xfrm>
            <a:off x="9158288" y="5033963"/>
            <a:ext cx="0" cy="309563"/>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62" name="Text Placeholder 2"/>
          <p:cNvSpPr>
            <a:spLocks noGrp="1"/>
          </p:cNvSpPr>
          <p:nvPr>
            <p:custDataLst>
              <p:tags r:id="rId36"/>
            </p:custDataLst>
          </p:nvPr>
        </p:nvSpPr>
        <p:spPr bwMode="auto">
          <a:xfrm>
            <a:off x="7681913" y="5754688"/>
            <a:ext cx="944563" cy="122238"/>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C7089E81-357E-47B1-93DA-2F7FDC16E7D6}" type="datetime'''''''C''a''''rb''''end''''''az''i''m ''''+ T''''''''''hiram'">
              <a:rPr lang="pt-BR" altLang="en-US" sz="800">
                <a:solidFill>
                  <a:srgbClr val="000000"/>
                </a:solidFill>
              </a:rPr>
              <a:pPr/>
              <a:t>Carbendazim + Thiram</a:t>
            </a:fld>
            <a:endParaRPr kumimoji="0" lang="pt-BR" sz="800" strike="noStrike" kern="1200" cap="none" spc="0" normalizeH="0" noProof="0" dirty="0">
              <a:ln>
                <a:noFill/>
              </a:ln>
              <a:solidFill>
                <a:srgbClr val="000000"/>
              </a:solidFill>
              <a:effectLst/>
              <a:uLnTx/>
              <a:uFillTx/>
              <a:sym typeface="+mn-lt"/>
            </a:endParaRPr>
          </a:p>
        </p:txBody>
      </p:sp>
      <p:sp>
        <p:nvSpPr>
          <p:cNvPr id="165" name="Text Placeholder 2"/>
          <p:cNvSpPr>
            <a:spLocks noGrp="1"/>
          </p:cNvSpPr>
          <p:nvPr>
            <p:custDataLst>
              <p:tags r:id="rId37"/>
            </p:custDataLst>
          </p:nvPr>
        </p:nvSpPr>
        <p:spPr bwMode="auto">
          <a:xfrm>
            <a:off x="10744200" y="5754688"/>
            <a:ext cx="849313"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D2002B4-4E70-482B-A411-18E2ACDE657D}" type="datetime'F''luazi''''na''''m + T''h''ioph''anat''e'' ''me''''thy''''l'">
              <a:rPr lang="pt-BR" altLang="en-US" sz="800">
                <a:solidFill>
                  <a:srgbClr val="000000"/>
                </a:solidFill>
                <a:sym typeface="+mn-lt"/>
              </a:rPr>
              <a:pPr/>
              <a:t>Fluazinam + Thiophanate methyl</a:t>
            </a:fld>
            <a:endParaRPr kumimoji="0" lang="pt-BR" sz="800" strike="noStrike" kern="1200" cap="none" spc="0" normalizeH="0" noProof="0" dirty="0">
              <a:ln>
                <a:noFill/>
              </a:ln>
              <a:solidFill>
                <a:srgbClr val="000000"/>
              </a:solidFill>
              <a:effectLst/>
              <a:uLnTx/>
              <a:uFillTx/>
              <a:sym typeface="+mn-lt"/>
            </a:endParaRPr>
          </a:p>
        </p:txBody>
      </p:sp>
      <p:sp>
        <p:nvSpPr>
          <p:cNvPr id="99" name="Espaço Reservado para Texto 2"/>
          <p:cNvSpPr>
            <a:spLocks noGrp="1"/>
          </p:cNvSpPr>
          <p:nvPr>
            <p:custDataLst>
              <p:tags r:id="rId38"/>
            </p:custDataLst>
          </p:nvPr>
        </p:nvSpPr>
        <p:spPr bwMode="gray">
          <a:xfrm>
            <a:off x="10033000" y="5253038"/>
            <a:ext cx="261938" cy="152400"/>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EEBC177D-ED62-4E39-8108-07B7EED609D4}" type="datetime'''0'''''''',''''''''''''''''''''''''''''''''''''''''0''''6'">
              <a:rPr lang="pt-BR" altLang="en-US" sz="1000">
                <a:solidFill>
                  <a:schemeClr val="bg1"/>
                </a:solidFill>
                <a:sym typeface="+mn-lt"/>
              </a:rPr>
              <a:pPr marL="0" indent="0" algn="ctr">
                <a:lnSpc>
                  <a:spcPct val="100000"/>
                </a:lnSpc>
                <a:spcBef>
                  <a:spcPct val="0"/>
                </a:spcBef>
                <a:spcAft>
                  <a:spcPct val="0"/>
                </a:spcAft>
                <a:buNone/>
              </a:pPr>
              <a:t>0,06</a:t>
            </a:fld>
            <a:endParaRPr lang="pt-BR" sz="1000" dirty="0">
              <a:solidFill>
                <a:schemeClr val="bg1"/>
              </a:solidFill>
              <a:sym typeface="+mn-lt"/>
            </a:endParaRPr>
          </a:p>
        </p:txBody>
      </p:sp>
      <p:sp>
        <p:nvSpPr>
          <p:cNvPr id="168" name="Text Placeholder 2"/>
          <p:cNvSpPr>
            <a:spLocks noGrp="1"/>
          </p:cNvSpPr>
          <p:nvPr>
            <p:custDataLst>
              <p:tags r:id="rId39"/>
            </p:custDataLst>
          </p:nvPr>
        </p:nvSpPr>
        <p:spPr bwMode="auto">
          <a:xfrm>
            <a:off x="9672638" y="5754688"/>
            <a:ext cx="981075"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8845268F-3677-4316-BF38-F2A9A882A851}" type="datetime'''Fl''ud''ioxonil ''+ Metala''xil-M + Th''''iabe''ndazol''''e'">
              <a:rPr lang="pt-BR" altLang="en-US" sz="800">
                <a:solidFill>
                  <a:srgbClr val="000000"/>
                </a:solidFill>
              </a:rPr>
              <a:pPr/>
              <a:t>Fludioxonil + Metalaxil-M + Thiabendazole</a:t>
            </a:fld>
            <a:endParaRPr kumimoji="0" lang="pt-BR" sz="800" strike="noStrike" kern="1200" cap="none" spc="0" normalizeH="0" noProof="0" dirty="0">
              <a:ln>
                <a:noFill/>
              </a:ln>
              <a:solidFill>
                <a:srgbClr val="000000"/>
              </a:solidFill>
              <a:effectLst/>
              <a:uLnTx/>
              <a:uFillTx/>
              <a:sym typeface="+mn-lt"/>
            </a:endParaRPr>
          </a:p>
        </p:txBody>
      </p:sp>
      <p:sp>
        <p:nvSpPr>
          <p:cNvPr id="164" name="Text Placeholder 2"/>
          <p:cNvSpPr>
            <a:spLocks noGrp="1"/>
          </p:cNvSpPr>
          <p:nvPr>
            <p:custDataLst>
              <p:tags r:id="rId40"/>
            </p:custDataLst>
          </p:nvPr>
        </p:nvSpPr>
        <p:spPr bwMode="auto">
          <a:xfrm>
            <a:off x="8774113" y="5754688"/>
            <a:ext cx="768350" cy="122238"/>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54D626A4-C322-4DB4-9484-149ED5CB777B}" type="datetime'''C''arb''o''''xin'''' ''''''+'''''' ''Th''i''r''''''am'''''''">
              <a:rPr lang="pt-BR" altLang="en-US" sz="800">
                <a:solidFill>
                  <a:srgbClr val="000000"/>
                </a:solidFill>
              </a:rPr>
              <a:pPr/>
              <a:t>Carboxin + Thiram</a:t>
            </a:fld>
            <a:endParaRPr kumimoji="0" lang="pt-BR" sz="800" strike="noStrike" kern="1200" cap="none" spc="0" normalizeH="0" noProof="0" dirty="0">
              <a:ln>
                <a:noFill/>
              </a:ln>
              <a:solidFill>
                <a:srgbClr val="000000"/>
              </a:solidFill>
              <a:effectLst/>
              <a:uLnTx/>
              <a:uFillTx/>
              <a:sym typeface="+mn-lt"/>
            </a:endParaRPr>
          </a:p>
        </p:txBody>
      </p:sp>
      <p:sp>
        <p:nvSpPr>
          <p:cNvPr id="77" name="Espaço Reservado para Texto 2"/>
          <p:cNvSpPr>
            <a:spLocks noGrp="1"/>
          </p:cNvSpPr>
          <p:nvPr>
            <p:custDataLst>
              <p:tags r:id="rId41"/>
            </p:custDataLst>
          </p:nvPr>
        </p:nvSpPr>
        <p:spPr bwMode="gray">
          <a:xfrm>
            <a:off x="8023225" y="5349875"/>
            <a:ext cx="261938" cy="152400"/>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34B71BB7-EDF0-4B44-AE18-4ECE47CDF8B2}" type="datetime'''''0'''''',''''''''''''''''''''''''''''1''''''1'''">
              <a:rPr lang="pt-BR" altLang="en-US" sz="1000">
                <a:solidFill>
                  <a:schemeClr val="bg1"/>
                </a:solidFill>
              </a:rPr>
              <a:pPr/>
              <a:t>0,11</a:t>
            </a:fld>
            <a:endParaRPr lang="pt-BR" sz="1000" dirty="0">
              <a:solidFill>
                <a:schemeClr val="bg1"/>
              </a:solidFill>
              <a:sym typeface="+mn-lt"/>
            </a:endParaRPr>
          </a:p>
        </p:txBody>
      </p:sp>
      <p:sp>
        <p:nvSpPr>
          <p:cNvPr id="163" name="Text Placeholder 2"/>
          <p:cNvSpPr>
            <a:spLocks noGrp="1"/>
          </p:cNvSpPr>
          <p:nvPr>
            <p:custDataLst>
              <p:tags r:id="rId42"/>
            </p:custDataLst>
          </p:nvPr>
        </p:nvSpPr>
        <p:spPr bwMode="auto">
          <a:xfrm>
            <a:off x="6878638" y="5754688"/>
            <a:ext cx="54133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CD6571B1-DB85-4F61-ADFD-DC03B159D240}" type="datetime'F''lud''ioxonil'''' + M''et''ala''x''''''''''''''il''-''M'''">
              <a:rPr lang="pt-BR" altLang="en-US" sz="800">
                <a:solidFill>
                  <a:srgbClr val="000000"/>
                </a:solidFill>
              </a:rPr>
              <a:pPr/>
              <a:t>Fludioxonil + Metalaxil-M</a:t>
            </a:fld>
            <a:endParaRPr kumimoji="0" lang="pt-BR" sz="800" strike="noStrike" kern="1200" cap="none" spc="0" normalizeH="0" noProof="0" dirty="0">
              <a:ln>
                <a:noFill/>
              </a:ln>
              <a:solidFill>
                <a:srgbClr val="000000"/>
              </a:solidFill>
              <a:effectLst/>
              <a:uLnTx/>
              <a:uFillTx/>
              <a:sym typeface="+mn-lt"/>
            </a:endParaRPr>
          </a:p>
        </p:txBody>
      </p:sp>
      <p:cxnSp>
        <p:nvCxnSpPr>
          <p:cNvPr id="169" name="Conector reto 168"/>
          <p:cNvCxnSpPr/>
          <p:nvPr>
            <p:custDataLst>
              <p:tags r:id="rId43"/>
            </p:custDataLst>
          </p:nvPr>
        </p:nvCxnSpPr>
        <p:spPr>
          <a:xfrm>
            <a:off x="6835775" y="4130675"/>
            <a:ext cx="179388" cy="0"/>
          </a:xfrm>
          <a:prstGeom prst="line">
            <a:avLst/>
          </a:prstGeom>
          <a:noFill/>
          <a:ln w="25400" cap="flat" cmpd="sng" algn="ctr">
            <a:noFill/>
            <a:prstDash val="solid"/>
          </a:ln>
          <a:effectLst/>
          <a:extLst>
            <a:ext uri="{91240B29-F687-4F45-9708-019B960494DF}">
              <a14:hiddenLine xmlns:a14="http://schemas.microsoft.com/office/drawing/2010/main" w="25400" cap="flat" cmpd="sng" algn="ctr">
                <a:solidFill>
                  <a:schemeClr val="accent1"/>
                </a:solidFill>
                <a:prstDash val="solid"/>
              </a14:hiddenLine>
            </a:ex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70" name="Retângulo 169"/>
          <p:cNvSpPr/>
          <p:nvPr>
            <p:custDataLst>
              <p:tags r:id="rId44"/>
            </p:custDataLst>
          </p:nvPr>
        </p:nvSpPr>
        <p:spPr bwMode="auto">
          <a:xfrm>
            <a:off x="8348663" y="4064000"/>
            <a:ext cx="179388" cy="133350"/>
          </a:xfrm>
          <a:prstGeom prst="rect">
            <a:avLst/>
          </a:prstGeom>
          <a:solidFill>
            <a:srgbClr val="364D6E"/>
          </a:solidFill>
          <a:ln w="9525">
            <a:solidFill>
              <a:schemeClr val="bg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Elipse 170"/>
          <p:cNvSpPr/>
          <p:nvPr>
            <p:custDataLst>
              <p:tags r:id="rId45"/>
            </p:custDataLst>
          </p:nvPr>
        </p:nvSpPr>
        <p:spPr bwMode="auto">
          <a:xfrm>
            <a:off x="6896100" y="4102100"/>
            <a:ext cx="57150" cy="57150"/>
          </a:xfrm>
          <a:prstGeom prst="ellipse">
            <a:avLst/>
          </a:prstGeom>
          <a:solidFill>
            <a:srgbClr val="C30C3E"/>
          </a:solidFill>
          <a:ln w="9525">
            <a:solidFill>
              <a:srgbClr val="C30C3E"/>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Text Placeholder 2"/>
          <p:cNvSpPr>
            <a:spLocks noGrp="1"/>
          </p:cNvSpPr>
          <p:nvPr>
            <p:custDataLst>
              <p:tags r:id="rId46"/>
            </p:custDataLst>
          </p:nvPr>
        </p:nvSpPr>
        <p:spPr bwMode="auto">
          <a:xfrm>
            <a:off x="8578850" y="4059238"/>
            <a:ext cx="1039813"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CB531377-16AF-4AF2-8BCF-378E2FE40D8D}" type="datetime'M''ea''''''''n ''''''Co''st ''(''''''''''''US$/h''''a'')'''">
              <a:rPr lang="pt-BR" altLang="en-US" sz="1000">
                <a:solidFill>
                  <a:srgbClr val="000000"/>
                </a:solidFill>
              </a:rPr>
              <a:pPr marL="0" lvl="0" indent="0">
                <a:spcBef>
                  <a:spcPct val="0"/>
                </a:spcBef>
                <a:spcAft>
                  <a:spcPct val="0"/>
                </a:spcAft>
                <a:buNone/>
                <a:defRPr/>
              </a:pPr>
              <a:t>Mean Cost (US$/ha)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73" name="Text Placeholder 2"/>
          <p:cNvSpPr>
            <a:spLocks noGrp="1"/>
          </p:cNvSpPr>
          <p:nvPr>
            <p:custDataLst>
              <p:tags r:id="rId47"/>
            </p:custDataLst>
          </p:nvPr>
        </p:nvSpPr>
        <p:spPr bwMode="auto">
          <a:xfrm>
            <a:off x="7065963" y="4059238"/>
            <a:ext cx="11811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E14D8721-EC98-4EA8-8BE4-66BC56A79DA2}" type="datetime'Appl''''''''''icati''''o''''n Rat''''''''e'' ''''''(L/h''a)'">
              <a:rPr lang="pt-BR" altLang="en-US" sz="1000">
                <a:solidFill>
                  <a:srgbClr val="000000"/>
                </a:solidFill>
              </a:rPr>
              <a:pPr marL="0" lvl="0" indent="0">
                <a:spcBef>
                  <a:spcPct val="0"/>
                </a:spcBef>
                <a:spcAft>
                  <a:spcPct val="0"/>
                </a:spcAft>
                <a:buNone/>
                <a:defRPr/>
              </a:pPr>
              <a:t>Application Rate (L/ha)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cxnSp>
        <p:nvCxnSpPr>
          <p:cNvPr id="179" name="Conector reto 178"/>
          <p:cNvCxnSpPr/>
          <p:nvPr/>
        </p:nvCxnSpPr>
        <p:spPr>
          <a:xfrm flipV="1">
            <a:off x="6519176" y="5085036"/>
            <a:ext cx="539686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7" name="Objeto 36"/>
          <p:cNvGraphicFramePr>
            <a:graphicFrameLocks/>
          </p:cNvGraphicFramePr>
          <p:nvPr>
            <p:custDataLst>
              <p:tags r:id="rId48"/>
            </p:custDataLst>
            <p:extLst/>
          </p:nvPr>
        </p:nvGraphicFramePr>
        <p:xfrm>
          <a:off x="495300" y="1485900"/>
          <a:ext cx="2247991" cy="2247953"/>
        </p:xfrm>
        <a:graphic>
          <a:graphicData uri="http://schemas.openxmlformats.org/presentationml/2006/ole">
            <mc:AlternateContent xmlns:mc="http://schemas.openxmlformats.org/markup-compatibility/2006">
              <mc:Choice xmlns:v="urn:schemas-microsoft-com:vml" Requires="v">
                <p:oleObj spid="_x0000_s3294" name="Chart" r:id="rId96" imgW="2247827" imgH="2248003" progId="MSGraph.Chart.8">
                  <p:embed followColorScheme="full"/>
                </p:oleObj>
              </mc:Choice>
              <mc:Fallback>
                <p:oleObj name="Chart" r:id="rId96" imgW="2247827" imgH="2248003" progId="MSGraph.Chart.8">
                  <p:embed followColorScheme="full"/>
                  <p:pic>
                    <p:nvPicPr>
                      <p:cNvPr id="0" name=""/>
                      <p:cNvPicPr/>
                      <p:nvPr/>
                    </p:nvPicPr>
                    <p:blipFill>
                      <a:blip r:embed="rId97"/>
                      <a:stretch>
                        <a:fillRect/>
                      </a:stretch>
                    </p:blipFill>
                    <p:spPr>
                      <a:xfrm>
                        <a:off x="495300" y="1485900"/>
                        <a:ext cx="2247991" cy="2247953"/>
                      </a:xfrm>
                      <a:prstGeom prst="rect">
                        <a:avLst/>
                      </a:prstGeom>
                    </p:spPr>
                  </p:pic>
                </p:oleObj>
              </mc:Fallback>
            </mc:AlternateContent>
          </a:graphicData>
        </a:graphic>
      </p:graphicFrame>
      <p:sp>
        <p:nvSpPr>
          <p:cNvPr id="183" name="Espaço Reservado para Texto 2"/>
          <p:cNvSpPr>
            <a:spLocks noGrp="1"/>
          </p:cNvSpPr>
          <p:nvPr>
            <p:custDataLst>
              <p:tags r:id="rId49"/>
            </p:custDataLst>
          </p:nvPr>
        </p:nvSpPr>
        <p:spPr bwMode="gray">
          <a:xfrm>
            <a:off x="1143000" y="1738313"/>
            <a:ext cx="231775" cy="182563"/>
          </a:xfrm>
          <a:prstGeom prst="rect">
            <a:avLst/>
          </a:prstGeom>
          <a:solidFill>
            <a:schemeClr val="accent2"/>
          </a:solidFill>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9E6AABD0-0B3E-4208-ABFB-20549CF55262}" type="datetime'''''''''3''''''''''''''''''''%'''''''''''''''''">
              <a:rPr lang="pt-BR" altLang="en-US" sz="1200"/>
              <a:pPr/>
              <a:t>3%</a:t>
            </a:fld>
            <a:endParaRPr lang="pt-BR" sz="1200" dirty="0">
              <a:sym typeface="+mn-lt"/>
            </a:endParaRPr>
          </a:p>
        </p:txBody>
      </p:sp>
      <p:sp>
        <p:nvSpPr>
          <p:cNvPr id="182" name="Espaço Reservado para Texto 2"/>
          <p:cNvSpPr>
            <a:spLocks noGrp="1"/>
          </p:cNvSpPr>
          <p:nvPr>
            <p:custDataLst>
              <p:tags r:id="rId50"/>
            </p:custDataLst>
          </p:nvPr>
        </p:nvSpPr>
        <p:spPr bwMode="gray">
          <a:xfrm>
            <a:off x="1092200" y="3282950"/>
            <a:ext cx="3095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E7B13802-63BC-4493-9B07-BEE838A33233}" type="datetime'6''''''''''''9''''''''''%'''''''''''''''''">
              <a:rPr lang="pt-BR" altLang="en-US" sz="1200"/>
              <a:pPr/>
              <a:t>69%</a:t>
            </a:fld>
            <a:endParaRPr lang="pt-BR" sz="1200" dirty="0">
              <a:sym typeface="+mn-lt"/>
            </a:endParaRPr>
          </a:p>
        </p:txBody>
      </p:sp>
      <p:sp>
        <p:nvSpPr>
          <p:cNvPr id="181" name="Espaço Reservado para Texto 2"/>
          <p:cNvSpPr>
            <a:spLocks noGrp="1"/>
          </p:cNvSpPr>
          <p:nvPr>
            <p:custDataLst>
              <p:tags r:id="rId51"/>
            </p:custDataLst>
          </p:nvPr>
        </p:nvSpPr>
        <p:spPr bwMode="gray">
          <a:xfrm>
            <a:off x="2019300" y="1897063"/>
            <a:ext cx="3095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4698C541-15C0-43AD-B688-DCC338E7CE0D}" type="datetime'2''''''''''''''''''''''3''''''''''''''''''''''%'''''''">
              <a:rPr lang="pt-BR" altLang="en-US" sz="1200">
                <a:solidFill>
                  <a:schemeClr val="bg1"/>
                </a:solidFill>
              </a:rPr>
              <a:pPr/>
              <a:t>23%</a:t>
            </a:fld>
            <a:endParaRPr lang="pt-BR" sz="1200" dirty="0">
              <a:solidFill>
                <a:schemeClr val="bg1"/>
              </a:solidFill>
              <a:sym typeface="+mn-lt"/>
            </a:endParaRPr>
          </a:p>
        </p:txBody>
      </p:sp>
      <p:sp>
        <p:nvSpPr>
          <p:cNvPr id="223" name="Espaço Reservado para Texto 2"/>
          <p:cNvSpPr>
            <a:spLocks noGrp="1"/>
          </p:cNvSpPr>
          <p:nvPr>
            <p:custDataLst>
              <p:tags r:id="rId52"/>
            </p:custDataLst>
          </p:nvPr>
        </p:nvSpPr>
        <p:spPr bwMode="gray">
          <a:xfrm>
            <a:off x="1354138" y="1657350"/>
            <a:ext cx="231775" cy="182563"/>
          </a:xfrm>
          <a:prstGeom prst="rect">
            <a:avLst/>
          </a:prstGeom>
          <a:noFill/>
          <a:extLst>
            <a:ext uri="{909E8E84-426E-40DD-AFC4-6F175D3DCCD1}">
              <a14:hiddenFill xmlns:a14="http://schemas.microsoft.com/office/drawing/2010/main">
                <a:solidFill>
                  <a:srgbClr val="9FDC23"/>
                </a:solidFill>
              </a14:hiddenFill>
            </a:ext>
          </a:extLst>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F853FD93-09C2-4434-9E65-A51F1DC58D94}" type="datetime'''''''''''''''''''''''''''''''6''''''''''''''''''''''%'">
              <a:rPr lang="pt-BR" altLang="en-US" sz="1200"/>
              <a:pPr/>
              <a:t>6%</a:t>
            </a:fld>
            <a:endParaRPr lang="pt-BR" sz="1200" dirty="0">
              <a:sym typeface="+mn-lt"/>
            </a:endParaRPr>
          </a:p>
        </p:txBody>
      </p:sp>
      <p:sp>
        <p:nvSpPr>
          <p:cNvPr id="47" name="Retângulo 46"/>
          <p:cNvSpPr/>
          <p:nvPr>
            <p:custDataLst>
              <p:tags r:id="rId53"/>
            </p:custDataLst>
          </p:nvPr>
        </p:nvSpPr>
        <p:spPr bwMode="auto">
          <a:xfrm>
            <a:off x="3414713" y="2524125"/>
            <a:ext cx="214313" cy="160338"/>
          </a:xfrm>
          <a:prstGeom prst="rect">
            <a:avLst/>
          </a:prstGeom>
          <a:solidFill>
            <a:schemeClr val="accent2"/>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p:cNvSpPr/>
          <p:nvPr>
            <p:custDataLst>
              <p:tags r:id="rId54"/>
            </p:custDataLst>
          </p:nvPr>
        </p:nvSpPr>
        <p:spPr bwMode="auto">
          <a:xfrm>
            <a:off x="3414713" y="2290763"/>
            <a:ext cx="214313" cy="160338"/>
          </a:xfrm>
          <a:prstGeom prst="rect">
            <a:avLst/>
          </a:prstGeom>
          <a:solidFill>
            <a:srgbClr val="F8D823"/>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p:custDataLst>
              <p:tags r:id="rId55"/>
            </p:custDataLst>
          </p:nvPr>
        </p:nvSpPr>
        <p:spPr bwMode="auto">
          <a:xfrm>
            <a:off x="3414713" y="2057400"/>
            <a:ext cx="214313" cy="160338"/>
          </a:xfrm>
          <a:prstGeom prst="rect">
            <a:avLst/>
          </a:prstGeom>
          <a:solidFill>
            <a:srgbClr val="4C6C9C"/>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custDataLst>
              <p:tags r:id="rId56"/>
            </p:custDataLst>
          </p:nvPr>
        </p:nvSpPr>
        <p:spPr bwMode="auto">
          <a:xfrm>
            <a:off x="3414713" y="2757488"/>
            <a:ext cx="214312" cy="160338"/>
          </a:xfrm>
          <a:prstGeom prst="rect">
            <a:avLst/>
          </a:prstGeom>
          <a:solidFill>
            <a:srgbClr val="9FDC23"/>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5" name="Espaço Reservado para Texto 2"/>
          <p:cNvSpPr>
            <a:spLocks noGrp="1"/>
          </p:cNvSpPr>
          <p:nvPr>
            <p:custDataLst>
              <p:tags r:id="rId57"/>
            </p:custDataLst>
          </p:nvPr>
        </p:nvSpPr>
        <p:spPr bwMode="auto">
          <a:xfrm>
            <a:off x="3679825" y="2286000"/>
            <a:ext cx="10985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343976A5-0DCE-45A0-A675-7D757A703358}" type="datetime'''T''''ra''tou'''''' ''na'''''' faze''''''''''n''d''''''a'''''">
              <a:rPr lang="pt-BR" altLang="en-US" sz="1200"/>
              <a:pPr/>
              <a:t>Tratou na fazenda</a:t>
            </a:fld>
            <a:endParaRPr lang="pt-BR" sz="1200" dirty="0">
              <a:sym typeface="+mn-lt"/>
            </a:endParaRPr>
          </a:p>
        </p:txBody>
      </p:sp>
      <p:sp>
        <p:nvSpPr>
          <p:cNvPr id="224" name="Espaço Reservado para Texto 2"/>
          <p:cNvSpPr>
            <a:spLocks noGrp="1"/>
          </p:cNvSpPr>
          <p:nvPr>
            <p:custDataLst>
              <p:tags r:id="rId58"/>
            </p:custDataLst>
          </p:nvPr>
        </p:nvSpPr>
        <p:spPr bwMode="auto">
          <a:xfrm>
            <a:off x="3679825" y="2752725"/>
            <a:ext cx="18510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94DD7004-69E3-4001-821F-03405B9F5AED}" type="datetime'''Distribu''''i''do''r t''''r''''at''ou n''a fa''''''z''enda'">
              <a:rPr lang="pt-BR" altLang="en-US" sz="1200"/>
              <a:pPr/>
              <a:t>Distribuidor tratou na fazenda</a:t>
            </a:fld>
            <a:endParaRPr lang="pt-BR" sz="1200" dirty="0">
              <a:sym typeface="+mn-lt"/>
            </a:endParaRPr>
          </a:p>
        </p:txBody>
      </p:sp>
      <p:sp>
        <p:nvSpPr>
          <p:cNvPr id="186" name="Espaço Reservado para Texto 2"/>
          <p:cNvSpPr>
            <a:spLocks noGrp="1"/>
          </p:cNvSpPr>
          <p:nvPr>
            <p:custDataLst>
              <p:tags r:id="rId59"/>
            </p:custDataLst>
          </p:nvPr>
        </p:nvSpPr>
        <p:spPr bwMode="auto">
          <a:xfrm>
            <a:off x="3679825" y="2519363"/>
            <a:ext cx="1701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8653A4BD-5EFE-4E55-A73E-D413170A1BFB}" type="datetime'Distri''bu''''idor'''' ''tratou ''n''''o ''can''a''''''l'''">
              <a:rPr lang="pt-BR" altLang="en-US" sz="1200"/>
              <a:pPr/>
              <a:t>Distribuidor tratou no canal</a:t>
            </a:fld>
            <a:endParaRPr lang="pt-BR" sz="1200" dirty="0">
              <a:sym typeface="+mn-lt"/>
            </a:endParaRPr>
          </a:p>
        </p:txBody>
      </p:sp>
      <p:sp>
        <p:nvSpPr>
          <p:cNvPr id="184" name="Espaço Reservado para Texto 2"/>
          <p:cNvSpPr>
            <a:spLocks noGrp="1"/>
          </p:cNvSpPr>
          <p:nvPr>
            <p:custDataLst>
              <p:tags r:id="rId60"/>
            </p:custDataLst>
          </p:nvPr>
        </p:nvSpPr>
        <p:spPr bwMode="auto">
          <a:xfrm>
            <a:off x="3679825" y="2052638"/>
            <a:ext cx="17367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03E53759-24FA-4EA8-8D98-3A128E39CE56}" type="datetime'C''om''''pr''''ou'' ''a s''emen''te ''tra''''''t''ada'''">
              <a:rPr lang="pt-BR" altLang="en-US" sz="1200"/>
              <a:pPr/>
              <a:t>Comprou a semente tratada</a:t>
            </a:fld>
            <a:endParaRPr lang="pt-BR" sz="1200" dirty="0">
              <a:sym typeface="+mn-lt"/>
            </a:endParaRPr>
          </a:p>
        </p:txBody>
      </p:sp>
      <p:graphicFrame>
        <p:nvGraphicFramePr>
          <p:cNvPr id="190" name="Objeto 189"/>
          <p:cNvGraphicFramePr>
            <a:graphicFrameLocks/>
          </p:cNvGraphicFramePr>
          <p:nvPr>
            <p:custDataLst>
              <p:tags r:id="rId61"/>
            </p:custDataLst>
            <p:extLst/>
          </p:nvPr>
        </p:nvGraphicFramePr>
        <p:xfrm>
          <a:off x="6400799" y="1866900"/>
          <a:ext cx="1381280" cy="961907"/>
        </p:xfrm>
        <a:graphic>
          <a:graphicData uri="http://schemas.openxmlformats.org/presentationml/2006/ole">
            <mc:AlternateContent xmlns:mc="http://schemas.openxmlformats.org/markup-compatibility/2006">
              <mc:Choice xmlns:v="urn:schemas-microsoft-com:vml" Requires="v">
                <p:oleObj spid="_x0000_s3295" name="Chart" r:id="rId98" imgW="1381300" imgH="961968" progId="MSGraph.Chart.8">
                  <p:embed followColorScheme="full"/>
                </p:oleObj>
              </mc:Choice>
              <mc:Fallback>
                <p:oleObj name="Chart" r:id="rId98" imgW="1381300" imgH="961968" progId="MSGraph.Chart.8">
                  <p:embed followColorScheme="full"/>
                  <p:pic>
                    <p:nvPicPr>
                      <p:cNvPr id="0" name=""/>
                      <p:cNvPicPr/>
                      <p:nvPr/>
                    </p:nvPicPr>
                    <p:blipFill>
                      <a:blip r:embed="rId99"/>
                      <a:stretch>
                        <a:fillRect/>
                      </a:stretch>
                    </p:blipFill>
                    <p:spPr>
                      <a:xfrm>
                        <a:off x="6400799" y="1866900"/>
                        <a:ext cx="1381280" cy="961907"/>
                      </a:xfrm>
                      <a:prstGeom prst="rect">
                        <a:avLst/>
                      </a:prstGeom>
                    </p:spPr>
                  </p:pic>
                </p:oleObj>
              </mc:Fallback>
            </mc:AlternateContent>
          </a:graphicData>
        </a:graphic>
      </p:graphicFrame>
      <p:cxnSp>
        <p:nvCxnSpPr>
          <p:cNvPr id="192" name="Conector reto 191"/>
          <p:cNvCxnSpPr/>
          <p:nvPr>
            <p:custDataLst>
              <p:tags r:id="rId62"/>
            </p:custDataLst>
          </p:nvPr>
        </p:nvCxnSpPr>
        <p:spPr bwMode="auto">
          <a:xfrm>
            <a:off x="7286625" y="1525588"/>
            <a:ext cx="0" cy="249238"/>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93" name="Conector reto 192"/>
          <p:cNvCxnSpPr/>
          <p:nvPr>
            <p:custDataLst>
              <p:tags r:id="rId63"/>
            </p:custDataLst>
          </p:nvPr>
        </p:nvCxnSpPr>
        <p:spPr bwMode="auto">
          <a:xfrm>
            <a:off x="6881813" y="15255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1" name="Conector reto 190"/>
          <p:cNvCxnSpPr/>
          <p:nvPr>
            <p:custDataLst>
              <p:tags r:id="rId64"/>
            </p:custDataLst>
          </p:nvPr>
        </p:nvCxnSpPr>
        <p:spPr bwMode="auto">
          <a:xfrm flipV="1">
            <a:off x="6881813" y="1525588"/>
            <a:ext cx="0" cy="28733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97" name="Text Placeholder 2"/>
          <p:cNvSpPr>
            <a:spLocks noGrp="1"/>
          </p:cNvSpPr>
          <p:nvPr>
            <p:custDataLst>
              <p:tags r:id="rId65"/>
            </p:custDataLst>
          </p:nvPr>
        </p:nvSpPr>
        <p:spPr bwMode="gray">
          <a:xfrm>
            <a:off x="7091363" y="1812925"/>
            <a:ext cx="392113"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1A0B5A00-29CD-4EF1-8888-C62FADD57525}" type="datetime'32''''.''''''''''''''''''''''4''''''''''''''''8''''''9'">
              <a:rPr lang="pt-BR" altLang="en-US" sz="1000">
                <a:solidFill>
                  <a:srgbClr val="000000"/>
                </a:solidFill>
              </a:rPr>
              <a:pPr/>
              <a:t>32.489</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6" name="Text Placeholder 2"/>
          <p:cNvSpPr>
            <a:spLocks noGrp="1"/>
          </p:cNvSpPr>
          <p:nvPr>
            <p:custDataLst>
              <p:tags r:id="rId66"/>
            </p:custDataLst>
          </p:nvPr>
        </p:nvSpPr>
        <p:spPr bwMode="auto">
          <a:xfrm>
            <a:off x="6858000" y="1428750"/>
            <a:ext cx="452438"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BCE1172E-FD19-429D-A9CB-53034B824375}" type="datetime'''''''+''''''''''''''5'''''''''',''''''''''''''''''''1%'''">
              <a:rPr lang="en-US" altLang="en-US" sz="1000" b="1">
                <a:solidFill>
                  <a:srgbClr val="000000"/>
                </a:solidFill>
              </a:rPr>
              <a:pPr/>
              <a:t>+5,1%</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195" name="Text Placeholder 2"/>
          <p:cNvSpPr>
            <a:spLocks noGrp="1"/>
          </p:cNvSpPr>
          <p:nvPr>
            <p:custDataLst>
              <p:tags r:id="rId67"/>
            </p:custDataLst>
          </p:nvPr>
        </p:nvSpPr>
        <p:spPr bwMode="gray">
          <a:xfrm>
            <a:off x="6686550" y="1851025"/>
            <a:ext cx="392113"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9146A054-9A41-4A21-8DCE-AC3736C7751F}" type="datetime'''''3''''0''''''''''''''''''''''''.''''9''''1''''''4'''''''">
              <a:rPr lang="pt-BR" altLang="en-US" sz="1000">
                <a:solidFill>
                  <a:srgbClr val="000000"/>
                </a:solidFill>
              </a:rPr>
              <a:pPr/>
              <a:t>30.914</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4" name="Espaço Reservado para Texto 2055"/>
          <p:cNvSpPr>
            <a:spLocks noGrp="1"/>
          </p:cNvSpPr>
          <p:nvPr>
            <p:custDataLst>
              <p:tags r:id="rId68"/>
            </p:custDataLst>
          </p:nvPr>
        </p:nvSpPr>
        <p:spPr bwMode="auto">
          <a:xfrm>
            <a:off x="6700838" y="2798763"/>
            <a:ext cx="762000"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C560E04-1F73-4797-869F-293EF43F3A5E}" type="datetime'''Ár''ea Cul''t''i''vada ''''(''''''1''.''''''''''0''''00 ha)'">
              <a:rPr lang="en-US" altLang="en-US" sz="1000">
                <a:solidFill>
                  <a:srgbClr val="000000"/>
                </a:solidFill>
              </a:rPr>
              <a:pPr/>
              <a:t>Área Cultivada (1.000 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9" name="Retângulo 198"/>
          <p:cNvSpPr/>
          <p:nvPr>
            <p:custDataLst>
              <p:tags r:id="rId69"/>
            </p:custDataLst>
          </p:nvPr>
        </p:nvSpPr>
        <p:spPr bwMode="auto">
          <a:xfrm>
            <a:off x="11353800" y="2252663"/>
            <a:ext cx="214313" cy="160338"/>
          </a:xfrm>
          <a:prstGeom prst="rect">
            <a:avLst/>
          </a:prstGeom>
          <a:solidFill>
            <a:srgbClr val="F4D833"/>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tângulo 197"/>
          <p:cNvSpPr/>
          <p:nvPr>
            <p:custDataLst>
              <p:tags r:id="rId70"/>
            </p:custDataLst>
          </p:nvPr>
        </p:nvSpPr>
        <p:spPr bwMode="auto">
          <a:xfrm>
            <a:off x="11353800" y="2486025"/>
            <a:ext cx="214313" cy="160338"/>
          </a:xfrm>
          <a:prstGeom prst="rect">
            <a:avLst/>
          </a:prstGeom>
          <a:solidFill>
            <a:srgbClr val="364D6E"/>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Text Placeholder 2"/>
          <p:cNvSpPr>
            <a:spLocks noGrp="1"/>
          </p:cNvSpPr>
          <p:nvPr>
            <p:custDataLst>
              <p:tags r:id="rId71"/>
            </p:custDataLst>
          </p:nvPr>
        </p:nvSpPr>
        <p:spPr bwMode="auto">
          <a:xfrm>
            <a:off x="11618913" y="2247900"/>
            <a:ext cx="5318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266BE8A5-425F-4CBE-AA15-D2FAB8813A8D}" type="datetime'''''201''''''''''''4''''/1''''''''''''''''''5'''''''''''''">
              <a:rPr lang="en-US" altLang="en-US" sz="1200" b="1">
                <a:solidFill>
                  <a:srgbClr val="000000"/>
                </a:solidFill>
              </a:rPr>
              <a:pPr/>
              <a:t>2014/15</a:t>
            </a:fld>
            <a:endParaRPr kumimoji="0" lang="en-US" sz="12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201" name="Text Placeholder 2"/>
          <p:cNvSpPr>
            <a:spLocks noGrp="1"/>
          </p:cNvSpPr>
          <p:nvPr>
            <p:custDataLst>
              <p:tags r:id="rId72"/>
            </p:custDataLst>
          </p:nvPr>
        </p:nvSpPr>
        <p:spPr bwMode="auto">
          <a:xfrm>
            <a:off x="11618913" y="2481263"/>
            <a:ext cx="5318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25A6F02A-BB30-4258-B4DE-E83F9B99230A}" type="datetime'''2''''0''''''''15/''''''''''''''''16'''''''''''''''''''''">
              <a:rPr lang="en-US" altLang="en-US" sz="1200" b="1">
                <a:solidFill>
                  <a:srgbClr val="000000"/>
                </a:solidFill>
              </a:rPr>
              <a:pPr/>
              <a:t>2015/16</a:t>
            </a:fld>
            <a:endParaRPr kumimoji="0" lang="en-US" sz="1200" b="1" i="0" strike="noStrike" kern="1200" cap="none" spc="0" normalizeH="0" noProof="0" dirty="0">
              <a:ln>
                <a:noFill/>
              </a:ln>
              <a:solidFill>
                <a:srgbClr val="000000"/>
              </a:solidFill>
              <a:effectLst/>
              <a:uLnTx/>
              <a:uFillTx/>
              <a:latin typeface="Calibri"/>
              <a:ea typeface="+mn-ea"/>
              <a:cs typeface="+mn-cs"/>
              <a:sym typeface="+mn-lt"/>
            </a:endParaRPr>
          </a:p>
        </p:txBody>
      </p:sp>
      <p:graphicFrame>
        <p:nvGraphicFramePr>
          <p:cNvPr id="202" name="Objeto 201"/>
          <p:cNvGraphicFramePr>
            <a:graphicFrameLocks/>
          </p:cNvGraphicFramePr>
          <p:nvPr>
            <p:custDataLst>
              <p:tags r:id="rId73"/>
            </p:custDataLst>
            <p:extLst/>
          </p:nvPr>
        </p:nvGraphicFramePr>
        <p:xfrm>
          <a:off x="8115299" y="1866900"/>
          <a:ext cx="1381280" cy="961907"/>
        </p:xfrm>
        <a:graphic>
          <a:graphicData uri="http://schemas.openxmlformats.org/presentationml/2006/ole">
            <mc:AlternateContent xmlns:mc="http://schemas.openxmlformats.org/markup-compatibility/2006">
              <mc:Choice xmlns:v="urn:schemas-microsoft-com:vml" Requires="v">
                <p:oleObj spid="_x0000_s3296" name="Chart" r:id="rId100" imgW="1381300" imgH="961968" progId="MSGraph.Chart.8">
                  <p:embed followColorScheme="full"/>
                </p:oleObj>
              </mc:Choice>
              <mc:Fallback>
                <p:oleObj name="Chart" r:id="rId100" imgW="1381300" imgH="961968" progId="MSGraph.Chart.8">
                  <p:embed followColorScheme="full"/>
                  <p:pic>
                    <p:nvPicPr>
                      <p:cNvPr id="0" name=""/>
                      <p:cNvPicPr/>
                      <p:nvPr/>
                    </p:nvPicPr>
                    <p:blipFill>
                      <a:blip r:embed="rId101"/>
                      <a:stretch>
                        <a:fillRect/>
                      </a:stretch>
                    </p:blipFill>
                    <p:spPr>
                      <a:xfrm>
                        <a:off x="8115299" y="1866900"/>
                        <a:ext cx="1381280" cy="961907"/>
                      </a:xfrm>
                      <a:prstGeom prst="rect">
                        <a:avLst/>
                      </a:prstGeom>
                    </p:spPr>
                  </p:pic>
                </p:oleObj>
              </mc:Fallback>
            </mc:AlternateContent>
          </a:graphicData>
        </a:graphic>
      </p:graphicFrame>
      <p:cxnSp>
        <p:nvCxnSpPr>
          <p:cNvPr id="205" name="Conector reto 204"/>
          <p:cNvCxnSpPr/>
          <p:nvPr>
            <p:custDataLst>
              <p:tags r:id="rId74"/>
            </p:custDataLst>
          </p:nvPr>
        </p:nvCxnSpPr>
        <p:spPr bwMode="auto">
          <a:xfrm>
            <a:off x="8982075" y="1525588"/>
            <a:ext cx="0" cy="249238"/>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06" name="Conector reto 205"/>
          <p:cNvCxnSpPr/>
          <p:nvPr>
            <p:custDataLst>
              <p:tags r:id="rId75"/>
            </p:custDataLst>
          </p:nvPr>
        </p:nvCxnSpPr>
        <p:spPr bwMode="auto">
          <a:xfrm>
            <a:off x="8577263" y="15255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Conector reto 202"/>
          <p:cNvCxnSpPr/>
          <p:nvPr>
            <p:custDataLst>
              <p:tags r:id="rId76"/>
            </p:custDataLst>
          </p:nvPr>
        </p:nvCxnSpPr>
        <p:spPr bwMode="auto">
          <a:xfrm flipV="1">
            <a:off x="8577263" y="1525588"/>
            <a:ext cx="0" cy="315913"/>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1" name="Espaço Reservado para Texto 2"/>
          <p:cNvSpPr>
            <a:spLocks noGrp="1"/>
          </p:cNvSpPr>
          <p:nvPr>
            <p:custDataLst>
              <p:tags r:id="rId77"/>
            </p:custDataLst>
          </p:nvPr>
        </p:nvSpPr>
        <p:spPr bwMode="gray">
          <a:xfrm>
            <a:off x="8855075" y="18129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9893CE92-9FA9-4D36-B3F8-BE55545146F0}" type="datetime'''''''''''''''''''''6''8''''''''''''''''%'''''">
              <a:rPr lang="pt-BR" altLang="en-US" sz="1000"/>
              <a:pPr/>
              <a:t>68%</a:t>
            </a:fld>
            <a:endParaRPr lang="pt-BR" sz="1000" dirty="0">
              <a:sym typeface="+mn-lt"/>
            </a:endParaRPr>
          </a:p>
        </p:txBody>
      </p:sp>
      <p:sp>
        <p:nvSpPr>
          <p:cNvPr id="209" name="Text Placeholder 2"/>
          <p:cNvSpPr>
            <a:spLocks noGrp="1"/>
          </p:cNvSpPr>
          <p:nvPr>
            <p:custDataLst>
              <p:tags r:id="rId78"/>
            </p:custDataLst>
          </p:nvPr>
        </p:nvSpPr>
        <p:spPr bwMode="auto">
          <a:xfrm>
            <a:off x="8507413" y="1428750"/>
            <a:ext cx="544513"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AEAC54EF-465F-4E7D-ABAB-4AB90221D4E9}" type="datetime'''''+''''''''''1''''''''''0'''',''1''''''%'''">
              <a:rPr lang="en-US" altLang="en-US" sz="1000" b="1">
                <a:solidFill>
                  <a:srgbClr val="000000"/>
                </a:solidFill>
              </a:rPr>
              <a:pPr/>
              <a:t>+10,1%</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207" name="Espaço Reservado para Texto 2055"/>
          <p:cNvSpPr>
            <a:spLocks noGrp="1"/>
          </p:cNvSpPr>
          <p:nvPr>
            <p:custDataLst>
              <p:tags r:id="rId79"/>
            </p:custDataLst>
          </p:nvPr>
        </p:nvSpPr>
        <p:spPr bwMode="auto">
          <a:xfrm>
            <a:off x="8242300" y="2798763"/>
            <a:ext cx="1069975"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C4AA7D57-E8FB-43D4-82A8-144689B6027E}" type="datetime'A''doç''ã''''o do'' ''t''''ra''''t''ament''o ''''(%'' ''Área)'">
              <a:rPr lang="en-US" altLang="en-US" sz="1000">
                <a:solidFill>
                  <a:srgbClr val="000000"/>
                </a:solidFill>
              </a:rPr>
              <a:pPr/>
              <a:t>Adoção do tratamento (% Área)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00" name="Espaço Reservado para Texto 2"/>
          <p:cNvSpPr>
            <a:spLocks noGrp="1"/>
          </p:cNvSpPr>
          <p:nvPr>
            <p:custDataLst>
              <p:tags r:id="rId80"/>
            </p:custDataLst>
          </p:nvPr>
        </p:nvSpPr>
        <p:spPr bwMode="gray">
          <a:xfrm>
            <a:off x="8450263" y="187960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F04A1AEA-11FC-43AC-8AF5-A24C1F4BF314}" type="datetime'''''''''''''''''''''6''''''''''1''''''''%'''''''''''">
              <a:rPr lang="pt-BR" altLang="en-US" sz="1000"/>
              <a:pPr/>
              <a:t>61%</a:t>
            </a:fld>
            <a:endParaRPr lang="pt-BR" sz="1000" dirty="0">
              <a:sym typeface="+mn-lt"/>
            </a:endParaRPr>
          </a:p>
        </p:txBody>
      </p:sp>
      <p:graphicFrame>
        <p:nvGraphicFramePr>
          <p:cNvPr id="215" name="Objeto 214"/>
          <p:cNvGraphicFramePr>
            <a:graphicFrameLocks/>
          </p:cNvGraphicFramePr>
          <p:nvPr>
            <p:custDataLst>
              <p:tags r:id="rId81"/>
            </p:custDataLst>
            <p:extLst/>
          </p:nvPr>
        </p:nvGraphicFramePr>
        <p:xfrm>
          <a:off x="9905999" y="1866900"/>
          <a:ext cx="1381280" cy="961907"/>
        </p:xfrm>
        <a:graphic>
          <a:graphicData uri="http://schemas.openxmlformats.org/presentationml/2006/ole">
            <mc:AlternateContent xmlns:mc="http://schemas.openxmlformats.org/markup-compatibility/2006">
              <mc:Choice xmlns:v="urn:schemas-microsoft-com:vml" Requires="v">
                <p:oleObj spid="_x0000_s3297" name="Chart" r:id="rId102" imgW="1381300" imgH="961968" progId="MSGraph.Chart.8">
                  <p:embed followColorScheme="full"/>
                </p:oleObj>
              </mc:Choice>
              <mc:Fallback>
                <p:oleObj name="Chart" r:id="rId102" imgW="1381300" imgH="961968" progId="MSGraph.Chart.8">
                  <p:embed followColorScheme="full"/>
                  <p:pic>
                    <p:nvPicPr>
                      <p:cNvPr id="0" name=""/>
                      <p:cNvPicPr/>
                      <p:nvPr/>
                    </p:nvPicPr>
                    <p:blipFill>
                      <a:blip r:embed="rId103"/>
                      <a:stretch>
                        <a:fillRect/>
                      </a:stretch>
                    </p:blipFill>
                    <p:spPr>
                      <a:xfrm>
                        <a:off x="9905999" y="1866900"/>
                        <a:ext cx="1381280" cy="961907"/>
                      </a:xfrm>
                      <a:prstGeom prst="rect">
                        <a:avLst/>
                      </a:prstGeom>
                    </p:spPr>
                  </p:pic>
                </p:oleObj>
              </mc:Fallback>
            </mc:AlternateContent>
          </a:graphicData>
        </a:graphic>
      </p:graphicFrame>
      <p:cxnSp>
        <p:nvCxnSpPr>
          <p:cNvPr id="218" name="Conector reto 217"/>
          <p:cNvCxnSpPr/>
          <p:nvPr>
            <p:custDataLst>
              <p:tags r:id="rId82"/>
            </p:custDataLst>
          </p:nvPr>
        </p:nvCxnSpPr>
        <p:spPr bwMode="auto">
          <a:xfrm>
            <a:off x="10396538" y="16017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6" name="Conector reto 215"/>
          <p:cNvCxnSpPr/>
          <p:nvPr>
            <p:custDataLst>
              <p:tags r:id="rId83"/>
            </p:custDataLst>
          </p:nvPr>
        </p:nvCxnSpPr>
        <p:spPr bwMode="auto">
          <a:xfrm flipV="1">
            <a:off x="10396538" y="1601788"/>
            <a:ext cx="0" cy="17303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17" name="Conector reto 216"/>
          <p:cNvCxnSpPr/>
          <p:nvPr>
            <p:custDataLst>
              <p:tags r:id="rId84"/>
            </p:custDataLst>
          </p:nvPr>
        </p:nvCxnSpPr>
        <p:spPr bwMode="auto">
          <a:xfrm>
            <a:off x="10801350" y="1601788"/>
            <a:ext cx="0" cy="373063"/>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80" name="Espaço Reservado para Texto 2"/>
          <p:cNvSpPr>
            <a:spLocks noGrp="1"/>
          </p:cNvSpPr>
          <p:nvPr>
            <p:custDataLst>
              <p:tags r:id="rId85"/>
            </p:custDataLst>
          </p:nvPr>
        </p:nvSpPr>
        <p:spPr bwMode="gray">
          <a:xfrm>
            <a:off x="10266363" y="1812925"/>
            <a:ext cx="26193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9C3FDE25-7A7E-4DA8-A6D4-BBF5112140DA}" type="datetime'''''''''''2,''''3''7'''''''''''''''''''''">
              <a:rPr lang="pt-BR" altLang="en-US" sz="1000"/>
              <a:pPr/>
              <a:t>2,37</a:t>
            </a:fld>
            <a:endParaRPr lang="pt-BR" sz="1000" dirty="0">
              <a:sym typeface="+mn-lt"/>
            </a:endParaRPr>
          </a:p>
        </p:txBody>
      </p:sp>
      <p:sp>
        <p:nvSpPr>
          <p:cNvPr id="81" name="Espaço Reservado para Texto 2"/>
          <p:cNvSpPr>
            <a:spLocks noGrp="1"/>
          </p:cNvSpPr>
          <p:nvPr>
            <p:custDataLst>
              <p:tags r:id="rId86"/>
            </p:custDataLst>
          </p:nvPr>
        </p:nvSpPr>
        <p:spPr bwMode="gray">
          <a:xfrm>
            <a:off x="10671175" y="2012950"/>
            <a:ext cx="26193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4203072-F86B-4378-8049-D0C485581341}" type="datetime'''1'''''''',''''7''1'''''''''''''''''''''''''''''''''">
              <a:rPr lang="pt-BR" altLang="en-US" sz="1000"/>
              <a:pPr/>
              <a:t>1,71</a:t>
            </a:fld>
            <a:endParaRPr lang="pt-BR" sz="1000" dirty="0">
              <a:sym typeface="+mn-lt"/>
            </a:endParaRPr>
          </a:p>
        </p:txBody>
      </p:sp>
      <p:sp>
        <p:nvSpPr>
          <p:cNvPr id="221" name="Text Placeholder 2"/>
          <p:cNvSpPr>
            <a:spLocks noGrp="1"/>
          </p:cNvSpPr>
          <p:nvPr>
            <p:custDataLst>
              <p:tags r:id="rId87"/>
            </p:custDataLst>
          </p:nvPr>
        </p:nvSpPr>
        <p:spPr bwMode="auto">
          <a:xfrm>
            <a:off x="10344150" y="1504950"/>
            <a:ext cx="508000"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FDFD4218-2FE8-4B69-9308-BC6AD36C2EE2}" type="datetime'''''-''2''''''7'''''''''''''',''''9''%'''''''''''''''''''">
              <a:rPr lang="en-US" altLang="en-US" sz="1000" b="1">
                <a:solidFill>
                  <a:srgbClr val="000000"/>
                </a:solidFill>
              </a:rPr>
              <a:pPr/>
              <a:t>-27,9%</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219" name="Espaço Reservado para Texto 2055"/>
          <p:cNvSpPr>
            <a:spLocks noGrp="1"/>
          </p:cNvSpPr>
          <p:nvPr>
            <p:custDataLst>
              <p:tags r:id="rId88"/>
            </p:custDataLst>
          </p:nvPr>
        </p:nvSpPr>
        <p:spPr bwMode="auto">
          <a:xfrm>
            <a:off x="10263188" y="2798763"/>
            <a:ext cx="668338"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95D9606-4373-49CA-89ED-5F84D7AC2E9D}" type="datetime'Cu''sto'''' M''é''''di''''o'' ''''(U''''''SD''''''''/''ha)'">
              <a:rPr lang="en-US" altLang="en-US" sz="1000">
                <a:solidFill>
                  <a:srgbClr val="000000"/>
                </a:solidFill>
              </a:rPr>
              <a:pPr/>
              <a:t>Custo Médio (USD/ha)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2" name="Retângulo 81"/>
          <p:cNvSpPr/>
          <p:nvPr/>
        </p:nvSpPr>
        <p:spPr>
          <a:xfrm>
            <a:off x="151857" y="3722331"/>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PRINCIPAIS IA’s UTILIZADOS: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tângulo 101"/>
          <p:cNvSpPr/>
          <p:nvPr/>
        </p:nvSpPr>
        <p:spPr>
          <a:xfrm>
            <a:off x="6553347" y="999349"/>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INDICADORES DE MERCADO:</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Retângulo 102"/>
          <p:cNvSpPr/>
          <p:nvPr/>
        </p:nvSpPr>
        <p:spPr>
          <a:xfrm>
            <a:off x="6553346" y="3720965"/>
            <a:ext cx="5135493"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DOSE E CUSTO DOS PRINCIPAIS PRODUTOS COMERCIAIS: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CaixaDeTexto 105"/>
          <p:cNvSpPr txBox="1"/>
          <p:nvPr/>
        </p:nvSpPr>
        <p:spPr>
          <a:xfrm>
            <a:off x="6145910" y="6064662"/>
            <a:ext cx="5704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PAT %:           3</a:t>
            </a:r>
            <a:r>
              <a:rPr lang="pt-BR" sz="1100" b="1" kern="0" dirty="0">
                <a:solidFill>
                  <a:sysClr val="windowText" lastClr="000000"/>
                </a:solidFill>
                <a:latin typeface="Calibri"/>
              </a:rPr>
              <a:t>6</a:t>
            </a: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                         23%                        17%                          4%                             3%</a:t>
            </a:r>
          </a:p>
        </p:txBody>
      </p:sp>
    </p:spTree>
    <p:extLst>
      <p:ext uri="{BB962C8B-B14F-4D97-AF65-F5344CB8AC3E}">
        <p14:creationId xmlns:p14="http://schemas.microsoft.com/office/powerpoint/2010/main" val="86526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to 42"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4315" name="Slide do think-cell" r:id="rId89" imgW="425" imgH="426" progId="TCLayout.ActiveDocument.1">
                  <p:embed/>
                </p:oleObj>
              </mc:Choice>
              <mc:Fallback>
                <p:oleObj name="Slide do think-cell" r:id="rId89" imgW="425" imgH="426" progId="TCLayout.ActiveDocument.1">
                  <p:embed/>
                  <p:pic>
                    <p:nvPicPr>
                      <p:cNvPr id="0" name=""/>
                      <p:cNvPicPr/>
                      <p:nvPr/>
                    </p:nvPicPr>
                    <p:blipFill>
                      <a:blip r:embed="rId90"/>
                      <a:stretch>
                        <a:fillRect/>
                      </a:stretch>
                    </p:blipFill>
                    <p:spPr>
                      <a:xfrm>
                        <a:off x="1525589" y="1589"/>
                        <a:ext cx="1587" cy="1587"/>
                      </a:xfrm>
                      <a:prstGeom prst="rect">
                        <a:avLst/>
                      </a:prstGeom>
                    </p:spPr>
                  </p:pic>
                </p:oleObj>
              </mc:Fallback>
            </mc:AlternateContent>
          </a:graphicData>
        </a:graphic>
      </p:graphicFrame>
      <p:sp>
        <p:nvSpPr>
          <p:cNvPr id="42" name="Retângulo 41"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kumimoji="0" lang="pt-BR" sz="1000" u="none" strike="noStrike" kern="1200" cap="none" spc="0" normalizeH="0" noProof="0" dirty="0">
              <a:ln>
                <a:noFill/>
              </a:ln>
              <a:solidFill>
                <a:prstClr val="white"/>
              </a:solidFill>
              <a:effectLst/>
              <a:uLnTx/>
              <a:uFillTx/>
              <a:sym typeface="+mn-lt"/>
            </a:endParaRPr>
          </a:p>
        </p:txBody>
      </p:sp>
      <p:sp>
        <p:nvSpPr>
          <p:cNvPr id="358" name="Título 5"/>
          <p:cNvSpPr txBox="1">
            <a:spLocks/>
          </p:cNvSpPr>
          <p:nvPr/>
        </p:nvSpPr>
        <p:spPr>
          <a:xfrm>
            <a:off x="167759" y="150453"/>
            <a:ext cx="9321695" cy="6985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200" dirty="0">
                <a:solidFill>
                  <a:prstClr val="black"/>
                </a:solidFill>
                <a:latin typeface="Calibri"/>
              </a:rPr>
              <a:t>RESUMO DE MERCADO – BIP SPARK</a:t>
            </a:r>
            <a:endParaRPr kumimoji="0" lang="en-US" sz="22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pt-BR" sz="2200" dirty="0">
                <a:solidFill>
                  <a:srgbClr val="C00000"/>
                </a:solidFill>
                <a:latin typeface="Calibri"/>
              </a:rPr>
              <a:t>FUNGICIDAS PARA TRATAMENTO DE SEMENTES </a:t>
            </a:r>
            <a:r>
              <a:rPr kumimoji="0" lang="pt-BR" sz="2200" b="0" i="0" u="none" strike="noStrike" kern="1200" cap="none" spc="0" normalizeH="0" baseline="0" noProof="0" dirty="0">
                <a:ln>
                  <a:noFill/>
                </a:ln>
                <a:solidFill>
                  <a:srgbClr val="C00000"/>
                </a:solidFill>
                <a:effectLst/>
                <a:uLnTx/>
                <a:uFillTx/>
                <a:latin typeface="Calibri"/>
                <a:ea typeface="+mj-ea"/>
                <a:cs typeface="+mj-cs"/>
              </a:rPr>
              <a:t>– </a:t>
            </a:r>
            <a:r>
              <a:rPr kumimoji="0" lang="pt-BR" sz="2200" b="1" i="0" u="none" strike="noStrike" kern="1200" cap="none" spc="0" normalizeH="0" baseline="0" noProof="0" dirty="0">
                <a:ln>
                  <a:noFill/>
                </a:ln>
                <a:solidFill>
                  <a:srgbClr val="C00000"/>
                </a:solidFill>
                <a:effectLst/>
                <a:uLnTx/>
                <a:uFillTx/>
                <a:latin typeface="Calibri"/>
                <a:ea typeface="+mj-ea"/>
                <a:cs typeface="+mj-cs"/>
              </a:rPr>
              <a:t>MILHO SAFRINHA 2016</a:t>
            </a:r>
            <a:endParaRPr kumimoji="0" lang="pt-BR" sz="2200" b="1" i="0" u="none" strike="noStrike" kern="1200" cap="none" spc="0" normalizeH="0" baseline="0" noProof="0" dirty="0">
              <a:ln>
                <a:noFill/>
              </a:ln>
              <a:solidFill>
                <a:srgbClr val="C00000"/>
              </a:solidFill>
              <a:effectLst/>
              <a:uLnTx/>
              <a:uFillTx/>
              <a:latin typeface="Calibri"/>
              <a:ea typeface="+mj-ea"/>
              <a:cs typeface="Arial" panose="020B0604020202020204" pitchFamily="34" charset="0"/>
            </a:endParaRPr>
          </a:p>
        </p:txBody>
      </p:sp>
      <p:sp>
        <p:nvSpPr>
          <p:cNvPr id="204" name="Retângulo 203"/>
          <p:cNvSpPr/>
          <p:nvPr/>
        </p:nvSpPr>
        <p:spPr>
          <a:xfrm>
            <a:off x="140782" y="1220280"/>
            <a:ext cx="3869242"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Área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Potencial</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Tratada</a:t>
            </a:r>
            <a:r>
              <a:rPr kumimoji="0" lang="en-US" sz="1200" b="0" i="0" u="none" strike="noStrike" kern="1200" cap="none" spc="0" normalizeH="0" baseline="0" noProof="0" dirty="0">
                <a:ln>
                  <a:noFill/>
                </a:ln>
                <a:solidFill>
                  <a:prstClr val="black"/>
                </a:solidFill>
                <a:effectLst/>
                <a:uLnTx/>
                <a:uFillTx/>
                <a:latin typeface="Calibri"/>
                <a:ea typeface="+mn-ea"/>
                <a:cs typeface="+mn-cs"/>
              </a:rPr>
              <a:t> (1.000 ha) = 11.682 (2016)</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6" name="Objeto 25"/>
          <p:cNvGraphicFramePr>
            <a:graphicFrameLocks/>
          </p:cNvGraphicFramePr>
          <p:nvPr>
            <p:custDataLst>
              <p:tags r:id="rId4"/>
            </p:custDataLst>
            <p:extLst/>
          </p:nvPr>
        </p:nvGraphicFramePr>
        <p:xfrm>
          <a:off x="190499" y="4343400"/>
          <a:ext cx="5762680" cy="1447905"/>
        </p:xfrm>
        <a:graphic>
          <a:graphicData uri="http://schemas.openxmlformats.org/presentationml/2006/ole">
            <mc:AlternateContent xmlns:mc="http://schemas.openxmlformats.org/markup-compatibility/2006">
              <mc:Choice xmlns:v="urn:schemas-microsoft-com:vml" Requires="v">
                <p:oleObj spid="_x0000_s4316" name="Chart" r:id="rId91" imgW="5762729" imgH="1447879" progId="MSGraph.Chart.8">
                  <p:embed followColorScheme="full"/>
                </p:oleObj>
              </mc:Choice>
              <mc:Fallback>
                <p:oleObj name="Chart" r:id="rId91" imgW="5762729" imgH="1447879" progId="MSGraph.Chart.8">
                  <p:embed followColorScheme="full"/>
                  <p:pic>
                    <p:nvPicPr>
                      <p:cNvPr id="0" name=""/>
                      <p:cNvPicPr/>
                      <p:nvPr/>
                    </p:nvPicPr>
                    <p:blipFill>
                      <a:blip r:embed="rId92"/>
                      <a:stretch>
                        <a:fillRect/>
                      </a:stretch>
                    </p:blipFill>
                    <p:spPr>
                      <a:xfrm>
                        <a:off x="190499" y="4343400"/>
                        <a:ext cx="5762680" cy="1447905"/>
                      </a:xfrm>
                      <a:prstGeom prst="rect">
                        <a:avLst/>
                      </a:prstGeom>
                    </p:spPr>
                  </p:pic>
                </p:oleObj>
              </mc:Fallback>
            </mc:AlternateContent>
          </a:graphicData>
        </a:graphic>
      </p:graphicFrame>
      <p:sp>
        <p:nvSpPr>
          <p:cNvPr id="95" name="Espaço Reservado para Texto 2"/>
          <p:cNvSpPr>
            <a:spLocks noGrp="1"/>
          </p:cNvSpPr>
          <p:nvPr>
            <p:custDataLst>
              <p:tags r:id="rId5"/>
            </p:custDataLst>
          </p:nvPr>
        </p:nvSpPr>
        <p:spPr bwMode="gray">
          <a:xfrm>
            <a:off x="4429125" y="550862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217E84B5-B0EC-4C47-AB16-8D216949F8C4}" type="datetime'''''''''''''''''''''''''''''''0''%'''''''''''''''''">
              <a:rPr lang="pt-BR" altLang="en-US" sz="1000">
                <a:sym typeface="+mn-lt"/>
              </a:rPr>
              <a:pPr marL="0" indent="0" algn="ctr">
                <a:lnSpc>
                  <a:spcPct val="100000"/>
                </a:lnSpc>
                <a:spcBef>
                  <a:spcPct val="0"/>
                </a:spcBef>
                <a:spcAft>
                  <a:spcPct val="0"/>
                </a:spcAft>
                <a:buNone/>
              </a:pPr>
              <a:t>0%</a:t>
            </a:fld>
            <a:endParaRPr lang="pt-BR" sz="1000" dirty="0">
              <a:sym typeface="+mn-lt"/>
            </a:endParaRPr>
          </a:p>
        </p:txBody>
      </p:sp>
      <p:sp>
        <p:nvSpPr>
          <p:cNvPr id="93" name="Espaço Reservado para Texto 2"/>
          <p:cNvSpPr>
            <a:spLocks noGrp="1"/>
          </p:cNvSpPr>
          <p:nvPr>
            <p:custDataLst>
              <p:tags r:id="rId6"/>
            </p:custDataLst>
          </p:nvPr>
        </p:nvSpPr>
        <p:spPr bwMode="gray">
          <a:xfrm>
            <a:off x="3638550" y="549910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AD72CF43-D5BD-4C1B-8D65-BDA599C9140F}" type="datetime'''0''%'''''''">
              <a:rPr lang="pt-BR" altLang="en-US" sz="1000">
                <a:sym typeface="+mn-lt"/>
              </a:rPr>
              <a:pPr marL="0" indent="0" algn="ctr">
                <a:lnSpc>
                  <a:spcPct val="100000"/>
                </a:lnSpc>
                <a:spcBef>
                  <a:spcPct val="0"/>
                </a:spcBef>
                <a:spcAft>
                  <a:spcPct val="0"/>
                </a:spcAft>
                <a:buNone/>
              </a:pPr>
              <a:t>0%</a:t>
            </a:fld>
            <a:endParaRPr lang="pt-BR" sz="1000" dirty="0">
              <a:sym typeface="+mn-lt"/>
            </a:endParaRPr>
          </a:p>
        </p:txBody>
      </p:sp>
      <p:sp>
        <p:nvSpPr>
          <p:cNvPr id="92" name="Espaço Reservado para Texto 2"/>
          <p:cNvSpPr>
            <a:spLocks noGrp="1"/>
          </p:cNvSpPr>
          <p:nvPr>
            <p:custDataLst>
              <p:tags r:id="rId7"/>
            </p:custDataLst>
          </p:nvPr>
        </p:nvSpPr>
        <p:spPr bwMode="gray">
          <a:xfrm>
            <a:off x="3128963" y="534670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4982B71A-A697-4282-A6B2-D707FF2702F3}" type="datetime'''''''''''''''''''''''''''''''6''''''''''''''''''''%'''">
              <a:rPr lang="pt-BR" altLang="en-US" sz="1000">
                <a:sym typeface="+mn-lt"/>
              </a:rPr>
              <a:pPr marL="0" indent="0" algn="ctr">
                <a:lnSpc>
                  <a:spcPct val="100000"/>
                </a:lnSpc>
                <a:spcBef>
                  <a:spcPct val="0"/>
                </a:spcBef>
                <a:spcAft>
                  <a:spcPct val="0"/>
                </a:spcAft>
                <a:buNone/>
              </a:pPr>
              <a:t>6%</a:t>
            </a:fld>
            <a:endParaRPr lang="pt-BR" sz="1000" dirty="0">
              <a:sym typeface="+mn-lt"/>
            </a:endParaRPr>
          </a:p>
        </p:txBody>
      </p:sp>
      <p:sp>
        <p:nvSpPr>
          <p:cNvPr id="91" name="Espaço Reservado para Texto 2"/>
          <p:cNvSpPr>
            <a:spLocks noGrp="1"/>
          </p:cNvSpPr>
          <p:nvPr>
            <p:custDataLst>
              <p:tags r:id="rId8"/>
            </p:custDataLst>
          </p:nvPr>
        </p:nvSpPr>
        <p:spPr bwMode="gray">
          <a:xfrm>
            <a:off x="2847975" y="544195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1EB889D3-79CF-42C6-97C7-7231E502374F}" type="datetime'''''''''''''''''''''''3''''''''''''''''''''''''''''''%'''''">
              <a:rPr lang="pt-BR" altLang="en-US" sz="1000">
                <a:sym typeface="+mn-lt"/>
              </a:rPr>
              <a:pPr marL="0" indent="0" algn="ctr">
                <a:lnSpc>
                  <a:spcPct val="100000"/>
                </a:lnSpc>
                <a:spcBef>
                  <a:spcPct val="0"/>
                </a:spcBef>
                <a:spcAft>
                  <a:spcPct val="0"/>
                </a:spcAft>
                <a:buNone/>
              </a:pPr>
              <a:t>3%</a:t>
            </a:fld>
            <a:endParaRPr lang="pt-BR" sz="1000" dirty="0">
              <a:sym typeface="+mn-lt"/>
            </a:endParaRPr>
          </a:p>
        </p:txBody>
      </p:sp>
      <p:sp>
        <p:nvSpPr>
          <p:cNvPr id="28" name="Text Placeholder 2"/>
          <p:cNvSpPr>
            <a:spLocks noGrp="1"/>
          </p:cNvSpPr>
          <p:nvPr>
            <p:custDataLst>
              <p:tags r:id="rId9"/>
            </p:custDataLst>
          </p:nvPr>
        </p:nvSpPr>
        <p:spPr bwMode="auto">
          <a:xfrm>
            <a:off x="1162050" y="5761038"/>
            <a:ext cx="666750"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134493A1-6C40-4116-9BB3-39DBBF02A270}" type="datetime'Flu''d''''''''ioxonil + ''''''''''Me''t''al''a''xil-''M'''''">
              <a:rPr lang="pt-BR" altLang="en-US" sz="1000">
                <a:solidFill>
                  <a:srgbClr val="000000"/>
                </a:solidFill>
              </a:rPr>
              <a:pPr marL="0" lvl="0" indent="0" algn="ctr">
                <a:spcBef>
                  <a:spcPct val="0"/>
                </a:spcBef>
                <a:spcAft>
                  <a:spcPct val="0"/>
                </a:spcAft>
                <a:buNone/>
                <a:defRPr/>
              </a:pPr>
              <a:t>Fludioxonil + Metalaxil-M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35" name="Text Placeholder 2"/>
          <p:cNvSpPr>
            <a:spLocks noGrp="1"/>
          </p:cNvSpPr>
          <p:nvPr>
            <p:custDataLst>
              <p:tags r:id="rId10"/>
            </p:custDataLst>
          </p:nvPr>
        </p:nvSpPr>
        <p:spPr bwMode="auto">
          <a:xfrm>
            <a:off x="2846388" y="5761038"/>
            <a:ext cx="469900"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D1ED7B9-455B-4B95-B886-B187C224F279}" type="datetime'''Ca''''''''''rb''o''''''x''''i''''n + T''''hi''ram'''''''''">
              <a:rPr lang="pt-BR" altLang="en-US" sz="1000">
                <a:solidFill>
                  <a:srgbClr val="000000"/>
                </a:solidFill>
              </a:rPr>
              <a:pPr marL="0" lvl="0" indent="0" algn="ctr">
                <a:spcBef>
                  <a:spcPct val="0"/>
                </a:spcBef>
                <a:spcAft>
                  <a:spcPct val="0"/>
                </a:spcAft>
                <a:buNone/>
                <a:defRPr/>
              </a:pPr>
              <a:t>Carboxin + Thiram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7" name="Espaço Reservado para Texto 2"/>
          <p:cNvSpPr>
            <a:spLocks noGrp="1"/>
          </p:cNvSpPr>
          <p:nvPr>
            <p:custDataLst>
              <p:tags r:id="rId11"/>
            </p:custDataLst>
          </p:nvPr>
        </p:nvSpPr>
        <p:spPr bwMode="gray">
          <a:xfrm>
            <a:off x="5229225" y="546100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3564F375-3622-44F8-9EA7-CD4FEB4BBF7D}" type="datetime'''''''''''''''''''2''''''''''''''''''''''''''%'">
              <a:rPr lang="pt-BR" altLang="en-US" sz="1000">
                <a:sym typeface="+mn-lt"/>
              </a:rPr>
              <a:pPr marL="0" indent="0" algn="ctr">
                <a:lnSpc>
                  <a:spcPct val="100000"/>
                </a:lnSpc>
                <a:spcBef>
                  <a:spcPct val="0"/>
                </a:spcBef>
                <a:spcAft>
                  <a:spcPct val="0"/>
                </a:spcAft>
                <a:buNone/>
              </a:pPr>
              <a:t>2%</a:t>
            </a:fld>
            <a:endParaRPr lang="pt-BR" sz="1000" dirty="0">
              <a:sym typeface="+mn-lt"/>
            </a:endParaRPr>
          </a:p>
        </p:txBody>
      </p:sp>
      <p:sp>
        <p:nvSpPr>
          <p:cNvPr id="88" name="Espaço Reservado para Texto 2"/>
          <p:cNvSpPr>
            <a:spLocks noGrp="1"/>
          </p:cNvSpPr>
          <p:nvPr>
            <p:custDataLst>
              <p:tags r:id="rId12"/>
            </p:custDataLst>
          </p:nvPr>
        </p:nvSpPr>
        <p:spPr bwMode="gray">
          <a:xfrm>
            <a:off x="1511300" y="496570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2EBF07C0-98CD-4A7C-9B61-1232B925055A}" type="datetime'''''''''''''''''''''''2''2''''''''''''''''''''%'''''''''">
              <a:rPr lang="pt-BR" altLang="en-US" sz="1000">
                <a:sym typeface="+mn-lt"/>
              </a:rPr>
              <a:pPr marL="0" indent="0" algn="ctr">
                <a:lnSpc>
                  <a:spcPct val="100000"/>
                </a:lnSpc>
                <a:spcBef>
                  <a:spcPct val="0"/>
                </a:spcBef>
                <a:spcAft>
                  <a:spcPct val="0"/>
                </a:spcAft>
                <a:buNone/>
              </a:pPr>
              <a:t>22%</a:t>
            </a:fld>
            <a:endParaRPr lang="pt-BR" sz="1000" dirty="0">
              <a:sym typeface="+mn-lt"/>
            </a:endParaRPr>
          </a:p>
        </p:txBody>
      </p:sp>
      <p:sp>
        <p:nvSpPr>
          <p:cNvPr id="87" name="Espaço Reservado para Texto 2"/>
          <p:cNvSpPr>
            <a:spLocks noGrp="1"/>
          </p:cNvSpPr>
          <p:nvPr>
            <p:custDataLst>
              <p:tags r:id="rId13"/>
            </p:custDataLst>
          </p:nvPr>
        </p:nvSpPr>
        <p:spPr bwMode="gray">
          <a:xfrm>
            <a:off x="1225550" y="456565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5B3C4557-F271-4679-8EC7-4B499AEC2CE4}" type="datetime'''''''''''''''''''''''''''''''''''''''3''''8''''''''''%'">
              <a:rPr lang="pt-BR" altLang="en-US" sz="1000">
                <a:latin typeface="Calibri" panose="020F0502020204030204" pitchFamily="34" charset="0"/>
                <a:sym typeface="Calibri" panose="020F0502020204030204" pitchFamily="34" charset="0"/>
              </a:rPr>
              <a:pPr marL="0" indent="0" algn="ctr">
                <a:lnSpc>
                  <a:spcPct val="100000"/>
                </a:lnSpc>
                <a:spcBef>
                  <a:spcPct val="0"/>
                </a:spcBef>
                <a:spcAft>
                  <a:spcPct val="0"/>
                </a:spcAft>
                <a:buNone/>
              </a:pPr>
              <a:t>38%</a:t>
            </a:fld>
            <a:endParaRPr lang="pt-BR" sz="1000" dirty="0">
              <a:latin typeface="Calibri" panose="020F0502020204030204" pitchFamily="34" charset="0"/>
              <a:sym typeface="Calibri" panose="020F0502020204030204" pitchFamily="34" charset="0"/>
            </a:endParaRPr>
          </a:p>
        </p:txBody>
      </p:sp>
      <p:sp>
        <p:nvSpPr>
          <p:cNvPr id="89" name="Espaço Reservado para Texto 2"/>
          <p:cNvSpPr>
            <a:spLocks noGrp="1"/>
          </p:cNvSpPr>
          <p:nvPr>
            <p:custDataLst>
              <p:tags r:id="rId14"/>
            </p:custDataLst>
          </p:nvPr>
        </p:nvSpPr>
        <p:spPr bwMode="gray">
          <a:xfrm>
            <a:off x="2025650" y="507047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CEF0CD21-41AF-4763-BDE9-F9E297AC46F9}" type="datetime'''''''''1''''7''''''''''''''''''''''''%'''''''''''''''''''''">
              <a:rPr lang="pt-BR" altLang="en-US" sz="1000">
                <a:sym typeface="+mn-lt"/>
              </a:rPr>
              <a:pPr marL="0" indent="0" algn="ctr">
                <a:lnSpc>
                  <a:spcPct val="100000"/>
                </a:lnSpc>
                <a:spcBef>
                  <a:spcPct val="0"/>
                </a:spcBef>
                <a:spcAft>
                  <a:spcPct val="0"/>
                </a:spcAft>
                <a:buNone/>
              </a:pPr>
              <a:t>17%</a:t>
            </a:fld>
            <a:endParaRPr lang="pt-BR" sz="1000" dirty="0">
              <a:sym typeface="+mn-lt"/>
            </a:endParaRPr>
          </a:p>
        </p:txBody>
      </p:sp>
      <p:sp>
        <p:nvSpPr>
          <p:cNvPr id="34" name="Text Placeholder 2"/>
          <p:cNvSpPr>
            <a:spLocks noGrp="1"/>
          </p:cNvSpPr>
          <p:nvPr>
            <p:custDataLst>
              <p:tags r:id="rId15"/>
            </p:custDataLst>
          </p:nvPr>
        </p:nvSpPr>
        <p:spPr bwMode="auto">
          <a:xfrm>
            <a:off x="4322763" y="5761038"/>
            <a:ext cx="690563" cy="1524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1BCD985F-70CF-4F3D-A0EE-72D1B977DA8B}" type="datetime'C''arb''''''''''''''''e''''n''''''''''d''''''''a''zi''''m'">
              <a:rPr lang="pt-BR" altLang="en-US" sz="1000">
                <a:solidFill>
                  <a:srgbClr val="000000"/>
                </a:solidFill>
              </a:rPr>
              <a:pPr marL="0" lvl="0" indent="0" algn="ctr">
                <a:spcBef>
                  <a:spcPct val="0"/>
                </a:spcBef>
                <a:spcAft>
                  <a:spcPct val="0"/>
                </a:spcAft>
                <a:buNone/>
                <a:defRPr/>
              </a:pPr>
              <a:t>Carbendazim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0" name="Espaço Reservado para Texto 2"/>
          <p:cNvSpPr>
            <a:spLocks noGrp="1"/>
          </p:cNvSpPr>
          <p:nvPr>
            <p:custDataLst>
              <p:tags r:id="rId16"/>
            </p:custDataLst>
          </p:nvPr>
        </p:nvSpPr>
        <p:spPr bwMode="gray">
          <a:xfrm>
            <a:off x="2338388" y="531812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4ABE2B06-DADC-4951-B9A8-01C0DA7B9A04}" type="datetime'''''''''''''''''8''''%'''''''''''''''''''''''''''''">
              <a:rPr lang="pt-BR" altLang="en-US" sz="1000">
                <a:sym typeface="+mn-lt"/>
              </a:rPr>
              <a:pPr marL="0" indent="0" algn="ctr">
                <a:lnSpc>
                  <a:spcPct val="100000"/>
                </a:lnSpc>
                <a:spcBef>
                  <a:spcPct val="0"/>
                </a:spcBef>
                <a:spcAft>
                  <a:spcPct val="0"/>
                </a:spcAft>
                <a:buNone/>
              </a:pPr>
              <a:t>8%</a:t>
            </a:fld>
            <a:endParaRPr lang="pt-BR" sz="1000" dirty="0">
              <a:sym typeface="+mn-lt"/>
            </a:endParaRPr>
          </a:p>
        </p:txBody>
      </p:sp>
      <p:sp>
        <p:nvSpPr>
          <p:cNvPr id="27" name="Text Placeholder 2"/>
          <p:cNvSpPr>
            <a:spLocks noGrp="1"/>
          </p:cNvSpPr>
          <p:nvPr>
            <p:custDataLst>
              <p:tags r:id="rId17"/>
            </p:custDataLst>
          </p:nvPr>
        </p:nvSpPr>
        <p:spPr bwMode="auto">
          <a:xfrm>
            <a:off x="319088" y="5761038"/>
            <a:ext cx="763588" cy="4572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DE969185-B59C-42D8-927F-A11F0602A1E6}" type="datetime'Flu''di''o''xonil + Metala''xil''''-M + Thiaben''''da''z''ole'">
              <a:rPr lang="pt-BR" altLang="en-US" sz="1000">
                <a:solidFill>
                  <a:srgbClr val="000000"/>
                </a:solidFill>
              </a:rPr>
              <a:pPr marL="0" lvl="0" indent="0" algn="ctr">
                <a:spcBef>
                  <a:spcPct val="0"/>
                </a:spcBef>
                <a:spcAft>
                  <a:spcPct val="0"/>
                </a:spcAft>
                <a:buNone/>
                <a:defRPr/>
              </a:pPr>
              <a:t>Fludioxonil + Metalaxil-M + Thiabendazole</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6" name="Espaço Reservado para Texto 2"/>
          <p:cNvSpPr>
            <a:spLocks noGrp="1"/>
          </p:cNvSpPr>
          <p:nvPr>
            <p:custDataLst>
              <p:tags r:id="rId18"/>
            </p:custDataLst>
          </p:nvPr>
        </p:nvSpPr>
        <p:spPr bwMode="gray">
          <a:xfrm>
            <a:off x="4714875" y="548957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7C47B35E-546A-4FCD-9C04-3C33B5365DC3}" type="datetime'1''''''''''''''''''''''''''%'''''''''''''''''''''">
              <a:rPr lang="pt-BR" altLang="en-US" sz="1000">
                <a:sym typeface="+mn-lt"/>
              </a:rPr>
              <a:pPr marL="0" indent="0" algn="ctr">
                <a:lnSpc>
                  <a:spcPct val="100000"/>
                </a:lnSpc>
                <a:spcBef>
                  <a:spcPct val="0"/>
                </a:spcBef>
                <a:spcAft>
                  <a:spcPct val="0"/>
                </a:spcAft>
                <a:buNone/>
              </a:pPr>
              <a:t>1%</a:t>
            </a:fld>
            <a:endParaRPr lang="pt-BR" sz="1000" dirty="0">
              <a:sym typeface="+mn-lt"/>
            </a:endParaRPr>
          </a:p>
        </p:txBody>
      </p:sp>
      <p:sp>
        <p:nvSpPr>
          <p:cNvPr id="36" name="Text Placeholder 2"/>
          <p:cNvSpPr>
            <a:spLocks noGrp="1"/>
          </p:cNvSpPr>
          <p:nvPr>
            <p:custDataLst>
              <p:tags r:id="rId19"/>
            </p:custDataLst>
          </p:nvPr>
        </p:nvSpPr>
        <p:spPr bwMode="auto">
          <a:xfrm>
            <a:off x="1946275" y="5761038"/>
            <a:ext cx="690563"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E0151536-BAFF-4125-954A-F884631AF100}" type="datetime'Ca''r''be''''''n''''da''zim'''''''' +'' Thi''r''''''a''''m'''">
              <a:rPr lang="pt-BR" altLang="en-US" sz="1000">
                <a:solidFill>
                  <a:srgbClr val="000000"/>
                </a:solidFill>
              </a:rPr>
              <a:pPr marL="0" lvl="0" indent="0" algn="ctr">
                <a:spcBef>
                  <a:spcPct val="0"/>
                </a:spcBef>
                <a:spcAft>
                  <a:spcPct val="0"/>
                </a:spcAft>
                <a:buNone/>
                <a:defRPr/>
              </a:pPr>
              <a:t>Carbendazim + Thiram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29" name="Text Placeholder 2"/>
          <p:cNvSpPr>
            <a:spLocks noGrp="1"/>
          </p:cNvSpPr>
          <p:nvPr>
            <p:custDataLst>
              <p:tags r:id="rId20"/>
            </p:custDataLst>
          </p:nvPr>
        </p:nvSpPr>
        <p:spPr bwMode="auto">
          <a:xfrm>
            <a:off x="3540125" y="5761038"/>
            <a:ext cx="663575" cy="4572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13069DCB-2669-48D1-B8BA-5B2D602316A8}" type="datetime'''Fluazi''''nam'' + Thiopha''''n''a''''''te ''meth''y''''l'">
              <a:rPr lang="pt-BR" altLang="en-US" sz="1000">
                <a:solidFill>
                  <a:srgbClr val="000000"/>
                </a:solidFill>
              </a:rPr>
              <a:pPr marL="0" lvl="0" indent="0" algn="ctr">
                <a:spcBef>
                  <a:spcPct val="0"/>
                </a:spcBef>
                <a:spcAft>
                  <a:spcPct val="0"/>
                </a:spcAft>
                <a:buNone/>
                <a:defRPr/>
              </a:pPr>
              <a:t>Fluazinam + Thiophanate methyl</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8" name="Espaço Reservado para Texto 2"/>
          <p:cNvSpPr>
            <a:spLocks noGrp="1"/>
          </p:cNvSpPr>
          <p:nvPr>
            <p:custDataLst>
              <p:tags r:id="rId21"/>
            </p:custDataLst>
          </p:nvPr>
        </p:nvSpPr>
        <p:spPr bwMode="gray">
          <a:xfrm>
            <a:off x="5478463" y="51657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83806729-363F-4419-907F-95B9572C6E65}" type="datetime'''''''14''''''''''''''%'''''''''''''''''''''''''''''''''''''''">
              <a:rPr lang="pt-BR" altLang="en-US" sz="1000">
                <a:sym typeface="+mn-lt"/>
              </a:rPr>
              <a:pPr marL="0" indent="0" algn="ctr">
                <a:lnSpc>
                  <a:spcPct val="100000"/>
                </a:lnSpc>
                <a:spcBef>
                  <a:spcPct val="0"/>
                </a:spcBef>
                <a:spcAft>
                  <a:spcPct val="0"/>
                </a:spcAft>
                <a:buNone/>
              </a:pPr>
              <a:t>14%</a:t>
            </a:fld>
            <a:endParaRPr lang="pt-BR" sz="1000" dirty="0">
              <a:sym typeface="+mn-lt"/>
            </a:endParaRPr>
          </a:p>
        </p:txBody>
      </p:sp>
      <p:sp>
        <p:nvSpPr>
          <p:cNvPr id="86" name="Espaço Reservado para Texto 2"/>
          <p:cNvSpPr>
            <a:spLocks noGrp="1"/>
          </p:cNvSpPr>
          <p:nvPr>
            <p:custDataLst>
              <p:tags r:id="rId22"/>
            </p:custDataLst>
          </p:nvPr>
        </p:nvSpPr>
        <p:spPr bwMode="gray">
          <a:xfrm>
            <a:off x="715963" y="42894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28995D28-001A-493D-8870-627CFD751C00}" type="datetime'''''4''''''''''''''''''9''''''%'''''''''''''''''">
              <a:rPr lang="pt-BR" altLang="en-US" sz="1000">
                <a:sym typeface="+mn-lt"/>
              </a:rPr>
              <a:pPr marL="0" indent="0" algn="ctr">
                <a:lnSpc>
                  <a:spcPct val="100000"/>
                </a:lnSpc>
                <a:spcBef>
                  <a:spcPct val="0"/>
                </a:spcBef>
                <a:spcAft>
                  <a:spcPct val="0"/>
                </a:spcAft>
                <a:buNone/>
              </a:pPr>
              <a:t>49%</a:t>
            </a:fld>
            <a:endParaRPr lang="pt-BR" sz="1000" dirty="0">
              <a:sym typeface="+mn-lt"/>
            </a:endParaRPr>
          </a:p>
        </p:txBody>
      </p:sp>
      <p:sp>
        <p:nvSpPr>
          <p:cNvPr id="85" name="Espaço Reservado para Texto 2"/>
          <p:cNvSpPr>
            <a:spLocks noGrp="1"/>
          </p:cNvSpPr>
          <p:nvPr>
            <p:custDataLst>
              <p:tags r:id="rId23"/>
            </p:custDataLst>
          </p:nvPr>
        </p:nvSpPr>
        <p:spPr bwMode="gray">
          <a:xfrm>
            <a:off x="434975" y="450850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93D898F3-F998-438A-AD66-226125C426D2}" type="datetime'4''''''''''''''''''''''''''''''''''''''0%'''''">
              <a:rPr lang="pt-BR" altLang="en-US" sz="1000">
                <a:sym typeface="+mn-lt"/>
              </a:rPr>
              <a:pPr marL="0" indent="0" algn="ctr">
                <a:lnSpc>
                  <a:spcPct val="100000"/>
                </a:lnSpc>
                <a:spcBef>
                  <a:spcPct val="0"/>
                </a:spcBef>
                <a:spcAft>
                  <a:spcPct val="0"/>
                </a:spcAft>
                <a:buNone/>
              </a:pPr>
              <a:t>40%</a:t>
            </a:fld>
            <a:endParaRPr lang="pt-BR" sz="1000" dirty="0">
              <a:sym typeface="+mn-lt"/>
            </a:endParaRPr>
          </a:p>
        </p:txBody>
      </p:sp>
      <p:sp>
        <p:nvSpPr>
          <p:cNvPr id="30" name="Text Placeholder 2"/>
          <p:cNvSpPr>
            <a:spLocks noGrp="1"/>
          </p:cNvSpPr>
          <p:nvPr>
            <p:custDataLst>
              <p:tags r:id="rId24"/>
            </p:custDataLst>
          </p:nvPr>
        </p:nvSpPr>
        <p:spPr bwMode="auto">
          <a:xfrm>
            <a:off x="5280025" y="5761038"/>
            <a:ext cx="366713" cy="1524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7348F38F-3DE5-48C3-B035-F625B91C3B87}" type="datetime'''''''''''O''''u''''''''''t''r''''''''''''''''''''''o''s'''''">
              <a:rPr lang="pt-BR" altLang="en-US" sz="1000">
                <a:solidFill>
                  <a:srgbClr val="000000"/>
                </a:solidFill>
              </a:rPr>
              <a:pPr/>
              <a:t>Outros</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4" name="Espaço Reservado para Texto 2"/>
          <p:cNvSpPr>
            <a:spLocks noGrp="1"/>
          </p:cNvSpPr>
          <p:nvPr>
            <p:custDataLst>
              <p:tags r:id="rId25"/>
            </p:custDataLst>
          </p:nvPr>
        </p:nvSpPr>
        <p:spPr bwMode="gray">
          <a:xfrm>
            <a:off x="3919538" y="548005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AC86654-BDB9-4BD9-9B71-9193E157724A}" type="datetime'''1''''''''''''''''''''''''''''''''%'''''''''''''''">
              <a:rPr lang="pt-BR" altLang="en-US" sz="1000">
                <a:sym typeface="+mn-lt"/>
              </a:rPr>
              <a:pPr marL="0" indent="0" algn="ctr">
                <a:lnSpc>
                  <a:spcPct val="100000"/>
                </a:lnSpc>
                <a:spcBef>
                  <a:spcPct val="0"/>
                </a:spcBef>
                <a:spcAft>
                  <a:spcPct val="0"/>
                </a:spcAft>
                <a:buNone/>
              </a:pPr>
              <a:t>1%</a:t>
            </a:fld>
            <a:endParaRPr lang="pt-BR" sz="1000" dirty="0">
              <a:sym typeface="+mn-lt"/>
            </a:endParaRPr>
          </a:p>
        </p:txBody>
      </p:sp>
      <p:sp>
        <p:nvSpPr>
          <p:cNvPr id="39" name="Retângulo 38"/>
          <p:cNvSpPr/>
          <p:nvPr>
            <p:custDataLst>
              <p:tags r:id="rId26"/>
            </p:custDataLst>
          </p:nvPr>
        </p:nvSpPr>
        <p:spPr bwMode="auto">
          <a:xfrm>
            <a:off x="3890963" y="4329113"/>
            <a:ext cx="214313" cy="160338"/>
          </a:xfrm>
          <a:prstGeom prst="rect">
            <a:avLst/>
          </a:prstGeom>
          <a:solidFill>
            <a:srgbClr val="F4D8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tângulo 37"/>
          <p:cNvSpPr/>
          <p:nvPr>
            <p:custDataLst>
              <p:tags r:id="rId27"/>
            </p:custDataLst>
          </p:nvPr>
        </p:nvSpPr>
        <p:spPr bwMode="auto">
          <a:xfrm>
            <a:off x="4568825" y="4329113"/>
            <a:ext cx="214313" cy="160338"/>
          </a:xfrm>
          <a:prstGeom prst="rect">
            <a:avLst/>
          </a:prstGeom>
          <a:solidFill>
            <a:srgbClr val="364D6E"/>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spaço Reservado para Texto 22"/>
          <p:cNvSpPr>
            <a:spLocks noGrp="1"/>
          </p:cNvSpPr>
          <p:nvPr>
            <p:custDataLst>
              <p:tags r:id="rId28"/>
            </p:custDataLst>
          </p:nvPr>
        </p:nvSpPr>
        <p:spPr bwMode="auto">
          <a:xfrm>
            <a:off x="4833938" y="432435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a:buNone/>
              <a:tabLst/>
              <a:defRPr/>
            </a:pPr>
            <a:fld id="{51F60588-3E89-43AF-9CB4-67F3DC5DE802}" type="datetime'''''''2''''''''''''''''0''''''''1''''''''''''''''''''6'''''''">
              <a:rPr kumimoji="0" lang="en-US" altLang="en-US" sz="1200" b="0" i="0" u="none" strike="noStrike" kern="1200" cap="none" spc="0" normalizeH="0" baseline="0" noProof="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ct val="0"/>
                </a:spcBef>
                <a:spcAft>
                  <a:spcPct val="0"/>
                </a:spcAft>
                <a:buClrTx/>
                <a:buSzTx/>
                <a:buFont typeface="Arial"/>
                <a:buNone/>
                <a:tabLst/>
                <a:defRPr/>
              </a:pPr>
              <a:t>2016</a:t>
            </a:fld>
            <a:endParaRPr kumimoji="0" lang="pt-BR" sz="1200" b="0" i="0" u="none" strike="noStrike" kern="1200" cap="none" spc="0" normalizeH="0" baseline="0" noProof="0" dirty="0">
              <a:ln>
                <a:noFill/>
              </a:ln>
              <a:solidFill>
                <a:srgbClr val="000000"/>
              </a:solidFill>
              <a:effectLst/>
              <a:uLnTx/>
              <a:uFillTx/>
              <a:latin typeface="Calibri"/>
              <a:ea typeface="+mn-ea"/>
              <a:cs typeface="+mn-cs"/>
              <a:sym typeface="+mn-lt"/>
            </a:endParaRPr>
          </a:p>
        </p:txBody>
      </p:sp>
      <p:sp>
        <p:nvSpPr>
          <p:cNvPr id="41" name="Espaço Reservado para Texto 2083"/>
          <p:cNvSpPr>
            <a:spLocks noGrp="1"/>
          </p:cNvSpPr>
          <p:nvPr>
            <p:custDataLst>
              <p:tags r:id="rId29"/>
            </p:custDataLst>
          </p:nvPr>
        </p:nvSpPr>
        <p:spPr bwMode="auto">
          <a:xfrm>
            <a:off x="4156075" y="432435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AF3CC732-A183-4C7B-A817-7AFB9DFE9685}" type="datetime'''''''20''''''''''''1''''''''''''''5'''''">
              <a:rPr kumimoji="0" lang="en-US" altLang="en-US" sz="12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pt-BR" sz="1200" b="0" i="0" u="none" strike="noStrike" kern="1200" cap="none" spc="0" normalizeH="0" baseline="0" noProof="0" dirty="0">
              <a:ln>
                <a:noFill/>
              </a:ln>
              <a:solidFill>
                <a:srgbClr val="000000"/>
              </a:solidFill>
              <a:effectLst/>
              <a:uLnTx/>
              <a:uFillTx/>
              <a:latin typeface="Calibri"/>
              <a:ea typeface="+mn-ea"/>
              <a:cs typeface="+mn-cs"/>
              <a:sym typeface="+mn-lt"/>
            </a:endParaRPr>
          </a:p>
        </p:txBody>
      </p:sp>
      <p:sp>
        <p:nvSpPr>
          <p:cNvPr id="44" name="Retângulo 43"/>
          <p:cNvSpPr/>
          <p:nvPr/>
        </p:nvSpPr>
        <p:spPr>
          <a:xfrm>
            <a:off x="167759" y="3979165"/>
            <a:ext cx="442366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Área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Potencial</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Tratada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lang="en-US" sz="1200" dirty="0">
                <a:solidFill>
                  <a:prstClr val="black"/>
                </a:solidFill>
                <a:latin typeface="Calibri"/>
              </a:rPr>
              <a:t>(1.000 ha)</a:t>
            </a:r>
            <a:r>
              <a:rPr kumimoji="0" lang="en-US" sz="1200" b="0" i="0" u="none" strike="noStrike" kern="1200" cap="none" spc="0" normalizeH="0" baseline="0" noProof="0" dirty="0">
                <a:ln>
                  <a:noFill/>
                </a:ln>
                <a:solidFill>
                  <a:prstClr val="black"/>
                </a:solidFill>
                <a:effectLst/>
                <a:uLnTx/>
                <a:uFillTx/>
                <a:latin typeface="Calibri"/>
                <a:ea typeface="+mn-ea"/>
                <a:cs typeface="+mn-cs"/>
              </a:rPr>
              <a:t> = 10.051 (2015) </a:t>
            </a:r>
            <a:r>
              <a:rPr kumimoji="0" lang="en-US" sz="1200" b="0" i="0" u="none" strike="noStrike" kern="0" cap="none" spc="0" normalizeH="0" baseline="0" noProof="0" dirty="0">
                <a:ln>
                  <a:noFill/>
                </a:ln>
                <a:solidFill>
                  <a:prstClr val="black"/>
                </a:solidFill>
                <a:effectLst/>
                <a:uLnTx/>
                <a:uFillTx/>
                <a:latin typeface="Calibri"/>
                <a:ea typeface="+mn-ea"/>
                <a:cs typeface="+mn-cs"/>
              </a:rPr>
              <a:t>/ 11.682 (2016).</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Espaço Reservado para Número de Slide 1"/>
          <p:cNvSpPr>
            <a:spLocks noGrp="1"/>
          </p:cNvSpPr>
          <p:nvPr>
            <p:ph type="sldNum" sz="quarter" idx="12"/>
          </p:nvPr>
        </p:nvSpPr>
        <p:spPr>
          <a:xfrm>
            <a:off x="8844040" y="6447792"/>
            <a:ext cx="2844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B96999-F27E-9542-9907-095C074C860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Espaço Reservado para Rodapé 1"/>
          <p:cNvSpPr>
            <a:spLocks noGrp="1"/>
          </p:cNvSpPr>
          <p:nvPr>
            <p:ph type="ftr" sz="quarter" idx="11"/>
          </p:nvPr>
        </p:nvSpPr>
        <p:spPr>
          <a:xfrm>
            <a:off x="609600" y="6434729"/>
            <a:ext cx="917786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Source: Spark -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bip</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lang="en-US" dirty="0">
                <a:solidFill>
                  <a:prstClr val="white"/>
                </a:solidFill>
                <a:latin typeface="Calibri"/>
              </a:rPr>
              <a:t>Winter Corn</a:t>
            </a:r>
            <a:r>
              <a:rPr kumimoji="0" lang="en-US" sz="1200" b="0" i="0" u="none" strike="noStrike" kern="1200" cap="none" spc="0" normalizeH="0" baseline="0" noProof="0" dirty="0">
                <a:ln>
                  <a:noFill/>
                </a:ln>
                <a:solidFill>
                  <a:prstClr val="white"/>
                </a:solidFill>
                <a:effectLst/>
                <a:uLnTx/>
                <a:uFillTx/>
                <a:latin typeface="Calibri"/>
                <a:ea typeface="+mn-ea"/>
                <a:cs typeface="+mn-cs"/>
              </a:rPr>
              <a:t> 2016</a:t>
            </a:r>
          </a:p>
        </p:txBody>
      </p:sp>
      <p:graphicFrame>
        <p:nvGraphicFramePr>
          <p:cNvPr id="22" name="Objeto 21"/>
          <p:cNvGraphicFramePr>
            <a:graphicFrameLocks/>
          </p:cNvGraphicFramePr>
          <p:nvPr>
            <p:custDataLst>
              <p:tags r:id="rId30"/>
            </p:custDataLst>
            <p:extLst/>
          </p:nvPr>
        </p:nvGraphicFramePr>
        <p:xfrm>
          <a:off x="6248400" y="3962400"/>
          <a:ext cx="5886496" cy="1981410"/>
        </p:xfrm>
        <a:graphic>
          <a:graphicData uri="http://schemas.openxmlformats.org/presentationml/2006/ole">
            <mc:AlternateContent xmlns:mc="http://schemas.openxmlformats.org/markup-compatibility/2006">
              <mc:Choice xmlns:v="urn:schemas-microsoft-com:vml" Requires="v">
                <p:oleObj spid="_x0000_s4317" name="Chart" r:id="rId93" imgW="5886411" imgH="1981168" progId="MSGraph.Chart.8">
                  <p:embed followColorScheme="full"/>
                </p:oleObj>
              </mc:Choice>
              <mc:Fallback>
                <p:oleObj name="Chart" r:id="rId93" imgW="5886411" imgH="1981168" progId="MSGraph.Chart.8">
                  <p:embed followColorScheme="full"/>
                  <p:pic>
                    <p:nvPicPr>
                      <p:cNvPr id="0" name=""/>
                      <p:cNvPicPr/>
                      <p:nvPr/>
                    </p:nvPicPr>
                    <p:blipFill>
                      <a:blip r:embed="rId94"/>
                      <a:stretch>
                        <a:fillRect/>
                      </a:stretch>
                    </p:blipFill>
                    <p:spPr>
                      <a:xfrm>
                        <a:off x="6248400" y="3962400"/>
                        <a:ext cx="5886496" cy="1981410"/>
                      </a:xfrm>
                      <a:prstGeom prst="rect">
                        <a:avLst/>
                      </a:prstGeom>
                    </p:spPr>
                  </p:pic>
                </p:oleObj>
              </mc:Fallback>
            </mc:AlternateContent>
          </a:graphicData>
        </a:graphic>
      </p:graphicFrame>
      <p:cxnSp>
        <p:nvCxnSpPr>
          <p:cNvPr id="153" name="Conector reto 152"/>
          <p:cNvCxnSpPr/>
          <p:nvPr>
            <p:custDataLst>
              <p:tags r:id="rId31"/>
            </p:custDataLst>
          </p:nvPr>
        </p:nvCxnSpPr>
        <p:spPr bwMode="auto">
          <a:xfrm>
            <a:off x="7148513" y="4918075"/>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49" name="Conector reto 148"/>
          <p:cNvCxnSpPr/>
          <p:nvPr>
            <p:custDataLst>
              <p:tags r:id="rId32"/>
            </p:custDataLst>
          </p:nvPr>
        </p:nvCxnSpPr>
        <p:spPr bwMode="auto">
          <a:xfrm>
            <a:off x="8153400" y="5127625"/>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58" name="Conector reto 157"/>
          <p:cNvCxnSpPr/>
          <p:nvPr>
            <p:custDataLst>
              <p:tags r:id="rId33"/>
            </p:custDataLst>
          </p:nvPr>
        </p:nvCxnSpPr>
        <p:spPr bwMode="auto">
          <a:xfrm>
            <a:off x="11168063" y="4375150"/>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52" name="Conector reto 151"/>
          <p:cNvCxnSpPr/>
          <p:nvPr>
            <p:custDataLst>
              <p:tags r:id="rId34"/>
            </p:custDataLst>
          </p:nvPr>
        </p:nvCxnSpPr>
        <p:spPr bwMode="auto">
          <a:xfrm>
            <a:off x="10163175" y="5060950"/>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48" name="Conector reto 147"/>
          <p:cNvCxnSpPr/>
          <p:nvPr>
            <p:custDataLst>
              <p:tags r:id="rId35"/>
            </p:custDataLst>
          </p:nvPr>
        </p:nvCxnSpPr>
        <p:spPr bwMode="auto">
          <a:xfrm>
            <a:off x="9158288" y="4937125"/>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68" name="Text Placeholder 2"/>
          <p:cNvSpPr>
            <a:spLocks noGrp="1"/>
          </p:cNvSpPr>
          <p:nvPr>
            <p:custDataLst>
              <p:tags r:id="rId36"/>
            </p:custDataLst>
          </p:nvPr>
        </p:nvSpPr>
        <p:spPr bwMode="auto">
          <a:xfrm>
            <a:off x="9691688" y="5875338"/>
            <a:ext cx="944563" cy="122238"/>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B6543438-786D-45AA-A6D4-9D99D7CA239E}" type="datetime'C''a''rb''''en''daz''i''m'''' ''+'''''' Th''i''ra''m'">
              <a:rPr lang="pt-BR" altLang="en-US" sz="800">
                <a:solidFill>
                  <a:srgbClr val="000000"/>
                </a:solidFill>
                <a:sym typeface="+mn-lt"/>
              </a:rPr>
              <a:pPr/>
              <a:t>Carbendazim + Thiram</a:t>
            </a:fld>
            <a:endParaRPr kumimoji="0" lang="pt-BR" sz="800" strike="noStrike" kern="1200" cap="none" spc="0" normalizeH="0" noProof="0" dirty="0">
              <a:ln>
                <a:noFill/>
              </a:ln>
              <a:solidFill>
                <a:srgbClr val="000000"/>
              </a:solidFill>
              <a:effectLst/>
              <a:uLnTx/>
              <a:uFillTx/>
              <a:sym typeface="+mn-lt"/>
            </a:endParaRPr>
          </a:p>
        </p:txBody>
      </p:sp>
      <p:sp>
        <p:nvSpPr>
          <p:cNvPr id="165" name="Text Placeholder 2"/>
          <p:cNvSpPr>
            <a:spLocks noGrp="1"/>
          </p:cNvSpPr>
          <p:nvPr>
            <p:custDataLst>
              <p:tags r:id="rId37"/>
            </p:custDataLst>
          </p:nvPr>
        </p:nvSpPr>
        <p:spPr bwMode="auto">
          <a:xfrm>
            <a:off x="10744200" y="5875338"/>
            <a:ext cx="849313"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D2002B4-4E70-482B-A411-18E2ACDE657D}" type="datetime'F''luazi''''na''''m + T''h''ioph''anat''e'' ''me''''thy''''l'">
              <a:rPr lang="pt-BR" altLang="en-US" sz="800">
                <a:solidFill>
                  <a:srgbClr val="000000"/>
                </a:solidFill>
                <a:sym typeface="+mn-lt"/>
              </a:rPr>
              <a:pPr/>
              <a:t>Fluazinam + Thiophanate methyl</a:t>
            </a:fld>
            <a:endParaRPr kumimoji="0" lang="pt-BR" sz="800" strike="noStrike" kern="1200" cap="none" spc="0" normalizeH="0" noProof="0" dirty="0">
              <a:ln>
                <a:noFill/>
              </a:ln>
              <a:solidFill>
                <a:srgbClr val="000000"/>
              </a:solidFill>
              <a:effectLst/>
              <a:uLnTx/>
              <a:uFillTx/>
              <a:sym typeface="+mn-lt"/>
            </a:endParaRPr>
          </a:p>
        </p:txBody>
      </p:sp>
      <p:sp>
        <p:nvSpPr>
          <p:cNvPr id="162" name="Text Placeholder 2"/>
          <p:cNvSpPr>
            <a:spLocks noGrp="1"/>
          </p:cNvSpPr>
          <p:nvPr>
            <p:custDataLst>
              <p:tags r:id="rId38"/>
            </p:custDataLst>
          </p:nvPr>
        </p:nvSpPr>
        <p:spPr bwMode="auto">
          <a:xfrm>
            <a:off x="7883525" y="5875338"/>
            <a:ext cx="54133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DD2AA8DE-D451-4B00-A071-FCC3DD1F05A1}" type="datetime'''''Fl''''ud''''''''ioxo''nil'' +'' ''Met''a''l''axi''''l-M'">
              <a:rPr lang="pt-BR" altLang="en-US" sz="800">
                <a:solidFill>
                  <a:srgbClr val="000000"/>
                </a:solidFill>
                <a:sym typeface="+mn-lt"/>
              </a:rPr>
              <a:pPr/>
              <a:t>Fludioxonil + Metalaxil-M</a:t>
            </a:fld>
            <a:endParaRPr kumimoji="0" lang="pt-BR" sz="800" strike="noStrike" kern="1200" cap="none" spc="0" normalizeH="0" noProof="0" dirty="0">
              <a:ln>
                <a:noFill/>
              </a:ln>
              <a:solidFill>
                <a:srgbClr val="000000"/>
              </a:solidFill>
              <a:effectLst/>
              <a:uLnTx/>
              <a:uFillTx/>
              <a:sym typeface="+mn-lt"/>
            </a:endParaRPr>
          </a:p>
        </p:txBody>
      </p:sp>
      <p:sp useBgFill="1">
        <p:nvSpPr>
          <p:cNvPr id="77" name="Espaço Reservado para Texto 2"/>
          <p:cNvSpPr>
            <a:spLocks noGrp="1"/>
          </p:cNvSpPr>
          <p:nvPr>
            <p:custDataLst>
              <p:tags r:id="rId39"/>
            </p:custDataLst>
          </p:nvPr>
        </p:nvSpPr>
        <p:spPr bwMode="gray">
          <a:xfrm>
            <a:off x="8023225" y="5664200"/>
            <a:ext cx="261938" cy="152400"/>
          </a:xfrm>
          <a:prstGeom prst="rect">
            <a:avLst/>
          </a:prstGeom>
        </p:spPr>
        <p:txBody>
          <a:bodyPr vert="horz" wrap="none" lIns="17463" tIns="0" rIns="17463"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17B64F50-EBC2-4C37-A0AD-F5401DC182EA}" type="datetime'''''''''''''0'''''''''''''''''''''''''''',''0''''''''''''3'">
              <a:rPr lang="pt-BR" altLang="en-US" sz="1000">
                <a:sym typeface="+mn-lt"/>
              </a:rPr>
              <a:pPr marL="0" indent="0" algn="ctr">
                <a:lnSpc>
                  <a:spcPct val="100000"/>
                </a:lnSpc>
                <a:spcBef>
                  <a:spcPct val="0"/>
                </a:spcBef>
                <a:spcAft>
                  <a:spcPct val="0"/>
                </a:spcAft>
                <a:buNone/>
              </a:pPr>
              <a:t>0,03</a:t>
            </a:fld>
            <a:endParaRPr lang="pt-BR" sz="1000" dirty="0">
              <a:sym typeface="+mn-lt"/>
            </a:endParaRPr>
          </a:p>
        </p:txBody>
      </p:sp>
      <p:sp>
        <p:nvSpPr>
          <p:cNvPr id="164" name="Text Placeholder 2"/>
          <p:cNvSpPr>
            <a:spLocks noGrp="1"/>
          </p:cNvSpPr>
          <p:nvPr>
            <p:custDataLst>
              <p:tags r:id="rId40"/>
            </p:custDataLst>
          </p:nvPr>
        </p:nvSpPr>
        <p:spPr bwMode="auto">
          <a:xfrm>
            <a:off x="8774113" y="5875338"/>
            <a:ext cx="768350" cy="122238"/>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5E1F6336-2DEE-4B04-A558-DE80AEC34A7C}" type="datetime'Car''b''ox''''''''in'' ''''''''''+ ''''''''''''Th''i''ram'''''">
              <a:rPr lang="pt-BR" altLang="en-US" sz="800">
                <a:solidFill>
                  <a:srgbClr val="000000"/>
                </a:solidFill>
                <a:sym typeface="+mn-lt"/>
              </a:rPr>
              <a:pPr/>
              <a:t>Carboxin + Thiram</a:t>
            </a:fld>
            <a:endParaRPr kumimoji="0" lang="pt-BR" sz="800" strike="noStrike" kern="1200" cap="none" spc="0" normalizeH="0" noProof="0" dirty="0">
              <a:ln>
                <a:noFill/>
              </a:ln>
              <a:solidFill>
                <a:srgbClr val="000000"/>
              </a:solidFill>
              <a:effectLst/>
              <a:uLnTx/>
              <a:uFillTx/>
              <a:sym typeface="+mn-lt"/>
            </a:endParaRPr>
          </a:p>
        </p:txBody>
      </p:sp>
      <p:sp>
        <p:nvSpPr>
          <p:cNvPr id="163" name="Text Placeholder 2"/>
          <p:cNvSpPr>
            <a:spLocks noGrp="1"/>
          </p:cNvSpPr>
          <p:nvPr>
            <p:custDataLst>
              <p:tags r:id="rId41"/>
            </p:custDataLst>
          </p:nvPr>
        </p:nvSpPr>
        <p:spPr bwMode="auto">
          <a:xfrm>
            <a:off x="6657975" y="5875338"/>
            <a:ext cx="981075"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D702ABC6-4621-4DBA-883F-01C4BDAA5FBF}" type="datetime'''Flud''ioxoni''''l +'' Meta''l''axi''l''-M + Thia''bendazole'">
              <a:rPr lang="pt-BR" altLang="en-US" sz="800">
                <a:solidFill>
                  <a:srgbClr val="000000"/>
                </a:solidFill>
                <a:sym typeface="+mn-lt"/>
              </a:rPr>
              <a:pPr/>
              <a:t>Fludioxonil + Metalaxil-M + Thiabendazole</a:t>
            </a:fld>
            <a:endParaRPr kumimoji="0" lang="pt-BR" sz="800" strike="noStrike" kern="1200" cap="none" spc="0" normalizeH="0" noProof="0" dirty="0">
              <a:ln>
                <a:noFill/>
              </a:ln>
              <a:solidFill>
                <a:srgbClr val="000000"/>
              </a:solidFill>
              <a:effectLst/>
              <a:uLnTx/>
              <a:uFillTx/>
              <a:sym typeface="+mn-lt"/>
            </a:endParaRPr>
          </a:p>
        </p:txBody>
      </p:sp>
      <p:cxnSp>
        <p:nvCxnSpPr>
          <p:cNvPr id="169" name="Conector reto 168"/>
          <p:cNvCxnSpPr/>
          <p:nvPr>
            <p:custDataLst>
              <p:tags r:id="rId42"/>
            </p:custDataLst>
          </p:nvPr>
        </p:nvCxnSpPr>
        <p:spPr>
          <a:xfrm>
            <a:off x="7697788" y="4335463"/>
            <a:ext cx="179388" cy="0"/>
          </a:xfrm>
          <a:prstGeom prst="line">
            <a:avLst/>
          </a:prstGeom>
          <a:noFill/>
          <a:ln w="25400" cap="flat" cmpd="sng" algn="ctr">
            <a:noFill/>
            <a:prstDash val="solid"/>
          </a:ln>
          <a:effectLst/>
          <a:extLst>
            <a:ext uri="{91240B29-F687-4F45-9708-019B960494DF}">
              <a14:hiddenLine xmlns:a14="http://schemas.microsoft.com/office/drawing/2010/main" w="25400" cap="flat" cmpd="sng" algn="ctr">
                <a:solidFill>
                  <a:schemeClr val="accent1"/>
                </a:solidFill>
                <a:prstDash val="solid"/>
              </a14:hiddenLine>
            </a:ex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70" name="Retângulo 169"/>
          <p:cNvSpPr/>
          <p:nvPr>
            <p:custDataLst>
              <p:tags r:id="rId43"/>
            </p:custDataLst>
          </p:nvPr>
        </p:nvSpPr>
        <p:spPr bwMode="auto">
          <a:xfrm>
            <a:off x="9210675" y="4268788"/>
            <a:ext cx="179388" cy="133350"/>
          </a:xfrm>
          <a:prstGeom prst="rect">
            <a:avLst/>
          </a:prstGeom>
          <a:solidFill>
            <a:srgbClr val="364D6E"/>
          </a:solidFill>
          <a:ln w="9525">
            <a:solidFill>
              <a:schemeClr val="bg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Elipse 170"/>
          <p:cNvSpPr/>
          <p:nvPr>
            <p:custDataLst>
              <p:tags r:id="rId44"/>
            </p:custDataLst>
          </p:nvPr>
        </p:nvSpPr>
        <p:spPr bwMode="auto">
          <a:xfrm>
            <a:off x="7758113" y="4306888"/>
            <a:ext cx="57150" cy="57150"/>
          </a:xfrm>
          <a:prstGeom prst="ellipse">
            <a:avLst/>
          </a:prstGeom>
          <a:solidFill>
            <a:srgbClr val="C30C3E"/>
          </a:solidFill>
          <a:ln w="9525">
            <a:solidFill>
              <a:srgbClr val="C30C3E"/>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Text Placeholder 2"/>
          <p:cNvSpPr>
            <a:spLocks noGrp="1"/>
          </p:cNvSpPr>
          <p:nvPr>
            <p:custDataLst>
              <p:tags r:id="rId45"/>
            </p:custDataLst>
          </p:nvPr>
        </p:nvSpPr>
        <p:spPr bwMode="auto">
          <a:xfrm>
            <a:off x="7927975" y="4264025"/>
            <a:ext cx="11811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E14D8721-EC98-4EA8-8BE4-66BC56A79DA2}" type="datetime'Appl''''''''''icati''''o''''n Rat''''''''e'' ''''''(L/h''a)'">
              <a:rPr lang="pt-BR" altLang="en-US" sz="1000">
                <a:solidFill>
                  <a:srgbClr val="000000"/>
                </a:solidFill>
              </a:rPr>
              <a:pPr marL="0" lvl="0" indent="0">
                <a:spcBef>
                  <a:spcPct val="0"/>
                </a:spcBef>
                <a:spcAft>
                  <a:spcPct val="0"/>
                </a:spcAft>
                <a:buNone/>
                <a:defRPr/>
              </a:pPr>
              <a:t>Application Rate (L/ha)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72" name="Text Placeholder 2"/>
          <p:cNvSpPr>
            <a:spLocks noGrp="1"/>
          </p:cNvSpPr>
          <p:nvPr>
            <p:custDataLst>
              <p:tags r:id="rId46"/>
            </p:custDataLst>
          </p:nvPr>
        </p:nvSpPr>
        <p:spPr bwMode="auto">
          <a:xfrm>
            <a:off x="9440863" y="4264025"/>
            <a:ext cx="1039813"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CB531377-16AF-4AF2-8BCF-378E2FE40D8D}" type="datetime'M''ea''''''''n ''''''Co''st ''(''''''''''''US$/h''''a'')'''">
              <a:rPr lang="pt-BR" altLang="en-US" sz="1000">
                <a:solidFill>
                  <a:srgbClr val="000000"/>
                </a:solidFill>
              </a:rPr>
              <a:pPr marL="0" lvl="0" indent="0">
                <a:spcBef>
                  <a:spcPct val="0"/>
                </a:spcBef>
                <a:spcAft>
                  <a:spcPct val="0"/>
                </a:spcAft>
                <a:buNone/>
                <a:defRPr/>
              </a:pPr>
              <a:t>Mean Cost (US$/ha)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77" name="CaixaDeTexto 176"/>
          <p:cNvSpPr txBox="1"/>
          <p:nvPr/>
        </p:nvSpPr>
        <p:spPr>
          <a:xfrm>
            <a:off x="6145910" y="6064662"/>
            <a:ext cx="5704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PAT %:           </a:t>
            </a:r>
            <a:r>
              <a:rPr lang="pt-BR" sz="1100" b="1" kern="0" dirty="0">
                <a:solidFill>
                  <a:sysClr val="windowText" lastClr="000000"/>
                </a:solidFill>
                <a:latin typeface="Calibri"/>
              </a:rPr>
              <a:t>49</a:t>
            </a: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                         </a:t>
            </a:r>
            <a:r>
              <a:rPr lang="pt-BR" sz="1100" b="1" kern="0" dirty="0">
                <a:solidFill>
                  <a:sysClr val="windowText" lastClr="000000"/>
                </a:solidFill>
                <a:latin typeface="Calibri"/>
              </a:rPr>
              <a:t>22</a:t>
            </a: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                        6%                          8%                             </a:t>
            </a:r>
            <a:r>
              <a:rPr lang="pt-BR" sz="1100" b="1" kern="0" dirty="0">
                <a:solidFill>
                  <a:sysClr val="windowText" lastClr="000000"/>
                </a:solidFill>
                <a:latin typeface="Calibri"/>
              </a:rPr>
              <a:t>1</a:t>
            </a: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179" name="Conector reto 178"/>
          <p:cNvCxnSpPr/>
          <p:nvPr/>
        </p:nvCxnSpPr>
        <p:spPr>
          <a:xfrm flipV="1">
            <a:off x="6519176" y="4979020"/>
            <a:ext cx="539686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7" name="Objeto 36"/>
          <p:cNvGraphicFramePr>
            <a:graphicFrameLocks/>
          </p:cNvGraphicFramePr>
          <p:nvPr>
            <p:custDataLst>
              <p:tags r:id="rId47"/>
            </p:custDataLst>
            <p:extLst/>
          </p:nvPr>
        </p:nvGraphicFramePr>
        <p:xfrm>
          <a:off x="495300" y="1485900"/>
          <a:ext cx="2247991" cy="2247953"/>
        </p:xfrm>
        <a:graphic>
          <a:graphicData uri="http://schemas.openxmlformats.org/presentationml/2006/ole">
            <mc:AlternateContent xmlns:mc="http://schemas.openxmlformats.org/markup-compatibility/2006">
              <mc:Choice xmlns:v="urn:schemas-microsoft-com:vml" Requires="v">
                <p:oleObj spid="_x0000_s4318" name="Chart" r:id="rId95" imgW="2247827" imgH="2248003" progId="MSGraph.Chart.8">
                  <p:embed followColorScheme="full"/>
                </p:oleObj>
              </mc:Choice>
              <mc:Fallback>
                <p:oleObj name="Chart" r:id="rId95" imgW="2247827" imgH="2248003" progId="MSGraph.Chart.8">
                  <p:embed followColorScheme="full"/>
                  <p:pic>
                    <p:nvPicPr>
                      <p:cNvPr id="0" name=""/>
                      <p:cNvPicPr/>
                      <p:nvPr/>
                    </p:nvPicPr>
                    <p:blipFill>
                      <a:blip r:embed="rId96"/>
                      <a:stretch>
                        <a:fillRect/>
                      </a:stretch>
                    </p:blipFill>
                    <p:spPr>
                      <a:xfrm>
                        <a:off x="495300" y="1485900"/>
                        <a:ext cx="2247991" cy="2247953"/>
                      </a:xfrm>
                      <a:prstGeom prst="rect">
                        <a:avLst/>
                      </a:prstGeom>
                    </p:spPr>
                  </p:pic>
                </p:oleObj>
              </mc:Fallback>
            </mc:AlternateContent>
          </a:graphicData>
        </a:graphic>
      </p:graphicFrame>
      <p:sp>
        <p:nvSpPr>
          <p:cNvPr id="182" name="Espaço Reservado para Texto 2"/>
          <p:cNvSpPr>
            <a:spLocks noGrp="1"/>
          </p:cNvSpPr>
          <p:nvPr>
            <p:custDataLst>
              <p:tags r:id="rId48"/>
            </p:custDataLst>
          </p:nvPr>
        </p:nvSpPr>
        <p:spPr bwMode="gray">
          <a:xfrm>
            <a:off x="914400" y="1903413"/>
            <a:ext cx="3095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44CC45C6-0689-4225-85F0-8BADD2427394}" type="datetime'''''''''''''''''''''''1''''7''''''''''''''''%'''''">
              <a:rPr lang="pt-BR" altLang="en-US" sz="1200"/>
              <a:pPr/>
              <a:t>17%</a:t>
            </a:fld>
            <a:endParaRPr lang="pt-BR" sz="1200" dirty="0">
              <a:sym typeface="+mn-lt"/>
            </a:endParaRPr>
          </a:p>
        </p:txBody>
      </p:sp>
      <p:sp>
        <p:nvSpPr>
          <p:cNvPr id="223" name="Espaço Reservado para Texto 2"/>
          <p:cNvSpPr>
            <a:spLocks noGrp="1"/>
          </p:cNvSpPr>
          <p:nvPr>
            <p:custDataLst>
              <p:tags r:id="rId49"/>
            </p:custDataLst>
          </p:nvPr>
        </p:nvSpPr>
        <p:spPr bwMode="gray">
          <a:xfrm>
            <a:off x="1489075" y="1830388"/>
            <a:ext cx="231775" cy="182563"/>
          </a:xfrm>
          <a:prstGeom prst="rect">
            <a:avLst/>
          </a:prstGeom>
          <a:solidFill>
            <a:srgbClr val="9FDC23"/>
          </a:solidFill>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280B991B-E9E1-4CD3-80E9-36792F54B0D8}" type="datetime'''''''''''''''1''''''''%'''''''''''''''''''''">
              <a:rPr lang="pt-BR" altLang="en-US" sz="1200"/>
              <a:pPr/>
              <a:t>1%</a:t>
            </a:fld>
            <a:endParaRPr lang="pt-BR" sz="1200" dirty="0">
              <a:sym typeface="+mn-lt"/>
            </a:endParaRPr>
          </a:p>
        </p:txBody>
      </p:sp>
      <p:sp>
        <p:nvSpPr>
          <p:cNvPr id="183" name="Espaço Reservado para Texto 2"/>
          <p:cNvSpPr>
            <a:spLocks noGrp="1"/>
          </p:cNvSpPr>
          <p:nvPr>
            <p:custDataLst>
              <p:tags r:id="rId50"/>
            </p:custDataLst>
          </p:nvPr>
        </p:nvSpPr>
        <p:spPr bwMode="gray">
          <a:xfrm>
            <a:off x="1403350" y="1646238"/>
            <a:ext cx="231775" cy="182563"/>
          </a:xfrm>
          <a:prstGeom prst="rect">
            <a:avLst/>
          </a:prstGeom>
          <a:solidFill>
            <a:schemeClr val="accent2"/>
          </a:solidFill>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A6853339-CEED-4D18-8E5B-76678B027663}" type="datetime'''''''''''''''''''''''''2%'''''''''''''''''''''''">
              <a:rPr lang="pt-BR" altLang="en-US" sz="1200"/>
              <a:pPr/>
              <a:t>2%</a:t>
            </a:fld>
            <a:endParaRPr lang="pt-BR" sz="1200" dirty="0">
              <a:sym typeface="+mn-lt"/>
            </a:endParaRPr>
          </a:p>
        </p:txBody>
      </p:sp>
      <p:sp>
        <p:nvSpPr>
          <p:cNvPr id="181" name="Espaço Reservado para Texto 2"/>
          <p:cNvSpPr>
            <a:spLocks noGrp="1"/>
          </p:cNvSpPr>
          <p:nvPr>
            <p:custDataLst>
              <p:tags r:id="rId51"/>
            </p:custDataLst>
          </p:nvPr>
        </p:nvSpPr>
        <p:spPr bwMode="gray">
          <a:xfrm>
            <a:off x="1970088" y="3197225"/>
            <a:ext cx="3095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CF3B3609-E378-422E-8E89-830544EEA720}" type="datetime'''8''''0''''''''''''''''''''''''''''%'''''''''''''''''''''''">
              <a:rPr lang="pt-BR" altLang="en-US" sz="1200">
                <a:solidFill>
                  <a:schemeClr val="bg1"/>
                </a:solidFill>
              </a:rPr>
              <a:pPr/>
              <a:t>80%</a:t>
            </a:fld>
            <a:endParaRPr lang="pt-BR" sz="1200" dirty="0">
              <a:solidFill>
                <a:schemeClr val="bg1"/>
              </a:solidFill>
              <a:sym typeface="+mn-lt"/>
            </a:endParaRPr>
          </a:p>
        </p:txBody>
      </p:sp>
      <p:sp>
        <p:nvSpPr>
          <p:cNvPr id="45" name="Retângulo 44"/>
          <p:cNvSpPr/>
          <p:nvPr>
            <p:custDataLst>
              <p:tags r:id="rId52"/>
            </p:custDataLst>
          </p:nvPr>
        </p:nvSpPr>
        <p:spPr bwMode="auto">
          <a:xfrm>
            <a:off x="3414713" y="2057400"/>
            <a:ext cx="214313" cy="160338"/>
          </a:xfrm>
          <a:prstGeom prst="rect">
            <a:avLst/>
          </a:prstGeom>
          <a:solidFill>
            <a:srgbClr val="4C6C9C"/>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p:cNvSpPr/>
          <p:nvPr>
            <p:custDataLst>
              <p:tags r:id="rId53"/>
            </p:custDataLst>
          </p:nvPr>
        </p:nvSpPr>
        <p:spPr bwMode="auto">
          <a:xfrm>
            <a:off x="3414713" y="2290763"/>
            <a:ext cx="214313" cy="160338"/>
          </a:xfrm>
          <a:prstGeom prst="rect">
            <a:avLst/>
          </a:prstGeom>
          <a:solidFill>
            <a:srgbClr val="F8D823"/>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custDataLst>
              <p:tags r:id="rId54"/>
            </p:custDataLst>
          </p:nvPr>
        </p:nvSpPr>
        <p:spPr bwMode="auto">
          <a:xfrm>
            <a:off x="3414713" y="2757488"/>
            <a:ext cx="214312" cy="160338"/>
          </a:xfrm>
          <a:prstGeom prst="rect">
            <a:avLst/>
          </a:prstGeom>
          <a:solidFill>
            <a:srgbClr val="9FDC23"/>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p:cNvSpPr/>
          <p:nvPr>
            <p:custDataLst>
              <p:tags r:id="rId55"/>
            </p:custDataLst>
          </p:nvPr>
        </p:nvSpPr>
        <p:spPr bwMode="auto">
          <a:xfrm>
            <a:off x="3414713" y="2524125"/>
            <a:ext cx="214313" cy="160338"/>
          </a:xfrm>
          <a:prstGeom prst="rect">
            <a:avLst/>
          </a:prstGeom>
          <a:solidFill>
            <a:schemeClr val="accent2"/>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4" name="Espaço Reservado para Texto 2"/>
          <p:cNvSpPr>
            <a:spLocks noGrp="1"/>
          </p:cNvSpPr>
          <p:nvPr>
            <p:custDataLst>
              <p:tags r:id="rId56"/>
            </p:custDataLst>
          </p:nvPr>
        </p:nvSpPr>
        <p:spPr bwMode="auto">
          <a:xfrm>
            <a:off x="3679825" y="2052638"/>
            <a:ext cx="17367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03E53759-24FA-4EA8-8D98-3A128E39CE56}" type="datetime'C''om''''pr''''ou'' ''a s''emen''te ''tra''''''t''ada'''">
              <a:rPr lang="pt-BR" altLang="en-US" sz="1200"/>
              <a:pPr/>
              <a:t>Comprou a semente tratada</a:t>
            </a:fld>
            <a:endParaRPr lang="pt-BR" sz="1200" dirty="0">
              <a:sym typeface="+mn-lt"/>
            </a:endParaRPr>
          </a:p>
        </p:txBody>
      </p:sp>
      <p:sp>
        <p:nvSpPr>
          <p:cNvPr id="186" name="Espaço Reservado para Texto 2"/>
          <p:cNvSpPr>
            <a:spLocks noGrp="1"/>
          </p:cNvSpPr>
          <p:nvPr>
            <p:custDataLst>
              <p:tags r:id="rId57"/>
            </p:custDataLst>
          </p:nvPr>
        </p:nvSpPr>
        <p:spPr bwMode="auto">
          <a:xfrm>
            <a:off x="3679825" y="2519363"/>
            <a:ext cx="1701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8653A4BD-5EFE-4E55-A73E-D413170A1BFB}" type="datetime'Distri''bu''''idor'''' ''tratou ''n''''o ''can''a''''''l'''">
              <a:rPr lang="pt-BR" altLang="en-US" sz="1200"/>
              <a:pPr/>
              <a:t>Distribuidor tratou no canal</a:t>
            </a:fld>
            <a:endParaRPr lang="pt-BR" sz="1200" dirty="0">
              <a:sym typeface="+mn-lt"/>
            </a:endParaRPr>
          </a:p>
        </p:txBody>
      </p:sp>
      <p:sp>
        <p:nvSpPr>
          <p:cNvPr id="224" name="Espaço Reservado para Texto 2"/>
          <p:cNvSpPr>
            <a:spLocks noGrp="1"/>
          </p:cNvSpPr>
          <p:nvPr>
            <p:custDataLst>
              <p:tags r:id="rId58"/>
            </p:custDataLst>
          </p:nvPr>
        </p:nvSpPr>
        <p:spPr bwMode="auto">
          <a:xfrm>
            <a:off x="3679825" y="2752725"/>
            <a:ext cx="18510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94DD7004-69E3-4001-821F-03405B9F5AED}" type="datetime'''Distribu''''i''do''r t''''r''''at''ou n''a fa''''''z''enda'">
              <a:rPr lang="pt-BR" altLang="en-US" sz="1200"/>
              <a:pPr/>
              <a:t>Distribuidor tratou na fazenda</a:t>
            </a:fld>
            <a:endParaRPr lang="pt-BR" sz="1200" dirty="0">
              <a:sym typeface="+mn-lt"/>
            </a:endParaRPr>
          </a:p>
        </p:txBody>
      </p:sp>
      <p:sp>
        <p:nvSpPr>
          <p:cNvPr id="185" name="Espaço Reservado para Texto 2"/>
          <p:cNvSpPr>
            <a:spLocks noGrp="1"/>
          </p:cNvSpPr>
          <p:nvPr>
            <p:custDataLst>
              <p:tags r:id="rId59"/>
            </p:custDataLst>
          </p:nvPr>
        </p:nvSpPr>
        <p:spPr bwMode="auto">
          <a:xfrm>
            <a:off x="3679825" y="2286000"/>
            <a:ext cx="10985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343976A5-0DCE-45A0-A675-7D757A703358}" type="datetime'''T''''ra''tou'''''' ''na'''''' faze''''''''''n''d''''''a'''''">
              <a:rPr lang="pt-BR" altLang="en-US" sz="1200"/>
              <a:pPr/>
              <a:t>Tratou na fazenda</a:t>
            </a:fld>
            <a:endParaRPr lang="pt-BR" sz="1200" dirty="0">
              <a:sym typeface="+mn-lt"/>
            </a:endParaRPr>
          </a:p>
        </p:txBody>
      </p:sp>
      <p:graphicFrame>
        <p:nvGraphicFramePr>
          <p:cNvPr id="190" name="Objeto 189"/>
          <p:cNvGraphicFramePr>
            <a:graphicFrameLocks/>
          </p:cNvGraphicFramePr>
          <p:nvPr>
            <p:custDataLst>
              <p:tags r:id="rId60"/>
            </p:custDataLst>
            <p:extLst/>
          </p:nvPr>
        </p:nvGraphicFramePr>
        <p:xfrm>
          <a:off x="6400799" y="1866900"/>
          <a:ext cx="1381280" cy="961907"/>
        </p:xfrm>
        <a:graphic>
          <a:graphicData uri="http://schemas.openxmlformats.org/presentationml/2006/ole">
            <mc:AlternateContent xmlns:mc="http://schemas.openxmlformats.org/markup-compatibility/2006">
              <mc:Choice xmlns:v="urn:schemas-microsoft-com:vml" Requires="v">
                <p:oleObj spid="_x0000_s4319" name="Chart" r:id="rId97" imgW="1381300" imgH="961968" progId="MSGraph.Chart.8">
                  <p:embed followColorScheme="full"/>
                </p:oleObj>
              </mc:Choice>
              <mc:Fallback>
                <p:oleObj name="Chart" r:id="rId97" imgW="1381300" imgH="961968" progId="MSGraph.Chart.8">
                  <p:embed followColorScheme="full"/>
                  <p:pic>
                    <p:nvPicPr>
                      <p:cNvPr id="0" name=""/>
                      <p:cNvPicPr/>
                      <p:nvPr/>
                    </p:nvPicPr>
                    <p:blipFill>
                      <a:blip r:embed="rId98"/>
                      <a:stretch>
                        <a:fillRect/>
                      </a:stretch>
                    </p:blipFill>
                    <p:spPr>
                      <a:xfrm>
                        <a:off x="6400799" y="1866900"/>
                        <a:ext cx="1381280" cy="961907"/>
                      </a:xfrm>
                      <a:prstGeom prst="rect">
                        <a:avLst/>
                      </a:prstGeom>
                    </p:spPr>
                  </p:pic>
                </p:oleObj>
              </mc:Fallback>
            </mc:AlternateContent>
          </a:graphicData>
        </a:graphic>
      </p:graphicFrame>
      <p:cxnSp>
        <p:nvCxnSpPr>
          <p:cNvPr id="193" name="Conector reto 192"/>
          <p:cNvCxnSpPr/>
          <p:nvPr>
            <p:custDataLst>
              <p:tags r:id="rId61"/>
            </p:custDataLst>
          </p:nvPr>
        </p:nvCxnSpPr>
        <p:spPr bwMode="auto">
          <a:xfrm>
            <a:off x="6881813" y="15255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2" name="Conector reto 191"/>
          <p:cNvCxnSpPr/>
          <p:nvPr>
            <p:custDataLst>
              <p:tags r:id="rId62"/>
            </p:custDataLst>
          </p:nvPr>
        </p:nvCxnSpPr>
        <p:spPr bwMode="auto">
          <a:xfrm>
            <a:off x="7286625" y="1525588"/>
            <a:ext cx="0" cy="249238"/>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91" name="Conector reto 190"/>
          <p:cNvCxnSpPr/>
          <p:nvPr>
            <p:custDataLst>
              <p:tags r:id="rId63"/>
            </p:custDataLst>
          </p:nvPr>
        </p:nvCxnSpPr>
        <p:spPr bwMode="auto">
          <a:xfrm flipV="1">
            <a:off x="6881813" y="1525588"/>
            <a:ext cx="0" cy="38258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95" name="Text Placeholder 2"/>
          <p:cNvSpPr>
            <a:spLocks noGrp="1"/>
          </p:cNvSpPr>
          <p:nvPr>
            <p:custDataLst>
              <p:tags r:id="rId64"/>
            </p:custDataLst>
          </p:nvPr>
        </p:nvSpPr>
        <p:spPr bwMode="gray">
          <a:xfrm>
            <a:off x="6718300" y="1946275"/>
            <a:ext cx="327025"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0E0CB47-A88C-464B-AEB9-8A1283351248}" type="datetime'9.''''''''''''''4''''''''''''2''''''''6'''''''''''''''''''''">
              <a:rPr lang="pt-BR" altLang="en-US" sz="1000">
                <a:solidFill>
                  <a:srgbClr val="000000"/>
                </a:solidFill>
              </a:rPr>
              <a:pPr/>
              <a:t>9.426</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6" name="Text Placeholder 2"/>
          <p:cNvSpPr>
            <a:spLocks noGrp="1"/>
          </p:cNvSpPr>
          <p:nvPr>
            <p:custDataLst>
              <p:tags r:id="rId65"/>
            </p:custDataLst>
          </p:nvPr>
        </p:nvSpPr>
        <p:spPr bwMode="auto">
          <a:xfrm>
            <a:off x="6811963" y="1428750"/>
            <a:ext cx="544513"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297D3AA3-D1B3-49FA-A1B8-F3DEC51A113E}" type="datetime'+''2''''1,''''''''''''''''''6''''''''''''''''''%'''''''''''">
              <a:rPr lang="en-US" altLang="en-US" sz="1000" b="1">
                <a:solidFill>
                  <a:srgbClr val="000000"/>
                </a:solidFill>
              </a:rPr>
              <a:pPr/>
              <a:t>+21,6%</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194" name="Espaço Reservado para Texto 2055"/>
          <p:cNvSpPr>
            <a:spLocks noGrp="1"/>
          </p:cNvSpPr>
          <p:nvPr>
            <p:custDataLst>
              <p:tags r:id="rId66"/>
            </p:custDataLst>
          </p:nvPr>
        </p:nvSpPr>
        <p:spPr bwMode="auto">
          <a:xfrm>
            <a:off x="6700838" y="2798763"/>
            <a:ext cx="762000"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C560E04-1F73-4797-869F-293EF43F3A5E}" type="datetime'''Ár''ea Cul''t''i''vada ''''(''''''1''.''''''''''0''''00 ha)'">
              <a:rPr lang="en-US" altLang="en-US" sz="1000">
                <a:solidFill>
                  <a:srgbClr val="000000"/>
                </a:solidFill>
              </a:rPr>
              <a:pPr/>
              <a:t>Área Cultivada (1.000 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7" name="Text Placeholder 2"/>
          <p:cNvSpPr>
            <a:spLocks noGrp="1"/>
          </p:cNvSpPr>
          <p:nvPr>
            <p:custDataLst>
              <p:tags r:id="rId67"/>
            </p:custDataLst>
          </p:nvPr>
        </p:nvSpPr>
        <p:spPr bwMode="gray">
          <a:xfrm>
            <a:off x="7091363" y="1812925"/>
            <a:ext cx="392113"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8D8D6BE7-79F7-4884-99E7-E692FE6CFD53}" type="datetime'1''''''''''''''1''.''''''''''''''''''''''''4''''''6''''4'">
              <a:rPr lang="pt-BR" altLang="en-US" sz="1000">
                <a:solidFill>
                  <a:srgbClr val="000000"/>
                </a:solidFill>
              </a:rPr>
              <a:pPr/>
              <a:t>11.464</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9" name="Retângulo 198"/>
          <p:cNvSpPr/>
          <p:nvPr>
            <p:custDataLst>
              <p:tags r:id="rId68"/>
            </p:custDataLst>
          </p:nvPr>
        </p:nvSpPr>
        <p:spPr bwMode="auto">
          <a:xfrm>
            <a:off x="11509375" y="2252663"/>
            <a:ext cx="214313" cy="160338"/>
          </a:xfrm>
          <a:prstGeom prst="rect">
            <a:avLst/>
          </a:prstGeom>
          <a:solidFill>
            <a:srgbClr val="F4D833"/>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tângulo 197"/>
          <p:cNvSpPr/>
          <p:nvPr>
            <p:custDataLst>
              <p:tags r:id="rId69"/>
            </p:custDataLst>
          </p:nvPr>
        </p:nvSpPr>
        <p:spPr bwMode="auto">
          <a:xfrm>
            <a:off x="11509375" y="2486025"/>
            <a:ext cx="214313" cy="160338"/>
          </a:xfrm>
          <a:prstGeom prst="rect">
            <a:avLst/>
          </a:prstGeom>
          <a:solidFill>
            <a:srgbClr val="364D6E"/>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Text Placeholder 2"/>
          <p:cNvSpPr>
            <a:spLocks noGrp="1"/>
          </p:cNvSpPr>
          <p:nvPr>
            <p:custDataLst>
              <p:tags r:id="rId70"/>
            </p:custDataLst>
          </p:nvPr>
        </p:nvSpPr>
        <p:spPr bwMode="auto">
          <a:xfrm>
            <a:off x="11774488" y="2481263"/>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EAF12FB0-1B53-4072-84C8-5152C4626C2D}" type="datetime'''2''''''''''0''''''''''''''1''6'''''''''''''''''''''''''">
              <a:rPr lang="en-US" altLang="en-US" sz="1200" b="1">
                <a:solidFill>
                  <a:srgbClr val="000000"/>
                </a:solidFill>
              </a:rPr>
              <a:pPr marL="0" lvl="0" indent="0">
                <a:spcBef>
                  <a:spcPct val="0"/>
                </a:spcBef>
                <a:spcAft>
                  <a:spcPct val="0"/>
                </a:spcAft>
                <a:buNone/>
                <a:defRPr/>
              </a:pPr>
              <a:t>2016</a:t>
            </a:fld>
            <a:endParaRPr kumimoji="0" lang="en-US" sz="12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200" name="Text Placeholder 2"/>
          <p:cNvSpPr>
            <a:spLocks noGrp="1"/>
          </p:cNvSpPr>
          <p:nvPr>
            <p:custDataLst>
              <p:tags r:id="rId71"/>
            </p:custDataLst>
          </p:nvPr>
        </p:nvSpPr>
        <p:spPr bwMode="auto">
          <a:xfrm>
            <a:off x="11774488" y="224790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8AA1E325-09B0-4FF9-AA72-6DF4ADD30C7A}" type="datetime'''''''''''''''''20''''''''''''''''''1''''''''''''''5'''">
              <a:rPr lang="en-US" altLang="en-US" sz="1200" b="1">
                <a:solidFill>
                  <a:srgbClr val="000000"/>
                </a:solidFill>
              </a:rPr>
              <a:pPr marL="0" lvl="0" indent="0">
                <a:spcBef>
                  <a:spcPct val="0"/>
                </a:spcBef>
                <a:spcAft>
                  <a:spcPct val="0"/>
                </a:spcAft>
                <a:buNone/>
                <a:defRPr/>
              </a:pPr>
              <a:t>2015</a:t>
            </a:fld>
            <a:endParaRPr kumimoji="0" lang="en-US" sz="1200" b="1" i="0" strike="noStrike" kern="1200" cap="none" spc="0" normalizeH="0" noProof="0" dirty="0">
              <a:ln>
                <a:noFill/>
              </a:ln>
              <a:solidFill>
                <a:srgbClr val="000000"/>
              </a:solidFill>
              <a:effectLst/>
              <a:uLnTx/>
              <a:uFillTx/>
              <a:latin typeface="Calibri"/>
              <a:ea typeface="+mn-ea"/>
              <a:cs typeface="+mn-cs"/>
              <a:sym typeface="+mn-lt"/>
            </a:endParaRPr>
          </a:p>
        </p:txBody>
      </p:sp>
      <p:graphicFrame>
        <p:nvGraphicFramePr>
          <p:cNvPr id="202" name="Objeto 201"/>
          <p:cNvGraphicFramePr>
            <a:graphicFrameLocks/>
          </p:cNvGraphicFramePr>
          <p:nvPr>
            <p:custDataLst>
              <p:tags r:id="rId72"/>
            </p:custDataLst>
            <p:extLst/>
          </p:nvPr>
        </p:nvGraphicFramePr>
        <p:xfrm>
          <a:off x="8115299" y="1866900"/>
          <a:ext cx="1381280" cy="961907"/>
        </p:xfrm>
        <a:graphic>
          <a:graphicData uri="http://schemas.openxmlformats.org/presentationml/2006/ole">
            <mc:AlternateContent xmlns:mc="http://schemas.openxmlformats.org/markup-compatibility/2006">
              <mc:Choice xmlns:v="urn:schemas-microsoft-com:vml" Requires="v">
                <p:oleObj spid="_x0000_s4320" name="Chart" r:id="rId99" imgW="1381300" imgH="961968" progId="MSGraph.Chart.8">
                  <p:embed followColorScheme="full"/>
                </p:oleObj>
              </mc:Choice>
              <mc:Fallback>
                <p:oleObj name="Chart" r:id="rId99" imgW="1381300" imgH="961968" progId="MSGraph.Chart.8">
                  <p:embed followColorScheme="full"/>
                  <p:pic>
                    <p:nvPicPr>
                      <p:cNvPr id="0" name=""/>
                      <p:cNvPicPr/>
                      <p:nvPr/>
                    </p:nvPicPr>
                    <p:blipFill>
                      <a:blip r:embed="rId100"/>
                      <a:stretch>
                        <a:fillRect/>
                      </a:stretch>
                    </p:blipFill>
                    <p:spPr>
                      <a:xfrm>
                        <a:off x="8115299" y="1866900"/>
                        <a:ext cx="1381280" cy="961907"/>
                      </a:xfrm>
                      <a:prstGeom prst="rect">
                        <a:avLst/>
                      </a:prstGeom>
                    </p:spPr>
                  </p:pic>
                </p:oleObj>
              </mc:Fallback>
            </mc:AlternateContent>
          </a:graphicData>
        </a:graphic>
      </p:graphicFrame>
      <p:cxnSp>
        <p:nvCxnSpPr>
          <p:cNvPr id="203" name="Conector reto 202"/>
          <p:cNvCxnSpPr/>
          <p:nvPr>
            <p:custDataLst>
              <p:tags r:id="rId73"/>
            </p:custDataLst>
          </p:nvPr>
        </p:nvCxnSpPr>
        <p:spPr bwMode="auto">
          <a:xfrm flipV="1">
            <a:off x="8577263" y="1525588"/>
            <a:ext cx="0" cy="28733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05" name="Conector reto 204"/>
          <p:cNvCxnSpPr/>
          <p:nvPr>
            <p:custDataLst>
              <p:tags r:id="rId74"/>
            </p:custDataLst>
          </p:nvPr>
        </p:nvCxnSpPr>
        <p:spPr bwMode="auto">
          <a:xfrm>
            <a:off x="8982075" y="1525588"/>
            <a:ext cx="0" cy="249238"/>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06" name="Conector reto 205"/>
          <p:cNvCxnSpPr/>
          <p:nvPr>
            <p:custDataLst>
              <p:tags r:id="rId75"/>
            </p:custDataLst>
          </p:nvPr>
        </p:nvCxnSpPr>
        <p:spPr bwMode="auto">
          <a:xfrm>
            <a:off x="8577263" y="15255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9" name="Text Placeholder 2"/>
          <p:cNvSpPr>
            <a:spLocks noGrp="1"/>
          </p:cNvSpPr>
          <p:nvPr>
            <p:custDataLst>
              <p:tags r:id="rId76"/>
            </p:custDataLst>
          </p:nvPr>
        </p:nvSpPr>
        <p:spPr bwMode="auto">
          <a:xfrm>
            <a:off x="8553450" y="1428750"/>
            <a:ext cx="452438"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383C0457-C438-45D8-BB67-85F095B536C9}" type="datetime'''''+''''''''''5,''''''''2''''''''''''''''''''''''%'''''">
              <a:rPr lang="en-US" altLang="en-US" sz="1000" b="1">
                <a:solidFill>
                  <a:srgbClr val="000000"/>
                </a:solidFill>
              </a:rPr>
              <a:pPr/>
              <a:t>+5,2%</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101" name="Espaço Reservado para Texto 2"/>
          <p:cNvSpPr>
            <a:spLocks noGrp="1"/>
          </p:cNvSpPr>
          <p:nvPr>
            <p:custDataLst>
              <p:tags r:id="rId77"/>
            </p:custDataLst>
          </p:nvPr>
        </p:nvSpPr>
        <p:spPr bwMode="gray">
          <a:xfrm>
            <a:off x="8855075" y="18129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F0B9EDDD-706F-4333-85E3-F6EA9A10B2E8}" type="datetime'''''''''''''''''''''''9''''6''''''''''''''''''''''''''''''''%'">
              <a:rPr lang="pt-BR" altLang="en-US" sz="1000"/>
              <a:pPr/>
              <a:t>96%</a:t>
            </a:fld>
            <a:endParaRPr lang="pt-BR" sz="1000" dirty="0">
              <a:sym typeface="+mn-lt"/>
            </a:endParaRPr>
          </a:p>
        </p:txBody>
      </p:sp>
      <p:sp>
        <p:nvSpPr>
          <p:cNvPr id="100" name="Espaço Reservado para Texto 2"/>
          <p:cNvSpPr>
            <a:spLocks noGrp="1"/>
          </p:cNvSpPr>
          <p:nvPr>
            <p:custDataLst>
              <p:tags r:id="rId78"/>
            </p:custDataLst>
          </p:nvPr>
        </p:nvSpPr>
        <p:spPr bwMode="gray">
          <a:xfrm>
            <a:off x="8450263" y="18510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80C9E2FA-BFD5-403F-B16C-7CB15A8DF650}" type="datetime'''''''''''''''''''''''''''''''9''''''''1''''''%'''''''''">
              <a:rPr lang="pt-BR" altLang="en-US" sz="1000"/>
              <a:pPr/>
              <a:t>91%</a:t>
            </a:fld>
            <a:endParaRPr lang="pt-BR" sz="1000" dirty="0">
              <a:sym typeface="+mn-lt"/>
            </a:endParaRPr>
          </a:p>
        </p:txBody>
      </p:sp>
      <p:sp>
        <p:nvSpPr>
          <p:cNvPr id="207" name="Espaço Reservado para Texto 2055"/>
          <p:cNvSpPr>
            <a:spLocks noGrp="1"/>
          </p:cNvSpPr>
          <p:nvPr>
            <p:custDataLst>
              <p:tags r:id="rId79"/>
            </p:custDataLst>
          </p:nvPr>
        </p:nvSpPr>
        <p:spPr bwMode="auto">
          <a:xfrm>
            <a:off x="8242300" y="2798763"/>
            <a:ext cx="1069975"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C4AA7D57-E8FB-43D4-82A8-144689B6027E}" type="datetime'A''doç''ã''''o do'' ''t''''ra''''t''ament''o ''''(%'' ''Área)'">
              <a:rPr lang="en-US" altLang="en-US" sz="1000">
                <a:solidFill>
                  <a:srgbClr val="000000"/>
                </a:solidFill>
              </a:rPr>
              <a:pPr/>
              <a:t>Adoção do tratamento (% Área)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graphicFrame>
        <p:nvGraphicFramePr>
          <p:cNvPr id="215" name="Objeto 214"/>
          <p:cNvGraphicFramePr>
            <a:graphicFrameLocks/>
          </p:cNvGraphicFramePr>
          <p:nvPr>
            <p:custDataLst>
              <p:tags r:id="rId80"/>
            </p:custDataLst>
            <p:extLst/>
          </p:nvPr>
        </p:nvGraphicFramePr>
        <p:xfrm>
          <a:off x="9905999" y="1866900"/>
          <a:ext cx="1381280" cy="961907"/>
        </p:xfrm>
        <a:graphic>
          <a:graphicData uri="http://schemas.openxmlformats.org/presentationml/2006/ole">
            <mc:AlternateContent xmlns:mc="http://schemas.openxmlformats.org/markup-compatibility/2006">
              <mc:Choice xmlns:v="urn:schemas-microsoft-com:vml" Requires="v">
                <p:oleObj spid="_x0000_s4321" name="Chart" r:id="rId101" imgW="1381300" imgH="961968" progId="MSGraph.Chart.8">
                  <p:embed followColorScheme="full"/>
                </p:oleObj>
              </mc:Choice>
              <mc:Fallback>
                <p:oleObj name="Chart" r:id="rId101" imgW="1381300" imgH="961968" progId="MSGraph.Chart.8">
                  <p:embed followColorScheme="full"/>
                  <p:pic>
                    <p:nvPicPr>
                      <p:cNvPr id="0" name=""/>
                      <p:cNvPicPr/>
                      <p:nvPr/>
                    </p:nvPicPr>
                    <p:blipFill>
                      <a:blip r:embed="rId102"/>
                      <a:stretch>
                        <a:fillRect/>
                      </a:stretch>
                    </p:blipFill>
                    <p:spPr>
                      <a:xfrm>
                        <a:off x="9905999" y="1866900"/>
                        <a:ext cx="1381280" cy="961907"/>
                      </a:xfrm>
                      <a:prstGeom prst="rect">
                        <a:avLst/>
                      </a:prstGeom>
                    </p:spPr>
                  </p:pic>
                </p:oleObj>
              </mc:Fallback>
            </mc:AlternateContent>
          </a:graphicData>
        </a:graphic>
      </p:graphicFrame>
      <p:cxnSp>
        <p:nvCxnSpPr>
          <p:cNvPr id="216" name="Conector reto 215"/>
          <p:cNvCxnSpPr/>
          <p:nvPr>
            <p:custDataLst>
              <p:tags r:id="rId81"/>
            </p:custDataLst>
          </p:nvPr>
        </p:nvCxnSpPr>
        <p:spPr bwMode="auto">
          <a:xfrm flipV="1">
            <a:off x="10396538" y="1601788"/>
            <a:ext cx="0" cy="17303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17" name="Conector reto 216"/>
          <p:cNvCxnSpPr/>
          <p:nvPr>
            <p:custDataLst>
              <p:tags r:id="rId82"/>
            </p:custDataLst>
          </p:nvPr>
        </p:nvCxnSpPr>
        <p:spPr bwMode="auto">
          <a:xfrm>
            <a:off x="10801350" y="1601788"/>
            <a:ext cx="0" cy="287338"/>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18" name="Conector reto 217"/>
          <p:cNvCxnSpPr/>
          <p:nvPr>
            <p:custDataLst>
              <p:tags r:id="rId83"/>
            </p:custDataLst>
          </p:nvPr>
        </p:nvCxnSpPr>
        <p:spPr bwMode="auto">
          <a:xfrm>
            <a:off x="10396538" y="16017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9" name="Espaço Reservado para Texto 2055"/>
          <p:cNvSpPr>
            <a:spLocks noGrp="1"/>
          </p:cNvSpPr>
          <p:nvPr>
            <p:custDataLst>
              <p:tags r:id="rId84"/>
            </p:custDataLst>
          </p:nvPr>
        </p:nvSpPr>
        <p:spPr bwMode="auto">
          <a:xfrm>
            <a:off x="10263188" y="2798763"/>
            <a:ext cx="668338"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95D9606-4373-49CA-89ED-5F84D7AC2E9D}" type="datetime'Cu''sto'''' M''é''''di''''o'' ''''(U''''''SD''''''''/''ha)'">
              <a:rPr lang="en-US" altLang="en-US" sz="1000">
                <a:solidFill>
                  <a:srgbClr val="000000"/>
                </a:solidFill>
              </a:rPr>
              <a:pPr/>
              <a:t>Custo Médio (USD/ha)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1" name="Espaço Reservado para Texto 2"/>
          <p:cNvSpPr>
            <a:spLocks noGrp="1"/>
          </p:cNvSpPr>
          <p:nvPr>
            <p:custDataLst>
              <p:tags r:id="rId85"/>
            </p:custDataLst>
          </p:nvPr>
        </p:nvSpPr>
        <p:spPr bwMode="gray">
          <a:xfrm>
            <a:off x="10671175" y="1927225"/>
            <a:ext cx="26193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C580FA3-B6D5-4F4D-AB52-A2A8C985EEA6}" type="datetime'''''''1,''''''''''''''''''''''0''''4'''''''">
              <a:rPr lang="pt-BR" altLang="en-US" sz="1000">
                <a:sym typeface="+mn-lt"/>
              </a:rPr>
              <a:pPr marL="0" indent="0" algn="ctr">
                <a:lnSpc>
                  <a:spcPct val="100000"/>
                </a:lnSpc>
                <a:spcBef>
                  <a:spcPct val="0"/>
                </a:spcBef>
                <a:spcAft>
                  <a:spcPct val="0"/>
                </a:spcAft>
                <a:buNone/>
              </a:pPr>
              <a:t>1,04</a:t>
            </a:fld>
            <a:endParaRPr lang="pt-BR" sz="1000" dirty="0">
              <a:sym typeface="+mn-lt"/>
            </a:endParaRPr>
          </a:p>
        </p:txBody>
      </p:sp>
      <p:sp>
        <p:nvSpPr>
          <p:cNvPr id="80" name="Espaço Reservado para Texto 2"/>
          <p:cNvSpPr>
            <a:spLocks noGrp="1"/>
          </p:cNvSpPr>
          <p:nvPr>
            <p:custDataLst>
              <p:tags r:id="rId86"/>
            </p:custDataLst>
          </p:nvPr>
        </p:nvSpPr>
        <p:spPr bwMode="gray">
          <a:xfrm>
            <a:off x="10266363" y="1812925"/>
            <a:ext cx="26193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D6B76E6-37D5-4B89-BB40-7A74D0EC5D3B}" type="datetime'1'''',''''''''''''''''''2''''''''''''''''4'''">
              <a:rPr lang="pt-BR" altLang="en-US" sz="1000">
                <a:sym typeface="+mn-lt"/>
              </a:rPr>
              <a:pPr marL="0" indent="0" algn="ctr">
                <a:lnSpc>
                  <a:spcPct val="100000"/>
                </a:lnSpc>
                <a:spcBef>
                  <a:spcPct val="0"/>
                </a:spcBef>
                <a:spcAft>
                  <a:spcPct val="0"/>
                </a:spcAft>
                <a:buNone/>
              </a:pPr>
              <a:t>1,24</a:t>
            </a:fld>
            <a:endParaRPr lang="pt-BR" sz="1000" dirty="0">
              <a:sym typeface="+mn-lt"/>
            </a:endParaRPr>
          </a:p>
        </p:txBody>
      </p:sp>
      <p:sp>
        <p:nvSpPr>
          <p:cNvPr id="221" name="Text Placeholder 2"/>
          <p:cNvSpPr>
            <a:spLocks noGrp="1"/>
          </p:cNvSpPr>
          <p:nvPr>
            <p:custDataLst>
              <p:tags r:id="rId87"/>
            </p:custDataLst>
          </p:nvPr>
        </p:nvSpPr>
        <p:spPr bwMode="auto">
          <a:xfrm>
            <a:off x="10344150" y="1504950"/>
            <a:ext cx="508000"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2357A08B-DEF3-4EE2-B1CD-C4E5B214FADF}" type="datetime'''-''''1''''''6'''''''''''''',''''''''2''''%'''''">
              <a:rPr lang="en-US" altLang="en-US" sz="1000" b="1">
                <a:solidFill>
                  <a:srgbClr val="000000"/>
                </a:solidFill>
              </a:rPr>
              <a:pPr/>
              <a:t>-16,2%</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78" name="Retângulo 77"/>
          <p:cNvSpPr/>
          <p:nvPr/>
        </p:nvSpPr>
        <p:spPr>
          <a:xfrm>
            <a:off x="147929" y="999349"/>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MODALIDADE DO TRATAMENTO DE SEMENTES: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Retângulo 81"/>
          <p:cNvSpPr/>
          <p:nvPr/>
        </p:nvSpPr>
        <p:spPr>
          <a:xfrm>
            <a:off x="151857" y="3722331"/>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PRINCIPAIS IA’s UTILIZADOS: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tângulo 101"/>
          <p:cNvSpPr/>
          <p:nvPr/>
        </p:nvSpPr>
        <p:spPr>
          <a:xfrm>
            <a:off x="6553347" y="999349"/>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INDICADORES DE MERCADO:</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Retângulo 102"/>
          <p:cNvSpPr/>
          <p:nvPr/>
        </p:nvSpPr>
        <p:spPr>
          <a:xfrm>
            <a:off x="6553346" y="3720965"/>
            <a:ext cx="5135493"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DOSE E CUSTO DOS PRINCIPAIS PRODUTOS COMERCIAIS: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281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to 42"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5339" name="Slide do think-cell" r:id="rId87" imgW="425" imgH="426" progId="TCLayout.ActiveDocument.1">
                  <p:embed/>
                </p:oleObj>
              </mc:Choice>
              <mc:Fallback>
                <p:oleObj name="Slide do think-cell" r:id="rId87" imgW="425" imgH="426" progId="TCLayout.ActiveDocument.1">
                  <p:embed/>
                  <p:pic>
                    <p:nvPicPr>
                      <p:cNvPr id="0" name=""/>
                      <p:cNvPicPr/>
                      <p:nvPr/>
                    </p:nvPicPr>
                    <p:blipFill>
                      <a:blip r:embed="rId88"/>
                      <a:stretch>
                        <a:fillRect/>
                      </a:stretch>
                    </p:blipFill>
                    <p:spPr>
                      <a:xfrm>
                        <a:off x="1525589" y="1589"/>
                        <a:ext cx="1587" cy="1587"/>
                      </a:xfrm>
                      <a:prstGeom prst="rect">
                        <a:avLst/>
                      </a:prstGeom>
                    </p:spPr>
                  </p:pic>
                </p:oleObj>
              </mc:Fallback>
            </mc:AlternateContent>
          </a:graphicData>
        </a:graphic>
      </p:graphicFrame>
      <p:sp>
        <p:nvSpPr>
          <p:cNvPr id="42" name="Retângulo 41"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kumimoji="0" lang="en-US" sz="1200" b="1" u="none" strike="noStrike" kern="1200" cap="none" spc="0" normalizeH="0" noProof="0" dirty="0">
              <a:ln>
                <a:noFill/>
              </a:ln>
              <a:solidFill>
                <a:prstClr val="white"/>
              </a:solidFill>
              <a:effectLst/>
              <a:uLnTx/>
              <a:uFillTx/>
              <a:latin typeface="Calibri" panose="020F0502020204030204" pitchFamily="34" charset="0"/>
              <a:sym typeface="Calibri" panose="020F0502020204030204" pitchFamily="34" charset="0"/>
            </a:endParaRPr>
          </a:p>
        </p:txBody>
      </p:sp>
      <p:sp>
        <p:nvSpPr>
          <p:cNvPr id="78" name="Retângulo 77"/>
          <p:cNvSpPr/>
          <p:nvPr/>
        </p:nvSpPr>
        <p:spPr>
          <a:xfrm>
            <a:off x="147929" y="999349"/>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MODALIDADE DO TRATAMENTO DE SEMENTES: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8" name="Título 5"/>
          <p:cNvSpPr txBox="1">
            <a:spLocks/>
          </p:cNvSpPr>
          <p:nvPr/>
        </p:nvSpPr>
        <p:spPr>
          <a:xfrm>
            <a:off x="167759" y="150453"/>
            <a:ext cx="9321695" cy="6985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200" dirty="0">
                <a:solidFill>
                  <a:prstClr val="black"/>
                </a:solidFill>
                <a:latin typeface="Calibri"/>
              </a:rPr>
              <a:t>RESUMO DE MERCADO – BIP SPARK</a:t>
            </a:r>
            <a:endParaRPr kumimoji="0" lang="en-US" sz="22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pt-BR" sz="2200" dirty="0">
                <a:solidFill>
                  <a:srgbClr val="C00000"/>
                </a:solidFill>
                <a:latin typeface="Calibri"/>
              </a:rPr>
              <a:t>FUNGICIDAS PARA TRATAMENTO DE SEMENTES </a:t>
            </a:r>
            <a:r>
              <a:rPr kumimoji="0" lang="pt-BR" sz="2200" b="0" i="0" u="none" strike="noStrike" kern="1200" cap="none" spc="0" normalizeH="0" baseline="0" noProof="0" dirty="0">
                <a:ln>
                  <a:noFill/>
                </a:ln>
                <a:solidFill>
                  <a:srgbClr val="C00000"/>
                </a:solidFill>
                <a:effectLst/>
                <a:uLnTx/>
                <a:uFillTx/>
                <a:latin typeface="Calibri"/>
                <a:ea typeface="+mj-ea"/>
                <a:cs typeface="+mj-cs"/>
              </a:rPr>
              <a:t>– </a:t>
            </a:r>
            <a:r>
              <a:rPr kumimoji="0" lang="pt-BR" sz="2200" b="1" i="0" u="none" strike="noStrike" kern="1200" cap="none" spc="0" normalizeH="0" baseline="0" noProof="0" dirty="0">
                <a:ln>
                  <a:noFill/>
                </a:ln>
                <a:solidFill>
                  <a:srgbClr val="C00000"/>
                </a:solidFill>
                <a:effectLst/>
                <a:uLnTx/>
                <a:uFillTx/>
                <a:latin typeface="Calibri"/>
                <a:ea typeface="+mj-ea"/>
                <a:cs typeface="+mj-cs"/>
              </a:rPr>
              <a:t>MILHO VERÃO 2015/16</a:t>
            </a:r>
            <a:endParaRPr kumimoji="0" lang="pt-BR" sz="2200" b="1" i="0" u="none" strike="noStrike" kern="1200" cap="none" spc="0" normalizeH="0" baseline="0" noProof="0" dirty="0">
              <a:ln>
                <a:noFill/>
              </a:ln>
              <a:solidFill>
                <a:srgbClr val="C00000"/>
              </a:solidFill>
              <a:effectLst/>
              <a:uLnTx/>
              <a:uFillTx/>
              <a:latin typeface="Calibri"/>
              <a:ea typeface="+mj-ea"/>
              <a:cs typeface="Arial" panose="020B0604020202020204" pitchFamily="34" charset="0"/>
            </a:endParaRPr>
          </a:p>
        </p:txBody>
      </p:sp>
      <p:sp>
        <p:nvSpPr>
          <p:cNvPr id="204" name="Retângulo 203"/>
          <p:cNvSpPr/>
          <p:nvPr/>
        </p:nvSpPr>
        <p:spPr>
          <a:xfrm>
            <a:off x="140782" y="1220280"/>
            <a:ext cx="3869242"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Área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Potencial</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Tratada</a:t>
            </a:r>
            <a:r>
              <a:rPr kumimoji="0" lang="en-US" sz="1200" b="0" i="0" u="none" strike="noStrike" kern="1200" cap="none" spc="0" normalizeH="0" baseline="0" noProof="0" dirty="0">
                <a:ln>
                  <a:noFill/>
                </a:ln>
                <a:solidFill>
                  <a:prstClr val="black"/>
                </a:solidFill>
                <a:effectLst/>
                <a:uLnTx/>
                <a:uFillTx/>
                <a:latin typeface="Calibri"/>
                <a:ea typeface="+mn-ea"/>
                <a:cs typeface="+mn-cs"/>
              </a:rPr>
              <a:t> (1.000 ha) = 3.046 (2015/16)</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6" name="Objeto 25"/>
          <p:cNvGraphicFramePr>
            <a:graphicFrameLocks/>
          </p:cNvGraphicFramePr>
          <p:nvPr>
            <p:custDataLst>
              <p:tags r:id="rId4"/>
            </p:custDataLst>
            <p:extLst/>
          </p:nvPr>
        </p:nvGraphicFramePr>
        <p:xfrm>
          <a:off x="190500" y="4343400"/>
          <a:ext cx="5781567" cy="1447905"/>
        </p:xfrm>
        <a:graphic>
          <a:graphicData uri="http://schemas.openxmlformats.org/presentationml/2006/ole">
            <mc:AlternateContent xmlns:mc="http://schemas.openxmlformats.org/markup-compatibility/2006">
              <mc:Choice xmlns:v="urn:schemas-microsoft-com:vml" Requires="v">
                <p:oleObj spid="_x0000_s5340" name="Chart" r:id="rId89" imgW="5781641" imgH="1447879" progId="MSGraph.Chart.8">
                  <p:embed followColorScheme="full"/>
                </p:oleObj>
              </mc:Choice>
              <mc:Fallback>
                <p:oleObj name="Chart" r:id="rId89" imgW="5781641" imgH="1447879" progId="MSGraph.Chart.8">
                  <p:embed followColorScheme="full"/>
                  <p:pic>
                    <p:nvPicPr>
                      <p:cNvPr id="0" name=""/>
                      <p:cNvPicPr/>
                      <p:nvPr/>
                    </p:nvPicPr>
                    <p:blipFill>
                      <a:blip r:embed="rId90"/>
                      <a:stretch>
                        <a:fillRect/>
                      </a:stretch>
                    </p:blipFill>
                    <p:spPr>
                      <a:xfrm>
                        <a:off x="190500" y="4343400"/>
                        <a:ext cx="5781567" cy="1447905"/>
                      </a:xfrm>
                      <a:prstGeom prst="rect">
                        <a:avLst/>
                      </a:prstGeom>
                    </p:spPr>
                  </p:pic>
                </p:oleObj>
              </mc:Fallback>
            </mc:AlternateContent>
          </a:graphicData>
        </a:graphic>
      </p:graphicFrame>
      <p:sp>
        <p:nvSpPr>
          <p:cNvPr id="34" name="Text Placeholder 2"/>
          <p:cNvSpPr>
            <a:spLocks noGrp="1"/>
          </p:cNvSpPr>
          <p:nvPr>
            <p:custDataLst>
              <p:tags r:id="rId5"/>
            </p:custDataLst>
          </p:nvPr>
        </p:nvSpPr>
        <p:spPr bwMode="auto">
          <a:xfrm>
            <a:off x="5222875" y="5761038"/>
            <a:ext cx="366713" cy="1524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32EAB8E5-94AE-48C9-B236-FE029715426F}" type="datetime'''O''''''''''''''''''''''u''''''t''''''''''ro''''''s'''">
              <a:rPr lang="pt-BR" altLang="en-US" sz="1000">
                <a:solidFill>
                  <a:srgbClr val="000000"/>
                </a:solidFill>
              </a:rPr>
              <a:pPr/>
              <a:t>Outros</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29" name="Text Placeholder 2"/>
          <p:cNvSpPr>
            <a:spLocks noGrp="1"/>
          </p:cNvSpPr>
          <p:nvPr>
            <p:custDataLst>
              <p:tags r:id="rId6"/>
            </p:custDataLst>
          </p:nvPr>
        </p:nvSpPr>
        <p:spPr bwMode="auto">
          <a:xfrm>
            <a:off x="4287838" y="5761038"/>
            <a:ext cx="377825" cy="1524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D26D3D41-8D8E-4A35-B480-55AE84A600F8}" type="datetime'C''''''''''''''''''''''ap''''''''''''''''''''tan'''''''''''">
              <a:rPr lang="pt-BR" altLang="en-US" sz="1000">
                <a:solidFill>
                  <a:srgbClr val="000000"/>
                </a:solidFill>
              </a:rPr>
              <a:pPr/>
              <a:t>Captan</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6" name="Espaço Reservado para Texto 2"/>
          <p:cNvSpPr>
            <a:spLocks noGrp="1"/>
          </p:cNvSpPr>
          <p:nvPr>
            <p:custDataLst>
              <p:tags r:id="rId7"/>
            </p:custDataLst>
          </p:nvPr>
        </p:nvSpPr>
        <p:spPr bwMode="gray">
          <a:xfrm>
            <a:off x="5476875" y="545147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85384F35-68E9-467A-8646-DD7067850B2E}" type="datetime'''''''''''2''''''''''''''''''''%'''''''''''''">
              <a:rPr lang="pt-BR" altLang="en-US" sz="1000"/>
              <a:pPr/>
              <a:t>2%</a:t>
            </a:fld>
            <a:endParaRPr lang="pt-BR" sz="1000" dirty="0">
              <a:sym typeface="+mn-lt"/>
            </a:endParaRPr>
          </a:p>
        </p:txBody>
      </p:sp>
      <p:sp>
        <p:nvSpPr>
          <p:cNvPr id="94" name="Espaço Reservado para Texto 2"/>
          <p:cNvSpPr>
            <a:spLocks noGrp="1"/>
          </p:cNvSpPr>
          <p:nvPr>
            <p:custDataLst>
              <p:tags r:id="rId8"/>
            </p:custDataLst>
          </p:nvPr>
        </p:nvSpPr>
        <p:spPr bwMode="gray">
          <a:xfrm>
            <a:off x="4548188" y="548957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AC86654-BDB9-4BD9-9B71-9193E157724A}" type="datetime'''1''''''''''''''''''''''''''''''''%'''''''''''''''">
              <a:rPr lang="pt-BR" altLang="en-US" sz="1000">
                <a:sym typeface="+mn-lt"/>
              </a:rPr>
              <a:pPr marL="0" indent="0" algn="ctr">
                <a:lnSpc>
                  <a:spcPct val="100000"/>
                </a:lnSpc>
                <a:spcBef>
                  <a:spcPct val="0"/>
                </a:spcBef>
                <a:spcAft>
                  <a:spcPct val="0"/>
                </a:spcAft>
                <a:buNone/>
              </a:pPr>
              <a:t>1%</a:t>
            </a:fld>
            <a:endParaRPr lang="pt-BR" sz="1000" dirty="0">
              <a:sym typeface="+mn-lt"/>
            </a:endParaRPr>
          </a:p>
        </p:txBody>
      </p:sp>
      <p:sp>
        <p:nvSpPr>
          <p:cNvPr id="93" name="Espaço Reservado para Texto 2"/>
          <p:cNvSpPr>
            <a:spLocks noGrp="1"/>
          </p:cNvSpPr>
          <p:nvPr>
            <p:custDataLst>
              <p:tags r:id="rId9"/>
            </p:custDataLst>
          </p:nvPr>
        </p:nvSpPr>
        <p:spPr bwMode="gray">
          <a:xfrm>
            <a:off x="4214813" y="548957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49AA7D5A-5DDA-47EA-98E2-4E86F0F55FF3}" type="datetime'''''''''''1''''%'''''''''''''''''''''''''">
              <a:rPr lang="pt-BR" altLang="en-US" sz="1000"/>
              <a:pPr/>
              <a:t>1%</a:t>
            </a:fld>
            <a:endParaRPr lang="pt-BR" sz="1000" dirty="0">
              <a:sym typeface="+mn-lt"/>
            </a:endParaRPr>
          </a:p>
        </p:txBody>
      </p:sp>
      <p:sp>
        <p:nvSpPr>
          <p:cNvPr id="35" name="Text Placeholder 2"/>
          <p:cNvSpPr>
            <a:spLocks noGrp="1"/>
          </p:cNvSpPr>
          <p:nvPr>
            <p:custDataLst>
              <p:tags r:id="rId10"/>
            </p:custDataLst>
          </p:nvPr>
        </p:nvSpPr>
        <p:spPr bwMode="auto">
          <a:xfrm>
            <a:off x="3313113" y="5761038"/>
            <a:ext cx="469900"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D1ED7B9-455B-4B95-B886-B187C224F279}" type="datetime'''Ca''''''''''rb''o''''''x''''i''''n + T''''hi''ram'''''''''">
              <a:rPr lang="pt-BR" altLang="en-US" sz="1000">
                <a:solidFill>
                  <a:srgbClr val="000000"/>
                </a:solidFill>
              </a:rPr>
              <a:pPr marL="0" lvl="0" indent="0" algn="ctr">
                <a:spcBef>
                  <a:spcPct val="0"/>
                </a:spcBef>
                <a:spcAft>
                  <a:spcPct val="0"/>
                </a:spcAft>
                <a:buNone/>
                <a:defRPr/>
              </a:pPr>
              <a:t>Carboxin + Thiram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95" name="Espaço Reservado para Texto 2"/>
          <p:cNvSpPr>
            <a:spLocks noGrp="1"/>
          </p:cNvSpPr>
          <p:nvPr>
            <p:custDataLst>
              <p:tags r:id="rId11"/>
            </p:custDataLst>
          </p:nvPr>
        </p:nvSpPr>
        <p:spPr bwMode="gray">
          <a:xfrm>
            <a:off x="5148263" y="537527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3F80C298-F6AA-4709-BE99-F116FBBED6DF}" type="datetime'''''''''''''''''5''''''''''''''''''''''''''''''''%'">
              <a:rPr lang="pt-BR" altLang="en-US" sz="1000"/>
              <a:pPr/>
              <a:t>5%</a:t>
            </a:fld>
            <a:endParaRPr lang="pt-BR" sz="1000" dirty="0">
              <a:sym typeface="+mn-lt"/>
            </a:endParaRPr>
          </a:p>
        </p:txBody>
      </p:sp>
      <p:sp>
        <p:nvSpPr>
          <p:cNvPr id="91" name="Espaço Reservado para Texto 2"/>
          <p:cNvSpPr>
            <a:spLocks noGrp="1"/>
          </p:cNvSpPr>
          <p:nvPr>
            <p:custDataLst>
              <p:tags r:id="rId12"/>
            </p:custDataLst>
          </p:nvPr>
        </p:nvSpPr>
        <p:spPr bwMode="gray">
          <a:xfrm>
            <a:off x="3290888" y="5451475"/>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0D624034-E164-428C-A160-B01A1556D857}" type="datetime'''''''''''''''''''''''''''''2%'''''''''">
              <a:rPr lang="pt-BR" altLang="en-US" sz="1000"/>
              <a:pPr/>
              <a:t>2%</a:t>
            </a:fld>
            <a:endParaRPr lang="pt-BR" sz="1000" dirty="0">
              <a:sym typeface="+mn-lt"/>
            </a:endParaRPr>
          </a:p>
        </p:txBody>
      </p:sp>
      <p:sp>
        <p:nvSpPr>
          <p:cNvPr id="92" name="Espaço Reservado para Texto 2"/>
          <p:cNvSpPr>
            <a:spLocks noGrp="1"/>
          </p:cNvSpPr>
          <p:nvPr>
            <p:custDataLst>
              <p:tags r:id="rId13"/>
            </p:custDataLst>
          </p:nvPr>
        </p:nvSpPr>
        <p:spPr bwMode="gray">
          <a:xfrm>
            <a:off x="3619500" y="536575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898D6D31-270E-49FB-9ECC-4FD931FEDAB1}" type="datetime'''''5''''''''''''''''''''''%'''''''''''''">
              <a:rPr lang="pt-BR" altLang="en-US" sz="1000"/>
              <a:pPr/>
              <a:t>5%</a:t>
            </a:fld>
            <a:endParaRPr lang="pt-BR" sz="1000" dirty="0">
              <a:sym typeface="+mn-lt"/>
            </a:endParaRPr>
          </a:p>
        </p:txBody>
      </p:sp>
      <p:sp>
        <p:nvSpPr>
          <p:cNvPr id="36" name="Text Placeholder 2"/>
          <p:cNvSpPr>
            <a:spLocks noGrp="1"/>
          </p:cNvSpPr>
          <p:nvPr>
            <p:custDataLst>
              <p:tags r:id="rId14"/>
            </p:custDataLst>
          </p:nvPr>
        </p:nvSpPr>
        <p:spPr bwMode="auto">
          <a:xfrm>
            <a:off x="2279650" y="5761038"/>
            <a:ext cx="690563"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E0151536-BAFF-4125-954A-F884631AF100}" type="datetime'Ca''r''be''''''n''''da''zim'''''''' +'' Thi''r''''''a''''m'''">
              <a:rPr lang="pt-BR" altLang="en-US" sz="1000">
                <a:solidFill>
                  <a:srgbClr val="000000"/>
                </a:solidFill>
              </a:rPr>
              <a:pPr marL="0" lvl="0" indent="0" algn="ctr">
                <a:spcBef>
                  <a:spcPct val="0"/>
                </a:spcBef>
                <a:spcAft>
                  <a:spcPct val="0"/>
                </a:spcAft>
                <a:buNone/>
                <a:defRPr/>
              </a:pPr>
              <a:t>Carbendazim + Thiram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8" name="Espaço Reservado para Texto 2"/>
          <p:cNvSpPr>
            <a:spLocks noGrp="1"/>
          </p:cNvSpPr>
          <p:nvPr>
            <p:custDataLst>
              <p:tags r:id="rId15"/>
            </p:custDataLst>
          </p:nvPr>
        </p:nvSpPr>
        <p:spPr bwMode="gray">
          <a:xfrm>
            <a:off x="1735138" y="468947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2EED0AC9-DD82-4201-9738-60F2E3C53960}" type="datetime'3''''''''''''''''''''''''0''''''''''''%'''''''''">
              <a:rPr lang="pt-BR" altLang="en-US" sz="1000"/>
              <a:pPr/>
              <a:t>30%</a:t>
            </a:fld>
            <a:endParaRPr lang="pt-BR" sz="1000" dirty="0">
              <a:sym typeface="+mn-lt"/>
            </a:endParaRPr>
          </a:p>
        </p:txBody>
      </p:sp>
      <p:sp>
        <p:nvSpPr>
          <p:cNvPr id="28" name="Text Placeholder 2"/>
          <p:cNvSpPr>
            <a:spLocks noGrp="1"/>
          </p:cNvSpPr>
          <p:nvPr>
            <p:custDataLst>
              <p:tags r:id="rId16"/>
            </p:custDataLst>
          </p:nvPr>
        </p:nvSpPr>
        <p:spPr bwMode="auto">
          <a:xfrm>
            <a:off x="1314450" y="5761038"/>
            <a:ext cx="763588" cy="4572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35A1A08C-8C70-442E-A78B-E4C6A0B97B20}" type="datetime'Fl''u''d''i''oxoni''l + Metalax''il-M ''+ Thia''bendazo''''le'">
              <a:rPr lang="pt-BR" altLang="en-US" sz="1000">
                <a:solidFill>
                  <a:srgbClr val="000000"/>
                </a:solidFill>
              </a:rPr>
              <a:pPr/>
              <a:t>Fludioxonil + Metalaxil-M + Thiabendazole</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5" name="Espaço Reservado para Texto 2"/>
          <p:cNvSpPr>
            <a:spLocks noGrp="1"/>
          </p:cNvSpPr>
          <p:nvPr>
            <p:custDataLst>
              <p:tags r:id="rId17"/>
            </p:custDataLst>
          </p:nvPr>
        </p:nvSpPr>
        <p:spPr bwMode="gray">
          <a:xfrm>
            <a:off x="477838" y="437515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F0BB75F0-FEE0-44D4-A68F-A69E7B3E9C65}" type="datetime'''''''''''''''''''4''''''''''1''''%'''''''">
              <a:rPr lang="pt-BR" altLang="en-US" sz="1000"/>
              <a:pPr/>
              <a:t>41%</a:t>
            </a:fld>
            <a:endParaRPr lang="pt-BR" sz="1000" dirty="0">
              <a:sym typeface="+mn-lt"/>
            </a:endParaRPr>
          </a:p>
        </p:txBody>
      </p:sp>
      <p:sp>
        <p:nvSpPr>
          <p:cNvPr id="90" name="Espaço Reservado para Texto 2"/>
          <p:cNvSpPr>
            <a:spLocks noGrp="1"/>
          </p:cNvSpPr>
          <p:nvPr>
            <p:custDataLst>
              <p:tags r:id="rId18"/>
            </p:custDataLst>
          </p:nvPr>
        </p:nvSpPr>
        <p:spPr bwMode="gray">
          <a:xfrm>
            <a:off x="2663825" y="487045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51DB262F-6CEF-4B80-81CE-1D80A8CEC7FC}" type="datetime'''''''''''''''''''''''2''''''''''''''3''%'''''''">
              <a:rPr lang="pt-BR" altLang="en-US" sz="1000"/>
              <a:pPr/>
              <a:t>23%</a:t>
            </a:fld>
            <a:endParaRPr lang="pt-BR" sz="1000" dirty="0">
              <a:sym typeface="+mn-lt"/>
            </a:endParaRPr>
          </a:p>
        </p:txBody>
      </p:sp>
      <p:sp>
        <p:nvSpPr>
          <p:cNvPr id="87" name="Espaço Reservado para Texto 2"/>
          <p:cNvSpPr>
            <a:spLocks noGrp="1"/>
          </p:cNvSpPr>
          <p:nvPr>
            <p:custDataLst>
              <p:tags r:id="rId19"/>
            </p:custDataLst>
          </p:nvPr>
        </p:nvSpPr>
        <p:spPr bwMode="gray">
          <a:xfrm>
            <a:off x="1401763" y="42894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1B1437E-C3B1-4240-8ABE-671DEBCEC0B7}" type="datetime'''''4''''''''''4''''''''''''''''''''''''''''''''''''''''%'''">
              <a:rPr lang="pt-BR" altLang="en-US" sz="1000"/>
              <a:pPr/>
              <a:t>44%</a:t>
            </a:fld>
            <a:endParaRPr lang="pt-BR" sz="1000" dirty="0">
              <a:latin typeface="Calibri" panose="020F0502020204030204" pitchFamily="34" charset="0"/>
              <a:sym typeface="Calibri" panose="020F0502020204030204" pitchFamily="34" charset="0"/>
            </a:endParaRPr>
          </a:p>
        </p:txBody>
      </p:sp>
      <p:sp>
        <p:nvSpPr>
          <p:cNvPr id="86" name="Espaço Reservado para Texto 2"/>
          <p:cNvSpPr>
            <a:spLocks noGrp="1"/>
          </p:cNvSpPr>
          <p:nvPr>
            <p:custDataLst>
              <p:tags r:id="rId20"/>
            </p:custDataLst>
          </p:nvPr>
        </p:nvSpPr>
        <p:spPr bwMode="gray">
          <a:xfrm>
            <a:off x="806450" y="4432300"/>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A0408D92-C3AD-4897-B5DD-EE42328DC82F}" type="datetime'''''''''3''''''''9''''''''''''%'''''">
              <a:rPr lang="pt-BR" altLang="en-US" sz="1000"/>
              <a:pPr/>
              <a:t>39%</a:t>
            </a:fld>
            <a:endParaRPr lang="pt-BR" sz="1000" dirty="0">
              <a:sym typeface="+mn-lt"/>
            </a:endParaRPr>
          </a:p>
        </p:txBody>
      </p:sp>
      <p:sp>
        <p:nvSpPr>
          <p:cNvPr id="89" name="Espaço Reservado para Texto 2"/>
          <p:cNvSpPr>
            <a:spLocks noGrp="1"/>
          </p:cNvSpPr>
          <p:nvPr>
            <p:custDataLst>
              <p:tags r:id="rId21"/>
            </p:custDataLst>
          </p:nvPr>
        </p:nvSpPr>
        <p:spPr bwMode="gray">
          <a:xfrm>
            <a:off x="2366963" y="5308600"/>
            <a:ext cx="1905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9D88D64B-F5FA-48B5-ADE2-7602D3CB1429}" type="datetime'''''''''''''''''''''''''7''''''''''''%'''''''''''">
              <a:rPr lang="pt-BR" altLang="en-US" sz="1000"/>
              <a:pPr/>
              <a:t>7%</a:t>
            </a:fld>
            <a:endParaRPr lang="pt-BR" sz="1000" dirty="0">
              <a:sym typeface="+mn-lt"/>
            </a:endParaRPr>
          </a:p>
        </p:txBody>
      </p:sp>
      <p:sp>
        <p:nvSpPr>
          <p:cNvPr id="27" name="Text Placeholder 2"/>
          <p:cNvSpPr>
            <a:spLocks noGrp="1"/>
          </p:cNvSpPr>
          <p:nvPr>
            <p:custDataLst>
              <p:tags r:id="rId22"/>
            </p:custDataLst>
          </p:nvPr>
        </p:nvSpPr>
        <p:spPr bwMode="auto">
          <a:xfrm>
            <a:off x="433388" y="5761038"/>
            <a:ext cx="666750" cy="30480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E5FBB19B-75D2-41F9-B379-3DFB05724BD1}" type="datetime'''''F''lud''ioxon''il +'''' ''''Me''''tal''''a''xil''''''-M'">
              <a:rPr lang="pt-BR" altLang="en-US" sz="1000">
                <a:solidFill>
                  <a:srgbClr val="000000"/>
                </a:solidFill>
              </a:rPr>
              <a:pPr/>
              <a:t>Fludioxonil + Metalaxil-M</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39" name="Retângulo 38"/>
          <p:cNvSpPr/>
          <p:nvPr>
            <p:custDataLst>
              <p:tags r:id="rId23"/>
            </p:custDataLst>
          </p:nvPr>
        </p:nvSpPr>
        <p:spPr bwMode="auto">
          <a:xfrm>
            <a:off x="3890963" y="4329113"/>
            <a:ext cx="214313" cy="160338"/>
          </a:xfrm>
          <a:prstGeom prst="rect">
            <a:avLst/>
          </a:prstGeom>
          <a:solidFill>
            <a:srgbClr val="F4D8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tângulo 37"/>
          <p:cNvSpPr/>
          <p:nvPr>
            <p:custDataLst>
              <p:tags r:id="rId24"/>
            </p:custDataLst>
          </p:nvPr>
        </p:nvSpPr>
        <p:spPr bwMode="auto">
          <a:xfrm>
            <a:off x="4568825" y="4329113"/>
            <a:ext cx="214313" cy="160338"/>
          </a:xfrm>
          <a:prstGeom prst="rect">
            <a:avLst/>
          </a:prstGeom>
          <a:solidFill>
            <a:srgbClr val="364D6E"/>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spaço Reservado para Texto 22"/>
          <p:cNvSpPr>
            <a:spLocks noGrp="1"/>
          </p:cNvSpPr>
          <p:nvPr>
            <p:custDataLst>
              <p:tags r:id="rId25"/>
            </p:custDataLst>
          </p:nvPr>
        </p:nvSpPr>
        <p:spPr bwMode="auto">
          <a:xfrm>
            <a:off x="4833938" y="432435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a:buNone/>
              <a:tabLst/>
              <a:defRPr/>
            </a:pPr>
            <a:fld id="{51F60588-3E89-43AF-9CB4-67F3DC5DE802}" type="datetime'''''''2''''''''''''''''0''''''''1''''''''''''''''''''6'''''''">
              <a:rPr kumimoji="0" lang="en-US" altLang="en-US" sz="1200" b="0" i="0" u="none" strike="noStrike" kern="1200" cap="none" spc="0" normalizeH="0" baseline="0" noProof="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ct val="0"/>
                </a:spcBef>
                <a:spcAft>
                  <a:spcPct val="0"/>
                </a:spcAft>
                <a:buClrTx/>
                <a:buSzTx/>
                <a:buFont typeface="Arial"/>
                <a:buNone/>
                <a:tabLst/>
                <a:defRPr/>
              </a:pPr>
              <a:t>2016</a:t>
            </a:fld>
            <a:endParaRPr kumimoji="0" lang="pt-BR" sz="1200" b="0" i="0" u="none" strike="noStrike" kern="1200" cap="none" spc="0" normalizeH="0" baseline="0" noProof="0" dirty="0">
              <a:ln>
                <a:noFill/>
              </a:ln>
              <a:solidFill>
                <a:srgbClr val="000000"/>
              </a:solidFill>
              <a:effectLst/>
              <a:uLnTx/>
              <a:uFillTx/>
              <a:latin typeface="Calibri"/>
              <a:ea typeface="+mn-ea"/>
              <a:cs typeface="+mn-cs"/>
              <a:sym typeface="+mn-lt"/>
            </a:endParaRPr>
          </a:p>
        </p:txBody>
      </p:sp>
      <p:sp>
        <p:nvSpPr>
          <p:cNvPr id="41" name="Espaço Reservado para Texto 2083"/>
          <p:cNvSpPr>
            <a:spLocks noGrp="1"/>
          </p:cNvSpPr>
          <p:nvPr>
            <p:custDataLst>
              <p:tags r:id="rId26"/>
            </p:custDataLst>
          </p:nvPr>
        </p:nvSpPr>
        <p:spPr bwMode="auto">
          <a:xfrm>
            <a:off x="4156075" y="4324350"/>
            <a:ext cx="311150" cy="182563"/>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AF3CC732-A183-4C7B-A817-7AFB9DFE9685}" type="datetime'''''''20''''''''''''1''''''''''''''5'''''">
              <a:rPr kumimoji="0" lang="en-US" altLang="en-US" sz="12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pt-BR" sz="1200" b="0" i="0" u="none" strike="noStrike" kern="1200" cap="none" spc="0" normalizeH="0" baseline="0" noProof="0" dirty="0">
              <a:ln>
                <a:noFill/>
              </a:ln>
              <a:solidFill>
                <a:srgbClr val="000000"/>
              </a:solidFill>
              <a:effectLst/>
              <a:uLnTx/>
              <a:uFillTx/>
              <a:latin typeface="Calibri"/>
              <a:ea typeface="+mn-ea"/>
              <a:cs typeface="+mn-cs"/>
              <a:sym typeface="+mn-lt"/>
            </a:endParaRPr>
          </a:p>
        </p:txBody>
      </p:sp>
      <p:sp>
        <p:nvSpPr>
          <p:cNvPr id="44" name="Retângulo 43"/>
          <p:cNvSpPr/>
          <p:nvPr/>
        </p:nvSpPr>
        <p:spPr>
          <a:xfrm>
            <a:off x="167759" y="3979165"/>
            <a:ext cx="56982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Área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Potencial</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Tratada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lang="en-US" sz="1200" dirty="0">
                <a:solidFill>
                  <a:prstClr val="black"/>
                </a:solidFill>
                <a:latin typeface="Calibri"/>
              </a:rPr>
              <a:t>(1.000 ha)</a:t>
            </a:r>
            <a:r>
              <a:rPr kumimoji="0" lang="en-US" sz="1200" b="0" i="0" u="none" strike="noStrike" kern="1200" cap="none" spc="0" normalizeH="0" baseline="0" noProof="0" dirty="0">
                <a:ln>
                  <a:noFill/>
                </a:ln>
                <a:solidFill>
                  <a:prstClr val="black"/>
                </a:solidFill>
                <a:effectLst/>
                <a:uLnTx/>
                <a:uFillTx/>
                <a:latin typeface="Calibri"/>
                <a:ea typeface="+mn-ea"/>
                <a:cs typeface="+mn-cs"/>
              </a:rPr>
              <a:t> = 3.102 (2014/15) </a:t>
            </a:r>
            <a:r>
              <a:rPr kumimoji="0" lang="en-US" sz="1200" b="0" i="0" u="none" strike="noStrike" kern="0" cap="none" spc="0" normalizeH="0" baseline="0" noProof="0" dirty="0">
                <a:ln>
                  <a:noFill/>
                </a:ln>
                <a:solidFill>
                  <a:prstClr val="black"/>
                </a:solidFill>
                <a:effectLst/>
                <a:uLnTx/>
                <a:uFillTx/>
                <a:latin typeface="Calibri"/>
                <a:ea typeface="+mn-ea"/>
                <a:cs typeface="+mn-cs"/>
              </a:rPr>
              <a:t>/ 3.046 (2015/16).</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Espaço Reservado para Número de Slide 1"/>
          <p:cNvSpPr>
            <a:spLocks noGrp="1"/>
          </p:cNvSpPr>
          <p:nvPr>
            <p:ph type="sldNum" sz="quarter" idx="12"/>
          </p:nvPr>
        </p:nvSpPr>
        <p:spPr>
          <a:xfrm>
            <a:off x="8844040" y="6447792"/>
            <a:ext cx="2844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B96999-F27E-9542-9907-095C074C860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Espaço Reservado para Rodapé 1"/>
          <p:cNvSpPr>
            <a:spLocks noGrp="1"/>
          </p:cNvSpPr>
          <p:nvPr>
            <p:ph type="ftr" sz="quarter" idx="11"/>
          </p:nvPr>
        </p:nvSpPr>
        <p:spPr>
          <a:xfrm>
            <a:off x="609600" y="6434729"/>
            <a:ext cx="917786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Source: Spark -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bip</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lang="en-US" dirty="0">
                <a:solidFill>
                  <a:prstClr val="white"/>
                </a:solidFill>
                <a:latin typeface="Calibri"/>
              </a:rPr>
              <a:t>Summer Corn</a:t>
            </a:r>
            <a:r>
              <a:rPr kumimoji="0" lang="en-US" sz="1200" b="0" i="0" u="none" strike="noStrike" kern="1200" cap="none" spc="0" normalizeH="0" baseline="0" noProof="0" dirty="0">
                <a:ln>
                  <a:noFill/>
                </a:ln>
                <a:solidFill>
                  <a:prstClr val="white"/>
                </a:solidFill>
                <a:effectLst/>
                <a:uLnTx/>
                <a:uFillTx/>
                <a:latin typeface="Calibri"/>
                <a:ea typeface="+mn-ea"/>
                <a:cs typeface="+mn-cs"/>
              </a:rPr>
              <a:t> 2015/16</a:t>
            </a:r>
          </a:p>
        </p:txBody>
      </p:sp>
      <p:graphicFrame>
        <p:nvGraphicFramePr>
          <p:cNvPr id="22" name="Objeto 21"/>
          <p:cNvGraphicFramePr>
            <a:graphicFrameLocks/>
          </p:cNvGraphicFramePr>
          <p:nvPr>
            <p:custDataLst>
              <p:tags r:id="rId27"/>
            </p:custDataLst>
            <p:extLst/>
          </p:nvPr>
        </p:nvGraphicFramePr>
        <p:xfrm>
          <a:off x="6248400" y="3962400"/>
          <a:ext cx="5886496" cy="1981410"/>
        </p:xfrm>
        <a:graphic>
          <a:graphicData uri="http://schemas.openxmlformats.org/presentationml/2006/ole">
            <mc:AlternateContent xmlns:mc="http://schemas.openxmlformats.org/markup-compatibility/2006">
              <mc:Choice xmlns:v="urn:schemas-microsoft-com:vml" Requires="v">
                <p:oleObj spid="_x0000_s5341" name="Chart" r:id="rId91" imgW="5886411" imgH="1981168" progId="MSGraph.Chart.8">
                  <p:embed followColorScheme="full"/>
                </p:oleObj>
              </mc:Choice>
              <mc:Fallback>
                <p:oleObj name="Chart" r:id="rId91" imgW="5886411" imgH="1981168" progId="MSGraph.Chart.8">
                  <p:embed followColorScheme="full"/>
                  <p:pic>
                    <p:nvPicPr>
                      <p:cNvPr id="0" name=""/>
                      <p:cNvPicPr/>
                      <p:nvPr/>
                    </p:nvPicPr>
                    <p:blipFill>
                      <a:blip r:embed="rId92"/>
                      <a:stretch>
                        <a:fillRect/>
                      </a:stretch>
                    </p:blipFill>
                    <p:spPr>
                      <a:xfrm>
                        <a:off x="6248400" y="3962400"/>
                        <a:ext cx="5886496" cy="1981410"/>
                      </a:xfrm>
                      <a:prstGeom prst="rect">
                        <a:avLst/>
                      </a:prstGeom>
                    </p:spPr>
                  </p:pic>
                </p:oleObj>
              </mc:Fallback>
            </mc:AlternateContent>
          </a:graphicData>
        </a:graphic>
      </p:graphicFrame>
      <p:cxnSp>
        <p:nvCxnSpPr>
          <p:cNvPr id="149" name="Conector reto 148"/>
          <p:cNvCxnSpPr/>
          <p:nvPr>
            <p:custDataLst>
              <p:tags r:id="rId28"/>
            </p:custDataLst>
          </p:nvPr>
        </p:nvCxnSpPr>
        <p:spPr bwMode="auto">
          <a:xfrm>
            <a:off x="8153400" y="5251450"/>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52" name="Conector reto 151"/>
          <p:cNvCxnSpPr/>
          <p:nvPr>
            <p:custDataLst>
              <p:tags r:id="rId29"/>
            </p:custDataLst>
          </p:nvPr>
        </p:nvCxnSpPr>
        <p:spPr bwMode="auto">
          <a:xfrm>
            <a:off x="10163175" y="5243513"/>
            <a:ext cx="0" cy="109538"/>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53" name="Conector reto 152"/>
          <p:cNvCxnSpPr/>
          <p:nvPr>
            <p:custDataLst>
              <p:tags r:id="rId30"/>
            </p:custDataLst>
          </p:nvPr>
        </p:nvCxnSpPr>
        <p:spPr bwMode="auto">
          <a:xfrm>
            <a:off x="7148513" y="4984750"/>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58" name="Conector reto 157"/>
          <p:cNvCxnSpPr/>
          <p:nvPr>
            <p:custDataLst>
              <p:tags r:id="rId31"/>
            </p:custDataLst>
          </p:nvPr>
        </p:nvCxnSpPr>
        <p:spPr bwMode="auto">
          <a:xfrm>
            <a:off x="11168063" y="4279900"/>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48" name="Conector reto 147"/>
          <p:cNvCxnSpPr/>
          <p:nvPr>
            <p:custDataLst>
              <p:tags r:id="rId32"/>
            </p:custDataLst>
          </p:nvPr>
        </p:nvCxnSpPr>
        <p:spPr bwMode="auto">
          <a:xfrm>
            <a:off x="9158288" y="5308600"/>
            <a:ext cx="0" cy="101600"/>
          </a:xfrm>
          <a:prstGeom prst="line">
            <a:avLst/>
          </a:prstGeom>
          <a:ln w="635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68" name="Text Placeholder 2"/>
          <p:cNvSpPr>
            <a:spLocks noGrp="1"/>
          </p:cNvSpPr>
          <p:nvPr>
            <p:custDataLst>
              <p:tags r:id="rId33"/>
            </p:custDataLst>
          </p:nvPr>
        </p:nvSpPr>
        <p:spPr bwMode="auto">
          <a:xfrm>
            <a:off x="9779000" y="5884863"/>
            <a:ext cx="768350" cy="122238"/>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E87B37F2-E6D1-4C15-AB88-0FEB0085D394}" type="datetime'''''''''C''arb''''o''''''xi''''''n + Th''i''''''''ram'''''''">
              <a:rPr lang="pt-BR" altLang="en-US" sz="800">
                <a:solidFill>
                  <a:srgbClr val="000000"/>
                </a:solidFill>
              </a:rPr>
              <a:pPr/>
              <a:t>Carboxin + Thiram</a:t>
            </a:fld>
            <a:endParaRPr kumimoji="0" lang="pt-BR" sz="800" strike="noStrike" kern="1200" cap="none" spc="0" normalizeH="0" noProof="0" dirty="0">
              <a:ln>
                <a:noFill/>
              </a:ln>
              <a:solidFill>
                <a:srgbClr val="000000"/>
              </a:solidFill>
              <a:effectLst/>
              <a:uLnTx/>
              <a:uFillTx/>
              <a:sym typeface="+mn-lt"/>
            </a:endParaRPr>
          </a:p>
        </p:txBody>
      </p:sp>
      <p:sp useBgFill="1">
        <p:nvSpPr>
          <p:cNvPr id="77" name="Espaço Reservado para Texto 2"/>
          <p:cNvSpPr>
            <a:spLocks noGrp="1"/>
          </p:cNvSpPr>
          <p:nvPr>
            <p:custDataLst>
              <p:tags r:id="rId34"/>
            </p:custDataLst>
          </p:nvPr>
        </p:nvSpPr>
        <p:spPr bwMode="gray">
          <a:xfrm>
            <a:off x="8023225" y="5673725"/>
            <a:ext cx="261938" cy="152400"/>
          </a:xfrm>
          <a:prstGeom prst="rect">
            <a:avLst/>
          </a:prstGeom>
        </p:spPr>
        <p:txBody>
          <a:bodyPr vert="horz" wrap="none" lIns="17463" tIns="0" rIns="17463"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17B64F50-EBC2-4C37-A0AD-F5401DC182EA}" type="datetime'''''''''''''0'''''''''''''''''''''''''''',''0''''''''''''3'">
              <a:rPr lang="pt-BR" altLang="en-US" sz="1000">
                <a:sym typeface="+mn-lt"/>
              </a:rPr>
              <a:pPr marL="0" indent="0" algn="ctr">
                <a:lnSpc>
                  <a:spcPct val="100000"/>
                </a:lnSpc>
                <a:spcBef>
                  <a:spcPct val="0"/>
                </a:spcBef>
                <a:spcAft>
                  <a:spcPct val="0"/>
                </a:spcAft>
                <a:buNone/>
              </a:pPr>
              <a:t>0,03</a:t>
            </a:fld>
            <a:endParaRPr lang="pt-BR" sz="1000" dirty="0">
              <a:sym typeface="+mn-lt"/>
            </a:endParaRPr>
          </a:p>
        </p:txBody>
      </p:sp>
      <p:sp>
        <p:nvSpPr>
          <p:cNvPr id="163" name="Text Placeholder 2"/>
          <p:cNvSpPr>
            <a:spLocks noGrp="1"/>
          </p:cNvSpPr>
          <p:nvPr>
            <p:custDataLst>
              <p:tags r:id="rId35"/>
            </p:custDataLst>
          </p:nvPr>
        </p:nvSpPr>
        <p:spPr bwMode="auto">
          <a:xfrm>
            <a:off x="6657975" y="5884863"/>
            <a:ext cx="981075"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D702ABC6-4621-4DBA-883F-01C4BDAA5FBF}" type="datetime'''Flud''ioxoni''''l +'' Meta''l''axi''l''-M + Thia''bendazole'">
              <a:rPr lang="pt-BR" altLang="en-US" sz="800">
                <a:solidFill>
                  <a:srgbClr val="000000"/>
                </a:solidFill>
                <a:sym typeface="+mn-lt"/>
              </a:rPr>
              <a:pPr/>
              <a:t>Fludioxonil + Metalaxil-M + Thiabendazole</a:t>
            </a:fld>
            <a:endParaRPr kumimoji="0" lang="pt-BR" sz="800" strike="noStrike" kern="1200" cap="none" spc="0" normalizeH="0" noProof="0" dirty="0">
              <a:ln>
                <a:noFill/>
              </a:ln>
              <a:solidFill>
                <a:srgbClr val="000000"/>
              </a:solidFill>
              <a:effectLst/>
              <a:uLnTx/>
              <a:uFillTx/>
              <a:sym typeface="+mn-lt"/>
            </a:endParaRPr>
          </a:p>
        </p:txBody>
      </p:sp>
      <p:sp useBgFill="1">
        <p:nvSpPr>
          <p:cNvPr id="99" name="Espaço Reservado para Texto 2"/>
          <p:cNvSpPr>
            <a:spLocks noGrp="1"/>
          </p:cNvSpPr>
          <p:nvPr>
            <p:custDataLst>
              <p:tags r:id="rId36"/>
            </p:custDataLst>
          </p:nvPr>
        </p:nvSpPr>
        <p:spPr bwMode="gray">
          <a:xfrm>
            <a:off x="10033000" y="5243513"/>
            <a:ext cx="261938" cy="152400"/>
          </a:xfrm>
          <a:prstGeom prst="rect">
            <a:avLst/>
          </a:prstGeom>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EEBC177D-ED62-4E39-8108-07B7EED609D4}" type="datetime'''0'''''''',''''''''''''''''''''''''''''''''''''''''0''''6'">
              <a:rPr lang="pt-BR" altLang="en-US" sz="1000">
                <a:sym typeface="+mn-lt"/>
              </a:rPr>
              <a:pPr marL="0" indent="0" algn="ctr">
                <a:lnSpc>
                  <a:spcPct val="100000"/>
                </a:lnSpc>
                <a:spcBef>
                  <a:spcPct val="0"/>
                </a:spcBef>
                <a:spcAft>
                  <a:spcPct val="0"/>
                </a:spcAft>
                <a:buNone/>
              </a:pPr>
              <a:t>0,06</a:t>
            </a:fld>
            <a:endParaRPr lang="pt-BR" sz="1000" dirty="0">
              <a:sym typeface="+mn-lt"/>
            </a:endParaRPr>
          </a:p>
        </p:txBody>
      </p:sp>
      <p:sp>
        <p:nvSpPr>
          <p:cNvPr id="164" name="Text Placeholder 2"/>
          <p:cNvSpPr>
            <a:spLocks noGrp="1"/>
          </p:cNvSpPr>
          <p:nvPr>
            <p:custDataLst>
              <p:tags r:id="rId37"/>
            </p:custDataLst>
          </p:nvPr>
        </p:nvSpPr>
        <p:spPr bwMode="auto">
          <a:xfrm>
            <a:off x="8686800" y="5884863"/>
            <a:ext cx="944563" cy="122238"/>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DEA10D16-5491-461A-B17D-D39647BF8B6B}" type="datetime'''''C''''ar''b''''e''n''''d''''''azi''''m + T''''''hiram'">
              <a:rPr lang="pt-BR" altLang="en-US" sz="800">
                <a:solidFill>
                  <a:srgbClr val="000000"/>
                </a:solidFill>
              </a:rPr>
              <a:pPr/>
              <a:t>Carbendazim + Thiram</a:t>
            </a:fld>
            <a:endParaRPr kumimoji="0" lang="pt-BR" sz="800" strike="noStrike" kern="1200" cap="none" spc="0" normalizeH="0" noProof="0" dirty="0">
              <a:ln>
                <a:noFill/>
              </a:ln>
              <a:solidFill>
                <a:srgbClr val="000000"/>
              </a:solidFill>
              <a:effectLst/>
              <a:uLnTx/>
              <a:uFillTx/>
              <a:sym typeface="+mn-lt"/>
            </a:endParaRPr>
          </a:p>
        </p:txBody>
      </p:sp>
      <p:sp>
        <p:nvSpPr>
          <p:cNvPr id="162" name="Text Placeholder 2"/>
          <p:cNvSpPr>
            <a:spLocks noGrp="1"/>
          </p:cNvSpPr>
          <p:nvPr>
            <p:custDataLst>
              <p:tags r:id="rId38"/>
            </p:custDataLst>
          </p:nvPr>
        </p:nvSpPr>
        <p:spPr bwMode="auto">
          <a:xfrm>
            <a:off x="7883525" y="5884863"/>
            <a:ext cx="541338"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DD2AA8DE-D451-4B00-A071-FCC3DD1F05A1}" type="datetime'''''Fl''''ud''''''''ioxo''nil'' +'' ''Met''a''l''axi''''l-M'">
              <a:rPr lang="pt-BR" altLang="en-US" sz="800">
                <a:solidFill>
                  <a:srgbClr val="000000"/>
                </a:solidFill>
                <a:sym typeface="+mn-lt"/>
              </a:rPr>
              <a:pPr/>
              <a:t>Fludioxonil + Metalaxil-M</a:t>
            </a:fld>
            <a:endParaRPr kumimoji="0" lang="pt-BR" sz="800" strike="noStrike" kern="1200" cap="none" spc="0" normalizeH="0" noProof="0" dirty="0">
              <a:ln>
                <a:noFill/>
              </a:ln>
              <a:solidFill>
                <a:srgbClr val="000000"/>
              </a:solidFill>
              <a:effectLst/>
              <a:uLnTx/>
              <a:uFillTx/>
              <a:sym typeface="+mn-lt"/>
            </a:endParaRPr>
          </a:p>
        </p:txBody>
      </p:sp>
      <p:sp>
        <p:nvSpPr>
          <p:cNvPr id="165" name="Text Placeholder 2"/>
          <p:cNvSpPr>
            <a:spLocks noGrp="1"/>
          </p:cNvSpPr>
          <p:nvPr>
            <p:custDataLst>
              <p:tags r:id="rId39"/>
            </p:custDataLst>
          </p:nvPr>
        </p:nvSpPr>
        <p:spPr bwMode="auto">
          <a:xfrm>
            <a:off x="10744200" y="5884863"/>
            <a:ext cx="849313" cy="244475"/>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D2002B4-4E70-482B-A411-18E2ACDE657D}" type="datetime'F''luazi''''na''''m + T''h''ioph''anat''e'' ''me''''thy''''l'">
              <a:rPr lang="pt-BR" altLang="en-US" sz="800">
                <a:solidFill>
                  <a:srgbClr val="000000"/>
                </a:solidFill>
                <a:sym typeface="+mn-lt"/>
              </a:rPr>
              <a:pPr/>
              <a:t>Fluazinam + Thiophanate methyl</a:t>
            </a:fld>
            <a:endParaRPr kumimoji="0" lang="pt-BR" sz="800" strike="noStrike" kern="1200" cap="none" spc="0" normalizeH="0" noProof="0" dirty="0">
              <a:ln>
                <a:noFill/>
              </a:ln>
              <a:solidFill>
                <a:srgbClr val="000000"/>
              </a:solidFill>
              <a:effectLst/>
              <a:uLnTx/>
              <a:uFillTx/>
              <a:sym typeface="+mn-lt"/>
            </a:endParaRPr>
          </a:p>
        </p:txBody>
      </p:sp>
      <p:sp>
        <p:nvSpPr>
          <p:cNvPr id="170" name="Retângulo 169"/>
          <p:cNvSpPr/>
          <p:nvPr>
            <p:custDataLst>
              <p:tags r:id="rId40"/>
            </p:custDataLst>
          </p:nvPr>
        </p:nvSpPr>
        <p:spPr bwMode="auto">
          <a:xfrm>
            <a:off x="9210675" y="4268788"/>
            <a:ext cx="179388" cy="133350"/>
          </a:xfrm>
          <a:prstGeom prst="rect">
            <a:avLst/>
          </a:prstGeom>
          <a:solidFill>
            <a:srgbClr val="364D6E"/>
          </a:solidFill>
          <a:ln w="9525">
            <a:solidFill>
              <a:schemeClr val="bg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69" name="Conector reto 168"/>
          <p:cNvCxnSpPr/>
          <p:nvPr>
            <p:custDataLst>
              <p:tags r:id="rId41"/>
            </p:custDataLst>
          </p:nvPr>
        </p:nvCxnSpPr>
        <p:spPr>
          <a:xfrm>
            <a:off x="7697788" y="4335463"/>
            <a:ext cx="179388" cy="0"/>
          </a:xfrm>
          <a:prstGeom prst="line">
            <a:avLst/>
          </a:prstGeom>
          <a:noFill/>
          <a:ln w="25400" cap="flat" cmpd="sng" algn="ctr">
            <a:noFill/>
            <a:prstDash val="solid"/>
          </a:ln>
          <a:effectLst/>
          <a:extLst>
            <a:ext uri="{91240B29-F687-4F45-9708-019B960494DF}">
              <a14:hiddenLine xmlns:a14="http://schemas.microsoft.com/office/drawing/2010/main" w="25400" cap="flat" cmpd="sng" algn="ctr">
                <a:solidFill>
                  <a:schemeClr val="accent1"/>
                </a:solidFill>
                <a:prstDash val="solid"/>
              </a14:hiddenLine>
            </a:ex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71" name="Elipse 170"/>
          <p:cNvSpPr/>
          <p:nvPr>
            <p:custDataLst>
              <p:tags r:id="rId42"/>
            </p:custDataLst>
          </p:nvPr>
        </p:nvSpPr>
        <p:spPr bwMode="auto">
          <a:xfrm>
            <a:off x="7758113" y="4306888"/>
            <a:ext cx="57150" cy="57150"/>
          </a:xfrm>
          <a:prstGeom prst="ellipse">
            <a:avLst/>
          </a:prstGeom>
          <a:solidFill>
            <a:srgbClr val="C30C3E"/>
          </a:solidFill>
          <a:ln w="9525">
            <a:solidFill>
              <a:srgbClr val="C30C3E"/>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Text Placeholder 2"/>
          <p:cNvSpPr>
            <a:spLocks noGrp="1"/>
          </p:cNvSpPr>
          <p:nvPr>
            <p:custDataLst>
              <p:tags r:id="rId43"/>
            </p:custDataLst>
          </p:nvPr>
        </p:nvSpPr>
        <p:spPr bwMode="auto">
          <a:xfrm>
            <a:off x="7927975" y="4264025"/>
            <a:ext cx="118110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E14D8721-EC98-4EA8-8BE4-66BC56A79DA2}" type="datetime'Appl''''''''''icati''''o''''n Rat''''''''e'' ''''''(L/h''a)'">
              <a:rPr lang="pt-BR" altLang="en-US" sz="1000">
                <a:solidFill>
                  <a:srgbClr val="000000"/>
                </a:solidFill>
              </a:rPr>
              <a:pPr marL="0" lvl="0" indent="0">
                <a:spcBef>
                  <a:spcPct val="0"/>
                </a:spcBef>
                <a:spcAft>
                  <a:spcPct val="0"/>
                </a:spcAft>
                <a:buNone/>
                <a:defRPr/>
              </a:pPr>
              <a:t>Application Rate (L/ha)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72" name="Text Placeholder 2"/>
          <p:cNvSpPr>
            <a:spLocks noGrp="1"/>
          </p:cNvSpPr>
          <p:nvPr>
            <p:custDataLst>
              <p:tags r:id="rId44"/>
            </p:custDataLst>
          </p:nvPr>
        </p:nvSpPr>
        <p:spPr bwMode="auto">
          <a:xfrm>
            <a:off x="9440863" y="4264025"/>
            <a:ext cx="1039813"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CB531377-16AF-4AF2-8BCF-378E2FE40D8D}" type="datetime'M''ea''''''''n ''''''Co''st ''(''''''''''''US$/h''''a'')'''">
              <a:rPr lang="pt-BR" altLang="en-US" sz="1000">
                <a:solidFill>
                  <a:srgbClr val="000000"/>
                </a:solidFill>
              </a:rPr>
              <a:pPr marL="0" lvl="0" indent="0">
                <a:spcBef>
                  <a:spcPct val="0"/>
                </a:spcBef>
                <a:spcAft>
                  <a:spcPct val="0"/>
                </a:spcAft>
                <a:buNone/>
                <a:defRPr/>
              </a:pPr>
              <a:t>Mean Cost (US$/ha)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cxnSp>
        <p:nvCxnSpPr>
          <p:cNvPr id="179" name="Conector reto 178"/>
          <p:cNvCxnSpPr/>
          <p:nvPr/>
        </p:nvCxnSpPr>
        <p:spPr>
          <a:xfrm flipV="1">
            <a:off x="6519176" y="5151296"/>
            <a:ext cx="539686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7" name="Objeto 36"/>
          <p:cNvGraphicFramePr>
            <a:graphicFrameLocks/>
          </p:cNvGraphicFramePr>
          <p:nvPr>
            <p:custDataLst>
              <p:tags r:id="rId45"/>
            </p:custDataLst>
            <p:extLst/>
          </p:nvPr>
        </p:nvGraphicFramePr>
        <p:xfrm>
          <a:off x="495300" y="1485900"/>
          <a:ext cx="2247991" cy="2247953"/>
        </p:xfrm>
        <a:graphic>
          <a:graphicData uri="http://schemas.openxmlformats.org/presentationml/2006/ole">
            <mc:AlternateContent xmlns:mc="http://schemas.openxmlformats.org/markup-compatibility/2006">
              <mc:Choice xmlns:v="urn:schemas-microsoft-com:vml" Requires="v">
                <p:oleObj spid="_x0000_s5342" name="Chart" r:id="rId93" imgW="2247827" imgH="2248003" progId="MSGraph.Chart.8">
                  <p:embed followColorScheme="full"/>
                </p:oleObj>
              </mc:Choice>
              <mc:Fallback>
                <p:oleObj name="Chart" r:id="rId93" imgW="2247827" imgH="2248003" progId="MSGraph.Chart.8">
                  <p:embed followColorScheme="full"/>
                  <p:pic>
                    <p:nvPicPr>
                      <p:cNvPr id="0" name=""/>
                      <p:cNvPicPr/>
                      <p:nvPr/>
                    </p:nvPicPr>
                    <p:blipFill>
                      <a:blip r:embed="rId94"/>
                      <a:stretch>
                        <a:fillRect/>
                      </a:stretch>
                    </p:blipFill>
                    <p:spPr>
                      <a:xfrm>
                        <a:off x="495300" y="1485900"/>
                        <a:ext cx="2247991" cy="2247953"/>
                      </a:xfrm>
                      <a:prstGeom prst="rect">
                        <a:avLst/>
                      </a:prstGeom>
                    </p:spPr>
                  </p:pic>
                </p:oleObj>
              </mc:Fallback>
            </mc:AlternateContent>
          </a:graphicData>
        </a:graphic>
      </p:graphicFrame>
      <p:sp>
        <p:nvSpPr>
          <p:cNvPr id="223" name="Espaço Reservado para Texto 2"/>
          <p:cNvSpPr>
            <a:spLocks noGrp="1"/>
          </p:cNvSpPr>
          <p:nvPr>
            <p:custDataLst>
              <p:tags r:id="rId46"/>
            </p:custDataLst>
          </p:nvPr>
        </p:nvSpPr>
        <p:spPr bwMode="gray">
          <a:xfrm>
            <a:off x="1468438" y="1841500"/>
            <a:ext cx="231775" cy="182563"/>
          </a:xfrm>
          <a:prstGeom prst="rect">
            <a:avLst/>
          </a:prstGeom>
          <a:solidFill>
            <a:srgbClr val="9FDC23"/>
          </a:solidFill>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AB9F7D62-4D4D-48B4-A38C-1CDB34EC0509}" type="datetime'''2%'''''''''''''''''''''''''''">
              <a:rPr lang="pt-BR" altLang="en-US" sz="1200"/>
              <a:pPr/>
              <a:t>2%</a:t>
            </a:fld>
            <a:endParaRPr lang="pt-BR" sz="1200" dirty="0">
              <a:sym typeface="+mn-lt"/>
            </a:endParaRPr>
          </a:p>
        </p:txBody>
      </p:sp>
      <p:sp>
        <p:nvSpPr>
          <p:cNvPr id="183" name="Espaço Reservado para Texto 2"/>
          <p:cNvSpPr>
            <a:spLocks noGrp="1"/>
          </p:cNvSpPr>
          <p:nvPr>
            <p:custDataLst>
              <p:tags r:id="rId47"/>
            </p:custDataLst>
          </p:nvPr>
        </p:nvSpPr>
        <p:spPr bwMode="gray">
          <a:xfrm>
            <a:off x="1350963" y="1657350"/>
            <a:ext cx="231775" cy="182563"/>
          </a:xfrm>
          <a:prstGeom prst="rect">
            <a:avLst/>
          </a:prstGeom>
          <a:solidFill>
            <a:schemeClr val="accent2"/>
          </a:solidFill>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A6853339-CEED-4D18-8E5B-76678B027663}" type="datetime'''''''''''''''''''''''''2%'''''''''''''''''''''''">
              <a:rPr lang="pt-BR" altLang="en-US" sz="1200"/>
              <a:pPr/>
              <a:t>2%</a:t>
            </a:fld>
            <a:endParaRPr lang="pt-BR" sz="1200" dirty="0">
              <a:sym typeface="+mn-lt"/>
            </a:endParaRPr>
          </a:p>
        </p:txBody>
      </p:sp>
      <p:sp>
        <p:nvSpPr>
          <p:cNvPr id="182" name="Espaço Reservado para Texto 2"/>
          <p:cNvSpPr>
            <a:spLocks noGrp="1"/>
          </p:cNvSpPr>
          <p:nvPr>
            <p:custDataLst>
              <p:tags r:id="rId48"/>
            </p:custDataLst>
          </p:nvPr>
        </p:nvSpPr>
        <p:spPr bwMode="gray">
          <a:xfrm>
            <a:off x="911225" y="1906588"/>
            <a:ext cx="3095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DE78553A-3C5B-4763-9EBA-77B7D6C16061}" type="datetime'''''''''''''''''''''''''''''''''''1''''''''6''''''''%'''">
              <a:rPr lang="pt-BR" altLang="en-US" sz="1200"/>
              <a:pPr/>
              <a:t>16%</a:t>
            </a:fld>
            <a:endParaRPr lang="pt-BR" sz="1200" dirty="0">
              <a:sym typeface="+mn-lt"/>
            </a:endParaRPr>
          </a:p>
        </p:txBody>
      </p:sp>
      <p:sp>
        <p:nvSpPr>
          <p:cNvPr id="181" name="Espaço Reservado para Texto 2"/>
          <p:cNvSpPr>
            <a:spLocks noGrp="1"/>
          </p:cNvSpPr>
          <p:nvPr>
            <p:custDataLst>
              <p:tags r:id="rId49"/>
            </p:custDataLst>
          </p:nvPr>
        </p:nvSpPr>
        <p:spPr bwMode="gray">
          <a:xfrm>
            <a:off x="1954213" y="3209925"/>
            <a:ext cx="3095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CF3B3609-E378-422E-8E89-830544EEA720}" type="datetime'''8''''0''''''''''''''''''''''''''''%'''''''''''''''''''''''">
              <a:rPr lang="pt-BR" altLang="en-US" sz="1200">
                <a:solidFill>
                  <a:schemeClr val="bg1"/>
                </a:solidFill>
              </a:rPr>
              <a:pPr/>
              <a:t>80%</a:t>
            </a:fld>
            <a:endParaRPr lang="pt-BR" sz="1200" dirty="0">
              <a:solidFill>
                <a:schemeClr val="bg1"/>
              </a:solidFill>
              <a:sym typeface="+mn-lt"/>
            </a:endParaRPr>
          </a:p>
        </p:txBody>
      </p:sp>
      <p:sp>
        <p:nvSpPr>
          <p:cNvPr id="47" name="Retângulo 46"/>
          <p:cNvSpPr/>
          <p:nvPr>
            <p:custDataLst>
              <p:tags r:id="rId50"/>
            </p:custDataLst>
          </p:nvPr>
        </p:nvSpPr>
        <p:spPr bwMode="auto">
          <a:xfrm>
            <a:off x="3414713" y="2524125"/>
            <a:ext cx="214313" cy="160338"/>
          </a:xfrm>
          <a:prstGeom prst="rect">
            <a:avLst/>
          </a:prstGeom>
          <a:solidFill>
            <a:schemeClr val="accent2"/>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p:custDataLst>
              <p:tags r:id="rId51"/>
            </p:custDataLst>
          </p:nvPr>
        </p:nvSpPr>
        <p:spPr bwMode="auto">
          <a:xfrm>
            <a:off x="3414713" y="2057400"/>
            <a:ext cx="214313" cy="160338"/>
          </a:xfrm>
          <a:prstGeom prst="rect">
            <a:avLst/>
          </a:prstGeom>
          <a:solidFill>
            <a:srgbClr val="4C6C9C"/>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custDataLst>
              <p:tags r:id="rId52"/>
            </p:custDataLst>
          </p:nvPr>
        </p:nvSpPr>
        <p:spPr bwMode="auto">
          <a:xfrm>
            <a:off x="3414713" y="2757488"/>
            <a:ext cx="214312" cy="160338"/>
          </a:xfrm>
          <a:prstGeom prst="rect">
            <a:avLst/>
          </a:prstGeom>
          <a:solidFill>
            <a:srgbClr val="9FDC23"/>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p:cNvSpPr/>
          <p:nvPr>
            <p:custDataLst>
              <p:tags r:id="rId53"/>
            </p:custDataLst>
          </p:nvPr>
        </p:nvSpPr>
        <p:spPr bwMode="auto">
          <a:xfrm>
            <a:off x="3414713" y="2290763"/>
            <a:ext cx="214313" cy="160338"/>
          </a:xfrm>
          <a:prstGeom prst="rect">
            <a:avLst/>
          </a:prstGeom>
          <a:solidFill>
            <a:srgbClr val="F8D823"/>
          </a:solidFill>
          <a:ln w="3175"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4" name="Espaço Reservado para Texto 2"/>
          <p:cNvSpPr>
            <a:spLocks noGrp="1"/>
          </p:cNvSpPr>
          <p:nvPr>
            <p:custDataLst>
              <p:tags r:id="rId54"/>
            </p:custDataLst>
          </p:nvPr>
        </p:nvSpPr>
        <p:spPr bwMode="auto">
          <a:xfrm>
            <a:off x="3679825" y="2752725"/>
            <a:ext cx="18510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94DD7004-69E3-4001-821F-03405B9F5AED}" type="datetime'''Distribu''''i''do''r t''''r''''at''ou n''a fa''''''z''enda'">
              <a:rPr lang="pt-BR" altLang="en-US" sz="1200"/>
              <a:pPr/>
              <a:t>Distribuidor tratou na fazenda</a:t>
            </a:fld>
            <a:endParaRPr lang="pt-BR" sz="1200" dirty="0">
              <a:sym typeface="+mn-lt"/>
            </a:endParaRPr>
          </a:p>
        </p:txBody>
      </p:sp>
      <p:sp>
        <p:nvSpPr>
          <p:cNvPr id="185" name="Espaço Reservado para Texto 2"/>
          <p:cNvSpPr>
            <a:spLocks noGrp="1"/>
          </p:cNvSpPr>
          <p:nvPr>
            <p:custDataLst>
              <p:tags r:id="rId55"/>
            </p:custDataLst>
          </p:nvPr>
        </p:nvSpPr>
        <p:spPr bwMode="auto">
          <a:xfrm>
            <a:off x="3679825" y="2286000"/>
            <a:ext cx="10985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343976A5-0DCE-45A0-A675-7D757A703358}" type="datetime'''T''''ra''tou'''''' ''na'''''' faze''''''''''n''d''''''a'''''">
              <a:rPr lang="pt-BR" altLang="en-US" sz="1200"/>
              <a:pPr/>
              <a:t>Tratou na fazenda</a:t>
            </a:fld>
            <a:endParaRPr lang="pt-BR" sz="1200" dirty="0">
              <a:sym typeface="+mn-lt"/>
            </a:endParaRPr>
          </a:p>
        </p:txBody>
      </p:sp>
      <p:sp>
        <p:nvSpPr>
          <p:cNvPr id="186" name="Espaço Reservado para Texto 2"/>
          <p:cNvSpPr>
            <a:spLocks noGrp="1"/>
          </p:cNvSpPr>
          <p:nvPr>
            <p:custDataLst>
              <p:tags r:id="rId56"/>
            </p:custDataLst>
          </p:nvPr>
        </p:nvSpPr>
        <p:spPr bwMode="auto">
          <a:xfrm>
            <a:off x="3679825" y="2519363"/>
            <a:ext cx="170180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8653A4BD-5EFE-4E55-A73E-D413170A1BFB}" type="datetime'Distri''bu''''idor'''' ''tratou ''n''''o ''can''a''''''l'''">
              <a:rPr lang="pt-BR" altLang="en-US" sz="1200"/>
              <a:pPr/>
              <a:t>Distribuidor tratou no canal</a:t>
            </a:fld>
            <a:endParaRPr lang="pt-BR" sz="1200" dirty="0">
              <a:sym typeface="+mn-lt"/>
            </a:endParaRPr>
          </a:p>
        </p:txBody>
      </p:sp>
      <p:sp>
        <p:nvSpPr>
          <p:cNvPr id="184" name="Espaço Reservado para Texto 2"/>
          <p:cNvSpPr>
            <a:spLocks noGrp="1"/>
          </p:cNvSpPr>
          <p:nvPr>
            <p:custDataLst>
              <p:tags r:id="rId57"/>
            </p:custDataLst>
          </p:nvPr>
        </p:nvSpPr>
        <p:spPr bwMode="auto">
          <a:xfrm>
            <a:off x="3679825" y="2052638"/>
            <a:ext cx="173672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pPr>
            <a:fld id="{03E53759-24FA-4EA8-8D98-3A128E39CE56}" type="datetime'C''om''''pr''''ou'' ''a s''emen''te ''tra''''''t''ada'''">
              <a:rPr lang="pt-BR" altLang="en-US" sz="1200"/>
              <a:pPr/>
              <a:t>Comprou a semente tratada</a:t>
            </a:fld>
            <a:endParaRPr lang="pt-BR" sz="1200" dirty="0">
              <a:sym typeface="+mn-lt"/>
            </a:endParaRPr>
          </a:p>
        </p:txBody>
      </p:sp>
      <p:graphicFrame>
        <p:nvGraphicFramePr>
          <p:cNvPr id="190" name="Objeto 189"/>
          <p:cNvGraphicFramePr>
            <a:graphicFrameLocks/>
          </p:cNvGraphicFramePr>
          <p:nvPr>
            <p:custDataLst>
              <p:tags r:id="rId58"/>
            </p:custDataLst>
            <p:extLst/>
          </p:nvPr>
        </p:nvGraphicFramePr>
        <p:xfrm>
          <a:off x="6400799" y="1866900"/>
          <a:ext cx="1381280" cy="961907"/>
        </p:xfrm>
        <a:graphic>
          <a:graphicData uri="http://schemas.openxmlformats.org/presentationml/2006/ole">
            <mc:AlternateContent xmlns:mc="http://schemas.openxmlformats.org/markup-compatibility/2006">
              <mc:Choice xmlns:v="urn:schemas-microsoft-com:vml" Requires="v">
                <p:oleObj spid="_x0000_s5343" name="Chart" r:id="rId95" imgW="1381300" imgH="961968" progId="MSGraph.Chart.8">
                  <p:embed followColorScheme="full"/>
                </p:oleObj>
              </mc:Choice>
              <mc:Fallback>
                <p:oleObj name="Chart" r:id="rId95" imgW="1381300" imgH="961968" progId="MSGraph.Chart.8">
                  <p:embed followColorScheme="full"/>
                  <p:pic>
                    <p:nvPicPr>
                      <p:cNvPr id="0" name=""/>
                      <p:cNvPicPr/>
                      <p:nvPr/>
                    </p:nvPicPr>
                    <p:blipFill>
                      <a:blip r:embed="rId96"/>
                      <a:stretch>
                        <a:fillRect/>
                      </a:stretch>
                    </p:blipFill>
                    <p:spPr>
                      <a:xfrm>
                        <a:off x="6400799" y="1866900"/>
                        <a:ext cx="1381280" cy="961907"/>
                      </a:xfrm>
                      <a:prstGeom prst="rect">
                        <a:avLst/>
                      </a:prstGeom>
                    </p:spPr>
                  </p:pic>
                </p:oleObj>
              </mc:Fallback>
            </mc:AlternateContent>
          </a:graphicData>
        </a:graphic>
      </p:graphicFrame>
      <p:cxnSp>
        <p:nvCxnSpPr>
          <p:cNvPr id="192" name="Conector reto 191"/>
          <p:cNvCxnSpPr/>
          <p:nvPr>
            <p:custDataLst>
              <p:tags r:id="rId59"/>
            </p:custDataLst>
          </p:nvPr>
        </p:nvCxnSpPr>
        <p:spPr bwMode="auto">
          <a:xfrm>
            <a:off x="7286625" y="1601788"/>
            <a:ext cx="0" cy="296863"/>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93" name="Conector reto 192"/>
          <p:cNvCxnSpPr/>
          <p:nvPr>
            <p:custDataLst>
              <p:tags r:id="rId60"/>
            </p:custDataLst>
          </p:nvPr>
        </p:nvCxnSpPr>
        <p:spPr bwMode="auto">
          <a:xfrm>
            <a:off x="6881813" y="16017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1" name="Conector reto 190"/>
          <p:cNvCxnSpPr/>
          <p:nvPr>
            <p:custDataLst>
              <p:tags r:id="rId61"/>
            </p:custDataLst>
          </p:nvPr>
        </p:nvCxnSpPr>
        <p:spPr bwMode="auto">
          <a:xfrm flipV="1">
            <a:off x="6881813" y="1601788"/>
            <a:ext cx="0" cy="17303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95" name="Text Placeholder 2"/>
          <p:cNvSpPr>
            <a:spLocks noGrp="1"/>
          </p:cNvSpPr>
          <p:nvPr>
            <p:custDataLst>
              <p:tags r:id="rId62"/>
            </p:custDataLst>
          </p:nvPr>
        </p:nvSpPr>
        <p:spPr bwMode="gray">
          <a:xfrm>
            <a:off x="6718300" y="1812925"/>
            <a:ext cx="327025"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25FB614-45AA-4840-AEAF-C6BE62629314}" type="datetime'4''''''''''''''''''''''''''''''.''''01''''''9'''''''''''''">
              <a:rPr lang="pt-BR" altLang="en-US" sz="1000">
                <a:solidFill>
                  <a:srgbClr val="000000"/>
                </a:solidFill>
              </a:rPr>
              <a:pPr/>
              <a:t>4.019</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6" name="Text Placeholder 2"/>
          <p:cNvSpPr>
            <a:spLocks noGrp="1"/>
          </p:cNvSpPr>
          <p:nvPr>
            <p:custDataLst>
              <p:tags r:id="rId63"/>
            </p:custDataLst>
          </p:nvPr>
        </p:nvSpPr>
        <p:spPr bwMode="auto">
          <a:xfrm>
            <a:off x="6829425" y="1504950"/>
            <a:ext cx="508000"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CA01CCA4-751F-49F6-A526-5AB80BF9EA0F}" type="datetime'-16'''',''5''''''''''''''''''''''''''''''''''''%'''''''">
              <a:rPr lang="en-US" altLang="en-US" sz="1000" b="1">
                <a:solidFill>
                  <a:srgbClr val="000000"/>
                </a:solidFill>
              </a:rPr>
              <a:pPr/>
              <a:t>-16,5%</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194" name="Espaço Reservado para Texto 2055"/>
          <p:cNvSpPr>
            <a:spLocks noGrp="1"/>
          </p:cNvSpPr>
          <p:nvPr>
            <p:custDataLst>
              <p:tags r:id="rId64"/>
            </p:custDataLst>
          </p:nvPr>
        </p:nvSpPr>
        <p:spPr bwMode="auto">
          <a:xfrm>
            <a:off x="6700838" y="2798763"/>
            <a:ext cx="762000"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C560E04-1F73-4797-869F-293EF43F3A5E}" type="datetime'''Ár''ea Cul''t''i''vada ''''(''''''1''.''''''''''0''''00 ha)'">
              <a:rPr lang="en-US" altLang="en-US" sz="1000">
                <a:solidFill>
                  <a:srgbClr val="000000"/>
                </a:solidFill>
              </a:rPr>
              <a:pPr/>
              <a:t>Área Cultivada (1.000 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7" name="Text Placeholder 2"/>
          <p:cNvSpPr>
            <a:spLocks noGrp="1"/>
          </p:cNvSpPr>
          <p:nvPr>
            <p:custDataLst>
              <p:tags r:id="rId65"/>
            </p:custDataLst>
          </p:nvPr>
        </p:nvSpPr>
        <p:spPr bwMode="gray">
          <a:xfrm>
            <a:off x="7123113" y="1936750"/>
            <a:ext cx="327025"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814C8A74-90F4-4EE1-9A57-E34C87047014}" type="datetime'3''''''''.''''''''''''''''''3''''''''''''''''''5''''''''''4'">
              <a:rPr lang="pt-BR" altLang="en-US" sz="1000">
                <a:solidFill>
                  <a:srgbClr val="000000"/>
                </a:solidFill>
              </a:rPr>
              <a:pPr/>
              <a:t>3.354</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98" name="Retângulo 197"/>
          <p:cNvSpPr/>
          <p:nvPr>
            <p:custDataLst>
              <p:tags r:id="rId66"/>
            </p:custDataLst>
          </p:nvPr>
        </p:nvSpPr>
        <p:spPr bwMode="auto">
          <a:xfrm>
            <a:off x="11382375" y="2486025"/>
            <a:ext cx="214313" cy="160338"/>
          </a:xfrm>
          <a:prstGeom prst="rect">
            <a:avLst/>
          </a:prstGeom>
          <a:solidFill>
            <a:srgbClr val="364D6E"/>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tângulo 198"/>
          <p:cNvSpPr/>
          <p:nvPr>
            <p:custDataLst>
              <p:tags r:id="rId67"/>
            </p:custDataLst>
          </p:nvPr>
        </p:nvSpPr>
        <p:spPr bwMode="auto">
          <a:xfrm>
            <a:off x="11382375" y="2252663"/>
            <a:ext cx="214313" cy="160338"/>
          </a:xfrm>
          <a:prstGeom prst="rect">
            <a:avLst/>
          </a:prstGeom>
          <a:solidFill>
            <a:srgbClr val="F4D833"/>
          </a:solidFill>
          <a:ln w="9525">
            <a:solidFill>
              <a:schemeClr val="tx1"/>
            </a:solidFill>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Text Placeholder 2"/>
          <p:cNvSpPr>
            <a:spLocks noGrp="1"/>
          </p:cNvSpPr>
          <p:nvPr>
            <p:custDataLst>
              <p:tags r:id="rId68"/>
            </p:custDataLst>
          </p:nvPr>
        </p:nvSpPr>
        <p:spPr bwMode="auto">
          <a:xfrm>
            <a:off x="11647488" y="2247900"/>
            <a:ext cx="5318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A45A1370-E37D-4198-BD7D-E45F936A92FB}" type="datetime'''''''''2''01''''''4/''1''''''''''''''5'">
              <a:rPr lang="en-US" altLang="en-US" sz="1200" b="1">
                <a:solidFill>
                  <a:srgbClr val="000000"/>
                </a:solidFill>
              </a:rPr>
              <a:pPr/>
              <a:t>2014/15</a:t>
            </a:fld>
            <a:endParaRPr kumimoji="0" lang="en-US" sz="12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201" name="Text Placeholder 2"/>
          <p:cNvSpPr>
            <a:spLocks noGrp="1"/>
          </p:cNvSpPr>
          <p:nvPr>
            <p:custDataLst>
              <p:tags r:id="rId69"/>
            </p:custDataLst>
          </p:nvPr>
        </p:nvSpPr>
        <p:spPr bwMode="auto">
          <a:xfrm>
            <a:off x="11647488" y="2481263"/>
            <a:ext cx="53181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defRPr/>
            </a:pPr>
            <a:fld id="{5C439D55-DC6B-44B3-8BA2-363379EEE1A7}" type="datetime'''''''2''''0''''''''''''''''15''/1''''''''''6'''''''">
              <a:rPr lang="en-US" altLang="en-US" sz="1200" b="1">
                <a:solidFill>
                  <a:srgbClr val="000000"/>
                </a:solidFill>
              </a:rPr>
              <a:pPr/>
              <a:t>2015/16</a:t>
            </a:fld>
            <a:endParaRPr kumimoji="0" lang="en-US" sz="1200" b="1" i="0" strike="noStrike" kern="1200" cap="none" spc="0" normalizeH="0" noProof="0" dirty="0">
              <a:ln>
                <a:noFill/>
              </a:ln>
              <a:solidFill>
                <a:srgbClr val="000000"/>
              </a:solidFill>
              <a:effectLst/>
              <a:uLnTx/>
              <a:uFillTx/>
              <a:latin typeface="Calibri"/>
              <a:ea typeface="+mn-ea"/>
              <a:cs typeface="+mn-cs"/>
              <a:sym typeface="+mn-lt"/>
            </a:endParaRPr>
          </a:p>
        </p:txBody>
      </p:sp>
      <p:graphicFrame>
        <p:nvGraphicFramePr>
          <p:cNvPr id="202" name="Objeto 201"/>
          <p:cNvGraphicFramePr>
            <a:graphicFrameLocks/>
          </p:cNvGraphicFramePr>
          <p:nvPr>
            <p:custDataLst>
              <p:tags r:id="rId70"/>
            </p:custDataLst>
            <p:extLst/>
          </p:nvPr>
        </p:nvGraphicFramePr>
        <p:xfrm>
          <a:off x="8115299" y="1866900"/>
          <a:ext cx="1381280" cy="961907"/>
        </p:xfrm>
        <a:graphic>
          <a:graphicData uri="http://schemas.openxmlformats.org/presentationml/2006/ole">
            <mc:AlternateContent xmlns:mc="http://schemas.openxmlformats.org/markup-compatibility/2006">
              <mc:Choice xmlns:v="urn:schemas-microsoft-com:vml" Requires="v">
                <p:oleObj spid="_x0000_s5344" name="Chart" r:id="rId97" imgW="1381300" imgH="961968" progId="MSGraph.Chart.8">
                  <p:embed followColorScheme="full"/>
                </p:oleObj>
              </mc:Choice>
              <mc:Fallback>
                <p:oleObj name="Chart" r:id="rId97" imgW="1381300" imgH="961968" progId="MSGraph.Chart.8">
                  <p:embed followColorScheme="full"/>
                  <p:pic>
                    <p:nvPicPr>
                      <p:cNvPr id="0" name=""/>
                      <p:cNvPicPr/>
                      <p:nvPr/>
                    </p:nvPicPr>
                    <p:blipFill>
                      <a:blip r:embed="rId98"/>
                      <a:stretch>
                        <a:fillRect/>
                      </a:stretch>
                    </p:blipFill>
                    <p:spPr>
                      <a:xfrm>
                        <a:off x="8115299" y="1866900"/>
                        <a:ext cx="1381280" cy="961907"/>
                      </a:xfrm>
                      <a:prstGeom prst="rect">
                        <a:avLst/>
                      </a:prstGeom>
                    </p:spPr>
                  </p:pic>
                </p:oleObj>
              </mc:Fallback>
            </mc:AlternateContent>
          </a:graphicData>
        </a:graphic>
      </p:graphicFrame>
      <p:cxnSp>
        <p:nvCxnSpPr>
          <p:cNvPr id="205" name="Conector reto 204"/>
          <p:cNvCxnSpPr/>
          <p:nvPr>
            <p:custDataLst>
              <p:tags r:id="rId71"/>
            </p:custDataLst>
          </p:nvPr>
        </p:nvCxnSpPr>
        <p:spPr bwMode="auto">
          <a:xfrm>
            <a:off x="8982075" y="1525588"/>
            <a:ext cx="0" cy="249238"/>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03" name="Conector reto 202"/>
          <p:cNvCxnSpPr/>
          <p:nvPr>
            <p:custDataLst>
              <p:tags r:id="rId72"/>
            </p:custDataLst>
          </p:nvPr>
        </p:nvCxnSpPr>
        <p:spPr bwMode="auto">
          <a:xfrm flipV="1">
            <a:off x="8577263" y="1525588"/>
            <a:ext cx="0" cy="24923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06" name="Conector reto 205"/>
          <p:cNvCxnSpPr/>
          <p:nvPr>
            <p:custDataLst>
              <p:tags r:id="rId73"/>
            </p:custDataLst>
          </p:nvPr>
        </p:nvCxnSpPr>
        <p:spPr bwMode="auto">
          <a:xfrm>
            <a:off x="8577263" y="15255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9" name="Text Placeholder 2"/>
          <p:cNvSpPr>
            <a:spLocks noGrp="1"/>
          </p:cNvSpPr>
          <p:nvPr>
            <p:custDataLst>
              <p:tags r:id="rId74"/>
            </p:custDataLst>
          </p:nvPr>
        </p:nvSpPr>
        <p:spPr bwMode="auto">
          <a:xfrm>
            <a:off x="8570913" y="1428750"/>
            <a:ext cx="415925"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21F7BB1C-F9BB-4F4E-AF99-AB51444FC036}" type="datetime'-0'''''''''''''''''''''''',''''''''''''''1''''''''%'''''">
              <a:rPr lang="en-US" altLang="en-US" sz="1000" b="1">
                <a:solidFill>
                  <a:srgbClr val="000000"/>
                </a:solidFill>
              </a:rPr>
              <a:pPr/>
              <a:t>-0,1%</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207" name="Espaço Reservado para Texto 2055"/>
          <p:cNvSpPr>
            <a:spLocks noGrp="1"/>
          </p:cNvSpPr>
          <p:nvPr>
            <p:custDataLst>
              <p:tags r:id="rId75"/>
            </p:custDataLst>
          </p:nvPr>
        </p:nvSpPr>
        <p:spPr bwMode="auto">
          <a:xfrm>
            <a:off x="8242300" y="2798763"/>
            <a:ext cx="1069975"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C4AA7D57-E8FB-43D4-82A8-144689B6027E}" type="datetime'A''doç''ã''''o do'' ''t''''ra''''t''ament''o ''''(%'' ''Área)'">
              <a:rPr lang="en-US" altLang="en-US" sz="1000">
                <a:solidFill>
                  <a:srgbClr val="000000"/>
                </a:solidFill>
              </a:rPr>
              <a:pPr/>
              <a:t>Adoção do tratamento (% Área)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101" name="Espaço Reservado para Texto 2"/>
          <p:cNvSpPr>
            <a:spLocks noGrp="1"/>
          </p:cNvSpPr>
          <p:nvPr>
            <p:custDataLst>
              <p:tags r:id="rId76"/>
            </p:custDataLst>
          </p:nvPr>
        </p:nvSpPr>
        <p:spPr bwMode="gray">
          <a:xfrm>
            <a:off x="8855075" y="18129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03BF9C26-4CC1-47EC-9DB7-BBB47A81522E}" type="datetime'''''''''''''''''''''''7''''''''''''''''''''4''''''''''%'''''''">
              <a:rPr lang="pt-BR" altLang="en-US" sz="1000"/>
              <a:pPr/>
              <a:t>74%</a:t>
            </a:fld>
            <a:endParaRPr lang="pt-BR" sz="1000" dirty="0">
              <a:sym typeface="+mn-lt"/>
            </a:endParaRPr>
          </a:p>
        </p:txBody>
      </p:sp>
      <p:sp>
        <p:nvSpPr>
          <p:cNvPr id="100" name="Espaço Reservado para Texto 2"/>
          <p:cNvSpPr>
            <a:spLocks noGrp="1"/>
          </p:cNvSpPr>
          <p:nvPr>
            <p:custDataLst>
              <p:tags r:id="rId77"/>
            </p:custDataLst>
          </p:nvPr>
        </p:nvSpPr>
        <p:spPr bwMode="gray">
          <a:xfrm>
            <a:off x="8450263" y="1812925"/>
            <a:ext cx="255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A30F7741-3E1D-42AB-A134-F031B3B35A57}" type="datetime'''''''''''''7''''''''''''''''''''''4''''''''''''''%'''''">
              <a:rPr lang="pt-BR" altLang="en-US" sz="1000"/>
              <a:pPr/>
              <a:t>74%</a:t>
            </a:fld>
            <a:endParaRPr lang="pt-BR" sz="1000" dirty="0">
              <a:sym typeface="+mn-lt"/>
            </a:endParaRPr>
          </a:p>
        </p:txBody>
      </p:sp>
      <p:graphicFrame>
        <p:nvGraphicFramePr>
          <p:cNvPr id="215" name="Objeto 214"/>
          <p:cNvGraphicFramePr>
            <a:graphicFrameLocks/>
          </p:cNvGraphicFramePr>
          <p:nvPr>
            <p:custDataLst>
              <p:tags r:id="rId78"/>
            </p:custDataLst>
            <p:extLst/>
          </p:nvPr>
        </p:nvGraphicFramePr>
        <p:xfrm>
          <a:off x="9905999" y="1866900"/>
          <a:ext cx="1381280" cy="961907"/>
        </p:xfrm>
        <a:graphic>
          <a:graphicData uri="http://schemas.openxmlformats.org/presentationml/2006/ole">
            <mc:AlternateContent xmlns:mc="http://schemas.openxmlformats.org/markup-compatibility/2006">
              <mc:Choice xmlns:v="urn:schemas-microsoft-com:vml" Requires="v">
                <p:oleObj spid="_x0000_s5345" name="Chart" r:id="rId99" imgW="1381300" imgH="961968" progId="MSGraph.Chart.8">
                  <p:embed followColorScheme="full"/>
                </p:oleObj>
              </mc:Choice>
              <mc:Fallback>
                <p:oleObj name="Chart" r:id="rId99" imgW="1381300" imgH="961968" progId="MSGraph.Chart.8">
                  <p:embed followColorScheme="full"/>
                  <p:pic>
                    <p:nvPicPr>
                      <p:cNvPr id="0" name=""/>
                      <p:cNvPicPr/>
                      <p:nvPr/>
                    </p:nvPicPr>
                    <p:blipFill>
                      <a:blip r:embed="rId100"/>
                      <a:stretch>
                        <a:fillRect/>
                      </a:stretch>
                    </p:blipFill>
                    <p:spPr>
                      <a:xfrm>
                        <a:off x="9905999" y="1866900"/>
                        <a:ext cx="1381280" cy="961907"/>
                      </a:xfrm>
                      <a:prstGeom prst="rect">
                        <a:avLst/>
                      </a:prstGeom>
                    </p:spPr>
                  </p:pic>
                </p:oleObj>
              </mc:Fallback>
            </mc:AlternateContent>
          </a:graphicData>
        </a:graphic>
      </p:graphicFrame>
      <p:cxnSp>
        <p:nvCxnSpPr>
          <p:cNvPr id="218" name="Conector reto 217"/>
          <p:cNvCxnSpPr/>
          <p:nvPr>
            <p:custDataLst>
              <p:tags r:id="rId79"/>
            </p:custDataLst>
          </p:nvPr>
        </p:nvCxnSpPr>
        <p:spPr bwMode="auto">
          <a:xfrm>
            <a:off x="10396538" y="1601788"/>
            <a:ext cx="40481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7" name="Conector reto 216"/>
          <p:cNvCxnSpPr/>
          <p:nvPr>
            <p:custDataLst>
              <p:tags r:id="rId80"/>
            </p:custDataLst>
          </p:nvPr>
        </p:nvCxnSpPr>
        <p:spPr bwMode="auto">
          <a:xfrm>
            <a:off x="10801350" y="1601788"/>
            <a:ext cx="0" cy="392113"/>
          </a:xfrm>
          <a:prstGeom prst="line">
            <a:avLst/>
          </a:prstGeom>
          <a:ln w="12700">
            <a:solidFill>
              <a:schemeClr val="tx1"/>
            </a:solidFill>
            <a:headEnd type="none"/>
            <a:tailEnd type="triangl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16" name="Conector reto 215"/>
          <p:cNvCxnSpPr/>
          <p:nvPr>
            <p:custDataLst>
              <p:tags r:id="rId81"/>
            </p:custDataLst>
          </p:nvPr>
        </p:nvCxnSpPr>
        <p:spPr bwMode="auto">
          <a:xfrm flipV="1">
            <a:off x="10396538" y="1601788"/>
            <a:ext cx="0" cy="173038"/>
          </a:xfrm>
          <a:prstGeom prst="line">
            <a:avLst/>
          </a:prstGeom>
          <a:ln w="12700">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81" name="Espaço Reservado para Texto 2"/>
          <p:cNvSpPr>
            <a:spLocks noGrp="1"/>
          </p:cNvSpPr>
          <p:nvPr>
            <p:custDataLst>
              <p:tags r:id="rId82"/>
            </p:custDataLst>
          </p:nvPr>
        </p:nvSpPr>
        <p:spPr bwMode="gray">
          <a:xfrm>
            <a:off x="10671175" y="2032000"/>
            <a:ext cx="26193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647DED7E-7CBA-44DA-B329-FA6EAFE0F448}" type="datetime'''''''''''''''0,''8''2'''''''''''''''''''''''''''''''''''''''">
              <a:rPr lang="pt-BR" altLang="en-US" sz="1000"/>
              <a:pPr/>
              <a:t>0,82</a:t>
            </a:fld>
            <a:endParaRPr lang="pt-BR" sz="1000" dirty="0">
              <a:sym typeface="+mn-lt"/>
            </a:endParaRPr>
          </a:p>
        </p:txBody>
      </p:sp>
      <p:sp>
        <p:nvSpPr>
          <p:cNvPr id="80" name="Espaço Reservado para Texto 2"/>
          <p:cNvSpPr>
            <a:spLocks noGrp="1"/>
          </p:cNvSpPr>
          <p:nvPr>
            <p:custDataLst>
              <p:tags r:id="rId83"/>
            </p:custDataLst>
          </p:nvPr>
        </p:nvSpPr>
        <p:spPr bwMode="gray">
          <a:xfrm>
            <a:off x="10266363" y="1812925"/>
            <a:ext cx="26193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C5183331-F12B-4D19-AE4E-383F2FD9A90C}" type="datetime'''''''1,''''''''''''''''''1''''7'''''''">
              <a:rPr lang="pt-BR" altLang="en-US" sz="1000"/>
              <a:pPr/>
              <a:t>1,17</a:t>
            </a:fld>
            <a:endParaRPr lang="pt-BR" sz="1000" dirty="0">
              <a:sym typeface="+mn-lt"/>
            </a:endParaRPr>
          </a:p>
        </p:txBody>
      </p:sp>
      <p:sp>
        <p:nvSpPr>
          <p:cNvPr id="221" name="Text Placeholder 2"/>
          <p:cNvSpPr>
            <a:spLocks noGrp="1"/>
          </p:cNvSpPr>
          <p:nvPr>
            <p:custDataLst>
              <p:tags r:id="rId84"/>
            </p:custDataLst>
          </p:nvPr>
        </p:nvSpPr>
        <p:spPr bwMode="auto">
          <a:xfrm>
            <a:off x="10344150" y="1504950"/>
            <a:ext cx="508000" cy="19367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90000"/>
              </a:lnSpc>
              <a:spcBef>
                <a:spcPct val="0"/>
              </a:spcBef>
              <a:spcAft>
                <a:spcPct val="0"/>
              </a:spcAft>
              <a:buNone/>
              <a:defRPr/>
            </a:pPr>
            <a:fld id="{58FE1763-7CCF-439E-A799-FE78B5B74C23}" type="datetime'''''-''''''''''''''''''29'''''''''''''',''9''%'''''''''''''">
              <a:rPr lang="en-US" altLang="en-US" sz="1000" b="1">
                <a:solidFill>
                  <a:srgbClr val="000000"/>
                </a:solidFill>
              </a:rPr>
              <a:pPr/>
              <a:t>-29,9%</a:t>
            </a:fld>
            <a:endParaRPr kumimoji="0" lang="en-US" sz="1000" b="1" i="0" strike="noStrike" kern="1200" cap="none" spc="0" normalizeH="0" noProof="0" dirty="0">
              <a:ln>
                <a:noFill/>
              </a:ln>
              <a:solidFill>
                <a:srgbClr val="000000"/>
              </a:solidFill>
              <a:effectLst/>
              <a:uLnTx/>
              <a:uFillTx/>
              <a:latin typeface="Calibri"/>
              <a:ea typeface="+mn-ea"/>
              <a:cs typeface="+mn-cs"/>
              <a:sym typeface="+mn-lt"/>
            </a:endParaRPr>
          </a:p>
        </p:txBody>
      </p:sp>
      <p:sp>
        <p:nvSpPr>
          <p:cNvPr id="219" name="Espaço Reservado para Texto 2055"/>
          <p:cNvSpPr>
            <a:spLocks noGrp="1"/>
          </p:cNvSpPr>
          <p:nvPr>
            <p:custDataLst>
              <p:tags r:id="rId85"/>
            </p:custDataLst>
          </p:nvPr>
        </p:nvSpPr>
        <p:spPr bwMode="auto">
          <a:xfrm>
            <a:off x="10263188" y="2798763"/>
            <a:ext cx="668338" cy="30480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95D9606-4373-49CA-89ED-5F84D7AC2E9D}" type="datetime'Cu''sto'''' M''é''''di''''o'' ''''(U''''''SD''''''''/''ha)'">
              <a:rPr lang="en-US" altLang="en-US" sz="1000">
                <a:solidFill>
                  <a:srgbClr val="000000"/>
                </a:solidFill>
              </a:rPr>
              <a:pPr/>
              <a:t>Custo Médio (USD/ha)</a:t>
            </a:fld>
            <a:endParaRPr kumimoji="0" lang="pt-BR" sz="1000" b="0" i="0" strike="noStrike" kern="1200" cap="none" spc="0" normalizeH="0" noProof="0" dirty="0">
              <a:ln>
                <a:noFill/>
              </a:ln>
              <a:solidFill>
                <a:srgbClr val="000000"/>
              </a:solidFill>
              <a:effectLst/>
              <a:uLnTx/>
              <a:uFillTx/>
              <a:latin typeface="Calibri"/>
              <a:ea typeface="+mn-ea"/>
              <a:cs typeface="+mn-cs"/>
              <a:sym typeface="+mn-lt"/>
            </a:endParaRPr>
          </a:p>
        </p:txBody>
      </p:sp>
      <p:sp>
        <p:nvSpPr>
          <p:cNvPr id="82" name="Retângulo 81"/>
          <p:cNvSpPr/>
          <p:nvPr/>
        </p:nvSpPr>
        <p:spPr>
          <a:xfrm>
            <a:off x="151857" y="3722331"/>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PRINCIPAIS IA’s UTILIZADOS: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tângulo 101"/>
          <p:cNvSpPr/>
          <p:nvPr/>
        </p:nvSpPr>
        <p:spPr>
          <a:xfrm>
            <a:off x="6553347" y="999349"/>
            <a:ext cx="4319296"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INDICADORES DE MERCADO:</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Retângulo 102"/>
          <p:cNvSpPr/>
          <p:nvPr/>
        </p:nvSpPr>
        <p:spPr>
          <a:xfrm>
            <a:off x="6553346" y="3720965"/>
            <a:ext cx="5135493"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DOSE E CUSTO DOS PRINCIPAIS PRODUTOS COMERCIAIS: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CaixaDeTexto 103"/>
          <p:cNvSpPr txBox="1"/>
          <p:nvPr/>
        </p:nvSpPr>
        <p:spPr>
          <a:xfrm>
            <a:off x="6145910" y="6064662"/>
            <a:ext cx="5704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PAT %:           30%                         39%                        </a:t>
            </a:r>
            <a:r>
              <a:rPr lang="pt-BR" sz="1100" b="1" kern="0" dirty="0">
                <a:solidFill>
                  <a:sysClr val="windowText" lastClr="000000"/>
                </a:solidFill>
                <a:latin typeface="Calibri"/>
              </a:rPr>
              <a:t>23</a:t>
            </a: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                          </a:t>
            </a:r>
            <a:r>
              <a:rPr lang="pt-BR" sz="1100" b="1" kern="0" dirty="0">
                <a:solidFill>
                  <a:sysClr val="windowText" lastClr="000000"/>
                </a:solidFill>
                <a:latin typeface="Calibri"/>
              </a:rPr>
              <a:t>5</a:t>
            </a:r>
            <a:r>
              <a:rPr kumimoji="0" lang="pt-BR" sz="1100" b="1" i="0" u="none" strike="noStrike" kern="0" cap="none" spc="0" normalizeH="0" baseline="0" noProof="0" dirty="0">
                <a:ln>
                  <a:noFill/>
                </a:ln>
                <a:solidFill>
                  <a:sysClr val="windowText" lastClr="000000"/>
                </a:solidFill>
                <a:effectLst/>
                <a:uLnTx/>
                <a:uFillTx/>
                <a:latin typeface="Calibri"/>
                <a:ea typeface="+mn-ea"/>
                <a:cs typeface="+mn-cs"/>
              </a:rPr>
              <a:t>%                             0,2%</a:t>
            </a:r>
          </a:p>
        </p:txBody>
      </p:sp>
    </p:spTree>
    <p:extLst>
      <p:ext uri="{BB962C8B-B14F-4D97-AF65-F5344CB8AC3E}">
        <p14:creationId xmlns:p14="http://schemas.microsoft.com/office/powerpoint/2010/main" val="1019371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TRATAMENTO DE SEMENTE"/>
          <p:cNvPicPr>
            <a:picLocks noChangeAspect="1" noChangeArrowheads="1"/>
          </p:cNvPicPr>
          <p:nvPr/>
        </p:nvPicPr>
        <p:blipFill rotWithShape="1">
          <a:blip r:embed="rId2">
            <a:extLst>
              <a:ext uri="{28A0092B-C50C-407E-A947-70E740481C1C}">
                <a14:useLocalDpi xmlns:a14="http://schemas.microsoft.com/office/drawing/2010/main" val="0"/>
              </a:ext>
            </a:extLst>
          </a:blip>
          <a:srcRect l="1232" t="53374" r="53549" b="13423"/>
          <a:stretch/>
        </p:blipFill>
        <p:spPr bwMode="auto">
          <a:xfrm>
            <a:off x="0" y="2065108"/>
            <a:ext cx="12191999" cy="2909454"/>
          </a:xfrm>
          <a:prstGeom prst="rect">
            <a:avLst/>
          </a:prstGeom>
          <a:ln>
            <a:noFill/>
          </a:ln>
          <a:effectLst>
            <a:softEdge rad="112500"/>
          </a:effectLst>
        </p:spPr>
      </p:pic>
      <p:sp>
        <p:nvSpPr>
          <p:cNvPr id="3" name="Espaço Reservado para Conteúdo 2"/>
          <p:cNvSpPr>
            <a:spLocks noGrp="1"/>
          </p:cNvSpPr>
          <p:nvPr>
            <p:ph idx="1"/>
          </p:nvPr>
        </p:nvSpPr>
        <p:spPr>
          <a:xfrm>
            <a:off x="838200" y="2524260"/>
            <a:ext cx="10515600" cy="1828800"/>
          </a:xfrm>
          <a:solidFill>
            <a:schemeClr val="bg1"/>
          </a:solidFill>
        </p:spPr>
        <p:txBody>
          <a:bodyPr anchor="ctr">
            <a:normAutofit/>
          </a:bodyPr>
          <a:lstStyle/>
          <a:p>
            <a:pPr marL="0" indent="0" algn="ctr">
              <a:buNone/>
            </a:pPr>
            <a:r>
              <a:rPr lang="pt-BR" sz="4000" dirty="0" smtClean="0"/>
              <a:t>APRIMORAMENTO TRATAMENTO DE SEMENTES</a:t>
            </a:r>
            <a:endParaRPr lang="pt-BR" sz="4000" dirty="0"/>
          </a:p>
        </p:txBody>
      </p:sp>
    </p:spTree>
    <p:extLst>
      <p:ext uri="{BB962C8B-B14F-4D97-AF65-F5344CB8AC3E}">
        <p14:creationId xmlns:p14="http://schemas.microsoft.com/office/powerpoint/2010/main" val="31736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TAXA DE UTILIZAÇÃO DE SEMENTES – SOJA</a:t>
            </a:r>
            <a:br>
              <a:rPr lang="pt-BR" dirty="0" smtClean="0"/>
            </a:br>
            <a:endParaRPr lang="pt-BR" dirty="0"/>
          </a:p>
        </p:txBody>
      </p:sp>
      <p:sp>
        <p:nvSpPr>
          <p:cNvPr id="5" name="Retângulo 4"/>
          <p:cNvSpPr/>
          <p:nvPr/>
        </p:nvSpPr>
        <p:spPr>
          <a:xfrm>
            <a:off x="9752358" y="6488668"/>
            <a:ext cx="2439642" cy="369332"/>
          </a:xfrm>
          <a:prstGeom prst="rect">
            <a:avLst/>
          </a:prstGeom>
        </p:spPr>
        <p:txBody>
          <a:bodyPr wrap="none">
            <a:spAutoFit/>
          </a:bodyPr>
          <a:lstStyle/>
          <a:p>
            <a:r>
              <a:rPr lang="pt-BR" dirty="0" smtClean="0"/>
              <a:t>FONTE: ABRASEM, 2014</a:t>
            </a:r>
            <a:endParaRPr lang="pt-BR" dirty="0"/>
          </a:p>
        </p:txBody>
      </p:sp>
      <p:graphicFrame>
        <p:nvGraphicFramePr>
          <p:cNvPr id="6" name="Gráfico 5"/>
          <p:cNvGraphicFramePr>
            <a:graphicFrameLocks/>
          </p:cNvGraphicFramePr>
          <p:nvPr>
            <p:extLst>
              <p:ext uri="{D42A27DB-BD31-4B8C-83A1-F6EECF244321}">
                <p14:modId xmlns:p14="http://schemas.microsoft.com/office/powerpoint/2010/main" val="3026453552"/>
              </p:ext>
            </p:extLst>
          </p:nvPr>
        </p:nvGraphicFramePr>
        <p:xfrm>
          <a:off x="110836" y="1988125"/>
          <a:ext cx="11880000" cy="396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29499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TAMANHO SEMENTE x QUANTIDADE POR PESO/MASSA</a:t>
            </a:r>
            <a:endParaRPr lang="pt-BR" sz="3600"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982674359"/>
              </p:ext>
            </p:extLst>
          </p:nvPr>
        </p:nvGraphicFramePr>
        <p:xfrm>
          <a:off x="1589313" y="2041363"/>
          <a:ext cx="9013374" cy="2397760"/>
        </p:xfrm>
        <a:graphic>
          <a:graphicData uri="http://schemas.openxmlformats.org/drawingml/2006/table">
            <a:tbl>
              <a:tblPr firstRow="1" bandRow="1">
                <a:tableStyleId>{2D5ABB26-0587-4C30-8999-92F81FD0307C}</a:tableStyleId>
              </a:tblPr>
              <a:tblGrid>
                <a:gridCol w="1502229"/>
                <a:gridCol w="1502229"/>
                <a:gridCol w="1502229"/>
                <a:gridCol w="1502229"/>
                <a:gridCol w="1502229"/>
                <a:gridCol w="1502229"/>
              </a:tblGrid>
              <a:tr h="370840">
                <a:tc rowSpan="2">
                  <a:txBody>
                    <a:bodyPr/>
                    <a:lstStyle/>
                    <a:p>
                      <a:pPr algn="ctr"/>
                      <a:r>
                        <a:rPr lang="pt-BR" dirty="0" smtClean="0"/>
                        <a:t>LARGURA</a:t>
                      </a:r>
                    </a:p>
                    <a:p>
                      <a:pPr algn="ctr"/>
                      <a:r>
                        <a:rPr lang="pt-BR" dirty="0" smtClean="0"/>
                        <a:t>(mm)</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pt-BR" dirty="0" smtClean="0"/>
                        <a:t>PESO 1000</a:t>
                      </a:r>
                      <a:r>
                        <a:rPr lang="pt-BR" baseline="0" dirty="0" smtClean="0"/>
                        <a:t> SEMENTES</a:t>
                      </a:r>
                    </a:p>
                    <a:p>
                      <a:pPr algn="ctr"/>
                      <a:r>
                        <a:rPr lang="pt-BR" baseline="0" dirty="0" smtClean="0"/>
                        <a:t>(g)</a:t>
                      </a:r>
                      <a:endParaRPr lang="pt-BR"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pt-BR" dirty="0" smtClean="0"/>
                        <a:t>ÁREA POR SEMENTE</a:t>
                      </a:r>
                    </a:p>
                    <a:p>
                      <a:pPr algn="ctr"/>
                      <a:r>
                        <a:rPr lang="pt-BR" dirty="0" smtClean="0"/>
                        <a:t>(mm²)</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pt-BR" dirty="0" smtClean="0"/>
                        <a:t>100 kg</a:t>
                      </a:r>
                      <a:r>
                        <a:rPr lang="pt-BR" baseline="0" dirty="0" smtClean="0"/>
                        <a:t> SEMENTES</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dirty="0"/>
                    </a:p>
                  </a:txBody>
                  <a:tcPr/>
                </a:tc>
                <a:tc hMerge="1">
                  <a:txBody>
                    <a:bodyPr/>
                    <a:lstStyle/>
                    <a:p>
                      <a:endParaRPr lang="pt-BR" dirty="0"/>
                    </a:p>
                  </a:txBody>
                  <a:tcPr/>
                </a:tc>
              </a:tr>
              <a:tr h="370840">
                <a:tc vMerge="1">
                  <a:txBody>
                    <a:bodyPr/>
                    <a:lstStyle/>
                    <a:p>
                      <a:pPr algn="ct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Nº SEMENTES</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ÁREA SEMEADA </a:t>
                      </a:r>
                    </a:p>
                    <a:p>
                      <a:pPr algn="ctr"/>
                      <a:r>
                        <a:rPr lang="pt-BR" dirty="0" smtClean="0"/>
                        <a:t>(ha)</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ÁREA SEMENTE</a:t>
                      </a:r>
                      <a:r>
                        <a:rPr lang="pt-BR" baseline="0" dirty="0" smtClean="0"/>
                        <a:t> </a:t>
                      </a:r>
                    </a:p>
                    <a:p>
                      <a:pPr algn="ctr"/>
                      <a:r>
                        <a:rPr lang="pt-BR" baseline="0" dirty="0" smtClean="0"/>
                        <a:t>(mm²)</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5</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118</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78,5</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847.458</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3,4</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66.525.453</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6</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181</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113,0</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552.486</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2,2</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62.453.017</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7</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264</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153,9</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378.788</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1,5</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58.280.322</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tângulo 5"/>
          <p:cNvSpPr/>
          <p:nvPr/>
        </p:nvSpPr>
        <p:spPr>
          <a:xfrm>
            <a:off x="1717365" y="5294618"/>
            <a:ext cx="9036577" cy="461665"/>
          </a:xfrm>
          <a:prstGeom prst="rect">
            <a:avLst/>
          </a:prstGeom>
        </p:spPr>
        <p:txBody>
          <a:bodyPr wrap="none">
            <a:spAutoFit/>
          </a:bodyPr>
          <a:lstStyle/>
          <a:p>
            <a:pPr algn="ctr"/>
            <a:r>
              <a:rPr lang="pt-BR" sz="2400" dirty="0" smtClean="0"/>
              <a:t>QUANTO MAIOR SEMENTE MENOR NÚMERO POR HECTARE SEMEADO </a:t>
            </a:r>
            <a:endParaRPr lang="pt-BR" sz="2400" dirty="0"/>
          </a:p>
        </p:txBody>
      </p:sp>
      <p:sp>
        <p:nvSpPr>
          <p:cNvPr id="7" name="Retângulo 6"/>
          <p:cNvSpPr/>
          <p:nvPr/>
        </p:nvSpPr>
        <p:spPr>
          <a:xfrm>
            <a:off x="8549907" y="6519446"/>
            <a:ext cx="3638497" cy="338554"/>
          </a:xfrm>
          <a:prstGeom prst="rect">
            <a:avLst/>
          </a:prstGeom>
        </p:spPr>
        <p:txBody>
          <a:bodyPr wrap="none">
            <a:spAutoFit/>
          </a:bodyPr>
          <a:lstStyle/>
          <a:p>
            <a:r>
              <a:rPr lang="pt-BR" sz="1600" dirty="0" smtClean="0"/>
              <a:t>FONTE: LUDWIG (SEEDNEWS, Nº 2, 2017)</a:t>
            </a:r>
            <a:endParaRPr lang="pt-BR" sz="1600" dirty="0"/>
          </a:p>
        </p:txBody>
      </p:sp>
      <p:sp>
        <p:nvSpPr>
          <p:cNvPr id="8" name="Retângulo 7"/>
          <p:cNvSpPr/>
          <p:nvPr/>
        </p:nvSpPr>
        <p:spPr>
          <a:xfrm>
            <a:off x="5774726" y="1321356"/>
            <a:ext cx="921855" cy="523220"/>
          </a:xfrm>
          <a:prstGeom prst="rect">
            <a:avLst/>
          </a:prstGeom>
        </p:spPr>
        <p:txBody>
          <a:bodyPr wrap="none">
            <a:spAutoFit/>
          </a:bodyPr>
          <a:lstStyle/>
          <a:p>
            <a:r>
              <a:rPr lang="pt-BR" sz="2800" b="1" dirty="0" smtClean="0"/>
              <a:t>SOJA</a:t>
            </a:r>
            <a:endParaRPr lang="pt-BR" sz="2800" b="1" dirty="0"/>
          </a:p>
        </p:txBody>
      </p:sp>
    </p:spTree>
    <p:extLst>
      <p:ext uri="{BB962C8B-B14F-4D97-AF65-F5344CB8AC3E}">
        <p14:creationId xmlns:p14="http://schemas.microsoft.com/office/powerpoint/2010/main" val="911364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4227" y="384281"/>
            <a:ext cx="10515600" cy="1325563"/>
          </a:xfrm>
        </p:spPr>
        <p:txBody>
          <a:bodyPr>
            <a:normAutofit/>
          </a:bodyPr>
          <a:lstStyle/>
          <a:p>
            <a:pPr algn="ctr"/>
            <a:r>
              <a:rPr lang="pt-BR" sz="4000" dirty="0" smtClean="0"/>
              <a:t>TAMANHO SEMENTE  x QUANTIDADE PRODUTO</a:t>
            </a:r>
            <a:endParaRPr lang="pt-BR" sz="4000"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172489982"/>
              </p:ext>
            </p:extLst>
          </p:nvPr>
        </p:nvGraphicFramePr>
        <p:xfrm>
          <a:off x="874775" y="2646919"/>
          <a:ext cx="10515600" cy="1854200"/>
        </p:xfrm>
        <a:graphic>
          <a:graphicData uri="http://schemas.openxmlformats.org/drawingml/2006/table">
            <a:tbl>
              <a:tblPr firstRow="1" bandRow="1">
                <a:tableStyleId>{2D5ABB26-0587-4C30-8999-92F81FD0307C}</a:tableStyleId>
              </a:tblPr>
              <a:tblGrid>
                <a:gridCol w="2103120"/>
                <a:gridCol w="2103120"/>
                <a:gridCol w="2103120"/>
                <a:gridCol w="2103120"/>
                <a:gridCol w="2103120"/>
              </a:tblGrid>
              <a:tr h="370840">
                <a:tc rowSpan="2">
                  <a:txBody>
                    <a:bodyPr/>
                    <a:lstStyle/>
                    <a:p>
                      <a:pPr algn="ctr"/>
                      <a:r>
                        <a:rPr lang="pt-BR" dirty="0" smtClean="0"/>
                        <a:t>Largura</a:t>
                      </a:r>
                    </a:p>
                    <a:p>
                      <a:pPr algn="ctr"/>
                      <a:r>
                        <a:rPr lang="pt-BR" dirty="0" smtClean="0"/>
                        <a:t>(mm)</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pt-BR" dirty="0" smtClean="0"/>
                        <a:t>600 </a:t>
                      </a:r>
                      <a:r>
                        <a:rPr lang="pt-BR" dirty="0" err="1" smtClean="0"/>
                        <a:t>mL</a:t>
                      </a:r>
                      <a:r>
                        <a:rPr lang="pt-BR" dirty="0" smtClean="0"/>
                        <a:t> calda/ 100kg</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dirty="0"/>
                    </a:p>
                  </a:txBody>
                  <a:tcPr/>
                </a:tc>
                <a:tc gridSpan="2">
                  <a:txBody>
                    <a:bodyPr/>
                    <a:lstStyle/>
                    <a:p>
                      <a:pPr algn="ctr"/>
                      <a:r>
                        <a:rPr lang="pt-BR" dirty="0" smtClean="0"/>
                        <a:t>200 </a:t>
                      </a:r>
                      <a:r>
                        <a:rPr lang="pt-BR" dirty="0" err="1" smtClean="0"/>
                        <a:t>mL</a:t>
                      </a:r>
                      <a:r>
                        <a:rPr lang="pt-BR" baseline="0" dirty="0" smtClean="0"/>
                        <a:t> produto/ 100kg</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dirty="0"/>
                    </a:p>
                  </a:txBody>
                  <a:tcPr/>
                </a:tc>
              </a:tr>
              <a:tr h="370840">
                <a:tc vMerge="1">
                  <a:txBody>
                    <a:bodyPr/>
                    <a:lstStyle/>
                    <a:p>
                      <a:endParaRPr lang="pt-BR" dirty="0"/>
                    </a:p>
                  </a:txBody>
                  <a:tcPr/>
                </a:tc>
                <a:tc>
                  <a:txBody>
                    <a:bodyPr/>
                    <a:lstStyle/>
                    <a:p>
                      <a:pPr algn="ctr"/>
                      <a:r>
                        <a:rPr lang="pt-BR" dirty="0" err="1" smtClean="0"/>
                        <a:t>mL</a:t>
                      </a:r>
                      <a:r>
                        <a:rPr lang="pt-BR" dirty="0" smtClean="0"/>
                        <a:t>/ semente</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err="1" smtClean="0"/>
                        <a:t>mL</a:t>
                      </a:r>
                      <a:r>
                        <a:rPr lang="pt-BR" dirty="0" smtClean="0"/>
                        <a:t>/ mm²</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err="1" smtClean="0"/>
                        <a:t>mL</a:t>
                      </a:r>
                      <a:r>
                        <a:rPr lang="pt-BR" dirty="0" smtClean="0"/>
                        <a:t>/ semente</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err="1" smtClean="0"/>
                        <a:t>mL</a:t>
                      </a:r>
                      <a:r>
                        <a:rPr lang="pt-BR" dirty="0" smtClean="0"/>
                        <a:t>/ mm²</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5</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0,000708</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0,000009019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0,000236</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58,8</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6</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0,001086</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0,000009607</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0,000362</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90,9</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7</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0,001584</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0,000010295</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0,000528</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133,3</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tângulo 4"/>
          <p:cNvSpPr/>
          <p:nvPr/>
        </p:nvSpPr>
        <p:spPr>
          <a:xfrm>
            <a:off x="1314955" y="5048617"/>
            <a:ext cx="9754145" cy="461665"/>
          </a:xfrm>
          <a:prstGeom prst="rect">
            <a:avLst/>
          </a:prstGeom>
        </p:spPr>
        <p:txBody>
          <a:bodyPr wrap="none">
            <a:spAutoFit/>
          </a:bodyPr>
          <a:lstStyle/>
          <a:p>
            <a:pPr algn="ctr"/>
            <a:r>
              <a:rPr lang="pt-BR" sz="2400" dirty="0" smtClean="0"/>
              <a:t>QUANTO MAIOR SEMENTE → MAIS PRODUTO POR SEMENTE E POR HECTARE</a:t>
            </a:r>
            <a:endParaRPr lang="pt-BR" sz="2400" dirty="0"/>
          </a:p>
        </p:txBody>
      </p:sp>
      <p:sp>
        <p:nvSpPr>
          <p:cNvPr id="6" name="Retângulo 5"/>
          <p:cNvSpPr/>
          <p:nvPr/>
        </p:nvSpPr>
        <p:spPr>
          <a:xfrm>
            <a:off x="4694054" y="6519446"/>
            <a:ext cx="3638497" cy="338554"/>
          </a:xfrm>
          <a:prstGeom prst="rect">
            <a:avLst/>
          </a:prstGeom>
        </p:spPr>
        <p:txBody>
          <a:bodyPr wrap="none">
            <a:spAutoFit/>
          </a:bodyPr>
          <a:lstStyle/>
          <a:p>
            <a:pPr algn="ctr"/>
            <a:r>
              <a:rPr lang="pt-BR" sz="1600" dirty="0" smtClean="0"/>
              <a:t>FONTE: LUDWIG (SEEDNEWS, Nº 2, 2017)</a:t>
            </a:r>
            <a:endParaRPr lang="pt-BR" sz="1600" dirty="0"/>
          </a:p>
        </p:txBody>
      </p:sp>
      <p:sp>
        <p:nvSpPr>
          <p:cNvPr id="7" name="Retângulo 6"/>
          <p:cNvSpPr/>
          <p:nvPr/>
        </p:nvSpPr>
        <p:spPr>
          <a:xfrm>
            <a:off x="5723714" y="1729544"/>
            <a:ext cx="817724" cy="461665"/>
          </a:xfrm>
          <a:prstGeom prst="rect">
            <a:avLst/>
          </a:prstGeom>
        </p:spPr>
        <p:txBody>
          <a:bodyPr wrap="none">
            <a:spAutoFit/>
          </a:bodyPr>
          <a:lstStyle/>
          <a:p>
            <a:pPr algn="ctr"/>
            <a:r>
              <a:rPr lang="pt-BR" sz="2400" b="1" dirty="0" smtClean="0"/>
              <a:t>SOJA</a:t>
            </a:r>
            <a:endParaRPr lang="pt-BR" b="1" dirty="0"/>
          </a:p>
        </p:txBody>
      </p:sp>
    </p:spTree>
    <p:extLst>
      <p:ext uri="{BB962C8B-B14F-4D97-AF65-F5344CB8AC3E}">
        <p14:creationId xmlns:p14="http://schemas.microsoft.com/office/powerpoint/2010/main" val="3955490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p:spPr>
        <p:txBody>
          <a:bodyPr>
            <a:noAutofit/>
          </a:bodyPr>
          <a:lstStyle/>
          <a:p>
            <a:pPr algn="ctr"/>
            <a:r>
              <a:rPr lang="pt-BR" sz="3600" dirty="0" smtClean="0"/>
              <a:t>PROPOSTA: VOLUME PRODUTO x NÚMERO SEMENTES</a:t>
            </a:r>
            <a:br>
              <a:rPr lang="pt-BR" sz="3600" dirty="0" smtClean="0"/>
            </a:br>
            <a:r>
              <a:rPr lang="pt-BR" sz="3600" dirty="0" smtClean="0"/>
              <a:t>(E NÃO POR PESO DE SEMENTE)</a:t>
            </a:r>
            <a:endParaRPr lang="pt-BR" sz="3600"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207829383"/>
              </p:ext>
            </p:extLst>
          </p:nvPr>
        </p:nvGraphicFramePr>
        <p:xfrm>
          <a:off x="2969190" y="2251398"/>
          <a:ext cx="6008916" cy="2123440"/>
        </p:xfrm>
        <a:graphic>
          <a:graphicData uri="http://schemas.openxmlformats.org/drawingml/2006/table">
            <a:tbl>
              <a:tblPr firstRow="1" bandRow="1">
                <a:tableStyleId>{2D5ABB26-0587-4C30-8999-92F81FD0307C}</a:tableStyleId>
              </a:tblPr>
              <a:tblGrid>
                <a:gridCol w="1502229"/>
                <a:gridCol w="1502229"/>
                <a:gridCol w="1502229"/>
                <a:gridCol w="1502229"/>
              </a:tblGrid>
              <a:tr h="370840">
                <a:tc rowSpan="2">
                  <a:txBody>
                    <a:bodyPr/>
                    <a:lstStyle/>
                    <a:p>
                      <a:pPr algn="ctr"/>
                      <a:r>
                        <a:rPr lang="pt-BR" dirty="0" smtClean="0"/>
                        <a:t>LARGURA</a:t>
                      </a:r>
                    </a:p>
                    <a:p>
                      <a:pPr algn="ctr"/>
                      <a:r>
                        <a:rPr lang="pt-BR" dirty="0" smtClean="0"/>
                        <a:t>(mm)</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pt-BR" dirty="0" smtClean="0"/>
                        <a:t>Kg SEMENTES</a:t>
                      </a:r>
                    </a:p>
                    <a:p>
                      <a:pPr algn="ctr"/>
                      <a:r>
                        <a:rPr lang="pt-BR" dirty="0" smtClean="0"/>
                        <a:t>(ha)</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pt-BR" dirty="0" smtClean="0"/>
                        <a:t>PRODUTO</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dirty="0"/>
                    </a:p>
                  </a:txBody>
                  <a:tcPr/>
                </a:tc>
              </a:tr>
              <a:tr h="370840">
                <a:tc vMerge="1">
                  <a:txBody>
                    <a:bodyPr/>
                    <a:lstStyle/>
                    <a:p>
                      <a:endParaRPr lang="pt-BR" dirty="0"/>
                    </a:p>
                  </a:txBody>
                  <a:tcPr/>
                </a:tc>
                <a:tc vMerge="1">
                  <a:txBody>
                    <a:bodyPr/>
                    <a:lstStyle/>
                    <a:p>
                      <a:endParaRPr lang="pt-BR" dirty="0"/>
                    </a:p>
                  </a:txBody>
                  <a:tcPr/>
                </a:tc>
                <a:tc>
                  <a:txBody>
                    <a:bodyPr/>
                    <a:lstStyle/>
                    <a:p>
                      <a:pPr algn="ctr"/>
                      <a:r>
                        <a:rPr lang="pt-BR" dirty="0" smtClean="0"/>
                        <a:t>HECTARE</a:t>
                      </a:r>
                    </a:p>
                    <a:p>
                      <a:pPr algn="ctr"/>
                      <a:r>
                        <a:rPr lang="pt-BR" dirty="0" smtClean="0"/>
                        <a:t>(</a:t>
                      </a:r>
                      <a:r>
                        <a:rPr lang="pt-BR" dirty="0" err="1" smtClean="0"/>
                        <a:t>mL</a:t>
                      </a:r>
                      <a:r>
                        <a:rPr lang="pt-BR" dirty="0" smtClean="0"/>
                        <a:t>)</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300.000 SEMENTES</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5</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35,4</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300</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pt-B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6</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54,3</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200</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pt-B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dirty="0" smtClean="0"/>
                        <a:t>7</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79,2</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dirty="0" smtClean="0"/>
                        <a:t>136</a:t>
                      </a: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pt-B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etângulo 3"/>
          <p:cNvSpPr/>
          <p:nvPr/>
        </p:nvSpPr>
        <p:spPr>
          <a:xfrm>
            <a:off x="5564788" y="1556486"/>
            <a:ext cx="817724" cy="461665"/>
          </a:xfrm>
          <a:prstGeom prst="rect">
            <a:avLst/>
          </a:prstGeom>
        </p:spPr>
        <p:txBody>
          <a:bodyPr wrap="none">
            <a:spAutoFit/>
          </a:bodyPr>
          <a:lstStyle/>
          <a:p>
            <a:pPr algn="ctr"/>
            <a:r>
              <a:rPr lang="pt-BR" sz="2400" b="1" dirty="0" smtClean="0"/>
              <a:t>SOJA</a:t>
            </a:r>
            <a:endParaRPr lang="pt-BR" sz="2400" b="1" dirty="0"/>
          </a:p>
        </p:txBody>
      </p:sp>
      <p:sp>
        <p:nvSpPr>
          <p:cNvPr id="7" name="Retângulo 6"/>
          <p:cNvSpPr/>
          <p:nvPr/>
        </p:nvSpPr>
        <p:spPr>
          <a:xfrm>
            <a:off x="1601019" y="4583814"/>
            <a:ext cx="8989962" cy="2031325"/>
          </a:xfrm>
          <a:prstGeom prst="rect">
            <a:avLst/>
          </a:prstGeom>
        </p:spPr>
        <p:txBody>
          <a:bodyPr wrap="none">
            <a:spAutoFit/>
          </a:bodyPr>
          <a:lstStyle/>
          <a:p>
            <a:pPr algn="ctr"/>
            <a:r>
              <a:rPr lang="pt-BR" dirty="0" smtClean="0"/>
              <a:t>RÓTULO E BULA → VOLUME PRODUTO/ 300.000 SEMENTES</a:t>
            </a:r>
          </a:p>
          <a:p>
            <a:pPr algn="ctr"/>
            <a:endParaRPr lang="pt-BR" dirty="0"/>
          </a:p>
          <a:p>
            <a:pPr algn="ctr"/>
            <a:r>
              <a:rPr lang="pt-BR" dirty="0" smtClean="0"/>
              <a:t>QUANTIDADE IDEAL DE PRODUTO POR SEMENTE OU HECTARE (</a:t>
            </a:r>
            <a:r>
              <a:rPr lang="pt-BR" dirty="0" err="1" smtClean="0"/>
              <a:t>mL</a:t>
            </a:r>
            <a:r>
              <a:rPr lang="pt-BR" dirty="0" smtClean="0"/>
              <a:t> ou g)</a:t>
            </a:r>
          </a:p>
          <a:p>
            <a:pPr algn="ctr"/>
            <a:endParaRPr lang="pt-BR" dirty="0"/>
          </a:p>
          <a:p>
            <a:pPr algn="ctr"/>
            <a:r>
              <a:rPr lang="pt-BR" dirty="0" smtClean="0"/>
              <a:t>EFEITO NA SANIDADE E DESEMPENHO</a:t>
            </a:r>
          </a:p>
          <a:p>
            <a:pPr algn="ctr"/>
            <a:endParaRPr lang="pt-BR" dirty="0" smtClean="0"/>
          </a:p>
          <a:p>
            <a:pPr algn="ctr"/>
            <a:r>
              <a:rPr lang="pt-BR" dirty="0" smtClean="0"/>
              <a:t>NECESSIDADE DE EXPERIMENTOS PARA SE DETERMINAR A DOSE CORRETA DE CADA PRODUTO</a:t>
            </a:r>
            <a:endParaRPr lang="pt-BR" dirty="0"/>
          </a:p>
        </p:txBody>
      </p:sp>
      <p:sp>
        <p:nvSpPr>
          <p:cNvPr id="8" name="Seta para baixo 7"/>
          <p:cNvSpPr/>
          <p:nvPr/>
        </p:nvSpPr>
        <p:spPr>
          <a:xfrm>
            <a:off x="5851299" y="5432050"/>
            <a:ext cx="244699" cy="334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8"/>
          <p:cNvSpPr/>
          <p:nvPr/>
        </p:nvSpPr>
        <p:spPr>
          <a:xfrm>
            <a:off x="2406202" y="5074192"/>
            <a:ext cx="7379595" cy="4837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72299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279650" y="836613"/>
            <a:ext cx="79184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365125" algn="l"/>
                <a:tab pos="717550" algn="l"/>
              </a:tabLst>
              <a:defRPr sz="3200">
                <a:solidFill>
                  <a:schemeClr val="tx1"/>
                </a:solidFill>
                <a:latin typeface="Times New Roman" panose="02020603050405020304" pitchFamily="18" charset="0"/>
              </a:defRPr>
            </a:lvl1pPr>
            <a:lvl2pPr marL="742950" indent="-285750">
              <a:spcBef>
                <a:spcPct val="20000"/>
              </a:spcBef>
              <a:buChar char="–"/>
              <a:tabLst>
                <a:tab pos="365125" algn="l"/>
                <a:tab pos="717550" algn="l"/>
              </a:tabLst>
              <a:defRPr sz="2800">
                <a:solidFill>
                  <a:schemeClr val="tx1"/>
                </a:solidFill>
                <a:latin typeface="Times New Roman" panose="02020603050405020304" pitchFamily="18" charset="0"/>
              </a:defRPr>
            </a:lvl2pPr>
            <a:lvl3pPr marL="1143000" indent="-228600">
              <a:spcBef>
                <a:spcPct val="20000"/>
              </a:spcBef>
              <a:buChar char="•"/>
              <a:tabLst>
                <a:tab pos="365125" algn="l"/>
                <a:tab pos="717550" algn="l"/>
              </a:tabLst>
              <a:defRPr sz="2400">
                <a:solidFill>
                  <a:schemeClr val="tx1"/>
                </a:solidFill>
                <a:latin typeface="Times New Roman" panose="02020603050405020304" pitchFamily="18" charset="0"/>
              </a:defRPr>
            </a:lvl3pPr>
            <a:lvl4pPr marL="1600200" indent="-228600">
              <a:spcBef>
                <a:spcPct val="20000"/>
              </a:spcBef>
              <a:buChar char="–"/>
              <a:tabLst>
                <a:tab pos="365125" algn="l"/>
                <a:tab pos="717550" algn="l"/>
              </a:tabLst>
              <a:defRPr sz="2000">
                <a:solidFill>
                  <a:schemeClr val="tx1"/>
                </a:solidFill>
                <a:latin typeface="Times New Roman" panose="02020603050405020304" pitchFamily="18" charset="0"/>
              </a:defRPr>
            </a:lvl4pPr>
            <a:lvl5pPr marL="2057400" indent="-228600">
              <a:spcBef>
                <a:spcPct val="20000"/>
              </a:spcBef>
              <a:buChar char="»"/>
              <a:tabLst>
                <a:tab pos="365125" algn="l"/>
                <a:tab pos="717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b="1"/>
              <a:t> </a:t>
            </a:r>
          </a:p>
        </p:txBody>
      </p:sp>
      <p:sp>
        <p:nvSpPr>
          <p:cNvPr id="33795" name="Text Box 3"/>
          <p:cNvSpPr txBox="1">
            <a:spLocks noChangeArrowheads="1"/>
          </p:cNvSpPr>
          <p:nvPr/>
        </p:nvSpPr>
        <p:spPr bwMode="auto">
          <a:xfrm>
            <a:off x="2208213" y="1916113"/>
            <a:ext cx="6551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3796" name="Text Box 4"/>
          <p:cNvSpPr txBox="1">
            <a:spLocks noChangeArrowheads="1"/>
          </p:cNvSpPr>
          <p:nvPr/>
        </p:nvSpPr>
        <p:spPr bwMode="auto">
          <a:xfrm>
            <a:off x="1847851" y="1052513"/>
            <a:ext cx="8424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3797" name="Text Box 5"/>
          <p:cNvSpPr txBox="1">
            <a:spLocks noChangeArrowheads="1"/>
          </p:cNvSpPr>
          <p:nvPr/>
        </p:nvSpPr>
        <p:spPr bwMode="auto">
          <a:xfrm>
            <a:off x="1774825" y="1341438"/>
            <a:ext cx="8713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3798" name="Text Box 6"/>
          <p:cNvSpPr txBox="1">
            <a:spLocks noChangeArrowheads="1"/>
          </p:cNvSpPr>
          <p:nvPr/>
        </p:nvSpPr>
        <p:spPr bwMode="auto">
          <a:xfrm>
            <a:off x="1919288" y="1120775"/>
            <a:ext cx="8280400" cy="562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44513" indent="-544513" defTabSz="522288">
              <a:spcBef>
                <a:spcPct val="20000"/>
              </a:spcBef>
              <a:buChar char="•"/>
              <a:tabLst>
                <a:tab pos="719138" algn="l"/>
              </a:tabLst>
              <a:defRPr sz="3200">
                <a:solidFill>
                  <a:schemeClr val="tx1"/>
                </a:solidFill>
                <a:latin typeface="Times New Roman" panose="02020603050405020304" pitchFamily="18" charset="0"/>
              </a:defRPr>
            </a:lvl1pPr>
            <a:lvl2pPr marL="1528763" defTabSz="522288">
              <a:spcBef>
                <a:spcPct val="20000"/>
              </a:spcBef>
              <a:buChar char="–"/>
              <a:tabLst>
                <a:tab pos="719138" algn="l"/>
              </a:tabLst>
              <a:defRPr sz="2800">
                <a:solidFill>
                  <a:schemeClr val="tx1"/>
                </a:solidFill>
                <a:latin typeface="Times New Roman" panose="02020603050405020304" pitchFamily="18" charset="0"/>
              </a:defRPr>
            </a:lvl2pPr>
            <a:lvl3pPr marL="1143000" indent="-228600" defTabSz="522288">
              <a:spcBef>
                <a:spcPct val="20000"/>
              </a:spcBef>
              <a:buChar char="•"/>
              <a:tabLst>
                <a:tab pos="719138" algn="l"/>
              </a:tabLst>
              <a:defRPr sz="2400">
                <a:solidFill>
                  <a:schemeClr val="tx1"/>
                </a:solidFill>
                <a:latin typeface="Times New Roman" panose="02020603050405020304" pitchFamily="18" charset="0"/>
              </a:defRPr>
            </a:lvl3pPr>
            <a:lvl4pPr marL="1600200" indent="-228600" defTabSz="522288">
              <a:spcBef>
                <a:spcPct val="20000"/>
              </a:spcBef>
              <a:buChar char="–"/>
              <a:tabLst>
                <a:tab pos="719138" algn="l"/>
              </a:tabLst>
              <a:defRPr sz="2000">
                <a:solidFill>
                  <a:schemeClr val="tx1"/>
                </a:solidFill>
                <a:latin typeface="Times New Roman" panose="02020603050405020304" pitchFamily="18" charset="0"/>
              </a:defRPr>
            </a:lvl4pPr>
            <a:lvl5pPr marL="2057400" indent="-228600" defTabSz="522288">
              <a:spcBef>
                <a:spcPct val="20000"/>
              </a:spcBef>
              <a:buChar char="»"/>
              <a:tabLst>
                <a:tab pos="719138" algn="l"/>
              </a:tabLst>
              <a:defRPr sz="2000">
                <a:solidFill>
                  <a:schemeClr val="tx1"/>
                </a:solidFill>
                <a:latin typeface="Times New Roman" panose="02020603050405020304" pitchFamily="18" charset="0"/>
              </a:defRPr>
            </a:lvl5pPr>
            <a:lvl6pPr marL="25146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6pPr>
            <a:lvl7pPr marL="29718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7pPr>
            <a:lvl8pPr marL="34290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8pPr>
            <a:lvl9pPr marL="38862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9pPr>
          </a:lstStyle>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1960 -  GRANDE IMPULSO</a:t>
            </a:r>
          </a:p>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1965 – DECRETO REGULAMENTANDO TRATAMENTO	</a:t>
            </a:r>
          </a:p>
          <a:p>
            <a:pPr lvl="1" algn="just" eaLnBrk="1" hangingPunct="1">
              <a:lnSpc>
                <a:spcPct val="120000"/>
              </a:lnSpc>
              <a:spcBef>
                <a:spcPct val="50000"/>
              </a:spcBef>
              <a:buFont typeface="Wingdings" panose="05000000000000000000" pitchFamily="2" charset="2"/>
              <a:buNone/>
            </a:pPr>
            <a:r>
              <a:rPr lang="pt-BR" altLang="pt-BR" sz="1800" b="1">
                <a:latin typeface="Arial" panose="020B0604020202020204" pitchFamily="34" charset="0"/>
              </a:rPr>
              <a:t>OBRIGATORIEDADE DE INDICAÇÃO NA EMBALAGEM</a:t>
            </a:r>
          </a:p>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1970 -  PORTARIA CONTROLANDO IMPORTAÇÃO ORGANO-		          MERCURIAIS</a:t>
            </a:r>
          </a:p>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1975 – PORTARIA PROIBINDO ALGUNS MERCURIAIS 			         (“ALQUIL”)</a:t>
            </a:r>
          </a:p>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1976 -  PORTARIA EXIGINDO EFICÁCIA AGRONÔMICA: 			     CULTURA/PRODUTO FITOSSANITÁRIO/PRAGA(S)</a:t>
            </a:r>
          </a:p>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1980 – PORTARIA PROIBINDO REGISTRO DE MERCURIAIS</a:t>
            </a:r>
          </a:p>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1981 – PORTARIA OBRIGANDO USO DE CORANTES</a:t>
            </a:r>
          </a:p>
          <a:p>
            <a:pPr algn="just" eaLnBrk="1" hangingPunct="1">
              <a:lnSpc>
                <a:spcPct val="120000"/>
              </a:lnSpc>
              <a:spcBef>
                <a:spcPct val="50000"/>
              </a:spcBef>
              <a:buFont typeface="Wingdings" panose="05000000000000000000" pitchFamily="2" charset="2"/>
              <a:buChar char="v"/>
            </a:pPr>
            <a:r>
              <a:rPr lang="pt-BR" altLang="pt-BR" sz="1800" b="1">
                <a:latin typeface="Arial" panose="020B0604020202020204" pitchFamily="34" charset="0"/>
              </a:rPr>
              <a:t>1984 – CARACTERÍSTICAS DOS PRODUTOS</a:t>
            </a:r>
          </a:p>
          <a:p>
            <a:pPr lvl="1" algn="just" eaLnBrk="1" hangingPunct="1">
              <a:lnSpc>
                <a:spcPct val="120000"/>
              </a:lnSpc>
              <a:spcBef>
                <a:spcPct val="50000"/>
              </a:spcBef>
              <a:buFont typeface="Wingdings" panose="05000000000000000000" pitchFamily="2" charset="2"/>
              <a:buNone/>
            </a:pPr>
            <a:r>
              <a:rPr lang="pt-BR" altLang="pt-BR" sz="1800" b="1">
                <a:latin typeface="Arial" panose="020B0604020202020204" pitchFamily="34" charset="0"/>
              </a:rPr>
              <a:t>- ADERÊNCIA MÍNIMA 75%</a:t>
            </a:r>
          </a:p>
        </p:txBody>
      </p:sp>
      <p:sp>
        <p:nvSpPr>
          <p:cNvPr id="60423" name="Text Box 7"/>
          <p:cNvSpPr txBox="1">
            <a:spLocks noChangeArrowheads="1"/>
          </p:cNvSpPr>
          <p:nvPr/>
        </p:nvSpPr>
        <p:spPr bwMode="auto">
          <a:xfrm>
            <a:off x="1627188" y="-38100"/>
            <a:ext cx="89646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pt-BR" altLang="pt-BR" sz="4000" b="1">
                <a:effectLst>
                  <a:outerShdw blurRad="38100" dist="38100" dir="2700000" algn="tl">
                    <a:srgbClr val="000000"/>
                  </a:outerShdw>
                </a:effectLst>
                <a:latin typeface="Tahoma" pitchFamily="34" charset="0"/>
              </a:rPr>
              <a:t>TRATAMENTO DE SEMENTES COM FUNGICIDAS</a:t>
            </a:r>
          </a:p>
        </p:txBody>
      </p:sp>
    </p:spTree>
    <p:extLst>
      <p:ext uri="{BB962C8B-B14F-4D97-AF65-F5344CB8AC3E}">
        <p14:creationId xmlns:p14="http://schemas.microsoft.com/office/powerpoint/2010/main" val="135979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135188" y="1125538"/>
            <a:ext cx="79184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365125" algn="l"/>
                <a:tab pos="717550" algn="l"/>
              </a:tabLst>
              <a:defRPr sz="3200">
                <a:solidFill>
                  <a:schemeClr val="tx1"/>
                </a:solidFill>
                <a:latin typeface="Times New Roman" panose="02020603050405020304" pitchFamily="18" charset="0"/>
              </a:defRPr>
            </a:lvl1pPr>
            <a:lvl2pPr marL="742950" indent="-285750">
              <a:spcBef>
                <a:spcPct val="20000"/>
              </a:spcBef>
              <a:buChar char="–"/>
              <a:tabLst>
                <a:tab pos="365125" algn="l"/>
                <a:tab pos="717550" algn="l"/>
              </a:tabLst>
              <a:defRPr sz="2800">
                <a:solidFill>
                  <a:schemeClr val="tx1"/>
                </a:solidFill>
                <a:latin typeface="Times New Roman" panose="02020603050405020304" pitchFamily="18" charset="0"/>
              </a:defRPr>
            </a:lvl2pPr>
            <a:lvl3pPr marL="1143000" indent="-228600">
              <a:spcBef>
                <a:spcPct val="20000"/>
              </a:spcBef>
              <a:buChar char="•"/>
              <a:tabLst>
                <a:tab pos="365125" algn="l"/>
                <a:tab pos="717550" algn="l"/>
              </a:tabLst>
              <a:defRPr sz="2400">
                <a:solidFill>
                  <a:schemeClr val="tx1"/>
                </a:solidFill>
                <a:latin typeface="Times New Roman" panose="02020603050405020304" pitchFamily="18" charset="0"/>
              </a:defRPr>
            </a:lvl3pPr>
            <a:lvl4pPr marL="1600200" indent="-228600">
              <a:spcBef>
                <a:spcPct val="20000"/>
              </a:spcBef>
              <a:buChar char="–"/>
              <a:tabLst>
                <a:tab pos="365125" algn="l"/>
                <a:tab pos="717550" algn="l"/>
              </a:tabLst>
              <a:defRPr sz="2000">
                <a:solidFill>
                  <a:schemeClr val="tx1"/>
                </a:solidFill>
                <a:latin typeface="Times New Roman" panose="02020603050405020304" pitchFamily="18" charset="0"/>
              </a:defRPr>
            </a:lvl4pPr>
            <a:lvl5pPr marL="2057400" indent="-228600">
              <a:spcBef>
                <a:spcPct val="20000"/>
              </a:spcBef>
              <a:buChar char="»"/>
              <a:tabLst>
                <a:tab pos="365125" algn="l"/>
                <a:tab pos="717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b="1"/>
              <a:t> </a:t>
            </a:r>
          </a:p>
        </p:txBody>
      </p:sp>
      <p:sp>
        <p:nvSpPr>
          <p:cNvPr id="34819" name="Text Box 3"/>
          <p:cNvSpPr txBox="1">
            <a:spLocks noChangeArrowheads="1"/>
          </p:cNvSpPr>
          <p:nvPr/>
        </p:nvSpPr>
        <p:spPr bwMode="auto">
          <a:xfrm>
            <a:off x="2208213" y="1916113"/>
            <a:ext cx="6551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4820" name="Text Box 4"/>
          <p:cNvSpPr txBox="1">
            <a:spLocks noChangeArrowheads="1"/>
          </p:cNvSpPr>
          <p:nvPr/>
        </p:nvSpPr>
        <p:spPr bwMode="auto">
          <a:xfrm>
            <a:off x="1774825" y="1341438"/>
            <a:ext cx="8713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4821" name="Text Box 5"/>
          <p:cNvSpPr txBox="1">
            <a:spLocks noChangeArrowheads="1"/>
          </p:cNvSpPr>
          <p:nvPr/>
        </p:nvSpPr>
        <p:spPr bwMode="auto">
          <a:xfrm>
            <a:off x="1919288" y="1916114"/>
            <a:ext cx="8280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44513" indent="-544513" defTabSz="522288">
              <a:spcBef>
                <a:spcPct val="20000"/>
              </a:spcBef>
              <a:buChar char="•"/>
              <a:tabLst>
                <a:tab pos="719138" algn="l"/>
              </a:tabLst>
              <a:defRPr sz="3200">
                <a:solidFill>
                  <a:schemeClr val="tx1"/>
                </a:solidFill>
                <a:latin typeface="Times New Roman" panose="02020603050405020304" pitchFamily="18" charset="0"/>
              </a:defRPr>
            </a:lvl1pPr>
            <a:lvl2pPr marL="1528763" defTabSz="522288">
              <a:spcBef>
                <a:spcPct val="20000"/>
              </a:spcBef>
              <a:buChar char="–"/>
              <a:tabLst>
                <a:tab pos="719138" algn="l"/>
              </a:tabLst>
              <a:defRPr sz="2800">
                <a:solidFill>
                  <a:schemeClr val="tx1"/>
                </a:solidFill>
                <a:latin typeface="Times New Roman" panose="02020603050405020304" pitchFamily="18" charset="0"/>
              </a:defRPr>
            </a:lvl2pPr>
            <a:lvl3pPr marL="1143000" indent="-228600" defTabSz="522288">
              <a:spcBef>
                <a:spcPct val="20000"/>
              </a:spcBef>
              <a:buChar char="•"/>
              <a:tabLst>
                <a:tab pos="719138" algn="l"/>
              </a:tabLst>
              <a:defRPr sz="2400">
                <a:solidFill>
                  <a:schemeClr val="tx1"/>
                </a:solidFill>
                <a:latin typeface="Times New Roman" panose="02020603050405020304" pitchFamily="18" charset="0"/>
              </a:defRPr>
            </a:lvl3pPr>
            <a:lvl4pPr marL="1600200" indent="-228600" defTabSz="522288">
              <a:spcBef>
                <a:spcPct val="20000"/>
              </a:spcBef>
              <a:buChar char="–"/>
              <a:tabLst>
                <a:tab pos="719138" algn="l"/>
              </a:tabLst>
              <a:defRPr sz="2000">
                <a:solidFill>
                  <a:schemeClr val="tx1"/>
                </a:solidFill>
                <a:latin typeface="Times New Roman" panose="02020603050405020304" pitchFamily="18" charset="0"/>
              </a:defRPr>
            </a:lvl4pPr>
            <a:lvl5pPr marL="2057400" indent="-228600" defTabSz="522288">
              <a:spcBef>
                <a:spcPct val="20000"/>
              </a:spcBef>
              <a:buChar char="»"/>
              <a:tabLst>
                <a:tab pos="719138" algn="l"/>
              </a:tabLst>
              <a:defRPr sz="2000">
                <a:solidFill>
                  <a:schemeClr val="tx1"/>
                </a:solidFill>
                <a:latin typeface="Times New Roman" panose="02020603050405020304" pitchFamily="18" charset="0"/>
              </a:defRPr>
            </a:lvl5pPr>
            <a:lvl6pPr marL="25146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6pPr>
            <a:lvl7pPr marL="29718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7pPr>
            <a:lvl8pPr marL="34290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8pPr>
            <a:lvl9pPr marL="3886200" indent="-2286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9pPr>
          </a:lstStyle>
          <a:p>
            <a:pPr algn="just" eaLnBrk="1" hangingPunct="1">
              <a:spcBef>
                <a:spcPct val="50000"/>
              </a:spcBef>
              <a:buFont typeface="Wingdings" panose="05000000000000000000" pitchFamily="2" charset="2"/>
              <a:buNone/>
            </a:pPr>
            <a:r>
              <a:rPr lang="pt-BR" altLang="pt-BR" sz="2000" b="1">
                <a:latin typeface="Arial" panose="020B0604020202020204" pitchFamily="34" charset="0"/>
              </a:rPr>
              <a:t>  </a:t>
            </a:r>
          </a:p>
          <a:p>
            <a:pPr lvl="1" algn="just" eaLnBrk="1" hangingPunct="1">
              <a:spcBef>
                <a:spcPct val="50000"/>
              </a:spcBef>
              <a:buFont typeface="Wingdings" panose="05000000000000000000" pitchFamily="2" charset="2"/>
              <a:buNone/>
            </a:pPr>
            <a:endParaRPr lang="pt-BR" altLang="pt-BR" sz="2000" b="1">
              <a:latin typeface="Arial" panose="020B0604020202020204" pitchFamily="34" charset="0"/>
            </a:endParaRPr>
          </a:p>
        </p:txBody>
      </p:sp>
      <p:sp>
        <p:nvSpPr>
          <p:cNvPr id="34822" name="Text Box 6"/>
          <p:cNvSpPr txBox="1">
            <a:spLocks noChangeArrowheads="1"/>
          </p:cNvSpPr>
          <p:nvPr/>
        </p:nvSpPr>
        <p:spPr bwMode="auto">
          <a:xfrm>
            <a:off x="2170114" y="1371601"/>
            <a:ext cx="849788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spcBef>
                <a:spcPct val="20000"/>
              </a:spcBef>
              <a:buChar char="•"/>
              <a:tabLst>
                <a:tab pos="266700" algn="l"/>
                <a:tab pos="361950" algn="l"/>
              </a:tabLst>
              <a:defRPr sz="3200">
                <a:solidFill>
                  <a:schemeClr val="tx1"/>
                </a:solidFill>
                <a:latin typeface="Times New Roman" panose="02020603050405020304" pitchFamily="18" charset="0"/>
              </a:defRPr>
            </a:lvl1pPr>
            <a:lvl2pPr marL="1589088" indent="-342900">
              <a:spcBef>
                <a:spcPct val="20000"/>
              </a:spcBef>
              <a:buChar char="–"/>
              <a:tabLst>
                <a:tab pos="266700" algn="l"/>
                <a:tab pos="361950" algn="l"/>
              </a:tabLst>
              <a:defRPr sz="2800">
                <a:solidFill>
                  <a:schemeClr val="tx1"/>
                </a:solidFill>
                <a:latin typeface="Times New Roman" panose="02020603050405020304" pitchFamily="18" charset="0"/>
              </a:defRPr>
            </a:lvl2pPr>
            <a:lvl3pPr marL="2111375" indent="-342900">
              <a:spcBef>
                <a:spcPct val="20000"/>
              </a:spcBef>
              <a:buChar char="•"/>
              <a:tabLst>
                <a:tab pos="266700" algn="l"/>
                <a:tab pos="361950" algn="l"/>
              </a:tabLst>
              <a:defRPr sz="2400">
                <a:solidFill>
                  <a:schemeClr val="tx1"/>
                </a:solidFill>
                <a:latin typeface="Times New Roman" panose="02020603050405020304" pitchFamily="18" charset="0"/>
              </a:defRPr>
            </a:lvl3pPr>
            <a:lvl4pPr marL="2633663" indent="-342900">
              <a:spcBef>
                <a:spcPct val="20000"/>
              </a:spcBef>
              <a:buChar char="–"/>
              <a:tabLst>
                <a:tab pos="266700" algn="l"/>
                <a:tab pos="361950" algn="l"/>
              </a:tabLst>
              <a:defRPr sz="2000">
                <a:solidFill>
                  <a:schemeClr val="tx1"/>
                </a:solidFill>
                <a:latin typeface="Times New Roman" panose="02020603050405020304" pitchFamily="18" charset="0"/>
              </a:defRPr>
            </a:lvl4pPr>
            <a:lvl5pPr marL="3155950" indent="-342900">
              <a:spcBef>
                <a:spcPct val="20000"/>
              </a:spcBef>
              <a:buChar char="»"/>
              <a:tabLst>
                <a:tab pos="266700" algn="l"/>
                <a:tab pos="361950" algn="l"/>
              </a:tabLst>
              <a:defRPr sz="2000">
                <a:solidFill>
                  <a:schemeClr val="tx1"/>
                </a:solidFill>
                <a:latin typeface="Times New Roman" panose="02020603050405020304" pitchFamily="18" charset="0"/>
              </a:defRPr>
            </a:lvl5pPr>
            <a:lvl6pPr marL="3613150" indent="-342900" eaLnBrk="0" fontAlgn="base" hangingPunct="0">
              <a:spcBef>
                <a:spcPct val="20000"/>
              </a:spcBef>
              <a:spcAft>
                <a:spcPct val="0"/>
              </a:spcAft>
              <a:buChar char="»"/>
              <a:tabLst>
                <a:tab pos="266700" algn="l"/>
                <a:tab pos="361950" algn="l"/>
              </a:tabLst>
              <a:defRPr sz="2000">
                <a:solidFill>
                  <a:schemeClr val="tx1"/>
                </a:solidFill>
                <a:latin typeface="Times New Roman" panose="02020603050405020304" pitchFamily="18" charset="0"/>
              </a:defRPr>
            </a:lvl6pPr>
            <a:lvl7pPr marL="4070350" indent="-342900" eaLnBrk="0" fontAlgn="base" hangingPunct="0">
              <a:spcBef>
                <a:spcPct val="20000"/>
              </a:spcBef>
              <a:spcAft>
                <a:spcPct val="0"/>
              </a:spcAft>
              <a:buChar char="»"/>
              <a:tabLst>
                <a:tab pos="266700" algn="l"/>
                <a:tab pos="361950" algn="l"/>
              </a:tabLst>
              <a:defRPr sz="2000">
                <a:solidFill>
                  <a:schemeClr val="tx1"/>
                </a:solidFill>
                <a:latin typeface="Times New Roman" panose="02020603050405020304" pitchFamily="18" charset="0"/>
              </a:defRPr>
            </a:lvl7pPr>
            <a:lvl8pPr marL="4527550" indent="-342900" eaLnBrk="0" fontAlgn="base" hangingPunct="0">
              <a:spcBef>
                <a:spcPct val="20000"/>
              </a:spcBef>
              <a:spcAft>
                <a:spcPct val="0"/>
              </a:spcAft>
              <a:buChar char="»"/>
              <a:tabLst>
                <a:tab pos="266700" algn="l"/>
                <a:tab pos="361950" algn="l"/>
              </a:tabLst>
              <a:defRPr sz="2000">
                <a:solidFill>
                  <a:schemeClr val="tx1"/>
                </a:solidFill>
                <a:latin typeface="Times New Roman" panose="02020603050405020304" pitchFamily="18" charset="0"/>
              </a:defRPr>
            </a:lvl8pPr>
            <a:lvl9pPr marL="4984750" indent="-342900" eaLnBrk="0" fontAlgn="base" hangingPunct="0">
              <a:spcBef>
                <a:spcPct val="20000"/>
              </a:spcBef>
              <a:spcAft>
                <a:spcPct val="0"/>
              </a:spcAft>
              <a:buChar char="»"/>
              <a:tabLst>
                <a:tab pos="266700" algn="l"/>
                <a:tab pos="361950" algn="l"/>
              </a:tabLst>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b="1">
                <a:latin typeface="Arial" panose="020B0604020202020204" pitchFamily="34" charset="0"/>
              </a:rPr>
              <a:t>    CARACTERÍSTICAS DOS FUNGICIDAS PARA  TRATAMENTO DE SEMENTES</a:t>
            </a:r>
          </a:p>
          <a:p>
            <a:pPr eaLnBrk="1" hangingPunct="1">
              <a:spcBef>
                <a:spcPct val="0"/>
              </a:spcBef>
              <a:buFontTx/>
              <a:buNone/>
            </a:pPr>
            <a:endParaRPr lang="pt-BR" altLang="pt-BR" sz="2400" b="1">
              <a:latin typeface="Arial" panose="020B0604020202020204" pitchFamily="34" charset="0"/>
            </a:endParaRPr>
          </a:p>
          <a:p>
            <a:pPr algn="just" eaLnBrk="1" hangingPunct="1">
              <a:spcBef>
                <a:spcPct val="0"/>
              </a:spcBef>
              <a:buFontTx/>
              <a:buNone/>
            </a:pPr>
            <a:endParaRPr lang="pt-BR" altLang="pt-BR" sz="2400" b="1">
              <a:latin typeface="Arial" panose="020B0604020202020204" pitchFamily="34" charset="0"/>
            </a:endParaRPr>
          </a:p>
          <a:p>
            <a:pPr algn="just" eaLnBrk="1" hangingPunct="1">
              <a:spcBef>
                <a:spcPct val="0"/>
              </a:spcBef>
            </a:pPr>
            <a:r>
              <a:rPr lang="pt-BR" altLang="pt-BR" sz="2400" b="1">
                <a:latin typeface="Arial" panose="020B0604020202020204" pitchFamily="34" charset="0"/>
              </a:rPr>
              <a:t>FABRICANTES	 	PRODUTOS MELHORES	</a:t>
            </a:r>
          </a:p>
          <a:p>
            <a:pPr algn="just" eaLnBrk="1" hangingPunct="1">
              <a:spcBef>
                <a:spcPct val="0"/>
              </a:spcBef>
            </a:pPr>
            <a:endParaRPr lang="pt-BR" altLang="pt-BR" sz="2400" b="1">
              <a:latin typeface="Arial" panose="020B0604020202020204" pitchFamily="34" charset="0"/>
            </a:endParaRPr>
          </a:p>
          <a:p>
            <a:pPr algn="just" eaLnBrk="1" hangingPunct="1">
              <a:spcBef>
                <a:spcPct val="0"/>
              </a:spcBef>
              <a:buFontTx/>
              <a:buNone/>
            </a:pPr>
            <a:r>
              <a:rPr lang="pt-BR" altLang="pt-BR" sz="2400" b="1">
                <a:latin typeface="Arial" panose="020B0604020202020204" pitchFamily="34" charset="0"/>
              </a:rPr>
              <a:t>	* MENOR DOSE</a:t>
            </a:r>
          </a:p>
          <a:p>
            <a:pPr algn="just" eaLnBrk="1" hangingPunct="1">
              <a:spcBef>
                <a:spcPct val="0"/>
              </a:spcBef>
              <a:buFontTx/>
              <a:buNone/>
            </a:pPr>
            <a:endParaRPr lang="pt-BR" altLang="pt-BR" sz="2400" b="1">
              <a:latin typeface="Arial" panose="020B0604020202020204" pitchFamily="34" charset="0"/>
            </a:endParaRPr>
          </a:p>
          <a:p>
            <a:pPr algn="just" eaLnBrk="1" hangingPunct="1">
              <a:spcBef>
                <a:spcPct val="0"/>
              </a:spcBef>
              <a:buFontTx/>
              <a:buNone/>
            </a:pPr>
            <a:r>
              <a:rPr lang="pt-BR" altLang="pt-BR" sz="2400" b="1">
                <a:latin typeface="Arial" panose="020B0604020202020204" pitchFamily="34" charset="0"/>
              </a:rPr>
              <a:t>	* MENOR TOXICIDADE</a:t>
            </a:r>
          </a:p>
          <a:p>
            <a:pPr algn="just" eaLnBrk="1" hangingPunct="1">
              <a:spcBef>
                <a:spcPct val="0"/>
              </a:spcBef>
              <a:buFontTx/>
              <a:buNone/>
            </a:pPr>
            <a:endParaRPr lang="pt-BR" altLang="pt-BR" sz="2400" b="1">
              <a:latin typeface="Arial" panose="020B0604020202020204" pitchFamily="34" charset="0"/>
            </a:endParaRPr>
          </a:p>
          <a:p>
            <a:pPr algn="just" eaLnBrk="1" hangingPunct="1">
              <a:spcBef>
                <a:spcPct val="0"/>
              </a:spcBef>
              <a:buFontTx/>
              <a:buNone/>
            </a:pPr>
            <a:r>
              <a:rPr lang="pt-BR" altLang="pt-BR" sz="2400" b="1">
                <a:latin typeface="Arial" panose="020B0604020202020204" pitchFamily="34" charset="0"/>
              </a:rPr>
              <a:t>	* MENOR IMPACTO AMBIENTAL</a:t>
            </a:r>
          </a:p>
          <a:p>
            <a:pPr algn="just" eaLnBrk="1" hangingPunct="1">
              <a:spcBef>
                <a:spcPct val="0"/>
              </a:spcBef>
              <a:buFontTx/>
              <a:buNone/>
            </a:pPr>
            <a:endParaRPr lang="pt-BR" altLang="pt-BR" sz="2400" b="1">
              <a:latin typeface="Arial" panose="020B0604020202020204" pitchFamily="34" charset="0"/>
            </a:endParaRPr>
          </a:p>
          <a:p>
            <a:pPr eaLnBrk="1" hangingPunct="1">
              <a:spcBef>
                <a:spcPct val="0"/>
              </a:spcBef>
              <a:buFontTx/>
              <a:buNone/>
            </a:pPr>
            <a:r>
              <a:rPr lang="pt-BR" altLang="pt-BR" sz="2400" b="1">
                <a:latin typeface="Arial" panose="020B0604020202020204" pitchFamily="34" charset="0"/>
              </a:rPr>
              <a:t>	* MAIOR EFIC</a:t>
            </a:r>
            <a:r>
              <a:rPr lang="en-US" altLang="pt-BR" sz="2400" b="1">
                <a:latin typeface="Arial" panose="020B0604020202020204" pitchFamily="34" charset="0"/>
              </a:rPr>
              <a:t>ÁCIA</a:t>
            </a:r>
            <a:r>
              <a:rPr lang="pt-BR" altLang="pt-BR" sz="2400" b="1">
                <a:latin typeface="Arial" panose="020B0604020202020204" pitchFamily="34" charset="0"/>
              </a:rPr>
              <a:t> CONTRA PRAGAS-ALVO</a:t>
            </a:r>
          </a:p>
        </p:txBody>
      </p:sp>
      <p:sp>
        <p:nvSpPr>
          <p:cNvPr id="34823" name="Line 7"/>
          <p:cNvSpPr>
            <a:spLocks noChangeShapeType="1"/>
          </p:cNvSpPr>
          <p:nvPr/>
        </p:nvSpPr>
        <p:spPr bwMode="auto">
          <a:xfrm>
            <a:off x="4895851" y="3048000"/>
            <a:ext cx="93662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4824" name="Text Box 8"/>
          <p:cNvSpPr txBox="1">
            <a:spLocks noChangeArrowheads="1"/>
          </p:cNvSpPr>
          <p:nvPr/>
        </p:nvSpPr>
        <p:spPr bwMode="auto">
          <a:xfrm>
            <a:off x="1524000" y="57151"/>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pt-BR" sz="4000" b="1">
                <a:latin typeface="Tahoma" panose="020B0604030504040204" pitchFamily="34" charset="0"/>
              </a:rPr>
              <a:t>TRATAMENTO DE SEMENTES COM FUNGICIDAS</a:t>
            </a:r>
          </a:p>
        </p:txBody>
      </p:sp>
    </p:spTree>
    <p:extLst>
      <p:ext uri="{BB962C8B-B14F-4D97-AF65-F5344CB8AC3E}">
        <p14:creationId xmlns:p14="http://schemas.microsoft.com/office/powerpoint/2010/main" val="84131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135188" y="1125538"/>
            <a:ext cx="79184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365125" algn="l"/>
                <a:tab pos="717550" algn="l"/>
              </a:tabLst>
              <a:defRPr sz="3200">
                <a:solidFill>
                  <a:schemeClr val="tx1"/>
                </a:solidFill>
                <a:latin typeface="Times New Roman" panose="02020603050405020304" pitchFamily="18" charset="0"/>
              </a:defRPr>
            </a:lvl1pPr>
            <a:lvl2pPr marL="742950" indent="-285750">
              <a:spcBef>
                <a:spcPct val="20000"/>
              </a:spcBef>
              <a:buChar char="–"/>
              <a:tabLst>
                <a:tab pos="365125" algn="l"/>
                <a:tab pos="717550" algn="l"/>
              </a:tabLst>
              <a:defRPr sz="2800">
                <a:solidFill>
                  <a:schemeClr val="tx1"/>
                </a:solidFill>
                <a:latin typeface="Times New Roman" panose="02020603050405020304" pitchFamily="18" charset="0"/>
              </a:defRPr>
            </a:lvl2pPr>
            <a:lvl3pPr marL="1143000" indent="-228600">
              <a:spcBef>
                <a:spcPct val="20000"/>
              </a:spcBef>
              <a:buChar char="•"/>
              <a:tabLst>
                <a:tab pos="365125" algn="l"/>
                <a:tab pos="717550" algn="l"/>
              </a:tabLst>
              <a:defRPr sz="2400">
                <a:solidFill>
                  <a:schemeClr val="tx1"/>
                </a:solidFill>
                <a:latin typeface="Times New Roman" panose="02020603050405020304" pitchFamily="18" charset="0"/>
              </a:defRPr>
            </a:lvl3pPr>
            <a:lvl4pPr marL="1600200" indent="-228600">
              <a:spcBef>
                <a:spcPct val="20000"/>
              </a:spcBef>
              <a:buChar char="–"/>
              <a:tabLst>
                <a:tab pos="365125" algn="l"/>
                <a:tab pos="717550" algn="l"/>
              </a:tabLst>
              <a:defRPr sz="2000">
                <a:solidFill>
                  <a:schemeClr val="tx1"/>
                </a:solidFill>
                <a:latin typeface="Times New Roman" panose="02020603050405020304" pitchFamily="18" charset="0"/>
              </a:defRPr>
            </a:lvl4pPr>
            <a:lvl5pPr marL="2057400" indent="-228600">
              <a:spcBef>
                <a:spcPct val="20000"/>
              </a:spcBef>
              <a:buChar char="»"/>
              <a:tabLst>
                <a:tab pos="365125" algn="l"/>
                <a:tab pos="717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b="1"/>
              <a:t> </a:t>
            </a:r>
          </a:p>
        </p:txBody>
      </p:sp>
      <p:sp>
        <p:nvSpPr>
          <p:cNvPr id="35843" name="Text Box 3"/>
          <p:cNvSpPr txBox="1">
            <a:spLocks noChangeArrowheads="1"/>
          </p:cNvSpPr>
          <p:nvPr/>
        </p:nvSpPr>
        <p:spPr bwMode="auto">
          <a:xfrm>
            <a:off x="2208213" y="1916113"/>
            <a:ext cx="6551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5844" name="Text Box 4"/>
          <p:cNvSpPr txBox="1">
            <a:spLocks noChangeArrowheads="1"/>
          </p:cNvSpPr>
          <p:nvPr/>
        </p:nvSpPr>
        <p:spPr bwMode="auto">
          <a:xfrm>
            <a:off x="1774825" y="1341438"/>
            <a:ext cx="8713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5845" name="Text Box 5"/>
          <p:cNvSpPr txBox="1">
            <a:spLocks noChangeArrowheads="1"/>
          </p:cNvSpPr>
          <p:nvPr/>
        </p:nvSpPr>
        <p:spPr bwMode="auto">
          <a:xfrm>
            <a:off x="1847851" y="1125538"/>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spcBef>
                <a:spcPct val="20000"/>
              </a:spcBef>
              <a:buChar char="•"/>
              <a:tabLst>
                <a:tab pos="261938" algn="l"/>
              </a:tabLst>
              <a:defRPr sz="3200">
                <a:solidFill>
                  <a:schemeClr val="tx1"/>
                </a:solidFill>
                <a:latin typeface="Times New Roman" panose="02020603050405020304" pitchFamily="18" charset="0"/>
              </a:defRPr>
            </a:lvl1pPr>
            <a:lvl2pPr marL="1589088" indent="-342900">
              <a:spcBef>
                <a:spcPct val="20000"/>
              </a:spcBef>
              <a:buChar char="–"/>
              <a:tabLst>
                <a:tab pos="261938" algn="l"/>
              </a:tabLst>
              <a:defRPr sz="2800">
                <a:solidFill>
                  <a:schemeClr val="tx1"/>
                </a:solidFill>
                <a:latin typeface="Times New Roman" panose="02020603050405020304" pitchFamily="18" charset="0"/>
              </a:defRPr>
            </a:lvl2pPr>
            <a:lvl3pPr marL="2111375" indent="-342900">
              <a:spcBef>
                <a:spcPct val="20000"/>
              </a:spcBef>
              <a:buChar char="•"/>
              <a:tabLst>
                <a:tab pos="261938" algn="l"/>
              </a:tabLst>
              <a:defRPr sz="2400">
                <a:solidFill>
                  <a:schemeClr val="tx1"/>
                </a:solidFill>
                <a:latin typeface="Times New Roman" panose="02020603050405020304" pitchFamily="18" charset="0"/>
              </a:defRPr>
            </a:lvl3pPr>
            <a:lvl4pPr marL="2633663" indent="-342900">
              <a:spcBef>
                <a:spcPct val="20000"/>
              </a:spcBef>
              <a:buChar char="–"/>
              <a:tabLst>
                <a:tab pos="261938" algn="l"/>
              </a:tabLst>
              <a:defRPr sz="2000">
                <a:solidFill>
                  <a:schemeClr val="tx1"/>
                </a:solidFill>
                <a:latin typeface="Times New Roman" panose="02020603050405020304" pitchFamily="18" charset="0"/>
              </a:defRPr>
            </a:lvl4pPr>
            <a:lvl5pPr marL="3155950" indent="-342900">
              <a:spcBef>
                <a:spcPct val="20000"/>
              </a:spcBef>
              <a:buChar char="»"/>
              <a:tabLst>
                <a:tab pos="261938" algn="l"/>
              </a:tabLst>
              <a:defRPr sz="2000">
                <a:solidFill>
                  <a:schemeClr val="tx1"/>
                </a:solidFill>
                <a:latin typeface="Times New Roman" panose="02020603050405020304" pitchFamily="18" charset="0"/>
              </a:defRPr>
            </a:lvl5pPr>
            <a:lvl6pPr marL="36131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6pPr>
            <a:lvl7pPr marL="40703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7pPr>
            <a:lvl8pPr marL="45275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8pPr>
            <a:lvl9pPr marL="49847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9pPr>
          </a:lstStyle>
          <a:p>
            <a:pPr algn="just" eaLnBrk="1" hangingPunct="1">
              <a:spcBef>
                <a:spcPct val="0"/>
              </a:spcBef>
              <a:buFontTx/>
              <a:buNone/>
            </a:pPr>
            <a:endParaRPr lang="pt-BR" altLang="pt-BR" sz="2400" b="1">
              <a:latin typeface="Arial" panose="020B0604020202020204" pitchFamily="34" charset="0"/>
            </a:endParaRPr>
          </a:p>
        </p:txBody>
      </p:sp>
      <p:sp>
        <p:nvSpPr>
          <p:cNvPr id="35846" name="Text Box 6"/>
          <p:cNvSpPr txBox="1">
            <a:spLocks noChangeArrowheads="1"/>
          </p:cNvSpPr>
          <p:nvPr/>
        </p:nvSpPr>
        <p:spPr bwMode="auto">
          <a:xfrm>
            <a:off x="1919288" y="1430338"/>
            <a:ext cx="82804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44513" indent="-544513" defTabSz="522288">
              <a:spcBef>
                <a:spcPct val="20000"/>
              </a:spcBef>
              <a:buChar char="•"/>
              <a:tabLst>
                <a:tab pos="719138" algn="l"/>
              </a:tabLst>
              <a:defRPr sz="3200">
                <a:solidFill>
                  <a:schemeClr val="tx1"/>
                </a:solidFill>
                <a:latin typeface="Times New Roman" panose="02020603050405020304" pitchFamily="18" charset="0"/>
              </a:defRPr>
            </a:lvl1pPr>
            <a:lvl2pPr marL="1871663" indent="-342900" defTabSz="522288">
              <a:spcBef>
                <a:spcPct val="20000"/>
              </a:spcBef>
              <a:buChar char="–"/>
              <a:tabLst>
                <a:tab pos="719138" algn="l"/>
              </a:tabLst>
              <a:defRPr sz="2800">
                <a:solidFill>
                  <a:schemeClr val="tx1"/>
                </a:solidFill>
                <a:latin typeface="Times New Roman" panose="02020603050405020304" pitchFamily="18" charset="0"/>
              </a:defRPr>
            </a:lvl2pPr>
            <a:lvl3pPr marL="2230438" indent="-342900" defTabSz="522288">
              <a:spcBef>
                <a:spcPct val="20000"/>
              </a:spcBef>
              <a:buChar char="•"/>
              <a:tabLst>
                <a:tab pos="719138" algn="l"/>
              </a:tabLst>
              <a:defRPr sz="2400">
                <a:solidFill>
                  <a:schemeClr val="tx1"/>
                </a:solidFill>
                <a:latin typeface="Times New Roman" panose="02020603050405020304" pitchFamily="18" charset="0"/>
              </a:defRPr>
            </a:lvl3pPr>
            <a:lvl4pPr marL="2409825" indent="-342900" defTabSz="522288">
              <a:spcBef>
                <a:spcPct val="20000"/>
              </a:spcBef>
              <a:buChar char="–"/>
              <a:tabLst>
                <a:tab pos="719138" algn="l"/>
              </a:tabLst>
              <a:defRPr sz="2000">
                <a:solidFill>
                  <a:schemeClr val="tx1"/>
                </a:solidFill>
                <a:latin typeface="Times New Roman" panose="02020603050405020304" pitchFamily="18" charset="0"/>
              </a:defRPr>
            </a:lvl4pPr>
            <a:lvl5pPr marL="2589213" indent="-342900" defTabSz="522288">
              <a:spcBef>
                <a:spcPct val="20000"/>
              </a:spcBef>
              <a:buChar char="»"/>
              <a:tabLst>
                <a:tab pos="719138" algn="l"/>
              </a:tabLst>
              <a:defRPr sz="2000">
                <a:solidFill>
                  <a:schemeClr val="tx1"/>
                </a:solidFill>
                <a:latin typeface="Times New Roman" panose="02020603050405020304" pitchFamily="18" charset="0"/>
              </a:defRPr>
            </a:lvl5pPr>
            <a:lvl6pPr marL="30464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6pPr>
            <a:lvl7pPr marL="35036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7pPr>
            <a:lvl8pPr marL="39608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8pPr>
            <a:lvl9pPr marL="44180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9pPr>
          </a:lstStyle>
          <a:p>
            <a:pPr eaLnBrk="1" hangingPunct="1">
              <a:spcBef>
                <a:spcPct val="0"/>
              </a:spcBef>
            </a:pPr>
            <a:endParaRPr lang="pt-BR" altLang="pt-BR" sz="2400" b="1">
              <a:latin typeface="Arial" panose="020B0604020202020204" pitchFamily="34" charset="0"/>
            </a:endParaRPr>
          </a:p>
          <a:p>
            <a:pPr eaLnBrk="1" hangingPunct="1">
              <a:spcBef>
                <a:spcPct val="0"/>
              </a:spcBef>
            </a:pPr>
            <a:r>
              <a:rPr lang="pt-BR" altLang="pt-BR" sz="2400" b="1">
                <a:latin typeface="Arial" panose="020B0604020202020204" pitchFamily="34" charset="0"/>
              </a:rPr>
              <a:t> INGREDIENTES ATIVOS REGISTRADOS NO BRASIL PARA T.S.</a:t>
            </a:r>
          </a:p>
          <a:p>
            <a:pPr eaLnBrk="1" hangingPunct="1">
              <a:spcBef>
                <a:spcPct val="0"/>
              </a:spcBef>
              <a:buFontTx/>
              <a:buNone/>
            </a:pPr>
            <a:endParaRPr lang="pt-BR" altLang="pt-BR" sz="2400" b="1">
              <a:latin typeface="Arial" panose="020B0604020202020204" pitchFamily="34" charset="0"/>
            </a:endParaRPr>
          </a:p>
          <a:p>
            <a:pPr eaLnBrk="1" hangingPunct="1">
              <a:spcBef>
                <a:spcPct val="0"/>
              </a:spcBef>
              <a:buFontTx/>
              <a:buNone/>
            </a:pPr>
            <a:r>
              <a:rPr lang="pt-BR" altLang="pt-BR" sz="2400" b="1">
                <a:latin typeface="Arial" panose="020B0604020202020204" pitchFamily="34" charset="0"/>
              </a:rPr>
              <a:t>	* DÉCADA LANÇAMENTO MERCADO MUNDIAL</a:t>
            </a:r>
          </a:p>
          <a:p>
            <a:pPr eaLnBrk="1" hangingPunct="1">
              <a:spcBef>
                <a:spcPct val="0"/>
              </a:spcBef>
              <a:buFontTx/>
              <a:buNone/>
            </a:pPr>
            <a:endParaRPr lang="pt-BR" altLang="pt-BR" sz="2400" b="1">
              <a:latin typeface="Arial" panose="020B0604020202020204" pitchFamily="34" charset="0"/>
            </a:endParaRPr>
          </a:p>
          <a:p>
            <a:pPr eaLnBrk="1" hangingPunct="1">
              <a:spcBef>
                <a:spcPct val="0"/>
              </a:spcBef>
              <a:buFontTx/>
              <a:buNone/>
            </a:pPr>
            <a:r>
              <a:rPr lang="pt-BR" altLang="pt-BR" sz="2400" b="1">
                <a:latin typeface="Arial" panose="020B0604020202020204" pitchFamily="34" charset="0"/>
              </a:rPr>
              <a:t>	* DOSE DE REGISTRO (MIN. E MÁX.)	</a:t>
            </a:r>
          </a:p>
          <a:p>
            <a:pPr eaLnBrk="1" hangingPunct="1">
              <a:spcBef>
                <a:spcPct val="0"/>
              </a:spcBef>
              <a:buFontTx/>
              <a:buNone/>
            </a:pPr>
            <a:r>
              <a:rPr lang="pt-BR" altLang="pt-BR" sz="2400" b="1">
                <a:latin typeface="Arial" panose="020B0604020202020204" pitchFamily="34" charset="0"/>
              </a:rPr>
              <a:t>	</a:t>
            </a:r>
          </a:p>
          <a:p>
            <a:pPr eaLnBrk="1" hangingPunct="1">
              <a:spcBef>
                <a:spcPct val="0"/>
              </a:spcBef>
              <a:buFontTx/>
              <a:buNone/>
            </a:pPr>
            <a:r>
              <a:rPr lang="pt-BR" altLang="pt-BR" sz="2400" b="1">
                <a:latin typeface="Arial" panose="020B0604020202020204" pitchFamily="34" charset="0"/>
              </a:rPr>
              <a:t>	* CLASSE TOXICOLÓGICA (I a IV)</a:t>
            </a:r>
          </a:p>
          <a:p>
            <a:pPr eaLnBrk="1" hangingPunct="1">
              <a:spcBef>
                <a:spcPct val="0"/>
              </a:spcBef>
              <a:buFontTx/>
              <a:buNone/>
            </a:pPr>
            <a:endParaRPr lang="pt-BR" altLang="pt-BR" sz="2400" b="1">
              <a:latin typeface="Arial" panose="020B0604020202020204" pitchFamily="34" charset="0"/>
            </a:endParaRPr>
          </a:p>
          <a:p>
            <a:pPr eaLnBrk="1" hangingPunct="1">
              <a:spcBef>
                <a:spcPct val="0"/>
              </a:spcBef>
              <a:buFontTx/>
              <a:buNone/>
            </a:pPr>
            <a:r>
              <a:rPr lang="pt-BR" altLang="pt-BR" sz="2400" b="1">
                <a:latin typeface="Arial" panose="020B0604020202020204" pitchFamily="34" charset="0"/>
              </a:rPr>
              <a:t>	* TOXICIDADE ORAL AGUDA (DL</a:t>
            </a:r>
            <a:r>
              <a:rPr lang="pt-BR" altLang="pt-BR" sz="2400" b="1" baseline="-25000">
                <a:latin typeface="Arial" panose="020B0604020202020204" pitchFamily="34" charset="0"/>
              </a:rPr>
              <a:t>50</a:t>
            </a:r>
            <a:r>
              <a:rPr lang="pt-BR" altLang="pt-BR" sz="2400" b="1">
                <a:latin typeface="Arial" panose="020B0604020202020204" pitchFamily="34" charset="0"/>
              </a:rPr>
              <a:t>)</a:t>
            </a:r>
            <a:r>
              <a:rPr lang="pt-BR" altLang="pt-BR" sz="2400">
                <a:latin typeface="Arial" panose="020B0604020202020204" pitchFamily="34" charset="0"/>
              </a:rPr>
              <a:t> </a:t>
            </a:r>
          </a:p>
        </p:txBody>
      </p:sp>
      <p:sp>
        <p:nvSpPr>
          <p:cNvPr id="35847" name="Text Box 7"/>
          <p:cNvSpPr txBox="1">
            <a:spLocks noChangeArrowheads="1"/>
          </p:cNvSpPr>
          <p:nvPr/>
        </p:nvSpPr>
        <p:spPr bwMode="auto">
          <a:xfrm>
            <a:off x="1600200" y="133351"/>
            <a:ext cx="906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pt-BR" sz="4000" b="1">
                <a:latin typeface="Tahoma" panose="020B0604030504040204" pitchFamily="34" charset="0"/>
              </a:rPr>
              <a:t>TRATAMENTO DE SEMENTES COM FUNGICIDAS</a:t>
            </a:r>
          </a:p>
        </p:txBody>
      </p:sp>
    </p:spTree>
    <p:extLst>
      <p:ext uri="{BB962C8B-B14F-4D97-AF65-F5344CB8AC3E}">
        <p14:creationId xmlns:p14="http://schemas.microsoft.com/office/powerpoint/2010/main" val="3703821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135188" y="890588"/>
            <a:ext cx="79184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365125" algn="l"/>
                <a:tab pos="717550" algn="l"/>
              </a:tabLst>
              <a:defRPr sz="3200">
                <a:solidFill>
                  <a:schemeClr val="tx1"/>
                </a:solidFill>
                <a:latin typeface="Times New Roman" panose="02020603050405020304" pitchFamily="18" charset="0"/>
              </a:defRPr>
            </a:lvl1pPr>
            <a:lvl2pPr marL="742950" indent="-285750">
              <a:spcBef>
                <a:spcPct val="20000"/>
              </a:spcBef>
              <a:buChar char="–"/>
              <a:tabLst>
                <a:tab pos="365125" algn="l"/>
                <a:tab pos="717550" algn="l"/>
              </a:tabLst>
              <a:defRPr sz="2800">
                <a:solidFill>
                  <a:schemeClr val="tx1"/>
                </a:solidFill>
                <a:latin typeface="Times New Roman" panose="02020603050405020304" pitchFamily="18" charset="0"/>
              </a:defRPr>
            </a:lvl2pPr>
            <a:lvl3pPr marL="1143000" indent="-228600">
              <a:spcBef>
                <a:spcPct val="20000"/>
              </a:spcBef>
              <a:buChar char="•"/>
              <a:tabLst>
                <a:tab pos="365125" algn="l"/>
                <a:tab pos="717550" algn="l"/>
              </a:tabLst>
              <a:defRPr sz="2400">
                <a:solidFill>
                  <a:schemeClr val="tx1"/>
                </a:solidFill>
                <a:latin typeface="Times New Roman" panose="02020603050405020304" pitchFamily="18" charset="0"/>
              </a:defRPr>
            </a:lvl3pPr>
            <a:lvl4pPr marL="1600200" indent="-228600">
              <a:spcBef>
                <a:spcPct val="20000"/>
              </a:spcBef>
              <a:buChar char="–"/>
              <a:tabLst>
                <a:tab pos="365125" algn="l"/>
                <a:tab pos="717550" algn="l"/>
              </a:tabLst>
              <a:defRPr sz="2000">
                <a:solidFill>
                  <a:schemeClr val="tx1"/>
                </a:solidFill>
                <a:latin typeface="Times New Roman" panose="02020603050405020304" pitchFamily="18" charset="0"/>
              </a:defRPr>
            </a:lvl4pPr>
            <a:lvl5pPr marL="2057400" indent="-228600">
              <a:spcBef>
                <a:spcPct val="20000"/>
              </a:spcBef>
              <a:buChar char="»"/>
              <a:tabLst>
                <a:tab pos="365125" algn="l"/>
                <a:tab pos="717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b="1"/>
              <a:t> </a:t>
            </a:r>
          </a:p>
        </p:txBody>
      </p:sp>
      <p:sp>
        <p:nvSpPr>
          <p:cNvPr id="36867" name="Text Box 3"/>
          <p:cNvSpPr txBox="1">
            <a:spLocks noChangeArrowheads="1"/>
          </p:cNvSpPr>
          <p:nvPr/>
        </p:nvSpPr>
        <p:spPr bwMode="auto">
          <a:xfrm>
            <a:off x="2208214" y="1681163"/>
            <a:ext cx="7920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6868" name="Text Box 4"/>
          <p:cNvSpPr txBox="1">
            <a:spLocks noChangeArrowheads="1"/>
          </p:cNvSpPr>
          <p:nvPr/>
        </p:nvSpPr>
        <p:spPr bwMode="auto">
          <a:xfrm>
            <a:off x="1774825" y="1106488"/>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2400">
              <a:latin typeface="Arial" panose="020B0604020202020204" pitchFamily="34" charset="0"/>
            </a:endParaRPr>
          </a:p>
        </p:txBody>
      </p:sp>
      <p:sp>
        <p:nvSpPr>
          <p:cNvPr id="36869" name="Text Box 5"/>
          <p:cNvSpPr txBox="1">
            <a:spLocks noChangeArrowheads="1"/>
          </p:cNvSpPr>
          <p:nvPr/>
        </p:nvSpPr>
        <p:spPr bwMode="auto">
          <a:xfrm>
            <a:off x="2057400" y="914400"/>
            <a:ext cx="828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44513" indent="-544513" defTabSz="522288">
              <a:spcBef>
                <a:spcPct val="20000"/>
              </a:spcBef>
              <a:buChar char="•"/>
              <a:tabLst>
                <a:tab pos="719138" algn="l"/>
              </a:tabLst>
              <a:defRPr sz="3200">
                <a:solidFill>
                  <a:schemeClr val="tx1"/>
                </a:solidFill>
                <a:latin typeface="Times New Roman" panose="02020603050405020304" pitchFamily="18" charset="0"/>
              </a:defRPr>
            </a:lvl1pPr>
            <a:lvl2pPr marL="1871663" indent="-342900" defTabSz="522288">
              <a:spcBef>
                <a:spcPct val="20000"/>
              </a:spcBef>
              <a:buChar char="–"/>
              <a:tabLst>
                <a:tab pos="719138" algn="l"/>
              </a:tabLst>
              <a:defRPr sz="2800">
                <a:solidFill>
                  <a:schemeClr val="tx1"/>
                </a:solidFill>
                <a:latin typeface="Times New Roman" panose="02020603050405020304" pitchFamily="18" charset="0"/>
              </a:defRPr>
            </a:lvl2pPr>
            <a:lvl3pPr marL="2230438" indent="-342900" defTabSz="522288">
              <a:spcBef>
                <a:spcPct val="20000"/>
              </a:spcBef>
              <a:buChar char="•"/>
              <a:tabLst>
                <a:tab pos="719138" algn="l"/>
              </a:tabLst>
              <a:defRPr sz="2400">
                <a:solidFill>
                  <a:schemeClr val="tx1"/>
                </a:solidFill>
                <a:latin typeface="Times New Roman" panose="02020603050405020304" pitchFamily="18" charset="0"/>
              </a:defRPr>
            </a:lvl3pPr>
            <a:lvl4pPr marL="2409825" indent="-342900" defTabSz="522288">
              <a:spcBef>
                <a:spcPct val="20000"/>
              </a:spcBef>
              <a:buChar char="–"/>
              <a:tabLst>
                <a:tab pos="719138" algn="l"/>
              </a:tabLst>
              <a:defRPr sz="2000">
                <a:solidFill>
                  <a:schemeClr val="tx1"/>
                </a:solidFill>
                <a:latin typeface="Times New Roman" panose="02020603050405020304" pitchFamily="18" charset="0"/>
              </a:defRPr>
            </a:lvl4pPr>
            <a:lvl5pPr marL="2589213" indent="-342900" defTabSz="522288">
              <a:spcBef>
                <a:spcPct val="20000"/>
              </a:spcBef>
              <a:buChar char="»"/>
              <a:tabLst>
                <a:tab pos="719138" algn="l"/>
              </a:tabLst>
              <a:defRPr sz="2000">
                <a:solidFill>
                  <a:schemeClr val="tx1"/>
                </a:solidFill>
                <a:latin typeface="Times New Roman" panose="02020603050405020304" pitchFamily="18" charset="0"/>
              </a:defRPr>
            </a:lvl5pPr>
            <a:lvl6pPr marL="30464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6pPr>
            <a:lvl7pPr marL="35036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7pPr>
            <a:lvl8pPr marL="39608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8pPr>
            <a:lvl9pPr marL="4418013" indent="-342900" defTabSz="522288" eaLnBrk="0" fontAlgn="base" hangingPunct="0">
              <a:spcBef>
                <a:spcPct val="20000"/>
              </a:spcBef>
              <a:spcAft>
                <a:spcPct val="0"/>
              </a:spcAft>
              <a:buChar char="»"/>
              <a:tabLst>
                <a:tab pos="719138" algn="l"/>
              </a:tabLst>
              <a:defRPr sz="2000">
                <a:solidFill>
                  <a:schemeClr val="tx1"/>
                </a:solidFill>
                <a:latin typeface="Times New Roman" panose="02020603050405020304" pitchFamily="18" charset="0"/>
              </a:defRPr>
            </a:lvl9pPr>
          </a:lstStyle>
          <a:p>
            <a:pPr algn="ctr" eaLnBrk="1" hangingPunct="1">
              <a:spcBef>
                <a:spcPct val="0"/>
              </a:spcBef>
              <a:buFontTx/>
              <a:buNone/>
            </a:pPr>
            <a:r>
              <a:rPr lang="pt-BR" altLang="pt-BR" sz="1600" b="1">
                <a:latin typeface="Arial" panose="020B0604020202020204" pitchFamily="34" charset="0"/>
              </a:rPr>
              <a:t>EVOLUÇÃO DOS FUNGICIDAS  PARA TRATAMENTOS DE SEMENTES NO BRASIL</a:t>
            </a:r>
          </a:p>
        </p:txBody>
      </p:sp>
      <p:sp>
        <p:nvSpPr>
          <p:cNvPr id="36870" name="Text Box 6"/>
          <p:cNvSpPr txBox="1">
            <a:spLocks noChangeArrowheads="1"/>
          </p:cNvSpPr>
          <p:nvPr/>
        </p:nvSpPr>
        <p:spPr bwMode="auto">
          <a:xfrm>
            <a:off x="1847851" y="890588"/>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spcBef>
                <a:spcPct val="20000"/>
              </a:spcBef>
              <a:buChar char="•"/>
              <a:tabLst>
                <a:tab pos="261938" algn="l"/>
              </a:tabLst>
              <a:defRPr sz="3200">
                <a:solidFill>
                  <a:schemeClr val="tx1"/>
                </a:solidFill>
                <a:latin typeface="Times New Roman" panose="02020603050405020304" pitchFamily="18" charset="0"/>
              </a:defRPr>
            </a:lvl1pPr>
            <a:lvl2pPr marL="1589088" indent="-342900">
              <a:spcBef>
                <a:spcPct val="20000"/>
              </a:spcBef>
              <a:buChar char="–"/>
              <a:tabLst>
                <a:tab pos="261938" algn="l"/>
              </a:tabLst>
              <a:defRPr sz="2800">
                <a:solidFill>
                  <a:schemeClr val="tx1"/>
                </a:solidFill>
                <a:latin typeface="Times New Roman" panose="02020603050405020304" pitchFamily="18" charset="0"/>
              </a:defRPr>
            </a:lvl2pPr>
            <a:lvl3pPr marL="2111375" indent="-342900">
              <a:spcBef>
                <a:spcPct val="20000"/>
              </a:spcBef>
              <a:buChar char="•"/>
              <a:tabLst>
                <a:tab pos="261938" algn="l"/>
              </a:tabLst>
              <a:defRPr sz="2400">
                <a:solidFill>
                  <a:schemeClr val="tx1"/>
                </a:solidFill>
                <a:latin typeface="Times New Roman" panose="02020603050405020304" pitchFamily="18" charset="0"/>
              </a:defRPr>
            </a:lvl3pPr>
            <a:lvl4pPr marL="2633663" indent="-342900">
              <a:spcBef>
                <a:spcPct val="20000"/>
              </a:spcBef>
              <a:buChar char="–"/>
              <a:tabLst>
                <a:tab pos="261938" algn="l"/>
              </a:tabLst>
              <a:defRPr sz="2000">
                <a:solidFill>
                  <a:schemeClr val="tx1"/>
                </a:solidFill>
                <a:latin typeface="Times New Roman" panose="02020603050405020304" pitchFamily="18" charset="0"/>
              </a:defRPr>
            </a:lvl4pPr>
            <a:lvl5pPr marL="3155950" indent="-342900">
              <a:spcBef>
                <a:spcPct val="20000"/>
              </a:spcBef>
              <a:buChar char="»"/>
              <a:tabLst>
                <a:tab pos="261938" algn="l"/>
              </a:tabLst>
              <a:defRPr sz="2000">
                <a:solidFill>
                  <a:schemeClr val="tx1"/>
                </a:solidFill>
                <a:latin typeface="Times New Roman" panose="02020603050405020304" pitchFamily="18" charset="0"/>
              </a:defRPr>
            </a:lvl5pPr>
            <a:lvl6pPr marL="36131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6pPr>
            <a:lvl7pPr marL="40703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7pPr>
            <a:lvl8pPr marL="45275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8pPr>
            <a:lvl9pPr marL="49847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9pPr>
          </a:lstStyle>
          <a:p>
            <a:pPr algn="just" eaLnBrk="1" hangingPunct="1">
              <a:spcBef>
                <a:spcPct val="0"/>
              </a:spcBef>
              <a:buFontTx/>
              <a:buNone/>
            </a:pPr>
            <a:endParaRPr lang="pt-BR" altLang="pt-BR" sz="2400" b="1">
              <a:latin typeface="Arial" panose="020B0604020202020204" pitchFamily="34" charset="0"/>
            </a:endParaRPr>
          </a:p>
        </p:txBody>
      </p:sp>
      <p:sp>
        <p:nvSpPr>
          <p:cNvPr id="36871" name="Text Box 7"/>
          <p:cNvSpPr txBox="1">
            <a:spLocks noChangeArrowheads="1"/>
          </p:cNvSpPr>
          <p:nvPr/>
        </p:nvSpPr>
        <p:spPr bwMode="auto">
          <a:xfrm>
            <a:off x="2135188" y="1538288"/>
            <a:ext cx="8064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6872" name="Text Box 8"/>
          <p:cNvSpPr txBox="1">
            <a:spLocks noChangeArrowheads="1"/>
          </p:cNvSpPr>
          <p:nvPr/>
        </p:nvSpPr>
        <p:spPr bwMode="auto">
          <a:xfrm>
            <a:off x="2351088" y="1609726"/>
            <a:ext cx="7993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endParaRPr lang="pt-BR" altLang="pt-BR" sz="1800">
              <a:latin typeface="Arial" panose="020B0604020202020204" pitchFamily="34" charset="0"/>
            </a:endParaRPr>
          </a:p>
        </p:txBody>
      </p:sp>
      <p:sp>
        <p:nvSpPr>
          <p:cNvPr id="36873" name="Text Box 9"/>
          <p:cNvSpPr txBox="1">
            <a:spLocks noChangeArrowheads="1"/>
          </p:cNvSpPr>
          <p:nvPr/>
        </p:nvSpPr>
        <p:spPr bwMode="auto">
          <a:xfrm>
            <a:off x="1981201" y="5200651"/>
            <a:ext cx="8207375" cy="2017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pt-BR" sz="1800" b="1">
                <a:latin typeface="Arial" panose="020B0604020202020204" pitchFamily="34" charset="0"/>
              </a:rPr>
              <a:t>DOSE:	       88,9% (10X) /450  g i.a.		1 g i.a./100 kg</a:t>
            </a:r>
          </a:p>
          <a:p>
            <a:pPr eaLnBrk="1" hangingPunct="1">
              <a:spcBef>
                <a:spcPct val="50000"/>
              </a:spcBef>
              <a:buFontTx/>
              <a:buNone/>
            </a:pPr>
            <a:r>
              <a:rPr lang="pt-BR" altLang="pt-BR" sz="1800" b="1">
                <a:latin typeface="Arial" panose="020B0604020202020204" pitchFamily="34" charset="0"/>
              </a:rPr>
              <a:t>DL50 -  	Pequeno risco agudo (FAO)</a:t>
            </a:r>
          </a:p>
          <a:p>
            <a:pPr eaLnBrk="1" hangingPunct="1">
              <a:spcBef>
                <a:spcPct val="50000"/>
              </a:spcBef>
              <a:buFontTx/>
              <a:buNone/>
            </a:pPr>
            <a:r>
              <a:rPr lang="pt-BR" altLang="pt-BR" sz="1800" b="1">
                <a:latin typeface="Arial" panose="020B0604020202020204" pitchFamily="34" charset="0"/>
              </a:rPr>
              <a:t>	Prod. Líquidos:  DL50 </a:t>
            </a:r>
            <a:r>
              <a:rPr lang="pt-BR" altLang="pt-BR" sz="1800" b="1">
                <a:latin typeface="Arial" panose="020B0604020202020204" pitchFamily="34" charset="0"/>
                <a:cs typeface="Arial" panose="020B0604020202020204" pitchFamily="34" charset="0"/>
                <a:sym typeface="Symbol" panose="05050102010706020507" pitchFamily="18" charset="2"/>
              </a:rPr>
              <a:t> </a:t>
            </a:r>
            <a:r>
              <a:rPr lang="pt-BR" altLang="pt-BR" sz="1800" b="1">
                <a:latin typeface="Arial" panose="020B0604020202020204" pitchFamily="34" charset="0"/>
                <a:cs typeface="Arial" panose="020B0604020202020204" pitchFamily="34" charset="0"/>
              </a:rPr>
              <a:t>3000 mg/kg</a:t>
            </a:r>
          </a:p>
          <a:p>
            <a:pPr eaLnBrk="1" hangingPunct="1">
              <a:spcBef>
                <a:spcPct val="50000"/>
              </a:spcBef>
              <a:buFontTx/>
              <a:buNone/>
            </a:pPr>
            <a:r>
              <a:rPr lang="pt-BR" altLang="pt-BR" sz="1800" b="1">
                <a:latin typeface="Arial" panose="020B0604020202020204" pitchFamily="34" charset="0"/>
                <a:cs typeface="Arial" panose="020B0604020202020204" pitchFamily="34" charset="0"/>
              </a:rPr>
              <a:t>	Prod. Sólidos: DL50 </a:t>
            </a:r>
            <a:r>
              <a:rPr lang="pt-BR" altLang="pt-BR" sz="1800" b="1">
                <a:latin typeface="Arial" panose="020B0604020202020204" pitchFamily="34" charset="0"/>
                <a:cs typeface="Arial" panose="020B0604020202020204" pitchFamily="34" charset="0"/>
                <a:sym typeface="Symbol" panose="05050102010706020507" pitchFamily="18" charset="2"/>
              </a:rPr>
              <a:t></a:t>
            </a:r>
            <a:r>
              <a:rPr lang="pt-BR" altLang="pt-BR" sz="1800" b="1">
                <a:latin typeface="Arial" panose="020B0604020202020204" pitchFamily="34" charset="0"/>
              </a:rPr>
              <a:t> 2000 mg/kg</a:t>
            </a:r>
          </a:p>
          <a:p>
            <a:pPr eaLnBrk="1" hangingPunct="1">
              <a:spcBef>
                <a:spcPct val="50000"/>
              </a:spcBef>
              <a:buFontTx/>
              <a:buNone/>
            </a:pPr>
            <a:endParaRPr lang="pt-BR" altLang="pt-BR" sz="1800" b="1">
              <a:latin typeface="Arial" panose="020B0604020202020204" pitchFamily="34" charset="0"/>
            </a:endParaRPr>
          </a:p>
        </p:txBody>
      </p:sp>
      <p:sp>
        <p:nvSpPr>
          <p:cNvPr id="36874" name="Text Box 10"/>
          <p:cNvSpPr txBox="1">
            <a:spLocks noChangeArrowheads="1"/>
          </p:cNvSpPr>
          <p:nvPr/>
        </p:nvSpPr>
        <p:spPr bwMode="auto">
          <a:xfrm>
            <a:off x="1847850" y="5210176"/>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graphicFrame>
        <p:nvGraphicFramePr>
          <p:cNvPr id="63603" name="Group 115"/>
          <p:cNvGraphicFramePr>
            <a:graphicFrameLocks noGrp="1"/>
          </p:cNvGraphicFramePr>
          <p:nvPr/>
        </p:nvGraphicFramePr>
        <p:xfrm>
          <a:off x="2133600" y="1447800"/>
          <a:ext cx="8281988" cy="3673476"/>
        </p:xfrm>
        <a:graphic>
          <a:graphicData uri="http://schemas.openxmlformats.org/drawingml/2006/table">
            <a:tbl>
              <a:tblPr/>
              <a:tblGrid>
                <a:gridCol w="1368425"/>
                <a:gridCol w="1955800"/>
                <a:gridCol w="1555750"/>
                <a:gridCol w="881063"/>
                <a:gridCol w="2520950"/>
              </a:tblGrid>
              <a:tr h="72707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dirty="0" smtClean="0">
                          <a:ln>
                            <a:noFill/>
                          </a:ln>
                          <a:solidFill>
                            <a:schemeClr val="tx1"/>
                          </a:solidFill>
                          <a:effectLst/>
                          <a:latin typeface="Times New Roman" charset="0"/>
                        </a:rPr>
                        <a:t>DÉCADA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altLang="pt-BR" sz="1800" b="1" i="0" u="none" strike="noStrike" cap="none" normalizeH="0" baseline="0" dirty="0" smtClean="0">
                        <a:ln>
                          <a:noFill/>
                        </a:ln>
                        <a:solidFill>
                          <a:schemeClr val="tx1"/>
                        </a:solidFill>
                        <a:effectLst/>
                        <a:latin typeface="Times New Roman" charset="0"/>
                      </a:endParaRPr>
                    </a:p>
                  </a:txBody>
                  <a:tcPr horzOverflow="overflow">
                    <a:lnL cap="flat">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DOSE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(G.I.A./100 KG</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CLASSE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TOXICOL.</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DL</a:t>
                      </a:r>
                      <a:r>
                        <a:rPr kumimoji="0" lang="pt-BR" altLang="pt-BR" sz="1800" b="1" i="0" u="none" strike="noStrike" cap="none" normalizeH="0" baseline="-25000" smtClean="0">
                          <a:ln>
                            <a:noFill/>
                          </a:ln>
                          <a:solidFill>
                            <a:schemeClr val="tx1"/>
                          </a:solidFill>
                          <a:effectLst/>
                          <a:latin typeface="Times New Roman" charset="0"/>
                        </a:rPr>
                        <a:t>50</a:t>
                      </a:r>
                    </a:p>
                  </a:txBody>
                  <a:tcP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EXEMPLO</a:t>
                      </a:r>
                    </a:p>
                  </a:txBody>
                  <a:tcPr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334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dirty="0" smtClean="0">
                          <a:ln>
                            <a:noFill/>
                          </a:ln>
                          <a:solidFill>
                            <a:schemeClr val="tx1"/>
                          </a:solidFill>
                          <a:effectLst/>
                          <a:latin typeface="Times New Roman" charset="0"/>
                        </a:rPr>
                        <a:t>1960</a:t>
                      </a:r>
                    </a:p>
                  </a:txBody>
                  <a:tcPr horzOverflow="overflow">
                    <a:lnL cap="flat">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256.9</a:t>
                      </a:r>
                    </a:p>
                  </a:txBody>
                  <a:tcP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3.5</a:t>
                      </a:r>
                    </a:p>
                  </a:txBody>
                  <a:tcP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4212</a:t>
                      </a:r>
                    </a:p>
                  </a:txBody>
                  <a:tcP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CAPTANA</a:t>
                      </a:r>
                    </a:p>
                  </a:txBody>
                  <a:tcPr horzOverflow="overflow">
                    <a:lnL>
                      <a:noFill/>
                    </a:lnL>
                    <a:lnR cap="flat">
                      <a:noFill/>
                    </a:lnR>
                    <a:lnT w="12700" cap="flat" cmpd="sng" algn="ctr">
                      <a:solidFill>
                        <a:schemeClr val="bg1"/>
                      </a:solidFill>
                      <a:prstDash val="solid"/>
                      <a:round/>
                      <a:headEnd type="none" w="med" len="med"/>
                      <a:tailEnd type="none" w="med" len="med"/>
                    </a:lnT>
                    <a:lnB>
                      <a:noFill/>
                    </a:lnB>
                    <a:lnTlToBr>
                      <a:noFill/>
                    </a:lnTlToBr>
                    <a:lnBlToTr>
                      <a:noFill/>
                    </a:lnBlToTr>
                    <a:noFill/>
                  </a:tcPr>
                </a:tc>
              </a:tr>
              <a:tr h="74453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1970</a:t>
                      </a:r>
                    </a:p>
                  </a:txBody>
                  <a:tcP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87</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3.0</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6462</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TIRAM</a:t>
                      </a:r>
                    </a:p>
                  </a:txBody>
                  <a:tcPr horzOverflow="overflow">
                    <a:lnL>
                      <a:noFill/>
                    </a:lnL>
                    <a:lnR cap="flat">
                      <a:noFill/>
                    </a:lnR>
                    <a:lnT>
                      <a:noFill/>
                    </a:lnT>
                    <a:lnB>
                      <a:noFill/>
                    </a:lnB>
                    <a:lnTlToBr>
                      <a:noFill/>
                    </a:lnTlToBr>
                    <a:lnBlToTr>
                      <a:noFill/>
                    </a:lnBlToTr>
                    <a:noFill/>
                  </a:tcPr>
                </a:tc>
              </a:tr>
              <a:tr h="7350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1980</a:t>
                      </a:r>
                    </a:p>
                  </a:txBody>
                  <a:tcP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85</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3.6</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1876</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TRIADIMENOL</a:t>
                      </a:r>
                    </a:p>
                  </a:txBody>
                  <a:tcPr horzOverflow="overflow">
                    <a:lnL>
                      <a:noFill/>
                    </a:lnL>
                    <a:lnR cap="flat">
                      <a:noFill/>
                    </a:lnR>
                    <a:lnT>
                      <a:noFill/>
                    </a:lnT>
                    <a:lnB>
                      <a:noFill/>
                    </a:lnB>
                    <a:lnTlToBr>
                      <a:noFill/>
                    </a:lnTlToBr>
                    <a:lnBlToTr>
                      <a:noFill/>
                    </a:lnBlToTr>
                    <a:noFill/>
                  </a:tcPr>
                </a:tc>
              </a:tr>
              <a:tr h="7334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1990</a:t>
                      </a:r>
                    </a:p>
                  </a:txBody>
                  <a:tcPr horzOverflow="overflow">
                    <a:lnL cap="flat">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26</a:t>
                      </a:r>
                    </a:p>
                  </a:txBody>
                  <a:tcP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2.8</a:t>
                      </a:r>
                    </a:p>
                  </a:txBody>
                  <a:tcP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smtClean="0">
                          <a:ln>
                            <a:noFill/>
                          </a:ln>
                          <a:solidFill>
                            <a:schemeClr val="tx1"/>
                          </a:solidFill>
                          <a:effectLst/>
                          <a:latin typeface="Times New Roman" charset="0"/>
                        </a:rPr>
                        <a:t>2824</a:t>
                      </a:r>
                    </a:p>
                  </a:txBody>
                  <a:tcP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dirty="0" smtClean="0">
                          <a:ln>
                            <a:noFill/>
                          </a:ln>
                          <a:solidFill>
                            <a:schemeClr val="tx1"/>
                          </a:solidFill>
                          <a:effectLst/>
                          <a:latin typeface="Times New Roman" charset="0"/>
                        </a:rPr>
                        <a:t>DIFENOCONAZOLE</a:t>
                      </a:r>
                    </a:p>
                  </a:txBody>
                  <a:tcPr horzOverflow="overflow">
                    <a:lnL>
                      <a:noFill/>
                    </a:lnL>
                    <a:lnR cap="flat">
                      <a:noFill/>
                    </a:lnR>
                    <a:lnT>
                      <a:noFill/>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36904" name="Line 49"/>
          <p:cNvSpPr>
            <a:spLocks noChangeShapeType="1"/>
          </p:cNvSpPr>
          <p:nvPr/>
        </p:nvSpPr>
        <p:spPr bwMode="auto">
          <a:xfrm>
            <a:off x="6400800" y="5353050"/>
            <a:ext cx="647700" cy="0"/>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6905" name="Line 50"/>
          <p:cNvSpPr>
            <a:spLocks noChangeShapeType="1"/>
          </p:cNvSpPr>
          <p:nvPr/>
        </p:nvSpPr>
        <p:spPr bwMode="auto">
          <a:xfrm>
            <a:off x="3124200" y="5181600"/>
            <a:ext cx="0" cy="287338"/>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6906" name="Text Box 51"/>
          <p:cNvSpPr txBox="1">
            <a:spLocks noChangeArrowheads="1"/>
          </p:cNvSpPr>
          <p:nvPr/>
        </p:nvSpPr>
        <p:spPr bwMode="auto">
          <a:xfrm>
            <a:off x="1703388" y="-25400"/>
            <a:ext cx="89646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pt-BR" sz="3000" b="1">
                <a:latin typeface="Tahoma" panose="020B0604030504040204" pitchFamily="34" charset="0"/>
              </a:rPr>
              <a:t>TRATAMENTO DE SEMENTES COM FUNGICIDAS</a:t>
            </a:r>
          </a:p>
        </p:txBody>
      </p:sp>
    </p:spTree>
    <p:extLst>
      <p:ext uri="{BB962C8B-B14F-4D97-AF65-F5344CB8AC3E}">
        <p14:creationId xmlns:p14="http://schemas.microsoft.com/office/powerpoint/2010/main" val="1863654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76"/>
          <p:cNvSpPr>
            <a:spLocks noChangeArrowheads="1"/>
          </p:cNvSpPr>
          <p:nvPr/>
        </p:nvSpPr>
        <p:spPr bwMode="auto">
          <a:xfrm>
            <a:off x="2135188" y="1125538"/>
            <a:ext cx="79184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365125" algn="l"/>
                <a:tab pos="717550" algn="l"/>
              </a:tabLst>
              <a:defRPr sz="3200">
                <a:solidFill>
                  <a:schemeClr val="tx1"/>
                </a:solidFill>
                <a:latin typeface="Times New Roman" panose="02020603050405020304" pitchFamily="18" charset="0"/>
              </a:defRPr>
            </a:lvl1pPr>
            <a:lvl2pPr marL="742950" indent="-285750">
              <a:spcBef>
                <a:spcPct val="20000"/>
              </a:spcBef>
              <a:buChar char="–"/>
              <a:tabLst>
                <a:tab pos="365125" algn="l"/>
                <a:tab pos="717550" algn="l"/>
              </a:tabLst>
              <a:defRPr sz="2800">
                <a:solidFill>
                  <a:schemeClr val="tx1"/>
                </a:solidFill>
                <a:latin typeface="Times New Roman" panose="02020603050405020304" pitchFamily="18" charset="0"/>
              </a:defRPr>
            </a:lvl2pPr>
            <a:lvl3pPr marL="1143000" indent="-228600">
              <a:spcBef>
                <a:spcPct val="20000"/>
              </a:spcBef>
              <a:buChar char="•"/>
              <a:tabLst>
                <a:tab pos="365125" algn="l"/>
                <a:tab pos="717550" algn="l"/>
              </a:tabLst>
              <a:defRPr sz="2400">
                <a:solidFill>
                  <a:schemeClr val="tx1"/>
                </a:solidFill>
                <a:latin typeface="Times New Roman" panose="02020603050405020304" pitchFamily="18" charset="0"/>
              </a:defRPr>
            </a:lvl3pPr>
            <a:lvl4pPr marL="1600200" indent="-228600">
              <a:spcBef>
                <a:spcPct val="20000"/>
              </a:spcBef>
              <a:buChar char="–"/>
              <a:tabLst>
                <a:tab pos="365125" algn="l"/>
                <a:tab pos="717550" algn="l"/>
              </a:tabLst>
              <a:defRPr sz="2000">
                <a:solidFill>
                  <a:schemeClr val="tx1"/>
                </a:solidFill>
                <a:latin typeface="Times New Roman" panose="02020603050405020304" pitchFamily="18" charset="0"/>
              </a:defRPr>
            </a:lvl4pPr>
            <a:lvl5pPr marL="2057400" indent="-228600">
              <a:spcBef>
                <a:spcPct val="20000"/>
              </a:spcBef>
              <a:buChar char="»"/>
              <a:tabLst>
                <a:tab pos="365125" algn="l"/>
                <a:tab pos="717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65125" algn="l"/>
                <a:tab pos="717550" algn="l"/>
              </a:tabLst>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b="1"/>
              <a:t> </a:t>
            </a:r>
          </a:p>
        </p:txBody>
      </p:sp>
      <p:sp>
        <p:nvSpPr>
          <p:cNvPr id="37891" name="Text Box 377"/>
          <p:cNvSpPr txBox="1">
            <a:spLocks noChangeArrowheads="1"/>
          </p:cNvSpPr>
          <p:nvPr/>
        </p:nvSpPr>
        <p:spPr bwMode="auto">
          <a:xfrm>
            <a:off x="2208214" y="1916113"/>
            <a:ext cx="7920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7892" name="Text Box 378"/>
          <p:cNvSpPr txBox="1">
            <a:spLocks noChangeArrowheads="1"/>
          </p:cNvSpPr>
          <p:nvPr/>
        </p:nvSpPr>
        <p:spPr bwMode="auto">
          <a:xfrm>
            <a:off x="1774825" y="1341438"/>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2400">
              <a:latin typeface="Arial" panose="020B0604020202020204" pitchFamily="34" charset="0"/>
            </a:endParaRPr>
          </a:p>
        </p:txBody>
      </p:sp>
      <p:sp>
        <p:nvSpPr>
          <p:cNvPr id="37893" name="Text Box 379"/>
          <p:cNvSpPr txBox="1">
            <a:spLocks noChangeArrowheads="1"/>
          </p:cNvSpPr>
          <p:nvPr/>
        </p:nvSpPr>
        <p:spPr bwMode="auto">
          <a:xfrm>
            <a:off x="1847851" y="1125538"/>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spcBef>
                <a:spcPct val="20000"/>
              </a:spcBef>
              <a:buChar char="•"/>
              <a:tabLst>
                <a:tab pos="261938" algn="l"/>
              </a:tabLst>
              <a:defRPr sz="3200">
                <a:solidFill>
                  <a:schemeClr val="tx1"/>
                </a:solidFill>
                <a:latin typeface="Times New Roman" panose="02020603050405020304" pitchFamily="18" charset="0"/>
              </a:defRPr>
            </a:lvl1pPr>
            <a:lvl2pPr marL="1589088" indent="-342900">
              <a:spcBef>
                <a:spcPct val="20000"/>
              </a:spcBef>
              <a:buChar char="–"/>
              <a:tabLst>
                <a:tab pos="261938" algn="l"/>
              </a:tabLst>
              <a:defRPr sz="2800">
                <a:solidFill>
                  <a:schemeClr val="tx1"/>
                </a:solidFill>
                <a:latin typeface="Times New Roman" panose="02020603050405020304" pitchFamily="18" charset="0"/>
              </a:defRPr>
            </a:lvl2pPr>
            <a:lvl3pPr marL="2111375" indent="-342900">
              <a:spcBef>
                <a:spcPct val="20000"/>
              </a:spcBef>
              <a:buChar char="•"/>
              <a:tabLst>
                <a:tab pos="261938" algn="l"/>
              </a:tabLst>
              <a:defRPr sz="2400">
                <a:solidFill>
                  <a:schemeClr val="tx1"/>
                </a:solidFill>
                <a:latin typeface="Times New Roman" panose="02020603050405020304" pitchFamily="18" charset="0"/>
              </a:defRPr>
            </a:lvl3pPr>
            <a:lvl4pPr marL="2633663" indent="-342900">
              <a:spcBef>
                <a:spcPct val="20000"/>
              </a:spcBef>
              <a:buChar char="–"/>
              <a:tabLst>
                <a:tab pos="261938" algn="l"/>
              </a:tabLst>
              <a:defRPr sz="2000">
                <a:solidFill>
                  <a:schemeClr val="tx1"/>
                </a:solidFill>
                <a:latin typeface="Times New Roman" panose="02020603050405020304" pitchFamily="18" charset="0"/>
              </a:defRPr>
            </a:lvl4pPr>
            <a:lvl5pPr marL="3155950" indent="-342900">
              <a:spcBef>
                <a:spcPct val="20000"/>
              </a:spcBef>
              <a:buChar char="»"/>
              <a:tabLst>
                <a:tab pos="261938" algn="l"/>
              </a:tabLst>
              <a:defRPr sz="2000">
                <a:solidFill>
                  <a:schemeClr val="tx1"/>
                </a:solidFill>
                <a:latin typeface="Times New Roman" panose="02020603050405020304" pitchFamily="18" charset="0"/>
              </a:defRPr>
            </a:lvl5pPr>
            <a:lvl6pPr marL="36131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6pPr>
            <a:lvl7pPr marL="40703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7pPr>
            <a:lvl8pPr marL="45275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8pPr>
            <a:lvl9pPr marL="4984750" indent="-342900" eaLnBrk="0" fontAlgn="base" hangingPunct="0">
              <a:spcBef>
                <a:spcPct val="20000"/>
              </a:spcBef>
              <a:spcAft>
                <a:spcPct val="0"/>
              </a:spcAft>
              <a:buChar char="»"/>
              <a:tabLst>
                <a:tab pos="261938" algn="l"/>
              </a:tabLst>
              <a:defRPr sz="2000">
                <a:solidFill>
                  <a:schemeClr val="tx1"/>
                </a:solidFill>
                <a:latin typeface="Times New Roman" panose="02020603050405020304" pitchFamily="18" charset="0"/>
              </a:defRPr>
            </a:lvl9pPr>
          </a:lstStyle>
          <a:p>
            <a:pPr algn="just" eaLnBrk="1" hangingPunct="1">
              <a:spcBef>
                <a:spcPct val="0"/>
              </a:spcBef>
              <a:buFontTx/>
              <a:buNone/>
            </a:pPr>
            <a:endParaRPr lang="pt-BR" altLang="pt-BR" sz="2400" b="1">
              <a:latin typeface="Arial" panose="020B0604020202020204" pitchFamily="34" charset="0"/>
            </a:endParaRPr>
          </a:p>
        </p:txBody>
      </p:sp>
      <p:sp>
        <p:nvSpPr>
          <p:cNvPr id="37894" name="Text Box 380"/>
          <p:cNvSpPr txBox="1">
            <a:spLocks noChangeArrowheads="1"/>
          </p:cNvSpPr>
          <p:nvPr/>
        </p:nvSpPr>
        <p:spPr bwMode="auto">
          <a:xfrm>
            <a:off x="2135188" y="1557338"/>
            <a:ext cx="8064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7895" name="Text Box 381"/>
          <p:cNvSpPr txBox="1">
            <a:spLocks noChangeArrowheads="1"/>
          </p:cNvSpPr>
          <p:nvPr/>
        </p:nvSpPr>
        <p:spPr bwMode="auto">
          <a:xfrm>
            <a:off x="2351088" y="1844676"/>
            <a:ext cx="7993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endParaRPr lang="pt-BR" altLang="pt-BR" sz="1800">
              <a:latin typeface="Arial" panose="020B0604020202020204" pitchFamily="34" charset="0"/>
            </a:endParaRPr>
          </a:p>
        </p:txBody>
      </p:sp>
      <p:sp>
        <p:nvSpPr>
          <p:cNvPr id="37896" name="Oval 382"/>
          <p:cNvSpPr>
            <a:spLocks noChangeArrowheads="1"/>
          </p:cNvSpPr>
          <p:nvPr/>
        </p:nvSpPr>
        <p:spPr bwMode="auto">
          <a:xfrm>
            <a:off x="3079751" y="5332413"/>
            <a:ext cx="6481763" cy="1223962"/>
          </a:xfrm>
          <a:prstGeom prst="ellipse">
            <a:avLst/>
          </a:prstGeom>
          <a:solidFill>
            <a:schemeClr val="accent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t-BR" altLang="pt-BR" sz="2400"/>
          </a:p>
        </p:txBody>
      </p:sp>
      <p:sp>
        <p:nvSpPr>
          <p:cNvPr id="37897" name="Text Box 383"/>
          <p:cNvSpPr txBox="1">
            <a:spLocks noChangeArrowheads="1"/>
          </p:cNvSpPr>
          <p:nvPr/>
        </p:nvSpPr>
        <p:spPr bwMode="auto">
          <a:xfrm>
            <a:off x="3863975" y="5589588"/>
            <a:ext cx="424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1800">
              <a:latin typeface="Arial" panose="020B0604020202020204" pitchFamily="34" charset="0"/>
            </a:endParaRPr>
          </a:p>
        </p:txBody>
      </p:sp>
      <p:sp>
        <p:nvSpPr>
          <p:cNvPr id="37898" name="Text Box 384"/>
          <p:cNvSpPr txBox="1">
            <a:spLocks noChangeArrowheads="1"/>
          </p:cNvSpPr>
          <p:nvPr/>
        </p:nvSpPr>
        <p:spPr bwMode="auto">
          <a:xfrm>
            <a:off x="3630614" y="5572126"/>
            <a:ext cx="5329237"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pt-BR" sz="1800" b="1">
                <a:latin typeface="Tahoma" panose="020B0604030504040204" pitchFamily="34" charset="0"/>
              </a:rPr>
              <a:t>PEQUENO IMPACTO AMBIENTAL</a:t>
            </a:r>
          </a:p>
          <a:p>
            <a:pPr algn="ctr" eaLnBrk="1" hangingPunct="1">
              <a:spcBef>
                <a:spcPct val="50000"/>
              </a:spcBef>
              <a:buFontTx/>
              <a:buNone/>
            </a:pPr>
            <a:r>
              <a:rPr lang="pt-BR" altLang="pt-BR" sz="1800" b="1">
                <a:latin typeface="Tahoma" panose="020B0604030504040204" pitchFamily="34" charset="0"/>
              </a:rPr>
              <a:t> BAIXO RISCO À SAÚDE HUMANA</a:t>
            </a:r>
          </a:p>
        </p:txBody>
      </p:sp>
      <p:sp>
        <p:nvSpPr>
          <p:cNvPr id="37899" name="Text Box 385"/>
          <p:cNvSpPr txBox="1">
            <a:spLocks noChangeArrowheads="1"/>
          </p:cNvSpPr>
          <p:nvPr/>
        </p:nvSpPr>
        <p:spPr bwMode="auto">
          <a:xfrm>
            <a:off x="2209800" y="1219200"/>
            <a:ext cx="748823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61938">
              <a:spcBef>
                <a:spcPct val="20000"/>
              </a:spcBef>
              <a:buChar char="•"/>
              <a:tabLst>
                <a:tab pos="533400" algn="l"/>
              </a:tabLst>
              <a:defRPr sz="3200">
                <a:solidFill>
                  <a:schemeClr val="tx1"/>
                </a:solidFill>
                <a:latin typeface="Times New Roman" panose="02020603050405020304" pitchFamily="18" charset="0"/>
              </a:defRPr>
            </a:lvl1pPr>
            <a:lvl2pPr marL="800100" indent="-342900" defTabSz="261938">
              <a:spcBef>
                <a:spcPct val="20000"/>
              </a:spcBef>
              <a:buChar char="–"/>
              <a:tabLst>
                <a:tab pos="533400" algn="l"/>
              </a:tabLst>
              <a:defRPr sz="2800">
                <a:solidFill>
                  <a:schemeClr val="tx1"/>
                </a:solidFill>
                <a:latin typeface="Times New Roman" panose="02020603050405020304" pitchFamily="18" charset="0"/>
              </a:defRPr>
            </a:lvl2pPr>
            <a:lvl3pPr marL="1311275" indent="-342900" defTabSz="261938">
              <a:spcBef>
                <a:spcPct val="20000"/>
              </a:spcBef>
              <a:buChar char="•"/>
              <a:tabLst>
                <a:tab pos="533400" algn="l"/>
              </a:tabLst>
              <a:defRPr sz="2400">
                <a:solidFill>
                  <a:schemeClr val="tx1"/>
                </a:solidFill>
                <a:latin typeface="Times New Roman" panose="02020603050405020304" pitchFamily="18" charset="0"/>
              </a:defRPr>
            </a:lvl3pPr>
            <a:lvl4pPr marL="1833563" indent="-342900" defTabSz="261938">
              <a:spcBef>
                <a:spcPct val="20000"/>
              </a:spcBef>
              <a:buChar char="–"/>
              <a:tabLst>
                <a:tab pos="533400" algn="l"/>
              </a:tabLst>
              <a:defRPr sz="2000">
                <a:solidFill>
                  <a:schemeClr val="tx1"/>
                </a:solidFill>
                <a:latin typeface="Times New Roman" panose="02020603050405020304" pitchFamily="18" charset="0"/>
              </a:defRPr>
            </a:lvl4pPr>
            <a:lvl5pPr marL="2355850" indent="-342900" defTabSz="261938">
              <a:spcBef>
                <a:spcPct val="20000"/>
              </a:spcBef>
              <a:buChar char="»"/>
              <a:tabLst>
                <a:tab pos="533400" algn="l"/>
              </a:tabLst>
              <a:defRPr sz="2000">
                <a:solidFill>
                  <a:schemeClr val="tx1"/>
                </a:solidFill>
                <a:latin typeface="Times New Roman" panose="02020603050405020304" pitchFamily="18" charset="0"/>
              </a:defRPr>
            </a:lvl5pPr>
            <a:lvl6pPr marL="2813050" indent="-342900" defTabSz="261938" eaLnBrk="0" fontAlgn="base" hangingPunct="0">
              <a:spcBef>
                <a:spcPct val="20000"/>
              </a:spcBef>
              <a:spcAft>
                <a:spcPct val="0"/>
              </a:spcAft>
              <a:buChar char="»"/>
              <a:tabLst>
                <a:tab pos="533400" algn="l"/>
              </a:tabLst>
              <a:defRPr sz="2000">
                <a:solidFill>
                  <a:schemeClr val="tx1"/>
                </a:solidFill>
                <a:latin typeface="Times New Roman" panose="02020603050405020304" pitchFamily="18" charset="0"/>
              </a:defRPr>
            </a:lvl6pPr>
            <a:lvl7pPr marL="3270250" indent="-342900" defTabSz="261938" eaLnBrk="0" fontAlgn="base" hangingPunct="0">
              <a:spcBef>
                <a:spcPct val="20000"/>
              </a:spcBef>
              <a:spcAft>
                <a:spcPct val="0"/>
              </a:spcAft>
              <a:buChar char="»"/>
              <a:tabLst>
                <a:tab pos="533400" algn="l"/>
              </a:tabLst>
              <a:defRPr sz="2000">
                <a:solidFill>
                  <a:schemeClr val="tx1"/>
                </a:solidFill>
                <a:latin typeface="Times New Roman" panose="02020603050405020304" pitchFamily="18" charset="0"/>
              </a:defRPr>
            </a:lvl7pPr>
            <a:lvl8pPr marL="3727450" indent="-342900" defTabSz="261938" eaLnBrk="0" fontAlgn="base" hangingPunct="0">
              <a:spcBef>
                <a:spcPct val="20000"/>
              </a:spcBef>
              <a:spcAft>
                <a:spcPct val="0"/>
              </a:spcAft>
              <a:buChar char="»"/>
              <a:tabLst>
                <a:tab pos="533400" algn="l"/>
              </a:tabLst>
              <a:defRPr sz="2000">
                <a:solidFill>
                  <a:schemeClr val="tx1"/>
                </a:solidFill>
                <a:latin typeface="Times New Roman" panose="02020603050405020304" pitchFamily="18" charset="0"/>
              </a:defRPr>
            </a:lvl8pPr>
            <a:lvl9pPr marL="4184650" indent="-342900" defTabSz="261938" eaLnBrk="0" fontAlgn="base" hangingPunct="0">
              <a:spcBef>
                <a:spcPct val="20000"/>
              </a:spcBef>
              <a:spcAft>
                <a:spcPct val="0"/>
              </a:spcAft>
              <a:buChar char="»"/>
              <a:tabLst>
                <a:tab pos="533400" algn="l"/>
              </a:tabLst>
              <a:defRPr sz="2000">
                <a:solidFill>
                  <a:schemeClr val="tx1"/>
                </a:solidFill>
                <a:latin typeface="Times New Roman" panose="02020603050405020304" pitchFamily="18" charset="0"/>
              </a:defRPr>
            </a:lvl9pPr>
          </a:lstStyle>
          <a:p>
            <a:pPr algn="ctr" eaLnBrk="1" hangingPunct="1">
              <a:spcBef>
                <a:spcPct val="0"/>
              </a:spcBef>
              <a:buFontTx/>
              <a:buNone/>
            </a:pPr>
            <a:r>
              <a:rPr lang="pt-BR" altLang="pt-BR" sz="1800" b="1">
                <a:latin typeface="Arial" panose="020B0604020202020204" pitchFamily="34" charset="0"/>
              </a:rPr>
              <a:t> </a:t>
            </a:r>
            <a:r>
              <a:rPr lang="pt-BR" altLang="pt-BR" sz="2200" b="1">
                <a:latin typeface="Arial" panose="020B0604020202020204" pitchFamily="34" charset="0"/>
              </a:rPr>
              <a:t>PRODUTOS FITOSSANITÁRIOS PARA TRATAMENTO DE 	SEMENTES NO MERCADO BRASILEIRO</a:t>
            </a:r>
            <a:r>
              <a:rPr lang="pt-BR" altLang="pt-BR" sz="2000" b="1">
                <a:latin typeface="Arial" panose="020B0604020202020204" pitchFamily="34" charset="0"/>
              </a:rPr>
              <a:t>	</a:t>
            </a:r>
          </a:p>
          <a:p>
            <a:pPr algn="just" eaLnBrk="1" hangingPunct="1">
              <a:spcBef>
                <a:spcPct val="0"/>
              </a:spcBef>
            </a:pPr>
            <a:endParaRPr lang="pt-BR" altLang="pt-BR" sz="2000" b="1">
              <a:latin typeface="Arial" panose="020B0604020202020204" pitchFamily="34" charset="0"/>
            </a:endParaRPr>
          </a:p>
          <a:p>
            <a:pPr eaLnBrk="1" hangingPunct="1">
              <a:spcBef>
                <a:spcPct val="0"/>
              </a:spcBef>
              <a:buFont typeface="Wingdings" panose="05000000000000000000" pitchFamily="2" charset="2"/>
              <a:buChar char="ü"/>
            </a:pPr>
            <a:r>
              <a:rPr lang="pt-BR" altLang="pt-BR" sz="2000" b="1">
                <a:latin typeface="Arial" panose="020B0604020202020204" pitchFamily="34" charset="0"/>
              </a:rPr>
              <a:t>ALTAMENTE EFICIENTE</a:t>
            </a:r>
          </a:p>
          <a:p>
            <a:pPr eaLnBrk="1" hangingPunct="1">
              <a:spcBef>
                <a:spcPct val="0"/>
              </a:spcBef>
              <a:buFont typeface="Wingdings" panose="05000000000000000000" pitchFamily="2" charset="2"/>
              <a:buChar char="ü"/>
            </a:pPr>
            <a:endParaRPr lang="pt-BR" altLang="pt-BR" sz="2000" b="1">
              <a:latin typeface="Arial" panose="020B0604020202020204" pitchFamily="34" charset="0"/>
            </a:endParaRPr>
          </a:p>
          <a:p>
            <a:pPr eaLnBrk="1" hangingPunct="1">
              <a:spcBef>
                <a:spcPct val="0"/>
              </a:spcBef>
              <a:buFont typeface="Wingdings" panose="05000000000000000000" pitchFamily="2" charset="2"/>
              <a:buChar char="ü"/>
            </a:pPr>
            <a:r>
              <a:rPr lang="pt-BR" altLang="pt-BR" sz="2000" b="1">
                <a:latin typeface="Arial" panose="020B0604020202020204" pitchFamily="34" charset="0"/>
              </a:rPr>
              <a:t> BAIXAS DOSES</a:t>
            </a:r>
          </a:p>
          <a:p>
            <a:pPr eaLnBrk="1" hangingPunct="1">
              <a:spcBef>
                <a:spcPct val="0"/>
              </a:spcBef>
              <a:buFont typeface="Wingdings" panose="05000000000000000000" pitchFamily="2" charset="2"/>
              <a:buChar char="ü"/>
            </a:pPr>
            <a:endParaRPr lang="pt-BR" altLang="pt-BR" sz="2000" b="1">
              <a:latin typeface="Arial" panose="020B0604020202020204" pitchFamily="34" charset="0"/>
            </a:endParaRPr>
          </a:p>
          <a:p>
            <a:pPr eaLnBrk="1" hangingPunct="1">
              <a:spcBef>
                <a:spcPct val="0"/>
              </a:spcBef>
              <a:buFont typeface="Wingdings" panose="05000000000000000000" pitchFamily="2" charset="2"/>
              <a:buChar char="ü"/>
            </a:pPr>
            <a:r>
              <a:rPr lang="pt-BR" altLang="pt-BR" sz="2000" b="1">
                <a:latin typeface="Arial" panose="020B0604020202020204" pitchFamily="34" charset="0"/>
              </a:rPr>
              <a:t> SELETIVOS</a:t>
            </a:r>
          </a:p>
          <a:p>
            <a:pPr eaLnBrk="1" hangingPunct="1">
              <a:spcBef>
                <a:spcPct val="0"/>
              </a:spcBef>
              <a:buFont typeface="Wingdings" panose="05000000000000000000" pitchFamily="2" charset="2"/>
              <a:buChar char="ü"/>
            </a:pPr>
            <a:endParaRPr lang="pt-BR" altLang="pt-BR" sz="2000" b="1">
              <a:latin typeface="Arial" panose="020B0604020202020204" pitchFamily="34" charset="0"/>
            </a:endParaRPr>
          </a:p>
          <a:p>
            <a:pPr eaLnBrk="1" hangingPunct="1">
              <a:spcBef>
                <a:spcPct val="0"/>
              </a:spcBef>
              <a:buFont typeface="Wingdings" panose="05000000000000000000" pitchFamily="2" charset="2"/>
              <a:buChar char="ü"/>
            </a:pPr>
            <a:r>
              <a:rPr lang="pt-BR" altLang="pt-BR" sz="2000" b="1">
                <a:latin typeface="Arial" panose="020B0604020202020204" pitchFamily="34" charset="0"/>
              </a:rPr>
              <a:t> BAIXA TOXICIDADE ORAL AGUDA (DL50)</a:t>
            </a:r>
          </a:p>
          <a:p>
            <a:pPr eaLnBrk="1" hangingPunct="1">
              <a:spcBef>
                <a:spcPct val="0"/>
              </a:spcBef>
              <a:buFont typeface="Wingdings" panose="05000000000000000000" pitchFamily="2" charset="2"/>
              <a:buChar char="ü"/>
            </a:pPr>
            <a:endParaRPr lang="pt-BR" altLang="pt-BR" sz="2000" b="1">
              <a:latin typeface="Arial" panose="020B0604020202020204" pitchFamily="34" charset="0"/>
            </a:endParaRPr>
          </a:p>
          <a:p>
            <a:pPr eaLnBrk="1" hangingPunct="1">
              <a:spcBef>
                <a:spcPct val="0"/>
              </a:spcBef>
              <a:buFont typeface="Wingdings" panose="05000000000000000000" pitchFamily="2" charset="2"/>
              <a:buChar char="ü"/>
            </a:pPr>
            <a:r>
              <a:rPr lang="pt-BR" altLang="pt-BR" sz="2000" b="1">
                <a:latin typeface="Arial" panose="020B0604020202020204" pitchFamily="34" charset="0"/>
              </a:rPr>
              <a:t> CLASSE TOXICOLÓGICA ADEQUADA: III e IV</a:t>
            </a:r>
          </a:p>
          <a:p>
            <a:pPr eaLnBrk="1" hangingPunct="1">
              <a:spcBef>
                <a:spcPct val="0"/>
              </a:spcBef>
              <a:buFont typeface="Wingdings" panose="05000000000000000000" pitchFamily="2" charset="2"/>
              <a:buChar char="v"/>
            </a:pPr>
            <a:endParaRPr lang="pt-BR" altLang="pt-BR" sz="2000" b="1">
              <a:latin typeface="Arial" panose="020B0604020202020204" pitchFamily="34" charset="0"/>
            </a:endParaRPr>
          </a:p>
          <a:p>
            <a:pPr eaLnBrk="1" hangingPunct="1">
              <a:spcBef>
                <a:spcPct val="0"/>
              </a:spcBef>
              <a:buFont typeface="Wingdings" panose="05000000000000000000" pitchFamily="2" charset="2"/>
              <a:buNone/>
            </a:pPr>
            <a:r>
              <a:rPr lang="pt-BR" altLang="pt-BR" sz="2000" b="1">
                <a:latin typeface="Arial" panose="020B0604020202020204" pitchFamily="34" charset="0"/>
              </a:rPr>
              <a:t> 	</a:t>
            </a:r>
          </a:p>
        </p:txBody>
      </p:sp>
      <p:sp>
        <p:nvSpPr>
          <p:cNvPr id="37900" name="Text Box 397"/>
          <p:cNvSpPr txBox="1">
            <a:spLocks noChangeArrowheads="1"/>
          </p:cNvSpPr>
          <p:nvPr/>
        </p:nvSpPr>
        <p:spPr bwMode="auto">
          <a:xfrm>
            <a:off x="1524000" y="1"/>
            <a:ext cx="85725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pt-BR" sz="4000" b="1">
                <a:latin typeface="Tahoma" panose="020B0604030504040204" pitchFamily="34" charset="0"/>
              </a:rPr>
              <a:t>TRATAMENTO DE SEMENTES NO BRASIL</a:t>
            </a:r>
          </a:p>
        </p:txBody>
      </p:sp>
    </p:spTree>
    <p:extLst>
      <p:ext uri="{BB962C8B-B14F-4D97-AF65-F5344CB8AC3E}">
        <p14:creationId xmlns:p14="http://schemas.microsoft.com/office/powerpoint/2010/main" val="124090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TRATAMENTO DE SEMENTES COM FUNGICIDAS NO BRASIL (2016</a:t>
            </a:r>
            <a:r>
              <a:rPr lang="pt-BR" dirty="0" smtClean="0"/>
              <a:t>) - CULTURAS </a:t>
            </a:r>
            <a:r>
              <a:rPr lang="pt-BR" dirty="0"/>
              <a:t>REGISTRADAS</a:t>
            </a:r>
            <a:br>
              <a:rPr lang="pt-BR" dirty="0"/>
            </a:br>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4115511982"/>
              </p:ext>
            </p:extLst>
          </p:nvPr>
        </p:nvGraphicFramePr>
        <p:xfrm>
          <a:off x="349736" y="2171700"/>
          <a:ext cx="11492527" cy="3400485"/>
        </p:xfrm>
        <a:graphic>
          <a:graphicData uri="http://schemas.openxmlformats.org/drawingml/2006/table">
            <a:tbl>
              <a:tblPr>
                <a:tableStyleId>{9D7B26C5-4107-4FEC-AEDC-1716B250A1EF}</a:tableStyleId>
              </a:tblPr>
              <a:tblGrid>
                <a:gridCol w="3081498"/>
                <a:gridCol w="551595"/>
                <a:gridCol w="534132"/>
                <a:gridCol w="1924432"/>
                <a:gridCol w="2246600"/>
                <a:gridCol w="3154270"/>
              </a:tblGrid>
              <a:tr h="227317">
                <a:tc>
                  <a:txBody>
                    <a:bodyPr/>
                    <a:lstStyle/>
                    <a:p>
                      <a:pPr algn="ctr" fontAlgn="b"/>
                      <a:endParaRPr lang="pt-BR" sz="2000" b="0" i="0" u="none" strike="noStrike" dirty="0">
                        <a:solidFill>
                          <a:srgbClr val="000000"/>
                        </a:solidFill>
                        <a:effectLst/>
                        <a:latin typeface="Calibri" panose="020F0502020204030204" pitchFamily="34" charset="0"/>
                      </a:endParaRPr>
                    </a:p>
                  </a:txBody>
                  <a:tcPr marL="4335" marR="4335" marT="4335" marB="0" anchor="ctr">
                    <a:lnL>
                      <a:noFill/>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gridSpan="3">
                  <a:txBody>
                    <a:bodyPr/>
                    <a:lstStyle/>
                    <a:p>
                      <a:pPr algn="ctr" fontAlgn="b"/>
                      <a:r>
                        <a:rPr lang="pt-BR" sz="2000" u="none" strike="noStrike" dirty="0">
                          <a:effectLst/>
                        </a:rPr>
                        <a:t>REGISTRADOS</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rowSpan="2">
                  <a:txBody>
                    <a:bodyPr/>
                    <a:lstStyle/>
                    <a:p>
                      <a:pPr algn="ctr" fontAlgn="b"/>
                      <a:r>
                        <a:rPr lang="pt-BR" sz="2000" u="none" strike="noStrike" dirty="0">
                          <a:effectLst/>
                        </a:rPr>
                        <a:t>VENDAS P.C. (t)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pt-BR" sz="2000" u="none" strike="noStrike" dirty="0">
                          <a:effectLst/>
                        </a:rPr>
                        <a:t>VENDAS VALOR US$ 1.000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6928">
                <a:tc>
                  <a:txBody>
                    <a:bodyPr/>
                    <a:lstStyle/>
                    <a:p>
                      <a:pPr algn="ctr" fontAlgn="b"/>
                      <a:endParaRPr lang="pt-BR" sz="2000" b="0" i="0" u="none" strike="noStrike" dirty="0">
                        <a:solidFill>
                          <a:srgbClr val="000000"/>
                        </a:solidFill>
                        <a:effectLst/>
                        <a:latin typeface="Calibri" panose="020F0502020204030204" pitchFamily="34" charset="0"/>
                      </a:endParaRPr>
                    </a:p>
                  </a:txBody>
                  <a:tcPr marL="4335" marR="4335" marT="433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I.A.</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smtClean="0">
                          <a:effectLst/>
                        </a:rPr>
                        <a:t>P.C.</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ALVO</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r>
              <a:tr h="86700">
                <a:tc>
                  <a:txBody>
                    <a:bodyPr/>
                    <a:lstStyle/>
                    <a:p>
                      <a:pPr algn="ctr" fontAlgn="b"/>
                      <a:r>
                        <a:rPr lang="pt-BR" sz="2000" u="none" strike="noStrike" dirty="0">
                          <a:effectLst/>
                        </a:rPr>
                        <a:t>Soja</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14</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22</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26</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3505</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42850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1035">
                <a:tc>
                  <a:txBody>
                    <a:bodyPr/>
                    <a:lstStyle/>
                    <a:p>
                      <a:pPr algn="ctr" fontAlgn="b"/>
                      <a:r>
                        <a:rPr lang="pt-BR" sz="2000" u="none" strike="noStrike" dirty="0">
                          <a:effectLst/>
                        </a:rPr>
                        <a:t>Milho</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9</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13</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19</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1128</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23887</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1035">
                <a:tc>
                  <a:txBody>
                    <a:bodyPr/>
                    <a:lstStyle/>
                    <a:p>
                      <a:pPr algn="ctr" fontAlgn="b"/>
                      <a:r>
                        <a:rPr lang="pt-BR" sz="2000" u="none" strike="noStrike" dirty="0">
                          <a:effectLst/>
                        </a:rPr>
                        <a:t>Trigo/ Aveia/Centeio/ Cevada</a:t>
                      </a:r>
                      <a:endParaRPr lang="pt-BR" sz="2000" b="0" i="0" u="none" strike="noStrike" dirty="0">
                        <a:solidFill>
                          <a:srgbClr val="000000"/>
                        </a:solidFill>
                        <a:effectLst/>
                        <a:latin typeface="Calibri" panose="020F0502020204030204" pitchFamily="34" charset="0"/>
                      </a:endParaRPr>
                    </a:p>
                  </a:txBody>
                  <a:tcPr marL="4335" marR="4335" marT="433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320</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3562</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6700">
                <a:tc>
                  <a:txBody>
                    <a:bodyPr/>
                    <a:lstStyle/>
                    <a:p>
                      <a:pPr algn="ctr" fontAlgn="b"/>
                      <a:r>
                        <a:rPr lang="pt-BR" sz="2000" u="none" strike="noStrike" dirty="0">
                          <a:effectLst/>
                        </a:rPr>
                        <a:t>Trigo </a:t>
                      </a:r>
                      <a:endParaRPr lang="pt-BR" sz="2000" b="0" i="0" u="none" strike="noStrike" dirty="0">
                        <a:solidFill>
                          <a:srgbClr val="000000"/>
                        </a:solidFill>
                        <a:effectLst/>
                        <a:latin typeface="Calibri" panose="020F0502020204030204" pitchFamily="34" charset="0"/>
                      </a:endParaRPr>
                    </a:p>
                  </a:txBody>
                  <a:tcPr marL="4335" marR="4335" marT="433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8</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20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6700">
                <a:tc>
                  <a:txBody>
                    <a:bodyPr/>
                    <a:lstStyle/>
                    <a:p>
                      <a:pPr algn="ctr" fontAlgn="b"/>
                      <a:r>
                        <a:rPr lang="pt-BR" sz="2000" u="none" strike="noStrike">
                          <a:effectLst/>
                        </a:rPr>
                        <a:t>Aveia</a:t>
                      </a:r>
                      <a:endParaRPr lang="pt-BR" sz="2000" b="0" i="0" u="none" strike="noStrike">
                        <a:solidFill>
                          <a:srgbClr val="000000"/>
                        </a:solidFill>
                        <a:effectLst/>
                        <a:latin typeface="Calibri" panose="020F0502020204030204" pitchFamily="34" charset="0"/>
                      </a:endParaRPr>
                    </a:p>
                  </a:txBody>
                  <a:tcPr marL="4335" marR="4335" marT="433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3</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4</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5</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6700">
                <a:tc>
                  <a:txBody>
                    <a:bodyPr/>
                    <a:lstStyle/>
                    <a:p>
                      <a:pPr algn="ctr" fontAlgn="b"/>
                      <a:r>
                        <a:rPr lang="pt-BR" sz="2000" u="none" strike="noStrike">
                          <a:effectLst/>
                        </a:rPr>
                        <a:t>Centeio</a:t>
                      </a:r>
                      <a:endParaRPr lang="pt-BR" sz="2000" b="0" i="0" u="none" strike="noStrike">
                        <a:solidFill>
                          <a:srgbClr val="000000"/>
                        </a:solidFill>
                        <a:effectLst/>
                        <a:latin typeface="Calibri" panose="020F0502020204030204" pitchFamily="34" charset="0"/>
                      </a:endParaRPr>
                    </a:p>
                  </a:txBody>
                  <a:tcPr marL="4335" marR="4335" marT="433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1035">
                <a:tc>
                  <a:txBody>
                    <a:bodyPr/>
                    <a:lstStyle/>
                    <a:p>
                      <a:pPr algn="ctr" fontAlgn="b"/>
                      <a:r>
                        <a:rPr lang="pt-BR" sz="2000" u="none" strike="noStrike">
                          <a:effectLst/>
                        </a:rPr>
                        <a:t>Cevada</a:t>
                      </a:r>
                      <a:endParaRPr lang="pt-BR" sz="2000" b="0" i="0" u="none" strike="noStrike">
                        <a:solidFill>
                          <a:srgbClr val="000000"/>
                        </a:solidFill>
                        <a:effectLst/>
                        <a:latin typeface="Calibri" panose="020F0502020204030204" pitchFamily="34" charset="0"/>
                      </a:endParaRPr>
                    </a:p>
                  </a:txBody>
                  <a:tcPr marL="4335" marR="4335" marT="433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6</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7</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6700">
                <a:tc>
                  <a:txBody>
                    <a:bodyPr/>
                    <a:lstStyle/>
                    <a:p>
                      <a:pPr algn="ctr" fontAlgn="b"/>
                      <a:r>
                        <a:rPr lang="pt-BR" sz="2000" u="none" strike="noStrike">
                          <a:effectLst/>
                        </a:rPr>
                        <a:t>Algodão </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13</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18</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14</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104</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4559</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6700">
                <a:tc>
                  <a:txBody>
                    <a:bodyPr/>
                    <a:lstStyle/>
                    <a:p>
                      <a:pPr algn="ctr" fontAlgn="b"/>
                      <a:r>
                        <a:rPr lang="pt-BR" sz="2000" u="none" strike="noStrike">
                          <a:effectLst/>
                        </a:rPr>
                        <a:t>Feijão </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13</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17</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a:effectLst/>
                        </a:rPr>
                        <a:t>17</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a:effectLst/>
                        </a:rPr>
                        <a:t>91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2000" u="none" strike="noStrike" dirty="0">
                          <a:effectLst/>
                        </a:rPr>
                        <a:t>1450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003684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TRATAMENTO DE SEMENTES COM FUNGICIDAS NO BRASIL (2016) - CULTURAS REGISTRADAS</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447326638"/>
              </p:ext>
            </p:extLst>
          </p:nvPr>
        </p:nvGraphicFramePr>
        <p:xfrm>
          <a:off x="349736" y="1554579"/>
          <a:ext cx="11492527" cy="5255295"/>
        </p:xfrm>
        <a:graphic>
          <a:graphicData uri="http://schemas.openxmlformats.org/drawingml/2006/table">
            <a:tbl>
              <a:tblPr>
                <a:tableStyleId>{2D5ABB26-0587-4C30-8999-92F81FD0307C}</a:tableStyleId>
              </a:tblPr>
              <a:tblGrid>
                <a:gridCol w="3081498"/>
                <a:gridCol w="551595"/>
                <a:gridCol w="534132"/>
                <a:gridCol w="1924432"/>
                <a:gridCol w="2246600"/>
                <a:gridCol w="3154270"/>
              </a:tblGrid>
              <a:tr h="86700">
                <a:tc>
                  <a:txBody>
                    <a:bodyPr/>
                    <a:lstStyle/>
                    <a:p>
                      <a:pPr algn="ctr" fontAlgn="b"/>
                      <a:endParaRPr lang="pt-BR" sz="2000" u="none" strike="noStrike" kern="1200" dirty="0">
                        <a:solidFill>
                          <a:schemeClr val="tx1"/>
                        </a:solidFill>
                        <a:effectLst/>
                        <a:latin typeface="+mn-lt"/>
                        <a:ea typeface="+mn-ea"/>
                        <a:cs typeface="+mn-cs"/>
                      </a:endParaRPr>
                    </a:p>
                  </a:txBody>
                  <a:tcPr marL="4335" marR="4335" marT="433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pt-BR" sz="2000" u="none" strike="noStrike" dirty="0">
                          <a:effectLst/>
                        </a:rPr>
                        <a:t>REGISTRADOS</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rowSpan="2">
                  <a:txBody>
                    <a:bodyPr/>
                    <a:lstStyle/>
                    <a:p>
                      <a:pPr algn="ctr" fontAlgn="b"/>
                      <a:r>
                        <a:rPr lang="pt-BR" sz="2000" u="none" strike="noStrike" dirty="0">
                          <a:effectLst/>
                        </a:rPr>
                        <a:t>VENDAS P.C. (t)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pt-BR" sz="2000" u="none" strike="noStrike" dirty="0">
                          <a:effectLst/>
                        </a:rPr>
                        <a:t>VENDAS VALOR US$ 1.000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I.A.</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smtClean="0">
                          <a:effectLst/>
                        </a:rPr>
                        <a:t>P.C.</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ALVO</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r>
              <a:tr h="86700">
                <a:tc>
                  <a:txBody>
                    <a:bodyPr/>
                    <a:lstStyle/>
                    <a:p>
                      <a:pPr algn="ctr" fontAlgn="b"/>
                      <a:r>
                        <a:rPr lang="pt-BR" sz="2000" u="none" strike="noStrike" dirty="0">
                          <a:effectLst/>
                        </a:rPr>
                        <a:t>Batata</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82</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1092</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Arroz</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5</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7</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15</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68</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657</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Amendoim</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8</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8</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7</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31</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339</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Pastagem </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2</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2</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6</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63</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Tomate</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6</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86</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Alho</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2</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34</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Citros</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Cana-de-açúcar </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2</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25</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Café</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a:effectLst/>
                        </a:rPr>
                        <a:t>Cebola</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5</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dirty="0">
                          <a:effectLst/>
                        </a:rPr>
                        <a:t>Melão / Melancia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12</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Melão</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a:effectLst/>
                        </a:rPr>
                        <a:t>Melancia </a:t>
                      </a:r>
                      <a:endParaRPr lang="pt-BR" sz="2000" b="0" i="0" u="none" strike="noStrike">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Banana</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2</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Uva</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3</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1346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TAXA DE UTILIZAÇÃO DE SEMENTES – MILHO </a:t>
            </a:r>
            <a:endParaRPr lang="pt-BR" dirty="0"/>
          </a:p>
        </p:txBody>
      </p:sp>
      <p:sp>
        <p:nvSpPr>
          <p:cNvPr id="4" name="Retângulo 3"/>
          <p:cNvSpPr/>
          <p:nvPr/>
        </p:nvSpPr>
        <p:spPr>
          <a:xfrm>
            <a:off x="9752358" y="6488668"/>
            <a:ext cx="2439642" cy="369332"/>
          </a:xfrm>
          <a:prstGeom prst="rect">
            <a:avLst/>
          </a:prstGeom>
        </p:spPr>
        <p:txBody>
          <a:bodyPr wrap="none">
            <a:spAutoFit/>
          </a:bodyPr>
          <a:lstStyle/>
          <a:p>
            <a:r>
              <a:rPr lang="pt-BR" dirty="0" smtClean="0"/>
              <a:t>FONTE: ABRASEM, 2014</a:t>
            </a:r>
            <a:endParaRPr lang="pt-BR" dirty="0"/>
          </a:p>
        </p:txBody>
      </p:sp>
      <p:graphicFrame>
        <p:nvGraphicFramePr>
          <p:cNvPr id="6" name="Gráfico 5"/>
          <p:cNvGraphicFramePr>
            <a:graphicFrameLocks/>
          </p:cNvGraphicFramePr>
          <p:nvPr>
            <p:extLst>
              <p:ext uri="{D42A27DB-BD31-4B8C-83A1-F6EECF244321}">
                <p14:modId xmlns:p14="http://schemas.microsoft.com/office/powerpoint/2010/main" val="3088665764"/>
              </p:ext>
            </p:extLst>
          </p:nvPr>
        </p:nvGraphicFramePr>
        <p:xfrm>
          <a:off x="152399" y="1870364"/>
          <a:ext cx="11880000" cy="40223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00314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TRATAMENTO DE SEMENTES COM FUNGICIDAS NO BRASIL (2016) - CULTURAS REGISTRADAS</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553010091"/>
              </p:ext>
            </p:extLst>
          </p:nvPr>
        </p:nvGraphicFramePr>
        <p:xfrm>
          <a:off x="349736" y="1690688"/>
          <a:ext cx="11492527" cy="4637025"/>
        </p:xfrm>
        <a:graphic>
          <a:graphicData uri="http://schemas.openxmlformats.org/drawingml/2006/table">
            <a:tbl>
              <a:tblPr>
                <a:tableStyleId>{2D5ABB26-0587-4C30-8999-92F81FD0307C}</a:tableStyleId>
              </a:tblPr>
              <a:tblGrid>
                <a:gridCol w="3081498"/>
                <a:gridCol w="551595"/>
                <a:gridCol w="534132"/>
                <a:gridCol w="1924432"/>
                <a:gridCol w="2246600"/>
                <a:gridCol w="3154270"/>
              </a:tblGrid>
              <a:tr h="86700">
                <a:tc>
                  <a:txBody>
                    <a:bodyPr/>
                    <a:lstStyle/>
                    <a:p>
                      <a:pPr algn="ctr" fontAlgn="b"/>
                      <a:endParaRPr lang="pt-BR" sz="2000" b="0" i="0" u="none" strike="noStrike" dirty="0">
                        <a:solidFill>
                          <a:srgbClr val="000000"/>
                        </a:solidFill>
                        <a:effectLst/>
                        <a:latin typeface="Calibri" panose="020F0502020204030204" pitchFamily="34" charset="0"/>
                      </a:endParaRPr>
                    </a:p>
                  </a:txBody>
                  <a:tcPr marL="4335" marR="4335" marT="4335" marB="0" anchor="b">
                    <a:lnR w="12700" cap="flat" cmpd="sng" algn="ctr">
                      <a:solidFill>
                        <a:schemeClr val="tx1"/>
                      </a:solidFill>
                      <a:prstDash val="solid"/>
                      <a:round/>
                      <a:headEnd type="none" w="med" len="med"/>
                      <a:tailEnd type="none" w="med" len="med"/>
                    </a:lnR>
                  </a:tcPr>
                </a:tc>
                <a:tc gridSpan="3">
                  <a:txBody>
                    <a:bodyPr/>
                    <a:lstStyle/>
                    <a:p>
                      <a:pPr algn="ctr" fontAlgn="b"/>
                      <a:r>
                        <a:rPr lang="pt-BR" sz="2000" u="none" strike="noStrike" dirty="0">
                          <a:effectLst/>
                        </a:rPr>
                        <a:t>REGISTRADOS</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rowSpan="2">
                  <a:txBody>
                    <a:bodyPr/>
                    <a:lstStyle/>
                    <a:p>
                      <a:pPr algn="ctr" fontAlgn="b"/>
                      <a:r>
                        <a:rPr lang="pt-BR" sz="2000" u="none" strike="noStrike" dirty="0">
                          <a:effectLst/>
                        </a:rPr>
                        <a:t>VENDAS P.C. (t)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pt-BR" sz="2000" u="none" strike="noStrike" dirty="0">
                          <a:effectLst/>
                        </a:rPr>
                        <a:t>VENDAS VALOR US$ 1.000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endParaRPr lang="pt-BR" sz="2000" b="0" i="0" u="none" strike="noStrike" dirty="0">
                        <a:solidFill>
                          <a:srgbClr val="000000"/>
                        </a:solidFill>
                        <a:effectLst/>
                        <a:latin typeface="Calibri" panose="020F0502020204030204" pitchFamily="34" charset="0"/>
                      </a:endParaRPr>
                    </a:p>
                  </a:txBody>
                  <a:tcPr marL="4335" marR="4335" marT="433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I.A.</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smtClean="0">
                          <a:effectLst/>
                        </a:rPr>
                        <a:t>P.C.</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ALVO</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r>
              <a:tr h="86700">
                <a:tc>
                  <a:txBody>
                    <a:bodyPr/>
                    <a:lstStyle/>
                    <a:p>
                      <a:pPr algn="ctr" fontAlgn="b"/>
                      <a:r>
                        <a:rPr lang="pt-BR" sz="2000" u="none" strike="noStrike" dirty="0">
                          <a:effectLst/>
                        </a:rPr>
                        <a:t>Fumo</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Maçã</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Frutíferas</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9</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155</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dirty="0">
                          <a:effectLst/>
                        </a:rPr>
                        <a:t>Floríferas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13</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dirty="0">
                          <a:effectLst/>
                        </a:rPr>
                        <a:t>Hortícolas</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 </a:t>
                      </a:r>
                      <a:r>
                        <a:rPr lang="pt-BR" sz="2000" u="none" strike="noStrike" dirty="0" smtClean="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smtClean="0">
                          <a:effectLst/>
                        </a:rPr>
                        <a:t>-</a:t>
                      </a:r>
                      <a:r>
                        <a:rPr lang="pt-BR" sz="2000" u="none" strike="noStrike" dirty="0">
                          <a:effectLst/>
                        </a:rPr>
                        <a:t>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smtClean="0">
                          <a:effectLst/>
                        </a:rPr>
                        <a:t>-</a:t>
                      </a:r>
                      <a:r>
                        <a:rPr lang="pt-BR" sz="2000" u="none" strike="noStrike" dirty="0">
                          <a:effectLst/>
                        </a:rPr>
                        <a:t>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Acelga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smtClean="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smtClean="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Alface</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Cebola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Cenoura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Chicória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Ervilha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2</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5</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Espinafre</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dirty="0">
                          <a:effectLst/>
                        </a:rPr>
                        <a:t>Rúcula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6" name="Retângulo 5"/>
          <p:cNvSpPr/>
          <p:nvPr/>
        </p:nvSpPr>
        <p:spPr>
          <a:xfrm>
            <a:off x="2507163" y="6488668"/>
            <a:ext cx="7177671" cy="369332"/>
          </a:xfrm>
          <a:prstGeom prst="rect">
            <a:avLst/>
          </a:prstGeom>
        </p:spPr>
        <p:txBody>
          <a:bodyPr wrap="none">
            <a:spAutoFit/>
          </a:bodyPr>
          <a:lstStyle/>
          <a:p>
            <a:pPr lvl="0" algn="ctr" fontAlgn="b">
              <a:defRPr/>
            </a:pPr>
            <a:r>
              <a:rPr lang="pt-BR" dirty="0" smtClean="0"/>
              <a:t>* tiabendazol </a:t>
            </a:r>
            <a:r>
              <a:rPr lang="pt-BR" dirty="0"/>
              <a:t>ou </a:t>
            </a:r>
            <a:r>
              <a:rPr lang="pt-BR" dirty="0" err="1" smtClean="0"/>
              <a:t>carboxina+tiram</a:t>
            </a:r>
            <a:r>
              <a:rPr lang="pt-BR" dirty="0"/>
              <a:t> </a:t>
            </a:r>
            <a:r>
              <a:rPr lang="pt-BR" dirty="0" smtClean="0"/>
              <a:t>/ **</a:t>
            </a:r>
            <a:r>
              <a:rPr lang="pt-BR" dirty="0"/>
              <a:t> </a:t>
            </a:r>
            <a:r>
              <a:rPr lang="pt-BR" dirty="0" smtClean="0"/>
              <a:t>Principal alvo: </a:t>
            </a:r>
            <a:r>
              <a:rPr lang="pt-BR" i="1" dirty="0" err="1" smtClean="0"/>
              <a:t>Fusarium</a:t>
            </a:r>
            <a:r>
              <a:rPr lang="pt-BR" i="1" dirty="0" smtClean="0"/>
              <a:t> </a:t>
            </a:r>
            <a:r>
              <a:rPr lang="pt-BR" i="1" dirty="0" err="1"/>
              <a:t>oxysporum</a:t>
            </a:r>
            <a:r>
              <a:rPr lang="pt-BR" i="1" dirty="0"/>
              <a:t>  </a:t>
            </a:r>
            <a:endParaRPr lang="pt-BR"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204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TRATAMENTO DE SEMENTES COM FUNGICIDAS NO BRASIL (2016) - CULTURAS REGISTRADAS</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4111359496"/>
              </p:ext>
            </p:extLst>
          </p:nvPr>
        </p:nvGraphicFramePr>
        <p:xfrm>
          <a:off x="349736" y="2149475"/>
          <a:ext cx="11492527" cy="2473080"/>
        </p:xfrm>
        <a:graphic>
          <a:graphicData uri="http://schemas.openxmlformats.org/drawingml/2006/table">
            <a:tbl>
              <a:tblPr>
                <a:tableStyleId>{2D5ABB26-0587-4C30-8999-92F81FD0307C}</a:tableStyleId>
              </a:tblPr>
              <a:tblGrid>
                <a:gridCol w="3081498"/>
                <a:gridCol w="551595"/>
                <a:gridCol w="534132"/>
                <a:gridCol w="1924432"/>
                <a:gridCol w="2246600"/>
                <a:gridCol w="3154270"/>
              </a:tblGrid>
              <a:tr h="91035">
                <a:tc>
                  <a:txBody>
                    <a:bodyPr/>
                    <a:lstStyle/>
                    <a:p>
                      <a:pPr algn="ctr" fontAlgn="b"/>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pt-BR" sz="2000" u="none" strike="noStrike" dirty="0">
                          <a:effectLst/>
                        </a:rPr>
                        <a:t>REGISTRADOS</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rowSpan="2">
                  <a:txBody>
                    <a:bodyPr/>
                    <a:lstStyle/>
                    <a:p>
                      <a:pPr algn="ctr" fontAlgn="b"/>
                      <a:r>
                        <a:rPr lang="pt-BR" sz="2000" u="none" strike="noStrike" dirty="0">
                          <a:effectLst/>
                        </a:rPr>
                        <a:t>VENDAS P.C. (t)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rowSpan="2">
                  <a:txBody>
                    <a:bodyPr/>
                    <a:lstStyle/>
                    <a:p>
                      <a:pPr algn="ctr" fontAlgn="b"/>
                      <a:r>
                        <a:rPr lang="pt-BR" sz="2000" u="none" strike="noStrike" dirty="0">
                          <a:effectLst/>
                        </a:rPr>
                        <a:t>VENDAS VALOR US$ 1.000</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91035">
                <a:tc>
                  <a:txBody>
                    <a:bodyPr/>
                    <a:lstStyle/>
                    <a:p>
                      <a:pPr algn="ctr" fontAlgn="b"/>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2000" u="none" strike="noStrike" dirty="0">
                          <a:effectLst/>
                        </a:rPr>
                        <a:t>I.A.</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smtClean="0">
                          <a:effectLst/>
                        </a:rPr>
                        <a:t>P.C.</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ALVO</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r>
              <a:tr h="91035">
                <a:tc>
                  <a:txBody>
                    <a:bodyPr/>
                    <a:lstStyle/>
                    <a:p>
                      <a:pPr algn="ctr" fontAlgn="b"/>
                      <a:r>
                        <a:rPr lang="pt-BR" sz="2000" u="none" strike="noStrike" dirty="0">
                          <a:effectLst/>
                        </a:rPr>
                        <a:t>Outras</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smtClean="0">
                          <a:effectLst/>
                        </a:rPr>
                        <a:t>-</a:t>
                      </a:r>
                      <a:r>
                        <a:rPr lang="pt-BR" sz="2000" u="none" strike="noStrike" dirty="0">
                          <a:effectLst/>
                        </a:rPr>
                        <a:t> </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11</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67</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dirty="0">
                          <a:effectLst/>
                        </a:rPr>
                        <a:t>Alfafa</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Canola</a:t>
                      </a:r>
                      <a:endParaRPr lang="pt-BR" sz="2000" b="0" i="0" u="none" strike="noStrike">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700">
                <a:tc>
                  <a:txBody>
                    <a:bodyPr/>
                    <a:lstStyle/>
                    <a:p>
                      <a:pPr algn="ctr" fontAlgn="b"/>
                      <a:r>
                        <a:rPr lang="pt-BR" sz="2000" u="none" strike="noStrike">
                          <a:effectLst/>
                        </a:rPr>
                        <a:t>Sorgo </a:t>
                      </a:r>
                      <a:endParaRPr lang="pt-BR" sz="2000" b="0" i="0" u="none" strike="noStrike">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4</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4</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15</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a:effectLst/>
                        </a:rPr>
                        <a:t>Girassol</a:t>
                      </a:r>
                      <a:endParaRPr lang="pt-BR" sz="2000" b="0" i="0" u="none" strike="noStrike">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a:effectLst/>
                        </a:rPr>
                        <a:t>1</a:t>
                      </a:r>
                      <a:endParaRPr lang="pt-BR" sz="2000" b="0" i="0" u="none" strike="noStrike">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1</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pt-BR" sz="2000" u="none" strike="noStrike" dirty="0">
                          <a:effectLst/>
                        </a:rPr>
                        <a:t>-</a:t>
                      </a:r>
                      <a:endParaRPr lang="pt-BR" sz="2000" b="0" i="0" u="none" strike="noStrike" dirty="0">
                        <a:solidFill>
                          <a:srgbClr val="000000"/>
                        </a:solidFill>
                        <a:effectLst/>
                        <a:latin typeface="Calibri" panose="020F0502020204030204" pitchFamily="34" charset="0"/>
                      </a:endParaRPr>
                    </a:p>
                  </a:txBody>
                  <a:tcPr marL="4335" marR="4335" marT="433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91035">
                <a:tc>
                  <a:txBody>
                    <a:bodyPr/>
                    <a:lstStyle/>
                    <a:p>
                      <a:pPr algn="ctr" fontAlgn="b"/>
                      <a:r>
                        <a:rPr lang="pt-BR" sz="2000" u="none" strike="noStrike" dirty="0">
                          <a:effectLst/>
                        </a:rPr>
                        <a:t>TOTAL</a:t>
                      </a:r>
                      <a:endParaRPr lang="pt-BR" sz="2000" b="0" i="0" u="none" strike="noStrike" dirty="0">
                        <a:solidFill>
                          <a:srgbClr val="000000"/>
                        </a:solidFill>
                        <a:effectLst/>
                        <a:latin typeface="Calibri" panose="020F0502020204030204" pitchFamily="34" charset="0"/>
                      </a:endParaRPr>
                    </a:p>
                  </a:txBody>
                  <a:tcPr marL="4335" marR="4335" marT="4335"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101</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130</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180</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5369</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pt-BR" sz="2000" u="none" strike="noStrike" dirty="0">
                          <a:effectLst/>
                        </a:rPr>
                        <a:t>78482</a:t>
                      </a:r>
                      <a:endParaRPr lang="pt-BR" sz="2000" b="0" i="0" u="none" strike="noStrike" dirty="0">
                        <a:solidFill>
                          <a:srgbClr val="000000"/>
                        </a:solidFill>
                        <a:effectLst/>
                        <a:latin typeface="Calibri" panose="020F0502020204030204" pitchFamily="34" charset="0"/>
                      </a:endParaRPr>
                    </a:p>
                  </a:txBody>
                  <a:tcPr marL="4335" marR="4335" marT="433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5" name="Retângulo 4"/>
          <p:cNvSpPr/>
          <p:nvPr/>
        </p:nvSpPr>
        <p:spPr>
          <a:xfrm>
            <a:off x="8166783" y="6180039"/>
            <a:ext cx="4009174" cy="369332"/>
          </a:xfrm>
          <a:prstGeom prst="rect">
            <a:avLst/>
          </a:prstGeom>
        </p:spPr>
        <p:txBody>
          <a:bodyPr wrap="none">
            <a:spAutoFit/>
          </a:bodyPr>
          <a:lstStyle/>
          <a:p>
            <a:r>
              <a:rPr lang="pt-BR" dirty="0" smtClean="0"/>
              <a:t>FONTE: AGROFIT, 2017 / SINDIVEG, 2017</a:t>
            </a:r>
            <a:endParaRPr lang="pt-BR" dirty="0"/>
          </a:p>
        </p:txBody>
      </p:sp>
    </p:spTree>
    <p:extLst>
      <p:ext uri="{BB962C8B-B14F-4D97-AF65-F5344CB8AC3E}">
        <p14:creationId xmlns:p14="http://schemas.microsoft.com/office/powerpoint/2010/main" val="355900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670" name="Group 158"/>
          <p:cNvGraphicFramePr>
            <a:graphicFrameLocks noGrp="1"/>
          </p:cNvGraphicFramePr>
          <p:nvPr>
            <p:extLst>
              <p:ext uri="{D42A27DB-BD31-4B8C-83A1-F6EECF244321}">
                <p14:modId xmlns:p14="http://schemas.microsoft.com/office/powerpoint/2010/main" val="211168859"/>
              </p:ext>
            </p:extLst>
          </p:nvPr>
        </p:nvGraphicFramePr>
        <p:xfrm>
          <a:off x="1992313" y="2492376"/>
          <a:ext cx="8229600" cy="3800489"/>
        </p:xfrm>
        <a:graphic>
          <a:graphicData uri="http://schemas.openxmlformats.org/drawingml/2006/table">
            <a:tbl>
              <a:tblPr/>
              <a:tblGrid>
                <a:gridCol w="2027237"/>
                <a:gridCol w="1582738"/>
                <a:gridCol w="1657350"/>
                <a:gridCol w="1008062"/>
                <a:gridCol w="1954213"/>
              </a:tblGrid>
              <a:tr h="627877">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dirty="0" smtClean="0">
                          <a:ln>
                            <a:noFill/>
                          </a:ln>
                          <a:solidFill>
                            <a:schemeClr val="tx1"/>
                          </a:solidFill>
                          <a:effectLst/>
                          <a:latin typeface="Arial" charset="0"/>
                        </a:rPr>
                        <a:t>I.A</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PRODUTOS COMERCIAIS</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CULTURAS</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ALVOS</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DOSE PC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mL ou g/100 kg</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1607">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CAPTANA</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4</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12</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18</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120-500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319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CARBENDAZIM</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dirty="0" smtClean="0">
                          <a:ln>
                            <a:noFill/>
                          </a:ln>
                          <a:solidFill>
                            <a:schemeClr val="tx1"/>
                          </a:solidFill>
                          <a:effectLst/>
                          <a:latin typeface="Arial" charset="0"/>
                        </a:rPr>
                        <a:t>14</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80-100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579109">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CARBENDAZIM + TIRAM</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9</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200-600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319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CARBOXINA</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7</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9</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150-250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579109">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CARBOXINA + TIRAM</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36</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150-800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319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DIFENOCONAZOL</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6</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13</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33,4-200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319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FLUDIOXONIL</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5</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7</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dirty="0" smtClean="0">
                          <a:ln>
                            <a:noFill/>
                          </a:ln>
                          <a:solidFill>
                            <a:schemeClr val="tx1"/>
                          </a:solidFill>
                          <a:effectLst/>
                          <a:latin typeface="Arial" charset="0"/>
                        </a:rPr>
                        <a:t>150-200</a:t>
                      </a:r>
                    </a:p>
                  </a:txBody>
                  <a:tcPr marT="45717" marB="4571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006" name="Text Box 58"/>
          <p:cNvSpPr txBox="1">
            <a:spLocks noChangeArrowheads="1"/>
          </p:cNvSpPr>
          <p:nvPr/>
        </p:nvSpPr>
        <p:spPr bwMode="auto">
          <a:xfrm>
            <a:off x="1687514" y="1662114"/>
            <a:ext cx="85232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pt-BR" sz="2000" b="1">
                <a:latin typeface="Arial" panose="020B0604020202020204" pitchFamily="34" charset="0"/>
              </a:rPr>
              <a:t>    FUNGICIDAS REGISTRADOS PARA TRATAMENTO DE SEMENTES NO BRASIL</a:t>
            </a:r>
          </a:p>
        </p:txBody>
      </p:sp>
      <p:sp>
        <p:nvSpPr>
          <p:cNvPr id="41007" name="Text Box 59"/>
          <p:cNvSpPr txBox="1">
            <a:spLocks noChangeArrowheads="1"/>
          </p:cNvSpPr>
          <p:nvPr/>
        </p:nvSpPr>
        <p:spPr bwMode="auto">
          <a:xfrm>
            <a:off x="1524001" y="1"/>
            <a:ext cx="896461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pt-BR" altLang="pt-BR" sz="4000" b="1" dirty="0">
                <a:latin typeface="Tahoma" panose="020B0604030504040204" pitchFamily="34" charset="0"/>
              </a:rPr>
              <a:t>TRATAMENTO DE SEMENTES COM </a:t>
            </a:r>
            <a:r>
              <a:rPr lang="pt-BR" altLang="pt-BR" sz="4000" b="1" dirty="0" smtClean="0">
                <a:latin typeface="Tahoma" panose="020B0604030504040204" pitchFamily="34" charset="0"/>
              </a:rPr>
              <a:t>FUNGICIDAS </a:t>
            </a:r>
            <a:r>
              <a:rPr lang="pt-BR" altLang="pt-BR" sz="4000" b="1" dirty="0">
                <a:latin typeface="Tahoma" panose="020B0604030504040204" pitchFamily="34" charset="0"/>
              </a:rPr>
              <a:t>(2013</a:t>
            </a:r>
            <a:r>
              <a:rPr lang="pt-BR" altLang="pt-BR" sz="4000" b="1" dirty="0" smtClean="0">
                <a:latin typeface="Tahoma" panose="020B0604030504040204" pitchFamily="34" charset="0"/>
              </a:rPr>
              <a:t>)</a:t>
            </a:r>
            <a:endParaRPr lang="pt-BR" altLang="pt-BR" sz="4000" b="1" dirty="0">
              <a:latin typeface="Tahoma" panose="020B0604030504040204" pitchFamily="34" charset="0"/>
            </a:endParaRPr>
          </a:p>
        </p:txBody>
      </p:sp>
    </p:spTree>
    <p:extLst>
      <p:ext uri="{BB962C8B-B14F-4D97-AF65-F5344CB8AC3E}">
        <p14:creationId xmlns:p14="http://schemas.microsoft.com/office/powerpoint/2010/main" val="2327301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94" name="Group 1182"/>
          <p:cNvGraphicFramePr>
            <a:graphicFrameLocks noGrp="1"/>
          </p:cNvGraphicFramePr>
          <p:nvPr>
            <p:extLst>
              <p:ext uri="{D42A27DB-BD31-4B8C-83A1-F6EECF244321}">
                <p14:modId xmlns:p14="http://schemas.microsoft.com/office/powerpoint/2010/main" val="3854829267"/>
              </p:ext>
            </p:extLst>
          </p:nvPr>
        </p:nvGraphicFramePr>
        <p:xfrm>
          <a:off x="1981200" y="1905000"/>
          <a:ext cx="8294688" cy="4514852"/>
        </p:xfrm>
        <a:graphic>
          <a:graphicData uri="http://schemas.openxmlformats.org/drawingml/2006/table">
            <a:tbl>
              <a:tblPr/>
              <a:tblGrid>
                <a:gridCol w="2043113"/>
                <a:gridCol w="1595437"/>
                <a:gridCol w="1670050"/>
                <a:gridCol w="1004888"/>
                <a:gridCol w="1981200"/>
              </a:tblGrid>
              <a:tr h="71913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I.A</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PRODUTOS COMERCIAIS</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CULTURAS</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ALVOS</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DOSE PC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mL ou g/100 kg</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1033462">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FLUDIOXONIL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METALAXYL-M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=(MEFENOXAM-M)</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altLang="pt-BR" sz="16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altLang="pt-BR" sz="16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altLang="pt-BR" sz="16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8</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altLang="pt-BR" sz="16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100-200</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5878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FLUTRIAFOL</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300</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6196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PENCICURON</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300</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PIROQUILONA</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800</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6355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PIROCIMIDUNA</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100-150</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6196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QUINTOZENO</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6</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16</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300-600</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65138">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TEBUCONAZOLE</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dirty="0" smtClean="0">
                          <a:ln>
                            <a:noFill/>
                          </a:ln>
                          <a:solidFill>
                            <a:schemeClr val="tx1"/>
                          </a:solidFill>
                          <a:effectLst/>
                          <a:latin typeface="Arial" charset="0"/>
                        </a:rPr>
                        <a:t>200</a:t>
                      </a:r>
                    </a:p>
                  </a:txBody>
                  <a:tcP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2030" name="Text Box 1082"/>
          <p:cNvSpPr txBox="1">
            <a:spLocks noChangeArrowheads="1"/>
          </p:cNvSpPr>
          <p:nvPr/>
        </p:nvSpPr>
        <p:spPr bwMode="auto">
          <a:xfrm>
            <a:off x="2098676" y="1219201"/>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pt-BR" sz="2000" b="1">
                <a:latin typeface="Arial" panose="020B0604020202020204" pitchFamily="34" charset="0"/>
              </a:rPr>
              <a:t>FUNGICIDAS REGISTRADOS PARA TRATAMENTO DE SEMENTES  NO BRASIL</a:t>
            </a:r>
          </a:p>
        </p:txBody>
      </p:sp>
      <p:sp>
        <p:nvSpPr>
          <p:cNvPr id="42031" name="Text Box 1083"/>
          <p:cNvSpPr txBox="1">
            <a:spLocks noChangeArrowheads="1"/>
          </p:cNvSpPr>
          <p:nvPr/>
        </p:nvSpPr>
        <p:spPr bwMode="auto">
          <a:xfrm>
            <a:off x="1703388" y="1"/>
            <a:ext cx="896461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None/>
            </a:pPr>
            <a:r>
              <a:rPr lang="pt-BR" altLang="pt-BR" sz="4000" b="1" dirty="0">
                <a:latin typeface="Tahoma" panose="020B0604030504040204" pitchFamily="34" charset="0"/>
              </a:rPr>
              <a:t>TRATAMENTO DE SEMENTES COM </a:t>
            </a:r>
            <a:r>
              <a:rPr lang="pt-BR" altLang="pt-BR" sz="4000" b="1" dirty="0" smtClean="0">
                <a:latin typeface="Tahoma" panose="020B0604030504040204" pitchFamily="34" charset="0"/>
              </a:rPr>
              <a:t>FUNGICIDAS (</a:t>
            </a:r>
            <a:r>
              <a:rPr lang="pt-BR" altLang="pt-BR" sz="4000" b="1" dirty="0">
                <a:latin typeface="Tahoma" panose="020B0604030504040204" pitchFamily="34" charset="0"/>
              </a:rPr>
              <a:t>2013)</a:t>
            </a:r>
          </a:p>
          <a:p>
            <a:pPr algn="ctr" eaLnBrk="1" hangingPunct="1">
              <a:spcBef>
                <a:spcPct val="50000"/>
              </a:spcBef>
              <a:buFontTx/>
              <a:buNone/>
            </a:pPr>
            <a:endParaRPr lang="pt-BR" altLang="pt-BR" sz="4000" b="1" dirty="0">
              <a:latin typeface="Tahoma" panose="020B0604030504040204" pitchFamily="34" charset="0"/>
            </a:endParaRPr>
          </a:p>
        </p:txBody>
      </p:sp>
    </p:spTree>
    <p:extLst>
      <p:ext uri="{BB962C8B-B14F-4D97-AF65-F5344CB8AC3E}">
        <p14:creationId xmlns:p14="http://schemas.microsoft.com/office/powerpoint/2010/main" val="1605058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656" name="Group 264"/>
          <p:cNvGraphicFramePr>
            <a:graphicFrameLocks noGrp="1"/>
          </p:cNvGraphicFramePr>
          <p:nvPr>
            <p:extLst>
              <p:ext uri="{D42A27DB-BD31-4B8C-83A1-F6EECF244321}">
                <p14:modId xmlns:p14="http://schemas.microsoft.com/office/powerpoint/2010/main" val="2560538765"/>
              </p:ext>
            </p:extLst>
          </p:nvPr>
        </p:nvGraphicFramePr>
        <p:xfrm>
          <a:off x="1981200" y="2057400"/>
          <a:ext cx="8229600" cy="4343400"/>
        </p:xfrm>
        <a:graphic>
          <a:graphicData uri="http://schemas.openxmlformats.org/drawingml/2006/table">
            <a:tbl>
              <a:tblPr/>
              <a:tblGrid>
                <a:gridCol w="2027238"/>
                <a:gridCol w="1582737"/>
                <a:gridCol w="1657350"/>
                <a:gridCol w="996950"/>
                <a:gridCol w="1965325"/>
              </a:tblGrid>
              <a:tr h="627989">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I.A</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PRODUTOS COMERCIAIS</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CULTURAS</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ALVOS</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DOSE PC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mL ou g/100 kg</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3822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TIABENDAZOL</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4</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16</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20-300</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627989">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dirty="0" smtClean="0">
                          <a:ln>
                            <a:noFill/>
                          </a:ln>
                          <a:solidFill>
                            <a:schemeClr val="tx1"/>
                          </a:solidFill>
                          <a:effectLst/>
                          <a:latin typeface="Arial" charset="0"/>
                        </a:rPr>
                        <a:t>TIABENDAZOL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dirty="0" smtClean="0">
                          <a:ln>
                            <a:noFill/>
                          </a:ln>
                          <a:solidFill>
                            <a:schemeClr val="tx1"/>
                          </a:solidFill>
                          <a:effectLst/>
                          <a:latin typeface="Arial" charset="0"/>
                        </a:rPr>
                        <a:t>TIRAM</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5</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100-200</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627989">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TIOFANATO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METÍLICO</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3</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8</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100-150</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170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TIRAM</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4</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7</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16</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150-560</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329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TOLILFLUANIDA</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4</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13</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150</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646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TRIADIMENOL</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4</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120-270</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3290">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TRIFLUMIZOL</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100-200</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r h="40646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TRITICONAZOL</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1</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2</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smtClean="0">
                          <a:ln>
                            <a:noFill/>
                          </a:ln>
                          <a:solidFill>
                            <a:schemeClr val="tx1"/>
                          </a:solidFill>
                          <a:effectLst/>
                          <a:latin typeface="Arial" charset="0"/>
                        </a:rPr>
                        <a:t>4</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altLang="pt-BR" sz="1600" b="1" i="0" u="none" strike="noStrike" cap="none" normalizeH="0" baseline="0" dirty="0" smtClean="0">
                          <a:ln>
                            <a:noFill/>
                          </a:ln>
                          <a:solidFill>
                            <a:schemeClr val="tx1"/>
                          </a:solidFill>
                          <a:effectLst/>
                          <a:latin typeface="Arial" charset="0"/>
                        </a:rPr>
                        <a:t>225</a:t>
                      </a:r>
                    </a:p>
                  </a:txBody>
                  <a:tcPr marT="45727" marB="45727"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59" name="Text Box 64"/>
          <p:cNvSpPr txBox="1">
            <a:spLocks noChangeArrowheads="1"/>
          </p:cNvSpPr>
          <p:nvPr/>
        </p:nvSpPr>
        <p:spPr bwMode="auto">
          <a:xfrm>
            <a:off x="2098676" y="1295401"/>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pt-BR" sz="2000" b="1">
                <a:latin typeface="Arial" panose="020B0604020202020204" pitchFamily="34" charset="0"/>
              </a:rPr>
              <a:t>FUNGICIDAS REGISTRADOS PARA TRATAMENTO DE SEMENTES NO BRASIL</a:t>
            </a:r>
            <a:endParaRPr lang="pt-BR" altLang="pt-BR" sz="1600" b="1">
              <a:latin typeface="Comic Sans MS" panose="030F0702030302020204" pitchFamily="66" charset="0"/>
            </a:endParaRPr>
          </a:p>
        </p:txBody>
      </p:sp>
      <p:sp>
        <p:nvSpPr>
          <p:cNvPr id="43060" name="Text Box 65"/>
          <p:cNvSpPr txBox="1">
            <a:spLocks noChangeArrowheads="1"/>
          </p:cNvSpPr>
          <p:nvPr/>
        </p:nvSpPr>
        <p:spPr bwMode="auto">
          <a:xfrm>
            <a:off x="1847850" y="1"/>
            <a:ext cx="8820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pt-BR" sz="4000" b="1" dirty="0">
                <a:latin typeface="Tahoma" panose="020B0604030504040204" pitchFamily="34" charset="0"/>
              </a:rPr>
              <a:t>TRATAMENTO DE SEMENTES COM </a:t>
            </a:r>
            <a:r>
              <a:rPr lang="pt-BR" altLang="pt-BR" sz="4000" b="1" dirty="0" smtClean="0">
                <a:latin typeface="Tahoma" panose="020B0604030504040204" pitchFamily="34" charset="0"/>
              </a:rPr>
              <a:t>FUNGICIDAS (2013)</a:t>
            </a:r>
            <a:endParaRPr lang="pt-BR" altLang="pt-BR" sz="4000" b="1" dirty="0">
              <a:latin typeface="Tahoma" panose="020B0604030504040204" pitchFamily="34" charset="0"/>
            </a:endParaRPr>
          </a:p>
        </p:txBody>
      </p:sp>
    </p:spTree>
    <p:extLst>
      <p:ext uri="{BB962C8B-B14F-4D97-AF65-F5344CB8AC3E}">
        <p14:creationId xmlns:p14="http://schemas.microsoft.com/office/powerpoint/2010/main" val="3166161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nvGraphicFramePr>
        <p:xfrm>
          <a:off x="2263983" y="2054260"/>
          <a:ext cx="7808494" cy="2448518"/>
        </p:xfrm>
        <a:graphic>
          <a:graphicData uri="http://schemas.openxmlformats.org/drawingml/2006/table">
            <a:tbl>
              <a:tblPr>
                <a:tableStyleId>{5C22544A-7EE6-4342-B048-85BDC9FD1C3A}</a:tableStyleId>
              </a:tblPr>
              <a:tblGrid>
                <a:gridCol w="1284367"/>
                <a:gridCol w="2487630"/>
                <a:gridCol w="1891129"/>
                <a:gridCol w="2145368"/>
              </a:tblGrid>
              <a:tr h="422073">
                <a:tc>
                  <a:txBody>
                    <a:bodyPr/>
                    <a:lstStyle/>
                    <a:p>
                      <a:pPr algn="ctr" rtl="0" fontAlgn="b"/>
                      <a:r>
                        <a:rPr lang="pt-BR" sz="1400" u="none" strike="noStrike" dirty="0">
                          <a:effectLst/>
                        </a:rPr>
                        <a:t>I.A.</a:t>
                      </a:r>
                      <a:endParaRPr lang="pt-BR" sz="1400" b="0" i="0"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dirty="0">
                          <a:effectLst/>
                        </a:rPr>
                        <a:t>P.C.</a:t>
                      </a:r>
                      <a:endParaRPr lang="pt-BR" sz="14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dirty="0" smtClean="0">
                          <a:effectLst/>
                        </a:rPr>
                        <a:t>CULTURAS</a:t>
                      </a:r>
                      <a:endParaRPr lang="pt-BR" sz="14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dirty="0" smtClean="0">
                          <a:effectLst/>
                        </a:rPr>
                        <a:t>ALVOS</a:t>
                      </a:r>
                      <a:endParaRPr lang="pt-BR" sz="1400" b="0" i="0"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89316">
                <a:tc>
                  <a:txBody>
                    <a:bodyPr/>
                    <a:lstStyle/>
                    <a:p>
                      <a:pPr algn="ctr" rtl="0" fontAlgn="b"/>
                      <a:r>
                        <a:rPr lang="pt-BR" sz="1400" u="none" strike="noStrike">
                          <a:effectLst/>
                        </a:rPr>
                        <a:t>carbofurano</a:t>
                      </a:r>
                      <a:endParaRPr lang="pt-BR" sz="1400" b="0" i="0" u="none" strike="noStrike">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a:effectLst/>
                        </a:rPr>
                        <a:t>Carboran Fersol 350 SC</a:t>
                      </a:r>
                      <a:endParaRPr lang="pt-BR" sz="1400" b="0" i="0" u="none" strike="noStrike">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dirty="0">
                          <a:effectLst/>
                        </a:rPr>
                        <a:t>  Cana-de-açúcar  </a:t>
                      </a:r>
                      <a:endParaRPr lang="pt-BR" sz="14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dirty="0" smtClean="0">
                          <a:effectLst/>
                        </a:rPr>
                        <a:t>Mi, </a:t>
                      </a:r>
                      <a:r>
                        <a:rPr lang="pt-BR" sz="1400" u="none" strike="noStrike" dirty="0" err="1" smtClean="0">
                          <a:effectLst/>
                        </a:rPr>
                        <a:t>Pz</a:t>
                      </a:r>
                      <a:endParaRPr lang="pt-BR" sz="1400" b="0" i="0"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66957">
                <a:tc rowSpan="7">
                  <a:txBody>
                    <a:bodyPr/>
                    <a:lstStyle/>
                    <a:p>
                      <a:pPr algn="ctr" rtl="0" fontAlgn="b"/>
                      <a:r>
                        <a:rPr lang="pt-BR" sz="1400" u="none" strike="noStrike" dirty="0" err="1">
                          <a:effectLst/>
                        </a:rPr>
                        <a:t>abamectina</a:t>
                      </a:r>
                      <a:endParaRPr lang="pt-BR" sz="1400" b="0" i="0"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rowSpan="7">
                  <a:txBody>
                    <a:bodyPr/>
                    <a:lstStyle/>
                    <a:p>
                      <a:pPr algn="ctr" rtl="0" fontAlgn="b"/>
                      <a:r>
                        <a:rPr lang="pt-BR" sz="1400" u="none" strike="noStrike" dirty="0" err="1">
                          <a:effectLst/>
                        </a:rPr>
                        <a:t>Avicta</a:t>
                      </a:r>
                      <a:r>
                        <a:rPr lang="pt-BR" sz="1400" u="none" strike="noStrike" dirty="0">
                          <a:effectLst/>
                        </a:rPr>
                        <a:t> 500 FS</a:t>
                      </a:r>
                      <a:endParaRPr lang="pt-BR" sz="14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rtl="0" fontAlgn="b"/>
                      <a:r>
                        <a:rPr lang="pt-BR" sz="1400" u="none" strike="noStrike" dirty="0">
                          <a:effectLst/>
                        </a:rPr>
                        <a:t>  Algodão  </a:t>
                      </a:r>
                      <a:endParaRPr lang="pt-BR" sz="14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solidFill>
                      <a:schemeClr val="accent5">
                        <a:lumMod val="60000"/>
                        <a:lumOff val="40000"/>
                      </a:schemeClr>
                    </a:solidFill>
                  </a:tcPr>
                </a:tc>
                <a:tc rowSpan="7">
                  <a:txBody>
                    <a:bodyPr/>
                    <a:lstStyle/>
                    <a:p>
                      <a:pPr algn="ctr" rtl="0" fontAlgn="b"/>
                      <a:r>
                        <a:rPr lang="pt-BR" sz="1400" u="none" strike="noStrike" dirty="0" smtClean="0">
                          <a:effectLst/>
                        </a:rPr>
                        <a:t>Mi, </a:t>
                      </a:r>
                      <a:r>
                        <a:rPr lang="pt-BR" sz="1400" u="none" strike="noStrike" dirty="0" err="1" smtClean="0">
                          <a:effectLst/>
                        </a:rPr>
                        <a:t>Pb</a:t>
                      </a:r>
                      <a:r>
                        <a:rPr lang="pt-BR" sz="1400" u="none" strike="noStrike" dirty="0" smtClean="0">
                          <a:effectLst/>
                        </a:rPr>
                        <a:t>,</a:t>
                      </a:r>
                      <a:r>
                        <a:rPr lang="pt-BR" sz="1400" u="none" strike="noStrike" baseline="0" dirty="0" smtClean="0">
                          <a:effectLst/>
                        </a:rPr>
                        <a:t> </a:t>
                      </a:r>
                      <a:r>
                        <a:rPr lang="pt-BR" sz="1400" u="none" strike="noStrike" baseline="0" dirty="0" err="1" smtClean="0">
                          <a:effectLst/>
                        </a:rPr>
                        <a:t>Rr</a:t>
                      </a:r>
                      <a:r>
                        <a:rPr lang="pt-BR" sz="1400" u="none" strike="noStrike" baseline="0" dirty="0" smtClean="0">
                          <a:effectLst/>
                        </a:rPr>
                        <a:t>, </a:t>
                      </a:r>
                      <a:r>
                        <a:rPr lang="pt-BR" sz="1400" u="none" strike="noStrike" baseline="0" dirty="0" err="1" smtClean="0">
                          <a:effectLst/>
                        </a:rPr>
                        <a:t>Mj</a:t>
                      </a:r>
                      <a:r>
                        <a:rPr lang="pt-BR" sz="1400" u="none" strike="noStrike" baseline="0" dirty="0" smtClean="0">
                          <a:effectLst/>
                        </a:rPr>
                        <a:t>, </a:t>
                      </a:r>
                      <a:r>
                        <a:rPr lang="pt-BR" sz="1400" u="none" strike="noStrike" baseline="0" dirty="0" err="1" smtClean="0">
                          <a:effectLst/>
                        </a:rPr>
                        <a:t>Pz</a:t>
                      </a:r>
                      <a:r>
                        <a:rPr lang="pt-BR" sz="1400" u="none" strike="noStrike" baseline="0" dirty="0" smtClean="0">
                          <a:effectLst/>
                        </a:rPr>
                        <a:t>, </a:t>
                      </a:r>
                      <a:endParaRPr lang="pt-BR" sz="1400" b="0" i="0"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r>
              <a:tr h="220432">
                <a:tc vMerge="1">
                  <a:txBody>
                    <a:bodyPr/>
                    <a:lstStyle/>
                    <a:p>
                      <a:endParaRPr lang="pt-BR"/>
                    </a:p>
                  </a:txBody>
                  <a:tcPr/>
                </a:tc>
                <a:tc vMerge="1">
                  <a:txBody>
                    <a:bodyPr/>
                    <a:lstStyle/>
                    <a:p>
                      <a:endParaRPr lang="pt-BR"/>
                    </a:p>
                  </a:txBody>
                  <a:tcPr/>
                </a:tc>
                <a:tc>
                  <a:txBody>
                    <a:bodyPr/>
                    <a:lstStyle/>
                    <a:p>
                      <a:pPr algn="ctr" rtl="0" fontAlgn="b"/>
                      <a:r>
                        <a:rPr lang="pt-BR" sz="1400" u="none" strike="noStrike">
                          <a:effectLst/>
                        </a:rPr>
                        <a:t>  Cana-de-açúcar  </a:t>
                      </a:r>
                      <a:endParaRPr lang="pt-BR" sz="1400" b="0" i="0" u="none" strike="noStrike">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vMerge="1">
                  <a:txBody>
                    <a:bodyPr/>
                    <a:lstStyle/>
                    <a:p>
                      <a:pPr algn="ctr" rtl="0" fontAlgn="b"/>
                      <a:endParaRPr lang="pt-BR" sz="1800" b="0" i="0" u="none" strike="noStrike" dirty="0">
                        <a:solidFill>
                          <a:srgbClr val="000000"/>
                        </a:solidFill>
                        <a:effectLst/>
                        <a:latin typeface="Times New Roman" panose="02020603050405020304" pitchFamily="18" charset="0"/>
                      </a:endParaRPr>
                    </a:p>
                  </a:txBody>
                  <a:tcPr marL="9525" marR="9525" marT="9525" marB="0" anchor="ctr"/>
                </a:tc>
              </a:tr>
              <a:tr h="201166">
                <a:tc vMerge="1">
                  <a:txBody>
                    <a:bodyPr/>
                    <a:lstStyle/>
                    <a:p>
                      <a:endParaRPr lang="pt-BR"/>
                    </a:p>
                  </a:txBody>
                  <a:tcPr/>
                </a:tc>
                <a:tc vMerge="1">
                  <a:txBody>
                    <a:bodyPr/>
                    <a:lstStyle/>
                    <a:p>
                      <a:endParaRPr lang="pt-BR"/>
                    </a:p>
                  </a:txBody>
                  <a:tcPr/>
                </a:tc>
                <a:tc>
                  <a:txBody>
                    <a:bodyPr/>
                    <a:lstStyle/>
                    <a:p>
                      <a:pPr algn="ctr" rtl="0" fontAlgn="b"/>
                      <a:r>
                        <a:rPr lang="pt-BR" sz="1400" u="none" strike="noStrike">
                          <a:effectLst/>
                        </a:rPr>
                        <a:t>  Cebola  </a:t>
                      </a:r>
                      <a:endParaRPr lang="pt-BR" sz="1400" b="0" i="0" u="none" strike="noStrike">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vMerge="1">
                  <a:txBody>
                    <a:bodyPr/>
                    <a:lstStyle/>
                    <a:p>
                      <a:pPr algn="ctr" rtl="0" fontAlgn="b"/>
                      <a:endParaRPr lang="pt-BR" sz="1800" b="0" i="0" u="none" strike="noStrike" dirty="0">
                        <a:solidFill>
                          <a:srgbClr val="000000"/>
                        </a:solidFill>
                        <a:effectLst/>
                        <a:latin typeface="Times New Roman" panose="02020603050405020304" pitchFamily="18" charset="0"/>
                      </a:endParaRPr>
                    </a:p>
                  </a:txBody>
                  <a:tcPr marL="9525" marR="9525" marT="9525" marB="0" anchor="ctr"/>
                </a:tc>
              </a:tr>
              <a:tr h="201166">
                <a:tc vMerge="1">
                  <a:txBody>
                    <a:bodyPr/>
                    <a:lstStyle/>
                    <a:p>
                      <a:endParaRPr lang="pt-BR"/>
                    </a:p>
                  </a:txBody>
                  <a:tcPr/>
                </a:tc>
                <a:tc vMerge="1">
                  <a:txBody>
                    <a:bodyPr/>
                    <a:lstStyle/>
                    <a:p>
                      <a:endParaRPr lang="pt-BR"/>
                    </a:p>
                  </a:txBody>
                  <a:tcPr/>
                </a:tc>
                <a:tc>
                  <a:txBody>
                    <a:bodyPr/>
                    <a:lstStyle/>
                    <a:p>
                      <a:pPr algn="ctr" rtl="0" fontAlgn="b"/>
                      <a:r>
                        <a:rPr lang="pt-BR" sz="1400" u="none" strike="noStrike" dirty="0">
                          <a:effectLst/>
                        </a:rPr>
                        <a:t>  Cenoura  </a:t>
                      </a:r>
                      <a:endParaRPr lang="pt-BR" sz="14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vMerge="1">
                  <a:txBody>
                    <a:bodyPr/>
                    <a:lstStyle/>
                    <a:p>
                      <a:pPr algn="ctr" rtl="0" fontAlgn="b"/>
                      <a:endParaRPr lang="pt-BR" sz="1800" b="0" i="0" u="none" strike="noStrike" dirty="0">
                        <a:solidFill>
                          <a:srgbClr val="000000"/>
                        </a:solidFill>
                        <a:effectLst/>
                        <a:latin typeface="Times New Roman" panose="02020603050405020304" pitchFamily="18" charset="0"/>
                      </a:endParaRPr>
                    </a:p>
                  </a:txBody>
                  <a:tcPr marL="9525" marR="9525" marT="9525" marB="0" anchor="ctr"/>
                </a:tc>
              </a:tr>
              <a:tr h="289316">
                <a:tc vMerge="1">
                  <a:txBody>
                    <a:bodyPr/>
                    <a:lstStyle/>
                    <a:p>
                      <a:endParaRPr lang="pt-BR"/>
                    </a:p>
                  </a:txBody>
                  <a:tcPr/>
                </a:tc>
                <a:tc vMerge="1">
                  <a:txBody>
                    <a:bodyPr/>
                    <a:lstStyle/>
                    <a:p>
                      <a:endParaRPr lang="pt-BR"/>
                    </a:p>
                  </a:txBody>
                  <a:tcPr/>
                </a:tc>
                <a:tc>
                  <a:txBody>
                    <a:bodyPr/>
                    <a:lstStyle/>
                    <a:p>
                      <a:pPr algn="ctr" rtl="0" fontAlgn="b"/>
                      <a:r>
                        <a:rPr lang="pt-BR" sz="1400" u="none" strike="noStrike" dirty="0">
                          <a:effectLst/>
                        </a:rPr>
                        <a:t>  Milho  </a:t>
                      </a:r>
                      <a:endParaRPr lang="pt-BR" sz="14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vMerge="1">
                  <a:txBody>
                    <a:bodyPr/>
                    <a:lstStyle/>
                    <a:p>
                      <a:pPr algn="ctr" rtl="0" fontAlgn="b"/>
                      <a:endParaRPr lang="pt-BR" sz="1800" b="0" i="0" u="none" strike="noStrike" dirty="0">
                        <a:solidFill>
                          <a:srgbClr val="000000"/>
                        </a:solidFill>
                        <a:effectLst/>
                        <a:latin typeface="Times New Roman" panose="02020603050405020304" pitchFamily="18" charset="0"/>
                      </a:endParaRPr>
                    </a:p>
                  </a:txBody>
                  <a:tcPr marL="9525" marR="9525" marT="9525" marB="0" anchor="ctr"/>
                </a:tc>
              </a:tr>
              <a:tr h="289316">
                <a:tc vMerge="1">
                  <a:txBody>
                    <a:bodyPr/>
                    <a:lstStyle/>
                    <a:p>
                      <a:endParaRPr lang="pt-BR"/>
                    </a:p>
                  </a:txBody>
                  <a:tcPr/>
                </a:tc>
                <a:tc vMerge="1">
                  <a:txBody>
                    <a:bodyPr/>
                    <a:lstStyle/>
                    <a:p>
                      <a:endParaRPr lang="pt-BR"/>
                    </a:p>
                  </a:txBody>
                  <a:tcPr/>
                </a:tc>
                <a:tc>
                  <a:txBody>
                    <a:bodyPr/>
                    <a:lstStyle/>
                    <a:p>
                      <a:pPr algn="ctr" rtl="0" fontAlgn="b"/>
                      <a:r>
                        <a:rPr lang="pt-BR" sz="1400" u="none" strike="noStrike" dirty="0">
                          <a:effectLst/>
                        </a:rPr>
                        <a:t>  Soja  </a:t>
                      </a:r>
                      <a:endParaRPr lang="pt-BR" sz="14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vMerge="1">
                  <a:txBody>
                    <a:bodyPr/>
                    <a:lstStyle/>
                    <a:p>
                      <a:pPr algn="ctr" rtl="0" fontAlgn="b"/>
                      <a:endParaRPr lang="pt-BR" sz="1800" b="0" i="0" u="none" strike="noStrike" dirty="0">
                        <a:solidFill>
                          <a:srgbClr val="000000"/>
                        </a:solidFill>
                        <a:effectLst/>
                        <a:latin typeface="Times New Roman" panose="02020603050405020304" pitchFamily="18" charset="0"/>
                      </a:endParaRPr>
                    </a:p>
                  </a:txBody>
                  <a:tcPr marL="9525" marR="9525" marT="9525" marB="0" anchor="ctr"/>
                </a:tc>
              </a:tr>
              <a:tr h="201166">
                <a:tc vMerge="1">
                  <a:txBody>
                    <a:bodyPr/>
                    <a:lstStyle/>
                    <a:p>
                      <a:endParaRPr lang="pt-BR"/>
                    </a:p>
                  </a:txBody>
                  <a:tcPr/>
                </a:tc>
                <a:tc vMerge="1">
                  <a:txBody>
                    <a:bodyPr/>
                    <a:lstStyle/>
                    <a:p>
                      <a:endParaRPr lang="pt-BR"/>
                    </a:p>
                  </a:txBody>
                  <a:tcPr/>
                </a:tc>
                <a:tc>
                  <a:txBody>
                    <a:bodyPr/>
                    <a:lstStyle/>
                    <a:p>
                      <a:pPr algn="ctr" rtl="0" fontAlgn="b"/>
                      <a:r>
                        <a:rPr lang="pt-BR" sz="1400" u="none" strike="noStrike" dirty="0">
                          <a:effectLst/>
                        </a:rPr>
                        <a:t>  Tomate  </a:t>
                      </a:r>
                      <a:endParaRPr lang="pt-BR" sz="1400" b="0" i="0" u="none" strike="noStrike" dirty="0">
                        <a:solidFill>
                          <a:srgbClr val="000000"/>
                        </a:solidFill>
                        <a:effectLst/>
                        <a:latin typeface="Times New Roman" panose="02020603050405020304" pitchFamily="18" charset="0"/>
                      </a:endParaRPr>
                    </a:p>
                  </a:txBody>
                  <a:tcPr marL="9525" marR="9525" marT="9525" marB="0" anchor="ctr">
                    <a:lnB w="28575" cap="flat" cmpd="sng" algn="ctr">
                      <a:solidFill>
                        <a:schemeClr val="tx1"/>
                      </a:solidFill>
                      <a:prstDash val="solid"/>
                      <a:round/>
                      <a:headEnd type="none" w="med" len="med"/>
                      <a:tailEnd type="none" w="med" len="med"/>
                    </a:lnB>
                    <a:solidFill>
                      <a:schemeClr val="accent5">
                        <a:lumMod val="60000"/>
                        <a:lumOff val="40000"/>
                      </a:schemeClr>
                    </a:solidFill>
                  </a:tcPr>
                </a:tc>
                <a:tc vMerge="1">
                  <a:txBody>
                    <a:bodyPr/>
                    <a:lstStyle/>
                    <a:p>
                      <a:pPr algn="ctr" rtl="0" fontAlgn="b"/>
                      <a:endParaRPr lang="pt-BR" sz="18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4" name="Retângulo 3"/>
          <p:cNvSpPr/>
          <p:nvPr/>
        </p:nvSpPr>
        <p:spPr>
          <a:xfrm>
            <a:off x="2835503" y="5397492"/>
            <a:ext cx="6665453" cy="1154162"/>
          </a:xfrm>
          <a:prstGeom prst="rect">
            <a:avLst/>
          </a:prstGeom>
        </p:spPr>
        <p:txBody>
          <a:bodyPr wrap="square">
            <a:spAutoFit/>
          </a:bodyPr>
          <a:lstStyle/>
          <a:p>
            <a:pPr algn="ctr" fontAlgn="base">
              <a:spcBef>
                <a:spcPct val="50000"/>
              </a:spcBef>
              <a:spcAft>
                <a:spcPct val="0"/>
              </a:spcAft>
              <a:defRPr/>
            </a:pPr>
            <a:r>
              <a:rPr lang="pt-BR" sz="1200" b="1" i="1" dirty="0">
                <a:latin typeface="Comic Sans MS" pitchFamily="66" charset="0"/>
                <a:cs typeface="Arial" charset="0"/>
              </a:rPr>
              <a:t>Mi= </a:t>
            </a:r>
            <a:r>
              <a:rPr lang="pt-BR" sz="1200" b="1" i="1" dirty="0" err="1">
                <a:latin typeface="Comic Sans MS" pitchFamily="66" charset="0"/>
                <a:cs typeface="Arial" charset="0"/>
              </a:rPr>
              <a:t>Meloidogyne</a:t>
            </a:r>
            <a:r>
              <a:rPr lang="pt-BR" sz="1200" b="1" i="1" dirty="0">
                <a:latin typeface="Comic Sans MS" pitchFamily="66" charset="0"/>
                <a:cs typeface="Arial" charset="0"/>
              </a:rPr>
              <a:t> </a:t>
            </a:r>
            <a:r>
              <a:rPr lang="pt-BR" sz="1200" b="1" i="1" dirty="0" err="1">
                <a:latin typeface="Comic Sans MS" pitchFamily="66" charset="0"/>
                <a:cs typeface="Arial" charset="0"/>
              </a:rPr>
              <a:t>incognita</a:t>
            </a:r>
            <a:r>
              <a:rPr lang="pt-BR" sz="1200" b="1" i="1" dirty="0">
                <a:latin typeface="Comic Sans MS" pitchFamily="66" charset="0"/>
                <a:cs typeface="Arial" charset="0"/>
              </a:rPr>
              <a:t>, </a:t>
            </a:r>
            <a:r>
              <a:rPr lang="pt-BR" sz="1200" b="1" i="1" dirty="0" err="1">
                <a:latin typeface="Comic Sans MS" pitchFamily="66" charset="0"/>
                <a:cs typeface="Arial" charset="0"/>
              </a:rPr>
              <a:t>Pb</a:t>
            </a:r>
            <a:r>
              <a:rPr lang="pt-BR" sz="1200" b="1" i="1" dirty="0">
                <a:latin typeface="Comic Sans MS" pitchFamily="66" charset="0"/>
                <a:cs typeface="Arial" charset="0"/>
              </a:rPr>
              <a:t>= </a:t>
            </a:r>
            <a:r>
              <a:rPr lang="pt-BR" sz="1200" b="1" i="1" dirty="0" err="1">
                <a:latin typeface="Comic Sans MS" pitchFamily="66" charset="0"/>
                <a:cs typeface="Arial" charset="0"/>
              </a:rPr>
              <a:t>Pratilenchus</a:t>
            </a:r>
            <a:r>
              <a:rPr lang="pt-BR" sz="1200" b="1" i="1" dirty="0">
                <a:latin typeface="Comic Sans MS" pitchFamily="66" charset="0"/>
                <a:cs typeface="Arial" charset="0"/>
              </a:rPr>
              <a:t> </a:t>
            </a:r>
            <a:r>
              <a:rPr lang="pt-BR" sz="1200" b="1" i="1" dirty="0" err="1" smtClean="0">
                <a:latin typeface="Comic Sans MS" pitchFamily="66" charset="0"/>
                <a:cs typeface="Arial" charset="0"/>
              </a:rPr>
              <a:t>brachyurus</a:t>
            </a:r>
            <a:r>
              <a:rPr lang="pt-BR" sz="1200" b="1" i="1" dirty="0" smtClean="0">
                <a:latin typeface="Comic Sans MS" pitchFamily="66" charset="0"/>
                <a:cs typeface="Arial" charset="0"/>
              </a:rPr>
              <a:t>, </a:t>
            </a:r>
            <a:r>
              <a:rPr lang="pt-BR" sz="1200" b="1" i="1" dirty="0" err="1" smtClean="0">
                <a:latin typeface="Comic Sans MS" pitchFamily="66" charset="0"/>
                <a:cs typeface="Arial" charset="0"/>
              </a:rPr>
              <a:t>Pz</a:t>
            </a:r>
            <a:r>
              <a:rPr lang="pt-BR" sz="1200" b="1" i="1" dirty="0" smtClean="0">
                <a:latin typeface="Comic Sans MS" pitchFamily="66" charset="0"/>
                <a:cs typeface="Arial" charset="0"/>
              </a:rPr>
              <a:t>=</a:t>
            </a:r>
            <a:r>
              <a:rPr lang="pt-BR" sz="1200" b="1" i="1" dirty="0" err="1" smtClean="0">
                <a:latin typeface="Comic Sans MS" pitchFamily="66" charset="0"/>
                <a:cs typeface="Arial" charset="0"/>
              </a:rPr>
              <a:t>Pratylenchus</a:t>
            </a:r>
            <a:r>
              <a:rPr lang="pt-BR" sz="1200" b="1" i="1" dirty="0" smtClean="0">
                <a:latin typeface="Comic Sans MS" pitchFamily="66" charset="0"/>
                <a:cs typeface="Arial" charset="0"/>
              </a:rPr>
              <a:t> </a:t>
            </a:r>
            <a:r>
              <a:rPr lang="pt-BR" sz="1200" b="1" i="1" dirty="0" err="1" smtClean="0">
                <a:latin typeface="Comic Sans MS" pitchFamily="66" charset="0"/>
                <a:cs typeface="Arial" charset="0"/>
              </a:rPr>
              <a:t>zeae</a:t>
            </a:r>
            <a:r>
              <a:rPr lang="pt-BR" sz="1200" b="1" i="1" dirty="0" smtClean="0">
                <a:latin typeface="Comic Sans MS" pitchFamily="66" charset="0"/>
                <a:cs typeface="Arial" charset="0"/>
              </a:rPr>
              <a:t>, </a:t>
            </a:r>
            <a:r>
              <a:rPr lang="pt-BR" sz="1200" b="1" i="1" dirty="0" err="1" smtClean="0">
                <a:latin typeface="Comic Sans MS" pitchFamily="66" charset="0"/>
                <a:cs typeface="Arial" charset="0"/>
              </a:rPr>
              <a:t>Rr</a:t>
            </a:r>
            <a:r>
              <a:rPr lang="pt-BR" sz="1200" b="1" i="1" dirty="0" smtClean="0">
                <a:latin typeface="Comic Sans MS" pitchFamily="66" charset="0"/>
                <a:cs typeface="Arial" charset="0"/>
              </a:rPr>
              <a:t>=</a:t>
            </a:r>
            <a:r>
              <a:rPr lang="pt-BR" sz="1200" b="1" i="1" dirty="0" err="1" smtClean="0">
                <a:latin typeface="Comic Sans MS" pitchFamily="66" charset="0"/>
                <a:cs typeface="Arial" charset="0"/>
              </a:rPr>
              <a:t>Rotylenchulus</a:t>
            </a:r>
            <a:r>
              <a:rPr lang="pt-BR" sz="1200" b="1" i="1" dirty="0" smtClean="0">
                <a:latin typeface="Comic Sans MS" pitchFamily="66" charset="0"/>
                <a:cs typeface="Arial" charset="0"/>
              </a:rPr>
              <a:t> </a:t>
            </a:r>
            <a:r>
              <a:rPr lang="pt-BR" sz="1200" b="1" i="1" dirty="0" err="1" smtClean="0">
                <a:latin typeface="Comic Sans MS" pitchFamily="66" charset="0"/>
                <a:cs typeface="Arial" charset="0"/>
              </a:rPr>
              <a:t>reniformis</a:t>
            </a:r>
            <a:r>
              <a:rPr lang="pt-BR" sz="1200" b="1" i="1" dirty="0">
                <a:latin typeface="Comic Sans MS" pitchFamily="66" charset="0"/>
                <a:cs typeface="Arial" charset="0"/>
              </a:rPr>
              <a:t>, </a:t>
            </a:r>
            <a:r>
              <a:rPr lang="pt-BR" sz="1200" b="1" i="1" dirty="0" err="1" smtClean="0">
                <a:latin typeface="Comic Sans MS" pitchFamily="66" charset="0"/>
                <a:cs typeface="Arial" charset="0"/>
              </a:rPr>
              <a:t>Mj</a:t>
            </a:r>
            <a:r>
              <a:rPr lang="pt-BR" sz="1200" b="1" i="1" dirty="0" smtClean="0">
                <a:latin typeface="Comic Sans MS" pitchFamily="66" charset="0"/>
                <a:cs typeface="Arial" charset="0"/>
              </a:rPr>
              <a:t>=</a:t>
            </a:r>
            <a:r>
              <a:rPr lang="pt-BR" sz="1200" b="1" i="1" dirty="0" err="1" smtClean="0">
                <a:latin typeface="Comic Sans MS" pitchFamily="66" charset="0"/>
                <a:cs typeface="Arial" charset="0"/>
              </a:rPr>
              <a:t>Meloidogyne</a:t>
            </a:r>
            <a:r>
              <a:rPr lang="pt-BR" sz="1200" b="1" i="1" dirty="0" smtClean="0">
                <a:latin typeface="Comic Sans MS" pitchFamily="66" charset="0"/>
                <a:cs typeface="Arial" charset="0"/>
              </a:rPr>
              <a:t> </a:t>
            </a:r>
            <a:r>
              <a:rPr lang="pt-BR" sz="1200" b="1" i="1" dirty="0" err="1">
                <a:latin typeface="Comic Sans MS" pitchFamily="66" charset="0"/>
                <a:cs typeface="Arial" charset="0"/>
              </a:rPr>
              <a:t>javanica</a:t>
            </a:r>
            <a:r>
              <a:rPr lang="pt-BR" sz="1200" b="1" i="1" dirty="0">
                <a:latin typeface="Comic Sans MS" pitchFamily="66" charset="0"/>
                <a:cs typeface="Arial" charset="0"/>
              </a:rPr>
              <a:t>  </a:t>
            </a:r>
          </a:p>
          <a:p>
            <a:pPr algn="ctr" fontAlgn="base">
              <a:spcBef>
                <a:spcPct val="50000"/>
              </a:spcBef>
              <a:spcAft>
                <a:spcPct val="0"/>
              </a:spcAft>
              <a:defRPr/>
            </a:pPr>
            <a:endParaRPr lang="pt-BR" sz="1200" b="1" i="1" dirty="0">
              <a:latin typeface="Comic Sans MS" pitchFamily="66" charset="0"/>
              <a:cs typeface="Arial" charset="0"/>
            </a:endParaRPr>
          </a:p>
          <a:p>
            <a:pPr algn="ctr" fontAlgn="base">
              <a:spcBef>
                <a:spcPct val="50000"/>
              </a:spcBef>
              <a:spcAft>
                <a:spcPct val="0"/>
              </a:spcAft>
              <a:defRPr/>
            </a:pPr>
            <a:endParaRPr lang="pt-BR" dirty="0">
              <a:solidFill>
                <a:srgbClr val="000000"/>
              </a:solidFill>
              <a:latin typeface="Times New Roman" panose="02020603050405020304" pitchFamily="18" charset="0"/>
            </a:endParaRPr>
          </a:p>
        </p:txBody>
      </p:sp>
      <p:sp>
        <p:nvSpPr>
          <p:cNvPr id="5" name="Espaço Reservado para Conteúdo 1"/>
          <p:cNvSpPr txBox="1">
            <a:spLocks/>
          </p:cNvSpPr>
          <p:nvPr/>
        </p:nvSpPr>
        <p:spPr bwMode="auto">
          <a:xfrm>
            <a:off x="1639532" y="519994"/>
            <a:ext cx="9057397" cy="47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pt-BR" altLang="pt-BR" sz="2000" b="1" dirty="0" smtClean="0">
                <a:latin typeface="Comic Sans MS" panose="030F0702030302020204" pitchFamily="66" charset="0"/>
                <a:cs typeface="Arial" panose="020B0604020202020204" pitchFamily="34" charset="0"/>
              </a:rPr>
              <a:t>NEMATICIDAS REGISTRADOS </a:t>
            </a:r>
            <a:r>
              <a:rPr lang="pt-BR" altLang="pt-BR" sz="2000" b="1" dirty="0">
                <a:latin typeface="Comic Sans MS" panose="030F0702030302020204" pitchFamily="66" charset="0"/>
                <a:cs typeface="Arial" panose="020B0604020202020204" pitchFamily="34" charset="0"/>
              </a:rPr>
              <a:t>PARA O TRATAMENTO DE SEMENTES </a:t>
            </a:r>
            <a:r>
              <a:rPr lang="pt-BR" altLang="pt-BR" sz="2000" b="1" dirty="0" smtClean="0">
                <a:latin typeface="Comic Sans MS" panose="030F0702030302020204" pitchFamily="66" charset="0"/>
                <a:cs typeface="Arial" panose="020B0604020202020204" pitchFamily="34" charset="0"/>
              </a:rPr>
              <a:t>NO </a:t>
            </a:r>
            <a:r>
              <a:rPr lang="pt-BR" altLang="pt-BR" sz="2000" b="1" dirty="0">
                <a:latin typeface="Comic Sans MS" panose="030F0702030302020204" pitchFamily="66" charset="0"/>
                <a:cs typeface="Arial" panose="020B0604020202020204" pitchFamily="34" charset="0"/>
              </a:rPr>
              <a:t>BRASIL – 2017 </a:t>
            </a:r>
          </a:p>
        </p:txBody>
      </p:sp>
      <p:sp>
        <p:nvSpPr>
          <p:cNvPr id="6" name="Retângulo 5"/>
          <p:cNvSpPr/>
          <p:nvPr/>
        </p:nvSpPr>
        <p:spPr>
          <a:xfrm>
            <a:off x="10584586" y="6581001"/>
            <a:ext cx="1585690" cy="276999"/>
          </a:xfrm>
          <a:prstGeom prst="rect">
            <a:avLst/>
          </a:prstGeom>
        </p:spPr>
        <p:txBody>
          <a:bodyPr wrap="none">
            <a:spAutoFit/>
          </a:bodyPr>
          <a:lstStyle/>
          <a:p>
            <a:r>
              <a:rPr lang="pt-BR" sz="1200" b="1" i="1" dirty="0" smtClean="0">
                <a:latin typeface="Comic Sans MS" pitchFamily="66" charset="0"/>
                <a:cs typeface="Arial" charset="0"/>
              </a:rPr>
              <a:t>FONTE: AGROFIT</a:t>
            </a:r>
            <a:endParaRPr lang="pt-BR" sz="1200" b="1" dirty="0"/>
          </a:p>
        </p:txBody>
      </p:sp>
    </p:spTree>
    <p:extLst>
      <p:ext uri="{BB962C8B-B14F-4D97-AF65-F5344CB8AC3E}">
        <p14:creationId xmlns:p14="http://schemas.microsoft.com/office/powerpoint/2010/main" val="475212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636231" y="6287911"/>
            <a:ext cx="7400552" cy="830997"/>
          </a:xfrm>
          <a:prstGeom prst="rect">
            <a:avLst/>
          </a:prstGeom>
        </p:spPr>
        <p:txBody>
          <a:bodyPr wrap="none">
            <a:spAutoFit/>
          </a:bodyPr>
          <a:lstStyle/>
          <a:p>
            <a:pPr algn="ctr"/>
            <a:r>
              <a:rPr lang="pt-BR" sz="1600" i="1" dirty="0" err="1"/>
              <a:t>Pb</a:t>
            </a:r>
            <a:r>
              <a:rPr lang="pt-BR" sz="1600" i="1" dirty="0"/>
              <a:t> </a:t>
            </a:r>
            <a:r>
              <a:rPr lang="pt-BR" sz="1600" i="1" dirty="0" err="1"/>
              <a:t>Pratylenchus</a:t>
            </a:r>
            <a:r>
              <a:rPr lang="pt-BR" sz="1600" i="1" dirty="0"/>
              <a:t> </a:t>
            </a:r>
            <a:r>
              <a:rPr lang="pt-BR" sz="1600" i="1" dirty="0" err="1" smtClean="0"/>
              <a:t>brachyurus</a:t>
            </a:r>
            <a:r>
              <a:rPr lang="pt-BR" sz="1600" i="1" dirty="0" smtClean="0"/>
              <a:t> / </a:t>
            </a:r>
            <a:r>
              <a:rPr lang="pt-BR" sz="1600" i="1" dirty="0" err="1"/>
              <a:t>Mj</a:t>
            </a:r>
            <a:r>
              <a:rPr lang="pt-BR" sz="1600" i="1" dirty="0"/>
              <a:t> </a:t>
            </a:r>
            <a:r>
              <a:rPr lang="pt-BR" sz="1600" i="1" dirty="0" err="1"/>
              <a:t>Meloidogyne</a:t>
            </a:r>
            <a:r>
              <a:rPr lang="pt-BR" sz="1600" i="1" dirty="0"/>
              <a:t> </a:t>
            </a:r>
            <a:r>
              <a:rPr lang="pt-BR" sz="1600" i="1" dirty="0" err="1" smtClean="0"/>
              <a:t>javanica</a:t>
            </a:r>
            <a:r>
              <a:rPr lang="pt-BR" sz="1600" i="1" dirty="0" smtClean="0"/>
              <a:t> / </a:t>
            </a:r>
            <a:r>
              <a:rPr lang="pt-BR" sz="1600" i="1" dirty="0" err="1" smtClean="0">
                <a:solidFill>
                  <a:srgbClr val="000000"/>
                </a:solidFill>
                <a:latin typeface="Times New Roman" panose="02020603050405020304" pitchFamily="18" charset="0"/>
              </a:rPr>
              <a:t>Rs</a:t>
            </a:r>
            <a:r>
              <a:rPr lang="pt-BR" sz="1600" i="1" dirty="0" smtClean="0">
                <a:solidFill>
                  <a:srgbClr val="000000"/>
                </a:solidFill>
                <a:latin typeface="Times New Roman" panose="02020603050405020304" pitchFamily="18" charset="0"/>
              </a:rPr>
              <a:t> </a:t>
            </a:r>
            <a:r>
              <a:rPr lang="pt-BR" sz="1600" i="1" dirty="0"/>
              <a:t> </a:t>
            </a:r>
            <a:r>
              <a:rPr lang="pt-BR" sz="1600" i="1" dirty="0" err="1"/>
              <a:t>Rhizoctonia</a:t>
            </a:r>
            <a:r>
              <a:rPr lang="pt-BR" sz="1600" i="1" dirty="0"/>
              <a:t> </a:t>
            </a:r>
            <a:r>
              <a:rPr lang="pt-BR" sz="1600" i="1" dirty="0" err="1"/>
              <a:t>solani</a:t>
            </a:r>
            <a:r>
              <a:rPr lang="pt-BR" sz="1600" i="1" dirty="0"/>
              <a:t>  </a:t>
            </a:r>
            <a:r>
              <a:rPr lang="pt-BR" sz="1600" i="1" dirty="0" smtClean="0"/>
              <a:t>/</a:t>
            </a:r>
            <a:r>
              <a:rPr lang="pt-BR" sz="1600" i="1" dirty="0" smtClean="0">
                <a:solidFill>
                  <a:srgbClr val="000000"/>
                </a:solidFill>
                <a:latin typeface="Times New Roman" panose="02020603050405020304" pitchFamily="18" charset="0"/>
              </a:rPr>
              <a:t> </a:t>
            </a:r>
          </a:p>
          <a:p>
            <a:pPr algn="ctr"/>
            <a:r>
              <a:rPr lang="pt-BR" sz="1600" i="1" dirty="0" err="1" smtClean="0">
                <a:solidFill>
                  <a:srgbClr val="000000"/>
                </a:solidFill>
                <a:latin typeface="Times New Roman" panose="02020603050405020304" pitchFamily="18" charset="0"/>
              </a:rPr>
              <a:t>Fsp</a:t>
            </a:r>
            <a:r>
              <a:rPr lang="pt-BR" sz="1600" i="1" dirty="0" smtClean="0">
                <a:solidFill>
                  <a:srgbClr val="000000"/>
                </a:solidFill>
                <a:latin typeface="Times New Roman" panose="02020603050405020304" pitchFamily="18" charset="0"/>
              </a:rPr>
              <a:t> </a:t>
            </a:r>
            <a:r>
              <a:rPr lang="pt-BR" sz="1600" i="1" dirty="0"/>
              <a:t> </a:t>
            </a:r>
            <a:r>
              <a:rPr lang="pt-BR" sz="1600" i="1" dirty="0" err="1"/>
              <a:t>Fusarium</a:t>
            </a:r>
            <a:r>
              <a:rPr lang="pt-BR" sz="1600" i="1" dirty="0"/>
              <a:t> </a:t>
            </a:r>
            <a:r>
              <a:rPr lang="pt-BR" sz="1600" i="1" dirty="0" err="1"/>
              <a:t>solani</a:t>
            </a:r>
            <a:r>
              <a:rPr lang="pt-BR" sz="1600" i="1" dirty="0"/>
              <a:t> </a:t>
            </a:r>
            <a:r>
              <a:rPr lang="pt-BR" sz="1600" i="1" dirty="0" err="1"/>
              <a:t>f.sp</a:t>
            </a:r>
            <a:r>
              <a:rPr lang="pt-BR" sz="1600" i="1" dirty="0"/>
              <a:t>. </a:t>
            </a:r>
            <a:r>
              <a:rPr lang="pt-BR" sz="1600" i="1" dirty="0" err="1"/>
              <a:t>phaseoli</a:t>
            </a:r>
            <a:r>
              <a:rPr lang="pt-BR" sz="1600" i="1" dirty="0"/>
              <a:t> </a:t>
            </a:r>
            <a:r>
              <a:rPr lang="pt-BR" sz="1600" i="1" dirty="0" smtClean="0"/>
              <a:t>/</a:t>
            </a:r>
            <a:r>
              <a:rPr lang="pt-BR" sz="1600" i="1" dirty="0" smtClean="0">
                <a:solidFill>
                  <a:srgbClr val="000000"/>
                </a:solidFill>
                <a:latin typeface="Times New Roman" panose="02020603050405020304" pitchFamily="18" charset="0"/>
              </a:rPr>
              <a:t> </a:t>
            </a:r>
            <a:r>
              <a:rPr lang="pt-BR" sz="1600" i="1" dirty="0" err="1" smtClean="0">
                <a:solidFill>
                  <a:srgbClr val="000000"/>
                </a:solidFill>
                <a:latin typeface="Times New Roman" panose="02020603050405020304" pitchFamily="18" charset="0"/>
              </a:rPr>
              <a:t>Fs</a:t>
            </a:r>
            <a:r>
              <a:rPr lang="pt-BR" sz="1600" i="1" dirty="0" smtClean="0">
                <a:solidFill>
                  <a:srgbClr val="000000"/>
                </a:solidFill>
                <a:latin typeface="Times New Roman" panose="02020603050405020304" pitchFamily="18" charset="0"/>
              </a:rPr>
              <a:t> </a:t>
            </a:r>
            <a:r>
              <a:rPr lang="pt-BR" sz="1600" i="1" dirty="0" err="1"/>
              <a:t>Fusarium</a:t>
            </a:r>
            <a:r>
              <a:rPr lang="pt-BR" sz="1600" i="1" dirty="0"/>
              <a:t> </a:t>
            </a:r>
            <a:r>
              <a:rPr lang="pt-BR" sz="1600" i="1" dirty="0" err="1"/>
              <a:t>solani</a:t>
            </a:r>
            <a:r>
              <a:rPr lang="pt-BR" sz="1600" i="1" dirty="0"/>
              <a:t> </a:t>
            </a:r>
            <a:r>
              <a:rPr lang="pt-BR" sz="1600" i="1" dirty="0" smtClean="0"/>
              <a:t>/ </a:t>
            </a:r>
            <a:r>
              <a:rPr lang="pt-BR" sz="1600" i="1" dirty="0" err="1" smtClean="0">
                <a:solidFill>
                  <a:srgbClr val="000000"/>
                </a:solidFill>
                <a:latin typeface="Times New Roman" panose="02020603050405020304" pitchFamily="18" charset="0"/>
              </a:rPr>
              <a:t>Ss</a:t>
            </a:r>
            <a:r>
              <a:rPr lang="pt-BR" sz="1600" i="1" dirty="0"/>
              <a:t>  </a:t>
            </a:r>
            <a:r>
              <a:rPr lang="pt-BR" sz="1600" i="1" dirty="0" err="1"/>
              <a:t>Sclerotinia</a:t>
            </a:r>
            <a:r>
              <a:rPr lang="pt-BR" sz="1600" i="1" dirty="0"/>
              <a:t> </a:t>
            </a:r>
            <a:r>
              <a:rPr lang="pt-BR" sz="1600" i="1" dirty="0" err="1"/>
              <a:t>sclerotiorum</a:t>
            </a:r>
            <a:r>
              <a:rPr lang="pt-BR" sz="1600" i="1" dirty="0"/>
              <a:t>  </a:t>
            </a:r>
            <a:endParaRPr lang="pt-BR" sz="1600" i="1" dirty="0">
              <a:solidFill>
                <a:srgbClr val="000000"/>
              </a:solidFill>
              <a:latin typeface="Times New Roman" panose="02020603050405020304" pitchFamily="18" charset="0"/>
            </a:endParaRPr>
          </a:p>
          <a:p>
            <a:pPr algn="ctr"/>
            <a:r>
              <a:rPr lang="pt-BR" sz="1600" i="1" dirty="0"/>
              <a:t> </a:t>
            </a:r>
          </a:p>
        </p:txBody>
      </p:sp>
      <p:sp>
        <p:nvSpPr>
          <p:cNvPr id="9" name="Rectangle 2"/>
          <p:cNvSpPr>
            <a:spLocks noChangeArrowheads="1"/>
          </p:cNvSpPr>
          <p:nvPr/>
        </p:nvSpPr>
        <p:spPr bwMode="auto">
          <a:xfrm>
            <a:off x="2005014" y="0"/>
            <a:ext cx="86629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0" fontAlgn="base" hangingPunct="0">
              <a:spcBef>
                <a:spcPct val="0"/>
              </a:spcBef>
              <a:spcAft>
                <a:spcPct val="0"/>
              </a:spcAft>
              <a:buClrTx/>
              <a:buSzTx/>
              <a:buFontTx/>
              <a:buNone/>
            </a:pPr>
            <a:r>
              <a:rPr lang="pt-BR" altLang="pt-BR" sz="1800" b="1" dirty="0" smtClean="0">
                <a:latin typeface="Comic Sans MS" panose="030F0702030302020204" pitchFamily="66" charset="0"/>
                <a:cs typeface="Arial" panose="020B0604020202020204" pitchFamily="34" charset="0"/>
              </a:rPr>
              <a:t>PRODUTOS BIOLÓGICOS REGISTRADOS </a:t>
            </a:r>
            <a:r>
              <a:rPr lang="pt-BR" altLang="pt-BR" sz="1800" b="1" dirty="0">
                <a:latin typeface="Comic Sans MS" panose="030F0702030302020204" pitchFamily="66" charset="0"/>
                <a:cs typeface="Arial" panose="020B0604020202020204" pitchFamily="34" charset="0"/>
              </a:rPr>
              <a:t>PARA O TRATAMENTO DE </a:t>
            </a:r>
            <a:r>
              <a:rPr lang="pt-BR" altLang="pt-BR" sz="1800" b="1" dirty="0" smtClean="0">
                <a:latin typeface="Comic Sans MS" panose="030F0702030302020204" pitchFamily="66" charset="0"/>
                <a:cs typeface="Arial" panose="020B0604020202020204" pitchFamily="34" charset="0"/>
              </a:rPr>
              <a:t>SEMENTES NO BRASIL - 2017</a:t>
            </a:r>
            <a:endParaRPr lang="pt-BR" altLang="pt-BR" sz="1800" b="1" dirty="0">
              <a:latin typeface="Comic Sans MS" panose="030F0702030302020204" pitchFamily="66" charset="0"/>
              <a:cs typeface="Arial" panose="020B0604020202020204" pitchFamily="34" charset="0"/>
            </a:endParaRPr>
          </a:p>
        </p:txBody>
      </p:sp>
      <p:graphicFrame>
        <p:nvGraphicFramePr>
          <p:cNvPr id="10" name="Tabela 9"/>
          <p:cNvGraphicFramePr>
            <a:graphicFrameLocks noGrp="1"/>
          </p:cNvGraphicFramePr>
          <p:nvPr/>
        </p:nvGraphicFramePr>
        <p:xfrm>
          <a:off x="1599580" y="779386"/>
          <a:ext cx="9515593" cy="2665095"/>
        </p:xfrm>
        <a:graphic>
          <a:graphicData uri="http://schemas.openxmlformats.org/drawingml/2006/table">
            <a:tbl>
              <a:tblPr>
                <a:tableStyleId>{5C22544A-7EE6-4342-B048-85BDC9FD1C3A}</a:tableStyleId>
              </a:tblPr>
              <a:tblGrid>
                <a:gridCol w="2683662"/>
                <a:gridCol w="1492923"/>
                <a:gridCol w="2413381"/>
                <a:gridCol w="1820727"/>
                <a:gridCol w="1104900"/>
              </a:tblGrid>
              <a:tr h="200025">
                <a:tc rowSpan="2">
                  <a:txBody>
                    <a:bodyPr/>
                    <a:lstStyle/>
                    <a:p>
                      <a:pPr algn="ctr" fontAlgn="ctr"/>
                      <a:r>
                        <a:rPr lang="pt-BR" sz="1800" b="1" i="1" u="sng" strike="noStrike" dirty="0" smtClean="0">
                          <a:effectLst/>
                        </a:rPr>
                        <a:t>FUNGICIDAS</a:t>
                      </a:r>
                      <a:r>
                        <a:rPr lang="pt-BR" sz="1800" i="1" u="none" strike="noStrike" dirty="0">
                          <a:effectLst/>
                        </a:rPr>
                        <a:t> </a:t>
                      </a:r>
                      <a:endParaRPr lang="pt-BR" sz="1800" b="0" i="1" u="none" strike="noStrike" dirty="0">
                        <a:solidFill>
                          <a:srgbClr val="000000"/>
                        </a:solidFill>
                        <a:effectLst/>
                        <a:latin typeface="Arial" panose="020B0604020202020204" pitchFamily="34" charset="0"/>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rowSpan="2">
                  <a:txBody>
                    <a:bodyPr/>
                    <a:lstStyle/>
                    <a:p>
                      <a:pPr algn="ctr" rtl="0" fontAlgn="ctr"/>
                      <a:r>
                        <a:rPr lang="pt-BR" sz="1800" u="none" strike="noStrike" dirty="0">
                          <a:effectLst/>
                        </a:rPr>
                        <a:t>P.C.</a:t>
                      </a:r>
                      <a:endParaRPr lang="pt-BR" sz="18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tcPr>
                </a:tc>
                <a:tc rowSpan="2">
                  <a:txBody>
                    <a:bodyPr/>
                    <a:lstStyle/>
                    <a:p>
                      <a:pPr algn="ctr" rtl="0" fontAlgn="ctr"/>
                      <a:r>
                        <a:rPr lang="pt-BR" sz="1800" u="none" strike="noStrike" dirty="0">
                          <a:effectLst/>
                        </a:rPr>
                        <a:t>CULTURAS</a:t>
                      </a:r>
                      <a:endParaRPr lang="pt-BR" sz="18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tcPr>
                </a:tc>
                <a:tc>
                  <a:txBody>
                    <a:bodyPr/>
                    <a:lstStyle/>
                    <a:p>
                      <a:pPr algn="ctr" rtl="0" fontAlgn="ctr"/>
                      <a:r>
                        <a:rPr lang="pt-BR" sz="1800" u="none" strike="noStrike">
                          <a:effectLst/>
                        </a:rPr>
                        <a:t>DOSE</a:t>
                      </a:r>
                      <a:endParaRPr lang="pt-BR" sz="1800" b="0" i="0" u="none" strike="noStrike">
                        <a:solidFill>
                          <a:srgbClr val="000000"/>
                        </a:solidFill>
                        <a:effectLst/>
                        <a:latin typeface="Calibri" panose="020F0502020204030204" pitchFamily="34" charset="0"/>
                      </a:endParaRPr>
                    </a:p>
                  </a:txBody>
                  <a:tcPr marL="9525" marR="9525" marT="9525" marB="0" anchor="ctr">
                    <a:lnT w="28575" cap="flat" cmpd="sng" algn="ctr">
                      <a:solidFill>
                        <a:schemeClr val="tx1"/>
                      </a:solidFill>
                      <a:prstDash val="solid"/>
                      <a:round/>
                      <a:headEnd type="none" w="med" len="med"/>
                      <a:tailEnd type="none" w="med" len="med"/>
                    </a:lnT>
                  </a:tcPr>
                </a:tc>
                <a:tc rowSpan="2">
                  <a:txBody>
                    <a:bodyPr/>
                    <a:lstStyle/>
                    <a:p>
                      <a:pPr algn="ctr" rtl="0" fontAlgn="ctr"/>
                      <a:r>
                        <a:rPr lang="pt-BR" sz="1800" u="none" strike="noStrike" dirty="0">
                          <a:effectLst/>
                        </a:rPr>
                        <a:t>ALVO</a:t>
                      </a:r>
                      <a:endParaRPr lang="pt-BR" sz="1800" b="0" i="0"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295275">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rtl="0" fontAlgn="ctr"/>
                      <a:r>
                        <a:rPr lang="pt-BR" sz="1800" u="none" strike="noStrike">
                          <a:effectLst/>
                        </a:rPr>
                        <a:t>(mL ou g/100kg)</a:t>
                      </a:r>
                      <a:endParaRPr lang="pt-BR" sz="18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pt-BR"/>
                    </a:p>
                  </a:txBody>
                  <a:tcPr/>
                </a:tc>
              </a:tr>
              <a:tr h="1285875">
                <a:tc>
                  <a:txBody>
                    <a:bodyPr/>
                    <a:lstStyle/>
                    <a:p>
                      <a:pPr algn="ctr" rtl="0" fontAlgn="ctr"/>
                      <a:r>
                        <a:rPr lang="pt-BR" sz="1800" b="0" i="1" u="none" strike="noStrike" dirty="0" err="1" smtClean="0">
                          <a:solidFill>
                            <a:srgbClr val="000000"/>
                          </a:solidFill>
                          <a:effectLst/>
                          <a:latin typeface="Times New Roman" panose="02020603050405020304" pitchFamily="18" charset="0"/>
                        </a:rPr>
                        <a:t>Trichoderma</a:t>
                      </a:r>
                      <a:r>
                        <a:rPr lang="pt-BR" sz="1800" b="0" i="1" u="none" strike="noStrike" dirty="0" smtClean="0">
                          <a:solidFill>
                            <a:srgbClr val="000000"/>
                          </a:solidFill>
                          <a:effectLst/>
                          <a:latin typeface="Times New Roman" panose="02020603050405020304" pitchFamily="18" charset="0"/>
                        </a:rPr>
                        <a:t> </a:t>
                      </a:r>
                      <a:r>
                        <a:rPr lang="pt-BR" sz="1800" b="0" i="1" u="none" strike="noStrike" dirty="0" err="1" smtClean="0">
                          <a:solidFill>
                            <a:srgbClr val="000000"/>
                          </a:solidFill>
                          <a:effectLst/>
                          <a:latin typeface="Times New Roman" panose="02020603050405020304" pitchFamily="18" charset="0"/>
                        </a:rPr>
                        <a:t>asperellum</a:t>
                      </a:r>
                      <a:endParaRPr lang="pt-BR" sz="1800" b="0" i="1"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solidFill>
                      <a:schemeClr val="accent5">
                        <a:lumMod val="60000"/>
                        <a:lumOff val="40000"/>
                      </a:schemeClr>
                    </a:solidFill>
                  </a:tcPr>
                </a:tc>
                <a:tc>
                  <a:txBody>
                    <a:bodyPr/>
                    <a:lstStyle/>
                    <a:p>
                      <a:pPr algn="ctr" rtl="0" fontAlgn="ctr"/>
                      <a:r>
                        <a:rPr lang="pt-BR" sz="1400" b="0" i="0" u="none" strike="noStrike" dirty="0" smtClean="0">
                          <a:solidFill>
                            <a:srgbClr val="000000"/>
                          </a:solidFill>
                          <a:effectLst/>
                          <a:latin typeface="Times New Roman" panose="02020603050405020304" pitchFamily="18" charset="0"/>
                        </a:rPr>
                        <a:t>QUALITY</a:t>
                      </a:r>
                      <a:endParaRPr lang="pt-BR" sz="14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a:txBody>
                    <a:bodyPr/>
                    <a:lstStyle/>
                    <a:p>
                      <a:pPr algn="ctr" rtl="0" fontAlgn="ctr"/>
                      <a:r>
                        <a:rPr lang="pt-BR" sz="1800" b="0" i="0" u="none" strike="noStrike" dirty="0" smtClean="0">
                          <a:solidFill>
                            <a:srgbClr val="000000"/>
                          </a:solidFill>
                          <a:effectLst/>
                          <a:latin typeface="Times New Roman" panose="02020603050405020304" pitchFamily="18" charset="0"/>
                        </a:rPr>
                        <a:t>ALGODÃO</a:t>
                      </a:r>
                      <a:r>
                        <a:rPr lang="pt-BR" sz="1800" b="0" i="0" u="none" strike="noStrike" baseline="0" dirty="0" smtClean="0">
                          <a:solidFill>
                            <a:srgbClr val="000000"/>
                          </a:solidFill>
                          <a:effectLst/>
                          <a:latin typeface="Times New Roman" panose="02020603050405020304" pitchFamily="18" charset="0"/>
                        </a:rPr>
                        <a:t> E FEIJÃO</a:t>
                      </a:r>
                      <a:endParaRPr lang="pt-BR" sz="18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a:txBody>
                    <a:bodyPr/>
                    <a:lstStyle/>
                    <a:p>
                      <a:pPr algn="ctr" rtl="0" fontAlgn="ctr"/>
                      <a:r>
                        <a:rPr lang="pt-BR" sz="1800" b="0" i="0" u="none" strike="noStrike" dirty="0" smtClean="0">
                          <a:solidFill>
                            <a:srgbClr val="000000"/>
                          </a:solidFill>
                          <a:effectLst/>
                          <a:latin typeface="Times New Roman" panose="02020603050405020304" pitchFamily="18" charset="0"/>
                        </a:rPr>
                        <a:t>100 – 200</a:t>
                      </a:r>
                      <a:endParaRPr lang="pt-BR" sz="18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a:txBody>
                    <a:bodyPr/>
                    <a:lstStyle/>
                    <a:p>
                      <a:pPr algn="ctr" rtl="0" fontAlgn="ctr"/>
                      <a:r>
                        <a:rPr lang="pt-BR" sz="1800" b="0" i="1" u="none" strike="noStrike" dirty="0" err="1" smtClean="0">
                          <a:solidFill>
                            <a:srgbClr val="000000"/>
                          </a:solidFill>
                          <a:effectLst/>
                          <a:latin typeface="Times New Roman" panose="02020603050405020304" pitchFamily="18" charset="0"/>
                        </a:rPr>
                        <a:t>Rs</a:t>
                      </a:r>
                      <a:r>
                        <a:rPr lang="pt-BR" sz="1800" b="0" i="1" u="none" strike="noStrike" dirty="0" smtClean="0">
                          <a:solidFill>
                            <a:srgbClr val="000000"/>
                          </a:solidFill>
                          <a:effectLst/>
                          <a:latin typeface="Times New Roman" panose="02020603050405020304" pitchFamily="18" charset="0"/>
                        </a:rPr>
                        <a:t>,</a:t>
                      </a:r>
                      <a:r>
                        <a:rPr lang="pt-BR" sz="1800" b="0" i="1" u="none" strike="noStrike" baseline="0" dirty="0" smtClean="0">
                          <a:solidFill>
                            <a:srgbClr val="000000"/>
                          </a:solidFill>
                          <a:effectLst/>
                          <a:latin typeface="Times New Roman" panose="02020603050405020304" pitchFamily="18" charset="0"/>
                        </a:rPr>
                        <a:t> </a:t>
                      </a:r>
                      <a:r>
                        <a:rPr lang="pt-BR" sz="1800" b="0" i="1" u="none" strike="noStrike" baseline="0" dirty="0" err="1" smtClean="0">
                          <a:solidFill>
                            <a:srgbClr val="000000"/>
                          </a:solidFill>
                          <a:effectLst/>
                          <a:latin typeface="Times New Roman" panose="02020603050405020304" pitchFamily="18" charset="0"/>
                        </a:rPr>
                        <a:t>Fsp</a:t>
                      </a:r>
                      <a:r>
                        <a:rPr lang="pt-BR" sz="1800" b="0" i="1" u="none" strike="noStrike" baseline="0" dirty="0" smtClean="0">
                          <a:solidFill>
                            <a:srgbClr val="000000"/>
                          </a:solidFill>
                          <a:effectLst/>
                          <a:latin typeface="Times New Roman" panose="02020603050405020304" pitchFamily="18" charset="0"/>
                        </a:rPr>
                        <a:t>, </a:t>
                      </a:r>
                      <a:r>
                        <a:rPr lang="pt-BR" sz="1800" b="0" i="1" u="none" strike="noStrike" baseline="0" dirty="0" err="1" smtClean="0">
                          <a:solidFill>
                            <a:srgbClr val="000000"/>
                          </a:solidFill>
                          <a:effectLst/>
                          <a:latin typeface="Times New Roman" panose="02020603050405020304" pitchFamily="18" charset="0"/>
                        </a:rPr>
                        <a:t>Fs</a:t>
                      </a:r>
                      <a:endParaRPr lang="pt-BR" sz="1800" b="0" i="1"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solidFill>
                      <a:schemeClr val="accent5">
                        <a:lumMod val="60000"/>
                        <a:lumOff val="40000"/>
                      </a:schemeClr>
                    </a:solidFill>
                  </a:tcPr>
                </a:tc>
              </a:tr>
              <a:tr h="800100">
                <a:tc>
                  <a:txBody>
                    <a:bodyPr/>
                    <a:lstStyle/>
                    <a:p>
                      <a:pPr algn="ctr" rtl="0" fontAlgn="ctr"/>
                      <a:r>
                        <a:rPr lang="pt-BR" sz="1800" b="0" i="1" u="none" strike="noStrike" dirty="0" err="1" smtClean="0">
                          <a:solidFill>
                            <a:srgbClr val="000000"/>
                          </a:solidFill>
                          <a:effectLst/>
                          <a:latin typeface="Times New Roman" panose="02020603050405020304" pitchFamily="18" charset="0"/>
                        </a:rPr>
                        <a:t>Trichoderma</a:t>
                      </a:r>
                      <a:r>
                        <a:rPr lang="pt-BR" sz="1800" b="0" i="1" u="none" strike="noStrike" dirty="0" smtClean="0">
                          <a:solidFill>
                            <a:srgbClr val="000000"/>
                          </a:solidFill>
                          <a:effectLst/>
                          <a:latin typeface="Times New Roman" panose="02020603050405020304" pitchFamily="18" charset="0"/>
                        </a:rPr>
                        <a:t> </a:t>
                      </a:r>
                      <a:r>
                        <a:rPr lang="pt-BR" sz="1800" b="0" i="1" u="none" strike="noStrike" dirty="0" err="1" smtClean="0">
                          <a:solidFill>
                            <a:srgbClr val="000000"/>
                          </a:solidFill>
                          <a:effectLst/>
                          <a:latin typeface="Times New Roman" panose="02020603050405020304" pitchFamily="18" charset="0"/>
                        </a:rPr>
                        <a:t>harzianum</a:t>
                      </a:r>
                      <a:endParaRPr lang="pt-BR" sz="1800" b="0" i="1"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rtl="0" fontAlgn="ctr"/>
                      <a:r>
                        <a:rPr lang="pt-BR" sz="1400" b="0" i="0" u="none" strike="noStrike" dirty="0" smtClean="0">
                          <a:solidFill>
                            <a:srgbClr val="000000"/>
                          </a:solidFill>
                          <a:effectLst/>
                          <a:latin typeface="Times New Roman" panose="02020603050405020304" pitchFamily="18" charset="0"/>
                        </a:rPr>
                        <a:t>STIMUCONTROL</a:t>
                      </a:r>
                      <a:endParaRPr lang="pt-BR" sz="1400" b="0" i="0" u="none" strike="noStrike" dirty="0">
                        <a:solidFill>
                          <a:srgbClr val="000000"/>
                        </a:solidFill>
                        <a:effectLst/>
                        <a:latin typeface="Times New Roman" panose="02020603050405020304" pitchFamily="18" charset="0"/>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rtl="0" fontAlgn="ctr"/>
                      <a:r>
                        <a:rPr lang="pt-BR" sz="1800" b="0" i="0" u="none" strike="noStrike" dirty="0" smtClean="0">
                          <a:solidFill>
                            <a:srgbClr val="000000"/>
                          </a:solidFill>
                          <a:effectLst/>
                          <a:latin typeface="Times New Roman" panose="02020603050405020304" pitchFamily="18" charset="0"/>
                        </a:rPr>
                        <a:t>TODAS AS CULTURAS</a:t>
                      </a:r>
                      <a:endParaRPr lang="pt-BR" sz="1800" b="0" i="0" u="none" strike="noStrike" dirty="0">
                        <a:solidFill>
                          <a:srgbClr val="000000"/>
                        </a:solidFill>
                        <a:effectLst/>
                        <a:latin typeface="Times New Roman" panose="02020603050405020304" pitchFamily="18" charset="0"/>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rtl="0" fontAlgn="ctr"/>
                      <a:r>
                        <a:rPr lang="pt-BR" sz="1800" b="0" i="0" u="none" strike="noStrike" dirty="0" smtClean="0">
                          <a:solidFill>
                            <a:srgbClr val="000000"/>
                          </a:solidFill>
                          <a:effectLst/>
                          <a:latin typeface="Times New Roman" panose="02020603050405020304" pitchFamily="18" charset="0"/>
                        </a:rPr>
                        <a:t>200 - 400</a:t>
                      </a:r>
                      <a:endParaRPr lang="pt-BR" sz="1800" b="0" i="0" u="none" strike="noStrike" dirty="0">
                        <a:solidFill>
                          <a:srgbClr val="000000"/>
                        </a:solidFill>
                        <a:effectLst/>
                        <a:latin typeface="Times New Roman" panose="02020603050405020304" pitchFamily="18" charset="0"/>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rtl="0" fontAlgn="ctr"/>
                      <a:r>
                        <a:rPr lang="pt-BR" sz="1800" b="0" i="1" u="none" strike="noStrike" dirty="0" err="1" smtClean="0">
                          <a:solidFill>
                            <a:srgbClr val="000000"/>
                          </a:solidFill>
                          <a:effectLst/>
                          <a:latin typeface="Times New Roman" panose="02020603050405020304" pitchFamily="18" charset="0"/>
                        </a:rPr>
                        <a:t>Ss</a:t>
                      </a:r>
                      <a:endParaRPr lang="pt-BR" sz="1800" b="0" i="1"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graphicFrame>
        <p:nvGraphicFramePr>
          <p:cNvPr id="11" name="Tabela 10"/>
          <p:cNvGraphicFramePr>
            <a:graphicFrameLocks noGrp="1"/>
          </p:cNvGraphicFramePr>
          <p:nvPr/>
        </p:nvGraphicFramePr>
        <p:xfrm>
          <a:off x="1599580" y="3622816"/>
          <a:ext cx="9499993" cy="2665095"/>
        </p:xfrm>
        <a:graphic>
          <a:graphicData uri="http://schemas.openxmlformats.org/drawingml/2006/table">
            <a:tbl>
              <a:tblPr>
                <a:tableStyleId>{5C22544A-7EE6-4342-B048-85BDC9FD1C3A}</a:tableStyleId>
              </a:tblPr>
              <a:tblGrid>
                <a:gridCol w="2715746"/>
                <a:gridCol w="1459831"/>
                <a:gridCol w="2438400"/>
                <a:gridCol w="1800352"/>
                <a:gridCol w="1085664"/>
              </a:tblGrid>
              <a:tr h="200025">
                <a:tc rowSpan="2">
                  <a:txBody>
                    <a:bodyPr/>
                    <a:lstStyle/>
                    <a:p>
                      <a:pPr algn="ctr" fontAlgn="ctr"/>
                      <a:r>
                        <a:rPr lang="pt-BR" sz="1800" i="1" u="none" strike="noStrike" dirty="0">
                          <a:effectLst/>
                        </a:rPr>
                        <a:t> </a:t>
                      </a:r>
                      <a:r>
                        <a:rPr lang="pt-BR" sz="1800" b="1" i="1" u="sng" strike="noStrike" dirty="0" smtClean="0">
                          <a:effectLst/>
                        </a:rPr>
                        <a:t>NEMATICIDAS</a:t>
                      </a:r>
                      <a:endParaRPr lang="pt-BR" sz="1800" b="1" i="1" u="sng" strike="noStrike" dirty="0">
                        <a:solidFill>
                          <a:srgbClr val="000000"/>
                        </a:solidFill>
                        <a:effectLst/>
                        <a:latin typeface="Arial" panose="020B0604020202020204" pitchFamily="34" charset="0"/>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rowSpan="2">
                  <a:txBody>
                    <a:bodyPr/>
                    <a:lstStyle/>
                    <a:p>
                      <a:pPr algn="ctr" rtl="0" fontAlgn="ctr"/>
                      <a:r>
                        <a:rPr lang="pt-BR" sz="1800" u="none" strike="noStrike">
                          <a:effectLst/>
                        </a:rPr>
                        <a:t>P.C.</a:t>
                      </a:r>
                      <a:endParaRPr lang="pt-BR" sz="1800" b="0" i="0" u="none" strike="noStrike">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tcPr>
                </a:tc>
                <a:tc rowSpan="2">
                  <a:txBody>
                    <a:bodyPr/>
                    <a:lstStyle/>
                    <a:p>
                      <a:pPr algn="ctr" rtl="0" fontAlgn="ctr"/>
                      <a:r>
                        <a:rPr lang="pt-BR" sz="1800" u="none" strike="noStrike" dirty="0">
                          <a:effectLst/>
                        </a:rPr>
                        <a:t>CULTURAS</a:t>
                      </a:r>
                      <a:endParaRPr lang="pt-BR" sz="18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tcPr>
                </a:tc>
                <a:tc>
                  <a:txBody>
                    <a:bodyPr/>
                    <a:lstStyle/>
                    <a:p>
                      <a:pPr algn="ctr" rtl="0" fontAlgn="ctr"/>
                      <a:r>
                        <a:rPr lang="pt-BR" sz="1800" u="none" strike="noStrike">
                          <a:effectLst/>
                        </a:rPr>
                        <a:t>DOSE</a:t>
                      </a:r>
                      <a:endParaRPr lang="pt-BR" sz="1800" b="0" i="0" u="none" strike="noStrike">
                        <a:solidFill>
                          <a:srgbClr val="000000"/>
                        </a:solidFill>
                        <a:effectLst/>
                        <a:latin typeface="Calibri" panose="020F0502020204030204" pitchFamily="34" charset="0"/>
                      </a:endParaRPr>
                    </a:p>
                  </a:txBody>
                  <a:tcPr marL="9525" marR="9525" marT="9525" marB="0" anchor="ctr">
                    <a:lnT w="28575" cap="flat" cmpd="sng" algn="ctr">
                      <a:solidFill>
                        <a:schemeClr val="tx1"/>
                      </a:solidFill>
                      <a:prstDash val="solid"/>
                      <a:round/>
                      <a:headEnd type="none" w="med" len="med"/>
                      <a:tailEnd type="none" w="med" len="med"/>
                    </a:lnT>
                  </a:tcPr>
                </a:tc>
                <a:tc rowSpan="2">
                  <a:txBody>
                    <a:bodyPr/>
                    <a:lstStyle/>
                    <a:p>
                      <a:pPr algn="ctr" rtl="0" fontAlgn="ctr"/>
                      <a:r>
                        <a:rPr lang="pt-BR" sz="1800" u="none" strike="noStrike">
                          <a:effectLst/>
                        </a:rPr>
                        <a:t>ALVO</a:t>
                      </a:r>
                      <a:endParaRPr lang="pt-BR" sz="1800" b="0" i="0" u="none" strike="noStrike">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295275">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rtl="0" fontAlgn="ctr"/>
                      <a:r>
                        <a:rPr lang="pt-BR" sz="1800" u="none" strike="noStrike">
                          <a:effectLst/>
                        </a:rPr>
                        <a:t>(mL ou g/100kg)</a:t>
                      </a:r>
                      <a:endParaRPr lang="pt-BR" sz="18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pt-BR"/>
                    </a:p>
                  </a:txBody>
                  <a:tcPr/>
                </a:tc>
              </a:tr>
              <a:tr h="1285875">
                <a:tc>
                  <a:txBody>
                    <a:bodyPr/>
                    <a:lstStyle/>
                    <a:p>
                      <a:pPr algn="ctr" rtl="0" fontAlgn="ctr"/>
                      <a:r>
                        <a:rPr lang="pt-BR" sz="1800" i="1" u="none" strike="noStrike" dirty="0" err="1">
                          <a:effectLst/>
                        </a:rPr>
                        <a:t>Bacillus</a:t>
                      </a:r>
                      <a:r>
                        <a:rPr lang="pt-BR" sz="1800" i="1" u="none" strike="noStrike" dirty="0">
                          <a:effectLst/>
                        </a:rPr>
                        <a:t> </a:t>
                      </a:r>
                      <a:r>
                        <a:rPr lang="pt-BR" sz="1800" i="1" u="none" strike="noStrike" dirty="0" err="1">
                          <a:effectLst/>
                        </a:rPr>
                        <a:t>methilotrophicus</a:t>
                      </a:r>
                      <a:endParaRPr lang="pt-BR" sz="1800" b="0" i="1"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solidFill>
                      <a:schemeClr val="accent5">
                        <a:lumMod val="60000"/>
                        <a:lumOff val="40000"/>
                      </a:schemeClr>
                    </a:solidFill>
                  </a:tcPr>
                </a:tc>
                <a:tc>
                  <a:txBody>
                    <a:bodyPr/>
                    <a:lstStyle/>
                    <a:p>
                      <a:pPr algn="ctr" rtl="0" fontAlgn="ctr"/>
                      <a:r>
                        <a:rPr lang="pt-BR" sz="1800" u="none" strike="noStrike" dirty="0" err="1">
                          <a:effectLst/>
                        </a:rPr>
                        <a:t>Onix</a:t>
                      </a:r>
                      <a:endParaRPr lang="pt-BR" sz="18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a:txBody>
                    <a:bodyPr/>
                    <a:lstStyle/>
                    <a:p>
                      <a:pPr algn="ctr" rtl="0" fontAlgn="ctr"/>
                      <a:r>
                        <a:rPr lang="pt-BR" sz="1800" u="none" strike="noStrike" dirty="0">
                          <a:effectLst/>
                        </a:rPr>
                        <a:t>  Todas as culturas  </a:t>
                      </a:r>
                      <a:endParaRPr lang="pt-BR" sz="18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a:txBody>
                    <a:bodyPr/>
                    <a:lstStyle/>
                    <a:p>
                      <a:pPr algn="ctr" rtl="0" fontAlgn="ctr"/>
                      <a:r>
                        <a:rPr lang="pt-BR" sz="1800" u="none" strike="noStrike" dirty="0">
                          <a:effectLst/>
                        </a:rPr>
                        <a:t>300</a:t>
                      </a:r>
                      <a:endParaRPr lang="pt-BR" sz="1800" b="0" i="0" u="none" strike="noStrike" dirty="0">
                        <a:solidFill>
                          <a:srgbClr val="000000"/>
                        </a:solidFill>
                        <a:effectLst/>
                        <a:latin typeface="Times New Roman" panose="02020603050405020304" pitchFamily="18" charset="0"/>
                      </a:endParaRPr>
                    </a:p>
                  </a:txBody>
                  <a:tcPr marL="9525" marR="9525" marT="9525" marB="0" anchor="ctr">
                    <a:solidFill>
                      <a:schemeClr val="accent5">
                        <a:lumMod val="60000"/>
                        <a:lumOff val="40000"/>
                      </a:schemeClr>
                    </a:solidFill>
                  </a:tcPr>
                </a:tc>
                <a:tc>
                  <a:txBody>
                    <a:bodyPr/>
                    <a:lstStyle/>
                    <a:p>
                      <a:pPr algn="ctr" rtl="0" fontAlgn="ctr"/>
                      <a:r>
                        <a:rPr lang="pt-BR" sz="1800" i="1" u="none" strike="noStrike" dirty="0">
                          <a:effectLst/>
                        </a:rPr>
                        <a:t> </a:t>
                      </a:r>
                      <a:r>
                        <a:rPr lang="pt-BR" sz="1800" i="1" u="none" strike="noStrike" dirty="0" err="1" smtClean="0">
                          <a:effectLst/>
                        </a:rPr>
                        <a:t>Mj</a:t>
                      </a:r>
                      <a:r>
                        <a:rPr lang="pt-BR" sz="1800" i="1" u="none" strike="noStrike" dirty="0" smtClean="0">
                          <a:effectLst/>
                        </a:rPr>
                        <a:t>, </a:t>
                      </a:r>
                      <a:r>
                        <a:rPr lang="pt-BR" sz="1800" i="1" u="none" strike="noStrike" dirty="0" err="1" smtClean="0">
                          <a:effectLst/>
                        </a:rPr>
                        <a:t>Pb</a:t>
                      </a:r>
                      <a:endParaRPr lang="pt-BR" sz="1800" b="0" i="1"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solidFill>
                      <a:schemeClr val="accent5">
                        <a:lumMod val="60000"/>
                        <a:lumOff val="40000"/>
                      </a:schemeClr>
                    </a:solidFill>
                  </a:tcPr>
                </a:tc>
              </a:tr>
              <a:tr h="800100">
                <a:tc>
                  <a:txBody>
                    <a:bodyPr/>
                    <a:lstStyle/>
                    <a:p>
                      <a:pPr algn="ctr" rtl="0" fontAlgn="ctr"/>
                      <a:r>
                        <a:rPr lang="pt-BR" sz="1800" i="1" u="none" strike="noStrike" dirty="0" err="1">
                          <a:effectLst/>
                        </a:rPr>
                        <a:t>Bacillus</a:t>
                      </a:r>
                      <a:r>
                        <a:rPr lang="pt-BR" sz="1800" i="1" u="none" strike="noStrike" dirty="0">
                          <a:effectLst/>
                        </a:rPr>
                        <a:t> </a:t>
                      </a:r>
                      <a:r>
                        <a:rPr lang="pt-BR" sz="1800" i="1" u="none" strike="noStrike" dirty="0" err="1">
                          <a:effectLst/>
                        </a:rPr>
                        <a:t>subtilis</a:t>
                      </a:r>
                      <a:r>
                        <a:rPr lang="pt-BR" sz="1800" i="1" u="none" strike="noStrike" dirty="0">
                          <a:effectLst/>
                        </a:rPr>
                        <a:t> </a:t>
                      </a:r>
                      <a:endParaRPr lang="pt-BR" sz="1800" b="0" i="1"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rtl="0" fontAlgn="ctr"/>
                      <a:r>
                        <a:rPr lang="pt-BR" sz="1800" u="none" strike="noStrike" dirty="0" err="1">
                          <a:effectLst/>
                        </a:rPr>
                        <a:t>Rizos</a:t>
                      </a:r>
                      <a:endParaRPr lang="pt-BR" sz="1800" b="0" i="0" u="none" strike="noStrike" dirty="0">
                        <a:solidFill>
                          <a:srgbClr val="000000"/>
                        </a:solidFill>
                        <a:effectLst/>
                        <a:latin typeface="Times New Roman" panose="02020603050405020304" pitchFamily="18" charset="0"/>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rtl="0" fontAlgn="ctr"/>
                      <a:r>
                        <a:rPr lang="pt-BR" sz="1800" u="none" strike="noStrike" dirty="0">
                          <a:effectLst/>
                        </a:rPr>
                        <a:t>  Soja  </a:t>
                      </a:r>
                      <a:endParaRPr lang="pt-BR" sz="1800" b="0" i="0" u="none" strike="noStrike" dirty="0">
                        <a:solidFill>
                          <a:srgbClr val="000000"/>
                        </a:solidFill>
                        <a:effectLst/>
                        <a:latin typeface="Times New Roman" panose="02020603050405020304" pitchFamily="18" charset="0"/>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rtl="0" fontAlgn="ctr"/>
                      <a:r>
                        <a:rPr lang="pt-BR" sz="1800" u="none" strike="noStrike" dirty="0">
                          <a:effectLst/>
                        </a:rPr>
                        <a:t>200-400</a:t>
                      </a:r>
                      <a:endParaRPr lang="pt-BR" sz="1800" b="0" i="0" u="none" strike="noStrike" dirty="0">
                        <a:solidFill>
                          <a:srgbClr val="000000"/>
                        </a:solidFill>
                        <a:effectLst/>
                        <a:latin typeface="Times New Roman" panose="02020603050405020304" pitchFamily="18" charset="0"/>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rtl="0" fontAlgn="ctr"/>
                      <a:r>
                        <a:rPr lang="pt-BR" sz="1800" i="1" u="none" strike="noStrike" dirty="0" err="1" smtClean="0">
                          <a:effectLst/>
                        </a:rPr>
                        <a:t>Mj</a:t>
                      </a:r>
                      <a:r>
                        <a:rPr lang="pt-BR" sz="1800" i="1" u="none" strike="noStrike" dirty="0" smtClean="0">
                          <a:effectLst/>
                        </a:rPr>
                        <a:t>, </a:t>
                      </a:r>
                      <a:r>
                        <a:rPr lang="pt-BR" sz="1800" i="1" u="none" strike="noStrike" dirty="0" err="1" smtClean="0">
                          <a:effectLst/>
                        </a:rPr>
                        <a:t>Pb</a:t>
                      </a:r>
                      <a:endParaRPr lang="pt-BR" sz="1800" b="0" i="1"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37953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TRATAMENTO DE SEMENTE"/>
          <p:cNvPicPr>
            <a:picLocks noChangeAspect="1" noChangeArrowheads="1"/>
          </p:cNvPicPr>
          <p:nvPr/>
        </p:nvPicPr>
        <p:blipFill rotWithShape="1">
          <a:blip r:embed="rId2">
            <a:extLst>
              <a:ext uri="{28A0092B-C50C-407E-A947-70E740481C1C}">
                <a14:useLocalDpi xmlns:a14="http://schemas.microsoft.com/office/drawing/2010/main" val="0"/>
              </a:ext>
            </a:extLst>
          </a:blip>
          <a:srcRect l="1232" t="53374" r="53549" b="13423"/>
          <a:stretch/>
        </p:blipFill>
        <p:spPr bwMode="auto">
          <a:xfrm>
            <a:off x="0" y="2065108"/>
            <a:ext cx="12191999" cy="2909454"/>
          </a:xfrm>
          <a:prstGeom prst="rect">
            <a:avLst/>
          </a:prstGeom>
          <a:ln>
            <a:noFill/>
          </a:ln>
          <a:effectLst>
            <a:softEdge rad="112500"/>
          </a:effectLst>
        </p:spPr>
      </p:pic>
      <p:sp>
        <p:nvSpPr>
          <p:cNvPr id="3" name="Espaço Reservado para Conteúdo 2"/>
          <p:cNvSpPr>
            <a:spLocks noGrp="1"/>
          </p:cNvSpPr>
          <p:nvPr>
            <p:ph idx="1"/>
          </p:nvPr>
        </p:nvSpPr>
        <p:spPr>
          <a:xfrm>
            <a:off x="838200" y="2524260"/>
            <a:ext cx="10515600" cy="1828800"/>
          </a:xfrm>
          <a:solidFill>
            <a:schemeClr val="bg1"/>
          </a:solidFill>
        </p:spPr>
        <p:txBody>
          <a:bodyPr anchor="ctr">
            <a:normAutofit/>
          </a:bodyPr>
          <a:lstStyle/>
          <a:p>
            <a:pPr marL="0" indent="0" algn="ctr">
              <a:buNone/>
            </a:pPr>
            <a:r>
              <a:rPr lang="pt-BR" sz="4000" b="1" dirty="0" smtClean="0">
                <a:effectLst>
                  <a:outerShdw blurRad="38100" dist="38100" dir="2700000" algn="tl">
                    <a:srgbClr val="000000"/>
                  </a:outerShdw>
                </a:effectLst>
                <a:latin typeface="Comic Sans MS" pitchFamily="66" charset="0"/>
                <a:cs typeface="Arial" charset="0"/>
              </a:rPr>
              <a:t>PATÓGENOS TRANSMITIDOS PELAS SEMENTES DE SOJA</a:t>
            </a:r>
            <a:endParaRPr lang="pt-BR" sz="4000" dirty="0"/>
          </a:p>
        </p:txBody>
      </p:sp>
    </p:spTree>
    <p:extLst>
      <p:ext uri="{BB962C8B-B14F-4D97-AF65-F5344CB8AC3E}">
        <p14:creationId xmlns:p14="http://schemas.microsoft.com/office/powerpoint/2010/main" val="1496733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66989" y="1412876"/>
            <a:ext cx="7286625" cy="2603854"/>
          </a:xfrm>
          <a:prstGeom prst="rect">
            <a:avLst/>
          </a:prstGeom>
        </p:spPr>
        <p:txBody>
          <a:bodyPr>
            <a:spAutoFit/>
          </a:bodyPr>
          <a:lstStyle/>
          <a:p>
            <a:pPr algn="ctr" fontAlgn="base">
              <a:lnSpc>
                <a:spcPct val="200000"/>
              </a:lnSpc>
              <a:spcBef>
                <a:spcPct val="0"/>
              </a:spcBef>
              <a:spcAft>
                <a:spcPct val="0"/>
              </a:spcAft>
              <a:defRPr/>
            </a:pPr>
            <a:r>
              <a:rPr lang="pt-BR" sz="4400" b="1">
                <a:effectLst>
                  <a:outerShdw blurRad="38100" dist="38100" dir="2700000" algn="tl">
                    <a:srgbClr val="000000"/>
                  </a:outerShdw>
                </a:effectLst>
                <a:latin typeface="Comic Sans MS" pitchFamily="66" charset="0"/>
                <a:cs typeface="Arial" charset="0"/>
              </a:rPr>
              <a:t>FUNGOS DA PARTE AÉREA</a:t>
            </a:r>
          </a:p>
        </p:txBody>
      </p:sp>
    </p:spTree>
    <p:extLst>
      <p:ext uri="{BB962C8B-B14F-4D97-AF65-F5344CB8AC3E}">
        <p14:creationId xmlns:p14="http://schemas.microsoft.com/office/powerpoint/2010/main" val="36291937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kikichi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227014"/>
            <a:ext cx="4370388" cy="363378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1" name="Rectangle 3"/>
          <p:cNvSpPr>
            <a:spLocks noChangeArrowheads="1"/>
          </p:cNvSpPr>
          <p:nvPr/>
        </p:nvSpPr>
        <p:spPr bwMode="auto">
          <a:xfrm>
            <a:off x="1524001" y="188914"/>
            <a:ext cx="3960813" cy="639021"/>
          </a:xfrm>
          <a:prstGeom prst="rect">
            <a:avLst/>
          </a:prstGeom>
          <a:noFill/>
          <a:ln w="9525">
            <a:noFill/>
            <a:miter lim="800000"/>
            <a:headEnd/>
            <a:tailEnd/>
          </a:ln>
          <a:effectLst/>
        </p:spPr>
        <p:txBody>
          <a:bodyPr>
            <a:spAutoFit/>
          </a:bodyPr>
          <a:lstStyle/>
          <a:p>
            <a:pPr lvl="1" eaLnBrk="0" fontAlgn="base" hangingPunct="0">
              <a:lnSpc>
                <a:spcPct val="170000"/>
              </a:lnSpc>
              <a:spcBef>
                <a:spcPct val="50000"/>
              </a:spcBef>
              <a:spcAft>
                <a:spcPct val="0"/>
              </a:spcAft>
              <a:defRPr/>
            </a:pPr>
            <a:r>
              <a:rPr lang="pt-BR" sz="2400" b="1">
                <a:effectLst>
                  <a:outerShdw blurRad="38100" dist="38100" dir="2700000" algn="tl">
                    <a:srgbClr val="000000"/>
                  </a:outerShdw>
                </a:effectLst>
                <a:latin typeface="Comic Sans MS" pitchFamily="66" charset="0"/>
                <a:cs typeface="Arial" charset="0"/>
              </a:rPr>
              <a:t>MANCHA PÚRPURA</a:t>
            </a:r>
            <a:endParaRPr lang="pt-BR" sz="2400" b="1">
              <a:latin typeface="Arial" charset="0"/>
              <a:cs typeface="Arial" charset="0"/>
            </a:endParaRPr>
          </a:p>
        </p:txBody>
      </p:sp>
      <p:pic>
        <p:nvPicPr>
          <p:cNvPr id="77828" name="Picture 4" descr="mancha púrp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6" y="3106738"/>
            <a:ext cx="5076825" cy="37512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3" name="Text Box 5"/>
          <p:cNvSpPr txBox="1">
            <a:spLocks noChangeArrowheads="1"/>
          </p:cNvSpPr>
          <p:nvPr/>
        </p:nvSpPr>
        <p:spPr bwMode="auto">
          <a:xfrm>
            <a:off x="3719513" y="2205038"/>
            <a:ext cx="2233612"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base">
              <a:spcBef>
                <a:spcPct val="50000"/>
              </a:spcBef>
              <a:spcAft>
                <a:spcPct val="0"/>
              </a:spcAft>
              <a:defRPr/>
            </a:pPr>
            <a:r>
              <a:rPr lang="pt-BR" sz="2400" b="1">
                <a:latin typeface="Comic Sans MS" pitchFamily="66" charset="0"/>
                <a:cs typeface="Arial" charset="0"/>
              </a:rPr>
              <a:t>Sementes</a:t>
            </a:r>
          </a:p>
        </p:txBody>
      </p:sp>
      <p:sp>
        <p:nvSpPr>
          <p:cNvPr id="124934" name="Text Box 6"/>
          <p:cNvSpPr txBox="1">
            <a:spLocks noChangeArrowheads="1"/>
          </p:cNvSpPr>
          <p:nvPr/>
        </p:nvSpPr>
        <p:spPr bwMode="auto">
          <a:xfrm>
            <a:off x="1774826" y="4221164"/>
            <a:ext cx="4392613" cy="646331"/>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lnSpc>
                <a:spcPct val="50000"/>
              </a:lnSpc>
              <a:spcBef>
                <a:spcPct val="50000"/>
              </a:spcBef>
              <a:spcAft>
                <a:spcPct val="0"/>
              </a:spcAft>
              <a:defRPr/>
            </a:pPr>
            <a:r>
              <a:rPr lang="pt-BR" sz="2400" b="1">
                <a:latin typeface="Comic Sans MS" pitchFamily="66" charset="0"/>
                <a:cs typeface="Arial" charset="0"/>
              </a:rPr>
              <a:t>Folhas, haste </a:t>
            </a:r>
          </a:p>
          <a:p>
            <a:pPr algn="ctr" fontAlgn="base">
              <a:lnSpc>
                <a:spcPct val="50000"/>
              </a:lnSpc>
              <a:spcBef>
                <a:spcPct val="50000"/>
              </a:spcBef>
              <a:spcAft>
                <a:spcPct val="0"/>
              </a:spcAft>
              <a:defRPr/>
            </a:pPr>
            <a:r>
              <a:rPr lang="pt-BR" sz="2400" b="1">
                <a:latin typeface="Comic Sans MS" pitchFamily="66" charset="0"/>
                <a:cs typeface="Arial" charset="0"/>
              </a:rPr>
              <a:t>e vagens</a:t>
            </a:r>
          </a:p>
        </p:txBody>
      </p:sp>
      <p:sp>
        <p:nvSpPr>
          <p:cNvPr id="124935" name="Text Box 7"/>
          <p:cNvSpPr txBox="1">
            <a:spLocks noChangeArrowheads="1"/>
          </p:cNvSpPr>
          <p:nvPr/>
        </p:nvSpPr>
        <p:spPr bwMode="auto">
          <a:xfrm>
            <a:off x="2208214" y="981075"/>
            <a:ext cx="3240087"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base">
              <a:spcBef>
                <a:spcPct val="50000"/>
              </a:spcBef>
              <a:spcAft>
                <a:spcPct val="0"/>
              </a:spcAft>
              <a:defRPr/>
            </a:pPr>
            <a:r>
              <a:rPr lang="pt-BR" sz="2400" b="1" i="1">
                <a:effectLst>
                  <a:outerShdw blurRad="38100" dist="38100" dir="2700000" algn="tl">
                    <a:srgbClr val="000000"/>
                  </a:outerShdw>
                </a:effectLst>
                <a:latin typeface="Comic Sans MS" pitchFamily="66" charset="0"/>
                <a:cs typeface="Arial" charset="0"/>
              </a:rPr>
              <a:t>Cercospora kikuchii</a:t>
            </a:r>
          </a:p>
        </p:txBody>
      </p:sp>
    </p:spTree>
    <p:extLst>
      <p:ext uri="{BB962C8B-B14F-4D97-AF65-F5344CB8AC3E}">
        <p14:creationId xmlns:p14="http://schemas.microsoft.com/office/powerpoint/2010/main" val="205440646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38200" y="180304"/>
            <a:ext cx="10515600" cy="6478073"/>
          </a:xfrm>
        </p:spPr>
        <p:txBody>
          <a:bodyPr vert="horz" lIns="91440" tIns="45720" rIns="91440" bIns="45720" rtlCol="0">
            <a:noAutofit/>
          </a:bodyPr>
          <a:lstStyle/>
          <a:p>
            <a:pPr marL="0" indent="0" algn="ctr">
              <a:lnSpc>
                <a:spcPct val="150000"/>
              </a:lnSpc>
              <a:spcBef>
                <a:spcPts val="0"/>
              </a:spcBef>
              <a:buNone/>
            </a:pPr>
            <a:r>
              <a:rPr lang="pt-BR" sz="3200" b="1" u="sng" dirty="0" smtClean="0"/>
              <a:t>TRATAMENTO DE SEMENTES</a:t>
            </a:r>
          </a:p>
          <a:p>
            <a:pPr marL="0" indent="0" algn="just">
              <a:lnSpc>
                <a:spcPct val="150000"/>
              </a:lnSpc>
              <a:spcBef>
                <a:spcPts val="0"/>
              </a:spcBef>
              <a:buNone/>
            </a:pPr>
            <a:r>
              <a:rPr lang="pt-BR" sz="2000" dirty="0" smtClean="0"/>
              <a:t>PROCESSO FÍSICO, QUÍMICO, BIOLÓGICO OU BIOQUÍMICO APLICADO, DE FORMA ISOLADA OU COMBINADA, ÀS SEMENTES SEM QUE HAJA AUMENTO SIGNIFICATIVO DO TAMANHO E PESO OU ALTERAÇÃO DO FORMATO, COM A FINALIDADE FUNCIONAL E/OU DE CONTROLE OU MANEJO DE PRAGAS PARA ASSEGURAR A POPULAÇÃO INICIAL DE PLANTAS E AUMENTO DO RENDIMENTO DO CULTIVO</a:t>
            </a:r>
          </a:p>
          <a:p>
            <a:pPr marL="0" indent="0" algn="ctr">
              <a:lnSpc>
                <a:spcPct val="150000"/>
              </a:lnSpc>
              <a:spcBef>
                <a:spcPts val="0"/>
              </a:spcBef>
              <a:buNone/>
            </a:pPr>
            <a:endParaRPr lang="pt-BR" sz="2000" dirty="0" smtClean="0"/>
          </a:p>
          <a:p>
            <a:pPr marL="0" indent="0" algn="ctr">
              <a:lnSpc>
                <a:spcPct val="150000"/>
              </a:lnSpc>
              <a:spcBef>
                <a:spcPts val="0"/>
              </a:spcBef>
              <a:buNone/>
            </a:pPr>
            <a:r>
              <a:rPr lang="pt-BR" sz="3200" b="1" u="sng" dirty="0"/>
              <a:t>SEMENTES TRATADAS</a:t>
            </a:r>
          </a:p>
          <a:p>
            <a:pPr marL="0" indent="0" algn="just">
              <a:lnSpc>
                <a:spcPct val="150000"/>
              </a:lnSpc>
              <a:spcBef>
                <a:spcPts val="0"/>
              </a:spcBef>
              <a:buNone/>
            </a:pPr>
            <a:r>
              <a:rPr lang="pt-BR" sz="2000" dirty="0" smtClean="0"/>
              <a:t>SEMENTES NAS QUAIS FORAM APLICADOS MÉTODOS FÍSICOS, BIOQUÍMICOS, BIOLÓGICOS OU QUÍMICOS (AGROTÓXICOS, CORANTES, POLÍMEROS OU OUTROS ADITIVOS), DE FORMA ISOLADA OU COMBINADA, NÃO RESULTANDO EM MUDANÇA SIGNIFICATIVA DE TAMANHO, FORMATO OU PESO DA SEMENTE ORIGINAL</a:t>
            </a:r>
          </a:p>
          <a:p>
            <a:pPr marL="0" indent="0" algn="just">
              <a:lnSpc>
                <a:spcPct val="150000"/>
              </a:lnSpc>
              <a:spcBef>
                <a:spcPts val="0"/>
              </a:spcBef>
              <a:buNone/>
            </a:pPr>
            <a:endParaRPr lang="pt-BR" sz="2000" dirty="0"/>
          </a:p>
        </p:txBody>
      </p:sp>
      <p:sp>
        <p:nvSpPr>
          <p:cNvPr id="4" name="CaixaDeTexto 3"/>
          <p:cNvSpPr txBox="1"/>
          <p:nvPr/>
        </p:nvSpPr>
        <p:spPr>
          <a:xfrm>
            <a:off x="5635397" y="6581001"/>
            <a:ext cx="6556603" cy="276999"/>
          </a:xfrm>
          <a:prstGeom prst="rect">
            <a:avLst/>
          </a:prstGeom>
          <a:noFill/>
        </p:spPr>
        <p:txBody>
          <a:bodyPr wrap="none" rtlCol="0">
            <a:spAutoFit/>
          </a:bodyPr>
          <a:lstStyle/>
          <a:p>
            <a:r>
              <a:rPr lang="pt-BR" sz="1200" dirty="0" smtClean="0"/>
              <a:t>FONTE: DECRETO REGULAMENTADOR LEI 10.711/2003 (SISTEMA NACIONAL DE SEMENTES E MUDAS) </a:t>
            </a:r>
            <a:endParaRPr lang="pt-BR" sz="1200" dirty="0"/>
          </a:p>
        </p:txBody>
      </p:sp>
    </p:spTree>
    <p:extLst>
      <p:ext uri="{BB962C8B-B14F-4D97-AF65-F5344CB8AC3E}">
        <p14:creationId xmlns:p14="http://schemas.microsoft.com/office/powerpoint/2010/main" val="20387368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905000" y="381000"/>
            <a:ext cx="8153400" cy="1143000"/>
          </a:xfrm>
        </p:spPr>
        <p:txBody>
          <a:bodyPr/>
          <a:lstStyle/>
          <a:p>
            <a:pPr>
              <a:defRPr/>
            </a:pPr>
            <a:r>
              <a:rPr lang="pt-BR" sz="2800" b="1" dirty="0">
                <a:solidFill>
                  <a:schemeClr val="tx1"/>
                </a:solidFill>
                <a:latin typeface="Comic Sans MS" pitchFamily="66" charset="0"/>
              </a:rPr>
              <a:t>Antracnose</a:t>
            </a:r>
            <a:r>
              <a:rPr lang="pt-BR" sz="4300" dirty="0">
                <a:solidFill>
                  <a:schemeClr val="tx1"/>
                </a:solidFill>
                <a:effectLst/>
                <a:latin typeface="Comic Sans MS" pitchFamily="66" charset="0"/>
              </a:rPr>
              <a:t> </a:t>
            </a:r>
            <a:r>
              <a:rPr lang="pt-BR" sz="2400" dirty="0">
                <a:solidFill>
                  <a:schemeClr val="tx1"/>
                </a:solidFill>
                <a:effectLst/>
                <a:latin typeface="Comic Sans MS" pitchFamily="66" charset="0"/>
              </a:rPr>
              <a:t>- </a:t>
            </a:r>
            <a:r>
              <a:rPr lang="pt-BR" sz="2400" i="1" dirty="0" err="1">
                <a:solidFill>
                  <a:schemeClr val="tx1"/>
                </a:solidFill>
                <a:effectLst/>
                <a:latin typeface="Comic Sans MS" pitchFamily="66" charset="0"/>
              </a:rPr>
              <a:t>Colletotrichum</a:t>
            </a:r>
            <a:r>
              <a:rPr lang="pt-BR" sz="2400" i="1" dirty="0">
                <a:solidFill>
                  <a:schemeClr val="tx1"/>
                </a:solidFill>
                <a:effectLst/>
                <a:latin typeface="Comic Sans MS" pitchFamily="66" charset="0"/>
              </a:rPr>
              <a:t> </a:t>
            </a:r>
            <a:r>
              <a:rPr lang="pt-BR" sz="2400" i="1" dirty="0" err="1">
                <a:solidFill>
                  <a:schemeClr val="tx1"/>
                </a:solidFill>
                <a:effectLst/>
                <a:latin typeface="Comic Sans MS" pitchFamily="66" charset="0"/>
              </a:rPr>
              <a:t>dematium</a:t>
            </a:r>
            <a:endParaRPr lang="pt-BR" sz="2400" dirty="0">
              <a:solidFill>
                <a:schemeClr val="tx1"/>
              </a:solidFill>
              <a:effectLst/>
              <a:latin typeface="Comic Sans MS" pitchFamily="66" charset="0"/>
            </a:endParaRPr>
          </a:p>
        </p:txBody>
      </p:sp>
      <p:pic>
        <p:nvPicPr>
          <p:cNvPr id="78851" name="Picture 5" descr="antracn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557338"/>
            <a:ext cx="5111750" cy="4583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1542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pod-and-stem-blight1-large Diaporthe phaseolorum v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557338"/>
            <a:ext cx="4191000" cy="5105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75" name="Picture 4" descr="seca haste e vagem"/>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6456363" y="3284538"/>
            <a:ext cx="2667000" cy="32702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76" name="Picture 3" descr="pod-and-stem-blight2-large Diaporthe phaseolorum v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1125538"/>
            <a:ext cx="2330450" cy="2540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6197" name="Text Box 5"/>
          <p:cNvSpPr txBox="1">
            <a:spLocks noChangeArrowheads="1"/>
          </p:cNvSpPr>
          <p:nvPr/>
        </p:nvSpPr>
        <p:spPr bwMode="auto">
          <a:xfrm>
            <a:off x="2135188" y="333375"/>
            <a:ext cx="76327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base">
              <a:spcBef>
                <a:spcPct val="50000"/>
              </a:spcBef>
              <a:spcAft>
                <a:spcPct val="0"/>
              </a:spcAft>
              <a:defRPr/>
            </a:pPr>
            <a:r>
              <a:rPr lang="pt-BR" sz="2400" b="1">
                <a:effectLst>
                  <a:outerShdw blurRad="38100" dist="38100" dir="2700000" algn="tl">
                    <a:srgbClr val="000000"/>
                  </a:outerShdw>
                </a:effectLst>
                <a:latin typeface="Comic Sans MS" pitchFamily="66" charset="0"/>
                <a:cs typeface="Arial" charset="0"/>
              </a:rPr>
              <a:t>SECA DA HASTE E DA VAGEM</a:t>
            </a:r>
            <a:r>
              <a:rPr lang="pt-BR" sz="2400" b="1">
                <a:latin typeface="Comic Sans MS" pitchFamily="66" charset="0"/>
                <a:cs typeface="Arial" charset="0"/>
              </a:rPr>
              <a:t> - </a:t>
            </a:r>
            <a:r>
              <a:rPr lang="pt-BR" sz="2000" b="1" i="1">
                <a:latin typeface="Comic Sans MS" pitchFamily="66" charset="0"/>
                <a:cs typeface="Arial" charset="0"/>
              </a:rPr>
              <a:t>Phomopsis sojae</a:t>
            </a:r>
          </a:p>
        </p:txBody>
      </p:sp>
    </p:spTree>
    <p:extLst>
      <p:ext uri="{BB962C8B-B14F-4D97-AF65-F5344CB8AC3E}">
        <p14:creationId xmlns:p14="http://schemas.microsoft.com/office/powerpoint/2010/main" val="20922231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ancro_hast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60326"/>
            <a:ext cx="2286000" cy="32924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899" name="Picture 3" descr="cancro_has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2349501"/>
            <a:ext cx="5410200" cy="37131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900" name="Picture 4" descr="cancro_hast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425826"/>
            <a:ext cx="2286000" cy="32797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1" name="Text Box 5"/>
          <p:cNvSpPr txBox="1">
            <a:spLocks noChangeArrowheads="1"/>
          </p:cNvSpPr>
          <p:nvPr/>
        </p:nvSpPr>
        <p:spPr bwMode="auto">
          <a:xfrm>
            <a:off x="2208213" y="620713"/>
            <a:ext cx="5473700" cy="9144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base">
              <a:spcBef>
                <a:spcPct val="50000"/>
              </a:spcBef>
              <a:spcAft>
                <a:spcPct val="0"/>
              </a:spcAft>
              <a:defRPr/>
            </a:pPr>
            <a:r>
              <a:rPr lang="pt-BR" sz="2400" b="1">
                <a:effectLst>
                  <a:outerShdw blurRad="38100" dist="38100" dir="2700000" algn="tl">
                    <a:srgbClr val="000000"/>
                  </a:outerShdw>
                </a:effectLst>
                <a:latin typeface="Comic Sans MS" pitchFamily="66" charset="0"/>
                <a:cs typeface="Arial" charset="0"/>
              </a:rPr>
              <a:t>CANCRO DA HASTE</a:t>
            </a:r>
            <a:r>
              <a:rPr lang="pt-BR" sz="2400" b="1">
                <a:latin typeface="Comic Sans MS" pitchFamily="66" charset="0"/>
                <a:cs typeface="Arial" charset="0"/>
              </a:rPr>
              <a:t> – </a:t>
            </a:r>
          </a:p>
          <a:p>
            <a:pPr fontAlgn="base">
              <a:spcBef>
                <a:spcPct val="50000"/>
              </a:spcBef>
              <a:spcAft>
                <a:spcPct val="0"/>
              </a:spcAft>
              <a:defRPr/>
            </a:pPr>
            <a:r>
              <a:rPr lang="pt-BR" sz="2000" b="1" i="1">
                <a:latin typeface="Comic Sans MS" pitchFamily="66" charset="0"/>
                <a:cs typeface="Arial" charset="0"/>
              </a:rPr>
              <a:t>Diaporthe phaseolorum </a:t>
            </a:r>
            <a:r>
              <a:rPr lang="pt-BR" sz="2000" b="1">
                <a:latin typeface="Comic Sans MS" pitchFamily="66" charset="0"/>
                <a:cs typeface="Arial" charset="0"/>
              </a:rPr>
              <a:t>f.sp. </a:t>
            </a:r>
            <a:r>
              <a:rPr lang="pt-BR" sz="2000" b="1" i="1">
                <a:latin typeface="Comic Sans MS" pitchFamily="66" charset="0"/>
                <a:cs typeface="Arial" charset="0"/>
              </a:rPr>
              <a:t>meridionalis</a:t>
            </a:r>
          </a:p>
        </p:txBody>
      </p:sp>
    </p:spTree>
    <p:extLst>
      <p:ext uri="{BB962C8B-B14F-4D97-AF65-F5344CB8AC3E}">
        <p14:creationId xmlns:p14="http://schemas.microsoft.com/office/powerpoint/2010/main" val="4765811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66989" y="1412876"/>
            <a:ext cx="7286625" cy="2603854"/>
          </a:xfrm>
          <a:prstGeom prst="rect">
            <a:avLst/>
          </a:prstGeom>
        </p:spPr>
        <p:txBody>
          <a:bodyPr>
            <a:spAutoFit/>
          </a:bodyPr>
          <a:lstStyle/>
          <a:p>
            <a:pPr algn="ctr" fontAlgn="base">
              <a:lnSpc>
                <a:spcPct val="200000"/>
              </a:lnSpc>
              <a:spcBef>
                <a:spcPct val="0"/>
              </a:spcBef>
              <a:spcAft>
                <a:spcPct val="0"/>
              </a:spcAft>
              <a:defRPr/>
            </a:pPr>
            <a:r>
              <a:rPr lang="pt-BR" sz="4400" b="1">
                <a:effectLst>
                  <a:outerShdw blurRad="38100" dist="38100" dir="2700000" algn="tl">
                    <a:srgbClr val="000000"/>
                  </a:outerShdw>
                </a:effectLst>
                <a:latin typeface="Comic Sans MS" pitchFamily="66" charset="0"/>
                <a:cs typeface="Arial" charset="0"/>
              </a:rPr>
              <a:t>PATÓGENOS HABITANTES DO SOLO</a:t>
            </a:r>
          </a:p>
        </p:txBody>
      </p:sp>
    </p:spTree>
    <p:extLst>
      <p:ext uri="{BB962C8B-B14F-4D97-AF65-F5344CB8AC3E}">
        <p14:creationId xmlns:p14="http://schemas.microsoft.com/office/powerpoint/2010/main" val="34908261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clerotinia sclerotioru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6" y="3141663"/>
            <a:ext cx="2278063" cy="33845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947" name="Picture 3" descr="sclesclero"/>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135188" y="981075"/>
            <a:ext cx="3581400" cy="57848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948" name="Picture 4" descr="white-mold2-large Sclerotinia sclerotio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052513"/>
            <a:ext cx="3200400" cy="21209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3" name="Rectangle 5"/>
          <p:cNvSpPr>
            <a:spLocks noChangeArrowheads="1"/>
          </p:cNvSpPr>
          <p:nvPr/>
        </p:nvSpPr>
        <p:spPr bwMode="auto">
          <a:xfrm>
            <a:off x="1919288" y="-100013"/>
            <a:ext cx="8064500" cy="1225551"/>
          </a:xfrm>
          <a:prstGeom prst="rect">
            <a:avLst/>
          </a:prstGeom>
          <a:noFill/>
          <a:ln w="9525">
            <a:noFill/>
            <a:miter lim="800000"/>
            <a:headEnd/>
            <a:tailEnd/>
          </a:ln>
          <a:effectLst/>
        </p:spPr>
        <p:txBody>
          <a:bodyPr/>
          <a:lstStyle/>
          <a:p>
            <a:pPr marL="342900" indent="-342900" eaLnBrk="0" fontAlgn="base" hangingPunct="0">
              <a:lnSpc>
                <a:spcPct val="200000"/>
              </a:lnSpc>
              <a:spcBef>
                <a:spcPct val="20000"/>
              </a:spcBef>
              <a:spcAft>
                <a:spcPct val="0"/>
              </a:spcAft>
              <a:buClr>
                <a:srgbClr val="FFCC00"/>
              </a:buClr>
              <a:buSzPct val="120000"/>
              <a:defRPr/>
            </a:pPr>
            <a:r>
              <a:rPr lang="pt-BR" sz="2400" b="1">
                <a:effectLst>
                  <a:outerShdw blurRad="38100" dist="38100" dir="2700000" algn="tl">
                    <a:srgbClr val="000000"/>
                  </a:outerShdw>
                </a:effectLst>
                <a:latin typeface="Comic Sans MS" pitchFamily="66" charset="0"/>
                <a:cs typeface="Arial" charset="0"/>
              </a:rPr>
              <a:t>MOFO BRANCO – </a:t>
            </a:r>
            <a:r>
              <a:rPr lang="pt-BR" sz="2400" b="1" i="1">
                <a:latin typeface="Comic Sans MS" pitchFamily="66" charset="0"/>
                <a:cs typeface="Arial" charset="0"/>
              </a:rPr>
              <a:t>Sclerotinia sclerotiorum</a:t>
            </a:r>
            <a:endParaRPr lang="pt-BR" sz="2800">
              <a:cs typeface="Arial" charset="0"/>
            </a:endParaRPr>
          </a:p>
        </p:txBody>
      </p:sp>
    </p:spTree>
    <p:extLst>
      <p:ext uri="{BB962C8B-B14F-4D97-AF65-F5344CB8AC3E}">
        <p14:creationId xmlns:p14="http://schemas.microsoft.com/office/powerpoint/2010/main" val="276431720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pt-BR" altLang="pt-BR" smtClean="0">
              <a:solidFill>
                <a:schemeClr val="tx1"/>
              </a:solidFill>
              <a:effectLst/>
            </a:endParaRPr>
          </a:p>
        </p:txBody>
      </p:sp>
      <p:pic>
        <p:nvPicPr>
          <p:cNvPr id="83971" name="Picture 3" descr="Digitalizar001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9" y="333376"/>
            <a:ext cx="4103687" cy="2962275"/>
          </a:xfr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3972" name="Picture 4" descr="Digitalizar001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935413" y="3435351"/>
            <a:ext cx="4273550" cy="2174875"/>
          </a:xfr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3973" name="Picture 5" descr="cisto"/>
          <p:cNvPicPr>
            <a:picLocks noGrp="1" noChangeAspect="1" noChangeArrowheads="1"/>
          </p:cNvPicPr>
          <p:nvPr>
            <p:ph sz="quarter" idx="3"/>
          </p:nvPr>
        </p:nvPicPr>
        <p:blipFill>
          <a:blip r:embed="rId4">
            <a:lum bright="-6000" contrast="18000"/>
            <a:extLst>
              <a:ext uri="{28A0092B-C50C-407E-A947-70E740481C1C}">
                <a14:useLocalDpi xmlns:a14="http://schemas.microsoft.com/office/drawing/2010/main" val="0"/>
              </a:ext>
            </a:extLst>
          </a:blip>
          <a:srcRect/>
          <a:stretch>
            <a:fillRect/>
          </a:stretch>
        </p:blipFill>
        <p:spPr>
          <a:xfrm>
            <a:off x="6024563" y="333376"/>
            <a:ext cx="4324350" cy="2970213"/>
          </a:xfr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31078" name="Text Box 6"/>
          <p:cNvSpPr txBox="1">
            <a:spLocks noChangeArrowheads="1"/>
          </p:cNvSpPr>
          <p:nvPr/>
        </p:nvSpPr>
        <p:spPr bwMode="auto">
          <a:xfrm>
            <a:off x="2279651" y="6021388"/>
            <a:ext cx="7561263"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base">
              <a:spcBef>
                <a:spcPct val="50000"/>
              </a:spcBef>
              <a:spcAft>
                <a:spcPct val="0"/>
              </a:spcAft>
              <a:defRPr/>
            </a:pPr>
            <a:r>
              <a:rPr lang="pt-BR" sz="2400" b="1">
                <a:effectLst>
                  <a:outerShdw blurRad="38100" dist="38100" dir="2700000" algn="tl">
                    <a:srgbClr val="000000"/>
                  </a:outerShdw>
                </a:effectLst>
                <a:latin typeface="Comic Sans MS" pitchFamily="66" charset="0"/>
                <a:cs typeface="Arial" charset="0"/>
              </a:rPr>
              <a:t>NEMATÓIDE DO CISTO – </a:t>
            </a:r>
            <a:r>
              <a:rPr lang="pt-BR" sz="2400" b="1" i="1">
                <a:latin typeface="Comic Sans MS" pitchFamily="66" charset="0"/>
                <a:cs typeface="Arial" charset="0"/>
              </a:rPr>
              <a:t>Heterodera glycines</a:t>
            </a:r>
            <a:endParaRPr lang="pt-BR" sz="2400" b="1">
              <a:effectLst>
                <a:outerShdw blurRad="38100" dist="38100" dir="2700000" algn="tl">
                  <a:srgbClr val="000000"/>
                </a:outerShdw>
              </a:effectLst>
              <a:latin typeface="Comic Sans MS" pitchFamily="66" charset="0"/>
              <a:cs typeface="Arial" charset="0"/>
            </a:endParaRPr>
          </a:p>
        </p:txBody>
      </p:sp>
    </p:spTree>
    <p:extLst>
      <p:ext uri="{BB962C8B-B14F-4D97-AF65-F5344CB8AC3E}">
        <p14:creationId xmlns:p14="http://schemas.microsoft.com/office/powerpoint/2010/main" val="32355819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2063750" y="2205038"/>
            <a:ext cx="8229600" cy="1123950"/>
          </a:xfrm>
        </p:spPr>
        <p:txBody>
          <a:bodyPr/>
          <a:lstStyle/>
          <a:p>
            <a:pPr algn="ctr">
              <a:lnSpc>
                <a:spcPct val="150000"/>
              </a:lnSpc>
              <a:defRPr/>
            </a:pPr>
            <a:r>
              <a:rPr lang="pt-BR" sz="3600" b="1" u="sng">
                <a:solidFill>
                  <a:schemeClr val="tx1"/>
                </a:solidFill>
                <a:latin typeface="Comic Sans MS" pitchFamily="66" charset="0"/>
              </a:rPr>
              <a:t>MÉTODOS DE DETECÇÃO DE PATÓGENOS EM SEMENTES DE SOJA</a:t>
            </a:r>
          </a:p>
        </p:txBody>
      </p:sp>
    </p:spTree>
    <p:extLst>
      <p:ext uri="{BB962C8B-B14F-4D97-AF65-F5344CB8AC3E}">
        <p14:creationId xmlns:p14="http://schemas.microsoft.com/office/powerpoint/2010/main" val="28023514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idx="4294967295"/>
          </p:nvPr>
        </p:nvSpPr>
        <p:spPr>
          <a:xfrm>
            <a:off x="2024063" y="500064"/>
            <a:ext cx="8229600" cy="649287"/>
          </a:xfrm>
        </p:spPr>
        <p:txBody>
          <a:bodyPr vert="horz" wrap="square" lIns="0" tIns="45720" rIns="0" bIns="0" numCol="1" anchor="b" anchorCtr="0" compatLnSpc="1">
            <a:prstTxWarp prst="textNoShape">
              <a:avLst/>
            </a:prstTxWarp>
          </a:bodyPr>
          <a:lstStyle/>
          <a:p>
            <a:pPr algn="ctr" eaLnBrk="1" hangingPunct="1">
              <a:defRPr/>
            </a:pPr>
            <a:r>
              <a:rPr lang="pt-BR" sz="3000" b="1">
                <a:solidFill>
                  <a:schemeClr val="tx1"/>
                </a:solidFill>
                <a:latin typeface="Comic Sans MS" pitchFamily="66" charset="0"/>
                <a:cs typeface="Andalus" pitchFamily="2" charset="-78"/>
              </a:rPr>
              <a:t>EXAME DAS SEMENTES NÃO  INCUBADAS</a:t>
            </a:r>
          </a:p>
        </p:txBody>
      </p:sp>
      <p:sp>
        <p:nvSpPr>
          <p:cNvPr id="3" name="Espaço Reservado para Conteúdo 2"/>
          <p:cNvSpPr>
            <a:spLocks noGrp="1"/>
          </p:cNvSpPr>
          <p:nvPr>
            <p:ph idx="4294967295"/>
          </p:nvPr>
        </p:nvSpPr>
        <p:spPr>
          <a:xfrm>
            <a:off x="1981200" y="1357314"/>
            <a:ext cx="8229600" cy="5286375"/>
          </a:xfrm>
        </p:spPr>
        <p:txBody>
          <a:bodyPr/>
          <a:lstStyle/>
          <a:p>
            <a:pPr marL="450850" indent="-450850" algn="just" eaLnBrk="1" hangingPunct="1">
              <a:buClr>
                <a:srgbClr val="3333FF"/>
              </a:buClr>
              <a:buSzPct val="90000"/>
              <a:buNone/>
              <a:defRPr/>
            </a:pPr>
            <a:r>
              <a:rPr lang="pt-BR" sz="2600" b="1">
                <a:latin typeface="Comic Sans MS" pitchFamily="66" charset="0"/>
                <a:cs typeface="Andalus" pitchFamily="2" charset="-78"/>
              </a:rPr>
              <a:t>Método da Semente Seca: análise visual do lote de sementes</a:t>
            </a:r>
          </a:p>
          <a:p>
            <a:pPr marL="450850" indent="-450850" algn="just" eaLnBrk="1" hangingPunct="1">
              <a:buNone/>
              <a:defRPr/>
            </a:pPr>
            <a:r>
              <a:rPr lang="pt-BR" sz="2600">
                <a:latin typeface="Comic Sans MS" pitchFamily="66" charset="0"/>
                <a:cs typeface="Andalus" pitchFamily="2" charset="-78"/>
              </a:rPr>
              <a:t>  	*Descolorações ou manchas no tegumento</a:t>
            </a:r>
          </a:p>
          <a:p>
            <a:pPr marL="450850" indent="-450850" algn="just" eaLnBrk="1" hangingPunct="1">
              <a:buNone/>
              <a:defRPr/>
            </a:pPr>
            <a:r>
              <a:rPr lang="pt-BR" sz="1700">
                <a:latin typeface="Comic Sans MS" pitchFamily="66" charset="0"/>
                <a:cs typeface="Andalus" pitchFamily="2" charset="-78"/>
              </a:rPr>
              <a:t>    	 </a:t>
            </a:r>
          </a:p>
          <a:p>
            <a:pPr marL="450850" indent="-450850" algn="just" eaLnBrk="1" hangingPunct="1">
              <a:buNone/>
              <a:defRPr/>
            </a:pPr>
            <a:r>
              <a:rPr lang="pt-BR" sz="1700">
                <a:latin typeface="Comic Sans MS" pitchFamily="66" charset="0"/>
                <a:cs typeface="Andalus" pitchFamily="2" charset="-78"/>
              </a:rPr>
              <a:t>                   </a:t>
            </a:r>
            <a:r>
              <a:rPr lang="pt-BR" sz="1800">
                <a:latin typeface="Comic Sans MS" pitchFamily="66" charset="0"/>
                <a:cs typeface="Andalus" pitchFamily="2" charset="-78"/>
              </a:rPr>
              <a:t>Vírus do mosaico comum da soja </a:t>
            </a:r>
          </a:p>
          <a:p>
            <a:pPr marL="450850" indent="-450850" algn="just" eaLnBrk="1" hangingPunct="1">
              <a:buNone/>
              <a:defRPr/>
            </a:pPr>
            <a:r>
              <a:rPr lang="pt-BR" sz="1800">
                <a:latin typeface="Comic Sans MS" pitchFamily="66" charset="0"/>
                <a:cs typeface="Andalus" pitchFamily="2" charset="-78"/>
              </a:rPr>
              <a:t>            	                  (Mancha Café)</a:t>
            </a:r>
          </a:p>
          <a:p>
            <a:pPr marL="450850" indent="-450850" algn="just" eaLnBrk="1" hangingPunct="1">
              <a:buNone/>
              <a:defRPr/>
            </a:pPr>
            <a:endParaRPr lang="pt-BR" sz="1800">
              <a:latin typeface="Comic Sans MS" pitchFamily="66" charset="0"/>
              <a:cs typeface="Andalus" pitchFamily="2" charset="-78"/>
            </a:endParaRPr>
          </a:p>
          <a:p>
            <a:pPr marL="450850" indent="-450850" algn="just" eaLnBrk="1" hangingPunct="1">
              <a:buNone/>
              <a:defRPr/>
            </a:pPr>
            <a:r>
              <a:rPr lang="pt-BR" sz="1800" i="1">
                <a:latin typeface="Comic Sans MS" pitchFamily="66" charset="0"/>
                <a:cs typeface="Andalus" pitchFamily="2" charset="-78"/>
              </a:rPr>
              <a:t>     </a:t>
            </a:r>
          </a:p>
          <a:p>
            <a:pPr marL="450850" indent="-450850" algn="just" eaLnBrk="1" hangingPunct="1">
              <a:buNone/>
              <a:defRPr/>
            </a:pPr>
            <a:endParaRPr lang="pt-BR" sz="1800" i="1">
              <a:latin typeface="Comic Sans MS" pitchFamily="66" charset="0"/>
              <a:cs typeface="Andalus" pitchFamily="2" charset="-78"/>
            </a:endParaRPr>
          </a:p>
          <a:p>
            <a:pPr marL="450850" indent="-450850" algn="just" eaLnBrk="1" hangingPunct="1">
              <a:buNone/>
              <a:defRPr/>
            </a:pPr>
            <a:endParaRPr lang="pt-BR" sz="1800" i="1">
              <a:latin typeface="Comic Sans MS" pitchFamily="66" charset="0"/>
              <a:cs typeface="Andalus" pitchFamily="2" charset="-78"/>
            </a:endParaRPr>
          </a:p>
          <a:p>
            <a:pPr marL="450850" indent="-450850" algn="just" eaLnBrk="1" hangingPunct="1">
              <a:buNone/>
              <a:defRPr/>
            </a:pPr>
            <a:r>
              <a:rPr lang="pt-BR" sz="1800" i="1">
                <a:latin typeface="Comic Sans MS" pitchFamily="66" charset="0"/>
                <a:cs typeface="Andalus" pitchFamily="2" charset="-78"/>
              </a:rPr>
              <a:t>     Cercospora kikuchii</a:t>
            </a:r>
            <a:r>
              <a:rPr lang="pt-BR" sz="3000">
                <a:latin typeface="Comic Sans MS" pitchFamily="66" charset="0"/>
                <a:cs typeface="Andalus" pitchFamily="2" charset="-78"/>
              </a:rPr>
              <a:t>   </a:t>
            </a:r>
          </a:p>
          <a:p>
            <a:pPr marL="450850" indent="-450850" algn="just" eaLnBrk="1" hangingPunct="1">
              <a:buNone/>
              <a:defRPr/>
            </a:pPr>
            <a:r>
              <a:rPr lang="pt-BR" sz="1800">
                <a:latin typeface="Comic Sans MS" pitchFamily="66" charset="0"/>
                <a:cs typeface="Andalus" pitchFamily="2" charset="-78"/>
              </a:rPr>
              <a:t>       (Mancha Púrpura)</a:t>
            </a:r>
            <a:endParaRPr lang="pt-BR" sz="3000">
              <a:latin typeface="Comic Sans MS" pitchFamily="66" charset="0"/>
              <a:cs typeface="Andalus" pitchFamily="2" charset="-78"/>
            </a:endParaRPr>
          </a:p>
          <a:p>
            <a:pPr marL="450850" indent="-450850" algn="just" eaLnBrk="1" hangingPunct="1">
              <a:lnSpc>
                <a:spcPct val="150000"/>
              </a:lnSpc>
              <a:buNone/>
              <a:defRPr/>
            </a:pPr>
            <a:endParaRPr lang="pt-BR" sz="1700">
              <a:latin typeface="Comic Sans MS" pitchFamily="66" charset="0"/>
              <a:cs typeface="Andalus" pitchFamily="2" charset="-78"/>
            </a:endParaRPr>
          </a:p>
          <a:p>
            <a:pPr marL="450850" indent="-450850" algn="just" eaLnBrk="1" hangingPunct="1">
              <a:lnSpc>
                <a:spcPct val="150000"/>
              </a:lnSpc>
              <a:buNone/>
              <a:defRPr/>
            </a:pPr>
            <a:endParaRPr lang="pt-BR" smtClean="0">
              <a:latin typeface="Andalus" pitchFamily="2" charset="-78"/>
              <a:cs typeface="Andalus" pitchFamily="2" charset="-78"/>
            </a:endParaRPr>
          </a:p>
          <a:p>
            <a:pPr marL="450850" indent="-450850" algn="just" eaLnBrk="1" hangingPunct="1">
              <a:lnSpc>
                <a:spcPct val="150000"/>
              </a:lnSpc>
              <a:buNone/>
              <a:defRPr/>
            </a:pPr>
            <a:endParaRPr lang="pt-BR" sz="1700" i="1">
              <a:latin typeface="Andalus" pitchFamily="2" charset="-78"/>
              <a:cs typeface="Andalus" pitchFamily="2" charset="-78"/>
            </a:endParaRPr>
          </a:p>
          <a:p>
            <a:pPr marL="450850" indent="-450850" algn="just" eaLnBrk="1" hangingPunct="1">
              <a:lnSpc>
                <a:spcPct val="150000"/>
              </a:lnSpc>
              <a:buNone/>
              <a:defRPr/>
            </a:pPr>
            <a:endParaRPr lang="pt-BR" sz="1700" i="1">
              <a:latin typeface="Andalus" pitchFamily="2" charset="-78"/>
              <a:cs typeface="Andalus" pitchFamily="2" charset="-78"/>
            </a:endParaRPr>
          </a:p>
          <a:p>
            <a:pPr marL="450850" indent="-450850" algn="just" eaLnBrk="1" hangingPunct="1">
              <a:lnSpc>
                <a:spcPct val="150000"/>
              </a:lnSpc>
              <a:buNone/>
              <a:defRPr/>
            </a:pPr>
            <a:endParaRPr lang="pt-BR" smtClean="0">
              <a:latin typeface="Andalus" pitchFamily="2" charset="-78"/>
              <a:cs typeface="Andalus" pitchFamily="2" charset="-78"/>
            </a:endParaRPr>
          </a:p>
          <a:p>
            <a:pPr marL="450850" indent="-450850" algn="just" eaLnBrk="1" hangingPunct="1">
              <a:lnSpc>
                <a:spcPct val="150000"/>
              </a:lnSpc>
              <a:buNone/>
              <a:defRPr/>
            </a:pPr>
            <a:endParaRPr lang="pt-BR" smtClean="0">
              <a:latin typeface="Andalus" pitchFamily="2" charset="-78"/>
              <a:cs typeface="Andalus" pitchFamily="2" charset="-78"/>
            </a:endParaRPr>
          </a:p>
        </p:txBody>
      </p:sp>
      <p:pic>
        <p:nvPicPr>
          <p:cNvPr id="86020" name="Picture 5" descr="14"/>
          <p:cNvPicPr>
            <a:picLocks noChangeAspect="1" noChangeArrowheads="1"/>
          </p:cNvPicPr>
          <p:nvPr/>
        </p:nvPicPr>
        <p:blipFill>
          <a:blip r:embed="rId2">
            <a:extLst>
              <a:ext uri="{28A0092B-C50C-407E-A947-70E740481C1C}">
                <a14:useLocalDpi xmlns:a14="http://schemas.microsoft.com/office/drawing/2010/main" val="0"/>
              </a:ext>
            </a:extLst>
          </a:blip>
          <a:srcRect l="9328" r="3552" b="20303"/>
          <a:stretch>
            <a:fillRect/>
          </a:stretch>
        </p:blipFill>
        <p:spPr bwMode="auto">
          <a:xfrm>
            <a:off x="6959601" y="2636839"/>
            <a:ext cx="25939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descr="cercospora-kikuchii-01-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652963"/>
            <a:ext cx="2808288" cy="20193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14573"/>
      </p:ext>
    </p:extLst>
  </p:cSld>
  <p:clrMapOvr>
    <a:masterClrMapping/>
  </p:clrMapOvr>
  <p:transition>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idx="4294967295"/>
          </p:nvPr>
        </p:nvSpPr>
        <p:spPr>
          <a:xfrm>
            <a:off x="2024063" y="500064"/>
            <a:ext cx="8229600" cy="649287"/>
          </a:xfrm>
        </p:spPr>
        <p:txBody>
          <a:bodyPr vert="horz" wrap="square" lIns="0" tIns="45720" rIns="0" bIns="0" numCol="1" anchor="b" anchorCtr="0" compatLnSpc="1">
            <a:prstTxWarp prst="textNoShape">
              <a:avLst/>
            </a:prstTxWarp>
          </a:bodyPr>
          <a:lstStyle/>
          <a:p>
            <a:pPr algn="ctr" eaLnBrk="1" hangingPunct="1">
              <a:defRPr/>
            </a:pPr>
            <a:r>
              <a:rPr lang="pt-BR" sz="3000" b="1">
                <a:solidFill>
                  <a:schemeClr val="tx1"/>
                </a:solidFill>
                <a:latin typeface="Comic Sans MS" pitchFamily="66" charset="0"/>
                <a:cs typeface="Andalus" pitchFamily="2" charset="-78"/>
              </a:rPr>
              <a:t>EXAME DAS SEMENTES NÃO  INCUBADAS</a:t>
            </a:r>
          </a:p>
        </p:txBody>
      </p:sp>
      <p:sp>
        <p:nvSpPr>
          <p:cNvPr id="3" name="Espaço Reservado para Conteúdo 2"/>
          <p:cNvSpPr>
            <a:spLocks noGrp="1"/>
          </p:cNvSpPr>
          <p:nvPr>
            <p:ph idx="4294967295"/>
          </p:nvPr>
        </p:nvSpPr>
        <p:spPr>
          <a:xfrm>
            <a:off x="1992313" y="1122364"/>
            <a:ext cx="8229600" cy="5735637"/>
          </a:xfrm>
        </p:spPr>
        <p:txBody>
          <a:bodyPr/>
          <a:lstStyle/>
          <a:p>
            <a:pPr marL="450850" indent="-450850" algn="just" eaLnBrk="1" hangingPunct="1">
              <a:buClr>
                <a:srgbClr val="3333FF"/>
              </a:buClr>
              <a:buSzPct val="90000"/>
              <a:buNone/>
              <a:defRPr/>
            </a:pPr>
            <a:r>
              <a:rPr lang="pt-BR" sz="2600">
                <a:latin typeface="Comic Sans MS" pitchFamily="66" charset="0"/>
                <a:cs typeface="Andalus" pitchFamily="2" charset="-78"/>
              </a:rPr>
              <a:t>  *Estruturas do patógeno acompanhando o lote</a:t>
            </a:r>
          </a:p>
          <a:p>
            <a:pPr marL="450850" indent="-450850" algn="just" eaLnBrk="1" hangingPunct="1">
              <a:buNone/>
              <a:defRPr/>
            </a:pPr>
            <a:r>
              <a:rPr lang="pt-BR" sz="2600">
                <a:latin typeface="Comic Sans MS" pitchFamily="66" charset="0"/>
                <a:cs typeface="Andalus" pitchFamily="2" charset="-78"/>
              </a:rPr>
              <a:t>            </a:t>
            </a:r>
            <a:r>
              <a:rPr lang="pt-BR" sz="1700">
                <a:latin typeface="Comic Sans MS" pitchFamily="66" charset="0"/>
                <a:cs typeface="Andalus" pitchFamily="2" charset="-78"/>
              </a:rPr>
              <a:t>  </a:t>
            </a:r>
            <a:endParaRPr lang="pt-BR" sz="1700" i="1">
              <a:latin typeface="Comic Sans MS" pitchFamily="66" charset="0"/>
              <a:cs typeface="Andalus" pitchFamily="2" charset="-78"/>
            </a:endParaRPr>
          </a:p>
          <a:p>
            <a:pPr marL="450850" indent="-450850" algn="just" eaLnBrk="1" hangingPunct="1">
              <a:buNone/>
              <a:defRPr/>
            </a:pPr>
            <a:r>
              <a:rPr lang="ar-SA" sz="1700" b="1">
                <a:latin typeface="Comic Sans MS" pitchFamily="66" charset="0"/>
                <a:cs typeface="Andalus" pitchFamily="2" charset="-78"/>
              </a:rPr>
              <a:t>٧</a:t>
            </a:r>
            <a:r>
              <a:rPr lang="pt-BR" sz="1700" i="1">
                <a:latin typeface="Comic Sans MS" pitchFamily="66" charset="0"/>
                <a:cs typeface="Andalus" pitchFamily="2" charset="-78"/>
              </a:rPr>
              <a:t> </a:t>
            </a:r>
            <a:r>
              <a:rPr lang="pt-BR" sz="1800">
                <a:latin typeface="Comic Sans MS" pitchFamily="66" charset="0"/>
                <a:cs typeface="Andalus" pitchFamily="2" charset="-78"/>
              </a:rPr>
              <a:t>Esclerócios de</a:t>
            </a:r>
          </a:p>
          <a:p>
            <a:pPr marL="450850" indent="-450850" algn="just" eaLnBrk="1" hangingPunct="1">
              <a:buNone/>
              <a:defRPr/>
            </a:pPr>
            <a:r>
              <a:rPr lang="pt-BR" sz="1800">
                <a:latin typeface="Comic Sans MS" pitchFamily="66" charset="0"/>
                <a:cs typeface="Andalus" pitchFamily="2" charset="-78"/>
              </a:rPr>
              <a:t>            </a:t>
            </a:r>
            <a:r>
              <a:rPr lang="pt-BR" sz="1800" i="1">
                <a:latin typeface="Comic Sans MS" pitchFamily="66" charset="0"/>
                <a:cs typeface="Andalus" pitchFamily="2" charset="-78"/>
              </a:rPr>
              <a:t>Sclerotinia sclerotiorum</a:t>
            </a:r>
          </a:p>
          <a:p>
            <a:pPr marL="450850" indent="-450850" algn="just" eaLnBrk="1" hangingPunct="1">
              <a:buNone/>
              <a:defRPr/>
            </a:pPr>
            <a:r>
              <a:rPr lang="pt-BR" sz="1800" b="1">
                <a:latin typeface="Comic Sans MS" pitchFamily="66" charset="0"/>
                <a:cs typeface="Andalus" pitchFamily="2" charset="-78"/>
              </a:rPr>
              <a:t>   ›</a:t>
            </a:r>
            <a:r>
              <a:rPr lang="pt-BR" sz="1800">
                <a:latin typeface="Comic Sans MS" pitchFamily="66" charset="0"/>
                <a:cs typeface="Andalus" pitchFamily="2" charset="-78"/>
              </a:rPr>
              <a:t>Método da análise visual</a:t>
            </a:r>
          </a:p>
          <a:p>
            <a:pPr marL="450850" indent="-450850" algn="just" eaLnBrk="1" hangingPunct="1">
              <a:buNone/>
              <a:defRPr/>
            </a:pPr>
            <a:r>
              <a:rPr lang="pt-BR" sz="1700" i="1">
                <a:latin typeface="Comic Sans MS" pitchFamily="66" charset="0"/>
                <a:cs typeface="Andalus" pitchFamily="2" charset="-78"/>
              </a:rPr>
              <a:t>           </a:t>
            </a:r>
          </a:p>
          <a:p>
            <a:pPr marL="450850" indent="-450850" algn="just" eaLnBrk="1" hangingPunct="1">
              <a:buNone/>
              <a:defRPr/>
            </a:pPr>
            <a:endParaRPr lang="pt-BR" sz="1700" i="1">
              <a:latin typeface="Comic Sans MS" pitchFamily="66" charset="0"/>
              <a:cs typeface="Andalus" pitchFamily="2" charset="-78"/>
            </a:endParaRPr>
          </a:p>
          <a:p>
            <a:pPr marL="450850" indent="-450850" algn="just" eaLnBrk="1" hangingPunct="1">
              <a:buNone/>
              <a:defRPr/>
            </a:pPr>
            <a:endParaRPr lang="pt-BR" sz="1700" i="1">
              <a:latin typeface="Comic Sans MS" pitchFamily="66" charset="0"/>
              <a:cs typeface="Andalus" pitchFamily="2" charset="-78"/>
            </a:endParaRPr>
          </a:p>
          <a:p>
            <a:pPr marL="450850" indent="-450850" algn="just" eaLnBrk="1" hangingPunct="1">
              <a:buNone/>
              <a:defRPr/>
            </a:pPr>
            <a:r>
              <a:rPr lang="pt-BR" sz="1700" i="1">
                <a:latin typeface="Comic Sans MS" pitchFamily="66" charset="0"/>
                <a:cs typeface="Andalus" pitchFamily="2" charset="-78"/>
              </a:rPr>
              <a:t> </a:t>
            </a:r>
            <a:r>
              <a:rPr lang="ar-SA" sz="1700" b="1">
                <a:latin typeface="Comic Sans MS" pitchFamily="66" charset="0"/>
                <a:cs typeface="Andalus" pitchFamily="2" charset="-78"/>
              </a:rPr>
              <a:t>٧</a:t>
            </a:r>
            <a:r>
              <a:rPr lang="pt-BR" sz="1700" i="1">
                <a:latin typeface="Comic Sans MS" pitchFamily="66" charset="0"/>
                <a:cs typeface="Andalus" pitchFamily="2" charset="-78"/>
              </a:rPr>
              <a:t> </a:t>
            </a:r>
            <a:r>
              <a:rPr lang="pt-BR" sz="1800">
                <a:latin typeface="Comic Sans MS" pitchFamily="66" charset="0"/>
                <a:cs typeface="Andalus" pitchFamily="2" charset="-78"/>
              </a:rPr>
              <a:t>Cistos de </a:t>
            </a:r>
            <a:r>
              <a:rPr lang="pt-BR" sz="1800" i="1">
                <a:latin typeface="Comic Sans MS" pitchFamily="66" charset="0"/>
                <a:cs typeface="Andalus" pitchFamily="2" charset="-78"/>
              </a:rPr>
              <a:t>Heterodera glycines</a:t>
            </a:r>
            <a:endParaRPr lang="pt-BR" sz="1800">
              <a:latin typeface="Andalus" pitchFamily="2" charset="-78"/>
              <a:cs typeface="Andalus" pitchFamily="2" charset="-78"/>
            </a:endParaRPr>
          </a:p>
          <a:p>
            <a:pPr marL="450850" indent="-450850" algn="just" eaLnBrk="1" hangingPunct="1">
              <a:buNone/>
              <a:defRPr/>
            </a:pPr>
            <a:r>
              <a:rPr lang="pt-BR" sz="1800" b="1">
                <a:latin typeface="Comic Sans MS" pitchFamily="66" charset="0"/>
                <a:cs typeface="Andalus" pitchFamily="2" charset="-78"/>
              </a:rPr>
              <a:t>  ›</a:t>
            </a:r>
            <a:r>
              <a:rPr lang="pt-BR" sz="1800">
                <a:latin typeface="Comic Sans MS" pitchFamily="66" charset="0"/>
                <a:cs typeface="Andalus" pitchFamily="2" charset="-78"/>
              </a:rPr>
              <a:t> Método do peneiramento a seco</a:t>
            </a:r>
          </a:p>
          <a:p>
            <a:pPr marL="450850" indent="-450850" algn="just" eaLnBrk="1" hangingPunct="1">
              <a:buNone/>
              <a:defRPr/>
            </a:pPr>
            <a:r>
              <a:rPr lang="pt-BR" sz="1800" b="1">
                <a:latin typeface="Comic Sans MS" pitchFamily="66" charset="0"/>
                <a:cs typeface="Andalus" pitchFamily="2" charset="-78"/>
              </a:rPr>
              <a:t>  ›</a:t>
            </a:r>
            <a:r>
              <a:rPr lang="pt-BR" sz="1800">
                <a:latin typeface="Comic Sans MS" pitchFamily="66" charset="0"/>
                <a:cs typeface="Andalus" pitchFamily="2" charset="-78"/>
              </a:rPr>
              <a:t> Método da flutuação</a:t>
            </a:r>
          </a:p>
          <a:p>
            <a:pPr marL="450850" indent="-450850" algn="just" eaLnBrk="1" hangingPunct="1">
              <a:buNone/>
              <a:defRPr/>
            </a:pPr>
            <a:r>
              <a:rPr lang="pt-BR" sz="1800">
                <a:latin typeface="Comic Sans MS" pitchFamily="66" charset="0"/>
                <a:cs typeface="Andalus" pitchFamily="2" charset="-78"/>
              </a:rPr>
              <a:t>             + peneiramento</a:t>
            </a:r>
            <a:endParaRPr lang="pt-BR" sz="1700" i="1">
              <a:latin typeface="Andalus" pitchFamily="2" charset="-78"/>
              <a:cs typeface="Andalus" pitchFamily="2" charset="-78"/>
            </a:endParaRPr>
          </a:p>
          <a:p>
            <a:pPr marL="450850" indent="-450850" algn="just" eaLnBrk="1" hangingPunct="1">
              <a:lnSpc>
                <a:spcPct val="150000"/>
              </a:lnSpc>
              <a:buNone/>
              <a:defRPr/>
            </a:pPr>
            <a:endParaRPr lang="pt-BR" sz="1700" i="1">
              <a:latin typeface="Andalus" pitchFamily="2" charset="-78"/>
              <a:cs typeface="Andalus" pitchFamily="2" charset="-78"/>
            </a:endParaRPr>
          </a:p>
          <a:p>
            <a:pPr marL="450850" indent="-450850" algn="just" eaLnBrk="1" hangingPunct="1">
              <a:lnSpc>
                <a:spcPct val="150000"/>
              </a:lnSpc>
              <a:buNone/>
              <a:defRPr/>
            </a:pPr>
            <a:endParaRPr lang="pt-BR" smtClean="0">
              <a:latin typeface="Andalus" pitchFamily="2" charset="-78"/>
              <a:cs typeface="Andalus" pitchFamily="2" charset="-78"/>
            </a:endParaRPr>
          </a:p>
          <a:p>
            <a:pPr marL="450850" indent="-450850" algn="just" eaLnBrk="1" hangingPunct="1">
              <a:lnSpc>
                <a:spcPct val="150000"/>
              </a:lnSpc>
              <a:buNone/>
              <a:defRPr/>
            </a:pPr>
            <a:endParaRPr lang="pt-BR" smtClean="0">
              <a:latin typeface="Andalus" pitchFamily="2" charset="-78"/>
              <a:cs typeface="Andalus" pitchFamily="2" charset="-78"/>
            </a:endParaRPr>
          </a:p>
        </p:txBody>
      </p:sp>
      <p:pic>
        <p:nvPicPr>
          <p:cNvPr id="87044" name="Picture 6"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9" y="1773239"/>
            <a:ext cx="28225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76701"/>
            <a:ext cx="4572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580157"/>
      </p:ext>
    </p:extLst>
  </p:cSld>
  <p:clrMapOvr>
    <a:masterClrMapping/>
  </p:clrMapOvr>
  <p:transition>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title" idx="4294967295"/>
          </p:nvPr>
        </p:nvSpPr>
        <p:spPr>
          <a:xfrm>
            <a:off x="1981200" y="292100"/>
            <a:ext cx="8229600" cy="1123950"/>
          </a:xfrm>
        </p:spPr>
        <p:txBody>
          <a:bodyPr/>
          <a:lstStyle/>
          <a:p>
            <a:pPr algn="ctr">
              <a:defRPr/>
            </a:pPr>
            <a:r>
              <a:rPr lang="pt-BR" sz="2800" b="1" u="sng">
                <a:solidFill>
                  <a:schemeClr val="tx1"/>
                </a:solidFill>
                <a:latin typeface="Comic Sans MS" pitchFamily="66" charset="0"/>
              </a:rPr>
              <a:t>EXAMES DAS SEMENTES INCUBADAS</a:t>
            </a:r>
          </a:p>
        </p:txBody>
      </p:sp>
      <p:sp>
        <p:nvSpPr>
          <p:cNvPr id="197635" name="Rectangle 3"/>
          <p:cNvSpPr>
            <a:spLocks noGrp="1" noChangeArrowheads="1"/>
          </p:cNvSpPr>
          <p:nvPr>
            <p:ph type="body" idx="4294967295"/>
          </p:nvPr>
        </p:nvSpPr>
        <p:spPr>
          <a:xfrm>
            <a:off x="2351088" y="1268414"/>
            <a:ext cx="7772400" cy="5113337"/>
          </a:xfrm>
        </p:spPr>
        <p:txBody>
          <a:bodyPr/>
          <a:lstStyle/>
          <a:p>
            <a:pPr marL="901700" indent="-901700">
              <a:buNone/>
              <a:defRPr/>
            </a:pPr>
            <a:r>
              <a:rPr lang="pt-BR" b="1" i="1" smtClean="0">
                <a:latin typeface="Comic Sans MS" pitchFamily="66" charset="0"/>
                <a:cs typeface="Andalus" pitchFamily="2" charset="-78"/>
              </a:rPr>
              <a:t>*</a:t>
            </a:r>
            <a:r>
              <a:rPr lang="pt-BR" b="1" i="1" smtClean="0">
                <a:latin typeface="Comic Sans MS" pitchFamily="66" charset="0"/>
              </a:rPr>
              <a:t> </a:t>
            </a:r>
            <a:r>
              <a:rPr lang="pt-BR" sz="2400" b="1" i="1">
                <a:latin typeface="Comic Sans MS" pitchFamily="66" charset="0"/>
              </a:rPr>
              <a:t>Método do Papel de Filtro:</a:t>
            </a:r>
          </a:p>
          <a:p>
            <a:pPr marL="901700" indent="-901700">
              <a:buNone/>
              <a:defRPr/>
            </a:pPr>
            <a:r>
              <a:rPr lang="pt-BR" sz="2800" b="1" i="1">
                <a:latin typeface="Comic Sans MS" pitchFamily="66" charset="0"/>
              </a:rPr>
              <a:t> </a:t>
            </a:r>
          </a:p>
          <a:p>
            <a:pPr marL="901700" indent="-901700">
              <a:buNone/>
              <a:defRPr/>
            </a:pPr>
            <a:r>
              <a:rPr lang="pt-BR" sz="2400" b="1">
                <a:effectLst/>
                <a:latin typeface="Comic Sans MS" pitchFamily="66" charset="0"/>
              </a:rPr>
              <a:t>        </a:t>
            </a:r>
            <a:r>
              <a:rPr lang="pt-BR" sz="2400" b="1">
                <a:latin typeface="Comic Sans MS" pitchFamily="66" charset="0"/>
              </a:rPr>
              <a:t>›</a:t>
            </a:r>
            <a:r>
              <a:rPr lang="pt-BR" sz="2400" b="1">
                <a:effectLst/>
                <a:latin typeface="Comic Sans MS" pitchFamily="66" charset="0"/>
              </a:rPr>
              <a:t>T</a:t>
            </a:r>
            <a:r>
              <a:rPr lang="pt-BR" sz="2400" b="1">
                <a:effectLst/>
                <a:latin typeface="Comic Sans MS" pitchFamily="66" charset="0"/>
                <a:cs typeface="Arial" charset="0"/>
              </a:rPr>
              <a:t>=20</a:t>
            </a:r>
            <a:r>
              <a:rPr lang="en-US" sz="2400" b="1">
                <a:effectLst/>
                <a:latin typeface="Comic Sans MS" pitchFamily="66" charset="0"/>
                <a:cs typeface="Arial" charset="0"/>
              </a:rPr>
              <a:t>±2</a:t>
            </a:r>
            <a:r>
              <a:rPr lang="pt-BR" sz="2400" b="1">
                <a:effectLst/>
                <a:latin typeface="Comic Sans MS" pitchFamily="66" charset="0"/>
                <a:cs typeface="Arial" charset="0"/>
              </a:rPr>
              <a:t>°C, </a:t>
            </a:r>
          </a:p>
          <a:p>
            <a:pPr marL="901700" indent="-901700">
              <a:defRPr/>
            </a:pPr>
            <a:endParaRPr lang="pt-BR" sz="2400" b="1">
              <a:effectLst/>
              <a:latin typeface="Comic Sans MS" pitchFamily="66" charset="0"/>
              <a:cs typeface="Arial" charset="0"/>
            </a:endParaRPr>
          </a:p>
          <a:p>
            <a:pPr marL="901700" indent="-901700">
              <a:buNone/>
              <a:defRPr/>
            </a:pPr>
            <a:r>
              <a:rPr lang="pt-BR" sz="2400" b="1">
                <a:effectLst/>
                <a:latin typeface="Comic Sans MS" pitchFamily="66" charset="0"/>
                <a:cs typeface="Arial" charset="0"/>
              </a:rPr>
              <a:t>        </a:t>
            </a:r>
            <a:r>
              <a:rPr lang="pt-BR" sz="2400" b="1">
                <a:latin typeface="Comic Sans MS" pitchFamily="66" charset="0"/>
              </a:rPr>
              <a:t>›</a:t>
            </a:r>
            <a:r>
              <a:rPr lang="pt-BR" sz="2400" b="1">
                <a:effectLst/>
                <a:latin typeface="Comic Sans MS" pitchFamily="66" charset="0"/>
                <a:cs typeface="Arial" charset="0"/>
              </a:rPr>
              <a:t>7 dias </a:t>
            </a:r>
          </a:p>
          <a:p>
            <a:pPr marL="901700" indent="-901700">
              <a:defRPr/>
            </a:pPr>
            <a:endParaRPr lang="pt-BR" sz="2400" b="1">
              <a:effectLst/>
              <a:latin typeface="Comic Sans MS" pitchFamily="66" charset="0"/>
              <a:cs typeface="Arial" charset="0"/>
            </a:endParaRPr>
          </a:p>
          <a:p>
            <a:pPr marL="901700" indent="-901700">
              <a:buNone/>
              <a:defRPr/>
            </a:pPr>
            <a:r>
              <a:rPr lang="pt-BR" sz="2400" b="1">
                <a:latin typeface="Comic Sans MS" pitchFamily="66" charset="0"/>
              </a:rPr>
              <a:t>        ›</a:t>
            </a:r>
            <a:r>
              <a:rPr lang="pt-BR" sz="2400" b="1">
                <a:effectLst/>
                <a:latin typeface="Comic Sans MS" pitchFamily="66" charset="0"/>
                <a:cs typeface="Arial" charset="0"/>
              </a:rPr>
              <a:t> Luz alternada (12h/12h)</a:t>
            </a:r>
          </a:p>
          <a:p>
            <a:pPr marL="901700" indent="-901700">
              <a:defRPr/>
            </a:pPr>
            <a:endParaRPr lang="pt-BR" sz="2400" b="1">
              <a:effectLst/>
              <a:latin typeface="Comic Sans MS" pitchFamily="66" charset="0"/>
              <a:cs typeface="Arial" charset="0"/>
            </a:endParaRPr>
          </a:p>
          <a:p>
            <a:pPr marL="901700" indent="-901700">
              <a:lnSpc>
                <a:spcPct val="150000"/>
              </a:lnSpc>
              <a:buNone/>
              <a:defRPr/>
            </a:pPr>
            <a:r>
              <a:rPr lang="pt-BR" sz="2400" b="1">
                <a:latin typeface="Comic Sans MS" pitchFamily="66" charset="0"/>
              </a:rPr>
              <a:t>        ›</a:t>
            </a:r>
            <a:r>
              <a:rPr lang="pt-BR" sz="2400" b="1">
                <a:effectLst/>
                <a:latin typeface="Comic Sans MS" pitchFamily="66" charset="0"/>
                <a:cs typeface="Arial" charset="0"/>
              </a:rPr>
              <a:t> Detecção de:</a:t>
            </a:r>
            <a:endParaRPr lang="pt-BR" sz="2400" b="1" i="1">
              <a:effectLst/>
              <a:latin typeface="Comic Sans MS" pitchFamily="66" charset="0"/>
              <a:cs typeface="Arial" charset="0"/>
            </a:endParaRPr>
          </a:p>
          <a:p>
            <a:pPr marL="901700" indent="-901700">
              <a:defRPr/>
            </a:pPr>
            <a:endParaRPr lang="pt-BR" sz="2400" b="1">
              <a:effectLst/>
              <a:latin typeface="Comic Sans MS" pitchFamily="66" charset="0"/>
              <a:cs typeface="Arial" charset="0"/>
            </a:endParaRPr>
          </a:p>
          <a:p>
            <a:pPr marL="901700" indent="-901700">
              <a:defRPr/>
            </a:pPr>
            <a:endParaRPr lang="pt-BR" sz="2400" b="1">
              <a:effectLst/>
              <a:latin typeface="Comic Sans MS" pitchFamily="66" charset="0"/>
              <a:cs typeface="Arial" charset="0"/>
            </a:endParaRPr>
          </a:p>
          <a:p>
            <a:pPr marL="901700" indent="-901700">
              <a:buNone/>
              <a:defRPr/>
            </a:pPr>
            <a:endParaRPr lang="pt-BR" sz="2400" b="1">
              <a:effectLst/>
              <a:latin typeface="Comic Sans MS" pitchFamily="66" charset="0"/>
              <a:cs typeface="Arial" charset="0"/>
            </a:endParaRPr>
          </a:p>
          <a:p>
            <a:pPr marL="901700" indent="-901700">
              <a:buNone/>
              <a:defRPr/>
            </a:pPr>
            <a:endParaRPr lang="pt-BR" sz="2400" b="1">
              <a:effectLst/>
              <a:latin typeface="Comic Sans MS" pitchFamily="66" charset="0"/>
            </a:endParaRPr>
          </a:p>
          <a:p>
            <a:pPr marL="901700" indent="-901700">
              <a:buNone/>
              <a:defRPr/>
            </a:pPr>
            <a:endParaRPr lang="pt-BR" sz="2400" b="1">
              <a:effectLst/>
              <a:latin typeface="Comic Sans MS" pitchFamily="66" charset="0"/>
            </a:endParaRPr>
          </a:p>
        </p:txBody>
      </p:sp>
    </p:spTree>
    <p:extLst>
      <p:ext uri="{BB962C8B-B14F-4D97-AF65-F5344CB8AC3E}">
        <p14:creationId xmlns:p14="http://schemas.microsoft.com/office/powerpoint/2010/main" val="2416032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63958" y="309093"/>
            <a:ext cx="10515600" cy="6375042"/>
          </a:xfrm>
        </p:spPr>
        <p:txBody>
          <a:bodyPr vert="horz" lIns="91440" tIns="45720" rIns="91440" bIns="45720" rtlCol="0">
            <a:noAutofit/>
          </a:bodyPr>
          <a:lstStyle/>
          <a:p>
            <a:pPr marL="0" indent="0" algn="ctr">
              <a:lnSpc>
                <a:spcPct val="150000"/>
              </a:lnSpc>
              <a:spcBef>
                <a:spcPts val="0"/>
              </a:spcBef>
              <a:buNone/>
            </a:pPr>
            <a:r>
              <a:rPr lang="pt-BR" sz="3200" b="1" u="sng" dirty="0" smtClean="0"/>
              <a:t>REVESTIMENTO DE SEMENTES </a:t>
            </a:r>
          </a:p>
          <a:p>
            <a:pPr marL="0" indent="0" algn="just">
              <a:lnSpc>
                <a:spcPct val="150000"/>
              </a:lnSpc>
              <a:spcBef>
                <a:spcPts val="0"/>
              </a:spcBef>
              <a:buNone/>
            </a:pPr>
            <a:r>
              <a:rPr lang="pt-BR" sz="2000" dirty="0" smtClean="0"/>
              <a:t>PROCESSO ATRAVÉS DO QUAL MATERIAIS DIFERENCIADOS SÃO APLICADOS A SEMENTE RESULTANDO EM AUMENTO SIGNIFICATIVO DO TAMANHO E PESO OU ALTERAÇÃO DO FORMATO, COM A FINALIDADE DE ATRIBUIR QUALIDADES FUNCIONAIS A SEMENTE</a:t>
            </a:r>
          </a:p>
          <a:p>
            <a:pPr marL="0" indent="0" algn="just">
              <a:lnSpc>
                <a:spcPct val="150000"/>
              </a:lnSpc>
              <a:spcBef>
                <a:spcPts val="0"/>
              </a:spcBef>
              <a:buNone/>
            </a:pPr>
            <a:endParaRPr lang="pt-BR" sz="2000" dirty="0" smtClean="0"/>
          </a:p>
          <a:p>
            <a:pPr marL="0" indent="0" algn="ctr">
              <a:lnSpc>
                <a:spcPct val="150000"/>
              </a:lnSpc>
              <a:spcBef>
                <a:spcPts val="0"/>
              </a:spcBef>
              <a:buNone/>
            </a:pPr>
            <a:r>
              <a:rPr lang="pt-BR" sz="3200" b="1" u="sng" dirty="0" smtClean="0"/>
              <a:t>SEMENTES REVESTIDAS</a:t>
            </a:r>
          </a:p>
          <a:p>
            <a:pPr marL="0" indent="0" algn="just">
              <a:lnSpc>
                <a:spcPct val="150000"/>
              </a:lnSpc>
              <a:spcBef>
                <a:spcPts val="0"/>
              </a:spcBef>
              <a:buNone/>
            </a:pPr>
            <a:r>
              <a:rPr lang="pt-BR" sz="2000" dirty="0" smtClean="0"/>
              <a:t>SEMENTES EM QUE MATERIAIS DIFERENCIADOS TENHAM SIDO APLICADOS NO SEU REVESTIMENTO, ALTERANDO SIGNIFICATIVAMENTE O SEU PESO, TAMANHO OU FORMATO, DE MODO A SE OBTER UMA IDENTIFICAÇÃO POSITIVA INDIVIDUAL DE TODAS AS SEMENTES E DO MATERIAL INERTE, APRESENTANDO-SE PELOTIZADAS, INCRUSTADAS, EM GRÂNULOS, EM LÂMINAS OU EM FORMA DE FITAS, COM OU SEM TRATAMENTO DE SEMENTES, E CUJA IDENTIFICAÇÃO É IMPRATICÁVEL SE DESTRUÍDA A ESTRUTURA APRESENTADA PARA ANÁLISE</a:t>
            </a:r>
            <a:endParaRPr lang="pt-BR" sz="2000" dirty="0"/>
          </a:p>
        </p:txBody>
      </p:sp>
      <p:sp>
        <p:nvSpPr>
          <p:cNvPr id="4" name="CaixaDeTexto 3"/>
          <p:cNvSpPr txBox="1"/>
          <p:nvPr/>
        </p:nvSpPr>
        <p:spPr>
          <a:xfrm>
            <a:off x="5635397" y="6581001"/>
            <a:ext cx="6556603" cy="276999"/>
          </a:xfrm>
          <a:prstGeom prst="rect">
            <a:avLst/>
          </a:prstGeom>
          <a:noFill/>
        </p:spPr>
        <p:txBody>
          <a:bodyPr wrap="none" rtlCol="0">
            <a:spAutoFit/>
          </a:bodyPr>
          <a:lstStyle/>
          <a:p>
            <a:r>
              <a:rPr lang="pt-BR" sz="1200" dirty="0" smtClean="0"/>
              <a:t>FONTE: DECRETO REGULAMENTADOR LEI 10.711/2003 (SISTEMA NACIONAL DE SEMENTES E MUDAS) </a:t>
            </a:r>
            <a:endParaRPr lang="pt-BR" sz="1200" dirty="0"/>
          </a:p>
        </p:txBody>
      </p:sp>
    </p:spTree>
    <p:extLst>
      <p:ext uri="{BB962C8B-B14F-4D97-AF65-F5344CB8AC3E}">
        <p14:creationId xmlns:p14="http://schemas.microsoft.com/office/powerpoint/2010/main" val="4006459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428626"/>
            <a:ext cx="74168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CaixaDeTexto 5"/>
          <p:cNvSpPr txBox="1">
            <a:spLocks noChangeArrowheads="1"/>
          </p:cNvSpPr>
          <p:nvPr/>
        </p:nvSpPr>
        <p:spPr bwMode="auto">
          <a:xfrm>
            <a:off x="3095626" y="5643563"/>
            <a:ext cx="65008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fontAlgn="base">
              <a:spcBef>
                <a:spcPct val="0"/>
              </a:spcBef>
              <a:spcAft>
                <a:spcPct val="0"/>
              </a:spcAft>
              <a:buClrTx/>
              <a:buSzTx/>
              <a:buFontTx/>
              <a:buNone/>
            </a:pPr>
            <a:r>
              <a:rPr lang="pt-BR" altLang="pt-BR" sz="2000" b="1" i="1">
                <a:latin typeface="Comic Sans MS" panose="030F0702030302020204" pitchFamily="66" charset="0"/>
                <a:cs typeface="Arial" panose="020B0604020202020204" pitchFamily="34" charset="0"/>
              </a:rPr>
              <a:t>Cercospora kikuchii </a:t>
            </a:r>
            <a:r>
              <a:rPr lang="pt-BR" altLang="pt-BR" sz="2000" b="1">
                <a:latin typeface="Comic Sans MS" panose="030F0702030302020204" pitchFamily="66" charset="0"/>
                <a:cs typeface="Arial" panose="020B0604020202020204" pitchFamily="34" charset="0"/>
              </a:rPr>
              <a:t>em sementes (A, B) e conídios e conidióforos em lâminas microscópicas (C, D, E) – Fotos: J. C. Machado</a:t>
            </a:r>
          </a:p>
          <a:p>
            <a:pPr fontAlgn="base">
              <a:spcBef>
                <a:spcPct val="0"/>
              </a:spcBef>
              <a:spcAft>
                <a:spcPct val="0"/>
              </a:spcAft>
              <a:buClrTx/>
              <a:buSzTx/>
              <a:buFontTx/>
              <a:buNone/>
            </a:pPr>
            <a:endParaRPr lang="pt-BR" altLang="pt-BR"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6441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357189"/>
            <a:ext cx="771525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3429000"/>
            <a:ext cx="37592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CaixaDeTexto 5"/>
          <p:cNvSpPr txBox="1">
            <a:spLocks noChangeArrowheads="1"/>
          </p:cNvSpPr>
          <p:nvPr/>
        </p:nvSpPr>
        <p:spPr bwMode="auto">
          <a:xfrm>
            <a:off x="6167439" y="3786189"/>
            <a:ext cx="40719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fontAlgn="base">
              <a:spcBef>
                <a:spcPct val="0"/>
              </a:spcBef>
              <a:spcAft>
                <a:spcPct val="0"/>
              </a:spcAft>
              <a:buClrTx/>
              <a:buSzTx/>
              <a:buFontTx/>
              <a:buNone/>
            </a:pPr>
            <a:r>
              <a:rPr lang="pt-BR" altLang="pt-BR" sz="2000" b="1" i="1">
                <a:latin typeface="Comic Sans MS" panose="030F0702030302020204" pitchFamily="66" charset="0"/>
                <a:cs typeface="Arial" panose="020B0604020202020204" pitchFamily="34" charset="0"/>
              </a:rPr>
              <a:t>Colletotrichum dematium </a:t>
            </a:r>
            <a:r>
              <a:rPr lang="pt-BR" altLang="pt-BR" sz="2000" b="1">
                <a:latin typeface="Comic Sans MS" panose="030F0702030302020204" pitchFamily="66" charset="0"/>
                <a:cs typeface="Arial" panose="020B0604020202020204" pitchFamily="34" charset="0"/>
              </a:rPr>
              <a:t>em sementes (A, C) e conídios e setas em lâminas microscópicas (B) – Fotos: J. C. Machado</a:t>
            </a:r>
          </a:p>
          <a:p>
            <a:pPr fontAlgn="base">
              <a:spcBef>
                <a:spcPct val="0"/>
              </a:spcBef>
              <a:spcAft>
                <a:spcPct val="0"/>
              </a:spcAft>
              <a:buClrTx/>
              <a:buSzTx/>
              <a:buFontTx/>
              <a:buNone/>
            </a:pPr>
            <a:endParaRPr lang="pt-BR" altLang="pt-BR" sz="4000" b="1">
              <a:latin typeface="Arial" panose="020B0604020202020204" pitchFamily="34" charset="0"/>
              <a:cs typeface="Arial" panose="020B0604020202020204" pitchFamily="34" charset="0"/>
            </a:endParaRPr>
          </a:p>
        </p:txBody>
      </p:sp>
      <p:sp>
        <p:nvSpPr>
          <p:cNvPr id="90117" name="CaixaDeTexto 6"/>
          <p:cNvSpPr txBox="1">
            <a:spLocks noChangeArrowheads="1"/>
          </p:cNvSpPr>
          <p:nvPr/>
        </p:nvSpPr>
        <p:spPr bwMode="auto">
          <a:xfrm>
            <a:off x="5667375" y="3643314"/>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pt-BR" altLang="pt-BR" sz="1400" b="1">
                <a:latin typeface="Comic Sans MS" panose="030F0702030302020204" pitchFamily="66" charset="0"/>
                <a:cs typeface="Arial" panose="020B0604020202020204" pitchFamily="34" charset="0"/>
              </a:rPr>
              <a:t>C</a:t>
            </a:r>
          </a:p>
        </p:txBody>
      </p:sp>
    </p:spTree>
    <p:extLst>
      <p:ext uri="{BB962C8B-B14F-4D97-AF65-F5344CB8AC3E}">
        <p14:creationId xmlns:p14="http://schemas.microsoft.com/office/powerpoint/2010/main" val="11131592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4" y="357188"/>
            <a:ext cx="728662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CaixaDeTexto 4"/>
          <p:cNvSpPr txBox="1">
            <a:spLocks noChangeArrowheads="1"/>
          </p:cNvSpPr>
          <p:nvPr/>
        </p:nvSpPr>
        <p:spPr bwMode="auto">
          <a:xfrm>
            <a:off x="2738438" y="5786439"/>
            <a:ext cx="73580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fontAlgn="base">
              <a:spcBef>
                <a:spcPct val="0"/>
              </a:spcBef>
              <a:spcAft>
                <a:spcPct val="0"/>
              </a:spcAft>
              <a:buClrTx/>
              <a:buSzTx/>
              <a:buFontTx/>
              <a:buNone/>
            </a:pPr>
            <a:r>
              <a:rPr lang="pt-BR" altLang="pt-BR" sz="2000" b="1" i="1">
                <a:latin typeface="Comic Sans MS" panose="030F0702030302020204" pitchFamily="66" charset="0"/>
                <a:cs typeface="Arial" panose="020B0604020202020204" pitchFamily="34" charset="0"/>
              </a:rPr>
              <a:t>Fusarium semitectum </a:t>
            </a:r>
            <a:r>
              <a:rPr lang="pt-BR" altLang="pt-BR" sz="2000" b="1">
                <a:latin typeface="Comic Sans MS" panose="030F0702030302020204" pitchFamily="66" charset="0"/>
                <a:cs typeface="Arial" panose="020B0604020202020204" pitchFamily="34" charset="0"/>
              </a:rPr>
              <a:t>em sementes (A, B) e conídios em lâminas microscópicas (C) – Fotos: J. C. Machado</a:t>
            </a:r>
          </a:p>
          <a:p>
            <a:pPr fontAlgn="base">
              <a:spcBef>
                <a:spcPct val="0"/>
              </a:spcBef>
              <a:spcAft>
                <a:spcPct val="0"/>
              </a:spcAft>
              <a:buClrTx/>
              <a:buSzTx/>
              <a:buFontTx/>
              <a:buNone/>
            </a:pPr>
            <a:endParaRPr lang="pt-BR" altLang="pt-BR"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4201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1" y="214314"/>
            <a:ext cx="78581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3071813"/>
            <a:ext cx="3910012"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1" y="3071813"/>
            <a:ext cx="39354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CaixaDeTexto 6"/>
          <p:cNvSpPr txBox="1">
            <a:spLocks noChangeArrowheads="1"/>
          </p:cNvSpPr>
          <p:nvPr/>
        </p:nvSpPr>
        <p:spPr bwMode="auto">
          <a:xfrm>
            <a:off x="2452688" y="3500439"/>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pt-BR" altLang="pt-BR" sz="1400" b="1">
                <a:latin typeface="Comic Sans MS" panose="030F0702030302020204" pitchFamily="66" charset="0"/>
                <a:cs typeface="Arial" panose="020B0604020202020204" pitchFamily="34" charset="0"/>
              </a:rPr>
              <a:t>B</a:t>
            </a:r>
          </a:p>
        </p:txBody>
      </p:sp>
      <p:sp>
        <p:nvSpPr>
          <p:cNvPr id="92166" name="CaixaDeTexto 7"/>
          <p:cNvSpPr txBox="1">
            <a:spLocks noChangeArrowheads="1"/>
          </p:cNvSpPr>
          <p:nvPr/>
        </p:nvSpPr>
        <p:spPr bwMode="auto">
          <a:xfrm>
            <a:off x="9667875" y="3429001"/>
            <a:ext cx="28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pt-BR" altLang="pt-BR" sz="1200" b="1">
                <a:latin typeface="Comic Sans MS" panose="030F0702030302020204" pitchFamily="66" charset="0"/>
                <a:cs typeface="Arial" panose="020B0604020202020204" pitchFamily="34" charset="0"/>
              </a:rPr>
              <a:t>D</a:t>
            </a:r>
          </a:p>
        </p:txBody>
      </p:sp>
      <p:sp>
        <p:nvSpPr>
          <p:cNvPr id="92167" name="CaixaDeTexto 10"/>
          <p:cNvSpPr txBox="1">
            <a:spLocks noChangeArrowheads="1"/>
          </p:cNvSpPr>
          <p:nvPr/>
        </p:nvSpPr>
        <p:spPr bwMode="auto">
          <a:xfrm>
            <a:off x="9739313" y="2714626"/>
            <a:ext cx="28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pt-BR" altLang="pt-BR" sz="1200" b="1">
                <a:latin typeface="Comic Sans MS" panose="030F0702030302020204" pitchFamily="66" charset="0"/>
                <a:cs typeface="Arial" panose="020B0604020202020204" pitchFamily="34" charset="0"/>
              </a:rPr>
              <a:t>C</a:t>
            </a:r>
          </a:p>
        </p:txBody>
      </p:sp>
      <p:sp>
        <p:nvSpPr>
          <p:cNvPr id="92168" name="CaixaDeTexto 11"/>
          <p:cNvSpPr txBox="1">
            <a:spLocks noChangeArrowheads="1"/>
          </p:cNvSpPr>
          <p:nvPr/>
        </p:nvSpPr>
        <p:spPr bwMode="auto">
          <a:xfrm>
            <a:off x="2524126" y="5929314"/>
            <a:ext cx="7858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fontAlgn="base">
              <a:spcBef>
                <a:spcPct val="0"/>
              </a:spcBef>
              <a:spcAft>
                <a:spcPct val="0"/>
              </a:spcAft>
              <a:buClrTx/>
              <a:buSzTx/>
              <a:buFontTx/>
              <a:buNone/>
            </a:pPr>
            <a:r>
              <a:rPr lang="pt-BR" altLang="pt-BR" sz="2000" b="1" i="1">
                <a:latin typeface="Comic Sans MS" panose="030F0702030302020204" pitchFamily="66" charset="0"/>
                <a:cs typeface="Arial" panose="020B0604020202020204" pitchFamily="34" charset="0"/>
              </a:rPr>
              <a:t>Phomopsis </a:t>
            </a:r>
            <a:r>
              <a:rPr lang="pt-BR" altLang="pt-BR" sz="2000" b="1">
                <a:latin typeface="Comic Sans MS" panose="030F0702030302020204" pitchFamily="66" charset="0"/>
                <a:cs typeface="Arial" panose="020B0604020202020204" pitchFamily="34" charset="0"/>
              </a:rPr>
              <a:t>sp. em sementes (A, B); conídios </a:t>
            </a:r>
            <a:r>
              <a:rPr lang="el-GR" altLang="pt-BR" sz="2000" b="1">
                <a:latin typeface="Comic Sans MS" panose="030F0702030302020204" pitchFamily="66" charset="0"/>
                <a:cs typeface="Arial" panose="020B0604020202020204" pitchFamily="34" charset="0"/>
              </a:rPr>
              <a:t>α</a:t>
            </a:r>
            <a:r>
              <a:rPr lang="pt-BR" altLang="pt-BR" sz="2000" b="1">
                <a:latin typeface="Comic Sans MS" panose="030F0702030302020204" pitchFamily="66" charset="0"/>
                <a:cs typeface="Arial" panose="020B0604020202020204" pitchFamily="34" charset="0"/>
              </a:rPr>
              <a:t> (C) e </a:t>
            </a:r>
            <a:r>
              <a:rPr lang="el-GR" altLang="pt-BR" sz="2000" b="1">
                <a:latin typeface="Comic Sans MS" panose="030F0702030302020204" pitchFamily="66" charset="0"/>
                <a:cs typeface="Arial" panose="020B0604020202020204" pitchFamily="34" charset="0"/>
              </a:rPr>
              <a:t>β</a:t>
            </a:r>
            <a:r>
              <a:rPr lang="pt-BR" altLang="pt-BR" sz="2000" b="1">
                <a:latin typeface="Comic Sans MS" panose="030F0702030302020204" pitchFamily="66" charset="0"/>
                <a:cs typeface="Arial" panose="020B0604020202020204" pitchFamily="34" charset="0"/>
              </a:rPr>
              <a:t> (D) em lâminas microscópicas – Fotos: J. C. Machado</a:t>
            </a:r>
          </a:p>
          <a:p>
            <a:pPr fontAlgn="base">
              <a:spcBef>
                <a:spcPct val="0"/>
              </a:spcBef>
              <a:spcAft>
                <a:spcPct val="0"/>
              </a:spcAft>
              <a:buClrTx/>
              <a:buSzTx/>
              <a:buFontTx/>
              <a:buNone/>
            </a:pPr>
            <a:endParaRPr lang="pt-BR" altLang="pt-BR"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595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title" idx="4294967295"/>
          </p:nvPr>
        </p:nvSpPr>
        <p:spPr>
          <a:xfrm>
            <a:off x="1981200" y="292100"/>
            <a:ext cx="8229600" cy="1123950"/>
          </a:xfrm>
        </p:spPr>
        <p:txBody>
          <a:bodyPr/>
          <a:lstStyle/>
          <a:p>
            <a:pPr algn="ctr">
              <a:defRPr/>
            </a:pPr>
            <a:r>
              <a:rPr lang="pt-BR" sz="2800" b="1" u="sng">
                <a:solidFill>
                  <a:schemeClr val="tx1"/>
                </a:solidFill>
                <a:latin typeface="Comic Sans MS" pitchFamily="66" charset="0"/>
              </a:rPr>
              <a:t>EXAMES DAS SEMENTES INCUBADAS</a:t>
            </a:r>
          </a:p>
        </p:txBody>
      </p:sp>
      <p:sp>
        <p:nvSpPr>
          <p:cNvPr id="197635" name="Rectangle 3"/>
          <p:cNvSpPr>
            <a:spLocks noGrp="1" noChangeArrowheads="1"/>
          </p:cNvSpPr>
          <p:nvPr>
            <p:ph type="body" idx="4294967295"/>
          </p:nvPr>
        </p:nvSpPr>
        <p:spPr>
          <a:xfrm>
            <a:off x="2351089" y="908050"/>
            <a:ext cx="8066087" cy="5113338"/>
          </a:xfrm>
        </p:spPr>
        <p:txBody>
          <a:bodyPr/>
          <a:lstStyle/>
          <a:p>
            <a:pPr>
              <a:buFontTx/>
              <a:buNone/>
              <a:defRPr/>
            </a:pPr>
            <a:endParaRPr lang="pt-BR" b="1" smtClean="0">
              <a:effectLst/>
              <a:latin typeface="Comic Sans MS" pitchFamily="66" charset="0"/>
            </a:endParaRPr>
          </a:p>
          <a:p>
            <a:pPr>
              <a:buFontTx/>
              <a:buNone/>
              <a:defRPr/>
            </a:pPr>
            <a:r>
              <a:rPr lang="pt-BR" b="1" i="1" smtClean="0">
                <a:latin typeface="Comic Sans MS" pitchFamily="66" charset="0"/>
                <a:cs typeface="Andalus" pitchFamily="2" charset="-78"/>
              </a:rPr>
              <a:t>*</a:t>
            </a:r>
            <a:r>
              <a:rPr lang="pt-BR" b="1" i="1" smtClean="0">
                <a:effectLst/>
                <a:latin typeface="Comic Sans MS" pitchFamily="66" charset="0"/>
              </a:rPr>
              <a:t> </a:t>
            </a:r>
            <a:r>
              <a:rPr lang="pt-BR" sz="2400" b="1" i="1">
                <a:latin typeface="Comic Sans MS" pitchFamily="66" charset="0"/>
              </a:rPr>
              <a:t>Método do Papel de Filtro com variação nas condições de incubação</a:t>
            </a:r>
          </a:p>
          <a:p>
            <a:pPr>
              <a:buFontTx/>
              <a:buNone/>
              <a:defRPr/>
            </a:pPr>
            <a:endParaRPr lang="pt-BR" sz="2000" b="1">
              <a:effectLst/>
              <a:latin typeface="Comic Sans MS" pitchFamily="66" charset="0"/>
            </a:endParaRPr>
          </a:p>
          <a:p>
            <a:pPr>
              <a:buFontTx/>
              <a:buNone/>
              <a:defRPr/>
            </a:pPr>
            <a:r>
              <a:rPr lang="pt-BR" sz="2800" b="1">
                <a:latin typeface="Comic Sans MS" pitchFamily="66" charset="0"/>
              </a:rPr>
              <a:t>     ›</a:t>
            </a:r>
            <a:r>
              <a:rPr lang="pt-BR" sz="2400" b="1">
                <a:effectLst/>
                <a:latin typeface="Comic Sans MS" pitchFamily="66" charset="0"/>
              </a:rPr>
              <a:t> T</a:t>
            </a:r>
            <a:r>
              <a:rPr lang="pt-BR" sz="2400" b="1">
                <a:effectLst/>
                <a:latin typeface="Comic Sans MS" pitchFamily="66" charset="0"/>
                <a:cs typeface="Arial" charset="0"/>
              </a:rPr>
              <a:t>=10-15°C, </a:t>
            </a:r>
          </a:p>
          <a:p>
            <a:pPr>
              <a:buFontTx/>
              <a:buNone/>
              <a:defRPr/>
            </a:pPr>
            <a:endParaRPr lang="pt-BR" sz="1400" b="1">
              <a:effectLst/>
              <a:latin typeface="Comic Sans MS" pitchFamily="66" charset="0"/>
              <a:cs typeface="Arial" charset="0"/>
            </a:endParaRPr>
          </a:p>
          <a:p>
            <a:pPr>
              <a:buFontTx/>
              <a:buNone/>
              <a:defRPr/>
            </a:pPr>
            <a:r>
              <a:rPr lang="pt-BR" sz="2800" b="1">
                <a:latin typeface="Comic Sans MS" pitchFamily="66" charset="0"/>
              </a:rPr>
              <a:t>     ›</a:t>
            </a:r>
            <a:r>
              <a:rPr lang="pt-BR" sz="2400" b="1">
                <a:effectLst/>
                <a:latin typeface="Comic Sans MS" pitchFamily="66" charset="0"/>
                <a:cs typeface="Arial" charset="0"/>
              </a:rPr>
              <a:t> 15 dias,</a:t>
            </a:r>
          </a:p>
          <a:p>
            <a:pPr>
              <a:buFontTx/>
              <a:buNone/>
              <a:defRPr/>
            </a:pPr>
            <a:r>
              <a:rPr lang="pt-BR" sz="2400" b="1">
                <a:effectLst/>
                <a:latin typeface="Comic Sans MS" pitchFamily="66" charset="0"/>
                <a:cs typeface="Arial" charset="0"/>
              </a:rPr>
              <a:t> </a:t>
            </a:r>
          </a:p>
          <a:p>
            <a:pPr>
              <a:buFontTx/>
              <a:buNone/>
              <a:defRPr/>
            </a:pPr>
            <a:r>
              <a:rPr lang="pt-BR" sz="2800" b="1">
                <a:latin typeface="Comic Sans MS" pitchFamily="66" charset="0"/>
              </a:rPr>
              <a:t>     ›</a:t>
            </a:r>
            <a:r>
              <a:rPr lang="pt-BR" sz="2400" b="1">
                <a:effectLst/>
                <a:latin typeface="Comic Sans MS" pitchFamily="66" charset="0"/>
                <a:cs typeface="Arial" charset="0"/>
              </a:rPr>
              <a:t> Escuro </a:t>
            </a:r>
          </a:p>
          <a:p>
            <a:pPr>
              <a:buFontTx/>
              <a:buNone/>
              <a:defRPr/>
            </a:pPr>
            <a:endParaRPr lang="pt-BR" sz="1400" b="1">
              <a:effectLst/>
              <a:latin typeface="Comic Sans MS" pitchFamily="66" charset="0"/>
              <a:cs typeface="Arial" charset="0"/>
            </a:endParaRPr>
          </a:p>
          <a:p>
            <a:pPr>
              <a:lnSpc>
                <a:spcPct val="150000"/>
              </a:lnSpc>
              <a:buFont typeface="Wingdings" pitchFamily="2" charset="2"/>
              <a:buNone/>
              <a:defRPr/>
            </a:pPr>
            <a:r>
              <a:rPr lang="pt-BR" sz="2800" b="1">
                <a:latin typeface="Comic Sans MS" pitchFamily="66" charset="0"/>
              </a:rPr>
              <a:t>     ›</a:t>
            </a:r>
            <a:r>
              <a:rPr lang="pt-BR" sz="2400" b="1">
                <a:effectLst/>
                <a:latin typeface="Comic Sans MS" pitchFamily="66" charset="0"/>
                <a:cs typeface="Arial" charset="0"/>
              </a:rPr>
              <a:t> Detecção de: </a:t>
            </a:r>
          </a:p>
          <a:p>
            <a:pPr>
              <a:buFontTx/>
              <a:buNone/>
              <a:defRPr/>
            </a:pPr>
            <a:endParaRPr lang="pt-BR" sz="2400" b="1">
              <a:effectLst/>
              <a:latin typeface="Comic Sans MS" pitchFamily="66" charset="0"/>
              <a:cs typeface="Arial" charset="0"/>
            </a:endParaRPr>
          </a:p>
          <a:p>
            <a:pPr>
              <a:buFontTx/>
              <a:buNone/>
              <a:defRPr/>
            </a:pPr>
            <a:endParaRPr lang="pt-BR" b="1" smtClean="0">
              <a:effectLst/>
              <a:latin typeface="Comic Sans MS" pitchFamily="66" charset="0"/>
              <a:cs typeface="Arial" charset="0"/>
            </a:endParaRPr>
          </a:p>
          <a:p>
            <a:pPr>
              <a:buFontTx/>
              <a:buNone/>
              <a:defRPr/>
            </a:pPr>
            <a:endParaRPr lang="pt-BR" b="1" smtClean="0">
              <a:effectLst/>
              <a:latin typeface="Comic Sans MS" pitchFamily="66" charset="0"/>
            </a:endParaRPr>
          </a:p>
          <a:p>
            <a:pPr>
              <a:buFontTx/>
              <a:buNone/>
              <a:defRPr/>
            </a:pPr>
            <a:endParaRPr lang="pt-BR" b="1" smtClean="0">
              <a:effectLst/>
              <a:latin typeface="Comic Sans MS" pitchFamily="66" charset="0"/>
            </a:endParaRPr>
          </a:p>
        </p:txBody>
      </p:sp>
    </p:spTree>
    <p:extLst>
      <p:ext uri="{BB962C8B-B14F-4D97-AF65-F5344CB8AC3E}">
        <p14:creationId xmlns:p14="http://schemas.microsoft.com/office/powerpoint/2010/main" val="37301032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811213"/>
            <a:ext cx="8412162"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6"/>
          <p:cNvSpPr txBox="1">
            <a:spLocks noChangeArrowheads="1"/>
          </p:cNvSpPr>
          <p:nvPr/>
        </p:nvSpPr>
        <p:spPr bwMode="auto">
          <a:xfrm>
            <a:off x="2063750" y="5794376"/>
            <a:ext cx="81359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fontAlgn="base">
              <a:spcBef>
                <a:spcPct val="50000"/>
              </a:spcBef>
              <a:spcAft>
                <a:spcPct val="0"/>
              </a:spcAft>
              <a:buClrTx/>
              <a:buSzTx/>
              <a:buFontTx/>
              <a:buNone/>
            </a:pPr>
            <a:r>
              <a:rPr lang="pt-BR" altLang="pt-BR" sz="2000" b="1">
                <a:latin typeface="Comic Sans MS" panose="030F0702030302020204" pitchFamily="66" charset="0"/>
                <a:cs typeface="Arial" panose="020B0604020202020204" pitchFamily="34" charset="0"/>
              </a:rPr>
              <a:t>Micélio e esclerócios de </a:t>
            </a:r>
            <a:r>
              <a:rPr lang="pt-BR" altLang="pt-BR" sz="2000" b="1" i="1">
                <a:latin typeface="Comic Sans MS" panose="030F0702030302020204" pitchFamily="66" charset="0"/>
                <a:cs typeface="Arial" panose="020B0604020202020204" pitchFamily="34" charset="0"/>
              </a:rPr>
              <a:t>Sclerotinia sclerotiorum</a:t>
            </a:r>
            <a:r>
              <a:rPr lang="pt-BR" altLang="pt-BR" sz="2000" b="1">
                <a:latin typeface="Comic Sans MS" panose="030F0702030302020204" pitchFamily="66" charset="0"/>
                <a:cs typeface="Arial" panose="020B0604020202020204" pitchFamily="34" charset="0"/>
              </a:rPr>
              <a:t> em sementes – Fotos: J.C. Machado</a:t>
            </a:r>
          </a:p>
        </p:txBody>
      </p:sp>
    </p:spTree>
    <p:extLst>
      <p:ext uri="{BB962C8B-B14F-4D97-AF65-F5344CB8AC3E}">
        <p14:creationId xmlns:p14="http://schemas.microsoft.com/office/powerpoint/2010/main" val="29572880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792538" y="2276476"/>
            <a:ext cx="5473700" cy="4189413"/>
          </a:xfrm>
          <a:noFill/>
          <a:extLst>
            <a:ext uri="{909E8E84-426E-40DD-AFC4-6F175D3DCCD1}">
              <a14:hiddenFill xmlns:a14="http://schemas.microsoft.com/office/drawing/2010/main">
                <a:solidFill>
                  <a:srgbClr val="FFFFFF"/>
                </a:solidFill>
              </a14:hiddenFill>
            </a:ext>
          </a:extLst>
        </p:spPr>
      </p:pic>
      <p:sp>
        <p:nvSpPr>
          <p:cNvPr id="95235" name="Text Box 6"/>
          <p:cNvSpPr txBox="1">
            <a:spLocks noChangeArrowheads="1"/>
          </p:cNvSpPr>
          <p:nvPr/>
        </p:nvSpPr>
        <p:spPr bwMode="auto">
          <a:xfrm>
            <a:off x="1703389" y="1268414"/>
            <a:ext cx="8785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fontAlgn="base">
              <a:spcBef>
                <a:spcPct val="50000"/>
              </a:spcBef>
              <a:spcAft>
                <a:spcPct val="0"/>
              </a:spcAft>
              <a:buClrTx/>
              <a:buSzTx/>
              <a:buFontTx/>
              <a:buNone/>
            </a:pPr>
            <a:endParaRPr lang="pt-BR" altLang="pt-BR" sz="2000">
              <a:latin typeface="Comic Sans MS" panose="030F0702030302020204" pitchFamily="66" charset="0"/>
              <a:cs typeface="Arial" panose="020B0604020202020204" pitchFamily="34" charset="0"/>
            </a:endParaRPr>
          </a:p>
        </p:txBody>
      </p:sp>
      <p:sp>
        <p:nvSpPr>
          <p:cNvPr id="150532" name="Text Box 7"/>
          <p:cNvSpPr txBox="1">
            <a:spLocks noChangeArrowheads="1"/>
          </p:cNvSpPr>
          <p:nvPr/>
        </p:nvSpPr>
        <p:spPr bwMode="auto">
          <a:xfrm>
            <a:off x="2387600" y="981076"/>
            <a:ext cx="8280400" cy="1015663"/>
          </a:xfrm>
          <a:prstGeom prst="rect">
            <a:avLst/>
          </a:prstGeom>
          <a:noFill/>
          <a:ln w="9525">
            <a:noFill/>
            <a:miter lim="800000"/>
            <a:headEnd/>
            <a:tailEnd/>
          </a:ln>
        </p:spPr>
        <p:txBody>
          <a:bodyPr>
            <a:spAutoFit/>
          </a:bodyPr>
          <a:lstStyle/>
          <a:p>
            <a:pPr fontAlgn="base">
              <a:spcBef>
                <a:spcPct val="50000"/>
              </a:spcBef>
              <a:spcAft>
                <a:spcPct val="0"/>
              </a:spcAft>
              <a:defRPr/>
            </a:pPr>
            <a:r>
              <a:rPr lang="pt-BR" sz="2400" b="1">
                <a:latin typeface="Comic Sans MS" pitchFamily="66" charset="0"/>
                <a:cs typeface="Arial" charset="0"/>
              </a:rPr>
              <a:t>*</a:t>
            </a:r>
            <a:r>
              <a:rPr lang="pt-BR" sz="2400" b="1">
                <a:effectLst>
                  <a:outerShdw blurRad="38100" dist="38100" dir="2700000" algn="tl">
                    <a:srgbClr val="000000"/>
                  </a:outerShdw>
                </a:effectLst>
                <a:latin typeface="Comic Sans MS" pitchFamily="66" charset="0"/>
                <a:cs typeface="Arial" charset="0"/>
              </a:rPr>
              <a:t>Meio NEON – Detecção de </a:t>
            </a:r>
            <a:r>
              <a:rPr lang="pt-BR" sz="2400" b="1" i="1">
                <a:effectLst>
                  <a:outerShdw blurRad="38100" dist="38100" dir="2700000" algn="tl">
                    <a:srgbClr val="000000"/>
                  </a:outerShdw>
                </a:effectLst>
                <a:latin typeface="Comic Sans MS" pitchFamily="66" charset="0"/>
                <a:cs typeface="Arial" charset="0"/>
              </a:rPr>
              <a:t>Sclerotinia sclerotiorum</a:t>
            </a:r>
          </a:p>
          <a:p>
            <a:pPr fontAlgn="base">
              <a:spcBef>
                <a:spcPct val="50000"/>
              </a:spcBef>
              <a:spcAft>
                <a:spcPct val="0"/>
              </a:spcAft>
              <a:defRPr/>
            </a:pPr>
            <a:r>
              <a:rPr lang="pt-BR" sz="2000">
                <a:effectLst>
                  <a:outerShdw blurRad="38100" dist="38100" dir="2700000" algn="tl">
                    <a:srgbClr val="000000"/>
                  </a:outerShdw>
                </a:effectLst>
                <a:latin typeface="Comic Sans MS" pitchFamily="66" charset="0"/>
                <a:cs typeface="Arial" charset="0"/>
              </a:rPr>
              <a:t>  </a:t>
            </a:r>
            <a:r>
              <a:rPr lang="pt-BR" sz="2400" b="1">
                <a:effectLst>
                  <a:outerShdw blurRad="38100" dist="38100" dir="2700000" algn="tl">
                    <a:srgbClr val="000000"/>
                  </a:outerShdw>
                </a:effectLst>
                <a:latin typeface="Comic Sans MS" pitchFamily="66" charset="0"/>
                <a:cs typeface="Arial" charset="0"/>
              </a:rPr>
              <a:t>›</a:t>
            </a:r>
            <a:r>
              <a:rPr lang="pt-BR" sz="2400" b="1">
                <a:latin typeface="Comic Sans MS" pitchFamily="66" charset="0"/>
                <a:cs typeface="Arial" charset="0"/>
              </a:rPr>
              <a:t> </a:t>
            </a:r>
            <a:r>
              <a:rPr lang="pt-BR" sz="2400" b="1">
                <a:effectLst>
                  <a:outerShdw blurRad="38100" dist="38100" dir="2700000" algn="tl">
                    <a:srgbClr val="000000"/>
                  </a:outerShdw>
                </a:effectLst>
                <a:latin typeface="Comic Sans MS" pitchFamily="66" charset="0"/>
                <a:cs typeface="Arial" charset="0"/>
              </a:rPr>
              <a:t>Incubação     T = 20°C     5-8 dias</a:t>
            </a:r>
            <a:r>
              <a:rPr lang="pt-BR" sz="2400" b="1">
                <a:latin typeface="Comic Sans MS" pitchFamily="66" charset="0"/>
                <a:cs typeface="Arial" charset="0"/>
              </a:rPr>
              <a:t> </a:t>
            </a:r>
          </a:p>
        </p:txBody>
      </p:sp>
      <p:sp>
        <p:nvSpPr>
          <p:cNvPr id="197634" name="Rectangle 2"/>
          <p:cNvSpPr>
            <a:spLocks noChangeArrowheads="1"/>
          </p:cNvSpPr>
          <p:nvPr/>
        </p:nvSpPr>
        <p:spPr bwMode="auto">
          <a:xfrm>
            <a:off x="2135188" y="188914"/>
            <a:ext cx="8229600" cy="649287"/>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pt-BR" sz="2800" b="1" u="sng">
                <a:effectLst>
                  <a:outerShdw blurRad="38100" dist="38100" dir="2700000" algn="tl">
                    <a:srgbClr val="000000"/>
                  </a:outerShdw>
                </a:effectLst>
                <a:latin typeface="Comic Sans MS" pitchFamily="66" charset="0"/>
                <a:cs typeface="Arial" charset="0"/>
              </a:rPr>
              <a:t>EXAMES DAS SEMENTES INCUBADAS</a:t>
            </a:r>
          </a:p>
        </p:txBody>
      </p:sp>
    </p:spTree>
    <p:extLst>
      <p:ext uri="{BB962C8B-B14F-4D97-AF65-F5344CB8AC3E}">
        <p14:creationId xmlns:p14="http://schemas.microsoft.com/office/powerpoint/2010/main" val="7201161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2208213" y="188913"/>
            <a:ext cx="7772400" cy="1143000"/>
          </a:xfrm>
        </p:spPr>
        <p:txBody>
          <a:bodyPr/>
          <a:lstStyle/>
          <a:p>
            <a:pPr algn="ctr">
              <a:defRPr/>
            </a:pPr>
            <a:r>
              <a:rPr lang="pt-BR" sz="2400" b="1" dirty="0">
                <a:solidFill>
                  <a:schemeClr val="tx1"/>
                </a:solidFill>
                <a:latin typeface="Comic Sans MS" pitchFamily="66" charset="0"/>
              </a:rPr>
              <a:t>Principais patógenos do soja e seus níveis de tolerância</a:t>
            </a:r>
          </a:p>
        </p:txBody>
      </p:sp>
      <p:graphicFrame>
        <p:nvGraphicFramePr>
          <p:cNvPr id="169020" name="Group 60"/>
          <p:cNvGraphicFramePr>
            <a:graphicFrameLocks noGrp="1"/>
          </p:cNvGraphicFramePr>
          <p:nvPr>
            <p:extLst>
              <p:ext uri="{D42A27DB-BD31-4B8C-83A1-F6EECF244321}">
                <p14:modId xmlns:p14="http://schemas.microsoft.com/office/powerpoint/2010/main" val="2026906923"/>
              </p:ext>
            </p:extLst>
          </p:nvPr>
        </p:nvGraphicFramePr>
        <p:xfrm>
          <a:off x="2208213" y="1628775"/>
          <a:ext cx="7848600" cy="3430588"/>
        </p:xfrm>
        <a:graphic>
          <a:graphicData uri="http://schemas.openxmlformats.org/drawingml/2006/table">
            <a:tbl>
              <a:tblPr/>
              <a:tblGrid>
                <a:gridCol w="2616200"/>
                <a:gridCol w="2616200"/>
                <a:gridCol w="2616200"/>
              </a:tblGrid>
              <a:tr h="72072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0" u="none" strike="noStrike" cap="none" normalizeH="0" baseline="0" dirty="0" smtClean="0">
                          <a:ln>
                            <a:noFill/>
                          </a:ln>
                          <a:solidFill>
                            <a:schemeClr val="tx1"/>
                          </a:solidFill>
                          <a:effectLst>
                            <a:outerShdw blurRad="38100" dist="38100" dir="2700000" algn="tl">
                              <a:srgbClr val="FFFFFF"/>
                            </a:outerShdw>
                          </a:effectLst>
                          <a:latin typeface="Comic Sans MS" pitchFamily="66" charset="0"/>
                        </a:rPr>
                        <a:t>Patógeno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0" u="none" strike="noStrike" cap="none" normalizeH="0" baseline="0" smtClean="0">
                          <a:ln>
                            <a:noFill/>
                          </a:ln>
                          <a:solidFill>
                            <a:schemeClr val="tx1"/>
                          </a:solidFill>
                          <a:effectLst>
                            <a:outerShdw blurRad="38100" dist="38100" dir="2700000" algn="tl">
                              <a:srgbClr val="FFFFFF"/>
                            </a:outerShdw>
                          </a:effectLst>
                          <a:latin typeface="Comic Sans MS" pitchFamily="66" charset="0"/>
                        </a:rPr>
                        <a:t>Doença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0" u="none" strike="noStrike" cap="none" normalizeH="0" baseline="0" smtClean="0">
                          <a:ln>
                            <a:noFill/>
                          </a:ln>
                          <a:solidFill>
                            <a:schemeClr val="tx1"/>
                          </a:solidFill>
                          <a:effectLst>
                            <a:outerShdw blurRad="38100" dist="38100" dir="2700000" algn="tl">
                              <a:srgbClr val="FFFFFF"/>
                            </a:outerShdw>
                          </a:effectLst>
                          <a:latin typeface="Comic Sans MS" pitchFamily="66" charset="0"/>
                        </a:rPr>
                        <a:t>Nível de Tolerância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572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sz="2000" b="1" i="1" u="none" strike="noStrike" cap="none" normalizeH="0" baseline="0" smtClean="0">
                        <a:ln>
                          <a:noFill/>
                        </a:ln>
                        <a:solidFill>
                          <a:schemeClr val="tx1"/>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1" u="none" strike="noStrike" cap="none" normalizeH="0" baseline="0" smtClean="0">
                          <a:ln>
                            <a:noFill/>
                          </a:ln>
                          <a:solidFill>
                            <a:schemeClr val="tx1"/>
                          </a:solidFill>
                          <a:effectLst/>
                          <a:latin typeface="Comic Sans MS" pitchFamily="66" charset="0"/>
                        </a:rPr>
                        <a:t>Heterodera glycines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sz="2000" b="1" i="0" u="none" strike="noStrike" cap="none" normalizeH="0" baseline="0" smtClean="0">
                        <a:ln>
                          <a:noFill/>
                        </a:ln>
                        <a:solidFill>
                          <a:schemeClr val="tx1"/>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0" u="none" strike="noStrike" cap="none" normalizeH="0" baseline="0" smtClean="0">
                          <a:ln>
                            <a:noFill/>
                          </a:ln>
                          <a:solidFill>
                            <a:schemeClr val="tx1"/>
                          </a:solidFill>
                          <a:effectLst/>
                          <a:latin typeface="Comic Sans MS" pitchFamily="66" charset="0"/>
                        </a:rPr>
                        <a:t>Nematóide do Cisto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0" u="none" strike="noStrike" cap="none" normalizeH="0" baseline="0" smtClean="0">
                          <a:ln>
                            <a:noFill/>
                          </a:ln>
                          <a:solidFill>
                            <a:schemeClr val="tx1"/>
                          </a:solidFill>
                          <a:effectLst/>
                          <a:latin typeface="Comic Sans MS" pitchFamily="66" charset="0"/>
                        </a:rPr>
                        <a:t>Zero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4138">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sz="2000" b="1" i="1" u="none" strike="noStrike" cap="none" normalizeH="0" baseline="0" smtClean="0">
                        <a:ln>
                          <a:noFill/>
                        </a:ln>
                        <a:solidFill>
                          <a:schemeClr val="tx1"/>
                        </a:solidFill>
                        <a:effectLst/>
                        <a:latin typeface="Tahoma" pitchFamily="34" charset="0"/>
                        <a:cs typeface="Arial" charset="0"/>
                      </a:endParaRPr>
                    </a:p>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1" u="none" strike="noStrike" cap="none" normalizeH="0" baseline="0" smtClean="0">
                          <a:ln>
                            <a:noFill/>
                          </a:ln>
                          <a:solidFill>
                            <a:schemeClr val="tx1"/>
                          </a:solidFill>
                          <a:effectLst/>
                          <a:latin typeface="Tahoma" pitchFamily="34" charset="0"/>
                          <a:cs typeface="Arial" charset="0"/>
                        </a:rPr>
                        <a:t>Sclerotinia sclerotium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sz="2000" b="1" i="0" u="none" strike="noStrike" cap="none" normalizeH="0" baseline="0" smtClean="0">
                        <a:ln>
                          <a:noFill/>
                        </a:ln>
                        <a:solidFill>
                          <a:schemeClr val="tx1"/>
                        </a:solidFill>
                        <a:effectLst/>
                        <a:latin typeface="Comic Sans MS" pitchFamily="66" charset="0"/>
                        <a:cs typeface="Arial" charset="0"/>
                      </a:endParaRPr>
                    </a:p>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0" u="none" strike="noStrike" cap="none" normalizeH="0" baseline="0" smtClean="0">
                          <a:ln>
                            <a:noFill/>
                          </a:ln>
                          <a:solidFill>
                            <a:schemeClr val="tx1"/>
                          </a:solidFill>
                          <a:effectLst/>
                          <a:latin typeface="Comic Sans MS" pitchFamily="66" charset="0"/>
                          <a:cs typeface="Arial" charset="0"/>
                        </a:rPr>
                        <a:t>Mofo Branco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2000" b="1" i="0" u="none" strike="noStrike" cap="none" normalizeH="0" baseline="0" dirty="0" smtClean="0">
                          <a:ln>
                            <a:noFill/>
                          </a:ln>
                          <a:solidFill>
                            <a:schemeClr val="tx1"/>
                          </a:solidFill>
                          <a:effectLst/>
                          <a:latin typeface="Comic Sans MS" pitchFamily="66" charset="0"/>
                        </a:rPr>
                        <a:t>Zero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068565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2005014" y="0"/>
            <a:ext cx="86629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pt-BR" altLang="pt-BR" sz="1800" b="1">
                <a:latin typeface="Comic Sans MS" panose="030F0702030302020204" pitchFamily="66" charset="0"/>
                <a:cs typeface="Arial" panose="020B0604020202020204" pitchFamily="34" charset="0"/>
              </a:rPr>
              <a:t>FUNGICIDAS REGISTRADOS PARA O TRATAMENTO DE SEMENTES DE SOJA NO BRASIL – 2010   </a:t>
            </a:r>
            <a:r>
              <a:rPr lang="pt-BR" altLang="pt-BR" sz="1400" b="1">
                <a:latin typeface="Comic Sans MS" panose="030F0702030302020204" pitchFamily="66" charset="0"/>
                <a:cs typeface="Arial" panose="020B0604020202020204" pitchFamily="34" charset="0"/>
              </a:rPr>
              <a:t>(continua)</a:t>
            </a:r>
            <a:endParaRPr lang="pt-BR" altLang="pt-BR" sz="1800" b="1">
              <a:latin typeface="Comic Sans MS" panose="030F0702030302020204" pitchFamily="66" charset="0"/>
              <a:cs typeface="Arial" panose="020B0604020202020204" pitchFamily="34" charset="0"/>
            </a:endParaRPr>
          </a:p>
        </p:txBody>
      </p:sp>
      <p:graphicFrame>
        <p:nvGraphicFramePr>
          <p:cNvPr id="110635" name="Group 43"/>
          <p:cNvGraphicFramePr>
            <a:graphicFrameLocks noGrp="1"/>
          </p:cNvGraphicFramePr>
          <p:nvPr>
            <p:ph/>
            <p:extLst>
              <p:ext uri="{D42A27DB-BD31-4B8C-83A1-F6EECF244321}">
                <p14:modId xmlns:p14="http://schemas.microsoft.com/office/powerpoint/2010/main" val="3833505764"/>
              </p:ext>
            </p:extLst>
          </p:nvPr>
        </p:nvGraphicFramePr>
        <p:xfrm>
          <a:off x="1992313" y="981076"/>
          <a:ext cx="8229600" cy="4846807"/>
        </p:xfrm>
        <a:graphic>
          <a:graphicData uri="http://schemas.openxmlformats.org/drawingml/2006/table">
            <a:tbl>
              <a:tblPr/>
              <a:tblGrid>
                <a:gridCol w="2087562"/>
                <a:gridCol w="4103688"/>
                <a:gridCol w="2038350"/>
              </a:tblGrid>
              <a:tr h="518126">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1" i="0"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INGREDIENTE ATIVO</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NOME COMERCIAL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ALVOS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26">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CAPTANA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Captan 500TS, 750TS, Captan SC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Cd/t, Php, Rs, Fs, Fp, Aspp, Pspp</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510">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CARBENDAZIM</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Atempla, Carben 500SC, Carbendazim 500DVA Agro, Carbendazim CCAB 500SC, Carbomax 500SC, Dderosal 500BCS, Derosal 500SC, Fungicarb 500SC, Lead, Mandarim, Minx 500SC, Portero, Prevent, Rodazim 500SC, Tarkill SC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Phpm, Php, Cd/t, Ck, Cs, Rs, Fp, Co, Af, Aspp, Po, Pspp</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4002">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DIFENOCONAZOL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Spectro</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Cs, Rs, Fs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3205">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FLUDIOXONIL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Maxim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Ck, Rs, Fs </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772">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FLUQUINCONAZOL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Atento</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 Pp</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772">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FLUTRIAFOL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Vincit 50SC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Ck, Pp</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26">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TIOFANATO METÍLICO</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Cercobin 500SC, Estrela 500SC, Fianco SC, Mofotil, Pomme, Protection, Tidy 700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Cd</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Ck</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Php</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Fo,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Fs</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Aspp</a:t>
                      </a:r>
                      <a:endPar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 name="Text Box 3"/>
          <p:cNvSpPr txBox="1">
            <a:spLocks noChangeArrowheads="1"/>
          </p:cNvSpPr>
          <p:nvPr/>
        </p:nvSpPr>
        <p:spPr bwMode="auto">
          <a:xfrm>
            <a:off x="1919289" y="6021389"/>
            <a:ext cx="8497887" cy="83099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sz="4000" b="1">
                <a:solidFill>
                  <a:srgbClr val="3333FF"/>
                </a:solidFill>
                <a:latin typeface="Arial" panose="020B0604020202020204" pitchFamily="34" charset="0"/>
                <a:cs typeface="Arial" panose="020B0604020202020204" pitchFamily="34" charset="0"/>
              </a:defRPr>
            </a:lvl1pPr>
            <a:lvl2pPr marL="742950" indent="-285750" eaLnBrk="0" hangingPunct="0">
              <a:defRPr sz="4000" b="1">
                <a:solidFill>
                  <a:srgbClr val="3333FF"/>
                </a:solidFill>
                <a:latin typeface="Arial" panose="020B0604020202020204" pitchFamily="34" charset="0"/>
                <a:cs typeface="Arial" panose="020B0604020202020204" pitchFamily="34" charset="0"/>
              </a:defRPr>
            </a:lvl2pPr>
            <a:lvl3pPr marL="1143000" indent="-228600" eaLnBrk="0" hangingPunct="0">
              <a:defRPr sz="4000" b="1">
                <a:solidFill>
                  <a:srgbClr val="3333FF"/>
                </a:solidFill>
                <a:latin typeface="Arial" panose="020B0604020202020204" pitchFamily="34" charset="0"/>
                <a:cs typeface="Arial" panose="020B0604020202020204" pitchFamily="34" charset="0"/>
              </a:defRPr>
            </a:lvl3pPr>
            <a:lvl4pPr marL="1600200" indent="-228600" eaLnBrk="0" hangingPunct="0">
              <a:defRPr sz="4000" b="1">
                <a:solidFill>
                  <a:srgbClr val="3333FF"/>
                </a:solidFill>
                <a:latin typeface="Arial" panose="020B0604020202020204" pitchFamily="34" charset="0"/>
                <a:cs typeface="Arial" panose="020B0604020202020204" pitchFamily="34" charset="0"/>
              </a:defRPr>
            </a:lvl4pPr>
            <a:lvl5pPr marL="2057400" indent="-228600" eaLnBrk="0" hangingPunct="0">
              <a:defRPr sz="4000" b="1">
                <a:solidFill>
                  <a:srgbClr val="3333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defRPr/>
            </a:pPr>
            <a:r>
              <a:rPr lang="pt-BR" altLang="pt-BR" sz="1200" i="1">
                <a:solidFill>
                  <a:schemeClr val="tx1"/>
                </a:solidFill>
                <a:latin typeface="Comic Sans MS" panose="030F0702030302020204" pitchFamily="66" charset="0"/>
              </a:rPr>
              <a:t>Aspp=Aspergillus spp</a:t>
            </a:r>
            <a:r>
              <a:rPr lang="pt-BR" altLang="pt-BR" sz="1200">
                <a:solidFill>
                  <a:schemeClr val="tx1"/>
                </a:solidFill>
                <a:latin typeface="Comic Sans MS" panose="030F0702030302020204" pitchFamily="66" charset="0"/>
              </a:rPr>
              <a:t>, </a:t>
            </a:r>
            <a:r>
              <a:rPr lang="pt-BR" altLang="pt-BR" sz="1200" i="1">
                <a:solidFill>
                  <a:schemeClr val="tx1"/>
                </a:solidFill>
                <a:latin typeface="Comic Sans MS" panose="030F0702030302020204" pitchFamily="66" charset="0"/>
              </a:rPr>
              <a:t>Af=A. flavus,</a:t>
            </a:r>
            <a:r>
              <a:rPr lang="pt-BR" altLang="pt-BR" sz="1200">
                <a:solidFill>
                  <a:schemeClr val="tx1"/>
                </a:solidFill>
                <a:latin typeface="Comic Sans MS" panose="030F0702030302020204" pitchFamily="66" charset="0"/>
              </a:rPr>
              <a:t> </a:t>
            </a:r>
            <a:r>
              <a:rPr lang="pt-BR" altLang="pt-BR" sz="1200" i="1">
                <a:solidFill>
                  <a:schemeClr val="tx1"/>
                </a:solidFill>
                <a:latin typeface="Comic Sans MS" panose="030F0702030302020204" pitchFamily="66" charset="0"/>
              </a:rPr>
              <a:t>Cd/t=Colletotrichum dematium/truncata, Ck=Cercospora kikuchii, Co=Corynespora cassiicola, Cs=C. sojina, Fo= Fusarium oxysporum, Fp=F. pallidoroseum, Fs=F. solani, Php= Phomopsis sojae, Phpm=Phomopsis sojae </a:t>
            </a:r>
            <a:r>
              <a:rPr lang="pt-BR" altLang="pt-BR" sz="1200">
                <a:solidFill>
                  <a:schemeClr val="tx1"/>
                </a:solidFill>
                <a:latin typeface="Comic Sans MS" panose="030F0702030302020204" pitchFamily="66" charset="0"/>
              </a:rPr>
              <a:t>f.sp. </a:t>
            </a:r>
            <a:r>
              <a:rPr lang="pt-BR" altLang="pt-BR" sz="1200" i="1">
                <a:solidFill>
                  <a:schemeClr val="tx1"/>
                </a:solidFill>
                <a:latin typeface="Comic Sans MS" panose="030F0702030302020204" pitchFamily="66" charset="0"/>
              </a:rPr>
              <a:t>meridionalis, Pspp=Penicillium </a:t>
            </a:r>
            <a:r>
              <a:rPr lang="pt-BR" altLang="pt-BR" sz="1200">
                <a:solidFill>
                  <a:schemeClr val="tx1"/>
                </a:solidFill>
                <a:latin typeface="Comic Sans MS" panose="030F0702030302020204" pitchFamily="66" charset="0"/>
              </a:rPr>
              <a:t>spp,</a:t>
            </a:r>
            <a:r>
              <a:rPr lang="pt-BR" altLang="pt-BR" sz="1200" i="1">
                <a:solidFill>
                  <a:schemeClr val="tx1"/>
                </a:solidFill>
                <a:latin typeface="Comic Sans MS" panose="030F0702030302020204" pitchFamily="66" charset="0"/>
              </a:rPr>
              <a:t> Po=P. oxalicum, Pp=Phakopsora pachyrhizi</a:t>
            </a:r>
            <a:endParaRPr lang="pt-BR" altLang="pt-BR" sz="1200">
              <a:solidFill>
                <a:schemeClr val="tx1"/>
              </a:solidFill>
              <a:latin typeface="Comic Sans MS" panose="030F0702030302020204" pitchFamily="66" charset="0"/>
            </a:endParaRPr>
          </a:p>
        </p:txBody>
      </p:sp>
    </p:spTree>
    <p:extLst>
      <p:ext uri="{BB962C8B-B14F-4D97-AF65-F5344CB8AC3E}">
        <p14:creationId xmlns:p14="http://schemas.microsoft.com/office/powerpoint/2010/main" val="10341609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005014" y="0"/>
            <a:ext cx="86629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pt-BR" altLang="pt-BR" sz="1800" b="1" dirty="0">
                <a:latin typeface="Comic Sans MS" panose="030F0702030302020204" pitchFamily="66" charset="0"/>
                <a:cs typeface="Arial" panose="020B0604020202020204" pitchFamily="34" charset="0"/>
              </a:rPr>
              <a:t>FUNGICIDAS REGISTRADOS PARA O TRATAMENTO DE SEMENTES DE SOJA NO BRASIL – 2010  </a:t>
            </a:r>
            <a:r>
              <a:rPr lang="pt-BR" altLang="pt-BR" sz="1400" b="1" dirty="0">
                <a:latin typeface="Comic Sans MS" panose="030F0702030302020204" pitchFamily="66" charset="0"/>
                <a:cs typeface="Arial" panose="020B0604020202020204" pitchFamily="34" charset="0"/>
              </a:rPr>
              <a:t>(continua)</a:t>
            </a:r>
            <a:endParaRPr lang="pt-BR" altLang="pt-BR" sz="1800" b="1" dirty="0">
              <a:latin typeface="Comic Sans MS" panose="030F0702030302020204" pitchFamily="66" charset="0"/>
              <a:cs typeface="Arial" panose="020B0604020202020204" pitchFamily="34" charset="0"/>
            </a:endParaRPr>
          </a:p>
        </p:txBody>
      </p:sp>
      <p:graphicFrame>
        <p:nvGraphicFramePr>
          <p:cNvPr id="111662" name="Group 46"/>
          <p:cNvGraphicFramePr>
            <a:graphicFrameLocks noGrp="1"/>
          </p:cNvGraphicFramePr>
          <p:nvPr>
            <p:ph/>
            <p:extLst>
              <p:ext uri="{D42A27DB-BD31-4B8C-83A1-F6EECF244321}">
                <p14:modId xmlns:p14="http://schemas.microsoft.com/office/powerpoint/2010/main" val="2060678007"/>
              </p:ext>
            </p:extLst>
          </p:nvPr>
        </p:nvGraphicFramePr>
        <p:xfrm>
          <a:off x="1981200" y="981076"/>
          <a:ext cx="8229600" cy="4897437"/>
        </p:xfrm>
        <a:graphic>
          <a:graphicData uri="http://schemas.openxmlformats.org/drawingml/2006/table">
            <a:tbl>
              <a:tblPr/>
              <a:tblGrid>
                <a:gridCol w="2962275"/>
                <a:gridCol w="2881313"/>
                <a:gridCol w="2386012"/>
              </a:tblGrid>
              <a:tr h="503270">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1" i="0"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INGREDIENTE ATIVO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NOME COMERCIAL</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ALVOS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424">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TIRAM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Rhodiauam SC, Sementiram 500SC, Thiram 480TS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Ck, Php, Fo, Fs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36">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TOLILFLUANIDA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Euparen M 500WP</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Ck, Cd/t, Phpm, Aspp, Pspp</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424">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MISTURAS</a:t>
                      </a: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DUPLAS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36">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CARBENDAZIM+TIRAM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Derosal Plus, Protreat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Ck, Cd/t, Php, Phpm, Fp</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67">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CARBOXINA+TIRAM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Anchor SC, Vitavax+thiram 200SC, Vitavax+thiram WP</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Ck</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Cs</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Cd</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Php</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Phpm</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Sep</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Sr</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Ph</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Py</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Cc</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Ch</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Aspp</a:t>
                      </a:r>
                      <a:r>
                        <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rPr>
                        <a:t>, </a:t>
                      </a:r>
                      <a:r>
                        <a:rPr kumimoji="0" lang="pt-BR" altLang="pt-BR" sz="1400" b="0" i="1" u="none" strike="noStrike" cap="none" normalizeH="0" baseline="0" dirty="0" err="1" smtClean="0">
                          <a:ln>
                            <a:noFill/>
                          </a:ln>
                          <a:solidFill>
                            <a:schemeClr val="tx1"/>
                          </a:solidFill>
                          <a:effectLst/>
                          <a:latin typeface="Comic Sans MS" panose="030F0702030302020204" pitchFamily="66" charset="0"/>
                          <a:cs typeface="Arial" panose="020B0604020202020204" pitchFamily="34" charset="0"/>
                        </a:rPr>
                        <a:t>Pspp</a:t>
                      </a:r>
                      <a:endPar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36">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 FLUAZINAM+TIOFANATO METÍLICO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 Certeza</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Sc, Cd/t, Ck, Php, Rs, Sep, Fp</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424">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FLUDIOXONIL+METALAXYLM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Apron RFC, MaximXL</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altLang="pt-BR" sz="1400" b="0" i="1"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Ck, Php, Rs, Py, Fp, Af</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20">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endParaRPr kumimoji="0" lang="pt-BR" altLang="pt-BR" sz="1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hlink"/>
                        </a:buClr>
                        <a:buSzPct val="120000"/>
                        <a:defRPr sz="28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eaLnBrk="0" hangingPunct="0">
                        <a:spcBef>
                          <a:spcPct val="20000"/>
                        </a:spcBef>
                        <a:buClr>
                          <a:schemeClr val="hlink"/>
                        </a:buClr>
                        <a:buSzPct val="120000"/>
                        <a:defRPr sz="20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defRPr>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120000"/>
                        <a:buFontTx/>
                        <a:buNone/>
                        <a:tabLst/>
                      </a:pPr>
                      <a:endParaRPr kumimoji="0" lang="pt-BR" altLang="pt-BR" sz="1400" b="0" i="1" u="none" strike="noStrike" cap="none" normalizeH="0" baseline="0" dirty="0" smtClean="0">
                        <a:ln>
                          <a:noFill/>
                        </a:ln>
                        <a:solidFill>
                          <a:schemeClr val="tx1"/>
                        </a:solidFill>
                        <a:effectLst/>
                        <a:latin typeface="Comic Sans MS" panose="030F0702030302020204" pitchFamily="66"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
        <p:nvSpPr>
          <p:cNvPr id="50" name="Text Box 3"/>
          <p:cNvSpPr txBox="1">
            <a:spLocks noChangeArrowheads="1"/>
          </p:cNvSpPr>
          <p:nvPr/>
        </p:nvSpPr>
        <p:spPr bwMode="auto">
          <a:xfrm>
            <a:off x="1919289" y="5805489"/>
            <a:ext cx="8497887" cy="83099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sz="4000" b="1">
                <a:solidFill>
                  <a:srgbClr val="3333FF"/>
                </a:solidFill>
                <a:latin typeface="Arial" panose="020B0604020202020204" pitchFamily="34" charset="0"/>
                <a:cs typeface="Arial" panose="020B0604020202020204" pitchFamily="34" charset="0"/>
              </a:defRPr>
            </a:lvl1pPr>
            <a:lvl2pPr marL="742950" indent="-285750" eaLnBrk="0" hangingPunct="0">
              <a:defRPr sz="4000" b="1">
                <a:solidFill>
                  <a:srgbClr val="3333FF"/>
                </a:solidFill>
                <a:latin typeface="Arial" panose="020B0604020202020204" pitchFamily="34" charset="0"/>
                <a:cs typeface="Arial" panose="020B0604020202020204" pitchFamily="34" charset="0"/>
              </a:defRPr>
            </a:lvl2pPr>
            <a:lvl3pPr marL="1143000" indent="-228600" eaLnBrk="0" hangingPunct="0">
              <a:defRPr sz="4000" b="1">
                <a:solidFill>
                  <a:srgbClr val="3333FF"/>
                </a:solidFill>
                <a:latin typeface="Arial" panose="020B0604020202020204" pitchFamily="34" charset="0"/>
                <a:cs typeface="Arial" panose="020B0604020202020204" pitchFamily="34" charset="0"/>
              </a:defRPr>
            </a:lvl3pPr>
            <a:lvl4pPr marL="1600200" indent="-228600" eaLnBrk="0" hangingPunct="0">
              <a:defRPr sz="4000" b="1">
                <a:solidFill>
                  <a:srgbClr val="3333FF"/>
                </a:solidFill>
                <a:latin typeface="Arial" panose="020B0604020202020204" pitchFamily="34" charset="0"/>
                <a:cs typeface="Arial" panose="020B0604020202020204" pitchFamily="34" charset="0"/>
              </a:defRPr>
            </a:lvl4pPr>
            <a:lvl5pPr marL="2057400" indent="-228600" eaLnBrk="0" hangingPunct="0">
              <a:defRPr sz="4000" b="1">
                <a:solidFill>
                  <a:srgbClr val="3333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000" b="1">
                <a:solidFill>
                  <a:srgbClr val="3333FF"/>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defRPr/>
            </a:pPr>
            <a:r>
              <a:rPr lang="pt-BR" altLang="pt-BR" sz="1200" i="1">
                <a:solidFill>
                  <a:schemeClr val="tx1"/>
                </a:solidFill>
                <a:latin typeface="Comic Sans MS" panose="030F0702030302020204" pitchFamily="66" charset="0"/>
              </a:rPr>
              <a:t>Aspp=Aspergillus spp</a:t>
            </a:r>
            <a:r>
              <a:rPr lang="pt-BR" altLang="pt-BR" sz="1200">
                <a:solidFill>
                  <a:schemeClr val="tx1"/>
                </a:solidFill>
                <a:latin typeface="Comic Sans MS" panose="030F0702030302020204" pitchFamily="66" charset="0"/>
              </a:rPr>
              <a:t>, </a:t>
            </a:r>
            <a:r>
              <a:rPr lang="pt-BR" altLang="pt-BR" sz="1200" i="1">
                <a:solidFill>
                  <a:schemeClr val="tx1"/>
                </a:solidFill>
                <a:latin typeface="Comic Sans MS" panose="030F0702030302020204" pitchFamily="66" charset="0"/>
              </a:rPr>
              <a:t>Cd/t=Colletotrichum dematium/truncata, Cc=Cladosporium cladosporioides, Ch=Cladosporium herbarum, Ck=Cercospora kikuchii, Cs=C. sojina, Fo= Fusarium oxysporum, Fp=F. pallidoroseum, Fs=F. solani, Ph=Phoma </a:t>
            </a:r>
            <a:r>
              <a:rPr lang="pt-BR" altLang="pt-BR" sz="1200">
                <a:solidFill>
                  <a:schemeClr val="tx1"/>
                </a:solidFill>
                <a:latin typeface="Comic Sans MS" panose="030F0702030302020204" pitchFamily="66" charset="0"/>
              </a:rPr>
              <a:t>sp</a:t>
            </a:r>
            <a:r>
              <a:rPr lang="pt-BR" altLang="pt-BR" sz="1200" i="1">
                <a:solidFill>
                  <a:schemeClr val="tx1"/>
                </a:solidFill>
                <a:latin typeface="Comic Sans MS" panose="030F0702030302020204" pitchFamily="66" charset="0"/>
              </a:rPr>
              <a:t>, Php= Phomopsis sojae, Phpm=Phomopsis sojae </a:t>
            </a:r>
            <a:r>
              <a:rPr lang="pt-BR" altLang="pt-BR" sz="1200">
                <a:solidFill>
                  <a:schemeClr val="tx1"/>
                </a:solidFill>
                <a:latin typeface="Comic Sans MS" panose="030F0702030302020204" pitchFamily="66" charset="0"/>
              </a:rPr>
              <a:t>f.sp. </a:t>
            </a:r>
            <a:r>
              <a:rPr lang="pt-BR" altLang="pt-BR" sz="1200" i="1">
                <a:solidFill>
                  <a:schemeClr val="tx1"/>
                </a:solidFill>
                <a:latin typeface="Comic Sans MS" panose="030F0702030302020204" pitchFamily="66" charset="0"/>
              </a:rPr>
              <a:t>meridionalis, Py=Pythium </a:t>
            </a:r>
            <a:r>
              <a:rPr lang="pt-BR" altLang="pt-BR" sz="1200">
                <a:solidFill>
                  <a:schemeClr val="tx1"/>
                </a:solidFill>
                <a:latin typeface="Comic Sans MS" panose="030F0702030302020204" pitchFamily="66" charset="0"/>
              </a:rPr>
              <a:t>sp, </a:t>
            </a:r>
            <a:r>
              <a:rPr lang="pt-BR" altLang="pt-BR" sz="1200" i="1">
                <a:solidFill>
                  <a:schemeClr val="tx1"/>
                </a:solidFill>
                <a:latin typeface="Comic Sans MS" panose="030F0702030302020204" pitchFamily="66" charset="0"/>
              </a:rPr>
              <a:t>Sep=Septoria glycines, Sr=Sclerotium rolfsii</a:t>
            </a:r>
          </a:p>
        </p:txBody>
      </p:sp>
    </p:spTree>
    <p:extLst>
      <p:ext uri="{BB962C8B-B14F-4D97-AF65-F5344CB8AC3E}">
        <p14:creationId xmlns:p14="http://schemas.microsoft.com/office/powerpoint/2010/main" val="4003678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38200" y="965915"/>
            <a:ext cx="10515600" cy="5211048"/>
          </a:xfrm>
        </p:spPr>
        <p:txBody>
          <a:bodyPr vert="horz" lIns="91440" tIns="45720" rIns="91440" bIns="45720" rtlCol="0">
            <a:normAutofit/>
          </a:bodyPr>
          <a:lstStyle/>
          <a:p>
            <a:pPr marL="0" indent="0" algn="ctr">
              <a:lnSpc>
                <a:spcPct val="150000"/>
              </a:lnSpc>
              <a:spcBef>
                <a:spcPts val="0"/>
              </a:spcBef>
              <a:buNone/>
            </a:pPr>
            <a:r>
              <a:rPr lang="pt-BR" sz="3200" b="1" u="sng" dirty="0" smtClean="0"/>
              <a:t>TRATAMENTO INDUSTRIAL DE SEMENTES (TSI)</a:t>
            </a:r>
          </a:p>
          <a:p>
            <a:pPr marL="0" indent="0" algn="just">
              <a:lnSpc>
                <a:spcPct val="150000"/>
              </a:lnSpc>
              <a:spcBef>
                <a:spcPts val="0"/>
              </a:spcBef>
              <a:buNone/>
            </a:pPr>
            <a:r>
              <a:rPr lang="pt-BR" sz="2000" dirty="0" smtClean="0"/>
              <a:t>TRATAMENTO DE SEMENTES, COM FINS COMERCIAIS, QUE UTILIZA TÉCNICAS, PRODUTOS, MÁQUINAS E EQUIPAMENTOS ESPECÍFICOS REALIZADO PELO PRODUTOR DE SEMENTES, REEMBALADOR DE SEMENTES OU BENEFICIADOR DE SEMENTES, DE FORMA A PRESERVAR A QUALIDADE FÍSICA,  FISIOLÓGICA E FITOSSANITÁRIA DAS SEMENTES, A SAÚDE DOS OPERADORES E USUÁRIOS E O MEIO AMBIENTE, CONFORME CRITÉRIOS ESTABELECIDOS EM NORMAS ESPECÍFICAS.</a:t>
            </a:r>
          </a:p>
          <a:p>
            <a:pPr marL="0" indent="0" algn="ctr">
              <a:lnSpc>
                <a:spcPct val="150000"/>
              </a:lnSpc>
              <a:spcBef>
                <a:spcPts val="600"/>
              </a:spcBef>
              <a:buNone/>
            </a:pPr>
            <a:endParaRPr lang="pt-BR" dirty="0"/>
          </a:p>
        </p:txBody>
      </p:sp>
      <p:sp>
        <p:nvSpPr>
          <p:cNvPr id="5" name="CaixaDeTexto 4"/>
          <p:cNvSpPr txBox="1"/>
          <p:nvPr/>
        </p:nvSpPr>
        <p:spPr>
          <a:xfrm>
            <a:off x="5635397" y="6581001"/>
            <a:ext cx="6556603" cy="276999"/>
          </a:xfrm>
          <a:prstGeom prst="rect">
            <a:avLst/>
          </a:prstGeom>
          <a:noFill/>
        </p:spPr>
        <p:txBody>
          <a:bodyPr wrap="none" rtlCol="0">
            <a:spAutoFit/>
          </a:bodyPr>
          <a:lstStyle/>
          <a:p>
            <a:r>
              <a:rPr lang="pt-BR" sz="1200" dirty="0" smtClean="0"/>
              <a:t>FONTE: DECRETO REGULAMENTADOR LEI 10.711/2003 (SISTEMA NACIONAL DE SEMENTES E MUDAS) </a:t>
            </a:r>
            <a:endParaRPr lang="pt-BR" sz="1200" dirty="0"/>
          </a:p>
        </p:txBody>
      </p:sp>
    </p:spTree>
    <p:extLst>
      <p:ext uri="{BB962C8B-B14F-4D97-AF65-F5344CB8AC3E}">
        <p14:creationId xmlns:p14="http://schemas.microsoft.com/office/powerpoint/2010/main" val="29424616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122821" y="100171"/>
            <a:ext cx="10103519"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0" fontAlgn="base" hangingPunct="0">
              <a:spcBef>
                <a:spcPct val="0"/>
              </a:spcBef>
              <a:spcAft>
                <a:spcPct val="0"/>
              </a:spcAft>
              <a:buClrTx/>
              <a:buSzTx/>
              <a:buFontTx/>
              <a:buNone/>
            </a:pPr>
            <a:r>
              <a:rPr lang="pt-BR" altLang="pt-BR" sz="1800" b="1" dirty="0">
                <a:latin typeface="Comic Sans MS" panose="030F0702030302020204" pitchFamily="66" charset="0"/>
                <a:cs typeface="Arial" panose="020B0604020202020204" pitchFamily="34" charset="0"/>
              </a:rPr>
              <a:t>MISTURA TRIPLA DE FUNGICIDAS E INSETICIDA REGISTRADO PARA O TRATAMENTO DE SEMENTES DE SOJA NO BRASIL – 2010  </a:t>
            </a:r>
          </a:p>
        </p:txBody>
      </p:sp>
      <p:sp>
        <p:nvSpPr>
          <p:cNvPr id="183299" name="Text Box 3"/>
          <p:cNvSpPr txBox="1">
            <a:spLocks noChangeArrowheads="1"/>
          </p:cNvSpPr>
          <p:nvPr/>
        </p:nvSpPr>
        <p:spPr bwMode="auto">
          <a:xfrm>
            <a:off x="1919289" y="2349501"/>
            <a:ext cx="8497887" cy="4603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just" fontAlgn="base">
              <a:spcBef>
                <a:spcPct val="50000"/>
              </a:spcBef>
              <a:spcAft>
                <a:spcPct val="0"/>
              </a:spcAft>
              <a:defRPr/>
            </a:pPr>
            <a:r>
              <a:rPr lang="pt-BR" sz="1200" b="1" i="1" dirty="0" err="1">
                <a:latin typeface="Comic Sans MS" pitchFamily="66" charset="0"/>
                <a:cs typeface="Arial" charset="0"/>
              </a:rPr>
              <a:t>Af</a:t>
            </a:r>
            <a:r>
              <a:rPr lang="pt-BR" sz="1200" b="1" i="1" dirty="0">
                <a:latin typeface="Comic Sans MS" pitchFamily="66" charset="0"/>
                <a:cs typeface="Arial" charset="0"/>
              </a:rPr>
              <a:t>=</a:t>
            </a:r>
            <a:r>
              <a:rPr lang="pt-BR" sz="1200" b="1" i="1" dirty="0" err="1">
                <a:latin typeface="Comic Sans MS" pitchFamily="66" charset="0"/>
                <a:cs typeface="Arial" charset="0"/>
              </a:rPr>
              <a:t>Aspergillus</a:t>
            </a:r>
            <a:r>
              <a:rPr lang="pt-BR" sz="1200" b="1" i="1" dirty="0">
                <a:latin typeface="Comic Sans MS" pitchFamily="66" charset="0"/>
                <a:cs typeface="Arial" charset="0"/>
              </a:rPr>
              <a:t> </a:t>
            </a:r>
            <a:r>
              <a:rPr lang="pt-BR" sz="1200" b="1" i="1" dirty="0" err="1">
                <a:latin typeface="Comic Sans MS" pitchFamily="66" charset="0"/>
                <a:cs typeface="Arial" charset="0"/>
              </a:rPr>
              <a:t>flavus</a:t>
            </a:r>
            <a:r>
              <a:rPr lang="pt-BR" sz="1200" b="1" dirty="0">
                <a:latin typeface="Comic Sans MS" pitchFamily="66" charset="0"/>
                <a:cs typeface="Arial" charset="0"/>
              </a:rPr>
              <a:t>, </a:t>
            </a:r>
            <a:r>
              <a:rPr lang="pt-BR" sz="1200" b="1" i="1" dirty="0" err="1">
                <a:latin typeface="Comic Sans MS" pitchFamily="66" charset="0"/>
                <a:cs typeface="Arial" charset="0"/>
              </a:rPr>
              <a:t>Cd</a:t>
            </a:r>
            <a:r>
              <a:rPr lang="pt-BR" sz="1200" b="1" i="1" dirty="0">
                <a:latin typeface="Comic Sans MS" pitchFamily="66" charset="0"/>
                <a:cs typeface="Arial" charset="0"/>
              </a:rPr>
              <a:t>/t=</a:t>
            </a:r>
            <a:r>
              <a:rPr lang="pt-BR" sz="1200" b="1" i="1" dirty="0" err="1">
                <a:latin typeface="Comic Sans MS" pitchFamily="66" charset="0"/>
                <a:cs typeface="Arial" charset="0"/>
              </a:rPr>
              <a:t>Colletotrichum</a:t>
            </a:r>
            <a:r>
              <a:rPr lang="pt-BR" sz="1200" b="1" i="1" dirty="0">
                <a:latin typeface="Comic Sans MS" pitchFamily="66" charset="0"/>
                <a:cs typeface="Arial" charset="0"/>
              </a:rPr>
              <a:t> </a:t>
            </a:r>
            <a:r>
              <a:rPr lang="pt-BR" sz="1200" b="1" i="1" dirty="0" err="1">
                <a:latin typeface="Comic Sans MS" pitchFamily="66" charset="0"/>
                <a:cs typeface="Arial" charset="0"/>
              </a:rPr>
              <a:t>dematium</a:t>
            </a:r>
            <a:r>
              <a:rPr lang="pt-BR" sz="1200" b="1" i="1" dirty="0">
                <a:latin typeface="Comic Sans MS" pitchFamily="66" charset="0"/>
                <a:cs typeface="Arial" charset="0"/>
              </a:rPr>
              <a:t>/</a:t>
            </a:r>
            <a:r>
              <a:rPr lang="pt-BR" sz="1200" b="1" i="1" dirty="0" err="1">
                <a:latin typeface="Comic Sans MS" pitchFamily="66" charset="0"/>
                <a:cs typeface="Arial" charset="0"/>
              </a:rPr>
              <a:t>truncata</a:t>
            </a:r>
            <a:r>
              <a:rPr lang="pt-BR" sz="1200" b="1" i="1" dirty="0">
                <a:latin typeface="Comic Sans MS" pitchFamily="66" charset="0"/>
                <a:cs typeface="Arial" charset="0"/>
              </a:rPr>
              <a:t>, </a:t>
            </a:r>
            <a:r>
              <a:rPr lang="pt-BR" sz="1200" b="1" i="1" dirty="0" err="1">
                <a:latin typeface="Comic Sans MS" pitchFamily="66" charset="0"/>
                <a:cs typeface="Arial" charset="0"/>
              </a:rPr>
              <a:t>Ck</a:t>
            </a:r>
            <a:r>
              <a:rPr lang="pt-BR" sz="1200" b="1" i="1" dirty="0">
                <a:latin typeface="Comic Sans MS" pitchFamily="66" charset="0"/>
                <a:cs typeface="Arial" charset="0"/>
              </a:rPr>
              <a:t>=</a:t>
            </a:r>
            <a:r>
              <a:rPr lang="pt-BR" sz="1200" b="1" i="1" dirty="0" err="1">
                <a:latin typeface="Comic Sans MS" pitchFamily="66" charset="0"/>
                <a:cs typeface="Arial" charset="0"/>
              </a:rPr>
              <a:t>Cercospora</a:t>
            </a:r>
            <a:r>
              <a:rPr lang="pt-BR" sz="1200" b="1" i="1" dirty="0">
                <a:latin typeface="Comic Sans MS" pitchFamily="66" charset="0"/>
                <a:cs typeface="Arial" charset="0"/>
              </a:rPr>
              <a:t> </a:t>
            </a:r>
            <a:r>
              <a:rPr lang="pt-BR" sz="1200" b="1" i="1" dirty="0" err="1">
                <a:latin typeface="Comic Sans MS" pitchFamily="66" charset="0"/>
                <a:cs typeface="Arial" charset="0"/>
              </a:rPr>
              <a:t>kikuchii</a:t>
            </a:r>
            <a:r>
              <a:rPr lang="pt-BR" sz="1200" b="1" i="1" dirty="0">
                <a:latin typeface="Comic Sans MS" pitchFamily="66" charset="0"/>
                <a:cs typeface="Arial" charset="0"/>
              </a:rPr>
              <a:t>, </a:t>
            </a:r>
            <a:r>
              <a:rPr lang="pt-BR" sz="1200" b="1" i="1" dirty="0" err="1">
                <a:latin typeface="Comic Sans MS" pitchFamily="66" charset="0"/>
                <a:cs typeface="Arial" charset="0"/>
              </a:rPr>
              <a:t>Fp</a:t>
            </a:r>
            <a:r>
              <a:rPr lang="pt-BR" sz="1200" b="1" i="1" dirty="0">
                <a:latin typeface="Comic Sans MS" pitchFamily="66" charset="0"/>
                <a:cs typeface="Arial" charset="0"/>
              </a:rPr>
              <a:t>=F. </a:t>
            </a:r>
            <a:r>
              <a:rPr lang="pt-BR" sz="1200" b="1" i="1" dirty="0" err="1">
                <a:latin typeface="Comic Sans MS" pitchFamily="66" charset="0"/>
                <a:cs typeface="Arial" charset="0"/>
              </a:rPr>
              <a:t>pallidoroseum</a:t>
            </a:r>
            <a:r>
              <a:rPr lang="pt-BR" sz="1200" b="1" i="1" dirty="0">
                <a:latin typeface="Comic Sans MS" pitchFamily="66" charset="0"/>
                <a:cs typeface="Arial" charset="0"/>
              </a:rPr>
              <a:t>, </a:t>
            </a:r>
            <a:r>
              <a:rPr lang="pt-BR" sz="1200" b="1" i="1" dirty="0" err="1">
                <a:latin typeface="Comic Sans MS" pitchFamily="66" charset="0"/>
                <a:cs typeface="Arial" charset="0"/>
              </a:rPr>
              <a:t>Php</a:t>
            </a:r>
            <a:r>
              <a:rPr lang="pt-BR" sz="1200" b="1" i="1" dirty="0">
                <a:latin typeface="Comic Sans MS" pitchFamily="66" charset="0"/>
                <a:cs typeface="Arial" charset="0"/>
              </a:rPr>
              <a:t>= </a:t>
            </a:r>
            <a:r>
              <a:rPr lang="pt-BR" sz="1200" b="1" i="1" dirty="0" err="1">
                <a:latin typeface="Comic Sans MS" pitchFamily="66" charset="0"/>
                <a:cs typeface="Arial" charset="0"/>
              </a:rPr>
              <a:t>Phomopsis</a:t>
            </a:r>
            <a:r>
              <a:rPr lang="pt-BR" sz="1200" b="1" i="1" dirty="0">
                <a:latin typeface="Comic Sans MS" pitchFamily="66" charset="0"/>
                <a:cs typeface="Arial" charset="0"/>
              </a:rPr>
              <a:t> </a:t>
            </a:r>
            <a:r>
              <a:rPr lang="pt-BR" sz="1200" b="1" i="1" dirty="0" err="1">
                <a:latin typeface="Comic Sans MS" pitchFamily="66" charset="0"/>
                <a:cs typeface="Arial" charset="0"/>
              </a:rPr>
              <a:t>sojae</a:t>
            </a:r>
            <a:r>
              <a:rPr lang="pt-BR" sz="1200" b="1" i="1" dirty="0">
                <a:latin typeface="Comic Sans MS" pitchFamily="66" charset="0"/>
                <a:cs typeface="Arial" charset="0"/>
              </a:rPr>
              <a:t>, </a:t>
            </a:r>
            <a:r>
              <a:rPr lang="pt-BR" sz="1200" b="1" i="1" dirty="0" err="1">
                <a:latin typeface="Comic Sans MS" pitchFamily="66" charset="0"/>
                <a:cs typeface="Arial" charset="0"/>
              </a:rPr>
              <a:t>Phpm</a:t>
            </a:r>
            <a:r>
              <a:rPr lang="pt-BR" sz="1200" b="1" i="1" dirty="0">
                <a:latin typeface="Comic Sans MS" pitchFamily="66" charset="0"/>
                <a:cs typeface="Arial" charset="0"/>
              </a:rPr>
              <a:t>=</a:t>
            </a:r>
            <a:r>
              <a:rPr lang="pt-BR" sz="1200" b="1" i="1" dirty="0" err="1">
                <a:latin typeface="Comic Sans MS" pitchFamily="66" charset="0"/>
                <a:cs typeface="Arial" charset="0"/>
              </a:rPr>
              <a:t>Phomopsis</a:t>
            </a:r>
            <a:r>
              <a:rPr lang="pt-BR" sz="1200" b="1" i="1" dirty="0">
                <a:latin typeface="Comic Sans MS" pitchFamily="66" charset="0"/>
                <a:cs typeface="Arial" charset="0"/>
              </a:rPr>
              <a:t> </a:t>
            </a:r>
            <a:r>
              <a:rPr lang="pt-BR" sz="1200" b="1" i="1" dirty="0" err="1">
                <a:latin typeface="Comic Sans MS" pitchFamily="66" charset="0"/>
                <a:cs typeface="Arial" charset="0"/>
              </a:rPr>
              <a:t>sojae</a:t>
            </a:r>
            <a:r>
              <a:rPr lang="pt-BR" sz="1200" b="1" i="1" dirty="0">
                <a:latin typeface="Comic Sans MS" pitchFamily="66" charset="0"/>
                <a:cs typeface="Arial" charset="0"/>
              </a:rPr>
              <a:t> </a:t>
            </a:r>
            <a:r>
              <a:rPr lang="pt-BR" sz="1200" b="1" dirty="0" err="1">
                <a:latin typeface="Comic Sans MS" pitchFamily="66" charset="0"/>
                <a:cs typeface="Arial" charset="0"/>
              </a:rPr>
              <a:t>f.sp.</a:t>
            </a:r>
            <a:r>
              <a:rPr lang="pt-BR" sz="1200" b="1" dirty="0">
                <a:latin typeface="Comic Sans MS" pitchFamily="66" charset="0"/>
                <a:cs typeface="Arial" charset="0"/>
              </a:rPr>
              <a:t> </a:t>
            </a:r>
            <a:r>
              <a:rPr lang="pt-BR" sz="1200" b="1" i="1" dirty="0" err="1">
                <a:latin typeface="Comic Sans MS" pitchFamily="66" charset="0"/>
                <a:cs typeface="Arial" charset="0"/>
              </a:rPr>
              <a:t>meridionalis</a:t>
            </a:r>
            <a:endParaRPr lang="pt-BR" sz="1200" b="1" i="1" dirty="0">
              <a:latin typeface="Comic Sans MS" pitchFamily="66" charset="0"/>
              <a:cs typeface="Arial" charset="0"/>
            </a:endParaRPr>
          </a:p>
        </p:txBody>
      </p:sp>
      <p:graphicFrame>
        <p:nvGraphicFramePr>
          <p:cNvPr id="6" name="Espaço Reservado para Conteúdo 5"/>
          <p:cNvGraphicFramePr>
            <a:graphicFrameLocks noGrp="1"/>
          </p:cNvGraphicFramePr>
          <p:nvPr>
            <p:ph/>
            <p:extLst>
              <p:ext uri="{D42A27DB-BD31-4B8C-83A1-F6EECF244321}">
                <p14:modId xmlns:p14="http://schemas.microsoft.com/office/powerpoint/2010/main" val="31809087"/>
              </p:ext>
            </p:extLst>
          </p:nvPr>
        </p:nvGraphicFramePr>
        <p:xfrm>
          <a:off x="2063750" y="1196975"/>
          <a:ext cx="8229600" cy="889000"/>
        </p:xfrm>
        <a:graphic>
          <a:graphicData uri="http://schemas.openxmlformats.org/drawingml/2006/table">
            <a:tbl>
              <a:tblPr firstRow="1" bandRow="1">
                <a:tableStyleId>{2D5ABB26-0587-4C30-8999-92F81FD0307C}</a:tableStyleId>
              </a:tblPr>
              <a:tblGrid>
                <a:gridCol w="3168352"/>
                <a:gridCol w="2318048"/>
                <a:gridCol w="2743200"/>
              </a:tblGrid>
              <a:tr h="37084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1400" b="1" i="0" u="none" strike="noStrike" cap="none" normalizeH="0" baseline="0" dirty="0" smtClean="0">
                          <a:ln>
                            <a:noFill/>
                          </a:ln>
                          <a:solidFill>
                            <a:schemeClr val="tx1"/>
                          </a:solidFill>
                          <a:effectLst/>
                          <a:latin typeface="Comic Sans MS" pitchFamily="66" charset="0"/>
                        </a:rPr>
                        <a:t>INGREDIENTE ATIVO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1400" b="1" i="0" u="none" strike="noStrike" cap="none" normalizeH="0" baseline="0" dirty="0" smtClean="0">
                          <a:ln>
                            <a:noFill/>
                          </a:ln>
                          <a:solidFill>
                            <a:schemeClr val="tx1"/>
                          </a:solidFill>
                          <a:effectLst/>
                          <a:latin typeface="Comic Sans MS" pitchFamily="66" charset="0"/>
                        </a:rPr>
                        <a:t> NOME COMERCIAL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pt-BR" sz="1400" b="1" i="0" u="none" strike="noStrike" cap="none" normalizeH="0" baseline="0" dirty="0" smtClean="0">
                          <a:ln>
                            <a:noFill/>
                          </a:ln>
                          <a:solidFill>
                            <a:schemeClr val="tx1"/>
                          </a:solidFill>
                          <a:effectLst/>
                          <a:latin typeface="Comic Sans MS" pitchFamily="66" charset="0"/>
                        </a:rPr>
                        <a:t>ALVOS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1400" dirty="0" smtClean="0">
                          <a:solidFill>
                            <a:schemeClr val="tx1"/>
                          </a:solidFill>
                          <a:latin typeface="Comic Sans MS" pitchFamily="66" charset="0"/>
                        </a:rPr>
                        <a:t>PIRACLOSTROBINA+TIOFANATO METÍLICO+FIPRONIL</a:t>
                      </a:r>
                      <a:endParaRPr lang="pt-BR" sz="14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sz="1400" dirty="0" err="1" smtClean="0">
                          <a:solidFill>
                            <a:schemeClr val="tx1"/>
                          </a:solidFill>
                          <a:latin typeface="Comic Sans MS" pitchFamily="66" charset="0"/>
                        </a:rPr>
                        <a:t>Standak</a:t>
                      </a:r>
                      <a:r>
                        <a:rPr lang="pt-BR" sz="1400" dirty="0" smtClean="0">
                          <a:solidFill>
                            <a:schemeClr val="tx1"/>
                          </a:solidFill>
                          <a:latin typeface="Comic Sans MS" pitchFamily="66" charset="0"/>
                        </a:rPr>
                        <a:t> Top</a:t>
                      </a:r>
                      <a:endParaRPr lang="pt-BR" sz="14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BR" sz="1400" i="1" dirty="0" err="1" smtClean="0">
                          <a:solidFill>
                            <a:schemeClr val="tx1"/>
                          </a:solidFill>
                          <a:latin typeface="Comic Sans MS" pitchFamily="66" charset="0"/>
                        </a:rPr>
                        <a:t>Cd</a:t>
                      </a:r>
                      <a:r>
                        <a:rPr lang="pt-BR" sz="1400" i="1" dirty="0" smtClean="0">
                          <a:solidFill>
                            <a:schemeClr val="tx1"/>
                          </a:solidFill>
                          <a:latin typeface="Comic Sans MS" pitchFamily="66" charset="0"/>
                        </a:rPr>
                        <a:t>/t, </a:t>
                      </a:r>
                      <a:r>
                        <a:rPr lang="pt-BR" sz="1400" i="1" dirty="0" err="1" smtClean="0">
                          <a:solidFill>
                            <a:schemeClr val="tx1"/>
                          </a:solidFill>
                          <a:latin typeface="Comic Sans MS" pitchFamily="66" charset="0"/>
                        </a:rPr>
                        <a:t>Php</a:t>
                      </a:r>
                      <a:r>
                        <a:rPr lang="pt-BR" sz="1400" i="1" dirty="0" smtClean="0">
                          <a:solidFill>
                            <a:schemeClr val="tx1"/>
                          </a:solidFill>
                          <a:latin typeface="Comic Sans MS" pitchFamily="66" charset="0"/>
                        </a:rPr>
                        <a:t>, </a:t>
                      </a:r>
                      <a:r>
                        <a:rPr lang="pt-BR" sz="1400" i="1" dirty="0" err="1" smtClean="0">
                          <a:solidFill>
                            <a:schemeClr val="tx1"/>
                          </a:solidFill>
                          <a:latin typeface="Comic Sans MS" pitchFamily="66" charset="0"/>
                        </a:rPr>
                        <a:t>Phpm</a:t>
                      </a:r>
                      <a:r>
                        <a:rPr lang="pt-BR" sz="1400" i="1" dirty="0" smtClean="0">
                          <a:solidFill>
                            <a:schemeClr val="tx1"/>
                          </a:solidFill>
                          <a:latin typeface="Comic Sans MS" pitchFamily="66" charset="0"/>
                        </a:rPr>
                        <a:t>, </a:t>
                      </a:r>
                      <a:r>
                        <a:rPr lang="pt-BR" sz="1400" i="1" dirty="0" err="1" smtClean="0">
                          <a:solidFill>
                            <a:schemeClr val="tx1"/>
                          </a:solidFill>
                          <a:latin typeface="Comic Sans MS" pitchFamily="66" charset="0"/>
                        </a:rPr>
                        <a:t>Ck</a:t>
                      </a:r>
                      <a:r>
                        <a:rPr lang="pt-BR" sz="1400" i="1" dirty="0" smtClean="0">
                          <a:solidFill>
                            <a:schemeClr val="tx1"/>
                          </a:solidFill>
                          <a:latin typeface="Comic Sans MS" pitchFamily="66" charset="0"/>
                        </a:rPr>
                        <a:t>, </a:t>
                      </a:r>
                      <a:r>
                        <a:rPr lang="pt-BR" sz="1400" i="1" dirty="0" err="1" smtClean="0">
                          <a:solidFill>
                            <a:schemeClr val="tx1"/>
                          </a:solidFill>
                          <a:latin typeface="Comic Sans MS" pitchFamily="66" charset="0"/>
                        </a:rPr>
                        <a:t>Fp</a:t>
                      </a:r>
                      <a:r>
                        <a:rPr lang="pt-BR" sz="1400" i="1" dirty="0" smtClean="0">
                          <a:solidFill>
                            <a:schemeClr val="tx1"/>
                          </a:solidFill>
                          <a:latin typeface="Comic Sans MS" pitchFamily="66" charset="0"/>
                        </a:rPr>
                        <a:t>, </a:t>
                      </a:r>
                      <a:r>
                        <a:rPr lang="pt-BR" sz="1400" i="1" dirty="0" err="1" smtClean="0">
                          <a:solidFill>
                            <a:schemeClr val="tx1"/>
                          </a:solidFill>
                          <a:latin typeface="Comic Sans MS" pitchFamily="66" charset="0"/>
                        </a:rPr>
                        <a:t>Af</a:t>
                      </a:r>
                      <a:endParaRPr lang="pt-BR" sz="1400" i="1"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9826" name="Rectangle 2"/>
          <p:cNvSpPr>
            <a:spLocks noChangeArrowheads="1"/>
          </p:cNvSpPr>
          <p:nvPr/>
        </p:nvSpPr>
        <p:spPr bwMode="auto">
          <a:xfrm>
            <a:off x="2874629" y="3330574"/>
            <a:ext cx="83391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eaLnBrk="0" fontAlgn="base" hangingPunct="0">
              <a:spcBef>
                <a:spcPct val="0"/>
              </a:spcBef>
              <a:spcAft>
                <a:spcPct val="0"/>
              </a:spcAft>
              <a:buClrTx/>
              <a:buSzTx/>
              <a:buFontTx/>
              <a:buNone/>
            </a:pPr>
            <a:endParaRPr lang="pt-BR" altLang="pt-BR" sz="1800" b="1" dirty="0">
              <a:latin typeface="Comic Sans MS" panose="030F0702030302020204" pitchFamily="66" charset="0"/>
              <a:cs typeface="Arial" panose="020B0604020202020204" pitchFamily="34" charset="0"/>
            </a:endParaRPr>
          </a:p>
        </p:txBody>
      </p:sp>
      <p:graphicFrame>
        <p:nvGraphicFramePr>
          <p:cNvPr id="10" name="Tabela 9"/>
          <p:cNvGraphicFramePr>
            <a:graphicFrameLocks noGrp="1"/>
          </p:cNvGraphicFramePr>
          <p:nvPr>
            <p:extLst>
              <p:ext uri="{D42A27DB-BD31-4B8C-83A1-F6EECF244321}">
                <p14:modId xmlns:p14="http://schemas.microsoft.com/office/powerpoint/2010/main" val="473713649"/>
              </p:ext>
            </p:extLst>
          </p:nvPr>
        </p:nvGraphicFramePr>
        <p:xfrm>
          <a:off x="1903037" y="4187553"/>
          <a:ext cx="8530389" cy="1164720"/>
        </p:xfrm>
        <a:graphic>
          <a:graphicData uri="http://schemas.openxmlformats.org/drawingml/2006/table">
            <a:tbl>
              <a:tblPr>
                <a:tableStyleId>{5C22544A-7EE6-4342-B048-85BDC9FD1C3A}</a:tableStyleId>
              </a:tblPr>
              <a:tblGrid>
                <a:gridCol w="3761062"/>
                <a:gridCol w="2560830"/>
                <a:gridCol w="2208497"/>
              </a:tblGrid>
              <a:tr h="125737">
                <a:tc>
                  <a:txBody>
                    <a:bodyPr/>
                    <a:lstStyle/>
                    <a:p>
                      <a:pPr algn="ctr" rtl="0" fontAlgn="b"/>
                      <a:r>
                        <a:rPr lang="pt-BR" sz="1400" u="none" strike="noStrike" dirty="0">
                          <a:effectLst/>
                        </a:rPr>
                        <a:t>I.A.</a:t>
                      </a:r>
                      <a:endParaRPr lang="pt-BR" sz="1400" b="0" i="0"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dirty="0">
                          <a:effectLst/>
                        </a:rPr>
                        <a:t>P.C.</a:t>
                      </a:r>
                      <a:endParaRPr lang="pt-BR" sz="14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b"/>
                      <a:r>
                        <a:rPr lang="pt-BR" sz="1400" u="none" strike="noStrike" dirty="0" smtClean="0">
                          <a:effectLst/>
                        </a:rPr>
                        <a:t>ALVOS</a:t>
                      </a:r>
                      <a:endParaRPr lang="pt-BR" sz="1400" b="0" i="0"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41835">
                <a:tc>
                  <a:txBody>
                    <a:bodyPr/>
                    <a:lstStyle/>
                    <a:p>
                      <a:pPr algn="ctr" rtl="0" fontAlgn="b"/>
                      <a:r>
                        <a:rPr lang="pt-BR" sz="1400" u="none" strike="noStrike" dirty="0" err="1">
                          <a:effectLst/>
                        </a:rPr>
                        <a:t>abamectina</a:t>
                      </a:r>
                      <a:endParaRPr lang="pt-BR" sz="1400" b="0" i="0" u="none" strike="noStrike" dirty="0">
                        <a:solidFill>
                          <a:srgbClr val="000000"/>
                        </a:solidFill>
                        <a:effectLst/>
                        <a:latin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rtl="0" fontAlgn="b"/>
                      <a:r>
                        <a:rPr lang="pt-BR" sz="1400" u="none" strike="noStrike" dirty="0" err="1">
                          <a:effectLst/>
                        </a:rPr>
                        <a:t>Avicta</a:t>
                      </a:r>
                      <a:r>
                        <a:rPr lang="pt-BR" sz="1400" u="none" strike="noStrike" dirty="0">
                          <a:effectLst/>
                        </a:rPr>
                        <a:t> 500 FS</a:t>
                      </a:r>
                      <a:endParaRPr lang="pt-BR" sz="1400" b="0" i="0" u="none" strike="noStrike" dirty="0">
                        <a:solidFill>
                          <a:srgbClr val="000000"/>
                        </a:solidFill>
                        <a:effectLst/>
                        <a:latin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rtl="0" fontAlgn="b"/>
                      <a:r>
                        <a:rPr lang="pt-BR" sz="1400" u="none" strike="noStrike" dirty="0" smtClean="0">
                          <a:effectLst/>
                        </a:rPr>
                        <a:t>Mi, </a:t>
                      </a:r>
                      <a:r>
                        <a:rPr lang="pt-BR" sz="1400" u="none" strike="noStrike" dirty="0" err="1" smtClean="0">
                          <a:effectLst/>
                        </a:rPr>
                        <a:t>Pb</a:t>
                      </a:r>
                      <a:endParaRPr lang="pt-BR" sz="1400" b="0" i="0" u="none" strike="noStrike" dirty="0">
                        <a:solidFill>
                          <a:srgbClr val="000000"/>
                        </a:solidFill>
                        <a:effectLst/>
                        <a:latin typeface="Times New Roman" panose="02020603050405020304" pitchFamily="18" charset="0"/>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tr>
            </a:tbl>
          </a:graphicData>
        </a:graphic>
      </p:graphicFrame>
      <p:sp>
        <p:nvSpPr>
          <p:cNvPr id="11" name="Espaço Reservado para Conteúdo 1"/>
          <p:cNvSpPr txBox="1">
            <a:spLocks/>
          </p:cNvSpPr>
          <p:nvPr/>
        </p:nvSpPr>
        <p:spPr bwMode="auto">
          <a:xfrm>
            <a:off x="1639532" y="3130847"/>
            <a:ext cx="9057397" cy="47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pt-BR" altLang="pt-BR" sz="1800" b="1" dirty="0" smtClean="0">
                <a:latin typeface="Comic Sans MS" panose="030F0702030302020204" pitchFamily="66" charset="0"/>
                <a:cs typeface="Arial" panose="020B0604020202020204" pitchFamily="34" charset="0"/>
              </a:rPr>
              <a:t>NEMATICIDA REGISTRADO </a:t>
            </a:r>
            <a:r>
              <a:rPr lang="pt-BR" altLang="pt-BR" sz="1800" b="1" dirty="0">
                <a:latin typeface="Comic Sans MS" panose="030F0702030302020204" pitchFamily="66" charset="0"/>
                <a:cs typeface="Arial" panose="020B0604020202020204" pitchFamily="34" charset="0"/>
              </a:rPr>
              <a:t>PARA O TRATAMENTO DE SEMENTES </a:t>
            </a:r>
            <a:r>
              <a:rPr lang="pt-BR" altLang="pt-BR" sz="1800" b="1" dirty="0" smtClean="0">
                <a:latin typeface="Comic Sans MS" panose="030F0702030302020204" pitchFamily="66" charset="0"/>
                <a:cs typeface="Arial" panose="020B0604020202020204" pitchFamily="34" charset="0"/>
              </a:rPr>
              <a:t>DE SOJA NO </a:t>
            </a:r>
            <a:r>
              <a:rPr lang="pt-BR" altLang="pt-BR" sz="1800" b="1" dirty="0">
                <a:latin typeface="Comic Sans MS" panose="030F0702030302020204" pitchFamily="66" charset="0"/>
                <a:cs typeface="Arial" panose="020B0604020202020204" pitchFamily="34" charset="0"/>
              </a:rPr>
              <a:t>BRASIL – 2017 </a:t>
            </a:r>
          </a:p>
        </p:txBody>
      </p:sp>
      <p:sp>
        <p:nvSpPr>
          <p:cNvPr id="12" name="Retângulo 11"/>
          <p:cNvSpPr/>
          <p:nvPr/>
        </p:nvSpPr>
        <p:spPr>
          <a:xfrm>
            <a:off x="2874629" y="5565338"/>
            <a:ext cx="6665453" cy="692497"/>
          </a:xfrm>
          <a:prstGeom prst="rect">
            <a:avLst/>
          </a:prstGeom>
        </p:spPr>
        <p:txBody>
          <a:bodyPr wrap="square">
            <a:spAutoFit/>
          </a:bodyPr>
          <a:lstStyle/>
          <a:p>
            <a:pPr algn="ctr" fontAlgn="base">
              <a:spcBef>
                <a:spcPct val="50000"/>
              </a:spcBef>
              <a:spcAft>
                <a:spcPct val="0"/>
              </a:spcAft>
              <a:defRPr/>
            </a:pPr>
            <a:r>
              <a:rPr lang="pt-BR" sz="1200" b="1" i="1" dirty="0">
                <a:latin typeface="Comic Sans MS" pitchFamily="66" charset="0"/>
                <a:cs typeface="Arial" charset="0"/>
              </a:rPr>
              <a:t>Mi= </a:t>
            </a:r>
            <a:r>
              <a:rPr lang="pt-BR" sz="1200" b="1" i="1" dirty="0" err="1">
                <a:latin typeface="Comic Sans MS" pitchFamily="66" charset="0"/>
                <a:cs typeface="Arial" charset="0"/>
              </a:rPr>
              <a:t>Meloidogyne</a:t>
            </a:r>
            <a:r>
              <a:rPr lang="pt-BR" sz="1200" b="1" i="1" dirty="0">
                <a:latin typeface="Comic Sans MS" pitchFamily="66" charset="0"/>
                <a:cs typeface="Arial" charset="0"/>
              </a:rPr>
              <a:t> </a:t>
            </a:r>
            <a:r>
              <a:rPr lang="pt-BR" sz="1200" b="1" i="1" dirty="0" err="1">
                <a:latin typeface="Comic Sans MS" pitchFamily="66" charset="0"/>
                <a:cs typeface="Arial" charset="0"/>
              </a:rPr>
              <a:t>incognita</a:t>
            </a:r>
            <a:r>
              <a:rPr lang="pt-BR" sz="1200" b="1" i="1" dirty="0">
                <a:latin typeface="Comic Sans MS" pitchFamily="66" charset="0"/>
                <a:cs typeface="Arial" charset="0"/>
              </a:rPr>
              <a:t>, </a:t>
            </a:r>
            <a:r>
              <a:rPr lang="pt-BR" sz="1200" b="1" i="1" dirty="0" err="1">
                <a:latin typeface="Comic Sans MS" pitchFamily="66" charset="0"/>
                <a:cs typeface="Arial" charset="0"/>
              </a:rPr>
              <a:t>Pb</a:t>
            </a:r>
            <a:r>
              <a:rPr lang="pt-BR" sz="1200" b="1" i="1" dirty="0">
                <a:latin typeface="Comic Sans MS" pitchFamily="66" charset="0"/>
                <a:cs typeface="Arial" charset="0"/>
              </a:rPr>
              <a:t>= </a:t>
            </a:r>
            <a:r>
              <a:rPr lang="pt-BR" sz="1200" b="1" i="1" dirty="0" err="1">
                <a:latin typeface="Comic Sans MS" pitchFamily="66" charset="0"/>
                <a:cs typeface="Arial" charset="0"/>
              </a:rPr>
              <a:t>Pratilenchus</a:t>
            </a:r>
            <a:r>
              <a:rPr lang="pt-BR" sz="1200" b="1" i="1" dirty="0">
                <a:latin typeface="Comic Sans MS" pitchFamily="66" charset="0"/>
                <a:cs typeface="Arial" charset="0"/>
              </a:rPr>
              <a:t> </a:t>
            </a:r>
            <a:r>
              <a:rPr lang="pt-BR" sz="1200" b="1" i="1" dirty="0" err="1" smtClean="0">
                <a:latin typeface="Comic Sans MS" pitchFamily="66" charset="0"/>
                <a:cs typeface="Arial" charset="0"/>
              </a:rPr>
              <a:t>brachyurus</a:t>
            </a:r>
            <a:endParaRPr lang="pt-BR" sz="1200" b="1" i="1" dirty="0">
              <a:latin typeface="Comic Sans MS" pitchFamily="66" charset="0"/>
              <a:cs typeface="Arial" charset="0"/>
            </a:endParaRPr>
          </a:p>
          <a:p>
            <a:pPr algn="ctr" fontAlgn="base">
              <a:spcBef>
                <a:spcPct val="50000"/>
              </a:spcBef>
              <a:spcAft>
                <a:spcPct val="0"/>
              </a:spcAft>
              <a:defRPr/>
            </a:pPr>
            <a:endParaRPr lang="pt-BR" dirty="0">
              <a:solidFill>
                <a:srgbClr val="000000"/>
              </a:solidFill>
              <a:latin typeface="Times New Roman" panose="02020603050405020304" pitchFamily="18" charset="0"/>
            </a:endParaRPr>
          </a:p>
        </p:txBody>
      </p:sp>
      <p:sp>
        <p:nvSpPr>
          <p:cNvPr id="4" name="Retângulo 3"/>
          <p:cNvSpPr/>
          <p:nvPr/>
        </p:nvSpPr>
        <p:spPr>
          <a:xfrm>
            <a:off x="10584586" y="6581001"/>
            <a:ext cx="1585690" cy="276999"/>
          </a:xfrm>
          <a:prstGeom prst="rect">
            <a:avLst/>
          </a:prstGeom>
        </p:spPr>
        <p:txBody>
          <a:bodyPr wrap="none">
            <a:spAutoFit/>
          </a:bodyPr>
          <a:lstStyle/>
          <a:p>
            <a:r>
              <a:rPr lang="pt-BR" sz="1200" b="1" i="1" dirty="0" smtClean="0">
                <a:latin typeface="Comic Sans MS" pitchFamily="66" charset="0"/>
                <a:cs typeface="Arial" charset="0"/>
              </a:rPr>
              <a:t>FONTE: AGROFIT</a:t>
            </a:r>
            <a:endParaRPr lang="pt-BR" sz="1200" b="1" dirty="0"/>
          </a:p>
        </p:txBody>
      </p:sp>
    </p:spTree>
    <p:extLst>
      <p:ext uri="{BB962C8B-B14F-4D97-AF65-F5344CB8AC3E}">
        <p14:creationId xmlns:p14="http://schemas.microsoft.com/office/powerpoint/2010/main" val="29823649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 name="Picture 4" descr="http://img241.imageshack.us/img241/3863/dsc02753ic5.jpg"/>
          <p:cNvPicPr>
            <a:picLocks noChangeAspect="1" noChangeArrowheads="1"/>
          </p:cNvPicPr>
          <p:nvPr/>
        </p:nvPicPr>
        <p:blipFill rotWithShape="1">
          <a:blip r:embed="rId2" cstate="print"/>
          <a:srcRect t="7045" b="16592"/>
          <a:stretch/>
        </p:blipFill>
        <p:spPr bwMode="auto">
          <a:xfrm>
            <a:off x="0" y="-62346"/>
            <a:ext cx="12192000" cy="6982691"/>
          </a:xfrm>
          <a:prstGeom prst="rect">
            <a:avLst/>
          </a:prstGeom>
          <a:noFill/>
          <a:ln w="9525">
            <a:noFill/>
            <a:miter lim="800000"/>
            <a:headEnd/>
            <a:tailEnd/>
          </a:ln>
        </p:spPr>
      </p:pic>
      <p:sp>
        <p:nvSpPr>
          <p:cNvPr id="7" name="Retângulo 6"/>
          <p:cNvSpPr/>
          <p:nvPr/>
        </p:nvSpPr>
        <p:spPr>
          <a:xfrm>
            <a:off x="3459380" y="5224158"/>
            <a:ext cx="5273239" cy="2123658"/>
          </a:xfrm>
          <a:prstGeom prst="rect">
            <a:avLst/>
          </a:prstGeom>
        </p:spPr>
        <p:txBody>
          <a:bodyPr wrap="square">
            <a:spAutoFit/>
          </a:bodyPr>
          <a:lstStyle/>
          <a:p>
            <a:pPr algn="ctr" fontAlgn="base">
              <a:spcBef>
                <a:spcPct val="0"/>
              </a:spcBef>
              <a:spcAft>
                <a:spcPct val="0"/>
              </a:spcAft>
              <a:defRPr/>
            </a:pPr>
            <a:r>
              <a:rPr lang="pt-BR" sz="5400" b="1" dirty="0" smtClean="0">
                <a:solidFill>
                  <a:prstClr val="white"/>
                </a:solidFill>
                <a:effectLst>
                  <a:outerShdw blurRad="38100" dist="38100" dir="2700000" algn="tl">
                    <a:srgbClr val="000000">
                      <a:alpha val="43137"/>
                    </a:srgbClr>
                  </a:outerShdw>
                </a:effectLst>
                <a:latin typeface="Arial" charset="0"/>
                <a:cs typeface="Arial" charset="0"/>
              </a:rPr>
              <a:t>Obrigado!!!</a:t>
            </a:r>
            <a:endParaRPr lang="pt-BR" sz="5400" b="1" dirty="0">
              <a:solidFill>
                <a:prstClr val="white"/>
              </a:solidFill>
              <a:effectLst>
                <a:outerShdw blurRad="38100" dist="38100" dir="2700000" algn="tl">
                  <a:srgbClr val="000000">
                    <a:alpha val="43137"/>
                  </a:srgbClr>
                </a:outerShdw>
              </a:effectLst>
              <a:latin typeface="Arial" charset="0"/>
              <a:cs typeface="Arial" charset="0"/>
            </a:endParaRPr>
          </a:p>
          <a:p>
            <a:pPr algn="ctr" fontAlgn="base">
              <a:spcBef>
                <a:spcPct val="0"/>
              </a:spcBef>
              <a:spcAft>
                <a:spcPct val="0"/>
              </a:spcAft>
              <a:defRPr/>
            </a:pPr>
            <a:r>
              <a:rPr lang="pt-BR" sz="2400" b="1" dirty="0" smtClean="0">
                <a:solidFill>
                  <a:prstClr val="white"/>
                </a:solidFill>
                <a:effectLst>
                  <a:outerShdw blurRad="38100" dist="38100" dir="2700000" algn="tl">
                    <a:srgbClr val="000000">
                      <a:alpha val="43137"/>
                    </a:srgbClr>
                  </a:outerShdw>
                </a:effectLst>
                <a:latin typeface="Arial" charset="0"/>
                <a:cs typeface="Arial" charset="0"/>
              </a:rPr>
              <a:t>jomenten@usp.br</a:t>
            </a:r>
            <a:endParaRPr lang="pt-BR" sz="5400" b="1" dirty="0">
              <a:solidFill>
                <a:prstClr val="white"/>
              </a:solidFill>
              <a:effectLst>
                <a:outerShdw blurRad="38100" dist="38100" dir="2700000" algn="tl">
                  <a:srgbClr val="000000">
                    <a:alpha val="43137"/>
                  </a:srgbClr>
                </a:outerShdw>
              </a:effectLst>
              <a:latin typeface="Arial" charset="0"/>
              <a:cs typeface="Arial" charset="0"/>
            </a:endParaRPr>
          </a:p>
          <a:p>
            <a:pPr algn="ctr" fontAlgn="base">
              <a:spcBef>
                <a:spcPct val="0"/>
              </a:spcBef>
              <a:spcAft>
                <a:spcPct val="0"/>
              </a:spcAft>
              <a:defRPr/>
            </a:pPr>
            <a:endParaRPr lang="pt-BR" sz="5400" b="1" dirty="0">
              <a:solidFill>
                <a:prstClr val="white"/>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434664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19546" y="1399894"/>
            <a:ext cx="5176234" cy="5040000"/>
          </a:xfrm>
          <a:ln w="762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marL="0" indent="0" algn="ctr">
              <a:lnSpc>
                <a:spcPct val="150000"/>
              </a:lnSpc>
              <a:spcBef>
                <a:spcPts val="600"/>
              </a:spcBef>
              <a:buNone/>
            </a:pPr>
            <a:r>
              <a:rPr lang="pt-BR" sz="3700" u="sng" dirty="0"/>
              <a:t>TRATAMENTO SANITÁRIO</a:t>
            </a:r>
          </a:p>
          <a:p>
            <a:pPr marL="0" indent="0" algn="ctr">
              <a:lnSpc>
                <a:spcPct val="150000"/>
              </a:lnSpc>
              <a:spcBef>
                <a:spcPts val="600"/>
              </a:spcBef>
              <a:buNone/>
            </a:pPr>
            <a:r>
              <a:rPr lang="pt-BR" sz="2400" dirty="0"/>
              <a:t>FUNGICIDAS</a:t>
            </a:r>
          </a:p>
          <a:p>
            <a:pPr marL="0" indent="0" algn="ctr">
              <a:lnSpc>
                <a:spcPct val="150000"/>
              </a:lnSpc>
              <a:spcBef>
                <a:spcPts val="600"/>
              </a:spcBef>
              <a:buNone/>
            </a:pPr>
            <a:r>
              <a:rPr lang="pt-BR" sz="2400" dirty="0"/>
              <a:t>INSETICIDAS</a:t>
            </a:r>
          </a:p>
          <a:p>
            <a:pPr marL="0" indent="0" algn="ctr">
              <a:lnSpc>
                <a:spcPct val="150000"/>
              </a:lnSpc>
              <a:spcBef>
                <a:spcPts val="600"/>
              </a:spcBef>
              <a:buNone/>
            </a:pPr>
            <a:r>
              <a:rPr lang="pt-BR" sz="2400" dirty="0"/>
              <a:t>NEMATICIDAS</a:t>
            </a:r>
          </a:p>
        </p:txBody>
      </p:sp>
      <p:sp>
        <p:nvSpPr>
          <p:cNvPr id="4" name="Espaço Reservado para Conteúdo 2"/>
          <p:cNvSpPr txBox="1">
            <a:spLocks/>
          </p:cNvSpPr>
          <p:nvPr/>
        </p:nvSpPr>
        <p:spPr>
          <a:xfrm>
            <a:off x="6149992" y="1399893"/>
            <a:ext cx="5545220" cy="5040000"/>
          </a:xfrm>
          <a:prstGeom prst="rect">
            <a:avLst/>
          </a:prstGeom>
          <a:ln w="762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600"/>
              </a:spcBef>
              <a:buFont typeface="Arial" panose="020B0604020202020204" pitchFamily="34" charset="0"/>
              <a:buNone/>
            </a:pPr>
            <a:r>
              <a:rPr lang="pt-BR" sz="4400" u="sng" dirty="0"/>
              <a:t>TRATAMENTO FUNCIONAL</a:t>
            </a:r>
          </a:p>
          <a:p>
            <a:pPr marL="0" indent="0" algn="ctr">
              <a:lnSpc>
                <a:spcPct val="150000"/>
              </a:lnSpc>
              <a:spcBef>
                <a:spcPts val="600"/>
              </a:spcBef>
              <a:buFont typeface="Arial" panose="020B0604020202020204" pitchFamily="34" charset="0"/>
              <a:buNone/>
            </a:pPr>
            <a:r>
              <a:rPr lang="pt-BR" sz="2600" dirty="0" smtClean="0"/>
              <a:t>PRODUTOS BIOLÓGICOS</a:t>
            </a:r>
          </a:p>
          <a:p>
            <a:pPr marL="0" indent="0" algn="ctr">
              <a:lnSpc>
                <a:spcPct val="150000"/>
              </a:lnSpc>
              <a:spcBef>
                <a:spcPts val="600"/>
              </a:spcBef>
              <a:buFont typeface="Arial" panose="020B0604020202020204" pitchFamily="34" charset="0"/>
              <a:buNone/>
            </a:pPr>
            <a:r>
              <a:rPr lang="pt-BR" sz="2600" dirty="0" smtClean="0"/>
              <a:t>MICRONUTRIENTES</a:t>
            </a:r>
          </a:p>
          <a:p>
            <a:pPr marL="0" indent="0" algn="ctr">
              <a:lnSpc>
                <a:spcPct val="150000"/>
              </a:lnSpc>
              <a:spcBef>
                <a:spcPts val="600"/>
              </a:spcBef>
              <a:buFont typeface="Arial" panose="020B0604020202020204" pitchFamily="34" charset="0"/>
              <a:buNone/>
            </a:pPr>
            <a:r>
              <a:rPr lang="pt-BR" sz="2600" dirty="0" smtClean="0"/>
              <a:t>HORMÔNIOS</a:t>
            </a:r>
            <a:endParaRPr lang="pt-BR" sz="2600" dirty="0"/>
          </a:p>
          <a:p>
            <a:pPr marL="0" indent="0" algn="ctr">
              <a:lnSpc>
                <a:spcPct val="150000"/>
              </a:lnSpc>
              <a:spcBef>
                <a:spcPts val="600"/>
              </a:spcBef>
              <a:buFont typeface="Arial" panose="020B0604020202020204" pitchFamily="34" charset="0"/>
              <a:buNone/>
            </a:pPr>
            <a:r>
              <a:rPr lang="pt-BR" sz="2600" dirty="0" smtClean="0"/>
              <a:t>ENRAIZADORES</a:t>
            </a:r>
          </a:p>
          <a:p>
            <a:pPr marL="0" indent="0" algn="ctr">
              <a:lnSpc>
                <a:spcPct val="150000"/>
              </a:lnSpc>
              <a:spcBef>
                <a:spcPts val="600"/>
              </a:spcBef>
              <a:buFont typeface="Arial" panose="020B0604020202020204" pitchFamily="34" charset="0"/>
              <a:buNone/>
            </a:pPr>
            <a:r>
              <a:rPr lang="pt-BR" sz="2600" dirty="0" smtClean="0"/>
              <a:t>PROMOTORES DE CRESCIMENTO</a:t>
            </a:r>
          </a:p>
          <a:p>
            <a:pPr marL="0" indent="0" algn="ctr">
              <a:lnSpc>
                <a:spcPct val="150000"/>
              </a:lnSpc>
              <a:spcBef>
                <a:spcPts val="600"/>
              </a:spcBef>
              <a:buNone/>
            </a:pPr>
            <a:r>
              <a:rPr lang="pt-BR" sz="2600" dirty="0" smtClean="0"/>
              <a:t>BIOESTIMULANTES</a:t>
            </a:r>
          </a:p>
          <a:p>
            <a:pPr marL="0" indent="0" algn="ctr">
              <a:lnSpc>
                <a:spcPct val="150000"/>
              </a:lnSpc>
              <a:spcBef>
                <a:spcPts val="600"/>
              </a:spcBef>
              <a:buFont typeface="Arial" panose="020B0604020202020204" pitchFamily="34" charset="0"/>
              <a:buNone/>
            </a:pPr>
            <a:r>
              <a:rPr lang="pt-BR" sz="2600" dirty="0" smtClean="0"/>
              <a:t>CORANTES</a:t>
            </a:r>
          </a:p>
          <a:p>
            <a:pPr marL="0" indent="0" algn="ctr">
              <a:lnSpc>
                <a:spcPct val="150000"/>
              </a:lnSpc>
              <a:spcBef>
                <a:spcPts val="600"/>
              </a:spcBef>
              <a:buFont typeface="Arial" panose="020B0604020202020204" pitchFamily="34" charset="0"/>
              <a:buNone/>
            </a:pPr>
            <a:r>
              <a:rPr lang="pt-BR" sz="2600" dirty="0" smtClean="0"/>
              <a:t>POLÍMEROS (FILM COATING)</a:t>
            </a:r>
          </a:p>
        </p:txBody>
      </p:sp>
      <p:sp>
        <p:nvSpPr>
          <p:cNvPr id="5" name="CaixaDeTexto 4"/>
          <p:cNvSpPr txBox="1"/>
          <p:nvPr/>
        </p:nvSpPr>
        <p:spPr>
          <a:xfrm>
            <a:off x="3677095" y="284090"/>
            <a:ext cx="4674678" cy="769441"/>
          </a:xfrm>
          <a:prstGeom prst="rect">
            <a:avLst/>
          </a:prstGeom>
          <a:noFill/>
        </p:spPr>
        <p:txBody>
          <a:bodyPr wrap="none" rtlCol="0">
            <a:spAutoFit/>
          </a:bodyPr>
          <a:lstStyle/>
          <a:p>
            <a:r>
              <a:rPr lang="pt-BR" sz="4400" b="1" dirty="0">
                <a:solidFill>
                  <a:schemeClr val="accent6">
                    <a:lumMod val="50000"/>
                  </a:schemeClr>
                </a:solidFill>
                <a:latin typeface="+mj-lt"/>
                <a:ea typeface="+mj-ea"/>
                <a:cs typeface="+mj-cs"/>
              </a:rPr>
              <a:t>PRODUTOS PARA TS</a:t>
            </a:r>
          </a:p>
        </p:txBody>
      </p:sp>
    </p:spTree>
    <p:extLst>
      <p:ext uri="{BB962C8B-B14F-4D97-AF65-F5344CB8AC3E}">
        <p14:creationId xmlns:p14="http://schemas.microsoft.com/office/powerpoint/2010/main" val="6692782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sk_Xe7Y3R7CTmcouJuEVK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F78zuXvTQ_eXhqjvnquNK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D1AqeXe0RAmv99B1leFWu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juFxJeBDQhGO0_hl5TMyQ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7iVg4zYXR2mJV3XRX4jNq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84kCBcfjSYi6duzjSZryO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mCfC_oi4RMC9xwFtIcsQi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wbkJD3kERVCFo0_hIgRcK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q8f29HALS7WbB83kP1NNP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_hPXThhNSSWk2y.6tKrvE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zNdyNf6wTLStwo7qnic4W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xndSJM_QiCZ85nlaz9U1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sxdxZomSW.6eGp_8YkII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vwThgHfQSkSwVgs1zQ7uc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WmW7halKRxmFpqNakk64Z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pY9ol6gKSZq17Fy6MC68c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kQhKj4TTTfqAAXRNgp6wN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OvYMOi0aS4.5Rq8kJdBN5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23FlU3OGTU2EqtL9pCxpy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ddSOIXsqRlWjlxdFsz.NZ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_VkikAT3QouSg58OLMa6H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xbFm4W5QRfCSOmtPQ7Mof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78zuXvTQ_eXhqjvnquNK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ZEdHGxoeSQy6SB4VM9JhI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SfrN8pCSSleuZFRgmY3Sk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WikPPDdGS46kGrOsfTmlC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8m2XWeSqRNChjsfRV_hRw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JOK7RB.iQMC8ly_i9hGEY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QkodOZvYRoy6k5Gsbw9f0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o_dooDbZQWa6ZTIW9nNe.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3YsTTHO3Q_K5_g9HImJG9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jVyfLS18TZ..PmqDohEmR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n4_.hfWTHKwlEG6MpFTu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fI9ONQ3RReN8ZRDgomcP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nx0NhpOrTY24wI3SkkxMF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acwzyGa0TaO5Imiqjn4SQ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dD0m_sFhRRi1JNFhN1Ocl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9WRoWQUmSGiFBxUGqQpMZ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Mp.a99qBS5OMKPpop.vr4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ZjcvnqQiuAfV3KNrVJ8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9bAy2tQmTTueNot0V3zX9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3M9a3bEuSH2DS.iTvzbzr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Dix8qKuGSpqNnXdrCUP8M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C4Y0PhGFSN2U2UXINWx68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mCfC_oi4RMC9xwFtIcsQi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Vo6cVRIcQ8SaJgSFIvgj8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P5qb64eXS5K2fmOGMQk1x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ESmxHeSyRfG4TQOGY7SXa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JPo6LOnQxavXVOSizy7x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rGNinQABQfuKJFEriaD7A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Qr7_9ppiQtC7gPRvj3zCC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wWhUkYPOSRG.mpQRjEuq8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4HCrPIvTScmd7591mHq6g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ST0UJkaqQb6sABo2o6YnN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FxeoAdEUTB2SLSvApuX4u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juFxJeBDQhGO0_hl5TMyQ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TffPF.SPQZaWXfAEaKdNU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er71DXesQ9WhM1IpHoVIO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LeDF.DGETY64JgF3LnlyO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rguB0TZISgeOKQeRKQbK_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87Gl.L5QuO86Dto0nqPJ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d_o6oobfQ32RgAgr5q4Zd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LSWs3KF3R9q.auZSbuLh0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KG4zRYbHRBaYv3veVP6gr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x.nRF2QZTmGAg14CMAunH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QkfGjK05S2ufrM_jOq5pI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_DaQ4IcQy.l8WoboNxK_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3yhicZzJQAebrG2e3oUxv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vk2Xen5PTniZhJFM8fdta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CHE_HvasSseuyf.JNsRhN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2KRlnTu0RP.tQP5id0IMW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A57SVvLiSZOaf18vLmeyZ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yAgd4nyYR3q2EOKUmOhKx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Khg8WRqlReyD76CGIQ6jx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tInua8iDSzCXxLUXwlKeC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pXVJ91lPQ_G85A5TDL0De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cMUi_nQTcirzeYh.Rx2.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q8f29HALS7WbB83kP1NNP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A5UFxfd.TSKSWRibribQP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WnU4WQ2ITP.SQqDJqqCS4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8EiX50ovTxKj3sLwT1uCM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es7pppraQ_GUzmd37Khx1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fw54kMh6RXG0I7J3ZMqJY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KGxfNU.gB0S1dRO5tj_po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fmc1LnlqT_.QjNdFIGiVe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juFxJeBDQhGO0_hl5TMyQ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q8f29HALS7WbB83kP1NNP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e_oGLG5kSLqhQxtwZQa9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mCfC_oi4RMC9xwFtIcsQi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WmW7halKRxmFpqNakk64Z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e_oGLG5kSLqhQxtwZQa9w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BeUAbj1MS3mHlQ18gIsme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L_DaQ4IcQy.l8WoboNxK_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7MBBzHcvQga0_lvcfH.yC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981B044JRAK8sMI.YEtev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wbkJD3kERVCFo0_hIgRcK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sk_Xe7Y3R7CTmcouJuEVK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mL0_98mySg6WqYat7kBgh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981B044JRAK8sMI.YEtev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sxdxZomSW.6eGp_8YkII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7iVg4zYXR2mJV3XRX4jNq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F78zuXvTQ_eXhqjvnquNK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zNdyNf6wTLStwo7qnic4W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D1AqeXe0RAmv99B1leFWu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84kCBcfjSYi6duzjSZryO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pY9ol6gKSZq17Fy6MC68c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kQhKj4TTTfqAAXRNgp6wN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OvYMOi0aS4.5Rq8kJdBN5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23FlU3OGTU2EqtL9pCxpy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wbkJD3kERVCFo0_hIgRcKw"/>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ddSOIXsqRlWjlxdFsz.NZ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xbFm4W5QRfCSOmtPQ7Mof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SfrN8pCSSleuZFRgmY3Sk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_VkikAT3QouSg58OLMa6H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ZEdHGxoeSQy6SB4VM9JhI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WikPPDdGS46kGrOsfTmlC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8m2XWeSqRNChjsfRV_hRw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o_dooDbZQWa6ZTIW9nNe.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jVyfLS18TZ..PmqDohEmR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WRRWhQLdQkuYEEiEeO2kG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BeUAbj1MS3mHlQ18gIsme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3YsTTHO3Q_K5_g9HImJG9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QkodOZvYRoy6k5Gsbw9f0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JOK7RB.iQMC8ly_i9hGEY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nx0NhpOrTY24wI3SkkxMF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n4_.hfWTHKwlEG6MpFTu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acwzyGa0TaO5Imiqjn4SQ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dD0m_sFhRRi1JNFhN1Ocl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9WRoWQUmSGiFBxUGqQpMZ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Mp.a99qBS5OMKPpop.vr4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9bAy2tQmTTueNot0V3zX9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7MBBzHcvQga0_lvcfH.yC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3M9a3bEuSH2DS.iTvzbzr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K.ZjcvnqQiuAfV3KNrVJ8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Dix8qKuGSpqNnXdrCUP8M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ESmxHeSyRfG4TQOGY7SXa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C4Y0PhGFSN2U2UXINWx68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P5qb64eXS5K2fmOGMQk1x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o6cVRIcQ8SaJgSFIvgj8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Qr7_9ppiQtC7gPRvj3zCC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wWhUkYPOSRG.mpQRjEuq8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rGNinQABQfuKJFEriaD7A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7iVg4zYXR2mJV3XRX4jNq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MJPo6LOnQxavXVOSizy7x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4HCrPIvTScmd7591mHq6g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FxeoAdEUTB2SLSvApuX4u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ST0UJkaqQb6sABo2o6YnN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TffPF.SPQZaWXfAEaKdNU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er71DXesQ9WhM1IpHoVIO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LeDF.DGETY64JgF3LnlyO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rguB0TZISgeOKQeRKQbK_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87Gl.L5QuO86Dto0nqPJ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LSWs3KF3R9q.auZSbuLh0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D1AqeXe0RAmv99B1leFWu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d_o6oobfQ32RgAgr5q4Zd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x.nRF2QZTmGAg14CMAunH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KG4zRYbHRBaYv3veVP6gr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QkfGjK05S2ufrM_jOq5pI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vk2Xen5PTniZhJFM8fdta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3yhicZzJQAebrG2e3oUxv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CHE_HvasSseuyf.JNsRhN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2KRlnTu0RP.tQP5id0IMW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Khg8WRqlReyD76CGIQ6jx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A57SVvLiSZOaf18vLmeyZ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mW7halKRxmFpqNakk64Z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yAgd4nyYR3q2EOKUmOhKx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tInua8iDSzCXxLUXwlKeC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A5UFxfd.TSKSWRibribQP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cMUi_nQTcirzeYh.Rx2.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pXVJ91lPQ_G85A5TDL0De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8EiX50ovTxKj3sLwT1uCM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es7pppraQ_GUzmd37Khx1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fw54kMh6RXG0I7J3ZMqJY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WnU4WQ2ITP.SQqDJqqCS4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kQhKj4TTTfqAAXRNgp6wN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pY9ol6gKSZq17Fy6MC68c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23FlU3OGTU2EqtL9pCxpy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OvYMOi0aS4.5Rq8kJdBN5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GxfNU.gB0S1dRO5tj_po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ddSOIXsqRlWjlxdFsz.NZ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_VkikAT3QouSg58OLMa6H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SfrN8pCSSleuZFRgmY3Sk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xbFm4W5QRfCSOmtPQ7Mof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ZEdHGxoeSQy6SB4VM9JhI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WikPPDdGS46kGrOsfTmlC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kodOZvYRoy6k5Gsbw9f0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JOK7RB.iQMC8ly_i9hGEY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WRRWhQLdQkuYEEiEeO2kG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8m2XWeSqRNChjsfRV_hR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fmc1LnlqT_.QjNdFIGiVe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3YsTTHO3Q_K5_g9HImJG9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_dooDbZQWa6ZTIW9nNe.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jVyfLS18TZ..PmqDohEmR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n4_.hfWTHKwlEG6MpFTu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nx0NhpOrTY24wI3SkkxMF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acwzyGa0TaO5Imiqjn4SQ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9WRoWQUmSGiFBxUGqQpMZ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D0m_sFhRRi1JNFhN1Ocl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Mp.a99qBS5OMKPpop.vr4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3M9a3bEuSH2DS.iTvzbzr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mL0_98mySg6WqYat7kBgh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K.ZjcvnqQiuAfV3KNrVJ8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Dix8qKuGSpqNnXdrCUP8M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9bAy2tQmTTueNot0V3zX9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ESmxHeSyRfG4TQOGY7SXa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o6cVRIcQ8SaJgSFIvgj8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C4Y0PhGFSN2U2UXINWx68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P5qb64eXS5K2fmOGMQk1x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wWhUkYPOSRG.mpQRjEuq8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Qr7_9ppiQtC7gPRvj3zCC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rGNinQABQfuKJFEriaD7A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NdyNf6wTLStwo7qnic4W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MJPo6LOnQxavXVOSizy7x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4HCrPIvTScmd7591mHq6g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FxeoAdEUTB2SLSvApuX4u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ST0UJkaqQb6sABo2o6YnN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TffPF.SPQZaWXfAEaKdNU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87Gl.L5QuO86Dto0nqPJ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LeDF.DGETY64JgF3LnlyO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er71DXesQ9WhM1IpHoVIO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rguB0TZISgeOKQeRKQbK_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d_o6oobfQ32RgAgr5q4Zd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oqrOBr.KSWirnaabKAmgW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LSWs3KF3R9q.auZSbuLh0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nRF2QZTmGAg14CMAunH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KG4zRYbHRBaYv3veVP6gr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QkfGjK05S2ufrM_jOq5pI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k2Xen5PTniZhJFM8fdta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CHE_HvasSseuyf.JNsRhN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3yhicZzJQAebrG2e3oUxv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A57SVvLiSZOaf18vLmeyZ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2KRlnTu0RP.tQP5id0IMW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Khg8WRqlReyD76CGIQ6jx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sxdxZomSW.6eGp_8YkII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yAgd4nyYR3q2EOKUmOhKx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tInua8iDSzCXxLUXwlKeC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A5UFxfd.TSKSWRibribQP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pXVJ91lPQ_G85A5TDL0De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cMUi_nQTcirzeYh.Rx2.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s7pppraQ_GUzmd37Khx1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8EiX50ovTxKj3sLwT1uCM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fw54kMh6RXG0I7J3ZMqJY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WnU4WQ2ITP.SQqDJqqCS4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84kCBcfjSYi6duzjSZryO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KGxfNU.gB0S1dRO5tj_p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fmc1LnlqT_.QjNdFIGiVe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L_DaQ4IcQy.l8WoboNxK_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e_oGLG5kSLqhQxtwZQa9w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981B044JRAK8sMI.YEtev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7MBBzHcvQga0_lvcfH.yC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mL0_98mySg6WqYat7kBgh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BeUAbj1MS3mHlQ18gIsme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prHmWI2kT3ywcW.QQGPAf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sk_Xe7Y3R7CTmcouJuEVKw"/>
</p:tagLst>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trutura padrão">
  <a:themeElements>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1784</TotalTime>
  <Words>3476</Words>
  <Application>Microsoft Office PowerPoint</Application>
  <PresentationFormat>Widescreen</PresentationFormat>
  <Paragraphs>1257</Paragraphs>
  <Slides>81</Slides>
  <Notes>0</Notes>
  <HiddenSlides>0</HiddenSlides>
  <MMClips>0</MMClips>
  <ScaleCrop>false</ScaleCrop>
  <HeadingPairs>
    <vt:vector size="8" baseType="variant">
      <vt:variant>
        <vt:lpstr>Fontes usadas</vt:lpstr>
      </vt:variant>
      <vt:variant>
        <vt:i4>10</vt:i4>
      </vt:variant>
      <vt:variant>
        <vt:lpstr>Tema</vt:lpstr>
      </vt:variant>
      <vt:variant>
        <vt:i4>2</vt:i4>
      </vt:variant>
      <vt:variant>
        <vt:lpstr>Servidores OLE inseridos</vt:lpstr>
      </vt:variant>
      <vt:variant>
        <vt:i4>3</vt:i4>
      </vt:variant>
      <vt:variant>
        <vt:lpstr>Títulos de slides</vt:lpstr>
      </vt:variant>
      <vt:variant>
        <vt:i4>81</vt:i4>
      </vt:variant>
    </vt:vector>
  </HeadingPairs>
  <TitlesOfParts>
    <vt:vector size="96" baseType="lpstr">
      <vt:lpstr>Andalus</vt:lpstr>
      <vt:lpstr>Arial</vt:lpstr>
      <vt:lpstr>Calibri</vt:lpstr>
      <vt:lpstr>Calibri </vt:lpstr>
      <vt:lpstr>Calibri Light</vt:lpstr>
      <vt:lpstr>Comic Sans MS</vt:lpstr>
      <vt:lpstr>Symbol</vt:lpstr>
      <vt:lpstr>Tahoma</vt:lpstr>
      <vt:lpstr>Times New Roman</vt:lpstr>
      <vt:lpstr>Wingdings</vt:lpstr>
      <vt:lpstr>Tema do Office</vt:lpstr>
      <vt:lpstr>Estrutura padrão</vt:lpstr>
      <vt:lpstr>Slide do think-cell</vt:lpstr>
      <vt:lpstr>Photo Editor Photo</vt:lpstr>
      <vt:lpstr>Chart</vt:lpstr>
      <vt:lpstr>Apresentação do PowerPoint</vt:lpstr>
      <vt:lpstr>SEMENTE É TECNOLOGIA</vt:lpstr>
      <vt:lpstr>MERCADO DE SEMENTES - BRASIL</vt:lpstr>
      <vt:lpstr>TAXA DE UTILIZAÇÃO DE SEMENTES – SOJA </vt:lpstr>
      <vt:lpstr>TAXA DE UTILIZAÇÃO DE SEMENTES – MILHO </vt:lpstr>
      <vt:lpstr>Apresentação do PowerPoint</vt:lpstr>
      <vt:lpstr>Apresentação do PowerPoint</vt:lpstr>
      <vt:lpstr>Apresentação do PowerPoint</vt:lpstr>
      <vt:lpstr>Apresentação do PowerPoint</vt:lpstr>
      <vt:lpstr>TAMBOR ROTATIVO E LONA</vt:lpstr>
      <vt:lpstr>TRATADORA DE SEMENTES DA DÉCADA DE 70</vt:lpstr>
      <vt:lpstr>CHUPIM E BETONEIRA</vt:lpstr>
      <vt:lpstr>TRATAMENTO NA PROPRIEDADE (“ON FARM”)</vt:lpstr>
      <vt:lpstr>TRATAMENTO EM UNIDADES ESPECIALIZADAS</vt:lpstr>
      <vt:lpstr>TRATAMENTO EM UNIDADES ESPECIALIZADAS</vt:lpstr>
      <vt:lpstr>QUALIDADE DO TSI</vt:lpstr>
      <vt:lpstr>POLÍMEROS OU FILMCOATINGS</vt:lpstr>
      <vt:lpstr>POLÍMEROS OU FILMCOATINGS</vt:lpstr>
      <vt:lpstr>SEMENTE TRATADA/ REVESTIDA</vt:lpstr>
      <vt:lpstr>SEMENTES REVESTIDAS</vt:lpstr>
      <vt:lpstr>SEMENTES TRATADAS (PELICULIZAÇÃO)</vt:lpstr>
      <vt:lpstr>Apresentação do PowerPoint</vt:lpstr>
      <vt:lpstr>Apresentação do PowerPoint</vt:lpstr>
      <vt:lpstr>ANÁLISE DA QUALIDADE DAS SEMENTES TRATADAS</vt:lpstr>
      <vt:lpstr>RECOBRIMENTO</vt:lpstr>
      <vt:lpstr>PLANTABILIDADE</vt:lpstr>
      <vt:lpstr>RESISTÊNCIA À ABRASÃO</vt:lpstr>
      <vt:lpstr>VANTAGENS DO TRATAMENTO DE SEMENTES </vt:lpstr>
      <vt:lpstr>VANTAGENS DO TRATAMENTO DE SEMENTES</vt:lpstr>
      <vt:lpstr>MERCADO DE TRATAMENTO DE SEMENTES DEVERÁ CRESCER 40% (R$ 2,5bi) ATÉ 2021</vt:lpstr>
      <vt:lpstr>DESTINAÇÃO FINAL DE EMBALAGENS DE SEMENTES TRATADAS (SACARIA)</vt:lpstr>
      <vt:lpstr>DESTINAÇÃO FINAL DE SEMENTES OBSOLETAS COM TRATAMENTO</vt:lpstr>
      <vt:lpstr>DESTINAÇÃO FINAL DE RESÍDUOS ORIUNDOS DAS PLANTAS DE TRATAMENTO E DOS LABORATÓRIOS DE CONTROLE DE QUALIDADE </vt:lpstr>
      <vt:lpstr>TRATAMENTO DE SEMENTES  BRASIL 2016</vt:lpstr>
      <vt:lpstr>MERCADO DEFENSIVOS AGRÍCOLAS – 2016</vt:lpstr>
      <vt:lpstr>Apresentação do PowerPoint</vt:lpstr>
      <vt:lpstr>Apresentação do PowerPoint</vt:lpstr>
      <vt:lpstr>Apresentação do PowerPoint</vt:lpstr>
      <vt:lpstr>Apresentação do PowerPoint</vt:lpstr>
      <vt:lpstr>TAMANHO SEMENTE x QUANTIDADE POR PESO/MASSA</vt:lpstr>
      <vt:lpstr>TAMANHO SEMENTE  x QUANTIDADE PRODUTO</vt:lpstr>
      <vt:lpstr>PROPOSTA: VOLUME PRODUTO x NÚMERO SEMENTES (E NÃO POR PESO DE SEMENTE)</vt:lpstr>
      <vt:lpstr>Apresentação do PowerPoint</vt:lpstr>
      <vt:lpstr>Apresentação do PowerPoint</vt:lpstr>
      <vt:lpstr>Apresentação do PowerPoint</vt:lpstr>
      <vt:lpstr>Apresentação do PowerPoint</vt:lpstr>
      <vt:lpstr>Apresentação do PowerPoint</vt:lpstr>
      <vt:lpstr>TRATAMENTO DE SEMENTES COM FUNGICIDAS NO BRASIL (2016) - CULTURAS REGISTRADAS </vt:lpstr>
      <vt:lpstr>TRATAMENTO DE SEMENTES COM FUNGICIDAS NO BRASIL (2016) - CULTURAS REGISTRADAS</vt:lpstr>
      <vt:lpstr>TRATAMENTO DE SEMENTES COM FUNGICIDAS NO BRASIL (2016) - CULTURAS REGISTRADAS</vt:lpstr>
      <vt:lpstr>TRATAMENTO DE SEMENTES COM FUNGICIDAS NO BRASIL (2016) - CULTURAS REGISTRADAS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Antracnose - Colletotrichum dematium</vt:lpstr>
      <vt:lpstr>Apresentação do PowerPoint</vt:lpstr>
      <vt:lpstr>Apresentação do PowerPoint</vt:lpstr>
      <vt:lpstr>Apresentação do PowerPoint</vt:lpstr>
      <vt:lpstr>Apresentação do PowerPoint</vt:lpstr>
      <vt:lpstr>Apresentação do PowerPoint</vt:lpstr>
      <vt:lpstr>MÉTODOS DE DETECÇÃO DE PATÓGENOS EM SEMENTES DE SOJA</vt:lpstr>
      <vt:lpstr>EXAME DAS SEMENTES NÃO  INCUBADAS</vt:lpstr>
      <vt:lpstr>EXAME DAS SEMENTES NÃO  INCUBADAS</vt:lpstr>
      <vt:lpstr>EXAMES DAS SEMENTES INCUBADAS</vt:lpstr>
      <vt:lpstr>Apresentação do PowerPoint</vt:lpstr>
      <vt:lpstr>Apresentação do PowerPoint</vt:lpstr>
      <vt:lpstr>Apresentação do PowerPoint</vt:lpstr>
      <vt:lpstr>Apresentação do PowerPoint</vt:lpstr>
      <vt:lpstr>EXAMES DAS SEMENTES INCUBADAS</vt:lpstr>
      <vt:lpstr>Apresentação do PowerPoint</vt:lpstr>
      <vt:lpstr>Apresentação do PowerPoint</vt:lpstr>
      <vt:lpstr>Principais patógenos do soja e seus níveis de tolerância</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Ticyana Banzato</dc:creator>
  <cp:lastModifiedBy>user</cp:lastModifiedBy>
  <cp:revision>83</cp:revision>
  <dcterms:created xsi:type="dcterms:W3CDTF">2016-12-14T14:43:27Z</dcterms:created>
  <dcterms:modified xsi:type="dcterms:W3CDTF">2017-04-18T16:23:55Z</dcterms:modified>
</cp:coreProperties>
</file>