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6" r:id="rId14"/>
    <p:sldId id="268" r:id="rId15"/>
    <p:sldId id="288" r:id="rId16"/>
    <p:sldId id="269" r:id="rId17"/>
    <p:sldId id="270" r:id="rId18"/>
    <p:sldId id="271" r:id="rId19"/>
    <p:sldId id="272" r:id="rId20"/>
    <p:sldId id="273" r:id="rId21"/>
    <p:sldId id="285" r:id="rId22"/>
    <p:sldId id="275" r:id="rId23"/>
    <p:sldId id="276" r:id="rId24"/>
    <p:sldId id="277" r:id="rId25"/>
    <p:sldId id="278" r:id="rId26"/>
    <p:sldId id="279" r:id="rId27"/>
    <p:sldId id="287" r:id="rId28"/>
    <p:sldId id="280" r:id="rId29"/>
    <p:sldId id="281" r:id="rId30"/>
    <p:sldId id="282" r:id="rId31"/>
    <p:sldId id="283" r:id="rId32"/>
    <p:sldId id="28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02" autoAdjust="0"/>
    <p:restoredTop sz="94646"/>
  </p:normalViewPr>
  <p:slideViewPr>
    <p:cSldViewPr snapToGrid="0" snapToObjects="1">
      <p:cViewPr varScale="1">
        <p:scale>
          <a:sx n="73" d="100"/>
          <a:sy n="73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533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156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983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072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410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356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0697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602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2338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462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914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66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80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83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270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372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8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B48E2B-75CA-DE4B-9802-54BF83A736D7}" type="datetimeFigureOut">
              <a:rPr lang="pt-BR" smtClean="0"/>
              <a:t>31/08/2021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3CA8592-D693-3B46-A4E3-24F73CB98EA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7584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pen.spotify.com/track/4py0BRBR6NpLGfxlhtcBoW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3zDw8l4fdxCwFIP4z2GppF" TargetMode="External"/><Relationship Id="rId2" Type="http://schemas.openxmlformats.org/officeDocument/2006/relationships/hyperlink" Target="https://open.spotify.com/track/1kcH88ElBnr6mAJhISOLcd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track/4RnyhSKV3gOEQOMsjR8GeE" TargetMode="External"/><Relationship Id="rId2" Type="http://schemas.openxmlformats.org/officeDocument/2006/relationships/hyperlink" Target="https://open.spotify.com/track/3XPqXOdUjF4JzSO7dBfVe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5W8JFXwtkAzX7vcW5Qix6t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open.spotify.com/track/5W8JFXwtkAzX7vcW5Qix6t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open.spotify.com/track/3VPo1hbnKqwzsOkJWcvv8p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9618" y="373831"/>
            <a:ext cx="8380146" cy="2684102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6600" dirty="0">
                <a:latin typeface="Century Gothic" panose="020B0502020202020204" pitchFamily="34" charset="0"/>
              </a:rPr>
              <a:t>A Orquestra de </a:t>
            </a:r>
            <a:r>
              <a:rPr lang="pt-BR" sz="6600" dirty="0" err="1">
                <a:latin typeface="Century Gothic" panose="020B0502020202020204" pitchFamily="34" charset="0"/>
              </a:rPr>
              <a:t>Lully</a:t>
            </a:r>
            <a:r>
              <a:rPr lang="pt-BR" sz="6600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EECF97B5-3F2C-4214-9B1D-76CADC173087}"/>
              </a:ext>
            </a:extLst>
          </p:cNvPr>
          <p:cNvSpPr txBox="1">
            <a:spLocks/>
          </p:cNvSpPr>
          <p:nvPr/>
        </p:nvSpPr>
        <p:spPr>
          <a:xfrm>
            <a:off x="8649325" y="2308484"/>
            <a:ext cx="3102964" cy="112182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 fontScale="40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None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r>
              <a:rPr lang="pt-BR" sz="6600" dirty="0">
                <a:latin typeface="Century Gothic" panose="020B0502020202020204" pitchFamily="34" charset="0"/>
              </a:rPr>
              <a:t>Prof. Fábio Cury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0E62C0A-B459-4F75-820D-AB7AD7F29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8133" y="2241946"/>
            <a:ext cx="3115733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62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54" y="235132"/>
            <a:ext cx="10267406" cy="6531428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Grande </a:t>
            </a:r>
            <a:r>
              <a:rPr lang="pt-BR" b="1" dirty="0" err="1">
                <a:latin typeface="Century Gothic" panose="020B0502020202020204" pitchFamily="34" charset="0"/>
              </a:rPr>
              <a:t>Écurie</a:t>
            </a:r>
            <a:r>
              <a:rPr lang="pt-BR" b="1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Meio do século XVII ao fim do século XVIII: 35 postos para instrumentos de madeira, oboés, flautas, flautas-doces, fagotes, </a:t>
            </a:r>
            <a:r>
              <a:rPr lang="pt-BR" dirty="0" err="1">
                <a:latin typeface="Century Gothic" panose="020B0502020202020204" pitchFamily="34" charset="0"/>
              </a:rPr>
              <a:t>charamelas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crumhorns</a:t>
            </a:r>
            <a:r>
              <a:rPr lang="pt-BR" dirty="0">
                <a:latin typeface="Century Gothic" panose="020B0502020202020204" pitchFamily="34" charset="0"/>
              </a:rPr>
              <a:t>, serpentes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5 grupos: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Trompettes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Violons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Hautbois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Sacqueboutes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Cornets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Hautbois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Musettes</a:t>
            </a:r>
            <a:r>
              <a:rPr lang="pt-BR" dirty="0">
                <a:latin typeface="Century Gothic" panose="020B0502020202020204" pitchFamily="34" charset="0"/>
              </a:rPr>
              <a:t> de Poitou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Fifres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Tambours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Cromornes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Trompettes</a:t>
            </a:r>
            <a:r>
              <a:rPr lang="pt-BR" dirty="0">
                <a:latin typeface="Century Gothic" panose="020B0502020202020204" pitchFamily="34" charset="0"/>
              </a:rPr>
              <a:t> Marines </a:t>
            </a: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Ex.: Alceste, Prologue, </a:t>
            </a:r>
            <a:r>
              <a:rPr lang="pt-BR" dirty="0" err="1">
                <a:latin typeface="Century Gothic" panose="020B0502020202020204" pitchFamily="34" charset="0"/>
              </a:rPr>
              <a:t>Rondeau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pour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Glorie </a:t>
            </a:r>
            <a:r>
              <a:rPr lang="pt-BR" sz="900" dirty="0">
                <a:latin typeface="Century Gothic" panose="020B0502020202020204" pitchFamily="34" charset="0"/>
                <a:hlinkClick r:id="rId2"/>
              </a:rPr>
              <a:t>https://open.spotify.com/track/4py0BRBR6NpLGfxlhtcBoW</a:t>
            </a:r>
            <a:r>
              <a:rPr lang="pt-BR" sz="900" dirty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</p:txBody>
      </p:sp>
      <p:pic>
        <p:nvPicPr>
          <p:cNvPr id="5124" name="Picture 4" descr="Grandes Ecuries, Versailles">
            <a:extLst>
              <a:ext uri="{FF2B5EF4-FFF2-40B4-BE49-F238E27FC236}">
                <a16:creationId xmlns:a16="http://schemas.microsoft.com/office/drawing/2014/main" id="{9F0A1D5D-0E18-42A6-B0F0-476447CEC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069" y="1529986"/>
            <a:ext cx="4741817" cy="355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7D5D49D-280C-4BA3-B647-7CAC2FC8D4B5}"/>
              </a:ext>
            </a:extLst>
          </p:cNvPr>
          <p:cNvSpPr txBox="1"/>
          <p:nvPr/>
        </p:nvSpPr>
        <p:spPr>
          <a:xfrm>
            <a:off x="8190411" y="5169319"/>
            <a:ext cx="27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Grande </a:t>
            </a:r>
            <a:r>
              <a:rPr lang="pt-BR" dirty="0" err="1"/>
              <a:t>Écurie</a:t>
            </a:r>
            <a:r>
              <a:rPr lang="pt-BR" dirty="0"/>
              <a:t> - Versalhes</a:t>
            </a:r>
          </a:p>
        </p:txBody>
      </p:sp>
    </p:spTree>
    <p:extLst>
      <p:ext uri="{BB962C8B-B14F-4D97-AF65-F5344CB8AC3E}">
        <p14:creationId xmlns:p14="http://schemas.microsoft.com/office/powerpoint/2010/main" val="219206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</p:spPr>
        <p:txBody>
          <a:bodyPr/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Instrumentos tocados não correspondiam aos nomes dados: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1- </a:t>
            </a:r>
            <a:r>
              <a:rPr lang="pt-BR" dirty="0" err="1">
                <a:latin typeface="Century Gothic" panose="020B0502020202020204" pitchFamily="34" charset="0"/>
              </a:rPr>
              <a:t>Violons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Hautbois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Saqueboutes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cornets</a:t>
            </a:r>
            <a:r>
              <a:rPr lang="pt-BR" dirty="0">
                <a:latin typeface="Century Gothic" panose="020B0502020202020204" pitchFamily="34" charset="0"/>
              </a:rPr>
              <a:t> – 16 instrumentos de palhetas duplas – </a:t>
            </a:r>
            <a:r>
              <a:rPr lang="pt-BR" dirty="0" err="1">
                <a:latin typeface="Century Gothic" panose="020B0502020202020204" pitchFamily="34" charset="0"/>
              </a:rPr>
              <a:t>Douze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Grands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Hautbois</a:t>
            </a:r>
            <a:r>
              <a:rPr lang="pt-BR" dirty="0">
                <a:latin typeface="Century Gothic" panose="020B0502020202020204" pitchFamily="34" charset="0"/>
              </a:rPr>
              <a:t> – que tocavam violino também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2- </a:t>
            </a:r>
            <a:r>
              <a:rPr lang="pt-BR" dirty="0" err="1">
                <a:latin typeface="Century Gothic" panose="020B0502020202020204" pitchFamily="34" charset="0"/>
              </a:rPr>
              <a:t>Hautbois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Musettes</a:t>
            </a:r>
            <a:r>
              <a:rPr lang="pt-BR" dirty="0">
                <a:latin typeface="Century Gothic" panose="020B0502020202020204" pitchFamily="34" charset="0"/>
              </a:rPr>
              <a:t> de Poitou – flauta e flauta-doce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3- </a:t>
            </a:r>
            <a:r>
              <a:rPr lang="pt-BR" dirty="0" err="1">
                <a:latin typeface="Century Gothic" panose="020B0502020202020204" pitchFamily="34" charset="0"/>
              </a:rPr>
              <a:t>Cromorne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Trompettes</a:t>
            </a:r>
            <a:r>
              <a:rPr lang="pt-BR" dirty="0">
                <a:latin typeface="Century Gothic" panose="020B0502020202020204" pitchFamily="34" charset="0"/>
              </a:rPr>
              <a:t> Marines – fonte suplementar de oboés e fagotes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G. E. – cerimônias, celebrações </a:t>
            </a:r>
            <a:r>
              <a:rPr lang="pt-BR" dirty="0" err="1">
                <a:latin typeface="Century Gothic" panose="020B0502020202020204" pitchFamily="34" charset="0"/>
              </a:rPr>
              <a:t>etc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Em ballet e teatro – músicos de fantasia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Juntos com os 24 Violinos – música orquestral </a:t>
            </a:r>
          </a:p>
        </p:txBody>
      </p:sp>
    </p:spTree>
    <p:extLst>
      <p:ext uri="{BB962C8B-B14F-4D97-AF65-F5344CB8AC3E}">
        <p14:creationId xmlns:p14="http://schemas.microsoft.com/office/powerpoint/2010/main" val="64242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</p:spPr>
        <p:txBody>
          <a:bodyPr/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Ensembles Combinados na Corte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24 V. + Chambre + Ensembles da G. E. – apresentações especiais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Rossi – </a:t>
            </a:r>
            <a:r>
              <a:rPr lang="pt-BR" dirty="0" err="1">
                <a:latin typeface="Century Gothic" panose="020B0502020202020204" pitchFamily="34" charset="0"/>
              </a:rPr>
              <a:t>Orfeo</a:t>
            </a:r>
            <a:r>
              <a:rPr lang="pt-BR" dirty="0">
                <a:latin typeface="Century Gothic" panose="020B0502020202020204" pitchFamily="34" charset="0"/>
              </a:rPr>
              <a:t> – 1640 – ainda antes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24 V. + Chambre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</a:t>
            </a:r>
            <a:r>
              <a:rPr lang="pt-BR" dirty="0" err="1">
                <a:latin typeface="Century Gothic" panose="020B0502020202020204" pitchFamily="34" charset="0"/>
              </a:rPr>
              <a:t>Les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Plaisirs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L’isle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enchantée</a:t>
            </a:r>
            <a:r>
              <a:rPr lang="pt-BR" dirty="0">
                <a:latin typeface="Century Gothic" panose="020B0502020202020204" pitchFamily="34" charset="0"/>
              </a:rPr>
              <a:t> – Versalhes, 1664 – mega evento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Elefantes, dromedários, músicos fantasiados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24 V+ P. V. + Chambre + </a:t>
            </a:r>
            <a:r>
              <a:rPr lang="pt-BR" dirty="0" err="1">
                <a:latin typeface="Century Gothic" panose="020B0502020202020204" pitchFamily="34" charset="0"/>
              </a:rPr>
              <a:t>Écurie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2º dia do </a:t>
            </a:r>
            <a:r>
              <a:rPr lang="pt-BR" dirty="0" err="1">
                <a:latin typeface="Century Gothic" panose="020B0502020202020204" pitchFamily="34" charset="0"/>
              </a:rPr>
              <a:t>Les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Plaisirs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La </a:t>
            </a:r>
            <a:r>
              <a:rPr lang="pt-BR" dirty="0" err="1">
                <a:latin typeface="Century Gothic" panose="020B0502020202020204" pitchFamily="34" charset="0"/>
              </a:rPr>
              <a:t>Princesse</a:t>
            </a:r>
            <a:r>
              <a:rPr lang="pt-BR" dirty="0">
                <a:latin typeface="Century Gothic" panose="020B0502020202020204" pitchFamily="34" charset="0"/>
              </a:rPr>
              <a:t> d’Elide (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+ Molière)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Teatro ao ar livre especialmente construído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24 V. + P. V. + Chambre + </a:t>
            </a:r>
            <a:r>
              <a:rPr lang="pt-BR" dirty="0" err="1">
                <a:latin typeface="Century Gothic" panose="020B0502020202020204" pitchFamily="34" charset="0"/>
              </a:rPr>
              <a:t>Écurie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habilidade de combinar e coordenar os diferentes grupos para tocar a mesma música  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678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B1BB1-2956-4D07-BFB3-DDB6566FC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609599"/>
            <a:ext cx="3534027" cy="2099733"/>
          </a:xfrm>
        </p:spPr>
        <p:txBody>
          <a:bodyPr>
            <a:normAutofit/>
          </a:bodyPr>
          <a:lstStyle/>
          <a:p>
            <a:pPr algn="just"/>
            <a:r>
              <a:rPr lang="pt-BR" sz="1600" dirty="0" err="1">
                <a:latin typeface="Century Gothic" panose="020B0502020202020204" pitchFamily="34" charset="0"/>
              </a:rPr>
              <a:t>Lully</a:t>
            </a:r>
            <a:r>
              <a:rPr lang="pt-BR" sz="1600" dirty="0">
                <a:latin typeface="Century Gothic" panose="020B0502020202020204" pitchFamily="34" charset="0"/>
              </a:rPr>
              <a:t> – </a:t>
            </a:r>
            <a:r>
              <a:rPr lang="pt-BR" sz="1600" dirty="0" err="1">
                <a:latin typeface="Century Gothic" panose="020B0502020202020204" pitchFamily="34" charset="0"/>
              </a:rPr>
              <a:t>Les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  <a:r>
              <a:rPr lang="pt-BR" sz="1600" dirty="0" err="1">
                <a:latin typeface="Century Gothic" panose="020B0502020202020204" pitchFamily="34" charset="0"/>
              </a:rPr>
              <a:t>Plaisirs</a:t>
            </a:r>
            <a:r>
              <a:rPr lang="pt-BR" sz="1600" dirty="0">
                <a:latin typeface="Century Gothic" panose="020B0502020202020204" pitchFamily="34" charset="0"/>
              </a:rPr>
              <a:t> de </a:t>
            </a:r>
            <a:r>
              <a:rPr lang="pt-BR" sz="1600" dirty="0" err="1">
                <a:latin typeface="Century Gothic" panose="020B0502020202020204" pitchFamily="34" charset="0"/>
              </a:rPr>
              <a:t>L’isle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  <a:r>
              <a:rPr lang="pt-BR" sz="1600" dirty="0" err="1">
                <a:latin typeface="Century Gothic" panose="020B0502020202020204" pitchFamily="34" charset="0"/>
              </a:rPr>
              <a:t>enchantée</a:t>
            </a:r>
            <a:r>
              <a:rPr lang="pt-BR" sz="1600" dirty="0">
                <a:latin typeface="Century Gothic" panose="020B0502020202020204" pitchFamily="34" charset="0"/>
              </a:rPr>
              <a:t> – Versalhes, 1664 , primeiro dia (com Elefantes, dromedários, músicos fantasiados)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B30953C1-AB09-49FD-9BA6-59D8C7CC7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399" y="845415"/>
            <a:ext cx="5972727" cy="541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89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31" y="354062"/>
            <a:ext cx="5596694" cy="6149876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1674 – Conquista de </a:t>
            </a:r>
            <a:r>
              <a:rPr lang="pt-BR" dirty="0" err="1">
                <a:latin typeface="Century Gothic" panose="020B0502020202020204" pitchFamily="34" charset="0"/>
              </a:rPr>
              <a:t>Franche</a:t>
            </a:r>
            <a:r>
              <a:rPr lang="pt-BR" dirty="0">
                <a:latin typeface="Century Gothic" panose="020B0502020202020204" pitchFamily="34" charset="0"/>
              </a:rPr>
              <a:t> –</a:t>
            </a:r>
            <a:r>
              <a:rPr lang="pt-BR" dirty="0" err="1">
                <a:latin typeface="Century Gothic" panose="020B0502020202020204" pitchFamily="34" charset="0"/>
              </a:rPr>
              <a:t>Comté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Evento em Versalhes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ópera Alceste – flautas, oboés, trompetes e percussão, talvez em cena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Molière – </a:t>
            </a:r>
            <a:r>
              <a:rPr lang="pt-BR" dirty="0" err="1">
                <a:latin typeface="Century Gothic" panose="020B0502020202020204" pitchFamily="34" charset="0"/>
              </a:rPr>
              <a:t>Charpentier</a:t>
            </a:r>
            <a:r>
              <a:rPr lang="pt-BR" dirty="0">
                <a:latin typeface="Century Gothic" panose="020B0502020202020204" pitchFamily="34" charset="0"/>
              </a:rPr>
              <a:t> – Le </a:t>
            </a:r>
            <a:r>
              <a:rPr lang="pt-BR" dirty="0" err="1">
                <a:latin typeface="Century Gothic" panose="020B0502020202020204" pitchFamily="34" charset="0"/>
              </a:rPr>
              <a:t>Malade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Imaginaire</a:t>
            </a:r>
            <a:r>
              <a:rPr lang="pt-BR" dirty="0">
                <a:latin typeface="Century Gothic" panose="020B0502020202020204" pitchFamily="34" charset="0"/>
              </a:rPr>
              <a:t> (Ouverture </a:t>
            </a:r>
            <a:r>
              <a:rPr lang="pt-BR" sz="900" dirty="0">
                <a:latin typeface="Century Gothic" panose="020B0502020202020204" pitchFamily="34" charset="0"/>
                <a:hlinkClick r:id="rId2"/>
              </a:rPr>
              <a:t>https://open.spotify.com/track/1kcH88ElBnr6mAJhISOLcd</a:t>
            </a:r>
            <a:r>
              <a:rPr lang="pt-BR" dirty="0">
                <a:latin typeface="Century Gothic" panose="020B0502020202020204" pitchFamily="34" charset="0"/>
              </a:rPr>
              <a:t> )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Triomphe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l’Amour</a:t>
            </a:r>
            <a:r>
              <a:rPr lang="pt-BR" dirty="0">
                <a:latin typeface="Century Gothic" panose="020B0502020202020204" pitchFamily="34" charset="0"/>
              </a:rPr>
              <a:t> – Salle de </a:t>
            </a:r>
            <a:r>
              <a:rPr lang="pt-BR" dirty="0" err="1">
                <a:latin typeface="Century Gothic" panose="020B0502020202020204" pitchFamily="34" charset="0"/>
              </a:rPr>
              <a:t>Comédie</a:t>
            </a:r>
            <a:r>
              <a:rPr lang="pt-BR" dirty="0">
                <a:latin typeface="Century Gothic" panose="020B0502020202020204" pitchFamily="34" charset="0"/>
              </a:rPr>
              <a:t>, 1681 (</a:t>
            </a:r>
            <a:r>
              <a:rPr lang="pt-BR" sz="900" dirty="0">
                <a:latin typeface="Century Gothic" panose="020B0502020202020204" pitchFamily="34" charset="0"/>
                <a:hlinkClick r:id="rId3"/>
              </a:rPr>
              <a:t>https://open.spotify.com/track/3zDw8l4fdxCwFIP4z2GppF</a:t>
            </a:r>
            <a:r>
              <a:rPr lang="pt-BR" dirty="0">
                <a:latin typeface="Century Gothic" panose="020B0502020202020204" pitchFamily="34" charset="0"/>
              </a:rPr>
              <a:t> )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Casamento do Delfim – 150 pessoas, 76 instrumentos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União de grupos para eventos esporádicos – ainda não tem organização orquestral. Isso virá com a Orquestra da Ópera </a:t>
            </a:r>
          </a:p>
        </p:txBody>
      </p:sp>
      <p:pic>
        <p:nvPicPr>
          <p:cNvPr id="4" name="Picture 4" descr="undefined">
            <a:extLst>
              <a:ext uri="{FF2B5EF4-FFF2-40B4-BE49-F238E27FC236}">
                <a16:creationId xmlns:a16="http://schemas.microsoft.com/office/drawing/2014/main" id="{C1D0F175-7527-445C-868B-060811E89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351" y="1070853"/>
            <a:ext cx="4790090" cy="330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86632F0-1670-4E43-B6FE-03234EAE9CAD}"/>
              </a:ext>
            </a:extLst>
          </p:cNvPr>
          <p:cNvSpPr txBox="1"/>
          <p:nvPr/>
        </p:nvSpPr>
        <p:spPr>
          <a:xfrm>
            <a:off x="6875694" y="4336958"/>
            <a:ext cx="44106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1" dirty="0">
                <a:effectLst/>
                <a:latin typeface="league-spartan-regular"/>
              </a:rPr>
              <a:t>Portrait of Several Musicians and Artists</a:t>
            </a:r>
            <a:r>
              <a:rPr lang="en-US" b="0" i="0" dirty="0">
                <a:effectLst/>
                <a:latin typeface="league-spartan-regular"/>
              </a:rPr>
              <a:t> by François Puget. Traditionally the two main figures have been identified as the composer Jean-Baptiste Lully and the librettist Philippe Quinault. (</a:t>
            </a:r>
            <a:r>
              <a:rPr lang="en-US" b="0" i="0" dirty="0" err="1">
                <a:effectLst/>
                <a:latin typeface="league-spartan-regular"/>
              </a:rPr>
              <a:t>Musée</a:t>
            </a:r>
            <a:r>
              <a:rPr lang="en-US" b="0" i="0" dirty="0">
                <a:effectLst/>
                <a:latin typeface="league-spartan-regular"/>
              </a:rPr>
              <a:t> du Louvre)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2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21B752-2C6C-4613-AD53-87EA5E913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6035" y="1405687"/>
            <a:ext cx="5566668" cy="970450"/>
          </a:xfrm>
        </p:spPr>
        <p:txBody>
          <a:bodyPr>
            <a:normAutofit/>
          </a:bodyPr>
          <a:lstStyle/>
          <a:p>
            <a:r>
              <a:rPr lang="pt-BR" sz="1600" dirty="0" err="1">
                <a:latin typeface="Century Gothic" panose="020B0502020202020204" pitchFamily="34" charset="0"/>
              </a:rPr>
              <a:t>Charpentier</a:t>
            </a:r>
            <a:r>
              <a:rPr lang="pt-BR" sz="1600" dirty="0">
                <a:latin typeface="Century Gothic" panose="020B0502020202020204" pitchFamily="34" charset="0"/>
              </a:rPr>
              <a:t> – Le </a:t>
            </a:r>
            <a:r>
              <a:rPr lang="pt-BR" sz="1600" dirty="0" err="1">
                <a:latin typeface="Century Gothic" panose="020B0502020202020204" pitchFamily="34" charset="0"/>
              </a:rPr>
              <a:t>Malade</a:t>
            </a:r>
            <a:r>
              <a:rPr lang="pt-BR" sz="1600" dirty="0">
                <a:latin typeface="Century Gothic" panose="020B0502020202020204" pitchFamily="34" charset="0"/>
              </a:rPr>
              <a:t> </a:t>
            </a:r>
            <a:r>
              <a:rPr lang="pt-BR" sz="1600" dirty="0" err="1">
                <a:latin typeface="Century Gothic" panose="020B0502020202020204" pitchFamily="34" charset="0"/>
              </a:rPr>
              <a:t>Imaginaire</a:t>
            </a:r>
            <a:r>
              <a:rPr lang="pt-BR" sz="1600" dirty="0">
                <a:latin typeface="Century Gothic" panose="020B0502020202020204" pitchFamily="34" charset="0"/>
              </a:rPr>
              <a:t>, </a:t>
            </a:r>
            <a:br>
              <a:rPr lang="pt-BR" sz="1600" dirty="0">
                <a:latin typeface="Century Gothic" panose="020B0502020202020204" pitchFamily="34" charset="0"/>
              </a:rPr>
            </a:br>
            <a:r>
              <a:rPr lang="pt-BR" sz="1600" dirty="0" err="1">
                <a:latin typeface="Century Gothic" panose="020B0502020202020204" pitchFamily="34" charset="0"/>
              </a:rPr>
              <a:t>Versales</a:t>
            </a:r>
            <a:r>
              <a:rPr lang="pt-BR" sz="1600" dirty="0">
                <a:latin typeface="Century Gothic" panose="020B0502020202020204" pitchFamily="34" charset="0"/>
              </a:rPr>
              <a:t>, 1674</a:t>
            </a:r>
            <a:endParaRPr lang="pt-BR" sz="16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EAA0D47-FBDA-4C5F-AA67-8EB9EE308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668" y="1338995"/>
            <a:ext cx="6613348" cy="47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07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8456347" cy="579854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Orquestra da Ópera de Paris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Giulio </a:t>
            </a:r>
            <a:r>
              <a:rPr lang="pt-BR" dirty="0" err="1">
                <a:latin typeface="Century Gothic" panose="020B0502020202020204" pitchFamily="34" charset="0"/>
              </a:rPr>
              <a:t>Mazzarini</a:t>
            </a:r>
            <a:r>
              <a:rPr lang="pt-BR" dirty="0">
                <a:latin typeface="Century Gothic" panose="020B0502020202020204" pitchFamily="34" charset="0"/>
              </a:rPr>
              <a:t> – Jules </a:t>
            </a:r>
            <a:r>
              <a:rPr lang="pt-BR" dirty="0" err="1">
                <a:latin typeface="Century Gothic" panose="020B0502020202020204" pitchFamily="34" charset="0"/>
              </a:rPr>
              <a:t>Mazarin</a:t>
            </a:r>
            <a:r>
              <a:rPr lang="pt-BR" dirty="0">
                <a:latin typeface="Century Gothic" panose="020B0502020202020204" pitchFamily="34" charset="0"/>
              </a:rPr>
              <a:t> – cardeal e ministro do governo – patrocínio de 7 óperas italianas – 1645 a 1662: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Orfeo</a:t>
            </a:r>
            <a:r>
              <a:rPr lang="pt-BR" dirty="0">
                <a:latin typeface="Century Gothic" panose="020B0502020202020204" pitchFamily="34" charset="0"/>
              </a:rPr>
              <a:t> – Rossi – 1647 – 24 V.  (Prologue, A </a:t>
            </a:r>
            <a:r>
              <a:rPr lang="pt-BR" dirty="0" err="1">
                <a:latin typeface="Century Gothic" panose="020B0502020202020204" pitchFamily="34" charset="0"/>
              </a:rPr>
              <a:t>l’assaut</a:t>
            </a:r>
            <a:r>
              <a:rPr lang="pt-BR" dirty="0">
                <a:latin typeface="Century Gothic" panose="020B0502020202020204" pitchFamily="34" charset="0"/>
              </a:rPr>
              <a:t>... </a:t>
            </a:r>
            <a:r>
              <a:rPr lang="pt-BR" sz="900" dirty="0">
                <a:latin typeface="Century Gothic" panose="020B0502020202020204" pitchFamily="34" charset="0"/>
                <a:hlinkClick r:id="rId2"/>
              </a:rPr>
              <a:t>https://open.spotify.com/track/3XPqXOdUjF4JzSO7dBfVe0</a:t>
            </a:r>
            <a:r>
              <a:rPr lang="pt-BR" sz="900" dirty="0">
                <a:latin typeface="Century Gothic" panose="020B0502020202020204" pitchFamily="34" charset="0"/>
              </a:rPr>
              <a:t> 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Cavalli – </a:t>
            </a:r>
            <a:r>
              <a:rPr lang="pt-BR" dirty="0" err="1">
                <a:latin typeface="Century Gothic" panose="020B0502020202020204" pitchFamily="34" charset="0"/>
              </a:rPr>
              <a:t>Serse</a:t>
            </a:r>
            <a:r>
              <a:rPr lang="pt-BR" dirty="0">
                <a:latin typeface="Century Gothic" panose="020B0502020202020204" pitchFamily="34" charset="0"/>
              </a:rPr>
              <a:t> – 1660 – Louvre – P. V. - abertura a 6 e balés compostos por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800100" lvl="1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Exemplo para comparação </a:t>
            </a:r>
            <a:r>
              <a:rPr lang="pt-BR" dirty="0" err="1">
                <a:latin typeface="Century Gothic" panose="020B0502020202020204" pitchFamily="34" charset="0"/>
              </a:rPr>
              <a:t>Statira</a:t>
            </a:r>
            <a:r>
              <a:rPr lang="pt-BR" dirty="0">
                <a:latin typeface="Century Gothic" panose="020B0502020202020204" pitchFamily="34" charset="0"/>
              </a:rPr>
              <a:t>, Sinfonia  </a:t>
            </a:r>
            <a:r>
              <a:rPr lang="pt-BR" sz="1000" dirty="0">
                <a:latin typeface="Century Gothic" panose="020B0502020202020204" pitchFamily="34" charset="0"/>
                <a:hlinkClick r:id="rId3"/>
              </a:rPr>
              <a:t>https://open.spotify.com/track/4RnyhSKV3gOEQOMsjR8GeE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Cavalli – </a:t>
            </a:r>
            <a:r>
              <a:rPr lang="pt-BR" dirty="0" err="1">
                <a:latin typeface="Century Gothic" panose="020B0502020202020204" pitchFamily="34" charset="0"/>
              </a:rPr>
              <a:t>Ercole</a:t>
            </a:r>
            <a:r>
              <a:rPr lang="pt-BR" dirty="0">
                <a:latin typeface="Century Gothic" panose="020B0502020202020204" pitchFamily="34" charset="0"/>
              </a:rPr>
              <a:t> Amante, 1662 –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compôs balés – 24V. + P.V. provavelmente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Óperas francesas – 1647 a 1661 – sem a extravagância de </a:t>
            </a:r>
            <a:r>
              <a:rPr lang="pt-BR" dirty="0" err="1">
                <a:latin typeface="Century Gothic" panose="020B0502020202020204" pitchFamily="34" charset="0"/>
              </a:rPr>
              <a:t>Mazarin</a:t>
            </a:r>
            <a:r>
              <a:rPr lang="pt-BR" dirty="0">
                <a:latin typeface="Century Gothic" panose="020B0502020202020204" pitchFamily="34" charset="0"/>
              </a:rPr>
              <a:t> – poucos músicos, sem corte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Pierre Perrin (libreto) + Robert </a:t>
            </a:r>
            <a:r>
              <a:rPr lang="pt-BR" dirty="0" err="1">
                <a:latin typeface="Century Gothic" panose="020B0502020202020204" pitchFamily="34" charset="0"/>
              </a:rPr>
              <a:t>Cambert</a:t>
            </a:r>
            <a:r>
              <a:rPr lang="pt-BR" dirty="0">
                <a:latin typeface="Century Gothic" panose="020B0502020202020204" pitchFamily="34" charset="0"/>
              </a:rPr>
              <a:t> (música)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Óperas de Perrin/</a:t>
            </a:r>
            <a:r>
              <a:rPr lang="pt-BR" dirty="0" err="1">
                <a:latin typeface="Century Gothic" panose="020B0502020202020204" pitchFamily="34" charset="0"/>
              </a:rPr>
              <a:t>Cambert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Ariane, 1659 (ou Le </a:t>
            </a:r>
            <a:r>
              <a:rPr lang="pt-BR" dirty="0" err="1">
                <a:latin typeface="Century Gothic" panose="020B0502020202020204" pitchFamily="34" charset="0"/>
              </a:rPr>
              <a:t>Mariage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Bacchus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Pastorale</a:t>
            </a:r>
            <a:r>
              <a:rPr lang="pt-BR" dirty="0">
                <a:latin typeface="Century Gothic" panose="020B0502020202020204" pitchFamily="34" charset="0"/>
              </a:rPr>
              <a:t>, 1659 </a:t>
            </a:r>
          </a:p>
          <a:p>
            <a:pPr algn="l"/>
            <a:endParaRPr lang="pt-BR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4A44E5D4-CBAE-4D89-997A-A47AEB50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1566" y="1380178"/>
            <a:ext cx="2681817" cy="454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173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1669 – Perrin/</a:t>
            </a:r>
            <a:r>
              <a:rPr lang="pt-BR" dirty="0" err="1">
                <a:latin typeface="Century Gothic" panose="020B0502020202020204" pitchFamily="34" charset="0"/>
              </a:rPr>
              <a:t>Cambert</a:t>
            </a:r>
            <a:r>
              <a:rPr lang="pt-BR" dirty="0">
                <a:latin typeface="Century Gothic" panose="020B0502020202020204" pitchFamily="34" charset="0"/>
              </a:rPr>
              <a:t> – privilégio real para fundar a </a:t>
            </a:r>
            <a:r>
              <a:rPr lang="pt-BR" dirty="0" err="1">
                <a:latin typeface="Century Gothic" panose="020B0502020202020204" pitchFamily="34" charset="0"/>
              </a:rPr>
              <a:t>Académie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Royale</a:t>
            </a:r>
            <a:r>
              <a:rPr lang="pt-BR" dirty="0">
                <a:latin typeface="Century Gothic" panose="020B0502020202020204" pitchFamily="34" charset="0"/>
              </a:rPr>
              <a:t> de Musique – repertório francês em base regular: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Pomone</a:t>
            </a:r>
            <a:r>
              <a:rPr lang="pt-BR" dirty="0">
                <a:latin typeface="Century Gothic" panose="020B0502020202020204" pitchFamily="34" charset="0"/>
              </a:rPr>
              <a:t>, 1671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Les</a:t>
            </a:r>
            <a:r>
              <a:rPr lang="pt-BR" dirty="0">
                <a:latin typeface="Century Gothic" panose="020B0502020202020204" pitchFamily="34" charset="0"/>
              </a:rPr>
              <a:t> Peines </a:t>
            </a:r>
            <a:r>
              <a:rPr lang="pt-BR" dirty="0" err="1">
                <a:latin typeface="Century Gothic" panose="020B0502020202020204" pitchFamily="34" charset="0"/>
              </a:rPr>
              <a:t>el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les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Plaisirs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l’amour</a:t>
            </a:r>
            <a:r>
              <a:rPr lang="pt-BR" dirty="0">
                <a:latin typeface="Century Gothic" panose="020B0502020202020204" pitchFamily="34" charset="0"/>
              </a:rPr>
              <a:t>, 1672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Cambert</a:t>
            </a:r>
            <a:r>
              <a:rPr lang="pt-BR" dirty="0">
                <a:latin typeface="Century Gothic" panose="020B0502020202020204" pitchFamily="34" charset="0"/>
              </a:rPr>
              <a:t>: escrita a 4 vozes – menos intérpretes –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não liberava músicos da corte – músicos vinham da Confraria de St. </a:t>
            </a:r>
            <a:r>
              <a:rPr lang="pt-BR" dirty="0" err="1">
                <a:latin typeface="Century Gothic" panose="020B0502020202020204" pitchFamily="34" charset="0"/>
              </a:rPr>
              <a:t>Julien</a:t>
            </a:r>
            <a:endParaRPr lang="pt-BR" dirty="0">
              <a:latin typeface="Century Gothic" panose="020B0502020202020204" pitchFamily="34" charset="0"/>
            </a:endParaRP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Desvios e má administração levam a Academie à falência – fecha em 1672 por decreto real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compra privilégios da Academia dos antigos proprietários – rei emite novo privilégio e dá monopólio a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Direitos exclusivos das peças cantadas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Outros teatros podiam contratar cantores e músicos em número limitado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Em outras províncias, empresários tinham que pagar uma taxa a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para ter orquestra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Em contrapartida, rei proibiu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de usar músicos da corte na ópera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Nova orquestra com sopros, cravos, cordas dedilhadas e de arco na mesma lista pela primeira vez na história 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4339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" y="641444"/>
            <a:ext cx="11257454" cy="603367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1704-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Organização – lista de músicos, instrumentos e salários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-Petit </a:t>
            </a:r>
            <a:r>
              <a:rPr lang="pt-BR" dirty="0" err="1">
                <a:latin typeface="Century Gothic" panose="020B0502020202020204" pitchFamily="34" charset="0"/>
              </a:rPr>
              <a:t>Choeur</a:t>
            </a:r>
            <a:r>
              <a:rPr lang="pt-BR" dirty="0">
                <a:latin typeface="Century Gothic" panose="020B0502020202020204" pitchFamily="34" charset="0"/>
              </a:rPr>
              <a:t> – contínuo + </a:t>
            </a:r>
            <a:r>
              <a:rPr lang="pt-BR" dirty="0" err="1">
                <a:latin typeface="Century Gothic" panose="020B0502020202020204" pitchFamily="34" charset="0"/>
              </a:rPr>
              <a:t>concertino</a:t>
            </a:r>
            <a:r>
              <a:rPr lang="pt-BR" dirty="0">
                <a:latin typeface="Century Gothic" panose="020B0502020202020204" pitchFamily="34" charset="0"/>
              </a:rPr>
              <a:t> – responsável por árias e recitativos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-Grand </a:t>
            </a:r>
            <a:r>
              <a:rPr lang="pt-BR" dirty="0" err="1">
                <a:latin typeface="Century Gothic" panose="020B0502020202020204" pitchFamily="34" charset="0"/>
              </a:rPr>
              <a:t>Choeur</a:t>
            </a:r>
            <a:r>
              <a:rPr lang="pt-BR" dirty="0">
                <a:latin typeface="Century Gothic" panose="020B0502020202020204" pitchFamily="34" charset="0"/>
              </a:rPr>
              <a:t> – 42 músicos + batedor de tempo – responsável por balés, aberturas, ritornelos, sinfonias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-</a:t>
            </a:r>
            <a:r>
              <a:rPr lang="pt-BR" dirty="0" err="1">
                <a:latin typeface="Century Gothic" panose="020B0502020202020204" pitchFamily="34" charset="0"/>
              </a:rPr>
              <a:t>Les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flutes</a:t>
            </a:r>
            <a:r>
              <a:rPr lang="pt-BR" dirty="0">
                <a:latin typeface="Century Gothic" panose="020B0502020202020204" pitchFamily="34" charset="0"/>
              </a:rPr>
              <a:t> – sopros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1ª orquestra sob única administração e sob única liderança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Instrumentação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Fim do século XVI –transição – 4 para 5 vozes (5ª voz = </a:t>
            </a:r>
            <a:r>
              <a:rPr lang="pt-BR" dirty="0" err="1">
                <a:latin typeface="Century Gothic" panose="020B0502020202020204" pitchFamily="34" charset="0"/>
              </a:rPr>
              <a:t>quinte</a:t>
            </a:r>
            <a:r>
              <a:rPr lang="pt-BR" dirty="0">
                <a:latin typeface="Century Gothic" panose="020B0502020202020204" pitchFamily="34" charset="0"/>
              </a:rPr>
              <a:t>)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Mersenne</a:t>
            </a:r>
            <a:r>
              <a:rPr lang="pt-BR" dirty="0">
                <a:latin typeface="Century Gothic" panose="020B0502020202020204" pitchFamily="34" charset="0"/>
              </a:rPr>
              <a:t>, 1636: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Dessus</a:t>
            </a:r>
            <a:r>
              <a:rPr lang="pt-BR" dirty="0">
                <a:latin typeface="Century Gothic" panose="020B0502020202020204" pitchFamily="34" charset="0"/>
              </a:rPr>
              <a:t>: violino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Haute </a:t>
            </a:r>
            <a:r>
              <a:rPr lang="pt-BR" dirty="0" err="1">
                <a:latin typeface="Century Gothic" panose="020B0502020202020204" pitchFamily="34" charset="0"/>
              </a:rPr>
              <a:t>contre</a:t>
            </a:r>
            <a:r>
              <a:rPr lang="pt-BR" dirty="0">
                <a:latin typeface="Century Gothic" panose="020B0502020202020204" pitchFamily="34" charset="0"/>
              </a:rPr>
              <a:t>: viola pequena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Taille</a:t>
            </a:r>
            <a:r>
              <a:rPr lang="pt-BR" dirty="0">
                <a:latin typeface="Century Gothic" panose="020B0502020202020204" pitchFamily="34" charset="0"/>
              </a:rPr>
              <a:t>: viola média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Quinte</a:t>
            </a:r>
            <a:r>
              <a:rPr lang="pt-BR" dirty="0">
                <a:latin typeface="Century Gothic" panose="020B0502020202020204" pitchFamily="34" charset="0"/>
              </a:rPr>
              <a:t>: viola grande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Baixo (</a:t>
            </a:r>
            <a:r>
              <a:rPr lang="pt-BR" dirty="0" err="1">
                <a:latin typeface="Century Gothic" panose="020B0502020202020204" pitchFamily="34" charset="0"/>
              </a:rPr>
              <a:t>basse</a:t>
            </a:r>
            <a:r>
              <a:rPr lang="pt-BR" dirty="0">
                <a:latin typeface="Century Gothic" panose="020B0502020202020204" pitchFamily="34" charset="0"/>
              </a:rPr>
              <a:t>) – instrumento de 8 pés, um pouco maior que o </a:t>
            </a:r>
            <a:r>
              <a:rPr lang="pt-BR" dirty="0" err="1">
                <a:latin typeface="Century Gothic" panose="020B0502020202020204" pitchFamily="34" charset="0"/>
              </a:rPr>
              <a:t>cello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Entre 1690 e 1700, dobras se tornam mais italianizadas </a:t>
            </a:r>
          </a:p>
          <a:p>
            <a:pPr algn="l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EBE0930-6DE4-4487-BC67-58A40D68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503" y="2162310"/>
            <a:ext cx="2545624" cy="414242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F28C5134-BD4D-48F7-99D7-FC8A2F3692FA}"/>
              </a:ext>
            </a:extLst>
          </p:cNvPr>
          <p:cNvCxnSpPr/>
          <p:nvPr/>
        </p:nvCxnSpPr>
        <p:spPr>
          <a:xfrm>
            <a:off x="673289" y="0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2AB8B9EA-CA93-4F16-A510-9CF7233104B9}"/>
              </a:ext>
            </a:extLst>
          </p:cNvPr>
          <p:cNvCxnSpPr>
            <a:cxnSpLocks/>
          </p:cNvCxnSpPr>
          <p:nvPr/>
        </p:nvCxnSpPr>
        <p:spPr>
          <a:xfrm>
            <a:off x="2233749" y="4101737"/>
            <a:ext cx="6858000" cy="1698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337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La </a:t>
            </a:r>
            <a:r>
              <a:rPr lang="pt-BR" dirty="0" err="1">
                <a:latin typeface="Century Gothic" panose="020B0502020202020204" pitchFamily="34" charset="0"/>
              </a:rPr>
              <a:t>Cerf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Viéville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compunha apenas </a:t>
            </a:r>
            <a:r>
              <a:rPr lang="pt-BR" dirty="0" err="1">
                <a:latin typeface="Century Gothic" panose="020B0502020202020204" pitchFamily="34" charset="0"/>
              </a:rPr>
              <a:t>dessus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dirty="0" err="1">
                <a:latin typeface="Century Gothic" panose="020B0502020202020204" pitchFamily="34" charset="0"/>
              </a:rPr>
              <a:t>basse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Vozes intermediárias – compostas por assistentes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Segundo Charles </a:t>
            </a:r>
            <a:r>
              <a:rPr lang="pt-BR" dirty="0" err="1">
                <a:latin typeface="Century Gothic" panose="020B0502020202020204" pitchFamily="34" charset="0"/>
              </a:rPr>
              <a:t>Perrault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compôs magistralmente as partes intermediárias – credibilidade, pois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odiava a ornamentação livre </a:t>
            </a:r>
          </a:p>
          <a:p>
            <a:pPr algn="just"/>
            <a:r>
              <a:rPr lang="pt-BR" b="1" dirty="0">
                <a:latin typeface="Century Gothic" panose="020B0502020202020204" pitchFamily="34" charset="0"/>
              </a:rPr>
              <a:t>Sopros </a:t>
            </a:r>
            <a:r>
              <a:rPr lang="pt-BR" dirty="0">
                <a:latin typeface="Century Gothic" panose="020B0502020202020204" pitchFamily="34" charset="0"/>
              </a:rPr>
              <a:t>– Grande </a:t>
            </a:r>
            <a:r>
              <a:rPr lang="pt-BR" dirty="0" err="1">
                <a:latin typeface="Century Gothic" panose="020B0502020202020204" pitchFamily="34" charset="0"/>
              </a:rPr>
              <a:t>Écurie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Douze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Grands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Hautbois</a:t>
            </a:r>
            <a:r>
              <a:rPr lang="pt-BR" dirty="0">
                <a:latin typeface="Century Gothic" panose="020B0502020202020204" pitchFamily="34" charset="0"/>
              </a:rPr>
              <a:t>: palhetas duplas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Hautbois</a:t>
            </a:r>
            <a:r>
              <a:rPr lang="pt-BR" dirty="0">
                <a:latin typeface="Century Gothic" panose="020B0502020202020204" pitchFamily="34" charset="0"/>
              </a:rPr>
              <a:t> et </a:t>
            </a:r>
            <a:r>
              <a:rPr lang="pt-BR" dirty="0" err="1">
                <a:latin typeface="Century Gothic" panose="020B0502020202020204" pitchFamily="34" charset="0"/>
              </a:rPr>
              <a:t>Musettes</a:t>
            </a:r>
            <a:r>
              <a:rPr lang="pt-BR" dirty="0">
                <a:latin typeface="Century Gothic" panose="020B0502020202020204" pitchFamily="34" charset="0"/>
              </a:rPr>
              <a:t> de Poitou: </a:t>
            </a:r>
            <a:r>
              <a:rPr lang="pt-BR" dirty="0" err="1">
                <a:latin typeface="Century Gothic" panose="020B0502020202020204" pitchFamily="34" charset="0"/>
              </a:rPr>
              <a:t>Traversos</a:t>
            </a:r>
            <a:r>
              <a:rPr lang="pt-BR" dirty="0">
                <a:latin typeface="Century Gothic" panose="020B0502020202020204" pitchFamily="34" charset="0"/>
              </a:rPr>
              <a:t> e flautas-doces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Sopros: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Dobrando cordas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Alternando-se com cordas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Oboés e fagotes em quatro partes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Flautas em 4 partes </a:t>
            </a:r>
          </a:p>
        </p:txBody>
      </p:sp>
    </p:spTree>
    <p:extLst>
      <p:ext uri="{BB962C8B-B14F-4D97-AF65-F5344CB8AC3E}">
        <p14:creationId xmlns:p14="http://schemas.microsoft.com/office/powerpoint/2010/main" val="3530926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754" y="404734"/>
            <a:ext cx="11407515" cy="6130977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Paris, 1650 – Tratado de teclado de Jean Denis – conto sobre mulher deprimida que é curado por 24 Violinos do Rei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Prova: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1640- 24 violinos do Rei – ensemble unificado com diversos instrumentos por parte</a:t>
            </a:r>
          </a:p>
          <a:p>
            <a:pPr marL="342900" indent="-342900" algn="just">
              <a:buFontTx/>
              <a:buChar char="-"/>
            </a:pPr>
            <a:r>
              <a:rPr lang="pt-BR" i="1" dirty="0">
                <a:latin typeface="Century Gothic" panose="020B0502020202020204" pitchFamily="34" charset="0"/>
              </a:rPr>
              <a:t>Premier coup d’</a:t>
            </a:r>
            <a:r>
              <a:rPr lang="pt-BR" i="1" dirty="0" err="1">
                <a:latin typeface="Century Gothic" panose="020B0502020202020204" pitchFamily="34" charset="0"/>
              </a:rPr>
              <a:t>archet</a:t>
            </a:r>
            <a:r>
              <a:rPr lang="pt-BR" i="1" dirty="0">
                <a:latin typeface="Century Gothic" panose="020B0502020202020204" pitchFamily="34" charset="0"/>
              </a:rPr>
              <a:t> </a:t>
            </a:r>
            <a:r>
              <a:rPr lang="pt-BR" dirty="0">
                <a:latin typeface="Century Gothic" panose="020B0502020202020204" pitchFamily="34" charset="0"/>
              </a:rPr>
              <a:t>– tira mulher da depressão – famoso até o século XVIII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Inovações atribuídas a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: força, disciplina, uniformidade, </a:t>
            </a:r>
            <a:r>
              <a:rPr lang="pt-BR" i="1" dirty="0">
                <a:latin typeface="Century Gothic" panose="020B0502020202020204" pitchFamily="34" charset="0"/>
              </a:rPr>
              <a:t>premier coup d’</a:t>
            </a:r>
            <a:r>
              <a:rPr lang="pt-BR" i="1" dirty="0" err="1">
                <a:latin typeface="Century Gothic" panose="020B0502020202020204" pitchFamily="34" charset="0"/>
              </a:rPr>
              <a:t>archet</a:t>
            </a:r>
            <a:r>
              <a:rPr lang="pt-BR" i="1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Contudo, essas características já estavam lá antes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assumir o grupo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1715- mesma anedota contada com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na posição de protagonista.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	Ex.: Alceste, prologue, </a:t>
            </a:r>
            <a:r>
              <a:rPr lang="pt-BR" dirty="0" err="1">
                <a:latin typeface="Century Gothic" panose="020B0502020202020204" pitchFamily="34" charset="0"/>
              </a:rPr>
              <a:t>overture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1100" dirty="0">
                <a:latin typeface="Century Gothic" panose="020B0502020202020204" pitchFamily="34" charset="0"/>
                <a:hlinkClick r:id="rId2"/>
              </a:rPr>
              <a:t>https://open.spotify.com/track/5W8JFXwtkAzX7vcW5Qix6t</a:t>
            </a:r>
            <a:r>
              <a:rPr lang="pt-BR" sz="1100" dirty="0">
                <a:latin typeface="Century Gothic" panose="020B0502020202020204" pitchFamily="34" charset="0"/>
              </a:rPr>
              <a:t> </a:t>
            </a:r>
            <a:endParaRPr lang="pt-BR" dirty="0">
              <a:latin typeface="Century Gothic" panose="020B0502020202020204" pitchFamily="34" charset="0"/>
            </a:endParaRP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b="1" dirty="0" err="1">
                <a:latin typeface="Century Gothic" panose="020B0502020202020204" pitchFamily="34" charset="0"/>
              </a:rPr>
              <a:t>Lully</a:t>
            </a:r>
            <a:r>
              <a:rPr lang="pt-BR" b="1" dirty="0">
                <a:latin typeface="Century Gothic" panose="020B0502020202020204" pitchFamily="34" charset="0"/>
              </a:rPr>
              <a:t>- </a:t>
            </a:r>
            <a:r>
              <a:rPr lang="pt-BR" dirty="0">
                <a:latin typeface="Century Gothic" panose="020B0502020202020204" pitchFamily="34" charset="0"/>
              </a:rPr>
              <a:t>italiano nascido em Florença – Giovanni Batista </a:t>
            </a:r>
            <a:r>
              <a:rPr lang="pt-BR" dirty="0" err="1">
                <a:latin typeface="Century Gothic" panose="020B0502020202020204" pitchFamily="34" charset="0"/>
              </a:rPr>
              <a:t>Lulli</a:t>
            </a:r>
            <a:r>
              <a:rPr lang="pt-BR" dirty="0">
                <a:latin typeface="Century Gothic" panose="020B0502020202020204" pitchFamily="34" charset="0"/>
              </a:rPr>
              <a:t> (1632-87)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França – 14 anos de idade – tutor da prima do rei – Anne Marie-Louise d’Orleans, Duquesa de </a:t>
            </a:r>
            <a:r>
              <a:rPr lang="pt-BR" dirty="0" err="1">
                <a:latin typeface="Century Gothic" panose="020B0502020202020204" pitchFamily="34" charset="0"/>
              </a:rPr>
              <a:t>Montpensier</a:t>
            </a:r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Talentos: violino, violão, canto e dança – chama a atenção de Luís XIV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1396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</p:spPr>
        <p:txBody>
          <a:bodyPr>
            <a:normAutofit/>
          </a:bodyPr>
          <a:lstStyle/>
          <a:p>
            <a:pPr algn="l"/>
            <a:r>
              <a:rPr lang="pt-BR" dirty="0">
                <a:latin typeface="Century Gothic" panose="020B0502020202020204" pitchFamily="34" charset="0"/>
              </a:rPr>
              <a:t>Às  vezes,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usa a alternância de “</a:t>
            </a:r>
            <a:r>
              <a:rPr lang="pt-BR" dirty="0" err="1">
                <a:latin typeface="Century Gothic" panose="020B0502020202020204" pitchFamily="34" charset="0"/>
              </a:rPr>
              <a:t>concertino</a:t>
            </a:r>
            <a:r>
              <a:rPr lang="pt-BR" dirty="0">
                <a:latin typeface="Century Gothic" panose="020B0502020202020204" pitchFamily="34" charset="0"/>
              </a:rPr>
              <a:t>” (2 </a:t>
            </a:r>
            <a:r>
              <a:rPr lang="pt-BR" dirty="0" err="1">
                <a:latin typeface="Century Gothic" panose="020B0502020202020204" pitchFamily="34" charset="0"/>
              </a:rPr>
              <a:t>dessus</a:t>
            </a:r>
            <a:r>
              <a:rPr lang="pt-BR" dirty="0">
                <a:latin typeface="Century Gothic" panose="020B0502020202020204" pitchFamily="34" charset="0"/>
              </a:rPr>
              <a:t> e 1 </a:t>
            </a:r>
            <a:r>
              <a:rPr lang="pt-BR" dirty="0" err="1">
                <a:latin typeface="Century Gothic" panose="020B0502020202020204" pitchFamily="34" charset="0"/>
              </a:rPr>
              <a:t>basse</a:t>
            </a:r>
            <a:r>
              <a:rPr lang="pt-BR" dirty="0">
                <a:latin typeface="Century Gothic" panose="020B0502020202020204" pitchFamily="34" charset="0"/>
              </a:rPr>
              <a:t>) com tutti, como na música italiana: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 oboés e fagote</a:t>
            </a:r>
          </a:p>
          <a:p>
            <a:pPr marL="342900" indent="-342900" algn="l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 flautas e viola da gamba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Flautas e oboés dobravam </a:t>
            </a:r>
            <a:r>
              <a:rPr lang="pt-BR" dirty="0" err="1">
                <a:latin typeface="Century Gothic" panose="020B0502020202020204" pitchFamily="34" charset="0"/>
              </a:rPr>
              <a:t>dessus</a:t>
            </a:r>
            <a:r>
              <a:rPr lang="pt-BR" dirty="0">
                <a:latin typeface="Century Gothic" panose="020B0502020202020204" pitchFamily="34" charset="0"/>
              </a:rPr>
              <a:t> – fagote dobrava </a:t>
            </a:r>
            <a:r>
              <a:rPr lang="pt-BR" dirty="0" err="1">
                <a:latin typeface="Century Gothic" panose="020B0502020202020204" pitchFamily="34" charset="0"/>
              </a:rPr>
              <a:t>basse</a:t>
            </a:r>
            <a:r>
              <a:rPr lang="pt-BR" dirty="0">
                <a:latin typeface="Century Gothic" panose="020B0502020202020204" pitchFamily="34" charset="0"/>
              </a:rPr>
              <a:t> – efeito: maior ênfase nas vozes extremas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Nos sopros, tendência foi migrar da textura de 4 para 3 vozes – motivo: decadência dos instrumentos intermediários (haute </a:t>
            </a:r>
            <a:r>
              <a:rPr lang="pt-BR" dirty="0" err="1">
                <a:latin typeface="Century Gothic" panose="020B0502020202020204" pitchFamily="34" charset="0"/>
              </a:rPr>
              <a:t>contre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dirty="0" err="1">
                <a:latin typeface="Century Gothic" panose="020B0502020202020204" pitchFamily="34" charset="0"/>
              </a:rPr>
              <a:t>taille</a:t>
            </a:r>
            <a:r>
              <a:rPr lang="pt-BR" dirty="0">
                <a:latin typeface="Century Gothic" panose="020B0502020202020204" pitchFamily="34" charset="0"/>
              </a:rPr>
              <a:t>) ou uma concessão ao estio italiano (trio sonata)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Reformulação dos instrumentos de sopro – famílias </a:t>
            </a:r>
            <a:r>
              <a:rPr lang="pt-BR" dirty="0" err="1">
                <a:latin typeface="Century Gothic" panose="020B0502020202020204" pitchFamily="34" charset="0"/>
              </a:rPr>
              <a:t>Hotettere</a:t>
            </a:r>
            <a:r>
              <a:rPr lang="pt-BR" dirty="0">
                <a:latin typeface="Century Gothic" panose="020B0502020202020204" pitchFamily="34" charset="0"/>
              </a:rPr>
              <a:t> e </a:t>
            </a:r>
            <a:r>
              <a:rPr lang="pt-BR" dirty="0" err="1">
                <a:latin typeface="Century Gothic" panose="020B0502020202020204" pitchFamily="34" charset="0"/>
              </a:rPr>
              <a:t>Philidor</a:t>
            </a:r>
            <a:r>
              <a:rPr lang="pt-BR" dirty="0">
                <a:latin typeface="Century Gothic" panose="020B0502020202020204" pitchFamily="34" charset="0"/>
              </a:rPr>
              <a:t> – compositores, luthiers e instrumentistas </a:t>
            </a:r>
          </a:p>
          <a:p>
            <a:pPr algn="l"/>
            <a:r>
              <a:rPr lang="pt-BR" dirty="0">
                <a:latin typeface="Century Gothic" panose="020B0502020202020204" pitchFamily="34" charset="0"/>
              </a:rPr>
              <a:t>Segundo </a:t>
            </a:r>
            <a:r>
              <a:rPr lang="pt-BR" dirty="0" err="1">
                <a:latin typeface="Century Gothic" panose="020B0502020202020204" pitchFamily="34" charset="0"/>
              </a:rPr>
              <a:t>Haynes</a:t>
            </a:r>
            <a:r>
              <a:rPr lang="pt-BR" dirty="0">
                <a:latin typeface="Century Gothic" panose="020B0502020202020204" pitchFamily="34" charset="0"/>
              </a:rPr>
              <a:t>, hiato no uso do oboé deve-se às mudanças no instrumento – instrumentistas precisavam de tempo para se adaptar a elas </a:t>
            </a:r>
          </a:p>
        </p:txBody>
      </p:sp>
    </p:spTree>
    <p:extLst>
      <p:ext uri="{BB962C8B-B14F-4D97-AF65-F5344CB8AC3E}">
        <p14:creationId xmlns:p14="http://schemas.microsoft.com/office/powerpoint/2010/main" val="3321721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504670-05A3-4524-89F1-A29B80213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119" y="770466"/>
            <a:ext cx="10353762" cy="5317067"/>
          </a:xfrm>
        </p:spPr>
        <p:txBody>
          <a:bodyPr>
            <a:normAutofit fontScale="85000" lnSpcReduction="20000"/>
          </a:bodyPr>
          <a:lstStyle/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-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crédito por integrar sopros à orquestra </a:t>
            </a: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- Antes dele- sopros eram grupo independente </a:t>
            </a: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- Ballet de </a:t>
            </a:r>
            <a:r>
              <a:rPr lang="pt-BR" dirty="0" err="1">
                <a:latin typeface="Century Gothic" panose="020B0502020202020204" pitchFamily="34" charset="0"/>
              </a:rPr>
              <a:t>l’amour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malade</a:t>
            </a:r>
            <a:r>
              <a:rPr lang="pt-BR" dirty="0">
                <a:latin typeface="Century Gothic" panose="020B0502020202020204" pitchFamily="34" charset="0"/>
              </a:rPr>
              <a:t> (1657)</a:t>
            </a: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- </a:t>
            </a:r>
            <a:r>
              <a:rPr lang="pt-BR" dirty="0" err="1">
                <a:latin typeface="Century Gothic" panose="020B0502020202020204" pitchFamily="34" charset="0"/>
              </a:rPr>
              <a:t>Les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Amours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Déguisés</a:t>
            </a:r>
            <a:r>
              <a:rPr lang="pt-BR" dirty="0">
                <a:latin typeface="Century Gothic" panose="020B0502020202020204" pitchFamily="34" charset="0"/>
              </a:rPr>
              <a:t> (1664)</a:t>
            </a: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		</a:t>
            </a:r>
            <a:r>
              <a:rPr lang="pt-BR" dirty="0" err="1">
                <a:latin typeface="Century Gothic" panose="020B0502020202020204" pitchFamily="34" charset="0"/>
              </a:rPr>
              <a:t>Exs</a:t>
            </a:r>
            <a:r>
              <a:rPr lang="pt-BR" dirty="0">
                <a:latin typeface="Century Gothic" panose="020B0502020202020204" pitchFamily="34" charset="0"/>
              </a:rPr>
              <a:t>. de alternância de cordas e sopros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- </a:t>
            </a:r>
            <a:r>
              <a:rPr lang="pt-BR" dirty="0" err="1">
                <a:latin typeface="Century Gothic" panose="020B0502020202020204" pitchFamily="34" charset="0"/>
              </a:rPr>
              <a:t>Persée</a:t>
            </a:r>
            <a:r>
              <a:rPr lang="pt-BR" dirty="0">
                <a:latin typeface="Century Gothic" panose="020B0502020202020204" pitchFamily="34" charset="0"/>
              </a:rPr>
              <a:t> (1682) – </a:t>
            </a:r>
            <a:r>
              <a:rPr lang="pt-BR" dirty="0" err="1">
                <a:latin typeface="Century Gothic" panose="020B0502020202020204" pitchFamily="34" charset="0"/>
              </a:rPr>
              <a:t>passacaille</a:t>
            </a:r>
            <a:r>
              <a:rPr lang="pt-BR" dirty="0">
                <a:latin typeface="Century Gothic" panose="020B0502020202020204" pitchFamily="34" charset="0"/>
              </a:rPr>
              <a:t> para oboés, flautas e violinos ao mesmo tempo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- 1672 a 1682- com Ópera,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tem estabilidade e disponibilidade para experimentar as novas combinações, efeitos e texturas: </a:t>
            </a:r>
          </a:p>
          <a:p>
            <a:pPr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Testes com texturas em 4 partes e com violas na parte do baixo </a:t>
            </a:r>
          </a:p>
          <a:p>
            <a:pPr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Testes com vozes:</a:t>
            </a:r>
          </a:p>
          <a:p>
            <a:pPr marL="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	1- orquestra + voz – recitativo e ária </a:t>
            </a: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	2- Cinco vozes acompanhando solo vocal </a:t>
            </a: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	3- Sopros acompanham vozes </a:t>
            </a:r>
          </a:p>
          <a:p>
            <a:pPr marL="36900" indent="0" algn="just">
              <a:buNone/>
            </a:pPr>
            <a:r>
              <a:rPr lang="pt-BR" dirty="0">
                <a:latin typeface="Century Gothic" panose="020B0502020202020204" pitchFamily="34" charset="0"/>
              </a:rPr>
              <a:t>- Normalmente </a:t>
            </a:r>
            <a:r>
              <a:rPr lang="pt-BR" dirty="0" err="1">
                <a:latin typeface="Century Gothic" panose="020B0502020202020204" pitchFamily="34" charset="0"/>
              </a:rPr>
              <a:t>petit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choeur</a:t>
            </a:r>
            <a:r>
              <a:rPr lang="pt-BR" dirty="0">
                <a:latin typeface="Century Gothic" panose="020B0502020202020204" pitchFamily="34" charset="0"/>
              </a:rPr>
              <a:t> acompanha vozes </a:t>
            </a:r>
          </a:p>
          <a:p>
            <a:endParaRPr lang="pt-BR" dirty="0"/>
          </a:p>
        </p:txBody>
      </p:sp>
      <p:sp>
        <p:nvSpPr>
          <p:cNvPr id="2" name="AutoShape 2" descr="L&amp;#39;Amour malade">
            <a:extLst>
              <a:ext uri="{FF2B5EF4-FFF2-40B4-BE49-F238E27FC236}">
                <a16:creationId xmlns:a16="http://schemas.microsoft.com/office/drawing/2014/main" id="{2FC48921-5752-4E88-B279-943E42093B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L&amp;#39;Amour malade">
            <a:extLst>
              <a:ext uri="{FF2B5EF4-FFF2-40B4-BE49-F238E27FC236}">
                <a16:creationId xmlns:a16="http://schemas.microsoft.com/office/drawing/2014/main" id="{6103AF06-398E-40C5-88EB-E75EBB783BC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E2F177A-A8FF-4BA3-98B6-8377ADD1F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8856" y="249827"/>
            <a:ext cx="17240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44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Prática de Performance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Anedota: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chega ao céu e manda músico embora – muita improvisação e ornamentação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suprimiu ornamentação improvisada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Antes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Mersenne</a:t>
            </a:r>
            <a:r>
              <a:rPr lang="pt-BR" dirty="0">
                <a:latin typeface="Century Gothic" panose="020B0502020202020204" pitchFamily="34" charset="0"/>
              </a:rPr>
              <a:t> fornece exemplo de diminuição virtuosística típica dos 24 V.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Praetorius</a:t>
            </a:r>
            <a:r>
              <a:rPr lang="pt-BR" dirty="0">
                <a:latin typeface="Century Gothic" panose="020B0502020202020204" pitchFamily="34" charset="0"/>
              </a:rPr>
              <a:t> – somente uma única parte por vez pode improvisar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“cantores e instrumentistas não sabiam mais do que ele para poder ornamentar sua música”, dizia Le </a:t>
            </a:r>
            <a:r>
              <a:rPr lang="pt-BR" dirty="0" err="1">
                <a:latin typeface="Century Gothic" panose="020B0502020202020204" pitchFamily="34" charset="0"/>
              </a:rPr>
              <a:t>Cerf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Vieville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Histórias póstumas mitificam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, portanto a questão de ornamentação pode der um exagero.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Muffat</a:t>
            </a:r>
            <a:r>
              <a:rPr lang="pt-BR" dirty="0">
                <a:latin typeface="Century Gothic" panose="020B0502020202020204" pitchFamily="34" charset="0"/>
              </a:rPr>
              <a:t> afirma que as ornamentações são necessárias e melhoram a música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. Dá exemplo de onde e como usá-las.  </a:t>
            </a:r>
          </a:p>
          <a:p>
            <a:pPr algn="l"/>
            <a:endParaRPr lang="pt-BR" dirty="0">
              <a:latin typeface="Century Gothic" panose="020B0502020202020204" pitchFamily="34" charset="0"/>
            </a:endParaRP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2539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ensaiava exaustivamente e uma das razões para tanto pode ser a coordenação da ornamentação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Segundo Le </a:t>
            </a:r>
            <a:r>
              <a:rPr lang="pt-BR" dirty="0" err="1">
                <a:latin typeface="Century Gothic" panose="020B0502020202020204" pitchFamily="34" charset="0"/>
              </a:rPr>
              <a:t>Cerf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Vieville</a:t>
            </a:r>
            <a:r>
              <a:rPr lang="pt-BR" dirty="0">
                <a:latin typeface="Century Gothic" panose="020B0502020202020204" pitchFamily="34" charset="0"/>
              </a:rPr>
              <a:t>: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teria quebrado vários violinos nas costas de músicos. Depois ele pagava três vezes mais pelo instrumento, levava o músico para comer e beber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 disciplina e unanimidade orquestral só poderiam ser mantidas através da ameaça da violência – paralelo entre orquestra e absolutismo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não baniu a ornamentação, nem criou o premier coup d’</a:t>
            </a:r>
            <a:r>
              <a:rPr lang="pt-BR" dirty="0" err="1">
                <a:latin typeface="Century Gothic" panose="020B0502020202020204" pitchFamily="34" charset="0"/>
              </a:rPr>
              <a:t>archet</a:t>
            </a:r>
            <a:r>
              <a:rPr lang="pt-BR" dirty="0">
                <a:latin typeface="Century Gothic" panose="020B0502020202020204" pitchFamily="34" charset="0"/>
              </a:rPr>
              <a:t> (</a:t>
            </a:r>
            <a:r>
              <a:rPr lang="pt-BR" dirty="0" err="1">
                <a:latin typeface="Century Gothic" panose="020B0502020202020204" pitchFamily="34" charset="0"/>
              </a:rPr>
              <a:t>Mersenne</a:t>
            </a:r>
            <a:r>
              <a:rPr lang="pt-BR" dirty="0">
                <a:latin typeface="Century Gothic" panose="020B0502020202020204" pitchFamily="34" charset="0"/>
              </a:rPr>
              <a:t> já o descrevia) ou a uniformidade de arcadas. Ele aprimorou essas práticas e as integrou em um sistema de treinamento e performance.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24 V.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P. V.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Ópera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Grupos disciplinados hierarquizados, refinados – simulacro da sociedade autocrática em bom funcionamento 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2276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3785" y="326571"/>
            <a:ext cx="11598729" cy="6426926"/>
          </a:xfrm>
          <a:ln w="3175">
            <a:noFill/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Repertório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Grande parte do repertório anterior a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foi perdido: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Ballets de </a:t>
            </a:r>
            <a:r>
              <a:rPr lang="pt-BR" dirty="0" err="1">
                <a:latin typeface="Century Gothic" panose="020B0502020202020204" pitchFamily="34" charset="0"/>
              </a:rPr>
              <a:t>cour</a:t>
            </a:r>
            <a:r>
              <a:rPr lang="pt-BR" dirty="0">
                <a:latin typeface="Century Gothic" panose="020B0502020202020204" pitchFamily="34" charset="0"/>
              </a:rPr>
              <a:t> eram tocados de cor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Desejo por novidade- peças se tornavam rapidamente obsoletas</a:t>
            </a: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Antologias – Kassel e Stockholm – parte do repertório de banda de violinos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Coleções de </a:t>
            </a:r>
            <a:r>
              <a:rPr lang="pt-BR" dirty="0" err="1">
                <a:latin typeface="Century Gothic" panose="020B0502020202020204" pitchFamily="34" charset="0"/>
              </a:rPr>
              <a:t>Wolfenbuttel</a:t>
            </a:r>
            <a:r>
              <a:rPr lang="pt-BR" dirty="0">
                <a:latin typeface="Century Gothic" panose="020B0502020202020204" pitchFamily="34" charset="0"/>
              </a:rPr>
              <a:t> e Amsterdam impressas – viagens de músicos franceses – música deveria estar impressas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Duas fontes parisienses: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André </a:t>
            </a:r>
            <a:r>
              <a:rPr lang="pt-BR" dirty="0" err="1">
                <a:latin typeface="Century Gothic" panose="020B0502020202020204" pitchFamily="34" charset="0"/>
              </a:rPr>
              <a:t>Danican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Philidor</a:t>
            </a:r>
            <a:r>
              <a:rPr lang="pt-BR" dirty="0">
                <a:latin typeface="Century Gothic" panose="020B0502020202020204" pitchFamily="34" charset="0"/>
              </a:rPr>
              <a:t> – começo do </a:t>
            </a:r>
            <a:r>
              <a:rPr lang="pt-BR" dirty="0" err="1">
                <a:latin typeface="Century Gothic" panose="020B0502020202020204" pitchFamily="34" charset="0"/>
              </a:rPr>
              <a:t>sécilo</a:t>
            </a:r>
            <a:r>
              <a:rPr lang="pt-BR" dirty="0">
                <a:latin typeface="Century Gothic" panose="020B0502020202020204" pitchFamily="34" charset="0"/>
              </a:rPr>
              <a:t> XVIII – fez edições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Bibliotecário Real – obras de Louis </a:t>
            </a:r>
            <a:r>
              <a:rPr lang="pt-BR" dirty="0" err="1">
                <a:latin typeface="Century Gothic" panose="020B0502020202020204" pitchFamily="34" charset="0"/>
              </a:rPr>
              <a:t>Constantin</a:t>
            </a:r>
            <a:r>
              <a:rPr lang="pt-BR" dirty="0">
                <a:latin typeface="Century Gothic" panose="020B0502020202020204" pitchFamily="34" charset="0"/>
              </a:rPr>
              <a:t> (1619-55), Michel </a:t>
            </a:r>
            <a:r>
              <a:rPr lang="pt-BR" dirty="0" err="1">
                <a:latin typeface="Century Gothic" panose="020B0502020202020204" pitchFamily="34" charset="0"/>
              </a:rPr>
              <a:t>Mazvel</a:t>
            </a:r>
            <a:r>
              <a:rPr lang="pt-BR" dirty="0">
                <a:latin typeface="Century Gothic" panose="020B0502020202020204" pitchFamily="34" charset="0"/>
              </a:rPr>
              <a:t> (1643-76), </a:t>
            </a:r>
            <a:r>
              <a:rPr lang="pt-BR" dirty="0" err="1">
                <a:latin typeface="Century Gothic" panose="020B0502020202020204" pitchFamily="34" charset="0"/>
              </a:rPr>
              <a:t>Lazarin</a:t>
            </a:r>
            <a:r>
              <a:rPr lang="pt-BR" dirty="0">
                <a:latin typeface="Century Gothic" panose="020B0502020202020204" pitchFamily="34" charset="0"/>
              </a:rPr>
              <a:t> (d. 1653), membros dos 24 V.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Robert </a:t>
            </a:r>
            <a:r>
              <a:rPr lang="pt-BR" dirty="0" err="1">
                <a:latin typeface="Century Gothic" panose="020B0502020202020204" pitchFamily="34" charset="0"/>
              </a:rPr>
              <a:t>Ballard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Editor real de música – Peças para violino a 4 vozes (1655) – amadores e diletantes </a:t>
            </a:r>
          </a:p>
          <a:p>
            <a:pPr marL="342900" indent="-342900" algn="l">
              <a:buFontTx/>
              <a:buChar char="-"/>
            </a:pPr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7D1F50C-2A14-4739-8947-8AEE481A2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8415" y="2841580"/>
            <a:ext cx="2209800" cy="2333625"/>
          </a:xfrm>
          <a:prstGeom prst="rect">
            <a:avLst/>
          </a:prstGeom>
        </p:spPr>
      </p:pic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E051AE9E-C79E-4133-8E5C-093F73910AA2}"/>
              </a:ext>
            </a:extLst>
          </p:cNvPr>
          <p:cNvCxnSpPr/>
          <p:nvPr/>
        </p:nvCxnSpPr>
        <p:spPr>
          <a:xfrm flipV="1">
            <a:off x="3239589" y="4049486"/>
            <a:ext cx="6008914" cy="796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452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Antologia de música para balés, concertos, teatro e jantares.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Música anterior a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para banda de cordas dificilmente pode ser chamada de repertório orquestral: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Não tem escrita idiomática para violino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Pode ser facilmente transcrita ou tocada por sopros ou por um ensemble misto de sopros e cordas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Semelhanças entre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(obras de sua juventude) e seus precursores: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5 vozes: </a:t>
            </a:r>
            <a:r>
              <a:rPr lang="pt-BR" dirty="0" err="1">
                <a:latin typeface="Century Gothic" panose="020B0502020202020204" pitchFamily="34" charset="0"/>
              </a:rPr>
              <a:t>dessus</a:t>
            </a:r>
            <a:r>
              <a:rPr lang="pt-BR" dirty="0">
                <a:latin typeface="Century Gothic" panose="020B0502020202020204" pitchFamily="34" charset="0"/>
              </a:rPr>
              <a:t> conduz a melodia todo o tempo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Texturas tendem a ser homofônicas e não imitativas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Ritmos contidos nas barras de compasso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Danças de </a:t>
            </a:r>
            <a:r>
              <a:rPr lang="pt-BR" dirty="0" err="1">
                <a:latin typeface="Century Gothic" panose="020B0502020202020204" pitchFamily="34" charset="0"/>
              </a:rPr>
              <a:t>Constatin</a:t>
            </a:r>
            <a:r>
              <a:rPr lang="pt-BR" dirty="0">
                <a:latin typeface="Century Gothic" panose="020B0502020202020204" pitchFamily="34" charset="0"/>
              </a:rPr>
              <a:t>, </a:t>
            </a:r>
            <a:r>
              <a:rPr lang="pt-BR" dirty="0" err="1">
                <a:latin typeface="Century Gothic" panose="020B0502020202020204" pitchFamily="34" charset="0"/>
              </a:rPr>
              <a:t>Mazvel</a:t>
            </a:r>
            <a:r>
              <a:rPr lang="pt-BR" dirty="0">
                <a:latin typeface="Century Gothic" panose="020B0502020202020204" pitchFamily="34" charset="0"/>
              </a:rPr>
              <a:t> e Henry =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, podem ser executadas com um instrumento por voz </a:t>
            </a:r>
          </a:p>
        </p:txBody>
      </p:sp>
    </p:spTree>
    <p:extLst>
      <p:ext uri="{BB962C8B-B14F-4D97-AF65-F5344CB8AC3E}">
        <p14:creationId xmlns:p14="http://schemas.microsoft.com/office/powerpoint/2010/main" val="3232985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 lnSpcReduction="10000"/>
          </a:bodyPr>
          <a:lstStyle/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contraste 5 e 3 vozes é mais efetivo se, no tutti, vozes são dobradas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sopros separados ou misturados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nos primeiros balés: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abertura: no início, como em Veneza e na Itália de forma geral, seção lenta de ritmo binário seguido por seção rápida ternária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 partir de </a:t>
            </a:r>
            <a:r>
              <a:rPr lang="pt-BR" dirty="0" err="1">
                <a:latin typeface="Century Gothic" panose="020B0502020202020204" pitchFamily="34" charset="0"/>
              </a:rPr>
              <a:t>Alcidiane</a:t>
            </a:r>
            <a:r>
              <a:rPr lang="pt-BR" dirty="0">
                <a:latin typeface="Century Gothic" panose="020B0502020202020204" pitchFamily="34" charset="0"/>
              </a:rPr>
              <a:t> (1658) – começa a desenvolver estrutura mais elaborada para as aberturas: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1ª seção com repetição: caráter de marcha com ritmos pontuados, final em meia cadência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2ª seção: começa na dominante com voz aguda, que é ecoada de maneira </a:t>
            </a:r>
            <a:r>
              <a:rPr lang="pt-BR" dirty="0" err="1">
                <a:latin typeface="Century Gothic" panose="020B0502020202020204" pitchFamily="34" charset="0"/>
              </a:rPr>
              <a:t>fugal</a:t>
            </a:r>
            <a:r>
              <a:rPr lang="pt-BR" dirty="0">
                <a:latin typeface="Century Gothic" panose="020B0502020202020204" pitchFamily="34" charset="0"/>
              </a:rPr>
              <a:t> pelas quatro outras vozes -  abertura francesa </a:t>
            </a:r>
          </a:p>
          <a:p>
            <a:pPr marL="800100" lvl="1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Ex.: </a:t>
            </a:r>
            <a:r>
              <a:rPr lang="pt-BR" sz="1000" dirty="0">
                <a:latin typeface="Century Gothic" panose="020B0502020202020204" pitchFamily="34" charset="0"/>
                <a:hlinkClick r:id="rId2"/>
              </a:rPr>
              <a:t>https://open.spotify.com/track/5W8JFXwtkAzX7vcW5Qix6t</a:t>
            </a:r>
            <a:r>
              <a:rPr lang="pt-BR" sz="1000" dirty="0">
                <a:latin typeface="Century Gothic" panose="020B0502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4997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11ABA-15D2-496E-80AE-0493E12F6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21" y="914400"/>
            <a:ext cx="4584535" cy="970450"/>
          </a:xfrm>
        </p:spPr>
        <p:txBody>
          <a:bodyPr/>
          <a:lstStyle/>
          <a:p>
            <a:r>
              <a:rPr lang="pt-BR" dirty="0"/>
              <a:t>Estreia de Alceste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80F89FA-B101-4D78-BEA5-0FFFFD63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676" y="90487"/>
            <a:ext cx="4772025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456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Não só a música fez da abertura francesa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um exemplo, mas também a precisa execução das figuras pontuadas e das “</a:t>
            </a:r>
            <a:r>
              <a:rPr lang="pt-BR" dirty="0" err="1">
                <a:latin typeface="Century Gothic" panose="020B0502020202020204" pitchFamily="34" charset="0"/>
              </a:rPr>
              <a:t>tiratas</a:t>
            </a:r>
            <a:r>
              <a:rPr lang="pt-BR" dirty="0">
                <a:latin typeface="Century Gothic" panose="020B0502020202020204" pitchFamily="34" charset="0"/>
              </a:rPr>
              <a:t>” – ornamento que </a:t>
            </a:r>
            <a:r>
              <a:rPr lang="pt-BR" dirty="0" err="1">
                <a:latin typeface="Century Gothic" panose="020B0502020202020204" pitchFamily="34" charset="0"/>
              </a:rPr>
              <a:t>consite</a:t>
            </a:r>
            <a:r>
              <a:rPr lang="pt-BR" dirty="0">
                <a:latin typeface="Century Gothic" panose="020B0502020202020204" pitchFamily="34" charset="0"/>
              </a:rPr>
              <a:t> de uma longa figura em escala - por uma grande orquestra.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Italianos, como Vivaldi, rotularam peças com pontuado duplo e “</a:t>
            </a:r>
            <a:r>
              <a:rPr lang="pt-BR" dirty="0" err="1">
                <a:latin typeface="Century Gothic" panose="020B0502020202020204" pitchFamily="34" charset="0"/>
              </a:rPr>
              <a:t>tiratas</a:t>
            </a:r>
            <a:r>
              <a:rPr lang="pt-BR" dirty="0">
                <a:latin typeface="Century Gothic" panose="020B0502020202020204" pitchFamily="34" charset="0"/>
              </a:rPr>
              <a:t>” com o termo “</a:t>
            </a:r>
            <a:r>
              <a:rPr lang="pt-BR" dirty="0" err="1">
                <a:latin typeface="Century Gothic" panose="020B0502020202020204" pitchFamily="34" charset="0"/>
              </a:rPr>
              <a:t>alla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francese</a:t>
            </a:r>
            <a:r>
              <a:rPr lang="pt-BR" dirty="0">
                <a:latin typeface="Century Gothic" panose="020B0502020202020204" pitchFamily="34" charset="0"/>
              </a:rPr>
              <a:t>”, mesmo na ausência de seções fugais.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partes instrumentais em lugares limitados nas óperas – entreatos ou prelúdios –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escreveu </a:t>
            </a:r>
            <a:r>
              <a:rPr lang="pt-BR" dirty="0" err="1">
                <a:latin typeface="Century Gothic" panose="020B0502020202020204" pitchFamily="34" charset="0"/>
              </a:rPr>
              <a:t>ritornellos</a:t>
            </a:r>
            <a:r>
              <a:rPr lang="pt-BR" dirty="0">
                <a:latin typeface="Century Gothic" panose="020B0502020202020204" pitchFamily="34" charset="0"/>
              </a:rPr>
              <a:t> em 5 vozes somente para introduzir personagens que são deuses ou reis. Ex.: Juno em Isis (1677); Rei </a:t>
            </a:r>
            <a:r>
              <a:rPr lang="pt-BR" dirty="0" err="1">
                <a:latin typeface="Century Gothic" panose="020B0502020202020204" pitchFamily="34" charset="0"/>
              </a:rPr>
              <a:t>Iobates</a:t>
            </a:r>
            <a:r>
              <a:rPr lang="pt-BR" dirty="0">
                <a:latin typeface="Century Gothic" panose="020B0502020202020204" pitchFamily="34" charset="0"/>
              </a:rPr>
              <a:t> em </a:t>
            </a:r>
            <a:r>
              <a:rPr lang="pt-BR" dirty="0" err="1">
                <a:latin typeface="Century Gothic" panose="020B0502020202020204" pitchFamily="34" charset="0"/>
              </a:rPr>
              <a:t>Bellérophon</a:t>
            </a:r>
            <a:r>
              <a:rPr lang="pt-BR" dirty="0">
                <a:latin typeface="Century Gothic" panose="020B0502020202020204" pitchFamily="34" charset="0"/>
              </a:rPr>
              <a:t> (1679)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Symphonies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Dramatiques</a:t>
            </a:r>
            <a:r>
              <a:rPr lang="pt-BR" dirty="0">
                <a:latin typeface="Century Gothic" panose="020B0502020202020204" pitchFamily="34" charset="0"/>
              </a:rPr>
              <a:t> – orquestra traduz o conteúdo da trama na música – efeitos como os da ópera festiva e dos </a:t>
            </a:r>
            <a:r>
              <a:rPr lang="pt-BR" dirty="0" err="1">
                <a:latin typeface="Century Gothic" panose="020B0502020202020204" pitchFamily="34" charset="0"/>
              </a:rPr>
              <a:t>intermedii</a:t>
            </a:r>
            <a:r>
              <a:rPr lang="pt-BR" dirty="0">
                <a:latin typeface="Century Gothic" panose="020B0502020202020204" pitchFamily="34" charset="0"/>
              </a:rPr>
              <a:t> renascentistas: oboés para cena pastoral; trompetes para guerra. 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10068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Outros efeitos orquestrais: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Surdinas: </a:t>
            </a:r>
            <a:r>
              <a:rPr lang="pt-BR" dirty="0" err="1">
                <a:latin typeface="Century Gothic" panose="020B0502020202020204" pitchFamily="34" charset="0"/>
              </a:rPr>
              <a:t>Prélude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pour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nuit</a:t>
            </a:r>
            <a:r>
              <a:rPr lang="pt-BR" dirty="0">
                <a:latin typeface="Century Gothic" panose="020B0502020202020204" pitchFamily="34" charset="0"/>
              </a:rPr>
              <a:t>, em </a:t>
            </a:r>
            <a:r>
              <a:rPr lang="pt-BR" dirty="0" err="1">
                <a:latin typeface="Century Gothic" panose="020B0502020202020204" pitchFamily="34" charset="0"/>
              </a:rPr>
              <a:t>Triomphe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l’Amour</a:t>
            </a:r>
            <a:r>
              <a:rPr lang="pt-BR" dirty="0">
                <a:latin typeface="Century Gothic" panose="020B0502020202020204" pitchFamily="34" charset="0"/>
              </a:rPr>
              <a:t> (1681); </a:t>
            </a:r>
            <a:r>
              <a:rPr lang="pt-BR" dirty="0" err="1">
                <a:latin typeface="Century Gothic" panose="020B0502020202020204" pitchFamily="34" charset="0"/>
              </a:rPr>
              <a:t>Sommeil</a:t>
            </a:r>
            <a:r>
              <a:rPr lang="pt-BR" dirty="0">
                <a:latin typeface="Century Gothic" panose="020B0502020202020204" pitchFamily="34" charset="0"/>
              </a:rPr>
              <a:t> – Ato II – </a:t>
            </a:r>
            <a:r>
              <a:rPr lang="pt-BR" dirty="0" err="1">
                <a:latin typeface="Century Gothic" panose="020B0502020202020204" pitchFamily="34" charset="0"/>
              </a:rPr>
              <a:t>Armide</a:t>
            </a:r>
            <a:r>
              <a:rPr lang="pt-BR" dirty="0">
                <a:latin typeface="Century Gothic" panose="020B0502020202020204" pitchFamily="34" charset="0"/>
              </a:rPr>
              <a:t> (1674)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Vento, furação – orquestra em “</a:t>
            </a:r>
            <a:r>
              <a:rPr lang="pt-BR" dirty="0" err="1">
                <a:latin typeface="Century Gothic" panose="020B0502020202020204" pitchFamily="34" charset="0"/>
              </a:rPr>
              <a:t>Delphic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oracle</a:t>
            </a:r>
            <a:r>
              <a:rPr lang="pt-BR" dirty="0">
                <a:latin typeface="Century Gothic" panose="020B0502020202020204" pitchFamily="34" charset="0"/>
              </a:rPr>
              <a:t>” – Ato III – </a:t>
            </a:r>
            <a:r>
              <a:rPr lang="pt-BR" dirty="0" err="1">
                <a:latin typeface="Century Gothic" panose="020B0502020202020204" pitchFamily="34" charset="0"/>
              </a:rPr>
              <a:t>Belléphon</a:t>
            </a:r>
            <a:r>
              <a:rPr lang="pt-BR" dirty="0">
                <a:latin typeface="Century Gothic" panose="020B0502020202020204" pitchFamily="34" charset="0"/>
              </a:rPr>
              <a:t> (1679)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Proserpine</a:t>
            </a:r>
            <a:r>
              <a:rPr lang="pt-BR" dirty="0">
                <a:latin typeface="Century Gothic" panose="020B0502020202020204" pitchFamily="34" charset="0"/>
              </a:rPr>
              <a:t> (1680): retrato dos campos </a:t>
            </a:r>
            <a:r>
              <a:rPr lang="pt-BR" dirty="0" err="1">
                <a:latin typeface="Century Gothic" panose="020B0502020202020204" pitchFamily="34" charset="0"/>
              </a:rPr>
              <a:t>elíseos</a:t>
            </a:r>
            <a:r>
              <a:rPr lang="pt-BR" dirty="0">
                <a:latin typeface="Century Gothic" panose="020B0502020202020204" pitchFamily="34" charset="0"/>
              </a:rPr>
              <a:t> – violinos e flautas dobrados em uma textura etérea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Fama internacional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danças – não só em balés, mas também no prólogo e nos 5 atos das óperas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Danças organizadas em pares: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1ª com ensemble grande a 5 vozes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2ª: ensemble reduzido, trio de cordas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ou sopros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226768-E8C6-4A1A-95B8-EC49F3EBAB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36" t="40185" r="14607" b="12363"/>
          <a:stretch/>
        </p:blipFill>
        <p:spPr>
          <a:xfrm>
            <a:off x="6662058" y="3861574"/>
            <a:ext cx="5212080" cy="2761293"/>
          </a:xfrm>
          <a:prstGeom prst="rect">
            <a:avLst/>
          </a:prstGeom>
        </p:spPr>
      </p:pic>
      <p:cxnSp>
        <p:nvCxnSpPr>
          <p:cNvPr id="6" name="Conector: Curvo 5">
            <a:extLst>
              <a:ext uri="{FF2B5EF4-FFF2-40B4-BE49-F238E27FC236}">
                <a16:creationId xmlns:a16="http://schemas.microsoft.com/office/drawing/2014/main" id="{BAF5D39F-0584-44B0-B95A-91E4252934D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256929" y="2283419"/>
            <a:ext cx="1685107" cy="1193884"/>
          </a:xfrm>
          <a:prstGeom prst="curvedConnector3">
            <a:avLst>
              <a:gd name="adj1" fmla="val -814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422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391" y="164892"/>
            <a:ext cx="8386963" cy="6370819"/>
          </a:xfrm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Duquesa – banida por política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</a:t>
            </a:r>
            <a:r>
              <a:rPr lang="pt-BR" dirty="0" err="1">
                <a:latin typeface="Century Gothic" panose="020B0502020202020204" pitchFamily="34" charset="0"/>
              </a:rPr>
              <a:t>Compositeur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musique </a:t>
            </a:r>
            <a:r>
              <a:rPr lang="pt-BR" dirty="0" err="1">
                <a:latin typeface="Century Gothic" panose="020B0502020202020204" pitchFamily="34" charset="0"/>
              </a:rPr>
              <a:t>instrumentale</a:t>
            </a:r>
            <a:r>
              <a:rPr lang="pt-BR" dirty="0">
                <a:latin typeface="Century Gothic" panose="020B0502020202020204" pitchFamily="34" charset="0"/>
              </a:rPr>
              <a:t> – 1653 – </a:t>
            </a:r>
            <a:r>
              <a:rPr lang="pt-BR" dirty="0" err="1">
                <a:latin typeface="Century Gothic" panose="020B0502020202020204" pitchFamily="34" charset="0"/>
              </a:rPr>
              <a:t>Petits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Violons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1661, </a:t>
            </a:r>
            <a:r>
              <a:rPr lang="pt-BR" dirty="0" err="1">
                <a:latin typeface="Century Gothic" panose="020B0502020202020204" pitchFamily="34" charset="0"/>
              </a:rPr>
              <a:t>Surintendant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musique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chambre </a:t>
            </a:r>
            <a:r>
              <a:rPr lang="pt-BR" dirty="0" err="1">
                <a:latin typeface="Century Gothic" panose="020B0502020202020204" pitchFamily="34" charset="0"/>
              </a:rPr>
              <a:t>du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Roi</a:t>
            </a:r>
            <a:r>
              <a:rPr lang="pt-BR" dirty="0">
                <a:latin typeface="Century Gothic" panose="020B0502020202020204" pitchFamily="34" charset="0"/>
              </a:rPr>
              <a:t> – 24 Violinos do Rei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1672 – compra a </a:t>
            </a:r>
            <a:r>
              <a:rPr lang="pt-BR" dirty="0" err="1">
                <a:latin typeface="Century Gothic" panose="020B0502020202020204" pitchFamily="34" charset="0"/>
              </a:rPr>
              <a:t>Académie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Royale</a:t>
            </a:r>
            <a:r>
              <a:rPr lang="pt-BR" dirty="0">
                <a:latin typeface="Century Gothic" panose="020B0502020202020204" pitchFamily="34" charset="0"/>
              </a:rPr>
              <a:t> de Musique (que viria a ser a Orquestra da Ópera de Paris), com o apoio do rei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Orquestra da Ópera de Paris foi a orquestra mais renomada de toda a Europa em seu tempo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D721EE3-1607-4E9B-8A3B-69A94E7B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883" y="1138074"/>
            <a:ext cx="3250726" cy="2708938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06CCA4-4A82-45D8-8AD2-AE526D07048E}"/>
              </a:ext>
            </a:extLst>
          </p:cNvPr>
          <p:cNvSpPr txBox="1"/>
          <p:nvPr/>
        </p:nvSpPr>
        <p:spPr>
          <a:xfrm>
            <a:off x="217391" y="4820194"/>
            <a:ext cx="115391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 err="1">
                <a:latin typeface="Century Gothic" panose="020B0502020202020204" pitchFamily="34" charset="0"/>
              </a:rPr>
              <a:t>Lully</a:t>
            </a:r>
            <a:r>
              <a:rPr lang="pt-BR" sz="2000" dirty="0">
                <a:latin typeface="Century Gothic" panose="020B0502020202020204" pitchFamily="34" charset="0"/>
              </a:rPr>
              <a:t> não criou a orquestra (a instituição orquestra). Foi criador da Orquestra da Ópera de Paris.</a:t>
            </a:r>
          </a:p>
          <a:p>
            <a:pPr algn="just"/>
            <a:r>
              <a:rPr lang="pt-BR" sz="2000" dirty="0">
                <a:latin typeface="Century Gothic" panose="020B0502020202020204" pitchFamily="34" charset="0"/>
              </a:rPr>
              <a:t>Contudo, exerceu papel crucial: sintetizou, consolidou, disseminou – organização orquestral, partituras, práticas de performance, repertório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93554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/>
          </a:bodyPr>
          <a:lstStyle/>
          <a:p>
            <a:pPr algn="just"/>
            <a:r>
              <a:rPr lang="pt-BR" b="1" dirty="0">
                <a:latin typeface="Century Gothic" panose="020B0502020202020204" pitchFamily="34" charset="0"/>
              </a:rPr>
              <a:t>Diferenças da música orquestral italiana e francesa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Abertura, sinfonia descritiva e, sobretudo, a dança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Italianos: preocupados com o enredo – música a serviço da trama – não entendem como os franceses chamam de ópera uma sequência de danças sem conexão com o enredo.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Franceses: acham a ópera veneziana pobre na instrumentação e se entediam com os recitativos, segundo eles, por falta de variedade.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Alemães e ingleses tendem a imitar mais os italianos que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Obras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foram executadas na Alemanha, </a:t>
            </a:r>
            <a:r>
              <a:rPr lang="pt-BR" dirty="0" err="1">
                <a:latin typeface="Century Gothic" panose="020B0502020202020204" pitchFamily="34" charset="0"/>
              </a:rPr>
              <a:t>Inglatera</a:t>
            </a:r>
            <a:r>
              <a:rPr lang="pt-BR" dirty="0">
                <a:latin typeface="Century Gothic" panose="020B0502020202020204" pitchFamily="34" charset="0"/>
              </a:rPr>
              <a:t> e Itália, porém sem o mesmo número de intérpretes e a mesma disciplina de performance.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Arranjos da música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se tornaram muito populares na Europa, especialmente nas décadas imediatamente posteriores à sua morte.</a:t>
            </a:r>
          </a:p>
        </p:txBody>
      </p:sp>
    </p:spTree>
    <p:extLst>
      <p:ext uri="{BB962C8B-B14F-4D97-AF65-F5344CB8AC3E}">
        <p14:creationId xmlns:p14="http://schemas.microsoft.com/office/powerpoint/2010/main" val="18916164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Inovações na orquestra e na prática orquestral atribuídas a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, na realidade, datavam de antes dele – organização, prática de performance e repertório.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mais um organizador e um sintetizador (ideias, instrumentos, prática de performance e estilos musicais combinados em uma forma institucional) que inovador .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cimentou a conexão entre orquestra e o absolutismo real – qualquer príncipe que quisesse imitar Luís XIV deveria ter sua orquestra.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Por que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levou a fama?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 – narrativa do “grande homem”, associada ao culto da originalidade e do gênio, privilegia poucos líderes em detrimento de outros. Necessidade de historiadores de achar um personagem que fosse o criador ou o padrinho da orquestra,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2- poder e monopólio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vinham do poder real – tendência era engrandecer o atual e desmerecer as iniciativas anteriores.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3- burocracia durante o reinado de Luís XIV fez com que se acumulassem uma série de documentos sobre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. Predecessores caíram no obscurantismo.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4- a música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foi preservada na notação escrita, a dos predecessores se perdeu em boa parte. As obras eram tocadas de cor. </a:t>
            </a:r>
          </a:p>
        </p:txBody>
      </p:sp>
    </p:spTree>
    <p:extLst>
      <p:ext uri="{BB962C8B-B14F-4D97-AF65-F5344CB8AC3E}">
        <p14:creationId xmlns:p14="http://schemas.microsoft.com/office/powerpoint/2010/main" val="3953348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  <a:ln w="3175">
            <a:noFill/>
          </a:ln>
        </p:spPr>
        <p:txBody>
          <a:bodyPr>
            <a:normAutofit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Música </a:t>
            </a:r>
            <a:r>
              <a:rPr lang="pt-BR" dirty="0" err="1">
                <a:latin typeface="Century Gothic" panose="020B0502020202020204" pitchFamily="34" charset="0"/>
              </a:rPr>
              <a:t>pré-Lully</a:t>
            </a:r>
            <a:r>
              <a:rPr lang="pt-BR" dirty="0">
                <a:latin typeface="Century Gothic" panose="020B0502020202020204" pitchFamily="34" charset="0"/>
              </a:rPr>
              <a:t> – antologia de André </a:t>
            </a:r>
            <a:r>
              <a:rPr lang="pt-BR" dirty="0" err="1">
                <a:latin typeface="Century Gothic" panose="020B0502020202020204" pitchFamily="34" charset="0"/>
              </a:rPr>
              <a:t>Danican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Philidor</a:t>
            </a:r>
            <a:r>
              <a:rPr lang="pt-BR" dirty="0">
                <a:latin typeface="Century Gothic" panose="020B0502020202020204" pitchFamily="34" charset="0"/>
              </a:rPr>
              <a:t> – volumes de 50 folhas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 volumes ainda existentes – balés da corte – 1582 a 1649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3 volumes se perderam – bibliotecário do Conservatório de Paris vendeu, em 1820, os volumes desmembrados pelo valor do papel e da encadernação. </a:t>
            </a:r>
          </a:p>
          <a:p>
            <a:pPr algn="l"/>
            <a:endParaRPr lang="pt-BR" dirty="0"/>
          </a:p>
        </p:txBody>
      </p:sp>
      <p:pic>
        <p:nvPicPr>
          <p:cNvPr id="9218" name="Picture 2" descr="Celebrating the (soap opera) life of Jean-Baptiste Lully, born November 28  - The New Classical FM">
            <a:extLst>
              <a:ext uri="{FF2B5EF4-FFF2-40B4-BE49-F238E27FC236}">
                <a16:creationId xmlns:a16="http://schemas.microsoft.com/office/drawing/2014/main" id="{AAC54A16-9B8F-4EF2-9213-5EC1ED407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974" y="2939142"/>
            <a:ext cx="3668051" cy="305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353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413" y="526575"/>
            <a:ext cx="8526016" cy="6098741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Organizações e Instituições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Corte de François I (1515-47)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Violinos – Cavalaria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Grande </a:t>
            </a:r>
            <a:r>
              <a:rPr lang="pt-BR" dirty="0" err="1">
                <a:latin typeface="Century Gothic" panose="020B0502020202020204" pitchFamily="34" charset="0"/>
              </a:rPr>
              <a:t>Écurie</a:t>
            </a:r>
            <a:r>
              <a:rPr lang="pt-BR" dirty="0">
                <a:latin typeface="Century Gothic" panose="020B0502020202020204" pitchFamily="34" charset="0"/>
              </a:rPr>
              <a:t> – instrumentistas: violinos, oboés, </a:t>
            </a:r>
            <a:r>
              <a:rPr lang="pt-BR" dirty="0" err="1">
                <a:latin typeface="Century Gothic" panose="020B0502020202020204" pitchFamily="34" charset="0"/>
              </a:rPr>
              <a:t>sacabuxas</a:t>
            </a:r>
            <a:r>
              <a:rPr lang="pt-BR" dirty="0">
                <a:latin typeface="Century Gothic" panose="020B0502020202020204" pitchFamily="34" charset="0"/>
              </a:rPr>
              <a:t>, entre outros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Final do século XVI: alguns músicos migram da Grande </a:t>
            </a:r>
            <a:r>
              <a:rPr lang="pt-BR" dirty="0" err="1">
                <a:latin typeface="Century Gothic" panose="020B0502020202020204" pitchFamily="34" charset="0"/>
              </a:rPr>
              <a:t>Écurie</a:t>
            </a:r>
            <a:r>
              <a:rPr lang="pt-BR" dirty="0">
                <a:latin typeface="Century Gothic" panose="020B0502020202020204" pitchFamily="34" charset="0"/>
              </a:rPr>
              <a:t> para a Musique de Chambre – cantores, violas, teclados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1618- primeira vez em que se fala em 24 Violinos – existência administrativa distinta no estabelecimento real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-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Corte de Luís XIII – 24 Violinos do Rei – indispensáveis nos balés da corte. Além disso, para as visitas da corte e banquetes de estado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1761- dissolução do grupo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Membros dos 24 Violinos – </a:t>
            </a:r>
            <a:r>
              <a:rPr lang="pt-BR" dirty="0" err="1">
                <a:latin typeface="Century Gothic" panose="020B0502020202020204" pitchFamily="34" charset="0"/>
              </a:rPr>
              <a:t>Confrérie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St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Julien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ménestriers</a:t>
            </a:r>
            <a:r>
              <a:rPr lang="pt-BR" dirty="0">
                <a:latin typeface="Century Gothic" panose="020B0502020202020204" pitchFamily="34" charset="0"/>
              </a:rPr>
              <a:t> – liga parisiense de instrumentistas – cachês fora da corte – concertos públicos </a:t>
            </a:r>
          </a:p>
          <a:p>
            <a:endParaRPr lang="pt-BR" dirty="0"/>
          </a:p>
        </p:txBody>
      </p:sp>
      <p:sp>
        <p:nvSpPr>
          <p:cNvPr id="2" name="AutoShape 2" descr="Église Saint-Julien-des-Ménétriers — Wikipédia">
            <a:extLst>
              <a:ext uri="{FF2B5EF4-FFF2-40B4-BE49-F238E27FC236}">
                <a16:creationId xmlns:a16="http://schemas.microsoft.com/office/drawing/2014/main" id="{3149D0BE-AA9B-4ADA-86EA-6C57C79E2B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L’église Saint-Julien-des-Ménestriers en 1779">
            <a:extLst>
              <a:ext uri="{FF2B5EF4-FFF2-40B4-BE49-F238E27FC236}">
                <a16:creationId xmlns:a16="http://schemas.microsoft.com/office/drawing/2014/main" id="{F183A833-91AD-4B79-97FE-95BA5D400B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2723597-6944-44D9-948A-9FB94504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1256" y="195262"/>
            <a:ext cx="2639331" cy="6098741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383C787-2E94-4C4F-9ABB-85B90B5BED22}"/>
              </a:ext>
            </a:extLst>
          </p:cNvPr>
          <p:cNvSpPr txBox="1"/>
          <p:nvPr/>
        </p:nvSpPr>
        <p:spPr>
          <a:xfrm>
            <a:off x="8739322" y="6343190"/>
            <a:ext cx="3539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Igreja </a:t>
            </a:r>
            <a:r>
              <a:rPr lang="pt-BR" dirty="0" err="1">
                <a:latin typeface="Century Gothic" panose="020B0502020202020204" pitchFamily="34" charset="0"/>
              </a:rPr>
              <a:t>St</a:t>
            </a:r>
            <a:r>
              <a:rPr lang="pt-BR" dirty="0">
                <a:latin typeface="Century Gothic" panose="020B0502020202020204" pitchFamily="34" charset="0"/>
              </a:rPr>
              <a:t> Julien </a:t>
            </a:r>
            <a:r>
              <a:rPr lang="pt-BR" dirty="0" err="1">
                <a:latin typeface="Century Gothic" panose="020B0502020202020204" pitchFamily="34" charset="0"/>
              </a:rPr>
              <a:t>des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ménestriers</a:t>
            </a: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7203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4"/>
            <a:ext cx="10713492" cy="591739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Concertos fora de Paris – vários relatos, sempre identificados com o grupo real – prestígio da casa real fora de Paris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Como </a:t>
            </a:r>
            <a:r>
              <a:rPr lang="pt-BR" dirty="0" err="1">
                <a:latin typeface="Century Gothic" panose="020B0502020202020204" pitchFamily="34" charset="0"/>
              </a:rPr>
              <a:t>Surintendant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Musique de Chambre, a partir de 1661,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não dirigia os 24 Violinos do Rei pessoalmente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Guillaume  </a:t>
            </a:r>
            <a:r>
              <a:rPr lang="pt-BR" dirty="0" err="1">
                <a:latin typeface="Century Gothic" panose="020B0502020202020204" pitchFamily="34" charset="0"/>
              </a:rPr>
              <a:t>Dumanoir</a:t>
            </a:r>
            <a:r>
              <a:rPr lang="pt-BR" dirty="0">
                <a:latin typeface="Century Gothic" panose="020B0502020202020204" pitchFamily="34" charset="0"/>
              </a:rPr>
              <a:t> – 25º violino – encarregado da direção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só dirigia os 24 Violinos em ocasiões especiais </a:t>
            </a:r>
          </a:p>
          <a:p>
            <a:pPr marL="342900" indent="-342900" algn="just">
              <a:buFontTx/>
              <a:buChar char="-"/>
            </a:pPr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, 1661 a 1671 – 24 violinos permaneceram basicamente com as mesmas funções. No final, houve um pouco menos de ênfase nas funções públicas e cerimoniais e mais atenção ao entretenimento privado – óperas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Músico comprava o cargo de violinista. Cargos permaneciam na mesma família, conferiam status: “</a:t>
            </a:r>
            <a:r>
              <a:rPr lang="pt-BR" dirty="0" err="1">
                <a:latin typeface="Century Gothic" panose="020B0502020202020204" pitchFamily="34" charset="0"/>
              </a:rPr>
              <a:t>honrable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homme</a:t>
            </a:r>
            <a:r>
              <a:rPr lang="pt-BR" dirty="0">
                <a:latin typeface="Century Gothic" panose="020B0502020202020204" pitchFamily="34" charset="0"/>
              </a:rPr>
              <a:t>”, “</a:t>
            </a:r>
            <a:r>
              <a:rPr lang="pt-BR" dirty="0" err="1">
                <a:latin typeface="Century Gothic" panose="020B0502020202020204" pitchFamily="34" charset="0"/>
              </a:rPr>
              <a:t>bourgeois</a:t>
            </a:r>
            <a:r>
              <a:rPr lang="pt-BR" dirty="0">
                <a:latin typeface="Century Gothic" panose="020B0502020202020204" pitchFamily="34" charset="0"/>
              </a:rPr>
              <a:t> de Paris”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Concursos públicos eram raros – às vezes na </a:t>
            </a:r>
            <a:r>
              <a:rPr lang="pt-BR" dirty="0" err="1">
                <a:latin typeface="Century Gothic" panose="020B0502020202020204" pitchFamily="34" charset="0"/>
              </a:rPr>
              <a:t>Chapelle</a:t>
            </a:r>
            <a:r>
              <a:rPr lang="pt-BR" dirty="0">
                <a:latin typeface="Century Gothic" panose="020B0502020202020204" pitchFamily="34" charset="0"/>
              </a:rPr>
              <a:t> ou no Chambre – nunca nos 24 Violinos  - </a:t>
            </a:r>
            <a:r>
              <a:rPr lang="pt-BR" dirty="0" err="1">
                <a:latin typeface="Century Gothic" panose="020B0502020202020204" pitchFamily="34" charset="0"/>
              </a:rPr>
              <a:t>Dumanoir</a:t>
            </a:r>
            <a:r>
              <a:rPr lang="pt-BR" dirty="0">
                <a:latin typeface="Century Gothic" panose="020B0502020202020204" pitchFamily="34" charset="0"/>
              </a:rPr>
              <a:t> fazia a seleção – talvez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participasse – na ópera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selecionava os músicos </a:t>
            </a:r>
          </a:p>
        </p:txBody>
      </p:sp>
    </p:spTree>
    <p:extLst>
      <p:ext uri="{BB962C8B-B14F-4D97-AF65-F5344CB8AC3E}">
        <p14:creationId xmlns:p14="http://schemas.microsoft.com/office/powerpoint/2010/main" val="1323380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703" y="641444"/>
            <a:ext cx="11090366" cy="5876921"/>
          </a:xfrm>
        </p:spPr>
        <p:txBody>
          <a:bodyPr/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Formação do grupo – estável em 24 membros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Exceção: </a:t>
            </a:r>
            <a:r>
              <a:rPr lang="pt-BR" dirty="0" err="1">
                <a:latin typeface="Century Gothic" panose="020B0502020202020204" pitchFamily="34" charset="0"/>
              </a:rPr>
              <a:t>Dumanoir</a:t>
            </a:r>
            <a:r>
              <a:rPr lang="pt-BR" dirty="0">
                <a:latin typeface="Century Gothic" panose="020B0502020202020204" pitchFamily="34" charset="0"/>
              </a:rPr>
              <a:t> – 25º membro – 1654-1697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Distribuição: </a:t>
            </a:r>
            <a:r>
              <a:rPr lang="pt-BR" dirty="0" err="1">
                <a:latin typeface="Century Gothic" panose="020B0502020202020204" pitchFamily="34" charset="0"/>
              </a:rPr>
              <a:t>Mersenne</a:t>
            </a:r>
            <a:r>
              <a:rPr lang="pt-BR" dirty="0">
                <a:latin typeface="Century Gothic" panose="020B0502020202020204" pitchFamily="34" charset="0"/>
              </a:rPr>
              <a:t> – agudo e grave mais enfatizados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6 violinos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4 violas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4 violas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4 violas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6 baixos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 partir do século XVIII - + italianizado, menos violas  - mais polarização entre agudo e grave. </a:t>
            </a:r>
          </a:p>
          <a:p>
            <a:pPr algn="l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984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10713492" cy="5500048"/>
          </a:xfrm>
        </p:spPr>
        <p:txBody>
          <a:bodyPr/>
          <a:lstStyle/>
          <a:p>
            <a:r>
              <a:rPr lang="pt-BR" sz="3200" b="1" dirty="0" err="1">
                <a:latin typeface="Century Gothic" panose="020B0502020202020204" pitchFamily="34" charset="0"/>
              </a:rPr>
              <a:t>Petits</a:t>
            </a:r>
            <a:r>
              <a:rPr lang="pt-BR" sz="3200" b="1" dirty="0">
                <a:latin typeface="Century Gothic" panose="020B0502020202020204" pitchFamily="34" charset="0"/>
              </a:rPr>
              <a:t> </a:t>
            </a:r>
            <a:r>
              <a:rPr lang="pt-BR" sz="3200" b="1" dirty="0" err="1">
                <a:latin typeface="Century Gothic" panose="020B0502020202020204" pitchFamily="34" charset="0"/>
              </a:rPr>
              <a:t>Violons</a:t>
            </a:r>
            <a:r>
              <a:rPr lang="pt-BR" sz="3200" b="1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1653 –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20 anos – Compositor da música instrumental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10 anos depois: líder dos </a:t>
            </a:r>
            <a:r>
              <a:rPr lang="pt-BR" dirty="0" err="1">
                <a:latin typeface="Century Gothic" panose="020B0502020202020204" pitchFamily="34" charset="0"/>
              </a:rPr>
              <a:t>Petits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Violons</a:t>
            </a:r>
            <a:r>
              <a:rPr lang="pt-BR" dirty="0">
                <a:latin typeface="Century Gothic" panose="020B0502020202020204" pitchFamily="34" charset="0"/>
              </a:rPr>
              <a:t> – grupo já existia – criação provavelmente por volta de 1648 – talvez criado por Luís XIV – ainda “</a:t>
            </a:r>
            <a:r>
              <a:rPr lang="pt-BR" dirty="0" err="1">
                <a:latin typeface="Century Gothic" panose="020B0502020202020204" pitchFamily="34" charset="0"/>
              </a:rPr>
              <a:t>petit</a:t>
            </a:r>
            <a:r>
              <a:rPr lang="pt-BR" dirty="0">
                <a:latin typeface="Century Gothic" panose="020B0502020202020204" pitchFamily="34" charset="0"/>
              </a:rPr>
              <a:t>”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Início do grupo – nebuloso </a:t>
            </a:r>
          </a:p>
          <a:p>
            <a:pPr algn="just"/>
            <a:r>
              <a:rPr lang="pt-BR" dirty="0" err="1">
                <a:latin typeface="Century Gothic" panose="020B0502020202020204" pitchFamily="34" charset="0"/>
              </a:rPr>
              <a:t>État</a:t>
            </a:r>
            <a:r>
              <a:rPr lang="pt-BR" dirty="0">
                <a:latin typeface="Century Gothic" panose="020B0502020202020204" pitchFamily="34" charset="0"/>
              </a:rPr>
              <a:t> de </a:t>
            </a:r>
            <a:r>
              <a:rPr lang="pt-BR" dirty="0" err="1">
                <a:latin typeface="Century Gothic" panose="020B0502020202020204" pitchFamily="34" charset="0"/>
              </a:rPr>
              <a:t>la</a:t>
            </a:r>
            <a:r>
              <a:rPr lang="pt-BR" dirty="0">
                <a:latin typeface="Century Gothic" panose="020B0502020202020204" pitchFamily="34" charset="0"/>
              </a:rPr>
              <a:t> France – 1ª menção – 1660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1680 – 1ª lista de músicos do grupo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Outros nomes: </a:t>
            </a:r>
            <a:r>
              <a:rPr lang="pt-BR" dirty="0" err="1">
                <a:latin typeface="Century Gothic" panose="020B0502020202020204" pitchFamily="34" charset="0"/>
              </a:rPr>
              <a:t>Petite</a:t>
            </a:r>
            <a:r>
              <a:rPr lang="pt-BR" dirty="0">
                <a:latin typeface="Century Gothic" panose="020B0502020202020204" pitchFamily="34" charset="0"/>
              </a:rPr>
              <a:t> Bande, </a:t>
            </a:r>
            <a:r>
              <a:rPr lang="pt-BR" dirty="0" err="1">
                <a:latin typeface="Century Gothic" panose="020B0502020202020204" pitchFamily="34" charset="0"/>
              </a:rPr>
              <a:t>Violons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du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Cabinet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Grupo mais usado para ocasiões mais seletas </a:t>
            </a:r>
          </a:p>
          <a:p>
            <a:pPr marL="342900" indent="-342900" algn="just">
              <a:buFontTx/>
              <a:buChar char="-"/>
            </a:pPr>
            <a:r>
              <a:rPr lang="pt-BR" dirty="0" err="1">
                <a:latin typeface="Century Gothic" panose="020B0502020202020204" pitchFamily="34" charset="0"/>
              </a:rPr>
              <a:t>Masquerade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Galanterie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du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temps</a:t>
            </a:r>
            <a:r>
              <a:rPr lang="pt-BR" dirty="0">
                <a:latin typeface="Century Gothic" panose="020B0502020202020204" pitchFamily="34" charset="0"/>
              </a:rPr>
              <a:t> (1656)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Ballet de </a:t>
            </a:r>
            <a:r>
              <a:rPr lang="pt-BR" dirty="0" err="1">
                <a:latin typeface="Century Gothic" panose="020B0502020202020204" pitchFamily="34" charset="0"/>
              </a:rPr>
              <a:t>l’imaptiente</a:t>
            </a:r>
            <a:r>
              <a:rPr lang="pt-BR" dirty="0">
                <a:latin typeface="Century Gothic" panose="020B0502020202020204" pitchFamily="34" charset="0"/>
              </a:rPr>
              <a:t> – 1661- </a:t>
            </a:r>
            <a:r>
              <a:rPr lang="pt-BR" dirty="0" err="1">
                <a:latin typeface="Century Gothic" panose="020B0502020202020204" pitchFamily="34" charset="0"/>
              </a:rPr>
              <a:t>Petits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Violons</a:t>
            </a:r>
            <a:r>
              <a:rPr lang="pt-BR" dirty="0">
                <a:latin typeface="Century Gothic" panose="020B0502020202020204" pitchFamily="34" charset="0"/>
              </a:rPr>
              <a:t> + alaúdes, violas, flautas </a:t>
            </a:r>
          </a:p>
        </p:txBody>
      </p:sp>
    </p:spTree>
    <p:extLst>
      <p:ext uri="{BB962C8B-B14F-4D97-AF65-F5344CB8AC3E}">
        <p14:creationId xmlns:p14="http://schemas.microsoft.com/office/powerpoint/2010/main" val="393322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219" y="641445"/>
            <a:ext cx="5869901" cy="5500048"/>
          </a:xfrm>
        </p:spPr>
        <p:txBody>
          <a:bodyPr/>
          <a:lstStyle/>
          <a:p>
            <a:pPr algn="just"/>
            <a:r>
              <a:rPr lang="pt-BR" dirty="0">
                <a:latin typeface="Century Gothic" panose="020B0502020202020204" pitchFamily="34" charset="0"/>
              </a:rPr>
              <a:t>Membros dos </a:t>
            </a:r>
            <a:r>
              <a:rPr lang="pt-BR" dirty="0" err="1">
                <a:latin typeface="Century Gothic" panose="020B0502020202020204" pitchFamily="34" charset="0"/>
              </a:rPr>
              <a:t>Petits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dirty="0" err="1">
                <a:latin typeface="Century Gothic" panose="020B0502020202020204" pitchFamily="34" charset="0"/>
              </a:rPr>
              <a:t>Violons</a:t>
            </a:r>
            <a:r>
              <a:rPr lang="pt-BR" dirty="0">
                <a:latin typeface="Century Gothic" panose="020B0502020202020204" pitchFamily="34" charset="0"/>
              </a:rPr>
              <a:t> – moravam em Versailles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24 Violinos moravam em bairros de músicos, em Paris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P. V. – acompanhavam rei em viagem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24 V. – recebiam rei em seu retorno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Número de membros – quase igual: P. V. - 19 a 21 – salário de P. V. era o dobro dos 24 V.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Balanço P. V. – mais italianizado – menos vozes intermediárias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A partir de 1690 – sopros – oboés e fagotes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Fim do grupo – morte de Luís XIV, em 1715 </a:t>
            </a:r>
          </a:p>
          <a:p>
            <a:pPr algn="l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4A9C39A-C51D-49E3-9A78-709E0CE62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430" y="641445"/>
            <a:ext cx="3134109" cy="4105683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5FE7EF5B-E000-4A88-8720-05C42F179DA5}"/>
              </a:ext>
            </a:extLst>
          </p:cNvPr>
          <p:cNvSpPr txBox="1"/>
          <p:nvPr/>
        </p:nvSpPr>
        <p:spPr>
          <a:xfrm>
            <a:off x="8556172" y="4872446"/>
            <a:ext cx="2273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/>
              <a:t>Luis</a:t>
            </a:r>
            <a:r>
              <a:rPr lang="pt-BR" dirty="0"/>
              <a:t> XIV – O Rei Sol</a:t>
            </a:r>
          </a:p>
        </p:txBody>
      </p:sp>
    </p:spTree>
    <p:extLst>
      <p:ext uri="{BB962C8B-B14F-4D97-AF65-F5344CB8AC3E}">
        <p14:creationId xmlns:p14="http://schemas.microsoft.com/office/powerpoint/2010/main" val="413455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097EE703-6793-4A4E-9FAB-C9404B4397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8" y="641445"/>
            <a:ext cx="11756571" cy="6046738"/>
          </a:xfrm>
        </p:spPr>
        <p:txBody>
          <a:bodyPr>
            <a:normAutofit fontScale="92500" lnSpcReduction="20000"/>
          </a:bodyPr>
          <a:lstStyle/>
          <a:p>
            <a:r>
              <a:rPr lang="pt-BR" sz="3000" b="1" dirty="0" err="1">
                <a:latin typeface="Century Gothic" panose="020B0502020202020204" pitchFamily="34" charset="0"/>
              </a:rPr>
              <a:t>Chapelle</a:t>
            </a:r>
            <a:r>
              <a:rPr lang="pt-BR" sz="3000" b="1" dirty="0">
                <a:latin typeface="Century Gothic" panose="020B0502020202020204" pitchFamily="34" charset="0"/>
              </a:rPr>
              <a:t> 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(Ex.: Te Deum, I </a:t>
            </a:r>
            <a:r>
              <a:rPr lang="pt-BR" dirty="0" err="1">
                <a:latin typeface="Century Gothic" panose="020B0502020202020204" pitchFamily="34" charset="0"/>
              </a:rPr>
              <a:t>Symponie</a:t>
            </a:r>
            <a:r>
              <a:rPr lang="pt-BR" dirty="0">
                <a:latin typeface="Century Gothic" panose="020B0502020202020204" pitchFamily="34" charset="0"/>
              </a:rPr>
              <a:t> </a:t>
            </a:r>
            <a:r>
              <a:rPr lang="pt-BR" sz="900" dirty="0">
                <a:latin typeface="Century Gothic" panose="020B0502020202020204" pitchFamily="34" charset="0"/>
                <a:hlinkClick r:id="rId2"/>
              </a:rPr>
              <a:t>https://open.spotify.com/track/3VPo1hbnKqwzsOkJWcvv8p</a:t>
            </a:r>
            <a:r>
              <a:rPr lang="pt-BR" sz="900" dirty="0">
                <a:latin typeface="Century Gothic" panose="020B0502020202020204" pitchFamily="34" charset="0"/>
              </a:rPr>
              <a:t> </a:t>
            </a:r>
            <a:r>
              <a:rPr lang="pt-BR" sz="1900" dirty="0">
                <a:latin typeface="Century Gothic" panose="020B0502020202020204" pitchFamily="34" charset="0"/>
              </a:rPr>
              <a:t>)</a:t>
            </a:r>
            <a:endParaRPr lang="pt-BR" sz="1300" dirty="0">
              <a:latin typeface="Century Gothic" panose="020B0502020202020204" pitchFamily="34" charset="0"/>
            </a:endParaRP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Música eclesiástica para a corte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60 cantores – homens e meninos – clérigos e leigos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4 órgãos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Revezamento – quase nunca (ou nunca) tocavam juntos </a:t>
            </a: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algn="just"/>
            <a:endParaRPr lang="pt-BR" dirty="0">
              <a:latin typeface="Century Gothic" panose="020B0502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Começo do século XVII – poucos instrumentistas – </a:t>
            </a:r>
            <a:r>
              <a:rPr lang="pt-BR" dirty="0" err="1">
                <a:latin typeface="Century Gothic" panose="020B0502020202020204" pitchFamily="34" charset="0"/>
              </a:rPr>
              <a:t>serpentistas</a:t>
            </a:r>
            <a:r>
              <a:rPr lang="pt-BR" dirty="0">
                <a:latin typeface="Century Gothic" panose="020B0502020202020204" pitchFamily="34" charset="0"/>
              </a:rPr>
              <a:t> – acompanhavam cantochão – dobrar voz grave na música polifônica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Meio do século XVII – cordas com arco – motetos: cantatas sacras com acompanhamento instrumental </a:t>
            </a:r>
          </a:p>
          <a:p>
            <a:pPr marL="342900" indent="-342900" algn="just">
              <a:buFontTx/>
              <a:buChar char="-"/>
            </a:pPr>
            <a:r>
              <a:rPr lang="pt-BR" dirty="0">
                <a:latin typeface="Century Gothic" panose="020B0502020202020204" pitchFamily="34" charset="0"/>
              </a:rPr>
              <a:t>1702 – 15 músicos na </a:t>
            </a:r>
            <a:r>
              <a:rPr lang="pt-BR" dirty="0" err="1">
                <a:latin typeface="Century Gothic" panose="020B0502020202020204" pitchFamily="34" charset="0"/>
              </a:rPr>
              <a:t>Chapelle</a:t>
            </a:r>
            <a:r>
              <a:rPr lang="pt-BR" dirty="0">
                <a:latin typeface="Century Gothic" panose="020B0502020202020204" pitchFamily="34" charset="0"/>
              </a:rPr>
              <a:t> – contingente menor que os 24 Violinos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Em ocasiões especiais, a </a:t>
            </a:r>
            <a:r>
              <a:rPr lang="pt-BR" dirty="0" err="1">
                <a:latin typeface="Century Gothic" panose="020B0502020202020204" pitchFamily="34" charset="0"/>
              </a:rPr>
              <a:t>Chapelle</a:t>
            </a:r>
            <a:r>
              <a:rPr lang="pt-BR" dirty="0">
                <a:latin typeface="Century Gothic" panose="020B0502020202020204" pitchFamily="34" charset="0"/>
              </a:rPr>
              <a:t> era reforçada com músicos de outros grupos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1679 – Te Deum de </a:t>
            </a:r>
            <a:r>
              <a:rPr lang="pt-BR" dirty="0" err="1">
                <a:latin typeface="Century Gothic" panose="020B0502020202020204" pitchFamily="34" charset="0"/>
              </a:rPr>
              <a:t>Lully</a:t>
            </a:r>
            <a:r>
              <a:rPr lang="pt-BR" dirty="0">
                <a:latin typeface="Century Gothic" panose="020B0502020202020204" pitchFamily="34" charset="0"/>
              </a:rPr>
              <a:t> – Versalhes </a:t>
            </a:r>
          </a:p>
          <a:p>
            <a:pPr algn="just"/>
            <a:r>
              <a:rPr lang="pt-BR" dirty="0">
                <a:latin typeface="Century Gothic" panose="020B0502020202020204" pitchFamily="34" charset="0"/>
              </a:rPr>
              <a:t>Casamento de Marie Louise d’Orleans e Charles II da Espanha – 24 V. + </a:t>
            </a:r>
            <a:r>
              <a:rPr lang="pt-BR" dirty="0" err="1">
                <a:latin typeface="Century Gothic" panose="020B0502020202020204" pitchFamily="34" charset="0"/>
              </a:rPr>
              <a:t>Chapelle</a:t>
            </a:r>
            <a:r>
              <a:rPr lang="pt-BR" dirty="0">
                <a:latin typeface="Century Gothic" panose="020B0502020202020204" pitchFamily="34" charset="0"/>
              </a:rPr>
              <a:t> – 120 instrumentistas e cantores </a:t>
            </a:r>
          </a:p>
          <a:p>
            <a:pPr algn="l"/>
            <a:endParaRPr lang="pt-BR" dirty="0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04572CB-B6F2-497D-A80A-FBC97EC12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977" y="169817"/>
            <a:ext cx="2726765" cy="34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451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dósia">
  <a:themeElements>
    <a:clrScheme name="Ardósia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Ardósia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rdósi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Ardósia</Template>
  <TotalTime>22165</TotalTime>
  <Words>3383</Words>
  <Application>Microsoft Office PowerPoint</Application>
  <PresentationFormat>Widescreen</PresentationFormat>
  <Paragraphs>303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Calisto MT</vt:lpstr>
      <vt:lpstr>Century Gothic</vt:lpstr>
      <vt:lpstr>league-spartan-regular</vt:lpstr>
      <vt:lpstr>Wingdings 2</vt:lpstr>
      <vt:lpstr>Ardósia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Lully – Les Plaisirs de L’isle enchantée – Versalhes, 1664 , primeiro dia (com Elefantes, dromedários, músicos fantasiados)</vt:lpstr>
      <vt:lpstr>Apresentação do PowerPoint</vt:lpstr>
      <vt:lpstr>Charpentier – Le Malade Imaginaire,  Versales, 1674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Estreia de Alceste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Fábio Cury</dc:creator>
  <cp:lastModifiedBy>João Batista Cruz</cp:lastModifiedBy>
  <cp:revision>50</cp:revision>
  <dcterms:created xsi:type="dcterms:W3CDTF">2018-09-25T23:15:03Z</dcterms:created>
  <dcterms:modified xsi:type="dcterms:W3CDTF">2021-08-31T17:40:05Z</dcterms:modified>
</cp:coreProperties>
</file>