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1640" y="357336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9648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4108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87052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164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4108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87052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11640" y="1316880"/>
            <a:ext cx="7776720" cy="431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777672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11640" y="260640"/>
            <a:ext cx="7772040" cy="356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11640" y="1316880"/>
            <a:ext cx="7776720" cy="431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9648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11640" y="357336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9648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4108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870520" y="131688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1164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4108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870520" y="3573360"/>
            <a:ext cx="250380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777672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11640" y="260640"/>
            <a:ext cx="7772040" cy="356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43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96480" y="357336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96480" y="1316880"/>
            <a:ext cx="379476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11640" y="3573360"/>
            <a:ext cx="77767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11640" y="260640"/>
            <a:ext cx="7772040" cy="7678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11640" y="1316880"/>
            <a:ext cx="7776720" cy="431964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424C07E-8ED2-4D2B-BEFC-F06DC2C1AA89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16/11/20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649BFD-16B1-4679-96C0-673C2914FB4C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pt.wikipedia.org/wiki/Hidr&#244;nio" TargetMode="External"/><Relationship Id="rId2" Type="http://schemas.openxmlformats.org/officeDocument/2006/relationships/hyperlink" Target="https://pt.wikipedia.org/wiki/Solu&#231;&#227;o_aquosa" TargetMode="External"/><Relationship Id="rId3" Type="http://schemas.openxmlformats.org/officeDocument/2006/relationships/hyperlink" Target="https://pt.wikipedia.org/wiki/&#193;cido" TargetMode="External"/><Relationship Id="rId4" Type="http://schemas.openxmlformats.org/officeDocument/2006/relationships/hyperlink" Target="https://pt.wikipedia.org/wiki/Base_(qu&#237;mica)" TargetMode="External"/><Relationship Id="rId5" Type="http://schemas.openxmlformats.org/officeDocument/2006/relationships/hyperlink" Target="https://pt.wikipedia.org/wiki/&#193;gua" TargetMode="External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9640" y="260640"/>
            <a:ext cx="8229240" cy="8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300" spc="-1" strike="noStrike">
                <a:solidFill>
                  <a:srgbClr val="000000"/>
                </a:solidFill>
                <a:latin typeface="Calibri"/>
              </a:rPr>
              <a:t>Mapas conceituais</a:t>
            </a:r>
            <a:endParaRPr b="0" lang="pt-BR" sz="33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79640" y="1412640"/>
            <a:ext cx="8066520" cy="455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343080" indent="-34272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Podemos dizer que </a:t>
            </a:r>
            <a:r>
              <a:rPr b="1" lang="pt-BR" sz="2000" spc="-1" strike="noStrike">
                <a:solidFill>
                  <a:srgbClr val="000000"/>
                </a:solidFill>
                <a:latin typeface="Calibri"/>
              </a:rPr>
              <a:t>mapa conceitual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 é uma representação gráfica em duas ou mais dimensões de um conjunto de conceitos construídos  de tal forma que as relações entre eles sejam evidentes. </a:t>
            </a:r>
            <a:endParaRPr b="0" lang="pt-BR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Os conceitos aparecem dentro de caixas enquanto que as relações entre os conceitos são especificadas através de frases de ligação nos arcos que unem os conceitos. </a:t>
            </a:r>
            <a:endParaRPr b="0" lang="pt-BR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As frases de ligação têm funções estruturantes e exercem papel fundamental na representação de uma relação entre dois conceitos. </a:t>
            </a:r>
            <a:endParaRPr b="0" lang="pt-BR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 dois conceitos, conectados por uma frase de ligação chamamos de proposição.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2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2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Mapas Conceituais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3" descr=""/>
          <p:cNvPicPr/>
          <p:nvPr/>
        </p:nvPicPr>
        <p:blipFill>
          <a:blip r:embed="rId1"/>
          <a:stretch/>
        </p:blipFill>
        <p:spPr>
          <a:xfrm>
            <a:off x="899640" y="0"/>
            <a:ext cx="6336360" cy="634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3" descr=""/>
          <p:cNvPicPr/>
          <p:nvPr/>
        </p:nvPicPr>
        <p:blipFill>
          <a:blip r:embed="rId1"/>
          <a:stretch/>
        </p:blipFill>
        <p:spPr>
          <a:xfrm>
            <a:off x="251640" y="740880"/>
            <a:ext cx="7320960" cy="547236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79640" y="0"/>
            <a:ext cx="8424720" cy="7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</a:rPr>
              <a:t>Visão Macro: Exemplo - 1º Ano – Tabela periódica 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9640" y="260640"/>
            <a:ext cx="7776360" cy="6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Montar um mapa conceitual simples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87" name="Imagem 5" descr=""/>
          <p:cNvPicPr/>
          <p:nvPr/>
        </p:nvPicPr>
        <p:blipFill>
          <a:blip r:embed="rId1"/>
          <a:srcRect l="12618" t="19111" r="14020" b="20252"/>
          <a:stretch/>
        </p:blipFill>
        <p:spPr>
          <a:xfrm>
            <a:off x="209160" y="1124640"/>
            <a:ext cx="8827200" cy="547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1640" y="260640"/>
            <a:ext cx="7772040" cy="767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Dinâmica de Execução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1316880"/>
            <a:ext cx="7776720" cy="431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Texto foco;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Em grupo definir palavras chaves, definições, conceitos, etc.;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Preparar cartões, conceitos principais e palavras de ligação;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Organizar em uma sequencia lógica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Discutir e reavaliar;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Melhorar com a adição de novos conceitos ou ramificar conceitos secundários.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260640"/>
            <a:ext cx="7772040" cy="220788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Ex: 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O </a:t>
            </a: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pH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 é por definição o log da concentração </a:t>
            </a:r>
            <a:r>
              <a:rPr b="0" lang="pt-BR" sz="1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hidrogeniônica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 do meio, que indica a acidez ou basicidade de uma </a:t>
            </a:r>
            <a:r>
              <a:rPr b="0" lang="pt-BR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solução aquosa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. Soluções com pH menor que 7 são </a:t>
            </a:r>
            <a:r>
              <a:rPr b="0" lang="pt-BR" sz="16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ácidas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, e com pH maior que 7, </a:t>
            </a:r>
            <a:r>
              <a:rPr b="0" lang="pt-BR" sz="16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básicas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 ou alcalinas. A </a:t>
            </a:r>
            <a:r>
              <a:rPr b="0" lang="pt-BR" sz="16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água pura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 é neutra (pH = 7), sendo assim não é considerada ácida nem básica. 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450840" y="2180880"/>
            <a:ext cx="198396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808080"/>
                </a:solidFill>
                <a:latin typeface="Calibri"/>
              </a:rPr>
              <a:t>http://pt.wikipedia.org/wiki/PH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83640" y="2756880"/>
            <a:ext cx="503640" cy="575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pH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475640" y="2853000"/>
            <a:ext cx="1079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É definido por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2771640" y="2756880"/>
            <a:ext cx="1007640" cy="575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Log [H</a:t>
            </a:r>
            <a:r>
              <a:rPr b="0" lang="pt-BR" sz="1800" spc="-1" strike="noStrike" baseline="30000">
                <a:solidFill>
                  <a:srgbClr val="ffffff"/>
                </a:solidFill>
                <a:latin typeface="Calibri"/>
              </a:rPr>
              <a:t>+</a:t>
            </a: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]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827640" y="3717000"/>
            <a:ext cx="719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Indica a 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611640" y="4581000"/>
            <a:ext cx="1007640" cy="575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Acidez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1763640" y="4581000"/>
            <a:ext cx="1223640" cy="575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Basicidade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899640" y="5925240"/>
            <a:ext cx="165600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Solução aquosa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1403640" y="5349240"/>
            <a:ext cx="6476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de uma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3276000" y="4905360"/>
            <a:ext cx="935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com valores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4644000" y="5673240"/>
            <a:ext cx="50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&gt; 7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2" name="CustomShape 13"/>
          <p:cNvSpPr/>
          <p:nvPr/>
        </p:nvSpPr>
        <p:spPr>
          <a:xfrm>
            <a:off x="4644000" y="4713120"/>
            <a:ext cx="50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&lt; 7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3" name="CustomShape 14"/>
          <p:cNvSpPr/>
          <p:nvPr/>
        </p:nvSpPr>
        <p:spPr>
          <a:xfrm flipV="1">
            <a:off x="1187640" y="2991600"/>
            <a:ext cx="287640" cy="5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5"/>
          <p:cNvSpPr/>
          <p:nvPr/>
        </p:nvSpPr>
        <p:spPr>
          <a:xfrm>
            <a:off x="2555640" y="2991600"/>
            <a:ext cx="215640" cy="5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6"/>
          <p:cNvSpPr/>
          <p:nvPr/>
        </p:nvSpPr>
        <p:spPr>
          <a:xfrm>
            <a:off x="935640" y="3332880"/>
            <a:ext cx="251640" cy="38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7"/>
          <p:cNvSpPr/>
          <p:nvPr/>
        </p:nvSpPr>
        <p:spPr>
          <a:xfrm flipH="1">
            <a:off x="1114920" y="3994200"/>
            <a:ext cx="71640" cy="58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8"/>
          <p:cNvSpPr/>
          <p:nvPr/>
        </p:nvSpPr>
        <p:spPr>
          <a:xfrm>
            <a:off x="1187640" y="3994200"/>
            <a:ext cx="1187640" cy="58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19"/>
          <p:cNvSpPr/>
          <p:nvPr/>
        </p:nvSpPr>
        <p:spPr>
          <a:xfrm>
            <a:off x="1115640" y="5157360"/>
            <a:ext cx="287640" cy="33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0"/>
          <p:cNvSpPr/>
          <p:nvPr/>
        </p:nvSpPr>
        <p:spPr>
          <a:xfrm>
            <a:off x="1727640" y="5626080"/>
            <a:ext cx="360" cy="29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1"/>
          <p:cNvSpPr/>
          <p:nvPr/>
        </p:nvSpPr>
        <p:spPr>
          <a:xfrm flipH="1">
            <a:off x="2050920" y="5157360"/>
            <a:ext cx="323640" cy="33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2"/>
          <p:cNvSpPr/>
          <p:nvPr/>
        </p:nvSpPr>
        <p:spPr>
          <a:xfrm flipV="1">
            <a:off x="4212000" y="4953240"/>
            <a:ext cx="431640" cy="9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3"/>
          <p:cNvSpPr/>
          <p:nvPr/>
        </p:nvSpPr>
        <p:spPr>
          <a:xfrm>
            <a:off x="4212000" y="5043960"/>
            <a:ext cx="431640" cy="86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4"/>
          <p:cNvSpPr/>
          <p:nvPr/>
        </p:nvSpPr>
        <p:spPr>
          <a:xfrm>
            <a:off x="5436000" y="4767480"/>
            <a:ext cx="431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são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14" name="CustomShape 25"/>
          <p:cNvSpPr/>
          <p:nvPr/>
        </p:nvSpPr>
        <p:spPr>
          <a:xfrm>
            <a:off x="6084000" y="4713120"/>
            <a:ext cx="791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ácidas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5" name="CustomShape 26"/>
          <p:cNvSpPr/>
          <p:nvPr/>
        </p:nvSpPr>
        <p:spPr>
          <a:xfrm>
            <a:off x="6084000" y="5537880"/>
            <a:ext cx="1151640" cy="767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Básicas ou alcalinas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6" name="CustomShape 27"/>
          <p:cNvSpPr/>
          <p:nvPr/>
        </p:nvSpPr>
        <p:spPr>
          <a:xfrm>
            <a:off x="5436000" y="5733360"/>
            <a:ext cx="431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são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17" name="CustomShape 28"/>
          <p:cNvSpPr/>
          <p:nvPr/>
        </p:nvSpPr>
        <p:spPr>
          <a:xfrm flipV="1">
            <a:off x="5148000" y="4905360"/>
            <a:ext cx="287640" cy="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9"/>
          <p:cNvSpPr/>
          <p:nvPr/>
        </p:nvSpPr>
        <p:spPr>
          <a:xfrm>
            <a:off x="5868000" y="4906080"/>
            <a:ext cx="215640" cy="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30"/>
          <p:cNvSpPr/>
          <p:nvPr/>
        </p:nvSpPr>
        <p:spPr>
          <a:xfrm flipV="1">
            <a:off x="5148000" y="5870880"/>
            <a:ext cx="287640" cy="4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1"/>
          <p:cNvSpPr/>
          <p:nvPr/>
        </p:nvSpPr>
        <p:spPr>
          <a:xfrm>
            <a:off x="5868000" y="5871600"/>
            <a:ext cx="215640" cy="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32"/>
          <p:cNvSpPr/>
          <p:nvPr/>
        </p:nvSpPr>
        <p:spPr>
          <a:xfrm flipV="1">
            <a:off x="2555640" y="5043960"/>
            <a:ext cx="719640" cy="112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3"/>
          <p:cNvSpPr/>
          <p:nvPr/>
        </p:nvSpPr>
        <p:spPr>
          <a:xfrm>
            <a:off x="4644000" y="3908880"/>
            <a:ext cx="50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= 7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3" name="CustomShape 34"/>
          <p:cNvSpPr/>
          <p:nvPr/>
        </p:nvSpPr>
        <p:spPr>
          <a:xfrm>
            <a:off x="5436000" y="3963240"/>
            <a:ext cx="287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é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24" name="CustomShape 35"/>
          <p:cNvSpPr/>
          <p:nvPr/>
        </p:nvSpPr>
        <p:spPr>
          <a:xfrm>
            <a:off x="6084000" y="3908880"/>
            <a:ext cx="86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neutra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5" name="CustomShape 36"/>
          <p:cNvSpPr/>
          <p:nvPr/>
        </p:nvSpPr>
        <p:spPr>
          <a:xfrm flipV="1">
            <a:off x="5148000" y="4101120"/>
            <a:ext cx="287640" cy="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7"/>
          <p:cNvSpPr/>
          <p:nvPr/>
        </p:nvSpPr>
        <p:spPr>
          <a:xfrm>
            <a:off x="5724000" y="4101840"/>
            <a:ext cx="359640" cy="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8"/>
          <p:cNvSpPr/>
          <p:nvPr/>
        </p:nvSpPr>
        <p:spPr>
          <a:xfrm flipV="1">
            <a:off x="4212000" y="4149000"/>
            <a:ext cx="431640" cy="8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39"/>
          <p:cNvSpPr/>
          <p:nvPr/>
        </p:nvSpPr>
        <p:spPr>
          <a:xfrm>
            <a:off x="7164360" y="3908880"/>
            <a:ext cx="647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como 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29" name="CustomShape 40"/>
          <p:cNvSpPr/>
          <p:nvPr/>
        </p:nvSpPr>
        <p:spPr>
          <a:xfrm>
            <a:off x="7164360" y="4773240"/>
            <a:ext cx="647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como 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30" name="CustomShape 41"/>
          <p:cNvSpPr/>
          <p:nvPr/>
        </p:nvSpPr>
        <p:spPr>
          <a:xfrm>
            <a:off x="7380360" y="5733360"/>
            <a:ext cx="647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</a:rPr>
              <a:t>como 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31" name="CustomShape 42"/>
          <p:cNvSpPr/>
          <p:nvPr/>
        </p:nvSpPr>
        <p:spPr>
          <a:xfrm>
            <a:off x="7956360" y="3429000"/>
            <a:ext cx="86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água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2" name="CustomShape 43"/>
          <p:cNvSpPr/>
          <p:nvPr/>
        </p:nvSpPr>
        <p:spPr>
          <a:xfrm>
            <a:off x="8100360" y="4485240"/>
            <a:ext cx="863640" cy="767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Coca-cola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3" name="CustomShape 44"/>
          <p:cNvSpPr/>
          <p:nvPr/>
        </p:nvSpPr>
        <p:spPr>
          <a:xfrm>
            <a:off x="8172360" y="5541120"/>
            <a:ext cx="863640" cy="479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Soda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4" name="CustomShape 45"/>
          <p:cNvSpPr/>
          <p:nvPr/>
        </p:nvSpPr>
        <p:spPr>
          <a:xfrm flipV="1">
            <a:off x="6948360" y="4046760"/>
            <a:ext cx="215640" cy="10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46"/>
          <p:cNvSpPr/>
          <p:nvPr/>
        </p:nvSpPr>
        <p:spPr>
          <a:xfrm flipV="1">
            <a:off x="6876360" y="4910760"/>
            <a:ext cx="287640" cy="4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47"/>
          <p:cNvSpPr/>
          <p:nvPr/>
        </p:nvSpPr>
        <p:spPr>
          <a:xfrm flipV="1">
            <a:off x="7236360" y="5871600"/>
            <a:ext cx="143640" cy="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8"/>
          <p:cNvSpPr/>
          <p:nvPr/>
        </p:nvSpPr>
        <p:spPr>
          <a:xfrm flipV="1">
            <a:off x="7812360" y="4868280"/>
            <a:ext cx="287640" cy="4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9"/>
          <p:cNvSpPr/>
          <p:nvPr/>
        </p:nvSpPr>
        <p:spPr>
          <a:xfrm flipV="1">
            <a:off x="7812360" y="3669120"/>
            <a:ext cx="143640" cy="37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50"/>
          <p:cNvSpPr/>
          <p:nvPr/>
        </p:nvSpPr>
        <p:spPr>
          <a:xfrm flipV="1">
            <a:off x="8028360" y="5781240"/>
            <a:ext cx="143640" cy="9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"/>
          <p:cNvPicPr/>
          <p:nvPr/>
        </p:nvPicPr>
        <p:blipFill>
          <a:blip r:embed="rId1"/>
          <a:srcRect l="5880" t="13007" r="7808" b="19764"/>
          <a:stretch/>
        </p:blipFill>
        <p:spPr>
          <a:xfrm>
            <a:off x="611640" y="1220760"/>
            <a:ext cx="7704360" cy="449856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611640" y="260640"/>
            <a:ext cx="374400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rm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http://cmap.ihmc.us/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Application>LibreOffice/7.0.3.1$Windows_X86_64 LibreOffice_project/d7547858d014d4cf69878db179d326fc3483e082</Application>
  <Words>211</Words>
  <Paragraphs>42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2017-08-04T01:50:04Z</dcterms:created>
  <dc:creator>Marcos Kamogawa</dc:creator>
  <dc:description/>
  <dc:language>pt-BR</dc:language>
  <cp:lastModifiedBy>Marcos Kamogawa</cp:lastModifiedBy>
  <dcterms:modified xsi:type="dcterms:W3CDTF">2020-08-20T19:19:46Z</dcterms:modified>
  <cp:revision>23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