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varScale="1">
        <p:scale>
          <a:sx n="68" d="100"/>
          <a:sy n="68"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AAE89EE-4DD7-4E2C-ABF6-0A8988785282}" type="datetimeFigureOut">
              <a:rPr lang="pt-BR" smtClean="0"/>
              <a:t>22/11/2020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AAE89EE-4DD7-4E2C-ABF6-0A8988785282}" type="datetimeFigureOut">
              <a:rPr lang="pt-BR" smtClean="0"/>
              <a:t>22/11/2020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AAE89EE-4DD7-4E2C-ABF6-0A8988785282}" type="datetimeFigureOut">
              <a:rPr lang="pt-BR" smtClean="0"/>
              <a:t>22/11/2020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AAE89EE-4DD7-4E2C-ABF6-0A8988785282}" type="datetimeFigureOut">
              <a:rPr lang="pt-BR" smtClean="0"/>
              <a:t>22/11/2020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CAAE89EE-4DD7-4E2C-ABF6-0A8988785282}" type="datetimeFigureOut">
              <a:rPr lang="pt-BR" smtClean="0"/>
              <a:t>22/11/2020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AAE89EE-4DD7-4E2C-ABF6-0A8988785282}" type="datetimeFigureOut">
              <a:rPr lang="pt-BR" smtClean="0"/>
              <a:t>22/11/2020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AAE89EE-4DD7-4E2C-ABF6-0A8988785282}" type="datetimeFigureOut">
              <a:rPr lang="pt-BR" smtClean="0"/>
              <a:t>22/11/2020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CAAE89EE-4DD7-4E2C-ABF6-0A8988785282}" type="datetimeFigureOut">
              <a:rPr lang="pt-BR" smtClean="0"/>
              <a:t>22/11/2020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AAE89EE-4DD7-4E2C-ABF6-0A8988785282}" type="datetimeFigureOut">
              <a:rPr lang="pt-BR" smtClean="0"/>
              <a:t>22/11/2020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AAE89EE-4DD7-4E2C-ABF6-0A8988785282}" type="datetimeFigureOut">
              <a:rPr lang="pt-BR" smtClean="0"/>
              <a:t>22/11/2020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AAE89EE-4DD7-4E2C-ABF6-0A8988785282}" type="datetimeFigureOut">
              <a:rPr lang="pt-BR" smtClean="0"/>
              <a:t>22/11/2020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49AB6-8BFA-45A8-AE47-8B4FC6298650}"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E89EE-4DD7-4E2C-ABF6-0A8988785282}" type="datetimeFigureOut">
              <a:rPr lang="pt-BR" smtClean="0"/>
              <a:t>22/11/2020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49AB6-8BFA-45A8-AE47-8B4FC6298650}"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Quechua" TargetMode="External"/><Relationship Id="rId2" Type="http://schemas.openxmlformats.org/officeDocument/2006/relationships/hyperlink" Target="https://es.wikipedia.org/wiki/Buenos_Aires" TargetMode="External"/><Relationship Id="rId1" Type="http://schemas.openxmlformats.org/officeDocument/2006/relationships/slideLayout" Target="../slideLayouts/slideLayout2.xml"/><Relationship Id="rId5" Type="http://schemas.openxmlformats.org/officeDocument/2006/relationships/hyperlink" Target="https://es.wikipedia.org/wiki/1972" TargetMode="External"/><Relationship Id="rId4" Type="http://schemas.openxmlformats.org/officeDocument/2006/relationships/hyperlink" Target="https://es.wikipedia.org/wiki/Altiplano_andin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s.wikipedia.org/wiki/Estadio_Pedro_Bidegain" TargetMode="External"/><Relationship Id="rId13" Type="http://schemas.openxmlformats.org/officeDocument/2006/relationships/hyperlink" Target="https://es.wikipedia.org/wiki/Ciudad_de_Buenos_Aires" TargetMode="External"/><Relationship Id="rId3" Type="http://schemas.openxmlformats.org/officeDocument/2006/relationships/hyperlink" Target="https://es.wikipedia.org/wiki/Villa_Miseria" TargetMode="External"/><Relationship Id="rId7" Type="http://schemas.openxmlformats.org/officeDocument/2006/relationships/hyperlink" Target="https://es.wikipedia.org/wiki/Bajo_Flores" TargetMode="External"/><Relationship Id="rId12" Type="http://schemas.openxmlformats.org/officeDocument/2006/relationships/hyperlink" Target="https://es.wikipedia.org/wiki/Rodolfo_Ricciardelli" TargetMode="External"/><Relationship Id="rId2" Type="http://schemas.openxmlformats.org/officeDocument/2006/relationships/hyperlink" Target="https://es.wikipedia.org/wiki/Villa_1-11-14" TargetMode="External"/><Relationship Id="rId1" Type="http://schemas.openxmlformats.org/officeDocument/2006/relationships/slideLayout" Target="../slideLayouts/slideLayout2.xml"/><Relationship Id="rId6" Type="http://schemas.openxmlformats.org/officeDocument/2006/relationships/hyperlink" Target="https://es.wikipedia.org/wiki/Flores_(Buenos_Aires)" TargetMode="External"/><Relationship Id="rId11" Type="http://schemas.openxmlformats.org/officeDocument/2006/relationships/hyperlink" Target="https://es.wikipedia.org/wiki/Club_Deportivo_Riestra" TargetMode="External"/><Relationship Id="rId5" Type="http://schemas.openxmlformats.org/officeDocument/2006/relationships/hyperlink" Target="https://es.wikipedia.org/wiki/Comuna_7_(Ciudad_de_Buenos_Aires)" TargetMode="External"/><Relationship Id="rId10" Type="http://schemas.openxmlformats.org/officeDocument/2006/relationships/hyperlink" Target="https://es.wikipedia.org/wiki/Estadio_Guillermo_Laza" TargetMode="External"/><Relationship Id="rId4" Type="http://schemas.openxmlformats.org/officeDocument/2006/relationships/hyperlink" Target="https://es.wikipedia.org/wiki/Ciudad_Aut%C3%B3noma_de_Buenos_Aires" TargetMode="External"/><Relationship Id="rId9" Type="http://schemas.openxmlformats.org/officeDocument/2006/relationships/hyperlink" Target="https://es.wikipedia.org/wiki/Club_Atl%C3%A9tico_San_Lorenzo_de_Almag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La </a:t>
            </a:r>
            <a:r>
              <a:rPr lang="pt-BR" dirty="0" err="1" smtClean="0"/>
              <a:t>ciudad</a:t>
            </a:r>
            <a:r>
              <a:rPr lang="pt-BR" dirty="0" smtClean="0"/>
              <a:t> vista</a:t>
            </a:r>
            <a:endParaRPr lang="pt-BR" dirty="0"/>
          </a:p>
        </p:txBody>
      </p:sp>
      <p:sp>
        <p:nvSpPr>
          <p:cNvPr id="3" name="Subtítulo 2"/>
          <p:cNvSpPr>
            <a:spLocks noGrp="1"/>
          </p:cNvSpPr>
          <p:nvPr>
            <p:ph type="subTitle" idx="1"/>
          </p:nvPr>
        </p:nvSpPr>
        <p:spPr/>
        <p:txBody>
          <a:bodyPr/>
          <a:lstStyle/>
          <a:p>
            <a:r>
              <a:rPr lang="pt-BR" dirty="0" smtClean="0"/>
              <a:t>Beatriz </a:t>
            </a:r>
            <a:r>
              <a:rPr lang="pt-BR" dirty="0" err="1" smtClean="0"/>
              <a:t>Sarlo</a:t>
            </a:r>
            <a:endParaRPr lang="pt-BR" dirty="0" smtClean="0"/>
          </a:p>
          <a:p>
            <a:r>
              <a:rPr lang="pt-BR" dirty="0" smtClean="0"/>
              <a:t>En </a:t>
            </a:r>
            <a:r>
              <a:rPr lang="pt-BR" dirty="0" err="1" smtClean="0"/>
              <a:t>la</a:t>
            </a:r>
            <a:r>
              <a:rPr lang="pt-BR" dirty="0" smtClean="0"/>
              <a:t> entrevista de “</a:t>
            </a:r>
            <a:r>
              <a:rPr lang="pt-BR" dirty="0" err="1" smtClean="0"/>
              <a:t>Radiografía</a:t>
            </a:r>
            <a:r>
              <a:rPr lang="pt-BR" dirty="0" smtClean="0"/>
              <a:t> de Buenos Aires”</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fontScale="92500"/>
          </a:bodyPr>
          <a:lstStyle/>
          <a:p>
            <a:pPr marL="0" indent="0" algn="just">
              <a:buNone/>
            </a:pPr>
            <a:r>
              <a:rPr lang="es-AR" b="1" dirty="0"/>
              <a:t>¿Contenida políticamente?</a:t>
            </a:r>
            <a:endParaRPr lang="pt-BR" dirty="0"/>
          </a:p>
          <a:p>
            <a:pPr marL="0" indent="0" algn="just">
              <a:buNone/>
            </a:pPr>
            <a:r>
              <a:rPr lang="es-AR" dirty="0" smtClean="0"/>
              <a:t>–Si </a:t>
            </a:r>
            <a:r>
              <a:rPr lang="es-AR" u="sng" dirty="0"/>
              <a:t>me </a:t>
            </a:r>
            <a:r>
              <a:rPr lang="es-AR" u="sng" dirty="0" err="1"/>
              <a:t>preguntás</a:t>
            </a:r>
            <a:r>
              <a:rPr lang="es-AR" u="sng" dirty="0"/>
              <a:t> </a:t>
            </a:r>
            <a:r>
              <a:rPr lang="es-AR" dirty="0"/>
              <a:t>desde un punto de vista político, te diría que el problema de la villa es el problema nacional. </a:t>
            </a:r>
            <a:r>
              <a:rPr lang="es-AR" b="1" dirty="0"/>
              <a:t>Ahí están condensados todos los problemas del federalismo argentino</a:t>
            </a:r>
            <a:r>
              <a:rPr lang="es-AR" dirty="0"/>
              <a:t>, de las migraciones internas, de la educación, de la salud y de la seguridad. Insisto: es el problema nacional. Yo no hubiera contestado esto hace cuarenta años. Hace cuarenta años uno tenía la visión, quizás equivocada o romántica, que en la villa había una resistencia capaz de ser transformada en una resistencia política. Hoy eso no puede ser pensado.</a:t>
            </a:r>
            <a:endParaRPr lang="pt-BR" dirty="0"/>
          </a:p>
          <a:p>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332656"/>
            <a:ext cx="8784976" cy="6264696"/>
          </a:xfrm>
        </p:spPr>
        <p:txBody>
          <a:bodyPr>
            <a:normAutofit fontScale="77500" lnSpcReduction="20000"/>
          </a:bodyPr>
          <a:lstStyle/>
          <a:p>
            <a:pPr marL="0" indent="0" algn="just">
              <a:buNone/>
            </a:pPr>
            <a:r>
              <a:rPr lang="es-AR" b="1" dirty="0"/>
              <a:t>¿Por qué no?</a:t>
            </a:r>
            <a:endParaRPr lang="pt-BR" dirty="0"/>
          </a:p>
          <a:p>
            <a:pPr marL="0" indent="0" algn="just">
              <a:buNone/>
            </a:pPr>
            <a:r>
              <a:rPr lang="es-AR" dirty="0" smtClean="0"/>
              <a:t> </a:t>
            </a:r>
            <a:r>
              <a:rPr lang="es-AR" dirty="0"/>
              <a:t>–Porque de ahí se han ausentado todas las instituciones de organización. En la villa hoy ya no están ni el partido político ni la </a:t>
            </a:r>
            <a:r>
              <a:rPr lang="es-AR" b="1" dirty="0"/>
              <a:t>sociedad de fomento</a:t>
            </a:r>
            <a:r>
              <a:rPr lang="es-AR" dirty="0"/>
              <a:t>. Funcionan en todo caso en las periferias, con militantes totalmente sacrificados, pero que no pueden penetrar en la densidad de ese corazón que, además, se alimenta día a día con nuevas llegadas. Entonces, las instituciones que eran la trama organizativa de la villa –no había partido político que no tuviera alguno de sus locales en la villa–, </a:t>
            </a:r>
            <a:r>
              <a:rPr lang="es-AR" b="1" dirty="0"/>
              <a:t>se han ausentado o desplazado hacia su periferia</a:t>
            </a:r>
            <a:r>
              <a:rPr lang="es-AR" dirty="0"/>
              <a:t>, </a:t>
            </a:r>
            <a:r>
              <a:rPr lang="es-AR" b="1" dirty="0"/>
              <a:t>hacia</a:t>
            </a:r>
            <a:r>
              <a:rPr lang="es-AR" dirty="0"/>
              <a:t> los lugares donde los que no somos de la villa podemos entrar y podemos entrar unos pocos metros. Esto por supuesto no sucede en algunos barrios muy pobres, como el barrio Charrúa; esa es la enorme diferencia: ahí hay instituciones, hay una escuela y una iglesia en el medio del barrio, ahí las familias siguen funcionando de manera más o menos organizada y todo eso le da otra densidad. Pero en las verdaderamente grandes, como la 31 y la 1.11.14, esas instituciones no tienen capacidad de gestionar la miseria que está adentro. De ahí que tome ese carácter inesperado y monstruoso, de ahí que tome ese carácter de </a:t>
            </a:r>
            <a:r>
              <a:rPr lang="es-AR" b="1" dirty="0"/>
              <a:t>excrecencia</a:t>
            </a:r>
            <a:r>
              <a:rPr lang="es-AR" dirty="0"/>
              <a:t>.</a:t>
            </a:r>
            <a:endParaRPr lang="pt-BR" dirty="0"/>
          </a:p>
          <a:p>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2800" dirty="0" smtClean="0"/>
              <a:t>La 31 - Retiro</a:t>
            </a:r>
            <a:endParaRPr lang="pt-BR"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403648" y="1161211"/>
            <a:ext cx="6624736" cy="5649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fontScale="85000" lnSpcReduction="20000"/>
          </a:bodyPr>
          <a:lstStyle/>
          <a:p>
            <a:pPr marL="0" indent="0" algn="just">
              <a:buNone/>
            </a:pPr>
            <a:r>
              <a:rPr lang="es-AR" dirty="0"/>
              <a:t>La urbanización de esos territorios probablemente sea la salida, lo que pasa es que eso significaría </a:t>
            </a:r>
            <a:r>
              <a:rPr lang="es-AR" b="1" dirty="0"/>
              <a:t>un acuerdo entre Nación y Ciudad </a:t>
            </a:r>
            <a:r>
              <a:rPr lang="es-AR" dirty="0"/>
              <a:t>al que no veo ninguna posibilidad de que se establezca. No sé cuál es la voluntad de </a:t>
            </a:r>
            <a:r>
              <a:rPr lang="es-AR" dirty="0" err="1"/>
              <a:t>Macri</a:t>
            </a:r>
            <a:r>
              <a:rPr lang="es-AR" dirty="0"/>
              <a:t> de resolver problemas en la villa 31 pero convengamos que esa villa no cae bajo su jurisdicción. Por eso digo que las villas miseria, las que rodean Buenos Aires y las del </a:t>
            </a:r>
            <a:r>
              <a:rPr lang="es-AR" b="1" dirty="0"/>
              <a:t>Gran Rosario </a:t>
            </a:r>
            <a:r>
              <a:rPr lang="es-AR" dirty="0"/>
              <a:t>así como las del </a:t>
            </a:r>
            <a:r>
              <a:rPr lang="es-AR" b="1" dirty="0"/>
              <a:t>Gran Mendoza</a:t>
            </a:r>
            <a:r>
              <a:rPr lang="es-AR" dirty="0"/>
              <a:t>, son </a:t>
            </a:r>
            <a:r>
              <a:rPr lang="es-AR" b="1" i="1" dirty="0"/>
              <a:t>problemas nacionales </a:t>
            </a:r>
            <a:r>
              <a:rPr lang="es-AR" dirty="0"/>
              <a:t>porque allí viven argentinos de todas las provincias, además de los migrantes que son también un problema de la Argentina, en el sentido que la Argentina, por su Constitución, está obligada a integrarlos y a garantizarles todos los derechos. No hay caudillo o gobernador de Santiago del Estero, por ejemplo, que pueda decir que este problema no le concierne en la coparticipación federal.</a:t>
            </a:r>
            <a:endParaRPr lang="pt-BR" dirty="0"/>
          </a:p>
          <a:p>
            <a:pPr marL="0" indent="0">
              <a:buNone/>
            </a:pP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548680"/>
            <a:ext cx="8640960" cy="5976664"/>
          </a:xfrm>
        </p:spPr>
        <p:txBody>
          <a:bodyPr>
            <a:normAutofit fontScale="62500" lnSpcReduction="20000"/>
          </a:bodyPr>
          <a:lstStyle/>
          <a:p>
            <a:pPr marL="0" indent="0" algn="just">
              <a:buNone/>
            </a:pPr>
            <a:r>
              <a:rPr lang="es-AR" dirty="0"/>
              <a:t>–Las primeras oleadas migratorias estaban incluidas en un diseño de política nacional. Aun cuando los agentes argentinos en Europa prometieran a los inmigrantes futuros cosas que el Estado no les iba a brindar –como tierras o posibilidades de trabajo en el campo– y aun, también, con la xenofobia que pudiesen producir, la llegada de los migrantes eran parte del diseño del país, del diseño </a:t>
            </a:r>
            <a:r>
              <a:rPr lang="es-AR" dirty="0" err="1"/>
              <a:t>alberdiano</a:t>
            </a:r>
            <a:r>
              <a:rPr lang="es-AR" dirty="0"/>
              <a:t>: “Necesitamos mano de obra para un país que no la tiene y cuanto más calificada mejor”. Las nuevas migraciones, la de los países limítrofes, no entran en ningún diseño de política nacional. Simplemente los gobiernos las consideran inevitables. A veces toman medidas reaccionarias para limitarlas o expulsarlas en algunos momentos y en otros las dejan estar. Pero es claro que no forman parte de ningún proyecto de inclusión. La escuela no está cerrada para ellos pero tampoco está demasiado abierta; no hay una escuela que piense que tenga que incluir a los hijos de los migrantes porque se van a convertir en ciudadanos. Tampoco hay un sistema de salud que los incluya. Ninguno de los sistemas globales lo hace. Ni siquiera el sistema militar que antes incluía a los hijos de migrantes. Uno está en contra del servicio militar pero era parte de esos sistemas globales que ponían en un mismo plano a las poblaciones de origen local, criollo, con los hijos de quienes llegaban en las oleadas migratorias. Hoy simplemente las oleadas migratorias suceden, entran, salen, se quedan, se ganan la vida como pueden, y algunas comunidades se establecen de manera muy firme como es el caso de la boliviana en una punta o la coreana en la otra. Pero no hay ningún diseño de Estado que esté pensando este problema. Esta es la gran diferencia.</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332656"/>
            <a:ext cx="8712968" cy="6264696"/>
          </a:xfrm>
        </p:spPr>
        <p:txBody>
          <a:bodyPr>
            <a:normAutofit fontScale="70000" lnSpcReduction="20000"/>
          </a:bodyPr>
          <a:lstStyle/>
          <a:p>
            <a:pPr marL="0" indent="0" algn="just">
              <a:buNone/>
            </a:pPr>
            <a:r>
              <a:rPr lang="es-AR" dirty="0"/>
              <a:t>–Las capas medias pueden ver eso como pintoresco, en tanto no les toquen sus barrios. De ese modo pueden ir alegremente a comprar los productos que se venden en el barrio chino y en cualquier momento se puede poner de moda la cocina boliviana como se puso de moda la cocina peruana: estamos en un momento de erupción de lo étnico. Estos son los </a:t>
            </a:r>
            <a:r>
              <a:rPr lang="es-AR" b="1" dirty="0"/>
              <a:t>reflejos</a:t>
            </a:r>
            <a:r>
              <a:rPr lang="es-AR" dirty="0"/>
              <a:t> de las capas medias. </a:t>
            </a:r>
            <a:r>
              <a:rPr lang="es-AR" u="sng" dirty="0"/>
              <a:t>En cuanto estos migrantes se vuelven molestos en la circulación en los barrios donde no hay migrantes, las capas medias reaccionan de manera negativa</a:t>
            </a:r>
            <a:r>
              <a:rPr lang="es-AR" dirty="0"/>
              <a:t>. Están como programadas culturalmente para hacerlo. Entonces, los migrantes quedan como lo absolutamente otro. Incluso siendo minoría: son muchísimos menos que los que llegaron entre 1880 y 1914. Sin embargo, quedan como </a:t>
            </a:r>
            <a:r>
              <a:rPr lang="es-AR" b="1" dirty="0"/>
              <a:t>encapsulados</a:t>
            </a:r>
            <a:r>
              <a:rPr lang="es-AR" dirty="0"/>
              <a:t> dentro de sus barrios. Y encapsulados dentro de sus etnias. Es como el negativo, aunque sea ideológicamente, de lo que fue el proyecto de integración migratoria del ‘80; aunque uno pudiera decir que aquello fue sólo una ideología, las ideologías, aun como declaraciones, producen efectos. Entonces, la ciudad está cada vez más dividida en </a:t>
            </a:r>
            <a:r>
              <a:rPr lang="es-AR" b="1" dirty="0"/>
              <a:t>cotos locales</a:t>
            </a:r>
            <a:r>
              <a:rPr lang="es-AR" dirty="0"/>
              <a:t>. Ya no es como hace un tiempo la división norte-sur, sino divisiones barriales muy precisas donde emergen, por otro lado, barrios culturales. Uno podría poner en una punta a Palermo como barrio cultural y en la otra al barrio Charrúa, como absolutamente migratorio aunque sea altísima la proporción de argentinos que vive allí, toda gente que habla a lo porteño, pero que sigue estando rodeado de esa coraza que rodea a lo migratorio. Esto no exime que se pueda poner de moda.</a:t>
            </a:r>
            <a:endParaRPr lang="pt-BR" dirty="0"/>
          </a:p>
          <a:p>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2700" b="1" dirty="0"/>
              <a:t>Decís que en la ciudad de la transición democrática se vive con más miedo que en aquella gobernada por un Estado terrorista. ¿Se trata de tipos de miedos diferentes?</a:t>
            </a:r>
            <a:r>
              <a:rPr lang="pt-BR" dirty="0"/>
              <a:t/>
            </a:r>
            <a:br>
              <a:rPr lang="pt-BR" dirty="0"/>
            </a:br>
            <a:endParaRPr lang="pt-BR" dirty="0"/>
          </a:p>
        </p:txBody>
      </p:sp>
      <p:sp>
        <p:nvSpPr>
          <p:cNvPr id="3" name="Espaço Reservado para Conteúdo 2"/>
          <p:cNvSpPr>
            <a:spLocks noGrp="1"/>
          </p:cNvSpPr>
          <p:nvPr>
            <p:ph idx="1"/>
          </p:nvPr>
        </p:nvSpPr>
        <p:spPr>
          <a:xfrm>
            <a:off x="0" y="1196752"/>
            <a:ext cx="9144000" cy="5661248"/>
          </a:xfrm>
        </p:spPr>
        <p:txBody>
          <a:bodyPr>
            <a:normAutofit fontScale="77500" lnSpcReduction="20000"/>
          </a:bodyPr>
          <a:lstStyle/>
          <a:p>
            <a:pPr marL="0" indent="0" algn="just">
              <a:spcBef>
                <a:spcPts val="0"/>
              </a:spcBef>
              <a:buNone/>
            </a:pPr>
            <a:r>
              <a:rPr lang="es-AR" dirty="0"/>
              <a:t>–Los que tenían miedo bajo la dictadura eran, éramos, una minoría: aquellos que eran o conocían o eran familiares de militantes políticos que podían desaparecer o ser asesinados. Hoy, en esta especie de olvido de que había separaciones fuertes durante la dictadura en la sociedad argentina, hay que saber que ese miedo pertenecía a una minoría. Yo recuerdo mi sorpresa cuando alguien que no pertenecía a ningún entorno político en 1978 me dijo “en este país están matando gente”. Y después me di cuenta que esa persona vivía en la ciudad donde el obispo De Nevares tenía una parroquia: es decir, era una minoría que si le tocaba una misa de </a:t>
            </a:r>
            <a:r>
              <a:rPr lang="es-AR" dirty="0" err="1"/>
              <a:t>De</a:t>
            </a:r>
            <a:r>
              <a:rPr lang="es-AR" dirty="0"/>
              <a:t> Nevares podía enterarse. El resto de la sociedad funcionaba con la seguridad que imponen las dictaduras militares: se circulaba hasta una determinada hora de la noche, se sabía que los chicos tenían que llevar documentos, que en los colegios había que llevar el pelo de cierta manera, etc. Por tanto, la vida cotidiana tenía una reglamentación que introducía una seguridad en los sectores que hoy sienten inseguridad. </a:t>
            </a: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2700" b="1" dirty="0"/>
              <a:t>Decís que en la ciudad de la transición democrática se vive con más miedo que en aquella gobernada por un Estado terrorista. ¿Se trata de tipos de miedos diferentes?</a:t>
            </a:r>
            <a:r>
              <a:rPr lang="pt-BR" dirty="0"/>
              <a:t/>
            </a:r>
            <a:br>
              <a:rPr lang="pt-BR" dirty="0"/>
            </a:br>
            <a:endParaRPr lang="pt-BR" dirty="0"/>
          </a:p>
        </p:txBody>
      </p:sp>
      <p:sp>
        <p:nvSpPr>
          <p:cNvPr id="3" name="Espaço Reservado para Conteúdo 2"/>
          <p:cNvSpPr>
            <a:spLocks noGrp="1"/>
          </p:cNvSpPr>
          <p:nvPr>
            <p:ph idx="1"/>
          </p:nvPr>
        </p:nvSpPr>
        <p:spPr>
          <a:xfrm>
            <a:off x="0" y="1196752"/>
            <a:ext cx="9144000" cy="5661248"/>
          </a:xfrm>
        </p:spPr>
        <p:txBody>
          <a:bodyPr>
            <a:normAutofit fontScale="70000" lnSpcReduction="20000"/>
          </a:bodyPr>
          <a:lstStyle/>
          <a:p>
            <a:pPr marL="0" indent="0" algn="just">
              <a:spcBef>
                <a:spcPts val="0"/>
              </a:spcBef>
              <a:buNone/>
            </a:pPr>
            <a:r>
              <a:rPr lang="es-AR" dirty="0" smtClean="0"/>
              <a:t>La </a:t>
            </a:r>
            <a:r>
              <a:rPr lang="es-AR" dirty="0"/>
              <a:t>democracia, afortunadamente, termina con esa sociedad </a:t>
            </a:r>
            <a:r>
              <a:rPr lang="es-AR" b="1" dirty="0"/>
              <a:t>reglamentada</a:t>
            </a:r>
            <a:r>
              <a:rPr lang="es-AR" dirty="0"/>
              <a:t>. Por otro parte, contemporáneo a la democracia, se produce el proceso de </a:t>
            </a:r>
            <a:r>
              <a:rPr lang="es-AR" dirty="0" err="1"/>
              <a:t>l</a:t>
            </a:r>
            <a:r>
              <a:rPr lang="es-AR" b="1" dirty="0" err="1"/>
              <a:t>atinoamericanización</a:t>
            </a:r>
            <a:r>
              <a:rPr lang="es-AR" b="1" dirty="0"/>
              <a:t> </a:t>
            </a:r>
            <a:r>
              <a:rPr lang="es-AR" dirty="0"/>
              <a:t>de las grandes ciudades argentinas. </a:t>
            </a:r>
            <a:r>
              <a:rPr lang="es-AR" u="sng" dirty="0"/>
              <a:t>Esto comienza en los tardíos ‘80, se expande cuando nadie quería verlo </a:t>
            </a:r>
            <a:r>
              <a:rPr lang="es-AR" b="1" u="sng" dirty="0"/>
              <a:t>en los ‘90 </a:t>
            </a:r>
            <a:r>
              <a:rPr lang="es-AR" u="sng" dirty="0"/>
              <a:t>y eclosiona en el 2001, cuando se hace particularmente visible porque aquellos que todavía no habían caído sienten que pueden caer, y recién ahí empiezan a ver que otros ya habían caído</a:t>
            </a:r>
            <a:r>
              <a:rPr lang="es-AR" dirty="0"/>
              <a:t>. Es entonces cuando las ciudades </a:t>
            </a:r>
            <a:r>
              <a:rPr lang="es-AR" b="1" dirty="0"/>
              <a:t>se tornan </a:t>
            </a:r>
            <a:r>
              <a:rPr lang="es-AR" dirty="0"/>
              <a:t>inseguras porque por un lado tenemos una sociedad de la miseria que está totalmente disgregada, y para verlo hay que leer el libro de Cristian Alarcón –ése sí es un libro de etnografía–, donde las organizaciones tradicionales como la familia ya no pueden implantar un cierto orden y por otro hay capas medias que se sienten asaltadas por esa sensación, real por otra parte, de que la violencia urbana ha aumentado. No se trata de discutir si en el 2009 hay más delito que en 1960: hay más delito en Buenos Aires y en todas las ciudades del mundo. Lo que sucede es que nadie quiere hacer sociología criminalística en la ciudad donde vive, mucho menos los medios de comunicación </a:t>
            </a:r>
            <a:r>
              <a:rPr lang="es-AR" b="1" dirty="0"/>
              <a:t>que viven de tirar carroña a la pantalla todas las noches</a:t>
            </a:r>
            <a:r>
              <a:rPr lang="es-AR" dirty="0"/>
              <a:t>. Lo que ha sucedido es que se han soltado los hilos del tejido social: la mayoría lucha desesperadamente por anudarse, si no fuera la mayoría viviríamos en la Franja de Gaza, con misiles de una villa a otra. Las minorías más pobres, sin embargo, quedan sueltas.</a:t>
            </a:r>
            <a:endParaRPr lang="pt-BR" dirty="0"/>
          </a:p>
          <a:p>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buNone/>
            </a:pPr>
            <a:r>
              <a:rPr lang="es-AR" b="1" dirty="0"/>
              <a:t>Lo preguntaba porque decís que el consumo ofrece a todos por igual posibilidades de </a:t>
            </a:r>
            <a:r>
              <a:rPr lang="es-AR" b="1" u="sng" dirty="0"/>
              <a:t>ensoñación...</a:t>
            </a:r>
            <a:endParaRPr lang="pt-BR" u="sng" dirty="0"/>
          </a:p>
          <a:p>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48680"/>
            <a:ext cx="8964488" cy="6048672"/>
          </a:xfrm>
        </p:spPr>
        <p:txBody>
          <a:bodyPr>
            <a:normAutofit/>
          </a:bodyPr>
          <a:lstStyle/>
          <a:p>
            <a:pPr>
              <a:buNone/>
            </a:pPr>
            <a:r>
              <a:rPr lang="es-AR" dirty="0"/>
              <a:t>–Sí, generar ciudadanía es generar sociedad. Para volver al principio: en Modernidad periférica tenía la idea de que la modernidad triunfante de los ‘20 podía venir y este libro, en cambio, no tiene idea de ningún regreso. </a:t>
            </a:r>
            <a:r>
              <a:rPr lang="es-AR" b="1" dirty="0"/>
              <a:t>La Argentina no tiene regreso</a:t>
            </a:r>
            <a:r>
              <a:rPr lang="es-AR" dirty="0"/>
              <a:t>. No va a volver a lo que fue. No hay ninguna restauración. El cambio ha sido tan brutal que no queda ningún fundamento sobre el cual restaurar. </a:t>
            </a:r>
            <a:r>
              <a:rPr lang="es-AR" b="1" dirty="0"/>
              <a:t>Hay que pensar todo de nuevo de aquí para adelante.</a:t>
            </a:r>
            <a:endParaRPr lang="pt-BR" b="1" dirty="0"/>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Sobre </a:t>
            </a:r>
            <a:r>
              <a:rPr lang="pt-BR" dirty="0" err="1" smtClean="0"/>
              <a:t>la</a:t>
            </a:r>
            <a:r>
              <a:rPr lang="pt-BR" dirty="0" smtClean="0"/>
              <a:t> mirada</a:t>
            </a:r>
            <a:endParaRPr lang="pt-BR" dirty="0"/>
          </a:p>
        </p:txBody>
      </p:sp>
      <p:sp>
        <p:nvSpPr>
          <p:cNvPr id="3" name="Espaço Reservado para Conteúdo 2"/>
          <p:cNvSpPr>
            <a:spLocks noGrp="1"/>
          </p:cNvSpPr>
          <p:nvPr>
            <p:ph idx="1"/>
          </p:nvPr>
        </p:nvSpPr>
        <p:spPr/>
        <p:txBody>
          <a:bodyPr>
            <a:normAutofit fontScale="92500"/>
          </a:bodyPr>
          <a:lstStyle/>
          <a:p>
            <a:r>
              <a:rPr lang="es-AR" dirty="0"/>
              <a:t>Quedarse largo rato, quizás días enteros, frente al mismo lugar tratando de que algo, un núcleo, que está más allá de los movimientos y de la primera impresión, pueda rendirse ante la mirada</a:t>
            </a:r>
            <a:r>
              <a:rPr lang="es-AR" dirty="0" smtClean="0"/>
              <a:t>.</a:t>
            </a:r>
          </a:p>
          <a:p>
            <a:r>
              <a:rPr lang="es-AR" dirty="0"/>
              <a:t>Esta mirada en profundidad es el primer impulso, no porque piense que hay una verdad a la cual se llega, sino porque pienso que se atraviesan diversas capas de eso que se muestra a la mirada. </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fontScale="85000" lnSpcReduction="10000"/>
          </a:bodyPr>
          <a:lstStyle/>
          <a:p>
            <a:r>
              <a:rPr lang="es-AR" dirty="0"/>
              <a:t>Es decir: mirar la ciudad o mirar el acontecimiento que se produce en la ciudad con el detalle con el cual uno miraría una frase de literatura. Cuando digo leer la ciudad, lo digo en un sentido no metafórico, sino recto: la leo buscando el máximo de detalle y de profundidad tal como leería un texto complicado de literatura. De hecho, en este libro, las escenas de ciudad y los fragmentos literarios con los cuales trabajo están tratados del mismo modo, con la misma mirada, esa mirada obsesionada por el detalle. La idea es que en el detalle puede emerger algo de la verdad del acontecimiento. Digo “puede” emerger, lo cual no significa que necesariamente lo haga o que yo lo haya captado. Pero si existe alguna posibilidad de captar el acontecimiento, es en el detalle.</a:t>
            </a:r>
            <a:endParaRPr lang="pt-BR" dirty="0"/>
          </a:p>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idx="1"/>
          </p:nvPr>
        </p:nvPicPr>
        <p:blipFill>
          <a:blip r:embed="rId2" cstate="print"/>
          <a:srcRect/>
          <a:stretch>
            <a:fillRect/>
          </a:stretch>
        </p:blipFill>
        <p:spPr bwMode="auto">
          <a:xfrm>
            <a:off x="76872" y="311962"/>
            <a:ext cx="9067128" cy="581420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60648"/>
            <a:ext cx="9144000" cy="6597352"/>
          </a:xfrm>
        </p:spPr>
        <p:txBody>
          <a:bodyPr>
            <a:normAutofit fontScale="55000" lnSpcReduction="20000"/>
          </a:bodyPr>
          <a:lstStyle/>
          <a:p>
            <a:pPr>
              <a:buNone/>
            </a:pPr>
            <a:r>
              <a:rPr lang="es-AR" b="1" dirty="0"/>
              <a:t>Dijiste hace poco que cuando escribiste tu libro Modernidad periférica en los años ‘80 estabas optimista. ¿Con qué estado anímico-político escribiste La ciudad vista</a:t>
            </a:r>
            <a:r>
              <a:rPr lang="es-AR" b="1" dirty="0" smtClean="0"/>
              <a:t>?</a:t>
            </a:r>
          </a:p>
          <a:p>
            <a:pPr>
              <a:buNone/>
            </a:pPr>
            <a:endParaRPr lang="pt-BR" dirty="0"/>
          </a:p>
          <a:p>
            <a:pPr marL="0" algn="just">
              <a:lnSpc>
                <a:spcPct val="120000"/>
              </a:lnSpc>
              <a:spcBef>
                <a:spcPts val="0"/>
              </a:spcBef>
              <a:buNone/>
            </a:pPr>
            <a:r>
              <a:rPr lang="es-AR" sz="3600" dirty="0" smtClean="0"/>
              <a:t>–</a:t>
            </a:r>
            <a:r>
              <a:rPr lang="es-AR" sz="3600" dirty="0"/>
              <a:t>Creo que con el que sentimos todos los que nos ubicamos en </a:t>
            </a:r>
            <a:r>
              <a:rPr lang="es-AR" sz="3600" u="sng" dirty="0"/>
              <a:t>la franja del progresismo argentino</a:t>
            </a:r>
            <a:r>
              <a:rPr lang="es-AR" sz="3600" dirty="0"/>
              <a:t>. Recorrer Buenos Aires, si uno sale de Palermo, Belgrano y Caballito, es encontrarse con una ciudad que no hubiese podido ser predecible hace cuarenta años; y hace cuarenta años yo ya conocía bien Buenos Aires. O sea que estaba recorriendo una ciudad que era la mía y que se había transformado de una manera probablemente irreversible para las próximas décadas. Lo que veía </a:t>
            </a:r>
            <a:r>
              <a:rPr lang="es-AR" sz="3600" u="sng" dirty="0"/>
              <a:t>no era la ciudad que siempre hemos interpretado como dividida entre un norte y un sur</a:t>
            </a:r>
            <a:r>
              <a:rPr lang="es-AR" sz="3600" dirty="0"/>
              <a:t>, que han sido las hipótesis correctas anteriormente, </a:t>
            </a:r>
            <a:r>
              <a:rPr lang="es-AR" sz="3600" u="sng" dirty="0"/>
              <a:t>sino un sur de la ciudad que parece haberse hundido, en el cual parece haber sucedido una catástrofe atómica</a:t>
            </a:r>
            <a:r>
              <a:rPr lang="es-AR" sz="3600" dirty="0"/>
              <a:t>. Cuando </a:t>
            </a:r>
            <a:r>
              <a:rPr lang="es-AR" sz="3600" b="1" u="sng" dirty="0"/>
              <a:t>uno</a:t>
            </a:r>
            <a:r>
              <a:rPr lang="es-AR" sz="3600" u="sng" dirty="0"/>
              <a:t> </a:t>
            </a:r>
            <a:r>
              <a:rPr lang="es-AR" sz="3600" dirty="0"/>
              <a:t>llega a Villa Riachuelo, a ciertas zonas de </a:t>
            </a:r>
            <a:r>
              <a:rPr lang="es-AR" sz="3600" dirty="0" err="1"/>
              <a:t>Soldati</a:t>
            </a:r>
            <a:r>
              <a:rPr lang="es-AR" sz="3600" dirty="0"/>
              <a:t>, o a la villa 1.11.14, uno tiene la impresión de que está frente a arquitecturas monstruosas que son fruto de una catástrofe. Provienen más de un film de ciencia ficción que de aquello según lo cual una ciudad se construye. Las arquitecturas que quedan enfrentando el barrio Charrúa, después del Polideportivo de San Lorenzo, son realmente arquitecturas de pesadilla. </a:t>
            </a:r>
            <a:r>
              <a:rPr lang="es-AR" sz="3600" i="1" dirty="0"/>
              <a:t>Y las llamo arquitecturas porque no hay otra forma de llamarlas: son autoconstrucciones que representan una tipología monstruosa, en la cual es muy difícil que se implante una buena sociedad</a:t>
            </a:r>
            <a:r>
              <a:rPr lang="es-AR" sz="3600" dirty="0"/>
              <a:t>.</a:t>
            </a:r>
            <a:endParaRPr lang="pt-BR" sz="3600" dirty="0"/>
          </a:p>
          <a:p>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251520" y="476672"/>
            <a:ext cx="8640960" cy="6120680"/>
          </a:xfrm>
        </p:spPr>
        <p:txBody>
          <a:bodyPr>
            <a:normAutofit fontScale="62500" lnSpcReduction="20000"/>
          </a:bodyPr>
          <a:lstStyle/>
          <a:p>
            <a:pPr marL="0" indent="0" algn="just">
              <a:spcBef>
                <a:spcPts val="0"/>
              </a:spcBef>
              <a:buNone/>
            </a:pPr>
            <a:r>
              <a:rPr lang="es-ES" dirty="0"/>
              <a:t>El </a:t>
            </a:r>
            <a:r>
              <a:rPr lang="es-ES" b="1" dirty="0"/>
              <a:t>Barrio Charrúa</a:t>
            </a:r>
            <a:r>
              <a:rPr lang="es-ES" dirty="0"/>
              <a:t> se encuentra en la Ciudad Autónoma de </a:t>
            </a:r>
            <a:r>
              <a:rPr lang="es-ES" dirty="0">
                <a:hlinkClick r:id="rId2" tooltip="Buenos Aires"/>
              </a:rPr>
              <a:t>Buenos Aires</a:t>
            </a:r>
            <a:r>
              <a:rPr lang="es-ES" dirty="0"/>
              <a:t>. Ubicado en el límite entre los barrios de Nueva Pompeya y Villa </a:t>
            </a:r>
            <a:r>
              <a:rPr lang="es-ES" dirty="0" err="1"/>
              <a:t>Soldati</a:t>
            </a:r>
            <a:r>
              <a:rPr lang="es-ES" dirty="0"/>
              <a:t>, registra una permanencia de </a:t>
            </a:r>
            <a:r>
              <a:rPr lang="es-ES" b="1" dirty="0"/>
              <a:t>más de medio siglo en el lugar</a:t>
            </a:r>
            <a:r>
              <a:rPr lang="es-ES" dirty="0"/>
              <a:t>. Sus primeros habitantes la llamaban Villa Piolín, por la modalidad de división de los terrenos precarios e inundables que habitaban entonces. Luego, en los años sesenta, pasó a llamarse Charrúa, al adoptar el nombre de la calle que cruzaba las viviendas. Para la municipalidad pasó a ser conocida como la villa 12.</a:t>
            </a:r>
          </a:p>
          <a:p>
            <a:pPr marL="0" indent="0" algn="just">
              <a:spcBef>
                <a:spcPts val="0"/>
              </a:spcBef>
              <a:buNone/>
            </a:pPr>
            <a:r>
              <a:rPr lang="es-ES" dirty="0"/>
              <a:t>También en esos años se produce la llegada de migrantes de origen boliviano, de las zonas </a:t>
            </a:r>
            <a:r>
              <a:rPr lang="es-ES" dirty="0">
                <a:hlinkClick r:id="rId3" tooltip="Quechua"/>
              </a:rPr>
              <a:t>quechuas</a:t>
            </a:r>
            <a:r>
              <a:rPr lang="es-ES" dirty="0"/>
              <a:t> del </a:t>
            </a:r>
            <a:r>
              <a:rPr lang="es-ES" dirty="0">
                <a:hlinkClick r:id="rId4" tooltip="Altiplano andino"/>
              </a:rPr>
              <a:t>altiplano andino</a:t>
            </a:r>
            <a:r>
              <a:rPr lang="es-ES" dirty="0"/>
              <a:t>, familias que </a:t>
            </a:r>
            <a:r>
              <a:rPr lang="es-ES" dirty="0" err="1"/>
              <a:t>confomarían</a:t>
            </a:r>
            <a:r>
              <a:rPr lang="es-ES" dirty="0"/>
              <a:t> el núcleo pionero que le daría su identidad comunitaria y cultural.</a:t>
            </a:r>
          </a:p>
          <a:p>
            <a:pPr marL="0" indent="0" algn="just">
              <a:spcBef>
                <a:spcPts val="0"/>
              </a:spcBef>
              <a:buNone/>
            </a:pPr>
            <a:r>
              <a:rPr lang="es-ES" dirty="0"/>
              <a:t>Este núcleo de familias, cohesionadas por una sólida red cultural y de parentesco afrontó diversas contingencias, algunas trágicas como los incendios que arrasaron dos veces las precarias casillas, o de tener que enfrentar el intento de erradicación durante la última dictadura militar.</a:t>
            </a:r>
          </a:p>
          <a:p>
            <a:pPr marL="0" indent="0" algn="just">
              <a:spcBef>
                <a:spcPts val="0"/>
              </a:spcBef>
              <a:buNone/>
            </a:pPr>
            <a:r>
              <a:rPr lang="es-ES" dirty="0"/>
              <a:t>También en ese período, en el año </a:t>
            </a:r>
            <a:r>
              <a:rPr lang="es-ES" dirty="0">
                <a:hlinkClick r:id="rId5" tooltip="1972"/>
              </a:rPr>
              <a:t>1972</a:t>
            </a:r>
            <a:r>
              <a:rPr lang="es-ES" dirty="0"/>
              <a:t>, la comunidad del barrio gestó un acontecimiento religioso cultural tan formidable como la celebración anual de la Festividad de la Virgen de Copacabana, en términos católico religiosos, o </a:t>
            </a:r>
            <a:r>
              <a:rPr lang="es-ES" dirty="0" err="1"/>
              <a:t>Tinku</a:t>
            </a:r>
            <a:r>
              <a:rPr lang="es-ES" dirty="0"/>
              <a:t> </a:t>
            </a:r>
            <a:r>
              <a:rPr lang="es-ES" dirty="0" err="1"/>
              <a:t>andno</a:t>
            </a:r>
            <a:r>
              <a:rPr lang="es-ES" dirty="0"/>
              <a:t>, encuentro de comunidades para las concepciones quechua y </a:t>
            </a:r>
            <a:r>
              <a:rPr lang="es-ES" dirty="0" err="1"/>
              <a:t>aymara</a:t>
            </a:r>
            <a:r>
              <a:rPr lang="es-ES" dirty="0"/>
              <a:t>, Con estos sentidos en tensión ese evento religioso cultural fue creciendo año tras año. rápidamente rebasó las fronteras barriales, en despliegue y en convocatoria, y constituye parte inescindible de la identidad del Barrio Charrúa. Hasta resulta más conocido por ese evento que por su propia trayectoria como enclave urbano de la ciudad de Buenos Aires.</a:t>
            </a:r>
          </a:p>
          <a:p>
            <a:pPr marL="0" indent="0">
              <a:spcBef>
                <a:spcPts val="0"/>
              </a:spcBef>
              <a:buNone/>
            </a:pP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476672"/>
            <a:ext cx="8229600" cy="6048672"/>
          </a:xfrm>
        </p:spPr>
        <p:txBody>
          <a:bodyPr>
            <a:normAutofit fontScale="85000" lnSpcReduction="10000"/>
          </a:bodyPr>
          <a:lstStyle/>
          <a:p>
            <a:pPr marL="0" indent="0" algn="just">
              <a:buNone/>
            </a:pPr>
            <a:r>
              <a:rPr lang="es-AR" dirty="0"/>
              <a:t>La 1.11.14 no era predecible en Buenos Aires hace cuarenta años. Entonces, es la irrupción de algo que no pudimos ver que iba a irrumpir. De ahí esa sensación de pesadilla. Cuando yo era militante en villas, cuando conocía la villa, la villa era mucho </a:t>
            </a:r>
            <a:r>
              <a:rPr lang="es-AR" u="sng" dirty="0"/>
              <a:t>más parecida a </a:t>
            </a:r>
            <a:r>
              <a:rPr lang="es-AR" dirty="0"/>
              <a:t>lo que es hoy un </a:t>
            </a:r>
            <a:r>
              <a:rPr lang="es-AR" u="sng" dirty="0"/>
              <a:t>barrio obrero</a:t>
            </a:r>
            <a:r>
              <a:rPr lang="es-AR" dirty="0"/>
              <a:t>. En cualquiera de las villas grandes, incluso </a:t>
            </a:r>
            <a:r>
              <a:rPr lang="es-AR" u="sng" dirty="0"/>
              <a:t>las de pasillo</a:t>
            </a:r>
            <a:r>
              <a:rPr lang="es-AR" dirty="0"/>
              <a:t>, la perspectiva de salida estaba presente en quienes vivían allí. E incluso existía la perspectiva de mejoramiento dentro de la villa; eso que hoy se llama urbanización y que no se va a poder lograr nunca. Entonces, lo que ha sucedido, a diferencia de otras ciudades latinoamericanas, es que esta irrupción no se previó hace cuarenta años. Entonces se pensaba que la villa era un problema de pobreza que podía solucionarse mientras que hoy se ha convertido en </a:t>
            </a:r>
            <a:r>
              <a:rPr lang="es-AR" b="1" dirty="0"/>
              <a:t>una erupción </a:t>
            </a:r>
            <a:r>
              <a:rPr lang="es-AR" dirty="0"/>
              <a:t>que no puede ser contenida.</a:t>
            </a:r>
            <a:endParaRPr lang="pt-BR" dirty="0"/>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solidFill>
                  <a:schemeClr val="accent2">
                    <a:lumMod val="60000"/>
                    <a:lumOff val="40000"/>
                  </a:schemeClr>
                </a:solidFill>
              </a:rPr>
              <a:t>1-11-14</a:t>
            </a:r>
            <a:endParaRPr lang="pt-BR" sz="1800" dirty="0">
              <a:solidFill>
                <a:schemeClr val="accent2">
                  <a:lumMod val="60000"/>
                  <a:lumOff val="40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79512" y="1628800"/>
            <a:ext cx="8827909" cy="441395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https://es.wikipedia.org/wiki/Villa_1-11-14</a:t>
            </a:r>
            <a:endParaRPr lang="pt-BR" sz="2800" dirty="0"/>
          </a:p>
        </p:txBody>
      </p:sp>
      <p:sp>
        <p:nvSpPr>
          <p:cNvPr id="3" name="Espaço Reservado para Conteúdo 2"/>
          <p:cNvSpPr>
            <a:spLocks noGrp="1"/>
          </p:cNvSpPr>
          <p:nvPr>
            <p:ph idx="1"/>
          </p:nvPr>
        </p:nvSpPr>
        <p:spPr>
          <a:xfrm>
            <a:off x="179512" y="1340768"/>
            <a:ext cx="8784976" cy="5256584"/>
          </a:xfrm>
        </p:spPr>
        <p:txBody>
          <a:bodyPr>
            <a:normAutofit fontScale="62500" lnSpcReduction="20000"/>
          </a:bodyPr>
          <a:lstStyle/>
          <a:p>
            <a:pPr marL="0" indent="0" algn="just">
              <a:buNone/>
            </a:pPr>
            <a:r>
              <a:rPr lang="es-ES" dirty="0"/>
              <a:t>El </a:t>
            </a:r>
            <a:r>
              <a:rPr lang="es-ES" b="1" dirty="0"/>
              <a:t>Barrio Padre Rodolfo Ricciardelli</a:t>
            </a:r>
            <a:r>
              <a:rPr lang="es-ES" dirty="0"/>
              <a:t>,</a:t>
            </a:r>
            <a:r>
              <a:rPr lang="es-ES" baseline="30000" dirty="0">
                <a:hlinkClick r:id="rId2"/>
              </a:rPr>
              <a:t>1</a:t>
            </a:r>
            <a:r>
              <a:rPr lang="es-ES" dirty="0"/>
              <a:t>​ o </a:t>
            </a:r>
            <a:r>
              <a:rPr lang="es-ES" b="1" dirty="0"/>
              <a:t>Barrio </a:t>
            </a:r>
            <a:r>
              <a:rPr lang="es-ES" b="1" dirty="0" err="1"/>
              <a:t>Ricciardelli</a:t>
            </a:r>
            <a:r>
              <a:rPr lang="es-ES" dirty="0"/>
              <a:t> anteriormente conocido como </a:t>
            </a:r>
            <a:r>
              <a:rPr lang="es-ES" b="1" dirty="0"/>
              <a:t>villa 1-11-14</a:t>
            </a:r>
            <a:r>
              <a:rPr lang="es-ES" dirty="0"/>
              <a:t>, es un </a:t>
            </a:r>
            <a:r>
              <a:rPr lang="es-ES" dirty="0">
                <a:hlinkClick r:id="rId3" tooltip="Villa Miseria"/>
              </a:rPr>
              <a:t>barrio de emergencia</a:t>
            </a:r>
            <a:r>
              <a:rPr lang="es-ES" dirty="0"/>
              <a:t> de la </a:t>
            </a:r>
            <a:r>
              <a:rPr lang="es-ES" dirty="0">
                <a:hlinkClick r:id="rId4" tooltip="Ciudad Autónoma de Buenos Aires"/>
              </a:rPr>
              <a:t>Ciudad Autónoma de Buenos Aires</a:t>
            </a:r>
            <a:r>
              <a:rPr lang="es-ES" dirty="0"/>
              <a:t>. Se ubica en la </a:t>
            </a:r>
            <a:r>
              <a:rPr lang="es-ES" dirty="0">
                <a:hlinkClick r:id="rId5" tooltip="Comuna 7 (Ciudad de Buenos Aires)"/>
              </a:rPr>
              <a:t>Comuna 7</a:t>
            </a:r>
            <a:r>
              <a:rPr lang="es-ES" dirty="0"/>
              <a:t>, más específicamente en la zona sur del barrio de </a:t>
            </a:r>
            <a:r>
              <a:rPr lang="es-ES" dirty="0">
                <a:hlinkClick r:id="rId6" tooltip="Flores (Buenos Aires)"/>
              </a:rPr>
              <a:t>Flores</a:t>
            </a:r>
            <a:r>
              <a:rPr lang="es-ES" dirty="0"/>
              <a:t>, en el área denominada como </a:t>
            </a:r>
            <a:r>
              <a:rPr lang="es-ES" dirty="0">
                <a:hlinkClick r:id="rId7" tooltip="Bajo Flores"/>
              </a:rPr>
              <a:t>Bajo Flores</a:t>
            </a:r>
            <a:r>
              <a:rPr lang="es-ES" dirty="0"/>
              <a:t>. Se encuentra en frente del </a:t>
            </a:r>
            <a:r>
              <a:rPr lang="es-ES" dirty="0">
                <a:hlinkClick r:id="rId8" tooltip="Estadio Pedro Bidegain"/>
              </a:rPr>
              <a:t>estadio Pedro </a:t>
            </a:r>
            <a:r>
              <a:rPr lang="es-ES" dirty="0" err="1">
                <a:hlinkClick r:id="rId8" tooltip="Estadio Pedro Bidegain"/>
              </a:rPr>
              <a:t>Bidegain</a:t>
            </a:r>
            <a:r>
              <a:rPr lang="es-ES" dirty="0"/>
              <a:t>, perteneciente al </a:t>
            </a:r>
            <a:r>
              <a:rPr lang="es-ES" dirty="0">
                <a:hlinkClick r:id="rId9" tooltip="Club Atlético San Lorenzo de Almagro"/>
              </a:rPr>
              <a:t>Club Atlético San Lorenzo de Almagro</a:t>
            </a:r>
            <a:r>
              <a:rPr lang="es-ES" dirty="0"/>
              <a:t> y cercano del </a:t>
            </a:r>
            <a:r>
              <a:rPr lang="es-ES" dirty="0">
                <a:hlinkClick r:id="rId10" tooltip="Estadio Guillermo Laza"/>
              </a:rPr>
              <a:t>Estadio Guillermo Laza</a:t>
            </a:r>
            <a:r>
              <a:rPr lang="es-ES" dirty="0"/>
              <a:t> perteneciente al </a:t>
            </a:r>
            <a:r>
              <a:rPr lang="es-ES" dirty="0">
                <a:hlinkClick r:id="rId11" tooltip="Club Deportivo Riestra"/>
              </a:rPr>
              <a:t>Club Deportivo Riestra</a:t>
            </a:r>
            <a:r>
              <a:rPr lang="es-ES" dirty="0"/>
              <a:t>. Su nombre es homenaje al Padre </a:t>
            </a:r>
            <a:r>
              <a:rPr lang="es-ES" dirty="0">
                <a:hlinkClick r:id="rId12" tooltip="Rodolfo Ricciardelli"/>
              </a:rPr>
              <a:t>Rodolfo </a:t>
            </a:r>
            <a:r>
              <a:rPr lang="es-ES" dirty="0" err="1">
                <a:hlinkClick r:id="rId12" tooltip="Rodolfo Ricciardelli"/>
              </a:rPr>
              <a:t>Ricciardelli</a:t>
            </a:r>
            <a:r>
              <a:rPr lang="es-ES" dirty="0"/>
              <a:t>.</a:t>
            </a:r>
          </a:p>
          <a:p>
            <a:pPr marL="0" indent="0" algn="just">
              <a:buNone/>
            </a:pPr>
            <a:r>
              <a:rPr lang="es-ES" dirty="0"/>
              <a:t>Su origen se dio debido a la fusión de las villas 1, 11 y 14, las cuales comenzaron a poblarse de manera progresiva en la década de 1940,</a:t>
            </a:r>
            <a:r>
              <a:rPr lang="es-ES" baseline="30000" dirty="0">
                <a:hlinkClick r:id="rId2"/>
              </a:rPr>
              <a:t>2</a:t>
            </a:r>
            <a:r>
              <a:rPr lang="es-ES" dirty="0"/>
              <a:t>​ otorgándole la denominación actual al asentamiento. Sus primeros habitantes provenían del interior de la Argentina y de países limítrofes, tras la crisis económica de 1930. A lo largo de la historia fue conocido con diversos nombres: Villa Bajo Flores, </a:t>
            </a:r>
            <a:r>
              <a:rPr lang="es-ES" dirty="0" err="1"/>
              <a:t>Bonorino</a:t>
            </a:r>
            <a:r>
              <a:rPr lang="es-ES" dirty="0"/>
              <a:t>, 9 de Julio, Perito Moreno, Medio Caño, Evita, entre otros.</a:t>
            </a:r>
            <a:r>
              <a:rPr lang="es-ES" baseline="30000" dirty="0">
                <a:hlinkClick r:id="rId2"/>
              </a:rPr>
              <a:t>3</a:t>
            </a:r>
            <a:r>
              <a:rPr lang="es-ES" dirty="0"/>
              <a:t>​</a:t>
            </a:r>
          </a:p>
          <a:p>
            <a:pPr marL="0" indent="0" algn="just">
              <a:buNone/>
            </a:pPr>
            <a:r>
              <a:rPr lang="es-ES" dirty="0"/>
              <a:t>Es la villa de emergencia más grande en cuanto a territorio de la </a:t>
            </a:r>
            <a:r>
              <a:rPr lang="es-ES" dirty="0">
                <a:hlinkClick r:id="rId4" tooltip="Ciudad Autónoma de Buenos Aires"/>
              </a:rPr>
              <a:t>Ciudad Autónoma de Buenos Aires</a:t>
            </a:r>
            <a:r>
              <a:rPr lang="es-ES" dirty="0"/>
              <a:t> y una de las mayores en cuanto a población, contándose 40.059 habitantes a 2018 (Censo Instituto de Vivienda de la Ciudad).</a:t>
            </a:r>
          </a:p>
          <a:p>
            <a:pPr marL="0" indent="0" algn="just">
              <a:buNone/>
            </a:pPr>
            <a:r>
              <a:rPr lang="es-ES" dirty="0"/>
              <a:t>La urbanización de la villa fue aprobada por la ley 403, aprobada el 8 de junio de 2000 por la Legislatura de la </a:t>
            </a:r>
            <a:r>
              <a:rPr lang="es-ES" dirty="0">
                <a:hlinkClick r:id="rId13" tooltip="Ciudad de Buenos Aires"/>
              </a:rPr>
              <a:t>Ciudad de Buenos Aires</a:t>
            </a:r>
            <a:r>
              <a:rPr lang="es-ES" dirty="0"/>
              <a:t> que, sin embargo, nunca se ha llevado completamente a cabo.</a:t>
            </a:r>
            <a:r>
              <a:rPr lang="es-ES" baseline="30000" dirty="0">
                <a:hlinkClick r:id="rId2"/>
              </a:rPr>
              <a:t>4</a:t>
            </a:r>
            <a:r>
              <a:rPr lang="es-ES" dirty="0"/>
              <a:t>​</a:t>
            </a:r>
          </a:p>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2479</Words>
  <Application>Microsoft Office PowerPoint</Application>
  <PresentationFormat>Apresentação na tela (4:3)</PresentationFormat>
  <Paragraphs>35</Paragraphs>
  <Slides>19</Slides>
  <Notes>0</Notes>
  <HiddenSlides>0</HiddenSlides>
  <MMClips>0</MMClips>
  <ScaleCrop>false</ScaleCrop>
  <HeadingPairs>
    <vt:vector size="4" baseType="variant">
      <vt:variant>
        <vt:lpstr>Tema</vt:lpstr>
      </vt:variant>
      <vt:variant>
        <vt:i4>1</vt:i4>
      </vt:variant>
      <vt:variant>
        <vt:lpstr>Títulos de slides</vt:lpstr>
      </vt:variant>
      <vt:variant>
        <vt:i4>19</vt:i4>
      </vt:variant>
    </vt:vector>
  </HeadingPairs>
  <TitlesOfParts>
    <vt:vector size="20" baseType="lpstr">
      <vt:lpstr>Tema do Office</vt:lpstr>
      <vt:lpstr>La ciudad vista</vt:lpstr>
      <vt:lpstr>Sobre la mirada</vt:lpstr>
      <vt:lpstr>Slide 3</vt:lpstr>
      <vt:lpstr>Slide 4</vt:lpstr>
      <vt:lpstr>Slide 5</vt:lpstr>
      <vt:lpstr>Slide 6</vt:lpstr>
      <vt:lpstr>Slide 7</vt:lpstr>
      <vt:lpstr>1-11-14</vt:lpstr>
      <vt:lpstr>https://es.wikipedia.org/wiki/Villa_1-11-14</vt:lpstr>
      <vt:lpstr>Slide 10</vt:lpstr>
      <vt:lpstr>Slide 11</vt:lpstr>
      <vt:lpstr>La 31 - Retiro</vt:lpstr>
      <vt:lpstr>Slide 13</vt:lpstr>
      <vt:lpstr>Slide 14</vt:lpstr>
      <vt:lpstr>Slide 15</vt:lpstr>
      <vt:lpstr>Decís que en la ciudad de la transición democrática se vive con más miedo que en aquella gobernada por un Estado terrorista. ¿Se trata de tipos de miedos diferentes? </vt:lpstr>
      <vt:lpstr>Decís que en la ciudad de la transición democrática se vive con más miedo que en aquella gobernada por un Estado terrorista. ¿Se trata de tipos de miedos diferentes? </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ciudad vista</dc:title>
  <dc:creator>Maite</dc:creator>
  <cp:lastModifiedBy>Maite</cp:lastModifiedBy>
  <cp:revision>4</cp:revision>
  <dcterms:created xsi:type="dcterms:W3CDTF">2020-11-22T19:29:11Z</dcterms:created>
  <dcterms:modified xsi:type="dcterms:W3CDTF">2020-11-22T21:08:52Z</dcterms:modified>
</cp:coreProperties>
</file>