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9" r:id="rId4"/>
    <p:sldId id="267" r:id="rId5"/>
    <p:sldId id="268" r:id="rId6"/>
    <p:sldId id="272" r:id="rId7"/>
    <p:sldId id="273" r:id="rId8"/>
    <p:sldId id="274" r:id="rId9"/>
    <p:sldId id="275" r:id="rId10"/>
    <p:sldId id="270" r:id="rId11"/>
    <p:sldId id="276" r:id="rId12"/>
    <p:sldId id="27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3840">
          <p15:clr>
            <a:srgbClr val="A4A3A4"/>
          </p15:clr>
        </p15:guide>
        <p15:guide id="3" pos="121">
          <p15:clr>
            <a:srgbClr val="A4A3A4"/>
          </p15:clr>
        </p15:guide>
        <p15:guide id="4" pos="7559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hbEhgMHuJo+XwwhlHVx2M8rcVD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33CC33"/>
    <a:srgbClr val="00FF00"/>
    <a:srgbClr val="33CCCC"/>
    <a:srgbClr val="3366CC"/>
    <a:srgbClr val="003399"/>
    <a:srgbClr val="00FF99"/>
    <a:srgbClr val="1D4999"/>
    <a:srgbClr val="C5C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15"/>
      </p:cViewPr>
      <p:guideLst>
        <p:guide orient="horz" pos="527"/>
        <p:guide pos="3840"/>
        <p:guide pos="121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819E1C-ECDC-41CA-9DDF-EFFA07C6AD0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32BE5FA7-5FFA-4229-8E97-B1500D045B38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Introdução</a:t>
          </a:r>
        </a:p>
      </dgm:t>
    </dgm:pt>
    <dgm:pt modelId="{8E62B660-9D40-43EA-AD66-F988CFD8BFCE}" type="parTrans" cxnId="{7078E2F0-22CF-4BA8-9727-695BDF768E7C}">
      <dgm:prSet/>
      <dgm:spPr/>
      <dgm:t>
        <a:bodyPr/>
        <a:lstStyle/>
        <a:p>
          <a:endParaRPr lang="pt-BR"/>
        </a:p>
      </dgm:t>
    </dgm:pt>
    <dgm:pt modelId="{D6B4760E-065E-4FC4-A3D5-62F77D304AAD}" type="sibTrans" cxnId="{7078E2F0-22CF-4BA8-9727-695BDF768E7C}">
      <dgm:prSet/>
      <dgm:spPr/>
      <dgm:t>
        <a:bodyPr/>
        <a:lstStyle/>
        <a:p>
          <a:endParaRPr lang="pt-BR"/>
        </a:p>
      </dgm:t>
    </dgm:pt>
    <dgm:pt modelId="{2C087A6A-3AF7-4DF3-B567-9A422076464C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Justificativa</a:t>
          </a:r>
        </a:p>
      </dgm:t>
    </dgm:pt>
    <dgm:pt modelId="{B8B26F8F-5ED9-4284-90E3-95DE338689C2}" type="parTrans" cxnId="{F3F6A389-3F19-4670-B5AF-D7509CC774FD}">
      <dgm:prSet/>
      <dgm:spPr/>
      <dgm:t>
        <a:bodyPr/>
        <a:lstStyle/>
        <a:p>
          <a:endParaRPr lang="pt-BR"/>
        </a:p>
      </dgm:t>
    </dgm:pt>
    <dgm:pt modelId="{D045480C-377A-465E-9595-41360BE0310F}" type="sibTrans" cxnId="{F3F6A389-3F19-4670-B5AF-D7509CC774FD}">
      <dgm:prSet/>
      <dgm:spPr/>
      <dgm:t>
        <a:bodyPr/>
        <a:lstStyle/>
        <a:p>
          <a:endParaRPr lang="pt-BR"/>
        </a:p>
      </dgm:t>
    </dgm:pt>
    <dgm:pt modelId="{A5BF0747-FDE6-47DE-986E-F87D3C1332D7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Objetivos</a:t>
          </a:r>
        </a:p>
      </dgm:t>
    </dgm:pt>
    <dgm:pt modelId="{96326ED1-F092-4A81-9A3A-B53F15BE94B7}" type="parTrans" cxnId="{FC4210C0-F732-45CE-BB2B-43DE2ECD5DCB}">
      <dgm:prSet/>
      <dgm:spPr/>
      <dgm:t>
        <a:bodyPr/>
        <a:lstStyle/>
        <a:p>
          <a:endParaRPr lang="pt-BR"/>
        </a:p>
      </dgm:t>
    </dgm:pt>
    <dgm:pt modelId="{EAE17608-BABF-48F9-9D6C-341141BE3833}" type="sibTrans" cxnId="{FC4210C0-F732-45CE-BB2B-43DE2ECD5DCB}">
      <dgm:prSet/>
      <dgm:spPr/>
      <dgm:t>
        <a:bodyPr/>
        <a:lstStyle/>
        <a:p>
          <a:endParaRPr lang="pt-BR"/>
        </a:p>
      </dgm:t>
    </dgm:pt>
    <dgm:pt modelId="{CBAFF877-6F72-4327-A3DD-888FEBEF6D2F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Elos da Cadeia</a:t>
          </a:r>
        </a:p>
      </dgm:t>
    </dgm:pt>
    <dgm:pt modelId="{E5835CD9-75EE-4D26-B03D-1997193A4D66}" type="parTrans" cxnId="{66446FC1-5C18-4007-8D03-8F25BE39FC03}">
      <dgm:prSet/>
      <dgm:spPr/>
      <dgm:t>
        <a:bodyPr/>
        <a:lstStyle/>
        <a:p>
          <a:endParaRPr lang="pt-BR"/>
        </a:p>
      </dgm:t>
    </dgm:pt>
    <dgm:pt modelId="{489A71AE-FE32-43E9-A634-89335EEE2D14}" type="sibTrans" cxnId="{66446FC1-5C18-4007-8D03-8F25BE39FC03}">
      <dgm:prSet/>
      <dgm:spPr/>
      <dgm:t>
        <a:bodyPr/>
        <a:lstStyle/>
        <a:p>
          <a:endParaRPr lang="pt-BR"/>
        </a:p>
      </dgm:t>
    </dgm:pt>
    <dgm:pt modelId="{FD0A287C-244D-44FC-9EE9-FF22E9CC1CDF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Desenvolvimento do Trabalho</a:t>
          </a:r>
        </a:p>
      </dgm:t>
    </dgm:pt>
    <dgm:pt modelId="{0466773F-3F1A-4BC1-8769-ADCEE26A40AB}" type="parTrans" cxnId="{A8F761C3-F4A3-4302-BF9F-FA1493F2C990}">
      <dgm:prSet/>
      <dgm:spPr/>
      <dgm:t>
        <a:bodyPr/>
        <a:lstStyle/>
        <a:p>
          <a:endParaRPr lang="pt-BR"/>
        </a:p>
      </dgm:t>
    </dgm:pt>
    <dgm:pt modelId="{C3EA2A84-6A72-4805-B4ED-16E12E1D33D9}" type="sibTrans" cxnId="{A8F761C3-F4A3-4302-BF9F-FA1493F2C990}">
      <dgm:prSet/>
      <dgm:spPr/>
      <dgm:t>
        <a:bodyPr/>
        <a:lstStyle/>
        <a:p>
          <a:endParaRPr lang="pt-BR"/>
        </a:p>
      </dgm:t>
    </dgm:pt>
    <dgm:pt modelId="{47F709F0-0924-45A3-B2EE-E60612E14B38}">
      <dgm:prSet phldrT="[Texto]"/>
      <dgm:spPr/>
      <dgm:t>
        <a:bodyPr/>
        <a:lstStyle/>
        <a:p>
          <a:r>
            <a:rPr lang="pt-BR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Considerações Finais (Análise Parcial)</a:t>
          </a:r>
        </a:p>
      </dgm:t>
    </dgm:pt>
    <dgm:pt modelId="{7071F3DD-2644-4237-B15C-408A3C14748D}" type="parTrans" cxnId="{DCA0DBC2-F474-43EB-9F6C-C7C95580F29F}">
      <dgm:prSet/>
      <dgm:spPr/>
      <dgm:t>
        <a:bodyPr/>
        <a:lstStyle/>
        <a:p>
          <a:endParaRPr lang="pt-BR"/>
        </a:p>
      </dgm:t>
    </dgm:pt>
    <dgm:pt modelId="{8E8CABDF-6C5C-4600-9748-13F0718360F7}" type="sibTrans" cxnId="{DCA0DBC2-F474-43EB-9F6C-C7C95580F29F}">
      <dgm:prSet/>
      <dgm:spPr/>
      <dgm:t>
        <a:bodyPr/>
        <a:lstStyle/>
        <a:p>
          <a:endParaRPr lang="pt-BR"/>
        </a:p>
      </dgm:t>
    </dgm:pt>
    <dgm:pt modelId="{A5062936-9501-421C-B36A-E1CD21500F68}" type="pres">
      <dgm:prSet presAssocID="{46819E1C-ECDC-41CA-9DDF-EFFA07C6AD0F}" presName="Name0" presStyleCnt="0">
        <dgm:presLayoutVars>
          <dgm:chMax val="7"/>
          <dgm:chPref val="7"/>
          <dgm:dir/>
        </dgm:presLayoutVars>
      </dgm:prSet>
      <dgm:spPr/>
    </dgm:pt>
    <dgm:pt modelId="{31F172FA-2767-4505-85B7-71ED170AE324}" type="pres">
      <dgm:prSet presAssocID="{46819E1C-ECDC-41CA-9DDF-EFFA07C6AD0F}" presName="Name1" presStyleCnt="0"/>
      <dgm:spPr/>
    </dgm:pt>
    <dgm:pt modelId="{9D269D0C-25A3-46D8-99C8-B32FF2C2E4C7}" type="pres">
      <dgm:prSet presAssocID="{46819E1C-ECDC-41CA-9DDF-EFFA07C6AD0F}" presName="cycle" presStyleCnt="0"/>
      <dgm:spPr/>
    </dgm:pt>
    <dgm:pt modelId="{E2F8682B-E4F1-4893-AC90-F49AF0DFA097}" type="pres">
      <dgm:prSet presAssocID="{46819E1C-ECDC-41CA-9DDF-EFFA07C6AD0F}" presName="srcNode" presStyleLbl="node1" presStyleIdx="0" presStyleCnt="6"/>
      <dgm:spPr/>
    </dgm:pt>
    <dgm:pt modelId="{7096A39D-88F5-43DD-B371-89CCCAF9A63D}" type="pres">
      <dgm:prSet presAssocID="{46819E1C-ECDC-41CA-9DDF-EFFA07C6AD0F}" presName="conn" presStyleLbl="parChTrans1D2" presStyleIdx="0" presStyleCnt="1"/>
      <dgm:spPr/>
    </dgm:pt>
    <dgm:pt modelId="{9B3E947A-ED6C-4A3D-8E5B-BF2A89A2CE18}" type="pres">
      <dgm:prSet presAssocID="{46819E1C-ECDC-41CA-9DDF-EFFA07C6AD0F}" presName="extraNode" presStyleLbl="node1" presStyleIdx="0" presStyleCnt="6"/>
      <dgm:spPr/>
    </dgm:pt>
    <dgm:pt modelId="{94663842-BCB5-4157-A880-12593EF39927}" type="pres">
      <dgm:prSet presAssocID="{46819E1C-ECDC-41CA-9DDF-EFFA07C6AD0F}" presName="dstNode" presStyleLbl="node1" presStyleIdx="0" presStyleCnt="6"/>
      <dgm:spPr/>
    </dgm:pt>
    <dgm:pt modelId="{8CAD834B-170C-4335-98FA-EB4A41F43E24}" type="pres">
      <dgm:prSet presAssocID="{32BE5FA7-5FFA-4229-8E97-B1500D045B38}" presName="text_1" presStyleLbl="node1" presStyleIdx="0" presStyleCnt="6" custLinFactNeighborX="-369">
        <dgm:presLayoutVars>
          <dgm:bulletEnabled val="1"/>
        </dgm:presLayoutVars>
      </dgm:prSet>
      <dgm:spPr/>
    </dgm:pt>
    <dgm:pt modelId="{B40F45E3-EABF-404A-8DCC-C94FC13AFABE}" type="pres">
      <dgm:prSet presAssocID="{32BE5FA7-5FFA-4229-8E97-B1500D045B38}" presName="accent_1" presStyleCnt="0"/>
      <dgm:spPr/>
    </dgm:pt>
    <dgm:pt modelId="{BBFEB30C-3C44-45D9-9F67-1139201DFA7B}" type="pres">
      <dgm:prSet presAssocID="{32BE5FA7-5FFA-4229-8E97-B1500D045B38}" presName="accentRepeatNode" presStyleLbl="solidFgAcc1" presStyleIdx="0" presStyleCnt="6"/>
      <dgm:spPr/>
    </dgm:pt>
    <dgm:pt modelId="{EA65122C-865C-446A-817A-30A8F78EDAF1}" type="pres">
      <dgm:prSet presAssocID="{2C087A6A-3AF7-4DF3-B567-9A422076464C}" presName="text_2" presStyleLbl="node1" presStyleIdx="1" presStyleCnt="6">
        <dgm:presLayoutVars>
          <dgm:bulletEnabled val="1"/>
        </dgm:presLayoutVars>
      </dgm:prSet>
      <dgm:spPr/>
    </dgm:pt>
    <dgm:pt modelId="{BCE101A0-4E3A-4DEC-B001-591208D9F689}" type="pres">
      <dgm:prSet presAssocID="{2C087A6A-3AF7-4DF3-B567-9A422076464C}" presName="accent_2" presStyleCnt="0"/>
      <dgm:spPr/>
    </dgm:pt>
    <dgm:pt modelId="{73D45DDB-8FE8-406A-8931-0F0854B6AA12}" type="pres">
      <dgm:prSet presAssocID="{2C087A6A-3AF7-4DF3-B567-9A422076464C}" presName="accentRepeatNode" presStyleLbl="solidFgAcc1" presStyleIdx="1" presStyleCnt="6"/>
      <dgm:spPr/>
    </dgm:pt>
    <dgm:pt modelId="{FE82A463-4DA6-45BC-8719-B6E5F8473785}" type="pres">
      <dgm:prSet presAssocID="{A5BF0747-FDE6-47DE-986E-F87D3C1332D7}" presName="text_3" presStyleLbl="node1" presStyleIdx="2" presStyleCnt="6">
        <dgm:presLayoutVars>
          <dgm:bulletEnabled val="1"/>
        </dgm:presLayoutVars>
      </dgm:prSet>
      <dgm:spPr/>
    </dgm:pt>
    <dgm:pt modelId="{B3934941-7820-47AB-9058-487BAC7951C1}" type="pres">
      <dgm:prSet presAssocID="{A5BF0747-FDE6-47DE-986E-F87D3C1332D7}" presName="accent_3" presStyleCnt="0"/>
      <dgm:spPr/>
    </dgm:pt>
    <dgm:pt modelId="{EDAC7DD0-12B7-47FB-8227-BD19E051EC2C}" type="pres">
      <dgm:prSet presAssocID="{A5BF0747-FDE6-47DE-986E-F87D3C1332D7}" presName="accentRepeatNode" presStyleLbl="solidFgAcc1" presStyleIdx="2" presStyleCnt="6"/>
      <dgm:spPr/>
    </dgm:pt>
    <dgm:pt modelId="{4001D702-A98D-4A70-9FAA-75C900172E4B}" type="pres">
      <dgm:prSet presAssocID="{CBAFF877-6F72-4327-A3DD-888FEBEF6D2F}" presName="text_4" presStyleLbl="node1" presStyleIdx="3" presStyleCnt="6">
        <dgm:presLayoutVars>
          <dgm:bulletEnabled val="1"/>
        </dgm:presLayoutVars>
      </dgm:prSet>
      <dgm:spPr/>
    </dgm:pt>
    <dgm:pt modelId="{B8F8AAD8-8496-4DCF-B67F-4797F0165DEF}" type="pres">
      <dgm:prSet presAssocID="{CBAFF877-6F72-4327-A3DD-888FEBEF6D2F}" presName="accent_4" presStyleCnt="0"/>
      <dgm:spPr/>
    </dgm:pt>
    <dgm:pt modelId="{D172CE03-4EB4-458D-8421-910BB96B3879}" type="pres">
      <dgm:prSet presAssocID="{CBAFF877-6F72-4327-A3DD-888FEBEF6D2F}" presName="accentRepeatNode" presStyleLbl="solidFgAcc1" presStyleIdx="3" presStyleCnt="6"/>
      <dgm:spPr/>
    </dgm:pt>
    <dgm:pt modelId="{4D300255-E7DA-49CA-9F95-E6AB87181E9A}" type="pres">
      <dgm:prSet presAssocID="{FD0A287C-244D-44FC-9EE9-FF22E9CC1CDF}" presName="text_5" presStyleLbl="node1" presStyleIdx="4" presStyleCnt="6">
        <dgm:presLayoutVars>
          <dgm:bulletEnabled val="1"/>
        </dgm:presLayoutVars>
      </dgm:prSet>
      <dgm:spPr/>
    </dgm:pt>
    <dgm:pt modelId="{3AE15157-1741-4A75-9E9A-D6CAE4EDFA03}" type="pres">
      <dgm:prSet presAssocID="{FD0A287C-244D-44FC-9EE9-FF22E9CC1CDF}" presName="accent_5" presStyleCnt="0"/>
      <dgm:spPr/>
    </dgm:pt>
    <dgm:pt modelId="{83FD5F44-BF92-4D21-82AA-9F63C26B297C}" type="pres">
      <dgm:prSet presAssocID="{FD0A287C-244D-44FC-9EE9-FF22E9CC1CDF}" presName="accentRepeatNode" presStyleLbl="solidFgAcc1" presStyleIdx="4" presStyleCnt="6"/>
      <dgm:spPr/>
    </dgm:pt>
    <dgm:pt modelId="{0458DD44-CE1B-4A72-8E48-227CA48DF4F8}" type="pres">
      <dgm:prSet presAssocID="{47F709F0-0924-45A3-B2EE-E60612E14B38}" presName="text_6" presStyleLbl="node1" presStyleIdx="5" presStyleCnt="6">
        <dgm:presLayoutVars>
          <dgm:bulletEnabled val="1"/>
        </dgm:presLayoutVars>
      </dgm:prSet>
      <dgm:spPr/>
    </dgm:pt>
    <dgm:pt modelId="{EF67FEFD-0920-43A4-A765-DD74144A8C38}" type="pres">
      <dgm:prSet presAssocID="{47F709F0-0924-45A3-B2EE-E60612E14B38}" presName="accent_6" presStyleCnt="0"/>
      <dgm:spPr/>
    </dgm:pt>
    <dgm:pt modelId="{6223B06D-E232-4232-BE0C-75FC42FD0EBD}" type="pres">
      <dgm:prSet presAssocID="{47F709F0-0924-45A3-B2EE-E60612E14B38}" presName="accentRepeatNode" presStyleLbl="solidFgAcc1" presStyleIdx="5" presStyleCnt="6"/>
      <dgm:spPr/>
    </dgm:pt>
  </dgm:ptLst>
  <dgm:cxnLst>
    <dgm:cxn modelId="{EE4CA40A-12E4-4D69-A933-7F6F925F9939}" type="presOf" srcId="{47F709F0-0924-45A3-B2EE-E60612E14B38}" destId="{0458DD44-CE1B-4A72-8E48-227CA48DF4F8}" srcOrd="0" destOrd="0" presId="urn:microsoft.com/office/officeart/2008/layout/VerticalCurvedList"/>
    <dgm:cxn modelId="{6AC1DC21-0447-4FFB-AC69-53AF2C535D67}" type="presOf" srcId="{FD0A287C-244D-44FC-9EE9-FF22E9CC1CDF}" destId="{4D300255-E7DA-49CA-9F95-E6AB87181E9A}" srcOrd="0" destOrd="0" presId="urn:microsoft.com/office/officeart/2008/layout/VerticalCurvedList"/>
    <dgm:cxn modelId="{6297E32A-BC24-4B6D-BA61-1D9C8A638925}" type="presOf" srcId="{46819E1C-ECDC-41CA-9DDF-EFFA07C6AD0F}" destId="{A5062936-9501-421C-B36A-E1CD21500F68}" srcOrd="0" destOrd="0" presId="urn:microsoft.com/office/officeart/2008/layout/VerticalCurvedList"/>
    <dgm:cxn modelId="{B6919C7B-05B8-47A2-B234-FDC9751D59EE}" type="presOf" srcId="{D6B4760E-065E-4FC4-A3D5-62F77D304AAD}" destId="{7096A39D-88F5-43DD-B371-89CCCAF9A63D}" srcOrd="0" destOrd="0" presId="urn:microsoft.com/office/officeart/2008/layout/VerticalCurvedList"/>
    <dgm:cxn modelId="{F3F6A389-3F19-4670-B5AF-D7509CC774FD}" srcId="{46819E1C-ECDC-41CA-9DDF-EFFA07C6AD0F}" destId="{2C087A6A-3AF7-4DF3-B567-9A422076464C}" srcOrd="1" destOrd="0" parTransId="{B8B26F8F-5ED9-4284-90E3-95DE338689C2}" sibTransId="{D045480C-377A-465E-9595-41360BE0310F}"/>
    <dgm:cxn modelId="{B94BBABD-0747-4634-AB80-C7CC5026C441}" type="presOf" srcId="{A5BF0747-FDE6-47DE-986E-F87D3C1332D7}" destId="{FE82A463-4DA6-45BC-8719-B6E5F8473785}" srcOrd="0" destOrd="0" presId="urn:microsoft.com/office/officeart/2008/layout/VerticalCurvedList"/>
    <dgm:cxn modelId="{FC4210C0-F732-45CE-BB2B-43DE2ECD5DCB}" srcId="{46819E1C-ECDC-41CA-9DDF-EFFA07C6AD0F}" destId="{A5BF0747-FDE6-47DE-986E-F87D3C1332D7}" srcOrd="2" destOrd="0" parTransId="{96326ED1-F092-4A81-9A3A-B53F15BE94B7}" sibTransId="{EAE17608-BABF-48F9-9D6C-341141BE3833}"/>
    <dgm:cxn modelId="{66446FC1-5C18-4007-8D03-8F25BE39FC03}" srcId="{46819E1C-ECDC-41CA-9DDF-EFFA07C6AD0F}" destId="{CBAFF877-6F72-4327-A3DD-888FEBEF6D2F}" srcOrd="3" destOrd="0" parTransId="{E5835CD9-75EE-4D26-B03D-1997193A4D66}" sibTransId="{489A71AE-FE32-43E9-A634-89335EEE2D14}"/>
    <dgm:cxn modelId="{DCA0DBC2-F474-43EB-9F6C-C7C95580F29F}" srcId="{46819E1C-ECDC-41CA-9DDF-EFFA07C6AD0F}" destId="{47F709F0-0924-45A3-B2EE-E60612E14B38}" srcOrd="5" destOrd="0" parTransId="{7071F3DD-2644-4237-B15C-408A3C14748D}" sibTransId="{8E8CABDF-6C5C-4600-9748-13F0718360F7}"/>
    <dgm:cxn modelId="{A8F761C3-F4A3-4302-BF9F-FA1493F2C990}" srcId="{46819E1C-ECDC-41CA-9DDF-EFFA07C6AD0F}" destId="{FD0A287C-244D-44FC-9EE9-FF22E9CC1CDF}" srcOrd="4" destOrd="0" parTransId="{0466773F-3F1A-4BC1-8769-ADCEE26A40AB}" sibTransId="{C3EA2A84-6A72-4805-B4ED-16E12E1D33D9}"/>
    <dgm:cxn modelId="{437E62C9-4F8A-4B46-AEF5-FA77AACF883A}" type="presOf" srcId="{2C087A6A-3AF7-4DF3-B567-9A422076464C}" destId="{EA65122C-865C-446A-817A-30A8F78EDAF1}" srcOrd="0" destOrd="0" presId="urn:microsoft.com/office/officeart/2008/layout/VerticalCurvedList"/>
    <dgm:cxn modelId="{8B6473D1-955A-4B07-A879-B389A159277A}" type="presOf" srcId="{32BE5FA7-5FFA-4229-8E97-B1500D045B38}" destId="{8CAD834B-170C-4335-98FA-EB4A41F43E24}" srcOrd="0" destOrd="0" presId="urn:microsoft.com/office/officeart/2008/layout/VerticalCurvedList"/>
    <dgm:cxn modelId="{7078E2F0-22CF-4BA8-9727-695BDF768E7C}" srcId="{46819E1C-ECDC-41CA-9DDF-EFFA07C6AD0F}" destId="{32BE5FA7-5FFA-4229-8E97-B1500D045B38}" srcOrd="0" destOrd="0" parTransId="{8E62B660-9D40-43EA-AD66-F988CFD8BFCE}" sibTransId="{D6B4760E-065E-4FC4-A3D5-62F77D304AAD}"/>
    <dgm:cxn modelId="{C88EC7FB-E345-44B8-8C57-2DFFFFE45676}" type="presOf" srcId="{CBAFF877-6F72-4327-A3DD-888FEBEF6D2F}" destId="{4001D702-A98D-4A70-9FAA-75C900172E4B}" srcOrd="0" destOrd="0" presId="urn:microsoft.com/office/officeart/2008/layout/VerticalCurvedList"/>
    <dgm:cxn modelId="{E707BA3A-9147-4AE6-855E-4B8364F12F8D}" type="presParOf" srcId="{A5062936-9501-421C-B36A-E1CD21500F68}" destId="{31F172FA-2767-4505-85B7-71ED170AE324}" srcOrd="0" destOrd="0" presId="urn:microsoft.com/office/officeart/2008/layout/VerticalCurvedList"/>
    <dgm:cxn modelId="{978D495C-26F4-4C06-AB66-EDF9F3D4B7E2}" type="presParOf" srcId="{31F172FA-2767-4505-85B7-71ED170AE324}" destId="{9D269D0C-25A3-46D8-99C8-B32FF2C2E4C7}" srcOrd="0" destOrd="0" presId="urn:microsoft.com/office/officeart/2008/layout/VerticalCurvedList"/>
    <dgm:cxn modelId="{32AA1387-234C-4871-AC2F-FD71F531BDBB}" type="presParOf" srcId="{9D269D0C-25A3-46D8-99C8-B32FF2C2E4C7}" destId="{E2F8682B-E4F1-4893-AC90-F49AF0DFA097}" srcOrd="0" destOrd="0" presId="urn:microsoft.com/office/officeart/2008/layout/VerticalCurvedList"/>
    <dgm:cxn modelId="{AC9B07C1-5894-421D-B5ED-3EF081176649}" type="presParOf" srcId="{9D269D0C-25A3-46D8-99C8-B32FF2C2E4C7}" destId="{7096A39D-88F5-43DD-B371-89CCCAF9A63D}" srcOrd="1" destOrd="0" presId="urn:microsoft.com/office/officeart/2008/layout/VerticalCurvedList"/>
    <dgm:cxn modelId="{6786E838-6CE9-4D7C-9C0F-33C70DB96A9D}" type="presParOf" srcId="{9D269D0C-25A3-46D8-99C8-B32FF2C2E4C7}" destId="{9B3E947A-ED6C-4A3D-8E5B-BF2A89A2CE18}" srcOrd="2" destOrd="0" presId="urn:microsoft.com/office/officeart/2008/layout/VerticalCurvedList"/>
    <dgm:cxn modelId="{160AC68B-9DF7-4C04-809B-4EF52E9E3B68}" type="presParOf" srcId="{9D269D0C-25A3-46D8-99C8-B32FF2C2E4C7}" destId="{94663842-BCB5-4157-A880-12593EF39927}" srcOrd="3" destOrd="0" presId="urn:microsoft.com/office/officeart/2008/layout/VerticalCurvedList"/>
    <dgm:cxn modelId="{9CF234AE-4680-469B-B74F-667E234AADC8}" type="presParOf" srcId="{31F172FA-2767-4505-85B7-71ED170AE324}" destId="{8CAD834B-170C-4335-98FA-EB4A41F43E24}" srcOrd="1" destOrd="0" presId="urn:microsoft.com/office/officeart/2008/layout/VerticalCurvedList"/>
    <dgm:cxn modelId="{72D48823-A216-4742-936F-E8F047324DA8}" type="presParOf" srcId="{31F172FA-2767-4505-85B7-71ED170AE324}" destId="{B40F45E3-EABF-404A-8DCC-C94FC13AFABE}" srcOrd="2" destOrd="0" presId="urn:microsoft.com/office/officeart/2008/layout/VerticalCurvedList"/>
    <dgm:cxn modelId="{A3E14FF3-FB21-43F5-AA80-E928F8906D7E}" type="presParOf" srcId="{B40F45E3-EABF-404A-8DCC-C94FC13AFABE}" destId="{BBFEB30C-3C44-45D9-9F67-1139201DFA7B}" srcOrd="0" destOrd="0" presId="urn:microsoft.com/office/officeart/2008/layout/VerticalCurvedList"/>
    <dgm:cxn modelId="{1BE9A6FA-E397-4E7A-A36F-A4166539331A}" type="presParOf" srcId="{31F172FA-2767-4505-85B7-71ED170AE324}" destId="{EA65122C-865C-446A-817A-30A8F78EDAF1}" srcOrd="3" destOrd="0" presId="urn:microsoft.com/office/officeart/2008/layout/VerticalCurvedList"/>
    <dgm:cxn modelId="{D21D65A1-9122-4683-BC31-6B6ADB77EB61}" type="presParOf" srcId="{31F172FA-2767-4505-85B7-71ED170AE324}" destId="{BCE101A0-4E3A-4DEC-B001-591208D9F689}" srcOrd="4" destOrd="0" presId="urn:microsoft.com/office/officeart/2008/layout/VerticalCurvedList"/>
    <dgm:cxn modelId="{6831BA8E-81B9-45D8-BCCD-98513B5C757B}" type="presParOf" srcId="{BCE101A0-4E3A-4DEC-B001-591208D9F689}" destId="{73D45DDB-8FE8-406A-8931-0F0854B6AA12}" srcOrd="0" destOrd="0" presId="urn:microsoft.com/office/officeart/2008/layout/VerticalCurvedList"/>
    <dgm:cxn modelId="{3CDE28C6-64B6-48F8-8088-59B6DAF1D602}" type="presParOf" srcId="{31F172FA-2767-4505-85B7-71ED170AE324}" destId="{FE82A463-4DA6-45BC-8719-B6E5F8473785}" srcOrd="5" destOrd="0" presId="urn:microsoft.com/office/officeart/2008/layout/VerticalCurvedList"/>
    <dgm:cxn modelId="{67E60B88-0B57-4D7F-9F35-1C4971E5BC9F}" type="presParOf" srcId="{31F172FA-2767-4505-85B7-71ED170AE324}" destId="{B3934941-7820-47AB-9058-487BAC7951C1}" srcOrd="6" destOrd="0" presId="urn:microsoft.com/office/officeart/2008/layout/VerticalCurvedList"/>
    <dgm:cxn modelId="{A75A1279-8BB7-41E1-9557-732A2234070C}" type="presParOf" srcId="{B3934941-7820-47AB-9058-487BAC7951C1}" destId="{EDAC7DD0-12B7-47FB-8227-BD19E051EC2C}" srcOrd="0" destOrd="0" presId="urn:microsoft.com/office/officeart/2008/layout/VerticalCurvedList"/>
    <dgm:cxn modelId="{86A5FEE1-36A9-4982-A2DA-A5D7F93D9BCA}" type="presParOf" srcId="{31F172FA-2767-4505-85B7-71ED170AE324}" destId="{4001D702-A98D-4A70-9FAA-75C900172E4B}" srcOrd="7" destOrd="0" presId="urn:microsoft.com/office/officeart/2008/layout/VerticalCurvedList"/>
    <dgm:cxn modelId="{25B3CE35-6E75-480B-BAF8-BCC87C0CD481}" type="presParOf" srcId="{31F172FA-2767-4505-85B7-71ED170AE324}" destId="{B8F8AAD8-8496-4DCF-B67F-4797F0165DEF}" srcOrd="8" destOrd="0" presId="urn:microsoft.com/office/officeart/2008/layout/VerticalCurvedList"/>
    <dgm:cxn modelId="{A51DDE29-93F1-4329-BDEA-141860080BA8}" type="presParOf" srcId="{B8F8AAD8-8496-4DCF-B67F-4797F0165DEF}" destId="{D172CE03-4EB4-458D-8421-910BB96B3879}" srcOrd="0" destOrd="0" presId="urn:microsoft.com/office/officeart/2008/layout/VerticalCurvedList"/>
    <dgm:cxn modelId="{7767817A-A86C-4404-A128-90B2A717F67D}" type="presParOf" srcId="{31F172FA-2767-4505-85B7-71ED170AE324}" destId="{4D300255-E7DA-49CA-9F95-E6AB87181E9A}" srcOrd="9" destOrd="0" presId="urn:microsoft.com/office/officeart/2008/layout/VerticalCurvedList"/>
    <dgm:cxn modelId="{05C8FB75-7D14-4DA0-B1D9-86BD9A5EB2DF}" type="presParOf" srcId="{31F172FA-2767-4505-85B7-71ED170AE324}" destId="{3AE15157-1741-4A75-9E9A-D6CAE4EDFA03}" srcOrd="10" destOrd="0" presId="urn:microsoft.com/office/officeart/2008/layout/VerticalCurvedList"/>
    <dgm:cxn modelId="{759E40C0-4E91-4292-A166-55BF6273699F}" type="presParOf" srcId="{3AE15157-1741-4A75-9E9A-D6CAE4EDFA03}" destId="{83FD5F44-BF92-4D21-82AA-9F63C26B297C}" srcOrd="0" destOrd="0" presId="urn:microsoft.com/office/officeart/2008/layout/VerticalCurvedList"/>
    <dgm:cxn modelId="{1FA175EA-D958-46C3-9F4C-248AE84BDF14}" type="presParOf" srcId="{31F172FA-2767-4505-85B7-71ED170AE324}" destId="{0458DD44-CE1B-4A72-8E48-227CA48DF4F8}" srcOrd="11" destOrd="0" presId="urn:microsoft.com/office/officeart/2008/layout/VerticalCurvedList"/>
    <dgm:cxn modelId="{55A48E34-9052-4FA6-A546-6CE9EDDE702F}" type="presParOf" srcId="{31F172FA-2767-4505-85B7-71ED170AE324}" destId="{EF67FEFD-0920-43A4-A765-DD74144A8C38}" srcOrd="12" destOrd="0" presId="urn:microsoft.com/office/officeart/2008/layout/VerticalCurvedList"/>
    <dgm:cxn modelId="{0DD41BC4-1E1E-4569-A949-5C4F0BFDCF89}" type="presParOf" srcId="{EF67FEFD-0920-43A4-A765-DD74144A8C38}" destId="{6223B06D-E232-4232-BE0C-75FC42FD0EB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6A39D-88F5-43DD-B371-89CCCAF9A63D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D834B-170C-4335-98FA-EB4A41F43E24}">
      <dsp:nvSpPr>
        <dsp:cNvPr id="0" name=""/>
        <dsp:cNvSpPr/>
      </dsp:nvSpPr>
      <dsp:spPr>
        <a:xfrm>
          <a:off x="392507" y="285347"/>
          <a:ext cx="11352460" cy="57047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Introdução</a:t>
          </a:r>
        </a:p>
      </dsp:txBody>
      <dsp:txXfrm>
        <a:off x="392507" y="285347"/>
        <a:ext cx="11352460" cy="570477"/>
      </dsp:txXfrm>
    </dsp:sp>
    <dsp:sp modelId="{BBFEB30C-3C44-45D9-9F67-1139201DFA7B}">
      <dsp:nvSpPr>
        <dsp:cNvPr id="0" name=""/>
        <dsp:cNvSpPr/>
      </dsp:nvSpPr>
      <dsp:spPr>
        <a:xfrm>
          <a:off x="77849" y="214037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65122C-865C-446A-817A-30A8F78EDAF1}">
      <dsp:nvSpPr>
        <dsp:cNvPr id="0" name=""/>
        <dsp:cNvSpPr/>
      </dsp:nvSpPr>
      <dsp:spPr>
        <a:xfrm>
          <a:off x="903654" y="1140954"/>
          <a:ext cx="10883204" cy="570477"/>
        </a:xfrm>
        <a:prstGeom prst="rect">
          <a:avLst/>
        </a:prstGeom>
        <a:solidFill>
          <a:schemeClr val="accent1">
            <a:shade val="80000"/>
            <a:hueOff val="61249"/>
            <a:satOff val="-878"/>
            <a:lumOff val="51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Justificativa</a:t>
          </a:r>
        </a:p>
      </dsp:txBody>
      <dsp:txXfrm>
        <a:off x="903654" y="1140954"/>
        <a:ext cx="10883204" cy="570477"/>
      </dsp:txXfrm>
    </dsp:sp>
    <dsp:sp modelId="{73D45DDB-8FE8-406A-8931-0F0854B6AA12}">
      <dsp:nvSpPr>
        <dsp:cNvPr id="0" name=""/>
        <dsp:cNvSpPr/>
      </dsp:nvSpPr>
      <dsp:spPr>
        <a:xfrm>
          <a:off x="547106" y="1069644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61249"/>
              <a:satOff val="-878"/>
              <a:lumOff val="51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2A463-4DA6-45BC-8719-B6E5F8473785}">
      <dsp:nvSpPr>
        <dsp:cNvPr id="0" name=""/>
        <dsp:cNvSpPr/>
      </dsp:nvSpPr>
      <dsp:spPr>
        <a:xfrm>
          <a:off x="1118233" y="1996562"/>
          <a:ext cx="10668624" cy="570477"/>
        </a:xfrm>
        <a:prstGeom prst="rect">
          <a:avLst/>
        </a:prstGeom>
        <a:solidFill>
          <a:schemeClr val="accent1">
            <a:shade val="80000"/>
            <a:hueOff val="122498"/>
            <a:satOff val="-1757"/>
            <a:lumOff val="10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Objetivos</a:t>
          </a:r>
        </a:p>
      </dsp:txBody>
      <dsp:txXfrm>
        <a:off x="1118233" y="1996562"/>
        <a:ext cx="10668624" cy="570477"/>
      </dsp:txXfrm>
    </dsp:sp>
    <dsp:sp modelId="{EDAC7DD0-12B7-47FB-8227-BD19E051EC2C}">
      <dsp:nvSpPr>
        <dsp:cNvPr id="0" name=""/>
        <dsp:cNvSpPr/>
      </dsp:nvSpPr>
      <dsp:spPr>
        <a:xfrm>
          <a:off x="761685" y="1925252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22498"/>
              <a:satOff val="-1757"/>
              <a:lumOff val="10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01D702-A98D-4A70-9FAA-75C900172E4B}">
      <dsp:nvSpPr>
        <dsp:cNvPr id="0" name=""/>
        <dsp:cNvSpPr/>
      </dsp:nvSpPr>
      <dsp:spPr>
        <a:xfrm>
          <a:off x="1118233" y="2851627"/>
          <a:ext cx="10668624" cy="570477"/>
        </a:xfrm>
        <a:prstGeom prst="rect">
          <a:avLst/>
        </a:prstGeom>
        <a:solidFill>
          <a:schemeClr val="accent1">
            <a:shade val="80000"/>
            <a:hueOff val="183747"/>
            <a:satOff val="-2635"/>
            <a:lumOff val="15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Elos da Cadeia</a:t>
          </a:r>
        </a:p>
      </dsp:txBody>
      <dsp:txXfrm>
        <a:off x="1118233" y="2851627"/>
        <a:ext cx="10668624" cy="570477"/>
      </dsp:txXfrm>
    </dsp:sp>
    <dsp:sp modelId="{D172CE03-4EB4-458D-8421-910BB96B3879}">
      <dsp:nvSpPr>
        <dsp:cNvPr id="0" name=""/>
        <dsp:cNvSpPr/>
      </dsp:nvSpPr>
      <dsp:spPr>
        <a:xfrm>
          <a:off x="761685" y="2780318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83747"/>
              <a:satOff val="-2635"/>
              <a:lumOff val="153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00255-E7DA-49CA-9F95-E6AB87181E9A}">
      <dsp:nvSpPr>
        <dsp:cNvPr id="0" name=""/>
        <dsp:cNvSpPr/>
      </dsp:nvSpPr>
      <dsp:spPr>
        <a:xfrm>
          <a:off x="903654" y="3707235"/>
          <a:ext cx="10883204" cy="570477"/>
        </a:xfrm>
        <a:prstGeom prst="rect">
          <a:avLst/>
        </a:prstGeom>
        <a:solidFill>
          <a:schemeClr val="accent1">
            <a:shade val="80000"/>
            <a:hueOff val="244997"/>
            <a:satOff val="-3514"/>
            <a:lumOff val="204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Desenvolvimento do Trabalho</a:t>
          </a:r>
        </a:p>
      </dsp:txBody>
      <dsp:txXfrm>
        <a:off x="903654" y="3707235"/>
        <a:ext cx="10883204" cy="570477"/>
      </dsp:txXfrm>
    </dsp:sp>
    <dsp:sp modelId="{83FD5F44-BF92-4D21-82AA-9F63C26B297C}">
      <dsp:nvSpPr>
        <dsp:cNvPr id="0" name=""/>
        <dsp:cNvSpPr/>
      </dsp:nvSpPr>
      <dsp:spPr>
        <a:xfrm>
          <a:off x="547106" y="3635925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44997"/>
              <a:satOff val="-3514"/>
              <a:lumOff val="204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8DD44-CE1B-4A72-8E48-227CA48DF4F8}">
      <dsp:nvSpPr>
        <dsp:cNvPr id="0" name=""/>
        <dsp:cNvSpPr/>
      </dsp:nvSpPr>
      <dsp:spPr>
        <a:xfrm>
          <a:off x="434398" y="4562842"/>
          <a:ext cx="11352460" cy="570477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2816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Considerações Finais (Análise Parcial)</a:t>
          </a:r>
        </a:p>
      </dsp:txBody>
      <dsp:txXfrm>
        <a:off x="434398" y="4562842"/>
        <a:ext cx="11352460" cy="570477"/>
      </dsp:txXfrm>
    </dsp:sp>
    <dsp:sp modelId="{6223B06D-E232-4232-BE0C-75FC42FD0EBD}">
      <dsp:nvSpPr>
        <dsp:cNvPr id="0" name=""/>
        <dsp:cNvSpPr/>
      </dsp:nvSpPr>
      <dsp:spPr>
        <a:xfrm>
          <a:off x="77849" y="4491533"/>
          <a:ext cx="713096" cy="7130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49149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737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569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62486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07621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64374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6131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73114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0408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6" name="Google Shape;2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327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4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4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6"/>
          <p:cNvSpPr txBox="1">
            <a:spLocks noGrp="1"/>
          </p:cNvSpPr>
          <p:nvPr>
            <p:ph type="title"/>
          </p:nvPr>
        </p:nvSpPr>
        <p:spPr>
          <a:xfrm>
            <a:off x="735041" y="1497994"/>
            <a:ext cx="10721919" cy="2097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6"/>
          <p:cNvSpPr txBox="1">
            <a:spLocks noGrp="1"/>
          </p:cNvSpPr>
          <p:nvPr>
            <p:ph type="body" idx="1"/>
          </p:nvPr>
        </p:nvSpPr>
        <p:spPr>
          <a:xfrm>
            <a:off x="1117600" y="3754403"/>
            <a:ext cx="9956801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6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6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7"/>
          <p:cNvSpPr txBox="1">
            <a:spLocks noGrp="1"/>
          </p:cNvSpPr>
          <p:nvPr>
            <p:ph type="title"/>
          </p:nvPr>
        </p:nvSpPr>
        <p:spPr>
          <a:xfrm>
            <a:off x="735040" y="436563"/>
            <a:ext cx="10721920" cy="144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9" name="Google Shape;29;p47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7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1" name="Google Shape;31;p47"/>
          <p:cNvSpPr txBox="1">
            <a:spLocks noGrp="1"/>
          </p:cNvSpPr>
          <p:nvPr>
            <p:ph type="body" idx="1"/>
          </p:nvPr>
        </p:nvSpPr>
        <p:spPr>
          <a:xfrm>
            <a:off x="1121664" y="2039112"/>
            <a:ext cx="4876800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  <p:sp>
        <p:nvSpPr>
          <p:cNvPr id="32" name="Google Shape;32;p47"/>
          <p:cNvSpPr txBox="1">
            <a:spLocks noGrp="1"/>
          </p:cNvSpPr>
          <p:nvPr>
            <p:ph type="body" idx="2"/>
          </p:nvPr>
        </p:nvSpPr>
        <p:spPr>
          <a:xfrm>
            <a:off x="6193536" y="2039112"/>
            <a:ext cx="4876800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8"/>
          <p:cNvSpPr txBox="1">
            <a:spLocks noGrp="1"/>
          </p:cNvSpPr>
          <p:nvPr>
            <p:ph type="title"/>
          </p:nvPr>
        </p:nvSpPr>
        <p:spPr>
          <a:xfrm>
            <a:off x="735040" y="436563"/>
            <a:ext cx="10721920" cy="144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8"/>
          <p:cNvSpPr txBox="1">
            <a:spLocks noGrp="1"/>
          </p:cNvSpPr>
          <p:nvPr>
            <p:ph type="body" idx="1"/>
          </p:nvPr>
        </p:nvSpPr>
        <p:spPr>
          <a:xfrm>
            <a:off x="1121664" y="2038389"/>
            <a:ext cx="4023360" cy="542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sz="24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48"/>
          <p:cNvSpPr txBox="1">
            <a:spLocks noGrp="1"/>
          </p:cNvSpPr>
          <p:nvPr>
            <p:ph type="body" idx="2"/>
          </p:nvPr>
        </p:nvSpPr>
        <p:spPr>
          <a:xfrm>
            <a:off x="7054788" y="2038387"/>
            <a:ext cx="4019611" cy="542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None/>
              <a:defRPr sz="24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48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8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39" name="Google Shape;39;p48"/>
          <p:cNvSpPr/>
          <p:nvPr/>
        </p:nvSpPr>
        <p:spPr>
          <a:xfrm rot="-1325433">
            <a:off x="5244850" y="4281003"/>
            <a:ext cx="1717993" cy="722529"/>
          </a:xfrm>
          <a:custGeom>
            <a:avLst/>
            <a:gdLst/>
            <a:ahLst/>
            <a:cxnLst/>
            <a:rect l="l" t="t" r="r" b="b"/>
            <a:pathLst>
              <a:path w="1288494" h="722529" extrusionOk="0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8"/>
          <p:cNvSpPr/>
          <p:nvPr/>
        </p:nvSpPr>
        <p:spPr>
          <a:xfrm rot="9377604">
            <a:off x="5234482" y="3316841"/>
            <a:ext cx="1717993" cy="722529"/>
          </a:xfrm>
          <a:custGeom>
            <a:avLst/>
            <a:gdLst/>
            <a:ahLst/>
            <a:cxnLst/>
            <a:rect l="l" t="t" r="r" b="b"/>
            <a:pathLst>
              <a:path w="1288494" h="722529" extrusionOk="0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8"/>
          <p:cNvSpPr txBox="1">
            <a:spLocks noGrp="1"/>
          </p:cNvSpPr>
          <p:nvPr>
            <p:ph type="body" idx="3"/>
          </p:nvPr>
        </p:nvSpPr>
        <p:spPr>
          <a:xfrm>
            <a:off x="1121664" y="2743199"/>
            <a:ext cx="4023360" cy="324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  <p:sp>
        <p:nvSpPr>
          <p:cNvPr id="42" name="Google Shape;42;p48"/>
          <p:cNvSpPr txBox="1">
            <a:spLocks noGrp="1"/>
          </p:cNvSpPr>
          <p:nvPr>
            <p:ph type="body" idx="4"/>
          </p:nvPr>
        </p:nvSpPr>
        <p:spPr>
          <a:xfrm>
            <a:off x="7059168" y="2743200"/>
            <a:ext cx="4023360" cy="324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9"/>
          <p:cNvSpPr txBox="1">
            <a:spLocks noGrp="1"/>
          </p:cNvSpPr>
          <p:nvPr>
            <p:ph type="title"/>
          </p:nvPr>
        </p:nvSpPr>
        <p:spPr>
          <a:xfrm>
            <a:off x="735040" y="436563"/>
            <a:ext cx="10721920" cy="144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49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9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0"/>
          <p:cNvSpPr txBox="1">
            <a:spLocks noGrp="1"/>
          </p:cNvSpPr>
          <p:nvPr>
            <p:ph type="title"/>
          </p:nvPr>
        </p:nvSpPr>
        <p:spPr>
          <a:xfrm>
            <a:off x="735041" y="1487082"/>
            <a:ext cx="4011084" cy="192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alibri"/>
              <a:buNone/>
              <a:defRPr sz="24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50"/>
          <p:cNvSpPr txBox="1">
            <a:spLocks noGrp="1"/>
          </p:cNvSpPr>
          <p:nvPr>
            <p:ph type="body" idx="1"/>
          </p:nvPr>
        </p:nvSpPr>
        <p:spPr>
          <a:xfrm>
            <a:off x="5191133" y="835428"/>
            <a:ext cx="6265827" cy="5151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7338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280"/>
              <a:buChar char="0"/>
              <a:defRPr sz="2400"/>
            </a:lvl1pPr>
            <a:lvl2pPr marL="914400" lvl="1" indent="-361315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90"/>
              <a:buChar char="0"/>
              <a:defRPr sz="2200"/>
            </a:lvl2pPr>
            <a:lvl3pPr marL="1371600" lvl="2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0"/>
              <a:defRPr sz="2000"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 sz="1800"/>
            </a:lvl4pPr>
            <a:lvl5pPr marL="2286000" lvl="4" indent="-32512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Char char="0"/>
              <a:defRPr sz="1600"/>
            </a:lvl5pPr>
            <a:lvl6pPr marL="2743200" lvl="5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0"/>
              <a:defRPr sz="2000"/>
            </a:lvl6pPr>
            <a:lvl7pPr marL="3200400" lvl="6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0"/>
              <a:defRPr sz="2000"/>
            </a:lvl7pPr>
            <a:lvl8pPr marL="3657600" lvl="7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0"/>
              <a:defRPr sz="2000"/>
            </a:lvl8pPr>
            <a:lvl9pPr marL="4114800" lvl="8" indent="-3492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0"/>
              <a:defRPr sz="2000"/>
            </a:lvl9pPr>
          </a:lstStyle>
          <a:p>
            <a:endParaRPr/>
          </a:p>
        </p:txBody>
      </p:sp>
      <p:sp>
        <p:nvSpPr>
          <p:cNvPr id="50" name="Google Shape;50;p50"/>
          <p:cNvSpPr txBox="1">
            <a:spLocks noGrp="1"/>
          </p:cNvSpPr>
          <p:nvPr>
            <p:ph type="body" idx="2"/>
          </p:nvPr>
        </p:nvSpPr>
        <p:spPr>
          <a:xfrm>
            <a:off x="735041" y="3408421"/>
            <a:ext cx="4011084" cy="1919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5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51" descr="tap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5600" y="191206"/>
            <a:ext cx="3708400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51"/>
          <p:cNvSpPr txBox="1">
            <a:spLocks noGrp="1"/>
          </p:cNvSpPr>
          <p:nvPr>
            <p:ph type="title"/>
          </p:nvPr>
        </p:nvSpPr>
        <p:spPr>
          <a:xfrm>
            <a:off x="735040" y="4669655"/>
            <a:ext cx="10721920" cy="719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51"/>
          <p:cNvSpPr>
            <a:spLocks noGrp="1"/>
          </p:cNvSpPr>
          <p:nvPr>
            <p:ph type="pic" idx="2"/>
          </p:nvPr>
        </p:nvSpPr>
        <p:spPr>
          <a:xfrm rot="-60000">
            <a:off x="2840736" y="594360"/>
            <a:ext cx="6498336" cy="3657600"/>
          </a:xfrm>
          <a:prstGeom prst="rect">
            <a:avLst/>
          </a:prstGeom>
          <a:solidFill>
            <a:srgbClr val="ECECEC"/>
          </a:solidFill>
          <a:ln w="1905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040"/>
              <a:buFont typeface="Arial"/>
              <a:buNone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660"/>
              <a:buFont typeface="Arial"/>
              <a:buNone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1"/>
          <p:cNvSpPr txBox="1">
            <a:spLocks noGrp="1"/>
          </p:cNvSpPr>
          <p:nvPr>
            <p:ph type="body" idx="1"/>
          </p:nvPr>
        </p:nvSpPr>
        <p:spPr>
          <a:xfrm>
            <a:off x="1625600" y="5416153"/>
            <a:ext cx="8940800" cy="603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52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5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855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51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1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2"/>
          <p:cNvSpPr txBox="1">
            <a:spLocks noGrp="1"/>
          </p:cNvSpPr>
          <p:nvPr>
            <p:ph type="title"/>
          </p:nvPr>
        </p:nvSpPr>
        <p:spPr>
          <a:xfrm>
            <a:off x="735040" y="436563"/>
            <a:ext cx="10721920" cy="1442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52"/>
          <p:cNvSpPr txBox="1">
            <a:spLocks noGrp="1"/>
          </p:cNvSpPr>
          <p:nvPr>
            <p:ph type="body" idx="1"/>
          </p:nvPr>
        </p:nvSpPr>
        <p:spPr>
          <a:xfrm rot="5400000">
            <a:off x="4120332" y="-964343"/>
            <a:ext cx="3951337" cy="99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  <p:sp>
        <p:nvSpPr>
          <p:cNvPr id="63" name="Google Shape;63;p52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2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3"/>
          <p:cNvSpPr txBox="1">
            <a:spLocks noGrp="1"/>
          </p:cNvSpPr>
          <p:nvPr>
            <p:ph type="title"/>
          </p:nvPr>
        </p:nvSpPr>
        <p:spPr>
          <a:xfrm rot="5400000">
            <a:off x="7413319" y="1976161"/>
            <a:ext cx="5469523" cy="261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53"/>
          <p:cNvSpPr txBox="1">
            <a:spLocks noGrp="1"/>
          </p:cNvSpPr>
          <p:nvPr>
            <p:ph type="body" idx="1"/>
          </p:nvPr>
        </p:nvSpPr>
        <p:spPr>
          <a:xfrm rot="5400000">
            <a:off x="2082799" y="-509560"/>
            <a:ext cx="5181602" cy="7877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1pPr>
            <a:lvl2pPr marL="914400" lvl="1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2pPr>
            <a:lvl3pPr marL="1371600" lvl="2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3pPr>
            <a:lvl4pPr marL="1828800" lvl="3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4pPr>
            <a:lvl5pPr marL="2286000" lvl="4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5pPr>
            <a:lvl6pPr marL="2743200" lvl="5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6pPr>
            <a:lvl7pPr marL="3200400" lvl="6" indent="-33718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7pPr>
            <a:lvl8pPr marL="3657600" lvl="7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8pPr>
            <a:lvl9pPr marL="4114800" lvl="8" indent="-33718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710"/>
              <a:buChar char="0"/>
              <a:defRPr/>
            </a:lvl9pPr>
          </a:lstStyle>
          <a:p>
            <a:endParaRPr/>
          </a:p>
        </p:txBody>
      </p:sp>
      <p:sp>
        <p:nvSpPr>
          <p:cNvPr id="68" name="Google Shape;68;p53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53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tile tx="0" ty="0" sx="50000" sy="5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>
            <a:spLocks noGrp="1"/>
          </p:cNvSpPr>
          <p:nvPr>
            <p:ph type="body" idx="1"/>
          </p:nvPr>
        </p:nvSpPr>
        <p:spPr>
          <a:xfrm>
            <a:off x="1117600" y="2038388"/>
            <a:ext cx="9956800" cy="39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3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280"/>
              <a:buFont typeface="Arial"/>
              <a:buChar char="0"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31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090"/>
              <a:buFont typeface="Arial"/>
              <a:buChar char="0"/>
              <a:defRPr sz="2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9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Char char="0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Arial"/>
              <a:buChar char="0"/>
              <a:defRPr sz="1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305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30"/>
              <a:buFont typeface="Arial"/>
              <a:buChar char="0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305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30"/>
              <a:buFont typeface="Arial"/>
              <a:buChar char="0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305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30"/>
              <a:buFont typeface="Arial"/>
              <a:buChar char="0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305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30"/>
              <a:buFont typeface="Arial"/>
              <a:buChar char="0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3054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30"/>
              <a:buFont typeface="Arial"/>
              <a:buChar char="0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43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3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3" name="Google Shape;13;p43"/>
          <p:cNvPicPr preferRelativeResize="0"/>
          <p:nvPr/>
        </p:nvPicPr>
        <p:blipFill rotWithShape="1">
          <a:blip r:embed="rId12">
            <a:alphaModFix/>
          </a:blip>
          <a:srcRect l="15744" t="11513" r="15741" b="10649"/>
          <a:stretch/>
        </p:blipFill>
        <p:spPr>
          <a:xfrm>
            <a:off x="8976320" y="44625"/>
            <a:ext cx="3168352" cy="73805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590/s1517-707620190004.085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dt" idx="10"/>
          </p:nvPr>
        </p:nvSpPr>
        <p:spPr>
          <a:xfrm>
            <a:off x="192088" y="649287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8"/>
          <p:cNvSpPr/>
          <p:nvPr/>
        </p:nvSpPr>
        <p:spPr>
          <a:xfrm>
            <a:off x="192089" y="1916832"/>
            <a:ext cx="11807824" cy="2664296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8"/>
          <p:cNvSpPr/>
          <p:nvPr/>
        </p:nvSpPr>
        <p:spPr>
          <a:xfrm>
            <a:off x="192088" y="4653136"/>
            <a:ext cx="7200934" cy="432048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8"/>
          <p:cNvSpPr/>
          <p:nvPr/>
        </p:nvSpPr>
        <p:spPr>
          <a:xfrm>
            <a:off x="192088" y="1412776"/>
            <a:ext cx="4555010" cy="432048"/>
          </a:xfrm>
          <a:prstGeom prst="homePlate">
            <a:avLst>
              <a:gd name="adj" fmla="val 50000"/>
            </a:avLst>
          </a:prstGeom>
          <a:solidFill>
            <a:srgbClr val="CF11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"/>
          <p:cNvSpPr txBox="1"/>
          <p:nvPr/>
        </p:nvSpPr>
        <p:spPr>
          <a:xfrm>
            <a:off x="570147" y="2124435"/>
            <a:ext cx="11278141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BR" sz="28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Estudo sobre o impacto das novas tecnologias de monitoramento de obras de arte especiais na cadeia da construção;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8"/>
          <p:cNvSpPr txBox="1"/>
          <p:nvPr/>
        </p:nvSpPr>
        <p:spPr>
          <a:xfrm>
            <a:off x="570148" y="4633972"/>
            <a:ext cx="820891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BR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PCC 5963 - Cadeia Produtiva da Construção</a:t>
            </a:r>
            <a:endParaRPr sz="2800" b="0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592076" y="1367190"/>
            <a:ext cx="820891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</a:pPr>
            <a:r>
              <a:rPr lang="pt-BR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SEMINÁRIO INDIVIDUAL</a:t>
            </a:r>
            <a:endParaRPr lang="pt-BR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5172507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DESENVOLVIMENTO DO TRABALHO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2999813-BE62-4733-9B7C-25608C316A37}"/>
              </a:ext>
            </a:extLst>
          </p:cNvPr>
          <p:cNvSpPr txBox="1"/>
          <p:nvPr/>
        </p:nvSpPr>
        <p:spPr>
          <a:xfrm>
            <a:off x="192089" y="930981"/>
            <a:ext cx="5488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Levantamento dos principais agentes do setor;</a:t>
            </a:r>
          </a:p>
          <a:p>
            <a:pPr marL="285750" indent="-28575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Realização de entrevistas com empresas concessionárias e empresas especializadas em realização de inspeções para compreender melhor a dinâmica do mercado e os impacto que as novas tecnologias podem trazer;</a:t>
            </a:r>
          </a:p>
        </p:txBody>
      </p:sp>
      <p:pic>
        <p:nvPicPr>
          <p:cNvPr id="4106" name="Picture 10" descr="Business meeting cartoon illustration vector free download">
            <a:extLst>
              <a:ext uri="{FF2B5EF4-FFF2-40B4-BE49-F238E27FC236}">
                <a16:creationId xmlns:a16="http://schemas.microsoft.com/office/drawing/2014/main" id="{C3065EE1-FF6D-4BF4-A295-8FF61855F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5" t="16412" r="14315" b="15158"/>
          <a:stretch/>
        </p:blipFill>
        <p:spPr bwMode="auto">
          <a:xfrm>
            <a:off x="6391072" y="1148465"/>
            <a:ext cx="5418306" cy="486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6878758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CONSIDERAÇÕES FINAIS (ANÁLISE PARCIAL)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0256DA7-EA1E-4F23-B523-21D19BD275F0}"/>
              </a:ext>
            </a:extLst>
          </p:cNvPr>
          <p:cNvSpPr txBox="1"/>
          <p:nvPr/>
        </p:nvSpPr>
        <p:spPr>
          <a:xfrm>
            <a:off x="192088" y="836712"/>
            <a:ext cx="118078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pt-BR" sz="1800" dirty="0"/>
              <a:t>A utilização de novas tecnologias, muito provavelmente, em um futuro próximo permitirá que empresas de pequeno porte tenham a capacidade de levantar uma </a:t>
            </a:r>
            <a:r>
              <a:rPr lang="pt-BR" sz="1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grande quantidade de informações a um custo acessível</a:t>
            </a:r>
            <a:r>
              <a:rPr lang="pt-BR" sz="1800" dirty="0"/>
              <a:t>.</a:t>
            </a:r>
          </a:p>
          <a:p>
            <a:pPr>
              <a:spcAft>
                <a:spcPts val="2400"/>
              </a:spcAft>
            </a:pPr>
            <a:r>
              <a:rPr lang="pt-BR" sz="1800" dirty="0"/>
              <a:t>Com uma quantidade muito maior de informações disponíveis, haverá um </a:t>
            </a:r>
            <a:r>
              <a:rPr lang="pt-BR" sz="1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aumento na demanda de análise e interpretação dessas informações</a:t>
            </a:r>
            <a:r>
              <a:rPr lang="pt-BR" sz="1800" dirty="0"/>
              <a:t> por parte das empresas especializadas em projeto e consultoria.</a:t>
            </a:r>
          </a:p>
          <a:p>
            <a:pPr>
              <a:spcAft>
                <a:spcPts val="2400"/>
              </a:spcAft>
            </a:pPr>
            <a:r>
              <a:rPr lang="pt-BR" sz="1800" dirty="0"/>
              <a:t>A disponibilidade de informações em maior quantidade, após análise, permitirá que os administradores dos ativos tomem </a:t>
            </a:r>
            <a:r>
              <a:rPr lang="pt-BR" sz="1800" dirty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decisões mais acertadas </a:t>
            </a:r>
            <a:r>
              <a:rPr lang="pt-BR" sz="1800" dirty="0"/>
              <a:t>em relação à execução de outros ensaios tradicionais mais direcionados e à manutenção das estruturas existentes.</a:t>
            </a:r>
          </a:p>
          <a:p>
            <a:pPr>
              <a:spcAft>
                <a:spcPts val="2400"/>
              </a:spcAft>
            </a:pPr>
            <a:r>
              <a:rPr lang="pt-BR" sz="1800" dirty="0"/>
              <a:t>Espera-se que as empresas fabricantes de equipamentos não sejam afetadas de maneira significativa por que, em geral, a utilização dessas novas tecnologias para obtenção de dados em massa </a:t>
            </a:r>
            <a:r>
              <a:rPr lang="pt-BR" sz="18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não substituem totalmente a realização dos ensaios tradicionais </a:t>
            </a:r>
            <a:r>
              <a:rPr lang="pt-BR" sz="1800" dirty="0"/>
              <a:t>e também por que em geral essas empresas atuam em outros mercados.</a:t>
            </a:r>
          </a:p>
        </p:txBody>
      </p:sp>
    </p:spTree>
    <p:extLst>
      <p:ext uri="{BB962C8B-B14F-4D97-AF65-F5344CB8AC3E}">
        <p14:creationId xmlns:p14="http://schemas.microsoft.com/office/powerpoint/2010/main" val="60091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2260025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2F3DAB2-0CC6-4A2C-AF1A-48496F383D45}"/>
              </a:ext>
            </a:extLst>
          </p:cNvPr>
          <p:cNvSpPr txBox="1"/>
          <p:nvPr/>
        </p:nvSpPr>
        <p:spPr>
          <a:xfrm>
            <a:off x="191345" y="836613"/>
            <a:ext cx="11809310" cy="4970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ABCR – Associação Brasileira de Concessionárias de Rodovias. </a:t>
            </a:r>
            <a:r>
              <a:rPr lang="pt-BR" sz="16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Relatório Anual 2019.</a:t>
            </a: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2020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BRASIL. Ministério dos Transportes, Portos e Aviação Civil. </a:t>
            </a:r>
            <a:r>
              <a:rPr lang="pt-BR" sz="16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Politica Nacional de Transporte - Caderno das Estratégias Governamentais</a:t>
            </a: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Brasília, 2018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OLIVEIRA, Caroline </a:t>
            </a:r>
            <a:r>
              <a:rPr lang="pt-BR" sz="16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Buratto</a:t>
            </a: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Lima e. </a:t>
            </a:r>
            <a:r>
              <a:rPr lang="pt-BR" sz="16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Determinação e análise de taxas de deterioração de pontes rodoviárias do Brasil</a:t>
            </a: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2019. 137 f. Tese (Doutorado) - Curso de Engenharia Civil, Estruturas, Universidade Federal de Minas Gerais, Belo Horizonte, 2019.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OLIVEIRA Caroline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Buratto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Lima e. SANTOS, Ademir. BITTENCOUR, Túlio Nogueira. Sistemas de gerenciamento de pontes: funções, vantagens e desafios brasileiros. </a:t>
            </a:r>
            <a:r>
              <a:rPr lang="pt-B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Revista Concreto &amp; Construções, 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São Paulo, n. 94, p. 31-36, abr. 2019.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TIMERMAN, Júlio. </a:t>
            </a:r>
            <a:r>
              <a:rPr lang="pt-B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Inspeção de pontes e. m concreto armado e protendido – o estágio atual da normalização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Agosto de 2017. Apresentação de Power Point.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SILVA, João Batista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Lamari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Palma e; JACINTHO, Ana Elisabete Paganelli Guimarães de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Avila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FORTI, Nadia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Cazarim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Silva; PIMENTEL, Lia Lorena; BRANQUINHO, Omar Carvalho. </a:t>
            </a:r>
            <a:r>
              <a:rPr lang="pt-B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Desenvolvimento de sistema de baixo custo para monitoramento de integridade estrutural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pt-BR" sz="1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Matéria (Rio de Janeiro)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[S.L.], v. 24, n. 4,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n.p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2019. </a:t>
            </a:r>
            <a:r>
              <a:rPr lang="pt-BR" sz="16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FapUNIFESP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(SciELO). </a:t>
            </a:r>
            <a:r>
              <a:rPr lang="pt-BR" sz="1600" u="none" strike="noStrike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http://dx.doi.org/10.1590/s1517-707620190004.0853</a:t>
            </a:r>
            <a:r>
              <a:rPr lang="pt-B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3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1571467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5D56FF86-76C6-43DE-ADB5-99DAC43951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979343"/>
              </p:ext>
            </p:extLst>
          </p:nvPr>
        </p:nvGraphicFramePr>
        <p:xfrm>
          <a:off x="137213" y="992040"/>
          <a:ext cx="1186344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6" y="188640"/>
            <a:ext cx="2503216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E1588B-6C7A-4A9F-B34F-77B099719F60}"/>
              </a:ext>
            </a:extLst>
          </p:cNvPr>
          <p:cNvSpPr txBox="1"/>
          <p:nvPr/>
        </p:nvSpPr>
        <p:spPr>
          <a:xfrm>
            <a:off x="191345" y="912027"/>
            <a:ext cx="11808568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1800" dirty="0"/>
              <a:t>As </a:t>
            </a:r>
            <a:r>
              <a:rPr lang="pt-BR" sz="1800" dirty="0" err="1"/>
              <a:t>OAEs</a:t>
            </a:r>
            <a:r>
              <a:rPr lang="pt-BR" sz="1800" dirty="0"/>
              <a:t> (pontes e viadutos) são estruturas sujeitas a ações de diversas naturezas que podem comprometer sua estética e suas funcionalidades, podendo até mesmo progredir até o colapso.</a:t>
            </a:r>
          </a:p>
          <a:p>
            <a:pPr>
              <a:spcAft>
                <a:spcPts val="18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Segundo Oliveira (2019), um gerenciamento eficaz de pontes da infraestrutura rodoviária depende diversos fatores como o </a:t>
            </a:r>
            <a:r>
              <a:rPr lang="pt-BR" sz="18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conhecimento acurado das condições atuais dessas obras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qualidade e precisão do levantamento dessa condição, a estimativa do seu comportamento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deteriorativo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 longo dos anos e, finalmente, dos custos associados aos serviços de intervenção.</a:t>
            </a:r>
          </a:p>
          <a:p>
            <a:pPr>
              <a:spcAft>
                <a:spcPts val="1800"/>
              </a:spcAft>
            </a:pPr>
            <a:endParaRPr lang="pt-BR" sz="1800" i="1" dirty="0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7D4AEEDB-DA47-4704-A167-E7F73380EA8B}"/>
              </a:ext>
            </a:extLst>
          </p:cNvPr>
          <p:cNvGrpSpPr>
            <a:grpSpLocks noChangeAspect="1"/>
          </p:cNvGrpSpPr>
          <p:nvPr/>
        </p:nvGrpSpPr>
        <p:grpSpPr>
          <a:xfrm>
            <a:off x="191344" y="3603087"/>
            <a:ext cx="11808568" cy="2321059"/>
            <a:chOff x="191345" y="3953281"/>
            <a:chExt cx="8798716" cy="1739144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F7110F7D-3673-4F31-9995-650C13226A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345" y="3953281"/>
              <a:ext cx="2638425" cy="173355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EE6FAFB6-8737-4CB3-B2AC-B00323BB53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9771" y="3953281"/>
              <a:ext cx="2714996" cy="1739144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Alguém sabe quantas pontes existem nas rodovias do Brasil? | Cimento Itambé">
              <a:extLst>
                <a:ext uri="{FF2B5EF4-FFF2-40B4-BE49-F238E27FC236}">
                  <a16:creationId xmlns:a16="http://schemas.microsoft.com/office/drawing/2014/main" id="{DD352531-A0C6-43C9-88BE-2FBC826A48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4767" y="3953281"/>
              <a:ext cx="3445294" cy="173355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466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onte Estaiada - Sao Paulo - Brasil - João Valente Filho | São paulo, Ponte  estaiada, Brasil">
            <a:extLst>
              <a:ext uri="{FF2B5EF4-FFF2-40B4-BE49-F238E27FC236}">
                <a16:creationId xmlns:a16="http://schemas.microsoft.com/office/drawing/2014/main" id="{709DF593-DCFA-4DE2-A218-E60A2AE12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8" b="2698"/>
          <a:stretch/>
        </p:blipFill>
        <p:spPr bwMode="auto">
          <a:xfrm>
            <a:off x="8588375" y="836613"/>
            <a:ext cx="3411537" cy="582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2425395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JUSTIFICATIVA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C51506D-A5A3-4189-9644-0BF1162CA484}"/>
              </a:ext>
            </a:extLst>
          </p:cNvPr>
          <p:cNvSpPr txBox="1"/>
          <p:nvPr/>
        </p:nvSpPr>
        <p:spPr>
          <a:xfrm>
            <a:off x="192088" y="1049539"/>
            <a:ext cx="8270976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1800" dirty="0"/>
              <a:t>- O Brasil possui aproximadamente </a:t>
            </a:r>
            <a:r>
              <a:rPr lang="pt-BR" sz="1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130.000 </a:t>
            </a:r>
            <a:r>
              <a:rPr lang="pt-BR" sz="1800" dirty="0" err="1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OAE’s</a:t>
            </a:r>
            <a:r>
              <a:rPr lang="pt-BR" sz="1800" dirty="0"/>
              <a:t>, essas obras correspondem a um patrimônio estimado em </a:t>
            </a:r>
            <a:r>
              <a:rPr lang="pt-BR" sz="1800" dirty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R$ 450 Bilhões </a:t>
            </a:r>
            <a:r>
              <a:rPr lang="pt-BR" sz="1800" dirty="0"/>
              <a:t>(TIMERMAN, 2017). Muitos destes ativos encontram-se em situações críticas de conservação.</a:t>
            </a:r>
          </a:p>
          <a:p>
            <a:pPr>
              <a:spcAft>
                <a:spcPts val="1800"/>
              </a:spcAft>
            </a:pPr>
            <a:r>
              <a:rPr lang="pt-BR" sz="1800" dirty="0"/>
              <a:t>- O </a:t>
            </a:r>
            <a:r>
              <a:rPr lang="pt-BR" sz="18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planejamento </a:t>
            </a:r>
            <a:r>
              <a:rPr lang="pt-BR" sz="1800" dirty="0">
                <a:effectLst/>
              </a:rPr>
              <a:t>das intervenções </a:t>
            </a:r>
            <a:r>
              <a:rPr lang="pt-BR" sz="1800" dirty="0"/>
              <a:t>nas obras de infraestrutura, segundo Oliveira, Santos e Bittencourt (2019), </a:t>
            </a:r>
            <a:r>
              <a:rPr lang="pt-BR" sz="1800" dirty="0">
                <a:effectLst/>
              </a:rPr>
              <a:t>permite </a:t>
            </a:r>
            <a:r>
              <a:rPr lang="pt-BR" sz="18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ações oportunas de manutenção</a:t>
            </a:r>
            <a:r>
              <a:rPr lang="pt-BR" sz="1800" dirty="0"/>
              <a:t>, com o mínimo de interrupção da sua operação, </a:t>
            </a:r>
            <a:r>
              <a:rPr lang="pt-BR" sz="1800" dirty="0">
                <a:effectLst/>
              </a:rPr>
              <a:t>garantindo</a:t>
            </a:r>
            <a:r>
              <a:rPr lang="pt-BR" sz="1800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pt-BR" sz="1800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economia de tempo e de recursos</a:t>
            </a:r>
            <a:r>
              <a:rPr lang="pt-BR" sz="1800" dirty="0"/>
              <a:t> financeiros para os </a:t>
            </a:r>
            <a:r>
              <a:rPr lang="pt-BR" sz="1800" b="1" u="sng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administradores de rodovias </a:t>
            </a:r>
            <a:r>
              <a:rPr lang="pt-BR" sz="1800" dirty="0"/>
              <a:t>e para os seus usuários. </a:t>
            </a:r>
          </a:p>
          <a:p>
            <a:pPr>
              <a:spcAft>
                <a:spcPts val="1800"/>
              </a:spcAft>
            </a:pPr>
            <a:r>
              <a:rPr lang="pt-BR" sz="1800" dirty="0"/>
              <a:t>- Um fator importante sobre os sistemas de monitoramento de estruturas, citado por Silva, </a:t>
            </a:r>
            <a:r>
              <a:rPr lang="pt-BR" sz="1800" dirty="0" err="1"/>
              <a:t>Jacintho</a:t>
            </a:r>
            <a:r>
              <a:rPr lang="pt-BR" sz="1800" dirty="0"/>
              <a:t>, </a:t>
            </a:r>
            <a:r>
              <a:rPr lang="pt-BR" sz="1800" dirty="0" err="1"/>
              <a:t>Forti</a:t>
            </a:r>
            <a:r>
              <a:rPr lang="pt-BR" sz="1800" dirty="0"/>
              <a:t>, Pimentel e Branquinho (2019), é que muitas das tecnologias empregadas nos </a:t>
            </a:r>
            <a:r>
              <a:rPr lang="pt-BR" sz="1800" dirty="0">
                <a:effectLst/>
              </a:rPr>
              <a:t>sistemas deste tipo são de </a:t>
            </a:r>
            <a:r>
              <a:rPr lang="pt-BR" sz="18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custo relativamente alto</a:t>
            </a:r>
            <a:r>
              <a:rPr lang="pt-BR" sz="1800" dirty="0"/>
              <a:t>, o que em alguns casos, torna sua utilização inviável.</a:t>
            </a:r>
          </a:p>
          <a:p>
            <a:pPr>
              <a:spcAft>
                <a:spcPts val="1800"/>
              </a:spcAft>
            </a:pPr>
            <a:r>
              <a:rPr lang="pt-BR" sz="1800" dirty="0"/>
              <a:t>- A utilização de novas tecnologias poderá possibilitar que o monitoramento de um número muito maior de estruturas possa ser feito a um custo muito mais acessível o que irá beneficiar principalmente os administradores dos ativos.</a:t>
            </a:r>
          </a:p>
        </p:txBody>
      </p:sp>
    </p:spTree>
    <p:extLst>
      <p:ext uri="{BB962C8B-B14F-4D97-AF65-F5344CB8AC3E}">
        <p14:creationId xmlns:p14="http://schemas.microsoft.com/office/powerpoint/2010/main" val="2190466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1797711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73AB21-D3E2-46E7-8E6A-408D576C17B7}"/>
              </a:ext>
            </a:extLst>
          </p:cNvPr>
          <p:cNvSpPr txBox="1"/>
          <p:nvPr/>
        </p:nvSpPr>
        <p:spPr>
          <a:xfrm>
            <a:off x="191345" y="912027"/>
            <a:ext cx="1180856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1800" dirty="0"/>
              <a:t>Levantar os possíveis impactos das novas tecnologias de inspeção e monitoramento de </a:t>
            </a:r>
            <a:r>
              <a:rPr lang="pt-BR" sz="1800" dirty="0" err="1"/>
              <a:t>OAE’s</a:t>
            </a:r>
            <a:r>
              <a:rPr lang="pt-BR" sz="1800" dirty="0"/>
              <a:t> em três grupos de elos da cadeia: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Empresas administradoras de rodovias: órgãos públicos (DNIT, ARTESP, prefeituras) e concessionárias;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Empresas de engenharia especializadas em execução de inspeções e monitoramento de estruturas (</a:t>
            </a:r>
            <a:r>
              <a:rPr lang="pt-BR" sz="1800" dirty="0" err="1"/>
              <a:t>OAEs</a:t>
            </a:r>
            <a:r>
              <a:rPr lang="pt-BR" sz="1800" dirty="0"/>
              <a:t>);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1800" dirty="0"/>
              <a:t>Empresas fornecedoras de equipamentos especializados;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2B1EF9B-324D-4F13-B192-5CE1EC2E7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348" y="3871419"/>
            <a:ext cx="2266950" cy="20764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F5F8F3B-B668-47F3-8502-F0625DA1FD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" b="4000"/>
          <a:stretch/>
        </p:blipFill>
        <p:spPr>
          <a:xfrm>
            <a:off x="5153025" y="3719021"/>
            <a:ext cx="1885950" cy="2286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E232DD6-F75B-4648-9BF0-401FD71761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5702" y="3719021"/>
            <a:ext cx="19431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4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7629693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ELOS DA CADEIA – PROPRIETÁRIOS (CONCESSIONÁRIAS)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E1588B-6C7A-4A9F-B34F-77B099719F60}"/>
              </a:ext>
            </a:extLst>
          </p:cNvPr>
          <p:cNvSpPr txBox="1"/>
          <p:nvPr/>
        </p:nvSpPr>
        <p:spPr>
          <a:xfrm>
            <a:off x="191345" y="912027"/>
            <a:ext cx="118085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1800" dirty="0"/>
              <a:t>Concessionárias: Extensão total de rodovias concedidas 15.616 km (ABCR, 2020) dos 76.500 km de rodovias nacionais (Brasil, 2018). (Fonte de receitas: Relatórios anuais CCR, </a:t>
            </a:r>
            <a:r>
              <a:rPr lang="pt-BR" sz="1800" dirty="0" err="1"/>
              <a:t>Arteris</a:t>
            </a:r>
            <a:r>
              <a:rPr lang="pt-BR" sz="1800" dirty="0"/>
              <a:t> e </a:t>
            </a:r>
            <a:r>
              <a:rPr lang="pt-BR" sz="1800" dirty="0" err="1"/>
              <a:t>Ecorodovias</a:t>
            </a:r>
            <a:r>
              <a:rPr lang="pt-BR" sz="1800" dirty="0"/>
              <a:t>)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24023CB-6E73-4303-8F35-DE0407B79F25}"/>
              </a:ext>
            </a:extLst>
          </p:cNvPr>
          <p:cNvSpPr txBox="1"/>
          <p:nvPr/>
        </p:nvSpPr>
        <p:spPr>
          <a:xfrm>
            <a:off x="697564" y="3295064"/>
            <a:ext cx="3569795" cy="974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3.645 km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1800" dirty="0"/>
              <a:t>Receita bruta: R$ 10,8 bilhões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R$ 1,7 bilhão investido</a:t>
            </a:r>
          </a:p>
        </p:txBody>
      </p:sp>
      <p:pic>
        <p:nvPicPr>
          <p:cNvPr id="2050" name="Picture 2" descr="Grupo CCR – Wikipédia, a enciclopédia livre">
            <a:extLst>
              <a:ext uri="{FF2B5EF4-FFF2-40B4-BE49-F238E27FC236}">
                <a16:creationId xmlns:a16="http://schemas.microsoft.com/office/drawing/2014/main" id="{E41D6B72-3E47-4C18-997D-03FBA480B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05" y="1915702"/>
            <a:ext cx="1445511" cy="144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rteris – Wikipédia, a enciclopédia livre">
            <a:extLst>
              <a:ext uri="{FF2B5EF4-FFF2-40B4-BE49-F238E27FC236}">
                <a16:creationId xmlns:a16="http://schemas.microsoft.com/office/drawing/2014/main" id="{AF4B3B0C-3F39-4D07-AC85-ADD869A2C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75" y="2132940"/>
            <a:ext cx="2462449" cy="151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coRodovias – Wikipédia, a enciclopédia livre">
            <a:extLst>
              <a:ext uri="{FF2B5EF4-FFF2-40B4-BE49-F238E27FC236}">
                <a16:creationId xmlns:a16="http://schemas.microsoft.com/office/drawing/2014/main" id="{50C2BA1D-BFDA-44F9-BC69-A9A4E2EBD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260" y="1937414"/>
            <a:ext cx="3438883" cy="114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1B78284E-67A1-4FF6-8B83-A6F8EAC62CEA}"/>
              </a:ext>
            </a:extLst>
          </p:cNvPr>
          <p:cNvSpPr txBox="1"/>
          <p:nvPr/>
        </p:nvSpPr>
        <p:spPr>
          <a:xfrm>
            <a:off x="4267359" y="3309370"/>
            <a:ext cx="3657281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3.200 km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Receita bruta: R$ 4,1 bilhões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R$ 1,5 bilhão investido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EBAF8A7-B310-4BCB-96F4-19AE3E5A138A}"/>
              </a:ext>
            </a:extLst>
          </p:cNvPr>
          <p:cNvSpPr txBox="1"/>
          <p:nvPr/>
        </p:nvSpPr>
        <p:spPr>
          <a:xfrm>
            <a:off x="7924640" y="3309370"/>
            <a:ext cx="3618125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3.149 km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Receita bruta: R$ 2,9 bilhões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R$ 1,3 bilhão investido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992B35FB-2941-4033-82D8-4917B76155FB}"/>
              </a:ext>
            </a:extLst>
          </p:cNvPr>
          <p:cNvSpPr txBox="1"/>
          <p:nvPr/>
        </p:nvSpPr>
        <p:spPr>
          <a:xfrm>
            <a:off x="192088" y="4833083"/>
            <a:ext cx="11807826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Outras concessões: AB Concessões; Odebrecht; Entrevias, Rota das Bandeiras, 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SPMar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Tamoios,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Tebe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Rodovia do Aço, Rota 116,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RodoSol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ViaBahia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pt-BR" sz="1800" dirty="0"/>
              <a:t>*Modal ferroviário: Rumo, VLI, MRS;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097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5" y="188640"/>
            <a:ext cx="8461588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ELOS DA CADEIA – EMPRESAS ESPECIALIZADAS EM INSPEÇÕES E ENSAIOS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Página Inicial - Concremat">
            <a:extLst>
              <a:ext uri="{FF2B5EF4-FFF2-40B4-BE49-F238E27FC236}">
                <a16:creationId xmlns:a16="http://schemas.microsoft.com/office/drawing/2014/main" id="{AF26A4BA-6C53-4916-9FE9-C271344E2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44" y="1096792"/>
            <a:ext cx="2503318" cy="145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nstituto Falcão Bauer Comprova Qualidade do Sistema Reiki UP - Blog Reiki  Sistema de Envidraçamento">
            <a:extLst>
              <a:ext uri="{FF2B5EF4-FFF2-40B4-BE49-F238E27FC236}">
                <a16:creationId xmlns:a16="http://schemas.microsoft.com/office/drawing/2014/main" id="{C7AD6EEA-67B7-48CC-91FE-0A57820EF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436" y="1640282"/>
            <a:ext cx="3647127" cy="74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ício">
            <a:extLst>
              <a:ext uri="{FF2B5EF4-FFF2-40B4-BE49-F238E27FC236}">
                <a16:creationId xmlns:a16="http://schemas.microsoft.com/office/drawing/2014/main" id="{BC92A49A-23C6-48F5-94EA-DAA8EDCC3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788" y="1740806"/>
            <a:ext cx="1893904" cy="72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3EF5267-6CED-4D34-A252-FC108235F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19386"/>
              </p:ext>
            </p:extLst>
          </p:nvPr>
        </p:nvGraphicFramePr>
        <p:xfrm>
          <a:off x="335999" y="2707483"/>
          <a:ext cx="11520000" cy="2247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0000">
                  <a:extLst>
                    <a:ext uri="{9D8B030D-6E8A-4147-A177-3AD203B41FA5}">
                      <a16:colId xmlns:a16="http://schemas.microsoft.com/office/drawing/2014/main" val="1997067229"/>
                    </a:ext>
                  </a:extLst>
                </a:gridCol>
                <a:gridCol w="3840000">
                  <a:extLst>
                    <a:ext uri="{9D8B030D-6E8A-4147-A177-3AD203B41FA5}">
                      <a16:colId xmlns:a16="http://schemas.microsoft.com/office/drawing/2014/main" val="695737995"/>
                    </a:ext>
                  </a:extLst>
                </a:gridCol>
                <a:gridCol w="3840000">
                  <a:extLst>
                    <a:ext uri="{9D8B030D-6E8A-4147-A177-3AD203B41FA5}">
                      <a16:colId xmlns:a16="http://schemas.microsoft.com/office/drawing/2014/main" val="272798226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u="none" strike="noStrike" dirty="0">
                          <a:solidFill>
                            <a:srgbClr val="1D4999"/>
                          </a:solidFill>
                          <a:effectLst/>
                        </a:rPr>
                        <a:t>Empresas</a:t>
                      </a:r>
                      <a:endParaRPr lang="pt-BR" sz="1800" b="1" i="0" u="none" strike="noStrike" dirty="0">
                        <a:solidFill>
                          <a:srgbClr val="1D49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5CC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1D4999"/>
                          </a:solidFill>
                          <a:effectLst/>
                        </a:rPr>
                        <a:t>Receita Operacional Bruta - 2019 (R$ x 1000)</a:t>
                      </a:r>
                      <a:endParaRPr lang="pt-BR" sz="1800" b="1" i="0" u="none" strike="noStrike" dirty="0">
                        <a:solidFill>
                          <a:srgbClr val="1D49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5CC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solidFill>
                            <a:srgbClr val="1D4999"/>
                          </a:solidFill>
                          <a:effectLst/>
                        </a:rPr>
                        <a:t>Número total de empregados</a:t>
                      </a:r>
                      <a:endParaRPr lang="pt-BR" sz="1800" b="1" i="0" u="none" strike="noStrike" dirty="0">
                        <a:solidFill>
                          <a:srgbClr val="1D49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C5CC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950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</a:rPr>
                        <a:t>Concremat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636.285,00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2951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074439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LA Falcão Bauer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272.085,00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7934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/>
                        </a:rPr>
                        <a:t>Egis</a:t>
                      </a:r>
                      <a:r>
                        <a:rPr lang="pt-BR" sz="1800" u="none" strike="noStrike" dirty="0">
                          <a:effectLst/>
                        </a:rPr>
                        <a:t> Brasil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150.578,00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472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438288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EPT Engenharia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26.605,00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-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858306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ECR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15.421,00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955507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Finger</a:t>
                      </a:r>
                      <a:r>
                        <a:rPr lang="pt-BR" sz="1800" u="none" strike="noStrike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 &amp; </a:t>
                      </a:r>
                      <a:r>
                        <a:rPr lang="pt-BR" sz="1800" u="none" strike="noStrike" dirty="0" err="1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Sommer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4.997,00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7262319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E9E2731B-8654-47DC-B797-9AC57C5D73F0}"/>
              </a:ext>
            </a:extLst>
          </p:cNvPr>
          <p:cNvSpPr txBox="1"/>
          <p:nvPr/>
        </p:nvSpPr>
        <p:spPr>
          <a:xfrm>
            <a:off x="261433" y="5446811"/>
            <a:ext cx="118078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Outras: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Antranig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Beltrame Engenharia, Bureau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Veritas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Carmona Engenharia,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Durátic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Engenharia,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Engeti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Fares e Associados, Franchetti e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Merola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Associados,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GomesTec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Engenharia,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Maubertec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Progescon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Recuperação Engenharia.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0D1B8CA-2A42-4E1C-A159-E84A6297B329}"/>
              </a:ext>
            </a:extLst>
          </p:cNvPr>
          <p:cNvSpPr txBox="1"/>
          <p:nvPr/>
        </p:nvSpPr>
        <p:spPr>
          <a:xfrm>
            <a:off x="9154836" y="4973640"/>
            <a:ext cx="2701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FONTE: Revista OE, 2020</a:t>
            </a:r>
          </a:p>
        </p:txBody>
      </p:sp>
    </p:spTree>
    <p:extLst>
      <p:ext uri="{BB962C8B-B14F-4D97-AF65-F5344CB8AC3E}">
        <p14:creationId xmlns:p14="http://schemas.microsoft.com/office/powerpoint/2010/main" val="364331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4" y="188640"/>
            <a:ext cx="8901855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ELOS DA CADEIA – EMPRESAS </a:t>
            </a:r>
            <a:r>
              <a:rPr lang="pt-BR" sz="2400" b="1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ESPECIALIZADAS EM MONITORAMENTO ESTRUTURAL E SISTEMAS DE GESTÃO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2CC8A1C-958A-46C6-B6D6-387C796AA8D9}"/>
              </a:ext>
            </a:extLst>
          </p:cNvPr>
          <p:cNvSpPr txBox="1"/>
          <p:nvPr/>
        </p:nvSpPr>
        <p:spPr>
          <a:xfrm>
            <a:off x="222243" y="2026368"/>
            <a:ext cx="11807825" cy="877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Software (ou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software+serviço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): 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DAQSYS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lang="pt-BR" sz="1800" dirty="0"/>
              <a:t>DEWESOFT, </a:t>
            </a:r>
            <a:r>
              <a:rPr lang="pt-BR" sz="1800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ENSUS</a:t>
            </a:r>
            <a:r>
              <a:rPr lang="pt-BR" sz="1800" dirty="0"/>
              <a:t>, 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HBM (HSK),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Hexagon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SGS,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PhDsoft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Serviço: 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AJL Engenharia,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Concremat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GomesTec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 Engenharia, LSE,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Procert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Progescon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/>
                <a:cs typeface="Arial"/>
                <a:sym typeface="Arial"/>
              </a:rPr>
              <a:t>Vibracon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; 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543C214-80EE-462B-85EF-F9A5941F6673}"/>
              </a:ext>
            </a:extLst>
          </p:cNvPr>
          <p:cNvSpPr txBox="1"/>
          <p:nvPr/>
        </p:nvSpPr>
        <p:spPr>
          <a:xfrm>
            <a:off x="222243" y="949664"/>
            <a:ext cx="117475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Pode-se dividir em dois grupos distintos: empresas multinacionais ou empresas nacionais de pequeno porte, centradas em um ou dois profissionais super especializados + equipe de apoio.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3074" name="Picture 2" descr="Soluções em Monitoramento para Engenharia Civil | HBM">
            <a:extLst>
              <a:ext uri="{FF2B5EF4-FFF2-40B4-BE49-F238E27FC236}">
                <a16:creationId xmlns:a16="http://schemas.microsoft.com/office/drawing/2014/main" id="{4CFE1319-589F-4EA6-8BB9-B1C6872AD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966" y="3545736"/>
            <a:ext cx="8480068" cy="268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06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0"/>
          <p:cNvSpPr txBox="1">
            <a:spLocks noGrp="1"/>
          </p:cNvSpPr>
          <p:nvPr>
            <p:ph type="dt" idx="10"/>
          </p:nvPr>
        </p:nvSpPr>
        <p:spPr>
          <a:xfrm>
            <a:off x="47328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r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12/11/2020</a:t>
            </a:r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0"/>
          <p:cNvSpPr txBox="1">
            <a:spLocks noGrp="1"/>
          </p:cNvSpPr>
          <p:nvPr>
            <p:ph type="sldNum" idx="12"/>
          </p:nvPr>
        </p:nvSpPr>
        <p:spPr>
          <a:xfrm>
            <a:off x="9299872" y="6525345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Calibri"/>
              <a:buNone/>
            </a:pPr>
            <a:fld id="{00000000-1234-1234-1234-123412341234}" type="slidenum">
              <a:rPr lang="pt-BR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/>
          <p:nvPr/>
        </p:nvSpPr>
        <p:spPr>
          <a:xfrm>
            <a:off x="191344" y="188640"/>
            <a:ext cx="8901855" cy="648072"/>
          </a:xfrm>
          <a:prstGeom prst="homePlate">
            <a:avLst>
              <a:gd name="adj" fmla="val 50000"/>
            </a:avLst>
          </a:prstGeom>
          <a:solidFill>
            <a:srgbClr val="17365D">
              <a:alpha val="2431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4999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1D4999"/>
                </a:solidFill>
                <a:latin typeface="Calibri"/>
                <a:ea typeface="Calibri"/>
                <a:cs typeface="Calibri"/>
                <a:sym typeface="Calibri"/>
              </a:rPr>
              <a:t>ELOS DA CADEIA – EMPRESAS FORNECEDORAS DE EQUIPAMENTOS E SENSORES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BE1588B-6C7A-4A9F-B34F-77B099719F60}"/>
              </a:ext>
            </a:extLst>
          </p:cNvPr>
          <p:cNvSpPr txBox="1"/>
          <p:nvPr/>
        </p:nvSpPr>
        <p:spPr>
          <a:xfrm>
            <a:off x="191345" y="912027"/>
            <a:ext cx="11808568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t-BR" sz="1800" dirty="0"/>
              <a:t>Bosch, </a:t>
            </a:r>
            <a:r>
              <a:rPr lang="pt-BR" sz="1800" dirty="0" err="1"/>
              <a:t>Digikey</a:t>
            </a:r>
            <a:r>
              <a:rPr lang="pt-BR" sz="1800" dirty="0"/>
              <a:t>, HBM, </a:t>
            </a:r>
            <a:r>
              <a:rPr lang="pt-BR" sz="1800" dirty="0" err="1"/>
              <a:t>Leica</a:t>
            </a:r>
            <a:r>
              <a:rPr lang="pt-BR" sz="1800" dirty="0"/>
              <a:t>, </a:t>
            </a:r>
            <a:r>
              <a:rPr lang="pt-BR" sz="18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Lenox</a:t>
            </a:r>
            <a:r>
              <a:rPr lang="pt-BR" sz="1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automação e tecnologia</a:t>
            </a:r>
            <a:r>
              <a:rPr lang="pt-BR" sz="1800" dirty="0"/>
              <a:t>, MTS, </a:t>
            </a:r>
            <a:r>
              <a:rPr lang="pt-BR" sz="1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OMEGA</a:t>
            </a:r>
            <a:r>
              <a:rPr lang="pt-BR" sz="1800" dirty="0"/>
              <a:t>, </a:t>
            </a:r>
            <a:r>
              <a:rPr lang="pt-BR" sz="1800" dirty="0" err="1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Panambra</a:t>
            </a:r>
            <a:r>
              <a:rPr lang="pt-BR" sz="1800" dirty="0"/>
              <a:t> (KYOWA), PCB </a:t>
            </a:r>
            <a:r>
              <a:rPr lang="pt-BR" sz="1800" dirty="0" err="1"/>
              <a:t>Piezotronics</a:t>
            </a:r>
            <a:r>
              <a:rPr lang="pt-BR" sz="1800" dirty="0"/>
              <a:t>,</a:t>
            </a:r>
          </a:p>
          <a:p>
            <a:pPr>
              <a:spcAft>
                <a:spcPts val="1800"/>
              </a:spcAft>
            </a:pPr>
            <a:r>
              <a:rPr lang="pt-BR" sz="1800" dirty="0"/>
              <a:t>Em geral são empresas que fornecem sensores e aparelhos para diversas industrias, não apenas a construção civil.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E2EA0F8-3560-4ECF-8801-34CE62456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29" y="3136663"/>
            <a:ext cx="102870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06714"/>
      </p:ext>
    </p:extLst>
  </p:cSld>
  <p:clrMapOvr>
    <a:masterClrMapping/>
  </p:clrMapOvr>
</p:sld>
</file>

<file path=ppt/theme/theme1.xml><?xml version="1.0" encoding="utf-8"?>
<a:theme xmlns:a="http://schemas.openxmlformats.org/drawingml/2006/main" name="1_Sketchboo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1206</Words>
  <Application>Microsoft Office PowerPoint</Application>
  <PresentationFormat>Widescreen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1_Sketchbook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Bernardo</dc:creator>
  <cp:lastModifiedBy>Fernando Carvalho de Oliveira Abreu</cp:lastModifiedBy>
  <cp:revision>50</cp:revision>
  <dcterms:created xsi:type="dcterms:W3CDTF">2015-03-25T02:51:34Z</dcterms:created>
  <dcterms:modified xsi:type="dcterms:W3CDTF">2020-12-03T19:46:33Z</dcterms:modified>
</cp:coreProperties>
</file>