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306" r:id="rId5"/>
    <p:sldId id="305" r:id="rId6"/>
    <p:sldId id="304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21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62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92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72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39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79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76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49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92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00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93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2E7BA-AE03-4F1A-8925-AB271DB52995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14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6886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4400" b="1" dirty="0" smtClean="0"/>
          </a:p>
          <a:p>
            <a:pPr marL="0" indent="0" algn="ctr">
              <a:buNone/>
            </a:pPr>
            <a:endParaRPr lang="pt-BR" sz="4400" b="1" dirty="0" smtClean="0"/>
          </a:p>
          <a:p>
            <a:pPr marL="0" indent="0" algn="ctr">
              <a:buNone/>
            </a:pPr>
            <a:r>
              <a:rPr lang="pt-BR" sz="6000" b="1" dirty="0" smtClean="0"/>
              <a:t>Bem de família</a:t>
            </a:r>
          </a:p>
          <a:p>
            <a:pPr marL="0" indent="0" algn="ctr">
              <a:buNone/>
            </a:pPr>
            <a:endParaRPr lang="pt-BR" sz="2800" b="1" dirty="0" smtClean="0"/>
          </a:p>
          <a:p>
            <a:pPr marL="0" indent="0" algn="ctr">
              <a:buNone/>
            </a:pPr>
            <a:endParaRPr lang="pt-BR" sz="2800" b="1" dirty="0"/>
          </a:p>
          <a:p>
            <a:pPr marL="0" indent="0" algn="ctr">
              <a:buNone/>
            </a:pPr>
            <a:endParaRPr lang="pt-BR" sz="2800" b="1" dirty="0" smtClean="0"/>
          </a:p>
          <a:p>
            <a:pPr marL="0" indent="0" algn="ctr">
              <a:buNone/>
            </a:pPr>
            <a:endParaRPr lang="pt-BR" sz="2800" b="1" dirty="0" smtClean="0"/>
          </a:p>
          <a:p>
            <a:pPr marL="0" indent="0" algn="ctr">
              <a:buNone/>
            </a:pPr>
            <a:r>
              <a:rPr lang="pt-BR" sz="2800" b="1" dirty="0" smtClean="0"/>
              <a:t>Romualdo Baptista dos Santos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103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b="1" u="sng" dirty="0" smtClean="0"/>
              <a:t>Bibliografia</a:t>
            </a:r>
          </a:p>
          <a:p>
            <a:r>
              <a:rPr lang="pt-BR" sz="3300" dirty="0" smtClean="0"/>
              <a:t>FLÁVIO </a:t>
            </a:r>
            <a:r>
              <a:rPr lang="pt-BR" sz="3300" dirty="0"/>
              <a:t>TARTUCE, </a:t>
            </a:r>
            <a:r>
              <a:rPr lang="pt-BR" sz="3300" i="1" dirty="0"/>
              <a:t>Direito civil, vol. 5: Direito de família, </a:t>
            </a:r>
            <a:r>
              <a:rPr lang="pt-BR" sz="3300" dirty="0"/>
              <a:t>16ª edição, Rio de Janeiro: Forense, 2021.</a:t>
            </a:r>
            <a:endParaRPr lang="pt-BR" sz="3300" dirty="0" smtClean="0"/>
          </a:p>
          <a:p>
            <a:pPr marL="0" indent="0">
              <a:buNone/>
            </a:pPr>
            <a:r>
              <a:rPr lang="pt-BR" sz="4400" b="1" u="sng" dirty="0" smtClean="0"/>
              <a:t>Legislação</a:t>
            </a:r>
            <a:endParaRPr lang="pt-BR" sz="4400" dirty="0" smtClean="0"/>
          </a:p>
          <a:p>
            <a:r>
              <a:rPr lang="pt-BR" sz="3300" dirty="0" smtClean="0"/>
              <a:t>Código Civil, arts. 1.711 a 1.722.</a:t>
            </a:r>
          </a:p>
          <a:p>
            <a:r>
              <a:rPr lang="pt-BR" sz="3300" dirty="0" smtClean="0"/>
              <a:t>Lei 8.009/1990. </a:t>
            </a:r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val="30174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5400" b="1" u="sng" dirty="0" smtClean="0"/>
              <a:t>Bem de família</a:t>
            </a:r>
            <a:endParaRPr lang="pt-BR" sz="5400" dirty="0" smtClean="0"/>
          </a:p>
          <a:p>
            <a:pPr algn="just"/>
            <a:r>
              <a:rPr lang="pt-BR" sz="5400" b="1" u="sng" dirty="0" smtClean="0"/>
              <a:t>Conceito</a:t>
            </a:r>
            <a:r>
              <a:rPr lang="pt-BR" sz="5400" b="1" dirty="0" smtClean="0"/>
              <a:t>. </a:t>
            </a:r>
            <a:r>
              <a:rPr lang="pt-BR" sz="5400" dirty="0" smtClean="0"/>
              <a:t>Reserva de </a:t>
            </a:r>
            <a:r>
              <a:rPr lang="pt-BR" sz="5400" dirty="0"/>
              <a:t>uma parte do patrimônio familiar para estar a salvo da responsabilidade por dívidas. </a:t>
            </a:r>
            <a:endParaRPr lang="pt-BR" sz="5400" dirty="0" smtClean="0"/>
          </a:p>
          <a:p>
            <a:pPr algn="just"/>
            <a:r>
              <a:rPr lang="pt-BR" sz="5400" b="1" u="sng" dirty="0" smtClean="0"/>
              <a:t>Finalidade</a:t>
            </a:r>
            <a:r>
              <a:rPr lang="pt-BR" sz="5400" b="1" dirty="0" smtClean="0"/>
              <a:t>. </a:t>
            </a:r>
            <a:r>
              <a:rPr lang="pt-BR" sz="5400" dirty="0" smtClean="0"/>
              <a:t>Proteção da </a:t>
            </a:r>
            <a:r>
              <a:rPr lang="pt-BR" sz="5400" dirty="0"/>
              <a:t>entidade familiar, que </a:t>
            </a:r>
            <a:r>
              <a:rPr lang="pt-BR" sz="5400" dirty="0" smtClean="0"/>
              <a:t>pode </a:t>
            </a:r>
            <a:r>
              <a:rPr lang="pt-BR" sz="5400" dirty="0"/>
              <a:t>ser o </a:t>
            </a:r>
            <a:r>
              <a:rPr lang="pt-BR" sz="5400" dirty="0" smtClean="0"/>
              <a:t>casamento, </a:t>
            </a:r>
            <a:r>
              <a:rPr lang="pt-BR" sz="5400" dirty="0"/>
              <a:t>a união </a:t>
            </a:r>
            <a:r>
              <a:rPr lang="pt-BR" sz="5400" dirty="0" smtClean="0"/>
              <a:t>estável ou a pessoa solteira. </a:t>
            </a:r>
          </a:p>
          <a:p>
            <a:pPr algn="just"/>
            <a:r>
              <a:rPr lang="pt-BR" sz="5400" b="1" u="sng" dirty="0" smtClean="0"/>
              <a:t>Efetivação de garantia constitucional</a:t>
            </a:r>
            <a:r>
              <a:rPr lang="pt-BR" sz="5400" b="1" dirty="0" smtClean="0"/>
              <a:t>.</a:t>
            </a:r>
            <a:r>
              <a:rPr lang="pt-BR" sz="5400" dirty="0" smtClean="0"/>
              <a:t> Relaciona-se com </a:t>
            </a:r>
            <a:r>
              <a:rPr lang="pt-BR" sz="5400" dirty="0"/>
              <a:t>o direito à </a:t>
            </a:r>
            <a:r>
              <a:rPr lang="pt-BR" sz="5400" dirty="0" smtClean="0"/>
              <a:t>moradia, </a:t>
            </a:r>
            <a:r>
              <a:rPr lang="pt-BR" sz="5400" dirty="0"/>
              <a:t>erigida recentemente à condição de garantia constitucional (CF, art. 6º).</a:t>
            </a:r>
            <a:endParaRPr lang="pt-BR" sz="5200" dirty="0" smtClean="0"/>
          </a:p>
        </p:txBody>
      </p:sp>
    </p:spTree>
    <p:extLst>
      <p:ext uri="{BB962C8B-B14F-4D97-AF65-F5344CB8AC3E}">
        <p14:creationId xmlns:p14="http://schemas.microsoft.com/office/powerpoint/2010/main" val="340699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sz="4800" b="1" u="sng" dirty="0" smtClean="0"/>
              <a:t>Bem de família convencional </a:t>
            </a:r>
            <a:endParaRPr lang="pt-BR" sz="4800" dirty="0" smtClean="0"/>
          </a:p>
          <a:p>
            <a:r>
              <a:rPr lang="pt-BR" sz="5200" dirty="0" smtClean="0"/>
              <a:t>CC, arts. 1.711 a 1.722</a:t>
            </a:r>
          </a:p>
          <a:p>
            <a:r>
              <a:rPr lang="pt-BR" sz="5200" dirty="0" smtClean="0"/>
              <a:t>Os cônjuges ou entidade familiar</a:t>
            </a:r>
          </a:p>
          <a:p>
            <a:r>
              <a:rPr lang="pt-BR" sz="5200" dirty="0" smtClean="0"/>
              <a:t>Até 1/3 do patrimônio</a:t>
            </a:r>
          </a:p>
          <a:p>
            <a:r>
              <a:rPr lang="pt-BR" sz="5200" dirty="0" smtClean="0"/>
              <a:t>Salvo obrigações </a:t>
            </a:r>
            <a:r>
              <a:rPr lang="pt-BR" sz="5200" i="1" dirty="0" err="1" smtClean="0"/>
              <a:t>propter</a:t>
            </a:r>
            <a:r>
              <a:rPr lang="pt-BR" sz="5200" i="1" dirty="0" smtClean="0"/>
              <a:t> rem</a:t>
            </a:r>
            <a:endParaRPr lang="pt-BR" sz="5200" dirty="0" smtClean="0"/>
          </a:p>
          <a:p>
            <a:r>
              <a:rPr lang="pt-BR" sz="5200" dirty="0" smtClean="0"/>
              <a:t>Pode ser por testamento ou doação</a:t>
            </a:r>
          </a:p>
          <a:p>
            <a:r>
              <a:rPr lang="pt-BR" sz="5200" dirty="0" smtClean="0"/>
              <a:t>Registro no Cartório de Imóveis</a:t>
            </a:r>
          </a:p>
        </p:txBody>
      </p:sp>
    </p:spTree>
    <p:extLst>
      <p:ext uri="{BB962C8B-B14F-4D97-AF65-F5344CB8AC3E}">
        <p14:creationId xmlns:p14="http://schemas.microsoft.com/office/powerpoint/2010/main" val="390254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sz="5400" b="1" u="sng" dirty="0" smtClean="0"/>
              <a:t>Bem de família legal</a:t>
            </a:r>
            <a:endParaRPr lang="pt-BR" sz="5400" dirty="0" smtClean="0"/>
          </a:p>
          <a:p>
            <a:r>
              <a:rPr lang="pt-BR" sz="5200" dirty="0" smtClean="0"/>
              <a:t>Legal, Lei 8.009/90</a:t>
            </a:r>
          </a:p>
          <a:p>
            <a:r>
              <a:rPr lang="pt-BR" sz="5200" dirty="0" smtClean="0"/>
              <a:t>Norma de ordem pública</a:t>
            </a:r>
          </a:p>
          <a:p>
            <a:r>
              <a:rPr lang="pt-BR" sz="5200" dirty="0" smtClean="0"/>
              <a:t>Envolve o imóvel residencial e tudo que o guarnece</a:t>
            </a:r>
          </a:p>
          <a:p>
            <a:r>
              <a:rPr lang="pt-BR" sz="5200" dirty="0" smtClean="0"/>
              <a:t>Salvo dívidas </a:t>
            </a:r>
            <a:r>
              <a:rPr lang="pt-BR" sz="5200" i="1" dirty="0" err="1" smtClean="0"/>
              <a:t>propter</a:t>
            </a:r>
            <a:r>
              <a:rPr lang="pt-BR" sz="5200" i="1" dirty="0" smtClean="0"/>
              <a:t> rem</a:t>
            </a:r>
          </a:p>
          <a:p>
            <a:r>
              <a:rPr lang="pt-BR" sz="5200" dirty="0" smtClean="0"/>
              <a:t>Exceções (art. 3º)</a:t>
            </a:r>
          </a:p>
          <a:p>
            <a:r>
              <a:rPr lang="pt-BR" sz="5200" dirty="0" smtClean="0"/>
              <a:t>O problema da fiança em contrato de </a:t>
            </a:r>
            <a:r>
              <a:rPr lang="pt-BR" sz="5200" dirty="0" smtClean="0"/>
              <a:t>locação. </a:t>
            </a:r>
          </a:p>
          <a:p>
            <a:r>
              <a:rPr lang="pt-BR" sz="5200" dirty="0" smtClean="0"/>
              <a:t>STF (Tema 1.037), STJ (Tema 1.091) – É penhorável o imóvel do fiador em locação comercial</a:t>
            </a:r>
          </a:p>
          <a:p>
            <a:r>
              <a:rPr lang="pt-BR" sz="5200" dirty="0" smtClean="0"/>
              <a:t>STF (RE 605.709) – É impenhorável o imóvel do locatário</a:t>
            </a:r>
          </a:p>
          <a:p>
            <a:r>
              <a:rPr lang="pt-BR" sz="5200" dirty="0" smtClean="0"/>
              <a:t>STJ – Bem de família e direito à moradia pessoa idosa</a:t>
            </a:r>
            <a:endParaRPr lang="pt-BR" sz="5200" dirty="0" smtClean="0"/>
          </a:p>
        </p:txBody>
      </p:sp>
    </p:spTree>
    <p:extLst>
      <p:ext uri="{BB962C8B-B14F-4D97-AF65-F5344CB8AC3E}">
        <p14:creationId xmlns:p14="http://schemas.microsoft.com/office/powerpoint/2010/main" val="2481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4400" b="1" u="sng" dirty="0" smtClean="0"/>
          </a:p>
          <a:p>
            <a:pPr marL="0" indent="0">
              <a:buNone/>
            </a:pPr>
            <a:endParaRPr lang="pt-BR" sz="4400" b="1" u="sng" dirty="0"/>
          </a:p>
          <a:p>
            <a:pPr marL="0" indent="0">
              <a:buNone/>
            </a:pPr>
            <a:endParaRPr lang="pt-BR" sz="4400" b="1" u="sng" dirty="0" smtClean="0"/>
          </a:p>
          <a:p>
            <a:pPr marL="0" indent="0" algn="ctr">
              <a:buNone/>
            </a:pPr>
            <a:r>
              <a:rPr lang="pt-BR" sz="4800" b="1" dirty="0" smtClean="0"/>
              <a:t>Fim</a:t>
            </a:r>
            <a:endParaRPr lang="pt-BR" sz="4800" dirty="0"/>
          </a:p>
          <a:p>
            <a:endParaRPr lang="pt-BR" sz="4000" dirty="0"/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78268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233</Words>
  <Application>Microsoft Office PowerPoint</Application>
  <PresentationFormat>Apresentação na tela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Romualdo</dc:creator>
  <cp:lastModifiedBy>Romualdo Baptista dos Santos</cp:lastModifiedBy>
  <cp:revision>61</cp:revision>
  <dcterms:created xsi:type="dcterms:W3CDTF">2019-04-04T19:29:27Z</dcterms:created>
  <dcterms:modified xsi:type="dcterms:W3CDTF">2023-03-21T22:36:37Z</dcterms:modified>
</cp:coreProperties>
</file>