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8" r:id="rId5"/>
    <p:sldId id="259" r:id="rId6"/>
    <p:sldId id="260" r:id="rId7"/>
    <p:sldId id="261" r:id="rId8"/>
    <p:sldId id="262" r:id="rId9"/>
    <p:sldId id="268" r:id="rId10"/>
    <p:sldId id="296" r:id="rId11"/>
    <p:sldId id="263" r:id="rId12"/>
    <p:sldId id="264" r:id="rId13"/>
    <p:sldId id="265" r:id="rId14"/>
    <p:sldId id="297" r:id="rId15"/>
    <p:sldId id="266" r:id="rId16"/>
    <p:sldId id="298" r:id="rId17"/>
    <p:sldId id="267" r:id="rId18"/>
    <p:sldId id="299" r:id="rId19"/>
    <p:sldId id="269" r:id="rId20"/>
    <p:sldId id="300" r:id="rId21"/>
    <p:sldId id="270" r:id="rId22"/>
    <p:sldId id="271" r:id="rId23"/>
    <p:sldId id="274" r:id="rId24"/>
    <p:sldId id="275" r:id="rId25"/>
    <p:sldId id="302" r:id="rId26"/>
    <p:sldId id="304" r:id="rId27"/>
    <p:sldId id="303" r:id="rId28"/>
    <p:sldId id="305" r:id="rId29"/>
    <p:sldId id="306" r:id="rId30"/>
    <p:sldId id="276" r:id="rId31"/>
    <p:sldId id="272" r:id="rId32"/>
    <p:sldId id="273" r:id="rId33"/>
    <p:sldId id="277" r:id="rId34"/>
    <p:sldId id="278" r:id="rId35"/>
    <p:sldId id="279" r:id="rId36"/>
    <p:sldId id="280" r:id="rId37"/>
    <p:sldId id="294" r:id="rId38"/>
    <p:sldId id="281" r:id="rId39"/>
    <p:sldId id="282" r:id="rId40"/>
    <p:sldId id="283" r:id="rId41"/>
    <p:sldId id="284" r:id="rId42"/>
    <p:sldId id="285" r:id="rId43"/>
    <p:sldId id="286" r:id="rId44"/>
    <p:sldId id="301" r:id="rId45"/>
    <p:sldId id="289" r:id="rId46"/>
    <p:sldId id="290" r:id="rId47"/>
    <p:sldId id="307" r:id="rId48"/>
    <p:sldId id="308" r:id="rId49"/>
    <p:sldId id="309" r:id="rId50"/>
    <p:sldId id="310" r:id="rId51"/>
    <p:sldId id="315" r:id="rId52"/>
    <p:sldId id="311" r:id="rId53"/>
    <p:sldId id="316" r:id="rId54"/>
    <p:sldId id="317" r:id="rId5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636066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12/09/2017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val="85910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12/09/2017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12/09/2017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p14="http://schemas.microsoft.com/office/powerpoint/2010/main"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5800" y="2130425"/>
            <a:ext cx="7772400" cy="1470025"/>
          </a:xfrm>
        </p:spPr>
        <p:txBody>
          <a:bodyPr/>
          <a:lstStyle/>
          <a:p>
            <a:r>
              <a:rPr lang="pt-BR" b="1" dirty="0" smtClean="0">
                <a:solidFill>
                  <a:srgbClr val="002060"/>
                </a:solidFill>
              </a:rPr>
              <a:t>Gestão de Políticas Públicas</a:t>
            </a:r>
            <a:endParaRPr lang="pt-BR" b="1" dirty="0">
              <a:solidFill>
                <a:srgbClr val="002060"/>
              </a:solidFill>
            </a:endParaRPr>
          </a:p>
        </p:txBody>
      </p:sp>
      <p:sp>
        <p:nvSpPr>
          <p:cNvPr id="3" name="Subtítulo 2"/>
          <p:cNvSpPr>
            <a:spLocks noGrp="1"/>
          </p:cNvSpPr>
          <p:nvPr>
            <p:ph type="subTitle" idx="4294967295"/>
          </p:nvPr>
        </p:nvSpPr>
        <p:spPr>
          <a:xfrm>
            <a:off x="1371600" y="3429000"/>
            <a:ext cx="6400800" cy="2209800"/>
          </a:xfrm>
        </p:spPr>
        <p:txBody>
          <a:bodyPr>
            <a:normAutofit fontScale="62500" lnSpcReduction="20000"/>
          </a:bodyPr>
          <a:lstStyle/>
          <a:p>
            <a:pPr algn="ctr">
              <a:buNone/>
            </a:pPr>
            <a:r>
              <a:rPr lang="pt-BR" sz="3800" b="1" dirty="0" smtClean="0">
                <a:solidFill>
                  <a:srgbClr val="FF0000"/>
                </a:solidFill>
              </a:rPr>
              <a:t>Disciplina  ACH 3434 – Direito Administrativo</a:t>
            </a:r>
          </a:p>
          <a:p>
            <a:pPr algn="ctr">
              <a:buNone/>
            </a:pPr>
            <a:endParaRPr lang="pt-BR" sz="3800" b="1" dirty="0" smtClean="0">
              <a:solidFill>
                <a:srgbClr val="002060"/>
              </a:solidFill>
            </a:endParaRPr>
          </a:p>
          <a:p>
            <a:pPr algn="ctr">
              <a:buNone/>
            </a:pPr>
            <a:r>
              <a:rPr lang="pt-BR" sz="5100" b="1" dirty="0" smtClean="0">
                <a:solidFill>
                  <a:srgbClr val="0070C0"/>
                </a:solidFill>
              </a:rPr>
              <a:t> </a:t>
            </a:r>
            <a:r>
              <a:rPr lang="pt-BR" sz="5100" b="1" dirty="0" smtClean="0">
                <a:solidFill>
                  <a:srgbClr val="494D77"/>
                </a:solidFill>
              </a:rPr>
              <a:t>Aulas 10 e 11 – Serviço Público</a:t>
            </a:r>
          </a:p>
          <a:p>
            <a:endParaRPr lang="pt-BR" b="1" dirty="0" smtClean="0">
              <a:solidFill>
                <a:srgbClr val="002060"/>
              </a:solidFill>
            </a:endParaRPr>
          </a:p>
          <a:p>
            <a:endParaRPr lang="pt-BR" b="1" dirty="0" smtClean="0">
              <a:solidFill>
                <a:srgbClr val="002060"/>
              </a:solidFill>
            </a:endParaRPr>
          </a:p>
          <a:p>
            <a:pPr algn="ctr"/>
            <a:r>
              <a:rPr lang="pt-BR" sz="3600" b="1" dirty="0" smtClean="0">
                <a:latin typeface="Baskerville Old Face" panose="02020602080505020303" pitchFamily="18" charset="0"/>
              </a:rPr>
              <a:t>Prof. Dra. Ana Carla </a:t>
            </a:r>
            <a:r>
              <a:rPr lang="pt-BR" sz="3600" b="1" dirty="0" err="1" smtClean="0">
                <a:latin typeface="Baskerville Old Face" panose="02020602080505020303" pitchFamily="18" charset="0"/>
              </a:rPr>
              <a:t>Bliacheriene</a:t>
            </a:r>
            <a:endParaRPr lang="pt-BR" sz="3600" b="1" dirty="0" smtClean="0">
              <a:latin typeface="Baskerville Old Face" panose="02020602080505020303" pitchFamily="18" charset="0"/>
            </a:endParaRPr>
          </a:p>
          <a:p>
            <a:endParaRPr lang="pt-BR" dirty="0"/>
          </a:p>
        </p:txBody>
      </p:sp>
    </p:spTree>
    <p:extLst>
      <p:ext uri="{BB962C8B-B14F-4D97-AF65-F5344CB8AC3E}">
        <p14:creationId xmlns:p14="http://schemas.microsoft.com/office/powerpoint/2010/main"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 Para ele “serviço público é toda atividade de oferecimento de utilidade pública ou comodidade material </a:t>
            </a:r>
            <a:r>
              <a:rPr lang="pt-BR" dirty="0" err="1" smtClean="0"/>
              <a:t>fruível</a:t>
            </a:r>
            <a:r>
              <a:rPr lang="pt-BR" dirty="0" smtClean="0"/>
              <a:t> diretamente pelos administrados, </a:t>
            </a:r>
            <a:r>
              <a:rPr lang="pt-BR" i="1" dirty="0" smtClean="0"/>
              <a:t>prestado pelo Estado ou por quem lhe faça as vezes”(Prestação de serviços Públicos e Administração Indireta</a:t>
            </a:r>
            <a:r>
              <a:rPr lang="pt-BR" dirty="0" smtClean="0"/>
              <a:t>, 1975b, pag. 20)</a:t>
            </a:r>
            <a:endParaRPr lang="pt-BR" dirty="0"/>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Na escola do serviço público, atribuída a </a:t>
            </a:r>
            <a:r>
              <a:rPr lang="pt-BR" dirty="0" err="1" smtClean="0"/>
              <a:t>Duguit</a:t>
            </a:r>
            <a:r>
              <a:rPr lang="pt-BR" dirty="0" smtClean="0"/>
              <a:t> e </a:t>
            </a:r>
            <a:r>
              <a:rPr lang="pt-BR" dirty="0" err="1" smtClean="0"/>
              <a:t>Jèze</a:t>
            </a:r>
            <a:r>
              <a:rPr lang="pt-BR" dirty="0" smtClean="0"/>
              <a:t>, confunde-se a </a:t>
            </a:r>
            <a:r>
              <a:rPr lang="pt-BR" i="1" dirty="0" smtClean="0"/>
              <a:t>função pública, </a:t>
            </a:r>
            <a:r>
              <a:rPr lang="pt-BR" dirty="0" smtClean="0"/>
              <a:t>como desempenho de atividades públicas, com os </a:t>
            </a:r>
            <a:r>
              <a:rPr lang="pt-BR" i="1" dirty="0" smtClean="0"/>
              <a:t>serviços públicos</a:t>
            </a:r>
            <a:r>
              <a:rPr lang="pt-BR" dirty="0" smtClean="0"/>
              <a:t>, que é a prestação oferecida. Daí por que, embora tenha tido grande importância por haver destacado o Direito Administrativo como Direito Público, as conclusões desta escola não correspondem ao que hoje se pode entender como serviço público. Principalmente pelo fato de que não leva em consideração a gestão privada dos serviços públicos, cada vez mais em voga.</a:t>
            </a:r>
          </a:p>
        </p:txBody>
      </p:sp>
      <p:sp>
        <p:nvSpPr>
          <p:cNvPr id="3" name="Título 2"/>
          <p:cNvSpPr>
            <a:spLocks noGrp="1"/>
          </p:cNvSpPr>
          <p:nvPr>
            <p:ph type="title"/>
          </p:nvPr>
        </p:nvSpPr>
        <p:spPr/>
        <p:txBody>
          <a:bodyPr>
            <a:normAutofit/>
          </a:bodyPr>
          <a:lstStyle/>
          <a:p>
            <a:pPr algn="l"/>
            <a:r>
              <a:rPr lang="pt-BR" sz="3200" b="1" dirty="0" smtClean="0"/>
              <a:t>Conceito de serviço público na doutrina</a:t>
            </a:r>
            <a:endParaRPr lang="pt-B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ideia de serviço público nos moldes preconizados por </a:t>
            </a:r>
            <a:r>
              <a:rPr lang="pt-BR" dirty="0" err="1" smtClean="0"/>
              <a:t>Duguit</a:t>
            </a:r>
            <a:r>
              <a:rPr lang="pt-BR" dirty="0" smtClean="0"/>
              <a:t> e </a:t>
            </a:r>
            <a:r>
              <a:rPr lang="pt-BR" dirty="0" err="1" smtClean="0"/>
              <a:t>Jèze</a:t>
            </a:r>
            <a:r>
              <a:rPr lang="pt-BR" dirty="0" smtClean="0"/>
              <a:t> foi válida para uma época em que só o Estado prestava serviços de interesse geral da sociedade, sendo portanto mais clara a distinção entre serviços públicos e atividades privadas: bastava verificar-se quem era o prestador, para desde logo se saber sua natureza, se pública ou privada. O critério era subjetivo e relevante o sujeito ativo.</a:t>
            </a:r>
          </a:p>
          <a:p>
            <a:endParaRPr lang="pt-BR"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t>Conceito de serviço público na doutrina</a:t>
            </a:r>
            <a:endParaRPr lang="pt-B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Estabelecer o que era serviço público não significava divagação estéril: estabelecia limites entre o que poderia e o que não poderia ser objeto de questionamento judicial.</a:t>
            </a:r>
          </a:p>
          <a:p>
            <a:r>
              <a:rPr lang="pt-BR" dirty="0" smtClean="0"/>
              <a:t>Outro importante autor francês, Jean </a:t>
            </a:r>
            <a:r>
              <a:rPr lang="pt-BR" dirty="0" err="1" smtClean="0"/>
              <a:t>Rivero</a:t>
            </a:r>
            <a:r>
              <a:rPr lang="pt-BR" dirty="0" smtClean="0"/>
              <a:t>, discorda da exclusividade do Direito Administrativo para explicar todas as peculiaridades desse ramo do Direito tão somente pelas necessidades da prestação de serviços pelo Estado, </a:t>
            </a:r>
            <a:r>
              <a:rPr lang="pt-BR" dirty="0" err="1" smtClean="0"/>
              <a:t>v</a:t>
            </a:r>
            <a:r>
              <a:rPr lang="pt-BR" i="1" dirty="0" err="1" smtClean="0"/>
              <a:t>erbis</a:t>
            </a:r>
            <a:r>
              <a:rPr lang="pt-BR" dirty="0" smtClean="0"/>
              <a:t>:</a:t>
            </a:r>
          </a:p>
          <a:p>
            <a:endParaRPr lang="pt-BR" dirty="0"/>
          </a:p>
        </p:txBody>
      </p:sp>
      <p:sp>
        <p:nvSpPr>
          <p:cNvPr id="3" name="Título 2"/>
          <p:cNvSpPr>
            <a:spLocks noGrp="1"/>
          </p:cNvSpPr>
          <p:nvPr>
            <p:ph type="title"/>
          </p:nvPr>
        </p:nvSpPr>
        <p:spPr/>
        <p:txBody>
          <a:bodyPr>
            <a:normAutofit/>
          </a:bodyPr>
          <a:lstStyle/>
          <a:p>
            <a:pPr algn="l"/>
            <a:r>
              <a:rPr lang="pt-BR" sz="3200" b="1" dirty="0" smtClean="0"/>
              <a:t>Conceito de serviço público na doutrina</a:t>
            </a:r>
            <a:endParaRPr lang="pt-B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t>
            </a:r>
            <a:r>
              <a:rPr lang="pt-BR" dirty="0" smtClean="0">
                <a:latin typeface="Berlin Sans FB" pitchFamily="34" charset="0"/>
              </a:rPr>
              <a:t>A escola do serviço público acreditou poder explicar todas as peculiaridades do direito administrativo pelas necessidades do serviço público; no entanto cometeu o erro de não prestar suficiente atenção à exceção que acompanhava o princípio, quer dizer, a gestão privada dos serviços públicos, atribuindo assim ao princípio um alcance mais lato do que a jurisprudência lhe dava </a:t>
            </a:r>
            <a:r>
              <a:rPr lang="pt-BR" dirty="0" smtClean="0"/>
              <a:t>(</a:t>
            </a:r>
            <a:r>
              <a:rPr lang="pt-BR" i="1" dirty="0" smtClean="0"/>
              <a:t>Direito Administrativo</a:t>
            </a:r>
            <a:r>
              <a:rPr lang="pt-BR" dirty="0" smtClean="0"/>
              <a:t>, 1982, p. 192).</a:t>
            </a:r>
            <a:endParaRPr lang="pt-BR" dirty="0"/>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Atualmente a noção de serviço público mais aceita, no Brasil, é: a</a:t>
            </a:r>
            <a:r>
              <a:rPr lang="pt-BR" b="1" dirty="0" smtClean="0"/>
              <a:t> atividade </a:t>
            </a:r>
            <a:r>
              <a:rPr lang="pt-BR" dirty="0" smtClean="0"/>
              <a:t>para satisfação de uma necessidade de interesse geral ou coletiva, prestada pelo Estado ou por seus delegados, nos limites da Constituição e das leis.</a:t>
            </a:r>
          </a:p>
          <a:p>
            <a:endParaRPr lang="pt-BR" dirty="0"/>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Assim, a expressão “serviço público” não significa Estado, órgão, entidade ou agente. Significa, sim, prestação material, concreta, endereçada a um número indeterminado de pessoas administradas e de interesse dessas mesmas pessoas. E, ainda, nem todas as prestações materiais – como muitas vezes parece aos leigos –, mas apenas aquelas cujas características, regime jurídico e posição constitucional as identificam como tais.</a:t>
            </a:r>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dirty="0" smtClean="0"/>
              <a:t>A Constituição brasileira estabelece quais são as atividades de natureza pública, nos </a:t>
            </a:r>
            <a:r>
              <a:rPr lang="pt-BR" dirty="0" err="1" smtClean="0"/>
              <a:t>arts</a:t>
            </a:r>
            <a:r>
              <a:rPr lang="pt-BR" dirty="0" smtClean="0"/>
              <a:t>.:</a:t>
            </a:r>
          </a:p>
          <a:p>
            <a:r>
              <a:rPr lang="pt-BR" dirty="0" smtClean="0"/>
              <a:t>- 21, XIV (polícia civil, polícia militar, corpo de bombeiros e assistência financeira do Distrito Federal); </a:t>
            </a:r>
          </a:p>
          <a:p>
            <a:r>
              <a:rPr lang="pt-BR" dirty="0" smtClean="0"/>
              <a:t>- 30, V (transporte coletivo); </a:t>
            </a:r>
          </a:p>
          <a:p>
            <a:r>
              <a:rPr lang="pt-BR" dirty="0" smtClean="0"/>
              <a:t>- 139, VI (intervenção nas empresas de serviços públicos);</a:t>
            </a:r>
          </a:p>
          <a:p>
            <a:r>
              <a:rPr lang="pt-BR" dirty="0" smtClean="0"/>
              <a:t>- 145, II (instituição de taxas pela utilização, efetiva ou potencial, de serviços públicos específicos e divisíveis); </a:t>
            </a:r>
          </a:p>
          <a:p>
            <a:r>
              <a:rPr lang="pt-BR" dirty="0" smtClean="0"/>
              <a:t>- 175 (concessão ou permissão, sempre através de licitação, da prestação de serviços públicos); </a:t>
            </a:r>
          </a:p>
          <a:p>
            <a:endParaRPr lang="pt-BR" dirty="0"/>
          </a:p>
        </p:txBody>
      </p:sp>
      <p:sp>
        <p:nvSpPr>
          <p:cNvPr id="3" name="Título 2"/>
          <p:cNvSpPr>
            <a:spLocks noGrp="1"/>
          </p:cNvSpPr>
          <p:nvPr>
            <p:ph type="title"/>
          </p:nvPr>
        </p:nvSpPr>
        <p:spPr/>
        <p:txBody>
          <a:bodyPr>
            <a:normAutofit/>
          </a:bodyPr>
          <a:lstStyle/>
          <a:p>
            <a:pPr algn="l"/>
            <a:r>
              <a:rPr lang="pt-BR" sz="3200" b="1" dirty="0" smtClean="0"/>
              <a:t>Conceito de serviço público</a:t>
            </a:r>
            <a:endParaRPr lang="pt-B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- 202, § 5</a:t>
            </a:r>
            <a:r>
              <a:rPr lang="pt-BR" u="heavy" baseline="30000" dirty="0" smtClean="0"/>
              <a:t>o</a:t>
            </a:r>
            <a:r>
              <a:rPr lang="pt-BR" dirty="0" smtClean="0"/>
              <a:t> (relações do Estado com entidades de previdência privada); </a:t>
            </a:r>
          </a:p>
          <a:p>
            <a:r>
              <a:rPr lang="pt-BR" dirty="0" smtClean="0"/>
              <a:t>- 241 (gestão associada de serviços públicos) e;</a:t>
            </a:r>
          </a:p>
          <a:p>
            <a:r>
              <a:rPr lang="pt-BR" dirty="0" smtClean="0"/>
              <a:t>- ADCT, art. 66 (telecomunicações).</a:t>
            </a:r>
            <a:endParaRPr lang="pt-BR" dirty="0"/>
          </a:p>
        </p:txBody>
      </p:sp>
      <p:sp>
        <p:nvSpPr>
          <p:cNvPr id="3" name="Título 2"/>
          <p:cNvSpPr>
            <a:spLocks noGrp="1"/>
          </p:cNvSpPr>
          <p:nvPr>
            <p:ph type="title"/>
          </p:nvPr>
        </p:nvSpPr>
        <p:spPr/>
        <p:txBody>
          <a:bodyPr/>
          <a:lstStyle/>
          <a:p>
            <a:pPr algn="l"/>
            <a:r>
              <a:rPr lang="pt-BR" b="1" dirty="0" smtClean="0"/>
              <a:t>Conceito de serviço público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O serviço público deve corresponder ao desempenho de uma prestação administrativa. A titularidade deve ser do Estado, ressalvada a possibilidade de particulares atuarem como delegados do Poder Público. A atividade deve ser submetida ao regime jurídico de Direito Público e sujeita a princípios específicos.</a:t>
            </a:r>
          </a:p>
          <a:p>
            <a:endParaRPr lang="pt-BR" dirty="0"/>
          </a:p>
        </p:txBody>
      </p:sp>
      <p:sp>
        <p:nvSpPr>
          <p:cNvPr id="3" name="Título 2"/>
          <p:cNvSpPr>
            <a:spLocks noGrp="1"/>
          </p:cNvSpPr>
          <p:nvPr>
            <p:ph type="title"/>
          </p:nvPr>
        </p:nvSpPr>
        <p:spPr/>
        <p:txBody>
          <a:bodyPr>
            <a:normAutofit/>
          </a:bodyPr>
          <a:lstStyle/>
          <a:p>
            <a:r>
              <a:rPr lang="pt-BR" sz="3200" b="1" dirty="0" smtClean="0"/>
              <a:t>Serviços públicos e </a:t>
            </a:r>
            <a:br>
              <a:rPr lang="pt-BR" sz="3200" b="1" dirty="0" smtClean="0"/>
            </a:br>
            <a:r>
              <a:rPr lang="pt-BR" sz="3200" b="1" dirty="0" smtClean="0"/>
              <a:t>de utilidade pública</a:t>
            </a:r>
            <a:endParaRPr lang="pt-BR"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Dentro do Direito Administrativo a prestação do serviço público enquadra-se </a:t>
            </a:r>
            <a:r>
              <a:rPr lang="pt-BR" dirty="0" smtClean="0">
                <a:latin typeface="Berlin Sans FB Demi" pitchFamily="34" charset="0"/>
              </a:rPr>
              <a:t>como função administrativa do Estado.</a:t>
            </a:r>
          </a:p>
          <a:p>
            <a:r>
              <a:rPr lang="pt-BR" dirty="0" smtClean="0"/>
              <a:t>Determinadas atividades econômicas, de caráter não exclusivamente público, são declaradas por lei como “serviço público”</a:t>
            </a:r>
          </a:p>
          <a:p>
            <a:endParaRPr lang="pt-BR" dirty="0"/>
          </a:p>
        </p:txBody>
      </p:sp>
      <p:sp>
        <p:nvSpPr>
          <p:cNvPr id="3" name="Título 2"/>
          <p:cNvSpPr>
            <a:spLocks noGrp="1"/>
          </p:cNvSpPr>
          <p:nvPr>
            <p:ph type="title"/>
          </p:nvPr>
        </p:nvSpPr>
        <p:spPr/>
        <p:txBody>
          <a:bodyPr/>
          <a:lstStyle/>
          <a:p>
            <a:r>
              <a:rPr lang="pt-BR" dirty="0" smtClean="0"/>
              <a:t>Serviço público</a:t>
            </a:r>
            <a:endParaRPr lang="pt-BR" dirty="0"/>
          </a:p>
        </p:txBody>
      </p:sp>
    </p:spTree>
    <p:extLst>
      <p:ext uri="{BB962C8B-B14F-4D97-AF65-F5344CB8AC3E}">
        <p14:creationId xmlns:p14="http://schemas.microsoft.com/office/powerpoint/2010/main" val="76133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smtClean="0"/>
              <a:t>Não se confunde com “serviços de utilidade pública”, até porque estes não estão sujeitos a regime jurídico de Direito Público, exceto o fato de estarem sujeitos a autorizações administrativas.</a:t>
            </a:r>
          </a:p>
          <a:p>
            <a:endParaRPr lang="pt-BR" dirty="0"/>
          </a:p>
        </p:txBody>
      </p:sp>
      <p:sp>
        <p:nvSpPr>
          <p:cNvPr id="3" name="Título 2"/>
          <p:cNvSpPr>
            <a:spLocks noGrp="1"/>
          </p:cNvSpPr>
          <p:nvPr>
            <p:ph type="title"/>
          </p:nvPr>
        </p:nvSpPr>
        <p:spPr>
          <a:xfrm>
            <a:off x="179512" y="119906"/>
            <a:ext cx="8775396" cy="1148854"/>
          </a:xfrm>
        </p:spPr>
        <p:txBody>
          <a:bodyPr>
            <a:normAutofit fontScale="90000"/>
          </a:bodyPr>
          <a:lstStyle/>
          <a:p>
            <a:r>
              <a:rPr lang="pt-BR" b="1" dirty="0" smtClean="0"/>
              <a:t>Serviços públicos e </a:t>
            </a:r>
            <a:br>
              <a:rPr lang="pt-BR" b="1" dirty="0" smtClean="0"/>
            </a:br>
            <a:r>
              <a:rPr lang="pt-BR" b="1" dirty="0" smtClean="0"/>
              <a:t>de utilidade pública</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Conclui-se que há serviços que são obrigatoriamente públicos (aqueles cuja prestação é reservada ao Estado), serviços que podem ser públicos (os que o Estado e também os particulares podem prestar) e serviços que não podem ser públicos (os reservados aos particulares) </a:t>
            </a:r>
            <a:endParaRPr lang="pt-BR" dirty="0"/>
          </a:p>
        </p:txBody>
      </p:sp>
      <p:sp>
        <p:nvSpPr>
          <p:cNvPr id="3" name="Título 2"/>
          <p:cNvSpPr>
            <a:spLocks noGrp="1"/>
          </p:cNvSpPr>
          <p:nvPr>
            <p:ph type="title"/>
          </p:nvPr>
        </p:nvSpPr>
        <p:spPr/>
        <p:txBody>
          <a:bodyPr>
            <a:normAutofit fontScale="90000"/>
          </a:bodyPr>
          <a:lstStyle/>
          <a:p>
            <a:r>
              <a:rPr lang="pt-BR" b="1" dirty="0" smtClean="0"/>
              <a:t>Serviços públicos e </a:t>
            </a:r>
            <a:br>
              <a:rPr lang="pt-BR" b="1" dirty="0" smtClean="0"/>
            </a:br>
            <a:r>
              <a:rPr lang="pt-BR" b="1" dirty="0" smtClean="0"/>
              <a:t>de utilidade pública</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menção a serviços que são reservados aos particulares e àqueles que tanto podem ser prestados por particulares como pelo Poder Público serve para delimitar o conceito: são públicos os serviços assim definidos pela Constituição, prestados pelo Estado ou por seus concessionários ou permissionários, sob regime jurídico de Direito Público. Os de.mais não são</a:t>
            </a:r>
            <a:endParaRPr lang="pt-BR" dirty="0"/>
          </a:p>
        </p:txBody>
      </p:sp>
      <p:sp>
        <p:nvSpPr>
          <p:cNvPr id="3" name="Título 2"/>
          <p:cNvSpPr>
            <a:spLocks noGrp="1"/>
          </p:cNvSpPr>
          <p:nvPr>
            <p:ph type="title"/>
          </p:nvPr>
        </p:nvSpPr>
        <p:spPr/>
        <p:txBody>
          <a:bodyPr>
            <a:normAutofit fontScale="90000"/>
          </a:bodyPr>
          <a:lstStyle/>
          <a:p>
            <a:r>
              <a:rPr lang="pt-BR" b="1" dirty="0" smtClean="0"/>
              <a:t>Serviços públicos e </a:t>
            </a:r>
            <a:br>
              <a:rPr lang="pt-BR" b="1" dirty="0" smtClean="0"/>
            </a:br>
            <a:r>
              <a:rPr lang="pt-BR" b="1" dirty="0" smtClean="0"/>
              <a:t>de utilidade pública</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pPr marL="0" indent="0">
              <a:buNone/>
            </a:pPr>
            <a:r>
              <a:rPr lang="en-US" sz="2600" b="1" u="sng" dirty="0" smtClean="0"/>
              <a:t>* </a:t>
            </a:r>
            <a:r>
              <a:rPr lang="en-US" sz="2600" b="1" u="sng" dirty="0" err="1" smtClean="0"/>
              <a:t>Sujeito</a:t>
            </a:r>
            <a:r>
              <a:rPr lang="en-US" sz="2600" b="1" u="sng" dirty="0" smtClean="0"/>
              <a:t> </a:t>
            </a:r>
            <a:r>
              <a:rPr lang="en-US" sz="2600" b="1" u="sng" dirty="0" err="1" smtClean="0"/>
              <a:t>estatal</a:t>
            </a:r>
            <a:r>
              <a:rPr lang="en-US" sz="2600" dirty="0" smtClean="0"/>
              <a:t>: </a:t>
            </a:r>
            <a:r>
              <a:rPr lang="en-US" sz="2600" dirty="0" err="1" smtClean="0"/>
              <a:t>os</a:t>
            </a:r>
            <a:r>
              <a:rPr lang="en-US" sz="2600" dirty="0" smtClean="0"/>
              <a:t> </a:t>
            </a:r>
            <a:r>
              <a:rPr lang="en-US" sz="2600" dirty="0" err="1" smtClean="0"/>
              <a:t>serviços</a:t>
            </a:r>
            <a:r>
              <a:rPr lang="en-US" sz="2600" dirty="0" smtClean="0"/>
              <a:t> </a:t>
            </a:r>
            <a:r>
              <a:rPr lang="en-US" sz="2600" dirty="0" err="1" smtClean="0"/>
              <a:t>públicos</a:t>
            </a:r>
            <a:r>
              <a:rPr lang="en-US" sz="2600" dirty="0" smtClean="0"/>
              <a:t> se </a:t>
            </a:r>
            <a:r>
              <a:rPr lang="en-US" sz="2600" dirty="0" err="1" smtClean="0"/>
              <a:t>incluem</a:t>
            </a:r>
            <a:r>
              <a:rPr lang="en-US" sz="2600" dirty="0" smtClean="0"/>
              <a:t> </a:t>
            </a:r>
            <a:r>
              <a:rPr lang="en-US" sz="2600" dirty="0" err="1" smtClean="0"/>
              <a:t>como</a:t>
            </a:r>
            <a:r>
              <a:rPr lang="en-US" sz="2600" dirty="0" smtClean="0"/>
              <a:t> um dos </a:t>
            </a:r>
            <a:r>
              <a:rPr lang="en-US" sz="2600" dirty="0" err="1" smtClean="0"/>
              <a:t>objetivos</a:t>
            </a:r>
            <a:r>
              <a:rPr lang="en-US" sz="2600" dirty="0" smtClean="0"/>
              <a:t> do Estado. São </a:t>
            </a:r>
            <a:r>
              <a:rPr lang="en-US" sz="2600" dirty="0" err="1" smtClean="0"/>
              <a:t>criados</a:t>
            </a:r>
            <a:r>
              <a:rPr lang="en-US" sz="2600" dirty="0" smtClean="0"/>
              <a:t> e </a:t>
            </a:r>
            <a:r>
              <a:rPr lang="en-US" sz="2600" dirty="0" err="1" smtClean="0"/>
              <a:t>regulamentados</a:t>
            </a:r>
            <a:r>
              <a:rPr lang="en-US" sz="2600" dirty="0" smtClean="0"/>
              <a:t> </a:t>
            </a:r>
            <a:r>
              <a:rPr lang="en-US" sz="2600" dirty="0" err="1" smtClean="0"/>
              <a:t>pelo</a:t>
            </a:r>
            <a:r>
              <a:rPr lang="en-US" sz="2600" dirty="0" smtClean="0"/>
              <a:t> </a:t>
            </a:r>
            <a:r>
              <a:rPr lang="en-US" sz="2600" dirty="0" err="1" smtClean="0"/>
              <a:t>Poder</a:t>
            </a:r>
            <a:r>
              <a:rPr lang="en-US" sz="2600" dirty="0" smtClean="0"/>
              <a:t> </a:t>
            </a:r>
            <a:r>
              <a:rPr lang="en-US" sz="2600" dirty="0" err="1" smtClean="0"/>
              <a:t>Público</a:t>
            </a:r>
            <a:r>
              <a:rPr lang="en-US" sz="2600" dirty="0" smtClean="0"/>
              <a:t>, a </a:t>
            </a:r>
            <a:r>
              <a:rPr lang="en-US" sz="2600" dirty="0" err="1" smtClean="0"/>
              <a:t>quem</a:t>
            </a:r>
            <a:r>
              <a:rPr lang="en-US" sz="2600" dirty="0" smtClean="0"/>
              <a:t> </a:t>
            </a:r>
            <a:r>
              <a:rPr lang="en-US" sz="2600" dirty="0" err="1" smtClean="0"/>
              <a:t>incumbe</a:t>
            </a:r>
            <a:r>
              <a:rPr lang="en-US" sz="2600" dirty="0" smtClean="0"/>
              <a:t> a </a:t>
            </a:r>
            <a:r>
              <a:rPr lang="en-US" sz="2600" dirty="0" err="1" smtClean="0"/>
              <a:t>fiscalização</a:t>
            </a:r>
            <a:r>
              <a:rPr lang="en-US" sz="2600" dirty="0" smtClean="0"/>
              <a:t>.</a:t>
            </a:r>
          </a:p>
          <a:p>
            <a:pPr lvl="1"/>
            <a:r>
              <a:rPr lang="en-US" sz="2600" dirty="0" smtClean="0"/>
              <a:t>- </a:t>
            </a:r>
            <a:r>
              <a:rPr lang="en-US" sz="2600" dirty="0" err="1" smtClean="0"/>
              <a:t>Pode</a:t>
            </a:r>
            <a:r>
              <a:rPr lang="en-US" sz="2600" dirty="0" smtClean="0"/>
              <a:t> ser </a:t>
            </a:r>
            <a:r>
              <a:rPr lang="en-US" sz="2600" dirty="0" err="1" smtClean="0"/>
              <a:t>delegado</a:t>
            </a:r>
            <a:r>
              <a:rPr lang="en-US" sz="2600" dirty="0" smtClean="0"/>
              <a:t> (art. 175 da CF), </a:t>
            </a:r>
            <a:r>
              <a:rPr lang="en-US" sz="2600" dirty="0" err="1" smtClean="0"/>
              <a:t>mas</a:t>
            </a:r>
            <a:r>
              <a:rPr lang="en-US" sz="2600" dirty="0" smtClean="0"/>
              <a:t> a </a:t>
            </a:r>
            <a:r>
              <a:rPr lang="en-US" sz="2600" dirty="0" err="1" smtClean="0"/>
              <a:t>titularidade</a:t>
            </a:r>
            <a:r>
              <a:rPr lang="en-US" sz="2600" dirty="0" smtClean="0"/>
              <a:t> continua com o Estado</a:t>
            </a:r>
          </a:p>
          <a:p>
            <a:pPr marL="228600" lvl="1" indent="0">
              <a:buNone/>
            </a:pPr>
            <a:r>
              <a:rPr lang="en-US" sz="2600" b="1" u="sng" dirty="0" smtClean="0"/>
              <a:t>*</a:t>
            </a:r>
            <a:r>
              <a:rPr lang="en-US" sz="2600" b="1" u="sng" dirty="0" err="1" smtClean="0"/>
              <a:t>Interesse</a:t>
            </a:r>
            <a:r>
              <a:rPr lang="en-US" sz="2600" b="1" u="sng" dirty="0" smtClean="0"/>
              <a:t> </a:t>
            </a:r>
            <a:r>
              <a:rPr lang="en-US" sz="2600" b="1" u="sng" dirty="0" err="1" smtClean="0"/>
              <a:t>Coletivo</a:t>
            </a:r>
            <a:r>
              <a:rPr lang="en-US" sz="2600" b="1" u="sng" dirty="0" smtClean="0"/>
              <a:t>: </a:t>
            </a:r>
            <a:r>
              <a:rPr lang="en-US" sz="2600" dirty="0" err="1" smtClean="0"/>
              <a:t>caráter</a:t>
            </a:r>
            <a:r>
              <a:rPr lang="en-US" sz="2600" dirty="0" smtClean="0"/>
              <a:t> de </a:t>
            </a:r>
            <a:r>
              <a:rPr lang="en-US" sz="2600" dirty="0" err="1" smtClean="0"/>
              <a:t>essencialidade</a:t>
            </a:r>
            <a:r>
              <a:rPr lang="en-US" sz="2600" dirty="0" smtClean="0"/>
              <a:t> do </a:t>
            </a:r>
            <a:r>
              <a:rPr lang="en-US" sz="2600" dirty="0" err="1" smtClean="0"/>
              <a:t>serviço</a:t>
            </a:r>
            <a:r>
              <a:rPr lang="en-US" sz="2600" dirty="0" smtClean="0"/>
              <a:t> </a:t>
            </a:r>
            <a:r>
              <a:rPr lang="en-US" sz="2600" dirty="0" err="1" smtClean="0"/>
              <a:t>público</a:t>
            </a:r>
            <a:r>
              <a:rPr lang="en-US" sz="2600" dirty="0" smtClean="0"/>
              <a:t> </a:t>
            </a:r>
            <a:r>
              <a:rPr lang="en-US" sz="2600" dirty="0" err="1" smtClean="0"/>
              <a:t>não</a:t>
            </a:r>
            <a:r>
              <a:rPr lang="en-US" sz="2600" dirty="0" smtClean="0"/>
              <a:t> tem </a:t>
            </a:r>
            <a:r>
              <a:rPr lang="en-US" sz="2600" dirty="0" err="1" smtClean="0"/>
              <a:t>parâmetros</a:t>
            </a:r>
            <a:r>
              <a:rPr lang="en-US" sz="2600" dirty="0" smtClean="0"/>
              <a:t> </a:t>
            </a:r>
            <a:r>
              <a:rPr lang="en-US" sz="2600" dirty="0" err="1" smtClean="0"/>
              <a:t>previamente</a:t>
            </a:r>
            <a:r>
              <a:rPr lang="en-US" sz="2600" dirty="0" smtClean="0"/>
              <a:t> </a:t>
            </a:r>
            <a:r>
              <a:rPr lang="en-US" sz="2600" dirty="0" err="1" smtClean="0"/>
              <a:t>definidos</a:t>
            </a:r>
            <a:r>
              <a:rPr lang="en-US" sz="2600" dirty="0" smtClean="0"/>
              <a:t>, </a:t>
            </a:r>
            <a:r>
              <a:rPr lang="en-US" sz="2600" dirty="0" err="1" smtClean="0"/>
              <a:t>variando</a:t>
            </a:r>
            <a:r>
              <a:rPr lang="en-US" sz="2600" dirty="0" smtClean="0"/>
              <a:t> de </a:t>
            </a:r>
            <a:r>
              <a:rPr lang="en-US" sz="2600" dirty="0" err="1" smtClean="0"/>
              <a:t>acordo</a:t>
            </a:r>
            <a:r>
              <a:rPr lang="en-US" sz="2600" dirty="0" smtClean="0"/>
              <a:t> com o </a:t>
            </a:r>
            <a:r>
              <a:rPr lang="en-US" sz="2600" dirty="0" err="1" smtClean="0"/>
              <a:t>lugar</a:t>
            </a:r>
            <a:r>
              <a:rPr lang="en-US" sz="2600" dirty="0" smtClean="0"/>
              <a:t> e o tempo. </a:t>
            </a:r>
            <a:r>
              <a:rPr lang="en-US" sz="2600" dirty="0" err="1" smtClean="0"/>
              <a:t>Pode</a:t>
            </a:r>
            <a:r>
              <a:rPr lang="en-US" sz="2600" dirty="0" smtClean="0"/>
              <a:t> ser </a:t>
            </a:r>
            <a:r>
              <a:rPr lang="en-US" sz="2600" dirty="0" err="1" smtClean="0"/>
              <a:t>essencial</a:t>
            </a:r>
            <a:r>
              <a:rPr lang="en-US" sz="2600" dirty="0" smtClean="0"/>
              <a:t> num </a:t>
            </a:r>
            <a:r>
              <a:rPr lang="en-US" sz="2600" dirty="0" err="1" smtClean="0"/>
              <a:t>país</a:t>
            </a:r>
            <a:r>
              <a:rPr lang="en-US" sz="2600" dirty="0" smtClean="0"/>
              <a:t>/Estado e </a:t>
            </a:r>
            <a:r>
              <a:rPr lang="en-US" sz="2600" dirty="0" err="1" smtClean="0"/>
              <a:t>não</a:t>
            </a:r>
            <a:r>
              <a:rPr lang="en-US" sz="2600" dirty="0" smtClean="0"/>
              <a:t> ser </a:t>
            </a:r>
            <a:r>
              <a:rPr lang="en-US" sz="2600" dirty="0" err="1" smtClean="0"/>
              <a:t>em</a:t>
            </a:r>
            <a:r>
              <a:rPr lang="en-US" sz="2600" dirty="0" smtClean="0"/>
              <a:t> </a:t>
            </a:r>
            <a:r>
              <a:rPr lang="en-US" sz="2600" dirty="0" err="1" smtClean="0"/>
              <a:t>outro</a:t>
            </a:r>
            <a:endParaRPr lang="en-US" sz="2600" dirty="0" smtClean="0"/>
          </a:p>
          <a:p>
            <a:pPr marL="228600" lvl="1" indent="0">
              <a:buNone/>
            </a:pPr>
            <a:r>
              <a:rPr lang="en-US" sz="2600" dirty="0" smtClean="0"/>
              <a:t>*</a:t>
            </a:r>
            <a:r>
              <a:rPr lang="en-US" sz="2600" b="1" dirty="0" smtClean="0"/>
              <a:t>Regime de </a:t>
            </a:r>
            <a:r>
              <a:rPr lang="en-US" sz="2600" b="1" dirty="0" err="1" smtClean="0"/>
              <a:t>direito</a:t>
            </a:r>
            <a:r>
              <a:rPr lang="en-US" sz="2600" b="1" dirty="0" smtClean="0"/>
              <a:t> </a:t>
            </a:r>
            <a:r>
              <a:rPr lang="en-US" sz="2600" b="1" dirty="0" err="1" smtClean="0"/>
              <a:t>público</a:t>
            </a:r>
            <a:r>
              <a:rPr lang="en-US" sz="2600" dirty="0" smtClean="0"/>
              <a:t>: </a:t>
            </a:r>
            <a:r>
              <a:rPr lang="en-US" sz="2600" dirty="0" err="1" smtClean="0"/>
              <a:t>por</a:t>
            </a:r>
            <a:r>
              <a:rPr lang="en-US" sz="2600" dirty="0" smtClean="0"/>
              <a:t> ser </a:t>
            </a:r>
            <a:r>
              <a:rPr lang="en-US" sz="2600" dirty="0" err="1" smtClean="0"/>
              <a:t>instituido</a:t>
            </a:r>
            <a:r>
              <a:rPr lang="en-US" sz="2600" dirty="0" smtClean="0"/>
              <a:t> </a:t>
            </a:r>
            <a:r>
              <a:rPr lang="en-US" sz="2600" dirty="0" err="1" smtClean="0"/>
              <a:t>pelo</a:t>
            </a:r>
            <a:r>
              <a:rPr lang="en-US" sz="2600" dirty="0" smtClean="0"/>
              <a:t> Estado e </a:t>
            </a:r>
            <a:r>
              <a:rPr lang="en-US" sz="2600" dirty="0" err="1" smtClean="0"/>
              <a:t>almejar</a:t>
            </a:r>
            <a:r>
              <a:rPr lang="en-US" sz="2600" dirty="0" smtClean="0"/>
              <a:t> a </a:t>
            </a:r>
            <a:r>
              <a:rPr lang="en-US" sz="2600" dirty="0" err="1" smtClean="0"/>
              <a:t>concretização</a:t>
            </a:r>
            <a:r>
              <a:rPr lang="en-US" sz="2600" dirty="0" smtClean="0"/>
              <a:t> do </a:t>
            </a:r>
            <a:r>
              <a:rPr lang="en-US" sz="2600" dirty="0" err="1" smtClean="0"/>
              <a:t>interesse</a:t>
            </a:r>
            <a:r>
              <a:rPr lang="en-US" sz="2600" dirty="0" smtClean="0"/>
              <a:t> </a:t>
            </a:r>
            <a:r>
              <a:rPr lang="en-US" sz="2600" dirty="0" err="1" smtClean="0"/>
              <a:t>público</a:t>
            </a:r>
            <a:r>
              <a:rPr lang="en-US" sz="2600" dirty="0" smtClean="0"/>
              <a:t>.</a:t>
            </a:r>
          </a:p>
          <a:p>
            <a:pPr marL="228600" lvl="1" indent="0">
              <a:buNone/>
            </a:pPr>
            <a:r>
              <a:rPr lang="en-US" sz="2600" b="1" dirty="0" smtClean="0"/>
              <a:t>IMPORTANTE</a:t>
            </a:r>
            <a:r>
              <a:rPr lang="en-US" sz="2600" dirty="0" smtClean="0"/>
              <a:t>: </a:t>
            </a:r>
            <a:r>
              <a:rPr lang="en-US" sz="2600" dirty="0" err="1" smtClean="0"/>
              <a:t>Não</a:t>
            </a:r>
            <a:r>
              <a:rPr lang="en-US" sz="2600" dirty="0" smtClean="0"/>
              <a:t> é </a:t>
            </a:r>
            <a:r>
              <a:rPr lang="en-US" sz="2600" dirty="0" err="1" smtClean="0"/>
              <a:t>necessário</a:t>
            </a:r>
            <a:r>
              <a:rPr lang="en-US" sz="2600" dirty="0" smtClean="0"/>
              <a:t> </a:t>
            </a:r>
            <a:r>
              <a:rPr lang="en-US" sz="2600" dirty="0" err="1" smtClean="0"/>
              <a:t>admitir</a:t>
            </a:r>
            <a:r>
              <a:rPr lang="en-US" sz="2600" dirty="0" smtClean="0"/>
              <a:t> </a:t>
            </a:r>
            <a:r>
              <a:rPr lang="en-US" sz="2600" dirty="0" err="1" smtClean="0"/>
              <a:t>que</a:t>
            </a:r>
            <a:r>
              <a:rPr lang="en-US" sz="2600" dirty="0" smtClean="0"/>
              <a:t> a </a:t>
            </a:r>
            <a:r>
              <a:rPr lang="en-US" sz="2600" dirty="0" err="1" smtClean="0"/>
              <a:t>disciplina</a:t>
            </a:r>
            <a:r>
              <a:rPr lang="en-US" sz="2600" dirty="0" smtClean="0"/>
              <a:t> </a:t>
            </a:r>
            <a:r>
              <a:rPr lang="en-US" sz="2600" dirty="0" err="1" smtClean="0"/>
              <a:t>seja</a:t>
            </a:r>
            <a:r>
              <a:rPr lang="en-US" sz="2600" dirty="0" smtClean="0"/>
              <a:t> </a:t>
            </a:r>
            <a:r>
              <a:rPr lang="en-US" sz="2600" dirty="0" err="1" smtClean="0"/>
              <a:t>integralmente</a:t>
            </a:r>
            <a:r>
              <a:rPr lang="en-US" sz="2600" dirty="0" smtClean="0"/>
              <a:t> </a:t>
            </a:r>
            <a:r>
              <a:rPr lang="en-US" sz="2600" dirty="0" err="1" smtClean="0"/>
              <a:t>pública</a:t>
            </a:r>
            <a:r>
              <a:rPr lang="en-US" sz="2600" dirty="0" smtClean="0"/>
              <a:t> </a:t>
            </a:r>
            <a:r>
              <a:rPr lang="en-US" sz="2600" dirty="0" err="1" smtClean="0"/>
              <a:t>porque</a:t>
            </a:r>
            <a:r>
              <a:rPr lang="en-US" sz="2600" dirty="0" smtClean="0"/>
              <a:t> </a:t>
            </a:r>
            <a:r>
              <a:rPr lang="en-US" sz="2600" dirty="0" err="1" smtClean="0"/>
              <a:t>alguns</a:t>
            </a:r>
            <a:r>
              <a:rPr lang="en-US" sz="2600" dirty="0" smtClean="0"/>
              <a:t> </a:t>
            </a:r>
            <a:r>
              <a:rPr lang="en-US" sz="2600" dirty="0" err="1" smtClean="0"/>
              <a:t>particulares</a:t>
            </a:r>
            <a:r>
              <a:rPr lang="en-US" sz="2600" dirty="0" smtClean="0"/>
              <a:t> </a:t>
            </a:r>
            <a:r>
              <a:rPr lang="en-US" sz="2600" dirty="0" err="1" smtClean="0"/>
              <a:t>atuam</a:t>
            </a:r>
            <a:r>
              <a:rPr lang="en-US" sz="2600" dirty="0" smtClean="0"/>
              <a:t> </a:t>
            </a:r>
            <a:r>
              <a:rPr lang="en-US" sz="2600" dirty="0" err="1" smtClean="0"/>
              <a:t>em</a:t>
            </a:r>
            <a:r>
              <a:rPr lang="en-US" sz="2600" dirty="0" smtClean="0"/>
              <a:t> </a:t>
            </a:r>
            <a:r>
              <a:rPr lang="en-US" sz="2600" b="1" i="1" dirty="0" err="1" smtClean="0"/>
              <a:t>colaboração</a:t>
            </a:r>
            <a:r>
              <a:rPr lang="en-US" sz="2600" dirty="0" smtClean="0"/>
              <a:t> com o Estado</a:t>
            </a:r>
          </a:p>
          <a:p>
            <a:endParaRPr lang="pt-BR" dirty="0"/>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u="sng" dirty="0" err="1" smtClean="0"/>
              <a:t>Serviços</a:t>
            </a:r>
            <a:r>
              <a:rPr lang="en-US" b="1" u="sng" dirty="0" smtClean="0"/>
              <a:t> </a:t>
            </a:r>
            <a:r>
              <a:rPr lang="en-US" b="1" u="sng" dirty="0" err="1" smtClean="0"/>
              <a:t>Delegáveis</a:t>
            </a:r>
            <a:r>
              <a:rPr lang="en-US" dirty="0" smtClean="0"/>
              <a:t>: </a:t>
            </a:r>
            <a:r>
              <a:rPr lang="en-US" dirty="0" err="1" smtClean="0"/>
              <a:t>são</a:t>
            </a:r>
            <a:r>
              <a:rPr lang="en-US" dirty="0" smtClean="0"/>
              <a:t> </a:t>
            </a:r>
            <a:r>
              <a:rPr lang="en-US" dirty="0" err="1" smtClean="0"/>
              <a:t>aqueles</a:t>
            </a:r>
            <a:r>
              <a:rPr lang="en-US" dirty="0" smtClean="0"/>
              <a:t> </a:t>
            </a:r>
            <a:r>
              <a:rPr lang="en-US" dirty="0" err="1" smtClean="0"/>
              <a:t>que</a:t>
            </a:r>
            <a:r>
              <a:rPr lang="en-US" dirty="0" smtClean="0"/>
              <a:t>, </a:t>
            </a:r>
            <a:r>
              <a:rPr lang="en-US" dirty="0" err="1" smtClean="0"/>
              <a:t>por</a:t>
            </a:r>
            <a:r>
              <a:rPr lang="en-US" dirty="0" smtClean="0"/>
              <a:t> </a:t>
            </a:r>
            <a:r>
              <a:rPr lang="en-US" dirty="0" err="1" smtClean="0"/>
              <a:t>sua</a:t>
            </a:r>
            <a:r>
              <a:rPr lang="en-US" dirty="0" smtClean="0"/>
              <a:t> </a:t>
            </a:r>
            <a:r>
              <a:rPr lang="en-US" dirty="0" err="1" smtClean="0"/>
              <a:t>natureza</a:t>
            </a:r>
            <a:r>
              <a:rPr lang="en-US" dirty="0" smtClean="0"/>
              <a:t> </a:t>
            </a:r>
            <a:r>
              <a:rPr lang="en-US" dirty="0" err="1" smtClean="0"/>
              <a:t>ou</a:t>
            </a:r>
            <a:r>
              <a:rPr lang="en-US" dirty="0" smtClean="0"/>
              <a:t> </a:t>
            </a:r>
            <a:r>
              <a:rPr lang="en-US" dirty="0" err="1" smtClean="0"/>
              <a:t>pelo</a:t>
            </a:r>
            <a:r>
              <a:rPr lang="en-US" dirty="0" smtClean="0"/>
              <a:t> </a:t>
            </a:r>
            <a:r>
              <a:rPr lang="en-US" dirty="0" err="1" smtClean="0"/>
              <a:t>fato</a:t>
            </a:r>
            <a:r>
              <a:rPr lang="en-US" dirty="0" smtClean="0"/>
              <a:t> de </a:t>
            </a:r>
            <a:r>
              <a:rPr lang="en-US" dirty="0" err="1" smtClean="0"/>
              <a:t>assim</a:t>
            </a:r>
            <a:r>
              <a:rPr lang="en-US" dirty="0" smtClean="0"/>
              <a:t> </a:t>
            </a:r>
            <a:r>
              <a:rPr lang="en-US" dirty="0" err="1" smtClean="0"/>
              <a:t>dispor</a:t>
            </a:r>
            <a:r>
              <a:rPr lang="en-US" dirty="0" smtClean="0"/>
              <a:t> o </a:t>
            </a:r>
            <a:r>
              <a:rPr lang="en-US" dirty="0" err="1" smtClean="0"/>
              <a:t>ordenamento</a:t>
            </a:r>
            <a:r>
              <a:rPr lang="en-US" dirty="0" smtClean="0"/>
              <a:t> </a:t>
            </a:r>
            <a:r>
              <a:rPr lang="en-US" dirty="0" err="1" smtClean="0"/>
              <a:t>jurídico</a:t>
            </a:r>
            <a:r>
              <a:rPr lang="en-US" dirty="0" smtClean="0"/>
              <a:t>, </a:t>
            </a:r>
            <a:r>
              <a:rPr lang="en-US" dirty="0" err="1" smtClean="0"/>
              <a:t>são</a:t>
            </a:r>
            <a:r>
              <a:rPr lang="en-US" dirty="0" smtClean="0"/>
              <a:t> </a:t>
            </a:r>
            <a:r>
              <a:rPr lang="en-US" dirty="0" err="1" smtClean="0"/>
              <a:t>executados</a:t>
            </a:r>
            <a:r>
              <a:rPr lang="en-US" dirty="0" smtClean="0"/>
              <a:t> </a:t>
            </a:r>
            <a:r>
              <a:rPr lang="en-US" dirty="0" err="1" smtClean="0"/>
              <a:t>pelo</a:t>
            </a:r>
            <a:r>
              <a:rPr lang="en-US" dirty="0" smtClean="0"/>
              <a:t> Estado </a:t>
            </a:r>
            <a:r>
              <a:rPr lang="en-US" dirty="0" err="1" smtClean="0"/>
              <a:t>ou</a:t>
            </a:r>
            <a:r>
              <a:rPr lang="en-US" dirty="0" smtClean="0"/>
              <a:t> </a:t>
            </a:r>
            <a:r>
              <a:rPr lang="en-US" dirty="0" err="1" smtClean="0"/>
              <a:t>por</a:t>
            </a:r>
            <a:r>
              <a:rPr lang="en-US" dirty="0" smtClean="0"/>
              <a:t> </a:t>
            </a:r>
            <a:r>
              <a:rPr lang="en-US" dirty="0" err="1" smtClean="0"/>
              <a:t>particulares</a:t>
            </a:r>
            <a:r>
              <a:rPr lang="en-US" dirty="0" smtClean="0"/>
              <a:t>. Ex.: </a:t>
            </a:r>
            <a:r>
              <a:rPr lang="en-US" dirty="0" err="1" smtClean="0"/>
              <a:t>transporte</a:t>
            </a:r>
            <a:r>
              <a:rPr lang="en-US" dirty="0" smtClean="0"/>
              <a:t> </a:t>
            </a:r>
            <a:r>
              <a:rPr lang="en-US" dirty="0" err="1" smtClean="0"/>
              <a:t>coletivo</a:t>
            </a:r>
            <a:r>
              <a:rPr lang="en-US" dirty="0" smtClean="0"/>
              <a:t>, </a:t>
            </a:r>
            <a:r>
              <a:rPr lang="en-US" dirty="0" err="1" smtClean="0"/>
              <a:t>energia</a:t>
            </a:r>
            <a:r>
              <a:rPr lang="en-US" dirty="0" smtClean="0"/>
              <a:t> </a:t>
            </a:r>
            <a:r>
              <a:rPr lang="en-US" dirty="0" err="1" smtClean="0"/>
              <a:t>elétrica</a:t>
            </a:r>
            <a:r>
              <a:rPr lang="en-US" dirty="0" smtClean="0"/>
              <a:t>, </a:t>
            </a:r>
            <a:r>
              <a:rPr lang="en-US" dirty="0" err="1" smtClean="0"/>
              <a:t>telefonia</a:t>
            </a:r>
            <a:r>
              <a:rPr lang="en-US" dirty="0" smtClean="0"/>
              <a:t> etc.</a:t>
            </a:r>
          </a:p>
          <a:p>
            <a:r>
              <a:rPr lang="en-US" b="1" u="sng" dirty="0" err="1" smtClean="0"/>
              <a:t>Serviços</a:t>
            </a:r>
            <a:r>
              <a:rPr lang="en-US" b="1" u="sng" dirty="0" smtClean="0"/>
              <a:t> </a:t>
            </a:r>
            <a:r>
              <a:rPr lang="en-US" b="1" u="sng" dirty="0" err="1" smtClean="0"/>
              <a:t>indelegáveis</a:t>
            </a:r>
            <a:r>
              <a:rPr lang="en-US" dirty="0" smtClean="0"/>
              <a:t>: </a:t>
            </a:r>
            <a:r>
              <a:rPr lang="en-US" dirty="0" err="1" smtClean="0"/>
              <a:t>só</a:t>
            </a:r>
            <a:r>
              <a:rPr lang="en-US" dirty="0" smtClean="0"/>
              <a:t> </a:t>
            </a:r>
            <a:r>
              <a:rPr lang="en-US" dirty="0" err="1" smtClean="0"/>
              <a:t>podem</a:t>
            </a:r>
            <a:r>
              <a:rPr lang="en-US" dirty="0" smtClean="0"/>
              <a:t> ser </a:t>
            </a:r>
            <a:r>
              <a:rPr lang="en-US" dirty="0" err="1" smtClean="0"/>
              <a:t>prestados</a:t>
            </a:r>
            <a:r>
              <a:rPr lang="en-US" dirty="0" smtClean="0"/>
              <a:t> </a:t>
            </a:r>
            <a:r>
              <a:rPr lang="en-US" dirty="0" err="1" smtClean="0"/>
              <a:t>pelo</a:t>
            </a:r>
            <a:r>
              <a:rPr lang="en-US" dirty="0" smtClean="0"/>
              <a:t> Estado, </a:t>
            </a:r>
            <a:r>
              <a:rPr lang="en-US" dirty="0" err="1" smtClean="0"/>
              <a:t>por</a:t>
            </a:r>
            <a:r>
              <a:rPr lang="en-US" dirty="0" smtClean="0"/>
              <a:t> </a:t>
            </a:r>
            <a:r>
              <a:rPr lang="en-US" dirty="0" err="1" smtClean="0"/>
              <a:t>seus</a:t>
            </a:r>
            <a:r>
              <a:rPr lang="en-US" dirty="0" smtClean="0"/>
              <a:t> </a:t>
            </a:r>
            <a:r>
              <a:rPr lang="en-US" dirty="0" err="1" smtClean="0"/>
              <a:t>agentes</a:t>
            </a:r>
            <a:r>
              <a:rPr lang="en-US" dirty="0" smtClean="0"/>
              <a:t> </a:t>
            </a:r>
            <a:r>
              <a:rPr lang="en-US" dirty="0" err="1" smtClean="0"/>
              <a:t>ou</a:t>
            </a:r>
            <a:r>
              <a:rPr lang="en-US" dirty="0" smtClean="0"/>
              <a:t> </a:t>
            </a:r>
            <a:r>
              <a:rPr lang="en-US" dirty="0" err="1" smtClean="0"/>
              <a:t>oórgãos</a:t>
            </a:r>
            <a:r>
              <a:rPr lang="en-US" dirty="0" smtClean="0"/>
              <a:t>. Ex.: </a:t>
            </a:r>
            <a:r>
              <a:rPr lang="en-US" dirty="0" err="1" smtClean="0"/>
              <a:t>segurança</a:t>
            </a:r>
            <a:r>
              <a:rPr lang="en-US" dirty="0" smtClean="0"/>
              <a:t> </a:t>
            </a:r>
            <a:r>
              <a:rPr lang="en-US" dirty="0" err="1" smtClean="0"/>
              <a:t>interna</a:t>
            </a:r>
            <a:r>
              <a:rPr lang="en-US" dirty="0" smtClean="0"/>
              <a:t>, </a:t>
            </a:r>
            <a:r>
              <a:rPr lang="en-US" dirty="0" err="1" smtClean="0"/>
              <a:t>serviços</a:t>
            </a:r>
            <a:r>
              <a:rPr lang="en-US" dirty="0" smtClean="0"/>
              <a:t> de </a:t>
            </a:r>
            <a:r>
              <a:rPr lang="en-US" dirty="0" err="1" smtClean="0"/>
              <a:t>defesa</a:t>
            </a:r>
            <a:r>
              <a:rPr lang="en-US" dirty="0" smtClean="0"/>
              <a:t> </a:t>
            </a:r>
            <a:r>
              <a:rPr lang="en-US" dirty="0" err="1" smtClean="0"/>
              <a:t>nacional</a:t>
            </a:r>
            <a:r>
              <a:rPr lang="en-US" dirty="0" smtClean="0"/>
              <a:t>, </a:t>
            </a:r>
            <a:r>
              <a:rPr lang="en-US" dirty="0" err="1" smtClean="0"/>
              <a:t>fiscalização</a:t>
            </a:r>
            <a:r>
              <a:rPr lang="en-US" dirty="0" smtClean="0"/>
              <a:t> de </a:t>
            </a:r>
            <a:r>
              <a:rPr lang="en-US" dirty="0" err="1" smtClean="0"/>
              <a:t>atividades</a:t>
            </a:r>
            <a:r>
              <a:rPr lang="en-US" dirty="0" smtClean="0"/>
              <a:t> etc.</a:t>
            </a:r>
          </a:p>
          <a:p>
            <a:endParaRPr lang="pt-BR" dirty="0"/>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dirty="0" smtClean="0"/>
              <a:t>Serviços próprios e impróprios</a:t>
            </a:r>
            <a:endParaRPr lang="pt-BR" b="1" i="1" dirty="0" smtClean="0"/>
          </a:p>
          <a:p>
            <a:r>
              <a:rPr lang="pt-BR" b="1" dirty="0" smtClean="0"/>
              <a:t>Próprios</a:t>
            </a:r>
            <a:r>
              <a:rPr lang="pt-BR" dirty="0" smtClean="0"/>
              <a:t> são os serviços executados diretamente pela Administração Pública, que usa de sua supremacia sobre os administrados. Não cabe delegação. Geralmente são gratuitos ou de baixa remuneração, para que fiquem ao alcance de toda a coletividade. São os casos do serviço policial, sanitário, diplomático.</a:t>
            </a:r>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Administração Pública presta os serviços próprios, por seus órgãos ou entidades descentralizadas (autarquias, empresas públicas, sociedades de economia mista, fundações governamentais), ou transfere a sua execução a concessionárias ou permissionárias, que obtêm sua remuneração diretamente dos usuários, mediante tarifa fixada pelo Poder Público.</a:t>
            </a:r>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Ainda que prestados pelos particulares (concessionários e permissionários), esses serviços não deixam de ser públicos. Ou seja: a titularidade continua pertencendo ao Estado, que os regula, fiscaliza, fixa tarifas e pode retomá-los nos casos previstos em lei ou no contrato (administrativo) de concessão ou permissão.</a:t>
            </a:r>
          </a:p>
          <a:p>
            <a:endParaRPr lang="pt-BR" dirty="0"/>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dirty="0" smtClean="0"/>
              <a:t>Impróprios</a:t>
            </a:r>
            <a:r>
              <a:rPr lang="pt-BR" dirty="0" smtClean="0"/>
              <a:t> são os que não afetam substancialmente as necessidades da comunidade, mas satisfazem interesses comuns de seus membros. Cabem, na categoria de impróprios, os serviços em que o Estado assume a iniciativa de prestá-los, não por motivos permanentes, mas contingenciais. Ainda assim, são serviços públicos até que norma jurídica estabeleça que deixaram de ser.</a:t>
            </a:r>
          </a:p>
          <a:p>
            <a:endParaRPr lang="pt-BR" dirty="0"/>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pt-BR" b="1" dirty="0" smtClean="0"/>
              <a:t>Serviços </a:t>
            </a:r>
            <a:r>
              <a:rPr lang="pt-BR" b="1" i="1" dirty="0" err="1" smtClean="0"/>
              <a:t>Uti</a:t>
            </a:r>
            <a:r>
              <a:rPr lang="pt-BR" b="1" i="1" dirty="0" smtClean="0"/>
              <a:t> </a:t>
            </a:r>
            <a:r>
              <a:rPr lang="pt-BR" b="1" i="1" dirty="0" err="1" smtClean="0"/>
              <a:t>universi</a:t>
            </a:r>
            <a:r>
              <a:rPr lang="pt-BR" b="1" i="1" dirty="0" smtClean="0"/>
              <a:t> </a:t>
            </a:r>
            <a:r>
              <a:rPr lang="pt-BR" b="1" dirty="0" smtClean="0"/>
              <a:t>e </a:t>
            </a:r>
            <a:r>
              <a:rPr lang="pt-BR" b="1" i="1" dirty="0" err="1" smtClean="0"/>
              <a:t>Uti</a:t>
            </a:r>
            <a:r>
              <a:rPr lang="pt-BR" b="1" i="1" dirty="0" smtClean="0"/>
              <a:t> </a:t>
            </a:r>
            <a:r>
              <a:rPr lang="pt-BR" b="1" i="1" dirty="0" err="1" smtClean="0"/>
              <a:t>singuli</a:t>
            </a:r>
            <a:endParaRPr lang="pt-BR" b="1" i="1" dirty="0" smtClean="0"/>
          </a:p>
          <a:p>
            <a:pPr>
              <a:buNone/>
            </a:pPr>
            <a:r>
              <a:rPr lang="pt-BR" i="1" dirty="0" smtClean="0"/>
              <a:t>* </a:t>
            </a:r>
            <a:r>
              <a:rPr lang="pt-BR" i="1" dirty="0" err="1" smtClean="0"/>
              <a:t>Uti</a:t>
            </a:r>
            <a:r>
              <a:rPr lang="pt-BR" i="1" dirty="0" smtClean="0"/>
              <a:t> </a:t>
            </a:r>
            <a:r>
              <a:rPr lang="pt-BR" i="1" dirty="0" err="1" smtClean="0"/>
              <a:t>universi</a:t>
            </a:r>
            <a:r>
              <a:rPr lang="pt-BR" i="1" dirty="0" smtClean="0"/>
              <a:t> </a:t>
            </a:r>
            <a:r>
              <a:rPr lang="pt-BR" dirty="0" smtClean="0"/>
              <a:t>são serviços que satisfazem indiscriminadamente a coletividade. São indivisíveis, não mensuráveis no seu uso. São mantidos, em geral, por impostos.</a:t>
            </a:r>
          </a:p>
          <a:p>
            <a:pPr>
              <a:buNone/>
            </a:pPr>
            <a:r>
              <a:rPr lang="pt-BR" i="1" dirty="0" smtClean="0"/>
              <a:t>* </a:t>
            </a:r>
            <a:r>
              <a:rPr lang="pt-BR" i="1" dirty="0" err="1" smtClean="0"/>
              <a:t>Uti</a:t>
            </a:r>
            <a:r>
              <a:rPr lang="pt-BR" i="1" dirty="0" smtClean="0"/>
              <a:t> </a:t>
            </a:r>
            <a:r>
              <a:rPr lang="pt-BR" i="1" dirty="0" err="1" smtClean="0"/>
              <a:t>singuli</a:t>
            </a:r>
            <a:r>
              <a:rPr lang="pt-BR" dirty="0" smtClean="0"/>
              <a:t> são os serviços que têm usuários determinados e utilização mensurável para cada destinatário (ex.: água, coleta de esgoto, telefonia, energia elétrica). Os serviços </a:t>
            </a:r>
            <a:r>
              <a:rPr lang="pt-BR" i="1" dirty="0" err="1" smtClean="0"/>
              <a:t>uti</a:t>
            </a:r>
            <a:r>
              <a:rPr lang="pt-BR" i="1" dirty="0" smtClean="0"/>
              <a:t> </a:t>
            </a:r>
            <a:r>
              <a:rPr lang="pt-BR" i="1" dirty="0" err="1" smtClean="0"/>
              <a:t>singuli</a:t>
            </a:r>
            <a:r>
              <a:rPr lang="pt-BR" dirty="0" smtClean="0"/>
              <a:t> são remunerados por taxa ou por tarifa, conforme sejam prestados pelo Estado ou por concessionários ou permissionários.</a:t>
            </a:r>
            <a:endParaRPr lang="pt-BR" dirty="0"/>
          </a:p>
        </p:txBody>
      </p:sp>
      <p:sp>
        <p:nvSpPr>
          <p:cNvPr id="3" name="Título 2"/>
          <p:cNvSpPr>
            <a:spLocks noGrp="1"/>
          </p:cNvSpPr>
          <p:nvPr>
            <p:ph type="title"/>
          </p:nvPr>
        </p:nvSpPr>
        <p:spPr/>
        <p:txBody>
          <a:bodyPr/>
          <a:lstStyle/>
          <a:p>
            <a:r>
              <a:rPr lang="pt-BR" dirty="0" smtClean="0"/>
              <a:t>Características</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Isso ocorre devido à necessidade de se imporem as características do serviço público a essas atividades. Tais características – de </a:t>
            </a:r>
            <a:r>
              <a:rPr lang="pt-BR" dirty="0" smtClean="0">
                <a:latin typeface="Berlin Sans FB Demi" pitchFamily="34" charset="0"/>
              </a:rPr>
              <a:t>regularidade</a:t>
            </a:r>
            <a:r>
              <a:rPr lang="pt-BR" dirty="0" smtClean="0"/>
              <a:t>, </a:t>
            </a:r>
            <a:r>
              <a:rPr lang="pt-BR" dirty="0" smtClean="0">
                <a:latin typeface="Berlin Sans FB Demi" pitchFamily="34" charset="0"/>
              </a:rPr>
              <a:t>continuidade</a:t>
            </a:r>
            <a:r>
              <a:rPr lang="pt-BR" dirty="0" smtClean="0"/>
              <a:t>, </a:t>
            </a:r>
            <a:r>
              <a:rPr lang="pt-BR" dirty="0" smtClean="0">
                <a:latin typeface="Berlin Sans FB Demi" pitchFamily="34" charset="0"/>
              </a:rPr>
              <a:t>eficiência</a:t>
            </a:r>
            <a:r>
              <a:rPr lang="pt-BR" dirty="0" smtClean="0"/>
              <a:t>, </a:t>
            </a:r>
            <a:r>
              <a:rPr lang="pt-BR" dirty="0" smtClean="0">
                <a:latin typeface="Berlin Sans FB Demi" pitchFamily="34" charset="0"/>
              </a:rPr>
              <a:t>segurança</a:t>
            </a:r>
            <a:r>
              <a:rPr lang="pt-BR" dirty="0" smtClean="0"/>
              <a:t>, </a:t>
            </a:r>
            <a:r>
              <a:rPr lang="pt-BR" dirty="0" smtClean="0">
                <a:latin typeface="Berlin Sans FB Demi" pitchFamily="34" charset="0"/>
              </a:rPr>
              <a:t>atualidade</a:t>
            </a:r>
            <a:r>
              <a:rPr lang="pt-BR" dirty="0" smtClean="0"/>
              <a:t>, </a:t>
            </a:r>
            <a:r>
              <a:rPr lang="pt-BR" dirty="0" smtClean="0">
                <a:latin typeface="Berlin Sans FB Demi" pitchFamily="34" charset="0"/>
              </a:rPr>
              <a:t>generalidade</a:t>
            </a:r>
            <a:r>
              <a:rPr lang="pt-BR" dirty="0" smtClean="0"/>
              <a:t>, </a:t>
            </a:r>
            <a:r>
              <a:rPr lang="pt-BR" dirty="0" smtClean="0">
                <a:latin typeface="Berlin Sans FB Demi" pitchFamily="34" charset="0"/>
              </a:rPr>
              <a:t>cortesia na sua prestação </a:t>
            </a:r>
            <a:r>
              <a:rPr lang="pt-BR" dirty="0" smtClean="0"/>
              <a:t>e </a:t>
            </a:r>
            <a:r>
              <a:rPr lang="pt-BR" dirty="0" smtClean="0">
                <a:latin typeface="Berlin Sans FB Demi" pitchFamily="34" charset="0"/>
              </a:rPr>
              <a:t>modicidade nas suas tarifas </a:t>
            </a:r>
            <a:r>
              <a:rPr lang="pt-BR" dirty="0" smtClean="0"/>
              <a:t>– são as necessárias para a prestação de um serviço adequado, como deve ser todo serviço público.</a:t>
            </a:r>
          </a:p>
          <a:p>
            <a:endParaRPr lang="pt-BR" dirty="0"/>
          </a:p>
        </p:txBody>
      </p:sp>
      <p:sp>
        <p:nvSpPr>
          <p:cNvPr id="3" name="Título 2"/>
          <p:cNvSpPr>
            <a:spLocks noGrp="1"/>
          </p:cNvSpPr>
          <p:nvPr>
            <p:ph type="title"/>
          </p:nvPr>
        </p:nvSpPr>
        <p:spPr/>
        <p:txBody>
          <a:bodyPr/>
          <a:lstStyle/>
          <a:p>
            <a:r>
              <a:rPr lang="pt-BR" dirty="0" smtClean="0"/>
              <a:t>Serviço público</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smtClean="0"/>
              <a:t>COMPETÊNCIA</a:t>
            </a:r>
            <a:r>
              <a:rPr lang="en-US" dirty="0" smtClean="0"/>
              <a:t>: </a:t>
            </a:r>
          </a:p>
          <a:p>
            <a:r>
              <a:rPr lang="en-US" dirty="0" smtClean="0"/>
              <a:t>- </a:t>
            </a:r>
            <a:r>
              <a:rPr lang="en-US" b="1" u="sng" dirty="0" smtClean="0"/>
              <a:t>Regime </a:t>
            </a:r>
            <a:r>
              <a:rPr lang="en-US" b="1" u="sng" dirty="0" err="1" smtClean="0"/>
              <a:t>federativo</a:t>
            </a:r>
            <a:r>
              <a:rPr lang="en-US" b="1" u="sng" dirty="0" smtClean="0"/>
              <a:t> </a:t>
            </a:r>
            <a:r>
              <a:rPr lang="en-US" dirty="0" smtClean="0"/>
              <a:t>– </a:t>
            </a:r>
            <a:r>
              <a:rPr lang="en-US" dirty="0" err="1" smtClean="0"/>
              <a:t>qual</a:t>
            </a:r>
            <a:r>
              <a:rPr lang="en-US" dirty="0" smtClean="0"/>
              <a:t> </a:t>
            </a:r>
            <a:r>
              <a:rPr lang="en-US" dirty="0" err="1" smtClean="0"/>
              <a:t>entidade</a:t>
            </a:r>
            <a:r>
              <a:rPr lang="en-US" dirty="0" smtClean="0"/>
              <a:t> da </a:t>
            </a:r>
            <a:r>
              <a:rPr lang="en-US" dirty="0" err="1" smtClean="0"/>
              <a:t>federação</a:t>
            </a:r>
            <a:r>
              <a:rPr lang="en-US" dirty="0" smtClean="0"/>
              <a:t> é titular?</a:t>
            </a:r>
          </a:p>
          <a:p>
            <a:pPr lvl="1"/>
            <a:r>
              <a:rPr lang="en-US" dirty="0" smtClean="0"/>
              <a:t>Os </a:t>
            </a:r>
            <a:r>
              <a:rPr lang="en-US" dirty="0" err="1" smtClean="0"/>
              <a:t>serviços</a:t>
            </a:r>
            <a:r>
              <a:rPr lang="en-US" dirty="0" smtClean="0"/>
              <a:t> </a:t>
            </a:r>
            <a:r>
              <a:rPr lang="en-US" dirty="0" err="1" smtClean="0"/>
              <a:t>públicos</a:t>
            </a:r>
            <a:r>
              <a:rPr lang="en-US" dirty="0" smtClean="0"/>
              <a:t> </a:t>
            </a:r>
            <a:r>
              <a:rPr lang="en-US" dirty="0" err="1" smtClean="0"/>
              <a:t>são</a:t>
            </a:r>
            <a:r>
              <a:rPr lang="en-US" dirty="0" smtClean="0"/>
              <a:t> </a:t>
            </a:r>
            <a:r>
              <a:rPr lang="en-US" dirty="0" err="1" smtClean="0"/>
              <a:t>municipais</a:t>
            </a:r>
            <a:r>
              <a:rPr lang="en-US" dirty="0" smtClean="0"/>
              <a:t>, </a:t>
            </a:r>
            <a:r>
              <a:rPr lang="en-US" dirty="0" err="1" smtClean="0"/>
              <a:t>estaduais</a:t>
            </a:r>
            <a:r>
              <a:rPr lang="en-US" dirty="0" smtClean="0"/>
              <a:t>, </a:t>
            </a:r>
            <a:r>
              <a:rPr lang="en-US" dirty="0" err="1" smtClean="0"/>
              <a:t>distritais</a:t>
            </a:r>
            <a:r>
              <a:rPr lang="en-US" dirty="0" smtClean="0"/>
              <a:t> e </a:t>
            </a:r>
            <a:r>
              <a:rPr lang="en-US" dirty="0" err="1" smtClean="0"/>
              <a:t>federais</a:t>
            </a:r>
            <a:endParaRPr lang="en-US" dirty="0" smtClean="0"/>
          </a:p>
          <a:p>
            <a:pPr lvl="1"/>
            <a:r>
              <a:rPr lang="en-US" dirty="0" smtClean="0"/>
              <a:t>A CF/88 </a:t>
            </a:r>
            <a:r>
              <a:rPr lang="en-US" dirty="0" err="1" smtClean="0"/>
              <a:t>apontou</a:t>
            </a:r>
            <a:r>
              <a:rPr lang="en-US" dirty="0" smtClean="0"/>
              <a:t> </a:t>
            </a:r>
            <a:r>
              <a:rPr lang="en-US" dirty="0" err="1" smtClean="0"/>
              <a:t>alguns</a:t>
            </a:r>
            <a:r>
              <a:rPr lang="en-US" dirty="0" smtClean="0"/>
              <a:t> </a:t>
            </a:r>
            <a:r>
              <a:rPr lang="en-US" dirty="0" err="1" smtClean="0"/>
              <a:t>serviços</a:t>
            </a:r>
            <a:r>
              <a:rPr lang="en-US" dirty="0" smtClean="0"/>
              <a:t> </a:t>
            </a:r>
            <a:r>
              <a:rPr lang="en-US" dirty="0" err="1" smtClean="0"/>
              <a:t>comuns</a:t>
            </a:r>
            <a:r>
              <a:rPr lang="en-US" dirty="0" smtClean="0"/>
              <a:t> a </a:t>
            </a:r>
            <a:r>
              <a:rPr lang="en-US" dirty="0" err="1" smtClean="0"/>
              <a:t>todas</a:t>
            </a:r>
            <a:r>
              <a:rPr lang="en-US" dirty="0" smtClean="0"/>
              <a:t> as </a:t>
            </a:r>
            <a:r>
              <a:rPr lang="en-US" dirty="0" err="1" smtClean="0"/>
              <a:t>pessoas</a:t>
            </a:r>
            <a:r>
              <a:rPr lang="en-US" dirty="0" smtClean="0"/>
              <a:t> </a:t>
            </a:r>
            <a:r>
              <a:rPr lang="en-US" dirty="0" err="1" smtClean="0"/>
              <a:t>federativas</a:t>
            </a:r>
            <a:r>
              <a:rPr lang="en-US" dirty="0" smtClean="0"/>
              <a:t>. </a:t>
            </a:r>
            <a:r>
              <a:rPr lang="en-US" dirty="0" err="1" smtClean="0"/>
              <a:t>Assim</a:t>
            </a:r>
            <a:r>
              <a:rPr lang="en-US" dirty="0" smtClean="0"/>
              <a:t>, </a:t>
            </a:r>
            <a:r>
              <a:rPr lang="en-US" dirty="0" err="1" smtClean="0"/>
              <a:t>pode</a:t>
            </a:r>
            <a:r>
              <a:rPr lang="en-US" dirty="0" smtClean="0"/>
              <a:t>-se </a:t>
            </a:r>
            <a:r>
              <a:rPr lang="en-US" dirty="0" err="1" smtClean="0"/>
              <a:t>ter</a:t>
            </a:r>
            <a:r>
              <a:rPr lang="en-US" dirty="0" smtClean="0"/>
              <a:t> SERVIÇOS COMUNS E SERVIÇOS PRIVATIVOS</a:t>
            </a:r>
          </a:p>
          <a:p>
            <a:endParaRPr lang="pt-BR" dirty="0"/>
          </a:p>
        </p:txBody>
      </p:sp>
      <p:sp>
        <p:nvSpPr>
          <p:cNvPr id="3" name="Título 2"/>
          <p:cNvSpPr>
            <a:spLocks noGrp="1"/>
          </p:cNvSpPr>
          <p:nvPr>
            <p:ph type="title"/>
          </p:nvPr>
        </p:nvSpPr>
        <p:spPr/>
        <p:txBody>
          <a:bodyPr>
            <a:normAutofit/>
          </a:bodyPr>
          <a:lstStyle/>
          <a:p>
            <a:pPr algn="l"/>
            <a:r>
              <a:rPr lang="pt-BR" sz="2800" b="1" dirty="0" smtClean="0"/>
              <a:t>Titularidade do serviço público</a:t>
            </a:r>
            <a:endParaRPr lang="pt-BR" sz="2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en-US" dirty="0" smtClean="0"/>
              <a:t>São </a:t>
            </a:r>
            <a:r>
              <a:rPr lang="en-US" dirty="0" err="1" smtClean="0"/>
              <a:t>os</a:t>
            </a:r>
            <a:r>
              <a:rPr lang="en-US" dirty="0" smtClean="0"/>
              <a:t> </a:t>
            </a:r>
            <a:r>
              <a:rPr lang="en-US" dirty="0" err="1" smtClean="0"/>
              <a:t>atribuídos</a:t>
            </a:r>
            <a:r>
              <a:rPr lang="en-US" dirty="0" smtClean="0"/>
              <a:t> </a:t>
            </a:r>
            <a:r>
              <a:rPr lang="en-US" dirty="0" err="1" smtClean="0"/>
              <a:t>apenas</a:t>
            </a:r>
            <a:r>
              <a:rPr lang="en-US" dirty="0" smtClean="0"/>
              <a:t> a 1 </a:t>
            </a:r>
            <a:r>
              <a:rPr lang="en-US" dirty="0" err="1" smtClean="0"/>
              <a:t>pessoa</a:t>
            </a:r>
            <a:r>
              <a:rPr lang="en-US" dirty="0" smtClean="0"/>
              <a:t> da </a:t>
            </a:r>
            <a:r>
              <a:rPr lang="en-US" dirty="0" err="1" smtClean="0"/>
              <a:t>federação</a:t>
            </a:r>
            <a:r>
              <a:rPr lang="en-US" dirty="0" smtClean="0"/>
              <a:t>:</a:t>
            </a:r>
          </a:p>
          <a:p>
            <a:endParaRPr lang="en-US" dirty="0" smtClean="0"/>
          </a:p>
          <a:p>
            <a:r>
              <a:rPr lang="en-US" dirty="0" smtClean="0"/>
              <a:t>Art. 21, VII, X e XXII, CF/88) + </a:t>
            </a:r>
            <a:r>
              <a:rPr lang="en-US" dirty="0" err="1" smtClean="0"/>
              <a:t>distribuição</a:t>
            </a:r>
            <a:r>
              <a:rPr lang="en-US" dirty="0" smtClean="0"/>
              <a:t> de </a:t>
            </a:r>
            <a:r>
              <a:rPr lang="en-US" dirty="0" err="1" smtClean="0"/>
              <a:t>gás</a:t>
            </a:r>
            <a:r>
              <a:rPr lang="en-US" dirty="0" smtClean="0"/>
              <a:t> </a:t>
            </a:r>
            <a:r>
              <a:rPr lang="en-US" dirty="0" err="1" smtClean="0"/>
              <a:t>canalizado</a:t>
            </a:r>
            <a:r>
              <a:rPr lang="en-US" dirty="0" smtClean="0"/>
              <a:t> – dos </a:t>
            </a:r>
            <a:r>
              <a:rPr lang="en-US" dirty="0" err="1" smtClean="0"/>
              <a:t>Estados</a:t>
            </a:r>
            <a:r>
              <a:rPr lang="en-US" dirty="0" smtClean="0"/>
              <a:t> (art. 25, § 2º + </a:t>
            </a:r>
            <a:r>
              <a:rPr lang="en-US" dirty="0" err="1" smtClean="0"/>
              <a:t>arrecadação</a:t>
            </a:r>
            <a:r>
              <a:rPr lang="en-US" dirty="0" smtClean="0"/>
              <a:t> de </a:t>
            </a:r>
            <a:r>
              <a:rPr lang="en-US" dirty="0" err="1" smtClean="0"/>
              <a:t>tributos</a:t>
            </a:r>
            <a:r>
              <a:rPr lang="en-US" dirty="0" smtClean="0"/>
              <a:t> </a:t>
            </a:r>
            <a:r>
              <a:rPr lang="en-US" dirty="0" err="1" smtClean="0"/>
              <a:t>municipais</a:t>
            </a:r>
            <a:r>
              <a:rPr lang="en-US" dirty="0" smtClean="0"/>
              <a:t> e o </a:t>
            </a:r>
            <a:r>
              <a:rPr lang="en-US" dirty="0" err="1" smtClean="0"/>
              <a:t>transporte</a:t>
            </a:r>
            <a:r>
              <a:rPr lang="en-US" dirty="0" smtClean="0"/>
              <a:t> </a:t>
            </a:r>
            <a:r>
              <a:rPr lang="en-US" dirty="0" err="1" smtClean="0"/>
              <a:t>coletivo</a:t>
            </a:r>
            <a:r>
              <a:rPr lang="en-US" dirty="0" smtClean="0"/>
              <a:t> </a:t>
            </a:r>
            <a:r>
              <a:rPr lang="en-US" dirty="0" err="1" smtClean="0"/>
              <a:t>intramunicipal</a:t>
            </a:r>
            <a:r>
              <a:rPr lang="en-US" dirty="0" smtClean="0"/>
              <a:t> – </a:t>
            </a:r>
            <a:r>
              <a:rPr lang="en-US" dirty="0" err="1" smtClean="0"/>
              <a:t>Municípios</a:t>
            </a:r>
            <a:r>
              <a:rPr lang="en-US" dirty="0" smtClean="0"/>
              <a:t> (art. 30, III e V da CF)</a:t>
            </a:r>
          </a:p>
          <a:p>
            <a:endParaRPr lang="en-US" dirty="0" smtClean="0"/>
          </a:p>
          <a:p>
            <a:pPr marL="0" indent="0">
              <a:buNone/>
            </a:pPr>
            <a:r>
              <a:rPr lang="en-US" dirty="0" smtClean="0"/>
              <a:t>Se a </a:t>
            </a:r>
            <a:r>
              <a:rPr lang="en-US" dirty="0" err="1" smtClean="0"/>
              <a:t>competência</a:t>
            </a:r>
            <a:r>
              <a:rPr lang="en-US" dirty="0" smtClean="0"/>
              <a:t> for </a:t>
            </a:r>
            <a:r>
              <a:rPr lang="en-US" dirty="0" err="1" smtClean="0"/>
              <a:t>reservada</a:t>
            </a:r>
            <a:r>
              <a:rPr lang="en-US" dirty="0" smtClean="0"/>
              <a:t> a </a:t>
            </a:r>
            <a:r>
              <a:rPr lang="en-US" dirty="0" err="1" smtClean="0"/>
              <a:t>uma</a:t>
            </a:r>
            <a:r>
              <a:rPr lang="en-US" dirty="0" smtClean="0"/>
              <a:t> </a:t>
            </a:r>
            <a:r>
              <a:rPr lang="en-US" dirty="0" err="1" smtClean="0"/>
              <a:t>pessoa</a:t>
            </a:r>
            <a:r>
              <a:rPr lang="en-US" dirty="0" smtClean="0"/>
              <a:t> </a:t>
            </a:r>
            <a:r>
              <a:rPr lang="en-US" dirty="0" err="1" smtClean="0"/>
              <a:t>federada</a:t>
            </a:r>
            <a:r>
              <a:rPr lang="en-US" dirty="0" smtClean="0"/>
              <a:t> </a:t>
            </a:r>
            <a:r>
              <a:rPr lang="en-US" dirty="0" err="1" smtClean="0"/>
              <a:t>nenhuma</a:t>
            </a:r>
            <a:r>
              <a:rPr lang="en-US" dirty="0" smtClean="0"/>
              <a:t> </a:t>
            </a:r>
            <a:r>
              <a:rPr lang="en-US" dirty="0" err="1" smtClean="0"/>
              <a:t>outra</a:t>
            </a:r>
            <a:r>
              <a:rPr lang="en-US" dirty="0" smtClean="0"/>
              <a:t> </a:t>
            </a:r>
            <a:r>
              <a:rPr lang="en-US" dirty="0" err="1" smtClean="0"/>
              <a:t>poderá</a:t>
            </a:r>
            <a:r>
              <a:rPr lang="en-US" dirty="0" smtClean="0"/>
              <a:t> </a:t>
            </a:r>
            <a:r>
              <a:rPr lang="en-US" dirty="0" err="1" smtClean="0"/>
              <a:t>exercê</a:t>
            </a:r>
            <a:r>
              <a:rPr lang="en-US" dirty="0" smtClean="0"/>
              <a:t>-la. Ex.: o Estado </a:t>
            </a:r>
            <a:r>
              <a:rPr lang="en-US" dirty="0" err="1" smtClean="0"/>
              <a:t>não</a:t>
            </a:r>
            <a:r>
              <a:rPr lang="en-US" dirty="0" smtClean="0"/>
              <a:t> </a:t>
            </a:r>
            <a:r>
              <a:rPr lang="en-US" dirty="0" err="1" smtClean="0"/>
              <a:t>pode</a:t>
            </a:r>
            <a:r>
              <a:rPr lang="en-US" dirty="0" smtClean="0"/>
              <a:t> </a:t>
            </a:r>
            <a:r>
              <a:rPr lang="en-US" dirty="0" err="1" smtClean="0"/>
              <a:t>legislar</a:t>
            </a:r>
            <a:r>
              <a:rPr lang="en-US" dirty="0" smtClean="0"/>
              <a:t> </a:t>
            </a:r>
            <a:r>
              <a:rPr lang="en-US" dirty="0" err="1" smtClean="0"/>
              <a:t>sobre</a:t>
            </a:r>
            <a:r>
              <a:rPr lang="en-US" dirty="0" smtClean="0"/>
              <a:t> </a:t>
            </a:r>
            <a:r>
              <a:rPr lang="en-US" dirty="0" err="1" smtClean="0"/>
              <a:t>energia</a:t>
            </a:r>
            <a:r>
              <a:rPr lang="en-US" dirty="0" smtClean="0"/>
              <a:t> </a:t>
            </a:r>
            <a:r>
              <a:rPr lang="en-US" dirty="0" err="1" smtClean="0"/>
              <a:t>elétrica</a:t>
            </a:r>
            <a:r>
              <a:rPr lang="en-US" dirty="0" smtClean="0"/>
              <a:t>, </a:t>
            </a:r>
            <a:r>
              <a:rPr lang="en-US" dirty="0" err="1" smtClean="0"/>
              <a:t>pois</a:t>
            </a:r>
            <a:r>
              <a:rPr lang="en-US" dirty="0" smtClean="0"/>
              <a:t> </a:t>
            </a:r>
            <a:r>
              <a:rPr lang="en-US" dirty="0" err="1" smtClean="0"/>
              <a:t>isso</a:t>
            </a:r>
            <a:r>
              <a:rPr lang="en-US" dirty="0" smtClean="0"/>
              <a:t> </a:t>
            </a:r>
            <a:r>
              <a:rPr lang="en-US" dirty="0" err="1" smtClean="0"/>
              <a:t>cabe</a:t>
            </a:r>
            <a:r>
              <a:rPr lang="en-US" dirty="0" smtClean="0"/>
              <a:t> à União (art. 22, IV)</a:t>
            </a:r>
          </a:p>
          <a:p>
            <a:endParaRPr lang="pt-BR" dirty="0"/>
          </a:p>
        </p:txBody>
      </p:sp>
      <p:sp>
        <p:nvSpPr>
          <p:cNvPr id="3" name="Título 2"/>
          <p:cNvSpPr>
            <a:spLocks noGrp="1"/>
          </p:cNvSpPr>
          <p:nvPr>
            <p:ph type="title"/>
          </p:nvPr>
        </p:nvSpPr>
        <p:spPr/>
        <p:txBody>
          <a:bodyPr/>
          <a:lstStyle/>
          <a:p>
            <a:r>
              <a:rPr lang="pt-BR" dirty="0" smtClean="0"/>
              <a:t>Serviços privativos</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en-US" dirty="0" smtClean="0"/>
              <a:t>São </a:t>
            </a:r>
            <a:r>
              <a:rPr lang="en-US" dirty="0" err="1" smtClean="0"/>
              <a:t>os</a:t>
            </a:r>
            <a:r>
              <a:rPr lang="en-US" dirty="0" smtClean="0"/>
              <a:t> </a:t>
            </a:r>
            <a:r>
              <a:rPr lang="en-US" dirty="0" err="1" smtClean="0"/>
              <a:t>que</a:t>
            </a:r>
            <a:r>
              <a:rPr lang="en-US" dirty="0" smtClean="0"/>
              <a:t> </a:t>
            </a:r>
            <a:r>
              <a:rPr lang="en-US" dirty="0" err="1" smtClean="0"/>
              <a:t>podem</a:t>
            </a:r>
            <a:r>
              <a:rPr lang="en-US" dirty="0" smtClean="0"/>
              <a:t> ser </a:t>
            </a:r>
            <a:r>
              <a:rPr lang="en-US" dirty="0" err="1" smtClean="0"/>
              <a:t>prestados</a:t>
            </a:r>
            <a:r>
              <a:rPr lang="en-US" dirty="0" smtClean="0"/>
              <a:t> </a:t>
            </a:r>
            <a:r>
              <a:rPr lang="en-US" dirty="0" err="1" smtClean="0"/>
              <a:t>por</a:t>
            </a:r>
            <a:r>
              <a:rPr lang="en-US" dirty="0" smtClean="0"/>
              <a:t> </a:t>
            </a:r>
            <a:r>
              <a:rPr lang="en-US" dirty="0" err="1" smtClean="0"/>
              <a:t>pessoas</a:t>
            </a:r>
            <a:r>
              <a:rPr lang="en-US" dirty="0" smtClean="0"/>
              <a:t> de </a:t>
            </a:r>
            <a:r>
              <a:rPr lang="en-US" dirty="0" err="1" smtClean="0"/>
              <a:t>mais</a:t>
            </a:r>
            <a:r>
              <a:rPr lang="en-US" dirty="0" smtClean="0"/>
              <a:t> de </a:t>
            </a:r>
            <a:r>
              <a:rPr lang="en-US" dirty="0" err="1" smtClean="0"/>
              <a:t>uma</a:t>
            </a:r>
            <a:r>
              <a:rPr lang="en-US" dirty="0" smtClean="0"/>
              <a:t> </a:t>
            </a:r>
            <a:r>
              <a:rPr lang="en-US" dirty="0" err="1" smtClean="0"/>
              <a:t>esfera</a:t>
            </a:r>
            <a:r>
              <a:rPr lang="en-US" dirty="0" smtClean="0"/>
              <a:t> </a:t>
            </a:r>
            <a:r>
              <a:rPr lang="en-US" dirty="0" err="1" smtClean="0"/>
              <a:t>federativa</a:t>
            </a:r>
            <a:r>
              <a:rPr lang="en-US" dirty="0" smtClean="0"/>
              <a:t>. Art. 23, CF</a:t>
            </a:r>
          </a:p>
          <a:p>
            <a:endParaRPr lang="en-US" dirty="0" smtClean="0"/>
          </a:p>
          <a:p>
            <a:r>
              <a:rPr lang="en-US" dirty="0" smtClean="0"/>
              <a:t>O </a:t>
            </a:r>
            <a:r>
              <a:rPr lang="en-US" dirty="0" err="1" smtClean="0"/>
              <a:t>parágrafo</a:t>
            </a:r>
            <a:r>
              <a:rPr lang="en-US" dirty="0" smtClean="0"/>
              <a:t> </a:t>
            </a:r>
            <a:r>
              <a:rPr lang="en-US" dirty="0" err="1" smtClean="0"/>
              <a:t>único</a:t>
            </a:r>
            <a:r>
              <a:rPr lang="en-US" dirty="0" smtClean="0"/>
              <a:t> do rt. 23 </a:t>
            </a:r>
            <a:r>
              <a:rPr lang="en-US" dirty="0" err="1" smtClean="0"/>
              <a:t>previa</a:t>
            </a:r>
            <a:r>
              <a:rPr lang="en-US" dirty="0" smtClean="0"/>
              <a:t> a </a:t>
            </a:r>
            <a:r>
              <a:rPr lang="en-US" dirty="0" err="1" smtClean="0"/>
              <a:t>necessidade</a:t>
            </a:r>
            <a:r>
              <a:rPr lang="en-US" dirty="0" smtClean="0"/>
              <a:t> de </a:t>
            </a:r>
            <a:r>
              <a:rPr lang="en-US" b="1" i="1" u="sng" dirty="0" smtClean="0"/>
              <a:t>lei </a:t>
            </a:r>
            <a:r>
              <a:rPr lang="en-US" b="1" i="1" u="sng" dirty="0" err="1" smtClean="0"/>
              <a:t>complementar</a:t>
            </a:r>
            <a:r>
              <a:rPr lang="en-US" dirty="0" smtClean="0"/>
              <a:t> (federal) com a </a:t>
            </a:r>
            <a:r>
              <a:rPr lang="en-US" dirty="0" err="1" smtClean="0"/>
              <a:t>fixação</a:t>
            </a:r>
            <a:r>
              <a:rPr lang="en-US" dirty="0" smtClean="0"/>
              <a:t> de </a:t>
            </a:r>
            <a:r>
              <a:rPr lang="en-US" dirty="0" err="1" smtClean="0"/>
              <a:t>normas</a:t>
            </a:r>
            <a:r>
              <a:rPr lang="en-US" dirty="0" smtClean="0"/>
              <a:t> </a:t>
            </a:r>
            <a:r>
              <a:rPr lang="en-US" dirty="0" err="1" smtClean="0"/>
              <a:t>para</a:t>
            </a:r>
            <a:r>
              <a:rPr lang="en-US" dirty="0" smtClean="0"/>
              <a:t> regular a </a:t>
            </a:r>
            <a:r>
              <a:rPr lang="en-US" dirty="0" err="1" smtClean="0"/>
              <a:t>cooperação</a:t>
            </a:r>
            <a:r>
              <a:rPr lang="en-US" dirty="0" smtClean="0"/>
              <a:t> entre as </a:t>
            </a:r>
            <a:r>
              <a:rPr lang="en-US" dirty="0" err="1" smtClean="0"/>
              <a:t>entidades</a:t>
            </a:r>
            <a:r>
              <a:rPr lang="en-US" dirty="0" smtClean="0"/>
              <a:t>. </a:t>
            </a:r>
            <a:r>
              <a:rPr lang="en-US" dirty="0" err="1" smtClean="0"/>
              <a:t>Isso</a:t>
            </a:r>
            <a:r>
              <a:rPr lang="en-US" dirty="0" smtClean="0"/>
              <a:t> </a:t>
            </a:r>
            <a:r>
              <a:rPr lang="en-US" dirty="0" err="1" smtClean="0"/>
              <a:t>nunca</a:t>
            </a:r>
            <a:r>
              <a:rPr lang="en-US" dirty="0" smtClean="0"/>
              <a:t> se </a:t>
            </a:r>
            <a:r>
              <a:rPr lang="en-US" dirty="0" err="1" smtClean="0"/>
              <a:t>concretizou</a:t>
            </a:r>
            <a:r>
              <a:rPr lang="en-US" dirty="0" smtClean="0"/>
              <a:t>.</a:t>
            </a:r>
          </a:p>
          <a:p>
            <a:endParaRPr lang="en-US" dirty="0" smtClean="0"/>
          </a:p>
          <a:p>
            <a:r>
              <a:rPr lang="en-US" dirty="0" smtClean="0"/>
              <a:t>A EC 53, de 19.12.2006 </a:t>
            </a:r>
            <a:r>
              <a:rPr lang="en-US" dirty="0" err="1" smtClean="0"/>
              <a:t>alterou</a:t>
            </a:r>
            <a:r>
              <a:rPr lang="en-US" dirty="0" smtClean="0"/>
              <a:t> o </a:t>
            </a:r>
            <a:r>
              <a:rPr lang="en-US" dirty="0" err="1" smtClean="0"/>
              <a:t>dispositivo</a:t>
            </a:r>
            <a:r>
              <a:rPr lang="en-US" dirty="0" smtClean="0"/>
              <a:t> </a:t>
            </a:r>
            <a:r>
              <a:rPr lang="en-US" dirty="0" err="1" smtClean="0"/>
              <a:t>para</a:t>
            </a:r>
            <a:r>
              <a:rPr lang="en-US" dirty="0" smtClean="0"/>
              <a:t> </a:t>
            </a:r>
            <a:r>
              <a:rPr lang="en-US" dirty="0" err="1" smtClean="0"/>
              <a:t>prever</a:t>
            </a:r>
            <a:r>
              <a:rPr lang="en-US" dirty="0" smtClean="0"/>
              <a:t> a </a:t>
            </a:r>
            <a:r>
              <a:rPr lang="en-US" dirty="0" err="1" smtClean="0"/>
              <a:t>edição</a:t>
            </a:r>
            <a:r>
              <a:rPr lang="en-US" dirty="0" smtClean="0"/>
              <a:t> de </a:t>
            </a:r>
            <a:r>
              <a:rPr lang="en-US" b="1" i="1" dirty="0" smtClean="0"/>
              <a:t>leis </a:t>
            </a:r>
            <a:r>
              <a:rPr lang="en-US" b="1" i="1" dirty="0" err="1" smtClean="0"/>
              <a:t>complementares</a:t>
            </a:r>
            <a:r>
              <a:rPr lang="en-US" dirty="0" smtClean="0"/>
              <a:t>. A </a:t>
            </a:r>
            <a:r>
              <a:rPr lang="en-US" dirty="0" err="1" smtClean="0"/>
              <a:t>mudança</a:t>
            </a:r>
            <a:r>
              <a:rPr lang="en-US" dirty="0" smtClean="0"/>
              <a:t> </a:t>
            </a:r>
            <a:r>
              <a:rPr lang="en-US" dirty="0" err="1" smtClean="0"/>
              <a:t>foi</a:t>
            </a:r>
            <a:r>
              <a:rPr lang="en-US" dirty="0" smtClean="0"/>
              <a:t> </a:t>
            </a:r>
            <a:r>
              <a:rPr lang="en-US" dirty="0" err="1" smtClean="0"/>
              <a:t>para</a:t>
            </a:r>
            <a:r>
              <a:rPr lang="en-US" dirty="0" smtClean="0"/>
              <a:t> </a:t>
            </a:r>
            <a:r>
              <a:rPr lang="en-US" dirty="0" err="1" smtClean="0"/>
              <a:t>melhor</a:t>
            </a:r>
            <a:r>
              <a:rPr lang="en-US" dirty="0" smtClean="0"/>
              <a:t> </a:t>
            </a:r>
            <a:r>
              <a:rPr lang="en-US" dirty="0" err="1" smtClean="0"/>
              <a:t>porque</a:t>
            </a:r>
            <a:r>
              <a:rPr lang="en-US" dirty="0" smtClean="0"/>
              <a:t> a </a:t>
            </a:r>
            <a:r>
              <a:rPr lang="en-US" dirty="0" err="1" smtClean="0"/>
              <a:t>cooperação</a:t>
            </a:r>
            <a:r>
              <a:rPr lang="en-US" dirty="0" smtClean="0"/>
              <a:t> </a:t>
            </a:r>
            <a:r>
              <a:rPr lang="en-US" dirty="0" err="1" smtClean="0"/>
              <a:t>mútua</a:t>
            </a:r>
            <a:r>
              <a:rPr lang="en-US" dirty="0" smtClean="0"/>
              <a:t> </a:t>
            </a:r>
            <a:r>
              <a:rPr lang="en-US" dirty="0" err="1" smtClean="0"/>
              <a:t>para</a:t>
            </a:r>
            <a:r>
              <a:rPr lang="en-US" dirty="0" smtClean="0"/>
              <a:t> </a:t>
            </a:r>
            <a:r>
              <a:rPr lang="en-US" dirty="0" err="1" smtClean="0"/>
              <a:t>cada</a:t>
            </a:r>
            <a:r>
              <a:rPr lang="en-US" dirty="0" smtClean="0"/>
              <a:t> </a:t>
            </a:r>
            <a:r>
              <a:rPr lang="en-US" dirty="0" err="1" smtClean="0"/>
              <a:t>setor</a:t>
            </a:r>
            <a:r>
              <a:rPr lang="en-US" dirty="0" smtClean="0"/>
              <a:t> de </a:t>
            </a:r>
            <a:r>
              <a:rPr lang="en-US" dirty="0" err="1" smtClean="0"/>
              <a:t>serviço</a:t>
            </a:r>
            <a:r>
              <a:rPr lang="en-US" dirty="0" smtClean="0"/>
              <a:t> </a:t>
            </a:r>
            <a:r>
              <a:rPr lang="en-US" dirty="0" err="1" smtClean="0"/>
              <a:t>comum</a:t>
            </a:r>
            <a:r>
              <a:rPr lang="en-US" dirty="0" smtClean="0"/>
              <a:t> </a:t>
            </a:r>
            <a:r>
              <a:rPr lang="en-US" dirty="0" err="1" smtClean="0"/>
              <a:t>poderá</a:t>
            </a:r>
            <a:r>
              <a:rPr lang="en-US" dirty="0" smtClean="0"/>
              <a:t> ser </a:t>
            </a:r>
            <a:r>
              <a:rPr lang="en-US" dirty="0" err="1" smtClean="0"/>
              <a:t>regulada</a:t>
            </a:r>
            <a:r>
              <a:rPr lang="en-US" dirty="0" smtClean="0"/>
              <a:t> </a:t>
            </a:r>
            <a:r>
              <a:rPr lang="en-US" dirty="0" err="1" smtClean="0"/>
              <a:t>por</a:t>
            </a:r>
            <a:r>
              <a:rPr lang="en-US" dirty="0" smtClean="0"/>
              <a:t> lei </a:t>
            </a:r>
            <a:r>
              <a:rPr lang="en-US" dirty="0" err="1" smtClean="0"/>
              <a:t>complementar</a:t>
            </a:r>
            <a:r>
              <a:rPr lang="en-US" dirty="0" smtClean="0"/>
              <a:t> </a:t>
            </a:r>
            <a:r>
              <a:rPr lang="en-US" dirty="0" err="1" smtClean="0"/>
              <a:t>própria</a:t>
            </a:r>
            <a:r>
              <a:rPr lang="en-US" dirty="0" smtClean="0"/>
              <a:t>, </a:t>
            </a:r>
            <a:r>
              <a:rPr lang="en-US" dirty="0" err="1" smtClean="0"/>
              <a:t>em</a:t>
            </a:r>
            <a:r>
              <a:rPr lang="en-US" dirty="0" smtClean="0"/>
              <a:t> </a:t>
            </a:r>
            <a:r>
              <a:rPr lang="en-US" dirty="0" err="1" smtClean="0"/>
              <a:t>atendimento</a:t>
            </a:r>
            <a:r>
              <a:rPr lang="en-US" dirty="0" smtClean="0"/>
              <a:t> </a:t>
            </a:r>
            <a:r>
              <a:rPr lang="en-US" dirty="0" err="1" smtClean="0"/>
              <a:t>às</a:t>
            </a:r>
            <a:r>
              <a:rPr lang="en-US" dirty="0" smtClean="0"/>
              <a:t> </a:t>
            </a:r>
            <a:r>
              <a:rPr lang="en-US" dirty="0" err="1" smtClean="0"/>
              <a:t>peculiaridades</a:t>
            </a:r>
            <a:r>
              <a:rPr lang="en-US" dirty="0" smtClean="0"/>
              <a:t> </a:t>
            </a:r>
            <a:r>
              <a:rPr lang="en-US" dirty="0" err="1" smtClean="0"/>
              <a:t>que</a:t>
            </a:r>
            <a:r>
              <a:rPr lang="en-US" dirty="0" smtClean="0"/>
              <a:t> o </a:t>
            </a:r>
            <a:r>
              <a:rPr lang="en-US" dirty="0" err="1" smtClean="0"/>
              <a:t>setor</a:t>
            </a:r>
            <a:r>
              <a:rPr lang="en-US" dirty="0" smtClean="0"/>
              <a:t> </a:t>
            </a:r>
            <a:r>
              <a:rPr lang="en-US" dirty="0" err="1" smtClean="0"/>
              <a:t>apresente</a:t>
            </a:r>
            <a:r>
              <a:rPr lang="en-US" dirty="0" smtClean="0"/>
              <a:t>.</a:t>
            </a:r>
          </a:p>
          <a:p>
            <a:endParaRPr lang="pt-BR" dirty="0"/>
          </a:p>
        </p:txBody>
      </p:sp>
      <p:sp>
        <p:nvSpPr>
          <p:cNvPr id="3" name="Título 2"/>
          <p:cNvSpPr>
            <a:spLocks noGrp="1"/>
          </p:cNvSpPr>
          <p:nvPr>
            <p:ph type="title"/>
          </p:nvPr>
        </p:nvSpPr>
        <p:spPr/>
        <p:txBody>
          <a:bodyPr/>
          <a:lstStyle/>
          <a:p>
            <a:r>
              <a:rPr lang="pt-BR" dirty="0" smtClean="0"/>
              <a:t>Serviços comuns</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err="1" smtClean="0"/>
              <a:t>Importante</a:t>
            </a:r>
            <a:r>
              <a:rPr lang="en-US" dirty="0" smtClean="0"/>
              <a:t> a </a:t>
            </a:r>
            <a:r>
              <a:rPr lang="en-US" dirty="0" err="1" smtClean="0"/>
              <a:t>questão</a:t>
            </a:r>
            <a:r>
              <a:rPr lang="en-US" dirty="0" smtClean="0"/>
              <a:t> territorial:</a:t>
            </a:r>
          </a:p>
          <a:p>
            <a:endParaRPr lang="en-US" dirty="0" smtClean="0"/>
          </a:p>
          <a:p>
            <a:r>
              <a:rPr lang="en-US" dirty="0" smtClean="0"/>
              <a:t>- </a:t>
            </a:r>
            <a:r>
              <a:rPr lang="en-US" dirty="0" err="1" smtClean="0"/>
              <a:t>serviço</a:t>
            </a:r>
            <a:r>
              <a:rPr lang="en-US" dirty="0" smtClean="0"/>
              <a:t> a ser </a:t>
            </a:r>
            <a:r>
              <a:rPr lang="en-US" dirty="0" err="1" smtClean="0"/>
              <a:t>prestado</a:t>
            </a:r>
            <a:r>
              <a:rPr lang="en-US" dirty="0" smtClean="0"/>
              <a:t> </a:t>
            </a:r>
            <a:r>
              <a:rPr lang="en-US" dirty="0" err="1" smtClean="0"/>
              <a:t>em</a:t>
            </a:r>
            <a:r>
              <a:rPr lang="en-US" dirty="0" smtClean="0"/>
              <a:t> </a:t>
            </a:r>
            <a:r>
              <a:rPr lang="en-US" dirty="0" err="1" smtClean="0"/>
              <a:t>todo</a:t>
            </a:r>
            <a:r>
              <a:rPr lang="en-US" dirty="0" smtClean="0"/>
              <a:t> o </a:t>
            </a:r>
            <a:r>
              <a:rPr lang="en-US" dirty="0" err="1" smtClean="0"/>
              <a:t>país</a:t>
            </a:r>
            <a:r>
              <a:rPr lang="en-US" dirty="0" smtClean="0"/>
              <a:t> é de </a:t>
            </a:r>
            <a:r>
              <a:rPr lang="en-US" dirty="0" err="1" smtClean="0"/>
              <a:t>competência</a:t>
            </a:r>
            <a:r>
              <a:rPr lang="en-US" dirty="0" smtClean="0"/>
              <a:t> da União (</a:t>
            </a:r>
            <a:r>
              <a:rPr lang="en-US" dirty="0" err="1" smtClean="0"/>
              <a:t>deve</a:t>
            </a:r>
            <a:r>
              <a:rPr lang="en-US" dirty="0" smtClean="0"/>
              <a:t> ser </a:t>
            </a:r>
            <a:r>
              <a:rPr lang="en-US" dirty="0" err="1" smtClean="0"/>
              <a:t>prestado</a:t>
            </a:r>
            <a:r>
              <a:rPr lang="en-US" dirty="0" smtClean="0"/>
              <a:t> </a:t>
            </a:r>
            <a:r>
              <a:rPr lang="en-US" dirty="0" err="1" smtClean="0"/>
              <a:t>por</a:t>
            </a:r>
            <a:r>
              <a:rPr lang="en-US" dirty="0" smtClean="0"/>
              <a:t> </a:t>
            </a:r>
            <a:r>
              <a:rPr lang="en-US" dirty="0" err="1" smtClean="0"/>
              <a:t>ela</a:t>
            </a:r>
            <a:r>
              <a:rPr lang="en-US" dirty="0" smtClean="0"/>
              <a:t>)</a:t>
            </a:r>
          </a:p>
          <a:p>
            <a:r>
              <a:rPr lang="en-US" dirty="0" smtClean="0"/>
              <a:t>- se </a:t>
            </a:r>
            <a:r>
              <a:rPr lang="en-US" dirty="0" err="1" smtClean="0"/>
              <a:t>abranger</a:t>
            </a:r>
            <a:r>
              <a:rPr lang="en-US" dirty="0" smtClean="0"/>
              <a:t> </a:t>
            </a:r>
            <a:r>
              <a:rPr lang="en-US" dirty="0" err="1" smtClean="0"/>
              <a:t>todo</a:t>
            </a:r>
            <a:r>
              <a:rPr lang="en-US" dirty="0" smtClean="0"/>
              <a:t> o Estado, </a:t>
            </a:r>
            <a:r>
              <a:rPr lang="en-US" dirty="0" err="1" smtClean="0"/>
              <a:t>ultrapassando</a:t>
            </a:r>
            <a:r>
              <a:rPr lang="en-US" dirty="0" smtClean="0"/>
              <a:t> </a:t>
            </a:r>
            <a:r>
              <a:rPr lang="en-US" dirty="0" err="1" smtClean="0"/>
              <a:t>os</a:t>
            </a:r>
            <a:r>
              <a:rPr lang="en-US" dirty="0" smtClean="0"/>
              <a:t> </a:t>
            </a:r>
            <a:r>
              <a:rPr lang="en-US" dirty="0" err="1" smtClean="0"/>
              <a:t>limites</a:t>
            </a:r>
            <a:r>
              <a:rPr lang="en-US" dirty="0" smtClean="0"/>
              <a:t> </a:t>
            </a:r>
            <a:r>
              <a:rPr lang="en-US" dirty="0" err="1" smtClean="0"/>
              <a:t>municipais</a:t>
            </a:r>
            <a:r>
              <a:rPr lang="en-US" dirty="0" smtClean="0"/>
              <a:t>, é de </a:t>
            </a:r>
            <a:r>
              <a:rPr lang="en-US" dirty="0" err="1" smtClean="0"/>
              <a:t>competência</a:t>
            </a:r>
            <a:r>
              <a:rPr lang="en-US" dirty="0" smtClean="0"/>
              <a:t> do Estado</a:t>
            </a:r>
          </a:p>
          <a:p>
            <a:r>
              <a:rPr lang="en-US" dirty="0" smtClean="0"/>
              <a:t>- </a:t>
            </a:r>
            <a:r>
              <a:rPr lang="en-US" dirty="0" err="1" smtClean="0"/>
              <a:t>aos</a:t>
            </a:r>
            <a:r>
              <a:rPr lang="en-US" dirty="0" smtClean="0"/>
              <a:t> </a:t>
            </a:r>
            <a:r>
              <a:rPr lang="en-US" dirty="0" err="1" smtClean="0"/>
              <a:t>municípios</a:t>
            </a:r>
            <a:r>
              <a:rPr lang="en-US" dirty="0" smtClean="0"/>
              <a:t> </a:t>
            </a:r>
            <a:r>
              <a:rPr lang="en-US" dirty="0" err="1" smtClean="0"/>
              <a:t>cabem</a:t>
            </a:r>
            <a:r>
              <a:rPr lang="en-US" dirty="0" smtClean="0"/>
              <a:t> </a:t>
            </a:r>
            <a:r>
              <a:rPr lang="en-US" dirty="0" err="1" smtClean="0"/>
              <a:t>os</a:t>
            </a:r>
            <a:r>
              <a:rPr lang="en-US" dirty="0" smtClean="0"/>
              <a:t> </a:t>
            </a:r>
            <a:r>
              <a:rPr lang="en-US" dirty="0" err="1" smtClean="0"/>
              <a:t>serviços</a:t>
            </a:r>
            <a:r>
              <a:rPr lang="en-US" dirty="0" smtClean="0"/>
              <a:t> de </a:t>
            </a:r>
            <a:r>
              <a:rPr lang="en-US" dirty="0" err="1" smtClean="0"/>
              <a:t>interesse</a:t>
            </a:r>
            <a:r>
              <a:rPr lang="en-US" dirty="0" smtClean="0"/>
              <a:t> local</a:t>
            </a:r>
          </a:p>
          <a:p>
            <a:endParaRPr lang="pt-BR" dirty="0"/>
          </a:p>
        </p:txBody>
      </p:sp>
      <p:sp>
        <p:nvSpPr>
          <p:cNvPr id="3" name="Título 2"/>
          <p:cNvSpPr>
            <a:spLocks noGrp="1"/>
          </p:cNvSpPr>
          <p:nvPr>
            <p:ph type="title"/>
          </p:nvPr>
        </p:nvSpPr>
        <p:spPr/>
        <p:txBody>
          <a:bodyPr/>
          <a:lstStyle/>
          <a:p>
            <a:r>
              <a:rPr lang="pt-BR" dirty="0" smtClean="0"/>
              <a:t>Questão territorial</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smtClean="0"/>
              <a:t>Os </a:t>
            </a:r>
            <a:r>
              <a:rPr lang="en-US" dirty="0" err="1" smtClean="0"/>
              <a:t>serviços</a:t>
            </a:r>
            <a:r>
              <a:rPr lang="en-US" dirty="0" smtClean="0"/>
              <a:t> </a:t>
            </a:r>
            <a:r>
              <a:rPr lang="en-US" dirty="0" err="1" smtClean="0"/>
              <a:t>só</a:t>
            </a:r>
            <a:r>
              <a:rPr lang="en-US" dirty="0" smtClean="0"/>
              <a:t> </a:t>
            </a:r>
            <a:r>
              <a:rPr lang="en-US" dirty="0" err="1" smtClean="0"/>
              <a:t>podem</a:t>
            </a:r>
            <a:r>
              <a:rPr lang="en-US" dirty="0" smtClean="0"/>
              <a:t> ser </a:t>
            </a:r>
            <a:r>
              <a:rPr lang="en-US" dirty="0" err="1" smtClean="0"/>
              <a:t>executados</a:t>
            </a:r>
            <a:r>
              <a:rPr lang="en-US" dirty="0" smtClean="0"/>
              <a:t> se </a:t>
            </a:r>
            <a:r>
              <a:rPr lang="en-US" dirty="0" err="1" smtClean="0"/>
              <a:t>houver</a:t>
            </a:r>
            <a:r>
              <a:rPr lang="en-US" dirty="0" smtClean="0"/>
              <a:t> </a:t>
            </a:r>
            <a:r>
              <a:rPr lang="en-US" dirty="0" err="1" smtClean="0"/>
              <a:t>uma</a:t>
            </a:r>
            <a:r>
              <a:rPr lang="en-US" dirty="0" smtClean="0"/>
              <a:t> </a:t>
            </a:r>
            <a:r>
              <a:rPr lang="en-US" dirty="0" err="1" smtClean="0"/>
              <a:t>disciplina</a:t>
            </a:r>
            <a:r>
              <a:rPr lang="en-US" dirty="0" smtClean="0"/>
              <a:t> </a:t>
            </a:r>
            <a:r>
              <a:rPr lang="en-US" dirty="0" err="1" smtClean="0"/>
              <a:t>normativa</a:t>
            </a:r>
            <a:r>
              <a:rPr lang="en-US" dirty="0" smtClean="0"/>
              <a:t> </a:t>
            </a:r>
            <a:r>
              <a:rPr lang="en-US" dirty="0" err="1" smtClean="0"/>
              <a:t>que</a:t>
            </a:r>
            <a:r>
              <a:rPr lang="en-US" dirty="0" smtClean="0"/>
              <a:t> </a:t>
            </a:r>
            <a:r>
              <a:rPr lang="en-US" dirty="0" err="1" smtClean="0"/>
              <a:t>os</a:t>
            </a:r>
            <a:r>
              <a:rPr lang="en-US" dirty="0" smtClean="0"/>
              <a:t> </a:t>
            </a:r>
            <a:r>
              <a:rPr lang="en-US" dirty="0" err="1" smtClean="0"/>
              <a:t>regulamente</a:t>
            </a:r>
            <a:r>
              <a:rPr lang="en-US" dirty="0" smtClean="0"/>
              <a:t>, vale </a:t>
            </a:r>
            <a:r>
              <a:rPr lang="en-US" dirty="0" err="1" smtClean="0"/>
              <a:t>dizer</a:t>
            </a:r>
            <a:r>
              <a:rPr lang="en-US" dirty="0" smtClean="0"/>
              <a:t>, </a:t>
            </a:r>
            <a:r>
              <a:rPr lang="en-US" dirty="0" err="1" smtClean="0"/>
              <a:t>que</a:t>
            </a:r>
            <a:r>
              <a:rPr lang="en-US" dirty="0" smtClean="0"/>
              <a:t> trace as </a:t>
            </a:r>
            <a:r>
              <a:rPr lang="en-US" dirty="0" err="1" smtClean="0"/>
              <a:t>regras</a:t>
            </a:r>
            <a:r>
              <a:rPr lang="en-US" dirty="0" smtClean="0"/>
              <a:t> das </a:t>
            </a:r>
            <a:r>
              <a:rPr lang="en-US" dirty="0" err="1" smtClean="0"/>
              <a:t>quais</a:t>
            </a:r>
            <a:r>
              <a:rPr lang="en-US" dirty="0" smtClean="0"/>
              <a:t> se </a:t>
            </a:r>
            <a:r>
              <a:rPr lang="en-US" dirty="0" err="1" smtClean="0"/>
              <a:t>possa</a:t>
            </a:r>
            <a:r>
              <a:rPr lang="en-US" dirty="0" smtClean="0"/>
              <a:t> </a:t>
            </a:r>
            <a:r>
              <a:rPr lang="en-US" dirty="0" err="1" smtClean="0"/>
              <a:t>extrair</a:t>
            </a:r>
            <a:r>
              <a:rPr lang="en-US" dirty="0" smtClean="0"/>
              <a:t> </a:t>
            </a:r>
            <a:r>
              <a:rPr lang="en-US" dirty="0" err="1" smtClean="0"/>
              <a:t>como</a:t>
            </a:r>
            <a:r>
              <a:rPr lang="en-US" dirty="0" smtClean="0"/>
              <a:t> </a:t>
            </a:r>
            <a:r>
              <a:rPr lang="en-US" dirty="0" err="1" smtClean="0"/>
              <a:t>devem</a:t>
            </a:r>
            <a:r>
              <a:rPr lang="en-US" dirty="0" smtClean="0"/>
              <a:t> ser </a:t>
            </a:r>
            <a:r>
              <a:rPr lang="en-US" dirty="0" err="1" smtClean="0"/>
              <a:t>prestados</a:t>
            </a:r>
            <a:r>
              <a:rPr lang="en-US" dirty="0" smtClean="0"/>
              <a:t>.</a:t>
            </a:r>
          </a:p>
        </p:txBody>
      </p:sp>
      <p:sp>
        <p:nvSpPr>
          <p:cNvPr id="3" name="Título 2"/>
          <p:cNvSpPr>
            <a:spLocks noGrp="1"/>
          </p:cNvSpPr>
          <p:nvPr>
            <p:ph type="title"/>
          </p:nvPr>
        </p:nvSpPr>
        <p:spPr/>
        <p:txBody>
          <a:bodyPr/>
          <a:lstStyle/>
          <a:p>
            <a:r>
              <a:rPr lang="pt-BR" dirty="0" smtClean="0"/>
              <a:t>Regulamentação</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en-US" dirty="0" err="1" smtClean="0"/>
              <a:t>Quem</a:t>
            </a:r>
            <a:r>
              <a:rPr lang="en-US" dirty="0" smtClean="0"/>
              <a:t> tem a </a:t>
            </a:r>
            <a:r>
              <a:rPr lang="en-US" dirty="0" err="1" smtClean="0"/>
              <a:t>competência</a:t>
            </a:r>
            <a:r>
              <a:rPr lang="en-US" dirty="0" smtClean="0"/>
              <a:t> </a:t>
            </a:r>
            <a:r>
              <a:rPr lang="en-US" dirty="0" err="1" smtClean="0"/>
              <a:t>para</a:t>
            </a:r>
            <a:r>
              <a:rPr lang="en-US" dirty="0" smtClean="0"/>
              <a:t> </a:t>
            </a:r>
            <a:r>
              <a:rPr lang="en-US" dirty="0" err="1" smtClean="0"/>
              <a:t>instituir</a:t>
            </a:r>
            <a:r>
              <a:rPr lang="en-US" dirty="0" smtClean="0"/>
              <a:t> </a:t>
            </a:r>
            <a:r>
              <a:rPr lang="en-US" dirty="0" err="1" smtClean="0"/>
              <a:t>também</a:t>
            </a:r>
            <a:r>
              <a:rPr lang="en-US" dirty="0" smtClean="0"/>
              <a:t> tem </a:t>
            </a:r>
            <a:r>
              <a:rPr lang="en-US" dirty="0" err="1" smtClean="0"/>
              <a:t>para</a:t>
            </a:r>
            <a:r>
              <a:rPr lang="en-US" dirty="0" smtClean="0"/>
              <a:t> </a:t>
            </a:r>
            <a:r>
              <a:rPr lang="en-US" dirty="0" err="1" smtClean="0"/>
              <a:t>controlar</a:t>
            </a:r>
            <a:r>
              <a:rPr lang="en-US" dirty="0" smtClean="0"/>
              <a:t> a </a:t>
            </a:r>
            <a:r>
              <a:rPr lang="en-US" dirty="0" err="1" smtClean="0"/>
              <a:t>sua</a:t>
            </a:r>
            <a:r>
              <a:rPr lang="en-US" dirty="0" smtClean="0"/>
              <a:t> </a:t>
            </a:r>
            <a:r>
              <a:rPr lang="en-US" dirty="0" err="1" smtClean="0"/>
              <a:t>execução</a:t>
            </a:r>
            <a:r>
              <a:rPr lang="en-US" dirty="0" smtClean="0"/>
              <a:t>. O </a:t>
            </a:r>
            <a:r>
              <a:rPr lang="en-US" dirty="0" err="1" smtClean="0"/>
              <a:t>controle</a:t>
            </a:r>
            <a:r>
              <a:rPr lang="en-US" dirty="0" smtClean="0"/>
              <a:t> é </a:t>
            </a:r>
            <a:r>
              <a:rPr lang="en-US" dirty="0" err="1" smtClean="0"/>
              <a:t>inerente</a:t>
            </a:r>
            <a:r>
              <a:rPr lang="en-US" dirty="0" smtClean="0"/>
              <a:t> à </a:t>
            </a:r>
            <a:r>
              <a:rPr lang="en-US" dirty="0" err="1" smtClean="0"/>
              <a:t>titularidade</a:t>
            </a:r>
            <a:r>
              <a:rPr lang="en-US" dirty="0" smtClean="0"/>
              <a:t> do </a:t>
            </a:r>
            <a:r>
              <a:rPr lang="en-US" dirty="0" err="1" smtClean="0"/>
              <a:t>serviço</a:t>
            </a:r>
            <a:endParaRPr lang="en-US" dirty="0" smtClean="0"/>
          </a:p>
          <a:p>
            <a:endParaRPr lang="en-US" dirty="0" smtClean="0"/>
          </a:p>
          <a:p>
            <a:r>
              <a:rPr lang="en-US" dirty="0" smtClean="0"/>
              <a:t>O </a:t>
            </a:r>
            <a:r>
              <a:rPr lang="en-US" dirty="0" err="1" smtClean="0"/>
              <a:t>controle</a:t>
            </a:r>
            <a:r>
              <a:rPr lang="en-US" dirty="0" smtClean="0"/>
              <a:t> </a:t>
            </a:r>
            <a:r>
              <a:rPr lang="en-US" dirty="0" err="1" smtClean="0"/>
              <a:t>pode</a:t>
            </a:r>
            <a:r>
              <a:rPr lang="en-US" dirty="0" smtClean="0"/>
              <a:t> ser </a:t>
            </a:r>
            <a:r>
              <a:rPr lang="en-US" dirty="0" err="1" smtClean="0"/>
              <a:t>interno</a:t>
            </a:r>
            <a:r>
              <a:rPr lang="en-US" dirty="0" smtClean="0"/>
              <a:t> e </a:t>
            </a:r>
            <a:r>
              <a:rPr lang="en-US" dirty="0" err="1" smtClean="0"/>
              <a:t>externo</a:t>
            </a:r>
            <a:endParaRPr lang="en-US" dirty="0" smtClean="0"/>
          </a:p>
          <a:p>
            <a:endParaRPr lang="en-US" dirty="0" smtClean="0"/>
          </a:p>
          <a:p>
            <a:r>
              <a:rPr lang="en-US" dirty="0" smtClean="0"/>
              <a:t>INTERNO – </a:t>
            </a:r>
            <a:r>
              <a:rPr lang="en-US" dirty="0" err="1" smtClean="0"/>
              <a:t>quando</a:t>
            </a:r>
            <a:r>
              <a:rPr lang="en-US" dirty="0" smtClean="0"/>
              <a:t> a </a:t>
            </a:r>
            <a:r>
              <a:rPr lang="en-US" dirty="0" err="1" smtClean="0"/>
              <a:t>aferição</a:t>
            </a:r>
            <a:r>
              <a:rPr lang="en-US" dirty="0" smtClean="0"/>
              <a:t> se </a:t>
            </a:r>
            <a:r>
              <a:rPr lang="en-US" dirty="0" err="1" smtClean="0"/>
              <a:t>voltar</a:t>
            </a:r>
            <a:r>
              <a:rPr lang="en-US" dirty="0" smtClean="0"/>
              <a:t> </a:t>
            </a:r>
            <a:r>
              <a:rPr lang="en-US" dirty="0" err="1" smtClean="0"/>
              <a:t>para</a:t>
            </a:r>
            <a:r>
              <a:rPr lang="en-US" dirty="0" smtClean="0"/>
              <a:t> </a:t>
            </a:r>
            <a:r>
              <a:rPr lang="en-US" dirty="0" err="1" smtClean="0"/>
              <a:t>órgãos</a:t>
            </a:r>
            <a:r>
              <a:rPr lang="en-US" dirty="0" smtClean="0"/>
              <a:t> da </a:t>
            </a:r>
            <a:r>
              <a:rPr lang="en-US" dirty="0" err="1" smtClean="0"/>
              <a:t>Administração</a:t>
            </a:r>
            <a:r>
              <a:rPr lang="en-US" dirty="0" smtClean="0"/>
              <a:t> </a:t>
            </a:r>
            <a:r>
              <a:rPr lang="en-US" dirty="0" err="1" smtClean="0"/>
              <a:t>incumbidos</a:t>
            </a:r>
            <a:r>
              <a:rPr lang="en-US" dirty="0" smtClean="0"/>
              <a:t> de  </a:t>
            </a:r>
            <a:r>
              <a:rPr lang="en-US" dirty="0" err="1" smtClean="0"/>
              <a:t>exercer</a:t>
            </a:r>
            <a:r>
              <a:rPr lang="en-US" dirty="0" smtClean="0"/>
              <a:t> a </a:t>
            </a:r>
            <a:r>
              <a:rPr lang="en-US" dirty="0" err="1" smtClean="0"/>
              <a:t>atividade</a:t>
            </a:r>
            <a:r>
              <a:rPr lang="en-US" dirty="0" smtClean="0"/>
              <a:t>. </a:t>
            </a:r>
            <a:r>
              <a:rPr lang="en-US" dirty="0" err="1" smtClean="0"/>
              <a:t>Hierarquia</a:t>
            </a:r>
            <a:r>
              <a:rPr lang="en-US" dirty="0" smtClean="0"/>
              <a:t> e </a:t>
            </a:r>
            <a:r>
              <a:rPr lang="en-US" dirty="0" err="1" smtClean="0"/>
              <a:t>disciplina</a:t>
            </a:r>
            <a:r>
              <a:rPr lang="en-US" dirty="0" smtClean="0"/>
              <a:t> </a:t>
            </a:r>
            <a:r>
              <a:rPr lang="en-US" dirty="0" err="1" smtClean="0"/>
              <a:t>são</a:t>
            </a:r>
            <a:r>
              <a:rPr lang="en-US" dirty="0" smtClean="0"/>
              <a:t> </a:t>
            </a:r>
            <a:r>
              <a:rPr lang="en-US" dirty="0" err="1" smtClean="0"/>
              <a:t>inerentes</a:t>
            </a:r>
            <a:endParaRPr lang="en-US" dirty="0" smtClean="0"/>
          </a:p>
          <a:p>
            <a:endParaRPr lang="en-US" dirty="0" smtClean="0"/>
          </a:p>
          <a:p>
            <a:r>
              <a:rPr lang="en-US" b="1" dirty="0" smtClean="0"/>
              <a:t>EXTERNO</a:t>
            </a:r>
            <a:r>
              <a:rPr lang="en-US" dirty="0" smtClean="0"/>
              <a:t> – </a:t>
            </a:r>
            <a:r>
              <a:rPr lang="en-US" dirty="0" err="1" smtClean="0"/>
              <a:t>quando</a:t>
            </a:r>
            <a:r>
              <a:rPr lang="en-US" dirty="0" smtClean="0"/>
              <a:t> a </a:t>
            </a:r>
            <a:r>
              <a:rPr lang="en-US" dirty="0" err="1" smtClean="0"/>
              <a:t>Administração</a:t>
            </a:r>
            <a:r>
              <a:rPr lang="en-US" dirty="0" smtClean="0"/>
              <a:t> </a:t>
            </a:r>
            <a:r>
              <a:rPr lang="en-US" dirty="0" err="1" smtClean="0"/>
              <a:t>procede</a:t>
            </a:r>
            <a:r>
              <a:rPr lang="en-US" dirty="0" smtClean="0"/>
              <a:t> à </a:t>
            </a:r>
            <a:r>
              <a:rPr lang="en-US" dirty="0" err="1" smtClean="0"/>
              <a:t>fiscalização</a:t>
            </a:r>
            <a:r>
              <a:rPr lang="en-US" dirty="0" smtClean="0"/>
              <a:t> de </a:t>
            </a:r>
            <a:r>
              <a:rPr lang="en-US" dirty="0" err="1" smtClean="0"/>
              <a:t>particulares</a:t>
            </a:r>
            <a:r>
              <a:rPr lang="en-US" dirty="0" smtClean="0"/>
              <a:t> </a:t>
            </a:r>
            <a:r>
              <a:rPr lang="en-US" dirty="0" err="1" smtClean="0"/>
              <a:t>colaboradores</a:t>
            </a:r>
            <a:r>
              <a:rPr lang="en-US" dirty="0" smtClean="0"/>
              <a:t> (</a:t>
            </a:r>
            <a:r>
              <a:rPr lang="en-US" dirty="0" err="1" smtClean="0"/>
              <a:t>concessionários</a:t>
            </a:r>
            <a:r>
              <a:rPr lang="en-US" dirty="0" smtClean="0"/>
              <a:t> e </a:t>
            </a:r>
            <a:r>
              <a:rPr lang="en-US" dirty="0" err="1" smtClean="0"/>
              <a:t>permissionários</a:t>
            </a:r>
            <a:r>
              <a:rPr lang="en-US" dirty="0" smtClean="0"/>
              <a:t>), </a:t>
            </a:r>
            <a:r>
              <a:rPr lang="en-US" dirty="0" err="1" smtClean="0"/>
              <a:t>ou</a:t>
            </a:r>
            <a:r>
              <a:rPr lang="en-US" dirty="0" smtClean="0"/>
              <a:t> </a:t>
            </a:r>
            <a:r>
              <a:rPr lang="en-US" dirty="0" err="1" smtClean="0"/>
              <a:t>também</a:t>
            </a:r>
            <a:r>
              <a:rPr lang="en-US" dirty="0" smtClean="0"/>
              <a:t> </a:t>
            </a:r>
            <a:r>
              <a:rPr lang="en-US" dirty="0" err="1" smtClean="0"/>
              <a:t>quando</a:t>
            </a:r>
            <a:r>
              <a:rPr lang="en-US" dirty="0" smtClean="0"/>
              <a:t> </a:t>
            </a:r>
            <a:r>
              <a:rPr lang="en-US" dirty="0" err="1" smtClean="0"/>
              <a:t>verifica</a:t>
            </a:r>
            <a:r>
              <a:rPr lang="en-US" dirty="0" smtClean="0"/>
              <a:t> </a:t>
            </a:r>
            <a:r>
              <a:rPr lang="en-US" dirty="0" err="1" smtClean="0"/>
              <a:t>os</a:t>
            </a:r>
            <a:r>
              <a:rPr lang="en-US" dirty="0" smtClean="0"/>
              <a:t> </a:t>
            </a:r>
            <a:r>
              <a:rPr lang="en-US" dirty="0" err="1" smtClean="0"/>
              <a:t>aspectos</a:t>
            </a:r>
            <a:r>
              <a:rPr lang="en-US" dirty="0" smtClean="0"/>
              <a:t> </a:t>
            </a:r>
            <a:r>
              <a:rPr lang="en-US" dirty="0" err="1" smtClean="0"/>
              <a:t>administrativos</a:t>
            </a:r>
            <a:endParaRPr lang="en-US" dirty="0" smtClean="0"/>
          </a:p>
          <a:p>
            <a:endParaRPr lang="pt-BR" dirty="0"/>
          </a:p>
        </p:txBody>
      </p:sp>
      <p:sp>
        <p:nvSpPr>
          <p:cNvPr id="3" name="Título 2"/>
          <p:cNvSpPr>
            <a:spLocks noGrp="1"/>
          </p:cNvSpPr>
          <p:nvPr>
            <p:ph type="title"/>
          </p:nvPr>
        </p:nvSpPr>
        <p:spPr/>
        <p:txBody>
          <a:bodyPr/>
          <a:lstStyle/>
          <a:p>
            <a:r>
              <a:rPr lang="pt-BR" dirty="0" smtClean="0"/>
              <a:t>Controle</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smtClean="0"/>
              <a:t>Princípio</a:t>
            </a:r>
            <a:r>
              <a:rPr lang="en-US" b="1" dirty="0" smtClean="0"/>
              <a:t> da </a:t>
            </a:r>
            <a:r>
              <a:rPr lang="en-US" b="1" dirty="0" err="1" smtClean="0"/>
              <a:t>generalidade</a:t>
            </a:r>
            <a:r>
              <a:rPr lang="en-US" b="1" dirty="0" smtClean="0"/>
              <a:t> </a:t>
            </a:r>
            <a:r>
              <a:rPr lang="en-US" b="1" dirty="0" err="1" smtClean="0"/>
              <a:t>ou</a:t>
            </a:r>
            <a:r>
              <a:rPr lang="en-US" b="1" dirty="0" smtClean="0"/>
              <a:t> </a:t>
            </a:r>
            <a:r>
              <a:rPr lang="en-US" b="1" dirty="0" err="1" smtClean="0"/>
              <a:t>universalidade</a:t>
            </a:r>
            <a:r>
              <a:rPr lang="en-US" dirty="0" smtClean="0"/>
              <a:t>– </a:t>
            </a:r>
          </a:p>
          <a:p>
            <a:pPr lvl="1"/>
            <a:r>
              <a:rPr lang="en-US" dirty="0" err="1" smtClean="0"/>
              <a:t>Dupla</a:t>
            </a:r>
            <a:r>
              <a:rPr lang="en-US" dirty="0" smtClean="0"/>
              <a:t> </a:t>
            </a:r>
            <a:r>
              <a:rPr lang="en-US" dirty="0" err="1" smtClean="0"/>
              <a:t>faceta</a:t>
            </a:r>
            <a:r>
              <a:rPr lang="en-US" dirty="0" smtClean="0"/>
              <a:t>: de um </a:t>
            </a:r>
            <a:r>
              <a:rPr lang="en-US" dirty="0" err="1" smtClean="0"/>
              <a:t>lado</a:t>
            </a:r>
            <a:r>
              <a:rPr lang="en-US" dirty="0" smtClean="0"/>
              <a:t>, </a:t>
            </a:r>
            <a:r>
              <a:rPr lang="en-US" dirty="0" err="1" smtClean="0"/>
              <a:t>os</a:t>
            </a:r>
            <a:r>
              <a:rPr lang="en-US" dirty="0" smtClean="0"/>
              <a:t> </a:t>
            </a:r>
            <a:r>
              <a:rPr lang="en-US" dirty="0" err="1" smtClean="0"/>
              <a:t>serviços</a:t>
            </a:r>
            <a:r>
              <a:rPr lang="en-US" dirty="0" smtClean="0"/>
              <a:t> </a:t>
            </a:r>
            <a:r>
              <a:rPr lang="en-US" dirty="0" err="1" smtClean="0"/>
              <a:t>devem</a:t>
            </a:r>
            <a:r>
              <a:rPr lang="en-US" dirty="0" smtClean="0"/>
              <a:t> ser </a:t>
            </a:r>
            <a:r>
              <a:rPr lang="en-US" dirty="0" err="1" smtClean="0"/>
              <a:t>prestados</a:t>
            </a:r>
            <a:r>
              <a:rPr lang="en-US" dirty="0" smtClean="0"/>
              <a:t> com </a:t>
            </a:r>
            <a:r>
              <a:rPr lang="en-US" dirty="0" err="1" smtClean="0"/>
              <a:t>maior</a:t>
            </a:r>
            <a:r>
              <a:rPr lang="en-US" dirty="0" smtClean="0"/>
              <a:t> amplitude </a:t>
            </a:r>
            <a:r>
              <a:rPr lang="en-US" dirty="0" err="1" smtClean="0"/>
              <a:t>possível</a:t>
            </a:r>
            <a:r>
              <a:rPr lang="en-US" dirty="0" smtClean="0"/>
              <a:t>, vale </a:t>
            </a:r>
            <a:r>
              <a:rPr lang="en-US" dirty="0" err="1" smtClean="0"/>
              <a:t>dizer</a:t>
            </a:r>
            <a:r>
              <a:rPr lang="en-US" dirty="0" smtClean="0"/>
              <a:t>, </a:t>
            </a:r>
            <a:r>
              <a:rPr lang="en-US" dirty="0" err="1" smtClean="0"/>
              <a:t>beneficiar</a:t>
            </a:r>
            <a:r>
              <a:rPr lang="en-US" dirty="0" smtClean="0"/>
              <a:t> o </a:t>
            </a:r>
            <a:r>
              <a:rPr lang="en-US" dirty="0" err="1" smtClean="0"/>
              <a:t>maior</a:t>
            </a:r>
            <a:r>
              <a:rPr lang="en-US" dirty="0" smtClean="0"/>
              <a:t> </a:t>
            </a:r>
            <a:r>
              <a:rPr lang="en-US" dirty="0" err="1" smtClean="0"/>
              <a:t>número</a:t>
            </a:r>
            <a:r>
              <a:rPr lang="en-US" dirty="0" smtClean="0"/>
              <a:t> </a:t>
            </a:r>
            <a:r>
              <a:rPr lang="en-US" dirty="0" err="1" smtClean="0"/>
              <a:t>possível</a:t>
            </a:r>
            <a:r>
              <a:rPr lang="en-US" dirty="0" smtClean="0"/>
              <a:t> de </a:t>
            </a:r>
            <a:r>
              <a:rPr lang="en-US" dirty="0" err="1" smtClean="0"/>
              <a:t>indivíduos</a:t>
            </a:r>
            <a:r>
              <a:rPr lang="en-US" dirty="0" smtClean="0"/>
              <a:t>; de </a:t>
            </a:r>
            <a:r>
              <a:rPr lang="en-US" dirty="0" err="1" smtClean="0"/>
              <a:t>outro</a:t>
            </a:r>
            <a:r>
              <a:rPr lang="en-US" dirty="0" smtClean="0"/>
              <a:t>, </a:t>
            </a:r>
            <a:r>
              <a:rPr lang="en-US" dirty="0" err="1" smtClean="0"/>
              <a:t>devem</a:t>
            </a:r>
            <a:r>
              <a:rPr lang="en-US" dirty="0" smtClean="0"/>
              <a:t> ser </a:t>
            </a:r>
            <a:r>
              <a:rPr lang="en-US" dirty="0" err="1" smtClean="0"/>
              <a:t>prestados</a:t>
            </a:r>
            <a:r>
              <a:rPr lang="en-US" dirty="0" smtClean="0"/>
              <a:t> </a:t>
            </a:r>
            <a:r>
              <a:rPr lang="en-US" dirty="0" err="1" smtClean="0"/>
              <a:t>sem</a:t>
            </a:r>
            <a:r>
              <a:rPr lang="en-US" dirty="0" smtClean="0"/>
              <a:t> </a:t>
            </a:r>
            <a:r>
              <a:rPr lang="en-US" dirty="0" err="1" smtClean="0"/>
              <a:t>discriminar</a:t>
            </a:r>
            <a:r>
              <a:rPr lang="en-US" dirty="0" smtClean="0"/>
              <a:t> </a:t>
            </a:r>
            <a:r>
              <a:rPr lang="en-US" dirty="0" err="1" smtClean="0"/>
              <a:t>os</a:t>
            </a:r>
            <a:r>
              <a:rPr lang="en-US" dirty="0" smtClean="0"/>
              <a:t> </a:t>
            </a:r>
            <a:r>
              <a:rPr lang="en-US" dirty="0" err="1" smtClean="0"/>
              <a:t>beneficiários</a:t>
            </a:r>
            <a:r>
              <a:rPr lang="en-US" dirty="0" smtClean="0"/>
              <a:t>, </a:t>
            </a:r>
            <a:r>
              <a:rPr lang="en-US" dirty="0" err="1" smtClean="0"/>
              <a:t>quando</a:t>
            </a:r>
            <a:r>
              <a:rPr lang="en-US" dirty="0" smtClean="0"/>
              <a:t> </a:t>
            </a:r>
            <a:r>
              <a:rPr lang="en-US" dirty="0" err="1" smtClean="0"/>
              <a:t>tenham</a:t>
            </a:r>
            <a:r>
              <a:rPr lang="en-US" dirty="0" smtClean="0"/>
              <a:t> </a:t>
            </a:r>
            <a:r>
              <a:rPr lang="en-US" dirty="0" err="1" smtClean="0"/>
              <a:t>estes</a:t>
            </a:r>
            <a:r>
              <a:rPr lang="en-US" dirty="0" smtClean="0"/>
              <a:t> as </a:t>
            </a:r>
            <a:r>
              <a:rPr lang="en-US" dirty="0" err="1" smtClean="0"/>
              <a:t>mesmas</a:t>
            </a:r>
            <a:r>
              <a:rPr lang="en-US" dirty="0" smtClean="0"/>
              <a:t> </a:t>
            </a:r>
            <a:r>
              <a:rPr lang="en-US" dirty="0" err="1" smtClean="0"/>
              <a:t>condições</a:t>
            </a:r>
            <a:r>
              <a:rPr lang="en-US" dirty="0" smtClean="0"/>
              <a:t> </a:t>
            </a:r>
            <a:r>
              <a:rPr lang="en-US" dirty="0" err="1" smtClean="0"/>
              <a:t>técnicas</a:t>
            </a:r>
            <a:r>
              <a:rPr lang="en-US" dirty="0" smtClean="0"/>
              <a:t> e </a:t>
            </a:r>
            <a:r>
              <a:rPr lang="en-US" dirty="0" err="1" smtClean="0"/>
              <a:t>jurídicas</a:t>
            </a:r>
            <a:r>
              <a:rPr lang="en-US" dirty="0" smtClean="0"/>
              <a:t> </a:t>
            </a:r>
            <a:r>
              <a:rPr lang="en-US" dirty="0" err="1" smtClean="0"/>
              <a:t>para</a:t>
            </a:r>
            <a:r>
              <a:rPr lang="en-US" dirty="0" smtClean="0"/>
              <a:t> a </a:t>
            </a:r>
            <a:r>
              <a:rPr lang="en-US" dirty="0" err="1" smtClean="0"/>
              <a:t>fruiçào</a:t>
            </a:r>
            <a:endParaRPr lang="en-US"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Constituição brasileira não obriga que o serviço seja gratuito. </a:t>
            </a:r>
          </a:p>
          <a:p>
            <a:r>
              <a:rPr lang="pt-BR" dirty="0" smtClean="0"/>
              <a:t>A gratuidade, quando há, se refere a alguns serviços específicos: ensino público em estabelecimentos oficiais (art. 206, IV); ensino fundamental obrigatório e gratuito (art. 208) e transporte coletivo urbano para maiores de 65 anos (art. 230, § 2</a:t>
            </a:r>
            <a:r>
              <a:rPr lang="pt-BR" u="heavy" baseline="30000" dirty="0" smtClean="0"/>
              <a:t>o</a:t>
            </a:r>
            <a:r>
              <a:rPr lang="pt-BR" dirty="0" smtClean="0"/>
              <a:t>).</a:t>
            </a:r>
            <a:endParaRPr lang="pt-BR" dirty="0"/>
          </a:p>
        </p:txBody>
      </p:sp>
      <p:sp>
        <p:nvSpPr>
          <p:cNvPr id="3" name="Título 2"/>
          <p:cNvSpPr>
            <a:spLocks noGrp="1"/>
          </p:cNvSpPr>
          <p:nvPr>
            <p:ph type="title"/>
          </p:nvPr>
        </p:nvSpPr>
        <p:spPr/>
        <p:txBody>
          <a:bodyPr/>
          <a:lstStyle/>
          <a:p>
            <a:r>
              <a:rPr lang="pt-BR" dirty="0" smtClean="0"/>
              <a:t>Gratuidade</a:t>
            </a: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smtClean="0"/>
              <a:t>Princípio</a:t>
            </a:r>
            <a:r>
              <a:rPr lang="en-US" b="1" dirty="0" smtClean="0"/>
              <a:t> da </a:t>
            </a:r>
            <a:r>
              <a:rPr lang="en-US" b="1" dirty="0" err="1" smtClean="0"/>
              <a:t>continuidade</a:t>
            </a:r>
            <a:r>
              <a:rPr lang="en-US" b="1" dirty="0" smtClean="0"/>
              <a:t> </a:t>
            </a:r>
            <a:r>
              <a:rPr lang="en-US" dirty="0" smtClean="0"/>
              <a:t>–</a:t>
            </a:r>
          </a:p>
          <a:p>
            <a:pPr>
              <a:buNone/>
            </a:pPr>
            <a:endParaRPr lang="en-US" dirty="0" smtClean="0"/>
          </a:p>
          <a:p>
            <a:r>
              <a:rPr lang="en-US" dirty="0" smtClean="0"/>
              <a:t> Os </a:t>
            </a:r>
            <a:r>
              <a:rPr lang="en-US" dirty="0" err="1" smtClean="0"/>
              <a:t>serviços</a:t>
            </a:r>
            <a:r>
              <a:rPr lang="en-US" dirty="0" smtClean="0"/>
              <a:t> </a:t>
            </a:r>
            <a:r>
              <a:rPr lang="en-US" dirty="0" err="1" smtClean="0"/>
              <a:t>não</a:t>
            </a:r>
            <a:r>
              <a:rPr lang="en-US" dirty="0" smtClean="0"/>
              <a:t> </a:t>
            </a:r>
            <a:r>
              <a:rPr lang="en-US" dirty="0" err="1" smtClean="0"/>
              <a:t>podem</a:t>
            </a:r>
            <a:r>
              <a:rPr lang="en-US" dirty="0" smtClean="0"/>
              <a:t> </a:t>
            </a:r>
            <a:r>
              <a:rPr lang="en-US" dirty="0" err="1" smtClean="0"/>
              <a:t>sofrer</a:t>
            </a:r>
            <a:r>
              <a:rPr lang="en-US" dirty="0" smtClean="0"/>
              <a:t> </a:t>
            </a:r>
            <a:r>
              <a:rPr lang="en-US" dirty="0" err="1" smtClean="0"/>
              <a:t>interrupção</a:t>
            </a:r>
            <a:r>
              <a:rPr lang="en-US" dirty="0" smtClean="0"/>
              <a:t>.</a:t>
            </a:r>
          </a:p>
          <a:p>
            <a:r>
              <a:rPr lang="en-US" dirty="0" smtClean="0"/>
              <a:t>A </a:t>
            </a:r>
            <a:r>
              <a:rPr lang="en-US" dirty="0" err="1" smtClean="0"/>
              <a:t>continuidade</a:t>
            </a:r>
            <a:r>
              <a:rPr lang="en-US" dirty="0" smtClean="0"/>
              <a:t> </a:t>
            </a:r>
            <a:r>
              <a:rPr lang="en-US" dirty="0" err="1" smtClean="0"/>
              <a:t>deve</a:t>
            </a:r>
            <a:r>
              <a:rPr lang="en-US" dirty="0" smtClean="0"/>
              <a:t> </a:t>
            </a:r>
            <a:r>
              <a:rPr lang="en-US" dirty="0" err="1" smtClean="0"/>
              <a:t>estimular</a:t>
            </a:r>
            <a:r>
              <a:rPr lang="en-US" dirty="0" smtClean="0"/>
              <a:t> o Estado </a:t>
            </a:r>
            <a:r>
              <a:rPr lang="en-US" dirty="0" err="1" smtClean="0"/>
              <a:t>ao</a:t>
            </a:r>
            <a:r>
              <a:rPr lang="en-US" dirty="0" smtClean="0"/>
              <a:t> </a:t>
            </a:r>
            <a:r>
              <a:rPr lang="en-US" dirty="0" err="1" smtClean="0"/>
              <a:t>aperfeiçoamento</a:t>
            </a:r>
            <a:r>
              <a:rPr lang="en-US" dirty="0" smtClean="0"/>
              <a:t> e à </a:t>
            </a:r>
            <a:r>
              <a:rPr lang="en-US" dirty="0" err="1" smtClean="0"/>
              <a:t>extensão</a:t>
            </a:r>
            <a:r>
              <a:rPr lang="en-US" dirty="0" smtClean="0"/>
              <a:t> do </a:t>
            </a:r>
            <a:r>
              <a:rPr lang="en-US" dirty="0" err="1" smtClean="0"/>
              <a:t>serviço</a:t>
            </a:r>
            <a:r>
              <a:rPr lang="en-US" dirty="0" smtClean="0"/>
              <a:t> </a:t>
            </a:r>
            <a:r>
              <a:rPr lang="en-US" dirty="0" err="1" smtClean="0"/>
              <a:t>recorrendo</a:t>
            </a:r>
            <a:r>
              <a:rPr lang="en-US" dirty="0" smtClean="0"/>
              <a:t>, </a:t>
            </a:r>
            <a:r>
              <a:rPr lang="en-US" dirty="0" err="1" smtClean="0"/>
              <a:t>quando</a:t>
            </a:r>
            <a:r>
              <a:rPr lang="en-US" dirty="0" smtClean="0"/>
              <a:t> </a:t>
            </a:r>
            <a:r>
              <a:rPr lang="en-US" dirty="0" err="1" smtClean="0"/>
              <a:t>necessário</a:t>
            </a:r>
            <a:r>
              <a:rPr lang="en-US" dirty="0" smtClean="0"/>
              <a:t>, </a:t>
            </a:r>
            <a:r>
              <a:rPr lang="en-US" dirty="0" err="1" smtClean="0"/>
              <a:t>às</a:t>
            </a:r>
            <a:r>
              <a:rPr lang="en-US" dirty="0" smtClean="0"/>
              <a:t> </a:t>
            </a:r>
            <a:r>
              <a:rPr lang="en-US" dirty="0" err="1" smtClean="0"/>
              <a:t>modernas</a:t>
            </a:r>
            <a:r>
              <a:rPr lang="en-US" dirty="0" smtClean="0"/>
              <a:t> </a:t>
            </a:r>
            <a:r>
              <a:rPr lang="en-US" dirty="0" err="1" smtClean="0"/>
              <a:t>tecnologias</a:t>
            </a:r>
            <a:endParaRPr lang="en-US" dirty="0" smtClean="0"/>
          </a:p>
          <a:p>
            <a:r>
              <a:rPr lang="en-US" dirty="0" smtClean="0"/>
              <a:t>E A INTERRUPÇÃO DO SERVIÇO?</a:t>
            </a:r>
            <a:endParaRPr lang="en-US"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77500" lnSpcReduction="20000"/>
          </a:bodyPr>
          <a:lstStyle/>
          <a:p>
            <a:r>
              <a:rPr lang="en-US" b="1" i="1" dirty="0" err="1" smtClean="0"/>
              <a:t>Existem</a:t>
            </a:r>
            <a:r>
              <a:rPr lang="en-US" b="1" i="1" dirty="0" smtClean="0"/>
              <a:t> </a:t>
            </a:r>
            <a:r>
              <a:rPr lang="en-US" b="1" i="1" dirty="0" err="1" smtClean="0"/>
              <a:t>dois</a:t>
            </a:r>
            <a:r>
              <a:rPr lang="en-US" b="1" i="1" dirty="0" smtClean="0"/>
              <a:t> </a:t>
            </a:r>
            <a:r>
              <a:rPr lang="en-US" b="1" i="1" dirty="0" err="1" smtClean="0"/>
              <a:t>ângulos</a:t>
            </a:r>
            <a:r>
              <a:rPr lang="en-US" dirty="0" smtClean="0"/>
              <a:t>:</a:t>
            </a:r>
          </a:p>
          <a:p>
            <a:endParaRPr lang="en-US" dirty="0" smtClean="0"/>
          </a:p>
          <a:p>
            <a:r>
              <a:rPr lang="en-US" dirty="0" smtClean="0"/>
              <a:t>1- O </a:t>
            </a:r>
            <a:r>
              <a:rPr lang="en-US" dirty="0" err="1" smtClean="0"/>
              <a:t>usuário</a:t>
            </a:r>
            <a:r>
              <a:rPr lang="en-US" dirty="0" smtClean="0"/>
              <a:t> </a:t>
            </a:r>
            <a:r>
              <a:rPr lang="en-US" dirty="0" err="1" smtClean="0"/>
              <a:t>deixa</a:t>
            </a:r>
            <a:r>
              <a:rPr lang="en-US" dirty="0" smtClean="0"/>
              <a:t> de </a:t>
            </a:r>
            <a:r>
              <a:rPr lang="en-US" dirty="0" err="1" smtClean="0"/>
              <a:t>observar</a:t>
            </a:r>
            <a:r>
              <a:rPr lang="en-US" dirty="0" smtClean="0"/>
              <a:t> </a:t>
            </a:r>
            <a:r>
              <a:rPr lang="en-US" dirty="0" err="1" smtClean="0"/>
              <a:t>os</a:t>
            </a:r>
            <a:r>
              <a:rPr lang="en-US" dirty="0" smtClean="0"/>
              <a:t> </a:t>
            </a:r>
            <a:r>
              <a:rPr lang="en-US" dirty="0" err="1" smtClean="0"/>
              <a:t>requisitos</a:t>
            </a:r>
            <a:r>
              <a:rPr lang="en-US" dirty="0" smtClean="0"/>
              <a:t> </a:t>
            </a:r>
            <a:r>
              <a:rPr lang="en-US" dirty="0" err="1" smtClean="0"/>
              <a:t>técnicos</a:t>
            </a:r>
            <a:r>
              <a:rPr lang="en-US" dirty="0" smtClean="0"/>
              <a:t> </a:t>
            </a:r>
            <a:r>
              <a:rPr lang="en-US" dirty="0" err="1" smtClean="0"/>
              <a:t>para</a:t>
            </a:r>
            <a:r>
              <a:rPr lang="en-US" dirty="0" smtClean="0"/>
              <a:t> a </a:t>
            </a:r>
            <a:r>
              <a:rPr lang="en-US" dirty="0" err="1" smtClean="0"/>
              <a:t>prestação</a:t>
            </a:r>
            <a:r>
              <a:rPr lang="en-US" dirty="0" smtClean="0"/>
              <a:t>. </a:t>
            </a:r>
            <a:r>
              <a:rPr lang="en-US" dirty="0" err="1" smtClean="0"/>
              <a:t>Neste</a:t>
            </a:r>
            <a:r>
              <a:rPr lang="en-US" dirty="0" smtClean="0"/>
              <a:t> </a:t>
            </a:r>
            <a:r>
              <a:rPr lang="en-US" dirty="0" err="1" smtClean="0"/>
              <a:t>caso</a:t>
            </a:r>
            <a:r>
              <a:rPr lang="en-US" dirty="0" smtClean="0"/>
              <a:t> </a:t>
            </a:r>
            <a:r>
              <a:rPr lang="en-US" dirty="0" err="1" smtClean="0"/>
              <a:t>pode</a:t>
            </a:r>
            <a:r>
              <a:rPr lang="en-US" dirty="0" smtClean="0"/>
              <a:t> </a:t>
            </a:r>
            <a:r>
              <a:rPr lang="en-US" dirty="0" err="1" smtClean="0"/>
              <a:t>haver</a:t>
            </a:r>
            <a:r>
              <a:rPr lang="en-US" dirty="0" smtClean="0"/>
              <a:t> a </a:t>
            </a:r>
            <a:r>
              <a:rPr lang="en-US" dirty="0" err="1" smtClean="0"/>
              <a:t>suspensão</a:t>
            </a:r>
            <a:r>
              <a:rPr lang="en-US" dirty="0" smtClean="0"/>
              <a:t> do </a:t>
            </a:r>
            <a:r>
              <a:rPr lang="en-US" dirty="0" err="1" smtClean="0"/>
              <a:t>serviço</a:t>
            </a:r>
            <a:r>
              <a:rPr lang="en-US" dirty="0" smtClean="0"/>
              <a:t> com a </a:t>
            </a:r>
            <a:r>
              <a:rPr lang="en-US" dirty="0" err="1" smtClean="0"/>
              <a:t>retomada</a:t>
            </a:r>
            <a:r>
              <a:rPr lang="en-US" dirty="0" smtClean="0"/>
              <a:t> </a:t>
            </a:r>
            <a:r>
              <a:rPr lang="en-US" dirty="0" err="1" smtClean="0"/>
              <a:t>assim</a:t>
            </a:r>
            <a:r>
              <a:rPr lang="en-US" dirty="0" smtClean="0"/>
              <a:t> </a:t>
            </a:r>
            <a:r>
              <a:rPr lang="en-US" dirty="0" err="1" smtClean="0"/>
              <a:t>que</a:t>
            </a:r>
            <a:r>
              <a:rPr lang="en-US" dirty="0" smtClean="0"/>
              <a:t> as </a:t>
            </a:r>
            <a:r>
              <a:rPr lang="en-US" dirty="0" err="1" smtClean="0"/>
              <a:t>circunstâncias</a:t>
            </a:r>
            <a:r>
              <a:rPr lang="en-US" dirty="0" smtClean="0"/>
              <a:t> se </a:t>
            </a:r>
            <a:r>
              <a:rPr lang="en-US" dirty="0" err="1" smtClean="0"/>
              <a:t>normalizarem</a:t>
            </a:r>
            <a:endParaRPr lang="en-US" dirty="0" smtClean="0"/>
          </a:p>
          <a:p>
            <a:endParaRPr lang="en-US" dirty="0" smtClean="0"/>
          </a:p>
          <a:p>
            <a:r>
              <a:rPr lang="en-US" dirty="0" smtClean="0"/>
              <a:t>2- o </a:t>
            </a:r>
            <a:r>
              <a:rPr lang="en-US" dirty="0" err="1" smtClean="0"/>
              <a:t>usuário</a:t>
            </a:r>
            <a:r>
              <a:rPr lang="en-US" dirty="0" smtClean="0"/>
              <a:t> </a:t>
            </a:r>
            <a:r>
              <a:rPr lang="en-US" dirty="0" err="1" smtClean="0"/>
              <a:t>deixa</a:t>
            </a:r>
            <a:r>
              <a:rPr lang="en-US" dirty="0" smtClean="0"/>
              <a:t> de </a:t>
            </a:r>
            <a:r>
              <a:rPr lang="en-US" dirty="0" err="1" smtClean="0"/>
              <a:t>pagar</a:t>
            </a:r>
            <a:r>
              <a:rPr lang="en-US" dirty="0" smtClean="0"/>
              <a:t> o </a:t>
            </a:r>
            <a:r>
              <a:rPr lang="en-US" dirty="0" err="1" smtClean="0"/>
              <a:t>serviço</a:t>
            </a:r>
            <a:r>
              <a:rPr lang="en-US" dirty="0" smtClean="0"/>
              <a:t> (</a:t>
            </a:r>
            <a:r>
              <a:rPr lang="en-US" dirty="0" err="1" smtClean="0"/>
              <a:t>há</a:t>
            </a:r>
            <a:r>
              <a:rPr lang="en-US" dirty="0" smtClean="0"/>
              <a:t> </a:t>
            </a:r>
            <a:r>
              <a:rPr lang="en-US" dirty="0" err="1" smtClean="0"/>
              <a:t>discussão</a:t>
            </a:r>
            <a:r>
              <a:rPr lang="en-US" dirty="0" smtClean="0"/>
              <a:t> </a:t>
            </a:r>
            <a:r>
              <a:rPr lang="en-US" dirty="0" err="1" smtClean="0"/>
              <a:t>na</a:t>
            </a:r>
            <a:r>
              <a:rPr lang="en-US" dirty="0" smtClean="0"/>
              <a:t> </a:t>
            </a:r>
            <a:r>
              <a:rPr lang="en-US" dirty="0" err="1" smtClean="0"/>
              <a:t>doutrina</a:t>
            </a:r>
            <a:r>
              <a:rPr lang="en-US" dirty="0" smtClean="0"/>
              <a:t>). </a:t>
            </a:r>
            <a:r>
              <a:rPr lang="en-US" dirty="0" err="1" smtClean="0"/>
              <a:t>Deve</a:t>
            </a:r>
            <a:r>
              <a:rPr lang="en-US" dirty="0" smtClean="0"/>
              <a:t>-se </a:t>
            </a:r>
            <a:r>
              <a:rPr lang="en-US" dirty="0" err="1" smtClean="0"/>
              <a:t>distinguir</a:t>
            </a:r>
            <a:r>
              <a:rPr lang="en-US" dirty="0" smtClean="0"/>
              <a:t> entre </a:t>
            </a:r>
            <a:r>
              <a:rPr lang="en-US" dirty="0" err="1" smtClean="0">
                <a:latin typeface="Arial Black" pitchFamily="34" charset="0"/>
              </a:rPr>
              <a:t>serviços</a:t>
            </a:r>
            <a:r>
              <a:rPr lang="en-US" dirty="0" smtClean="0">
                <a:latin typeface="Arial Black" pitchFamily="34" charset="0"/>
              </a:rPr>
              <a:t> </a:t>
            </a:r>
            <a:r>
              <a:rPr lang="en-US" dirty="0" err="1" smtClean="0">
                <a:latin typeface="Arial Black" pitchFamily="34" charset="0"/>
              </a:rPr>
              <a:t>compulsórios</a:t>
            </a:r>
            <a:r>
              <a:rPr lang="en-US" dirty="0" smtClean="0">
                <a:latin typeface="Arial Black" pitchFamily="34" charset="0"/>
              </a:rPr>
              <a:t> </a:t>
            </a:r>
            <a:r>
              <a:rPr lang="en-US" dirty="0" smtClean="0"/>
              <a:t>e </a:t>
            </a:r>
            <a:r>
              <a:rPr lang="en-US" dirty="0" err="1" smtClean="0"/>
              <a:t>os</a:t>
            </a:r>
            <a:r>
              <a:rPr lang="en-US" dirty="0" smtClean="0"/>
              <a:t> </a:t>
            </a:r>
            <a:r>
              <a:rPr lang="en-US" dirty="0" err="1" smtClean="0">
                <a:latin typeface="Arial Black" pitchFamily="34" charset="0"/>
              </a:rPr>
              <a:t>facultativos</a:t>
            </a:r>
            <a:endParaRPr lang="en-US" dirty="0" smtClean="0">
              <a:latin typeface="Arial Black" pitchFamily="34" charset="0"/>
            </a:endParaRPr>
          </a:p>
          <a:p>
            <a:endParaRPr lang="en-US" dirty="0" smtClean="0"/>
          </a:p>
          <a:p>
            <a:r>
              <a:rPr lang="en-US" dirty="0" smtClean="0"/>
              <a:t>- </a:t>
            </a:r>
            <a:r>
              <a:rPr lang="en-US" dirty="0" err="1" smtClean="0"/>
              <a:t>sendo</a:t>
            </a:r>
            <a:r>
              <a:rPr lang="en-US" dirty="0" smtClean="0"/>
              <a:t> </a:t>
            </a:r>
            <a:r>
              <a:rPr lang="en-US" dirty="0" err="1" smtClean="0">
                <a:latin typeface="Arial Black" pitchFamily="34" charset="0"/>
              </a:rPr>
              <a:t>facultativo</a:t>
            </a:r>
            <a:r>
              <a:rPr lang="en-US" dirty="0" smtClean="0">
                <a:latin typeface="Arial Black" pitchFamily="34" charset="0"/>
              </a:rPr>
              <a:t> </a:t>
            </a:r>
            <a:r>
              <a:rPr lang="en-US" dirty="0" smtClean="0"/>
              <a:t>o </a:t>
            </a:r>
            <a:r>
              <a:rPr lang="en-US" dirty="0" err="1" smtClean="0"/>
              <a:t>Poder</a:t>
            </a:r>
            <a:r>
              <a:rPr lang="en-US" dirty="0" smtClean="0"/>
              <a:t> </a:t>
            </a:r>
            <a:r>
              <a:rPr lang="en-US" dirty="0" err="1" smtClean="0"/>
              <a:t>Público</a:t>
            </a:r>
            <a:r>
              <a:rPr lang="en-US" dirty="0" smtClean="0"/>
              <a:t> </a:t>
            </a:r>
            <a:r>
              <a:rPr lang="en-US" dirty="0" err="1" smtClean="0"/>
              <a:t>pode</a:t>
            </a:r>
            <a:r>
              <a:rPr lang="en-US" dirty="0" smtClean="0"/>
              <a:t> suspender o </a:t>
            </a:r>
            <a:r>
              <a:rPr lang="en-US" dirty="0" err="1" smtClean="0"/>
              <a:t>serviço</a:t>
            </a:r>
            <a:r>
              <a:rPr lang="en-US" dirty="0" smtClean="0"/>
              <a:t> no </a:t>
            </a:r>
            <a:r>
              <a:rPr lang="en-US" dirty="0" err="1" smtClean="0"/>
              <a:t>caso</a:t>
            </a:r>
            <a:r>
              <a:rPr lang="en-US" dirty="0" smtClean="0"/>
              <a:t> de </a:t>
            </a:r>
            <a:r>
              <a:rPr lang="en-US" dirty="0" err="1" smtClean="0"/>
              <a:t>não</a:t>
            </a:r>
            <a:r>
              <a:rPr lang="en-US" dirty="0" smtClean="0"/>
              <a:t> </a:t>
            </a:r>
            <a:r>
              <a:rPr lang="en-US" dirty="0" err="1" smtClean="0"/>
              <a:t>pagamento</a:t>
            </a:r>
            <a:r>
              <a:rPr lang="en-US" dirty="0" smtClean="0"/>
              <a:t>. Ex. </a:t>
            </a:r>
            <a:r>
              <a:rPr lang="en-US" dirty="0" err="1" smtClean="0"/>
              <a:t>Serviços</a:t>
            </a:r>
            <a:r>
              <a:rPr lang="en-US" dirty="0" smtClean="0"/>
              <a:t> </a:t>
            </a:r>
            <a:r>
              <a:rPr lang="en-US" dirty="0" err="1" smtClean="0"/>
              <a:t>prestados</a:t>
            </a:r>
            <a:r>
              <a:rPr lang="en-US" dirty="0" smtClean="0"/>
              <a:t> </a:t>
            </a:r>
            <a:r>
              <a:rPr lang="en-US" dirty="0" err="1" smtClean="0"/>
              <a:t>pelas</a:t>
            </a:r>
            <a:r>
              <a:rPr lang="en-US" dirty="0" smtClean="0"/>
              <a:t> </a:t>
            </a:r>
            <a:r>
              <a:rPr lang="en-US" dirty="0" err="1" smtClean="0"/>
              <a:t>concessionárias</a:t>
            </a:r>
            <a:r>
              <a:rPr lang="en-US" dirty="0" smtClean="0"/>
              <a:t> </a:t>
            </a:r>
            <a:r>
              <a:rPr lang="en-US" dirty="0" err="1" smtClean="0"/>
              <a:t>onde</a:t>
            </a:r>
            <a:r>
              <a:rPr lang="en-US" dirty="0" smtClean="0"/>
              <a:t> </a:t>
            </a:r>
            <a:r>
              <a:rPr lang="en-US" dirty="0" err="1" smtClean="0"/>
              <a:t>há</a:t>
            </a:r>
            <a:r>
              <a:rPr lang="en-US" dirty="0" smtClean="0"/>
              <a:t> </a:t>
            </a:r>
            <a:r>
              <a:rPr lang="en-US" dirty="0" err="1" smtClean="0"/>
              <a:t>autorização</a:t>
            </a:r>
            <a:r>
              <a:rPr lang="en-US" dirty="0" smtClean="0"/>
              <a:t> da Lei 8987/95 (art. 6º, § 3º, II)</a:t>
            </a:r>
          </a:p>
          <a:p>
            <a:endParaRPr lang="en-US" dirty="0" smtClean="0"/>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smtClean="0"/>
              <a:t>- </a:t>
            </a:r>
            <a:r>
              <a:rPr lang="en-US" dirty="0" err="1" smtClean="0"/>
              <a:t>Há</a:t>
            </a:r>
            <a:r>
              <a:rPr lang="en-US" dirty="0" smtClean="0"/>
              <a:t> </a:t>
            </a:r>
            <a:r>
              <a:rPr lang="en-US" dirty="0" err="1" smtClean="0"/>
              <a:t>dificuldade</a:t>
            </a:r>
            <a:r>
              <a:rPr lang="en-US" dirty="0" smtClean="0"/>
              <a:t> de </a:t>
            </a:r>
            <a:r>
              <a:rPr lang="en-US" dirty="0" err="1" smtClean="0"/>
              <a:t>estabelecer</a:t>
            </a:r>
            <a:r>
              <a:rPr lang="en-US" dirty="0" smtClean="0"/>
              <a:t> o </a:t>
            </a:r>
            <a:r>
              <a:rPr lang="en-US" dirty="0" err="1" smtClean="0"/>
              <a:t>conceito</a:t>
            </a:r>
            <a:r>
              <a:rPr lang="en-US" dirty="0" smtClean="0"/>
              <a:t>, com </a:t>
            </a:r>
            <a:r>
              <a:rPr lang="en-US" dirty="0" err="1" smtClean="0"/>
              <a:t>precisão</a:t>
            </a:r>
            <a:endParaRPr lang="en-US" dirty="0" smtClean="0"/>
          </a:p>
          <a:p>
            <a:r>
              <a:rPr lang="en-US" dirty="0" smtClean="0"/>
              <a:t>- É </a:t>
            </a:r>
            <a:r>
              <a:rPr lang="en-US" dirty="0" err="1" smtClean="0"/>
              <a:t>conhecida</a:t>
            </a:r>
            <a:r>
              <a:rPr lang="en-US" dirty="0" smtClean="0"/>
              <a:t> a </a:t>
            </a:r>
            <a:r>
              <a:rPr lang="en-US" dirty="0" err="1" smtClean="0"/>
              <a:t>Teoria</a:t>
            </a:r>
            <a:r>
              <a:rPr lang="en-US" dirty="0" smtClean="0"/>
              <a:t> de </a:t>
            </a:r>
            <a:r>
              <a:rPr lang="en-US" dirty="0" err="1" smtClean="0"/>
              <a:t>Léon</a:t>
            </a:r>
            <a:r>
              <a:rPr lang="en-US" dirty="0" smtClean="0"/>
              <a:t> </a:t>
            </a:r>
            <a:r>
              <a:rPr lang="en-US" dirty="0" err="1" smtClean="0"/>
              <a:t>Duguit</a:t>
            </a:r>
            <a:r>
              <a:rPr lang="en-US" dirty="0" smtClean="0"/>
              <a:t> – </a:t>
            </a:r>
            <a:r>
              <a:rPr lang="en-US" dirty="0" err="1" smtClean="0"/>
              <a:t>os</a:t>
            </a:r>
            <a:r>
              <a:rPr lang="en-US" dirty="0" smtClean="0"/>
              <a:t> </a:t>
            </a:r>
            <a:r>
              <a:rPr lang="en-US" dirty="0" err="1" smtClean="0"/>
              <a:t>serviços</a:t>
            </a:r>
            <a:r>
              <a:rPr lang="en-US" dirty="0" smtClean="0"/>
              <a:t> </a:t>
            </a:r>
            <a:r>
              <a:rPr lang="en-US" dirty="0" err="1" smtClean="0"/>
              <a:t>públicos</a:t>
            </a:r>
            <a:r>
              <a:rPr lang="en-US" dirty="0" smtClean="0"/>
              <a:t> </a:t>
            </a:r>
            <a:r>
              <a:rPr lang="en-US" dirty="0" err="1" smtClean="0"/>
              <a:t>constituiriam</a:t>
            </a:r>
            <a:r>
              <a:rPr lang="en-US" dirty="0" smtClean="0"/>
              <a:t> a </a:t>
            </a:r>
            <a:r>
              <a:rPr lang="en-US" dirty="0" err="1" smtClean="0"/>
              <a:t>própria</a:t>
            </a:r>
            <a:r>
              <a:rPr lang="en-US" dirty="0" smtClean="0"/>
              <a:t> </a:t>
            </a:r>
            <a:r>
              <a:rPr lang="en-US" dirty="0" err="1" smtClean="0"/>
              <a:t>essência</a:t>
            </a:r>
            <a:r>
              <a:rPr lang="en-US" dirty="0" smtClean="0"/>
              <a:t> do Estado</a:t>
            </a:r>
          </a:p>
          <a:p>
            <a:r>
              <a:rPr lang="en-US" dirty="0" smtClean="0"/>
              <a:t>- A </a:t>
            </a:r>
            <a:r>
              <a:rPr lang="en-US" dirty="0" err="1" smtClean="0"/>
              <a:t>concepção</a:t>
            </a:r>
            <a:r>
              <a:rPr lang="en-US" dirty="0" smtClean="0"/>
              <a:t> de </a:t>
            </a:r>
            <a:r>
              <a:rPr lang="en-US" dirty="0" err="1" smtClean="0"/>
              <a:t>serviço</a:t>
            </a:r>
            <a:r>
              <a:rPr lang="en-US" dirty="0" smtClean="0"/>
              <a:t> </a:t>
            </a:r>
            <a:r>
              <a:rPr lang="en-US" dirty="0" err="1" smtClean="0"/>
              <a:t>foi</a:t>
            </a:r>
            <a:r>
              <a:rPr lang="en-US" dirty="0" smtClean="0"/>
              <a:t> </a:t>
            </a:r>
            <a:r>
              <a:rPr lang="en-US" dirty="0" err="1" smtClean="0"/>
              <a:t>tão</a:t>
            </a:r>
            <a:r>
              <a:rPr lang="en-US" dirty="0" smtClean="0"/>
              <a:t> </a:t>
            </a:r>
            <a:r>
              <a:rPr lang="en-US" dirty="0" err="1" smtClean="0"/>
              <a:t>difícil</a:t>
            </a:r>
            <a:r>
              <a:rPr lang="en-US" dirty="0" smtClean="0"/>
              <a:t> de </a:t>
            </a:r>
            <a:r>
              <a:rPr lang="en-US" dirty="0" err="1" smtClean="0"/>
              <a:t>estabelecer</a:t>
            </a:r>
            <a:r>
              <a:rPr lang="en-US" dirty="0" smtClean="0"/>
              <a:t> </a:t>
            </a:r>
            <a:r>
              <a:rPr lang="en-US" dirty="0" err="1" smtClean="0"/>
              <a:t>na</a:t>
            </a:r>
            <a:r>
              <a:rPr lang="en-US" dirty="0" smtClean="0"/>
              <a:t> </a:t>
            </a:r>
            <a:r>
              <a:rPr lang="en-US" dirty="0" err="1" smtClean="0"/>
              <a:t>França</a:t>
            </a:r>
            <a:r>
              <a:rPr lang="en-US" dirty="0" smtClean="0"/>
              <a:t> </a:t>
            </a:r>
            <a:r>
              <a:rPr lang="en-US" dirty="0" err="1" smtClean="0"/>
              <a:t>que</a:t>
            </a:r>
            <a:r>
              <a:rPr lang="en-US" dirty="0" smtClean="0"/>
              <a:t> se </a:t>
            </a:r>
            <a:r>
              <a:rPr lang="en-US" dirty="0" err="1" smtClean="0"/>
              <a:t>passou</a:t>
            </a:r>
            <a:r>
              <a:rPr lang="en-US" dirty="0" smtClean="0"/>
              <a:t> a </a:t>
            </a:r>
            <a:r>
              <a:rPr lang="en-US" dirty="0" err="1" smtClean="0"/>
              <a:t>falar</a:t>
            </a:r>
            <a:r>
              <a:rPr lang="en-US" dirty="0" smtClean="0"/>
              <a:t> da CRISE DA NOÇÃO DE SERVIÇO PÚBLICO</a:t>
            </a:r>
          </a:p>
          <a:p>
            <a:endParaRPr lang="pt-BR" dirty="0"/>
          </a:p>
        </p:txBody>
      </p:sp>
      <p:sp>
        <p:nvSpPr>
          <p:cNvPr id="3" name="Título 2"/>
          <p:cNvSpPr>
            <a:spLocks noGrp="1"/>
          </p:cNvSpPr>
          <p:nvPr>
            <p:ph type="title"/>
          </p:nvPr>
        </p:nvSpPr>
        <p:spPr/>
        <p:txBody>
          <a:bodyPr/>
          <a:lstStyle/>
          <a:p>
            <a:r>
              <a:rPr lang="pt-BR" dirty="0" smtClean="0"/>
              <a:t>Serviço público</a:t>
            </a:r>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smtClean="0"/>
              <a:t>Se </a:t>
            </a:r>
            <a:r>
              <a:rPr lang="en-US" dirty="0" err="1" smtClean="0"/>
              <a:t>os</a:t>
            </a:r>
            <a:r>
              <a:rPr lang="en-US" dirty="0" smtClean="0"/>
              <a:t> </a:t>
            </a:r>
            <a:r>
              <a:rPr lang="en-US" dirty="0" err="1" smtClean="0"/>
              <a:t>serviços</a:t>
            </a:r>
            <a:r>
              <a:rPr lang="en-US" dirty="0" smtClean="0"/>
              <a:t> </a:t>
            </a:r>
            <a:r>
              <a:rPr lang="en-US" dirty="0" err="1" smtClean="0"/>
              <a:t>forem</a:t>
            </a:r>
            <a:r>
              <a:rPr lang="en-US" dirty="0" smtClean="0"/>
              <a:t> </a:t>
            </a:r>
            <a:r>
              <a:rPr lang="en-US" dirty="0" err="1" smtClean="0"/>
              <a:t>compulsórios</a:t>
            </a:r>
            <a:r>
              <a:rPr lang="en-US" dirty="0" smtClean="0"/>
              <a:t> </a:t>
            </a:r>
            <a:r>
              <a:rPr lang="en-US" dirty="0" err="1" smtClean="0"/>
              <a:t>não</a:t>
            </a:r>
            <a:r>
              <a:rPr lang="en-US" dirty="0" smtClean="0"/>
              <a:t> </a:t>
            </a:r>
            <a:r>
              <a:rPr lang="en-US" dirty="0" err="1" smtClean="0"/>
              <a:t>será</a:t>
            </a:r>
            <a:r>
              <a:rPr lang="en-US" dirty="0" smtClean="0"/>
              <a:t> </a:t>
            </a:r>
            <a:r>
              <a:rPr lang="en-US" dirty="0" err="1" smtClean="0"/>
              <a:t>permitida</a:t>
            </a:r>
            <a:r>
              <a:rPr lang="en-US" dirty="0" smtClean="0"/>
              <a:t> a </a:t>
            </a:r>
            <a:r>
              <a:rPr lang="en-US" dirty="0" err="1" smtClean="0"/>
              <a:t>suspensão</a:t>
            </a:r>
            <a:endParaRPr lang="en-US" dirty="0" smtClean="0"/>
          </a:p>
          <a:p>
            <a:endParaRPr lang="en-US" dirty="0" smtClean="0"/>
          </a:p>
          <a:p>
            <a:r>
              <a:rPr lang="en-US" dirty="0" smtClean="0"/>
              <a:t>A SUSPENSÃO PODE OCORRER POR RAZÕES TÉCNICAS </a:t>
            </a:r>
            <a:r>
              <a:rPr lang="en-US" dirty="0" err="1" smtClean="0"/>
              <a:t>ou</a:t>
            </a:r>
            <a:r>
              <a:rPr lang="en-US" dirty="0" smtClean="0"/>
              <a:t> de SEGURANÇA. </a:t>
            </a:r>
          </a:p>
          <a:p>
            <a:endParaRPr lang="en-US" dirty="0" smtClean="0"/>
          </a:p>
          <a:p>
            <a:r>
              <a:rPr lang="en-US" dirty="0" smtClean="0"/>
              <a:t>A </a:t>
            </a:r>
            <a:r>
              <a:rPr lang="en-US" dirty="0" err="1" smtClean="0"/>
              <a:t>interrupção</a:t>
            </a:r>
            <a:r>
              <a:rPr lang="en-US" dirty="0" smtClean="0"/>
              <a:t> </a:t>
            </a:r>
            <a:r>
              <a:rPr lang="en-US" dirty="0" err="1" smtClean="0"/>
              <a:t>nesta</a:t>
            </a:r>
            <a:r>
              <a:rPr lang="en-US" dirty="0" smtClean="0"/>
              <a:t> </a:t>
            </a:r>
            <a:r>
              <a:rPr lang="en-US" dirty="0" err="1" smtClean="0"/>
              <a:t>hipótese</a:t>
            </a:r>
            <a:r>
              <a:rPr lang="en-US" dirty="0" smtClean="0"/>
              <a:t> </a:t>
            </a:r>
            <a:r>
              <a:rPr lang="en-US" dirty="0" err="1" smtClean="0"/>
              <a:t>não</a:t>
            </a:r>
            <a:r>
              <a:rPr lang="en-US" dirty="0" smtClean="0"/>
              <a:t> é </a:t>
            </a:r>
            <a:r>
              <a:rPr lang="en-US" dirty="0" err="1" smtClean="0"/>
              <a:t>descontinuidade</a:t>
            </a:r>
            <a:r>
              <a:rPr lang="en-US" dirty="0" smtClean="0"/>
              <a:t>.</a:t>
            </a:r>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err="1" smtClean="0"/>
              <a:t>Pode</a:t>
            </a:r>
            <a:r>
              <a:rPr lang="en-US" dirty="0" smtClean="0"/>
              <a:t> a lei </a:t>
            </a:r>
            <a:r>
              <a:rPr lang="en-US" dirty="0" err="1" smtClean="0"/>
              <a:t>estabelecer</a:t>
            </a:r>
            <a:r>
              <a:rPr lang="en-US" dirty="0" smtClean="0"/>
              <a:t> o </a:t>
            </a:r>
            <a:r>
              <a:rPr lang="en-US" dirty="0" err="1" smtClean="0"/>
              <a:t>limite</a:t>
            </a:r>
            <a:r>
              <a:rPr lang="en-US" dirty="0" smtClean="0"/>
              <a:t> de </a:t>
            </a:r>
            <a:r>
              <a:rPr lang="en-US" dirty="0" err="1" smtClean="0"/>
              <a:t>tolerância</a:t>
            </a:r>
            <a:r>
              <a:rPr lang="en-US" dirty="0" smtClean="0"/>
              <a:t> </a:t>
            </a:r>
            <a:r>
              <a:rPr lang="en-US" dirty="0" err="1" smtClean="0"/>
              <a:t>para</a:t>
            </a:r>
            <a:r>
              <a:rPr lang="en-US" dirty="0" smtClean="0"/>
              <a:t> </a:t>
            </a:r>
            <a:r>
              <a:rPr lang="en-US" dirty="0" err="1" smtClean="0"/>
              <a:t>que</a:t>
            </a:r>
            <a:r>
              <a:rPr lang="en-US" dirty="0" smtClean="0"/>
              <a:t> o </a:t>
            </a:r>
            <a:r>
              <a:rPr lang="en-US" dirty="0" err="1" smtClean="0"/>
              <a:t>serviço</a:t>
            </a:r>
            <a:r>
              <a:rPr lang="en-US" dirty="0" smtClean="0"/>
              <a:t> </a:t>
            </a:r>
            <a:r>
              <a:rPr lang="en-US" dirty="0" err="1" smtClean="0"/>
              <a:t>seja</a:t>
            </a:r>
            <a:r>
              <a:rPr lang="en-US" dirty="0" smtClean="0"/>
              <a:t> </a:t>
            </a:r>
            <a:r>
              <a:rPr lang="en-US" dirty="0" err="1" smtClean="0"/>
              <a:t>licitamente</a:t>
            </a:r>
            <a:r>
              <a:rPr lang="en-US" dirty="0" smtClean="0"/>
              <a:t> </a:t>
            </a:r>
            <a:r>
              <a:rPr lang="en-US" dirty="0" err="1" smtClean="0"/>
              <a:t>interrompido</a:t>
            </a:r>
            <a:r>
              <a:rPr lang="en-US" dirty="0" smtClean="0"/>
              <a:t>. </a:t>
            </a:r>
          </a:p>
          <a:p>
            <a:pPr>
              <a:buNone/>
            </a:pPr>
            <a:endParaRPr lang="en-US" dirty="0" smtClean="0"/>
          </a:p>
          <a:p>
            <a:r>
              <a:rPr lang="en-US" dirty="0" err="1" smtClean="0"/>
              <a:t>Entretanto</a:t>
            </a:r>
            <a:r>
              <a:rPr lang="en-US" dirty="0" smtClean="0"/>
              <a:t>, no </a:t>
            </a:r>
            <a:r>
              <a:rPr lang="en-US" dirty="0" err="1" smtClean="0"/>
              <a:t>silêncio</a:t>
            </a:r>
            <a:r>
              <a:rPr lang="en-US" dirty="0" smtClean="0"/>
              <a:t> da lei, o </a:t>
            </a:r>
            <a:r>
              <a:rPr lang="en-US" dirty="0" err="1" smtClean="0"/>
              <a:t>usuário</a:t>
            </a:r>
            <a:r>
              <a:rPr lang="en-US" dirty="0" smtClean="0"/>
              <a:t> </a:t>
            </a:r>
            <a:r>
              <a:rPr lang="en-US" dirty="0" err="1" smtClean="0"/>
              <a:t>deverá</a:t>
            </a:r>
            <a:r>
              <a:rPr lang="en-US" dirty="0" smtClean="0"/>
              <a:t> ser </a:t>
            </a:r>
            <a:r>
              <a:rPr lang="en-US" dirty="0" err="1" smtClean="0"/>
              <a:t>indenizado</a:t>
            </a:r>
            <a:r>
              <a:rPr lang="en-US" dirty="0" smtClean="0"/>
              <a:t>, </a:t>
            </a:r>
            <a:r>
              <a:rPr lang="en-US" dirty="0" err="1" smtClean="0"/>
              <a:t>caso</a:t>
            </a:r>
            <a:r>
              <a:rPr lang="en-US" dirty="0" smtClean="0"/>
              <a:t> </a:t>
            </a:r>
            <a:r>
              <a:rPr lang="en-US" dirty="0" err="1" smtClean="0"/>
              <a:t>haja</a:t>
            </a:r>
            <a:r>
              <a:rPr lang="en-US" dirty="0" smtClean="0"/>
              <a:t> </a:t>
            </a:r>
            <a:r>
              <a:rPr lang="en-US" dirty="0" err="1" smtClean="0"/>
              <a:t>interrupção</a:t>
            </a:r>
            <a:r>
              <a:rPr lang="en-US" dirty="0" smtClean="0"/>
              <a:t>. </a:t>
            </a:r>
          </a:p>
          <a:p>
            <a:endParaRPr lang="en-US" dirty="0" smtClean="0"/>
          </a:p>
          <a:p>
            <a:r>
              <a:rPr lang="en-US" dirty="0" smtClean="0"/>
              <a:t>A </a:t>
            </a:r>
            <a:r>
              <a:rPr lang="en-US" dirty="0" err="1" smtClean="0"/>
              <a:t>responsabilidade</a:t>
            </a:r>
            <a:r>
              <a:rPr lang="en-US" dirty="0" smtClean="0"/>
              <a:t> </a:t>
            </a:r>
            <a:r>
              <a:rPr lang="en-US" dirty="0" err="1" smtClean="0"/>
              <a:t>só</a:t>
            </a:r>
            <a:r>
              <a:rPr lang="en-US" dirty="0" smtClean="0"/>
              <a:t> </a:t>
            </a:r>
            <a:r>
              <a:rPr lang="en-US" dirty="0" err="1" smtClean="0"/>
              <a:t>será</a:t>
            </a:r>
            <a:r>
              <a:rPr lang="en-US" dirty="0" smtClean="0"/>
              <a:t> </a:t>
            </a:r>
            <a:r>
              <a:rPr lang="en-US" dirty="0" err="1" smtClean="0"/>
              <a:t>excluida</a:t>
            </a:r>
            <a:r>
              <a:rPr lang="en-US" dirty="0" smtClean="0"/>
              <a:t> se a </a:t>
            </a:r>
            <a:r>
              <a:rPr lang="en-US" dirty="0" err="1" smtClean="0"/>
              <a:t>suspensão</a:t>
            </a:r>
            <a:r>
              <a:rPr lang="en-US" dirty="0" smtClean="0"/>
              <a:t> for </a:t>
            </a:r>
            <a:r>
              <a:rPr lang="en-US" dirty="0" err="1" smtClean="0"/>
              <a:t>provocada</a:t>
            </a:r>
            <a:r>
              <a:rPr lang="en-US" dirty="0" smtClean="0"/>
              <a:t> </a:t>
            </a:r>
            <a:r>
              <a:rPr lang="en-US" dirty="0" err="1" smtClean="0"/>
              <a:t>por</a:t>
            </a:r>
            <a:r>
              <a:rPr lang="en-US" dirty="0" smtClean="0"/>
              <a:t> </a:t>
            </a:r>
            <a:r>
              <a:rPr lang="en-US" dirty="0" err="1" smtClean="0"/>
              <a:t>eventos</a:t>
            </a:r>
            <a:r>
              <a:rPr lang="en-US" dirty="0" smtClean="0"/>
              <a:t> da </a:t>
            </a:r>
            <a:r>
              <a:rPr lang="en-US" dirty="0" err="1" smtClean="0"/>
              <a:t>natureza</a:t>
            </a:r>
            <a:endParaRPr lang="en-US" dirty="0" smtClean="0"/>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smtClean="0"/>
              <a:t>Princípio</a:t>
            </a:r>
            <a:r>
              <a:rPr lang="en-US" b="1" dirty="0" smtClean="0"/>
              <a:t> da </a:t>
            </a:r>
            <a:r>
              <a:rPr lang="en-US" b="1" dirty="0" err="1" smtClean="0"/>
              <a:t>eficiência</a:t>
            </a:r>
            <a:r>
              <a:rPr lang="en-US" b="1" dirty="0" smtClean="0"/>
              <a:t> </a:t>
            </a:r>
            <a:r>
              <a:rPr lang="en-US" dirty="0" smtClean="0"/>
              <a:t>– o Estado </a:t>
            </a:r>
            <a:r>
              <a:rPr lang="en-US" dirty="0" err="1" smtClean="0"/>
              <a:t>deve</a:t>
            </a:r>
            <a:r>
              <a:rPr lang="en-US" dirty="0" smtClean="0"/>
              <a:t> </a:t>
            </a:r>
            <a:r>
              <a:rPr lang="en-US" dirty="0" err="1" smtClean="0"/>
              <a:t>estar</a:t>
            </a:r>
            <a:r>
              <a:rPr lang="en-US" dirty="0" smtClean="0"/>
              <a:t> </a:t>
            </a:r>
            <a:r>
              <a:rPr lang="en-US" dirty="0" err="1" smtClean="0"/>
              <a:t>aparelhado</a:t>
            </a:r>
            <a:r>
              <a:rPr lang="en-US" dirty="0" smtClean="0"/>
              <a:t> </a:t>
            </a:r>
            <a:r>
              <a:rPr lang="en-US" dirty="0" err="1" smtClean="0"/>
              <a:t>por</a:t>
            </a:r>
            <a:r>
              <a:rPr lang="en-US" dirty="0" smtClean="0"/>
              <a:t> </a:t>
            </a:r>
            <a:r>
              <a:rPr lang="en-US" dirty="0" err="1" smtClean="0"/>
              <a:t>meio</a:t>
            </a:r>
            <a:r>
              <a:rPr lang="en-US" dirty="0" smtClean="0"/>
              <a:t> de </a:t>
            </a:r>
            <a:r>
              <a:rPr lang="en-US" dirty="0" err="1" smtClean="0"/>
              <a:t>novos</a:t>
            </a:r>
            <a:r>
              <a:rPr lang="en-US" dirty="0" smtClean="0"/>
              <a:t> </a:t>
            </a:r>
            <a:r>
              <a:rPr lang="en-US" dirty="0" err="1" smtClean="0"/>
              <a:t>processos</a:t>
            </a:r>
            <a:r>
              <a:rPr lang="en-US" dirty="0" smtClean="0"/>
              <a:t> </a:t>
            </a:r>
            <a:r>
              <a:rPr lang="en-US" dirty="0" err="1" smtClean="0"/>
              <a:t>tecnológicos</a:t>
            </a:r>
            <a:r>
              <a:rPr lang="en-US" dirty="0" smtClean="0"/>
              <a:t>, de </a:t>
            </a:r>
            <a:r>
              <a:rPr lang="en-US" dirty="0" err="1" smtClean="0"/>
              <a:t>modo</a:t>
            </a:r>
            <a:r>
              <a:rPr lang="en-US" dirty="0" smtClean="0"/>
              <a:t> </a:t>
            </a:r>
            <a:r>
              <a:rPr lang="en-US" dirty="0" err="1" smtClean="0"/>
              <a:t>que</a:t>
            </a:r>
            <a:r>
              <a:rPr lang="en-US" dirty="0" smtClean="0"/>
              <a:t> a </a:t>
            </a:r>
            <a:r>
              <a:rPr lang="en-US" dirty="0" err="1" smtClean="0"/>
              <a:t>execução</a:t>
            </a:r>
            <a:r>
              <a:rPr lang="en-US" dirty="0" smtClean="0"/>
              <a:t> </a:t>
            </a:r>
            <a:r>
              <a:rPr lang="en-US" dirty="0" err="1" smtClean="0"/>
              <a:t>seja</a:t>
            </a:r>
            <a:r>
              <a:rPr lang="en-US" dirty="0" smtClean="0"/>
              <a:t> </a:t>
            </a:r>
            <a:r>
              <a:rPr lang="en-US" dirty="0" err="1" smtClean="0"/>
              <a:t>mais</a:t>
            </a:r>
            <a:r>
              <a:rPr lang="en-US" dirty="0" smtClean="0"/>
              <a:t> </a:t>
            </a:r>
            <a:r>
              <a:rPr lang="en-US" dirty="0" err="1" smtClean="0"/>
              <a:t>proveitosa</a:t>
            </a:r>
            <a:r>
              <a:rPr lang="en-US" dirty="0" smtClean="0"/>
              <a:t> com </a:t>
            </a:r>
            <a:r>
              <a:rPr lang="en-US" dirty="0" err="1" smtClean="0"/>
              <a:t>menos</a:t>
            </a:r>
            <a:r>
              <a:rPr lang="en-US" dirty="0" smtClean="0"/>
              <a:t> </a:t>
            </a:r>
            <a:r>
              <a:rPr lang="en-US" dirty="0" err="1" smtClean="0"/>
              <a:t>dispêndio</a:t>
            </a:r>
            <a:r>
              <a:rPr lang="en-US" dirty="0" smtClean="0"/>
              <a:t>.</a:t>
            </a:r>
          </a:p>
          <a:p>
            <a:endParaRPr lang="en-US" dirty="0" smtClean="0"/>
          </a:p>
          <a:p>
            <a:r>
              <a:rPr lang="en-US" b="1" dirty="0" err="1" smtClean="0"/>
              <a:t>Princípio</a:t>
            </a:r>
            <a:r>
              <a:rPr lang="en-US" b="1" dirty="0" smtClean="0"/>
              <a:t> da </a:t>
            </a:r>
            <a:r>
              <a:rPr lang="en-US" b="1" dirty="0" err="1" smtClean="0"/>
              <a:t>modicidade</a:t>
            </a:r>
            <a:r>
              <a:rPr lang="en-US" b="1" dirty="0" smtClean="0"/>
              <a:t> </a:t>
            </a:r>
            <a:r>
              <a:rPr lang="en-US" dirty="0" smtClean="0"/>
              <a:t>– </a:t>
            </a:r>
            <a:r>
              <a:rPr lang="en-US" dirty="0" err="1" smtClean="0"/>
              <a:t>os</a:t>
            </a:r>
            <a:r>
              <a:rPr lang="en-US" dirty="0" smtClean="0"/>
              <a:t> </a:t>
            </a:r>
            <a:r>
              <a:rPr lang="en-US" dirty="0" err="1" smtClean="0"/>
              <a:t>serviços</a:t>
            </a:r>
            <a:r>
              <a:rPr lang="en-US" dirty="0" smtClean="0"/>
              <a:t> </a:t>
            </a:r>
            <a:r>
              <a:rPr lang="en-US" dirty="0" err="1" smtClean="0"/>
              <a:t>devem</a:t>
            </a:r>
            <a:r>
              <a:rPr lang="en-US" dirty="0" smtClean="0"/>
              <a:t> ser </a:t>
            </a:r>
            <a:r>
              <a:rPr lang="en-US" dirty="0" err="1" smtClean="0"/>
              <a:t>remunerados</a:t>
            </a:r>
            <a:r>
              <a:rPr lang="en-US" dirty="0" smtClean="0"/>
              <a:t>  a </a:t>
            </a:r>
            <a:r>
              <a:rPr lang="en-US" dirty="0" err="1" smtClean="0"/>
              <a:t>preço</a:t>
            </a:r>
            <a:r>
              <a:rPr lang="en-US" dirty="0" smtClean="0"/>
              <a:t> </a:t>
            </a:r>
            <a:r>
              <a:rPr lang="en-US" dirty="0" err="1" smtClean="0"/>
              <a:t>módicos</a:t>
            </a:r>
            <a:r>
              <a:rPr lang="en-US" dirty="0" smtClean="0"/>
              <a:t>, </a:t>
            </a:r>
            <a:r>
              <a:rPr lang="en-US" dirty="0" err="1" smtClean="0"/>
              <a:t>devendo</a:t>
            </a:r>
            <a:r>
              <a:rPr lang="en-US" dirty="0" smtClean="0"/>
              <a:t> o </a:t>
            </a:r>
            <a:r>
              <a:rPr lang="en-US" dirty="0" err="1" smtClean="0"/>
              <a:t>Poder</a:t>
            </a:r>
            <a:r>
              <a:rPr lang="en-US" dirty="0" smtClean="0"/>
              <a:t> </a:t>
            </a:r>
            <a:r>
              <a:rPr lang="en-US" dirty="0" err="1" smtClean="0"/>
              <a:t>Público</a:t>
            </a:r>
            <a:r>
              <a:rPr lang="en-US" dirty="0" smtClean="0"/>
              <a:t> </a:t>
            </a:r>
            <a:r>
              <a:rPr lang="en-US" dirty="0" err="1" smtClean="0"/>
              <a:t>avaliar</a:t>
            </a:r>
            <a:r>
              <a:rPr lang="en-US" dirty="0" smtClean="0"/>
              <a:t> o </a:t>
            </a:r>
            <a:r>
              <a:rPr lang="en-US" dirty="0" err="1" smtClean="0"/>
              <a:t>poder</a:t>
            </a:r>
            <a:r>
              <a:rPr lang="en-US" dirty="0" smtClean="0"/>
              <a:t> </a:t>
            </a:r>
            <a:r>
              <a:rPr lang="en-US" dirty="0" err="1" smtClean="0"/>
              <a:t>aquisitivo</a:t>
            </a:r>
            <a:r>
              <a:rPr lang="en-US" dirty="0" smtClean="0"/>
              <a:t> do </a:t>
            </a:r>
            <a:r>
              <a:rPr lang="en-US" dirty="0" err="1" smtClean="0"/>
              <a:t>usuário</a:t>
            </a:r>
            <a:endParaRPr lang="en-US" dirty="0" smtClean="0"/>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en-US" dirty="0" smtClean="0"/>
          </a:p>
          <a:p>
            <a:r>
              <a:rPr lang="en-US" dirty="0" err="1" smtClean="0"/>
              <a:t>Independente</a:t>
            </a:r>
            <a:r>
              <a:rPr lang="en-US" dirty="0" smtClean="0"/>
              <a:t> do </a:t>
            </a:r>
            <a:r>
              <a:rPr lang="en-US" dirty="0" err="1" smtClean="0"/>
              <a:t>agente</a:t>
            </a:r>
            <a:r>
              <a:rPr lang="en-US" dirty="0" smtClean="0"/>
              <a:t> </a:t>
            </a:r>
            <a:r>
              <a:rPr lang="en-US" dirty="0" err="1" smtClean="0"/>
              <a:t>executivo</a:t>
            </a:r>
            <a:r>
              <a:rPr lang="en-US" dirty="0" smtClean="0"/>
              <a:t> do </a:t>
            </a:r>
            <a:r>
              <a:rPr lang="en-US" dirty="0" err="1" smtClean="0"/>
              <a:t>serviço</a:t>
            </a:r>
            <a:r>
              <a:rPr lang="en-US" dirty="0" smtClean="0"/>
              <a:t>, </a:t>
            </a:r>
            <a:r>
              <a:rPr lang="en-US" dirty="0" err="1" smtClean="0"/>
              <a:t>seja</a:t>
            </a:r>
            <a:r>
              <a:rPr lang="en-US" dirty="0" smtClean="0"/>
              <a:t> a </a:t>
            </a:r>
            <a:r>
              <a:rPr lang="en-US" dirty="0" err="1" smtClean="0"/>
              <a:t>própria</a:t>
            </a:r>
            <a:r>
              <a:rPr lang="en-US" dirty="0" smtClean="0"/>
              <a:t> </a:t>
            </a:r>
            <a:r>
              <a:rPr lang="en-US" dirty="0" err="1" smtClean="0"/>
              <a:t>administração</a:t>
            </a:r>
            <a:r>
              <a:rPr lang="en-US" dirty="0" smtClean="0"/>
              <a:t>, </a:t>
            </a:r>
            <a:r>
              <a:rPr lang="en-US" dirty="0" err="1" smtClean="0"/>
              <a:t>seus</a:t>
            </a:r>
            <a:r>
              <a:rPr lang="en-US" dirty="0" smtClean="0"/>
              <a:t> </a:t>
            </a:r>
            <a:r>
              <a:rPr lang="en-US" dirty="0" err="1" smtClean="0"/>
              <a:t>delegados</a:t>
            </a:r>
            <a:r>
              <a:rPr lang="en-US" dirty="0" smtClean="0"/>
              <a:t> </a:t>
            </a:r>
            <a:r>
              <a:rPr lang="en-US" dirty="0" err="1" smtClean="0"/>
              <a:t>ou</a:t>
            </a:r>
            <a:r>
              <a:rPr lang="en-US" dirty="0" smtClean="0"/>
              <a:t> </a:t>
            </a:r>
            <a:r>
              <a:rPr lang="en-US" dirty="0" err="1" smtClean="0"/>
              <a:t>os</a:t>
            </a:r>
            <a:r>
              <a:rPr lang="en-US" dirty="0" smtClean="0"/>
              <a:t> </a:t>
            </a:r>
            <a:r>
              <a:rPr lang="en-US" dirty="0" err="1" smtClean="0"/>
              <a:t>concessionários</a:t>
            </a:r>
            <a:r>
              <a:rPr lang="en-US" dirty="0" smtClean="0"/>
              <a:t>, </a:t>
            </a:r>
            <a:r>
              <a:rPr lang="en-US" dirty="0" err="1" smtClean="0"/>
              <a:t>todos</a:t>
            </a:r>
            <a:r>
              <a:rPr lang="en-US" dirty="0" smtClean="0"/>
              <a:t> </a:t>
            </a:r>
            <a:r>
              <a:rPr lang="en-US" dirty="0" err="1" smtClean="0"/>
              <a:t>têm</a:t>
            </a:r>
            <a:r>
              <a:rPr lang="en-US" dirty="0" smtClean="0"/>
              <a:t> </a:t>
            </a:r>
            <a:r>
              <a:rPr lang="en-US" dirty="0" err="1" smtClean="0"/>
              <a:t>obrigação</a:t>
            </a:r>
            <a:r>
              <a:rPr lang="en-US" dirty="0" smtClean="0"/>
              <a:t> de </a:t>
            </a:r>
            <a:r>
              <a:rPr lang="en-US" dirty="0" err="1" smtClean="0"/>
              <a:t>prestar</a:t>
            </a:r>
            <a:r>
              <a:rPr lang="en-US" dirty="0" smtClean="0"/>
              <a:t> o </a:t>
            </a:r>
            <a:r>
              <a:rPr lang="en-US" dirty="0" err="1" smtClean="0"/>
              <a:t>serviço</a:t>
            </a:r>
            <a:r>
              <a:rPr lang="en-US" dirty="0" smtClean="0"/>
              <a:t> </a:t>
            </a:r>
            <a:r>
              <a:rPr lang="en-US" dirty="0" err="1" smtClean="0"/>
              <a:t>ao</a:t>
            </a:r>
            <a:r>
              <a:rPr lang="en-US" dirty="0" smtClean="0"/>
              <a:t> </a:t>
            </a:r>
            <a:r>
              <a:rPr lang="en-US" dirty="0" err="1" smtClean="0"/>
              <a:t>usuário</a:t>
            </a:r>
            <a:r>
              <a:rPr lang="en-US" dirty="0" smtClean="0"/>
              <a:t> </a:t>
            </a:r>
            <a:r>
              <a:rPr lang="en-US" dirty="0" err="1" smtClean="0"/>
              <a:t>ou</a:t>
            </a:r>
            <a:r>
              <a:rPr lang="en-US" dirty="0" smtClean="0"/>
              <a:t> </a:t>
            </a:r>
            <a:r>
              <a:rPr lang="en-US" dirty="0" err="1" smtClean="0"/>
              <a:t>consumidor</a:t>
            </a:r>
            <a:r>
              <a:rPr lang="en-US" dirty="0" smtClean="0"/>
              <a:t>.</a:t>
            </a:r>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a:bodyPr>
          <a:lstStyle/>
          <a:p>
            <a:r>
              <a:rPr lang="pt-BR" b="1" dirty="0" smtClean="0"/>
              <a:t>O princípio da cortesia - </a:t>
            </a:r>
            <a:endParaRPr lang="pt-BR" b="1" i="1" dirty="0" smtClean="0"/>
          </a:p>
          <a:p>
            <a:r>
              <a:rPr lang="pt-BR" dirty="0" smtClean="0"/>
              <a:t>O princípio da cortesia impõe que o tratamento dispensado pelos servidores aos usuários seja urbano e respeitoso: cortês. </a:t>
            </a:r>
          </a:p>
          <a:p>
            <a:r>
              <a:rPr lang="pt-BR" dirty="0" smtClean="0"/>
              <a:t>Com efeito, se nas atividades privadas a cortesia é de todo desejável, no serviço público é obrigatória. Na Administração Direta, os Estatutos impõem ao servidor esse comportamento e qualificam como infração disciplinar a sua quebra. E a mesma regra deve figurar nos contratos que transferem a prestação a entidades outras, públicas ou privadas.</a:t>
            </a:r>
          </a:p>
          <a:p>
            <a:endParaRPr lang="pt-BR" dirty="0"/>
          </a:p>
        </p:txBody>
      </p:sp>
      <p:sp>
        <p:nvSpPr>
          <p:cNvPr id="3" name="Título 2"/>
          <p:cNvSpPr>
            <a:spLocks noGrp="1"/>
          </p:cNvSpPr>
          <p:nvPr>
            <p:ph type="title"/>
          </p:nvPr>
        </p:nvSpPr>
        <p:spPr/>
        <p:txBody>
          <a:bodyPr/>
          <a:lstStyle/>
          <a:p>
            <a:r>
              <a:rPr lang="pt-BR" dirty="0" smtClean="0"/>
              <a:t>Princípios</a:t>
            </a:r>
            <a:endParaRPr lang="pt-B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u="sng" dirty="0" err="1" smtClean="0"/>
              <a:t>Direta</a:t>
            </a:r>
            <a:r>
              <a:rPr lang="en-US" dirty="0" smtClean="0"/>
              <a:t> – é </a:t>
            </a:r>
            <a:r>
              <a:rPr lang="en-US" dirty="0" err="1" smtClean="0"/>
              <a:t>aquela</a:t>
            </a:r>
            <a:r>
              <a:rPr lang="en-US" dirty="0" smtClean="0"/>
              <a:t> </a:t>
            </a:r>
            <a:r>
              <a:rPr lang="en-US" dirty="0" err="1" smtClean="0"/>
              <a:t>através</a:t>
            </a:r>
            <a:r>
              <a:rPr lang="en-US" dirty="0" smtClean="0"/>
              <a:t> da </a:t>
            </a:r>
            <a:r>
              <a:rPr lang="en-US" dirty="0" err="1" smtClean="0"/>
              <a:t>qual</a:t>
            </a:r>
            <a:r>
              <a:rPr lang="en-US" dirty="0" smtClean="0"/>
              <a:t> o Estado </a:t>
            </a:r>
            <a:r>
              <a:rPr lang="en-US" dirty="0" err="1" smtClean="0"/>
              <a:t>presta</a:t>
            </a:r>
            <a:r>
              <a:rPr lang="en-US" dirty="0" smtClean="0"/>
              <a:t> </a:t>
            </a:r>
            <a:r>
              <a:rPr lang="en-US" dirty="0" err="1" smtClean="0"/>
              <a:t>diretamente</a:t>
            </a:r>
            <a:r>
              <a:rPr lang="en-US" dirty="0" smtClean="0"/>
              <a:t> </a:t>
            </a:r>
            <a:r>
              <a:rPr lang="en-US" dirty="0" err="1" smtClean="0"/>
              <a:t>os</a:t>
            </a:r>
            <a:r>
              <a:rPr lang="en-US" dirty="0" smtClean="0"/>
              <a:t> </a:t>
            </a:r>
            <a:r>
              <a:rPr lang="en-US" dirty="0" err="1" smtClean="0"/>
              <a:t>serviços</a:t>
            </a:r>
            <a:r>
              <a:rPr lang="en-US" dirty="0" smtClean="0"/>
              <a:t> </a:t>
            </a:r>
            <a:r>
              <a:rPr lang="en-US" dirty="0" err="1" smtClean="0"/>
              <a:t>públicos</a:t>
            </a:r>
            <a:r>
              <a:rPr lang="en-US" dirty="0" smtClean="0"/>
              <a:t>. </a:t>
            </a:r>
          </a:p>
          <a:p>
            <a:pPr>
              <a:buNone/>
            </a:pPr>
            <a:endParaRPr lang="en-US" dirty="0" smtClean="0"/>
          </a:p>
          <a:p>
            <a:r>
              <a:rPr lang="en-US" dirty="0" err="1" smtClean="0"/>
              <a:t>Acumula</a:t>
            </a:r>
            <a:r>
              <a:rPr lang="en-US" dirty="0" smtClean="0"/>
              <a:t> </a:t>
            </a:r>
            <a:r>
              <a:rPr lang="en-US" dirty="0" err="1" smtClean="0"/>
              <a:t>pois</a:t>
            </a:r>
            <a:r>
              <a:rPr lang="en-US" dirty="0" smtClean="0"/>
              <a:t>, as </a:t>
            </a:r>
            <a:r>
              <a:rPr lang="en-US" dirty="0" err="1" smtClean="0"/>
              <a:t>situações</a:t>
            </a:r>
            <a:r>
              <a:rPr lang="en-US" dirty="0" smtClean="0"/>
              <a:t> de titular e </a:t>
            </a:r>
            <a:r>
              <a:rPr lang="en-US" dirty="0" err="1" smtClean="0"/>
              <a:t>prestador</a:t>
            </a:r>
            <a:r>
              <a:rPr lang="en-US" dirty="0" smtClean="0"/>
              <a:t> do </a:t>
            </a:r>
            <a:r>
              <a:rPr lang="en-US" dirty="0" err="1" smtClean="0"/>
              <a:t>serviço</a:t>
            </a:r>
            <a:endParaRPr lang="en-US" dirty="0" smtClean="0"/>
          </a:p>
          <a:p>
            <a:pPr>
              <a:buNone/>
            </a:pPr>
            <a:endParaRPr lang="en-US" dirty="0" smtClean="0"/>
          </a:p>
          <a:p>
            <a:r>
              <a:rPr lang="en-US" b="1" u="sng" dirty="0" err="1" smtClean="0"/>
              <a:t>Indireta</a:t>
            </a:r>
            <a:r>
              <a:rPr lang="en-US" dirty="0" smtClean="0"/>
              <a:t> – </a:t>
            </a:r>
            <a:r>
              <a:rPr lang="en-US" dirty="0" err="1" smtClean="0"/>
              <a:t>quando</a:t>
            </a:r>
            <a:r>
              <a:rPr lang="en-US" dirty="0" smtClean="0"/>
              <a:t> </a:t>
            </a:r>
            <a:r>
              <a:rPr lang="en-US" dirty="0" err="1" smtClean="0"/>
              <a:t>os</a:t>
            </a:r>
            <a:r>
              <a:rPr lang="en-US" dirty="0" smtClean="0"/>
              <a:t> </a:t>
            </a:r>
            <a:r>
              <a:rPr lang="en-US" dirty="0" err="1" smtClean="0"/>
              <a:t>serviços</a:t>
            </a:r>
            <a:r>
              <a:rPr lang="en-US" dirty="0" smtClean="0"/>
              <a:t> </a:t>
            </a:r>
            <a:r>
              <a:rPr lang="en-US" dirty="0" err="1" smtClean="0"/>
              <a:t>são</a:t>
            </a:r>
            <a:r>
              <a:rPr lang="en-US" dirty="0" smtClean="0"/>
              <a:t> </a:t>
            </a:r>
            <a:r>
              <a:rPr lang="en-US" dirty="0" err="1" smtClean="0"/>
              <a:t>prestados</a:t>
            </a:r>
            <a:r>
              <a:rPr lang="en-US" dirty="0" smtClean="0"/>
              <a:t> </a:t>
            </a:r>
            <a:r>
              <a:rPr lang="en-US" dirty="0" err="1" smtClean="0"/>
              <a:t>por</a:t>
            </a:r>
            <a:r>
              <a:rPr lang="en-US" dirty="0" smtClean="0"/>
              <a:t> </a:t>
            </a:r>
            <a:r>
              <a:rPr lang="en-US" dirty="0" err="1" smtClean="0"/>
              <a:t>terceiros</a:t>
            </a:r>
            <a:endParaRPr lang="en-US" dirty="0" smtClean="0"/>
          </a:p>
          <a:p>
            <a:endParaRPr lang="pt-BR" dirty="0"/>
          </a:p>
        </p:txBody>
      </p:sp>
      <p:sp>
        <p:nvSpPr>
          <p:cNvPr id="3" name="Título 2"/>
          <p:cNvSpPr>
            <a:spLocks noGrp="1"/>
          </p:cNvSpPr>
          <p:nvPr>
            <p:ph type="title"/>
          </p:nvPr>
        </p:nvSpPr>
        <p:spPr/>
        <p:txBody>
          <a:bodyPr/>
          <a:lstStyle/>
          <a:p>
            <a:pPr algn="l"/>
            <a:r>
              <a:rPr lang="pt-BR" dirty="0" smtClean="0"/>
              <a:t>Execução direta e indireta</a:t>
            </a:r>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O art. 175 da Constituição dispõe que incumbe ao Poder Público, na forma da lei, diretamente ou sob regime de concessão ou permissão, sempre por meio de licitação, a prestação de serviços públicos. Resulta que todo serviço público pode ser prestado diretamente pelo Poder Público à sociedade. Porém, nem todo serviço público pode ser prestado indiretamente, por meio de concessionário ou permissionário.</a:t>
            </a:r>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 Estado, por meio de órgãos e diversos entes da federação, presta serviço por execução direta quando é o titular do serviço e seu executor. Esses órgãos são os que a doutrina trata como “administração centralizada”. Execução indireta existe quando os serviços são prestados por pessoas diversas daquelas que formam a Federação.</a:t>
            </a:r>
          </a:p>
          <a:p>
            <a:endParaRPr lang="pt-BR" dirty="0"/>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De outro lado, tem-se a execução indireta quando os serviços são prestados por entidades diversas das pessoas federativas. </a:t>
            </a:r>
          </a:p>
          <a:p>
            <a:r>
              <a:rPr lang="pt-BR" dirty="0" smtClean="0"/>
              <a:t>O Estado, por sua conveniência, transfere os encargos da prestação a outras pessoas, nunca abdicando, porém, do dever de controle sobre elas, variável de conformidade com a forma específica de transferência.</a:t>
            </a:r>
          </a:p>
          <a:p>
            <a:endParaRPr lang="pt-BR" dirty="0"/>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a:bodyPr>
          <a:lstStyle/>
          <a:p>
            <a:r>
              <a:rPr lang="pt-BR" dirty="0" smtClean="0"/>
              <a:t>Ainda que prestado o serviço por terceiro, o Estado não pode deixar de ter alguma responsabilidade nesse processo, pois a existência de responsabilidade objetiva subsidiária do Estado por danos decorrentes da atuação de terceiros prestadores de serviços públicos, por si só, obriga a uma maior fiscalização. </a:t>
            </a:r>
          </a:p>
          <a:p>
            <a:r>
              <a:rPr lang="pt-BR" dirty="0" smtClean="0"/>
              <a:t>O Estado não poderá abdicar do controle sobre os serviços públicos. </a:t>
            </a:r>
          </a:p>
          <a:p>
            <a:r>
              <a:rPr lang="pt-BR" dirty="0" smtClean="0"/>
              <a:t>O poder jurídico de transferir atividades resulta no dever de suportar as consequências dessa transferência.</a:t>
            </a:r>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393531"/>
          </a:xfrm>
        </p:spPr>
        <p:txBody>
          <a:bodyPr/>
          <a:lstStyle/>
          <a:p>
            <a:r>
              <a:rPr lang="pt-BR" sz="2400" dirty="0" smtClean="0"/>
              <a:t>O serviço público chegou a ser confundido com o próprio Estado.</a:t>
            </a:r>
          </a:p>
          <a:p>
            <a:pPr>
              <a:buNone/>
            </a:pPr>
            <a:endParaRPr lang="pt-BR" sz="2400" dirty="0" smtClean="0"/>
          </a:p>
          <a:p>
            <a:r>
              <a:rPr lang="en-US" sz="2400" dirty="0" err="1" smtClean="0"/>
              <a:t>Há</a:t>
            </a:r>
            <a:r>
              <a:rPr lang="en-US" sz="2400" dirty="0" smtClean="0"/>
              <a:t> </a:t>
            </a:r>
            <a:r>
              <a:rPr lang="en-US" sz="2400" dirty="0" err="1" smtClean="0"/>
              <a:t>dois</a:t>
            </a:r>
            <a:r>
              <a:rPr lang="en-US" sz="2400" dirty="0" smtClean="0"/>
              <a:t> </a:t>
            </a:r>
            <a:r>
              <a:rPr lang="en-US" sz="2400" dirty="0" err="1" smtClean="0"/>
              <a:t>sentidos</a:t>
            </a:r>
            <a:r>
              <a:rPr lang="en-US" sz="2400" dirty="0" smtClean="0"/>
              <a:t>:</a:t>
            </a:r>
          </a:p>
          <a:p>
            <a:pPr lvl="2"/>
            <a:r>
              <a:rPr lang="en-US" dirty="0" smtClean="0"/>
              <a:t>- </a:t>
            </a:r>
            <a:r>
              <a:rPr lang="en-US" dirty="0" err="1" smtClean="0"/>
              <a:t>Subjetivo</a:t>
            </a:r>
            <a:r>
              <a:rPr lang="en-US" dirty="0" smtClean="0"/>
              <a:t> </a:t>
            </a:r>
          </a:p>
          <a:p>
            <a:pPr lvl="2"/>
            <a:r>
              <a:rPr lang="en-US" dirty="0" smtClean="0"/>
              <a:t>- </a:t>
            </a:r>
            <a:r>
              <a:rPr lang="en-US" dirty="0" err="1" smtClean="0"/>
              <a:t>Objetivo</a:t>
            </a:r>
            <a:endParaRPr lang="en-US" dirty="0" smtClean="0"/>
          </a:p>
          <a:p>
            <a:pPr lvl="2"/>
            <a:endParaRPr lang="en-US" dirty="0" smtClean="0"/>
          </a:p>
          <a:p>
            <a:pPr marL="777240" lvl="2" indent="0">
              <a:buNone/>
            </a:pPr>
            <a:r>
              <a:rPr lang="en-US" dirty="0" smtClean="0"/>
              <a:t>*No </a:t>
            </a:r>
            <a:r>
              <a:rPr lang="en-US" dirty="0" err="1" smtClean="0"/>
              <a:t>primeiro</a:t>
            </a:r>
            <a:r>
              <a:rPr lang="en-US" dirty="0" smtClean="0"/>
              <a:t> </a:t>
            </a:r>
            <a:r>
              <a:rPr lang="en-US" dirty="0" err="1" smtClean="0"/>
              <a:t>leva</a:t>
            </a:r>
            <a:r>
              <a:rPr lang="en-US" dirty="0" smtClean="0"/>
              <a:t>-se </a:t>
            </a:r>
            <a:r>
              <a:rPr lang="en-US" dirty="0" err="1" smtClean="0"/>
              <a:t>em</a:t>
            </a:r>
            <a:r>
              <a:rPr lang="en-US" dirty="0" smtClean="0"/>
              <a:t> </a:t>
            </a:r>
            <a:r>
              <a:rPr lang="en-US" dirty="0" err="1" smtClean="0"/>
              <a:t>consideração</a:t>
            </a:r>
            <a:r>
              <a:rPr lang="en-US" dirty="0" smtClean="0"/>
              <a:t> </a:t>
            </a:r>
            <a:r>
              <a:rPr lang="en-US" dirty="0" err="1" smtClean="0"/>
              <a:t>os</a:t>
            </a:r>
            <a:r>
              <a:rPr lang="en-US" dirty="0" smtClean="0"/>
              <a:t> </a:t>
            </a:r>
            <a:r>
              <a:rPr lang="en-US" dirty="0" err="1" smtClean="0"/>
              <a:t>órgãos</a:t>
            </a:r>
            <a:r>
              <a:rPr lang="en-US" dirty="0" smtClean="0"/>
              <a:t> do Estado, </a:t>
            </a:r>
            <a:r>
              <a:rPr lang="en-US" dirty="0" err="1" smtClean="0"/>
              <a:t>responsáveis</a:t>
            </a:r>
            <a:r>
              <a:rPr lang="en-US" dirty="0" smtClean="0"/>
              <a:t> </a:t>
            </a:r>
            <a:r>
              <a:rPr lang="en-US" dirty="0" err="1" smtClean="0"/>
              <a:t>pela</a:t>
            </a:r>
            <a:r>
              <a:rPr lang="en-US" dirty="0" smtClean="0"/>
              <a:t> </a:t>
            </a:r>
            <a:r>
              <a:rPr lang="en-US" dirty="0" err="1" smtClean="0"/>
              <a:t>execução</a:t>
            </a:r>
            <a:r>
              <a:rPr lang="en-US" dirty="0" smtClean="0"/>
              <a:t> das </a:t>
            </a:r>
            <a:r>
              <a:rPr lang="en-US" dirty="0" err="1" smtClean="0"/>
              <a:t>atividades</a:t>
            </a:r>
            <a:r>
              <a:rPr lang="en-US" dirty="0" smtClean="0"/>
              <a:t> </a:t>
            </a:r>
            <a:r>
              <a:rPr lang="en-US" dirty="0" err="1" smtClean="0"/>
              <a:t>voltadas</a:t>
            </a:r>
            <a:r>
              <a:rPr lang="en-US" dirty="0" smtClean="0"/>
              <a:t> à </a:t>
            </a:r>
            <a:r>
              <a:rPr lang="en-US" dirty="0" err="1" smtClean="0"/>
              <a:t>coletividade</a:t>
            </a:r>
            <a:r>
              <a:rPr lang="en-US" dirty="0" smtClean="0"/>
              <a:t>.</a:t>
            </a:r>
          </a:p>
          <a:p>
            <a:pPr marL="777240" lvl="2" indent="0">
              <a:buNone/>
            </a:pPr>
            <a:endParaRPr lang="en-US" dirty="0" smtClean="0"/>
          </a:p>
          <a:p>
            <a:pPr marL="777240" lvl="2" indent="0">
              <a:buNone/>
            </a:pPr>
            <a:r>
              <a:rPr lang="en-US" dirty="0" smtClean="0"/>
              <a:t>*No </a:t>
            </a:r>
            <a:r>
              <a:rPr lang="en-US" dirty="0" err="1" smtClean="0"/>
              <a:t>segundo</a:t>
            </a:r>
            <a:r>
              <a:rPr lang="en-US" dirty="0" smtClean="0"/>
              <a:t>, o </a:t>
            </a:r>
            <a:r>
              <a:rPr lang="en-US" dirty="0" err="1" smtClean="0"/>
              <a:t>serviço</a:t>
            </a:r>
            <a:r>
              <a:rPr lang="en-US" dirty="0" smtClean="0"/>
              <a:t> </a:t>
            </a:r>
            <a:r>
              <a:rPr lang="en-US" dirty="0" err="1" smtClean="0"/>
              <a:t>público</a:t>
            </a:r>
            <a:r>
              <a:rPr lang="en-US" dirty="0" smtClean="0"/>
              <a:t> é a </a:t>
            </a:r>
            <a:r>
              <a:rPr lang="en-US" dirty="0" err="1" smtClean="0"/>
              <a:t>atividade</a:t>
            </a:r>
            <a:r>
              <a:rPr lang="en-US" dirty="0" smtClean="0"/>
              <a:t> </a:t>
            </a:r>
            <a:r>
              <a:rPr lang="en-US" dirty="0" err="1" smtClean="0"/>
              <a:t>em</a:t>
            </a:r>
            <a:r>
              <a:rPr lang="en-US" dirty="0" smtClean="0"/>
              <a:t> </a:t>
            </a:r>
            <a:r>
              <a:rPr lang="en-US" dirty="0" err="1" smtClean="0"/>
              <a:t>si</a:t>
            </a:r>
            <a:r>
              <a:rPr lang="en-US" dirty="0" smtClean="0"/>
              <a:t>, </a:t>
            </a:r>
            <a:r>
              <a:rPr lang="en-US" dirty="0" err="1" smtClean="0"/>
              <a:t>prestada</a:t>
            </a:r>
            <a:r>
              <a:rPr lang="en-US" dirty="0" smtClean="0"/>
              <a:t> </a:t>
            </a:r>
            <a:r>
              <a:rPr lang="en-US" dirty="0" err="1" smtClean="0"/>
              <a:t>pelo</a:t>
            </a:r>
            <a:r>
              <a:rPr lang="en-US" dirty="0" smtClean="0"/>
              <a:t> Estado e </a:t>
            </a:r>
            <a:r>
              <a:rPr lang="en-US" dirty="0" err="1" smtClean="0"/>
              <a:t>seus</a:t>
            </a:r>
            <a:r>
              <a:rPr lang="en-US" dirty="0" smtClean="0"/>
              <a:t> </a:t>
            </a:r>
            <a:r>
              <a:rPr lang="en-US" dirty="0" err="1" smtClean="0"/>
              <a:t>agentes</a:t>
            </a:r>
            <a:endParaRPr lang="en-US" dirty="0" smtClean="0"/>
          </a:p>
          <a:p>
            <a:endParaRPr lang="pt-BR" dirty="0"/>
          </a:p>
        </p:txBody>
      </p:sp>
      <p:sp>
        <p:nvSpPr>
          <p:cNvPr id="3" name="Título 2"/>
          <p:cNvSpPr>
            <a:spLocks noGrp="1"/>
          </p:cNvSpPr>
          <p:nvPr>
            <p:ph type="title"/>
          </p:nvPr>
        </p:nvSpPr>
        <p:spPr/>
        <p:txBody>
          <a:bodyPr/>
          <a:lstStyle/>
          <a:p>
            <a:pPr algn="l"/>
            <a:r>
              <a:rPr lang="pt-BR" dirty="0" smtClean="0"/>
              <a:t>O que é serviço público  ?</a:t>
            </a:r>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a:buNone/>
            </a:pPr>
            <a:r>
              <a:rPr lang="pt-BR" dirty="0" smtClean="0"/>
              <a:t> </a:t>
            </a:r>
          </a:p>
          <a:p>
            <a:r>
              <a:rPr lang="pt-BR" dirty="0" smtClean="0"/>
              <a:t>Sabe-se que, como uma Empresa, o Estado também objetiva lucro, mas esse lucro possui alguns aspectos diferentes do previsto para a Empresa: basicamente ele consiste na satisfação do interesse público. </a:t>
            </a:r>
          </a:p>
          <a:p>
            <a:endParaRPr lang="pt-BR" dirty="0"/>
          </a:p>
        </p:txBody>
      </p:sp>
      <p:sp>
        <p:nvSpPr>
          <p:cNvPr id="3" name="Título 2"/>
          <p:cNvSpPr>
            <a:spLocks noGrp="1"/>
          </p:cNvSpPr>
          <p:nvPr>
            <p:ph type="title"/>
          </p:nvPr>
        </p:nvSpPr>
        <p:spPr/>
        <p:txBody>
          <a:bodyPr>
            <a:normAutofit/>
          </a:bodyPr>
          <a:lstStyle/>
          <a:p>
            <a:pPr algn="l"/>
            <a:r>
              <a:rPr lang="pt-BR" sz="2800" b="1" dirty="0" smtClean="0"/>
              <a:t>DELEGAÇÃO DE SERVIÇO PÚBLICO</a:t>
            </a:r>
            <a:endParaRPr lang="pt-B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Este, por sua vez, liga-se a diversos fatores decorrentes da forma como serão prestados os serviços públicos: se terão a qualidade desejável, que só se apresenta quando o serviço satisfaz as condições de regularidade, continuidade, eficiência, segurança, generalidade, cortesia na sua prestação, modicidade das tarifas, de forma desburocratizada e atualizado na modernidade das técnicas empregadas na prestação, do equipamento e das instalações e a sua conservação, bem como a melhoria e da própria expansão do serviço.</a:t>
            </a:r>
          </a:p>
          <a:p>
            <a:endParaRPr lang="pt-BR" dirty="0"/>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Visando cumprir todos esses requisitos </a:t>
            </a:r>
            <a:r>
              <a:rPr lang="pt-BR" dirty="0" err="1" smtClean="0"/>
              <a:t>prestacionais</a:t>
            </a:r>
            <a:r>
              <a:rPr lang="pt-BR" dirty="0" smtClean="0"/>
              <a:t>, o Estado, que já não se encontrava em condições de assumir um número cada vez maior de atividades e serviços a serem oferecidos ao povo, aceitou como alternativa a transferência de parte de suas obrigações ao setor privado, surgindo assim a Privatização como denominação dessa relação. </a:t>
            </a:r>
          </a:p>
          <a:p>
            <a:r>
              <a:rPr lang="pt-BR" dirty="0" smtClean="0"/>
              <a:t>Esta pode dar-se por: </a:t>
            </a:r>
          </a:p>
          <a:p>
            <a:endParaRPr lang="pt-BR" dirty="0"/>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delegação de execução de serviços públicos aos particulares, por suas diversas formas; </a:t>
            </a:r>
          </a:p>
          <a:p>
            <a:r>
              <a:rPr lang="pt-BR" dirty="0" smtClean="0"/>
              <a:t>(b) estímulo à iniciativa privada de interesse público; </a:t>
            </a:r>
          </a:p>
          <a:p>
            <a:r>
              <a:rPr lang="pt-BR" dirty="0" smtClean="0"/>
              <a:t>(c) e pela prestação direta do serviço pelo Estado mais de forma desburocratizada, que atualmente se dá por meio dos acordos de resultados (contrato de gestão), que também é uma delegação, só que de resultados.</a:t>
            </a:r>
          </a:p>
        </p:txBody>
      </p:sp>
      <p:sp>
        <p:nvSpPr>
          <p:cNvPr id="3" name="Título 2"/>
          <p:cNvSpPr>
            <a:spLocks noGrp="1"/>
          </p:cNvSpPr>
          <p:nvPr>
            <p:ph type="title"/>
          </p:nvPr>
        </p:nvSpPr>
        <p:spPr/>
        <p:txBody>
          <a:bodyPr>
            <a:normAutofit/>
          </a:bodyPr>
          <a:lstStyle/>
          <a:p>
            <a:pPr algn="l"/>
            <a:r>
              <a:rPr lang="pt-BR" sz="3200" b="1" dirty="0" smtClean="0"/>
              <a:t>Execução direta e indireta</a:t>
            </a:r>
            <a:endParaRPr lang="pt-BR"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714500" y="549277"/>
            <a:ext cx="5657850" cy="5472113"/>
          </a:xfrm>
        </p:spPr>
        <p:txBody>
          <a:bodyPr rtlCol="0">
            <a:normAutofit/>
          </a:bodyPr>
          <a:lstStyle/>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rgbClr val="002060"/>
              </a:solidFill>
              <a:cs typeface="Times New Roman" pitchFamily="18" charset="0"/>
            </a:endParaRPr>
          </a:p>
          <a:p>
            <a:pPr marL="0" indent="0" algn="just">
              <a:spcBef>
                <a:spcPct val="50000"/>
              </a:spcBef>
              <a:buNone/>
              <a:defRPr/>
            </a:pPr>
            <a:endParaRPr lang="pt-BR" i="1" dirty="0">
              <a:solidFill>
                <a:srgbClr val="002060"/>
              </a:solidFill>
              <a:cs typeface="Times New Roman" pitchFamily="18" charset="0"/>
            </a:endParaRPr>
          </a:p>
          <a:p>
            <a:pPr marL="274320" indent="-274320">
              <a:spcBef>
                <a:spcPct val="50000"/>
              </a:spcBef>
              <a:buNone/>
              <a:defRPr/>
            </a:pPr>
            <a:endParaRPr lang="pt-BR" sz="3600" i="1" dirty="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904" y="549276"/>
            <a:ext cx="3186113"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ixaDeTexto 1"/>
          <p:cNvSpPr txBox="1">
            <a:spLocks noChangeArrowheads="1"/>
          </p:cNvSpPr>
          <p:nvPr/>
        </p:nvSpPr>
        <p:spPr bwMode="auto">
          <a:xfrm>
            <a:off x="4644008" y="1125538"/>
            <a:ext cx="2736303" cy="286232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dirty="0">
                <a:solidFill>
                  <a:srgbClr val="990000"/>
                </a:solidFill>
                <a:latin typeface="Times New Roman" panose="02020603050405020304" pitchFamily="18" charset="0"/>
                <a:cs typeface="Times New Roman" panose="02020603050405020304" pitchFamily="18" charset="0"/>
              </a:rPr>
              <a:t>OBRIGADA!</a:t>
            </a: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algn="r" eaLnBrk="1" hangingPunct="1">
              <a:spcBef>
                <a:spcPct val="0"/>
              </a:spcBef>
              <a:buFontTx/>
              <a:buNone/>
            </a:pPr>
            <a:r>
              <a:rPr lang="pt-BR" altLang="pt-BR" dirty="0">
                <a:latin typeface="Times New Roman" panose="02020603050405020304" pitchFamily="18" charset="0"/>
                <a:cs typeface="Times New Roman" panose="02020603050405020304" pitchFamily="18" charset="0"/>
              </a:rPr>
              <a:t>acb@usp.br</a:t>
            </a:r>
          </a:p>
          <a:p>
            <a:pPr algn="r" eaLnBrk="1" hangingPunct="1">
              <a:spcBef>
                <a:spcPct val="0"/>
              </a:spcBef>
              <a:buFontTx/>
              <a:buNone/>
            </a:pPr>
            <a:endParaRPr lang="pt-BR" altLang="pt-BR" sz="2000" b="1" dirty="0"/>
          </a:p>
        </p:txBody>
      </p:sp>
      <p:pic>
        <p:nvPicPr>
          <p:cNvPr id="6" name="Imagem 5"/>
          <p:cNvPicPr>
            <a:picLocks noChangeAspect="1"/>
          </p:cNvPicPr>
          <p:nvPr/>
        </p:nvPicPr>
        <p:blipFill>
          <a:blip r:embed="rId3" cstate="print"/>
          <a:stretch>
            <a:fillRect/>
          </a:stretch>
        </p:blipFill>
        <p:spPr>
          <a:xfrm>
            <a:off x="7297668" y="6000751"/>
            <a:ext cx="1873122" cy="857250"/>
          </a:xfrm>
          <a:prstGeom prst="rect">
            <a:avLst/>
          </a:prstGeom>
        </p:spPr>
      </p:pic>
    </p:spTree>
    <p:extLst>
      <p:ext uri="{BB962C8B-B14F-4D97-AF65-F5344CB8AC3E}">
        <p14:creationId xmlns:p14="http://schemas.microsoft.com/office/powerpoint/2010/main" val="348231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en-US" dirty="0" err="1" smtClean="0"/>
              <a:t>Vamos</a:t>
            </a:r>
            <a:r>
              <a:rPr lang="en-US" dirty="0" smtClean="0"/>
              <a:t> </a:t>
            </a:r>
            <a:r>
              <a:rPr lang="en-US" dirty="0" err="1" smtClean="0"/>
              <a:t>nos</a:t>
            </a:r>
            <a:r>
              <a:rPr lang="en-US" dirty="0" smtClean="0"/>
              <a:t> </a:t>
            </a:r>
            <a:r>
              <a:rPr lang="en-US" dirty="0" err="1" smtClean="0"/>
              <a:t>prender</a:t>
            </a:r>
            <a:r>
              <a:rPr lang="en-US" dirty="0" smtClean="0"/>
              <a:t> no </a:t>
            </a:r>
            <a:r>
              <a:rPr lang="en-US" dirty="0" err="1" smtClean="0"/>
              <a:t>sentido</a:t>
            </a:r>
            <a:r>
              <a:rPr lang="en-US" dirty="0" smtClean="0"/>
              <a:t> </a:t>
            </a:r>
            <a:r>
              <a:rPr lang="en-US" dirty="0" err="1" smtClean="0"/>
              <a:t>objetivo</a:t>
            </a:r>
            <a:r>
              <a:rPr lang="en-US" dirty="0" smtClean="0"/>
              <a:t>, </a:t>
            </a:r>
            <a:r>
              <a:rPr lang="en-US" dirty="0" err="1" smtClean="0"/>
              <a:t>ou</a:t>
            </a:r>
            <a:r>
              <a:rPr lang="en-US" dirty="0" smtClean="0"/>
              <a:t> </a:t>
            </a:r>
            <a:r>
              <a:rPr lang="en-US" dirty="0" err="1" smtClean="0"/>
              <a:t>seja</a:t>
            </a:r>
            <a:r>
              <a:rPr lang="en-US" dirty="0" smtClean="0"/>
              <a:t>, </a:t>
            </a:r>
            <a:r>
              <a:rPr lang="en-US" dirty="0" err="1" smtClean="0"/>
              <a:t>na</a:t>
            </a:r>
            <a:r>
              <a:rPr lang="en-US" dirty="0" smtClean="0"/>
              <a:t> </a:t>
            </a:r>
            <a:r>
              <a:rPr lang="en-US" dirty="0" err="1" smtClean="0"/>
              <a:t>idéia</a:t>
            </a:r>
            <a:r>
              <a:rPr lang="en-US" dirty="0" smtClean="0"/>
              <a:t> de </a:t>
            </a:r>
            <a:r>
              <a:rPr lang="en-US" dirty="0" err="1" smtClean="0"/>
              <a:t>que</a:t>
            </a:r>
            <a:r>
              <a:rPr lang="en-US" dirty="0" smtClean="0"/>
              <a:t> o </a:t>
            </a:r>
            <a:r>
              <a:rPr lang="en-US" dirty="0" err="1" smtClean="0"/>
              <a:t>serviço</a:t>
            </a:r>
            <a:r>
              <a:rPr lang="en-US" dirty="0" smtClean="0"/>
              <a:t> </a:t>
            </a:r>
            <a:r>
              <a:rPr lang="en-US" dirty="0" err="1" smtClean="0"/>
              <a:t>público</a:t>
            </a:r>
            <a:r>
              <a:rPr lang="en-US" dirty="0" smtClean="0"/>
              <a:t> é </a:t>
            </a:r>
            <a:r>
              <a:rPr lang="en-US" dirty="0" err="1" smtClean="0"/>
              <a:t>uma</a:t>
            </a:r>
            <a:r>
              <a:rPr lang="en-US" dirty="0" smtClean="0"/>
              <a:t> </a:t>
            </a:r>
            <a:r>
              <a:rPr lang="en-US" i="1" dirty="0" err="1" smtClean="0"/>
              <a:t>atividade</a:t>
            </a:r>
            <a:endParaRPr lang="en-US" i="1" dirty="0" smtClean="0"/>
          </a:p>
          <a:p>
            <a:r>
              <a:rPr lang="en-US" b="1" dirty="0" smtClean="0"/>
              <a:t>QUAIS FATORES O CARACTERIZAM?</a:t>
            </a:r>
          </a:p>
          <a:p>
            <a:endParaRPr lang="en-US" u="sng" dirty="0" smtClean="0"/>
          </a:p>
          <a:p>
            <a:pPr lvl="2"/>
            <a:r>
              <a:rPr lang="en-US" u="sng" dirty="0" smtClean="0"/>
              <a:t>HÁ TRÊS CORRENTES:</a:t>
            </a:r>
          </a:p>
          <a:p>
            <a:pPr lvl="2"/>
            <a:endParaRPr lang="en-US" dirty="0" smtClean="0"/>
          </a:p>
          <a:p>
            <a:pPr lvl="1"/>
            <a:r>
              <a:rPr lang="en-US" dirty="0" err="1" smtClean="0"/>
              <a:t>Critério</a:t>
            </a:r>
            <a:r>
              <a:rPr lang="en-US" dirty="0" smtClean="0"/>
              <a:t> </a:t>
            </a:r>
            <a:r>
              <a:rPr lang="en-US" dirty="0" err="1" smtClean="0"/>
              <a:t>orgânico</a:t>
            </a:r>
            <a:r>
              <a:rPr lang="en-US" dirty="0" smtClean="0"/>
              <a:t> – </a:t>
            </a:r>
            <a:r>
              <a:rPr lang="en-US" dirty="0" err="1" smtClean="0"/>
              <a:t>prestado</a:t>
            </a:r>
            <a:r>
              <a:rPr lang="en-US" dirty="0" smtClean="0"/>
              <a:t> </a:t>
            </a:r>
            <a:r>
              <a:rPr lang="en-US" dirty="0" err="1" smtClean="0"/>
              <a:t>pelo</a:t>
            </a:r>
            <a:r>
              <a:rPr lang="en-US" dirty="0" smtClean="0"/>
              <a:t> </a:t>
            </a:r>
            <a:r>
              <a:rPr lang="en-US" dirty="0" err="1" smtClean="0"/>
              <a:t>órgão</a:t>
            </a:r>
            <a:r>
              <a:rPr lang="en-US" dirty="0" smtClean="0"/>
              <a:t> </a:t>
            </a:r>
            <a:r>
              <a:rPr lang="en-US" dirty="0" err="1" smtClean="0"/>
              <a:t>publico</a:t>
            </a:r>
            <a:endParaRPr lang="en-US" dirty="0" smtClean="0"/>
          </a:p>
          <a:p>
            <a:pPr lvl="1"/>
            <a:r>
              <a:rPr lang="en-US" dirty="0" err="1" smtClean="0"/>
              <a:t>Critério</a:t>
            </a:r>
            <a:r>
              <a:rPr lang="en-US" dirty="0" smtClean="0"/>
              <a:t> formal – regime </a:t>
            </a:r>
            <a:r>
              <a:rPr lang="en-US" dirty="0" err="1" smtClean="0"/>
              <a:t>jurídico</a:t>
            </a:r>
            <a:r>
              <a:rPr lang="en-US" dirty="0" smtClean="0"/>
              <a:t> de </a:t>
            </a:r>
            <a:r>
              <a:rPr lang="en-US" dirty="0" err="1" smtClean="0"/>
              <a:t>direito</a:t>
            </a:r>
            <a:r>
              <a:rPr lang="en-US" dirty="0" smtClean="0"/>
              <a:t> </a:t>
            </a:r>
            <a:r>
              <a:rPr lang="en-US" dirty="0" err="1" smtClean="0"/>
              <a:t>público</a:t>
            </a:r>
            <a:endParaRPr lang="en-US" dirty="0" smtClean="0"/>
          </a:p>
          <a:p>
            <a:pPr lvl="1"/>
            <a:r>
              <a:rPr lang="en-US" dirty="0" err="1" smtClean="0"/>
              <a:t>Critério</a:t>
            </a:r>
            <a:r>
              <a:rPr lang="en-US" dirty="0" smtClean="0"/>
              <a:t> material – </a:t>
            </a:r>
            <a:r>
              <a:rPr lang="en-US" dirty="0" err="1" smtClean="0"/>
              <a:t>dá</a:t>
            </a:r>
            <a:r>
              <a:rPr lang="en-US" dirty="0" smtClean="0"/>
              <a:t> </a:t>
            </a:r>
            <a:r>
              <a:rPr lang="en-US" dirty="0" err="1" smtClean="0"/>
              <a:t>relevo</a:t>
            </a:r>
            <a:r>
              <a:rPr lang="en-US" dirty="0" smtClean="0"/>
              <a:t> à </a:t>
            </a:r>
            <a:r>
              <a:rPr lang="en-US" dirty="0" err="1" smtClean="0"/>
              <a:t>natureza</a:t>
            </a:r>
            <a:r>
              <a:rPr lang="en-US" dirty="0" smtClean="0"/>
              <a:t> da </a:t>
            </a:r>
            <a:r>
              <a:rPr lang="en-US" dirty="0" err="1" smtClean="0"/>
              <a:t>atividade</a:t>
            </a:r>
            <a:r>
              <a:rPr lang="en-US" dirty="0" smtClean="0"/>
              <a:t> </a:t>
            </a:r>
            <a:r>
              <a:rPr lang="en-US" dirty="0" err="1" smtClean="0"/>
              <a:t>exercida</a:t>
            </a:r>
            <a:r>
              <a:rPr lang="en-US" dirty="0" smtClean="0"/>
              <a:t> – </a:t>
            </a:r>
            <a:r>
              <a:rPr lang="en-US" dirty="0" err="1" smtClean="0"/>
              <a:t>para</a:t>
            </a:r>
            <a:r>
              <a:rPr lang="en-US" dirty="0" smtClean="0"/>
              <a:t> </a:t>
            </a:r>
            <a:r>
              <a:rPr lang="en-US" dirty="0" err="1" smtClean="0"/>
              <a:t>atender</a:t>
            </a:r>
            <a:r>
              <a:rPr lang="en-US" dirty="0" smtClean="0"/>
              <a:t> à </a:t>
            </a:r>
            <a:r>
              <a:rPr lang="en-US" dirty="0" err="1" smtClean="0"/>
              <a:t>comunidade</a:t>
            </a:r>
            <a:endParaRPr lang="en-US" dirty="0" smtClean="0"/>
          </a:p>
          <a:p>
            <a:endParaRPr lang="pt-BR" dirty="0"/>
          </a:p>
        </p:txBody>
      </p:sp>
      <p:sp>
        <p:nvSpPr>
          <p:cNvPr id="3" name="Título 2"/>
          <p:cNvSpPr>
            <a:spLocks noGrp="1"/>
          </p:cNvSpPr>
          <p:nvPr>
            <p:ph type="title"/>
          </p:nvPr>
        </p:nvSpPr>
        <p:spPr/>
        <p:txBody>
          <a:bodyPr/>
          <a:lstStyle/>
          <a:p>
            <a:pPr algn="l"/>
            <a:r>
              <a:rPr lang="pt-BR" dirty="0" smtClean="0"/>
              <a:t>O que é serviço público  ?</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en-US" b="1" dirty="0" smtClean="0"/>
          </a:p>
          <a:p>
            <a:r>
              <a:rPr lang="en-US" b="1" dirty="0" smtClean="0"/>
              <a:t>CONCLUSÃO:</a:t>
            </a:r>
          </a:p>
          <a:p>
            <a:pPr>
              <a:buNone/>
            </a:pPr>
            <a:endParaRPr lang="en-US" dirty="0" smtClean="0"/>
          </a:p>
          <a:p>
            <a:r>
              <a:rPr lang="en-US" dirty="0" smtClean="0"/>
              <a:t>Os </a:t>
            </a:r>
            <a:r>
              <a:rPr lang="en-US" dirty="0" err="1" smtClean="0"/>
              <a:t>três</a:t>
            </a:r>
            <a:r>
              <a:rPr lang="en-US" dirty="0" smtClean="0"/>
              <a:t> </a:t>
            </a:r>
            <a:r>
              <a:rPr lang="en-US" dirty="0" err="1" smtClean="0"/>
              <a:t>critérios</a:t>
            </a:r>
            <a:r>
              <a:rPr lang="en-US" dirty="0" smtClean="0"/>
              <a:t> </a:t>
            </a:r>
            <a:r>
              <a:rPr lang="en-US" dirty="0" err="1" smtClean="0"/>
              <a:t>isoladamente</a:t>
            </a:r>
            <a:r>
              <a:rPr lang="en-US" dirty="0" smtClean="0"/>
              <a:t>, </a:t>
            </a:r>
            <a:r>
              <a:rPr lang="en-US" dirty="0" err="1" smtClean="0"/>
              <a:t>são</a:t>
            </a:r>
            <a:r>
              <a:rPr lang="en-US" dirty="0" smtClean="0"/>
              <a:t> </a:t>
            </a:r>
            <a:r>
              <a:rPr lang="en-US" dirty="0" err="1" smtClean="0"/>
              <a:t>insuficientes</a:t>
            </a:r>
            <a:r>
              <a:rPr lang="en-US" dirty="0" smtClean="0"/>
              <a:t>.</a:t>
            </a:r>
          </a:p>
          <a:p>
            <a:r>
              <a:rPr lang="en-US" dirty="0" err="1" smtClean="0"/>
              <a:t>Devem</a:t>
            </a:r>
            <a:r>
              <a:rPr lang="en-US" dirty="0" smtClean="0"/>
              <a:t> ser </a:t>
            </a:r>
            <a:r>
              <a:rPr lang="en-US" dirty="0" err="1" smtClean="0"/>
              <a:t>somados</a:t>
            </a:r>
            <a:endParaRPr lang="en-US" dirty="0" smtClean="0"/>
          </a:p>
          <a:p>
            <a:endParaRPr lang="pt-BR" dirty="0"/>
          </a:p>
        </p:txBody>
      </p:sp>
      <p:sp>
        <p:nvSpPr>
          <p:cNvPr id="3" name="Título 2"/>
          <p:cNvSpPr>
            <a:spLocks noGrp="1"/>
          </p:cNvSpPr>
          <p:nvPr>
            <p:ph type="title"/>
          </p:nvPr>
        </p:nvSpPr>
        <p:spPr/>
        <p:txBody>
          <a:bodyPr/>
          <a:lstStyle/>
          <a:p>
            <a:pPr algn="l"/>
            <a:r>
              <a:rPr lang="pt-BR" dirty="0" smtClean="0"/>
              <a:t>O que é serviço público  ?</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Odete </a:t>
            </a:r>
            <a:r>
              <a:rPr lang="pt-BR" dirty="0" err="1" smtClean="0"/>
              <a:t>Medauar</a:t>
            </a:r>
            <a:r>
              <a:rPr lang="pt-BR" dirty="0" smtClean="0"/>
              <a:t>, sustentando a autonomia do Direito Administrativo, evoca o serviço público como um de seus argumentos. </a:t>
            </a:r>
          </a:p>
          <a:p>
            <a:r>
              <a:rPr lang="pt-BR" dirty="0" smtClean="0"/>
              <a:t>Segundo a autora, o </a:t>
            </a:r>
            <a:r>
              <a:rPr lang="pt-BR" i="1" dirty="0" smtClean="0"/>
              <a:t>Serviço Público</a:t>
            </a:r>
            <a:r>
              <a:rPr lang="pt-BR" dirty="0" smtClean="0"/>
              <a:t> é tema clássico do Direito Administrativo, que não encontra paralelo no Direito Privado e tem sido indicado, dentre outros, como prova de não dependência do Direito Administrativo ao Direito Privado (</a:t>
            </a:r>
            <a:r>
              <a:rPr lang="pt-BR" i="1" dirty="0" smtClean="0"/>
              <a:t>Direito Administrativo Moderno</a:t>
            </a:r>
            <a:r>
              <a:rPr lang="pt-BR" dirty="0" smtClean="0"/>
              <a:t>, 1992, p. 100)</a:t>
            </a:r>
            <a:endParaRPr lang="pt-BR" dirty="0"/>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Para Celso Antônio Bandeira de Mello a noção de serviço público engloba dois elementos: </a:t>
            </a:r>
          </a:p>
          <a:p>
            <a:r>
              <a:rPr lang="pt-BR" dirty="0" smtClean="0"/>
              <a:t>- o substrato </a:t>
            </a:r>
            <a:r>
              <a:rPr lang="pt-BR" dirty="0" smtClean="0">
                <a:latin typeface="Bauhaus 93" pitchFamily="82" charset="0"/>
              </a:rPr>
              <a:t>material</a:t>
            </a:r>
            <a:r>
              <a:rPr lang="pt-BR" dirty="0" smtClean="0"/>
              <a:t>, consistente na prestação de  utilidade ou comodidade </a:t>
            </a:r>
            <a:r>
              <a:rPr lang="pt-BR" dirty="0" err="1" smtClean="0"/>
              <a:t>fruível</a:t>
            </a:r>
            <a:r>
              <a:rPr lang="pt-BR" dirty="0" smtClean="0"/>
              <a:t> diretamente pelos administrados;</a:t>
            </a:r>
          </a:p>
          <a:p>
            <a:r>
              <a:rPr lang="pt-BR" dirty="0" smtClean="0"/>
              <a:t>-  e o substrato</a:t>
            </a:r>
            <a:r>
              <a:rPr lang="pt-BR" dirty="0" smtClean="0">
                <a:latin typeface="Bauhaus 93" pitchFamily="82" charset="0"/>
              </a:rPr>
              <a:t> formal</a:t>
            </a:r>
            <a:r>
              <a:rPr lang="pt-BR" dirty="0" smtClean="0"/>
              <a:t>, que lhe dá justamente caráter  de noção jurídica, consistente em um regime jurídico de direito público.</a:t>
            </a:r>
          </a:p>
        </p:txBody>
      </p:sp>
      <p:sp>
        <p:nvSpPr>
          <p:cNvPr id="3" name="Título 2"/>
          <p:cNvSpPr>
            <a:spLocks noGrp="1"/>
          </p:cNvSpPr>
          <p:nvPr>
            <p:ph type="title"/>
          </p:nvPr>
        </p:nvSpPr>
        <p:spPr/>
        <p:txBody>
          <a:bodyPr>
            <a:normAutofit/>
          </a:bodyPr>
          <a:lstStyle/>
          <a:p>
            <a:pPr algn="l"/>
            <a:r>
              <a:rPr lang="pt-BR" sz="2800" b="1" dirty="0" smtClean="0"/>
              <a:t>Conceito de serviço público na doutrina</a:t>
            </a:r>
            <a:endParaRPr lang="pt-BR" sz="2800" b="1"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3309</Words>
  <Application>Microsoft Office PowerPoint</Application>
  <PresentationFormat>Apresentação na tela (4:3)</PresentationFormat>
  <Paragraphs>217</Paragraphs>
  <Slides>54</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54</vt:i4>
      </vt:variant>
    </vt:vector>
  </HeadingPairs>
  <TitlesOfParts>
    <vt:vector size="63" baseType="lpstr">
      <vt:lpstr>Arial</vt:lpstr>
      <vt:lpstr>Arial Black</vt:lpstr>
      <vt:lpstr>Baskerville Old Face</vt:lpstr>
      <vt:lpstr>Bauhaus 93</vt:lpstr>
      <vt:lpstr>Berlin Sans FB</vt:lpstr>
      <vt:lpstr>Berlin Sans FB Demi</vt:lpstr>
      <vt:lpstr>Calibri</vt:lpstr>
      <vt:lpstr>Times New Roman</vt:lpstr>
      <vt:lpstr>Tema do Office</vt:lpstr>
      <vt:lpstr>Gestão de Políticas Públicas</vt:lpstr>
      <vt:lpstr>Serviço público</vt:lpstr>
      <vt:lpstr>Serviço público</vt:lpstr>
      <vt:lpstr>Serviço público</vt:lpstr>
      <vt:lpstr>O que é serviço público  ?</vt:lpstr>
      <vt:lpstr>O que é serviço público  ?</vt:lpstr>
      <vt:lpstr>O que é serviço público  ?</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vt:lpstr>
      <vt:lpstr>Conceito de serviço público</vt:lpstr>
      <vt:lpstr>Serviços públicos e  de utilidade pública</vt:lpstr>
      <vt:lpstr>Serviços públicos e  de utilidade pública</vt:lpstr>
      <vt:lpstr>Serviços públicos e  de utilidade pública</vt:lpstr>
      <vt:lpstr>Serviços públicos e  de utilidade pública</vt:lpstr>
      <vt:lpstr>Características</vt:lpstr>
      <vt:lpstr>Características</vt:lpstr>
      <vt:lpstr>Características</vt:lpstr>
      <vt:lpstr>Características</vt:lpstr>
      <vt:lpstr>Características</vt:lpstr>
      <vt:lpstr>Características</vt:lpstr>
      <vt:lpstr>Características</vt:lpstr>
      <vt:lpstr>Titularidade do serviço público</vt:lpstr>
      <vt:lpstr>Serviços privativos</vt:lpstr>
      <vt:lpstr>Serviços comuns</vt:lpstr>
      <vt:lpstr>Questão territorial</vt:lpstr>
      <vt:lpstr>Regulamentação</vt:lpstr>
      <vt:lpstr>Controle</vt:lpstr>
      <vt:lpstr>Princípios</vt:lpstr>
      <vt:lpstr>Gratuidade</vt:lpstr>
      <vt:lpstr>Princípios</vt:lpstr>
      <vt:lpstr>Princípios</vt:lpstr>
      <vt:lpstr>Princípios</vt:lpstr>
      <vt:lpstr>Princípios</vt:lpstr>
      <vt:lpstr>Princípios</vt:lpstr>
      <vt:lpstr>Princípios</vt:lpstr>
      <vt:lpstr>Princípios</vt:lpstr>
      <vt:lpstr>Execução direta e indireta</vt:lpstr>
      <vt:lpstr>Execução direta e indireta</vt:lpstr>
      <vt:lpstr>Execução direta e indireta</vt:lpstr>
      <vt:lpstr>Execução direta e indireta</vt:lpstr>
      <vt:lpstr>Execução direta e indireta</vt:lpstr>
      <vt:lpstr>DELEGAÇÃO DE SERVIÇO PÚBLICO</vt:lpstr>
      <vt:lpstr>Execução direta e indireta</vt:lpstr>
      <vt:lpstr>Execução direta e indireta</vt:lpstr>
      <vt:lpstr>Execução direta e indireta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Fernando Bliacheriene</cp:lastModifiedBy>
  <cp:revision>27</cp:revision>
  <dcterms:created xsi:type="dcterms:W3CDTF">2017-08-07T14:10:04Z</dcterms:created>
  <dcterms:modified xsi:type="dcterms:W3CDTF">2017-09-12T14:17:23Z</dcterms:modified>
</cp:coreProperties>
</file>