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349" r:id="rId5"/>
    <p:sldId id="352" r:id="rId6"/>
    <p:sldId id="368" r:id="rId7"/>
    <p:sldId id="363" r:id="rId8"/>
    <p:sldId id="362" r:id="rId9"/>
    <p:sldId id="369" r:id="rId10"/>
    <p:sldId id="366" r:id="rId11"/>
    <p:sldId id="351" r:id="rId12"/>
    <p:sldId id="350" r:id="rId13"/>
    <p:sldId id="292" r:id="rId14"/>
    <p:sldId id="370" r:id="rId15"/>
    <p:sldId id="371" r:id="rId16"/>
    <p:sldId id="372" r:id="rId17"/>
    <p:sldId id="373" r:id="rId18"/>
    <p:sldId id="271" r:id="rId19"/>
    <p:sldId id="378" r:id="rId20"/>
    <p:sldId id="288" r:id="rId21"/>
    <p:sldId id="379" r:id="rId22"/>
    <p:sldId id="380" r:id="rId23"/>
    <p:sldId id="289" r:id="rId24"/>
    <p:sldId id="291" r:id="rId25"/>
    <p:sldId id="381" r:id="rId26"/>
    <p:sldId id="382" r:id="rId27"/>
    <p:sldId id="383" r:id="rId28"/>
    <p:sldId id="293" r:id="rId29"/>
    <p:sldId id="294" r:id="rId30"/>
    <p:sldId id="286" r:id="rId31"/>
    <p:sldId id="392" r:id="rId32"/>
    <p:sldId id="393" r:id="rId33"/>
    <p:sldId id="394" r:id="rId34"/>
    <p:sldId id="308" r:id="rId35"/>
    <p:sldId id="307" r:id="rId36"/>
    <p:sldId id="332" r:id="rId37"/>
    <p:sldId id="395" r:id="rId38"/>
    <p:sldId id="384" r:id="rId39"/>
    <p:sldId id="333" r:id="rId40"/>
  </p:sldIdLst>
  <p:sldSz cx="12192000" cy="6858000"/>
  <p:notesSz cx="7099300" cy="10234613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m-vindo(a)" id="{E75E278A-FF0E-49A4-B170-79828D63BBAD}">
          <p14:sldIdLst>
            <p14:sldId id="349"/>
            <p14:sldId id="352"/>
            <p14:sldId id="368"/>
            <p14:sldId id="363"/>
            <p14:sldId id="362"/>
            <p14:sldId id="369"/>
            <p14:sldId id="366"/>
            <p14:sldId id="351"/>
            <p14:sldId id="350"/>
          </p14:sldIdLst>
        </p14:section>
        <p14:section name="Design, Transformar, Anotação, Trabalhe em Conjunto, Diga-me" id="{B9B51309-D148-4332-87C2-07BE32FBCA3B}">
          <p14:sldIdLst>
            <p14:sldId id="292"/>
            <p14:sldId id="370"/>
            <p14:sldId id="371"/>
            <p14:sldId id="372"/>
            <p14:sldId id="373"/>
            <p14:sldId id="271"/>
            <p14:sldId id="378"/>
            <p14:sldId id="288"/>
            <p14:sldId id="379"/>
            <p14:sldId id="380"/>
            <p14:sldId id="289"/>
            <p14:sldId id="291"/>
            <p14:sldId id="381"/>
            <p14:sldId id="382"/>
            <p14:sldId id="383"/>
            <p14:sldId id="293"/>
            <p14:sldId id="294"/>
            <p14:sldId id="286"/>
            <p14:sldId id="392"/>
            <p14:sldId id="393"/>
            <p14:sldId id="394"/>
            <p14:sldId id="308"/>
            <p14:sldId id="307"/>
            <p14:sldId id="332"/>
            <p14:sldId id="395"/>
            <p14:sldId id="384"/>
            <p14:sldId id="333"/>
          </p14:sldIdLst>
        </p14:section>
        <p14:section name="Saiba Mai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16B30-2BC3-4DA9-B58C-4818207FE879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DA88727-2E30-4DDC-899C-C2290FD5A4D4}">
      <dgm:prSet/>
      <dgm:spPr/>
      <dgm:t>
        <a:bodyPr/>
        <a:lstStyle/>
        <a:p>
          <a:pPr rtl="0"/>
          <a:r>
            <a:rPr lang="pt-BR" dirty="0" smtClean="0"/>
            <a:t>K</a:t>
          </a:r>
          <a:r>
            <a:rPr lang="pt-BR" baseline="-25000" dirty="0" smtClean="0"/>
            <a:t>1</a:t>
          </a:r>
          <a:r>
            <a:rPr lang="pt-BR" dirty="0" smtClean="0"/>
            <a:t>=0</a:t>
          </a:r>
          <a:endParaRPr lang="pt-BR" dirty="0"/>
        </a:p>
      </dgm:t>
    </dgm:pt>
    <dgm:pt modelId="{BE11D665-E31B-41D0-A977-E341B47FA164}" type="parTrans" cxnId="{B9D035FA-5384-4FEA-9F12-5188AF99489E}">
      <dgm:prSet/>
      <dgm:spPr/>
      <dgm:t>
        <a:bodyPr/>
        <a:lstStyle/>
        <a:p>
          <a:endParaRPr lang="pt-BR"/>
        </a:p>
      </dgm:t>
    </dgm:pt>
    <dgm:pt modelId="{9D21B1B4-48FE-4842-80FC-AF54A2D8493E}" type="sibTrans" cxnId="{B9D035FA-5384-4FEA-9F12-5188AF99489E}">
      <dgm:prSet/>
      <dgm:spPr/>
      <dgm:t>
        <a:bodyPr/>
        <a:lstStyle/>
        <a:p>
          <a:endParaRPr lang="pt-BR"/>
        </a:p>
      </dgm:t>
    </dgm:pt>
    <dgm:pt modelId="{314C710E-B5C1-4851-8A1B-9DE94B94B8FB}">
      <dgm:prSet/>
      <dgm:spPr/>
      <dgm:t>
        <a:bodyPr/>
        <a:lstStyle/>
        <a:p>
          <a:pPr rtl="0"/>
          <a:r>
            <a:rPr lang="pt-BR" dirty="0" smtClean="0"/>
            <a:t>Nível de especificidade do ativo nula</a:t>
          </a:r>
          <a:endParaRPr lang="pt-BR" dirty="0"/>
        </a:p>
      </dgm:t>
    </dgm:pt>
    <dgm:pt modelId="{3394A845-904B-4212-8F5C-E67AC9C46C35}" type="parTrans" cxnId="{7F670497-4372-4E4D-AF61-2922622D562A}">
      <dgm:prSet/>
      <dgm:spPr/>
      <dgm:t>
        <a:bodyPr/>
        <a:lstStyle/>
        <a:p>
          <a:endParaRPr lang="pt-BR"/>
        </a:p>
      </dgm:t>
    </dgm:pt>
    <dgm:pt modelId="{4138A140-30EB-4BED-8F01-0819E3A46C83}" type="sibTrans" cxnId="{7F670497-4372-4E4D-AF61-2922622D562A}">
      <dgm:prSet/>
      <dgm:spPr/>
      <dgm:t>
        <a:bodyPr/>
        <a:lstStyle/>
        <a:p>
          <a:endParaRPr lang="pt-BR"/>
        </a:p>
      </dgm:t>
    </dgm:pt>
    <dgm:pt modelId="{EFE9B736-2FA0-4578-8C6D-D0269B6D7647}">
      <dgm:prSet custT="1"/>
      <dgm:spPr/>
      <dgm:t>
        <a:bodyPr/>
        <a:lstStyle/>
        <a:p>
          <a:pPr rtl="0"/>
          <a:r>
            <a:rPr lang="pt-BR" sz="1800" dirty="0" smtClean="0"/>
            <a:t>O mercado tem um menor custo de transação</a:t>
          </a:r>
          <a:endParaRPr lang="pt-BR" sz="1800" dirty="0"/>
        </a:p>
      </dgm:t>
    </dgm:pt>
    <dgm:pt modelId="{8683DD22-A30B-4EFB-929A-0AF03FD24230}" type="parTrans" cxnId="{F55E39DF-DC85-4EB7-BEEB-63C3F9232496}">
      <dgm:prSet/>
      <dgm:spPr/>
      <dgm:t>
        <a:bodyPr/>
        <a:lstStyle/>
        <a:p>
          <a:endParaRPr lang="pt-BR"/>
        </a:p>
      </dgm:t>
    </dgm:pt>
    <dgm:pt modelId="{76C7BF3D-29B6-4D2A-8CD9-71ACE303BB18}" type="sibTrans" cxnId="{F55E39DF-DC85-4EB7-BEEB-63C3F9232496}">
      <dgm:prSet/>
      <dgm:spPr/>
      <dgm:t>
        <a:bodyPr/>
        <a:lstStyle/>
        <a:p>
          <a:endParaRPr lang="pt-BR"/>
        </a:p>
      </dgm:t>
    </dgm:pt>
    <dgm:pt modelId="{EE65167C-48AC-4707-8038-713888F54605}" type="pres">
      <dgm:prSet presAssocID="{28016B30-2BC3-4DA9-B58C-4818207FE8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FC10824-BAC4-43EA-946D-0C0B9CD3BCED}" type="pres">
      <dgm:prSet presAssocID="{9DA88727-2E30-4DDC-899C-C2290FD5A4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496DEE-FC34-4C49-BCFE-B6C1473D7050}" type="pres">
      <dgm:prSet presAssocID="{9D21B1B4-48FE-4842-80FC-AF54A2D8493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E640D04-C33C-4DA1-A288-82D82A19B7AB}" type="pres">
      <dgm:prSet presAssocID="{9D21B1B4-48FE-4842-80FC-AF54A2D8493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FB5E2820-6D4B-426D-9FB4-AE2CA72EFC7F}" type="pres">
      <dgm:prSet presAssocID="{314C710E-B5C1-4851-8A1B-9DE94B94B8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46E16B-DC53-4996-8453-A3DF2DD14EAD}" type="pres">
      <dgm:prSet presAssocID="{4138A140-30EB-4BED-8F01-0819E3A46C8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B3AD388B-2D00-45C3-870E-723E769E7390}" type="pres">
      <dgm:prSet presAssocID="{4138A140-30EB-4BED-8F01-0819E3A46C83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EA1C1B6D-A1C3-420A-94A4-99AE76EC0B26}" type="pres">
      <dgm:prSet presAssocID="{EFE9B736-2FA0-4578-8C6D-D0269B6D76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182EE0-56C8-4B45-9C9E-61F1B1A5309B}" type="presOf" srcId="{4138A140-30EB-4BED-8F01-0819E3A46C83}" destId="{B3AD388B-2D00-45C3-870E-723E769E7390}" srcOrd="1" destOrd="0" presId="urn:microsoft.com/office/officeart/2005/8/layout/process1"/>
    <dgm:cxn modelId="{B9D035FA-5384-4FEA-9F12-5188AF99489E}" srcId="{28016B30-2BC3-4DA9-B58C-4818207FE879}" destId="{9DA88727-2E30-4DDC-899C-C2290FD5A4D4}" srcOrd="0" destOrd="0" parTransId="{BE11D665-E31B-41D0-A977-E341B47FA164}" sibTransId="{9D21B1B4-48FE-4842-80FC-AF54A2D8493E}"/>
    <dgm:cxn modelId="{35F7BC7E-3DA4-41CB-AA8F-2AFBFBD26196}" type="presOf" srcId="{EFE9B736-2FA0-4578-8C6D-D0269B6D7647}" destId="{EA1C1B6D-A1C3-420A-94A4-99AE76EC0B26}" srcOrd="0" destOrd="0" presId="urn:microsoft.com/office/officeart/2005/8/layout/process1"/>
    <dgm:cxn modelId="{BDF611C9-3054-41BD-974E-9780348DAB91}" type="presOf" srcId="{9D21B1B4-48FE-4842-80FC-AF54A2D8493E}" destId="{56496DEE-FC34-4C49-BCFE-B6C1473D7050}" srcOrd="0" destOrd="0" presId="urn:microsoft.com/office/officeart/2005/8/layout/process1"/>
    <dgm:cxn modelId="{1CABDE04-4922-47E1-ACD1-CF3A5E2B3A36}" type="presOf" srcId="{314C710E-B5C1-4851-8A1B-9DE94B94B8FB}" destId="{FB5E2820-6D4B-426D-9FB4-AE2CA72EFC7F}" srcOrd="0" destOrd="0" presId="urn:microsoft.com/office/officeart/2005/8/layout/process1"/>
    <dgm:cxn modelId="{4F41065B-2D7D-4A7E-BBA6-E4CED83FF54A}" type="presOf" srcId="{4138A140-30EB-4BED-8F01-0819E3A46C83}" destId="{C846E16B-DC53-4996-8453-A3DF2DD14EAD}" srcOrd="0" destOrd="0" presId="urn:microsoft.com/office/officeart/2005/8/layout/process1"/>
    <dgm:cxn modelId="{4B05AD2B-DCC4-4595-B462-379E8CCBFE10}" type="presOf" srcId="{28016B30-2BC3-4DA9-B58C-4818207FE879}" destId="{EE65167C-48AC-4707-8038-713888F54605}" srcOrd="0" destOrd="0" presId="urn:microsoft.com/office/officeart/2005/8/layout/process1"/>
    <dgm:cxn modelId="{2221CF2F-B6B0-4EC1-8948-988E1A822040}" type="presOf" srcId="{9D21B1B4-48FE-4842-80FC-AF54A2D8493E}" destId="{AE640D04-C33C-4DA1-A288-82D82A19B7AB}" srcOrd="1" destOrd="0" presId="urn:microsoft.com/office/officeart/2005/8/layout/process1"/>
    <dgm:cxn modelId="{F55E39DF-DC85-4EB7-BEEB-63C3F9232496}" srcId="{28016B30-2BC3-4DA9-B58C-4818207FE879}" destId="{EFE9B736-2FA0-4578-8C6D-D0269B6D7647}" srcOrd="2" destOrd="0" parTransId="{8683DD22-A30B-4EFB-929A-0AF03FD24230}" sibTransId="{76C7BF3D-29B6-4D2A-8CD9-71ACE303BB18}"/>
    <dgm:cxn modelId="{7F670497-4372-4E4D-AF61-2922622D562A}" srcId="{28016B30-2BC3-4DA9-B58C-4818207FE879}" destId="{314C710E-B5C1-4851-8A1B-9DE94B94B8FB}" srcOrd="1" destOrd="0" parTransId="{3394A845-904B-4212-8F5C-E67AC9C46C35}" sibTransId="{4138A140-30EB-4BED-8F01-0819E3A46C83}"/>
    <dgm:cxn modelId="{A52448A1-DD9B-4105-AA17-996E6361ADBD}" type="presOf" srcId="{9DA88727-2E30-4DDC-899C-C2290FD5A4D4}" destId="{1FC10824-BAC4-43EA-946D-0C0B9CD3BCED}" srcOrd="0" destOrd="0" presId="urn:microsoft.com/office/officeart/2005/8/layout/process1"/>
    <dgm:cxn modelId="{081F1539-9AA6-4B1E-88BA-4AC88BF889B1}" type="presParOf" srcId="{EE65167C-48AC-4707-8038-713888F54605}" destId="{1FC10824-BAC4-43EA-946D-0C0B9CD3BCED}" srcOrd="0" destOrd="0" presId="urn:microsoft.com/office/officeart/2005/8/layout/process1"/>
    <dgm:cxn modelId="{DF9EFE7B-4BBB-4AFD-B454-74A07D2442FF}" type="presParOf" srcId="{EE65167C-48AC-4707-8038-713888F54605}" destId="{56496DEE-FC34-4C49-BCFE-B6C1473D7050}" srcOrd="1" destOrd="0" presId="urn:microsoft.com/office/officeart/2005/8/layout/process1"/>
    <dgm:cxn modelId="{D469D1A1-2E38-467A-831E-54F7F4D0E6E7}" type="presParOf" srcId="{56496DEE-FC34-4C49-BCFE-B6C1473D7050}" destId="{AE640D04-C33C-4DA1-A288-82D82A19B7AB}" srcOrd="0" destOrd="0" presId="urn:microsoft.com/office/officeart/2005/8/layout/process1"/>
    <dgm:cxn modelId="{06DB8830-3A2E-42F7-9CA9-3F48EC79FA78}" type="presParOf" srcId="{EE65167C-48AC-4707-8038-713888F54605}" destId="{FB5E2820-6D4B-426D-9FB4-AE2CA72EFC7F}" srcOrd="2" destOrd="0" presId="urn:microsoft.com/office/officeart/2005/8/layout/process1"/>
    <dgm:cxn modelId="{EB67F620-6153-470D-A76C-02A4F7807F5A}" type="presParOf" srcId="{EE65167C-48AC-4707-8038-713888F54605}" destId="{C846E16B-DC53-4996-8453-A3DF2DD14EAD}" srcOrd="3" destOrd="0" presId="urn:microsoft.com/office/officeart/2005/8/layout/process1"/>
    <dgm:cxn modelId="{B3AE4BD2-96EB-4C82-ACBD-35A2DA819D2B}" type="presParOf" srcId="{C846E16B-DC53-4996-8453-A3DF2DD14EAD}" destId="{B3AD388B-2D00-45C3-870E-723E769E7390}" srcOrd="0" destOrd="0" presId="urn:microsoft.com/office/officeart/2005/8/layout/process1"/>
    <dgm:cxn modelId="{2FA04829-CFB5-4692-A1FF-3F0820416E46}" type="presParOf" srcId="{EE65167C-48AC-4707-8038-713888F54605}" destId="{EA1C1B6D-A1C3-420A-94A4-99AE76EC0B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16B30-2BC3-4DA9-B58C-4818207FE87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DA88727-2E30-4DDC-899C-C2290FD5A4D4}">
      <dgm:prSet custT="1"/>
      <dgm:spPr/>
      <dgm:t>
        <a:bodyPr/>
        <a:lstStyle/>
        <a:p>
          <a:pPr rtl="0"/>
          <a:r>
            <a:rPr lang="pt-BR" sz="2000" dirty="0" smtClean="0"/>
            <a:t>K</a:t>
          </a:r>
          <a:r>
            <a:rPr lang="pt-BR" sz="2000" baseline="-25000" dirty="0" smtClean="0"/>
            <a:t>2</a:t>
          </a:r>
          <a:r>
            <a:rPr lang="pt-BR" sz="2000" dirty="0" smtClean="0"/>
            <a:t> &gt; k</a:t>
          </a:r>
          <a:r>
            <a:rPr lang="pt-BR" sz="2000" baseline="-25000" dirty="0" smtClean="0"/>
            <a:t>1</a:t>
          </a:r>
          <a:r>
            <a:rPr lang="pt-BR" sz="2000" dirty="0" smtClean="0"/>
            <a:t> e k</a:t>
          </a:r>
          <a:r>
            <a:rPr lang="pt-BR" sz="2000" baseline="-25000" dirty="0" smtClean="0"/>
            <a:t>2</a:t>
          </a:r>
          <a:r>
            <a:rPr lang="pt-BR" sz="2000" dirty="0" smtClean="0"/>
            <a:t>&lt; k</a:t>
          </a:r>
          <a:r>
            <a:rPr lang="pt-BR" sz="2000" baseline="-25000" dirty="0" smtClean="0"/>
            <a:t>3</a:t>
          </a:r>
        </a:p>
        <a:p>
          <a:pPr rtl="0"/>
          <a:endParaRPr lang="pt-BR" sz="1700" dirty="0"/>
        </a:p>
      </dgm:t>
    </dgm:pt>
    <dgm:pt modelId="{BE11D665-E31B-41D0-A977-E341B47FA164}" type="parTrans" cxnId="{B9D035FA-5384-4FEA-9F12-5188AF99489E}">
      <dgm:prSet/>
      <dgm:spPr/>
      <dgm:t>
        <a:bodyPr/>
        <a:lstStyle/>
        <a:p>
          <a:endParaRPr lang="pt-BR"/>
        </a:p>
      </dgm:t>
    </dgm:pt>
    <dgm:pt modelId="{9D21B1B4-48FE-4842-80FC-AF54A2D8493E}" type="sibTrans" cxnId="{B9D035FA-5384-4FEA-9F12-5188AF99489E}">
      <dgm:prSet/>
      <dgm:spPr/>
      <dgm:t>
        <a:bodyPr/>
        <a:lstStyle/>
        <a:p>
          <a:endParaRPr lang="pt-BR"/>
        </a:p>
      </dgm:t>
    </dgm:pt>
    <dgm:pt modelId="{314C710E-B5C1-4851-8A1B-9DE94B94B8FB}">
      <dgm:prSet/>
      <dgm:spPr/>
      <dgm:t>
        <a:bodyPr/>
        <a:lstStyle/>
        <a:p>
          <a:pPr rtl="0"/>
          <a:r>
            <a:rPr lang="pt-BR" dirty="0" smtClean="0"/>
            <a:t>Nível de especificidade do ativo  intermediário</a:t>
          </a:r>
          <a:endParaRPr lang="pt-BR" dirty="0"/>
        </a:p>
      </dgm:t>
    </dgm:pt>
    <dgm:pt modelId="{3394A845-904B-4212-8F5C-E67AC9C46C35}" type="parTrans" cxnId="{7F670497-4372-4E4D-AF61-2922622D562A}">
      <dgm:prSet/>
      <dgm:spPr/>
      <dgm:t>
        <a:bodyPr/>
        <a:lstStyle/>
        <a:p>
          <a:endParaRPr lang="pt-BR"/>
        </a:p>
      </dgm:t>
    </dgm:pt>
    <dgm:pt modelId="{4138A140-30EB-4BED-8F01-0819E3A46C83}" type="sibTrans" cxnId="{7F670497-4372-4E4D-AF61-2922622D562A}">
      <dgm:prSet/>
      <dgm:spPr/>
      <dgm:t>
        <a:bodyPr/>
        <a:lstStyle/>
        <a:p>
          <a:endParaRPr lang="pt-BR"/>
        </a:p>
      </dgm:t>
    </dgm:pt>
    <dgm:pt modelId="{EFE9B736-2FA0-4578-8C6D-D0269B6D7647}">
      <dgm:prSet custT="1"/>
      <dgm:spPr/>
      <dgm:t>
        <a:bodyPr/>
        <a:lstStyle/>
        <a:p>
          <a:pPr rtl="0"/>
          <a:r>
            <a:rPr lang="pt-BR" sz="1800" dirty="0" smtClean="0"/>
            <a:t>Mercado híbrido</a:t>
          </a:r>
          <a:endParaRPr lang="pt-BR" sz="1800" dirty="0"/>
        </a:p>
      </dgm:t>
    </dgm:pt>
    <dgm:pt modelId="{8683DD22-A30B-4EFB-929A-0AF03FD24230}" type="parTrans" cxnId="{F55E39DF-DC85-4EB7-BEEB-63C3F9232496}">
      <dgm:prSet/>
      <dgm:spPr/>
      <dgm:t>
        <a:bodyPr/>
        <a:lstStyle/>
        <a:p>
          <a:endParaRPr lang="pt-BR"/>
        </a:p>
      </dgm:t>
    </dgm:pt>
    <dgm:pt modelId="{76C7BF3D-29B6-4D2A-8CD9-71ACE303BB18}" type="sibTrans" cxnId="{F55E39DF-DC85-4EB7-BEEB-63C3F9232496}">
      <dgm:prSet/>
      <dgm:spPr/>
      <dgm:t>
        <a:bodyPr/>
        <a:lstStyle/>
        <a:p>
          <a:endParaRPr lang="pt-BR"/>
        </a:p>
      </dgm:t>
    </dgm:pt>
    <dgm:pt modelId="{EE65167C-48AC-4707-8038-713888F54605}" type="pres">
      <dgm:prSet presAssocID="{28016B30-2BC3-4DA9-B58C-4818207FE8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FC10824-BAC4-43EA-946D-0C0B9CD3BCED}" type="pres">
      <dgm:prSet presAssocID="{9DA88727-2E30-4DDC-899C-C2290FD5A4D4}" presName="node" presStyleLbl="node1" presStyleIdx="0" presStyleCnt="3" custLinFactNeighborX="-725" custLinFactNeighborY="62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496DEE-FC34-4C49-BCFE-B6C1473D7050}" type="pres">
      <dgm:prSet presAssocID="{9D21B1B4-48FE-4842-80FC-AF54A2D8493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E640D04-C33C-4DA1-A288-82D82A19B7AB}" type="pres">
      <dgm:prSet presAssocID="{9D21B1B4-48FE-4842-80FC-AF54A2D8493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FB5E2820-6D4B-426D-9FB4-AE2CA72EFC7F}" type="pres">
      <dgm:prSet presAssocID="{314C710E-B5C1-4851-8A1B-9DE94B94B8FB}" presName="node" presStyleLbl="node1" presStyleIdx="1" presStyleCnt="3" custLinFactNeighborX="-4773" custLinFactNeighborY="-62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46E16B-DC53-4996-8453-A3DF2DD14EAD}" type="pres">
      <dgm:prSet presAssocID="{4138A140-30EB-4BED-8F01-0819E3A46C8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B3AD388B-2D00-45C3-870E-723E769E7390}" type="pres">
      <dgm:prSet presAssocID="{4138A140-30EB-4BED-8F01-0819E3A46C83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EA1C1B6D-A1C3-420A-94A4-99AE76EC0B26}" type="pres">
      <dgm:prSet presAssocID="{EFE9B736-2FA0-4578-8C6D-D0269B6D76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A4FEAD-DFA6-4FC5-BAEE-929D79F9FEE6}" type="presOf" srcId="{9DA88727-2E30-4DDC-899C-C2290FD5A4D4}" destId="{1FC10824-BAC4-43EA-946D-0C0B9CD3BCED}" srcOrd="0" destOrd="0" presId="urn:microsoft.com/office/officeart/2005/8/layout/process1"/>
    <dgm:cxn modelId="{29667F52-954A-4747-89BD-7C5ACCD1443E}" type="presOf" srcId="{4138A140-30EB-4BED-8F01-0819E3A46C83}" destId="{C846E16B-DC53-4996-8453-A3DF2DD14EAD}" srcOrd="0" destOrd="0" presId="urn:microsoft.com/office/officeart/2005/8/layout/process1"/>
    <dgm:cxn modelId="{43185742-EF7F-4262-AD52-44A6432AB323}" type="presOf" srcId="{314C710E-B5C1-4851-8A1B-9DE94B94B8FB}" destId="{FB5E2820-6D4B-426D-9FB4-AE2CA72EFC7F}" srcOrd="0" destOrd="0" presId="urn:microsoft.com/office/officeart/2005/8/layout/process1"/>
    <dgm:cxn modelId="{8DD50FAF-C3ED-44EE-94E6-DD6553B8D86C}" type="presOf" srcId="{9D21B1B4-48FE-4842-80FC-AF54A2D8493E}" destId="{AE640D04-C33C-4DA1-A288-82D82A19B7AB}" srcOrd="1" destOrd="0" presId="urn:microsoft.com/office/officeart/2005/8/layout/process1"/>
    <dgm:cxn modelId="{425A85CF-911C-406D-8FC1-EDE9FCE5B4C7}" type="presOf" srcId="{28016B30-2BC3-4DA9-B58C-4818207FE879}" destId="{EE65167C-48AC-4707-8038-713888F54605}" srcOrd="0" destOrd="0" presId="urn:microsoft.com/office/officeart/2005/8/layout/process1"/>
    <dgm:cxn modelId="{E03900A7-66F3-4B51-8DD5-1FC668F92823}" type="presOf" srcId="{4138A140-30EB-4BED-8F01-0819E3A46C83}" destId="{B3AD388B-2D00-45C3-870E-723E769E7390}" srcOrd="1" destOrd="0" presId="urn:microsoft.com/office/officeart/2005/8/layout/process1"/>
    <dgm:cxn modelId="{B9D035FA-5384-4FEA-9F12-5188AF99489E}" srcId="{28016B30-2BC3-4DA9-B58C-4818207FE879}" destId="{9DA88727-2E30-4DDC-899C-C2290FD5A4D4}" srcOrd="0" destOrd="0" parTransId="{BE11D665-E31B-41D0-A977-E341B47FA164}" sibTransId="{9D21B1B4-48FE-4842-80FC-AF54A2D8493E}"/>
    <dgm:cxn modelId="{538A6019-4A37-4E43-8DEF-87308A0CA921}" type="presOf" srcId="{EFE9B736-2FA0-4578-8C6D-D0269B6D7647}" destId="{EA1C1B6D-A1C3-420A-94A4-99AE76EC0B26}" srcOrd="0" destOrd="0" presId="urn:microsoft.com/office/officeart/2005/8/layout/process1"/>
    <dgm:cxn modelId="{F55E39DF-DC85-4EB7-BEEB-63C3F9232496}" srcId="{28016B30-2BC3-4DA9-B58C-4818207FE879}" destId="{EFE9B736-2FA0-4578-8C6D-D0269B6D7647}" srcOrd="2" destOrd="0" parTransId="{8683DD22-A30B-4EFB-929A-0AF03FD24230}" sibTransId="{76C7BF3D-29B6-4D2A-8CD9-71ACE303BB18}"/>
    <dgm:cxn modelId="{7F670497-4372-4E4D-AF61-2922622D562A}" srcId="{28016B30-2BC3-4DA9-B58C-4818207FE879}" destId="{314C710E-B5C1-4851-8A1B-9DE94B94B8FB}" srcOrd="1" destOrd="0" parTransId="{3394A845-904B-4212-8F5C-E67AC9C46C35}" sibTransId="{4138A140-30EB-4BED-8F01-0819E3A46C83}"/>
    <dgm:cxn modelId="{3EF7D34B-C705-49D2-98EC-C01047321039}" type="presOf" srcId="{9D21B1B4-48FE-4842-80FC-AF54A2D8493E}" destId="{56496DEE-FC34-4C49-BCFE-B6C1473D7050}" srcOrd="0" destOrd="0" presId="urn:microsoft.com/office/officeart/2005/8/layout/process1"/>
    <dgm:cxn modelId="{7BAA3931-ABE4-4D9F-8B26-98B0FF5A85B2}" type="presParOf" srcId="{EE65167C-48AC-4707-8038-713888F54605}" destId="{1FC10824-BAC4-43EA-946D-0C0B9CD3BCED}" srcOrd="0" destOrd="0" presId="urn:microsoft.com/office/officeart/2005/8/layout/process1"/>
    <dgm:cxn modelId="{D4BE96B0-91CF-4DB0-AF2C-D8A39BF84A9A}" type="presParOf" srcId="{EE65167C-48AC-4707-8038-713888F54605}" destId="{56496DEE-FC34-4C49-BCFE-B6C1473D7050}" srcOrd="1" destOrd="0" presId="urn:microsoft.com/office/officeart/2005/8/layout/process1"/>
    <dgm:cxn modelId="{78BAFF82-9EFB-4B33-95C7-AB0D69AC5EDF}" type="presParOf" srcId="{56496DEE-FC34-4C49-BCFE-B6C1473D7050}" destId="{AE640D04-C33C-4DA1-A288-82D82A19B7AB}" srcOrd="0" destOrd="0" presId="urn:microsoft.com/office/officeart/2005/8/layout/process1"/>
    <dgm:cxn modelId="{D497FB2C-FB59-43B1-9A6C-CFB2428F3EEE}" type="presParOf" srcId="{EE65167C-48AC-4707-8038-713888F54605}" destId="{FB5E2820-6D4B-426D-9FB4-AE2CA72EFC7F}" srcOrd="2" destOrd="0" presId="urn:microsoft.com/office/officeart/2005/8/layout/process1"/>
    <dgm:cxn modelId="{0585A97F-86D0-46E5-8C4C-1362CEF19BC8}" type="presParOf" srcId="{EE65167C-48AC-4707-8038-713888F54605}" destId="{C846E16B-DC53-4996-8453-A3DF2DD14EAD}" srcOrd="3" destOrd="0" presId="urn:microsoft.com/office/officeart/2005/8/layout/process1"/>
    <dgm:cxn modelId="{7F965E1C-F370-45DF-B073-C9C62BBA1ADC}" type="presParOf" srcId="{C846E16B-DC53-4996-8453-A3DF2DD14EAD}" destId="{B3AD388B-2D00-45C3-870E-723E769E7390}" srcOrd="0" destOrd="0" presId="urn:microsoft.com/office/officeart/2005/8/layout/process1"/>
    <dgm:cxn modelId="{43A04A00-AE19-4962-8DBE-87E818D32DAE}" type="presParOf" srcId="{EE65167C-48AC-4707-8038-713888F54605}" destId="{EA1C1B6D-A1C3-420A-94A4-99AE76EC0B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16B30-2BC3-4DA9-B58C-4818207FE87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DA88727-2E30-4DDC-899C-C2290FD5A4D4}">
      <dgm:prSet custT="1"/>
      <dgm:spPr/>
      <dgm:t>
        <a:bodyPr/>
        <a:lstStyle/>
        <a:p>
          <a:pPr rtl="0"/>
          <a:r>
            <a:rPr lang="pt-BR" sz="1800" dirty="0" smtClean="0"/>
            <a:t>K</a:t>
          </a:r>
          <a:r>
            <a:rPr lang="pt-BR" sz="1800" baseline="-25000" dirty="0" smtClean="0"/>
            <a:t>3</a:t>
          </a:r>
          <a:r>
            <a:rPr lang="pt-BR" sz="1800" dirty="0" smtClean="0"/>
            <a:t> &gt; k</a:t>
          </a:r>
          <a:r>
            <a:rPr lang="pt-BR" sz="1800" baseline="-25000" dirty="0" smtClean="0"/>
            <a:t>2</a:t>
          </a:r>
          <a:r>
            <a:rPr lang="pt-BR" sz="1800" dirty="0" smtClean="0"/>
            <a:t> &gt; K</a:t>
          </a:r>
          <a:r>
            <a:rPr lang="pt-BR" sz="1800" baseline="-25000" dirty="0" smtClean="0"/>
            <a:t>1</a:t>
          </a:r>
        </a:p>
        <a:p>
          <a:pPr rtl="0"/>
          <a:endParaRPr lang="pt-BR" sz="1700" dirty="0"/>
        </a:p>
      </dgm:t>
    </dgm:pt>
    <dgm:pt modelId="{BE11D665-E31B-41D0-A977-E341B47FA164}" type="parTrans" cxnId="{B9D035FA-5384-4FEA-9F12-5188AF99489E}">
      <dgm:prSet/>
      <dgm:spPr/>
      <dgm:t>
        <a:bodyPr/>
        <a:lstStyle/>
        <a:p>
          <a:endParaRPr lang="pt-BR"/>
        </a:p>
      </dgm:t>
    </dgm:pt>
    <dgm:pt modelId="{9D21B1B4-48FE-4842-80FC-AF54A2D8493E}" type="sibTrans" cxnId="{B9D035FA-5384-4FEA-9F12-5188AF99489E}">
      <dgm:prSet/>
      <dgm:spPr/>
      <dgm:t>
        <a:bodyPr/>
        <a:lstStyle/>
        <a:p>
          <a:endParaRPr lang="pt-BR"/>
        </a:p>
      </dgm:t>
    </dgm:pt>
    <dgm:pt modelId="{314C710E-B5C1-4851-8A1B-9DE94B94B8FB}">
      <dgm:prSet/>
      <dgm:spPr/>
      <dgm:t>
        <a:bodyPr/>
        <a:lstStyle/>
        <a:p>
          <a:pPr rtl="0"/>
          <a:r>
            <a:rPr lang="pt-BR" dirty="0" smtClean="0"/>
            <a:t>Nível de especificidade do ativo  elevado</a:t>
          </a:r>
          <a:endParaRPr lang="pt-BR" dirty="0"/>
        </a:p>
      </dgm:t>
    </dgm:pt>
    <dgm:pt modelId="{3394A845-904B-4212-8F5C-E67AC9C46C35}" type="parTrans" cxnId="{7F670497-4372-4E4D-AF61-2922622D562A}">
      <dgm:prSet/>
      <dgm:spPr/>
      <dgm:t>
        <a:bodyPr/>
        <a:lstStyle/>
        <a:p>
          <a:endParaRPr lang="pt-BR"/>
        </a:p>
      </dgm:t>
    </dgm:pt>
    <dgm:pt modelId="{4138A140-30EB-4BED-8F01-0819E3A46C83}" type="sibTrans" cxnId="{7F670497-4372-4E4D-AF61-2922622D562A}">
      <dgm:prSet/>
      <dgm:spPr/>
      <dgm:t>
        <a:bodyPr/>
        <a:lstStyle/>
        <a:p>
          <a:endParaRPr lang="pt-BR"/>
        </a:p>
      </dgm:t>
    </dgm:pt>
    <dgm:pt modelId="{EFE9B736-2FA0-4578-8C6D-D0269B6D7647}">
      <dgm:prSet custT="1"/>
      <dgm:spPr/>
      <dgm:t>
        <a:bodyPr/>
        <a:lstStyle/>
        <a:p>
          <a:pPr rtl="0"/>
          <a:r>
            <a:rPr lang="pt-BR" sz="1800" dirty="0" smtClean="0"/>
            <a:t>Hierarquia</a:t>
          </a:r>
          <a:endParaRPr lang="pt-BR" sz="1800" dirty="0"/>
        </a:p>
      </dgm:t>
    </dgm:pt>
    <dgm:pt modelId="{8683DD22-A30B-4EFB-929A-0AF03FD24230}" type="parTrans" cxnId="{F55E39DF-DC85-4EB7-BEEB-63C3F9232496}">
      <dgm:prSet/>
      <dgm:spPr/>
      <dgm:t>
        <a:bodyPr/>
        <a:lstStyle/>
        <a:p>
          <a:endParaRPr lang="pt-BR"/>
        </a:p>
      </dgm:t>
    </dgm:pt>
    <dgm:pt modelId="{76C7BF3D-29B6-4D2A-8CD9-71ACE303BB18}" type="sibTrans" cxnId="{F55E39DF-DC85-4EB7-BEEB-63C3F9232496}">
      <dgm:prSet/>
      <dgm:spPr/>
      <dgm:t>
        <a:bodyPr/>
        <a:lstStyle/>
        <a:p>
          <a:endParaRPr lang="pt-BR"/>
        </a:p>
      </dgm:t>
    </dgm:pt>
    <dgm:pt modelId="{EE65167C-48AC-4707-8038-713888F54605}" type="pres">
      <dgm:prSet presAssocID="{28016B30-2BC3-4DA9-B58C-4818207FE8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FC10824-BAC4-43EA-946D-0C0B9CD3BCED}" type="pres">
      <dgm:prSet presAssocID="{9DA88727-2E30-4DDC-899C-C2290FD5A4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496DEE-FC34-4C49-BCFE-B6C1473D7050}" type="pres">
      <dgm:prSet presAssocID="{9D21B1B4-48FE-4842-80FC-AF54A2D8493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E640D04-C33C-4DA1-A288-82D82A19B7AB}" type="pres">
      <dgm:prSet presAssocID="{9D21B1B4-48FE-4842-80FC-AF54A2D8493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FB5E2820-6D4B-426D-9FB4-AE2CA72EFC7F}" type="pres">
      <dgm:prSet presAssocID="{314C710E-B5C1-4851-8A1B-9DE94B94B8FB}" presName="node" presStyleLbl="node1" presStyleIdx="1" presStyleCnt="3" custLinFactNeighborX="-4773" custLinFactNeighborY="-62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46E16B-DC53-4996-8453-A3DF2DD14EAD}" type="pres">
      <dgm:prSet presAssocID="{4138A140-30EB-4BED-8F01-0819E3A46C8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B3AD388B-2D00-45C3-870E-723E769E7390}" type="pres">
      <dgm:prSet presAssocID="{4138A140-30EB-4BED-8F01-0819E3A46C83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EA1C1B6D-A1C3-420A-94A4-99AE76EC0B26}" type="pres">
      <dgm:prSet presAssocID="{EFE9B736-2FA0-4578-8C6D-D0269B6D7647}" presName="node" presStyleLbl="node1" presStyleIdx="2" presStyleCnt="3" custLinFactNeighborX="4772" custLinFactNeighborY="-7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D8542F-AA52-4367-AA08-A6C0E45A9D66}" type="presOf" srcId="{9D21B1B4-48FE-4842-80FC-AF54A2D8493E}" destId="{AE640D04-C33C-4DA1-A288-82D82A19B7AB}" srcOrd="1" destOrd="0" presId="urn:microsoft.com/office/officeart/2005/8/layout/process1"/>
    <dgm:cxn modelId="{B9D035FA-5384-4FEA-9F12-5188AF99489E}" srcId="{28016B30-2BC3-4DA9-B58C-4818207FE879}" destId="{9DA88727-2E30-4DDC-899C-C2290FD5A4D4}" srcOrd="0" destOrd="0" parTransId="{BE11D665-E31B-41D0-A977-E341B47FA164}" sibTransId="{9D21B1B4-48FE-4842-80FC-AF54A2D8493E}"/>
    <dgm:cxn modelId="{5C113133-7D48-4E82-A977-1FD3FE0965DF}" type="presOf" srcId="{4138A140-30EB-4BED-8F01-0819E3A46C83}" destId="{B3AD388B-2D00-45C3-870E-723E769E7390}" srcOrd="1" destOrd="0" presId="urn:microsoft.com/office/officeart/2005/8/layout/process1"/>
    <dgm:cxn modelId="{44CAFA30-6EFF-49F3-A01F-1F8E755ED2EC}" type="presOf" srcId="{EFE9B736-2FA0-4578-8C6D-D0269B6D7647}" destId="{EA1C1B6D-A1C3-420A-94A4-99AE76EC0B26}" srcOrd="0" destOrd="0" presId="urn:microsoft.com/office/officeart/2005/8/layout/process1"/>
    <dgm:cxn modelId="{066C34DA-CC60-4765-A10B-36F9CDF74683}" type="presOf" srcId="{9DA88727-2E30-4DDC-899C-C2290FD5A4D4}" destId="{1FC10824-BAC4-43EA-946D-0C0B9CD3BCED}" srcOrd="0" destOrd="0" presId="urn:microsoft.com/office/officeart/2005/8/layout/process1"/>
    <dgm:cxn modelId="{9623CF71-1A4F-49FA-9141-D683E4A276F2}" type="presOf" srcId="{314C710E-B5C1-4851-8A1B-9DE94B94B8FB}" destId="{FB5E2820-6D4B-426D-9FB4-AE2CA72EFC7F}" srcOrd="0" destOrd="0" presId="urn:microsoft.com/office/officeart/2005/8/layout/process1"/>
    <dgm:cxn modelId="{F55E39DF-DC85-4EB7-BEEB-63C3F9232496}" srcId="{28016B30-2BC3-4DA9-B58C-4818207FE879}" destId="{EFE9B736-2FA0-4578-8C6D-D0269B6D7647}" srcOrd="2" destOrd="0" parTransId="{8683DD22-A30B-4EFB-929A-0AF03FD24230}" sibTransId="{76C7BF3D-29B6-4D2A-8CD9-71ACE303BB18}"/>
    <dgm:cxn modelId="{7F670497-4372-4E4D-AF61-2922622D562A}" srcId="{28016B30-2BC3-4DA9-B58C-4818207FE879}" destId="{314C710E-B5C1-4851-8A1B-9DE94B94B8FB}" srcOrd="1" destOrd="0" parTransId="{3394A845-904B-4212-8F5C-E67AC9C46C35}" sibTransId="{4138A140-30EB-4BED-8F01-0819E3A46C83}"/>
    <dgm:cxn modelId="{0C7AB2CF-7A93-4D6E-89DD-46304F0B3A3A}" type="presOf" srcId="{4138A140-30EB-4BED-8F01-0819E3A46C83}" destId="{C846E16B-DC53-4996-8453-A3DF2DD14EAD}" srcOrd="0" destOrd="0" presId="urn:microsoft.com/office/officeart/2005/8/layout/process1"/>
    <dgm:cxn modelId="{1A0A3752-66F2-472D-9A29-A5D1312ADD86}" type="presOf" srcId="{28016B30-2BC3-4DA9-B58C-4818207FE879}" destId="{EE65167C-48AC-4707-8038-713888F54605}" srcOrd="0" destOrd="0" presId="urn:microsoft.com/office/officeart/2005/8/layout/process1"/>
    <dgm:cxn modelId="{2D71136D-E065-426D-824C-51FE81DA86D6}" type="presOf" srcId="{9D21B1B4-48FE-4842-80FC-AF54A2D8493E}" destId="{56496DEE-FC34-4C49-BCFE-B6C1473D7050}" srcOrd="0" destOrd="0" presId="urn:microsoft.com/office/officeart/2005/8/layout/process1"/>
    <dgm:cxn modelId="{03951C79-9AD5-4923-B039-7AD0B9869A9B}" type="presParOf" srcId="{EE65167C-48AC-4707-8038-713888F54605}" destId="{1FC10824-BAC4-43EA-946D-0C0B9CD3BCED}" srcOrd="0" destOrd="0" presId="urn:microsoft.com/office/officeart/2005/8/layout/process1"/>
    <dgm:cxn modelId="{3BB991A6-0406-4D37-8639-5E2132CF554A}" type="presParOf" srcId="{EE65167C-48AC-4707-8038-713888F54605}" destId="{56496DEE-FC34-4C49-BCFE-B6C1473D7050}" srcOrd="1" destOrd="0" presId="urn:microsoft.com/office/officeart/2005/8/layout/process1"/>
    <dgm:cxn modelId="{FBF3AD32-33EF-4A75-B094-B626DAF9DEE7}" type="presParOf" srcId="{56496DEE-FC34-4C49-BCFE-B6C1473D7050}" destId="{AE640D04-C33C-4DA1-A288-82D82A19B7AB}" srcOrd="0" destOrd="0" presId="urn:microsoft.com/office/officeart/2005/8/layout/process1"/>
    <dgm:cxn modelId="{BEF848C0-7439-4DCA-81B9-11CC4BDA680C}" type="presParOf" srcId="{EE65167C-48AC-4707-8038-713888F54605}" destId="{FB5E2820-6D4B-426D-9FB4-AE2CA72EFC7F}" srcOrd="2" destOrd="0" presId="urn:microsoft.com/office/officeart/2005/8/layout/process1"/>
    <dgm:cxn modelId="{6D9B21C9-F2DB-4E6D-A916-BE3257E01EEA}" type="presParOf" srcId="{EE65167C-48AC-4707-8038-713888F54605}" destId="{C846E16B-DC53-4996-8453-A3DF2DD14EAD}" srcOrd="3" destOrd="0" presId="urn:microsoft.com/office/officeart/2005/8/layout/process1"/>
    <dgm:cxn modelId="{43E0EA6F-A761-415E-87FE-F0B0FEF1DFD5}" type="presParOf" srcId="{C846E16B-DC53-4996-8453-A3DF2DD14EAD}" destId="{B3AD388B-2D00-45C3-870E-723E769E7390}" srcOrd="0" destOrd="0" presId="urn:microsoft.com/office/officeart/2005/8/layout/process1"/>
    <dgm:cxn modelId="{337D4CCC-80B0-446C-A9DF-AEE5CA6CCCE8}" type="presParOf" srcId="{EE65167C-48AC-4707-8038-713888F54605}" destId="{EA1C1B6D-A1C3-420A-94A4-99AE76EC0B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5531C3-C8AC-4AA1-A78E-39C8E08EB5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FCF0981-965F-40DB-BE7B-F2E35FE7F537}">
      <dgm:prSet/>
      <dgm:spPr/>
      <dgm:t>
        <a:bodyPr/>
        <a:lstStyle/>
        <a:p>
          <a:pPr rtl="0"/>
          <a:r>
            <a:rPr lang="pt-BR" dirty="0" smtClean="0"/>
            <a:t>Os atributos das transações (análise do custo de transação) leva a estruturas diferentes de coordenação.</a:t>
          </a:r>
          <a:endParaRPr lang="pt-BR" dirty="0"/>
        </a:p>
      </dgm:t>
    </dgm:pt>
    <dgm:pt modelId="{8312737C-BB69-48FC-9FD2-ED66143E6AF7}" type="parTrans" cxnId="{E647DC25-8A1A-4A8A-9128-13A62BBC1A0D}">
      <dgm:prSet/>
      <dgm:spPr/>
      <dgm:t>
        <a:bodyPr/>
        <a:lstStyle/>
        <a:p>
          <a:endParaRPr lang="pt-BR"/>
        </a:p>
      </dgm:t>
    </dgm:pt>
    <dgm:pt modelId="{AC2132FD-5D6F-4390-ACF1-C19C43D46F3E}" type="sibTrans" cxnId="{E647DC25-8A1A-4A8A-9128-13A62BBC1A0D}">
      <dgm:prSet/>
      <dgm:spPr/>
      <dgm:t>
        <a:bodyPr/>
        <a:lstStyle/>
        <a:p>
          <a:endParaRPr lang="pt-BR"/>
        </a:p>
      </dgm:t>
    </dgm:pt>
    <dgm:pt modelId="{C5FDE764-486A-46AD-97D1-B189463C6528}">
      <dgm:prSet/>
      <dgm:spPr/>
      <dgm:t>
        <a:bodyPr/>
        <a:lstStyle/>
        <a:p>
          <a:pPr rtl="0"/>
          <a:r>
            <a:rPr lang="pt-BR" dirty="0" smtClean="0"/>
            <a:t>a) O </a:t>
          </a:r>
          <a:r>
            <a:rPr lang="pt-BR" b="1" dirty="0" smtClean="0"/>
            <a:t>mercado </a:t>
          </a:r>
          <a:r>
            <a:rPr lang="pt-BR" dirty="0" smtClean="0"/>
            <a:t>(estágios verticais conduzidos por partes autônomas, ou seja, a empresa compra no mercado o insumo que necessita); </a:t>
          </a:r>
          <a:endParaRPr lang="pt-BR" dirty="0"/>
        </a:p>
      </dgm:t>
    </dgm:pt>
    <dgm:pt modelId="{60A8492E-80D2-46A1-9A6A-57AC6D457F11}" type="parTrans" cxnId="{639F4B33-E2C9-4C36-84F6-CE1B285E19DD}">
      <dgm:prSet/>
      <dgm:spPr/>
      <dgm:t>
        <a:bodyPr/>
        <a:lstStyle/>
        <a:p>
          <a:endParaRPr lang="pt-BR"/>
        </a:p>
      </dgm:t>
    </dgm:pt>
    <dgm:pt modelId="{97B82642-504A-41D6-8691-3A43A5441870}" type="sibTrans" cxnId="{639F4B33-E2C9-4C36-84F6-CE1B285E19DD}">
      <dgm:prSet/>
      <dgm:spPr/>
      <dgm:t>
        <a:bodyPr/>
        <a:lstStyle/>
        <a:p>
          <a:endParaRPr lang="pt-BR"/>
        </a:p>
      </dgm:t>
    </dgm:pt>
    <dgm:pt modelId="{1DC32931-88AC-4316-8739-1CE9406218B8}">
      <dgm:prSet/>
      <dgm:spPr/>
      <dgm:t>
        <a:bodyPr/>
        <a:lstStyle/>
        <a:p>
          <a:pPr rtl="0"/>
          <a:r>
            <a:rPr lang="pt-BR" dirty="0" smtClean="0"/>
            <a:t>b) A </a:t>
          </a:r>
          <a:r>
            <a:rPr lang="pt-BR" b="1" dirty="0" smtClean="0"/>
            <a:t>integração vertical </a:t>
          </a:r>
          <a:r>
            <a:rPr lang="pt-BR" dirty="0" smtClean="0"/>
            <a:t>(estágios unidos em uma única firma, ou seja, a empresa produz internamente o insumo que necessita); </a:t>
          </a:r>
          <a:endParaRPr lang="pt-BR" dirty="0"/>
        </a:p>
      </dgm:t>
    </dgm:pt>
    <dgm:pt modelId="{F9C0E29E-D3E8-4FD6-AD17-28FD1406FDA7}" type="parTrans" cxnId="{43399427-E6CA-4EFE-BF07-F368C601BD38}">
      <dgm:prSet/>
      <dgm:spPr/>
      <dgm:t>
        <a:bodyPr/>
        <a:lstStyle/>
        <a:p>
          <a:endParaRPr lang="pt-BR"/>
        </a:p>
      </dgm:t>
    </dgm:pt>
    <dgm:pt modelId="{F3E6D646-BD4D-4224-9510-7F9D826490A9}" type="sibTrans" cxnId="{43399427-E6CA-4EFE-BF07-F368C601BD38}">
      <dgm:prSet/>
      <dgm:spPr/>
      <dgm:t>
        <a:bodyPr/>
        <a:lstStyle/>
        <a:p>
          <a:endParaRPr lang="pt-BR"/>
        </a:p>
      </dgm:t>
    </dgm:pt>
    <dgm:pt modelId="{F23ED83F-3405-447E-8AEC-70FE6425CC38}">
      <dgm:prSet/>
      <dgm:spPr/>
      <dgm:t>
        <a:bodyPr/>
        <a:lstStyle/>
        <a:p>
          <a:pPr rtl="0"/>
          <a:r>
            <a:rPr lang="pt-BR" dirty="0" smtClean="0"/>
            <a:t>c) As </a:t>
          </a:r>
          <a:r>
            <a:rPr lang="pt-BR" b="1" dirty="0" smtClean="0"/>
            <a:t>formas híbridas</a:t>
          </a:r>
          <a:r>
            <a:rPr lang="pt-BR" dirty="0" smtClean="0"/>
            <a:t>, como contratos, parcerias, franquias e joint-ventures (a empresa estabelece um contrato de fornecimento do insumo que necessita com uma outra empresa).</a:t>
          </a:r>
          <a:endParaRPr lang="pt-BR" dirty="0"/>
        </a:p>
      </dgm:t>
    </dgm:pt>
    <dgm:pt modelId="{FDF48895-415C-42CE-B74F-0061FF3B39AD}" type="parTrans" cxnId="{E7E961F8-02A5-4571-8820-3CF014D653A3}">
      <dgm:prSet/>
      <dgm:spPr/>
      <dgm:t>
        <a:bodyPr/>
        <a:lstStyle/>
        <a:p>
          <a:endParaRPr lang="pt-BR"/>
        </a:p>
      </dgm:t>
    </dgm:pt>
    <dgm:pt modelId="{D767A4D3-DE7A-42B5-AC29-ABB8AB258B64}" type="sibTrans" cxnId="{E7E961F8-02A5-4571-8820-3CF014D653A3}">
      <dgm:prSet/>
      <dgm:spPr/>
      <dgm:t>
        <a:bodyPr/>
        <a:lstStyle/>
        <a:p>
          <a:endParaRPr lang="pt-BR"/>
        </a:p>
      </dgm:t>
    </dgm:pt>
    <dgm:pt modelId="{0218711B-EA29-4137-893B-5442B0E1C538}">
      <dgm:prSet/>
      <dgm:spPr/>
      <dgm:t>
        <a:bodyPr/>
        <a:lstStyle/>
        <a:p>
          <a:pPr rtl="0"/>
          <a:r>
            <a:rPr lang="pt-BR" dirty="0" smtClean="0"/>
            <a:t>Três formas de coordenação:</a:t>
          </a:r>
          <a:endParaRPr lang="pt-BR" dirty="0"/>
        </a:p>
      </dgm:t>
    </dgm:pt>
    <dgm:pt modelId="{04EEA7D8-7A04-4E1A-9DDC-93FF6688241D}" type="parTrans" cxnId="{2BFC8185-1C77-453F-89EB-BFBCA0A6D1F7}">
      <dgm:prSet/>
      <dgm:spPr/>
      <dgm:t>
        <a:bodyPr/>
        <a:lstStyle/>
        <a:p>
          <a:endParaRPr lang="pt-BR"/>
        </a:p>
      </dgm:t>
    </dgm:pt>
    <dgm:pt modelId="{119515DA-4FDA-42B8-8BED-C053A81AA48E}" type="sibTrans" cxnId="{2BFC8185-1C77-453F-89EB-BFBCA0A6D1F7}">
      <dgm:prSet/>
      <dgm:spPr/>
      <dgm:t>
        <a:bodyPr/>
        <a:lstStyle/>
        <a:p>
          <a:endParaRPr lang="pt-BR"/>
        </a:p>
      </dgm:t>
    </dgm:pt>
    <dgm:pt modelId="{F67F7230-444A-49A3-826C-15FBD5E991D4}" type="pres">
      <dgm:prSet presAssocID="{6C5531C3-C8AC-4AA1-A78E-39C8E08EB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4C77E6-23F3-446F-816C-E4310E1B7AE4}" type="pres">
      <dgm:prSet presAssocID="{5FCF0981-965F-40DB-BE7B-F2E35FE7F5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EDCBF2-1F49-4A35-9A61-A3F256113BB1}" type="pres">
      <dgm:prSet presAssocID="{AC2132FD-5D6F-4390-ACF1-C19C43D46F3E}" presName="spacer" presStyleCnt="0"/>
      <dgm:spPr/>
    </dgm:pt>
    <dgm:pt modelId="{0C69C895-EFE6-4240-8453-B9D7D3B289E8}" type="pres">
      <dgm:prSet presAssocID="{0218711B-EA29-4137-893B-5442B0E1C5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9342AB-04A9-49CD-B956-3913E7D99A95}" type="pres">
      <dgm:prSet presAssocID="{0218711B-EA29-4137-893B-5442B0E1C5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E961F8-02A5-4571-8820-3CF014D653A3}" srcId="{0218711B-EA29-4137-893B-5442B0E1C538}" destId="{F23ED83F-3405-447E-8AEC-70FE6425CC38}" srcOrd="2" destOrd="0" parTransId="{FDF48895-415C-42CE-B74F-0061FF3B39AD}" sibTransId="{D767A4D3-DE7A-42B5-AC29-ABB8AB258B64}"/>
    <dgm:cxn modelId="{A72C523E-4801-4A3F-A112-B84597216198}" type="presOf" srcId="{1DC32931-88AC-4316-8739-1CE9406218B8}" destId="{AF9342AB-04A9-49CD-B956-3913E7D99A95}" srcOrd="0" destOrd="1" presId="urn:microsoft.com/office/officeart/2005/8/layout/vList2"/>
    <dgm:cxn modelId="{43399427-E6CA-4EFE-BF07-F368C601BD38}" srcId="{0218711B-EA29-4137-893B-5442B0E1C538}" destId="{1DC32931-88AC-4316-8739-1CE9406218B8}" srcOrd="1" destOrd="0" parTransId="{F9C0E29E-D3E8-4FD6-AD17-28FD1406FDA7}" sibTransId="{F3E6D646-BD4D-4224-9510-7F9D826490A9}"/>
    <dgm:cxn modelId="{639F4B33-E2C9-4C36-84F6-CE1B285E19DD}" srcId="{0218711B-EA29-4137-893B-5442B0E1C538}" destId="{C5FDE764-486A-46AD-97D1-B189463C6528}" srcOrd="0" destOrd="0" parTransId="{60A8492E-80D2-46A1-9A6A-57AC6D457F11}" sibTransId="{97B82642-504A-41D6-8691-3A43A5441870}"/>
    <dgm:cxn modelId="{B1A08CD4-4396-49EC-A690-243C41C97C21}" type="presOf" srcId="{F23ED83F-3405-447E-8AEC-70FE6425CC38}" destId="{AF9342AB-04A9-49CD-B956-3913E7D99A95}" srcOrd="0" destOrd="2" presId="urn:microsoft.com/office/officeart/2005/8/layout/vList2"/>
    <dgm:cxn modelId="{E647DC25-8A1A-4A8A-9128-13A62BBC1A0D}" srcId="{6C5531C3-C8AC-4AA1-A78E-39C8E08EB5F9}" destId="{5FCF0981-965F-40DB-BE7B-F2E35FE7F537}" srcOrd="0" destOrd="0" parTransId="{8312737C-BB69-48FC-9FD2-ED66143E6AF7}" sibTransId="{AC2132FD-5D6F-4390-ACF1-C19C43D46F3E}"/>
    <dgm:cxn modelId="{2BFC8185-1C77-453F-89EB-BFBCA0A6D1F7}" srcId="{6C5531C3-C8AC-4AA1-A78E-39C8E08EB5F9}" destId="{0218711B-EA29-4137-893B-5442B0E1C538}" srcOrd="1" destOrd="0" parTransId="{04EEA7D8-7A04-4E1A-9DDC-93FF6688241D}" sibTransId="{119515DA-4FDA-42B8-8BED-C053A81AA48E}"/>
    <dgm:cxn modelId="{09027F47-F057-4488-8169-2269D201AB75}" type="presOf" srcId="{0218711B-EA29-4137-893B-5442B0E1C538}" destId="{0C69C895-EFE6-4240-8453-B9D7D3B289E8}" srcOrd="0" destOrd="0" presId="urn:microsoft.com/office/officeart/2005/8/layout/vList2"/>
    <dgm:cxn modelId="{189984C8-2EAD-4E07-A794-D7A1B7F925EE}" type="presOf" srcId="{C5FDE764-486A-46AD-97D1-B189463C6528}" destId="{AF9342AB-04A9-49CD-B956-3913E7D99A95}" srcOrd="0" destOrd="0" presId="urn:microsoft.com/office/officeart/2005/8/layout/vList2"/>
    <dgm:cxn modelId="{1EF1022F-3D96-421A-AEFB-62312507C9B1}" type="presOf" srcId="{5FCF0981-965F-40DB-BE7B-F2E35FE7F537}" destId="{644C77E6-23F3-446F-816C-E4310E1B7AE4}" srcOrd="0" destOrd="0" presId="urn:microsoft.com/office/officeart/2005/8/layout/vList2"/>
    <dgm:cxn modelId="{17D1D7AE-5F95-45B1-B7B4-99915F087AB5}" type="presOf" srcId="{6C5531C3-C8AC-4AA1-A78E-39C8E08EB5F9}" destId="{F67F7230-444A-49A3-826C-15FBD5E991D4}" srcOrd="0" destOrd="0" presId="urn:microsoft.com/office/officeart/2005/8/layout/vList2"/>
    <dgm:cxn modelId="{64990B36-BD18-4D5B-81E0-95D1B22BD9F1}" type="presParOf" srcId="{F67F7230-444A-49A3-826C-15FBD5E991D4}" destId="{644C77E6-23F3-446F-816C-E4310E1B7AE4}" srcOrd="0" destOrd="0" presId="urn:microsoft.com/office/officeart/2005/8/layout/vList2"/>
    <dgm:cxn modelId="{2C5B415B-FC3E-42C4-A822-27C0A63D4451}" type="presParOf" srcId="{F67F7230-444A-49A3-826C-15FBD5E991D4}" destId="{2BEDCBF2-1F49-4A35-9A61-A3F256113BB1}" srcOrd="1" destOrd="0" presId="urn:microsoft.com/office/officeart/2005/8/layout/vList2"/>
    <dgm:cxn modelId="{344ACE2F-7209-43CC-81A3-12D9E1A411A1}" type="presParOf" srcId="{F67F7230-444A-49A3-826C-15FBD5E991D4}" destId="{0C69C895-EFE6-4240-8453-B9D7D3B289E8}" srcOrd="2" destOrd="0" presId="urn:microsoft.com/office/officeart/2005/8/layout/vList2"/>
    <dgm:cxn modelId="{EA3D41E1-AE79-4AF0-B21F-722B523C3730}" type="presParOf" srcId="{F67F7230-444A-49A3-826C-15FBD5E991D4}" destId="{AF9342AB-04A9-49CD-B956-3913E7D99A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707E5-1422-4A73-9184-C261F5C7A86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2B507773-C5E5-4A8C-A2AC-008DE3B869E8}">
      <dgm:prSet/>
      <dgm:spPr/>
      <dgm:t>
        <a:bodyPr/>
        <a:lstStyle/>
        <a:p>
          <a:pPr rtl="0"/>
          <a:r>
            <a:rPr lang="pt-BR" b="1" smtClean="0"/>
            <a:t>Teoria da firma tradicional  e a visão da firma como um nexo de contratos</a:t>
          </a:r>
          <a:endParaRPr lang="pt-BR"/>
        </a:p>
      </dgm:t>
    </dgm:pt>
    <dgm:pt modelId="{4CC6DAAA-75B6-4D7E-AE95-DDE364CEE925}" type="parTrans" cxnId="{F6E7ED1D-99A9-4437-8BEE-861CC38515F0}">
      <dgm:prSet/>
      <dgm:spPr/>
      <dgm:t>
        <a:bodyPr/>
        <a:lstStyle/>
        <a:p>
          <a:endParaRPr lang="pt-BR"/>
        </a:p>
      </dgm:t>
    </dgm:pt>
    <dgm:pt modelId="{56714A9D-011D-432E-8D28-43A64C8B1C22}" type="sibTrans" cxnId="{F6E7ED1D-99A9-4437-8BEE-861CC38515F0}">
      <dgm:prSet/>
      <dgm:spPr/>
      <dgm:t>
        <a:bodyPr/>
        <a:lstStyle/>
        <a:p>
          <a:endParaRPr lang="pt-BR"/>
        </a:p>
      </dgm:t>
    </dgm:pt>
    <dgm:pt modelId="{AB45C972-B1BD-4004-95C9-26281253A178}">
      <dgm:prSet/>
      <dgm:spPr/>
      <dgm:t>
        <a:bodyPr/>
        <a:lstStyle/>
        <a:p>
          <a:pPr rtl="0"/>
          <a:r>
            <a:rPr lang="pt-BR" i="1" smtClean="0"/>
            <a:t>O mundo real, e inclusive o agrícola, é muitas vezes coordenado através de </a:t>
          </a:r>
          <a:r>
            <a:rPr lang="pt-BR" b="1" i="1" smtClean="0"/>
            <a:t>CONTRATOS</a:t>
          </a:r>
          <a:r>
            <a:rPr lang="pt-BR" i="1" smtClean="0"/>
            <a:t>.</a:t>
          </a:r>
          <a:endParaRPr lang="pt-BR"/>
        </a:p>
      </dgm:t>
    </dgm:pt>
    <dgm:pt modelId="{3DBA84FD-2F75-4B48-85B5-9AEC6F0ECB64}" type="parTrans" cxnId="{92CC2972-9309-4291-9E99-D0521A140247}">
      <dgm:prSet/>
      <dgm:spPr/>
      <dgm:t>
        <a:bodyPr/>
        <a:lstStyle/>
        <a:p>
          <a:endParaRPr lang="pt-BR"/>
        </a:p>
      </dgm:t>
    </dgm:pt>
    <dgm:pt modelId="{46B1A335-7867-4908-95E5-70C72CD49445}" type="sibTrans" cxnId="{92CC2972-9309-4291-9E99-D0521A140247}">
      <dgm:prSet/>
      <dgm:spPr/>
      <dgm:t>
        <a:bodyPr/>
        <a:lstStyle/>
        <a:p>
          <a:endParaRPr lang="pt-BR"/>
        </a:p>
      </dgm:t>
    </dgm:pt>
    <dgm:pt modelId="{641C4BBC-C071-4363-84BC-0CF7E1103C7A}">
      <dgm:prSet/>
      <dgm:spPr/>
      <dgm:t>
        <a:bodyPr/>
        <a:lstStyle/>
        <a:p>
          <a:pPr rtl="0"/>
          <a:r>
            <a:rPr lang="pt-BR" b="1" i="1" smtClean="0"/>
            <a:t>Análise da coordenação dos SAG Agrícolas – metodologia PENSA</a:t>
          </a:r>
          <a:endParaRPr lang="pt-BR"/>
        </a:p>
      </dgm:t>
    </dgm:pt>
    <dgm:pt modelId="{2C1729ED-B03B-4D1E-98D8-847B6179FF52}" type="parTrans" cxnId="{C3856A12-1CE3-41D9-AD2D-9E24E8566B52}">
      <dgm:prSet/>
      <dgm:spPr/>
      <dgm:t>
        <a:bodyPr/>
        <a:lstStyle/>
        <a:p>
          <a:endParaRPr lang="pt-BR"/>
        </a:p>
      </dgm:t>
    </dgm:pt>
    <dgm:pt modelId="{B9D53A5E-1866-49FD-9ACD-83AB4FCF095D}" type="sibTrans" cxnId="{C3856A12-1CE3-41D9-AD2D-9E24E8566B52}">
      <dgm:prSet/>
      <dgm:spPr/>
      <dgm:t>
        <a:bodyPr/>
        <a:lstStyle/>
        <a:p>
          <a:endParaRPr lang="pt-BR"/>
        </a:p>
      </dgm:t>
    </dgm:pt>
    <dgm:pt modelId="{E765BEC2-4214-44A2-AAF5-E4E68C0E8F29}">
      <dgm:prSet/>
      <dgm:spPr/>
      <dgm:t>
        <a:bodyPr/>
        <a:lstStyle/>
        <a:p>
          <a:pPr rtl="0"/>
          <a:r>
            <a:rPr lang="pt-BR" b="1" i="1" smtClean="0"/>
            <a:t>Análise da estrutura híbrida</a:t>
          </a:r>
          <a:endParaRPr lang="pt-BR"/>
        </a:p>
      </dgm:t>
    </dgm:pt>
    <dgm:pt modelId="{5BCD6506-C074-47EB-8C99-8AD3EC7015C4}" type="parTrans" cxnId="{DD460C8A-F0E9-4446-9F60-A1C60326C0B8}">
      <dgm:prSet/>
      <dgm:spPr/>
      <dgm:t>
        <a:bodyPr/>
        <a:lstStyle/>
        <a:p>
          <a:endParaRPr lang="pt-BR"/>
        </a:p>
      </dgm:t>
    </dgm:pt>
    <dgm:pt modelId="{7CA7A080-839F-48EF-B270-A368AA8B7A89}" type="sibTrans" cxnId="{DD460C8A-F0E9-4446-9F60-A1C60326C0B8}">
      <dgm:prSet/>
      <dgm:spPr/>
      <dgm:t>
        <a:bodyPr/>
        <a:lstStyle/>
        <a:p>
          <a:endParaRPr lang="pt-BR"/>
        </a:p>
      </dgm:t>
    </dgm:pt>
    <dgm:pt modelId="{9F292CD0-7D9F-41D9-B1A6-1F2A8DF68B8D}" type="pres">
      <dgm:prSet presAssocID="{D92707E5-1422-4A73-9184-C261F5C7A8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A06AE4-C13D-4EEB-BCF6-2D36EF6C5EDB}" type="pres">
      <dgm:prSet presAssocID="{2B507773-C5E5-4A8C-A2AC-008DE3B869E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B63333-9BBC-4A4B-AE7A-BC2EC4BA445F}" type="pres">
      <dgm:prSet presAssocID="{56714A9D-011D-432E-8D28-43A64C8B1C22}" presName="spacer" presStyleCnt="0"/>
      <dgm:spPr/>
    </dgm:pt>
    <dgm:pt modelId="{833F1769-F08D-4C3D-A596-0DA0F71B35E5}" type="pres">
      <dgm:prSet presAssocID="{AB45C972-B1BD-4004-95C9-26281253A1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107EC2-B8C3-4B0E-9768-457586F5C032}" type="pres">
      <dgm:prSet presAssocID="{46B1A335-7867-4908-95E5-70C72CD49445}" presName="spacer" presStyleCnt="0"/>
      <dgm:spPr/>
    </dgm:pt>
    <dgm:pt modelId="{054BB59C-2195-406F-8EB7-E953F06A69EF}" type="pres">
      <dgm:prSet presAssocID="{641C4BBC-C071-4363-84BC-0CF7E1103C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83F11A-3AFC-4667-82E2-E32B15E2EFA1}" type="pres">
      <dgm:prSet presAssocID="{B9D53A5E-1866-49FD-9ACD-83AB4FCF095D}" presName="spacer" presStyleCnt="0"/>
      <dgm:spPr/>
    </dgm:pt>
    <dgm:pt modelId="{20026EC6-9F4B-41F5-8420-661E5C7E051B}" type="pres">
      <dgm:prSet presAssocID="{E765BEC2-4214-44A2-AAF5-E4E68C0E8F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B29292-209E-46F8-A40E-C5F413F1D2DC}" type="presOf" srcId="{641C4BBC-C071-4363-84BC-0CF7E1103C7A}" destId="{054BB59C-2195-406F-8EB7-E953F06A69EF}" srcOrd="0" destOrd="0" presId="urn:microsoft.com/office/officeart/2005/8/layout/vList2"/>
    <dgm:cxn modelId="{29C7A9A4-E42B-47C8-8A69-3FE1A540A761}" type="presOf" srcId="{D92707E5-1422-4A73-9184-C261F5C7A86D}" destId="{9F292CD0-7D9F-41D9-B1A6-1F2A8DF68B8D}" srcOrd="0" destOrd="0" presId="urn:microsoft.com/office/officeart/2005/8/layout/vList2"/>
    <dgm:cxn modelId="{92CC2972-9309-4291-9E99-D0521A140247}" srcId="{D92707E5-1422-4A73-9184-C261F5C7A86D}" destId="{AB45C972-B1BD-4004-95C9-26281253A178}" srcOrd="1" destOrd="0" parTransId="{3DBA84FD-2F75-4B48-85B5-9AEC6F0ECB64}" sibTransId="{46B1A335-7867-4908-95E5-70C72CD49445}"/>
    <dgm:cxn modelId="{DD460C8A-F0E9-4446-9F60-A1C60326C0B8}" srcId="{D92707E5-1422-4A73-9184-C261F5C7A86D}" destId="{E765BEC2-4214-44A2-AAF5-E4E68C0E8F29}" srcOrd="3" destOrd="0" parTransId="{5BCD6506-C074-47EB-8C99-8AD3EC7015C4}" sibTransId="{7CA7A080-839F-48EF-B270-A368AA8B7A89}"/>
    <dgm:cxn modelId="{C3856A12-1CE3-41D9-AD2D-9E24E8566B52}" srcId="{D92707E5-1422-4A73-9184-C261F5C7A86D}" destId="{641C4BBC-C071-4363-84BC-0CF7E1103C7A}" srcOrd="2" destOrd="0" parTransId="{2C1729ED-B03B-4D1E-98D8-847B6179FF52}" sibTransId="{B9D53A5E-1866-49FD-9ACD-83AB4FCF095D}"/>
    <dgm:cxn modelId="{2F67833A-5D06-445D-A9EC-B3E4D0867007}" type="presOf" srcId="{2B507773-C5E5-4A8C-A2AC-008DE3B869E8}" destId="{3BA06AE4-C13D-4EEB-BCF6-2D36EF6C5EDB}" srcOrd="0" destOrd="0" presId="urn:microsoft.com/office/officeart/2005/8/layout/vList2"/>
    <dgm:cxn modelId="{51A18CF0-9465-448D-9F4A-EC9DCD2AD79F}" type="presOf" srcId="{AB45C972-B1BD-4004-95C9-26281253A178}" destId="{833F1769-F08D-4C3D-A596-0DA0F71B35E5}" srcOrd="0" destOrd="0" presId="urn:microsoft.com/office/officeart/2005/8/layout/vList2"/>
    <dgm:cxn modelId="{5D2B4258-3024-4576-8F60-5899DCFCD435}" type="presOf" srcId="{E765BEC2-4214-44A2-AAF5-E4E68C0E8F29}" destId="{20026EC6-9F4B-41F5-8420-661E5C7E051B}" srcOrd="0" destOrd="0" presId="urn:microsoft.com/office/officeart/2005/8/layout/vList2"/>
    <dgm:cxn modelId="{F6E7ED1D-99A9-4437-8BEE-861CC38515F0}" srcId="{D92707E5-1422-4A73-9184-C261F5C7A86D}" destId="{2B507773-C5E5-4A8C-A2AC-008DE3B869E8}" srcOrd="0" destOrd="0" parTransId="{4CC6DAAA-75B6-4D7E-AE95-DDE364CEE925}" sibTransId="{56714A9D-011D-432E-8D28-43A64C8B1C22}"/>
    <dgm:cxn modelId="{DC913BE6-A54C-4959-B6A9-CAA7E8128C6F}" type="presParOf" srcId="{9F292CD0-7D9F-41D9-B1A6-1F2A8DF68B8D}" destId="{3BA06AE4-C13D-4EEB-BCF6-2D36EF6C5EDB}" srcOrd="0" destOrd="0" presId="urn:microsoft.com/office/officeart/2005/8/layout/vList2"/>
    <dgm:cxn modelId="{678329B3-3746-4348-864B-3F32D92D6CA8}" type="presParOf" srcId="{9F292CD0-7D9F-41D9-B1A6-1F2A8DF68B8D}" destId="{8EB63333-9BBC-4A4B-AE7A-BC2EC4BA445F}" srcOrd="1" destOrd="0" presId="urn:microsoft.com/office/officeart/2005/8/layout/vList2"/>
    <dgm:cxn modelId="{30526AF5-D787-4EC2-97A9-451D359CD614}" type="presParOf" srcId="{9F292CD0-7D9F-41D9-B1A6-1F2A8DF68B8D}" destId="{833F1769-F08D-4C3D-A596-0DA0F71B35E5}" srcOrd="2" destOrd="0" presId="urn:microsoft.com/office/officeart/2005/8/layout/vList2"/>
    <dgm:cxn modelId="{53D76229-6FF8-4D19-980B-E9EA749C3ACF}" type="presParOf" srcId="{9F292CD0-7D9F-41D9-B1A6-1F2A8DF68B8D}" destId="{18107EC2-B8C3-4B0E-9768-457586F5C032}" srcOrd="3" destOrd="0" presId="urn:microsoft.com/office/officeart/2005/8/layout/vList2"/>
    <dgm:cxn modelId="{5FEE4D26-6713-4A36-919F-A3F63D741A11}" type="presParOf" srcId="{9F292CD0-7D9F-41D9-B1A6-1F2A8DF68B8D}" destId="{054BB59C-2195-406F-8EB7-E953F06A69EF}" srcOrd="4" destOrd="0" presId="urn:microsoft.com/office/officeart/2005/8/layout/vList2"/>
    <dgm:cxn modelId="{5018BC1A-4EAD-4A81-A0D7-5648863E0C93}" type="presParOf" srcId="{9F292CD0-7D9F-41D9-B1A6-1F2A8DF68B8D}" destId="{E983F11A-3AFC-4667-82E2-E32B15E2EFA1}" srcOrd="5" destOrd="0" presId="urn:microsoft.com/office/officeart/2005/8/layout/vList2"/>
    <dgm:cxn modelId="{9F98206E-8B73-41B0-8B70-AE283C2967F2}" type="presParOf" srcId="{9F292CD0-7D9F-41D9-B1A6-1F2A8DF68B8D}" destId="{20026EC6-9F4B-41F5-8420-661E5C7E05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10824-BAC4-43EA-946D-0C0B9CD3BCED}">
      <dsp:nvSpPr>
        <dsp:cNvPr id="0" name=""/>
        <dsp:cNvSpPr/>
      </dsp:nvSpPr>
      <dsp:spPr>
        <a:xfrm>
          <a:off x="8658" y="0"/>
          <a:ext cx="1662996" cy="11521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K</a:t>
          </a:r>
          <a:r>
            <a:rPr lang="pt-BR" sz="1800" kern="1200" baseline="-25000" dirty="0" smtClean="0"/>
            <a:t>1</a:t>
          </a:r>
          <a:r>
            <a:rPr lang="pt-BR" sz="1800" kern="1200" dirty="0" smtClean="0"/>
            <a:t>=0</a:t>
          </a:r>
          <a:endParaRPr lang="pt-BR" sz="1800" kern="1200" dirty="0"/>
        </a:p>
      </dsp:txBody>
      <dsp:txXfrm>
        <a:off x="42403" y="33745"/>
        <a:ext cx="1595506" cy="1084638"/>
      </dsp:txXfrm>
    </dsp:sp>
    <dsp:sp modelId="{56496DEE-FC34-4C49-BCFE-B6C1473D7050}">
      <dsp:nvSpPr>
        <dsp:cNvPr id="0" name=""/>
        <dsp:cNvSpPr/>
      </dsp:nvSpPr>
      <dsp:spPr>
        <a:xfrm>
          <a:off x="1837954" y="369852"/>
          <a:ext cx="352555" cy="412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837954" y="452337"/>
        <a:ext cx="246789" cy="247453"/>
      </dsp:txXfrm>
    </dsp:sp>
    <dsp:sp modelId="{FB5E2820-6D4B-426D-9FB4-AE2CA72EFC7F}">
      <dsp:nvSpPr>
        <dsp:cNvPr id="0" name=""/>
        <dsp:cNvSpPr/>
      </dsp:nvSpPr>
      <dsp:spPr>
        <a:xfrm>
          <a:off x="2336853" y="0"/>
          <a:ext cx="1662996" cy="11521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Nível de especificidade do ativo nula</a:t>
          </a:r>
          <a:endParaRPr lang="pt-BR" sz="1800" kern="1200" dirty="0"/>
        </a:p>
      </dsp:txBody>
      <dsp:txXfrm>
        <a:off x="2370598" y="33745"/>
        <a:ext cx="1595506" cy="1084638"/>
      </dsp:txXfrm>
    </dsp:sp>
    <dsp:sp modelId="{C846E16B-DC53-4996-8453-A3DF2DD14EAD}">
      <dsp:nvSpPr>
        <dsp:cNvPr id="0" name=""/>
        <dsp:cNvSpPr/>
      </dsp:nvSpPr>
      <dsp:spPr>
        <a:xfrm>
          <a:off x="4166150" y="369852"/>
          <a:ext cx="352555" cy="412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166150" y="452337"/>
        <a:ext cx="246789" cy="247453"/>
      </dsp:txXfrm>
    </dsp:sp>
    <dsp:sp modelId="{EA1C1B6D-A1C3-420A-94A4-99AE76EC0B26}">
      <dsp:nvSpPr>
        <dsp:cNvPr id="0" name=""/>
        <dsp:cNvSpPr/>
      </dsp:nvSpPr>
      <dsp:spPr>
        <a:xfrm>
          <a:off x="4665049" y="0"/>
          <a:ext cx="1662996" cy="1152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 mercado tem um menor custo de transação</a:t>
          </a:r>
          <a:endParaRPr lang="pt-BR" sz="1800" kern="1200" dirty="0"/>
        </a:p>
      </dsp:txBody>
      <dsp:txXfrm>
        <a:off x="4698794" y="33745"/>
        <a:ext cx="1595506" cy="1084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10824-BAC4-43EA-946D-0C0B9CD3BCED}">
      <dsp:nvSpPr>
        <dsp:cNvPr id="0" name=""/>
        <dsp:cNvSpPr/>
      </dsp:nvSpPr>
      <dsp:spPr>
        <a:xfrm>
          <a:off x="3835" y="0"/>
          <a:ext cx="1662996" cy="11521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K</a:t>
          </a:r>
          <a:r>
            <a:rPr lang="pt-BR" sz="2000" kern="1200" baseline="-25000" dirty="0" smtClean="0"/>
            <a:t>2</a:t>
          </a:r>
          <a:r>
            <a:rPr lang="pt-BR" sz="2000" kern="1200" dirty="0" smtClean="0"/>
            <a:t> &gt; k</a:t>
          </a:r>
          <a:r>
            <a:rPr lang="pt-BR" sz="2000" kern="1200" baseline="-25000" dirty="0" smtClean="0"/>
            <a:t>1</a:t>
          </a:r>
          <a:r>
            <a:rPr lang="pt-BR" sz="2000" kern="1200" dirty="0" smtClean="0"/>
            <a:t> e k</a:t>
          </a:r>
          <a:r>
            <a:rPr lang="pt-BR" sz="2000" kern="1200" baseline="-25000" dirty="0" smtClean="0"/>
            <a:t>2</a:t>
          </a:r>
          <a:r>
            <a:rPr lang="pt-BR" sz="2000" kern="1200" dirty="0" smtClean="0"/>
            <a:t>&lt; k</a:t>
          </a:r>
          <a:r>
            <a:rPr lang="pt-BR" sz="2000" kern="1200" baseline="-25000" dirty="0" smtClean="0"/>
            <a:t>3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37580" y="33745"/>
        <a:ext cx="1595506" cy="1084638"/>
      </dsp:txXfrm>
    </dsp:sp>
    <dsp:sp modelId="{56496DEE-FC34-4C49-BCFE-B6C1473D7050}">
      <dsp:nvSpPr>
        <dsp:cNvPr id="0" name=""/>
        <dsp:cNvSpPr/>
      </dsp:nvSpPr>
      <dsp:spPr>
        <a:xfrm>
          <a:off x="1826400" y="369852"/>
          <a:ext cx="338283" cy="412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826400" y="452337"/>
        <a:ext cx="236798" cy="247453"/>
      </dsp:txXfrm>
    </dsp:sp>
    <dsp:sp modelId="{FB5E2820-6D4B-426D-9FB4-AE2CA72EFC7F}">
      <dsp:nvSpPr>
        <dsp:cNvPr id="0" name=""/>
        <dsp:cNvSpPr/>
      </dsp:nvSpPr>
      <dsp:spPr>
        <a:xfrm>
          <a:off x="2305103" y="0"/>
          <a:ext cx="1662996" cy="115212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Nível de especificidade do ativo  intermediário</a:t>
          </a:r>
          <a:endParaRPr lang="pt-BR" sz="1500" kern="1200" dirty="0"/>
        </a:p>
      </dsp:txBody>
      <dsp:txXfrm>
        <a:off x="2338848" y="33745"/>
        <a:ext cx="1595506" cy="1084638"/>
      </dsp:txXfrm>
    </dsp:sp>
    <dsp:sp modelId="{C846E16B-DC53-4996-8453-A3DF2DD14EAD}">
      <dsp:nvSpPr>
        <dsp:cNvPr id="0" name=""/>
        <dsp:cNvSpPr/>
      </dsp:nvSpPr>
      <dsp:spPr>
        <a:xfrm>
          <a:off x="4142337" y="369852"/>
          <a:ext cx="369382" cy="4124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142337" y="452337"/>
        <a:ext cx="258567" cy="247453"/>
      </dsp:txXfrm>
    </dsp:sp>
    <dsp:sp modelId="{EA1C1B6D-A1C3-420A-94A4-99AE76EC0B26}">
      <dsp:nvSpPr>
        <dsp:cNvPr id="0" name=""/>
        <dsp:cNvSpPr/>
      </dsp:nvSpPr>
      <dsp:spPr>
        <a:xfrm>
          <a:off x="4665049" y="0"/>
          <a:ext cx="1662996" cy="115212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Mercado híbrido</a:t>
          </a:r>
          <a:endParaRPr lang="pt-BR" sz="1800" kern="1200" dirty="0"/>
        </a:p>
      </dsp:txBody>
      <dsp:txXfrm>
        <a:off x="4698794" y="33745"/>
        <a:ext cx="1595506" cy="1084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10824-BAC4-43EA-946D-0C0B9CD3BCED}">
      <dsp:nvSpPr>
        <dsp:cNvPr id="0" name=""/>
        <dsp:cNvSpPr/>
      </dsp:nvSpPr>
      <dsp:spPr>
        <a:xfrm>
          <a:off x="5569" y="76677"/>
          <a:ext cx="1664622" cy="9987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K</a:t>
          </a:r>
          <a:r>
            <a:rPr lang="pt-BR" sz="1800" kern="1200" baseline="-25000" dirty="0" smtClean="0"/>
            <a:t>3</a:t>
          </a:r>
          <a:r>
            <a:rPr lang="pt-BR" sz="1800" kern="1200" dirty="0" smtClean="0"/>
            <a:t> &gt; k</a:t>
          </a:r>
          <a:r>
            <a:rPr lang="pt-BR" sz="1800" kern="1200" baseline="-25000" dirty="0" smtClean="0"/>
            <a:t>2</a:t>
          </a:r>
          <a:r>
            <a:rPr lang="pt-BR" sz="1800" kern="1200" dirty="0" smtClean="0"/>
            <a:t> &gt; K</a:t>
          </a:r>
          <a:r>
            <a:rPr lang="pt-BR" sz="1800" kern="1200" baseline="-25000" dirty="0" smtClean="0"/>
            <a:t>1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34822" y="105930"/>
        <a:ext cx="1606116" cy="940267"/>
      </dsp:txXfrm>
    </dsp:sp>
    <dsp:sp modelId="{56496DEE-FC34-4C49-BCFE-B6C1473D7050}">
      <dsp:nvSpPr>
        <dsp:cNvPr id="0" name=""/>
        <dsp:cNvSpPr/>
      </dsp:nvSpPr>
      <dsp:spPr>
        <a:xfrm rot="21506667">
          <a:off x="1828646" y="338180"/>
          <a:ext cx="336179" cy="412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828665" y="422114"/>
        <a:ext cx="235325" cy="247696"/>
      </dsp:txXfrm>
    </dsp:sp>
    <dsp:sp modelId="{FB5E2820-6D4B-426D-9FB4-AE2CA72EFC7F}">
      <dsp:nvSpPr>
        <dsp:cNvPr id="0" name=""/>
        <dsp:cNvSpPr/>
      </dsp:nvSpPr>
      <dsp:spPr>
        <a:xfrm>
          <a:off x="2304259" y="14253"/>
          <a:ext cx="1664622" cy="99877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Nível de especificidade do ativo  elevado</a:t>
          </a:r>
          <a:endParaRPr lang="pt-BR" sz="1500" kern="1200" dirty="0"/>
        </a:p>
      </dsp:txBody>
      <dsp:txXfrm>
        <a:off x="2333512" y="43506"/>
        <a:ext cx="1606116" cy="940267"/>
      </dsp:txXfrm>
    </dsp:sp>
    <dsp:sp modelId="{C846E16B-DC53-4996-8453-A3DF2DD14EAD}">
      <dsp:nvSpPr>
        <dsp:cNvPr id="0" name=""/>
        <dsp:cNvSpPr/>
      </dsp:nvSpPr>
      <dsp:spPr>
        <a:xfrm rot="80059">
          <a:off x="4144631" y="335049"/>
          <a:ext cx="372796" cy="412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144646" y="416312"/>
        <a:ext cx="260957" cy="247696"/>
      </dsp:txXfrm>
    </dsp:sp>
    <dsp:sp modelId="{EA1C1B6D-A1C3-420A-94A4-99AE76EC0B26}">
      <dsp:nvSpPr>
        <dsp:cNvPr id="0" name=""/>
        <dsp:cNvSpPr/>
      </dsp:nvSpPr>
      <dsp:spPr>
        <a:xfrm>
          <a:off x="4672081" y="69406"/>
          <a:ext cx="1664622" cy="99877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Hierarquia</a:t>
          </a:r>
          <a:endParaRPr lang="pt-BR" sz="1800" kern="1200" dirty="0"/>
        </a:p>
      </dsp:txBody>
      <dsp:txXfrm>
        <a:off x="4701334" y="98659"/>
        <a:ext cx="1606116" cy="940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C77E6-23F3-446F-816C-E4310E1B7AE4}">
      <dsp:nvSpPr>
        <dsp:cNvPr id="0" name=""/>
        <dsp:cNvSpPr/>
      </dsp:nvSpPr>
      <dsp:spPr>
        <a:xfrm>
          <a:off x="0" y="67190"/>
          <a:ext cx="8064896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Os atributos das transações (análise do custo de transação) leva a estruturas diferentes de coordenação.</a:t>
          </a:r>
          <a:endParaRPr lang="pt-BR" sz="2600" kern="1200" dirty="0"/>
        </a:p>
      </dsp:txBody>
      <dsp:txXfrm>
        <a:off x="75734" y="142924"/>
        <a:ext cx="7913428" cy="1399952"/>
      </dsp:txXfrm>
    </dsp:sp>
    <dsp:sp modelId="{0C69C895-EFE6-4240-8453-B9D7D3B289E8}">
      <dsp:nvSpPr>
        <dsp:cNvPr id="0" name=""/>
        <dsp:cNvSpPr/>
      </dsp:nvSpPr>
      <dsp:spPr>
        <a:xfrm>
          <a:off x="0" y="1693490"/>
          <a:ext cx="8064896" cy="15514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Três formas de coordenação:</a:t>
          </a:r>
          <a:endParaRPr lang="pt-BR" sz="2600" kern="1200" dirty="0"/>
        </a:p>
      </dsp:txBody>
      <dsp:txXfrm>
        <a:off x="75734" y="1769224"/>
        <a:ext cx="7913428" cy="1399952"/>
      </dsp:txXfrm>
    </dsp:sp>
    <dsp:sp modelId="{AF9342AB-04A9-49CD-B956-3913E7D99A95}">
      <dsp:nvSpPr>
        <dsp:cNvPr id="0" name=""/>
        <dsp:cNvSpPr/>
      </dsp:nvSpPr>
      <dsp:spPr>
        <a:xfrm>
          <a:off x="0" y="3244910"/>
          <a:ext cx="8064896" cy="263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a) O </a:t>
          </a:r>
          <a:r>
            <a:rPr lang="pt-BR" sz="2000" b="1" kern="1200" dirty="0" smtClean="0"/>
            <a:t>mercado </a:t>
          </a:r>
          <a:r>
            <a:rPr lang="pt-BR" sz="2000" kern="1200" dirty="0" smtClean="0"/>
            <a:t>(estágios verticais conduzidos por partes autônomas, ou seja, a empresa compra no mercado o insumo que necessita); 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b) A </a:t>
          </a:r>
          <a:r>
            <a:rPr lang="pt-BR" sz="2000" b="1" kern="1200" dirty="0" smtClean="0"/>
            <a:t>integração vertical </a:t>
          </a:r>
          <a:r>
            <a:rPr lang="pt-BR" sz="2000" kern="1200" dirty="0" smtClean="0"/>
            <a:t>(estágios unidos em uma única firma, ou seja, a empresa produz internamente o insumo que necessita); 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c) As </a:t>
          </a:r>
          <a:r>
            <a:rPr lang="pt-BR" sz="2000" b="1" kern="1200" dirty="0" smtClean="0"/>
            <a:t>formas híbridas</a:t>
          </a:r>
          <a:r>
            <a:rPr lang="pt-BR" sz="2000" kern="1200" dirty="0" smtClean="0"/>
            <a:t>, como contratos, parcerias, franquias e joint-ventures (a empresa estabelece um contrato de fornecimento do insumo que necessita com uma outra empresa).</a:t>
          </a:r>
          <a:endParaRPr lang="pt-BR" sz="2000" kern="1200" dirty="0"/>
        </a:p>
      </dsp:txBody>
      <dsp:txXfrm>
        <a:off x="0" y="3244910"/>
        <a:ext cx="8064896" cy="2637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06AE4-C13D-4EEB-BCF6-2D36EF6C5EDB}">
      <dsp:nvSpPr>
        <dsp:cNvPr id="0" name=""/>
        <dsp:cNvSpPr/>
      </dsp:nvSpPr>
      <dsp:spPr>
        <a:xfrm>
          <a:off x="0" y="26345"/>
          <a:ext cx="6645297" cy="7792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/>
            <a:t>Teoria da firma tradicional  e a visão da firma como um nexo de contratos</a:t>
          </a:r>
          <a:endParaRPr lang="pt-BR" sz="1800" kern="1200"/>
        </a:p>
      </dsp:txBody>
      <dsp:txXfrm>
        <a:off x="38038" y="64383"/>
        <a:ext cx="6569221" cy="703143"/>
      </dsp:txXfrm>
    </dsp:sp>
    <dsp:sp modelId="{833F1769-F08D-4C3D-A596-0DA0F71B35E5}">
      <dsp:nvSpPr>
        <dsp:cNvPr id="0" name=""/>
        <dsp:cNvSpPr/>
      </dsp:nvSpPr>
      <dsp:spPr>
        <a:xfrm>
          <a:off x="0" y="857405"/>
          <a:ext cx="6645297" cy="77921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i="1" kern="1200" smtClean="0"/>
            <a:t>O mundo real, e inclusive o agrícola, é muitas vezes coordenado através de </a:t>
          </a:r>
          <a:r>
            <a:rPr lang="pt-BR" sz="1800" b="1" i="1" kern="1200" smtClean="0"/>
            <a:t>CONTRATOS</a:t>
          </a:r>
          <a:r>
            <a:rPr lang="pt-BR" sz="1800" i="1" kern="1200" smtClean="0"/>
            <a:t>.</a:t>
          </a:r>
          <a:endParaRPr lang="pt-BR" sz="1800" kern="1200"/>
        </a:p>
      </dsp:txBody>
      <dsp:txXfrm>
        <a:off x="38038" y="895443"/>
        <a:ext cx="6569221" cy="703143"/>
      </dsp:txXfrm>
    </dsp:sp>
    <dsp:sp modelId="{054BB59C-2195-406F-8EB7-E953F06A69EF}">
      <dsp:nvSpPr>
        <dsp:cNvPr id="0" name=""/>
        <dsp:cNvSpPr/>
      </dsp:nvSpPr>
      <dsp:spPr>
        <a:xfrm>
          <a:off x="0" y="1688465"/>
          <a:ext cx="6645297" cy="77921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smtClean="0"/>
            <a:t>Análise da coordenação dos SAG Agrícolas – metodologia PENSA</a:t>
          </a:r>
          <a:endParaRPr lang="pt-BR" sz="1800" kern="1200"/>
        </a:p>
      </dsp:txBody>
      <dsp:txXfrm>
        <a:off x="38038" y="1726503"/>
        <a:ext cx="6569221" cy="703143"/>
      </dsp:txXfrm>
    </dsp:sp>
    <dsp:sp modelId="{20026EC6-9F4B-41F5-8420-661E5C7E051B}">
      <dsp:nvSpPr>
        <dsp:cNvPr id="0" name=""/>
        <dsp:cNvSpPr/>
      </dsp:nvSpPr>
      <dsp:spPr>
        <a:xfrm>
          <a:off x="0" y="2519525"/>
          <a:ext cx="6645297" cy="7792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1" kern="1200" smtClean="0"/>
            <a:t>Análise da estrutura híbrida</a:t>
          </a:r>
          <a:endParaRPr lang="pt-BR" sz="1800" kern="1200"/>
        </a:p>
      </dsp:txBody>
      <dsp:txXfrm>
        <a:off x="38038" y="2557563"/>
        <a:ext cx="6569221" cy="703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404ECF9D-BC85-4B94-913F-B4F80689B9ED}" type="datetime1">
              <a:rPr lang="pt-BR" smtClean="0"/>
              <a:t>17/06/2024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9C679768-A2FC-4D08-91F6-8DCE6C566B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0ED0E4E-9FA4-4E18-8E08-0174AAFE0234}" type="datetime1">
              <a:rPr lang="pt-BR" smtClean="0"/>
              <a:pPr/>
              <a:t>17/06/2024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DF61EA0F-A667-4B49-8422-0062BC55E249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11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4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2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BR" sz="1800" noProof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Clique para editar o texto Mestre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482A46-B58D-44BD-B615-3FF4A9AD9F87}" type="datetime1">
              <a:rPr lang="pt-BR" noProof="0" smtClean="0"/>
              <a:t>17/06/2024</a:t>
            </a:fld>
            <a:endParaRPr lang="pt-BR" noProof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8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/>
          </a:p>
        </p:txBody>
      </p:sp>
      <p:sp>
        <p:nvSpPr>
          <p:cNvPr id="10" name="Retâ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Clique para editar o texto Mestre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9538" y="0"/>
            <a:ext cx="2181091" cy="18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BR" sz="1800" noProof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F2C18FD-3251-4E35-9645-42B1EAF08154}" type="datetime1">
              <a:rPr lang="pt-BR" noProof="0" smtClean="0"/>
              <a:t>17/06/2024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11678583_Cadernos_da_Universidade_do_Cafe_201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17650" cy="64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ATENÇÃO: QUESTIONÁRIO INDIVIDUAL NO STOA E DISCUSSÃO EM GRUPO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5" y="151119"/>
            <a:ext cx="11784007" cy="6628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30440" y="1994519"/>
            <a:ext cx="6261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DIA 17/06 - entrega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7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39496" y="1323756"/>
            <a:ext cx="6876288" cy="640080"/>
          </a:xfrm>
        </p:spPr>
        <p:txBody>
          <a:bodyPr rtlCol="0">
            <a:noAutofit/>
          </a:bodyPr>
          <a:lstStyle/>
          <a:p>
            <a:pPr rtl="0"/>
            <a:r>
              <a:rPr lang="pt-BR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PAPEL DOS CONTRATOS </a:t>
            </a:r>
            <a:br>
              <a:rPr lang="pt-BR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t-BR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coordenação agronegócio</a:t>
            </a:r>
            <a:endParaRPr lang="pt-BR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64992533"/>
              </p:ext>
            </p:extLst>
          </p:nvPr>
        </p:nvGraphicFramePr>
        <p:xfrm>
          <a:off x="420520" y="2521527"/>
          <a:ext cx="6645297" cy="332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5784" y="789595"/>
            <a:ext cx="4631418" cy="424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7870365" y="5172562"/>
            <a:ext cx="372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 TEORIA DA FIRMA TRADICIONAL NÃO FOCA A ORGANIZAÇÃO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391795" y="6188225"/>
            <a:ext cx="5039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(anotações dos principais parágrafos do artigo )</a:t>
            </a:r>
          </a:p>
        </p:txBody>
      </p:sp>
    </p:spTree>
    <p:extLst>
      <p:ext uri="{BB962C8B-B14F-4D97-AF65-F5344CB8AC3E}">
        <p14:creationId xmlns:p14="http://schemas.microsoft.com/office/powerpoint/2010/main" val="2574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79" y="2393238"/>
            <a:ext cx="8484958" cy="19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62921" y="1886812"/>
            <a:ext cx="7620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Texto para discussão: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QUESTIONÁRIO: C, D, E, D, B, I, H, F, A1, 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515" t="16318" r="3568" b="29608"/>
          <a:stretch/>
        </p:blipFill>
        <p:spPr>
          <a:xfrm>
            <a:off x="0" y="1435608"/>
            <a:ext cx="12192000" cy="48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2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00" y="22499"/>
            <a:ext cx="4634508" cy="10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90" y="1863713"/>
            <a:ext cx="9463671" cy="47053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6341" y="1389184"/>
            <a:ext cx="455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USO ATUAL DA FUNÇÃO DE PRODUÇÃO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216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795"/>
            <a:ext cx="11198140" cy="47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39496" y="1323756"/>
            <a:ext cx="6876288" cy="640080"/>
          </a:xfrm>
        </p:spPr>
        <p:txBody>
          <a:bodyPr rtlCol="0">
            <a:noAutofit/>
          </a:bodyPr>
          <a:lstStyle/>
          <a:p>
            <a:pPr rtl="0"/>
            <a:r>
              <a:rPr lang="pt-BR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PAPEL DOS CONTRATOS </a:t>
            </a:r>
            <a:br>
              <a:rPr lang="pt-BR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t-BR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coordenação agronegócio</a:t>
            </a:r>
            <a:endParaRPr lang="pt-BR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Espaço reservado para conteúdo 17"/>
          <p:cNvSpPr txBox="1">
            <a:spLocks/>
          </p:cNvSpPr>
          <p:nvPr/>
        </p:nvSpPr>
        <p:spPr>
          <a:xfrm>
            <a:off x="406399" y="2484582"/>
            <a:ext cx="7225323" cy="410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PAPEL DOS PREÇOS COMO COORDENADOR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TEORIA DA FIRMA TRADICIONAL: </a:t>
            </a:r>
            <a:r>
              <a:rPr lang="pt-BR" sz="2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papel </a:t>
            </a:r>
            <a:r>
              <a:rPr lang="pt-BR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dos preços na alocação eficiente dos recursos</a:t>
            </a:r>
            <a:r>
              <a:rPr lang="pt-BR" sz="2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firma do mundo real não se assemelhava em nada à firma da teoria neoclássica. Se quiséssemos discutir estratégias, estruturas internas das organizações ou mesmo relações </a:t>
            </a:r>
            <a:r>
              <a:rPr lang="pt-BR" sz="18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inter-organizacionais</a:t>
            </a:r>
            <a:r>
              <a:rPr lang="pt-BR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 as ferramentas da teoria da firma mostravam-se impróprias</a:t>
            </a:r>
            <a:r>
              <a:rPr lang="pt-BR" sz="1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.”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“Como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afirma Harold </a:t>
            </a:r>
            <a:r>
              <a:rPr lang="pt-B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Demsetz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(1995), a teoria da firma foi desenhada e se presta ao estudo da sua existência e do </a:t>
            </a:r>
            <a:r>
              <a:rPr lang="pt-BR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funcionamento dos mercados e não do funcionamento intrínseco das organizações do mundo real</a:t>
            </a:r>
            <a:r>
              <a:rPr lang="pt-B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.“</a:t>
            </a:r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00" y="39864"/>
            <a:ext cx="4222445" cy="387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7780459" y="4535055"/>
            <a:ext cx="370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 TEORIA DA FIRMA TRADICIONAL NÃO FOCA NA ORGANIZAÇÃO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2376584" y="6216196"/>
            <a:ext cx="5039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(anotações dos principais parágrafos do artigo )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56" y="1196752"/>
            <a:ext cx="849971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5985471" cy="640080"/>
          </a:xfrm>
        </p:spPr>
        <p:txBody>
          <a:bodyPr/>
          <a:lstStyle/>
          <a:p>
            <a:r>
              <a:rPr lang="pt-BR" b="1" dirty="0" smtClean="0"/>
              <a:t>PAPEL DOS CONTRATOS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695833" y="1454858"/>
            <a:ext cx="6159688" cy="47534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VISÃO DA ESTRUTURA ORGANIZACIONAL DA FIRMA</a:t>
            </a:r>
          </a:p>
          <a:p>
            <a:pPr>
              <a:lnSpc>
                <a:spcPct val="100000"/>
              </a:lnSpc>
            </a:pPr>
            <a:r>
              <a:rPr lang="pt-BR" sz="2100" i="1" dirty="0" smtClean="0"/>
              <a:t>“Se </a:t>
            </a:r>
            <a:r>
              <a:rPr lang="pt-BR" sz="2100" i="1" dirty="0"/>
              <a:t>a teoria neoclássica da firma não foi </a:t>
            </a:r>
            <a:r>
              <a:rPr lang="pt-BR" sz="2100" i="1" dirty="0" smtClean="0"/>
              <a:t>desenhada </a:t>
            </a:r>
            <a:r>
              <a:rPr lang="pt-BR" sz="2100" i="1" dirty="0"/>
              <a:t>para estudar a firma do mundo real e nem o seu funcionamento interno, quais </a:t>
            </a:r>
            <a:r>
              <a:rPr lang="pt-BR" sz="2100" b="1" i="1" dirty="0"/>
              <a:t>as teorias que se prestam para tal análise</a:t>
            </a:r>
            <a:r>
              <a:rPr lang="pt-BR" sz="2100" i="1" dirty="0" smtClean="0"/>
              <a:t>?</a:t>
            </a:r>
          </a:p>
          <a:p>
            <a:pPr>
              <a:lnSpc>
                <a:spcPct val="100000"/>
              </a:lnSpc>
            </a:pPr>
            <a:r>
              <a:rPr lang="pt-BR" sz="2100" i="1" dirty="0" smtClean="0"/>
              <a:t>Quais </a:t>
            </a:r>
            <a:r>
              <a:rPr lang="pt-BR" sz="2100" i="1" dirty="0"/>
              <a:t>as teorias que nos permitem estudar, formular e testar hipóteses a respeito das decisões sobre </a:t>
            </a:r>
            <a:r>
              <a:rPr lang="pt-BR" sz="2400" b="1" i="1" dirty="0"/>
              <a:t>formas alternativas de organizar a produção</a:t>
            </a:r>
            <a:r>
              <a:rPr lang="pt-BR" sz="2100" i="1" dirty="0" smtClean="0"/>
              <a:t>?</a:t>
            </a:r>
          </a:p>
          <a:p>
            <a:pPr>
              <a:lnSpc>
                <a:spcPct val="100000"/>
              </a:lnSpc>
            </a:pPr>
            <a:r>
              <a:rPr lang="pt-BR" sz="2100" i="1" dirty="0" smtClean="0"/>
              <a:t>Como </a:t>
            </a:r>
            <a:r>
              <a:rPr lang="pt-BR" sz="2100" i="1" dirty="0"/>
              <a:t>avaliar se a produção deve ser organizada na forma de uma rede de firmas independentes, ou se a firma deve fazer todas, ou algumas, das etapas de produção? </a:t>
            </a:r>
            <a:r>
              <a:rPr lang="pt-BR" sz="2100" i="1" dirty="0" smtClean="0"/>
              <a:t>“</a:t>
            </a:r>
          </a:p>
          <a:p>
            <a:pPr>
              <a:lnSpc>
                <a:spcPct val="100000"/>
              </a:lnSpc>
            </a:pPr>
            <a:r>
              <a:rPr lang="pt-BR" sz="2400" b="1" dirty="0" smtClean="0"/>
              <a:t>Inicio dos estudos da arquitetura da estrutura organizacional da firma através de </a:t>
            </a:r>
            <a:r>
              <a:rPr lang="pt-BR" sz="2400" b="1" u="sng" dirty="0" smtClean="0"/>
              <a:t>Coase</a:t>
            </a:r>
            <a:r>
              <a:rPr lang="pt-BR" sz="2400" b="1" dirty="0" smtClean="0"/>
              <a:t> e depois </a:t>
            </a:r>
            <a:r>
              <a:rPr lang="pt-BR" sz="2400" b="1" u="sng" dirty="0" smtClean="0"/>
              <a:t>Williamson </a:t>
            </a:r>
            <a:r>
              <a:rPr lang="pt-BR" sz="2400" b="1" dirty="0" smtClean="0"/>
              <a:t>(principais autores).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39864"/>
            <a:ext cx="4723782" cy="433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6888946" y="6023628"/>
            <a:ext cx="5039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(anotações dos principais parágrafos do artigo )</a:t>
            </a:r>
          </a:p>
        </p:txBody>
      </p:sp>
    </p:spTree>
    <p:extLst>
      <p:ext uri="{BB962C8B-B14F-4D97-AF65-F5344CB8AC3E}">
        <p14:creationId xmlns:p14="http://schemas.microsoft.com/office/powerpoint/2010/main" val="14278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32656"/>
            <a:ext cx="80069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84784"/>
            <a:ext cx="8347298" cy="379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00" y="22499"/>
            <a:ext cx="4634508" cy="10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098" y="477252"/>
            <a:ext cx="10294839" cy="6400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Base para a prova e realização do </a:t>
            </a:r>
            <a:r>
              <a:rPr lang="pt-BR" dirty="0" err="1" smtClean="0"/>
              <a:t>Exercicio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600020" y="1221477"/>
            <a:ext cx="11338996" cy="915707"/>
          </a:xfrm>
        </p:spPr>
        <p:txBody>
          <a:bodyPr>
            <a:normAutofit fontScale="92500"/>
          </a:bodyPr>
          <a:lstStyle/>
          <a:p>
            <a:r>
              <a:rPr lang="pt-BR" sz="3200" dirty="0" smtClean="0"/>
              <a:t>ARTIGOS BASE PARA A REALIZAÇÃO DO EXERCÍCIOS NO STOA: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623" y="2241329"/>
            <a:ext cx="5548943" cy="407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62" y="2299063"/>
            <a:ext cx="2615388" cy="3686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CaixaDeTexto 5"/>
          <p:cNvSpPr txBox="1"/>
          <p:nvPr/>
        </p:nvSpPr>
        <p:spPr>
          <a:xfrm>
            <a:off x="1510362" y="6147605"/>
            <a:ext cx="175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CAPÍTULOS 1 A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93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5985471" cy="640080"/>
          </a:xfrm>
        </p:spPr>
        <p:txBody>
          <a:bodyPr/>
          <a:lstStyle/>
          <a:p>
            <a:r>
              <a:rPr lang="pt-BR" b="1" dirty="0" smtClean="0"/>
              <a:t>PAPEL DOS CONTRATOS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695833" y="1454858"/>
            <a:ext cx="6159688" cy="47534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FIRMA COMO UM NEXO DE CONTRATOS</a:t>
            </a:r>
          </a:p>
          <a:p>
            <a:pPr>
              <a:lnSpc>
                <a:spcPct val="100000"/>
              </a:lnSpc>
            </a:pPr>
            <a:r>
              <a:rPr lang="pt-BR" sz="2100" i="1" dirty="0" smtClean="0"/>
              <a:t>“A </a:t>
            </a:r>
            <a:r>
              <a:rPr lang="pt-BR" sz="2100" i="1" dirty="0"/>
              <a:t>partir da visão da firma como um “nexo de contratos” abriu-se a possibilidade do estudo das organizações como </a:t>
            </a:r>
            <a:r>
              <a:rPr lang="pt-BR" sz="2100" b="1" i="1" dirty="0"/>
              <a:t>“arranjos institucionais” que regem as transações</a:t>
            </a:r>
            <a:r>
              <a:rPr lang="pt-BR" sz="2100" i="1" dirty="0"/>
              <a:t>, seja por meio de contratos formais ou de </a:t>
            </a:r>
            <a:r>
              <a:rPr lang="pt-BR" sz="2100" i="1" dirty="0" smtClean="0"/>
              <a:t>acordos </a:t>
            </a:r>
            <a:r>
              <a:rPr lang="pt-BR" sz="2100" i="1" dirty="0"/>
              <a:t>informais, os primeiros amparados pela lei, o segundo amparado por salvaguardas </a:t>
            </a:r>
            <a:r>
              <a:rPr lang="pt-BR" sz="2100" i="1" dirty="0" err="1"/>
              <a:t>reputacionais</a:t>
            </a:r>
            <a:r>
              <a:rPr lang="pt-BR" sz="2100" i="1" dirty="0"/>
              <a:t> e outros mecanismos sociais</a:t>
            </a:r>
            <a:r>
              <a:rPr lang="pt-BR" sz="2100" i="1" dirty="0" smtClean="0"/>
              <a:t>.”</a:t>
            </a:r>
            <a:r>
              <a:rPr lang="pt-BR" sz="21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pt-BR" sz="2100" i="1" dirty="0" smtClean="0"/>
              <a:t>“As </a:t>
            </a:r>
            <a:r>
              <a:rPr lang="pt-BR" sz="2100" i="1" dirty="0"/>
              <a:t>instituições foram </a:t>
            </a:r>
            <a:r>
              <a:rPr lang="pt-BR" sz="2100" i="1" dirty="0" err="1"/>
              <a:t>re-introduzidas</a:t>
            </a:r>
            <a:r>
              <a:rPr lang="pt-BR" sz="2100" i="1" dirty="0"/>
              <a:t> na teoria microeconômica</a:t>
            </a:r>
            <a:r>
              <a:rPr lang="pt-BR" sz="2100" i="1" dirty="0" smtClean="0"/>
              <a:t>, </a:t>
            </a:r>
            <a:r>
              <a:rPr lang="pt-BR" sz="2100" i="1" dirty="0"/>
              <a:t>e passou-se a considerar a firma como um nexo de contratos cuja estrutura – forma de governança – varia de modo previsível de acordo com variáveis passíveis de análise, pautadas pelas regras institucionais</a:t>
            </a:r>
            <a:r>
              <a:rPr lang="pt-BR" sz="2100" i="1" dirty="0" smtClean="0"/>
              <a:t>.” </a:t>
            </a:r>
            <a:endParaRPr lang="pt-BR" sz="21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4" y="39864"/>
            <a:ext cx="4723782" cy="433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6888946" y="6228224"/>
            <a:ext cx="5039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(anotações dos principais parágrafos do artigo )</a:t>
            </a:r>
          </a:p>
        </p:txBody>
      </p:sp>
    </p:spTree>
    <p:extLst>
      <p:ext uri="{BB962C8B-B14F-4D97-AF65-F5344CB8AC3E}">
        <p14:creationId xmlns:p14="http://schemas.microsoft.com/office/powerpoint/2010/main" val="297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5985471" cy="640080"/>
          </a:xfrm>
        </p:spPr>
        <p:txBody>
          <a:bodyPr/>
          <a:lstStyle/>
          <a:p>
            <a:r>
              <a:rPr lang="pt-BR" b="1" dirty="0" smtClean="0"/>
              <a:t>2. </a:t>
            </a:r>
            <a:r>
              <a:rPr lang="pt-BR" sz="3600" dirty="0" smtClean="0"/>
              <a:t>Mercado x CONTRATOS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529044" y="2041235"/>
            <a:ext cx="5243683" cy="450248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i="1" dirty="0" smtClean="0"/>
              <a:t>O mundo real, e inclusive o agrícola, é muitas vezes coordenado através de </a:t>
            </a:r>
            <a:r>
              <a:rPr lang="pt-BR" sz="2000" b="1" i="1" dirty="0" smtClean="0"/>
              <a:t>CONTRATOS</a:t>
            </a:r>
            <a:r>
              <a:rPr lang="pt-BR" sz="2000" i="1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i="1" dirty="0" smtClean="0"/>
              <a:t>Há custos de operar via mercado como também para desenhar e acordar CONTRATOS.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i="1" dirty="0" smtClean="0"/>
              <a:t>Há contratos formais e informais.</a:t>
            </a:r>
          </a:p>
          <a:p>
            <a:pPr>
              <a:lnSpc>
                <a:spcPct val="100000"/>
              </a:lnSpc>
            </a:pPr>
            <a:endParaRPr lang="pt-BR" sz="4900" b="1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91" y="2133600"/>
            <a:ext cx="6144728" cy="343592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03564" y="58762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(*) </a:t>
            </a:r>
            <a:r>
              <a:rPr lang="pt-BR" dirty="0" smtClean="0"/>
              <a:t>extrações </a:t>
            </a:r>
            <a:r>
              <a:rPr lang="pt-BR" dirty="0"/>
              <a:t>de parágrafos do artigo para discussão da aula do dia 22/10.</a:t>
            </a:r>
          </a:p>
        </p:txBody>
      </p:sp>
    </p:spTree>
    <p:extLst>
      <p:ext uri="{BB962C8B-B14F-4D97-AF65-F5344CB8AC3E}">
        <p14:creationId xmlns:p14="http://schemas.microsoft.com/office/powerpoint/2010/main" val="1710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2499"/>
            <a:ext cx="4634508" cy="10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2 - EUA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844825"/>
            <a:ext cx="75152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81168" y="5579949"/>
            <a:ext cx="7501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EUA: Gado -&gt; Arroz -&gt; Algodão -&gt; </a:t>
            </a:r>
            <a:r>
              <a:rPr lang="pt-BR" dirty="0" smtClean="0"/>
              <a:t>Frutas  </a:t>
            </a:r>
            <a:r>
              <a:rPr lang="pt-BR" dirty="0"/>
              <a:t>-&gt; </a:t>
            </a:r>
            <a:r>
              <a:rPr lang="pt-BR" dirty="0" smtClean="0"/>
              <a:t>Suínos </a:t>
            </a:r>
            <a:r>
              <a:rPr lang="pt-BR" dirty="0"/>
              <a:t>-&gt; Aves -&gt; Açúcar</a:t>
            </a:r>
          </a:p>
          <a:p>
            <a:r>
              <a:rPr lang="pt-BR" dirty="0"/>
              <a:t>&lt; (% de contratos)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Tabelas  3 - Brasil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268760"/>
            <a:ext cx="7467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81167" y="5579949"/>
            <a:ext cx="743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BRASIL: SOJA-&gt; Carne/Frango/Ovo -&gt; </a:t>
            </a:r>
            <a:r>
              <a:rPr lang="pt-BR" dirty="0" smtClean="0"/>
              <a:t>Tomate Industrial </a:t>
            </a:r>
            <a:r>
              <a:rPr lang="pt-BR" dirty="0"/>
              <a:t>-&gt; Vinho /Terra</a:t>
            </a:r>
          </a:p>
          <a:p>
            <a:r>
              <a:rPr lang="pt-BR" dirty="0"/>
              <a:t>&lt; (% de contratos)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Tabelas 2 e 3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2063553" y="1988841"/>
            <a:ext cx="7704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EUA: Gado -&gt; Arroz -&gt; Algodão -&gt; Fruta  -&gt; </a:t>
            </a:r>
            <a:r>
              <a:rPr lang="pt-BR" sz="2400" dirty="0" smtClean="0"/>
              <a:t>Suínos </a:t>
            </a:r>
            <a:r>
              <a:rPr lang="pt-BR" sz="2400" dirty="0"/>
              <a:t>-&gt; Aves -&gt; Açúcar</a:t>
            </a:r>
          </a:p>
          <a:p>
            <a:r>
              <a:rPr lang="pt-BR" sz="2400" dirty="0"/>
              <a:t>&lt; (% de contratos) &gt;</a:t>
            </a: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63553" y="3573017"/>
            <a:ext cx="8610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BRASIL: SOJA-&gt; Carne/Frango/Ovo -&gt; Tomate -&gt; Vinho /Terra</a:t>
            </a:r>
          </a:p>
          <a:p>
            <a:r>
              <a:rPr lang="pt-BR" sz="2400" dirty="0"/>
              <a:t>&lt; (% de contratos) &gt;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2499"/>
            <a:ext cx="4634508" cy="10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5985471" cy="640080"/>
          </a:xfrm>
        </p:spPr>
        <p:txBody>
          <a:bodyPr>
            <a:normAutofit/>
          </a:bodyPr>
          <a:lstStyle/>
          <a:p>
            <a:r>
              <a:rPr lang="pt-BR" sz="3600" b="1" dirty="0"/>
              <a:t>3</a:t>
            </a:r>
            <a:r>
              <a:rPr lang="pt-BR" sz="3600" b="1" dirty="0" smtClean="0"/>
              <a:t>. Evolução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732245" y="1485802"/>
            <a:ext cx="4874228" cy="51120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 smtClean="0"/>
              <a:t>VISÃO MACRO – regra dos jogos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A </a:t>
            </a:r>
            <a:r>
              <a:rPr lang="pt-BR" sz="2400" dirty="0"/>
              <a:t>primeira pode ser vista como de natureza </a:t>
            </a:r>
            <a:r>
              <a:rPr lang="pt-BR" sz="2400" dirty="0" err="1" smtClean="0"/>
              <a:t>macro-</a:t>
            </a:r>
            <a:r>
              <a:rPr lang="pt-BR" sz="2000" dirty="0" err="1" smtClean="0"/>
              <a:t>desenvolvimentista</a:t>
            </a:r>
            <a:r>
              <a:rPr lang="pt-BR" sz="2400" dirty="0" smtClean="0"/>
              <a:t> trabalhada </a:t>
            </a:r>
            <a:r>
              <a:rPr lang="pt-BR" sz="2400" dirty="0"/>
              <a:t>por Douglass North, que focaliza a origem</a:t>
            </a:r>
            <a:r>
              <a:rPr lang="pt-BR" sz="2400" dirty="0" smtClean="0"/>
              <a:t>, estruturação </a:t>
            </a:r>
            <a:r>
              <a:rPr lang="pt-BR" sz="2400" dirty="0"/>
              <a:t>e mudanças das instituições. A questão central é explicar </a:t>
            </a:r>
            <a:r>
              <a:rPr lang="pt-BR" sz="2400" dirty="0" smtClean="0"/>
              <a:t>a origem </a:t>
            </a:r>
            <a:r>
              <a:rPr lang="pt-BR" sz="2400" dirty="0"/>
              <a:t>e mudanças das instituições, vistas como as regras que </a:t>
            </a:r>
            <a:r>
              <a:rPr lang="pt-BR" sz="2400" dirty="0" smtClean="0"/>
              <a:t>pautam o </a:t>
            </a:r>
            <a:r>
              <a:rPr lang="pt-BR" sz="2400" dirty="0"/>
              <a:t>comportamento da sociedade. </a:t>
            </a:r>
            <a:endParaRPr lang="pt-BR" sz="9600" b="1" i="1" dirty="0"/>
          </a:p>
        </p:txBody>
      </p:sp>
      <p:sp>
        <p:nvSpPr>
          <p:cNvPr id="4" name="Retângulo 3"/>
          <p:cNvSpPr/>
          <p:nvPr/>
        </p:nvSpPr>
        <p:spPr>
          <a:xfrm>
            <a:off x="6317672" y="1334907"/>
            <a:ext cx="52370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VISÃO MICRO – </a:t>
            </a:r>
          </a:p>
          <a:p>
            <a:endParaRPr lang="pt-BR" sz="2000" b="1" i="1" dirty="0" smtClean="0"/>
          </a:p>
          <a:p>
            <a:r>
              <a:rPr lang="pt-BR" sz="2000" b="1" i="1" dirty="0" smtClean="0"/>
              <a:t>Unidade </a:t>
            </a:r>
            <a:r>
              <a:rPr lang="pt-BR" sz="2000" b="1" i="1" dirty="0"/>
              <a:t>básica de análise: </a:t>
            </a:r>
            <a:r>
              <a:rPr lang="pt-BR" sz="2000" b="1" i="1" dirty="0" smtClean="0"/>
              <a:t>transação / nexo de contratos</a:t>
            </a:r>
          </a:p>
          <a:p>
            <a:endParaRPr lang="pt-BR" sz="2000" b="1" i="1" dirty="0"/>
          </a:p>
          <a:p>
            <a:r>
              <a:rPr lang="pt-BR" sz="2000" dirty="0" smtClean="0"/>
              <a:t>A </a:t>
            </a:r>
            <a:r>
              <a:rPr lang="pt-BR" sz="2000" dirty="0"/>
              <a:t>segunda é de natureza </a:t>
            </a:r>
            <a:r>
              <a:rPr lang="pt-BR" sz="2000" dirty="0" err="1" smtClean="0"/>
              <a:t>microinstitucional</a:t>
            </a:r>
            <a:r>
              <a:rPr lang="pt-BR" sz="2000" dirty="0" smtClean="0"/>
              <a:t>, representada </a:t>
            </a:r>
            <a:r>
              <a:rPr lang="pt-BR" sz="2000" dirty="0"/>
              <a:t>pela economia das organizações, que estuda </a:t>
            </a:r>
            <a:r>
              <a:rPr lang="pt-BR" sz="2000" dirty="0" smtClean="0"/>
              <a:t>a natureza </a:t>
            </a:r>
            <a:r>
              <a:rPr lang="pt-BR" sz="2000" dirty="0"/>
              <a:t>explicativa dos diferentes arranjos institucionais observados</a:t>
            </a:r>
            <a:r>
              <a:rPr lang="pt-BR" sz="2000" dirty="0" smtClean="0"/>
              <a:t>. Esta </a:t>
            </a:r>
            <a:r>
              <a:rPr lang="pt-BR" sz="2000" dirty="0"/>
              <a:t>vertente tem contribuições de diversos autores como Oliver </a:t>
            </a:r>
            <a:r>
              <a:rPr lang="pt-BR" sz="2000" dirty="0" smtClean="0"/>
              <a:t>Williamson </a:t>
            </a:r>
            <a:r>
              <a:rPr lang="en-US" sz="2000" dirty="0" smtClean="0"/>
              <a:t>(</a:t>
            </a:r>
            <a:r>
              <a:rPr lang="en-US" sz="2000" dirty="0"/>
              <a:t>University of California-Berkeley), Harold </a:t>
            </a:r>
            <a:r>
              <a:rPr lang="en-US" sz="2000" dirty="0" err="1"/>
              <a:t>Demsetz</a:t>
            </a:r>
            <a:r>
              <a:rPr lang="en-US" sz="2000" dirty="0"/>
              <a:t> (UCLA), </a:t>
            </a:r>
            <a:r>
              <a:rPr lang="en-US" sz="2000" dirty="0" err="1" smtClean="0"/>
              <a:t>Yoram</a:t>
            </a:r>
            <a:r>
              <a:rPr lang="en-US" sz="2000" dirty="0" smtClean="0"/>
              <a:t> </a:t>
            </a:r>
            <a:r>
              <a:rPr lang="pt-BR" sz="2000" dirty="0" err="1" smtClean="0"/>
              <a:t>Barzel</a:t>
            </a:r>
            <a:r>
              <a:rPr lang="pt-BR" sz="2000" dirty="0" smtClean="0"/>
              <a:t> </a:t>
            </a:r>
            <a:r>
              <a:rPr lang="pt-BR" sz="2000" dirty="0"/>
              <a:t>(Washington </a:t>
            </a:r>
            <a:r>
              <a:rPr lang="pt-BR" sz="2000" dirty="0" err="1"/>
              <a:t>University</a:t>
            </a:r>
            <a:r>
              <a:rPr lang="pt-BR" sz="2000" dirty="0"/>
              <a:t>), e Claude </a:t>
            </a:r>
            <a:r>
              <a:rPr lang="pt-BR" sz="2000" dirty="0" err="1"/>
              <a:t>Menard</a:t>
            </a:r>
            <a:r>
              <a:rPr lang="pt-BR" sz="2000" dirty="0"/>
              <a:t> (Paris I-Sorbonne</a:t>
            </a:r>
            <a:r>
              <a:rPr lang="pt-BR" sz="2000" dirty="0" smtClean="0"/>
              <a:t>), entre </a:t>
            </a:r>
            <a:r>
              <a:rPr lang="pt-BR" sz="2000" dirty="0"/>
              <a:t>outros. </a:t>
            </a:r>
            <a:endParaRPr lang="pt-BR" sz="8800" b="1" i="1" dirty="0"/>
          </a:p>
        </p:txBody>
      </p:sp>
      <p:sp>
        <p:nvSpPr>
          <p:cNvPr id="5" name="Retângulo 4"/>
          <p:cNvSpPr/>
          <p:nvPr/>
        </p:nvSpPr>
        <p:spPr>
          <a:xfrm>
            <a:off x="732245" y="6133778"/>
            <a:ext cx="1056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(*) </a:t>
            </a:r>
            <a:r>
              <a:rPr lang="pt-BR" dirty="0" smtClean="0"/>
              <a:t>extrações </a:t>
            </a:r>
            <a:r>
              <a:rPr lang="pt-BR" dirty="0"/>
              <a:t>de parágrafos do artigo para discussão da </a:t>
            </a:r>
            <a:r>
              <a:rPr lang="pt-BR" dirty="0" smtClean="0"/>
              <a:t>aula.</a:t>
            </a:r>
            <a:endParaRPr lang="pt-BR" dirty="0"/>
          </a:p>
        </p:txBody>
      </p:sp>
      <p:sp>
        <p:nvSpPr>
          <p:cNvPr id="7" name="Multiplicar 6"/>
          <p:cNvSpPr/>
          <p:nvPr/>
        </p:nvSpPr>
        <p:spPr>
          <a:xfrm>
            <a:off x="5156370" y="1554563"/>
            <a:ext cx="900205" cy="150348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3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5985471" cy="640080"/>
          </a:xfrm>
        </p:spPr>
        <p:txBody>
          <a:bodyPr>
            <a:normAutofit/>
          </a:bodyPr>
          <a:lstStyle/>
          <a:p>
            <a:r>
              <a:rPr lang="pt-BR" sz="3600" b="1" dirty="0"/>
              <a:t>3</a:t>
            </a:r>
            <a:r>
              <a:rPr lang="pt-BR" sz="3600" b="1" dirty="0" smtClean="0"/>
              <a:t>. Evolução </a:t>
            </a:r>
            <a:endParaRPr lang="pt-BR" sz="4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204" y="489946"/>
            <a:ext cx="6375103" cy="5733256"/>
          </a:xfrm>
          <a:prstGeom prst="rect">
            <a:avLst/>
          </a:prstGeom>
        </p:spPr>
      </p:pic>
      <p:sp>
        <p:nvSpPr>
          <p:cNvPr id="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1664603" y="6265976"/>
            <a:ext cx="131202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72204" y="6294155"/>
            <a:ext cx="6192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1. Williamson's 'cognitive map of contract</a:t>
            </a:r>
            <a:r>
              <a:rPr lang="en-US" sz="1600" dirty="0" smtClean="0"/>
              <a:t>':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 rot="19068475">
            <a:off x="6246811" y="1507373"/>
            <a:ext cx="15724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MONOPÓLIO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 rot="2756706">
            <a:off x="6528482" y="4990140"/>
            <a:ext cx="119776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EFICIENCIA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8148177" y="3946272"/>
            <a:ext cx="936104" cy="29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8387342" y="929660"/>
            <a:ext cx="696939" cy="316952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8105056" y="5505847"/>
            <a:ext cx="979225" cy="53765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Arredondado 16"/>
          <p:cNvSpPr/>
          <p:nvPr/>
        </p:nvSpPr>
        <p:spPr>
          <a:xfrm>
            <a:off x="8148177" y="2745600"/>
            <a:ext cx="1023532" cy="23774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Evolução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626317" y="1352481"/>
            <a:ext cx="5168577" cy="3977640"/>
          </a:xfrm>
        </p:spPr>
        <p:txBody>
          <a:bodyPr>
            <a:noAutofit/>
          </a:bodyPr>
          <a:lstStyle/>
          <a:p>
            <a:r>
              <a:rPr lang="pt-BR" sz="1400" i="1" dirty="0" smtClean="0"/>
              <a:t>“Um </a:t>
            </a:r>
            <a:r>
              <a:rPr lang="pt-BR" sz="1400" i="1" dirty="0"/>
              <a:t>exemplo de apropriação de quase rendas pode ser dado na agropecuária. Considere um pecuarista que recebe a oferta de um frigorífico para adotar uma tecnologia para a produção de um </a:t>
            </a:r>
            <a:r>
              <a:rPr lang="pt-BR" sz="1400" i="1" dirty="0" smtClean="0"/>
              <a:t>animal </a:t>
            </a:r>
            <a:r>
              <a:rPr lang="pt-BR" sz="1400" i="1" dirty="0"/>
              <a:t>precoce e com determinadas características. Para fazer parte do negócio, um investimento em ativos com grau de especificidade maior do que zero deve ser feito pelo pecuarista, para habilitá-lo a ofertar o produto para o frigorífico. Um preço P é definido antes do investimento. Na ausência de salvaguardas (nó A), o pecuarista poderá ficar exposto ao risco de receber – a posteriori – um preço menor do que o acordado, que cubra os seus custos fixos, mas que não lhe confere o retorno desejado. A diferença é apropriada pelo frigorífico, caso a alternativa do pecuarista seja o mercado para o produto commodity. O nó B é instável o que demanda a necessidade de um contrato com salvaguardas (migração para o nó C), ou a integração vertical, sendo P2&gt;P3</a:t>
            </a:r>
            <a:r>
              <a:rPr lang="pt-BR" sz="1400" i="1" dirty="0" smtClean="0"/>
              <a:t>.” </a:t>
            </a:r>
            <a:endParaRPr lang="pt-BR" sz="140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63" y="1261345"/>
            <a:ext cx="5350217" cy="40687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85463" y="5503330"/>
            <a:ext cx="545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K = especificidade do ativo – k&gt;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 = magnitude da salvaguarda (s=0 é sem salvaguardas)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873673" y="1985818"/>
            <a:ext cx="127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82182" y="5052291"/>
            <a:ext cx="8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Pag</a:t>
            </a:r>
            <a:r>
              <a:rPr lang="pt-BR" dirty="0" smtClean="0"/>
              <a:t> 28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509392" y="4405960"/>
            <a:ext cx="116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Com salvaguardas, o preço é menor.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286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2499"/>
            <a:ext cx="4634508" cy="10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Contribuições NEI para o Agronegócio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t-BR" b="1" u="sng" dirty="0" smtClean="0"/>
              <a:t>Abordagem dos contratos: </a:t>
            </a:r>
            <a:r>
              <a:rPr lang="pt-BR" dirty="0" smtClean="0"/>
              <a:t>transação unidade analítica;</a:t>
            </a:r>
          </a:p>
          <a:p>
            <a:r>
              <a:rPr lang="pt-BR" b="1" u="sng" dirty="0" smtClean="0"/>
              <a:t>Abordagem do sistema agroindustrial: </a:t>
            </a:r>
            <a:endParaRPr lang="en-US" b="1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45" y="2420888"/>
            <a:ext cx="76295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427562"/>
            <a:ext cx="484177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149081"/>
            <a:ext cx="5829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2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634082"/>
          </a:xfrm>
        </p:spPr>
        <p:txBody>
          <a:bodyPr/>
          <a:lstStyle/>
          <a:p>
            <a:r>
              <a:rPr lang="pt-BR" dirty="0" smtClean="0"/>
              <a:t>Texto para discussão: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974227" y="1849016"/>
            <a:ext cx="7620000" cy="4800600"/>
          </a:xfrm>
        </p:spPr>
        <p:txBody>
          <a:bodyPr/>
          <a:lstStyle/>
          <a:p>
            <a:r>
              <a:rPr lang="pt-BR" dirty="0" smtClean="0"/>
              <a:t>Análise do artigo do ´Prof. Décio Z.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4904"/>
            <a:ext cx="8520454" cy="40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11989"/>
            <a:ext cx="8484958" cy="19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8" y="1536192"/>
            <a:ext cx="10504346" cy="640080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REVISÃO – ANÁLISE DAS TRANSAÇÕES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98743" y="2783208"/>
            <a:ext cx="9130228" cy="382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734291" y="299520"/>
            <a:ext cx="4464496" cy="1077218"/>
          </a:xfrm>
          <a:prstGeom prst="rect">
            <a:avLst/>
          </a:prstGeom>
          <a:solidFill>
            <a:srgbClr val="4556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Análise do SAG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ESTUDO EM 4 ETAPAS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471827" y="3067095"/>
            <a:ext cx="7445143" cy="954107"/>
          </a:xfrm>
          <a:prstGeom prst="rect">
            <a:avLst/>
          </a:prstGeom>
          <a:solidFill>
            <a:srgbClr val="A6D408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ETAPA 2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ANÁLISE DAS TRANSAÇÕES - </a:t>
            </a:r>
            <a:r>
              <a:rPr lang="pt-BR" sz="2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Ts</a:t>
            </a:r>
            <a:endParaRPr lang="pt-BR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743" y="4901245"/>
            <a:ext cx="2448272" cy="830997"/>
          </a:xfrm>
          <a:prstGeom prst="rect">
            <a:avLst/>
          </a:prstGeom>
          <a:solidFill>
            <a:srgbClr val="A6D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ATRIBUTOS DAS TRANSAÇÕES</a:t>
            </a:r>
            <a:endParaRPr lang="pt-B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45434" y="5206883"/>
            <a:ext cx="2232248" cy="461665"/>
          </a:xfrm>
          <a:prstGeom prst="rect">
            <a:avLst/>
          </a:prstGeom>
          <a:solidFill>
            <a:srgbClr val="A6D408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COORDENAÇÃO</a:t>
            </a:r>
            <a:endParaRPr lang="pt-B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96847" y="5001657"/>
            <a:ext cx="3157615" cy="1200329"/>
          </a:xfrm>
          <a:prstGeom prst="rect">
            <a:avLst/>
          </a:prstGeom>
          <a:solidFill>
            <a:srgbClr val="A6D4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MECANISMOS DE INCENTIVOS &amp; MONITORAMENTO</a:t>
            </a:r>
            <a:endParaRPr lang="pt-B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96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5560" y="17190"/>
            <a:ext cx="7620000" cy="1143000"/>
          </a:xfrm>
        </p:spPr>
        <p:txBody>
          <a:bodyPr/>
          <a:lstStyle/>
          <a:p>
            <a:r>
              <a:rPr lang="pt-BR" dirty="0" smtClean="0"/>
              <a:t>Metodologia PENSA de análise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628800"/>
            <a:ext cx="75533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76" y="5517232"/>
            <a:ext cx="4634508" cy="10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3534" y="374165"/>
            <a:ext cx="6877119" cy="64008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1841823" y="1361717"/>
            <a:ext cx="4416552" cy="397764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302327" y="2877880"/>
            <a:ext cx="9840036" cy="382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-73891"/>
            <a:ext cx="9840036" cy="305259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81723" y="-73891"/>
            <a:ext cx="5760640" cy="1569660"/>
          </a:xfrm>
          <a:prstGeom prst="rect">
            <a:avLst/>
          </a:prstGeom>
          <a:solidFill>
            <a:srgbClr val="4556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Análise do </a:t>
            </a:r>
            <a:r>
              <a:rPr lang="pt-BR" sz="3200" dirty="0" smtClean="0">
                <a:solidFill>
                  <a:schemeClr val="bg1"/>
                </a:solidFill>
              </a:rPr>
              <a:t>SAG –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SISTEMA AGROINDUSTRIAL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ESTUDO </a:t>
            </a:r>
            <a:r>
              <a:rPr lang="pt-BR" sz="3200" b="1" dirty="0">
                <a:solidFill>
                  <a:schemeClr val="bg1"/>
                </a:solidFill>
              </a:rPr>
              <a:t>EM 4 ETAPAS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29803" y="5002038"/>
            <a:ext cx="3528392" cy="1569660"/>
          </a:xfrm>
          <a:prstGeom prst="rect">
            <a:avLst/>
          </a:prstGeom>
          <a:solidFill>
            <a:srgbClr val="F65A6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ETAPA 1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CARACTERIZAÇÃO COMPLETA DA SAG – desde as etapas, o ambiente institucional, organizacional, tecnológico e competitivo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77705" y="4283238"/>
            <a:ext cx="3528392" cy="1015663"/>
          </a:xfrm>
          <a:prstGeom prst="rect">
            <a:avLst/>
          </a:prstGeom>
          <a:solidFill>
            <a:srgbClr val="A6D40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ETAPA 2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ANÁLISE DAS TRANSAÇÕES – avalições das transações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25607" y="3482537"/>
            <a:ext cx="3528392" cy="1015663"/>
          </a:xfrm>
          <a:prstGeom prst="rect">
            <a:avLst/>
          </a:prstGeom>
          <a:solidFill>
            <a:srgbClr val="FFC50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ETAPA 3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Análise do Ambiente Institucional e sua interação com o SAG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627171" y="2714352"/>
            <a:ext cx="3528392" cy="1015663"/>
          </a:xfrm>
          <a:prstGeom prst="rect">
            <a:avLst/>
          </a:prstGeom>
          <a:solidFill>
            <a:srgbClr val="6CC8D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ETAPA 4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Etapa 4: Análise do desempenho e eficiência</a:t>
            </a:r>
          </a:p>
        </p:txBody>
      </p:sp>
    </p:spTree>
    <p:extLst>
      <p:ext uri="{BB962C8B-B14F-4D97-AF65-F5344CB8AC3E}">
        <p14:creationId xmlns:p14="http://schemas.microsoft.com/office/powerpoint/2010/main" val="31135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279" y="512711"/>
            <a:ext cx="10396175" cy="64008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3.1 Da Firma às Formas Híbridas: Evolução dos Estudos </a:t>
            </a:r>
            <a:br>
              <a:rPr lang="pt-BR" b="1" dirty="0"/>
            </a:br>
            <a:r>
              <a:rPr lang="pt-BR" b="1" dirty="0"/>
              <a:t>de Coordenação Agroindustrial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3" y="1708728"/>
            <a:ext cx="1066124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2" y="2775499"/>
            <a:ext cx="8770863" cy="33200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25" y="242776"/>
            <a:ext cx="936104" cy="134301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/>
          <p:cNvSpPr txBox="1"/>
          <p:nvPr/>
        </p:nvSpPr>
        <p:spPr>
          <a:xfrm rot="16200000">
            <a:off x="11296570" y="72961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Capitulo 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26830" y="1913287"/>
            <a:ext cx="4653499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 smtClean="0"/>
              <a:t>AMBIENTE ORGANIZACIONAL:</a:t>
            </a:r>
          </a:p>
          <a:p>
            <a:pPr algn="ctr"/>
            <a:r>
              <a:rPr lang="pt-BR" sz="1600" i="1" dirty="0" smtClean="0"/>
              <a:t>Os </a:t>
            </a:r>
            <a:r>
              <a:rPr lang="pt-BR" sz="1600" i="1" dirty="0"/>
              <a:t>segmentos do sistema se dão num ambiente onde atuam as organizações (associações, federações, cooperativas e sistemas de informações, entre outros)</a:t>
            </a:r>
          </a:p>
        </p:txBody>
      </p:sp>
      <p:sp>
        <p:nvSpPr>
          <p:cNvPr id="8" name="Retângulo 7"/>
          <p:cNvSpPr/>
          <p:nvPr/>
        </p:nvSpPr>
        <p:spPr>
          <a:xfrm>
            <a:off x="7152621" y="5118584"/>
            <a:ext cx="4571209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AMBIENTE INSTITUCIONAL:</a:t>
            </a:r>
          </a:p>
          <a:p>
            <a:pPr algn="ctr"/>
            <a:r>
              <a:rPr lang="pt-BR" dirty="0" smtClean="0"/>
              <a:t>As </a:t>
            </a:r>
            <a:r>
              <a:rPr lang="pt-BR" dirty="0"/>
              <a:t>instituições (cultura, tradições, nível educacional, sistema legal, costumes)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336224" y="3892766"/>
            <a:ext cx="3344105" cy="646331"/>
          </a:xfrm>
          <a:prstGeom prst="rect">
            <a:avLst/>
          </a:prstGeom>
          <a:solidFill>
            <a:srgbClr val="CC9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Descrição dos agentes e das suas relações comerciais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68174" y="506486"/>
            <a:ext cx="306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 Rounded MT Bold" panose="020F0704030504030204" pitchFamily="34" charset="0"/>
              </a:rPr>
              <a:t>SAG - DESENHO</a:t>
            </a:r>
            <a:endParaRPr lang="pt-BR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19536" y="0"/>
            <a:ext cx="10272464" cy="2084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99935" y="505109"/>
            <a:ext cx="4343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 SUB-SISTEMA ESTRITAMENTE COORDENADO - O ICÔNICO CASO ILLYCAFFÈ </a:t>
            </a:r>
          </a:p>
          <a:p>
            <a:endParaRPr lang="pt-BR" dirty="0"/>
          </a:p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prática o que ocorre é que o mercado </a:t>
            </a:r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se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incapaz de atender a esses novos níveis de exigências, que não são atendidos automaticamente, mas sim às custas de coordenação estrita dos sistemas de suprimento e de contratos entre fornecedores e indústrias, com clausulas detalhadas em relação aos atributos solicitados. 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22" y="3333841"/>
            <a:ext cx="5148064" cy="27547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295332" y="348409"/>
            <a:ext cx="6673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Neste sistema o café não segue pela rota chamada normal, das commodities, mas passa por caminhos muito diversos em função de padrões específicos exigidos pelas industrias, como é o caso da </a:t>
            </a:r>
            <a:r>
              <a:rPr lang="pt-BR" dirty="0" err="1"/>
              <a:t>Illy</a:t>
            </a:r>
            <a:r>
              <a:rPr lang="pt-BR" dirty="0"/>
              <a:t>. </a:t>
            </a:r>
          </a:p>
          <a:p>
            <a:r>
              <a:rPr lang="pt-BR" dirty="0"/>
              <a:t>São feitos controles e monitoramento com uma sintonia fina, pois, em face das exigências da indústria as características finais do café de qualidade, demandam muito rigor nas várias etapas do sistema. Daí chama-lo de, estritamente coordenado. O esquema abaixo mostra o modelo de subsistema estritamente coordenado vertical.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19536" y="5934671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https://www.researchgate.net/publication/311678583_Cadernos_da_Universidade_do_Cafe_2016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376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0131" y="1393608"/>
            <a:ext cx="60049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SUBSISTEMAS AGROALIMENTARES (SUBSAGS)</a:t>
            </a:r>
          </a:p>
          <a:p>
            <a:endParaRPr lang="pt-BR" sz="2000" dirty="0" smtClean="0"/>
          </a:p>
          <a:p>
            <a:r>
              <a:rPr lang="pt-BR" sz="2000" dirty="0" smtClean="0"/>
              <a:t>Com </a:t>
            </a:r>
            <a:r>
              <a:rPr lang="pt-BR" sz="2000" dirty="0"/>
              <a:t>o intenso processo de segmentação dos mercados consumidores e as respostas empresariais em termos de novos produtos e serviços, torna-se cada vez mais difícil </a:t>
            </a:r>
            <a:r>
              <a:rPr lang="pt-BR" sz="2000" dirty="0" smtClean="0"/>
              <a:t>generalizar os </a:t>
            </a:r>
            <a:r>
              <a:rPr lang="pt-BR" sz="2000" dirty="0" err="1" smtClean="0"/>
              <a:t>SAGs</a:t>
            </a:r>
            <a:r>
              <a:rPr lang="pt-BR" sz="2000" dirty="0" smtClean="0"/>
              <a:t> agrícolas como o do </a:t>
            </a:r>
            <a:r>
              <a:rPr lang="pt-BR" sz="2000" dirty="0"/>
              <a:t>“SAG do café”, “da carne bovina”, etc. </a:t>
            </a:r>
            <a:r>
              <a:rPr lang="pt-BR" sz="2400" b="1" i="1" dirty="0" smtClean="0"/>
              <a:t>Surgem </a:t>
            </a:r>
            <a:r>
              <a:rPr lang="pt-BR" sz="2400" b="1" i="1" dirty="0"/>
              <a:t>subsistemas agroalimentares (</a:t>
            </a:r>
            <a:r>
              <a:rPr lang="pt-BR" sz="2400" b="1" i="1" dirty="0" err="1"/>
              <a:t>subSAGs</a:t>
            </a:r>
            <a:r>
              <a:rPr lang="pt-BR" sz="2400" b="1" i="1" dirty="0"/>
              <a:t>) direcionados a um segmento de mercado específico e apresentando estruturas de gestão diferenciadas. </a:t>
            </a:r>
            <a:endParaRPr lang="pt-BR" sz="2400" b="1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i="1" dirty="0"/>
              <a:t>	</a:t>
            </a:r>
            <a:r>
              <a:rPr lang="pt-BR" sz="2400" b="1" i="1" dirty="0" smtClean="0"/>
              <a:t>Minimamente processados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i="1" dirty="0"/>
              <a:t>	</a:t>
            </a:r>
            <a:r>
              <a:rPr lang="pt-BR" sz="2400" b="1" i="1" dirty="0" smtClean="0"/>
              <a:t>Orgânicos certificados</a:t>
            </a:r>
            <a:endParaRPr lang="pt-BR" sz="2400" b="1" i="1" dirty="0"/>
          </a:p>
        </p:txBody>
      </p:sp>
      <p:sp>
        <p:nvSpPr>
          <p:cNvPr id="3" name="Retângulo 2"/>
          <p:cNvSpPr/>
          <p:nvPr/>
        </p:nvSpPr>
        <p:spPr>
          <a:xfrm>
            <a:off x="580131" y="602734"/>
            <a:ext cx="38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/>
              <a:t>3.2. O Estudo das Formas Híbridas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108" y="2594697"/>
            <a:ext cx="5423849" cy="28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3.2. O Estudo das Formas Híbridas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/>
          </p:nvPr>
        </p:nvSpPr>
        <p:spPr>
          <a:xfrm>
            <a:off x="1675567" y="1823536"/>
            <a:ext cx="7246759" cy="39776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CONTRATOS / BARTER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ALIANÇAS ESTRATÉGICAS/FRANQUIAS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KEREITSU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INTEGRAÇÃO PARCIAL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897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13601"/>
          <a:stretch/>
        </p:blipFill>
        <p:spPr>
          <a:xfrm>
            <a:off x="1983380" y="2142697"/>
            <a:ext cx="5153200" cy="419745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987562" y="3319555"/>
            <a:ext cx="5820507" cy="1631216"/>
          </a:xfrm>
          <a:prstGeom prst="rect">
            <a:avLst/>
          </a:prstGeom>
          <a:solidFill>
            <a:srgbClr val="DEF3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/>
              <a:t>Quanto maior o custo de transação, maior é o nível necessário de </a:t>
            </a:r>
            <a:r>
              <a:rPr lang="pt-BR" sz="4400" i="1" dirty="0"/>
              <a:t>COORDENAÇÃO.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27837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3970" y="2054652"/>
            <a:ext cx="2814508" cy="28145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93970" y="4978342"/>
            <a:ext cx="9031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Como compro um tomate orgânico e um tradicional?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QUAIS ATRIBUTOS ENVOLVER UMA TRANSAÇÃO DE TOMATE ORGÂNICO E UM TRADICIONAL?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913" y="2115439"/>
            <a:ext cx="4054782" cy="28083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48608" y="685800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Análise da transação: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10454" y="702011"/>
            <a:ext cx="13678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PRODUTOR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907284" y="685800"/>
            <a:ext cx="14560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ATACADISTA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5996354" y="870466"/>
            <a:ext cx="756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233746" y="5715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T2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71931" y="1322620"/>
            <a:ext cx="1187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QUEM TEM MAIS ATRIBUTOS NESSA TRANSAÇÃO PARA NEGOCIAR E, CONSEQUENTEMENTE, EXIGE MAIOR COORDENAÇÃO?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634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43000" y="290146"/>
            <a:ext cx="10303164" cy="10354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Análise das transações (especificidade) x Formas de Governança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871865" y="908720"/>
            <a:ext cx="4530471" cy="358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506">
              <a:lnSpc>
                <a:spcPct val="95825"/>
              </a:lnSpc>
              <a:spcBef>
                <a:spcPts val="1276"/>
              </a:spcBef>
            </a:pPr>
            <a:r>
              <a:rPr lang="pt-BR" spc="-4" dirty="0" err="1">
                <a:latin typeface="Times New Roman"/>
                <a:cs typeface="Times New Roman"/>
              </a:rPr>
              <a:t>V</a:t>
            </a:r>
            <a:r>
              <a:rPr lang="pt-BR" dirty="0" err="1">
                <a:latin typeface="Times New Roman"/>
                <a:cs typeface="Times New Roman"/>
              </a:rPr>
              <a:t>a</a:t>
            </a:r>
            <a:r>
              <a:rPr lang="pt-BR" spc="4" dirty="0" err="1">
                <a:latin typeface="Times New Roman"/>
                <a:cs typeface="Times New Roman"/>
              </a:rPr>
              <a:t>ri</a:t>
            </a:r>
            <a:r>
              <a:rPr lang="pt-BR" dirty="0" err="1">
                <a:latin typeface="Times New Roman"/>
                <a:cs typeface="Times New Roman"/>
              </a:rPr>
              <a:t>a</a:t>
            </a:r>
            <a:r>
              <a:rPr lang="pt-BR" spc="-9" dirty="0" err="1">
                <a:latin typeface="Times New Roman"/>
                <a:cs typeface="Times New Roman"/>
              </a:rPr>
              <a:t>ve</a:t>
            </a:r>
            <a:r>
              <a:rPr lang="pt-BR" dirty="0" err="1">
                <a:latin typeface="Times New Roman"/>
                <a:cs typeface="Times New Roman"/>
              </a:rPr>
              <a:t>l</a:t>
            </a:r>
            <a:r>
              <a:rPr lang="pt-BR" spc="136" dirty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cha</a:t>
            </a:r>
            <a:r>
              <a:rPr lang="pt-BR" spc="-9" dirty="0">
                <a:latin typeface="Times New Roman"/>
                <a:cs typeface="Times New Roman"/>
              </a:rPr>
              <a:t>ve</a:t>
            </a:r>
            <a:r>
              <a:rPr lang="pt-BR" dirty="0">
                <a:latin typeface="Times New Roman"/>
                <a:cs typeface="Times New Roman"/>
              </a:rPr>
              <a:t>: </a:t>
            </a:r>
            <a:r>
              <a:rPr lang="pt-BR" spc="123" dirty="0">
                <a:latin typeface="Times New Roman"/>
                <a:cs typeface="Times New Roman"/>
              </a:rPr>
              <a:t> </a:t>
            </a:r>
            <a:r>
              <a:rPr lang="pt-BR" i="1" dirty="0">
                <a:latin typeface="Times New Roman"/>
                <a:cs typeface="Times New Roman"/>
              </a:rPr>
              <a:t>k</a:t>
            </a:r>
            <a:r>
              <a:rPr lang="pt-BR" i="1" spc="29" dirty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=</a:t>
            </a:r>
            <a:r>
              <a:rPr lang="pt-BR" spc="24" dirty="0">
                <a:latin typeface="Times New Roman"/>
                <a:cs typeface="Times New Roman"/>
              </a:rPr>
              <a:t> </a:t>
            </a:r>
            <a:r>
              <a:rPr lang="pt-BR" spc="-9" dirty="0">
                <a:latin typeface="Times New Roman"/>
                <a:cs typeface="Times New Roman"/>
              </a:rPr>
              <a:t>e</a:t>
            </a:r>
            <a:r>
              <a:rPr lang="pt-BR" spc="4" dirty="0">
                <a:latin typeface="Times New Roman"/>
                <a:cs typeface="Times New Roman"/>
              </a:rPr>
              <a:t>s</a:t>
            </a:r>
            <a:r>
              <a:rPr lang="pt-BR" dirty="0">
                <a:latin typeface="Times New Roman"/>
                <a:cs typeface="Times New Roman"/>
              </a:rPr>
              <a:t>p</a:t>
            </a:r>
            <a:r>
              <a:rPr lang="pt-BR" spc="-9" dirty="0">
                <a:latin typeface="Times New Roman"/>
                <a:cs typeface="Times New Roman"/>
              </a:rPr>
              <a:t>e</a:t>
            </a:r>
            <a:r>
              <a:rPr lang="pt-BR" dirty="0">
                <a:latin typeface="Times New Roman"/>
                <a:cs typeface="Times New Roman"/>
              </a:rPr>
              <a:t>c</a:t>
            </a:r>
            <a:r>
              <a:rPr lang="pt-BR" spc="4" dirty="0">
                <a:latin typeface="Times New Roman"/>
                <a:cs typeface="Times New Roman"/>
              </a:rPr>
              <a:t>i</a:t>
            </a:r>
            <a:r>
              <a:rPr lang="pt-BR" spc="-9" dirty="0">
                <a:latin typeface="Times New Roman"/>
                <a:cs typeface="Times New Roman"/>
              </a:rPr>
              <a:t>f</a:t>
            </a:r>
            <a:r>
              <a:rPr lang="pt-BR" spc="4" dirty="0">
                <a:latin typeface="Times New Roman"/>
                <a:cs typeface="Times New Roman"/>
              </a:rPr>
              <a:t>ici</a:t>
            </a:r>
            <a:r>
              <a:rPr lang="pt-BR" dirty="0">
                <a:latin typeface="Times New Roman"/>
                <a:cs typeface="Times New Roman"/>
              </a:rPr>
              <a:t>dade</a:t>
            </a:r>
            <a:r>
              <a:rPr lang="pt-BR" spc="199" dirty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do</a:t>
            </a:r>
            <a:r>
              <a:rPr lang="pt-BR" spc="48" dirty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a</a:t>
            </a:r>
            <a:r>
              <a:rPr lang="pt-BR" spc="5" dirty="0">
                <a:latin typeface="Times New Roman"/>
                <a:cs typeface="Times New Roman"/>
              </a:rPr>
              <a:t>ti</a:t>
            </a:r>
            <a:r>
              <a:rPr lang="pt-BR" spc="-10" dirty="0">
                <a:latin typeface="Times New Roman"/>
                <a:cs typeface="Times New Roman"/>
              </a:rPr>
              <a:t>v</a:t>
            </a:r>
            <a:r>
              <a:rPr lang="pt-BR" dirty="0">
                <a:latin typeface="Times New Roman"/>
                <a:cs typeface="Times New Roman"/>
              </a:rPr>
              <a:t>o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642617" y="1700808"/>
          <a:ext cx="633670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/>
          </p:nvPr>
        </p:nvGraphicFramePr>
        <p:xfrm>
          <a:off x="2713881" y="3140968"/>
          <a:ext cx="633670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/>
          </p:nvPr>
        </p:nvGraphicFramePr>
        <p:xfrm>
          <a:off x="2642617" y="4725144"/>
          <a:ext cx="633670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6186" y="6021289"/>
            <a:ext cx="11482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spc="-4" dirty="0">
                <a:cs typeface="Times New Roman"/>
              </a:rPr>
              <a:t>C</a:t>
            </a:r>
            <a:r>
              <a:rPr lang="pt-BR" sz="1600" spc="-9" dirty="0">
                <a:cs typeface="Times New Roman"/>
              </a:rPr>
              <a:t>o</a:t>
            </a:r>
            <a:r>
              <a:rPr lang="pt-BR" sz="1600" dirty="0">
                <a:cs typeface="Times New Roman"/>
              </a:rPr>
              <a:t>n</a:t>
            </a:r>
            <a:r>
              <a:rPr lang="pt-BR" sz="1600" spc="-9" dirty="0">
                <a:cs typeface="Times New Roman"/>
              </a:rPr>
              <a:t>fo</a:t>
            </a:r>
            <a:r>
              <a:rPr lang="pt-BR" sz="1600" spc="14" dirty="0">
                <a:cs typeface="Times New Roman"/>
              </a:rPr>
              <a:t>r</a:t>
            </a:r>
            <a:r>
              <a:rPr lang="pt-BR" sz="1600" spc="-4" dirty="0">
                <a:cs typeface="Times New Roman"/>
              </a:rPr>
              <a:t>m</a:t>
            </a:r>
            <a:r>
              <a:rPr lang="pt-BR" sz="1600" dirty="0">
                <a:cs typeface="Times New Roman"/>
              </a:rPr>
              <a:t>e </a:t>
            </a:r>
            <a:r>
              <a:rPr lang="pt-BR" sz="1600" spc="192" dirty="0">
                <a:cs typeface="Times New Roman"/>
              </a:rPr>
              <a:t> </a:t>
            </a:r>
            <a:r>
              <a:rPr lang="pt-BR" sz="1600" b="1" i="1" dirty="0">
                <a:cs typeface="Times New Roman"/>
              </a:rPr>
              <a:t>k</a:t>
            </a:r>
            <a:r>
              <a:rPr lang="pt-BR" sz="1600" b="1" i="1" spc="31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au</a:t>
            </a:r>
            <a:r>
              <a:rPr lang="pt-BR" sz="1600" spc="-4" dirty="0">
                <a:cs typeface="Times New Roman"/>
              </a:rPr>
              <a:t>m</a:t>
            </a:r>
            <a:r>
              <a:rPr lang="pt-BR" sz="1600" spc="-9" dirty="0">
                <a:cs typeface="Times New Roman"/>
              </a:rPr>
              <a:t>e</a:t>
            </a:r>
            <a:r>
              <a:rPr lang="pt-BR" sz="1600" dirty="0">
                <a:cs typeface="Times New Roman"/>
              </a:rPr>
              <a:t>n</a:t>
            </a:r>
            <a:r>
              <a:rPr lang="pt-BR" sz="1600" spc="4" dirty="0">
                <a:cs typeface="Times New Roman"/>
              </a:rPr>
              <a:t>t</a:t>
            </a:r>
            <a:r>
              <a:rPr lang="pt-BR" sz="1600" dirty="0">
                <a:cs typeface="Times New Roman"/>
              </a:rPr>
              <a:t>a,</a:t>
            </a:r>
            <a:r>
              <a:rPr lang="pt-BR" sz="1600" spc="143" dirty="0">
                <a:cs typeface="Times New Roman"/>
              </a:rPr>
              <a:t> </a:t>
            </a:r>
            <a:r>
              <a:rPr lang="pt-BR" sz="1600" spc="-9" dirty="0">
                <a:cs typeface="Times New Roman"/>
              </a:rPr>
              <a:t>o</a:t>
            </a:r>
            <a:r>
              <a:rPr lang="pt-BR" sz="1600" dirty="0">
                <a:cs typeface="Times New Roman"/>
              </a:rPr>
              <a:t>s</a:t>
            </a:r>
            <a:r>
              <a:rPr lang="pt-BR" sz="1600" spc="60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cu</a:t>
            </a:r>
            <a:r>
              <a:rPr lang="pt-BR" sz="1600" spc="4" dirty="0">
                <a:cs typeface="Times New Roman"/>
              </a:rPr>
              <a:t>st</a:t>
            </a:r>
            <a:r>
              <a:rPr lang="pt-BR" sz="1600" spc="-9" dirty="0">
                <a:cs typeface="Times New Roman"/>
              </a:rPr>
              <a:t>o</a:t>
            </a:r>
            <a:r>
              <a:rPr lang="pt-BR" sz="1600" dirty="0">
                <a:cs typeface="Times New Roman"/>
              </a:rPr>
              <a:t>s</a:t>
            </a:r>
            <a:r>
              <a:rPr lang="pt-BR" sz="1600" spc="104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de</a:t>
            </a:r>
            <a:r>
              <a:rPr lang="pt-BR" sz="1600" spc="37" dirty="0">
                <a:cs typeface="Times New Roman"/>
              </a:rPr>
              <a:t> </a:t>
            </a:r>
            <a:r>
              <a:rPr lang="pt-BR" sz="1600" spc="4" dirty="0">
                <a:cs typeface="Times New Roman"/>
              </a:rPr>
              <a:t>s</a:t>
            </a:r>
            <a:r>
              <a:rPr lang="pt-BR" sz="1600" dirty="0">
                <a:cs typeface="Times New Roman"/>
              </a:rPr>
              <a:t>e</a:t>
            </a:r>
            <a:r>
              <a:rPr lang="pt-BR" sz="1600" spc="43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u</a:t>
            </a:r>
            <a:r>
              <a:rPr lang="pt-BR" sz="1600" spc="4" dirty="0">
                <a:cs typeface="Times New Roman"/>
              </a:rPr>
              <a:t>s</a:t>
            </a:r>
            <a:r>
              <a:rPr lang="pt-BR" sz="1600" dirty="0">
                <a:cs typeface="Times New Roman"/>
              </a:rPr>
              <a:t>ar</a:t>
            </a:r>
            <a:r>
              <a:rPr lang="pt-BR" sz="1600" spc="66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o </a:t>
            </a:r>
            <a:r>
              <a:rPr lang="pt-BR" sz="1600" spc="-4" dirty="0">
                <a:cs typeface="Times New Roman"/>
              </a:rPr>
              <a:t>m</a:t>
            </a:r>
            <a:r>
              <a:rPr lang="pt-BR" sz="1600" spc="-9" dirty="0">
                <a:cs typeface="Times New Roman"/>
              </a:rPr>
              <a:t>e</a:t>
            </a:r>
            <a:r>
              <a:rPr lang="pt-BR" sz="1600" spc="4" dirty="0">
                <a:cs typeface="Times New Roman"/>
              </a:rPr>
              <a:t>r</a:t>
            </a:r>
            <a:r>
              <a:rPr lang="pt-BR" sz="1600" dirty="0">
                <a:cs typeface="Times New Roman"/>
              </a:rPr>
              <a:t>cado</a:t>
            </a:r>
            <a:r>
              <a:rPr lang="pt-BR" sz="1600" spc="131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au</a:t>
            </a:r>
            <a:r>
              <a:rPr lang="pt-BR" sz="1600" spc="-4" dirty="0">
                <a:cs typeface="Times New Roman"/>
              </a:rPr>
              <a:t>m</a:t>
            </a:r>
            <a:r>
              <a:rPr lang="pt-BR" sz="1600" spc="-9" dirty="0">
                <a:cs typeface="Times New Roman"/>
              </a:rPr>
              <a:t>e</a:t>
            </a:r>
            <a:r>
              <a:rPr lang="pt-BR" sz="1600" dirty="0">
                <a:cs typeface="Times New Roman"/>
              </a:rPr>
              <a:t>n</a:t>
            </a:r>
            <a:r>
              <a:rPr lang="pt-BR" sz="1600" spc="4" dirty="0">
                <a:cs typeface="Times New Roman"/>
              </a:rPr>
              <a:t>t</a:t>
            </a:r>
            <a:r>
              <a:rPr lang="pt-BR" sz="1600" dirty="0">
                <a:cs typeface="Times New Roman"/>
              </a:rPr>
              <a:t>am</a:t>
            </a:r>
            <a:r>
              <a:rPr lang="pt-BR" sz="1600" spc="161" dirty="0">
                <a:cs typeface="Times New Roman"/>
              </a:rPr>
              <a:t> </a:t>
            </a:r>
            <a:r>
              <a:rPr lang="pt-BR" sz="1600" spc="-4" dirty="0">
                <a:cs typeface="Times New Roman"/>
              </a:rPr>
              <a:t>m</a:t>
            </a:r>
            <a:r>
              <a:rPr lang="pt-BR" sz="1600" dirty="0">
                <a:cs typeface="Times New Roman"/>
              </a:rPr>
              <a:t>a</a:t>
            </a:r>
            <a:r>
              <a:rPr lang="pt-BR" sz="1600" spc="4" dirty="0">
                <a:cs typeface="Times New Roman"/>
              </a:rPr>
              <a:t>i</a:t>
            </a:r>
            <a:r>
              <a:rPr lang="pt-BR" sz="1600" dirty="0">
                <a:cs typeface="Times New Roman"/>
              </a:rPr>
              <a:t>s</a:t>
            </a:r>
            <a:r>
              <a:rPr lang="pt-BR" sz="1600" spc="83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que</a:t>
            </a:r>
            <a:r>
              <a:rPr lang="pt-BR" sz="1600" spc="54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p</a:t>
            </a:r>
            <a:r>
              <a:rPr lang="pt-BR" sz="1600" spc="5" dirty="0">
                <a:cs typeface="Times New Roman"/>
              </a:rPr>
              <a:t>r</a:t>
            </a:r>
            <a:r>
              <a:rPr lang="pt-BR" sz="1600" spc="-10" dirty="0">
                <a:cs typeface="Times New Roman"/>
              </a:rPr>
              <a:t>o</a:t>
            </a:r>
            <a:r>
              <a:rPr lang="pt-BR" sz="1600" dirty="0">
                <a:cs typeface="Times New Roman"/>
              </a:rPr>
              <a:t>p</a:t>
            </a:r>
            <a:r>
              <a:rPr lang="pt-BR" sz="1600" spc="-10" dirty="0">
                <a:cs typeface="Times New Roman"/>
              </a:rPr>
              <a:t>o</a:t>
            </a:r>
            <a:r>
              <a:rPr lang="pt-BR" sz="1600" spc="5" dirty="0">
                <a:cs typeface="Times New Roman"/>
              </a:rPr>
              <a:t>r</a:t>
            </a:r>
            <a:r>
              <a:rPr lang="pt-BR" sz="1600" dirty="0">
                <a:cs typeface="Times New Roman"/>
              </a:rPr>
              <a:t>c</a:t>
            </a:r>
            <a:r>
              <a:rPr lang="pt-BR" sz="1600" spc="5" dirty="0">
                <a:cs typeface="Times New Roman"/>
              </a:rPr>
              <a:t>i</a:t>
            </a:r>
            <a:r>
              <a:rPr lang="pt-BR" sz="1600" spc="-10" dirty="0">
                <a:cs typeface="Times New Roman"/>
              </a:rPr>
              <a:t>o</a:t>
            </a:r>
            <a:r>
              <a:rPr lang="pt-BR" sz="1600" dirty="0">
                <a:cs typeface="Times New Roman"/>
              </a:rPr>
              <a:t>na</a:t>
            </a:r>
            <a:r>
              <a:rPr lang="pt-BR" sz="1600" spc="5" dirty="0">
                <a:cs typeface="Times New Roman"/>
              </a:rPr>
              <a:t>l</a:t>
            </a:r>
            <a:r>
              <a:rPr lang="pt-BR" sz="1600" spc="-5" dirty="0">
                <a:cs typeface="Times New Roman"/>
              </a:rPr>
              <a:t>m</a:t>
            </a:r>
            <a:r>
              <a:rPr lang="pt-BR" sz="1600" spc="-10" dirty="0">
                <a:cs typeface="Times New Roman"/>
              </a:rPr>
              <a:t>e</a:t>
            </a:r>
            <a:r>
              <a:rPr lang="pt-BR" sz="1600" dirty="0">
                <a:cs typeface="Times New Roman"/>
              </a:rPr>
              <a:t>n</a:t>
            </a:r>
            <a:r>
              <a:rPr lang="pt-BR" sz="1600" spc="15" dirty="0">
                <a:cs typeface="Times New Roman"/>
              </a:rPr>
              <a:t>t</a:t>
            </a:r>
            <a:r>
              <a:rPr lang="pt-BR" sz="1600" dirty="0">
                <a:cs typeface="Times New Roman"/>
              </a:rPr>
              <a:t>e</a:t>
            </a:r>
            <a:r>
              <a:rPr lang="pt-BR" sz="1600" spc="31" dirty="0">
                <a:cs typeface="Times New Roman"/>
              </a:rPr>
              <a:t> </a:t>
            </a:r>
            <a:r>
              <a:rPr lang="pt-BR" sz="1600" dirty="0">
                <a:cs typeface="Times New Roman"/>
              </a:rPr>
              <a:t>a</a:t>
            </a:r>
            <a:r>
              <a:rPr lang="pt-BR" sz="1600" spc="-9" dirty="0">
                <a:cs typeface="Times New Roman"/>
              </a:rPr>
              <a:t>o</a:t>
            </a:r>
            <a:r>
              <a:rPr lang="pt-BR" sz="1600" dirty="0">
                <a:cs typeface="Times New Roman"/>
              </a:rPr>
              <a:t>s das</a:t>
            </a:r>
            <a:r>
              <a:rPr lang="pt-BR" sz="1600" spc="40" dirty="0">
                <a:cs typeface="Times New Roman"/>
              </a:rPr>
              <a:t> </a:t>
            </a:r>
            <a:r>
              <a:rPr lang="pt-BR" sz="1600" spc="-9" dirty="0">
                <a:cs typeface="Times New Roman"/>
              </a:rPr>
              <a:t>o</a:t>
            </a:r>
            <a:r>
              <a:rPr lang="pt-BR" sz="1600" dirty="0">
                <a:cs typeface="Times New Roman"/>
              </a:rPr>
              <a:t>u</a:t>
            </a:r>
            <a:r>
              <a:rPr lang="pt-BR" sz="1600" spc="4" dirty="0">
                <a:cs typeface="Times New Roman"/>
              </a:rPr>
              <a:t>tr</a:t>
            </a:r>
            <a:r>
              <a:rPr lang="pt-BR" sz="1600" dirty="0">
                <a:cs typeface="Times New Roman"/>
              </a:rPr>
              <a:t>as</a:t>
            </a:r>
            <a:r>
              <a:rPr lang="pt-BR" sz="1600" spc="102" dirty="0">
                <a:cs typeface="Times New Roman"/>
              </a:rPr>
              <a:t> </a:t>
            </a:r>
            <a:r>
              <a:rPr lang="pt-BR" sz="1600" spc="-9" dirty="0">
                <a:cs typeface="Times New Roman"/>
              </a:rPr>
              <a:t>fo</a:t>
            </a:r>
            <a:r>
              <a:rPr lang="pt-BR" sz="1600" spc="4" dirty="0">
                <a:cs typeface="Times New Roman"/>
              </a:rPr>
              <a:t>r</a:t>
            </a:r>
            <a:r>
              <a:rPr lang="pt-BR" sz="1600" spc="-4" dirty="0">
                <a:cs typeface="Times New Roman"/>
              </a:rPr>
              <a:t>m</a:t>
            </a:r>
            <a:r>
              <a:rPr lang="pt-BR" sz="1600" dirty="0">
                <a:cs typeface="Times New Roman"/>
              </a:rPr>
              <a:t>as.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9641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6875673"/>
              </p:ext>
            </p:extLst>
          </p:nvPr>
        </p:nvGraphicFramePr>
        <p:xfrm>
          <a:off x="2095535" y="398386"/>
          <a:ext cx="80648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827723" y="1353730"/>
            <a:ext cx="94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ETAPA 2</a:t>
            </a:r>
          </a:p>
        </p:txBody>
      </p:sp>
    </p:spTree>
    <p:extLst>
      <p:ext uri="{BB962C8B-B14F-4D97-AF65-F5344CB8AC3E}">
        <p14:creationId xmlns:p14="http://schemas.microsoft.com/office/powerpoint/2010/main" val="17042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892959" cy="640080"/>
          </a:xfrm>
        </p:spPr>
        <p:txBody>
          <a:bodyPr>
            <a:normAutofit/>
          </a:bodyPr>
          <a:lstStyle/>
          <a:p>
            <a:r>
              <a:rPr lang="pt-BR" b="1" dirty="0" smtClean="0"/>
              <a:t>DIA 17/06 </a:t>
            </a:r>
            <a:r>
              <a:rPr lang="pt-BR" dirty="0" smtClean="0"/>
              <a:t>– DISCUSSÃO DO CONTEÚDO DO PAPER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05" y="1560011"/>
            <a:ext cx="5945261" cy="436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317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pt-BR" sz="7200" b="1" dirty="0" smtClean="0">
                <a:solidFill>
                  <a:schemeClr val="bg1"/>
                </a:solidFill>
              </a:rPr>
              <a:t>CONTRATOS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5146" y="2991567"/>
            <a:ext cx="5220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Prof. Margarete Boteon</a:t>
            </a:r>
            <a:endParaRPr lang="pt-BR" sz="2400" dirty="0" smtClean="0"/>
          </a:p>
          <a:p>
            <a:r>
              <a:rPr lang="pt-BR" sz="2400" dirty="0" smtClean="0"/>
              <a:t>(anotações dos principais parágrafos do artigo do prof. Décio )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020" y="1032183"/>
            <a:ext cx="5201089" cy="477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628073" y="6068291"/>
            <a:ext cx="859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(*) os próximos slides são extrações de parágrafos do artigo para discussão da aula.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5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Boas-vind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29_TF10001108.potx" id="{B3A0C6B1-0365-4650-BA4E-2EEF0E81B440}" vid="{CC03AFE5-A7BF-46D8-9FB1-2970631E94E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Bem-vindo ao PowerPoint</Template>
  <TotalTime>0</TotalTime>
  <Words>1754</Words>
  <Application>Microsoft Office PowerPoint</Application>
  <PresentationFormat>Widescreen</PresentationFormat>
  <Paragraphs>166</Paragraphs>
  <Slides>36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Arial Narrow</vt:lpstr>
      <vt:lpstr>Arial Rounded MT Bold</vt:lpstr>
      <vt:lpstr>Calibri</vt:lpstr>
      <vt:lpstr>Segoe UI</vt:lpstr>
      <vt:lpstr>Segoe UI Light</vt:lpstr>
      <vt:lpstr>Times New Roman</vt:lpstr>
      <vt:lpstr>DocBoas-vindas</vt:lpstr>
      <vt:lpstr>ATENÇÃO: QUESTIONÁRIO INDIVIDUAL NO STOA E DISCUSSÃO EM GRUPO</vt:lpstr>
      <vt:lpstr>Base para a prova e realização do Exercicio:</vt:lpstr>
      <vt:lpstr>REVISÃO – ANÁLISE DAS TRANSAÇÕES</vt:lpstr>
      <vt:lpstr>Apresentação do PowerPoint</vt:lpstr>
      <vt:lpstr>Apresentação do PowerPoint</vt:lpstr>
      <vt:lpstr>Apresentação do PowerPoint</vt:lpstr>
      <vt:lpstr>Apresentação do PowerPoint</vt:lpstr>
      <vt:lpstr>DIA 17/06 – DISCUSSÃO DO CONTEÚDO DO PAPER</vt:lpstr>
      <vt:lpstr>CONTRATOS</vt:lpstr>
      <vt:lpstr>PAPEL DOS CONTRATOS  – coordenação agronegócio</vt:lpstr>
      <vt:lpstr>Apresentação do PowerPoint</vt:lpstr>
      <vt:lpstr>QUESTIONÁRIO: C, D, E, D, B, I, H, F, A1, A</vt:lpstr>
      <vt:lpstr>Apresentação do PowerPoint</vt:lpstr>
      <vt:lpstr>Apresentação do PowerPoint</vt:lpstr>
      <vt:lpstr>PAPEL DOS CONTRATOS  – coordenação agronegócio</vt:lpstr>
      <vt:lpstr>Apresentação do PowerPoint</vt:lpstr>
      <vt:lpstr>PAPEL DOS CONTRATOS</vt:lpstr>
      <vt:lpstr>Apresentação do PowerPoint</vt:lpstr>
      <vt:lpstr>Apresentação do PowerPoint</vt:lpstr>
      <vt:lpstr>PAPEL DOS CONTRATOS</vt:lpstr>
      <vt:lpstr>2. Mercado x CONTRATOS</vt:lpstr>
      <vt:lpstr>Tabela 2 - EUA</vt:lpstr>
      <vt:lpstr>Tabelas  3 - Brasil</vt:lpstr>
      <vt:lpstr>Tabelas 2 e 3</vt:lpstr>
      <vt:lpstr>3. Evolução </vt:lpstr>
      <vt:lpstr>3. Evolução </vt:lpstr>
      <vt:lpstr>3. Evolução </vt:lpstr>
      <vt:lpstr>Contribuições NEI para o Agronegócio</vt:lpstr>
      <vt:lpstr>Texto para discussão:</vt:lpstr>
      <vt:lpstr>Metodologia PENSA de análise</vt:lpstr>
      <vt:lpstr>Apresentação do PowerPoint</vt:lpstr>
      <vt:lpstr>3.1 Da Firma às Formas Híbridas: Evolução dos Estudos  de Coordenação Agroindustrial</vt:lpstr>
      <vt:lpstr>Apresentação do PowerPoint</vt:lpstr>
      <vt:lpstr>Apresentação do PowerPoint</vt:lpstr>
      <vt:lpstr>Apresentação do PowerPoint</vt:lpstr>
      <vt:lpstr>3.2. O Estudo das Formas Híbridas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2021-10-21T14:51:40Z</dcterms:created>
  <dcterms:modified xsi:type="dcterms:W3CDTF">2024-06-17T21:47:28Z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