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22"/>
  </p:notesMasterIdLst>
  <p:sldIdLst>
    <p:sldId id="304" r:id="rId2"/>
    <p:sldId id="402" r:id="rId3"/>
    <p:sldId id="401" r:id="rId4"/>
    <p:sldId id="403" r:id="rId5"/>
    <p:sldId id="429" r:id="rId6"/>
    <p:sldId id="410" r:id="rId7"/>
    <p:sldId id="404" r:id="rId8"/>
    <p:sldId id="417" r:id="rId9"/>
    <p:sldId id="406" r:id="rId10"/>
    <p:sldId id="428" r:id="rId11"/>
    <p:sldId id="430" r:id="rId12"/>
    <p:sldId id="411" r:id="rId13"/>
    <p:sldId id="431" r:id="rId14"/>
    <p:sldId id="426" r:id="rId15"/>
    <p:sldId id="427" r:id="rId16"/>
    <p:sldId id="433" r:id="rId17"/>
    <p:sldId id="432" r:id="rId18"/>
    <p:sldId id="434" r:id="rId19"/>
    <p:sldId id="435" r:id="rId20"/>
    <p:sldId id="436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FF00"/>
    <a:srgbClr val="FF99CC"/>
    <a:srgbClr val="669900"/>
    <a:srgbClr val="CCFF66"/>
    <a:srgbClr val="EDF084"/>
    <a:srgbClr val="82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B1CFCA-0783-4B8A-91E4-928DFDFB84BD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0143594E-8F82-4586-A4B7-E23DEAB86011}">
      <dgm:prSet phldrT="[Texto]"/>
      <dgm:spPr/>
      <dgm:t>
        <a:bodyPr/>
        <a:lstStyle/>
        <a:p>
          <a:r>
            <a:rPr lang="pt-BR" b="1" i="0" baseline="0" dirty="0" smtClean="0"/>
            <a:t>Gangues territoriais e grupos armados</a:t>
          </a:r>
        </a:p>
        <a:p>
          <a:r>
            <a:rPr lang="pt-BR" dirty="0" smtClean="0"/>
            <a:t>- Violência espontânea</a:t>
          </a:r>
        </a:p>
        <a:p>
          <a:r>
            <a:rPr lang="pt-BR" dirty="0" smtClean="0"/>
            <a:t>-Ausência de poder público</a:t>
          </a:r>
        </a:p>
        <a:p>
          <a:r>
            <a:rPr lang="pt-BR" dirty="0" smtClean="0"/>
            <a:t>- Conflitos de grupos</a:t>
          </a:r>
          <a:endParaRPr lang="en-US" dirty="0"/>
        </a:p>
      </dgm:t>
    </dgm:pt>
    <dgm:pt modelId="{CAA35C4B-CEA2-4077-87EE-9C2DBE4D92B8}" type="parTrans" cxnId="{161CCD2B-7589-4A87-A9B0-FCD5F6990BEF}">
      <dgm:prSet/>
      <dgm:spPr/>
      <dgm:t>
        <a:bodyPr/>
        <a:lstStyle/>
        <a:p>
          <a:endParaRPr lang="en-US"/>
        </a:p>
      </dgm:t>
    </dgm:pt>
    <dgm:pt modelId="{A411C14B-D64A-4BD3-9885-923582EBFE54}" type="sibTrans" cxnId="{161CCD2B-7589-4A87-A9B0-FCD5F6990BEF}">
      <dgm:prSet/>
      <dgm:spPr/>
      <dgm:t>
        <a:bodyPr/>
        <a:lstStyle/>
        <a:p>
          <a:endParaRPr lang="en-US"/>
        </a:p>
      </dgm:t>
    </dgm:pt>
    <dgm:pt modelId="{D69C777F-0677-40AD-B218-4D68A4472E43}">
      <dgm:prSet phldrT="[Texto]"/>
      <dgm:spPr/>
      <dgm:t>
        <a:bodyPr/>
        <a:lstStyle/>
        <a:p>
          <a:r>
            <a:rPr lang="pt-BR" b="1" i="0" baseline="0" dirty="0" smtClean="0"/>
            <a:t>Crime Desorganizado em estruturação:</a:t>
          </a:r>
        </a:p>
        <a:p>
          <a:r>
            <a:rPr lang="pt-BR" dirty="0" smtClean="0"/>
            <a:t>- Lideranças comunitárias </a:t>
          </a:r>
          <a:r>
            <a:rPr lang="pt-BR" i="1" dirty="0" err="1" smtClean="0"/>
            <a:t>vs</a:t>
          </a:r>
          <a:r>
            <a:rPr lang="pt-BR" dirty="0" smtClean="0"/>
            <a:t> jovens violentos</a:t>
          </a:r>
        </a:p>
        <a:p>
          <a:r>
            <a:rPr lang="pt-BR" dirty="0" smtClean="0"/>
            <a:t>- Uso massivo de armas de fogo</a:t>
          </a:r>
        </a:p>
        <a:p>
          <a:r>
            <a:rPr lang="pt-BR" dirty="0" smtClean="0"/>
            <a:t>- Oferta de serviços de proteção</a:t>
          </a:r>
        </a:p>
        <a:p>
          <a:r>
            <a:rPr lang="pt-BR" dirty="0" smtClean="0"/>
            <a:t>- Formação no sistema prisional </a:t>
          </a:r>
          <a:endParaRPr lang="en-US" dirty="0"/>
        </a:p>
      </dgm:t>
    </dgm:pt>
    <dgm:pt modelId="{0667DD25-253C-4DE3-B68E-5B6ACB531A63}" type="parTrans" cxnId="{A775BD49-D209-4EE1-8A9C-E4101BD55B4C}">
      <dgm:prSet/>
      <dgm:spPr/>
      <dgm:t>
        <a:bodyPr/>
        <a:lstStyle/>
        <a:p>
          <a:endParaRPr lang="en-US"/>
        </a:p>
      </dgm:t>
    </dgm:pt>
    <dgm:pt modelId="{10EE447E-C580-4582-8A85-004D51E5AFB2}" type="sibTrans" cxnId="{A775BD49-D209-4EE1-8A9C-E4101BD55B4C}">
      <dgm:prSet/>
      <dgm:spPr/>
      <dgm:t>
        <a:bodyPr/>
        <a:lstStyle/>
        <a:p>
          <a:endParaRPr lang="en-US"/>
        </a:p>
      </dgm:t>
    </dgm:pt>
    <dgm:pt modelId="{81A99A7B-3736-4858-B58B-BAB73E587420}">
      <dgm:prSet phldrT="[Texto]"/>
      <dgm:spPr/>
      <dgm:t>
        <a:bodyPr/>
        <a:lstStyle/>
        <a:p>
          <a:r>
            <a:rPr lang="pt-BR" b="1" dirty="0" smtClean="0"/>
            <a:t>Crime organizado em bases políticas</a:t>
          </a:r>
          <a:r>
            <a:rPr lang="pt-BR" dirty="0" smtClean="0"/>
            <a:t>:</a:t>
          </a:r>
        </a:p>
        <a:p>
          <a:r>
            <a:rPr lang="pt-BR" dirty="0" smtClean="0"/>
            <a:t>- Uso mais restrito de armas de fogo</a:t>
          </a:r>
        </a:p>
        <a:p>
          <a:r>
            <a:rPr lang="pt-BR" dirty="0" smtClean="0"/>
            <a:t>- Domínio territorial</a:t>
          </a:r>
        </a:p>
        <a:p>
          <a:r>
            <a:rPr lang="pt-BR" dirty="0" smtClean="0"/>
            <a:t>- Lógica empresarial e mercadológica</a:t>
          </a:r>
        </a:p>
        <a:p>
          <a:endParaRPr lang="en-US" dirty="0"/>
        </a:p>
      </dgm:t>
    </dgm:pt>
    <dgm:pt modelId="{5085C8C9-EFD8-4FC4-823F-F50EB4FC0D45}" type="parTrans" cxnId="{B7D20A3B-0DEF-42CE-B32E-6430452603A1}">
      <dgm:prSet/>
      <dgm:spPr/>
      <dgm:t>
        <a:bodyPr/>
        <a:lstStyle/>
        <a:p>
          <a:endParaRPr lang="en-US"/>
        </a:p>
      </dgm:t>
    </dgm:pt>
    <dgm:pt modelId="{713A2785-1F9E-47A3-8CC5-781EAC35D826}" type="sibTrans" cxnId="{B7D20A3B-0DEF-42CE-B32E-6430452603A1}">
      <dgm:prSet/>
      <dgm:spPr/>
      <dgm:t>
        <a:bodyPr/>
        <a:lstStyle/>
        <a:p>
          <a:endParaRPr lang="en-US"/>
        </a:p>
      </dgm:t>
    </dgm:pt>
    <dgm:pt modelId="{1B0D4D7A-38D9-492B-9900-A5C88B11A6C8}" type="pres">
      <dgm:prSet presAssocID="{73B1CFCA-0783-4B8A-91E4-928DFDFB84BD}" presName="arrowDiagram" presStyleCnt="0">
        <dgm:presLayoutVars>
          <dgm:chMax val="5"/>
          <dgm:dir/>
          <dgm:resizeHandles val="exact"/>
        </dgm:presLayoutVars>
      </dgm:prSet>
      <dgm:spPr/>
    </dgm:pt>
    <dgm:pt modelId="{D1D60D1A-A1E9-4CD3-AEE6-BEA34C028BCD}" type="pres">
      <dgm:prSet presAssocID="{73B1CFCA-0783-4B8A-91E4-928DFDFB84BD}" presName="arrow" presStyleLbl="bgShp" presStyleIdx="0" presStyleCnt="1"/>
      <dgm:spPr/>
    </dgm:pt>
    <dgm:pt modelId="{B522581E-C116-4E3F-BD06-C9EA9A0FE497}" type="pres">
      <dgm:prSet presAssocID="{73B1CFCA-0783-4B8A-91E4-928DFDFB84BD}" presName="arrowDiagram3" presStyleCnt="0"/>
      <dgm:spPr/>
    </dgm:pt>
    <dgm:pt modelId="{DB53BDDF-2599-4CD6-AE37-08F43E8FB889}" type="pres">
      <dgm:prSet presAssocID="{0143594E-8F82-4586-A4B7-E23DEAB86011}" presName="bullet3a" presStyleLbl="node1" presStyleIdx="0" presStyleCnt="3"/>
      <dgm:spPr/>
    </dgm:pt>
    <dgm:pt modelId="{A5381D03-6FFB-417D-ADD2-74B3DC14D6B9}" type="pres">
      <dgm:prSet presAssocID="{0143594E-8F82-4586-A4B7-E23DEAB86011}" presName="textBox3a" presStyleLbl="revTx" presStyleIdx="0" presStyleCnt="3" custScaleX="181916" custLinFactNeighborX="-23022" custLinFactNeighborY="107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86E545-0514-4609-8F6A-E25AD5FFB304}" type="pres">
      <dgm:prSet presAssocID="{D69C777F-0677-40AD-B218-4D68A4472E43}" presName="bullet3b" presStyleLbl="node1" presStyleIdx="1" presStyleCnt="3"/>
      <dgm:spPr/>
    </dgm:pt>
    <dgm:pt modelId="{BC07D112-599A-4074-9FCD-C2E7ED24F153}" type="pres">
      <dgm:prSet presAssocID="{D69C777F-0677-40AD-B218-4D68A4472E43}" presName="textBox3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C61A93-414F-4CE3-A71F-8C10FD2BF033}" type="pres">
      <dgm:prSet presAssocID="{81A99A7B-3736-4858-B58B-BAB73E587420}" presName="bullet3c" presStyleLbl="node1" presStyleIdx="2" presStyleCnt="3"/>
      <dgm:spPr/>
    </dgm:pt>
    <dgm:pt modelId="{F475E71A-AF10-4FA4-934A-12AE82834F81}" type="pres">
      <dgm:prSet presAssocID="{81A99A7B-3736-4858-B58B-BAB73E587420}" presName="textBox3c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1167B30-FEA3-4446-9173-301464478E59}" type="presOf" srcId="{D69C777F-0677-40AD-B218-4D68A4472E43}" destId="{BC07D112-599A-4074-9FCD-C2E7ED24F153}" srcOrd="0" destOrd="0" presId="urn:microsoft.com/office/officeart/2005/8/layout/arrow2"/>
    <dgm:cxn modelId="{356710C1-723D-4D9E-B8FB-441751840203}" type="presOf" srcId="{81A99A7B-3736-4858-B58B-BAB73E587420}" destId="{F475E71A-AF10-4FA4-934A-12AE82834F81}" srcOrd="0" destOrd="0" presId="urn:microsoft.com/office/officeart/2005/8/layout/arrow2"/>
    <dgm:cxn modelId="{DB150284-123B-4D64-A1B9-3AE2C4D906B7}" type="presOf" srcId="{0143594E-8F82-4586-A4B7-E23DEAB86011}" destId="{A5381D03-6FFB-417D-ADD2-74B3DC14D6B9}" srcOrd="0" destOrd="0" presId="urn:microsoft.com/office/officeart/2005/8/layout/arrow2"/>
    <dgm:cxn modelId="{161CCD2B-7589-4A87-A9B0-FCD5F6990BEF}" srcId="{73B1CFCA-0783-4B8A-91E4-928DFDFB84BD}" destId="{0143594E-8F82-4586-A4B7-E23DEAB86011}" srcOrd="0" destOrd="0" parTransId="{CAA35C4B-CEA2-4077-87EE-9C2DBE4D92B8}" sibTransId="{A411C14B-D64A-4BD3-9885-923582EBFE54}"/>
    <dgm:cxn modelId="{B7D20A3B-0DEF-42CE-B32E-6430452603A1}" srcId="{73B1CFCA-0783-4B8A-91E4-928DFDFB84BD}" destId="{81A99A7B-3736-4858-B58B-BAB73E587420}" srcOrd="2" destOrd="0" parTransId="{5085C8C9-EFD8-4FC4-823F-F50EB4FC0D45}" sibTransId="{713A2785-1F9E-47A3-8CC5-781EAC35D826}"/>
    <dgm:cxn modelId="{9AACE365-06C5-4235-B9B2-97544D380F95}" type="presOf" srcId="{73B1CFCA-0783-4B8A-91E4-928DFDFB84BD}" destId="{1B0D4D7A-38D9-492B-9900-A5C88B11A6C8}" srcOrd="0" destOrd="0" presId="urn:microsoft.com/office/officeart/2005/8/layout/arrow2"/>
    <dgm:cxn modelId="{A775BD49-D209-4EE1-8A9C-E4101BD55B4C}" srcId="{73B1CFCA-0783-4B8A-91E4-928DFDFB84BD}" destId="{D69C777F-0677-40AD-B218-4D68A4472E43}" srcOrd="1" destOrd="0" parTransId="{0667DD25-253C-4DE3-B68E-5B6ACB531A63}" sibTransId="{10EE447E-C580-4582-8A85-004D51E5AFB2}"/>
    <dgm:cxn modelId="{5AB922F9-111F-4A92-954F-17F78363445A}" type="presParOf" srcId="{1B0D4D7A-38D9-492B-9900-A5C88B11A6C8}" destId="{D1D60D1A-A1E9-4CD3-AEE6-BEA34C028BCD}" srcOrd="0" destOrd="0" presId="urn:microsoft.com/office/officeart/2005/8/layout/arrow2"/>
    <dgm:cxn modelId="{FEAB335B-9986-4D38-BBBC-2A342C994045}" type="presParOf" srcId="{1B0D4D7A-38D9-492B-9900-A5C88B11A6C8}" destId="{B522581E-C116-4E3F-BD06-C9EA9A0FE497}" srcOrd="1" destOrd="0" presId="urn:microsoft.com/office/officeart/2005/8/layout/arrow2"/>
    <dgm:cxn modelId="{95B7FB8C-E353-443C-B9B2-A16174DE14F8}" type="presParOf" srcId="{B522581E-C116-4E3F-BD06-C9EA9A0FE497}" destId="{DB53BDDF-2599-4CD6-AE37-08F43E8FB889}" srcOrd="0" destOrd="0" presId="urn:microsoft.com/office/officeart/2005/8/layout/arrow2"/>
    <dgm:cxn modelId="{08E286E5-1323-4555-8C75-26A08B89D63D}" type="presParOf" srcId="{B522581E-C116-4E3F-BD06-C9EA9A0FE497}" destId="{A5381D03-6FFB-417D-ADD2-74B3DC14D6B9}" srcOrd="1" destOrd="0" presId="urn:microsoft.com/office/officeart/2005/8/layout/arrow2"/>
    <dgm:cxn modelId="{710E02C7-32C6-4C03-B5F9-F87E33385A72}" type="presParOf" srcId="{B522581E-C116-4E3F-BD06-C9EA9A0FE497}" destId="{2E86E545-0514-4609-8F6A-E25AD5FFB304}" srcOrd="2" destOrd="0" presId="urn:microsoft.com/office/officeart/2005/8/layout/arrow2"/>
    <dgm:cxn modelId="{CAE2F7CE-E307-49C3-9803-A3B91D7F7484}" type="presParOf" srcId="{B522581E-C116-4E3F-BD06-C9EA9A0FE497}" destId="{BC07D112-599A-4074-9FCD-C2E7ED24F153}" srcOrd="3" destOrd="0" presId="urn:microsoft.com/office/officeart/2005/8/layout/arrow2"/>
    <dgm:cxn modelId="{A99C3531-9B90-4BB8-A6E1-F1BBA7AC99AD}" type="presParOf" srcId="{B522581E-C116-4E3F-BD06-C9EA9A0FE497}" destId="{CDC61A93-414F-4CE3-A71F-8C10FD2BF033}" srcOrd="4" destOrd="0" presId="urn:microsoft.com/office/officeart/2005/8/layout/arrow2"/>
    <dgm:cxn modelId="{2F59C9CF-AAFD-43D1-8BF7-0752E616629D}" type="presParOf" srcId="{B522581E-C116-4E3F-BD06-C9EA9A0FE497}" destId="{F475E71A-AF10-4FA4-934A-12AE82834F81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D60D1A-A1E9-4CD3-AEE6-BEA34C028BCD}">
      <dsp:nvSpPr>
        <dsp:cNvPr id="0" name=""/>
        <dsp:cNvSpPr/>
      </dsp:nvSpPr>
      <dsp:spPr>
        <a:xfrm>
          <a:off x="449579" y="0"/>
          <a:ext cx="7559040" cy="4724399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53BDDF-2599-4CD6-AE37-08F43E8FB889}">
      <dsp:nvSpPr>
        <dsp:cNvPr id="0" name=""/>
        <dsp:cNvSpPr/>
      </dsp:nvSpPr>
      <dsp:spPr>
        <a:xfrm>
          <a:off x="1409578" y="3260780"/>
          <a:ext cx="196535" cy="1965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381D03-6FFB-417D-ADD2-74B3DC14D6B9}">
      <dsp:nvSpPr>
        <dsp:cNvPr id="0" name=""/>
        <dsp:cNvSpPr/>
      </dsp:nvSpPr>
      <dsp:spPr>
        <a:xfrm>
          <a:off x="380993" y="3359048"/>
          <a:ext cx="3204007" cy="13653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140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i="0" kern="1200" baseline="0" dirty="0" smtClean="0"/>
            <a:t>Gangues territoriais e grupos armados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- Violência espontânea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-Ausência de poder público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- Conflitos de grupos</a:t>
          </a:r>
          <a:endParaRPr lang="en-US" sz="1400" kern="1200" dirty="0"/>
        </a:p>
      </dsp:txBody>
      <dsp:txXfrm>
        <a:off x="380993" y="3359048"/>
        <a:ext cx="3204007" cy="1365351"/>
      </dsp:txXfrm>
    </dsp:sp>
    <dsp:sp modelId="{2E86E545-0514-4609-8F6A-E25AD5FFB304}">
      <dsp:nvSpPr>
        <dsp:cNvPr id="0" name=""/>
        <dsp:cNvSpPr/>
      </dsp:nvSpPr>
      <dsp:spPr>
        <a:xfrm>
          <a:off x="3144377" y="1976688"/>
          <a:ext cx="355274" cy="3552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07D112-599A-4074-9FCD-C2E7ED24F153}">
      <dsp:nvSpPr>
        <dsp:cNvPr id="0" name=""/>
        <dsp:cNvSpPr/>
      </dsp:nvSpPr>
      <dsp:spPr>
        <a:xfrm>
          <a:off x="3322015" y="2154326"/>
          <a:ext cx="1814169" cy="25700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8253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i="0" kern="1200" baseline="0" dirty="0" smtClean="0"/>
            <a:t>Crime Desorganizado em estruturação: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- Lideranças comunitárias </a:t>
          </a:r>
          <a:r>
            <a:rPr lang="pt-BR" sz="1400" i="1" kern="1200" dirty="0" err="1" smtClean="0"/>
            <a:t>vs</a:t>
          </a:r>
          <a:r>
            <a:rPr lang="pt-BR" sz="1400" kern="1200" dirty="0" smtClean="0"/>
            <a:t> jovens violentos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- Uso massivo de armas de fogo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- Oferta de serviços de proteção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- Formação no sistema prisional </a:t>
          </a:r>
          <a:endParaRPr lang="en-US" sz="1400" kern="1200" dirty="0"/>
        </a:p>
      </dsp:txBody>
      <dsp:txXfrm>
        <a:off x="3322015" y="2154326"/>
        <a:ext cx="1814169" cy="2570073"/>
      </dsp:txXfrm>
    </dsp:sp>
    <dsp:sp modelId="{CDC61A93-414F-4CE3-A71F-8C10FD2BF033}">
      <dsp:nvSpPr>
        <dsp:cNvPr id="0" name=""/>
        <dsp:cNvSpPr/>
      </dsp:nvSpPr>
      <dsp:spPr>
        <a:xfrm>
          <a:off x="5230672" y="1195273"/>
          <a:ext cx="491337" cy="49133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75E71A-AF10-4FA4-934A-12AE82834F81}">
      <dsp:nvSpPr>
        <dsp:cNvPr id="0" name=""/>
        <dsp:cNvSpPr/>
      </dsp:nvSpPr>
      <dsp:spPr>
        <a:xfrm>
          <a:off x="5476341" y="1440941"/>
          <a:ext cx="1814169" cy="32834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0350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/>
            <a:t>Crime organizado em bases políticas</a:t>
          </a:r>
          <a:r>
            <a:rPr lang="pt-BR" sz="1400" kern="1200" dirty="0" smtClean="0"/>
            <a:t>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- Uso mais restrito de armas de fogo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- Domínio territorial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- Lógica empresarial e mercadológica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>
        <a:off x="5476341" y="1440941"/>
        <a:ext cx="1814169" cy="32834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1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1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31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1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FDAEB77-BA72-4DEF-AB44-88E902E864B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0460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63FBFB4-F69C-4103-AB53-8D4718F45349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AF1B410-A0B1-4375-9E39-56E2E6FD16E7}" type="slidenum">
              <a:rPr lang="en-US" altLang="en-US"/>
              <a:pPr eaLnBrk="1" hangingPunct="1"/>
              <a:t>14</a:t>
            </a:fld>
            <a:endParaRPr lang="en-US" alt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641825D-F234-4EF0-92E5-46ED5B375FCD}" type="slidenum">
              <a:rPr lang="en-US" altLang="en-US"/>
              <a:pPr eaLnBrk="1" hangingPunct="1"/>
              <a:t>15</a:t>
            </a:fld>
            <a:endParaRPr lang="en-US" alt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D29B32D-7DED-48F4-AD19-9F2530D47E2C}" type="slidenum">
              <a:rPr lang="en-US" altLang="en-US"/>
              <a:pPr eaLnBrk="1" hangingPunct="1"/>
              <a:t>19</a:t>
            </a:fld>
            <a:endParaRPr lang="en-US" alt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A52C587-4142-4958-B18C-F3CE466FEACF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76B16ED-8FC4-41EE-A73F-91456EF27E21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8FDE9D7-8FF9-41B2-A027-12BD38E69C39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C7CF07E-3536-4D6E-BA1F-FE6AD35D2B00}" type="slidenum">
              <a:rPr lang="en-US" altLang="en-US"/>
              <a:pPr eaLnBrk="1" hangingPunct="1"/>
              <a:t>6</a:t>
            </a:fld>
            <a:endParaRPr lang="en-US" alt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6766C2C-5B5C-485A-A8E2-579006B4FC79}" type="slidenum">
              <a:rPr lang="en-US" altLang="en-US"/>
              <a:pPr eaLnBrk="1" hangingPunct="1"/>
              <a:t>7</a:t>
            </a:fld>
            <a:endParaRPr lang="en-US" alt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685126C-053A-41ED-8B25-D161521C2C8B}" type="slidenum">
              <a:rPr lang="en-US" altLang="en-US"/>
              <a:pPr eaLnBrk="1" hangingPunct="1"/>
              <a:t>8</a:t>
            </a:fld>
            <a:endParaRPr lang="en-US" alt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20C7974-4F6C-4583-B7FA-A26507427862}" type="slidenum">
              <a:rPr lang="en-US" altLang="en-US"/>
              <a:pPr eaLnBrk="1" hangingPunct="1"/>
              <a:t>9</a:t>
            </a:fld>
            <a:endParaRPr lang="en-US" alt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F883C7F-47F0-467E-A835-464D9B05E783}" type="slidenum">
              <a:rPr lang="en-US" altLang="en-US"/>
              <a:pPr eaLnBrk="1" hangingPunct="1"/>
              <a:t>12</a:t>
            </a:fld>
            <a:endParaRPr lang="en-US" alt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F24825-BBB3-4AB7-B52D-5E09151018F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8008999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403493-C7BB-45EE-8E5F-549D798B53C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0360749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6450A7-DDA6-4F2D-B7DD-850AD195448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0486552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10D3B-47B1-494D-9701-B361E70EB83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9843139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E174BB-2E9A-4CFD-A1BC-E1081A717E7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8110606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84729E-3C90-4668-AAC2-E33313D665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8100282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F1784F-578D-475A-864A-597F97070DF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539330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0FE526-B220-4845-B3B8-BA434701B3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3381000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CE06B-D212-4E24-A69C-2990EFB79AD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0735906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AC65F-DFB9-4660-BFE8-8919E3A6E55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9219430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EBB51-94D7-4460-BA77-88007CCFD67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75049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 smtClean="0"/>
              <a:t>Click to edit Master text styles</a:t>
            </a:r>
          </a:p>
          <a:p>
            <a:pPr lvl="1"/>
            <a:r>
              <a:rPr lang="pt-BR" altLang="en-US" smtClean="0"/>
              <a:t>Second level</a:t>
            </a:r>
          </a:p>
          <a:p>
            <a:pPr lvl="2"/>
            <a:r>
              <a:rPr lang="pt-BR" altLang="en-US" smtClean="0"/>
              <a:t>Third level</a:t>
            </a:r>
          </a:p>
          <a:p>
            <a:pPr lvl="3"/>
            <a:r>
              <a:rPr lang="pt-BR" altLang="en-US" smtClean="0"/>
              <a:t>Fourth level</a:t>
            </a:r>
          </a:p>
          <a:p>
            <a:pPr lvl="4"/>
            <a:r>
              <a:rPr lang="pt-BR" altLang="en-US" smtClean="0"/>
              <a:t>Fifth level</a:t>
            </a:r>
          </a:p>
        </p:txBody>
      </p:sp>
      <p:sp>
        <p:nvSpPr>
          <p:cNvPr id="7229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229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229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F9ABD18E-4CA8-4B21-B9F8-8077E5A47CB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457200"/>
            <a:ext cx="8001000" cy="3200400"/>
          </a:xfrm>
        </p:spPr>
        <p:txBody>
          <a:bodyPr/>
          <a:lstStyle/>
          <a:p>
            <a:pPr eaLnBrk="1" hangingPunct="1"/>
            <a:r>
              <a:rPr lang="pt-BR" altLang="en-US" b="1" dirty="0" smtClean="0">
                <a:solidFill>
                  <a:schemeClr val="tx1"/>
                </a:solidFill>
              </a:rPr>
              <a:t>A organização do crime e a carreira criminal </a:t>
            </a:r>
            <a:endParaRPr lang="en-US" altLang="en-US" b="1" dirty="0" smtClean="0">
              <a:solidFill>
                <a:schemeClr val="tx1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914400" y="3886200"/>
            <a:ext cx="7162800" cy="1646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321050" indent="-33210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600" b="1" dirty="0" smtClean="0">
                <a:latin typeface="Tahoma" pitchFamily="34" charset="0"/>
              </a:rPr>
              <a:t>Leandro </a:t>
            </a:r>
            <a:r>
              <a:rPr lang="en-US" altLang="en-US" sz="1600" b="1" dirty="0">
                <a:latin typeface="Tahoma" pitchFamily="34" charset="0"/>
              </a:rPr>
              <a:t>Piquet Carneiro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1400" b="1" dirty="0"/>
              <a:t>IRI - USP</a:t>
            </a:r>
          </a:p>
          <a:p>
            <a:pPr algn="ctr" eaLnBrk="1" hangingPunct="1"/>
            <a:endParaRPr lang="en-US" altLang="en-US" sz="1600" b="1" dirty="0" smtClean="0"/>
          </a:p>
          <a:p>
            <a:pPr algn="ctr" eaLnBrk="1" hangingPunct="1"/>
            <a:endParaRPr lang="en-US" altLang="en-US" sz="1600" b="1" dirty="0"/>
          </a:p>
          <a:p>
            <a:pPr algn="ctr" eaLnBrk="1" hangingPunct="1"/>
            <a:r>
              <a:rPr lang="en-US" altLang="en-US" sz="1600" b="1" dirty="0" smtClean="0"/>
              <a:t>Aula </a:t>
            </a:r>
            <a:r>
              <a:rPr lang="en-US" altLang="en-US" sz="1600" b="1" dirty="0"/>
              <a:t>4</a:t>
            </a:r>
          </a:p>
          <a:p>
            <a:pPr eaLnBrk="1" hangingPunct="1"/>
            <a:endParaRPr lang="en-US" altLang="en-US" sz="1600" b="1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Questões relevantes sobre os infratores 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Com quem eles cooperam? Que relações existiram entre criminosos? </a:t>
            </a:r>
          </a:p>
          <a:p>
            <a:r>
              <a:rPr lang="pt-BR" dirty="0" smtClean="0"/>
              <a:t>Quais atividades foram realizadas? Que papel desempenham os infratores nestas atividades? </a:t>
            </a:r>
          </a:p>
          <a:p>
            <a:r>
              <a:rPr lang="pt-BR" dirty="0" smtClean="0"/>
              <a:t>O que se sabe a partir de investigações policiais e com base nas informações policiais sobre as carreiras criminosas?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48628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Distribuição Etária</a:t>
            </a:r>
            <a:endParaRPr lang="en-US" dirty="0"/>
          </a:p>
        </p:txBody>
      </p:sp>
      <p:pic>
        <p:nvPicPr>
          <p:cNvPr id="675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09" y="1600200"/>
            <a:ext cx="8086781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543818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en-US" sz="3200" smtClean="0"/>
              <a:t>Por que infratores mais velhos estão sobre-representados no crime organizado?</a:t>
            </a:r>
            <a:br>
              <a:rPr lang="pt-BR" altLang="en-US" sz="3200" smtClean="0"/>
            </a:br>
            <a:endParaRPr lang="pt-BR" altLang="en-US" sz="320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en-US" sz="2800" smtClean="0"/>
              <a:t>Infrator situacional (“punctuated situationally dependent offending”)</a:t>
            </a:r>
          </a:p>
          <a:p>
            <a:pPr lvl="1" indent="-26988" eaLnBrk="1" hangingPunct="1">
              <a:buFontTx/>
              <a:buNone/>
            </a:pPr>
            <a:r>
              <a:rPr lang="pt-BR" altLang="en-US" sz="2400" smtClean="0"/>
              <a:t>Depois de uma carreira de pequenas infrações na adolescência, retorna a atividade criminal nos 30- 40 em função de alguma crise profissional (por exemplo, no crime do colarinho barnco)</a:t>
            </a:r>
          </a:p>
          <a:p>
            <a:pPr eaLnBrk="1" hangingPunct="1"/>
            <a:r>
              <a:rPr lang="pt-BR" altLang="en-US" sz="2800" smtClean="0"/>
              <a:t>O crime organizado precisa de uma certa regularidade no suprimento de bens e serviços, por isso ele precisa de outros ‘</a:t>
            </a:r>
            <a:r>
              <a:rPr lang="en-US" altLang="en-US" sz="2800" smtClean="0"/>
              <a:t>skills’ (Naylor, p 95).</a:t>
            </a:r>
            <a:endParaRPr lang="pt-BR" altLang="en-US" sz="280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Estrutura de Oportunidade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 smtClean="0"/>
              <a:t>O acesso a oportunidades criminosas lucrativas é extremamente importante para explicar envolvimento com o crime organizado. </a:t>
            </a:r>
          </a:p>
          <a:p>
            <a:r>
              <a:rPr lang="pt-BR" sz="2800" dirty="0" smtClean="0"/>
              <a:t>Isso explica por que alguns delinquentes "progridem" para determinados tipos de crime organizado </a:t>
            </a:r>
          </a:p>
          <a:p>
            <a:r>
              <a:rPr lang="pt-BR" sz="2800" dirty="0" smtClean="0"/>
              <a:t>O envolvimento com o crime organizado só acontece mais tarde na vida (</a:t>
            </a:r>
            <a:r>
              <a:rPr lang="pt-BR" sz="2800" dirty="0" smtClean="0">
                <a:solidFill>
                  <a:schemeClr val="accent2"/>
                </a:solidFill>
              </a:rPr>
              <a:t>quando os infratores têm os contatos que eles precisam, o que muitas vezes eles não têm quando são jovens</a:t>
            </a:r>
            <a:r>
              <a:rPr lang="pt-BR" sz="2800" dirty="0" smtClean="0"/>
              <a:t>).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8483191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en-US" smtClean="0"/>
              <a:t>Koppen et. al., 2009, p111</a:t>
            </a:r>
          </a:p>
        </p:txBody>
      </p:sp>
      <p:pic>
        <p:nvPicPr>
          <p:cNvPr id="1126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676400"/>
            <a:ext cx="8915400" cy="395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en-US" smtClean="0"/>
              <a:t>Trajetórias no crime</a:t>
            </a:r>
          </a:p>
        </p:txBody>
      </p:sp>
      <p:pic>
        <p:nvPicPr>
          <p:cNvPr id="1229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47800"/>
            <a:ext cx="7848600" cy="531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51824" cy="1096962"/>
          </a:xfrm>
        </p:spPr>
        <p:txBody>
          <a:bodyPr/>
          <a:lstStyle/>
          <a:p>
            <a:r>
              <a:rPr lang="pt-BR" sz="4000" dirty="0" smtClean="0"/>
              <a:t>Mecanismos de participação: </a:t>
            </a:r>
            <a:r>
              <a:rPr lang="pt-BR" sz="3200" dirty="0" smtClean="0"/>
              <a:t>como a estrutura de oportunidade funciona na prática</a:t>
            </a:r>
            <a:endParaRPr lang="en-US" sz="320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3000" dirty="0" smtClean="0"/>
              <a:t>Trabalho, redes profissionais e vínculos sociais </a:t>
            </a:r>
            <a:r>
              <a:rPr lang="pt-BR" sz="2400" dirty="0" smtClean="0"/>
              <a:t>(por exemplo: comissários de voo; advogados criminais, bancários, etc.)</a:t>
            </a:r>
          </a:p>
          <a:p>
            <a:r>
              <a:rPr lang="pt-BR" sz="3000" dirty="0" smtClean="0"/>
              <a:t>Lazer </a:t>
            </a:r>
            <a:r>
              <a:rPr lang="pt-BR" sz="2400" dirty="0" smtClean="0"/>
              <a:t>(por exemplo:</a:t>
            </a:r>
          </a:p>
          <a:p>
            <a:r>
              <a:rPr lang="pt-BR" sz="3000" dirty="0" smtClean="0"/>
              <a:t>Eventos críticos</a:t>
            </a:r>
          </a:p>
          <a:p>
            <a:pPr marL="0" indent="0">
              <a:buNone/>
            </a:pPr>
            <a:r>
              <a:rPr lang="pt-BR" sz="2400" dirty="0" smtClean="0"/>
              <a:t>(por exemplo: perda </a:t>
            </a:r>
          </a:p>
          <a:p>
            <a:pPr marL="0" indent="0">
              <a:buNone/>
            </a:pPr>
            <a:r>
              <a:rPr lang="pt-BR" sz="2400" dirty="0" smtClean="0"/>
              <a:t>de emprego; separação,</a:t>
            </a:r>
          </a:p>
          <a:p>
            <a:pPr marL="0" indent="0">
              <a:buNone/>
            </a:pPr>
            <a:r>
              <a:rPr lang="pt-BR" sz="2400" dirty="0"/>
              <a:t>e</a:t>
            </a:r>
            <a:r>
              <a:rPr lang="pt-BR" sz="2400" dirty="0" smtClean="0"/>
              <a:t>tc.)   </a:t>
            </a:r>
          </a:p>
          <a:p>
            <a:r>
              <a:rPr lang="pt-BR" sz="3000" dirty="0" smtClean="0"/>
              <a:t>Recrutamento</a:t>
            </a:r>
            <a:endParaRPr lang="en-US" sz="3000" dirty="0"/>
          </a:p>
        </p:txBody>
      </p:sp>
      <p:pic>
        <p:nvPicPr>
          <p:cNvPr id="686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200400"/>
            <a:ext cx="4332224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905089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“Social Snowball Effect”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sz="3000" dirty="0" smtClean="0"/>
              <a:t>O contato com o crime organizado ocorre através das relações sociais e, à medida que os indivíduos avançam, a dependência em relação aos recursos de outros membros da rede (tais como dinheiro, conhecimento e contatos) declina gradualmente; posteriormente, escolhem seus próprios caminhos, gerando novas associações criminosas, e atraindo pessoas de seu próprio ambiente social, e a história se repete.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48991565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O </a:t>
            </a:r>
            <a:r>
              <a:rPr lang="en-US" sz="3200" dirty="0" err="1" smtClean="0"/>
              <a:t>que</a:t>
            </a:r>
            <a:r>
              <a:rPr lang="en-US" sz="3200" dirty="0" smtClean="0"/>
              <a:t> </a:t>
            </a:r>
            <a:r>
              <a:rPr lang="en-US" sz="3200" dirty="0" err="1" smtClean="0"/>
              <a:t>sabemos</a:t>
            </a:r>
            <a:r>
              <a:rPr lang="en-US" sz="3200" dirty="0" smtClean="0"/>
              <a:t> </a:t>
            </a:r>
            <a:r>
              <a:rPr lang="en-US" sz="3200" dirty="0" err="1" smtClean="0"/>
              <a:t>sobre</a:t>
            </a:r>
            <a:r>
              <a:rPr lang="en-US" sz="3200" dirty="0" smtClean="0"/>
              <a:t> </a:t>
            </a:r>
            <a:r>
              <a:rPr lang="en-US" sz="3200" dirty="0" err="1" smtClean="0"/>
              <a:t>os</a:t>
            </a:r>
            <a:r>
              <a:rPr lang="en-US" sz="3200" dirty="0" smtClean="0"/>
              <a:t> </a:t>
            </a:r>
            <a:r>
              <a:rPr lang="en-US" sz="3200" dirty="0" err="1" smtClean="0"/>
              <a:t>líderes</a:t>
            </a:r>
            <a:r>
              <a:rPr lang="en-US" sz="3200" dirty="0" smtClean="0"/>
              <a:t> do CO?</a:t>
            </a:r>
            <a:endParaRPr lang="en-US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Em alguns casos, existe uma relação direta entre atividades legais e atividades ilegais. Especialmente em casos de fraude. </a:t>
            </a:r>
          </a:p>
          <a:p>
            <a:r>
              <a:rPr lang="en-US" i="1" dirty="0"/>
              <a:t>Switching from legal to illegal </a:t>
            </a:r>
            <a:r>
              <a:rPr lang="en-US" i="1" dirty="0" smtClean="0"/>
              <a:t>commodities</a:t>
            </a:r>
          </a:p>
          <a:p>
            <a:r>
              <a:rPr lang="pt-BR" i="1" dirty="0" smtClean="0"/>
              <a:t>Life </a:t>
            </a:r>
            <a:r>
              <a:rPr lang="pt-BR" i="1" dirty="0" err="1" smtClean="0"/>
              <a:t>events</a:t>
            </a:r>
            <a:r>
              <a:rPr lang="pt-BR" i="1" dirty="0" smtClean="0"/>
              <a:t>: </a:t>
            </a:r>
            <a:r>
              <a:rPr lang="pt-BR" dirty="0" smtClean="0"/>
              <a:t>O motoqueiro de 60 anos que vira traficante internacional de mulheres.</a:t>
            </a:r>
          </a:p>
          <a:p>
            <a:r>
              <a:rPr lang="pt-BR" dirty="0" smtClean="0"/>
              <a:t>Envolvimento tardio com o crime</a:t>
            </a:r>
          </a:p>
          <a:p>
            <a:r>
              <a:rPr lang="pt-BR" dirty="0" smtClean="0"/>
              <a:t>Ganhos financeiros e riqueza alimentam persistência e influência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90588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altLang="en-US" sz="4000" dirty="0" smtClean="0"/>
              <a:t>A organização social do crime: estudos sobre o crime organizado no Brasil</a:t>
            </a:r>
          </a:p>
        </p:txBody>
      </p:sp>
      <p:sp>
        <p:nvSpPr>
          <p:cNvPr id="1331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pt-B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75330822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altLang="en-US" sz="4000" smtClean="0"/>
              <a:t>O primeiro problema: O que faz um indivíduo optar por uma carreira no crime? </a:t>
            </a:r>
          </a:p>
        </p:txBody>
      </p:sp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914400" y="4114800"/>
            <a:ext cx="7772400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en-US" sz="3200" b="1"/>
              <a:t>Para enfrentar essa questão vamos precisar de uma nova ferramenta analítica: “Criminologia do Desenvolvimento”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ipse 7"/>
          <p:cNvSpPr/>
          <p:nvPr/>
        </p:nvSpPr>
        <p:spPr>
          <a:xfrm>
            <a:off x="7315200" y="2286000"/>
            <a:ext cx="1676400" cy="659993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24696"/>
            <a:ext cx="8534400" cy="1173162"/>
          </a:xfrm>
        </p:spPr>
        <p:txBody>
          <a:bodyPr/>
          <a:lstStyle/>
          <a:p>
            <a:r>
              <a:rPr lang="pt-BR" sz="2800" dirty="0" smtClean="0"/>
              <a:t>Modelo Dinâmico de Estruturação de Atividades Criminais</a:t>
            </a:r>
            <a:endParaRPr lang="en-US" sz="28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4891957"/>
              </p:ext>
            </p:extLst>
          </p:nvPr>
        </p:nvGraphicFramePr>
        <p:xfrm>
          <a:off x="457200" y="1600200"/>
          <a:ext cx="84582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381000" y="1750422"/>
            <a:ext cx="22098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/>
              <a:t>Fatores estruturais:</a:t>
            </a:r>
          </a:p>
          <a:p>
            <a:r>
              <a:rPr lang="pt-BR" sz="1600" dirty="0" smtClean="0"/>
              <a:t>- Contexto de exclusão</a:t>
            </a:r>
          </a:p>
          <a:p>
            <a:r>
              <a:rPr lang="pt-BR" sz="1600" dirty="0" smtClean="0"/>
              <a:t>- Pouca provisão de serviços de justiça</a:t>
            </a:r>
          </a:p>
          <a:p>
            <a:r>
              <a:rPr lang="pt-BR" sz="1600" dirty="0" smtClean="0"/>
              <a:t>- Resolução privada e violenta de conflitos</a:t>
            </a:r>
          </a:p>
          <a:p>
            <a:r>
              <a:rPr lang="pt-BR" sz="1600" dirty="0" smtClean="0"/>
              <a:t>- Surgimento de gangues e grupos armados</a:t>
            </a:r>
          </a:p>
          <a:p>
            <a:endParaRPr lang="en-US" dirty="0"/>
          </a:p>
        </p:txBody>
      </p:sp>
      <p:sp>
        <p:nvSpPr>
          <p:cNvPr id="6" name="CaixaDeTexto 5"/>
          <p:cNvSpPr txBox="1"/>
          <p:nvPr/>
        </p:nvSpPr>
        <p:spPr>
          <a:xfrm>
            <a:off x="4953000" y="1295400"/>
            <a:ext cx="32766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/>
              <a:t>Lógica econômica:</a:t>
            </a:r>
          </a:p>
          <a:p>
            <a:r>
              <a:rPr lang="pt-BR" sz="1600" dirty="0" smtClean="0"/>
              <a:t>- Processo seletivo</a:t>
            </a:r>
          </a:p>
          <a:p>
            <a:r>
              <a:rPr lang="pt-BR" sz="1600" dirty="0" smtClean="0"/>
              <a:t>- Mercados e operações variadas</a:t>
            </a:r>
          </a:p>
          <a:p>
            <a:r>
              <a:rPr lang="pt-BR" sz="1600" dirty="0" smtClean="0"/>
              <a:t>- Minimização de conflitos</a:t>
            </a:r>
          </a:p>
          <a:p>
            <a:endParaRPr lang="en-US" dirty="0"/>
          </a:p>
        </p:txBody>
      </p:sp>
      <p:sp>
        <p:nvSpPr>
          <p:cNvPr id="7" name="CaixaDeTexto 6"/>
          <p:cNvSpPr txBox="1"/>
          <p:nvPr/>
        </p:nvSpPr>
        <p:spPr>
          <a:xfrm>
            <a:off x="7391400" y="2388007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Crime Organizado</a:t>
            </a:r>
          </a:p>
          <a:p>
            <a:r>
              <a:rPr lang="pt-BR" sz="1400" dirty="0" smtClean="0"/>
              <a:t>Transnacional</a:t>
            </a:r>
            <a:endParaRPr lang="en-US" sz="14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6324600" y="64008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(Beato e </a:t>
            </a:r>
            <a:r>
              <a:rPr lang="pt-BR" dirty="0" err="1" smtClean="0"/>
              <a:t>Zilli</a:t>
            </a:r>
            <a:r>
              <a:rPr lang="pt-BR" dirty="0" smtClean="0"/>
              <a:t>, 2014)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775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en-US" sz="4000" smtClean="0"/>
              <a:t>Até que ponto o comportamento anti-social é estável ao longo do ciclo de vida 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495800"/>
          </a:xfrm>
        </p:spPr>
        <p:txBody>
          <a:bodyPr/>
          <a:lstStyle/>
          <a:p>
            <a:pPr eaLnBrk="1" hangingPunct="1"/>
            <a:r>
              <a:rPr lang="pt-BR" altLang="en-US" smtClean="0"/>
              <a:t>Evidênias longitudinais sobre a estabilidade do comportamento anti-social não deve ser exagerada:</a:t>
            </a:r>
          </a:p>
          <a:p>
            <a:pPr lvl="1" eaLnBrk="1" hangingPunct="1"/>
            <a:r>
              <a:rPr lang="pt-BR" altLang="en-US" smtClean="0"/>
              <a:t> comportamentos desviantes na infância têm importantes ramificações na vida adulta... </a:t>
            </a:r>
          </a:p>
          <a:p>
            <a:pPr lvl="1" eaLnBrk="1" hangingPunct="1"/>
            <a:r>
              <a:rPr lang="pt-BR" altLang="en-US" smtClean="0"/>
              <a:t>Mas o comportamento anti-social dificilmente é estável ao longo do ciclo de vida</a:t>
            </a:r>
          </a:p>
          <a:p>
            <a:pPr lvl="1" eaLnBrk="1" hangingPunct="1">
              <a:buFontTx/>
              <a:buNone/>
            </a:pPr>
            <a:r>
              <a:rPr lang="pt-BR" altLang="en-US" smtClean="0"/>
              <a:t>		(Sampson e Laub, 1993)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en-US" sz="4000" smtClean="0"/>
              <a:t>Estabilidade e mudança ao longo do ciclo de vida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en-US" dirty="0" smtClean="0"/>
              <a:t>É preciso entender tanto a estabilidade quanto a mudança ao longo do ciclo de vida.  </a:t>
            </a:r>
          </a:p>
          <a:p>
            <a:pPr eaLnBrk="1" hangingPunct="1"/>
            <a:r>
              <a:rPr lang="pt-BR" altLang="en-US" dirty="0" smtClean="0"/>
              <a:t>Alguns eventos podem modificar a trajetória de infratores ( que não são “</a:t>
            </a:r>
            <a:r>
              <a:rPr lang="pt-BR" altLang="en-US" dirty="0" err="1" smtClean="0"/>
              <a:t>life-course</a:t>
            </a:r>
            <a:r>
              <a:rPr lang="pt-BR" altLang="en-US" dirty="0" smtClean="0"/>
              <a:t> </a:t>
            </a:r>
            <a:r>
              <a:rPr lang="pt-BR" altLang="en-US" dirty="0" err="1" smtClean="0"/>
              <a:t>persistent</a:t>
            </a:r>
            <a:r>
              <a:rPr lang="pt-BR" altLang="en-US" dirty="0" smtClean="0"/>
              <a:t>”).</a:t>
            </a:r>
          </a:p>
          <a:p>
            <a:pPr eaLnBrk="1" hangingPunct="1"/>
            <a:r>
              <a:rPr lang="pt-BR" altLang="en-US" dirty="0" smtClean="0"/>
              <a:t>Vínculos sociais inibem o crime e o desvio nas etapas iniciais  do ciclo de vida.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04800" y="5791200"/>
            <a:ext cx="42672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Calibri" panose="020F0502020204030204" pitchFamily="34" charset="0"/>
              </a:rPr>
              <a:t>Infância			Adolescência</a:t>
            </a:r>
          </a:p>
          <a:p>
            <a:r>
              <a:rPr lang="pt-BR" dirty="0" smtClean="0">
                <a:latin typeface="Calibri" panose="020F0502020204030204" pitchFamily="34" charset="0"/>
              </a:rPr>
              <a:t>(0 – 10)			     (10 – 17)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4724400" y="5791200"/>
            <a:ext cx="16764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Calibri" panose="020F0502020204030204" pitchFamily="34" charset="0"/>
              </a:rPr>
              <a:t>Transição para a vida adulta (17-25)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6553200" y="5791199"/>
            <a:ext cx="9906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Calibri" panose="020F0502020204030204" pitchFamily="34" charset="0"/>
              </a:rPr>
              <a:t>Adulto Jovem (25-32)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7637206" y="5791200"/>
            <a:ext cx="1354394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Calibri" panose="020F0502020204030204" pitchFamily="34" charset="0"/>
              </a:rPr>
              <a:t>Transição Maturidade (32-45)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26142" y="3516868"/>
            <a:ext cx="228845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Calibri" panose="020F0502020204030204" pitchFamily="34" charset="0"/>
              </a:rPr>
              <a:t>DIFERENÇAS INDIVIDUAIS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84355" y="4332982"/>
            <a:ext cx="2288458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pt-BR" sz="1600" dirty="0" smtClean="0">
                <a:latin typeface="Calibri" panose="020F0502020204030204" pitchFamily="34" charset="0"/>
              </a:rPr>
              <a:t>Temperamento difícil</a:t>
            </a:r>
          </a:p>
          <a:p>
            <a:pPr marL="285750" indent="-285750">
              <a:buFontTx/>
              <a:buChar char="-"/>
            </a:pPr>
            <a:r>
              <a:rPr lang="pt-BR" sz="1600" dirty="0" smtClean="0">
                <a:latin typeface="Calibri" panose="020F0502020204030204" pitchFamily="34" charset="0"/>
              </a:rPr>
              <a:t>Birras persistentes</a:t>
            </a:r>
          </a:p>
          <a:p>
            <a:pPr marL="285750" indent="-285750">
              <a:buFontTx/>
              <a:buChar char="-"/>
            </a:pPr>
            <a:r>
              <a:rPr lang="pt-BR" sz="1600" dirty="0" smtClean="0">
                <a:latin typeface="Calibri" panose="020F0502020204030204" pitchFamily="34" charset="0"/>
              </a:rPr>
              <a:t>Problemas precoces de conduta </a:t>
            </a:r>
            <a:endParaRPr lang="en-US" sz="1600" dirty="0">
              <a:latin typeface="Calibri" panose="020F0502020204030204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211394" y="228600"/>
            <a:ext cx="230320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Calibri" panose="020F0502020204030204" pitchFamily="34" charset="0"/>
              </a:rPr>
              <a:t>FATORES ESTRUTURAIS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211394" y="691277"/>
            <a:ext cx="2303206" cy="25545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pt-BR" sz="1600" dirty="0" smtClean="0">
                <a:latin typeface="Calibri" panose="020F0502020204030204" pitchFamily="34" charset="0"/>
              </a:rPr>
              <a:t>Baixo SES</a:t>
            </a:r>
          </a:p>
          <a:p>
            <a:pPr marL="285750" indent="-285750">
              <a:buFontTx/>
              <a:buChar char="-"/>
            </a:pPr>
            <a:r>
              <a:rPr lang="pt-BR" sz="1600" dirty="0" smtClean="0">
                <a:latin typeface="Calibri" panose="020F0502020204030204" pitchFamily="34" charset="0"/>
              </a:rPr>
              <a:t>Famílias grandes</a:t>
            </a:r>
          </a:p>
          <a:p>
            <a:pPr marL="285750" indent="-285750">
              <a:buFontTx/>
              <a:buChar char="-"/>
            </a:pPr>
            <a:r>
              <a:rPr lang="pt-BR" sz="1600" dirty="0" smtClean="0">
                <a:latin typeface="Calibri" panose="020F0502020204030204" pitchFamily="34" charset="0"/>
              </a:rPr>
              <a:t>Desorganização familiar</a:t>
            </a:r>
          </a:p>
          <a:p>
            <a:pPr marL="285750" indent="-285750">
              <a:buFontTx/>
              <a:buChar char="-"/>
            </a:pPr>
            <a:r>
              <a:rPr lang="pt-BR" sz="1600" dirty="0" smtClean="0">
                <a:latin typeface="Calibri" panose="020F0502020204030204" pitchFamily="34" charset="0"/>
              </a:rPr>
              <a:t>Desvios de condutas dos pais</a:t>
            </a:r>
          </a:p>
          <a:p>
            <a:pPr marL="285750" indent="-285750">
              <a:buFontTx/>
              <a:buChar char="-"/>
            </a:pPr>
            <a:r>
              <a:rPr lang="pt-BR" sz="1600" dirty="0" smtClean="0">
                <a:latin typeface="Calibri" panose="020F0502020204030204" pitchFamily="34" charset="0"/>
              </a:rPr>
              <a:t>Alta densidade domiciliar</a:t>
            </a:r>
          </a:p>
          <a:p>
            <a:pPr marL="285750" indent="-285750">
              <a:buFontTx/>
              <a:buChar char="-"/>
            </a:pPr>
            <a:r>
              <a:rPr lang="pt-BR" sz="1600" dirty="0" smtClean="0">
                <a:latin typeface="Calibri" panose="020F0502020204030204" pitchFamily="34" charset="0"/>
              </a:rPr>
              <a:t>Ausência materna (trabalho)</a:t>
            </a:r>
            <a:endParaRPr lang="en-US" sz="1600" dirty="0">
              <a:latin typeface="Calibri" panose="020F0502020204030204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3045542" y="228600"/>
            <a:ext cx="228845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Calibri" panose="020F0502020204030204" pitchFamily="34" charset="0"/>
              </a:rPr>
              <a:t>CONTROLE SOCIAL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3106994" y="691277"/>
            <a:ext cx="2303206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Calibri" panose="020F0502020204030204" pitchFamily="34" charset="0"/>
              </a:rPr>
              <a:t>FAMÍLIA</a:t>
            </a:r>
          </a:p>
          <a:p>
            <a:pPr marL="285750" indent="-285750">
              <a:buFontTx/>
              <a:buChar char="-"/>
            </a:pPr>
            <a:r>
              <a:rPr lang="pt-BR" sz="1600" dirty="0" smtClean="0">
                <a:latin typeface="Calibri" panose="020F0502020204030204" pitchFamily="34" charset="0"/>
              </a:rPr>
              <a:t>Falta de supervisão</a:t>
            </a:r>
          </a:p>
          <a:p>
            <a:pPr marL="285750" indent="-285750">
              <a:buFontTx/>
              <a:buChar char="-"/>
            </a:pPr>
            <a:r>
              <a:rPr lang="pt-BR" sz="1600" dirty="0" smtClean="0">
                <a:latin typeface="Calibri" panose="020F0502020204030204" pitchFamily="34" charset="0"/>
              </a:rPr>
              <a:t>Controle errático de disciplina </a:t>
            </a:r>
          </a:p>
          <a:p>
            <a:pPr marL="285750" indent="-285750">
              <a:buFontTx/>
              <a:buChar char="-"/>
            </a:pPr>
            <a:r>
              <a:rPr lang="pt-BR" sz="1600" dirty="0" smtClean="0">
                <a:latin typeface="Calibri" panose="020F0502020204030204" pitchFamily="34" charset="0"/>
              </a:rPr>
              <a:t>Rejeição parental</a:t>
            </a:r>
            <a:endParaRPr lang="en-US" sz="1600" dirty="0">
              <a:latin typeface="Calibri" panose="020F0502020204030204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3106994" y="2293203"/>
            <a:ext cx="2303206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Calibri" panose="020F0502020204030204" pitchFamily="34" charset="0"/>
              </a:rPr>
              <a:t>ESCOLA</a:t>
            </a:r>
          </a:p>
          <a:p>
            <a:pPr marL="285750" indent="-285750">
              <a:buFontTx/>
              <a:buChar char="-"/>
            </a:pPr>
            <a:r>
              <a:rPr lang="pt-BR" sz="1600" dirty="0" smtClean="0">
                <a:latin typeface="Calibri" panose="020F0502020204030204" pitchFamily="34" charset="0"/>
              </a:rPr>
              <a:t>Falta de envolvimento</a:t>
            </a:r>
          </a:p>
          <a:p>
            <a:pPr marL="285750" indent="-285750">
              <a:buFontTx/>
              <a:buChar char="-"/>
            </a:pPr>
            <a:r>
              <a:rPr lang="pt-BR" sz="1600" dirty="0" smtClean="0">
                <a:latin typeface="Calibri" panose="020F0502020204030204" pitchFamily="34" charset="0"/>
              </a:rPr>
              <a:t>Baixo desempenho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3045542" y="3516868"/>
            <a:ext cx="228845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Calibri" panose="020F0502020204030204" pitchFamily="34" charset="0"/>
              </a:rPr>
              <a:t>INFLUÊNCIAS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3045542" y="4163199"/>
            <a:ext cx="2288458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pt-BR" sz="1600" dirty="0" smtClean="0">
                <a:latin typeface="Calibri" panose="020F0502020204030204" pitchFamily="34" charset="0"/>
              </a:rPr>
              <a:t>Envolvimento com grupos</a:t>
            </a:r>
          </a:p>
          <a:p>
            <a:pPr marL="285750" indent="-285750">
              <a:buFontTx/>
              <a:buChar char="-"/>
            </a:pPr>
            <a:r>
              <a:rPr lang="pt-BR" sz="1600" dirty="0" smtClean="0">
                <a:latin typeface="Calibri" panose="020F0502020204030204" pitchFamily="34" charset="0"/>
              </a:rPr>
              <a:t>Presença de irmãos com histórico</a:t>
            </a:r>
            <a:endParaRPr lang="en-US" sz="1600" dirty="0">
              <a:latin typeface="Calibri" panose="020F0502020204030204" pitchFamily="34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5715000" y="228600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Calibri" panose="020F0502020204030204" pitchFamily="34" charset="0"/>
              </a:rPr>
              <a:t>CONSEQUÊNCIAS NA JUVENTUDE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6000750" y="1183719"/>
            <a:ext cx="133350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Calibri" panose="020F0502020204030204" pitchFamily="34" charset="0"/>
              </a:rPr>
              <a:t>Delinquência </a:t>
            </a:r>
            <a:endParaRPr lang="en-US" sz="1600" dirty="0">
              <a:latin typeface="Calibri" panose="020F0502020204030204" pitchFamily="34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6010583" y="1909249"/>
            <a:ext cx="1636456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Calibri" panose="020F0502020204030204" pitchFamily="34" charset="0"/>
              </a:rPr>
              <a:t>Encarceramento </a:t>
            </a:r>
            <a:endParaRPr lang="en-US" sz="1600" dirty="0">
              <a:latin typeface="Calibri" panose="020F0502020204030204" pitchFamily="34" charset="0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6856771" y="2719918"/>
            <a:ext cx="20955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Calibri" panose="020F0502020204030204" pitchFamily="34" charset="0"/>
              </a:rPr>
              <a:t>DESENVOLVIMENTO NA VIDA ADULTA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6649065" y="3733800"/>
            <a:ext cx="2303206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Calibri" panose="020F0502020204030204" pitchFamily="34" charset="0"/>
              </a:rPr>
              <a:t>VÍNCULOS SOCIAIS</a:t>
            </a:r>
          </a:p>
          <a:p>
            <a:pPr marL="285750" indent="-285750">
              <a:buFontTx/>
              <a:buChar char="-"/>
            </a:pPr>
            <a:r>
              <a:rPr lang="pt-BR" sz="1600" dirty="0" smtClean="0">
                <a:latin typeface="Calibri" panose="020F0502020204030204" pitchFamily="34" charset="0"/>
              </a:rPr>
              <a:t>Baixa participação no mercado de trabalho</a:t>
            </a:r>
          </a:p>
          <a:p>
            <a:pPr marL="285750" indent="-285750">
              <a:buFontTx/>
              <a:buChar char="-"/>
            </a:pPr>
            <a:r>
              <a:rPr lang="pt-BR" sz="1600" dirty="0" smtClean="0">
                <a:latin typeface="Calibri" panose="020F0502020204030204" pitchFamily="34" charset="0"/>
              </a:rPr>
              <a:t>Fragilidade dos vínculos familiares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6194322" y="5300246"/>
            <a:ext cx="854177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Calibri" panose="020F0502020204030204" pitchFamily="34" charset="0"/>
              </a:rPr>
              <a:t>Crime </a:t>
            </a:r>
            <a:endParaRPr lang="en-US" sz="1600" dirty="0">
              <a:latin typeface="Calibri" panose="020F0502020204030204" pitchFamily="34" charset="0"/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8061223" y="5300246"/>
            <a:ext cx="854177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Calibri" panose="020F0502020204030204" pitchFamily="34" charset="0"/>
              </a:rPr>
              <a:t>Crime </a:t>
            </a:r>
            <a:endParaRPr lang="en-US" sz="1600" dirty="0">
              <a:latin typeface="Calibri" panose="020F0502020204030204" pitchFamily="34" charset="0"/>
            </a:endParaRPr>
          </a:p>
        </p:txBody>
      </p:sp>
      <p:cxnSp>
        <p:nvCxnSpPr>
          <p:cNvPr id="23" name="Conector de seta reta 22"/>
          <p:cNvCxnSpPr/>
          <p:nvPr/>
        </p:nvCxnSpPr>
        <p:spPr>
          <a:xfrm>
            <a:off x="2514600" y="1352996"/>
            <a:ext cx="51619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de seta reta 24"/>
          <p:cNvCxnSpPr>
            <a:stCxn id="9" idx="3"/>
            <a:endCxn id="12" idx="1"/>
          </p:cNvCxnSpPr>
          <p:nvPr/>
        </p:nvCxnSpPr>
        <p:spPr>
          <a:xfrm>
            <a:off x="2514600" y="1968550"/>
            <a:ext cx="592394" cy="740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de seta reta 26"/>
          <p:cNvCxnSpPr>
            <a:stCxn id="7" idx="3"/>
          </p:cNvCxnSpPr>
          <p:nvPr/>
        </p:nvCxnSpPr>
        <p:spPr>
          <a:xfrm flipV="1">
            <a:off x="2472813" y="2078526"/>
            <a:ext cx="557981" cy="27930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de seta reta 30"/>
          <p:cNvCxnSpPr>
            <a:stCxn id="9" idx="3"/>
          </p:cNvCxnSpPr>
          <p:nvPr/>
        </p:nvCxnSpPr>
        <p:spPr>
          <a:xfrm>
            <a:off x="2514600" y="1968550"/>
            <a:ext cx="533400" cy="21946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de seta reta 35"/>
          <p:cNvCxnSpPr>
            <a:endCxn id="14" idx="1"/>
          </p:cNvCxnSpPr>
          <p:nvPr/>
        </p:nvCxnSpPr>
        <p:spPr>
          <a:xfrm>
            <a:off x="2472813" y="4701808"/>
            <a:ext cx="57272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de seta reta 37"/>
          <p:cNvCxnSpPr>
            <a:stCxn id="14" idx="3"/>
          </p:cNvCxnSpPr>
          <p:nvPr/>
        </p:nvCxnSpPr>
        <p:spPr>
          <a:xfrm flipV="1">
            <a:off x="5334000" y="1522273"/>
            <a:ext cx="666750" cy="31795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de seta reta 41"/>
          <p:cNvCxnSpPr>
            <a:stCxn id="12" idx="3"/>
          </p:cNvCxnSpPr>
          <p:nvPr/>
        </p:nvCxnSpPr>
        <p:spPr>
          <a:xfrm flipV="1">
            <a:off x="5410200" y="1352996"/>
            <a:ext cx="590550" cy="13557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de seta reta 43"/>
          <p:cNvCxnSpPr/>
          <p:nvPr/>
        </p:nvCxnSpPr>
        <p:spPr>
          <a:xfrm>
            <a:off x="6667500" y="2293203"/>
            <a:ext cx="0" cy="14083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de seta reta 45"/>
          <p:cNvCxnSpPr>
            <a:stCxn id="16" idx="2"/>
          </p:cNvCxnSpPr>
          <p:nvPr/>
        </p:nvCxnSpPr>
        <p:spPr>
          <a:xfrm>
            <a:off x="6667500" y="1522273"/>
            <a:ext cx="0" cy="3869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angulado 47"/>
          <p:cNvCxnSpPr>
            <a:stCxn id="20" idx="1"/>
            <a:endCxn id="19" idx="1"/>
          </p:cNvCxnSpPr>
          <p:nvPr/>
        </p:nvCxnSpPr>
        <p:spPr>
          <a:xfrm rot="10800000" flipH="1">
            <a:off x="6194321" y="4395521"/>
            <a:ext cx="454743" cy="1074003"/>
          </a:xfrm>
          <a:prstGeom prst="bentConnector3">
            <a:avLst>
              <a:gd name="adj1" fmla="val -5027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de seta reta 49"/>
          <p:cNvCxnSpPr>
            <a:stCxn id="20" idx="3"/>
            <a:endCxn id="21" idx="1"/>
          </p:cNvCxnSpPr>
          <p:nvPr/>
        </p:nvCxnSpPr>
        <p:spPr>
          <a:xfrm>
            <a:off x="7048499" y="5469523"/>
            <a:ext cx="10127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de seta reta 51"/>
          <p:cNvCxnSpPr/>
          <p:nvPr/>
        </p:nvCxnSpPr>
        <p:spPr>
          <a:xfrm>
            <a:off x="7554861" y="5057239"/>
            <a:ext cx="759542" cy="1831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angulado 53"/>
          <p:cNvCxnSpPr>
            <a:stCxn id="16" idx="3"/>
          </p:cNvCxnSpPr>
          <p:nvPr/>
        </p:nvCxnSpPr>
        <p:spPr>
          <a:xfrm flipH="1">
            <a:off x="6667500" y="1352996"/>
            <a:ext cx="666750" cy="2380804"/>
          </a:xfrm>
          <a:prstGeom prst="bentConnector4">
            <a:avLst>
              <a:gd name="adj1" fmla="val -100646"/>
              <a:gd name="adj2" fmla="val 53555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76724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O </a:t>
            </a:r>
            <a:r>
              <a:rPr lang="en-US" altLang="en-US" sz="4000" dirty="0" err="1"/>
              <a:t>problema</a:t>
            </a:r>
            <a:r>
              <a:rPr lang="en-US" altLang="en-US" sz="4000" dirty="0"/>
              <a:t> do </a:t>
            </a:r>
            <a:r>
              <a:rPr lang="en-US" altLang="en-US" sz="4000" dirty="0" smtClean="0"/>
              <a:t>auto-</a:t>
            </a:r>
            <a:r>
              <a:rPr lang="en-US" altLang="en-US" sz="4000" dirty="0" err="1" smtClean="0"/>
              <a:t>controle</a:t>
            </a:r>
            <a:endParaRPr lang="pt-BR" altLang="en-US" sz="3200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altLang="en-US" dirty="0" smtClean="0"/>
              <a:t>A General </a:t>
            </a:r>
            <a:r>
              <a:rPr lang="en-US" altLang="en-US" dirty="0"/>
              <a:t>Theory of Crime </a:t>
            </a:r>
            <a:endParaRPr lang="en-US" altLang="en-US" dirty="0" smtClean="0"/>
          </a:p>
          <a:p>
            <a:pPr marL="0" indent="0" eaLnBrk="1" hangingPunct="1">
              <a:buNone/>
            </a:pPr>
            <a:r>
              <a:rPr lang="en-US" altLang="en-US" dirty="0" err="1" smtClean="0"/>
              <a:t>Gottfredson</a:t>
            </a:r>
            <a:r>
              <a:rPr lang="en-US" altLang="en-US" dirty="0" smtClean="0"/>
              <a:t> </a:t>
            </a:r>
            <a:r>
              <a:rPr lang="en-US" altLang="en-US" dirty="0"/>
              <a:t>and </a:t>
            </a:r>
            <a:r>
              <a:rPr lang="en-US" altLang="en-US" dirty="0" err="1"/>
              <a:t>Hirschi</a:t>
            </a:r>
            <a:r>
              <a:rPr lang="en-US" altLang="en-US" dirty="0"/>
              <a:t> (1990)</a:t>
            </a:r>
            <a:endParaRPr lang="en-US" altLang="en-US" dirty="0" smtClean="0"/>
          </a:p>
          <a:p>
            <a:pPr lvl="1" eaLnBrk="1" hangingPunct="1">
              <a:lnSpc>
                <a:spcPct val="150000"/>
              </a:lnSpc>
              <a:buFontTx/>
              <a:buNone/>
            </a:pPr>
            <a:r>
              <a:rPr lang="en-US" altLang="en-US" dirty="0" smtClean="0"/>
              <a:t>  “people develop self-control early in life, and those who lack sufficient self-control engage in criminal acts and similar behavior — with short-term benefits and long-term costs such as drinking, smoking and adultery — at higher rates than others throughout their lives”.</a:t>
            </a:r>
            <a:endParaRPr lang="pt-BR" altLang="en-US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en-US" sz="4000" smtClean="0"/>
              <a:t>Alguns fatores que levam a desistência do crime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en-US" smtClean="0"/>
              <a:t>Relações conjugais estáveis</a:t>
            </a:r>
          </a:p>
          <a:p>
            <a:pPr eaLnBrk="1" hangingPunct="1"/>
            <a:r>
              <a:rPr lang="pt-BR" altLang="en-US" smtClean="0"/>
              <a:t>Estabilidade no Trabalho</a:t>
            </a:r>
          </a:p>
          <a:p>
            <a:pPr eaLnBrk="1" hangingPunct="1"/>
            <a:r>
              <a:rPr lang="pt-BR" altLang="en-US" smtClean="0"/>
              <a:t>Serviço militar</a:t>
            </a:r>
          </a:p>
          <a:p>
            <a:pPr eaLnBrk="1" hangingPunct="1"/>
            <a:r>
              <a:rPr lang="pt-BR" altLang="en-US" smtClean="0"/>
              <a:t>Punição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en-US" sz="4000" smtClean="0"/>
              <a:t>Além de novos modelos teóricos precisamos de novos dados: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Unraveling Juvenile Delinquency</a:t>
            </a:r>
            <a:r>
              <a:rPr lang="pt-BR" altLang="en-US" dirty="0" smtClean="0"/>
              <a:t> </a:t>
            </a:r>
            <a:r>
              <a:rPr lang="pt-BR" altLang="en-US" dirty="0" err="1" smtClean="0"/>
              <a:t>Study</a:t>
            </a:r>
            <a:r>
              <a:rPr lang="pt-BR" altLang="en-US" dirty="0" smtClean="0"/>
              <a:t> (</a:t>
            </a:r>
            <a:r>
              <a:rPr lang="pt-BR" altLang="en-US" dirty="0" err="1" smtClean="0"/>
              <a:t>Glueck</a:t>
            </a:r>
            <a:r>
              <a:rPr lang="pt-BR" altLang="en-US" dirty="0" smtClean="0"/>
              <a:t> &amp; </a:t>
            </a:r>
            <a:r>
              <a:rPr lang="pt-BR" altLang="en-US" dirty="0" err="1" smtClean="0"/>
              <a:t>Glueck</a:t>
            </a:r>
            <a:r>
              <a:rPr lang="pt-BR" altLang="en-US" dirty="0" smtClean="0"/>
              <a:t>, 1950; reanalisados por </a:t>
            </a:r>
            <a:r>
              <a:rPr lang="pt-BR" altLang="en-US" dirty="0" err="1" smtClean="0"/>
              <a:t>Sampson</a:t>
            </a:r>
            <a:r>
              <a:rPr lang="pt-BR" altLang="en-US" dirty="0" smtClean="0"/>
              <a:t> e </a:t>
            </a:r>
            <a:r>
              <a:rPr lang="pt-BR" altLang="en-US" dirty="0" err="1" smtClean="0"/>
              <a:t>Laub</a:t>
            </a:r>
            <a:r>
              <a:rPr lang="pt-BR" altLang="en-US" dirty="0" smtClean="0"/>
              <a:t>, 1993)</a:t>
            </a:r>
          </a:p>
          <a:p>
            <a:pPr lvl="1" eaLnBrk="1" hangingPunct="1"/>
            <a:r>
              <a:rPr lang="pt-BR" altLang="en-US" dirty="0" smtClean="0"/>
              <a:t>500 infratores (coorte 1939)</a:t>
            </a:r>
          </a:p>
          <a:p>
            <a:pPr lvl="1" eaLnBrk="1" hangingPunct="1"/>
            <a:r>
              <a:rPr lang="pt-BR" altLang="en-US" dirty="0" smtClean="0"/>
              <a:t>500 não </a:t>
            </a:r>
            <a:r>
              <a:rPr lang="pt-BR" altLang="en-US" dirty="0" err="1" smtClean="0"/>
              <a:t>intratores</a:t>
            </a:r>
            <a:r>
              <a:rPr lang="pt-BR" altLang="en-US" dirty="0" smtClean="0"/>
              <a:t> (coorte 1939)</a:t>
            </a:r>
          </a:p>
          <a:p>
            <a:pPr eaLnBrk="1" hangingPunct="1"/>
            <a:r>
              <a:rPr lang="pt-BR" altLang="en-US" dirty="0" smtClean="0"/>
              <a:t>A amostra de </a:t>
            </a:r>
            <a:r>
              <a:rPr lang="pt-BR" altLang="en-US" dirty="0" err="1" smtClean="0"/>
              <a:t>Kleemans</a:t>
            </a:r>
            <a:r>
              <a:rPr lang="pt-BR" altLang="en-US" dirty="0" smtClean="0"/>
              <a:t> &amp; </a:t>
            </a:r>
            <a:r>
              <a:rPr lang="pt-BR" altLang="en-US" dirty="0" err="1" smtClean="0"/>
              <a:t>Poot</a:t>
            </a:r>
            <a:r>
              <a:rPr lang="pt-BR" altLang="en-US" dirty="0" smtClean="0"/>
              <a:t> (2008)</a:t>
            </a:r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79 </a:t>
            </a:r>
            <a:r>
              <a:rPr lang="en-US" altLang="en-US" dirty="0" err="1" smtClean="0"/>
              <a:t>casos</a:t>
            </a:r>
            <a:r>
              <a:rPr lang="en-US" altLang="en-US" dirty="0" smtClean="0"/>
              <a:t> contra </a:t>
            </a:r>
            <a:r>
              <a:rPr lang="en-US" altLang="en-US" dirty="0" err="1" smtClean="0"/>
              <a:t>organizações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criminosas</a:t>
            </a:r>
            <a:r>
              <a:rPr lang="en-US" altLang="en-US" dirty="0" smtClean="0"/>
              <a:t> e  979 </a:t>
            </a:r>
            <a:r>
              <a:rPr lang="en-US" altLang="en-US" dirty="0" err="1" smtClean="0"/>
              <a:t>infratores</a:t>
            </a:r>
            <a:r>
              <a:rPr lang="en-US" altLang="en-US" dirty="0" smtClean="0"/>
              <a:t> </a:t>
            </a:r>
          </a:p>
          <a:p>
            <a:pPr lvl="1" eaLnBrk="1" hangingPunct="1"/>
            <a:endParaRPr lang="pt-BR" altLang="en-US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en-US" smtClean="0"/>
              <a:t>O crime organizado é diferente?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arenBoth"/>
            </a:pPr>
            <a:r>
              <a:rPr lang="pt-BR" altLang="en-US" dirty="0" smtClean="0"/>
              <a:t>Que trajetórias podem ser identificadas nas carreiras judiciárias de criminosos envolvidos com o crime organizado?</a:t>
            </a:r>
          </a:p>
          <a:p>
            <a:pPr marL="609600" indent="-609600" eaLnBrk="1" hangingPunct="1">
              <a:buFontTx/>
              <a:buAutoNum type="arabicParenBoth"/>
            </a:pPr>
            <a:r>
              <a:rPr lang="pt-BR" altLang="en-US" dirty="0" smtClean="0"/>
              <a:t>Existe relação entre as diferentes trajetórias e (a) diferentes papéis de infratores em grupos criminosos? e (b) diferentes tipos de atividades criminosas em que os infratores estão envolvidos?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4186</TotalTime>
  <Words>1011</Words>
  <Application>Microsoft Office PowerPoint</Application>
  <PresentationFormat>Apresentação na tela (4:3)</PresentationFormat>
  <Paragraphs>141</Paragraphs>
  <Slides>20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1" baseType="lpstr">
      <vt:lpstr>Default Design</vt:lpstr>
      <vt:lpstr>A organização do crime e a carreira criminal </vt:lpstr>
      <vt:lpstr>O primeiro problema: O que faz um indivíduo optar por uma carreira no crime? </vt:lpstr>
      <vt:lpstr>Até que ponto o comportamento anti-social é estável ao longo do ciclo de vida ?</vt:lpstr>
      <vt:lpstr>Estabilidade e mudança ao longo do ciclo de vida</vt:lpstr>
      <vt:lpstr>Apresentação do PowerPoint</vt:lpstr>
      <vt:lpstr>O problema do auto-controle</vt:lpstr>
      <vt:lpstr>Alguns fatores que levam a desistência do crime</vt:lpstr>
      <vt:lpstr>Além de novos modelos teóricos precisamos de novos dados:</vt:lpstr>
      <vt:lpstr>O crime organizado é diferente?</vt:lpstr>
      <vt:lpstr>Questões relevantes sobre os infratores </vt:lpstr>
      <vt:lpstr>Distribuição Etária</vt:lpstr>
      <vt:lpstr>Por que infratores mais velhos estão sobre-representados no crime organizado? </vt:lpstr>
      <vt:lpstr>Estrutura de Oportunidade</vt:lpstr>
      <vt:lpstr>Koppen et. al., 2009, p111</vt:lpstr>
      <vt:lpstr>Trajetórias no crime</vt:lpstr>
      <vt:lpstr>Mecanismos de participação: como a estrutura de oportunidade funciona na prática</vt:lpstr>
      <vt:lpstr>“Social Snowball Effect”</vt:lpstr>
      <vt:lpstr>O que sabemos sobre os líderes do CO?</vt:lpstr>
      <vt:lpstr>A organização social do crime: estudos sobre o crime organizado no Brasil</vt:lpstr>
      <vt:lpstr>Modelo Dinâmico de Estruturação de Atividades Criminais</vt:lpstr>
    </vt:vector>
  </TitlesOfParts>
  <Company>Universidade de São Paulo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Inovações na Gestão da Segurança Pública</dc:title>
  <dc:creator>Leandro Piquet Carneiro</dc:creator>
  <cp:lastModifiedBy>Leandro</cp:lastModifiedBy>
  <cp:revision>69</cp:revision>
  <cp:lastPrinted>1601-01-01T00:00:00Z</cp:lastPrinted>
  <dcterms:created xsi:type="dcterms:W3CDTF">2005-10-04T21:05:16Z</dcterms:created>
  <dcterms:modified xsi:type="dcterms:W3CDTF">2017-08-22T22:34:44Z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7</vt:i4>
  </property>
</Properties>
</file>