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9" r:id="rId4"/>
    <p:sldId id="260" r:id="rId5"/>
    <p:sldId id="317" r:id="rId6"/>
    <p:sldId id="319" r:id="rId7"/>
    <p:sldId id="320" r:id="rId8"/>
    <p:sldId id="321" r:id="rId9"/>
    <p:sldId id="322" r:id="rId10"/>
    <p:sldId id="343" r:id="rId11"/>
    <p:sldId id="323" r:id="rId12"/>
    <p:sldId id="344" r:id="rId13"/>
    <p:sldId id="324" r:id="rId14"/>
    <p:sldId id="326" r:id="rId15"/>
    <p:sldId id="325" r:id="rId16"/>
    <p:sldId id="327" r:id="rId17"/>
    <p:sldId id="328" r:id="rId18"/>
    <p:sldId id="329" r:id="rId19"/>
    <p:sldId id="330" r:id="rId20"/>
    <p:sldId id="332" r:id="rId21"/>
    <p:sldId id="331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8" r:id="rId50"/>
    <p:sldId id="362" r:id="rId51"/>
    <p:sldId id="363" r:id="rId52"/>
    <p:sldId id="364" r:id="rId53"/>
    <p:sldId id="365" r:id="rId54"/>
    <p:sldId id="366" r:id="rId55"/>
    <p:sldId id="369" r:id="rId56"/>
    <p:sldId id="36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 snapToGrid="0" snapToObjects="1">
      <p:cViewPr>
        <p:scale>
          <a:sx n="140" d="100"/>
          <a:sy n="140" d="100"/>
        </p:scale>
        <p:origin x="744" y="29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9929-C9E7-2E49-BDDC-641103EEC6B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CFB1-7198-A144-9977-632722B2AB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8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1CF1-A389-334F-966A-538EE740BE3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BEA7-D247-7042-9059-BD6005668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6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7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jfg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18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x-none" dirty="0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Nome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7900" y="5803900"/>
            <a:ext cx="49657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E-mail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2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810623" cy="73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857251"/>
            <a:ext cx="8524874" cy="573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8600" y="6721475"/>
            <a:ext cx="1295399" cy="136525"/>
          </a:xfrm>
        </p:spPr>
        <p:txBody>
          <a:bodyPr/>
          <a:lstStyle>
            <a:lvl1pPr algn="r">
              <a:defRPr sz="600"/>
            </a:lvl1pPr>
          </a:lstStyle>
          <a:p>
            <a:r>
              <a:rPr lang="en-US" dirty="0" smtClean="0"/>
              <a:t>© Daniel </a:t>
            </a:r>
            <a:r>
              <a:rPr lang="en-US" dirty="0" err="1" smtClean="0"/>
              <a:t>Nopper</a:t>
            </a:r>
            <a:r>
              <a:rPr lang="en-US" dirty="0" smtClean="0"/>
              <a:t> </a:t>
            </a:r>
            <a:r>
              <a:rPr lang="en-US" dirty="0" err="1" smtClean="0"/>
              <a:t>Silvar</a:t>
            </a:r>
            <a:r>
              <a:rPr lang="en-US" dirty="0" smtClean="0"/>
              <a:t> Rodrigues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333375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26530D0-E989-6D43-9B52-F525A77060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857251"/>
            <a:ext cx="333375" cy="5524499"/>
          </a:xfrm>
          <a:prstGeom prst="rect">
            <a:avLst/>
          </a:prstGeom>
          <a:noFill/>
        </p:spPr>
        <p:txBody>
          <a:bodyPr vert="vert270"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QFL0341  –  </a:t>
            </a:r>
            <a:r>
              <a:rPr lang="en-US" sz="1200" dirty="0" err="1" smtClean="0">
                <a:solidFill>
                  <a:srgbClr val="FFFFFF"/>
                </a:solidFill>
              </a:rPr>
              <a:t>Estrutura</a:t>
            </a:r>
            <a:r>
              <a:rPr lang="en-US" sz="1200" dirty="0" smtClean="0">
                <a:solidFill>
                  <a:srgbClr val="FFFFFF"/>
                </a:solidFill>
              </a:rPr>
              <a:t> e </a:t>
            </a:r>
            <a:r>
              <a:rPr lang="en-US" sz="1200" dirty="0" err="1" smtClean="0">
                <a:solidFill>
                  <a:srgbClr val="FFFFFF"/>
                </a:solidFill>
              </a:rPr>
              <a:t>Propriedades</a:t>
            </a:r>
            <a:r>
              <a:rPr lang="en-US" sz="1200" dirty="0" smtClean="0">
                <a:solidFill>
                  <a:srgbClr val="FFFFFF"/>
                </a:solidFill>
              </a:rPr>
              <a:t> de </a:t>
            </a:r>
            <a:r>
              <a:rPr lang="en-US" sz="1200" dirty="0" err="1" smtClean="0">
                <a:solidFill>
                  <a:srgbClr val="FFFFFF"/>
                </a:solidFill>
              </a:rPr>
              <a:t>Compostos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</a:rPr>
              <a:t>Orgânicos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8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0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Daniel Nopper Silvar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29.png"/><Relationship Id="rId10" Type="http://schemas.openxmlformats.org/officeDocument/2006/relationships/image" Target="../media/image27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7.png"/><Relationship Id="rId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7.png"/><Relationship Id="rId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8.png"/><Relationship Id="rId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7.png"/><Relationship Id="rId5" Type="http://schemas.openxmlformats.org/officeDocument/2006/relationships/image" Target="../media/image34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7.png"/><Relationship Id="rId5" Type="http://schemas.openxmlformats.org/officeDocument/2006/relationships/image" Target="../media/image34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8.png"/><Relationship Id="rId5" Type="http://schemas.openxmlformats.org/officeDocument/2006/relationships/image" Target="../media/image40.pn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4.png"/><Relationship Id="rId7" Type="http://schemas.openxmlformats.org/officeDocument/2006/relationships/image" Target="../media/image42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7.png"/><Relationship Id="rId5" Type="http://schemas.openxmlformats.org/officeDocument/2006/relationships/image" Target="../media/image40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4.png"/><Relationship Id="rId7" Type="http://schemas.openxmlformats.org/officeDocument/2006/relationships/image" Target="../media/image42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7.png"/><Relationship Id="rId5" Type="http://schemas.openxmlformats.org/officeDocument/2006/relationships/image" Target="../media/image40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28.png"/><Relationship Id="rId5" Type="http://schemas.openxmlformats.org/officeDocument/2006/relationships/image" Target="../media/image44.pn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7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9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9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9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842" y="1142779"/>
            <a:ext cx="7883525" cy="10810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QFL - 0314</a:t>
            </a:r>
            <a:br>
              <a:rPr lang="pt-BR" dirty="0" smtClean="0"/>
            </a:br>
            <a:r>
              <a:rPr lang="pt-BR" dirty="0" smtClean="0"/>
              <a:t>QUÍMICA </a:t>
            </a:r>
            <a:r>
              <a:rPr lang="pt-BR" dirty="0"/>
              <a:t>ORGÂNICA EXPERIMENTAL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500" y="2817812"/>
            <a:ext cx="8826500" cy="2288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i="1" dirty="0" smtClean="0"/>
              <a:t>Espectroscopia</a:t>
            </a:r>
            <a:endParaRPr lang="pt-BR" sz="2800" i="1" dirty="0"/>
          </a:p>
          <a:p>
            <a:r>
              <a:rPr lang="pt-BR" sz="2800" i="1" dirty="0" smtClean="0"/>
              <a:t>no Infravermelho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3604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5421" y="1609621"/>
            <a:ext cx="76799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relação entre a energia e a frequência de uma onda eletromagnética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65419" y="2864776"/>
                <a:ext cx="72741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Δ</m:t>
                      </m:r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19" y="2864776"/>
                <a:ext cx="7274103" cy="45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569701" y="2747429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32751" y="3868237"/>
                <a:ext cx="7679935" cy="1431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Onde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/>
                      </a:rPr>
                      <m:t>𝝂</m:t>
                    </m:r>
                  </m:oMath>
                </a14:m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é a frequência (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/>
                      </a:rPr>
                      <m:t>𝝂</m:t>
                    </m:r>
                    <m:r>
                      <a:rPr lang="el-GR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a letra </a:t>
                </a:r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grega “nu”, não confundir com </a:t>
                </a:r>
                <a:r>
                  <a:rPr lang="pt-BR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velocidade!!!), </a:t>
                </a:r>
                <a:r>
                  <a:rPr lang="pt-BR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a energia e </a:t>
                </a:r>
                <a:r>
                  <a:rPr lang="pt-BR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a constante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Planck. 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6,62607004 x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pt-BR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-34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kg/s).</a:t>
                </a:r>
              </a:p>
            </p:txBody>
          </p:sp>
        </mc:Choice>
        <mc:Fallback xmlns=""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751" y="3868237"/>
                <a:ext cx="7679935" cy="1431161"/>
              </a:xfrm>
              <a:prstGeom prst="rect">
                <a:avLst/>
              </a:prstGeom>
              <a:blipFill rotWithShape="1">
                <a:blip r:embed="rId4"/>
                <a:stretch>
                  <a:fillRect l="-794" b="-29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3637052" y="2755769"/>
            <a:ext cx="3000054" cy="6752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231024" y="3486331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Importante!!!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0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5421" y="1720924"/>
            <a:ext cx="7679935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Juntando as equações 03 e 04 temos: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175044" y="2303918"/>
                <a:ext cx="2199450" cy="691806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9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44" y="2303918"/>
                <a:ext cx="2199450" cy="6918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021766" y="2303918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05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77834" y="2900744"/>
            <a:ext cx="7679935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Rearranjando,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704268" y="3362574"/>
                <a:ext cx="1844776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19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9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pt-BR" sz="1900" b="0" i="1" smtClean="0">
                            <a:latin typeface="Cambria Math"/>
                          </a:rPr>
                          <m:t>h𝑐</m:t>
                        </m:r>
                      </m:den>
                    </m:f>
                    <m:r>
                      <a:rPr lang="pt-BR" sz="19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9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9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1900" b="0" i="1" smtClean="0">
                            <a:latin typeface="Cambria Math"/>
                          </a:rPr>
                          <m:t>λ</m:t>
                        </m:r>
                      </m:den>
                    </m:f>
                    <m:r>
                      <a:rPr lang="pt-BR" sz="19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l-GR" sz="19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9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/>
                          </a:rPr>
                          <m:t>ν</m:t>
                        </m:r>
                      </m:e>
                    </m:acc>
                  </m:oMath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68" y="3362574"/>
                <a:ext cx="1844776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021766" y="332661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06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786689" y="4049745"/>
                <a:ext cx="7679935" cy="1754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/>
                      </a:rPr>
                      <m:t>𝝀</m:t>
                    </m:r>
                  </m:oMath>
                </a14:m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estiver em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então a relação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/>
                      </a:rPr>
                      <m:t>𝝀</m:t>
                    </m:r>
                  </m:oMath>
                </a14:m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será o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número de onda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representado pelo símbolo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</m:acc>
                  </m:oMath>
                </a14:m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Notem que, ao mesmo tempo notem em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</m:acc>
                  </m:oMath>
                </a14:m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mantem uma relação direta com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(pois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são constantes) ele também se relaciona diretamente com a frequência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ν</m:t>
                    </m:r>
                  </m:oMath>
                </a14:m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2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689" y="4049745"/>
                <a:ext cx="7679935" cy="1754326"/>
              </a:xfrm>
              <a:prstGeom prst="rect">
                <a:avLst/>
              </a:prstGeom>
              <a:blipFill rotWithShape="1">
                <a:blip r:embed="rId5"/>
                <a:stretch>
                  <a:fillRect l="-635" b="-17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736956" y="5804071"/>
                <a:ext cx="1292533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ν</m:t>
                      </m:r>
                      <m:r>
                        <a:rPr lang="pt-BR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l-GR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ν</m:t>
                          </m:r>
                        </m:e>
                      </m:acc>
                      <m:r>
                        <a:rPr lang="pt-BR" i="1">
                          <a:latin typeface="Cambria Math"/>
                        </a:rPr>
                        <m:t>𝑐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56" y="5804071"/>
                <a:ext cx="1292533" cy="5666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021766" y="582634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07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8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5421" y="1720924"/>
            <a:ext cx="7679935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Juntando as equações 03 e 04 temos: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175044" y="2303918"/>
                <a:ext cx="2199450" cy="691806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9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44" y="2303918"/>
                <a:ext cx="2199450" cy="6918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021766" y="2303918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05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77834" y="2900744"/>
            <a:ext cx="7679935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Rearranjando,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704268" y="3362574"/>
                <a:ext cx="1844776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19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9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pt-BR" sz="1900" b="0" i="1" smtClean="0">
                            <a:latin typeface="Cambria Math"/>
                          </a:rPr>
                          <m:t>h𝑐</m:t>
                        </m:r>
                      </m:den>
                    </m:f>
                    <m:r>
                      <a:rPr lang="pt-BR" sz="19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9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9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1900" b="0" i="1" smtClean="0">
                            <a:latin typeface="Cambria Math"/>
                          </a:rPr>
                          <m:t>λ</m:t>
                        </m:r>
                      </m:den>
                    </m:f>
                    <m:r>
                      <a:rPr lang="pt-BR" sz="19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l-GR" sz="19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9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900" i="1">
                            <a:latin typeface="Cambria Math"/>
                          </a:rPr>
                          <m:t>ν</m:t>
                        </m:r>
                      </m:e>
                    </m:acc>
                  </m:oMath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68" y="3362574"/>
                <a:ext cx="1844776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021766" y="332661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06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786689" y="4049745"/>
                <a:ext cx="7679935" cy="1754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/>
                      </a:rPr>
                      <m:t>𝝀</m:t>
                    </m:r>
                  </m:oMath>
                </a14:m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estiver em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então a relação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/>
                      </a:rPr>
                      <m:t>𝝀</m:t>
                    </m:r>
                  </m:oMath>
                </a14:m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será o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número de onda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representado pelo símbolo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</m:acc>
                  </m:oMath>
                </a14:m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Notem que, ao mesmo tempo notem em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</m:acc>
                  </m:oMath>
                </a14:m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mantem uma relação direta com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(pois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são constantes) ele também se relaciona diretamente com a frequência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ν</m:t>
                    </m:r>
                  </m:oMath>
                </a14:m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2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689" y="4049745"/>
                <a:ext cx="7679935" cy="1754326"/>
              </a:xfrm>
              <a:prstGeom prst="rect">
                <a:avLst/>
              </a:prstGeom>
              <a:blipFill rotWithShape="1">
                <a:blip r:embed="rId5"/>
                <a:stretch>
                  <a:fillRect l="-635" b="-17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736956" y="5804071"/>
                <a:ext cx="1292533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ν</m:t>
                      </m:r>
                      <m:r>
                        <a:rPr lang="pt-BR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l-GR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ν</m:t>
                          </m:r>
                        </m:e>
                      </m:acc>
                      <m:r>
                        <a:rPr lang="pt-BR" i="1">
                          <a:latin typeface="Cambria Math"/>
                        </a:rPr>
                        <m:t>𝑐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56" y="5804071"/>
                <a:ext cx="1292533" cy="5666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021766" y="582634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07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95955" y="3274263"/>
            <a:ext cx="3359649" cy="6752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024283" y="3426988"/>
            <a:ext cx="151836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Importante!!!</a:t>
            </a:r>
            <a:endParaRPr lang="pt-B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4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Vibrações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moléculas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Movimentos Moleculares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012books.lardbucket.org/books/principles-of-general-chemistry-v1.0/section_22/6042f2292e2c4c0f403b608bd294af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3" y="1559273"/>
            <a:ext cx="8485633" cy="477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8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Vibrações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moléculas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Movimentos Moleculares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012books.lardbucket.org/books/principles-of-general-chemistry-v1.0/section_22/6042f2292e2c4c0f403b608bd294af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3" y="1559273"/>
            <a:ext cx="8485633" cy="477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70993" y="1559273"/>
            <a:ext cx="2631803" cy="49237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47482" y="2857098"/>
            <a:ext cx="3503359" cy="960328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Movimentos moleculares analisados no infravermelho</a:t>
            </a:r>
            <a:endParaRPr lang="pt-B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3164441" y="3390472"/>
            <a:ext cx="190071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4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Vibrações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moléculas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 potencial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G01_002"/>
          <p:cNvPicPr>
            <a:picLocks noChangeAspect="1" noChangeArrowheads="1"/>
          </p:cNvPicPr>
          <p:nvPr/>
        </p:nvPicPr>
        <p:blipFill>
          <a:blip r:embed="rId3"/>
          <a:srcRect t="9941" b="5849"/>
          <a:stretch>
            <a:fillRect/>
          </a:stretch>
        </p:blipFill>
        <p:spPr bwMode="auto">
          <a:xfrm>
            <a:off x="714630" y="1731400"/>
            <a:ext cx="7510694" cy="474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2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Vibrações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moléculas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 potencial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2/24/SHO_and_Morse_potenti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9"/>
          <a:stretch/>
        </p:blipFill>
        <p:spPr bwMode="auto">
          <a:xfrm>
            <a:off x="568403" y="1148576"/>
            <a:ext cx="8174905" cy="54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7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Vibrações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moléculas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 potencial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2/24/SHO_and_Morse_potenti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3" t="9561" r="3000" b="15449"/>
          <a:stretch/>
        </p:blipFill>
        <p:spPr bwMode="auto">
          <a:xfrm>
            <a:off x="1458927" y="1551398"/>
            <a:ext cx="6020657" cy="51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2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Vibrações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moléculas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 potencial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hemwiki.ucdavis.edu/@api/deki/files/9030/=Anharmonic_oscillator.gif?revision=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9" y="1461520"/>
            <a:ext cx="4714375" cy="49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1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Aparelhagem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Espectrometro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infravermelho dispersivo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9" y="1410149"/>
            <a:ext cx="3419853" cy="512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1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A) Literatura recomendada.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B) Introdução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a) Espectro eletromagnético.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b) Algumas unidades e conversões.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C)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Vibrações em moléculas 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	a) Movimentos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moleculares.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b)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Energia potencial.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D) Aparelhagem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Espectrômetro de infravermelho dispersivo.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b)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Espectrômetro 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infravermelho com transformada de Fourier.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Transformada de Fourier.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E) Osciladores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a) Campo eletromagnético e o momento de dipolo.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b) Oscilador harmônico.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Regras de seleção.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c) Oscilador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anarmônico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Regras de seleção.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d) Modos vibracionais.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0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Aparelhagem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Espectrometro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infravermelho dispersivo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9" y="1410149"/>
            <a:ext cx="3419853" cy="512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upload.wikimedia.org/wikipedia/commons/thumb/d/d7/Czerny-Turner_Monochromator.svg/2000px-Czerny-Turner_Monochroma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09" y="1923857"/>
            <a:ext cx="5083189" cy="315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51857" y="5082287"/>
            <a:ext cx="19870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Monocromador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0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Aparelhagem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76283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Espectrometro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infravermelho com transformada de Fourier</a:t>
            </a: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(FTIR)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r="8228"/>
          <a:stretch/>
        </p:blipFill>
        <p:spPr bwMode="auto">
          <a:xfrm>
            <a:off x="1450093" y="2050176"/>
            <a:ext cx="6287786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3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Aparelhagem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76283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Espectrometro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infravermelho com transformada de Fourier</a:t>
            </a: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(FTIR)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proximacentauri360.files.wordpress.com/2012/08/frequency-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3" y="1828798"/>
            <a:ext cx="8381214" cy="48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1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Campo eletromagnético e o momento de dipolo.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iki.awf.forst.uni-goettingen.de/wiki/images/f/ff/Radiation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13" y="2529585"/>
            <a:ext cx="5838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4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Campo eletromagnético e o momento de dipolo.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131.104.156.23/lectures/CHEM_207/CHEM_207_Pictures/Dipole_stretch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49" b="7481"/>
          <a:stretch/>
        </p:blipFill>
        <p:spPr bwMode="auto">
          <a:xfrm>
            <a:off x="1863061" y="1592494"/>
            <a:ext cx="5482395" cy="499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5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0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𝑅</m:t>
                      </m:r>
                      <m:r>
                        <a:rPr lang="pt-BR" sz="19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/>
                            </a:rPr>
                            <m:t>𝑒𝑞𝑚</m:t>
                          </m:r>
                        </m:sub>
                      </m:sSub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88922" y="3405322"/>
            <a:ext cx="115512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08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𝑅</m:t>
                      </m:r>
                      <m:r>
                        <a:rPr lang="pt-BR" sz="19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/>
                            </a:rPr>
                            <m:t>𝑒𝑞𝑚</m:t>
                          </m:r>
                        </m:sub>
                      </m:sSub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88922" y="3405322"/>
            <a:ext cx="115512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08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788921" y="400819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09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212405" y="4087580"/>
                <a:ext cx="3473778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𝐹𝑜𝑟</m:t>
                      </m:r>
                      <m:r>
                        <a:rPr lang="pt-BR" sz="1900" b="0" i="1" smtClean="0">
                          <a:latin typeface="Cambria Math"/>
                        </a:rPr>
                        <m:t>ç</m:t>
                      </m:r>
                      <m:r>
                        <a:rPr lang="pt-BR" sz="1900" b="0" i="1" smtClean="0">
                          <a:latin typeface="Cambria Math"/>
                        </a:rPr>
                        <m:t>𝑎</m:t>
                      </m:r>
                      <m:r>
                        <a:rPr lang="pt-BR" sz="1900" b="0" i="1" smtClean="0">
                          <a:latin typeface="Cambria Math"/>
                        </a:rPr>
                        <m:t> </m:t>
                      </m:r>
                      <m:r>
                        <a:rPr lang="pt-BR" sz="1900" b="0" i="1" smtClean="0">
                          <a:latin typeface="Cambria Math"/>
                        </a:rPr>
                        <m:t>𝑑𝑒</m:t>
                      </m:r>
                      <m:r>
                        <a:rPr lang="pt-BR" sz="1900" b="0" i="1" smtClean="0">
                          <a:latin typeface="Cambria Math"/>
                        </a:rPr>
                        <m:t> </m:t>
                      </m:r>
                      <m:r>
                        <a:rPr lang="pt-BR" sz="1900" b="0" i="1" smtClean="0">
                          <a:latin typeface="Cambria Math"/>
                        </a:rPr>
                        <m:t>𝑟𝑒𝑠𝑡𝑜𝑟𝑎</m:t>
                      </m:r>
                      <m:r>
                        <a:rPr lang="pt-BR" sz="1900" b="0" i="1" smtClean="0">
                          <a:latin typeface="Cambria Math"/>
                        </a:rPr>
                        <m:t>çã</m:t>
                      </m:r>
                      <m:r>
                        <a:rPr lang="pt-BR" sz="1900" b="0" i="1" smtClean="0">
                          <a:latin typeface="Cambria Math"/>
                        </a:rPr>
                        <m:t>𝑜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𝑓</m:t>
                      </m:r>
                      <m:r>
                        <a:rPr lang="pt-BR" sz="1900" b="0" i="1" smtClean="0">
                          <a:latin typeface="Cambria Math"/>
                        </a:rPr>
                        <m:t>=−</m:t>
                      </m:r>
                      <m:r>
                        <a:rPr lang="pt-BR" sz="1900" b="0" i="1" smtClean="0">
                          <a:latin typeface="Cambria Math"/>
                        </a:rPr>
                        <m:t>𝑘𝑞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05" y="4087580"/>
                <a:ext cx="3473778" cy="586902"/>
              </a:xfrm>
              <a:prstGeom prst="rect">
                <a:avLst/>
              </a:prstGeom>
              <a:blipFill rotWithShape="1">
                <a:blip r:embed="rId6"/>
                <a:stretch>
                  <a:fillRect l="-351" r="-38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4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𝑅</m:t>
                      </m:r>
                      <m:r>
                        <a:rPr lang="pt-BR" sz="19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/>
                            </a:rPr>
                            <m:t>𝑒𝑞𝑚</m:t>
                          </m:r>
                        </m:sub>
                      </m:sSub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88922" y="3405322"/>
            <a:ext cx="115512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08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212405" y="4087580"/>
                <a:ext cx="3473778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𝐹𝑜𝑟</m:t>
                      </m:r>
                      <m:r>
                        <a:rPr lang="pt-BR" sz="1900" b="0" i="1" smtClean="0">
                          <a:latin typeface="Cambria Math"/>
                        </a:rPr>
                        <m:t>ç</m:t>
                      </m:r>
                      <m:r>
                        <a:rPr lang="pt-BR" sz="1900" b="0" i="1" smtClean="0">
                          <a:latin typeface="Cambria Math"/>
                        </a:rPr>
                        <m:t>𝑎</m:t>
                      </m:r>
                      <m:r>
                        <a:rPr lang="pt-BR" sz="1900" b="0" i="1" smtClean="0">
                          <a:latin typeface="Cambria Math"/>
                        </a:rPr>
                        <m:t> </m:t>
                      </m:r>
                      <m:r>
                        <a:rPr lang="pt-BR" sz="1900" b="0" i="1" smtClean="0">
                          <a:latin typeface="Cambria Math"/>
                        </a:rPr>
                        <m:t>𝑑𝑒</m:t>
                      </m:r>
                      <m:r>
                        <a:rPr lang="pt-BR" sz="1900" b="0" i="1" smtClean="0">
                          <a:latin typeface="Cambria Math"/>
                        </a:rPr>
                        <m:t> </m:t>
                      </m:r>
                      <m:r>
                        <a:rPr lang="pt-BR" sz="1900" b="0" i="1" smtClean="0">
                          <a:latin typeface="Cambria Math"/>
                        </a:rPr>
                        <m:t>𝑟𝑒𝑠𝑡𝑜𝑟𝑎</m:t>
                      </m:r>
                      <m:r>
                        <a:rPr lang="pt-BR" sz="1900" b="0" i="1" smtClean="0">
                          <a:latin typeface="Cambria Math"/>
                        </a:rPr>
                        <m:t>çã</m:t>
                      </m:r>
                      <m:r>
                        <a:rPr lang="pt-BR" sz="1900" b="0" i="1" smtClean="0">
                          <a:latin typeface="Cambria Math"/>
                        </a:rPr>
                        <m:t>𝑜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𝑓</m:t>
                      </m:r>
                      <m:r>
                        <a:rPr lang="pt-BR" sz="1900" b="0" i="1" smtClean="0">
                          <a:latin typeface="Cambria Math"/>
                        </a:rPr>
                        <m:t>=−</m:t>
                      </m:r>
                      <m:r>
                        <a:rPr lang="pt-BR" sz="1900" b="0" i="1" smtClean="0">
                          <a:latin typeface="Cambria Math"/>
                        </a:rPr>
                        <m:t>𝑘𝑞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05" y="4087580"/>
                <a:ext cx="3473778" cy="586902"/>
              </a:xfrm>
              <a:prstGeom prst="rect">
                <a:avLst/>
              </a:prstGeom>
              <a:blipFill rotWithShape="1">
                <a:blip r:embed="rId6"/>
                <a:stretch>
                  <a:fillRect l="-351" r="-38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788921" y="400819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09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921321" y="464973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𝑑𝑉</m:t>
                      </m:r>
                      <m:r>
                        <a:rPr lang="pt-BR" sz="1900" b="0" i="1" smtClean="0">
                          <a:latin typeface="Cambria Math"/>
                        </a:rPr>
                        <m:t>=−</m:t>
                      </m:r>
                      <m:r>
                        <a:rPr lang="pt-BR" sz="1900" b="0" i="1" smtClean="0">
                          <a:latin typeface="Cambria Math"/>
                        </a:rPr>
                        <m:t>𝑓𝑑𝑞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𝑘𝑞𝑑𝑞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321" y="4649731"/>
                <a:ext cx="3309391" cy="5869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788921" y="456219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10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8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recomendada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Básicos</a:t>
            </a:r>
            <a:endPara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Identificação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Espectrométrica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Orgânicos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M. Silverstein, F. X. Webster, D. J.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Kiemie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Espectroscopia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D. L. Pavia,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R.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Vyvyan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G. S.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Kriz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Lampman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Teoria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Avançado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Fundamentos da Espectroscopia Raman e no Infravermelho: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O. Sala. 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Aparelhagem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procedimentos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Infrared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Fundamentals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Stuart.</a:t>
            </a:r>
          </a:p>
          <a:p>
            <a:pPr algn="just">
              <a:lnSpc>
                <a:spcPct val="20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0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𝑅</m:t>
                      </m:r>
                      <m:r>
                        <a:rPr lang="pt-BR" sz="19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/>
                            </a:rPr>
                            <m:t>𝑒𝑞𝑚</m:t>
                          </m:r>
                        </m:sub>
                      </m:sSub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88922" y="3405322"/>
            <a:ext cx="115512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08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212405" y="4087580"/>
                <a:ext cx="3473778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𝐹𝑜𝑟</m:t>
                      </m:r>
                      <m:r>
                        <a:rPr lang="pt-BR" sz="1900" b="0" i="1" smtClean="0">
                          <a:latin typeface="Cambria Math"/>
                        </a:rPr>
                        <m:t>ç</m:t>
                      </m:r>
                      <m:r>
                        <a:rPr lang="pt-BR" sz="1900" b="0" i="1" smtClean="0">
                          <a:latin typeface="Cambria Math"/>
                        </a:rPr>
                        <m:t>𝑎</m:t>
                      </m:r>
                      <m:r>
                        <a:rPr lang="pt-BR" sz="1900" b="0" i="1" smtClean="0">
                          <a:latin typeface="Cambria Math"/>
                        </a:rPr>
                        <m:t> </m:t>
                      </m:r>
                      <m:r>
                        <a:rPr lang="pt-BR" sz="1900" b="0" i="1" smtClean="0">
                          <a:latin typeface="Cambria Math"/>
                        </a:rPr>
                        <m:t>𝑑𝑒</m:t>
                      </m:r>
                      <m:r>
                        <a:rPr lang="pt-BR" sz="1900" b="0" i="1" smtClean="0">
                          <a:latin typeface="Cambria Math"/>
                        </a:rPr>
                        <m:t> </m:t>
                      </m:r>
                      <m:r>
                        <a:rPr lang="pt-BR" sz="1900" b="0" i="1" smtClean="0">
                          <a:latin typeface="Cambria Math"/>
                        </a:rPr>
                        <m:t>𝑟𝑒𝑠𝑡𝑜𝑟𝑎</m:t>
                      </m:r>
                      <m:r>
                        <a:rPr lang="pt-BR" sz="1900" b="0" i="1" smtClean="0">
                          <a:latin typeface="Cambria Math"/>
                        </a:rPr>
                        <m:t>çã</m:t>
                      </m:r>
                      <m:r>
                        <a:rPr lang="pt-BR" sz="1900" b="0" i="1" smtClean="0">
                          <a:latin typeface="Cambria Math"/>
                        </a:rPr>
                        <m:t>𝑜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𝑓</m:t>
                      </m:r>
                      <m:r>
                        <a:rPr lang="pt-BR" sz="1900" b="0" i="1" smtClean="0">
                          <a:latin typeface="Cambria Math"/>
                        </a:rPr>
                        <m:t>=−</m:t>
                      </m:r>
                      <m:r>
                        <a:rPr lang="pt-BR" sz="1900" b="0" i="1" smtClean="0">
                          <a:latin typeface="Cambria Math"/>
                        </a:rPr>
                        <m:t>𝑘𝑞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05" y="4087580"/>
                <a:ext cx="3473778" cy="586902"/>
              </a:xfrm>
              <a:prstGeom prst="rect">
                <a:avLst/>
              </a:prstGeom>
              <a:blipFill rotWithShape="1">
                <a:blip r:embed="rId6"/>
                <a:stretch>
                  <a:fillRect l="-351" r="-38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788921" y="400819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09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921321" y="464973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𝑑𝑉</m:t>
                      </m:r>
                      <m:r>
                        <a:rPr lang="pt-BR" sz="1900" b="0" i="1" smtClean="0">
                          <a:latin typeface="Cambria Math"/>
                        </a:rPr>
                        <m:t>=−</m:t>
                      </m:r>
                      <m:r>
                        <a:rPr lang="pt-BR" sz="1900" b="0" i="1" smtClean="0">
                          <a:latin typeface="Cambria Math"/>
                        </a:rPr>
                        <m:t>𝑓𝑑𝑞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𝑘𝑞𝑑𝑞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321" y="4649731"/>
                <a:ext cx="3309391" cy="5869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788921" y="456219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10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985175" y="518640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19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75" y="5186401"/>
                <a:ext cx="3309391" cy="5869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750035" y="518105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0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𝑅</m:t>
                      </m:r>
                      <m:r>
                        <a:rPr lang="pt-BR" sz="19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/>
                            </a:rPr>
                            <m:t>𝑒𝑞𝑚</m:t>
                          </m:r>
                        </m:sub>
                      </m:sSub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67" y="3480335"/>
                <a:ext cx="2867601" cy="586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788922" y="3405322"/>
            <a:ext cx="115512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08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212405" y="4087580"/>
                <a:ext cx="3473778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𝐹𝑜𝑟</m:t>
                      </m:r>
                      <m:r>
                        <a:rPr lang="pt-BR" sz="1900" b="0" i="1" smtClean="0">
                          <a:latin typeface="Cambria Math"/>
                        </a:rPr>
                        <m:t>ç</m:t>
                      </m:r>
                      <m:r>
                        <a:rPr lang="pt-BR" sz="1900" b="0" i="1" smtClean="0">
                          <a:latin typeface="Cambria Math"/>
                        </a:rPr>
                        <m:t>𝑎</m:t>
                      </m:r>
                      <m:r>
                        <a:rPr lang="pt-BR" sz="1900" b="0" i="1" smtClean="0">
                          <a:latin typeface="Cambria Math"/>
                        </a:rPr>
                        <m:t> </m:t>
                      </m:r>
                      <m:r>
                        <a:rPr lang="pt-BR" sz="1900" b="0" i="1" smtClean="0">
                          <a:latin typeface="Cambria Math"/>
                        </a:rPr>
                        <m:t>𝑑𝑒</m:t>
                      </m:r>
                      <m:r>
                        <a:rPr lang="pt-BR" sz="1900" b="0" i="1" smtClean="0">
                          <a:latin typeface="Cambria Math"/>
                        </a:rPr>
                        <m:t> </m:t>
                      </m:r>
                      <m:r>
                        <a:rPr lang="pt-BR" sz="1900" b="0" i="1" smtClean="0">
                          <a:latin typeface="Cambria Math"/>
                        </a:rPr>
                        <m:t>𝑟𝑒𝑠𝑡𝑜𝑟𝑎</m:t>
                      </m:r>
                      <m:r>
                        <a:rPr lang="pt-BR" sz="1900" b="0" i="1" smtClean="0">
                          <a:latin typeface="Cambria Math"/>
                        </a:rPr>
                        <m:t>çã</m:t>
                      </m:r>
                      <m:r>
                        <a:rPr lang="pt-BR" sz="1900" b="0" i="1" smtClean="0">
                          <a:latin typeface="Cambria Math"/>
                        </a:rPr>
                        <m:t>𝑜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𝑓</m:t>
                      </m:r>
                      <m:r>
                        <a:rPr lang="pt-BR" sz="1900" b="0" i="1" smtClean="0">
                          <a:latin typeface="Cambria Math"/>
                        </a:rPr>
                        <m:t>=−</m:t>
                      </m:r>
                      <m:r>
                        <a:rPr lang="pt-BR" sz="1900" b="0" i="1" smtClean="0">
                          <a:latin typeface="Cambria Math"/>
                        </a:rPr>
                        <m:t>𝑘𝑞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05" y="4087580"/>
                <a:ext cx="3473778" cy="586902"/>
              </a:xfrm>
              <a:prstGeom prst="rect">
                <a:avLst/>
              </a:prstGeom>
              <a:blipFill rotWithShape="1">
                <a:blip r:embed="rId6"/>
                <a:stretch>
                  <a:fillRect l="-351" r="-38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788921" y="400819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09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921321" y="464973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𝑑𝑉</m:t>
                      </m:r>
                      <m:r>
                        <a:rPr lang="pt-BR" sz="1900" b="0" i="1" smtClean="0">
                          <a:latin typeface="Cambria Math"/>
                        </a:rPr>
                        <m:t>=−</m:t>
                      </m:r>
                      <m:r>
                        <a:rPr lang="pt-BR" sz="1900" b="0" i="1" smtClean="0">
                          <a:latin typeface="Cambria Math"/>
                        </a:rPr>
                        <m:t>𝑓𝑑𝑞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𝑘𝑞𝑑𝑞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321" y="4649731"/>
                <a:ext cx="3309391" cy="5869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788921" y="456219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10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985175" y="518640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19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75" y="5186401"/>
                <a:ext cx="3309391" cy="5869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750035" y="518105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43254" y="5170783"/>
            <a:ext cx="3000054" cy="6752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431082" y="5927752"/>
            <a:ext cx="1790469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!!!</a:t>
            </a:r>
            <a:endParaRPr lang="pt-B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0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19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750035" y="333173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0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19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750035" y="333173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50035" y="414168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12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230976" y="4083210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/>
                            </a:rPr>
                            <m:t>v</m:t>
                          </m:r>
                        </m:sub>
                      </m:sSub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/>
                            </a:rPr>
                            <m:t>v</m:t>
                          </m:r>
                          <m:r>
                            <a:rPr lang="pt-BR" sz="19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9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9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76" y="4083210"/>
                <a:ext cx="2825393" cy="6252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502205" y="4708415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900" smtClean="0">
                          <a:latin typeface="Cambria Math"/>
                        </a:rPr>
                        <m:t>v</m:t>
                      </m:r>
                      <m:r>
                        <a:rPr lang="pt-BR" sz="1900" b="0" i="1" smtClean="0">
                          <a:latin typeface="Cambria Math"/>
                        </a:rPr>
                        <m:t>=0, 1, 2 , 3…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205" y="4708415"/>
                <a:ext cx="2825393" cy="6252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8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19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750035" y="333173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50035" y="414168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12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230976" y="4083210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/>
                            </a:rPr>
                            <m:t>v</m:t>
                          </m:r>
                        </m:sub>
                      </m:sSub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/>
                            </a:rPr>
                            <m:t>v</m:t>
                          </m:r>
                          <m:r>
                            <a:rPr lang="pt-BR" sz="19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9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9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76" y="4083210"/>
                <a:ext cx="2825393" cy="6252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502205" y="4708415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900" smtClean="0">
                          <a:latin typeface="Cambria Math"/>
                        </a:rPr>
                        <m:t>v</m:t>
                      </m:r>
                      <m:r>
                        <a:rPr lang="pt-BR" sz="1900" b="0" i="1" smtClean="0">
                          <a:latin typeface="Cambria Math"/>
                        </a:rPr>
                        <m:t>=0, 1, 2 , 3…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205" y="4708415"/>
                <a:ext cx="2825393" cy="6252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803513" y="5365775"/>
                <a:ext cx="1931825" cy="820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/>
                        </a:rPr>
                        <m:t>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i="1">
                              <a:latin typeface="Cambria Math"/>
                            </a:rPr>
                            <m:t>2</m:t>
                          </m:r>
                          <m:r>
                            <a:rPr lang="el-GR" sz="19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19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9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9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13" y="5365775"/>
                <a:ext cx="1931825" cy="820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750035" y="549907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9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19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pt-BR" sz="19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75" y="3337081"/>
                <a:ext cx="3309391" cy="5869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750035" y="3331737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50035" y="414168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12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230976" y="4083210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/>
                            </a:rPr>
                            <m:t>v</m:t>
                          </m:r>
                        </m:sub>
                      </m:sSub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900" b="0" i="0" smtClean="0">
                              <a:latin typeface="Cambria Math"/>
                            </a:rPr>
                            <m:t>v</m:t>
                          </m:r>
                          <m:r>
                            <a:rPr lang="pt-BR" sz="19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9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9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76" y="4083210"/>
                <a:ext cx="2825393" cy="6252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502205" y="4708415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900" smtClean="0">
                          <a:latin typeface="Cambria Math"/>
                        </a:rPr>
                        <m:t>v</m:t>
                      </m:r>
                      <m:r>
                        <a:rPr lang="pt-BR" sz="1900" b="0" i="1" smtClean="0">
                          <a:latin typeface="Cambria Math"/>
                        </a:rPr>
                        <m:t>=0, 1, 2 , 3…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205" y="4708415"/>
                <a:ext cx="2825393" cy="6252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803513" y="5365775"/>
                <a:ext cx="1931825" cy="820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/>
                        </a:rPr>
                        <m:t>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i="1">
                              <a:latin typeface="Cambria Math"/>
                            </a:rPr>
                            <m:t>2</m:t>
                          </m:r>
                          <m:r>
                            <a:rPr lang="el-GR" sz="19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19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9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9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13" y="5365775"/>
                <a:ext cx="1931825" cy="820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750035" y="549907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647496" y="4062661"/>
            <a:ext cx="3101648" cy="6804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491341" y="6177083"/>
            <a:ext cx="19848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Importantes!!!</a:t>
            </a:r>
            <a:endParaRPr lang="pt-B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863447" y="5379972"/>
            <a:ext cx="3101648" cy="8779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5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518650" y="3841453"/>
                <a:ext cx="1931825" cy="820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/>
                        </a:rPr>
                        <m:t>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i="1">
                              <a:latin typeface="Cambria Math"/>
                            </a:rPr>
                            <m:t>2</m:t>
                          </m:r>
                          <m:r>
                            <a:rPr lang="el-GR" sz="19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19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9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9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650" y="3841453"/>
                <a:ext cx="1931825" cy="82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465172" y="3974754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484562" y="4697295"/>
                <a:ext cx="1533240" cy="612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μ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562" y="4697295"/>
                <a:ext cx="1533240" cy="6120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1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uma transição entre os níveis, digamos 0 e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temos: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812" r="-1318" b="-41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0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uma transição entre os níveis, digamos 0 e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temos: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812" r="-1318" b="-41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1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0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uma transição entre os níveis, digamos 0 e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temos: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812" r="-1318" b="-41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1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0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517222" y="4991677"/>
                <a:ext cx="259064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22" y="4991677"/>
                <a:ext cx="2590646" cy="616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 eletromagnético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c/cf/EM_Spectrum_Properties_edit.svg/2000px-EM_Spectrum_Properties_edi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9" y="1574534"/>
            <a:ext cx="8657856" cy="51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uma transição entre os níveis, digamos 0 e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temos: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812" r="-1318" b="-41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1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0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517222" y="4991677"/>
                <a:ext cx="259064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22" y="4991677"/>
                <a:ext cx="2590646" cy="616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212391" y="5778788"/>
                <a:ext cx="1436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91" y="5778788"/>
                <a:ext cx="143648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750035" y="568645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uma transição entre os níveis, digamos 0 e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temos: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9950" y="3230509"/>
                <a:ext cx="3698696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812" r="-1318" b="-41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1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/>
                            </a:rPr>
                            <m:t>0</m:t>
                          </m:r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02" y="4246172"/>
                <a:ext cx="368453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517222" y="4991677"/>
                <a:ext cx="259064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22" y="4991677"/>
                <a:ext cx="2590646" cy="616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212391" y="5778788"/>
                <a:ext cx="1436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pt-B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pt-BR" b="0" i="0" smtClean="0">
                              <a:latin typeface="Cambria Math"/>
                            </a:rPr>
                            <m:t>1−0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91" y="5778788"/>
                <a:ext cx="143648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750035" y="5686455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491341" y="6177083"/>
            <a:ext cx="1984839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Importante!!!</a:t>
            </a:r>
            <a:endParaRPr lang="pt-B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131160" y="5677723"/>
            <a:ext cx="2705199" cy="5714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69950" y="3230509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Lembrando da equação 04,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997017" y="3784507"/>
                <a:ext cx="22013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Δ</m:t>
                      </m:r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17" y="3784507"/>
                <a:ext cx="2201303" cy="457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373968" y="367707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 28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69950" y="3230509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Lembrando da equação 04,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997017" y="3784507"/>
                <a:ext cx="22013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Δ</m:t>
                      </m:r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17" y="3784507"/>
                <a:ext cx="2201303" cy="457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373968" y="367707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4926653" y="4231074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unindo-a com a 14 temos.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675349" y="4841988"/>
                <a:ext cx="22013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Δ</m:t>
                        </m:r>
                        <m:r>
                          <a:rPr lang="pt-BR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pt-BR" sz="2000">
                            <a:latin typeface="Cambria Math"/>
                          </a:rPr>
                          <m:t>1−0</m:t>
                        </m:r>
                      </m:sub>
                    </m:sSub>
                    <m:r>
                      <a:rPr lang="pt-BR" sz="2000" b="0" i="0" smtClean="0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</a:rPr>
                      <m:t>ν</m:t>
                    </m:r>
                  </m:oMath>
                </a14:m>
                <a:r>
                  <a:rPr lang="pt-BR" sz="2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ω</m:t>
                    </m:r>
                  </m:oMath>
                </a14:m>
                <a:endParaRPr lang="pt-BR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49" y="4841988"/>
                <a:ext cx="2201303" cy="457200"/>
              </a:xfrm>
              <a:prstGeom prst="rect">
                <a:avLst/>
              </a:prstGeom>
              <a:blipFill rotWithShape="1">
                <a:blip r:embed="rId6"/>
                <a:stretch>
                  <a:fillRect t="-8000" b="-9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69950" y="3230509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Lembrando da equação 04,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997017" y="3784507"/>
                <a:ext cx="22013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Δ</m:t>
                      </m:r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17" y="3784507"/>
                <a:ext cx="2201303" cy="457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373968" y="367707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4926653" y="4231074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unindo-a com a 14 temos.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675349" y="4841988"/>
                <a:ext cx="22013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Δ</m:t>
                        </m:r>
                        <m:r>
                          <a:rPr lang="pt-BR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pt-BR" sz="2000">
                            <a:latin typeface="Cambria Math"/>
                          </a:rPr>
                          <m:t>1−0</m:t>
                        </m:r>
                      </m:sub>
                    </m:sSub>
                    <m:r>
                      <a:rPr lang="pt-BR" sz="2000" b="0" i="0" smtClean="0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</a:rPr>
                      <m:t>ν</m:t>
                    </m:r>
                  </m:oMath>
                </a14:m>
                <a:r>
                  <a:rPr lang="pt-BR" sz="2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ω</m:t>
                    </m:r>
                  </m:oMath>
                </a14:m>
                <a:endParaRPr lang="pt-BR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49" y="4841988"/>
                <a:ext cx="2201303" cy="457200"/>
              </a:xfrm>
              <a:prstGeom prst="rect">
                <a:avLst/>
              </a:prstGeom>
              <a:blipFill rotWithShape="1">
                <a:blip r:embed="rId6"/>
                <a:stretch>
                  <a:fillRect t="-8000" b="-9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177084" y="5299188"/>
            <a:ext cx="1042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554419" y="5809076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ν</m:t>
                    </m:r>
                  </m:oMath>
                </a14:m>
                <a:r>
                  <a:rPr lang="pt-BR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ω</m:t>
                    </m:r>
                  </m:oMath>
                </a14:m>
                <a:endParaRPr lang="pt-B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19" y="5809076"/>
                <a:ext cx="70884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7405867" y="5713109"/>
            <a:ext cx="7873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Eq.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69950" y="3230509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fim, como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266495" y="3729172"/>
                <a:ext cx="1931825" cy="820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/>
                        </a:rPr>
                        <m:t>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i="1">
                              <a:latin typeface="Cambria Math"/>
                            </a:rPr>
                            <m:t>2</m:t>
                          </m:r>
                          <m:r>
                            <a:rPr lang="el-GR" sz="19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19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9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9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95" y="3729172"/>
                <a:ext cx="1931825" cy="82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213017" y="3862473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9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69950" y="3230509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fim, como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266495" y="3729172"/>
                <a:ext cx="1931825" cy="820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/>
                        </a:rPr>
                        <m:t>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i="1">
                              <a:latin typeface="Cambria Math"/>
                            </a:rPr>
                            <m:t>2</m:t>
                          </m:r>
                          <m:r>
                            <a:rPr lang="el-GR" sz="19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19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9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9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95" y="3729172"/>
                <a:ext cx="1931825" cy="82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213017" y="3862473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869950" y="4542000"/>
            <a:ext cx="369869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frequência do fóton absorvido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5542545" y="5114946"/>
                <a:ext cx="2353505" cy="103574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ν</m:t>
                      </m:r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latin typeface="Cambria Math"/>
                            </a:rPr>
                            <m:t>2</m:t>
                          </m:r>
                          <m:r>
                            <a:rPr lang="el-GR" sz="24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45" y="5114946"/>
                <a:ext cx="2353505" cy="1035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Harmônico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69950" y="3230509"/>
            <a:ext cx="36986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fim, como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266495" y="3729172"/>
                <a:ext cx="1931825" cy="820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 smtClean="0">
                          <a:latin typeface="Cambria Math"/>
                        </a:rPr>
                        <m:t>ω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1900" i="1">
                              <a:latin typeface="Cambria Math"/>
                            </a:rPr>
                            <m:t>2</m:t>
                          </m:r>
                          <m:r>
                            <a:rPr lang="el-GR" sz="19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19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9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9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95" y="3729172"/>
                <a:ext cx="1931825" cy="82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213017" y="3862473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869950" y="4542000"/>
            <a:ext cx="369869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frequência do fóton absorvido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5542545" y="5114946"/>
                <a:ext cx="2353505" cy="103574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ν</m:t>
                      </m:r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latin typeface="Cambria Math"/>
                            </a:rPr>
                            <m:t>2</m:t>
                          </m:r>
                          <m:r>
                            <a:rPr lang="el-GR" sz="24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/>
                                </a:rPr>
                                <m:t>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45" y="5114946"/>
                <a:ext cx="2353505" cy="1035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296894" y="6177083"/>
            <a:ext cx="332610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MAIS IMPORTANTE!!!!</a:t>
            </a:r>
            <a:endParaRPr lang="pt-B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028660" y="5114946"/>
            <a:ext cx="1658680" cy="10357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8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Regras de seleção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2897312" y="4530903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660919" y="4851194"/>
                <a:ext cx="1931825" cy="57141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/>
                        </a:rPr>
                        <m:t>v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  <a:ea typeface="Cambria Math"/>
                        </a:rPr>
                        <m:t>±1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919" y="4851194"/>
                <a:ext cx="1931825" cy="571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777484" y="3479840"/>
            <a:ext cx="3698696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o oscilador harmônico a regra de seleção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2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Regras de seleção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3003638" y="4249995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660919" y="4851194"/>
                <a:ext cx="1931825" cy="57141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/>
                        </a:rPr>
                        <m:t>v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  <a:ea typeface="Cambria Math"/>
                        </a:rPr>
                        <m:t>±1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919" y="4851194"/>
                <a:ext cx="1931825" cy="571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777484" y="3479840"/>
            <a:ext cx="3698696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o oscilador harmônico a regra de seleção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8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Espectro eletromagnético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hotobiology.info/Visser-Rolinski_files/Tabl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3" y="1582263"/>
            <a:ext cx="8316760" cy="33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Regras de seleção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sxs.ch.liv.ac.uk/java/model/physchem/Images/SHO-PES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1" y="1792448"/>
            <a:ext cx="45148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0/09/Diatomic_rigid_rotor.svg/400px-Diatomic_rigid_ro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6" y="1684962"/>
            <a:ext cx="3091094" cy="15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3056800" y="4233311"/>
            <a:ext cx="0" cy="3082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660919" y="4851194"/>
                <a:ext cx="1931825" cy="57141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i="1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/>
                        </a:rPr>
                        <m:t>v</m:t>
                      </m:r>
                      <m:r>
                        <a:rPr lang="pt-BR" sz="1900" b="0" i="1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  <a:ea typeface="Cambria Math"/>
                        </a:rPr>
                        <m:t>±1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919" y="4851194"/>
                <a:ext cx="1931825" cy="571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777484" y="3479840"/>
            <a:ext cx="3698696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o oscilador harmônico a regra de seleção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02" y="4743522"/>
                <a:ext cx="64831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61" y="4429315"/>
                <a:ext cx="64831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8" y="4121538"/>
                <a:ext cx="64831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400" b="0" i="0" smtClean="0">
                          <a:latin typeface="Cambria Math"/>
                        </a:rPr>
                        <m:t>v</m:t>
                      </m:r>
                      <m:r>
                        <a:rPr lang="pt-BR" sz="1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80" y="3792495"/>
                <a:ext cx="648319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3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ci.tu-bs.de/aggericke/PC4e/Kap_III/vibr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1" y="2159655"/>
            <a:ext cx="4759665" cy="41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2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ci.tu-bs.de/aggericke/PC4e/Kap_III/vibr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1" y="2159655"/>
            <a:ext cx="4759665" cy="41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5266581" y="2352789"/>
                <a:ext cx="3698696" cy="3785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o oscilador </a:t>
                </a:r>
                <a:r>
                  <a:rPr lang="pt-BR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anarmônico</a:t>
                </a: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quanto maior é o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v,</a:t>
                </a: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mais largo é o poço (em relação ao potencial harmônico). 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consequência é que, conforme </a:t>
                </a:r>
                <a:r>
                  <a:rPr lang="pt-B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aumenta, a diferença de energia entre os níveis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pt-BR" sz="2000" b="0" i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000" i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 i="0">
                            <a:latin typeface="Cambria Math"/>
                          </a:rPr>
                          <m:t>n</m:t>
                        </m:r>
                        <m:r>
                          <a:rPr lang="pt-BR" sz="2000" b="0" i="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deve diminuir.</a:t>
                </a:r>
                <a:endPara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6581" y="2352789"/>
                <a:ext cx="3698696" cy="3785652"/>
              </a:xfrm>
              <a:prstGeom prst="rect">
                <a:avLst/>
              </a:prstGeom>
              <a:blipFill rotWithShape="1">
                <a:blip r:embed="rId4"/>
                <a:stretch>
                  <a:fillRect l="-1812" r="-2636" b="-4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1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Oscilador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Anarmônico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ci.tu-bs.de/aggericke/PC4e/Kap_III/vibr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1" y="2159655"/>
            <a:ext cx="4759665" cy="41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66581" y="2352789"/>
            <a:ext cx="36986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corrigir essa diferença, adiciona-se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oma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constante chamada constante de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anarmonicidade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forma que a equação final para calcular a energia fica.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387973" y="4291781"/>
                <a:ext cx="727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/>
                            </a:rPr>
                            <m:t>e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973" y="4291781"/>
                <a:ext cx="72795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810151" y="5741976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12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963492" y="5816403"/>
                <a:ext cx="2825393" cy="6252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v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>
                            <a:latin typeface="Cambria Math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/>
                          </a:rPr>
                          <m:t>v</m:t>
                        </m:r>
                        <m:r>
                          <a:rPr lang="pt-BR" sz="20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20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>
                            <a:latin typeface="Cambria Math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>
                            <a:latin typeface="Cambria Math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2000">
                            <a:latin typeface="Cambria Math"/>
                          </a:rPr>
                          <m:t>v</m:t>
                        </m:r>
                        <m:r>
                          <a:rPr lang="pt-BR" sz="2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pt-BR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492" y="5816403"/>
                <a:ext cx="2825393" cy="625205"/>
              </a:xfrm>
              <a:prstGeom prst="rect">
                <a:avLst/>
              </a:prstGeom>
              <a:blipFill rotWithShape="1">
                <a:blip r:embed="rId5"/>
                <a:stretch>
                  <a:fillRect r="-2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4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Regras de seleção.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ci.tu-bs.de/aggericke/PC4e/Kap_III/vibr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1" y="2159655"/>
            <a:ext cx="4759665" cy="41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66581" y="2352789"/>
            <a:ext cx="36986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oscilador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anarmônico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vale a seguinte regra de seleção: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873571" y="4226622"/>
                <a:ext cx="2472987" cy="77068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00" i="1">
                        <a:latin typeface="Cambria Math"/>
                      </a:rPr>
                      <m:t>Δ</m:t>
                    </m:r>
                    <m:r>
                      <m:rPr>
                        <m:sty m:val="p"/>
                      </m:rPr>
                      <a:rPr lang="pt-BR" sz="1900" b="0" i="0" smtClean="0">
                        <a:latin typeface="Cambria Math"/>
                      </a:rPr>
                      <m:t>v</m:t>
                    </m:r>
                    <m:r>
                      <a:rPr lang="pt-BR" sz="1900" b="0" i="1" smtClean="0">
                        <a:latin typeface="Cambria Math"/>
                      </a:rPr>
                      <m:t>=</m:t>
                    </m:r>
                    <m:r>
                      <a:rPr lang="pt-BR" sz="1900" i="1">
                        <a:latin typeface="Cambria Math"/>
                        <a:ea typeface="Cambria Math"/>
                      </a:rPr>
                      <m:t>±1,±</m:t>
                    </m:r>
                    <m:r>
                      <a:rPr lang="pt-BR" sz="19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pt-BR" sz="19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pt-BR" sz="19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pt-BR" sz="19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pt-BR" sz="1900" dirty="0" smtClean="0">
                    <a:latin typeface="Times New Roman" pitchFamily="18" charset="0"/>
                    <a:cs typeface="Times New Roman" pitchFamily="18" charset="0"/>
                  </a:rPr>
                  <a:t>...</a:t>
                </a: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571" y="4226622"/>
                <a:ext cx="2472987" cy="770680"/>
              </a:xfrm>
              <a:prstGeom prst="rect">
                <a:avLst/>
              </a:prstGeom>
              <a:blipFill rotWithShape="1">
                <a:blip r:embed="rId4"/>
                <a:stretch>
                  <a:fillRect t="-47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6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Regras de seleção.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ci.tu-bs.de/aggericke/PC4e/Kap_III/vibr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1" y="2159655"/>
            <a:ext cx="4759665" cy="41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66581" y="2352789"/>
            <a:ext cx="36986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oscilador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anarmônico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vale a seguinte regra de seleção: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873571" y="4226622"/>
                <a:ext cx="2472987" cy="77068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00" i="1">
                        <a:latin typeface="Cambria Math"/>
                      </a:rPr>
                      <m:t>Δ</m:t>
                    </m:r>
                    <m:r>
                      <m:rPr>
                        <m:sty m:val="p"/>
                      </m:rPr>
                      <a:rPr lang="pt-BR" sz="1900" b="0" i="0" smtClean="0">
                        <a:latin typeface="Cambria Math"/>
                      </a:rPr>
                      <m:t>v</m:t>
                    </m:r>
                    <m:r>
                      <a:rPr lang="pt-BR" sz="1900" b="0" i="1" smtClean="0">
                        <a:latin typeface="Cambria Math"/>
                      </a:rPr>
                      <m:t>=</m:t>
                    </m:r>
                    <m:r>
                      <a:rPr lang="pt-BR" sz="1900" i="1">
                        <a:latin typeface="Cambria Math"/>
                        <a:ea typeface="Cambria Math"/>
                      </a:rPr>
                      <m:t>±1,±</m:t>
                    </m:r>
                    <m:r>
                      <a:rPr lang="pt-BR" sz="19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pt-BR" sz="19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pt-BR" sz="19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1900" i="1">
                        <a:latin typeface="Cambria Math"/>
                        <a:ea typeface="Cambria Math"/>
                      </a:rPr>
                      <m:t>±</m:t>
                    </m:r>
                    <m:r>
                      <a:rPr lang="pt-BR" sz="19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pt-BR" sz="1900" dirty="0" smtClean="0">
                    <a:latin typeface="Times New Roman" pitchFamily="18" charset="0"/>
                    <a:cs typeface="Times New Roman" pitchFamily="18" charset="0"/>
                  </a:rPr>
                  <a:t>...</a:t>
                </a: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571" y="4226622"/>
                <a:ext cx="2472987" cy="770680"/>
              </a:xfrm>
              <a:prstGeom prst="rect">
                <a:avLst/>
              </a:prstGeom>
              <a:blipFill rotWithShape="1">
                <a:blip r:embed="rId4"/>
                <a:stretch>
                  <a:fillRect t="-47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2329364" y="4936522"/>
            <a:ext cx="0" cy="3826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2518084" y="4551528"/>
            <a:ext cx="0" cy="767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2670484" y="4226622"/>
            <a:ext cx="0" cy="110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Osciladores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10199" y="1065963"/>
            <a:ext cx="5188121" cy="52653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Modos vibracionais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https://upload.wikimedia.org/wikipedia/commons/0/0e/Symmetrical_stretch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7" y="2121195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65717" y="1959198"/>
            <a:ext cx="2488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Symmetrical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stretching</a:t>
            </a:r>
            <a:endParaRPr lang="pt-BR" dirty="0"/>
          </a:p>
        </p:txBody>
      </p:sp>
      <p:pic>
        <p:nvPicPr>
          <p:cNvPr id="35854" name="Picture 14" descr="https://upload.wikimedia.org/wikipedia/commons/0/0c/Asymmetrical_stretch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96" y="2122598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3419294" y="1959198"/>
            <a:ext cx="2667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Asymmetrical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stretching</a:t>
            </a:r>
            <a:endParaRPr lang="pt-BR" dirty="0"/>
          </a:p>
        </p:txBody>
      </p:sp>
      <p:pic>
        <p:nvPicPr>
          <p:cNvPr id="35856" name="Picture 16" descr="https://upload.wikimedia.org/wikipedia/commons/6/60/Scissori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26" y="2131828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834896" y="195919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Bending</a:t>
            </a:r>
            <a:endParaRPr lang="pt-BR" dirty="0"/>
          </a:p>
        </p:txBody>
      </p:sp>
      <p:pic>
        <p:nvPicPr>
          <p:cNvPr id="35858" name="Picture 18" descr="https://upload.wikimedia.org/wikipedia/commons/1/14/Modo_rotacao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7" y="4258340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439970" y="407367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Rocking</a:t>
            </a:r>
            <a:endParaRPr lang="pt-BR" dirty="0"/>
          </a:p>
        </p:txBody>
      </p:sp>
      <p:pic>
        <p:nvPicPr>
          <p:cNvPr id="35860" name="Picture 20" descr="https://upload.wikimedia.org/wikipedia/commons/8/84/Waggi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96" y="4258340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282479" y="4073674"/>
            <a:ext cx="99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Wagging</a:t>
            </a:r>
            <a:endParaRPr lang="pt-BR" dirty="0"/>
          </a:p>
        </p:txBody>
      </p:sp>
      <p:pic>
        <p:nvPicPr>
          <p:cNvPr id="35862" name="Picture 22" descr="https://upload.wikimedia.org/wikipedia/commons/4/40/Twisting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26" y="4258340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6813415" y="4073674"/>
            <a:ext cx="96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Twisting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38062" y="1710648"/>
            <a:ext cx="7469313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frequência é dada em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ciclo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intervalo de tempo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ou seja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34598" y="2268879"/>
                <a:ext cx="72741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𝑓</m:t>
                      </m:r>
                      <m:r>
                        <a:rPr lang="pt-BR" sz="1900" b="0" i="0" smtClean="0">
                          <a:latin typeface="Cambria Math"/>
                        </a:rPr>
                        <m:t>=1/</m:t>
                      </m:r>
                      <m:r>
                        <m:rPr>
                          <m:sty m:val="p"/>
                        </m:rPr>
                        <a:rPr lang="pt-BR" sz="1900" b="0" i="0" smtClean="0">
                          <a:latin typeface="Cambria Math"/>
                        </a:rPr>
                        <m:t>t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98" y="2268879"/>
                <a:ext cx="7274103" cy="45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65421" y="2715807"/>
            <a:ext cx="74693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Particularmente para ondas, que se movem com velocidade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frequência dependerá da velocidade e da distância entre suas cristas (ou vales).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fisica.uaivip.com.br/revisoes/ondas/onda_transversal_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66" y="4185007"/>
            <a:ext cx="6453838" cy="243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672444" y="2201191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01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0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062" y="1609621"/>
            <a:ext cx="7469313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Desta forma a equação fica: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65421" y="2720935"/>
                <a:ext cx="72741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𝑓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𝑣</m:t>
                      </m:r>
                      <m:r>
                        <a:rPr lang="pt-BR" sz="1900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21" y="2720935"/>
                <a:ext cx="7274103" cy="45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65421" y="3467526"/>
            <a:ext cx="74693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o comprimento da onda.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Notem que, como velocidade é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espaço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espaço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termo 1/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espaço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contido em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cancelam preservando a unidade (presente na Eq. 01)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1/s,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ou Hz.</a:t>
            </a:r>
            <a:endParaRPr lang="pt-B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569703" y="2634411"/>
            <a:ext cx="1155126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02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9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062" y="1609621"/>
            <a:ext cx="7469313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caso de ondas eletromagnéticas, a velocidade será sempre a velocidade da Luz,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(c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299792458 m/s; Aprox. 3 x 10</a:t>
            </a:r>
            <a:r>
              <a:rPr lang="pt-BR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m/s ) 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65421" y="3183266"/>
                <a:ext cx="72741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/>
                        </a:rPr>
                        <m:t>𝑓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𝑐</m:t>
                      </m:r>
                      <m:r>
                        <a:rPr lang="pt-BR" sz="1900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21" y="3183266"/>
                <a:ext cx="7274103" cy="45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65421" y="4166158"/>
            <a:ext cx="74693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o comprimento da onda.</a:t>
            </a:r>
          </a:p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Notem que, como velocidade é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espaço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espaço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termo 1/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espaço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contido em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cancelam preservando a unidade (presente na Eq. 01)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1/s,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ou Hz.</a:t>
            </a:r>
            <a:endParaRPr lang="pt-B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569703" y="3096741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03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6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unidades e conversões.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5421" y="1609621"/>
            <a:ext cx="76799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relação entre a energia e a frequência de uma onda eletromagnética é: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65419" y="2864776"/>
                <a:ext cx="7274103" cy="4572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Δ</m:t>
                      </m:r>
                      <m:r>
                        <a:rPr lang="pt-BR" sz="1900" b="0" i="1" smtClean="0">
                          <a:latin typeface="Cambria Math"/>
                        </a:rPr>
                        <m:t>𝐸</m:t>
                      </m:r>
                      <m:r>
                        <a:rPr lang="pt-BR" sz="1900" b="0" i="0" smtClean="0">
                          <a:latin typeface="Cambria Math"/>
                        </a:rPr>
                        <m:t>=</m:t>
                      </m:r>
                      <m:r>
                        <a:rPr lang="pt-BR" sz="1900" b="0" i="1" smtClean="0">
                          <a:latin typeface="Cambria Math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19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pt-BR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19" y="2864776"/>
                <a:ext cx="7274103" cy="45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569701" y="2747429"/>
            <a:ext cx="11551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Eq. 04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32751" y="3868237"/>
                <a:ext cx="7679935" cy="1431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Onde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/>
                      </a:rPr>
                      <m:t>𝝂</m:t>
                    </m:r>
                  </m:oMath>
                </a14:m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é a frequência (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/>
                      </a:rPr>
                      <m:t>𝝂</m:t>
                    </m:r>
                    <m:r>
                      <a:rPr lang="el-GR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a letra </a:t>
                </a:r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grega “nu”, não confundir com </a:t>
                </a:r>
                <a:r>
                  <a:rPr lang="pt-BR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velocidade!!!), </a:t>
                </a:r>
                <a:r>
                  <a:rPr lang="pt-BR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pt-B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a energia e </a:t>
                </a:r>
                <a:r>
                  <a:rPr lang="pt-BR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a constante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Planck. 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-BR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6,62607004 x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pt-BR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-34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kg/s).</a:t>
                </a:r>
              </a:p>
            </p:txBody>
          </p:sp>
        </mc:Choice>
        <mc:Fallback xmlns=""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751" y="3868237"/>
                <a:ext cx="7679935" cy="1431161"/>
              </a:xfrm>
              <a:prstGeom prst="rect">
                <a:avLst/>
              </a:prstGeom>
              <a:blipFill rotWithShape="1">
                <a:blip r:embed="rId4"/>
                <a:stretch>
                  <a:fillRect l="-794" b="-29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-10633" y="0"/>
            <a:ext cx="317500" cy="6921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4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ul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2000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2956</TotalTime>
  <Words>2142</Words>
  <Application>Microsoft Office PowerPoint</Application>
  <PresentationFormat>Apresentação na tela (4:3)</PresentationFormat>
  <Paragraphs>478</Paragraphs>
  <Slides>56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Modelo de Aula 1</vt:lpstr>
      <vt:lpstr>QFL - 0314 QUÍMICA ORGÂNICA EXPERIMENTAL</vt:lpstr>
      <vt:lpstr>Tópicos da Aula</vt:lpstr>
      <vt:lpstr>Literatura recomendada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Vibrações em moléculas</vt:lpstr>
      <vt:lpstr>Vibrações em moléculas</vt:lpstr>
      <vt:lpstr>Vibrações em moléculas</vt:lpstr>
      <vt:lpstr>Vibrações em moléculas</vt:lpstr>
      <vt:lpstr>Vibrações em moléculas</vt:lpstr>
      <vt:lpstr>Vibrações em moléculas</vt:lpstr>
      <vt:lpstr>Aparelhagem</vt:lpstr>
      <vt:lpstr>Aparelhagem</vt:lpstr>
      <vt:lpstr>Aparelhagem</vt:lpstr>
      <vt:lpstr>Aparelhagem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  <vt:lpstr>Osciladores</vt:lpstr>
    </vt:vector>
  </TitlesOfParts>
  <Company>IQ-USP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QFL - 0314_QUÍMICA ORGÂNICA EXPERIMENTAL</dc:title>
  <dc:subject>QFL - 0314_QUÍMICA ORGÂNICA EXPERIMENTAL</dc:subject>
  <dc:creator>Daniel Nopper Silvar Rodrigues</dc:creator>
  <cp:lastModifiedBy>Daniel</cp:lastModifiedBy>
  <cp:revision>295</cp:revision>
  <dcterms:created xsi:type="dcterms:W3CDTF">2015-02-21T22:32:42Z</dcterms:created>
  <dcterms:modified xsi:type="dcterms:W3CDTF">2016-03-13T19:37:26Z</dcterms:modified>
  <cp:category>QFL - 0314_QUÍMICA ORGÂNICA EXPERIMENTAL</cp:category>
  <cp:contentStatus>QFL - 0314_QUÍMICA ORGÂNICA EXPERIMENTAL</cp:contentStatus>
  <cp:version>1</cp:version>
</cp:coreProperties>
</file>