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2"/>
  </p:notesMasterIdLst>
  <p:sldIdLst>
    <p:sldId id="257" r:id="rId2"/>
    <p:sldId id="258" r:id="rId3"/>
    <p:sldId id="259" r:id="rId4"/>
    <p:sldId id="345" r:id="rId5"/>
    <p:sldId id="346" r:id="rId6"/>
    <p:sldId id="260" r:id="rId7"/>
    <p:sldId id="261" r:id="rId8"/>
    <p:sldId id="262"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348" r:id="rId29"/>
    <p:sldId id="284" r:id="rId30"/>
    <p:sldId id="285" r:id="rId31"/>
    <p:sldId id="286" r:id="rId32"/>
    <p:sldId id="287" r:id="rId33"/>
    <p:sldId id="349" r:id="rId34"/>
    <p:sldId id="289" r:id="rId35"/>
    <p:sldId id="290" r:id="rId36"/>
    <p:sldId id="351" r:id="rId37"/>
    <p:sldId id="352" r:id="rId38"/>
    <p:sldId id="350" r:id="rId39"/>
    <p:sldId id="291" r:id="rId40"/>
    <p:sldId id="296" r:id="rId41"/>
    <p:sldId id="293" r:id="rId42"/>
    <p:sldId id="294" r:id="rId43"/>
    <p:sldId id="295" r:id="rId44"/>
    <p:sldId id="303" r:id="rId45"/>
    <p:sldId id="297" r:id="rId46"/>
    <p:sldId id="353" r:id="rId47"/>
    <p:sldId id="299" r:id="rId48"/>
    <p:sldId id="300" r:id="rId49"/>
    <p:sldId id="304" r:id="rId50"/>
    <p:sldId id="305" r:id="rId51"/>
    <p:sldId id="306" r:id="rId52"/>
    <p:sldId id="307" r:id="rId53"/>
    <p:sldId id="308" r:id="rId54"/>
    <p:sldId id="309" r:id="rId55"/>
    <p:sldId id="310" r:id="rId56"/>
    <p:sldId id="311" r:id="rId57"/>
    <p:sldId id="314" r:id="rId58"/>
    <p:sldId id="312" r:id="rId59"/>
    <p:sldId id="313" r:id="rId60"/>
    <p:sldId id="315" r:id="rId61"/>
    <p:sldId id="316" r:id="rId62"/>
    <p:sldId id="317" r:id="rId63"/>
    <p:sldId id="318" r:id="rId64"/>
    <p:sldId id="320" r:id="rId65"/>
    <p:sldId id="321" r:id="rId66"/>
    <p:sldId id="322" r:id="rId67"/>
    <p:sldId id="325" r:id="rId68"/>
    <p:sldId id="326" r:id="rId69"/>
    <p:sldId id="327" r:id="rId70"/>
    <p:sldId id="328" r:id="rId71"/>
    <p:sldId id="329" r:id="rId72"/>
    <p:sldId id="323" r:id="rId73"/>
    <p:sldId id="324" r:id="rId74"/>
    <p:sldId id="319" r:id="rId75"/>
    <p:sldId id="301"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46"/>
  </p:normalViewPr>
  <p:slideViewPr>
    <p:cSldViewPr snapToGrid="0" snapToObjects="1">
      <p:cViewPr varScale="1">
        <p:scale>
          <a:sx n="113" d="100"/>
          <a:sy n="113" d="100"/>
        </p:scale>
        <p:origin x="52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F932-2A73-214C-8A28-9EA390A93160}" type="datetimeFigureOut">
              <a:rPr lang="pt-BR" smtClean="0"/>
              <a:t>18/02/2025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4C79D-065F-CE4D-A5E7-864D33932CC5}" type="slidenum">
              <a:rPr lang="pt-BR" smtClean="0"/>
              <a:t>‹nº›</a:t>
            </a:fld>
            <a:endParaRPr lang="pt-BR"/>
          </a:p>
        </p:txBody>
      </p:sp>
    </p:spTree>
    <p:extLst>
      <p:ext uri="{BB962C8B-B14F-4D97-AF65-F5344CB8AC3E}">
        <p14:creationId xmlns:p14="http://schemas.microsoft.com/office/powerpoint/2010/main" val="48674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047956-7CB3-214E-A82C-C9DFE5CA1F00}"/>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5FF64675-F261-554E-8DA7-C4EA74DE25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ACEE8E3-45A9-B748-A4F5-B8CDFA5A32FA}"/>
              </a:ext>
            </a:extLst>
          </p:cNvPr>
          <p:cNvSpPr>
            <a:spLocks noGrp="1"/>
          </p:cNvSpPr>
          <p:nvPr>
            <p:ph type="dt" sz="half" idx="10"/>
          </p:nvPr>
        </p:nvSpPr>
        <p:spPr/>
        <p:txBody>
          <a:bodyPr/>
          <a:lstStyle/>
          <a:p>
            <a:fld id="{2BF1A6D6-C492-C847-999A-DACB24120380}" type="datetime1">
              <a:rPr lang="pt-BR" smtClean="0"/>
              <a:t>18/02/2025</a:t>
            </a:fld>
            <a:endParaRPr lang="pt-BR"/>
          </a:p>
        </p:txBody>
      </p:sp>
      <p:sp>
        <p:nvSpPr>
          <p:cNvPr id="5" name="Espaço Reservado para Rodapé 4">
            <a:extLst>
              <a:ext uri="{FF2B5EF4-FFF2-40B4-BE49-F238E27FC236}">
                <a16:creationId xmlns:a16="http://schemas.microsoft.com/office/drawing/2014/main" id="{1A07C382-3CB6-3743-87A3-2E4158FD98D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3238BFC-9D63-7341-BAEF-404C018E90EA}"/>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637336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63D2A5-FD20-A642-9208-A54956727D1E}"/>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45B86793-5200-7C46-9AD0-1FA8EB67EAC0}"/>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7DD36BB-1905-5143-82E0-6898DB090A88}"/>
              </a:ext>
            </a:extLst>
          </p:cNvPr>
          <p:cNvSpPr>
            <a:spLocks noGrp="1"/>
          </p:cNvSpPr>
          <p:nvPr>
            <p:ph type="dt" sz="half" idx="10"/>
          </p:nvPr>
        </p:nvSpPr>
        <p:spPr/>
        <p:txBody>
          <a:bodyPr/>
          <a:lstStyle/>
          <a:p>
            <a:fld id="{12F3B112-7AC8-F040-941F-9BC5C7935007}" type="datetime1">
              <a:rPr lang="pt-BR" smtClean="0"/>
              <a:t>18/02/2025</a:t>
            </a:fld>
            <a:endParaRPr lang="pt-BR"/>
          </a:p>
        </p:txBody>
      </p:sp>
      <p:sp>
        <p:nvSpPr>
          <p:cNvPr id="5" name="Espaço Reservado para Rodapé 4">
            <a:extLst>
              <a:ext uri="{FF2B5EF4-FFF2-40B4-BE49-F238E27FC236}">
                <a16:creationId xmlns:a16="http://schemas.microsoft.com/office/drawing/2014/main" id="{A6838076-B2A8-2647-9C09-4C616207628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D3C34E-BA78-3641-AF34-D2B996E846C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30689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6B5BE961-2C6F-874B-8752-B655AAC2F43A}"/>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6132C294-5FC5-0949-94D8-3C3FCF912FC1}"/>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94BC998-FAF6-EC48-939A-729D306227A0}"/>
              </a:ext>
            </a:extLst>
          </p:cNvPr>
          <p:cNvSpPr>
            <a:spLocks noGrp="1"/>
          </p:cNvSpPr>
          <p:nvPr>
            <p:ph type="dt" sz="half" idx="10"/>
          </p:nvPr>
        </p:nvSpPr>
        <p:spPr/>
        <p:txBody>
          <a:bodyPr/>
          <a:lstStyle/>
          <a:p>
            <a:fld id="{041050D0-7350-D543-888B-1C3D402ECD64}" type="datetime1">
              <a:rPr lang="pt-BR" smtClean="0"/>
              <a:t>18/02/2025</a:t>
            </a:fld>
            <a:endParaRPr lang="pt-BR"/>
          </a:p>
        </p:txBody>
      </p:sp>
      <p:sp>
        <p:nvSpPr>
          <p:cNvPr id="5" name="Espaço Reservado para Rodapé 4">
            <a:extLst>
              <a:ext uri="{FF2B5EF4-FFF2-40B4-BE49-F238E27FC236}">
                <a16:creationId xmlns:a16="http://schemas.microsoft.com/office/drawing/2014/main" id="{76F40663-5F0B-7F44-B18A-B548B266878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F06404-8CDF-824A-9351-29FAE1A0B9EB}"/>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48751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5B82A9-8A0E-4442-807F-115B2E275F3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1C6C156-3488-D547-B73C-46C200728942}"/>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AE7466B-A690-DA41-AB21-F8E3CE35EFB1}"/>
              </a:ext>
            </a:extLst>
          </p:cNvPr>
          <p:cNvSpPr>
            <a:spLocks noGrp="1"/>
          </p:cNvSpPr>
          <p:nvPr>
            <p:ph type="dt" sz="half" idx="10"/>
          </p:nvPr>
        </p:nvSpPr>
        <p:spPr/>
        <p:txBody>
          <a:bodyPr/>
          <a:lstStyle/>
          <a:p>
            <a:fld id="{1F5F99FE-3367-844E-B79A-45F70CA744AF}" type="datetime1">
              <a:rPr lang="pt-BR" smtClean="0"/>
              <a:t>18/02/2025</a:t>
            </a:fld>
            <a:endParaRPr lang="pt-BR"/>
          </a:p>
        </p:txBody>
      </p:sp>
      <p:sp>
        <p:nvSpPr>
          <p:cNvPr id="5" name="Espaço Reservado para Rodapé 4">
            <a:extLst>
              <a:ext uri="{FF2B5EF4-FFF2-40B4-BE49-F238E27FC236}">
                <a16:creationId xmlns:a16="http://schemas.microsoft.com/office/drawing/2014/main" id="{B779BC26-4AF9-E248-83A3-2959C1B1545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774B6FC-3AEB-B540-ADF8-BDB00D0C040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1616208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C5ECA7-9AEB-C347-B280-A74C29812AFF}"/>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F85F41B-5F1C-3942-8AE1-73B16C081E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94DAB5B1-81E9-B642-871B-BD5928728EB6}"/>
              </a:ext>
            </a:extLst>
          </p:cNvPr>
          <p:cNvSpPr>
            <a:spLocks noGrp="1"/>
          </p:cNvSpPr>
          <p:nvPr>
            <p:ph type="dt" sz="half" idx="10"/>
          </p:nvPr>
        </p:nvSpPr>
        <p:spPr/>
        <p:txBody>
          <a:bodyPr/>
          <a:lstStyle/>
          <a:p>
            <a:fld id="{2D179C58-D815-7248-8556-716E7287FC98}" type="datetime1">
              <a:rPr lang="pt-BR" smtClean="0"/>
              <a:t>18/02/2025</a:t>
            </a:fld>
            <a:endParaRPr lang="pt-BR"/>
          </a:p>
        </p:txBody>
      </p:sp>
      <p:sp>
        <p:nvSpPr>
          <p:cNvPr id="5" name="Espaço Reservado para Rodapé 4">
            <a:extLst>
              <a:ext uri="{FF2B5EF4-FFF2-40B4-BE49-F238E27FC236}">
                <a16:creationId xmlns:a16="http://schemas.microsoft.com/office/drawing/2014/main" id="{9CA46F5C-13F9-514A-85D1-3DB7BAECA0C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F12015A-BA86-0A48-A116-613A558B5B16}"/>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1125799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14C6F-F934-464D-9F5B-6171834C6D1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0AF2456E-DBB8-0B47-B3B5-4F11180D8009}"/>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0396BB50-7EB0-894B-960A-6E3CF8F1B32B}"/>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0C80BBDE-09A4-054F-B6D0-A480546E8208}"/>
              </a:ext>
            </a:extLst>
          </p:cNvPr>
          <p:cNvSpPr>
            <a:spLocks noGrp="1"/>
          </p:cNvSpPr>
          <p:nvPr>
            <p:ph type="dt" sz="half" idx="10"/>
          </p:nvPr>
        </p:nvSpPr>
        <p:spPr/>
        <p:txBody>
          <a:bodyPr/>
          <a:lstStyle/>
          <a:p>
            <a:fld id="{5D8500E2-47C6-EE42-ABE5-F1EBDB3AFD63}" type="datetime1">
              <a:rPr lang="pt-BR" smtClean="0"/>
              <a:t>18/02/2025</a:t>
            </a:fld>
            <a:endParaRPr lang="pt-BR"/>
          </a:p>
        </p:txBody>
      </p:sp>
      <p:sp>
        <p:nvSpPr>
          <p:cNvPr id="6" name="Espaço Reservado para Rodapé 5">
            <a:extLst>
              <a:ext uri="{FF2B5EF4-FFF2-40B4-BE49-F238E27FC236}">
                <a16:creationId xmlns:a16="http://schemas.microsoft.com/office/drawing/2014/main" id="{03920BC1-95FE-CF4C-B129-F414311CBC42}"/>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12DF53B-CFC2-C149-80DD-FE5BA4CF29C5}"/>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674662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AF8FC3-3B59-5443-8231-76592EF8DA69}"/>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6A34C013-691A-F24F-9D9D-CC1B381170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FD82CB18-349F-4749-A671-AE18C5BA3521}"/>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83D9FF50-3384-9047-8EEA-6EA689C2E0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9C57707E-4AE4-3442-A426-0848F78023D5}"/>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E6EF225A-EB01-A54A-9340-B419DA0CEE99}"/>
              </a:ext>
            </a:extLst>
          </p:cNvPr>
          <p:cNvSpPr>
            <a:spLocks noGrp="1"/>
          </p:cNvSpPr>
          <p:nvPr>
            <p:ph type="dt" sz="half" idx="10"/>
          </p:nvPr>
        </p:nvSpPr>
        <p:spPr/>
        <p:txBody>
          <a:bodyPr/>
          <a:lstStyle/>
          <a:p>
            <a:fld id="{3959E7D4-C11F-F746-A071-20088E508F26}" type="datetime1">
              <a:rPr lang="pt-BR" smtClean="0"/>
              <a:t>18/02/2025</a:t>
            </a:fld>
            <a:endParaRPr lang="pt-BR"/>
          </a:p>
        </p:txBody>
      </p:sp>
      <p:sp>
        <p:nvSpPr>
          <p:cNvPr id="8" name="Espaço Reservado para Rodapé 7">
            <a:extLst>
              <a:ext uri="{FF2B5EF4-FFF2-40B4-BE49-F238E27FC236}">
                <a16:creationId xmlns:a16="http://schemas.microsoft.com/office/drawing/2014/main" id="{2033927B-349F-2B41-B9C5-453E824CFC91}"/>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82B87538-BAEB-9849-A2EC-93AF66B1E0B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5567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9E10DE-A0ED-8243-AF4C-E1A44E7E540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A22F3C60-FC5F-4B40-BF2A-A8C3DBDBC038}"/>
              </a:ext>
            </a:extLst>
          </p:cNvPr>
          <p:cNvSpPr>
            <a:spLocks noGrp="1"/>
          </p:cNvSpPr>
          <p:nvPr>
            <p:ph type="dt" sz="half" idx="10"/>
          </p:nvPr>
        </p:nvSpPr>
        <p:spPr/>
        <p:txBody>
          <a:bodyPr/>
          <a:lstStyle/>
          <a:p>
            <a:fld id="{FCC3FB4B-C45E-EA4D-A715-D7B55979A3EC}" type="datetime1">
              <a:rPr lang="pt-BR" smtClean="0"/>
              <a:t>18/02/2025</a:t>
            </a:fld>
            <a:endParaRPr lang="pt-BR"/>
          </a:p>
        </p:txBody>
      </p:sp>
      <p:sp>
        <p:nvSpPr>
          <p:cNvPr id="4" name="Espaço Reservado para Rodapé 3">
            <a:extLst>
              <a:ext uri="{FF2B5EF4-FFF2-40B4-BE49-F238E27FC236}">
                <a16:creationId xmlns:a16="http://schemas.microsoft.com/office/drawing/2014/main" id="{C022E6A0-3DC0-0342-97C4-6C50FC910BB1}"/>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203B721E-8E5B-634B-80E9-47F8C40706E2}"/>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584253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E81E1E34-AA76-5F48-A28C-2F441E384BD0}"/>
              </a:ext>
            </a:extLst>
          </p:cNvPr>
          <p:cNvSpPr>
            <a:spLocks noGrp="1"/>
          </p:cNvSpPr>
          <p:nvPr>
            <p:ph type="dt" sz="half" idx="10"/>
          </p:nvPr>
        </p:nvSpPr>
        <p:spPr/>
        <p:txBody>
          <a:bodyPr/>
          <a:lstStyle/>
          <a:p>
            <a:fld id="{8EFFE21A-B6A5-4244-B9F8-7106868E9E12}" type="datetime1">
              <a:rPr lang="pt-BR" smtClean="0"/>
              <a:t>18/02/2025</a:t>
            </a:fld>
            <a:endParaRPr lang="pt-BR"/>
          </a:p>
        </p:txBody>
      </p:sp>
      <p:sp>
        <p:nvSpPr>
          <p:cNvPr id="3" name="Espaço Reservado para Rodapé 2">
            <a:extLst>
              <a:ext uri="{FF2B5EF4-FFF2-40B4-BE49-F238E27FC236}">
                <a16:creationId xmlns:a16="http://schemas.microsoft.com/office/drawing/2014/main" id="{D2F4DFBC-C710-3F46-9848-2D07EF705156}"/>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0C89FC99-6776-C343-B996-13F8212A216C}"/>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343901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BAD819-E893-B843-B6E2-DCDC1CCA01B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BD69A4E-DC4D-9546-AE13-645250E1F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6DAB574-DDB3-914B-80AD-7DFD546FC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77ECEB16-84BE-5A4A-B308-8B766E6782C0}"/>
              </a:ext>
            </a:extLst>
          </p:cNvPr>
          <p:cNvSpPr>
            <a:spLocks noGrp="1"/>
          </p:cNvSpPr>
          <p:nvPr>
            <p:ph type="dt" sz="half" idx="10"/>
          </p:nvPr>
        </p:nvSpPr>
        <p:spPr/>
        <p:txBody>
          <a:bodyPr/>
          <a:lstStyle/>
          <a:p>
            <a:fld id="{6BA77131-26E7-DA4C-B6A7-E181A0F11983}" type="datetime1">
              <a:rPr lang="pt-BR" smtClean="0"/>
              <a:t>18/02/2025</a:t>
            </a:fld>
            <a:endParaRPr lang="pt-BR"/>
          </a:p>
        </p:txBody>
      </p:sp>
      <p:sp>
        <p:nvSpPr>
          <p:cNvPr id="6" name="Espaço Reservado para Rodapé 5">
            <a:extLst>
              <a:ext uri="{FF2B5EF4-FFF2-40B4-BE49-F238E27FC236}">
                <a16:creationId xmlns:a16="http://schemas.microsoft.com/office/drawing/2014/main" id="{9418D564-8E41-F24E-80AC-A583332453B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A89660A-1736-C84C-8D56-BE4188059DC9}"/>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256183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B63EA3-93A2-0B4D-ADE9-23DF4E73EBF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1005F656-5D9E-3D4C-99F8-6B0DDEA1F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E2BA2452-0438-7F4D-A1FD-A35E0823AB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24E1D6F-1985-194B-B6F9-77450442F64B}"/>
              </a:ext>
            </a:extLst>
          </p:cNvPr>
          <p:cNvSpPr>
            <a:spLocks noGrp="1"/>
          </p:cNvSpPr>
          <p:nvPr>
            <p:ph type="dt" sz="half" idx="10"/>
          </p:nvPr>
        </p:nvSpPr>
        <p:spPr/>
        <p:txBody>
          <a:bodyPr/>
          <a:lstStyle/>
          <a:p>
            <a:fld id="{36F9300D-8A61-614A-A437-5D0AD6BC5140}" type="datetime1">
              <a:rPr lang="pt-BR" smtClean="0"/>
              <a:t>18/02/2025</a:t>
            </a:fld>
            <a:endParaRPr lang="pt-BR"/>
          </a:p>
        </p:txBody>
      </p:sp>
      <p:sp>
        <p:nvSpPr>
          <p:cNvPr id="6" name="Espaço Reservado para Rodapé 5">
            <a:extLst>
              <a:ext uri="{FF2B5EF4-FFF2-40B4-BE49-F238E27FC236}">
                <a16:creationId xmlns:a16="http://schemas.microsoft.com/office/drawing/2014/main" id="{2A947099-4790-A445-88DA-0AB2F0B7689F}"/>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F8F5C098-3D0A-1E4C-8314-88AA8913E82D}"/>
              </a:ext>
            </a:extLst>
          </p:cNvPr>
          <p:cNvSpPr>
            <a:spLocks noGrp="1"/>
          </p:cNvSpPr>
          <p:nvPr>
            <p:ph type="sldNum" sz="quarter" idx="12"/>
          </p:nvPr>
        </p:nvSpPr>
        <p:spPr/>
        <p:txBody>
          <a:bodyPr/>
          <a:lstStyle/>
          <a:p>
            <a:fld id="{84A9FA74-9E50-F740-840A-3D4BF568DC85}" type="slidenum">
              <a:rPr lang="pt-BR" smtClean="0"/>
              <a:t>‹nº›</a:t>
            </a:fld>
            <a:endParaRPr lang="pt-BR"/>
          </a:p>
        </p:txBody>
      </p:sp>
    </p:spTree>
    <p:extLst>
      <p:ext uri="{BB962C8B-B14F-4D97-AF65-F5344CB8AC3E}">
        <p14:creationId xmlns:p14="http://schemas.microsoft.com/office/powerpoint/2010/main" val="52193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DCA6EFB8-F608-D347-A9EF-4865CDE1E5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BFAEA95-D15A-F14E-94F4-401ED79AF9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37168F3-4433-244F-B95D-B86A0C0335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3F19F-D7DE-AD4B-BC78-A3DC7143AC10}" type="datetime1">
              <a:rPr lang="pt-BR" smtClean="0"/>
              <a:t>18/02/2025</a:t>
            </a:fld>
            <a:endParaRPr lang="pt-BR"/>
          </a:p>
        </p:txBody>
      </p:sp>
      <p:sp>
        <p:nvSpPr>
          <p:cNvPr id="5" name="Espaço Reservado para Rodapé 4">
            <a:extLst>
              <a:ext uri="{FF2B5EF4-FFF2-40B4-BE49-F238E27FC236}">
                <a16:creationId xmlns:a16="http://schemas.microsoft.com/office/drawing/2014/main" id="{26556773-8E6D-DF4F-AF9F-B3B706974E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E2526007-D087-4946-A0A2-16F25552534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9FA74-9E50-F740-840A-3D4BF568DC85}" type="slidenum">
              <a:rPr lang="pt-BR" smtClean="0"/>
              <a:t>‹nº›</a:t>
            </a:fld>
            <a:endParaRPr lang="pt-BR"/>
          </a:p>
        </p:txBody>
      </p:sp>
    </p:spTree>
    <p:extLst>
      <p:ext uri="{BB962C8B-B14F-4D97-AF65-F5344CB8AC3E}">
        <p14:creationId xmlns:p14="http://schemas.microsoft.com/office/powerpoint/2010/main" val="1639246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echtudo.com.br/noticias/2022/06/supercomputador-da-amd-se-torna-o-mais-poderoso-do-mundo.ghtml" TargetMode="External"/><Relationship Id="rId2" Type="http://schemas.openxmlformats.org/officeDocument/2006/relationships/hyperlink" Target="https://en.wikipedia.org/wiki/Frontier_%28supercomputer%29"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95EE69-A23F-7B49-9BB5-63B7B98BFC13}"/>
              </a:ext>
            </a:extLst>
          </p:cNvPr>
          <p:cNvSpPr>
            <a:spLocks noGrp="1"/>
          </p:cNvSpPr>
          <p:nvPr>
            <p:ph type="ctrTitle"/>
          </p:nvPr>
        </p:nvSpPr>
        <p:spPr/>
        <p:txBody>
          <a:bodyPr>
            <a:normAutofit fontScale="90000"/>
          </a:bodyPr>
          <a:lstStyle/>
          <a:p>
            <a:pPr>
              <a:lnSpc>
                <a:spcPct val="150000"/>
              </a:lnSpc>
              <a:spcBef>
                <a:spcPts val="600"/>
              </a:spcBef>
            </a:pPr>
            <a:r>
              <a:rPr lang="pt-B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Psicanálise &amp; Desenvolvimento </a:t>
            </a:r>
            <a:r>
              <a:rPr lang="pt-BR"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a:t>
            </a:r>
            <a:r>
              <a:rPr lang="pt-BR"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br>
              <a:rPr lang="pt-BR" sz="2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br>
            <a: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t>Psicanálise e Neurociências</a:t>
            </a:r>
            <a:b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br>
            <a:br>
              <a:rPr lang="pt-BR" sz="2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pt-BR" sz="2400" b="1" dirty="0">
                <a:effectLst/>
                <a:latin typeface="Times New Roman" panose="02020603050405020304" pitchFamily="18" charset="0"/>
                <a:ea typeface="MS Mincho" panose="02020609040205080304" pitchFamily="49" charset="-128"/>
                <a:cs typeface="Times New Roman" panose="02020603050405020304" pitchFamily="18" charset="0"/>
              </a:rPr>
              <a:t>O </a:t>
            </a:r>
            <a: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t>desenvolvimento do cérebro e a criação da subjetividade humana</a:t>
            </a:r>
            <a:br>
              <a:rPr lang="pt-BR" sz="2400" b="1"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pt-BR" sz="2400" dirty="0"/>
          </a:p>
        </p:txBody>
      </p:sp>
      <p:sp>
        <p:nvSpPr>
          <p:cNvPr id="3" name="Subtítulo 2">
            <a:extLst>
              <a:ext uri="{FF2B5EF4-FFF2-40B4-BE49-F238E27FC236}">
                <a16:creationId xmlns:a16="http://schemas.microsoft.com/office/drawing/2014/main" id="{5EB024E8-9670-614F-960D-8F2B4F5CFEE6}"/>
              </a:ext>
            </a:extLst>
          </p:cNvPr>
          <p:cNvSpPr>
            <a:spLocks noGrp="1"/>
          </p:cNvSpPr>
          <p:nvPr>
            <p:ph type="subTitle" idx="1"/>
          </p:nvPr>
        </p:nvSpPr>
        <p:spPr/>
        <p:txBody>
          <a:bodyPr>
            <a:normAutofit fontScale="40000" lnSpcReduction="20000"/>
          </a:bodyPr>
          <a:lstStyle/>
          <a:p>
            <a:endParaRPr lang="pt-B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pt-BR" sz="4400" dirty="0">
                <a:effectLst/>
                <a:latin typeface="Times New Roman" panose="02020603050405020304" pitchFamily="18" charset="0"/>
                <a:ea typeface="MS Mincho" panose="02020609040205080304" pitchFamily="49" charset="-128"/>
                <a:cs typeface="Times New Roman" panose="02020603050405020304" pitchFamily="18" charset="0"/>
              </a:rPr>
              <a:t>O </a:t>
            </a:r>
            <a:r>
              <a:rPr lang="pt-BR" sz="4400" dirty="0">
                <a:effectLst/>
                <a:latin typeface="Times New Roman" panose="02020603050405020304" pitchFamily="18" charset="0"/>
                <a:ea typeface="Times New Roman" panose="02020603050405020304" pitchFamily="18" charset="0"/>
                <a:cs typeface="Times New Roman" panose="02020603050405020304" pitchFamily="18" charset="0"/>
              </a:rPr>
              <a:t>desenvolvimento do cérebro e a criação da subjetividade humana</a:t>
            </a:r>
          </a:p>
          <a:p>
            <a:r>
              <a:rPr lang="pt-BR" sz="4200" b="1" dirty="0">
                <a:effectLst/>
                <a:latin typeface="Times New Roman" panose="02020603050405020304" pitchFamily="18" charset="0"/>
                <a:ea typeface="Times New Roman" panose="02020603050405020304" pitchFamily="18" charset="0"/>
                <a:cs typeface="Times New Roman" panose="02020603050405020304" pitchFamily="18" charset="0"/>
              </a:rPr>
              <a:t>AULA 9. O cérebro não é replicável por uma máquina de Turing</a:t>
            </a:r>
          </a:p>
          <a:p>
            <a:br>
              <a:rPr lang="pt-BR" sz="2400" dirty="0">
                <a:effectLst/>
                <a:latin typeface="Times New Roman" panose="02020603050405020304" pitchFamily="18" charset="0"/>
                <a:ea typeface="Times New Roman" panose="02020603050405020304" pitchFamily="18" charset="0"/>
                <a:cs typeface="Times New Roman" panose="02020603050405020304" pitchFamily="18" charset="0"/>
              </a:rPr>
            </a:b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Disciplina </a:t>
            </a:r>
            <a:r>
              <a:rPr lang="pt-BR" sz="1600" b="1" dirty="0">
                <a:latin typeface="Times New Roman" panose="02020603050405020304" pitchFamily="18" charset="0"/>
                <a:ea typeface="Times New Roman" panose="02020603050405020304" pitchFamily="18" charset="0"/>
                <a:cs typeface="Times New Roman" panose="02020603050405020304" pitchFamily="18" charset="0"/>
              </a:rPr>
              <a:t>ministrada </a:t>
            </a:r>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no Programa de Pós-Graduação em Psicologia da Educação, do Desenvolvimento e da Personalidade </a:t>
            </a:r>
          </a:p>
          <a:p>
            <a:r>
              <a:rPr lang="pt-BR" sz="1600" b="1" dirty="0">
                <a:effectLst/>
                <a:latin typeface="Times New Roman" panose="02020603050405020304" pitchFamily="18" charset="0"/>
                <a:ea typeface="Times New Roman" panose="02020603050405020304" pitchFamily="18" charset="0"/>
                <a:cs typeface="Times New Roman" panose="02020603050405020304" pitchFamily="18" charset="0"/>
              </a:rPr>
              <a:t>no Instituto de Psicologia da Universidade de São Paulo</a:t>
            </a:r>
          </a:p>
          <a:p>
            <a:r>
              <a:rPr lang="pt-BR" dirty="0">
                <a:latin typeface="Times New Roman" panose="02020603050405020304" pitchFamily="18" charset="0"/>
                <a:cs typeface="Times New Roman" panose="02020603050405020304" pitchFamily="18" charset="0"/>
              </a:rPr>
              <a:t>Primeiro Semestre de 2025</a:t>
            </a:r>
          </a:p>
        </p:txBody>
      </p:sp>
      <p:sp>
        <p:nvSpPr>
          <p:cNvPr id="4" name="Espaço Reservado para Número de Slide 3">
            <a:extLst>
              <a:ext uri="{FF2B5EF4-FFF2-40B4-BE49-F238E27FC236}">
                <a16:creationId xmlns:a16="http://schemas.microsoft.com/office/drawing/2014/main" id="{D26AF971-5A6A-3E4A-8B7B-9DC323901CC3}"/>
              </a:ext>
            </a:extLst>
          </p:cNvPr>
          <p:cNvSpPr>
            <a:spLocks noGrp="1"/>
          </p:cNvSpPr>
          <p:nvPr>
            <p:ph type="sldNum" sz="quarter" idx="12"/>
          </p:nvPr>
        </p:nvSpPr>
        <p:spPr/>
        <p:txBody>
          <a:bodyPr/>
          <a:lstStyle/>
          <a:p>
            <a:fld id="{1DE9A584-E285-B642-A0EC-DB8DA42C0B88}" type="slidenum">
              <a:rPr lang="pt-BR" smtClean="0"/>
              <a:t>1</a:t>
            </a:fld>
            <a:endParaRPr lang="pt-BR"/>
          </a:p>
        </p:txBody>
      </p:sp>
    </p:spTree>
    <p:extLst>
      <p:ext uri="{BB962C8B-B14F-4D97-AF65-F5344CB8AC3E}">
        <p14:creationId xmlns:p14="http://schemas.microsoft.com/office/powerpoint/2010/main" val="7347175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F9E3C5-A3ED-2B45-B840-51F0ECA1ACC1}"/>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Não basta conectar bilhões: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isto é uma promessa impossível</a:t>
            </a:r>
          </a:p>
        </p:txBody>
      </p:sp>
      <p:sp>
        <p:nvSpPr>
          <p:cNvPr id="3" name="Espaço Reservado para Conteúdo 2">
            <a:extLst>
              <a:ext uri="{FF2B5EF4-FFF2-40B4-BE49-F238E27FC236}">
                <a16:creationId xmlns:a16="http://schemas.microsoft.com/office/drawing/2014/main" id="{85802E3B-42F1-574E-A7B7-EB8B5610E79E}"/>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Eu, certamente, discordo dessa simplificação.</a:t>
            </a:r>
          </a:p>
          <a:p>
            <a:pPr marL="742950" lvl="1" indent="-285750" algn="just">
              <a:lnSpc>
                <a:spcPct val="150000"/>
              </a:lnSpc>
              <a:spcAft>
                <a:spcPts val="210"/>
              </a:spcAft>
              <a:buFont typeface="Courier New" panose="02070309020205020404" pitchFamily="49" charset="0"/>
              <a:buChar char="o"/>
            </a:pPr>
            <a:r>
              <a:rPr lang="pt-BR" sz="1600" b="1" dirty="0">
                <a:solidFill>
                  <a:srgbClr val="FF0000"/>
                </a:solidFill>
                <a:effectLst/>
                <a:latin typeface="Calibri" panose="020F0502020204030204" pitchFamily="34" charset="0"/>
                <a:ea typeface="Calibri" panose="020F0502020204030204" pitchFamily="34" charset="0"/>
              </a:rPr>
              <a:t>A noção de que o funcionamento intrínseco do cérebro humano pode ser reduzido a um algoritmo computacional para ser reproduzido em lógica digital pode ser considerada mais um dos mitos do mundo pós-moderno;</a:t>
            </a:r>
            <a:r>
              <a:rPr lang="pt-BR" sz="1600" dirty="0">
                <a:solidFill>
                  <a:srgbClr val="FF0000"/>
                </a:solidFill>
                <a:effectLst/>
                <a:latin typeface="Calibri" panose="020F0502020204030204" pitchFamily="34" charset="0"/>
                <a:ea typeface="Calibri" panose="020F0502020204030204" pitchFamily="34" charset="0"/>
              </a:rPr>
              <a:t> </a:t>
            </a:r>
          </a:p>
          <a:p>
            <a:pPr marL="1200150" lvl="2" indent="-285750" algn="just">
              <a:lnSpc>
                <a:spcPct val="150000"/>
              </a:lnSpc>
              <a:spcAft>
                <a:spcPts val="210"/>
              </a:spcAft>
              <a:buFont typeface="Courier New" panose="02070309020205020404" pitchFamily="49" charset="0"/>
              <a:buChar char="o"/>
            </a:pPr>
            <a:r>
              <a:rPr lang="pt-BR" sz="1600" dirty="0">
                <a:solidFill>
                  <a:srgbClr val="000000"/>
                </a:solidFill>
                <a:effectLst/>
                <a:latin typeface="Calibri" panose="020F0502020204030204" pitchFamily="34" charset="0"/>
                <a:ea typeface="Calibri" panose="020F0502020204030204" pitchFamily="34" charset="0"/>
              </a:rPr>
              <a:t>uma espécie de lenda urbana ou mesmo um exemplo típico da era da pós-verdade, tempo em que uma declaração falsa – repetida inúmeras vezes e disseminada amplamente na sociedade pela mídia ou pelas redes sociais – passa a ser aceita como verdade. </a:t>
            </a:r>
          </a:p>
          <a:p>
            <a:pPr marL="742950" lvl="1" indent="-285750" algn="just">
              <a:lnSpc>
                <a:spcPct val="150000"/>
              </a:lnSpc>
              <a:spcAft>
                <a:spcPts val="210"/>
              </a:spcAft>
              <a:buFont typeface="Courier New" panose="02070309020205020404" pitchFamily="49" charset="0"/>
              <a:buChar char="o"/>
            </a:pPr>
            <a:r>
              <a:rPr lang="pt-BR" sz="1600" dirty="0">
                <a:solidFill>
                  <a:srgbClr val="FF0000"/>
                </a:solidFill>
                <a:effectLst/>
                <a:latin typeface="Calibri" panose="020F0502020204030204" pitchFamily="34" charset="0"/>
                <a:ea typeface="Calibri" panose="020F0502020204030204" pitchFamily="34" charset="0"/>
              </a:rPr>
              <a:t>A hipótese de que o grau de complexidade inerente ao cérebro pode ser recriado simplesmente ao se conectar um número extraordinariamente grande de elementos eletrônicos eficientes não só está muito longe de ser uma realidade científica, como, quando examinada em detalhes, não revela nenhuma chance crível de ser bem-sucedida.</a:t>
            </a:r>
            <a:endParaRPr lang="pt-BR" sz="1600"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119E2CF8-98FE-8742-8781-C8EF55FD2DCD}"/>
              </a:ext>
            </a:extLst>
          </p:cNvPr>
          <p:cNvSpPr>
            <a:spLocks noGrp="1"/>
          </p:cNvSpPr>
          <p:nvPr>
            <p:ph type="sldNum" sz="quarter" idx="12"/>
          </p:nvPr>
        </p:nvSpPr>
        <p:spPr/>
        <p:txBody>
          <a:bodyPr/>
          <a:lstStyle/>
          <a:p>
            <a:fld id="{84A9FA74-9E50-F740-840A-3D4BF568DC85}" type="slidenum">
              <a:rPr lang="pt-BR" smtClean="0"/>
              <a:t>10</a:t>
            </a:fld>
            <a:endParaRPr lang="pt-BR"/>
          </a:p>
        </p:txBody>
      </p:sp>
    </p:spTree>
    <p:extLst>
      <p:ext uri="{BB962C8B-B14F-4D97-AF65-F5344CB8AC3E}">
        <p14:creationId xmlns:p14="http://schemas.microsoft.com/office/powerpoint/2010/main" val="1296584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32DA86-D3A8-2B48-B2EC-12281418BD5F}"/>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Nenhum sistema pode produzir algo mais complexo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do que ele mesmo!</a:t>
            </a:r>
          </a:p>
        </p:txBody>
      </p:sp>
      <p:sp>
        <p:nvSpPr>
          <p:cNvPr id="3" name="Espaço Reservado para Conteúdo 2">
            <a:extLst>
              <a:ext uri="{FF2B5EF4-FFF2-40B4-BE49-F238E27FC236}">
                <a16:creationId xmlns:a16="http://schemas.microsoft.com/office/drawing/2014/main" id="{970ED40F-5C3A-BC42-A210-A27EB6162751}"/>
              </a:ext>
            </a:extLst>
          </p:cNvPr>
          <p:cNvSpPr>
            <a:spLocks noGrp="1"/>
          </p:cNvSpPr>
          <p:nvPr>
            <p:ph idx="1"/>
          </p:nvPr>
        </p:nvSpPr>
        <p:spPr/>
        <p:txBody>
          <a:bodyPr>
            <a:normAutofit fontScale="62500" lnSpcReduction="20000"/>
          </a:bodyPr>
          <a:lstStyle/>
          <a:p>
            <a:pPr marL="342900" lvl="0" indent="-342900" algn="just">
              <a:lnSpc>
                <a:spcPct val="150000"/>
              </a:lnSpc>
              <a:buFont typeface="Symbol" pitchFamily="2" charset="2"/>
              <a:buChar char=""/>
            </a:pPr>
            <a:r>
              <a:rPr lang="pt-BR" sz="3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Bem poucos daqueles que acreditam nessa visão pararam para pensar que o cérebro humano é, também, o verdadeiro criador tanto do hardware como do software digital, não o contrário.</a:t>
            </a:r>
            <a:r>
              <a:rPr lang="pt-BR" sz="3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pt-BR" sz="3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3400" dirty="0">
                <a:solidFill>
                  <a:srgbClr val="FF0000"/>
                </a:solidFill>
                <a:effectLst/>
                <a:latin typeface="Calibri" panose="020F0502020204030204" pitchFamily="34" charset="0"/>
                <a:ea typeface="Calibri" panose="020F0502020204030204" pitchFamily="34" charset="0"/>
              </a:rPr>
              <a:t>A crença cega de que tecnologias criadas por nós podem se virar contra o seu criador e superá-lo basicamente defende a ideia de que um sistema, seja ele o que for – digamos, um cérebro humano –, pode criar algo mais complexo do que si mesmo. </a:t>
            </a:r>
            <a:endParaRPr lang="pt-BR" sz="3400" dirty="0">
              <a:solidFill>
                <a:srgbClr val="000000"/>
              </a:solidFill>
              <a:effectLst/>
              <a:latin typeface="Calibri" panose="020F0502020204030204" pitchFamily="34" charset="0"/>
              <a:ea typeface="Calibri" panose="020F0502020204030204" pitchFamily="34" charset="0"/>
            </a:endParaRPr>
          </a:p>
          <a:p>
            <a:pPr marL="1143000" lvl="2" indent="-228600" algn="just">
              <a:lnSpc>
                <a:spcPct val="150000"/>
              </a:lnSpc>
              <a:spcAft>
                <a:spcPts val="210"/>
              </a:spcAft>
              <a:buFont typeface="Wingdings" pitchFamily="2" charset="2"/>
              <a:buChar char=""/>
            </a:pPr>
            <a:r>
              <a:rPr lang="pt-BR" sz="3400" dirty="0">
                <a:solidFill>
                  <a:srgbClr val="000000"/>
                </a:solidFill>
                <a:effectLst/>
                <a:latin typeface="Calibri" panose="020F0502020204030204" pitchFamily="34" charset="0"/>
                <a:ea typeface="Calibri" panose="020F0502020204030204" pitchFamily="34" charset="0"/>
              </a:rPr>
              <a:t>Todavia, o que os proponentes dessa visão não conseguem enunciar, além de promover sem trégua a sua crença religiosa, é uma explicação crível sobre de onde esse excesso de complexidade se originaria. </a:t>
            </a:r>
          </a:p>
          <a:p>
            <a:endParaRPr lang="pt-BR" dirty="0"/>
          </a:p>
        </p:txBody>
      </p:sp>
      <p:sp>
        <p:nvSpPr>
          <p:cNvPr id="4" name="Espaço Reservado para Número de Slide 3">
            <a:extLst>
              <a:ext uri="{FF2B5EF4-FFF2-40B4-BE49-F238E27FC236}">
                <a16:creationId xmlns:a16="http://schemas.microsoft.com/office/drawing/2014/main" id="{1E3C5AAC-20CC-5F41-9877-0822AC44FA4A}"/>
              </a:ext>
            </a:extLst>
          </p:cNvPr>
          <p:cNvSpPr>
            <a:spLocks noGrp="1"/>
          </p:cNvSpPr>
          <p:nvPr>
            <p:ph type="sldNum" sz="quarter" idx="12"/>
          </p:nvPr>
        </p:nvSpPr>
        <p:spPr/>
        <p:txBody>
          <a:bodyPr/>
          <a:lstStyle/>
          <a:p>
            <a:fld id="{84A9FA74-9E50-F740-840A-3D4BF568DC85}" type="slidenum">
              <a:rPr lang="pt-BR" smtClean="0"/>
              <a:t>11</a:t>
            </a:fld>
            <a:endParaRPr lang="pt-BR"/>
          </a:p>
        </p:txBody>
      </p:sp>
    </p:spTree>
    <p:extLst>
      <p:ext uri="{BB962C8B-B14F-4D97-AF65-F5344CB8AC3E}">
        <p14:creationId xmlns:p14="http://schemas.microsoft.com/office/powerpoint/2010/main" val="3442252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212A08-D022-5E4E-8822-E4D77F1887D2}"/>
              </a:ext>
            </a:extLst>
          </p:cNvPr>
          <p:cNvSpPr>
            <a:spLocks noGrp="1"/>
          </p:cNvSpPr>
          <p:nvPr>
            <p:ph type="title"/>
          </p:nvPr>
        </p:nvSpPr>
        <p:spPr/>
        <p:txBody>
          <a:bodyPr>
            <a:normAutofit/>
          </a:bodyPr>
          <a:lstStyle/>
          <a:p>
            <a:pPr algn="ctr"/>
            <a:r>
              <a:rPr lang="pt-BR" sz="2800" dirty="0">
                <a:solidFill>
                  <a:srgbClr val="00B050"/>
                </a:solidFill>
                <a:latin typeface="Times New Roman" panose="02020603050405020304" pitchFamily="18" charset="0"/>
                <a:cs typeface="Times New Roman" panose="02020603050405020304" pitchFamily="18" charset="0"/>
              </a:rPr>
              <a:t>Matemáticos (Gödel; </a:t>
            </a:r>
            <a:r>
              <a:rPr lang="pt-BR" sz="2800" dirty="0" err="1">
                <a:solidFill>
                  <a:srgbClr val="00B050"/>
                </a:solidFill>
                <a:latin typeface="Times New Roman" panose="02020603050405020304" pitchFamily="18" charset="0"/>
                <a:cs typeface="Times New Roman" panose="02020603050405020304" pitchFamily="18" charset="0"/>
              </a:rPr>
              <a:t>Chaitin</a:t>
            </a:r>
            <a:r>
              <a:rPr lang="pt-BR" sz="2800" dirty="0">
                <a:solidFill>
                  <a:srgbClr val="00B050"/>
                </a:solidFill>
                <a:latin typeface="Times New Roman" panose="02020603050405020304" pitchFamily="18" charset="0"/>
                <a:cs typeface="Times New Roman" panose="02020603050405020304" pitchFamily="18" charset="0"/>
              </a:rPr>
              <a:t>) provaram que nenhum sistema </a:t>
            </a:r>
            <a:br>
              <a:rPr lang="pt-BR" sz="2800" dirty="0">
                <a:solidFill>
                  <a:srgbClr val="00B050"/>
                </a:solidFill>
                <a:latin typeface="Times New Roman" panose="02020603050405020304" pitchFamily="18" charset="0"/>
                <a:cs typeface="Times New Roman" panose="02020603050405020304" pitchFamily="18" charset="0"/>
              </a:rPr>
            </a:br>
            <a:r>
              <a:rPr lang="pt-BR" sz="2800" dirty="0">
                <a:solidFill>
                  <a:srgbClr val="00B050"/>
                </a:solidFill>
                <a:latin typeface="Times New Roman" panose="02020603050405020304" pitchFamily="18" charset="0"/>
                <a:cs typeface="Times New Roman" panose="02020603050405020304" pitchFamily="18" charset="0"/>
              </a:rPr>
              <a:t>pode gerar algo mais complexo do que ele próprio</a:t>
            </a:r>
          </a:p>
        </p:txBody>
      </p:sp>
      <p:sp>
        <p:nvSpPr>
          <p:cNvPr id="3" name="Espaço Reservado para Conteúdo 2">
            <a:extLst>
              <a:ext uri="{FF2B5EF4-FFF2-40B4-BE49-F238E27FC236}">
                <a16:creationId xmlns:a16="http://schemas.microsoft.com/office/drawing/2014/main" id="{604C1FF2-C895-DD4B-9160-397CDFFAA318}"/>
              </a:ext>
            </a:extLst>
          </p:cNvPr>
          <p:cNvSpPr>
            <a:spLocks noGrp="1"/>
          </p:cNvSpPr>
          <p:nvPr>
            <p:ph idx="1"/>
          </p:nvPr>
        </p:nvSpPr>
        <p:spPr/>
        <p:txBody>
          <a:bodyPr>
            <a:noAutofit/>
          </a:bodyPr>
          <a:lstStyle/>
          <a:p>
            <a:pPr marL="742950" lvl="1" indent="-285750" algn="just">
              <a:lnSpc>
                <a:spcPct val="150000"/>
              </a:lnSpc>
              <a:buFont typeface="Courier New" panose="02070309020205020404" pitchFamily="49" charset="0"/>
              <a:buChar char="o"/>
            </a:pPr>
            <a:r>
              <a:rPr lang="pt-BR" sz="1400" dirty="0">
                <a:solidFill>
                  <a:srgbClr val="000000"/>
                </a:solidFill>
                <a:effectLst/>
                <a:latin typeface="Calibri" panose="020F0502020204030204" pitchFamily="34" charset="0"/>
                <a:ea typeface="Calibri" panose="020F0502020204030204" pitchFamily="34" charset="0"/>
              </a:rPr>
              <a:t>A minha visão é de que essa proposição é claramente falsa, uma vez que viola uma série de teoremas, amplamente conhecidos e devidamente demonstrados, incluindo aqueles de incompletude de Kurt Gödel, bem como uma formulação mais recente, conhecida como “teorema da complexidade”, proposto pelo matemático argentino-americano Gregory </a:t>
            </a:r>
            <a:r>
              <a:rPr lang="pt-BR" sz="1400" dirty="0" err="1">
                <a:solidFill>
                  <a:srgbClr val="000000"/>
                </a:solidFill>
                <a:effectLst/>
                <a:latin typeface="Calibri" panose="020F0502020204030204" pitchFamily="34" charset="0"/>
                <a:ea typeface="Calibri" panose="020F0502020204030204" pitchFamily="34" charset="0"/>
              </a:rPr>
              <a:t>Chaitin</a:t>
            </a:r>
            <a:r>
              <a:rPr lang="pt-BR" sz="1400" dirty="0">
                <a:solidFill>
                  <a:srgbClr val="000000"/>
                </a:solidFill>
                <a:effectLst/>
                <a:latin typeface="Calibri" panose="020F0502020204030204" pitchFamily="34" charset="0"/>
                <a:ea typeface="Calibri" panose="020F0502020204030204" pitchFamily="34" charset="0"/>
              </a:rPr>
              <a:t>. </a:t>
            </a:r>
          </a:p>
          <a:p>
            <a:pPr marL="1143000" lvl="2" indent="-228600" algn="just">
              <a:lnSpc>
                <a:spcPct val="150000"/>
              </a:lnSpc>
              <a:buFont typeface="Wingdings" pitchFamily="2" charset="2"/>
              <a:buChar char=""/>
            </a:pPr>
            <a:r>
              <a:rPr lang="pt-BR" sz="1400" b="1" dirty="0">
                <a:solidFill>
                  <a:srgbClr val="FF0000"/>
                </a:solidFill>
                <a:effectLst/>
                <a:latin typeface="Calibri" panose="020F0502020204030204" pitchFamily="34" charset="0"/>
                <a:ea typeface="Calibri" panose="020F0502020204030204" pitchFamily="34" charset="0"/>
              </a:rPr>
              <a:t>De acordo com </a:t>
            </a:r>
            <a:r>
              <a:rPr lang="pt-BR" sz="1400" b="1" dirty="0" err="1">
                <a:solidFill>
                  <a:srgbClr val="FF0000"/>
                </a:solidFill>
                <a:effectLst/>
                <a:latin typeface="Calibri" panose="020F0502020204030204" pitchFamily="34" charset="0"/>
                <a:ea typeface="Calibri" panose="020F0502020204030204" pitchFamily="34" charset="0"/>
              </a:rPr>
              <a:t>Chaitin</a:t>
            </a:r>
            <a:r>
              <a:rPr lang="pt-BR" sz="1400" b="1" dirty="0">
                <a:solidFill>
                  <a:srgbClr val="FF0000"/>
                </a:solidFill>
                <a:effectLst/>
                <a:latin typeface="Calibri" panose="020F0502020204030204" pitchFamily="34" charset="0"/>
                <a:ea typeface="Calibri" panose="020F0502020204030204" pitchFamily="34" charset="0"/>
              </a:rPr>
              <a:t>, um sistema formal – como um programa computacional – não pode gerar um subsistema (ou seja, outro programa) mais complexo que ele próprio.</a:t>
            </a:r>
            <a:endParaRPr lang="pt-BR" sz="1400" dirty="0">
              <a:solidFill>
                <a:srgbClr val="000000"/>
              </a:solidFill>
              <a:effectLst/>
              <a:latin typeface="Calibri" panose="020F0502020204030204" pitchFamily="34" charset="0"/>
              <a:ea typeface="Calibri" panose="020F0502020204030204" pitchFamily="34" charset="0"/>
            </a:endParaRPr>
          </a:p>
          <a:p>
            <a:pPr marL="1143000" lvl="2" indent="-228600" algn="just">
              <a:lnSpc>
                <a:spcPct val="150000"/>
              </a:lnSpc>
              <a:spcAft>
                <a:spcPts val="210"/>
              </a:spcAft>
              <a:buFont typeface="Wingdings" pitchFamily="2" charset="2"/>
              <a:buChar char=""/>
            </a:pPr>
            <a:r>
              <a:rPr lang="pt-BR" sz="1400" dirty="0">
                <a:solidFill>
                  <a:srgbClr val="000000"/>
                </a:solidFill>
                <a:effectLst/>
                <a:latin typeface="Calibri" panose="020F0502020204030204" pitchFamily="34" charset="0"/>
                <a:ea typeface="Calibri" panose="020F0502020204030204" pitchFamily="34" charset="0"/>
              </a:rPr>
              <a:t>Em uma descrição mais formal, descrita por John </a:t>
            </a:r>
            <a:r>
              <a:rPr lang="pt-BR" sz="1400" dirty="0" err="1">
                <a:solidFill>
                  <a:srgbClr val="000000"/>
                </a:solidFill>
                <a:effectLst/>
                <a:latin typeface="Calibri" panose="020F0502020204030204" pitchFamily="34" charset="0"/>
                <a:ea typeface="Calibri" panose="020F0502020204030204" pitchFamily="34" charset="0"/>
              </a:rPr>
              <a:t>Casti</a:t>
            </a:r>
            <a:r>
              <a:rPr lang="pt-BR" sz="1400" dirty="0">
                <a:solidFill>
                  <a:srgbClr val="000000"/>
                </a:solidFill>
                <a:effectLst/>
                <a:latin typeface="Calibri" panose="020F0502020204030204" pitchFamily="34" charset="0"/>
                <a:ea typeface="Calibri" panose="020F0502020204030204" pitchFamily="34" charset="0"/>
              </a:rPr>
              <a:t> e Werner </a:t>
            </a:r>
            <a:r>
              <a:rPr lang="pt-BR" sz="1400" dirty="0" err="1">
                <a:solidFill>
                  <a:srgbClr val="000000"/>
                </a:solidFill>
                <a:effectLst/>
                <a:latin typeface="Calibri" panose="020F0502020204030204" pitchFamily="34" charset="0"/>
                <a:ea typeface="Calibri" panose="020F0502020204030204" pitchFamily="34" charset="0"/>
              </a:rPr>
              <a:t>DePauli</a:t>
            </a:r>
            <a:r>
              <a:rPr lang="pt-BR" sz="1400" dirty="0">
                <a:solidFill>
                  <a:srgbClr val="000000"/>
                </a:solidFill>
                <a:effectLst/>
                <a:latin typeface="Calibri" panose="020F0502020204030204" pitchFamily="34" charset="0"/>
                <a:ea typeface="Calibri" panose="020F0502020204030204" pitchFamily="34" charset="0"/>
              </a:rPr>
              <a:t> no livro </a:t>
            </a:r>
            <a:r>
              <a:rPr lang="pt-BR" sz="1400" i="1" dirty="0">
                <a:solidFill>
                  <a:srgbClr val="000000"/>
                </a:solidFill>
                <a:effectLst/>
                <a:latin typeface="Calibri" panose="020F0502020204030204" pitchFamily="34" charset="0"/>
                <a:ea typeface="Calibri" panose="020F0502020204030204" pitchFamily="34" charset="0"/>
              </a:rPr>
              <a:t>Gödel: A Life </a:t>
            </a:r>
            <a:r>
              <a:rPr lang="pt-BR" sz="1400" i="1" dirty="0" err="1">
                <a:solidFill>
                  <a:srgbClr val="000000"/>
                </a:solidFill>
                <a:effectLst/>
                <a:latin typeface="Calibri" panose="020F0502020204030204" pitchFamily="34" charset="0"/>
                <a:ea typeface="Calibri" panose="020F0502020204030204" pitchFamily="34" charset="0"/>
              </a:rPr>
              <a:t>of</a:t>
            </a:r>
            <a:r>
              <a:rPr lang="pt-BR" sz="1400" i="1" dirty="0">
                <a:solidFill>
                  <a:srgbClr val="000000"/>
                </a:solidFill>
                <a:effectLst/>
                <a:latin typeface="Calibri" panose="020F0502020204030204" pitchFamily="34" charset="0"/>
                <a:ea typeface="Calibri" panose="020F0502020204030204" pitchFamily="34" charset="0"/>
              </a:rPr>
              <a:t> </a:t>
            </a:r>
            <a:r>
              <a:rPr lang="pt-BR" sz="1400" i="1" dirty="0" err="1">
                <a:solidFill>
                  <a:srgbClr val="000000"/>
                </a:solidFill>
                <a:effectLst/>
                <a:latin typeface="Calibri" panose="020F0502020204030204" pitchFamily="34" charset="0"/>
                <a:ea typeface="Calibri" panose="020F0502020204030204" pitchFamily="34" charset="0"/>
              </a:rPr>
              <a:t>Logic</a:t>
            </a:r>
            <a:r>
              <a:rPr lang="pt-BR" sz="1400" i="1" dirty="0">
                <a:solidFill>
                  <a:srgbClr val="000000"/>
                </a:solidFill>
                <a:effectLst/>
                <a:latin typeface="Calibri" panose="020F0502020204030204" pitchFamily="34" charset="0"/>
                <a:ea typeface="Calibri" panose="020F0502020204030204" pitchFamily="34" charset="0"/>
              </a:rPr>
              <a:t>, </a:t>
            </a:r>
            <a:r>
              <a:rPr lang="pt-BR" sz="1400" i="1" dirty="0" err="1">
                <a:solidFill>
                  <a:srgbClr val="000000"/>
                </a:solidFill>
                <a:effectLst/>
                <a:latin typeface="Calibri" panose="020F0502020204030204" pitchFamily="34" charset="0"/>
                <a:ea typeface="Calibri" panose="020F0502020204030204" pitchFamily="34" charset="0"/>
              </a:rPr>
              <a:t>the</a:t>
            </a:r>
            <a:r>
              <a:rPr lang="pt-BR" sz="1400" i="1" dirty="0">
                <a:solidFill>
                  <a:srgbClr val="000000"/>
                </a:solidFill>
                <a:effectLst/>
                <a:latin typeface="Calibri" panose="020F0502020204030204" pitchFamily="34" charset="0"/>
                <a:ea typeface="Calibri" panose="020F0502020204030204" pitchFamily="34" charset="0"/>
              </a:rPr>
              <a:t> </a:t>
            </a:r>
            <a:r>
              <a:rPr lang="pt-BR" sz="1400" i="1" dirty="0" err="1">
                <a:solidFill>
                  <a:srgbClr val="000000"/>
                </a:solidFill>
                <a:effectLst/>
                <a:latin typeface="Calibri" panose="020F0502020204030204" pitchFamily="34" charset="0"/>
                <a:ea typeface="Calibri" panose="020F0502020204030204" pitchFamily="34" charset="0"/>
              </a:rPr>
              <a:t>Mind</a:t>
            </a:r>
            <a:r>
              <a:rPr lang="pt-BR" sz="1400" i="1" dirty="0">
                <a:solidFill>
                  <a:srgbClr val="000000"/>
                </a:solidFill>
                <a:effectLst/>
                <a:latin typeface="Calibri" panose="020F0502020204030204" pitchFamily="34" charset="0"/>
                <a:ea typeface="Calibri" panose="020F0502020204030204" pitchFamily="34" charset="0"/>
              </a:rPr>
              <a:t>, </a:t>
            </a:r>
            <a:r>
              <a:rPr lang="pt-BR" sz="1400" i="1" dirty="0" err="1">
                <a:solidFill>
                  <a:srgbClr val="000000"/>
                </a:solidFill>
                <a:effectLst/>
                <a:latin typeface="Calibri" panose="020F0502020204030204" pitchFamily="34" charset="0"/>
                <a:ea typeface="Calibri" panose="020F0502020204030204" pitchFamily="34" charset="0"/>
              </a:rPr>
              <a:t>and</a:t>
            </a:r>
            <a:r>
              <a:rPr lang="pt-BR" sz="1400" i="1" dirty="0">
                <a:solidFill>
                  <a:srgbClr val="000000"/>
                </a:solidFill>
                <a:effectLst/>
                <a:latin typeface="Calibri" panose="020F0502020204030204" pitchFamily="34" charset="0"/>
                <a:ea typeface="Calibri" panose="020F0502020204030204" pitchFamily="34" charset="0"/>
              </a:rPr>
              <a:t> </a:t>
            </a:r>
            <a:r>
              <a:rPr lang="pt-BR" sz="1400" i="1" dirty="0" err="1">
                <a:solidFill>
                  <a:srgbClr val="000000"/>
                </a:solidFill>
                <a:effectLst/>
                <a:latin typeface="Calibri" panose="020F0502020204030204" pitchFamily="34" charset="0"/>
                <a:ea typeface="Calibri" panose="020F0502020204030204" pitchFamily="34" charset="0"/>
              </a:rPr>
              <a:t>Mathematics</a:t>
            </a:r>
            <a:r>
              <a:rPr lang="pt-BR" sz="1400" dirty="0">
                <a:solidFill>
                  <a:srgbClr val="000000"/>
                </a:solidFill>
                <a:effectLst/>
                <a:latin typeface="Calibri" panose="020F0502020204030204" pitchFamily="34" charset="0"/>
                <a:ea typeface="Calibri" panose="020F0502020204030204" pitchFamily="34" charset="0"/>
              </a:rPr>
              <a:t> [Gödel: uma vida de lógica, da mente e matemática], o teorema da complexidade de </a:t>
            </a:r>
            <a:r>
              <a:rPr lang="pt-BR" sz="1400" dirty="0" err="1">
                <a:solidFill>
                  <a:srgbClr val="000000"/>
                </a:solidFill>
                <a:effectLst/>
                <a:latin typeface="Calibri" panose="020F0502020204030204" pitchFamily="34" charset="0"/>
                <a:ea typeface="Calibri" panose="020F0502020204030204" pitchFamily="34" charset="0"/>
              </a:rPr>
              <a:t>Chaitin</a:t>
            </a:r>
            <a:r>
              <a:rPr lang="pt-BR" sz="1400" dirty="0">
                <a:solidFill>
                  <a:srgbClr val="000000"/>
                </a:solidFill>
                <a:effectLst/>
                <a:latin typeface="Calibri" panose="020F0502020204030204" pitchFamily="34" charset="0"/>
                <a:ea typeface="Calibri" panose="020F0502020204030204" pitchFamily="34" charset="0"/>
              </a:rPr>
              <a:t> pode ser formulado assim: </a:t>
            </a:r>
            <a:r>
              <a:rPr lang="pt-BR" sz="1400" b="1" dirty="0">
                <a:solidFill>
                  <a:srgbClr val="FF0000"/>
                </a:solidFill>
                <a:effectLst/>
                <a:latin typeface="Calibri" panose="020F0502020204030204" pitchFamily="34" charset="0"/>
                <a:ea typeface="Calibri" panose="020F0502020204030204" pitchFamily="34" charset="0"/>
              </a:rPr>
              <a:t>“Existem números com uma complexidade tão alta que nenhum programa computacional é capaz de gerá-los”.</a:t>
            </a:r>
            <a:endParaRPr lang="pt-BR" sz="14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50000"/>
              </a:lnSpc>
              <a:spcAft>
                <a:spcPts val="210"/>
              </a:spcAft>
              <a:buFont typeface="Symbol" pitchFamily="2" charset="2"/>
              <a:buChar char=""/>
            </a:pPr>
            <a:r>
              <a:rPr lang="pt-BR"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Juntos, os pensamentos de Gödel e de </a:t>
            </a:r>
            <a:r>
              <a:rPr lang="pt-BR" sz="1400"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Chaitin</a:t>
            </a:r>
            <a:r>
              <a:rPr lang="pt-BR"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intimamente relacionados entre si, determinam a existência de uma barreira lógica para a hipótese de que, se o cérebro humano fosse um sistema computacional, expressando um grau de complexidade </a:t>
            </a:r>
            <a:r>
              <a:rPr lang="pt-BR" sz="1400"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X</a:t>
            </a:r>
            <a:r>
              <a:rPr lang="pt-BR"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ele não poderia gerar algo – como um sistema artificial superinteligente – que exibisse complexidade maior que </a:t>
            </a:r>
            <a:r>
              <a:rPr lang="pt-BR" sz="1400"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X</a:t>
            </a:r>
            <a:r>
              <a:rPr lang="pt-BR" sz="14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t>
            </a:r>
          </a:p>
        </p:txBody>
      </p:sp>
      <p:sp>
        <p:nvSpPr>
          <p:cNvPr id="4" name="Espaço Reservado para Número de Slide 3">
            <a:extLst>
              <a:ext uri="{FF2B5EF4-FFF2-40B4-BE49-F238E27FC236}">
                <a16:creationId xmlns:a16="http://schemas.microsoft.com/office/drawing/2014/main" id="{0C5078F3-D130-6946-86DF-78D6544865D4}"/>
              </a:ext>
            </a:extLst>
          </p:cNvPr>
          <p:cNvSpPr>
            <a:spLocks noGrp="1"/>
          </p:cNvSpPr>
          <p:nvPr>
            <p:ph type="sldNum" sz="quarter" idx="12"/>
          </p:nvPr>
        </p:nvSpPr>
        <p:spPr/>
        <p:txBody>
          <a:bodyPr/>
          <a:lstStyle/>
          <a:p>
            <a:fld id="{84A9FA74-9E50-F740-840A-3D4BF568DC85}" type="slidenum">
              <a:rPr lang="pt-BR" smtClean="0"/>
              <a:t>12</a:t>
            </a:fld>
            <a:endParaRPr lang="pt-BR"/>
          </a:p>
        </p:txBody>
      </p:sp>
    </p:spTree>
    <p:extLst>
      <p:ext uri="{BB962C8B-B14F-4D97-AF65-F5344CB8AC3E}">
        <p14:creationId xmlns:p14="http://schemas.microsoft.com/office/powerpoint/2010/main" val="1986193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70FE7A-7828-A547-AF30-3935049E676D}"/>
              </a:ext>
            </a:extLst>
          </p:cNvPr>
          <p:cNvSpPr>
            <a:spLocks noGrp="1"/>
          </p:cNvSpPr>
          <p:nvPr>
            <p:ph type="title"/>
          </p:nvPr>
        </p:nvSpPr>
        <p:spPr/>
        <p:txBody>
          <a:bodyPr>
            <a:normAutofit fontScale="90000"/>
          </a:bodyPr>
          <a:lstStyle/>
          <a:p>
            <a:br>
              <a:rPr lang="pt-BR" sz="2200" b="1" dirty="0">
                <a:solidFill>
                  <a:srgbClr val="00B050"/>
                </a:solidFill>
                <a:effectLst/>
                <a:latin typeface="Calibri" panose="020F0502020204030204" pitchFamily="34" charset="0"/>
                <a:ea typeface="Calibri" panose="020F0502020204030204" pitchFamily="34" charset="0"/>
              </a:rPr>
            </a:br>
            <a:r>
              <a:rPr lang="pt-BR" sz="27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Uma vez que o computador digital é, em geral, usado como o padrão de comparação, parece apropriado iniciarmos esta discussão retornando à </a:t>
            </a:r>
            <a:r>
              <a:rPr lang="pt-BR" sz="2700"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origem histórica</a:t>
            </a:r>
            <a:r>
              <a:rPr lang="pt-BR" sz="27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dessa máquina incrível. </a:t>
            </a:r>
            <a:br>
              <a:rPr lang="pt-BR" sz="4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FC37E00B-DF2D-5E4E-BADC-D132B395832E}"/>
              </a:ext>
            </a:extLst>
          </p:cNvPr>
          <p:cNvSpPr>
            <a:spLocks noGrp="1"/>
          </p:cNvSpPr>
          <p:nvPr>
            <p:ph idx="1"/>
          </p:nvPr>
        </p:nvSpPr>
        <p:spPr/>
        <p:txBody>
          <a:bodyPr>
            <a:normAutofit fontScale="85000" lnSpcReduction="20000"/>
          </a:bodyPr>
          <a:lstStyle/>
          <a:p>
            <a:pPr marL="457200" lvl="1" indent="0" algn="just">
              <a:lnSpc>
                <a:spcPct val="150000"/>
              </a:lnSpc>
              <a:buNone/>
            </a:pPr>
            <a:r>
              <a:rPr lang="pt-BR" sz="1600" dirty="0">
                <a:solidFill>
                  <a:srgbClr val="000000"/>
                </a:solidFill>
                <a:effectLst/>
                <a:latin typeface="Calibri" panose="020F0502020204030204" pitchFamily="34" charset="0"/>
                <a:ea typeface="Calibri" panose="020F0502020204030204" pitchFamily="34" charset="0"/>
              </a:rPr>
              <a:t>Todo computador digital existente hoje representa uma das várias implementações concretas de um sistema computacional abstrato, originariamente proposto pelo matemático e lógico Alan Turing, em 1936. </a:t>
            </a:r>
          </a:p>
          <a:p>
            <a:pPr marL="1143000" lvl="2" indent="-228600" algn="just">
              <a:lnSpc>
                <a:spcPct val="150000"/>
              </a:lnSpc>
              <a:buFont typeface="Wingdings" pitchFamily="2" charset="2"/>
              <a:buChar char=""/>
            </a:pPr>
            <a:r>
              <a:rPr lang="pt-BR" sz="1600" dirty="0">
                <a:solidFill>
                  <a:srgbClr val="000000"/>
                </a:solidFill>
                <a:effectLst/>
                <a:latin typeface="Calibri" panose="020F0502020204030204" pitchFamily="34" charset="0"/>
                <a:ea typeface="Calibri" panose="020F0502020204030204" pitchFamily="34" charset="0"/>
              </a:rPr>
              <a:t>Batizado em sua homenagem como a Máquina de Turing Universal (Universal Turing </a:t>
            </a:r>
            <a:r>
              <a:rPr lang="pt-BR" sz="1600" dirty="0" err="1">
                <a:solidFill>
                  <a:srgbClr val="000000"/>
                </a:solidFill>
                <a:effectLst/>
                <a:latin typeface="Calibri" panose="020F0502020204030204" pitchFamily="34" charset="0"/>
                <a:ea typeface="Calibri" panose="020F0502020204030204" pitchFamily="34" charset="0"/>
              </a:rPr>
              <a:t>Machine</a:t>
            </a:r>
            <a:r>
              <a:rPr lang="pt-BR" sz="1600" dirty="0">
                <a:solidFill>
                  <a:srgbClr val="000000"/>
                </a:solidFill>
                <a:effectLst/>
                <a:latin typeface="Calibri" panose="020F0502020204030204" pitchFamily="34" charset="0"/>
                <a:ea typeface="Calibri" panose="020F0502020204030204" pitchFamily="34" charset="0"/>
              </a:rPr>
              <a:t>, UTM, em inglês), essa abstração mental ainda define a operação de cada máquina digital, seja ela um laptop, seja o supercomputador mais poderoso do planeta. </a:t>
            </a:r>
          </a:p>
          <a:p>
            <a:pPr marL="1143000" lvl="2" indent="-228600" algn="just">
              <a:lnSpc>
                <a:spcPct val="150000"/>
              </a:lnSpc>
              <a:buFont typeface="Wingdings" pitchFamily="2" charset="2"/>
              <a:buChar char=""/>
            </a:pPr>
            <a:r>
              <a:rPr lang="pt-BR" sz="1600" dirty="0">
                <a:solidFill>
                  <a:srgbClr val="000000"/>
                </a:solidFill>
                <a:effectLst/>
                <a:latin typeface="Calibri" panose="020F0502020204030204" pitchFamily="34" charset="0"/>
                <a:ea typeface="Calibri" panose="020F0502020204030204" pitchFamily="34" charset="0"/>
              </a:rPr>
              <a:t>A UTM opera por uma tabela interna de instruções, programada pelo usuário, que lê e manipula sequencialmente uma lista de símbolos contida em uma fita inserida na máquina. </a:t>
            </a:r>
          </a:p>
          <a:p>
            <a:pPr marL="1143000" lvl="2" indent="-228600" algn="just">
              <a:lnSpc>
                <a:spcPct val="150000"/>
              </a:lnSpc>
              <a:spcAft>
                <a:spcPts val="210"/>
              </a:spcAft>
              <a:buFont typeface="Wingdings" pitchFamily="2" charset="2"/>
              <a:buChar char=""/>
            </a:pPr>
            <a:r>
              <a:rPr lang="pt-BR" sz="1600" dirty="0">
                <a:solidFill>
                  <a:srgbClr val="000000"/>
                </a:solidFill>
                <a:effectLst/>
                <a:latin typeface="Calibri" panose="020F0502020204030204" pitchFamily="34" charset="0"/>
                <a:ea typeface="Calibri" panose="020F0502020204030204" pitchFamily="34" charset="0"/>
              </a:rPr>
              <a:t>À medida que a UTM lê os símbolos contidos na fita, um a um, de forma sequencial, ela se vale de sua tabela interna de instruções – o seu software, ou o seu programa – para executar uma variedade de operações lógicas e depois escrever os resultados.</a:t>
            </a:r>
          </a:p>
          <a:p>
            <a:pPr marL="0" lvl="0" indent="0" algn="just">
              <a:lnSpc>
                <a:spcPct val="150000"/>
              </a:lnSpc>
              <a:spcAft>
                <a:spcPts val="210"/>
              </a:spcAft>
              <a:buNone/>
            </a:pPr>
            <a:br>
              <a:rPr lang="pt-BR" sz="1600" dirty="0">
                <a:solidFill>
                  <a:srgbClr val="000000"/>
                </a:solidFill>
                <a:effectLst/>
                <a:latin typeface="Calibri" panose="020F0502020204030204" pitchFamily="34" charset="0"/>
                <a:ea typeface="Calibri" panose="020F0502020204030204" pitchFamily="34" charset="0"/>
              </a:rPr>
            </a:b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Soa simples, não? Assim, para melhor ou para pior, a maioria dos avanços tecnológicos dos últimos oitenta anos, incluindo o surgimento da ferramenta mais revolucionária de comunicação de massa da história, a internet, pode ser considerada ramificação de uma abstração mental criada nas profundezas da mente de um matemático genial.</a:t>
            </a:r>
          </a:p>
          <a:p>
            <a:pPr indent="0" algn="l">
              <a:lnSpc>
                <a:spcPct val="103000"/>
              </a:lnSpc>
              <a:spcAft>
                <a:spcPts val="210"/>
              </a:spcAft>
              <a:buNone/>
            </a:pP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5323633-7DEC-4F45-9F93-1A33443E9594}"/>
              </a:ext>
            </a:extLst>
          </p:cNvPr>
          <p:cNvSpPr>
            <a:spLocks noGrp="1"/>
          </p:cNvSpPr>
          <p:nvPr>
            <p:ph type="sldNum" sz="quarter" idx="12"/>
          </p:nvPr>
        </p:nvSpPr>
        <p:spPr/>
        <p:txBody>
          <a:bodyPr/>
          <a:lstStyle/>
          <a:p>
            <a:fld id="{84A9FA74-9E50-F740-840A-3D4BF568DC85}" type="slidenum">
              <a:rPr lang="pt-BR" smtClean="0"/>
              <a:t>13</a:t>
            </a:fld>
            <a:endParaRPr lang="pt-BR"/>
          </a:p>
        </p:txBody>
      </p:sp>
    </p:spTree>
    <p:extLst>
      <p:ext uri="{BB962C8B-B14F-4D97-AF65-F5344CB8AC3E}">
        <p14:creationId xmlns:p14="http://schemas.microsoft.com/office/powerpoint/2010/main" val="328160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4742B-A988-E74B-8AFE-3E32CE75FB84}"/>
              </a:ext>
            </a:extLst>
          </p:cNvPr>
          <p:cNvSpPr>
            <a:spLocks noGrp="1"/>
          </p:cNvSpPr>
          <p:nvPr>
            <p:ph type="title"/>
          </p:nvPr>
        </p:nvSpPr>
        <p:spPr/>
        <p:txBody>
          <a:bodyPr>
            <a:normAutofit/>
          </a:bodyPr>
          <a:lstStyle/>
          <a:p>
            <a:pPr algn="ctr"/>
            <a:r>
              <a:rPr lang="pt-BR" sz="4400" b="1" dirty="0">
                <a:solidFill>
                  <a:srgbClr val="00B050"/>
                </a:solidFill>
                <a:effectLst/>
                <a:latin typeface="Calibri" panose="020F0502020204030204" pitchFamily="34" charset="0"/>
                <a:ea typeface="Calibri" panose="020F0502020204030204" pitchFamily="34" charset="0"/>
              </a:rPr>
              <a:t>PROBLEMAS COMPUTÁVEIS </a:t>
            </a:r>
            <a:br>
              <a:rPr lang="pt-BR" sz="4400" b="1" dirty="0">
                <a:solidFill>
                  <a:srgbClr val="00B050"/>
                </a:solidFill>
                <a:effectLst/>
                <a:latin typeface="Calibri" panose="020F0502020204030204" pitchFamily="34" charset="0"/>
                <a:ea typeface="Calibri" panose="020F0502020204030204" pitchFamily="34" charset="0"/>
              </a:rPr>
            </a:br>
            <a:r>
              <a:rPr lang="pt-BR" sz="4400" b="1" dirty="0">
                <a:solidFill>
                  <a:srgbClr val="00B050"/>
                </a:solidFill>
                <a:effectLst/>
                <a:latin typeface="Calibri" panose="020F0502020204030204" pitchFamily="34" charset="0"/>
                <a:ea typeface="Calibri" panose="020F0502020204030204" pitchFamily="34" charset="0"/>
              </a:rPr>
              <a:t>E NÃO COMPUTÁVEIS</a:t>
            </a:r>
            <a:endParaRPr lang="pt-BR" dirty="0"/>
          </a:p>
        </p:txBody>
      </p:sp>
      <p:sp>
        <p:nvSpPr>
          <p:cNvPr id="3" name="Espaço Reservado para Conteúdo 2">
            <a:extLst>
              <a:ext uri="{FF2B5EF4-FFF2-40B4-BE49-F238E27FC236}">
                <a16:creationId xmlns:a16="http://schemas.microsoft.com/office/drawing/2014/main" id="{B4623A1B-DE87-CC4B-984D-0D120FAC7FA1}"/>
              </a:ext>
            </a:extLst>
          </p:cNvPr>
          <p:cNvSpPr>
            <a:spLocks noGrp="1"/>
          </p:cNvSpPr>
          <p:nvPr>
            <p:ph idx="1"/>
          </p:nvPr>
        </p:nvSpPr>
        <p:spPr/>
        <p:txBody>
          <a:bodyPr>
            <a:normAutofit fontScale="77500" lnSpcReduction="20000"/>
          </a:bodyPr>
          <a:lstStyle/>
          <a:p>
            <a:pPr marL="342900" lvl="0" indent="-342900" algn="just">
              <a:lnSpc>
                <a:spcPct val="150000"/>
              </a:lnSpc>
              <a:buFont typeface="Symbol" pitchFamily="2" charset="2"/>
              <a:buChar char=""/>
            </a:pPr>
            <a:r>
              <a:rPr lang="pt-B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ideia original de que todos os fenômenos naturais podem ser simulados em um computador digital ganhou credibilidade em grande parte a partir de uma interpretação errônea da chamada “conjectura </a:t>
            </a:r>
            <a:r>
              <a:rPr lang="pt-BR"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Church</a:t>
            </a:r>
            <a:r>
              <a:rPr lang="pt-B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-Turing”, proposta por Alan Turing e o matemático americano Alonzo </a:t>
            </a:r>
            <a:r>
              <a:rPr lang="pt-BR"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Church</a:t>
            </a:r>
            <a:r>
              <a:rPr lang="pt-B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marL="742950" lvl="1" indent="-285750" algn="just">
              <a:lnSpc>
                <a:spcPct val="150000"/>
              </a:lnSpc>
              <a:spcAft>
                <a:spcPts val="210"/>
              </a:spcAft>
              <a:buFont typeface="Courier New" panose="02070309020205020404" pitchFamily="49" charset="0"/>
              <a:buChar char="o"/>
            </a:pPr>
            <a:r>
              <a:rPr lang="pt-BR" sz="2100" dirty="0">
                <a:solidFill>
                  <a:srgbClr val="FF0000"/>
                </a:solidFill>
                <a:effectLst/>
                <a:latin typeface="Calibri" panose="020F0502020204030204" pitchFamily="34" charset="0"/>
                <a:ea typeface="Calibri" panose="020F0502020204030204" pitchFamily="34" charset="0"/>
              </a:rPr>
              <a:t>Em essência, essa conjectura diz que, se podemos propor uma série de passos bem definidos para solucionar uma equação ou um problema matemático qualquer, um procedimento conhecido como “algoritmo”, um computador digital será capaz de reproduzir essa operação e computar uma solução para a equação. </a:t>
            </a:r>
          </a:p>
          <a:p>
            <a:pPr marL="742950" lvl="1" indent="-285750" algn="just">
              <a:lnSpc>
                <a:spcPct val="150000"/>
              </a:lnSpc>
              <a:spcAft>
                <a:spcPts val="210"/>
              </a:spcAft>
              <a:buFont typeface="Courier New" panose="02070309020205020404" pitchFamily="49" charset="0"/>
              <a:buChar char="o"/>
            </a:pPr>
            <a:r>
              <a:rPr lang="pt-BR" sz="2100" b="1" dirty="0">
                <a:solidFill>
                  <a:srgbClr val="FF0000"/>
                </a:solidFill>
                <a:effectLst/>
                <a:latin typeface="Calibri" panose="020F0502020204030204" pitchFamily="34" charset="0"/>
                <a:ea typeface="Calibri" panose="020F0502020204030204" pitchFamily="34" charset="0"/>
              </a:rPr>
              <a:t>A equação pode ser classificada como função computável.</a:t>
            </a:r>
            <a:endParaRPr lang="pt-BR" sz="2100" b="1" dirty="0">
              <a:solidFill>
                <a:srgbClr val="000000"/>
              </a:solidFill>
              <a:effectLst/>
              <a:latin typeface="Calibri" panose="020F0502020204030204" pitchFamily="34" charset="0"/>
              <a:ea typeface="Calibri" panose="020F0502020204030204" pitchFamily="34" charset="0"/>
            </a:endParaRPr>
          </a:p>
          <a:p>
            <a:pPr marL="0" lvl="0" indent="0" algn="just">
              <a:lnSpc>
                <a:spcPct val="150000"/>
              </a:lnSpc>
              <a:buNone/>
            </a:pPr>
            <a:endParaRPr lang="pt-BR"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buFont typeface="Symbol" pitchFamily="2" charset="2"/>
              <a:buChar char=""/>
            </a:pPr>
            <a:r>
              <a:rPr lang="pt-BR" sz="2100" b="1" dirty="0">
                <a:solidFill>
                  <a:srgbClr val="00B050"/>
                </a:solidFill>
                <a:latin typeface="Calibri" panose="020F0502020204030204" pitchFamily="34" charset="0"/>
                <a:ea typeface="Calibri" panose="020F0502020204030204" pitchFamily="34" charset="0"/>
              </a:rPr>
              <a:t>P</a:t>
            </a:r>
            <a:r>
              <a:rPr lang="pt-BR" sz="2100" b="1" dirty="0">
                <a:solidFill>
                  <a:srgbClr val="00B050"/>
                </a:solidFill>
                <a:effectLst/>
                <a:latin typeface="Calibri" panose="020F0502020204030204" pitchFamily="34" charset="0"/>
                <a:ea typeface="Calibri" panose="020F0502020204030204" pitchFamily="34" charset="0"/>
              </a:rPr>
              <a:t>roblemas que podem ser resolvidos usando-se “série de passos bem definidos” confiáveis e previsíveis, são computáveis.</a:t>
            </a:r>
          </a:p>
          <a:p>
            <a:pPr marL="342900" lvl="0" indent="-342900" algn="just">
              <a:lnSpc>
                <a:spcPct val="150000"/>
              </a:lnSpc>
              <a:buFont typeface="Symbol" pitchFamily="2" charset="2"/>
              <a:buChar char=""/>
            </a:pPr>
            <a:r>
              <a:rPr lang="pt-BR" sz="2100" b="1" dirty="0">
                <a:solidFill>
                  <a:srgbClr val="00B050"/>
                </a:solidFill>
                <a:latin typeface="Calibri" panose="020F0502020204030204" pitchFamily="34" charset="0"/>
                <a:ea typeface="Calibri" panose="020F0502020204030204" pitchFamily="34" charset="0"/>
              </a:rPr>
              <a:t>P</a:t>
            </a:r>
            <a:r>
              <a:rPr lang="pt-BR" sz="2100" b="1" dirty="0">
                <a:solidFill>
                  <a:srgbClr val="00B050"/>
                </a:solidFill>
                <a:effectLst/>
                <a:latin typeface="Calibri" panose="020F0502020204030204" pitchFamily="34" charset="0"/>
                <a:ea typeface="Calibri" panose="020F0502020204030204" pitchFamily="34" charset="0"/>
              </a:rPr>
              <a:t>roblemas que envolvem imprevisibilidade, paradoxos, contradições, ações não previsíveis etc., não são computáveis</a:t>
            </a:r>
            <a:endParaRPr lang="pt-BR" sz="2100"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endParaRPr lang="pt-BR" sz="2800" b="1" dirty="0">
              <a:solidFill>
                <a:srgbClr val="00B05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ED817477-2E1A-AE48-824B-6F18268E8A93}"/>
              </a:ext>
            </a:extLst>
          </p:cNvPr>
          <p:cNvSpPr>
            <a:spLocks noGrp="1"/>
          </p:cNvSpPr>
          <p:nvPr>
            <p:ph type="sldNum" sz="quarter" idx="12"/>
          </p:nvPr>
        </p:nvSpPr>
        <p:spPr/>
        <p:txBody>
          <a:bodyPr/>
          <a:lstStyle/>
          <a:p>
            <a:fld id="{84A9FA74-9E50-F740-840A-3D4BF568DC85}" type="slidenum">
              <a:rPr lang="pt-BR" smtClean="0"/>
              <a:t>14</a:t>
            </a:fld>
            <a:endParaRPr lang="pt-BR"/>
          </a:p>
        </p:txBody>
      </p:sp>
    </p:spTree>
    <p:extLst>
      <p:ext uri="{BB962C8B-B14F-4D97-AF65-F5344CB8AC3E}">
        <p14:creationId xmlns:p14="http://schemas.microsoft.com/office/powerpoint/2010/main" val="1732330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CC39E3-16EB-4F4C-B146-AA66A0BA90AE}"/>
              </a:ext>
            </a:extLst>
          </p:cNvPr>
          <p:cNvSpPr>
            <a:spLocks noGrp="1"/>
          </p:cNvSpPr>
          <p:nvPr>
            <p:ph type="title"/>
          </p:nvPr>
        </p:nvSpPr>
        <p:spPr/>
        <p:txBody>
          <a:bodyPr>
            <a:normAutofit/>
          </a:bodyPr>
          <a:lstStyle/>
          <a:p>
            <a:pPr algn="ctr"/>
            <a:r>
              <a:rPr lang="pt-BR" sz="2200" b="1" dirty="0">
                <a:solidFill>
                  <a:srgbClr val="00B050"/>
                </a:solidFill>
                <a:latin typeface="Times New Roman" panose="02020603050405020304" pitchFamily="18" charset="0"/>
                <a:cs typeface="Times New Roman" panose="02020603050405020304" pitchFamily="18" charset="0"/>
              </a:rPr>
              <a:t>Nenhum computador pode ultrapassar a capacidade de uma máquina de </a:t>
            </a:r>
            <a:r>
              <a:rPr lang="pt-BR" sz="2200" b="1" dirty="0" err="1">
                <a:solidFill>
                  <a:srgbClr val="00B050"/>
                </a:solidFill>
                <a:latin typeface="Times New Roman" panose="02020603050405020304" pitchFamily="18" charset="0"/>
                <a:cs typeface="Times New Roman" panose="02020603050405020304" pitchFamily="18" charset="0"/>
              </a:rPr>
              <a:t>Turign</a:t>
            </a:r>
            <a:br>
              <a:rPr lang="pt-BR" sz="2200" b="1" dirty="0">
                <a:solidFill>
                  <a:srgbClr val="00B050"/>
                </a:solidFill>
                <a:latin typeface="Times New Roman" panose="02020603050405020304" pitchFamily="18" charset="0"/>
                <a:cs typeface="Times New Roman" panose="02020603050405020304" pitchFamily="18" charset="0"/>
              </a:rPr>
            </a:br>
            <a:br>
              <a:rPr lang="pt-BR" sz="2200" b="1" i="1" dirty="0">
                <a:solidFill>
                  <a:srgbClr val="00B050"/>
                </a:solidFill>
                <a:latin typeface="Times New Roman" panose="02020603050405020304" pitchFamily="18" charset="0"/>
                <a:cs typeface="Times New Roman" panose="02020603050405020304" pitchFamily="18" charset="0"/>
              </a:rPr>
            </a:br>
            <a:r>
              <a:rPr lang="pt-BR" sz="2200" b="1" i="1" dirty="0">
                <a:solidFill>
                  <a:srgbClr val="00B050"/>
                </a:solidFill>
                <a:effectLst/>
                <a:latin typeface="Calibri" panose="020F0502020204030204" pitchFamily="34" charset="0"/>
                <a:ea typeface="Calibri" panose="020F0502020204030204" pitchFamily="34" charset="0"/>
              </a:rPr>
              <a:t>Sistemas biológicos complexos não podem ser redutíveis a máquinas de Turing</a:t>
            </a:r>
            <a:endParaRPr lang="pt-BR" sz="2800" b="1" i="1" dirty="0">
              <a:solidFill>
                <a:srgbClr val="00B05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1011F5EA-803D-A04E-8B3E-FF83BBDCED57}"/>
              </a:ext>
            </a:extLst>
          </p:cNvPr>
          <p:cNvSpPr>
            <a:spLocks noGrp="1"/>
          </p:cNvSpPr>
          <p:nvPr>
            <p:ph idx="1"/>
          </p:nvPr>
        </p:nvSpPr>
        <p:spPr/>
        <p:txBody>
          <a:bodyPr>
            <a:noAutofit/>
          </a:bodyPr>
          <a:lstStyle/>
          <a:p>
            <a:pPr marL="0" lvl="0" indent="0" algn="just">
              <a:lnSpc>
                <a:spcPct val="150000"/>
              </a:lnSpc>
              <a:buNone/>
            </a:pPr>
            <a:r>
              <a:rPr lang="pt-BR" sz="1400" b="1" dirty="0">
                <a:solidFill>
                  <a:srgbClr val="00B050"/>
                </a:solidFill>
                <a:latin typeface="Times New Roman" panose="02020603050405020304" pitchFamily="18" charset="0"/>
                <a:cs typeface="Times New Roman" panose="02020603050405020304" pitchFamily="18" charset="0"/>
              </a:rPr>
              <a:t>Nenhum computador pode ultrapassar a capacidade de uma máquina de </a:t>
            </a:r>
            <a:r>
              <a:rPr lang="pt-BR" sz="1400" b="1" dirty="0" err="1">
                <a:solidFill>
                  <a:srgbClr val="00B050"/>
                </a:solidFill>
                <a:latin typeface="Times New Roman" panose="02020603050405020304" pitchFamily="18" charset="0"/>
                <a:cs typeface="Times New Roman" panose="02020603050405020304" pitchFamily="18" charset="0"/>
              </a:rPr>
              <a:t>Turign</a:t>
            </a:r>
            <a:r>
              <a:rPr lang="pt-BR" sz="1400" b="1" dirty="0">
                <a:solidFill>
                  <a:srgbClr val="00B050"/>
                </a:solidFill>
                <a:latin typeface="Times New Roman" panose="02020603050405020304" pitchFamily="18" charset="0"/>
                <a:cs typeface="Times New Roman" panose="02020603050405020304" pitchFamily="18" charset="0"/>
              </a:rPr>
              <a:t> </a:t>
            </a:r>
          </a:p>
          <a:p>
            <a:pPr marL="0" lvl="0" indent="0" algn="just">
              <a:lnSpc>
                <a:spcPct val="150000"/>
              </a:lnSpc>
              <a:buNone/>
            </a:pPr>
            <a:r>
              <a:rPr lang="pt-BR" sz="1300" dirty="0">
                <a:effectLst/>
                <a:latin typeface="Calibri" panose="020F0502020204030204" pitchFamily="34" charset="0"/>
                <a:ea typeface="Calibri" panose="020F0502020204030204" pitchFamily="34" charset="0"/>
                <a:cs typeface="Calibri" panose="020F0502020204030204" pitchFamily="34" charset="0"/>
              </a:rPr>
              <a:t>E aqui começa a confusão.</a:t>
            </a:r>
            <a:r>
              <a:rPr lang="pt-BR" sz="1300" dirty="0">
                <a:latin typeface="Calibri" panose="020F0502020204030204" pitchFamily="34" charset="0"/>
                <a:ea typeface="Calibri" panose="020F0502020204030204" pitchFamily="34" charset="0"/>
                <a:cs typeface="Calibri" panose="020F0502020204030204" pitchFamily="34" charset="0"/>
              </a:rPr>
              <a:t> </a:t>
            </a:r>
            <a:r>
              <a:rPr lang="pt-BR" sz="1300" dirty="0">
                <a:solidFill>
                  <a:srgbClr val="000000"/>
                </a:solidFill>
                <a:effectLst/>
                <a:latin typeface="Calibri" panose="020F0502020204030204" pitchFamily="34" charset="0"/>
                <a:ea typeface="Calibri" panose="020F0502020204030204" pitchFamily="34" charset="0"/>
              </a:rPr>
              <a:t>Originariamente, a hipótese </a:t>
            </a:r>
            <a:r>
              <a:rPr lang="pt-BR" sz="1300" dirty="0" err="1">
                <a:solidFill>
                  <a:srgbClr val="000000"/>
                </a:solidFill>
                <a:effectLst/>
                <a:latin typeface="Calibri" panose="020F0502020204030204" pitchFamily="34" charset="0"/>
                <a:ea typeface="Calibri" panose="020F0502020204030204" pitchFamily="34" charset="0"/>
              </a:rPr>
              <a:t>Church</a:t>
            </a:r>
            <a:r>
              <a:rPr lang="pt-BR" sz="1300" dirty="0">
                <a:solidFill>
                  <a:srgbClr val="000000"/>
                </a:solidFill>
                <a:effectLst/>
                <a:latin typeface="Calibri" panose="020F0502020204030204" pitchFamily="34" charset="0"/>
                <a:ea typeface="Calibri" panose="020F0502020204030204" pitchFamily="34" charset="0"/>
              </a:rPr>
              <a:t>-Turing tinha como intuito focar em questões relacionadas à modelagem matemática formal. Todavia, muitos autores desde então têm interpretado essa conjectura como se ela impusesse um limite computacional a todos os fenômenos naturais. </a:t>
            </a:r>
            <a:r>
              <a:rPr lang="pt-BR" sz="1300" b="1" dirty="0">
                <a:solidFill>
                  <a:srgbClr val="FF0000"/>
                </a:solidFill>
                <a:effectLst/>
                <a:latin typeface="Calibri" panose="020F0502020204030204" pitchFamily="34" charset="0"/>
                <a:ea typeface="Calibri" panose="020F0502020204030204" pitchFamily="34" charset="0"/>
              </a:rPr>
              <a:t>Basicamente, os dois autores concluíram que nenhum sistema computacional físico excederia a capacidade de uma máquina de Turing</a:t>
            </a:r>
            <a:r>
              <a:rPr lang="pt-BR" sz="1300" b="1" dirty="0">
                <a:solidFill>
                  <a:srgbClr val="000000"/>
                </a:solidFill>
                <a:effectLst/>
                <a:latin typeface="Calibri" panose="020F0502020204030204" pitchFamily="34" charset="0"/>
                <a:ea typeface="Calibri" panose="020F0502020204030204" pitchFamily="34" charset="0"/>
              </a:rPr>
              <a:t>.</a:t>
            </a:r>
            <a:r>
              <a:rPr lang="pt-BR" sz="1300" b="1" dirty="0">
                <a:solidFill>
                  <a:srgbClr val="000000"/>
                </a:solidFill>
                <a:latin typeface="Calibri" panose="020F0502020204030204" pitchFamily="34" charset="0"/>
                <a:ea typeface="Calibri" panose="020F0502020204030204" pitchFamily="34" charset="0"/>
              </a:rPr>
              <a:t> </a:t>
            </a:r>
            <a:r>
              <a:rPr lang="pt-BR" sz="1300" dirty="0">
                <a:solidFill>
                  <a:srgbClr val="000000"/>
                </a:solidFill>
                <a:effectLst/>
                <a:latin typeface="Calibri" panose="020F0502020204030204" pitchFamily="34" charset="0"/>
                <a:ea typeface="Calibri" panose="020F0502020204030204" pitchFamily="34" charset="0"/>
              </a:rPr>
              <a:t>À primeira vista, essa conclusão talvez soe inócua, mas, ao ignorar que a </a:t>
            </a:r>
            <a:r>
              <a:rPr lang="pt-BR" sz="1300" dirty="0" err="1">
                <a:solidFill>
                  <a:srgbClr val="000000"/>
                </a:solidFill>
                <a:effectLst/>
                <a:latin typeface="Calibri" panose="020F0502020204030204" pitchFamily="34" charset="0"/>
                <a:ea typeface="Calibri" panose="020F0502020204030204" pitchFamily="34" charset="0"/>
              </a:rPr>
              <a:t>computabilidade</a:t>
            </a:r>
            <a:r>
              <a:rPr lang="pt-BR" sz="1300" dirty="0">
                <a:solidFill>
                  <a:srgbClr val="000000"/>
                </a:solidFill>
                <a:effectLst/>
                <a:latin typeface="Calibri" panose="020F0502020204030204" pitchFamily="34" charset="0"/>
                <a:ea typeface="Calibri" panose="020F0502020204030204" pitchFamily="34" charset="0"/>
              </a:rPr>
              <a:t> de acordo com Turing se relaciona apenas às questões que surgem na matemática formal, corremos o risco de produzir problemas e mal-entendidos. </a:t>
            </a:r>
          </a:p>
          <a:p>
            <a:pPr marL="0" indent="0">
              <a:buNone/>
            </a:pPr>
            <a:endParaRPr lang="pt-BR" sz="1300" b="1" i="1" dirty="0">
              <a:solidFill>
                <a:srgbClr val="00B050"/>
              </a:solidFill>
              <a:effectLst/>
              <a:latin typeface="Calibri" panose="020F0502020204030204" pitchFamily="34" charset="0"/>
              <a:ea typeface="Calibri" panose="020F0502020204030204" pitchFamily="34" charset="0"/>
            </a:endParaRPr>
          </a:p>
          <a:p>
            <a:pPr marL="0" indent="0">
              <a:buNone/>
            </a:pPr>
            <a:r>
              <a:rPr lang="pt-BR" sz="1300" b="1" dirty="0">
                <a:solidFill>
                  <a:srgbClr val="00B050"/>
                </a:solidFill>
                <a:effectLst/>
                <a:latin typeface="Calibri" panose="020F0502020204030204" pitchFamily="34" charset="0"/>
                <a:ea typeface="Calibri" panose="020F0502020204030204" pitchFamily="34" charset="0"/>
              </a:rPr>
              <a:t>Sistemas biológicos complexos não podem ser redutíveis a máquinas de Turing</a:t>
            </a:r>
          </a:p>
          <a:p>
            <a:pPr marL="742950" lvl="1" indent="-285750" algn="just">
              <a:lnSpc>
                <a:spcPct val="150000"/>
              </a:lnSpc>
              <a:buFont typeface="Courier New" panose="02070309020205020404" pitchFamily="49" charset="0"/>
              <a:buChar char="o"/>
            </a:pPr>
            <a:r>
              <a:rPr lang="pt-BR" sz="1300" dirty="0">
                <a:solidFill>
                  <a:srgbClr val="FF0000"/>
                </a:solidFill>
                <a:effectLst/>
                <a:latin typeface="Calibri" panose="020F0502020204030204" pitchFamily="34" charset="0"/>
                <a:ea typeface="Calibri" panose="020F0502020204030204" pitchFamily="34" charset="0"/>
              </a:rPr>
              <a:t>De fato, quando focamos no debate sobre se o cérebro humano representa apenas outro exemplo de uma máquina de Turing, logo descobrimos que a teoria computacional de Turing depende de uma série de suposições que eliminam a sua aplicabilidade imediata aos sistemas biológicos complexos, como cérebros animais complexos. </a:t>
            </a:r>
            <a:endParaRPr lang="pt-BR" sz="1300" dirty="0">
              <a:solidFill>
                <a:srgbClr val="000000"/>
              </a:solidFill>
              <a:effectLst/>
              <a:latin typeface="Calibri" panose="020F0502020204030204" pitchFamily="34" charset="0"/>
              <a:ea typeface="Calibri" panose="020F0502020204030204" pitchFamily="34" charset="0"/>
            </a:endParaRPr>
          </a:p>
          <a:p>
            <a:pPr marL="1143000" lvl="2" indent="-228600" algn="just">
              <a:lnSpc>
                <a:spcPct val="150000"/>
              </a:lnSpc>
              <a:spcAft>
                <a:spcPts val="210"/>
              </a:spcAft>
              <a:buFont typeface="Wingdings" pitchFamily="2" charset="2"/>
              <a:buChar char=""/>
            </a:pPr>
            <a:r>
              <a:rPr lang="pt-BR" sz="1300" dirty="0">
                <a:solidFill>
                  <a:srgbClr val="FF0000"/>
                </a:solidFill>
                <a:effectLst/>
                <a:latin typeface="Calibri" panose="020F0502020204030204" pitchFamily="34" charset="0"/>
                <a:ea typeface="Calibri" panose="020F0502020204030204" pitchFamily="34" charset="0"/>
              </a:rPr>
              <a:t>Por exemplo, em uma máquina de Turing a representação da informação é formal – isto é, abstrata e sintática, como em 1 + 1 –, não física e semântica, como é o caso nos sistemas biológicos</a:t>
            </a:r>
            <a:r>
              <a:rPr lang="pt-BR" sz="1300" dirty="0">
                <a:solidFill>
                  <a:srgbClr val="000000"/>
                </a:solidFill>
                <a:effectLst/>
                <a:latin typeface="Calibri" panose="020F0502020204030204" pitchFamily="34" charset="0"/>
                <a:ea typeface="Calibri" panose="020F0502020204030204" pitchFamily="34" charset="0"/>
              </a:rPr>
              <a:t>. </a:t>
            </a:r>
          </a:p>
        </p:txBody>
      </p:sp>
      <p:sp>
        <p:nvSpPr>
          <p:cNvPr id="4" name="Espaço Reservado para Número de Slide 3">
            <a:extLst>
              <a:ext uri="{FF2B5EF4-FFF2-40B4-BE49-F238E27FC236}">
                <a16:creationId xmlns:a16="http://schemas.microsoft.com/office/drawing/2014/main" id="{E1472803-AD51-5B4E-A5A3-4867DC78CF6F}"/>
              </a:ext>
            </a:extLst>
          </p:cNvPr>
          <p:cNvSpPr>
            <a:spLocks noGrp="1"/>
          </p:cNvSpPr>
          <p:nvPr>
            <p:ph type="sldNum" sz="quarter" idx="12"/>
          </p:nvPr>
        </p:nvSpPr>
        <p:spPr/>
        <p:txBody>
          <a:bodyPr/>
          <a:lstStyle/>
          <a:p>
            <a:fld id="{84A9FA74-9E50-F740-840A-3D4BF568DC85}" type="slidenum">
              <a:rPr lang="pt-BR" smtClean="0"/>
              <a:t>15</a:t>
            </a:fld>
            <a:endParaRPr lang="pt-BR"/>
          </a:p>
        </p:txBody>
      </p:sp>
    </p:spTree>
    <p:extLst>
      <p:ext uri="{BB962C8B-B14F-4D97-AF65-F5344CB8AC3E}">
        <p14:creationId xmlns:p14="http://schemas.microsoft.com/office/powerpoint/2010/main" val="1668145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B49F2D-0E68-6A44-8301-085C9D782CDC}"/>
              </a:ext>
            </a:extLst>
          </p:cNvPr>
          <p:cNvSpPr>
            <a:spLocks noGrp="1"/>
          </p:cNvSpPr>
          <p:nvPr>
            <p:ph type="title"/>
          </p:nvPr>
        </p:nvSpPr>
        <p:spPr/>
        <p:txBody>
          <a:bodyPr>
            <a:normAutofit fontScale="90000"/>
          </a:bodyPr>
          <a:lstStyle/>
          <a:p>
            <a:pPr algn="ctr"/>
            <a:r>
              <a:rPr lang="pt-BR" sz="3200" b="1" dirty="0">
                <a:solidFill>
                  <a:srgbClr val="00B050"/>
                </a:solidFill>
                <a:latin typeface="Times New Roman" panose="02020603050405020304" pitchFamily="18" charset="0"/>
                <a:cs typeface="Times New Roman" panose="02020603050405020304" pitchFamily="18" charset="0"/>
              </a:rPr>
              <a:t>As palavras são equívocas</a:t>
            </a:r>
            <a:br>
              <a:rPr lang="pt-BR" sz="3200" b="1" dirty="0">
                <a:solidFill>
                  <a:srgbClr val="00B050"/>
                </a:solidFill>
                <a:latin typeface="Times New Roman" panose="02020603050405020304" pitchFamily="18" charset="0"/>
                <a:cs typeface="Times New Roman" panose="02020603050405020304" pitchFamily="18" charset="0"/>
              </a:rPr>
            </a:b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Os bits são inequívocos</a:t>
            </a:r>
          </a:p>
        </p:txBody>
      </p:sp>
      <p:sp>
        <p:nvSpPr>
          <p:cNvPr id="3" name="Espaço Reservado para Conteúdo 2">
            <a:extLst>
              <a:ext uri="{FF2B5EF4-FFF2-40B4-BE49-F238E27FC236}">
                <a16:creationId xmlns:a16="http://schemas.microsoft.com/office/drawing/2014/main" id="{C9773DB3-0923-394C-9032-B3E0C72EC01A}"/>
              </a:ext>
            </a:extLst>
          </p:cNvPr>
          <p:cNvSpPr>
            <a:spLocks noGrp="1"/>
          </p:cNvSpPr>
          <p:nvPr>
            <p:ph idx="1"/>
          </p:nvPr>
        </p:nvSpPr>
        <p:spPr/>
        <p:txBody>
          <a:bodyPr>
            <a:normAutofit lnSpcReduction="10000"/>
          </a:bodyPr>
          <a:lstStyle/>
          <a:p>
            <a:pPr marL="1143000" lvl="2" indent="-228600" algn="just">
              <a:lnSpc>
                <a:spcPct val="150000"/>
              </a:lnSpc>
              <a:buFont typeface="Wingdings" pitchFamily="2" charset="2"/>
              <a:buChar char=""/>
            </a:pPr>
            <a:r>
              <a:rPr lang="pt-BR" b="1" dirty="0">
                <a:solidFill>
                  <a:srgbClr val="FF0000"/>
                </a:solidFill>
                <a:effectLst/>
                <a:latin typeface="Calibri" panose="020F0502020204030204" pitchFamily="34" charset="0"/>
                <a:ea typeface="Calibri" panose="020F0502020204030204" pitchFamily="34" charset="0"/>
              </a:rPr>
              <a:t>Como já discutimos (Capítulo 3), em cérebros como o nosso, um tipo peculiar de informação, a informação </a:t>
            </a:r>
            <a:r>
              <a:rPr lang="pt-BR" b="1" dirty="0" err="1">
                <a:solidFill>
                  <a:srgbClr val="FF0000"/>
                </a:solidFill>
                <a:effectLst/>
                <a:latin typeface="Calibri" panose="020F0502020204030204" pitchFamily="34" charset="0"/>
                <a:ea typeface="Calibri" panose="020F0502020204030204" pitchFamily="34" charset="0"/>
              </a:rPr>
              <a:t>gödeliana</a:t>
            </a:r>
            <a:r>
              <a:rPr lang="pt-BR" b="1" dirty="0">
                <a:solidFill>
                  <a:srgbClr val="FF0000"/>
                </a:solidFill>
                <a:effectLst/>
                <a:latin typeface="Calibri" panose="020F0502020204030204" pitchFamily="34" charset="0"/>
                <a:ea typeface="Calibri" panose="020F0502020204030204" pitchFamily="34" charset="0"/>
              </a:rPr>
              <a:t>, é embutido fisicamente no tecido neural que forma o sistema nervoso central.</a:t>
            </a:r>
            <a:r>
              <a:rPr lang="pt-BR" dirty="0">
                <a:solidFill>
                  <a:srgbClr val="FF0000"/>
                </a:solidFill>
                <a:effectLst/>
                <a:latin typeface="Calibri" panose="020F0502020204030204" pitchFamily="34" charset="0"/>
                <a:ea typeface="Calibri" panose="020F0502020204030204" pitchFamily="34" charset="0"/>
              </a:rPr>
              <a:t> </a:t>
            </a:r>
            <a:endParaRPr lang="pt-BR" dirty="0">
              <a:solidFill>
                <a:srgbClr val="000000"/>
              </a:solidFill>
              <a:effectLst/>
              <a:latin typeface="Calibri" panose="020F0502020204030204" pitchFamily="34" charset="0"/>
              <a:ea typeface="Calibri" panose="020F0502020204030204" pitchFamily="34" charset="0"/>
            </a:endParaRPr>
          </a:p>
          <a:p>
            <a:pPr marL="1600200" lvl="3" indent="-228600" algn="just">
              <a:lnSpc>
                <a:spcPct val="150000"/>
              </a:lnSpc>
              <a:buFont typeface="Symbol" pitchFamily="2" charset="2"/>
              <a:buChar char=""/>
            </a:pPr>
            <a:r>
              <a:rPr lang="pt-BR" sz="2000" dirty="0">
                <a:solidFill>
                  <a:srgbClr val="FF0000"/>
                </a:solidFill>
                <a:effectLst/>
                <a:latin typeface="Calibri" panose="020F0502020204030204" pitchFamily="34" charset="0"/>
                <a:ea typeface="Calibri" panose="020F0502020204030204" pitchFamily="34" charset="0"/>
              </a:rPr>
              <a:t>A semântica refere-se ao fato de que, mesmo uma frase simples como “você me roubou!” pode adquirir muitos significados distintos, dependendo do contexto: ela pode simplesmente ser uma piada entre amigos ou uma acusação séria. </a:t>
            </a:r>
            <a:endParaRPr lang="pt-BR" sz="2000" dirty="0">
              <a:solidFill>
                <a:srgbClr val="000000"/>
              </a:solidFill>
              <a:effectLst/>
              <a:latin typeface="Calibri" panose="020F0502020204030204" pitchFamily="34" charset="0"/>
              <a:ea typeface="Calibri" panose="020F0502020204030204" pitchFamily="34" charset="0"/>
            </a:endParaRPr>
          </a:p>
          <a:p>
            <a:pPr marL="1143000" lvl="2" indent="-228600" algn="just">
              <a:lnSpc>
                <a:spcPct val="150000"/>
              </a:lnSpc>
              <a:spcAft>
                <a:spcPts val="210"/>
              </a:spcAft>
              <a:buFont typeface="Wingdings" pitchFamily="2" charset="2"/>
              <a:buChar char=""/>
            </a:pPr>
            <a:r>
              <a:rPr lang="pt-BR" dirty="0">
                <a:solidFill>
                  <a:srgbClr val="000000"/>
                </a:solidFill>
                <a:effectLst/>
                <a:latin typeface="Calibri" panose="020F0502020204030204" pitchFamily="34" charset="0"/>
                <a:ea typeface="Calibri" panose="020F0502020204030204" pitchFamily="34" charset="0"/>
              </a:rPr>
              <a:t>Os seres humanos têm como distinguir entre esses significados diferentes, mas uma máquina de Turing, que leva em conta apenas bits, teria dificuldade em lidar com esse tipo de sentença.</a:t>
            </a:r>
          </a:p>
          <a:p>
            <a:endParaRPr lang="pt-BR" dirty="0"/>
          </a:p>
        </p:txBody>
      </p:sp>
      <p:sp>
        <p:nvSpPr>
          <p:cNvPr id="4" name="Espaço Reservado para Número de Slide 3">
            <a:extLst>
              <a:ext uri="{FF2B5EF4-FFF2-40B4-BE49-F238E27FC236}">
                <a16:creationId xmlns:a16="http://schemas.microsoft.com/office/drawing/2014/main" id="{4CFF838D-0E62-904C-A902-51B66249B76D}"/>
              </a:ext>
            </a:extLst>
          </p:cNvPr>
          <p:cNvSpPr>
            <a:spLocks noGrp="1"/>
          </p:cNvSpPr>
          <p:nvPr>
            <p:ph type="sldNum" sz="quarter" idx="12"/>
          </p:nvPr>
        </p:nvSpPr>
        <p:spPr/>
        <p:txBody>
          <a:bodyPr/>
          <a:lstStyle/>
          <a:p>
            <a:fld id="{84A9FA74-9E50-F740-840A-3D4BF568DC85}" type="slidenum">
              <a:rPr lang="pt-BR" smtClean="0"/>
              <a:t>16</a:t>
            </a:fld>
            <a:endParaRPr lang="pt-BR"/>
          </a:p>
        </p:txBody>
      </p:sp>
    </p:spTree>
    <p:extLst>
      <p:ext uri="{BB962C8B-B14F-4D97-AF65-F5344CB8AC3E}">
        <p14:creationId xmlns:p14="http://schemas.microsoft.com/office/powerpoint/2010/main" val="4442263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42B7A4-14C3-3943-A704-579BC2B38E79}"/>
              </a:ext>
            </a:extLst>
          </p:cNvPr>
          <p:cNvSpPr>
            <a:spLocks noGrp="1"/>
          </p:cNvSpPr>
          <p:nvPr>
            <p:ph type="title"/>
          </p:nvPr>
        </p:nvSpPr>
        <p:spPr/>
        <p:txBody>
          <a:bodyPr>
            <a:normAutofit fontScale="90000"/>
          </a:bodyPr>
          <a:lstStyle/>
          <a:p>
            <a:pPr algn="ctr"/>
            <a:r>
              <a:rPr lang="pt-BR" sz="3100" b="1" dirty="0">
                <a:solidFill>
                  <a:srgbClr val="00B050"/>
                </a:solidFill>
                <a:effectLst/>
                <a:latin typeface="Calibri" panose="020F0502020204030204" pitchFamily="34" charset="0"/>
                <a:ea typeface="Calibri" panose="020F0502020204030204" pitchFamily="34" charset="0"/>
              </a:rPr>
              <a:t>Todavia, e se o impossível fosse possível</a:t>
            </a:r>
            <a:br>
              <a:rPr lang="pt-BR" sz="3100" b="1" dirty="0">
                <a:solidFill>
                  <a:srgbClr val="00B050"/>
                </a:solidFill>
                <a:latin typeface="Calibri" panose="020F0502020204030204" pitchFamily="34" charset="0"/>
                <a:ea typeface="Calibri" panose="020F0502020204030204" pitchFamily="34" charset="0"/>
              </a:rPr>
            </a:br>
            <a:r>
              <a:rPr lang="pt-BR" sz="3100" b="1" dirty="0">
                <a:solidFill>
                  <a:srgbClr val="00B050"/>
                </a:solidFill>
                <a:latin typeface="Calibri" panose="020F0502020204030204" pitchFamily="34" charset="0"/>
                <a:ea typeface="Calibri" panose="020F0502020204030204" pitchFamily="34" charset="0"/>
              </a:rPr>
              <a:t>conseguiríamos computadores (algoritmos)</a:t>
            </a:r>
            <a:br>
              <a:rPr lang="pt-BR" sz="3100" b="1" dirty="0">
                <a:solidFill>
                  <a:srgbClr val="00B050"/>
                </a:solidFill>
                <a:latin typeface="Calibri" panose="020F0502020204030204" pitchFamily="34" charset="0"/>
                <a:ea typeface="Calibri" panose="020F0502020204030204" pitchFamily="34" charset="0"/>
              </a:rPr>
            </a:br>
            <a:r>
              <a:rPr lang="pt-BR" sz="3100" b="1" dirty="0">
                <a:solidFill>
                  <a:srgbClr val="00B050"/>
                </a:solidFill>
                <a:latin typeface="Calibri" panose="020F0502020204030204" pitchFamily="34" charset="0"/>
                <a:ea typeface="Calibri" panose="020F0502020204030204" pitchFamily="34" charset="0"/>
              </a:rPr>
              <a:t>que teriam a capacidade de simular o cérebro animal</a:t>
            </a:r>
            <a:endParaRPr lang="pt-BR" dirty="0"/>
          </a:p>
        </p:txBody>
      </p:sp>
      <p:sp>
        <p:nvSpPr>
          <p:cNvPr id="3" name="Espaço Reservado para Conteúdo 2">
            <a:extLst>
              <a:ext uri="{FF2B5EF4-FFF2-40B4-BE49-F238E27FC236}">
                <a16:creationId xmlns:a16="http://schemas.microsoft.com/office/drawing/2014/main" id="{04982CAE-2A53-7947-9A1A-796856E51715}"/>
              </a:ext>
            </a:extLst>
          </p:cNvPr>
          <p:cNvSpPr>
            <a:spLocks noGrp="1"/>
          </p:cNvSpPr>
          <p:nvPr>
            <p:ph idx="1"/>
          </p:nvPr>
        </p:nvSpPr>
        <p:spPr/>
        <p:txBody>
          <a:bodyPr>
            <a:normAutofit/>
          </a:bodyPr>
          <a:lstStyle/>
          <a:p>
            <a:pPr indent="0" algn="just">
              <a:lnSpc>
                <a:spcPct val="150000"/>
              </a:lnSpc>
              <a:spcAft>
                <a:spcPts val="210"/>
              </a:spcAft>
              <a:buNone/>
            </a:pPr>
            <a:r>
              <a:rPr lang="pt-BR" sz="1500" dirty="0">
                <a:solidFill>
                  <a:srgbClr val="000000"/>
                </a:solidFill>
                <a:effectLst/>
                <a:latin typeface="Calibri" panose="020F0502020204030204" pitchFamily="34" charset="0"/>
                <a:ea typeface="Calibri" panose="020F0502020204030204" pitchFamily="34" charset="0"/>
              </a:rPr>
              <a:t>Todavia, um grupo muito grande de cientistas computacionais e neurocientistas se vale da conjectura </a:t>
            </a:r>
            <a:r>
              <a:rPr lang="pt-BR" sz="1500" dirty="0" err="1">
                <a:solidFill>
                  <a:srgbClr val="000000"/>
                </a:solidFill>
                <a:effectLst/>
                <a:latin typeface="Calibri" panose="020F0502020204030204" pitchFamily="34" charset="0"/>
                <a:ea typeface="Calibri" panose="020F0502020204030204" pitchFamily="34" charset="0"/>
              </a:rPr>
              <a:t>Church</a:t>
            </a:r>
            <a:r>
              <a:rPr lang="pt-BR" sz="1500" dirty="0">
                <a:solidFill>
                  <a:srgbClr val="000000"/>
                </a:solidFill>
                <a:effectLst/>
                <a:latin typeface="Calibri" panose="020F0502020204030204" pitchFamily="34" charset="0"/>
                <a:ea typeface="Calibri" panose="020F0502020204030204" pitchFamily="34" charset="0"/>
              </a:rPr>
              <a:t>-Turing como principal justificação teórica para propor que qualquer cérebro animal, incluindo o nosso, pode ser reduzido a um algoritmo e simulado em um computador digital.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Esses cientistas argumentam que a abordagem bem-sucedida de usar simulações para estudar sistemas mecânicos se estende sem entreveros para o estudo de sistemas biológicos em que o grau de complexidade é muito maior que qualquer artefato ou tecnologia produzido por nós.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 posição filosófica é conhecida como “</a:t>
            </a:r>
            <a:r>
              <a:rPr lang="pt-BR" sz="1500" dirty="0" err="1">
                <a:solidFill>
                  <a:srgbClr val="000000"/>
                </a:solidFill>
                <a:effectLst/>
                <a:latin typeface="Calibri" panose="020F0502020204030204" pitchFamily="34" charset="0"/>
                <a:ea typeface="Calibri" panose="020F0502020204030204" pitchFamily="34" charset="0"/>
              </a:rPr>
              <a:t>computacionalismo</a:t>
            </a:r>
            <a:r>
              <a:rPr lang="pt-BR" sz="1500" dirty="0">
                <a:solidFill>
                  <a:srgbClr val="000000"/>
                </a:solidFill>
                <a:effectLst/>
                <a:latin typeface="Calibri" panose="020F0502020204030204" pitchFamily="34" charset="0"/>
                <a:ea typeface="Calibri" panose="020F0502020204030204" pitchFamily="34" charset="0"/>
              </a:rPr>
              <a:t>”, termo atribuído ao filósofo Hilary Putnam em </a:t>
            </a:r>
            <a:r>
              <a:rPr lang="pt-BR" sz="1500" i="1" dirty="0">
                <a:solidFill>
                  <a:srgbClr val="000000"/>
                </a:solidFill>
                <a:effectLst/>
                <a:latin typeface="Calibri" panose="020F0502020204030204" pitchFamily="34" charset="0"/>
                <a:ea typeface="Calibri" panose="020F0502020204030204" pitchFamily="34" charset="0"/>
              </a:rPr>
              <a:t>Cérebro e comportamento</a:t>
            </a:r>
            <a:r>
              <a:rPr lang="pt-BR" sz="1500" dirty="0">
                <a:solidFill>
                  <a:srgbClr val="000000"/>
                </a:solidFill>
                <a:effectLst/>
                <a:latin typeface="Calibri" panose="020F0502020204030204" pitchFamily="34" charset="0"/>
                <a:ea typeface="Calibri" panose="020F0502020204030204" pitchFamily="34" charset="0"/>
              </a:rPr>
              <a:t>, publicado em 1961, e desde então usado e defendido por muitos filósofos, como Jerry </a:t>
            </a:r>
            <a:r>
              <a:rPr lang="pt-BR" sz="1500" dirty="0" err="1">
                <a:solidFill>
                  <a:srgbClr val="000000"/>
                </a:solidFill>
                <a:effectLst/>
                <a:latin typeface="Calibri" panose="020F0502020204030204" pitchFamily="34" charset="0"/>
                <a:ea typeface="Calibri" panose="020F0502020204030204" pitchFamily="34" charset="0"/>
              </a:rPr>
              <a:t>Fodor</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Críticos do </a:t>
            </a:r>
            <a:r>
              <a:rPr lang="pt-BR" sz="1500" dirty="0" err="1">
                <a:solidFill>
                  <a:srgbClr val="000000"/>
                </a:solidFill>
                <a:effectLst/>
                <a:latin typeface="Calibri" panose="020F0502020204030204" pitchFamily="34" charset="0"/>
                <a:ea typeface="Calibri" panose="020F0502020204030204" pitchFamily="34" charset="0"/>
              </a:rPr>
              <a:t>computacionalismo</a:t>
            </a:r>
            <a:r>
              <a:rPr lang="pt-BR" sz="1500" dirty="0">
                <a:solidFill>
                  <a:srgbClr val="000000"/>
                </a:solidFill>
                <a:effectLst/>
                <a:latin typeface="Calibri" panose="020F0502020204030204" pitchFamily="34" charset="0"/>
                <a:ea typeface="Calibri" panose="020F0502020204030204" pitchFamily="34" charset="0"/>
              </a:rPr>
              <a:t> consideram essa tese puramente mística. No entanto, dado que muita gente hoje acredita que cérebros são equivalentes a computadores digitais, o uso da minha definição de computador orgânico para se referir aos cérebros animais torna-se relevante para a discussão.</a:t>
            </a:r>
          </a:p>
        </p:txBody>
      </p:sp>
      <p:sp>
        <p:nvSpPr>
          <p:cNvPr id="4" name="Espaço Reservado para Número de Slide 3">
            <a:extLst>
              <a:ext uri="{FF2B5EF4-FFF2-40B4-BE49-F238E27FC236}">
                <a16:creationId xmlns:a16="http://schemas.microsoft.com/office/drawing/2014/main" id="{75DC2BFD-5262-AE4A-B1F5-DC0B6EA78EA9}"/>
              </a:ext>
            </a:extLst>
          </p:cNvPr>
          <p:cNvSpPr>
            <a:spLocks noGrp="1"/>
          </p:cNvSpPr>
          <p:nvPr>
            <p:ph type="sldNum" sz="quarter" idx="12"/>
          </p:nvPr>
        </p:nvSpPr>
        <p:spPr/>
        <p:txBody>
          <a:bodyPr/>
          <a:lstStyle/>
          <a:p>
            <a:fld id="{84A9FA74-9E50-F740-840A-3D4BF568DC85}" type="slidenum">
              <a:rPr lang="pt-BR" smtClean="0"/>
              <a:t>17</a:t>
            </a:fld>
            <a:endParaRPr lang="pt-BR"/>
          </a:p>
        </p:txBody>
      </p:sp>
    </p:spTree>
    <p:extLst>
      <p:ext uri="{BB962C8B-B14F-4D97-AF65-F5344CB8AC3E}">
        <p14:creationId xmlns:p14="http://schemas.microsoft.com/office/powerpoint/2010/main" val="3053131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4A1D98-48BE-A34E-925F-96155727298D}"/>
              </a:ext>
            </a:extLst>
          </p:cNvPr>
          <p:cNvSpPr>
            <a:spLocks noGrp="1"/>
          </p:cNvSpPr>
          <p:nvPr>
            <p:ph type="title"/>
          </p:nvPr>
        </p:nvSpPr>
        <p:spPr/>
        <p:txBody>
          <a:bodyPr>
            <a:normAutofit fontScale="90000"/>
          </a:bodyPr>
          <a:lstStyle/>
          <a:p>
            <a:pPr algn="ctr"/>
            <a:r>
              <a:rPr lang="pt-BR" sz="2800" b="1" dirty="0">
                <a:solidFill>
                  <a:srgbClr val="00B050"/>
                </a:solidFill>
                <a:latin typeface="Times New Roman" panose="02020603050405020304" pitchFamily="18" charset="0"/>
                <a:cs typeface="Times New Roman" panose="02020603050405020304" pitchFamily="18" charset="0"/>
              </a:rPr>
              <a:t>O impossível: As máquina digitais suplantariam (ultrapassariam) </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as capacidades mentais humanas</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FF0000"/>
                </a:solidFill>
                <a:effectLst/>
                <a:latin typeface="Calibri" panose="020F0502020204030204" pitchFamily="34" charset="0"/>
                <a:ea typeface="Calibri" panose="020F0502020204030204" pitchFamily="34" charset="0"/>
              </a:rPr>
              <a:t>“Se um problema não é solucionável por uma máquina de Turing, </a:t>
            </a:r>
            <a:br>
              <a:rPr lang="pt-BR" sz="2800" b="1" dirty="0">
                <a:solidFill>
                  <a:srgbClr val="FF0000"/>
                </a:solidFill>
                <a:effectLst/>
                <a:latin typeface="Calibri" panose="020F0502020204030204" pitchFamily="34" charset="0"/>
                <a:ea typeface="Calibri" panose="020F0502020204030204" pitchFamily="34" charset="0"/>
              </a:rPr>
            </a:br>
            <a:r>
              <a:rPr lang="pt-BR" sz="2800" b="1" dirty="0">
                <a:solidFill>
                  <a:srgbClr val="FF0000"/>
                </a:solidFill>
                <a:effectLst/>
                <a:latin typeface="Calibri" panose="020F0502020204030204" pitchFamily="34" charset="0"/>
                <a:ea typeface="Calibri" panose="020F0502020204030204" pitchFamily="34" charset="0"/>
              </a:rPr>
              <a:t>ele também não é solucionável pela mente humana”.</a:t>
            </a:r>
            <a:endParaRPr lang="pt-BR" sz="2800" b="1" dirty="0">
              <a:solidFill>
                <a:srgbClr val="00B05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15CD8D4D-074E-C740-AF16-0FC732ACA566}"/>
              </a:ext>
            </a:extLst>
          </p:cNvPr>
          <p:cNvSpPr>
            <a:spLocks noGrp="1"/>
          </p:cNvSpPr>
          <p:nvPr>
            <p:ph idx="1"/>
          </p:nvPr>
        </p:nvSpPr>
        <p:spPr/>
        <p:txBody>
          <a:bodyPr>
            <a:noAutofit/>
          </a:bodyPr>
          <a:lstStyle/>
          <a:p>
            <a:pPr marL="0" lvl="0" indent="0" algn="just">
              <a:lnSpc>
                <a:spcPct val="150000"/>
              </a:lnSpc>
              <a:buNone/>
            </a:pPr>
            <a:r>
              <a:rPr lang="pt-BR" sz="1600"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A PROPOSTA IMPOSSÍVEL:</a:t>
            </a:r>
          </a:p>
          <a:p>
            <a:pPr lvl="0" algn="just">
              <a:lnSpc>
                <a:spcPct val="150000"/>
              </a:lnSpc>
            </a:pPr>
            <a:r>
              <a:rPr lang="pt-BR" sz="1600"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Levado ao extremo, o </a:t>
            </a:r>
            <a:r>
              <a:rPr lang="pt-BR" sz="1600" b="1" dirty="0" err="1">
                <a:solidFill>
                  <a:srgbClr val="00B050"/>
                </a:solidFill>
                <a:effectLst/>
                <a:latin typeface="Calibri" panose="020F0502020204030204" pitchFamily="34" charset="0"/>
                <a:ea typeface="Calibri" panose="020F0502020204030204" pitchFamily="34" charset="0"/>
                <a:cs typeface="Calibri" panose="020F0502020204030204" pitchFamily="34" charset="0"/>
              </a:rPr>
              <a:t>computacionalismo</a:t>
            </a:r>
            <a:r>
              <a:rPr lang="pt-BR" sz="1600" b="1"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 prevê não somente que todo o espectro das experiências humanas pode ser reproduzido e iniciado por uma simulação digital, como implica que, em um futuro não tão distante, dado o crescimento exponencial do poder computacional, máquinas digitais suplantariam a totalidade das capacidades mentais humanas.</a:t>
            </a:r>
          </a:p>
          <a:p>
            <a:pPr marL="0" lvl="0" indent="0" algn="just">
              <a:lnSpc>
                <a:spcPct val="150000"/>
              </a:lnSpc>
              <a:buNone/>
            </a:pPr>
            <a:r>
              <a:rPr lang="pt-BR" sz="1600" b="1" dirty="0">
                <a:solidFill>
                  <a:srgbClr val="00B050"/>
                </a:solidFill>
                <a:latin typeface="Calibri" panose="020F0502020204030204" pitchFamily="34" charset="0"/>
                <a:ea typeface="Calibri" panose="020F0502020204030204" pitchFamily="34" charset="0"/>
                <a:cs typeface="Calibri" panose="020F0502020204030204" pitchFamily="34" charset="0"/>
              </a:rPr>
              <a:t>OS LIMITES DA REALIDADE</a:t>
            </a:r>
          </a:p>
          <a:p>
            <a:pPr lvl="0" algn="just">
              <a:lnSpc>
                <a:spcPct val="150000"/>
              </a:lnSpc>
            </a:pPr>
            <a:r>
              <a:rPr lang="pt-BR" sz="1600" dirty="0">
                <a:solidFill>
                  <a:srgbClr val="000000"/>
                </a:solidFill>
                <a:effectLst/>
                <a:latin typeface="Calibri" panose="020F0502020204030204" pitchFamily="34" charset="0"/>
                <a:ea typeface="Calibri" panose="020F0502020204030204" pitchFamily="34" charset="0"/>
              </a:rPr>
              <a:t>Essa previsão, defendida por Ray </a:t>
            </a:r>
            <a:r>
              <a:rPr lang="pt-BR" sz="1600" dirty="0" err="1">
                <a:solidFill>
                  <a:srgbClr val="000000"/>
                </a:solidFill>
                <a:effectLst/>
                <a:latin typeface="Calibri" panose="020F0502020204030204" pitchFamily="34" charset="0"/>
                <a:ea typeface="Calibri" panose="020F0502020204030204" pitchFamily="34" charset="0"/>
              </a:rPr>
              <a:t>Kurzweil</a:t>
            </a:r>
            <a:r>
              <a:rPr lang="pt-BR" sz="1600" dirty="0">
                <a:solidFill>
                  <a:srgbClr val="000000"/>
                </a:solidFill>
                <a:effectLst/>
                <a:latin typeface="Calibri" panose="020F0502020204030204" pitchFamily="34" charset="0"/>
                <a:ea typeface="Calibri" panose="020F0502020204030204" pitchFamily="34" charset="0"/>
              </a:rPr>
              <a:t> e outros, ficou conhecida como “hipótese da singularidade”. Em </a:t>
            </a:r>
            <a:r>
              <a:rPr lang="pt-BR" sz="1600" i="1" dirty="0">
                <a:solidFill>
                  <a:srgbClr val="000000"/>
                </a:solidFill>
                <a:effectLst/>
                <a:latin typeface="Calibri" panose="020F0502020204030204" pitchFamily="34" charset="0"/>
                <a:ea typeface="Calibri" panose="020F0502020204030204" pitchFamily="34" charset="0"/>
              </a:rPr>
              <a:t>The Age </a:t>
            </a:r>
            <a:r>
              <a:rPr lang="pt-BR" sz="1600" i="1" dirty="0" err="1">
                <a:solidFill>
                  <a:srgbClr val="000000"/>
                </a:solidFill>
                <a:effectLst/>
                <a:latin typeface="Calibri" panose="020F0502020204030204" pitchFamily="34" charset="0"/>
                <a:ea typeface="Calibri" panose="020F0502020204030204" pitchFamily="34" charset="0"/>
              </a:rPr>
              <a:t>of</a:t>
            </a:r>
            <a:r>
              <a:rPr lang="pt-BR" sz="1600" i="1" dirty="0">
                <a:solidFill>
                  <a:srgbClr val="000000"/>
                </a:solidFill>
                <a:effectLst/>
                <a:latin typeface="Calibri" panose="020F0502020204030204" pitchFamily="34" charset="0"/>
                <a:ea typeface="Calibri" panose="020F0502020204030204" pitchFamily="34" charset="0"/>
              </a:rPr>
              <a:t> Spiritual </a:t>
            </a:r>
            <a:r>
              <a:rPr lang="pt-BR" sz="1600" i="1" dirty="0" err="1">
                <a:solidFill>
                  <a:srgbClr val="000000"/>
                </a:solidFill>
                <a:effectLst/>
                <a:latin typeface="Calibri" panose="020F0502020204030204" pitchFamily="34" charset="0"/>
                <a:ea typeface="Calibri" panose="020F0502020204030204" pitchFamily="34" charset="0"/>
              </a:rPr>
              <a:t>Machines</a:t>
            </a:r>
            <a:r>
              <a:rPr lang="pt-BR" sz="1600" i="1" dirty="0">
                <a:solidFill>
                  <a:srgbClr val="000000"/>
                </a:solidFill>
                <a:effectLst/>
                <a:latin typeface="Calibri" panose="020F0502020204030204" pitchFamily="34" charset="0"/>
                <a:ea typeface="Calibri" panose="020F0502020204030204" pitchFamily="34" charset="0"/>
              </a:rPr>
              <a:t>: </a:t>
            </a:r>
            <a:r>
              <a:rPr lang="pt-BR" sz="1600" i="1" dirty="0" err="1">
                <a:solidFill>
                  <a:srgbClr val="000000"/>
                </a:solidFill>
                <a:effectLst/>
                <a:latin typeface="Calibri" panose="020F0502020204030204" pitchFamily="34" charset="0"/>
                <a:ea typeface="Calibri" panose="020F0502020204030204" pitchFamily="34" charset="0"/>
              </a:rPr>
              <a:t>When</a:t>
            </a:r>
            <a:r>
              <a:rPr lang="pt-BR" sz="1600" i="1" dirty="0">
                <a:solidFill>
                  <a:srgbClr val="000000"/>
                </a:solidFill>
                <a:effectLst/>
                <a:latin typeface="Calibri" panose="020F0502020204030204" pitchFamily="34" charset="0"/>
                <a:ea typeface="Calibri" panose="020F0502020204030204" pitchFamily="34" charset="0"/>
              </a:rPr>
              <a:t> </a:t>
            </a:r>
            <a:r>
              <a:rPr lang="pt-BR" sz="1600" i="1" dirty="0" err="1">
                <a:solidFill>
                  <a:srgbClr val="000000"/>
                </a:solidFill>
                <a:effectLst/>
                <a:latin typeface="Calibri" panose="020F0502020204030204" pitchFamily="34" charset="0"/>
                <a:ea typeface="Calibri" panose="020F0502020204030204" pitchFamily="34" charset="0"/>
              </a:rPr>
              <a:t>Computers</a:t>
            </a:r>
            <a:r>
              <a:rPr lang="pt-BR" sz="1600" i="1" dirty="0">
                <a:solidFill>
                  <a:srgbClr val="000000"/>
                </a:solidFill>
                <a:effectLst/>
                <a:latin typeface="Calibri" panose="020F0502020204030204" pitchFamily="34" charset="0"/>
                <a:ea typeface="Calibri" panose="020F0502020204030204" pitchFamily="34" charset="0"/>
              </a:rPr>
              <a:t> </a:t>
            </a:r>
            <a:r>
              <a:rPr lang="pt-BR" sz="1600" i="1" dirty="0" err="1">
                <a:solidFill>
                  <a:srgbClr val="000000"/>
                </a:solidFill>
                <a:effectLst/>
                <a:latin typeface="Calibri" panose="020F0502020204030204" pitchFamily="34" charset="0"/>
                <a:ea typeface="Calibri" panose="020F0502020204030204" pitchFamily="34" charset="0"/>
              </a:rPr>
              <a:t>Exceed</a:t>
            </a:r>
            <a:r>
              <a:rPr lang="pt-BR" sz="1600" i="1" dirty="0">
                <a:solidFill>
                  <a:srgbClr val="000000"/>
                </a:solidFill>
                <a:effectLst/>
                <a:latin typeface="Calibri" panose="020F0502020204030204" pitchFamily="34" charset="0"/>
                <a:ea typeface="Calibri" panose="020F0502020204030204" pitchFamily="34" charset="0"/>
              </a:rPr>
              <a:t> </a:t>
            </a:r>
            <a:r>
              <a:rPr lang="pt-BR" sz="1600" i="1" dirty="0" err="1">
                <a:solidFill>
                  <a:srgbClr val="000000"/>
                </a:solidFill>
                <a:effectLst/>
                <a:latin typeface="Calibri" panose="020F0502020204030204" pitchFamily="34" charset="0"/>
                <a:ea typeface="Calibri" panose="020F0502020204030204" pitchFamily="34" charset="0"/>
              </a:rPr>
              <a:t>Human</a:t>
            </a:r>
            <a:r>
              <a:rPr lang="pt-BR" sz="1600" i="1" dirty="0">
                <a:solidFill>
                  <a:srgbClr val="000000"/>
                </a:solidFill>
                <a:effectLst/>
                <a:latin typeface="Calibri" panose="020F0502020204030204" pitchFamily="34" charset="0"/>
                <a:ea typeface="Calibri" panose="020F0502020204030204" pitchFamily="34" charset="0"/>
              </a:rPr>
              <a:t> </a:t>
            </a:r>
            <a:r>
              <a:rPr lang="pt-BR" sz="1600" i="1" dirty="0" err="1">
                <a:solidFill>
                  <a:srgbClr val="000000"/>
                </a:solidFill>
                <a:effectLst/>
                <a:latin typeface="Calibri" panose="020F0502020204030204" pitchFamily="34" charset="0"/>
                <a:ea typeface="Calibri" panose="020F0502020204030204" pitchFamily="34" charset="0"/>
              </a:rPr>
              <a:t>Intelligence</a:t>
            </a:r>
            <a:r>
              <a:rPr lang="pt-BR" sz="1600" dirty="0">
                <a:solidFill>
                  <a:srgbClr val="000000"/>
                </a:solidFill>
                <a:effectLst/>
                <a:latin typeface="Calibri" panose="020F0502020204030204" pitchFamily="34" charset="0"/>
                <a:ea typeface="Calibri" panose="020F0502020204030204" pitchFamily="34" charset="0"/>
              </a:rPr>
              <a:t> [A era das máquinas espirituais: quando os computadores superam a inteligência humana], </a:t>
            </a:r>
            <a:r>
              <a:rPr lang="pt-BR" sz="1600" dirty="0" err="1">
                <a:solidFill>
                  <a:srgbClr val="000000"/>
                </a:solidFill>
                <a:effectLst/>
                <a:latin typeface="Calibri" panose="020F0502020204030204" pitchFamily="34" charset="0"/>
                <a:ea typeface="Calibri" panose="020F0502020204030204" pitchFamily="34" charset="0"/>
              </a:rPr>
              <a:t>Kurzweil</a:t>
            </a:r>
            <a:r>
              <a:rPr lang="pt-BR" sz="1600" dirty="0">
                <a:solidFill>
                  <a:srgbClr val="000000"/>
                </a:solidFill>
                <a:effectLst/>
                <a:latin typeface="Calibri" panose="020F0502020204030204" pitchFamily="34" charset="0"/>
                <a:ea typeface="Calibri" panose="020F0502020204030204" pitchFamily="34" charset="0"/>
              </a:rPr>
              <a:t> defende uma versão radical da conjectura </a:t>
            </a:r>
            <a:r>
              <a:rPr lang="pt-BR" sz="1600" dirty="0" err="1">
                <a:solidFill>
                  <a:srgbClr val="000000"/>
                </a:solidFill>
                <a:effectLst/>
                <a:latin typeface="Calibri" panose="020F0502020204030204" pitchFamily="34" charset="0"/>
                <a:ea typeface="Calibri" panose="020F0502020204030204" pitchFamily="34" charset="0"/>
              </a:rPr>
              <a:t>Church</a:t>
            </a:r>
            <a:r>
              <a:rPr lang="pt-BR" sz="1600" dirty="0">
                <a:solidFill>
                  <a:srgbClr val="000000"/>
                </a:solidFill>
                <a:effectLst/>
                <a:latin typeface="Calibri" panose="020F0502020204030204" pitchFamily="34" charset="0"/>
                <a:ea typeface="Calibri" panose="020F0502020204030204" pitchFamily="34" charset="0"/>
              </a:rPr>
              <a:t>-Turing: </a:t>
            </a:r>
          </a:p>
          <a:p>
            <a:pPr marL="0" lvl="0" indent="0" algn="just">
              <a:lnSpc>
                <a:spcPct val="150000"/>
              </a:lnSpc>
              <a:buNone/>
            </a:pPr>
            <a:r>
              <a:rPr lang="pt-BR" sz="1600" b="1" dirty="0">
                <a:solidFill>
                  <a:srgbClr val="FF0000"/>
                </a:solidFill>
                <a:effectLst/>
                <a:latin typeface="Calibri" panose="020F0502020204030204" pitchFamily="34" charset="0"/>
                <a:ea typeface="Calibri" panose="020F0502020204030204" pitchFamily="34" charset="0"/>
              </a:rPr>
              <a:t>“Se um problema não é solucionável por uma máquina de Turing, ele também não é solucionável pela mente humana”.</a:t>
            </a:r>
            <a:endParaRPr lang="pt-BR" sz="1600"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202C9CA0-1E1E-8B43-81D5-4819DDB003FA}"/>
              </a:ext>
            </a:extLst>
          </p:cNvPr>
          <p:cNvSpPr>
            <a:spLocks noGrp="1"/>
          </p:cNvSpPr>
          <p:nvPr>
            <p:ph type="sldNum" sz="quarter" idx="12"/>
          </p:nvPr>
        </p:nvSpPr>
        <p:spPr/>
        <p:txBody>
          <a:bodyPr/>
          <a:lstStyle/>
          <a:p>
            <a:fld id="{84A9FA74-9E50-F740-840A-3D4BF568DC85}" type="slidenum">
              <a:rPr lang="pt-BR" smtClean="0"/>
              <a:t>18</a:t>
            </a:fld>
            <a:endParaRPr lang="pt-BR"/>
          </a:p>
        </p:txBody>
      </p:sp>
    </p:spTree>
    <p:extLst>
      <p:ext uri="{BB962C8B-B14F-4D97-AF65-F5344CB8AC3E}">
        <p14:creationId xmlns:p14="http://schemas.microsoft.com/office/powerpoint/2010/main" val="10685794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B269C2-50B8-7642-A46C-E43987575EB6}"/>
              </a:ext>
            </a:extLst>
          </p:cNvPr>
          <p:cNvSpPr>
            <a:spLocks noGrp="1"/>
          </p:cNvSpPr>
          <p:nvPr>
            <p:ph type="title"/>
          </p:nvPr>
        </p:nvSpPr>
        <p:spPr/>
        <p:txBody>
          <a:bodyPr/>
          <a:lstStyle/>
          <a:p>
            <a:pPr algn="ctr"/>
            <a:r>
              <a:rPr lang="pt-BR" sz="4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As máquinas cibernéticas </a:t>
            </a:r>
            <a:br>
              <a:rPr lang="pt-BR" sz="4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br>
            <a:r>
              <a:rPr lang="pt-BR" sz="4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só podem </a:t>
            </a:r>
            <a:r>
              <a:rPr lang="pt-BR" b="1"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reproduzir ações padronizáveis</a:t>
            </a:r>
            <a:endParaRPr lang="pt-BR" b="1" dirty="0">
              <a:solidFill>
                <a:srgbClr val="00B05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D4CA72CF-FB02-6D43-A027-C49406E31A5E}"/>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 origens desse tipo de pensamento, todavia, remontam aos anos 1940 e 1950, quando vários colegas de Claude Shannon no Instituto de Tecnologia de Massachusetts (MIT), como Norbert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Wiener</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Warren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McCulloch</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além de outros muitos cientistas reconhecidos mundialmente – como John von Neumann –, começaram a olhar de forma mais ampla para ideias revolucionárias que surgiam à volta com o objetivo de forjar uma definição totalmente nova de inteligência humana e de como o cérebro humano processa informação. </a:t>
            </a:r>
          </a:p>
          <a:p>
            <a:pPr marL="742950" lvl="1" indent="-285750" algn="just">
              <a:lnSpc>
                <a:spcPct val="150000"/>
              </a:lnSpc>
              <a:spcAft>
                <a:spcPts val="210"/>
              </a:spcAft>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rPr>
              <a:t>Esse movimento foi chamado de “</a:t>
            </a:r>
            <a:r>
              <a:rPr lang="pt-BR" sz="1800" dirty="0">
                <a:solidFill>
                  <a:srgbClr val="000000"/>
                </a:solidFill>
                <a:effectLst/>
                <a:highlight>
                  <a:srgbClr val="FFFF00"/>
                </a:highlight>
                <a:latin typeface="Calibri" panose="020F0502020204030204" pitchFamily="34" charset="0"/>
                <a:ea typeface="Calibri" panose="020F0502020204030204" pitchFamily="34" charset="0"/>
              </a:rPr>
              <a:t>cibernética</a:t>
            </a:r>
            <a:r>
              <a:rPr lang="pt-BR" sz="1800" dirty="0">
                <a:solidFill>
                  <a:srgbClr val="000000"/>
                </a:solidFill>
                <a:effectLst/>
                <a:latin typeface="Calibri" panose="020F0502020204030204" pitchFamily="34" charset="0"/>
                <a:ea typeface="Calibri" panose="020F0502020204030204" pitchFamily="34" charset="0"/>
              </a:rPr>
              <a:t>”, e pela década seguinte ele serviu como fundação intelectual e base lógica para o campo de pesquisa da inteligência artificial.</a:t>
            </a:r>
          </a:p>
          <a:p>
            <a:pPr indent="279400" algn="just">
              <a:lnSpc>
                <a:spcPct val="150000"/>
              </a:lnSpc>
              <a:spcAft>
                <a:spcPts val="210"/>
              </a:spcAft>
            </a:pPr>
            <a:r>
              <a:rPr lang="pt-BR" sz="1800" b="1" dirty="0">
                <a:solidFill>
                  <a:srgbClr val="00B050"/>
                </a:solidFill>
                <a:effectLst/>
                <a:latin typeface="Calibri" panose="020F0502020204030204" pitchFamily="34" charset="0"/>
                <a:ea typeface="Calibri" panose="020F0502020204030204" pitchFamily="34" charset="0"/>
              </a:rPr>
              <a:t>as máquinas cibernéticas não podem entender nem produzir singularidades, apenas ações padronizáveis</a:t>
            </a:r>
            <a:endParaRPr lang="pt-BR" sz="1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E4834FA8-24A5-3840-8B52-CAFF588ABAAF}"/>
              </a:ext>
            </a:extLst>
          </p:cNvPr>
          <p:cNvSpPr>
            <a:spLocks noGrp="1"/>
          </p:cNvSpPr>
          <p:nvPr>
            <p:ph type="sldNum" sz="quarter" idx="12"/>
          </p:nvPr>
        </p:nvSpPr>
        <p:spPr/>
        <p:txBody>
          <a:bodyPr/>
          <a:lstStyle/>
          <a:p>
            <a:fld id="{84A9FA74-9E50-F740-840A-3D4BF568DC85}" type="slidenum">
              <a:rPr lang="pt-BR" smtClean="0"/>
              <a:t>19</a:t>
            </a:fld>
            <a:endParaRPr lang="pt-BR"/>
          </a:p>
        </p:txBody>
      </p:sp>
    </p:spTree>
    <p:extLst>
      <p:ext uri="{BB962C8B-B14F-4D97-AF65-F5344CB8AC3E}">
        <p14:creationId xmlns:p14="http://schemas.microsoft.com/office/powerpoint/2010/main" val="1518452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4CB39B-5660-8248-9389-1CD799F918BB}"/>
              </a:ext>
            </a:extLst>
          </p:cNvPr>
          <p:cNvSpPr>
            <a:spLocks noGrp="1"/>
          </p:cNvSpPr>
          <p:nvPr>
            <p:ph type="title"/>
          </p:nvPr>
        </p:nvSpPr>
        <p:spPr/>
        <p:txBody>
          <a:bodyPr/>
          <a:lstStyle/>
          <a:p>
            <a:pPr algn="ctr"/>
            <a:r>
              <a:rPr lang="pt-BR" b="1" dirty="0">
                <a:solidFill>
                  <a:srgbClr val="00B050"/>
                </a:solidFill>
              </a:rPr>
              <a:t>A promessa sedutora... Incerta!</a:t>
            </a:r>
          </a:p>
        </p:txBody>
      </p:sp>
      <p:sp>
        <p:nvSpPr>
          <p:cNvPr id="3" name="Espaço Reservado para Conteúdo 2">
            <a:extLst>
              <a:ext uri="{FF2B5EF4-FFF2-40B4-BE49-F238E27FC236}">
                <a16:creationId xmlns:a16="http://schemas.microsoft.com/office/drawing/2014/main" id="{8F01A9A3-8FC4-5C49-B881-A71BAD55C121}"/>
              </a:ext>
            </a:extLst>
          </p:cNvPr>
          <p:cNvSpPr>
            <a:spLocks noGrp="1"/>
          </p:cNvSpPr>
          <p:nvPr>
            <p:ph idx="1"/>
          </p:nvPr>
        </p:nvSpPr>
        <p:spPr/>
        <p:txBody>
          <a:bodyPr>
            <a:noAutofit/>
          </a:bodyPr>
          <a:lstStyle/>
          <a:p>
            <a:pPr marL="342900" lvl="0" indent="-342900" algn="just">
              <a:lnSpc>
                <a:spcPct val="150000"/>
              </a:lnSpc>
              <a:buFont typeface="Symbol" pitchFamily="2" charset="2"/>
              <a:buChar char=""/>
              <a:tabLst>
                <a:tab pos="457200" algn="l"/>
              </a:tabLst>
            </a:pPr>
            <a:r>
              <a:rPr lang="pt-BR" sz="1600" dirty="0">
                <a:effectLst/>
                <a:latin typeface="Calibri" panose="020F0502020204030204" pitchFamily="34" charset="0"/>
                <a:ea typeface="Calibri" panose="020F0502020204030204" pitchFamily="34" charset="0"/>
                <a:cs typeface="Times New Roman" panose="02020603050405020304" pitchFamily="18" charset="0"/>
              </a:rPr>
              <a:t>No verão de 2016, um </a:t>
            </a:r>
            <a:r>
              <a:rPr lang="pt-BR" sz="1600" dirty="0" err="1">
                <a:effectLst/>
                <a:latin typeface="Calibri" panose="020F0502020204030204" pitchFamily="34" charset="0"/>
                <a:ea typeface="Calibri" panose="020F0502020204030204" pitchFamily="34" charset="0"/>
                <a:cs typeface="Times New Roman" panose="02020603050405020304" pitchFamily="18" charset="0"/>
              </a:rPr>
              <a:t>tuíte</a:t>
            </a:r>
            <a:r>
              <a:rPr lang="pt-BR" sz="1600" dirty="0">
                <a:effectLst/>
                <a:latin typeface="Calibri" panose="020F0502020204030204" pitchFamily="34" charset="0"/>
                <a:ea typeface="Calibri" panose="020F0502020204030204" pitchFamily="34" charset="0"/>
                <a:cs typeface="Times New Roman" panose="02020603050405020304" pitchFamily="18" charset="0"/>
              </a:rPr>
              <a:t> contendo apenas uma sentença, postado pela prestigiosa revisa </a:t>
            </a:r>
            <a:r>
              <a:rPr lang="pt-BR" sz="1600" dirty="0" err="1">
                <a:effectLst/>
                <a:latin typeface="Calibri" panose="020F0502020204030204" pitchFamily="34" charset="0"/>
                <a:ea typeface="Calibri" panose="020F0502020204030204" pitchFamily="34" charset="0"/>
                <a:cs typeface="Times New Roman" panose="02020603050405020304" pitchFamily="18" charset="0"/>
              </a:rPr>
              <a:t>Scientific</a:t>
            </a:r>
            <a:r>
              <a:rPr lang="pt-BR" sz="1600" dirty="0">
                <a:effectLst/>
                <a:latin typeface="Calibri" panose="020F0502020204030204" pitchFamily="34" charset="0"/>
                <a:ea typeface="Calibri" panose="020F0502020204030204" pitchFamily="34" charset="0"/>
                <a:cs typeface="Times New Roman" panose="02020603050405020304" pitchFamily="18" charset="0"/>
              </a:rPr>
              <a:t> American, despertou-me do torpor matinal. A mensagem dizia: </a:t>
            </a:r>
          </a:p>
          <a:p>
            <a:pPr marL="0" lvl="0" indent="0" algn="just">
              <a:lnSpc>
                <a:spcPct val="150000"/>
              </a:lnSpc>
              <a:buNone/>
              <a:tabLst>
                <a:tab pos="457200" algn="l"/>
              </a:tabLst>
            </a:pPr>
            <a:r>
              <a:rPr lang="pt-BR" sz="1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pt-BR" sz="20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“Sinapses artificiais levaram supercomputadores a imitar o cérebro humano”.</a:t>
            </a:r>
            <a:endParaRPr lang="pt-BR"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50000"/>
              </a:lnSpc>
              <a:buFont typeface="Courier New" panose="02070309020205020404" pitchFamily="49" charset="0"/>
              <a:buChar char="o"/>
              <a:tabLst>
                <a:tab pos="914400" algn="l"/>
              </a:tabLst>
            </a:pPr>
            <a:r>
              <a:rPr lang="pt-BR" sz="1600" dirty="0">
                <a:effectLst/>
                <a:latin typeface="Calibri" panose="020F0502020204030204" pitchFamily="34" charset="0"/>
                <a:ea typeface="Calibri" panose="020F0502020204030204" pitchFamily="34" charset="0"/>
                <a:cs typeface="Times New Roman" panose="02020603050405020304" pitchFamily="18" charset="0"/>
              </a:rPr>
              <a:t>A frase, originária de uma entrevista do cientista de materiais coreano Dr. Tae-Woo Lee, anunciava que, uma vez que os cientistas passaram a manufaturar transistores diminutos capazes de imitar sinapses neuronais, o sonho de construir máquinas como o cérebro humano estava prestes a se materializar. </a:t>
            </a:r>
          </a:p>
          <a:p>
            <a:pPr marL="742950" lvl="1" indent="-285750" algn="just">
              <a:lnSpc>
                <a:spcPct val="150000"/>
              </a:lnSpc>
              <a:buFont typeface="Courier New" panose="02070309020205020404" pitchFamily="49" charset="0"/>
              <a:buChar char="o"/>
              <a:tabLst>
                <a:tab pos="914400" algn="l"/>
              </a:tabLst>
            </a:pPr>
            <a:r>
              <a:rPr lang="pt-BR" sz="1600" dirty="0">
                <a:effectLst/>
                <a:latin typeface="Calibri" panose="020F0502020204030204" pitchFamily="34" charset="0"/>
                <a:ea typeface="Calibri" panose="020F0502020204030204" pitchFamily="34" charset="0"/>
                <a:cs typeface="Times New Roman" panose="02020603050405020304" pitchFamily="18" charset="0"/>
              </a:rPr>
              <a:t>Transpirando entusiasmo, Dr. Lee declarou que esse desenvolvimento poderia levar no futuro a robôs melhores, carros </a:t>
            </a:r>
            <a:r>
              <a:rPr lang="pt-BR" sz="1600" dirty="0" err="1">
                <a:effectLst/>
                <a:latin typeface="Calibri" panose="020F0502020204030204" pitchFamily="34" charset="0"/>
                <a:ea typeface="Calibri" panose="020F0502020204030204" pitchFamily="34" charset="0"/>
                <a:cs typeface="Times New Roman" panose="02020603050405020304" pitchFamily="18" charset="0"/>
              </a:rPr>
              <a:t>autodirigíveis</a:t>
            </a:r>
            <a:r>
              <a:rPr lang="pt-BR" sz="1600" dirty="0">
                <a:effectLst/>
                <a:latin typeface="Calibri" panose="020F0502020204030204" pitchFamily="34" charset="0"/>
                <a:ea typeface="Calibri" panose="020F0502020204030204" pitchFamily="34" charset="0"/>
                <a:cs typeface="Times New Roman" panose="02020603050405020304" pitchFamily="18" charset="0"/>
              </a:rPr>
              <a:t>, melhores algoritmos para “data mining”, melhores sistemas para diagnóstico médico ou análise dos mercados de ações e outros sistemas, além de máquinas inteligentes mais semelhantes aos seres humanos.</a:t>
            </a:r>
          </a:p>
        </p:txBody>
      </p:sp>
      <p:sp>
        <p:nvSpPr>
          <p:cNvPr id="4" name="Espaço Reservado para Número de Slide 3">
            <a:extLst>
              <a:ext uri="{FF2B5EF4-FFF2-40B4-BE49-F238E27FC236}">
                <a16:creationId xmlns:a16="http://schemas.microsoft.com/office/drawing/2014/main" id="{22C1DF2C-F4BE-9946-8168-AC5D1D6AFACB}"/>
              </a:ext>
            </a:extLst>
          </p:cNvPr>
          <p:cNvSpPr>
            <a:spLocks noGrp="1"/>
          </p:cNvSpPr>
          <p:nvPr>
            <p:ph type="sldNum" sz="quarter" idx="12"/>
          </p:nvPr>
        </p:nvSpPr>
        <p:spPr/>
        <p:txBody>
          <a:bodyPr/>
          <a:lstStyle/>
          <a:p>
            <a:fld id="{84A9FA74-9E50-F740-840A-3D4BF568DC85}" type="slidenum">
              <a:rPr lang="pt-BR" smtClean="0"/>
              <a:t>2</a:t>
            </a:fld>
            <a:endParaRPr lang="pt-BR"/>
          </a:p>
        </p:txBody>
      </p:sp>
    </p:spTree>
    <p:extLst>
      <p:ext uri="{BB962C8B-B14F-4D97-AF65-F5344CB8AC3E}">
        <p14:creationId xmlns:p14="http://schemas.microsoft.com/office/powerpoint/2010/main" val="2745041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AE6021-463A-DD4E-97A8-69890F44A4D0}"/>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A proposta sedutora...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Que não pode entregar o que promete </a:t>
            </a:r>
          </a:p>
        </p:txBody>
      </p:sp>
      <p:sp>
        <p:nvSpPr>
          <p:cNvPr id="3" name="Espaço Reservado para Conteúdo 2">
            <a:extLst>
              <a:ext uri="{FF2B5EF4-FFF2-40B4-BE49-F238E27FC236}">
                <a16:creationId xmlns:a16="http://schemas.microsoft.com/office/drawing/2014/main" id="{7754246F-A9B0-2B4F-BBE1-24171F6C8303}"/>
              </a:ext>
            </a:extLst>
          </p:cNvPr>
          <p:cNvSpPr>
            <a:spLocks noGrp="1"/>
          </p:cNvSpPr>
          <p:nvPr>
            <p:ph idx="1"/>
          </p:nvPr>
        </p:nvSpPr>
        <p:spPr/>
        <p:txBody>
          <a:bodyPr>
            <a:normAutofit fontScale="62500" lnSpcReduction="20000"/>
          </a:bodyPr>
          <a:lstStyle/>
          <a:p>
            <a:pPr marL="514350" indent="-285750" algn="just">
              <a:lnSpc>
                <a:spcPct val="160000"/>
              </a:lnSpc>
              <a:spcAft>
                <a:spcPts val="210"/>
              </a:spcAft>
            </a:pP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minha colega da Universidade Duke, N. Katherine </a:t>
            </a:r>
            <a:r>
              <a:rPr lang="pt-B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Hayles</a:t>
            </a: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discutiu em um livro extraordinário, </a:t>
            </a:r>
            <a:r>
              <a:rPr lang="pt-BR"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a:t>
            </a:r>
            <a:r>
              <a:rPr lang="pt-B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We</a:t>
            </a:r>
            <a:r>
              <a:rPr lang="pt-B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Became</a:t>
            </a:r>
            <a:r>
              <a:rPr lang="pt-B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Posthuman</a:t>
            </a: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t-B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Como nos tornamos pós-humanos</a:t>
            </a: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que esse grupo de cientistas promovia encontros, conhecidos como Conferências </a:t>
            </a:r>
            <a:r>
              <a:rPr lang="pt-B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Macy</a:t>
            </a: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sobre Cibernética, para criar um campo de pesquisa totalmente novo.</a:t>
            </a:r>
          </a:p>
          <a:p>
            <a:pPr marL="514350" indent="-285750" algn="just">
              <a:lnSpc>
                <a:spcPct val="160000"/>
              </a:lnSpc>
              <a:spcAft>
                <a:spcPts val="210"/>
              </a:spcAft>
            </a:pP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 fim de agrupar conceitualmente as máquinas e os seres humanos em uma mesma classe de dispositivos </a:t>
            </a:r>
            <a:r>
              <a:rPr lang="pt-B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auto-dirigidos</a:t>
            </a:r>
            <a:r>
              <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 autônomos, eles misturaram </a:t>
            </a:r>
          </a:p>
          <a:p>
            <a:pPr marL="971550" lvl="1" indent="-285750" algn="just">
              <a:lnSpc>
                <a:spcPct val="160000"/>
              </a:lnSpc>
              <a:spcAft>
                <a:spcPts val="210"/>
              </a:spcAft>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teoria da informação de Claude Shannon, </a:t>
            </a:r>
          </a:p>
          <a:p>
            <a:pPr marL="971550" lvl="1" indent="-285750" algn="just">
              <a:lnSpc>
                <a:spcPct val="160000"/>
              </a:lnSpc>
              <a:spcAft>
                <a:spcPts val="210"/>
              </a:spcAft>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 modelo de neurônios como unidades de processamento de informação de Warren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McCulloch</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971550" lvl="1" indent="-285750" algn="just">
              <a:lnSpc>
                <a:spcPct val="160000"/>
              </a:lnSpc>
              <a:spcAft>
                <a:spcPts val="210"/>
              </a:spcAft>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nova arquitetura de computadores digitais de John von Neumann, baseada na lógica binária e nos circuitos digitais, </a:t>
            </a:r>
          </a:p>
          <a:p>
            <a:pPr marL="971550" lvl="1" indent="-285750" algn="just">
              <a:lnSpc>
                <a:spcPct val="160000"/>
              </a:lnSpc>
              <a:spcAft>
                <a:spcPts val="210"/>
              </a:spcAft>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 a forma usada por Norbert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Wiener</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para agrupar máquina e seres humanos como membros de uma mesma categoria de sistemas autônomos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autodirecionados</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endParaRPr lang="pt-BR" dirty="0"/>
          </a:p>
        </p:txBody>
      </p:sp>
      <p:sp>
        <p:nvSpPr>
          <p:cNvPr id="4" name="Espaço Reservado para Número de Slide 3">
            <a:extLst>
              <a:ext uri="{FF2B5EF4-FFF2-40B4-BE49-F238E27FC236}">
                <a16:creationId xmlns:a16="http://schemas.microsoft.com/office/drawing/2014/main" id="{8AB83D15-042E-D64F-80CF-359A2D1F543B}"/>
              </a:ext>
            </a:extLst>
          </p:cNvPr>
          <p:cNvSpPr>
            <a:spLocks noGrp="1"/>
          </p:cNvSpPr>
          <p:nvPr>
            <p:ph type="sldNum" sz="quarter" idx="12"/>
          </p:nvPr>
        </p:nvSpPr>
        <p:spPr/>
        <p:txBody>
          <a:bodyPr/>
          <a:lstStyle/>
          <a:p>
            <a:fld id="{84A9FA74-9E50-F740-840A-3D4BF568DC85}" type="slidenum">
              <a:rPr lang="pt-BR" smtClean="0"/>
              <a:t>20</a:t>
            </a:fld>
            <a:endParaRPr lang="pt-BR"/>
          </a:p>
        </p:txBody>
      </p:sp>
    </p:spTree>
    <p:extLst>
      <p:ext uri="{BB962C8B-B14F-4D97-AF65-F5344CB8AC3E}">
        <p14:creationId xmlns:p14="http://schemas.microsoft.com/office/powerpoint/2010/main" val="3407904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B6D785-C932-2644-BC40-F5587F391C4E}"/>
              </a:ext>
            </a:extLst>
          </p:cNvPr>
          <p:cNvSpPr>
            <a:spLocks noGrp="1"/>
          </p:cNvSpPr>
          <p:nvPr>
            <p:ph type="title"/>
          </p:nvPr>
        </p:nvSpPr>
        <p:spPr/>
        <p:txBody>
          <a:bodyPr>
            <a:normAutofit/>
          </a:bodyPr>
          <a:lstStyle/>
          <a:p>
            <a:pPr algn="ctr"/>
            <a:r>
              <a:rPr lang="pt-BR" sz="2800" dirty="0">
                <a:solidFill>
                  <a:srgbClr val="00B050"/>
                </a:solidFill>
                <a:latin typeface="Times New Roman" panose="02020603050405020304" pitchFamily="18" charset="0"/>
                <a:cs typeface="Times New Roman" panose="02020603050405020304" pitchFamily="18" charset="0"/>
              </a:rPr>
              <a:t>Se A não fosse A</a:t>
            </a:r>
            <a:br>
              <a:rPr lang="pt-BR" sz="2800" dirty="0">
                <a:solidFill>
                  <a:srgbClr val="00B050"/>
                </a:solidFill>
                <a:latin typeface="Times New Roman" panose="02020603050405020304" pitchFamily="18" charset="0"/>
                <a:cs typeface="Times New Roman" panose="02020603050405020304" pitchFamily="18" charset="0"/>
              </a:rPr>
            </a:br>
            <a:br>
              <a:rPr lang="pt-BR" sz="2800" dirty="0">
                <a:solidFill>
                  <a:srgbClr val="00B050"/>
                </a:solidFill>
                <a:latin typeface="Times New Roman" panose="02020603050405020304" pitchFamily="18" charset="0"/>
                <a:cs typeface="Times New Roman" panose="02020603050405020304" pitchFamily="18" charset="0"/>
              </a:rPr>
            </a:br>
            <a:r>
              <a:rPr lang="pt-BR" sz="2800" dirty="0">
                <a:solidFill>
                  <a:srgbClr val="00B050"/>
                </a:solidFill>
                <a:latin typeface="Times New Roman" panose="02020603050405020304" pitchFamily="18" charset="0"/>
                <a:cs typeface="Times New Roman" panose="02020603050405020304" pitchFamily="18" charset="0"/>
              </a:rPr>
              <a:t>então o ser humano poderia ser pensado como um aglomerado de bits</a:t>
            </a:r>
          </a:p>
        </p:txBody>
      </p:sp>
      <p:sp>
        <p:nvSpPr>
          <p:cNvPr id="3" name="Espaço Reservado para Conteúdo 2">
            <a:extLst>
              <a:ext uri="{FF2B5EF4-FFF2-40B4-BE49-F238E27FC236}">
                <a16:creationId xmlns:a16="http://schemas.microsoft.com/office/drawing/2014/main" id="{92DAE083-930A-D64E-B079-A43E8FBE297A}"/>
              </a:ext>
            </a:extLst>
          </p:cNvPr>
          <p:cNvSpPr>
            <a:spLocks noGrp="1"/>
          </p:cNvSpPr>
          <p:nvPr>
            <p:ph idx="1"/>
          </p:nvPr>
        </p:nvSpPr>
        <p:spPr/>
        <p:txBody>
          <a:bodyPr>
            <a:normAutofit fontScale="92500" lnSpcReduction="10000"/>
          </a:bodyPr>
          <a:lstStyle/>
          <a:p>
            <a:pPr indent="0" algn="just">
              <a:lnSpc>
                <a:spcPct val="150000"/>
              </a:lnSpc>
              <a:spcAft>
                <a:spcPts val="210"/>
              </a:spcAft>
              <a:buNone/>
            </a:pPr>
            <a:r>
              <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 acordo com </a:t>
            </a:r>
            <a:r>
              <a:rPr lang="pt-BR"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Hayles</a:t>
            </a:r>
            <a:r>
              <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o resultado desse empreendimento de tirar o fôlego foi nada menos do que uma nova forma de olhar para os seres humanos. </a:t>
            </a:r>
          </a:p>
          <a:p>
            <a:pPr indent="0" algn="just">
              <a:lnSpc>
                <a:spcPct val="150000"/>
              </a:lnSpc>
              <a:spcAft>
                <a:spcPts val="210"/>
              </a:spcAft>
              <a:buNone/>
            </a:pPr>
            <a:r>
              <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Doravante, os seres humanos passariam a ser vistos primariamente como unidades 	processadoras de informação, em essência, similares às máquinas inteligentes. </a:t>
            </a:r>
          </a:p>
          <a:p>
            <a:pPr indent="0" algn="just">
              <a:lnSpc>
                <a:spcPct val="150000"/>
              </a:lnSpc>
              <a:spcAft>
                <a:spcPts val="210"/>
              </a:spcAft>
              <a:buNone/>
            </a:pPr>
            <a:r>
              <a:rPr lang="pt-BR" sz="20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De repente, passou-se a acreditar que os seres humanos também são feitos de bits, embora em grandes quantidades</a:t>
            </a:r>
            <a:r>
              <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indent="0" algn="just">
              <a:lnSpc>
                <a:spcPct val="150000"/>
              </a:lnSpc>
              <a:spcAft>
                <a:spcPts val="210"/>
              </a:spcAft>
              <a:buNone/>
            </a:pPr>
            <a:r>
              <a:rPr lang="pt-BR"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 como tal, a sua mente, as suas histórias de vida, experiências perceptuais únicas, memórias, 	escolhas e gostos, amores e ódios e até mesmo a matéria orgânica que os constituem podiam ser 	– e em tempo hábil seriam – reproduzidos por máquinas digitais. </a:t>
            </a:r>
          </a:p>
          <a:p>
            <a:endParaRPr lang="pt-BR" dirty="0"/>
          </a:p>
        </p:txBody>
      </p:sp>
      <p:sp>
        <p:nvSpPr>
          <p:cNvPr id="4" name="Espaço Reservado para Número de Slide 3">
            <a:extLst>
              <a:ext uri="{FF2B5EF4-FFF2-40B4-BE49-F238E27FC236}">
                <a16:creationId xmlns:a16="http://schemas.microsoft.com/office/drawing/2014/main" id="{58B777F7-DD9F-BB4E-8282-84070D3CF582}"/>
              </a:ext>
            </a:extLst>
          </p:cNvPr>
          <p:cNvSpPr>
            <a:spLocks noGrp="1"/>
          </p:cNvSpPr>
          <p:nvPr>
            <p:ph type="sldNum" sz="quarter" idx="12"/>
          </p:nvPr>
        </p:nvSpPr>
        <p:spPr/>
        <p:txBody>
          <a:bodyPr/>
          <a:lstStyle/>
          <a:p>
            <a:fld id="{84A9FA74-9E50-F740-840A-3D4BF568DC85}" type="slidenum">
              <a:rPr lang="pt-BR" smtClean="0"/>
              <a:t>21</a:t>
            </a:fld>
            <a:endParaRPr lang="pt-BR"/>
          </a:p>
        </p:txBody>
      </p:sp>
    </p:spTree>
    <p:extLst>
      <p:ext uri="{BB962C8B-B14F-4D97-AF65-F5344CB8AC3E}">
        <p14:creationId xmlns:p14="http://schemas.microsoft.com/office/powerpoint/2010/main" val="1191224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5B8E77-4BA5-6448-AEFC-963E3DE4D5D1}"/>
              </a:ext>
            </a:extLst>
          </p:cNvPr>
          <p:cNvSpPr>
            <a:spLocks noGrp="1"/>
          </p:cNvSpPr>
          <p:nvPr>
            <p:ph type="title"/>
          </p:nvPr>
        </p:nvSpPr>
        <p:spPr/>
        <p:txBody>
          <a:bodyPr>
            <a:normAutofit/>
          </a:bodyPr>
          <a:lstStyle/>
          <a:p>
            <a:pPr algn="ctr"/>
            <a:r>
              <a:rPr lang="pt-BR" sz="2800" b="1" dirty="0">
                <a:solidFill>
                  <a:srgbClr val="00B050"/>
                </a:solidFill>
                <a:latin typeface="Times New Roman" panose="02020603050405020304" pitchFamily="18" charset="0"/>
                <a:cs typeface="Times New Roman" panose="02020603050405020304" pitchFamily="18" charset="0"/>
              </a:rPr>
              <a:t>Se as máquinas fossem inteligentes</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Se os seres humanos fossem máquinas</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Poderíamos criar máquinas que simulariam o ser humano</a:t>
            </a:r>
          </a:p>
        </p:txBody>
      </p:sp>
      <p:sp>
        <p:nvSpPr>
          <p:cNvPr id="3" name="Espaço Reservado para Conteúdo 2">
            <a:extLst>
              <a:ext uri="{FF2B5EF4-FFF2-40B4-BE49-F238E27FC236}">
                <a16:creationId xmlns:a16="http://schemas.microsoft.com/office/drawing/2014/main" id="{B4AF7086-ADE0-2649-972B-360A5EEFDECA}"/>
              </a:ext>
            </a:extLst>
          </p:cNvPr>
          <p:cNvSpPr>
            <a:spLocks noGrp="1"/>
          </p:cNvSpPr>
          <p:nvPr>
            <p:ph idx="1"/>
          </p:nvPr>
        </p:nvSpPr>
        <p:spPr/>
        <p:txBody>
          <a:bodyPr>
            <a:normAutofit fontScale="92500"/>
          </a:bodyPr>
          <a:lstStyle/>
          <a:p>
            <a:pPr lvl="1" algn="just">
              <a:lnSpc>
                <a:spcPct val="150000"/>
              </a:lnSpc>
            </a:pPr>
            <a:r>
              <a:rPr lang="pt-BR" sz="1800" dirty="0">
                <a:solidFill>
                  <a:srgbClr val="000000"/>
                </a:solidFill>
                <a:effectLst/>
                <a:latin typeface="Calibri" panose="020F0502020204030204" pitchFamily="34" charset="0"/>
                <a:ea typeface="Calibri" panose="020F0502020204030204" pitchFamily="34" charset="0"/>
              </a:rPr>
              <a:t>Os proponentes da cibernética acreditavam piamente que futuros sistemas digitais seriam capazes de carregar, assimilar, replicar, reproduzir à vontade, além de simular e imitar tudo que é humano.</a:t>
            </a:r>
          </a:p>
          <a:p>
            <a:pPr lvl="2" algn="just">
              <a:lnSpc>
                <a:spcPct val="150000"/>
              </a:lnSpc>
            </a:pPr>
            <a:r>
              <a:rPr lang="pt-BR" sz="1800" dirty="0">
                <a:solidFill>
                  <a:srgbClr val="000000"/>
                </a:solidFill>
                <a:effectLst/>
                <a:latin typeface="Calibri" panose="020F0502020204030204" pitchFamily="34" charset="0"/>
                <a:ea typeface="Calibri" panose="020F0502020204030204" pitchFamily="34" charset="0"/>
              </a:rPr>
              <a:t>Essas máquinas inteligentes não estavam disponíveis à época que as Conferências </a:t>
            </a:r>
            <a:r>
              <a:rPr lang="pt-BR" sz="1800" dirty="0" err="1">
                <a:solidFill>
                  <a:srgbClr val="000000"/>
                </a:solidFill>
                <a:effectLst/>
                <a:latin typeface="Calibri" panose="020F0502020204030204" pitchFamily="34" charset="0"/>
                <a:ea typeface="Calibri" panose="020F0502020204030204" pitchFamily="34" charset="0"/>
              </a:rPr>
              <a:t>Macy</a:t>
            </a:r>
            <a:r>
              <a:rPr lang="pt-BR" sz="1800" dirty="0">
                <a:solidFill>
                  <a:srgbClr val="000000"/>
                </a:solidFill>
                <a:effectLst/>
                <a:latin typeface="Calibri" panose="020F0502020204030204" pitchFamily="34" charset="0"/>
                <a:ea typeface="Calibri" panose="020F0502020204030204" pitchFamily="34" charset="0"/>
              </a:rPr>
              <a:t> foram realizadas (e, claramente, elas não existem ainda hoje), mas, assim como os profetas contemporâneos da inteligência artificial, alguns membros do movimento cibernético pareciam acreditar que isso era apenas questão de tempo, apenas uma questão de desenvolvimento tecnológico.</a:t>
            </a:r>
          </a:p>
          <a:p>
            <a:pPr lvl="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Usando arcabouço teórico similar, vários programas de pesquisa – incluindo a inteligência artificial forte, que tem em comum o fato de nunca terem realizado as suas extravagantes promessas – foram criados com o objetivo explícito de criar máquinas inspiradas no cérebro ou, no mínimo, simular o comportamento fisiológico de cérebros animais usando supercomputadores. </a:t>
            </a:r>
          </a:p>
          <a:p>
            <a:pPr marL="0" lvl="0" indent="0" algn="just">
              <a:lnSpc>
                <a:spcPct val="150000"/>
              </a:lnSpc>
              <a:spcAft>
                <a:spcPts val="210"/>
              </a:spcAft>
              <a:buNone/>
            </a:pP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0E156E3E-ABF2-A043-99C1-FEA645C17ADF}"/>
              </a:ext>
            </a:extLst>
          </p:cNvPr>
          <p:cNvSpPr>
            <a:spLocks noGrp="1"/>
          </p:cNvSpPr>
          <p:nvPr>
            <p:ph type="sldNum" sz="quarter" idx="12"/>
          </p:nvPr>
        </p:nvSpPr>
        <p:spPr/>
        <p:txBody>
          <a:bodyPr/>
          <a:lstStyle/>
          <a:p>
            <a:fld id="{84A9FA74-9E50-F740-840A-3D4BF568DC85}" type="slidenum">
              <a:rPr lang="pt-BR" smtClean="0"/>
              <a:t>22</a:t>
            </a:fld>
            <a:endParaRPr lang="pt-BR"/>
          </a:p>
        </p:txBody>
      </p:sp>
    </p:spTree>
    <p:extLst>
      <p:ext uri="{BB962C8B-B14F-4D97-AF65-F5344CB8AC3E}">
        <p14:creationId xmlns:p14="http://schemas.microsoft.com/office/powerpoint/2010/main" val="2079484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FF1F5C-9DD5-A243-8781-8F6CE515E3B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B677EC7-A813-4D4E-95F4-C12C7740A217}"/>
              </a:ext>
            </a:extLst>
          </p:cNvPr>
          <p:cNvSpPr>
            <a:spLocks noGrp="1"/>
          </p:cNvSpPr>
          <p:nvPr>
            <p:ph idx="1"/>
          </p:nvPr>
        </p:nvSpPr>
        <p:spPr/>
        <p:txBody>
          <a:bodyPr>
            <a:noAutofit/>
          </a:bodyPr>
          <a:lstStyle/>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Os programas incluem o Projeto Cérebro da IBM e o Projeto do Cérebro Humano da Comunidade Europeia. </a:t>
            </a:r>
          </a:p>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Em 1968, Marvin </a:t>
            </a:r>
            <a:r>
              <a:rPr lang="pt-BR" sz="2000" dirty="0" err="1">
                <a:solidFill>
                  <a:srgbClr val="000000"/>
                </a:solidFill>
                <a:effectLst/>
                <a:latin typeface="Calibri" panose="020F0502020204030204" pitchFamily="34" charset="0"/>
                <a:ea typeface="Calibri" panose="020F0502020204030204" pitchFamily="34" charset="0"/>
              </a:rPr>
              <a:t>Minsky</a:t>
            </a:r>
            <a:r>
              <a:rPr lang="pt-BR" sz="2000" dirty="0">
                <a:solidFill>
                  <a:srgbClr val="000000"/>
                </a:solidFill>
                <a:effectLst/>
                <a:latin typeface="Calibri" panose="020F0502020204030204" pitchFamily="34" charset="0"/>
                <a:ea typeface="Calibri" panose="020F0502020204030204" pitchFamily="34" charset="0"/>
              </a:rPr>
              <a:t>, então diretor do laboratório de inteligência artificial do MIT, anunciou: </a:t>
            </a:r>
          </a:p>
          <a:p>
            <a:pPr marL="1200150" lvl="2" indent="-285750" algn="just">
              <a:lnSpc>
                <a:spcPct val="150000"/>
              </a:lnSpc>
              <a:buFont typeface="Courier New" panose="02070309020205020404" pitchFamily="49" charset="0"/>
              <a:buChar char="o"/>
            </a:pPr>
            <a:r>
              <a:rPr lang="pt-BR" dirty="0">
                <a:solidFill>
                  <a:srgbClr val="000000"/>
                </a:solidFill>
                <a:effectLst/>
                <a:latin typeface="Calibri" panose="020F0502020204030204" pitchFamily="34" charset="0"/>
                <a:ea typeface="Calibri" panose="020F0502020204030204" pitchFamily="34" charset="0"/>
              </a:rPr>
              <a:t>“Em uma geração, teremos computadores inteligentes como HAL do filme 2001: uma odisseia no espaço”. </a:t>
            </a:r>
          </a:p>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Decerto, essa predição nunca se materializou e, recentemente, </a:t>
            </a:r>
          </a:p>
          <a:p>
            <a:pPr marL="1200150" lvl="2" indent="-285750" algn="just">
              <a:lnSpc>
                <a:spcPct val="150000"/>
              </a:lnSpc>
              <a:buFont typeface="Courier New" panose="02070309020205020404" pitchFamily="49" charset="0"/>
              <a:buChar char="o"/>
            </a:pPr>
            <a:r>
              <a:rPr lang="pt-BR" b="1" dirty="0" err="1">
                <a:solidFill>
                  <a:srgbClr val="FF0000"/>
                </a:solidFill>
                <a:effectLst/>
                <a:latin typeface="Calibri" panose="020F0502020204030204" pitchFamily="34" charset="0"/>
                <a:ea typeface="Calibri" panose="020F0502020204030204" pitchFamily="34" charset="0"/>
              </a:rPr>
              <a:t>Minsky</a:t>
            </a:r>
            <a:r>
              <a:rPr lang="pt-BR" b="1" dirty="0">
                <a:solidFill>
                  <a:srgbClr val="FF0000"/>
                </a:solidFill>
                <a:effectLst/>
                <a:latin typeface="Calibri" panose="020F0502020204030204" pitchFamily="34" charset="0"/>
                <a:ea typeface="Calibri" panose="020F0502020204030204" pitchFamily="34" charset="0"/>
              </a:rPr>
              <a:t> declarou que programas para simular o cérebro têm bem pouca chance de atingirem qualquer tipo de sucesso.</a:t>
            </a:r>
            <a:endParaRPr lang="pt-BR"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63DA1C63-382D-CE48-B5E3-8A5BE9815862}"/>
              </a:ext>
            </a:extLst>
          </p:cNvPr>
          <p:cNvSpPr>
            <a:spLocks noGrp="1"/>
          </p:cNvSpPr>
          <p:nvPr>
            <p:ph type="sldNum" sz="quarter" idx="12"/>
          </p:nvPr>
        </p:nvSpPr>
        <p:spPr/>
        <p:txBody>
          <a:bodyPr/>
          <a:lstStyle/>
          <a:p>
            <a:fld id="{84A9FA74-9E50-F740-840A-3D4BF568DC85}" type="slidenum">
              <a:rPr lang="pt-BR" smtClean="0"/>
              <a:t>23</a:t>
            </a:fld>
            <a:endParaRPr lang="pt-BR"/>
          </a:p>
        </p:txBody>
      </p:sp>
    </p:spTree>
    <p:extLst>
      <p:ext uri="{BB962C8B-B14F-4D97-AF65-F5344CB8AC3E}">
        <p14:creationId xmlns:p14="http://schemas.microsoft.com/office/powerpoint/2010/main" val="2146570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939099-DBB6-AE41-9B0E-3D45B21B5614}"/>
              </a:ext>
            </a:extLst>
          </p:cNvPr>
          <p:cNvSpPr>
            <a:spLocks noGrp="1"/>
          </p:cNvSpPr>
          <p:nvPr>
            <p:ph type="title"/>
          </p:nvPr>
        </p:nvSpPr>
        <p:spPr/>
        <p:txBody>
          <a:bodyPr>
            <a:noAutofit/>
          </a:bodyPr>
          <a:lstStyle/>
          <a:p>
            <a:pPr algn="ctr"/>
            <a:r>
              <a:rPr lang="pt-BR" sz="2000" b="1" dirty="0">
                <a:solidFill>
                  <a:srgbClr val="00B050"/>
                </a:solidFill>
                <a:effectLst/>
                <a:latin typeface="Calibri" panose="020F0502020204030204" pitchFamily="34" charset="0"/>
                <a:ea typeface="Calibri" panose="020F0502020204030204" pitchFamily="34" charset="0"/>
              </a:rPr>
              <a:t>O PRÓPRIO SHANON ERA CONTRÁRIO AO USO DE SUA TEORIA PARA OS SERES HUMANOS </a:t>
            </a:r>
            <a:br>
              <a:rPr lang="pt-BR" sz="2000" b="1" dirty="0">
                <a:solidFill>
                  <a:srgbClr val="00B050"/>
                </a:solidFill>
                <a:effectLst/>
                <a:latin typeface="Calibri" panose="020F0502020204030204" pitchFamily="34" charset="0"/>
                <a:ea typeface="Calibri" panose="020F0502020204030204" pitchFamily="34" charset="0"/>
              </a:rPr>
            </a:br>
            <a:br>
              <a:rPr lang="pt-BR" sz="2000" b="1" dirty="0">
                <a:solidFill>
                  <a:srgbClr val="FF0000"/>
                </a:solidFill>
                <a:effectLst/>
                <a:latin typeface="Calibri" panose="020F0502020204030204" pitchFamily="34" charset="0"/>
                <a:ea typeface="Calibri" panose="020F0502020204030204" pitchFamily="34" charset="0"/>
              </a:rPr>
            </a:br>
            <a:r>
              <a:rPr lang="pt-BR" sz="2000" b="1" dirty="0">
                <a:solidFill>
                  <a:srgbClr val="FF0000"/>
                </a:solidFill>
                <a:effectLst/>
                <a:latin typeface="Calibri" panose="020F0502020204030204" pitchFamily="34" charset="0"/>
                <a:ea typeface="Calibri" panose="020F0502020204030204" pitchFamily="34" charset="0"/>
              </a:rPr>
              <a:t>(para os quais</a:t>
            </a:r>
            <a:r>
              <a:rPr lang="pt-BR" sz="2000" b="1" dirty="0">
                <a:solidFill>
                  <a:srgbClr val="FF0000"/>
                </a:solidFill>
                <a:latin typeface="Calibri" panose="020F0502020204030204" pitchFamily="34" charset="0"/>
                <a:ea typeface="Calibri" panose="020F0502020204030204" pitchFamily="34" charset="0"/>
              </a:rPr>
              <a:t>, toda informação, necessita </a:t>
            </a:r>
            <a:br>
              <a:rPr lang="pt-BR" sz="2000" b="1" dirty="0">
                <a:solidFill>
                  <a:srgbClr val="FF0000"/>
                </a:solidFill>
                <a:latin typeface="Calibri" panose="020F0502020204030204" pitchFamily="34" charset="0"/>
                <a:ea typeface="Calibri" panose="020F0502020204030204" pitchFamily="34" charset="0"/>
              </a:rPr>
            </a:br>
            <a:r>
              <a:rPr lang="pt-BR" sz="2000" b="1" dirty="0">
                <a:solidFill>
                  <a:srgbClr val="FF0000"/>
                </a:solidFill>
                <a:latin typeface="Calibri" panose="020F0502020204030204" pitchFamily="34" charset="0"/>
                <a:ea typeface="Calibri" panose="020F0502020204030204" pitchFamily="34" charset="0"/>
              </a:rPr>
              <a:t>de significado, contexto, semântica, história, para ser utilizada)</a:t>
            </a:r>
            <a:endParaRPr lang="pt-BR" sz="2000" dirty="0">
              <a:solidFill>
                <a:srgbClr val="FF0000"/>
              </a:solidFill>
            </a:endParaRPr>
          </a:p>
        </p:txBody>
      </p:sp>
      <p:sp>
        <p:nvSpPr>
          <p:cNvPr id="3" name="Espaço Reservado para Conteúdo 2">
            <a:extLst>
              <a:ext uri="{FF2B5EF4-FFF2-40B4-BE49-F238E27FC236}">
                <a16:creationId xmlns:a16="http://schemas.microsoft.com/office/drawing/2014/main" id="{69A05F89-91AF-2A4D-AE98-5EB8B9733EF2}"/>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Hayles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revela no livro já citado que Claude Shannon não era entusiasta da ideia de extrapolar a sua definição bem focada de informação para outros campos em que há comunicação entre elementos.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rPr>
              <a:t>Como a história provou, Shannon estava absolutamente correto em levantar essa palavra de precaução.</a:t>
            </a:r>
          </a:p>
          <a:p>
            <a:pPr marL="800100" lvl="1" indent="-342900" algn="just">
              <a:lnSpc>
                <a:spcPct val="150000"/>
              </a:lnSpc>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rPr>
              <a:t>Afinal, a sua definição de informação não trazia consigo nenhuma explicação para o significado, o contexto ou a semântica de uma mensagem, tampouco para a dependência do meio de transmissão e estocagem. </a:t>
            </a:r>
            <a:endParaRPr lang="pt-BR" sz="1800" b="1" dirty="0">
              <a:solidFill>
                <a:srgbClr val="FF0000"/>
              </a:solidFill>
              <a:latin typeface="Calibri" panose="020F0502020204030204" pitchFamily="34" charset="0"/>
              <a:ea typeface="Calibri" panose="020F0502020204030204" pitchFamily="34" charset="0"/>
            </a:endParaRP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rPr>
              <a:t>Além disso, ao se valer exclusivamente da lógica binária e da síntese digital rígida, que facilitava demais a implementação de algoritmos em máquinas digitais, Shannon também distanciou a sua criação da riqueza de semântica e da dependência contextual do pensamento humano e do funcionamento do cérebro.</a:t>
            </a:r>
          </a:p>
          <a:p>
            <a:endParaRPr lang="pt-BR" dirty="0"/>
          </a:p>
        </p:txBody>
      </p:sp>
      <p:sp>
        <p:nvSpPr>
          <p:cNvPr id="4" name="Espaço Reservado para Número de Slide 3">
            <a:extLst>
              <a:ext uri="{FF2B5EF4-FFF2-40B4-BE49-F238E27FC236}">
                <a16:creationId xmlns:a16="http://schemas.microsoft.com/office/drawing/2014/main" id="{C04CFBCC-3407-C541-9545-8217D3E55D19}"/>
              </a:ext>
            </a:extLst>
          </p:cNvPr>
          <p:cNvSpPr>
            <a:spLocks noGrp="1"/>
          </p:cNvSpPr>
          <p:nvPr>
            <p:ph type="sldNum" sz="quarter" idx="12"/>
          </p:nvPr>
        </p:nvSpPr>
        <p:spPr/>
        <p:txBody>
          <a:bodyPr/>
          <a:lstStyle/>
          <a:p>
            <a:fld id="{84A9FA74-9E50-F740-840A-3D4BF568DC85}" type="slidenum">
              <a:rPr lang="pt-BR" smtClean="0"/>
              <a:t>24</a:t>
            </a:fld>
            <a:endParaRPr lang="pt-BR"/>
          </a:p>
        </p:txBody>
      </p:sp>
    </p:spTree>
    <p:extLst>
      <p:ext uri="{BB962C8B-B14F-4D97-AF65-F5344CB8AC3E}">
        <p14:creationId xmlns:p14="http://schemas.microsoft.com/office/powerpoint/2010/main" val="4656586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59DCFF-D64F-9C4D-8233-142EE9133865}"/>
              </a:ext>
            </a:extLst>
          </p:cNvPr>
          <p:cNvSpPr>
            <a:spLocks noGrp="1"/>
          </p:cNvSpPr>
          <p:nvPr>
            <p:ph type="title"/>
          </p:nvPr>
        </p:nvSpPr>
        <p:spPr/>
        <p:txBody>
          <a:bodyPr>
            <a:normAutofit fontScale="90000"/>
          </a:bodyPr>
          <a:lstStyle/>
          <a:p>
            <a:pPr algn="ctr"/>
            <a:r>
              <a:rPr lang="pt-BR" sz="1800" b="1" dirty="0">
                <a:solidFill>
                  <a:srgbClr val="00B050"/>
                </a:solidFill>
                <a:effectLst/>
                <a:latin typeface="Calibri" panose="020F0502020204030204" pitchFamily="34" charset="0"/>
                <a:ea typeface="Calibri" panose="020F0502020204030204" pitchFamily="34" charset="0"/>
              </a:rPr>
              <a:t>OS NEUROCIENTISTAS SABEM QUE É IMPOSSÍVEL REPLICAR O CÉREBRO HUMANO COM UMA MÁQUINA DE TURING... </a:t>
            </a:r>
            <a:br>
              <a:rPr lang="pt-BR" sz="1800" b="1" dirty="0">
                <a:solidFill>
                  <a:srgbClr val="00B050"/>
                </a:solidFill>
                <a:effectLst/>
                <a:latin typeface="Calibri" panose="020F0502020204030204" pitchFamily="34" charset="0"/>
                <a:ea typeface="Calibri" panose="020F0502020204030204" pitchFamily="34" charset="0"/>
              </a:rPr>
            </a:br>
            <a:br>
              <a:rPr lang="pt-BR" sz="2000" b="1" dirty="0">
                <a:solidFill>
                  <a:srgbClr val="00B050"/>
                </a:solidFill>
                <a:effectLst/>
                <a:latin typeface="Calibri" panose="020F0502020204030204" pitchFamily="34" charset="0"/>
                <a:ea typeface="Calibri" panose="020F0502020204030204" pitchFamily="34" charset="0"/>
              </a:rPr>
            </a:br>
            <a:r>
              <a:rPr lang="pt-BR" sz="2000" b="1" dirty="0">
                <a:solidFill>
                  <a:srgbClr val="00B050"/>
                </a:solidFill>
                <a:effectLst/>
                <a:latin typeface="Calibri" panose="020F0502020204030204" pitchFamily="34" charset="0"/>
                <a:ea typeface="Calibri" panose="020F0502020204030204" pitchFamily="34" charset="0"/>
              </a:rPr>
              <a:t>OS SISTEMAS COMPLEXOS NÃO SÃO A SOMA DE SUAS PARTES </a:t>
            </a:r>
            <a:br>
              <a:rPr lang="pt-BR" sz="2000" b="1" dirty="0">
                <a:solidFill>
                  <a:srgbClr val="00B050"/>
                </a:solidFill>
                <a:effectLst/>
                <a:latin typeface="Calibri" panose="020F0502020204030204" pitchFamily="34" charset="0"/>
                <a:ea typeface="Calibri" panose="020F0502020204030204" pitchFamily="34" charset="0"/>
              </a:rPr>
            </a:br>
            <a:r>
              <a:rPr lang="pt-BR" sz="1800" b="1" dirty="0">
                <a:solidFill>
                  <a:srgbClr val="00B050"/>
                </a:solidFill>
                <a:effectLst/>
                <a:latin typeface="Calibri" panose="020F0502020204030204" pitchFamily="34" charset="0"/>
                <a:ea typeface="Calibri" panose="020F0502020204030204" pitchFamily="34" charset="0"/>
              </a:rPr>
              <a:t>(pois envolvem propriedades globais, contexto, </a:t>
            </a:r>
            <a:r>
              <a:rPr lang="pt-BR" sz="1800" b="1" dirty="0">
                <a:solidFill>
                  <a:srgbClr val="00B050"/>
                </a:solidFill>
                <a:latin typeface="Calibri" panose="020F0502020204030204" pitchFamily="34" charset="0"/>
                <a:ea typeface="Calibri" panose="020F0502020204030204" pitchFamily="34" charset="0"/>
              </a:rPr>
              <a:t>história, </a:t>
            </a:r>
            <a:br>
              <a:rPr lang="pt-BR" sz="1800" b="1" dirty="0">
                <a:solidFill>
                  <a:srgbClr val="00B050"/>
                </a:solidFill>
                <a:latin typeface="Calibri" panose="020F0502020204030204" pitchFamily="34" charset="0"/>
                <a:ea typeface="Calibri" panose="020F0502020204030204" pitchFamily="34" charset="0"/>
              </a:rPr>
            </a:br>
            <a:r>
              <a:rPr lang="pt-BR" sz="1800" b="1" dirty="0">
                <a:solidFill>
                  <a:srgbClr val="00B050"/>
                </a:solidFill>
                <a:latin typeface="Calibri" panose="020F0502020204030204" pitchFamily="34" charset="0"/>
                <a:ea typeface="Calibri" panose="020F0502020204030204" pitchFamily="34" charset="0"/>
              </a:rPr>
              <a:t>dinâmicas de determinação recíproca considerando passado-presente-futuro)</a:t>
            </a:r>
            <a:endParaRPr lang="pt-BR" sz="1800" dirty="0"/>
          </a:p>
        </p:txBody>
      </p:sp>
      <p:sp>
        <p:nvSpPr>
          <p:cNvPr id="3" name="Espaço Reservado para Conteúdo 2">
            <a:extLst>
              <a:ext uri="{FF2B5EF4-FFF2-40B4-BE49-F238E27FC236}">
                <a16:creationId xmlns:a16="http://schemas.microsoft.com/office/drawing/2014/main" id="{C6570A2C-3E0C-B842-A2A6-CBE4B9391DDD}"/>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1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Em geral, os neurocientistas acreditam que as funções cerebrais elaboradas, tanto em animais como em seres humanos, derivam de propriedades emergentes complexas do cérebro, mesmo que a origem e a natureza dessas propriedades permaneçam matéria de debate.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As propriedades emergentes são comumente consideradas atributos globais de um sistema que não resulta da descrição dos seus componentes individuais</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Tais propriedades emergentes ocorrem na natureza toda vez que elementos interagem e se juntam para formar uma entidade, como uma revoada, um cardume ou o mercado de ações.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Essas entidades são conhecidas como sistemas complexos.</a:t>
            </a:r>
            <a:r>
              <a:rPr lang="pt-BR" sz="1500"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A investigação de sistemas complexos tornou-se o foco de um grande espectro de disciplinas, tanto nas ciências naturais como em química e biologia, bem como nas ciências sociais, incluindo áreas de economia e sociologia.</a:t>
            </a:r>
            <a:endParaRPr lang="pt-BR" sz="15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6DA0AAC7-0BE0-DA4A-AD22-B33E5BF24DB1}"/>
              </a:ext>
            </a:extLst>
          </p:cNvPr>
          <p:cNvSpPr>
            <a:spLocks noGrp="1"/>
          </p:cNvSpPr>
          <p:nvPr>
            <p:ph type="sldNum" sz="quarter" idx="12"/>
          </p:nvPr>
        </p:nvSpPr>
        <p:spPr/>
        <p:txBody>
          <a:bodyPr/>
          <a:lstStyle/>
          <a:p>
            <a:fld id="{84A9FA74-9E50-F740-840A-3D4BF568DC85}" type="slidenum">
              <a:rPr lang="pt-BR" smtClean="0"/>
              <a:t>25</a:t>
            </a:fld>
            <a:endParaRPr lang="pt-BR"/>
          </a:p>
        </p:txBody>
      </p:sp>
    </p:spTree>
    <p:extLst>
      <p:ext uri="{BB962C8B-B14F-4D97-AF65-F5344CB8AC3E}">
        <p14:creationId xmlns:p14="http://schemas.microsoft.com/office/powerpoint/2010/main" val="27762490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5EF8D7-29A4-724A-9631-24CDD9378976}"/>
              </a:ext>
            </a:extLst>
          </p:cNvPr>
          <p:cNvSpPr>
            <a:spLocks noGrp="1"/>
          </p:cNvSpPr>
          <p:nvPr>
            <p:ph type="title"/>
          </p:nvPr>
        </p:nvSpPr>
        <p:spPr/>
        <p:txBody>
          <a:bodyPr>
            <a:normAutofit/>
          </a:bodyPr>
          <a:lstStyle/>
          <a:p>
            <a:r>
              <a:rPr lang="pt-BR" sz="4400" b="1" dirty="0">
                <a:solidFill>
                  <a:srgbClr val="00B050"/>
                </a:solidFill>
                <a:effectLst/>
                <a:latin typeface="Calibri" panose="020F0502020204030204" pitchFamily="34" charset="0"/>
                <a:ea typeface="Calibri" panose="020F0502020204030204" pitchFamily="34" charset="0"/>
              </a:rPr>
              <a:t>O CÉREBRO DE ANIMAIS SÃO SISTEMAS AUTOADAPTATIVOS COMPLEXOS</a:t>
            </a:r>
            <a:endParaRPr lang="pt-BR" dirty="0"/>
          </a:p>
        </p:txBody>
      </p:sp>
      <p:sp>
        <p:nvSpPr>
          <p:cNvPr id="3" name="Espaço Reservado para Conteúdo 2">
            <a:extLst>
              <a:ext uri="{FF2B5EF4-FFF2-40B4-BE49-F238E27FC236}">
                <a16:creationId xmlns:a16="http://schemas.microsoft.com/office/drawing/2014/main" id="{F5FEE6E3-3974-E046-81E3-411760804C08}"/>
              </a:ext>
            </a:extLst>
          </p:cNvPr>
          <p:cNvSpPr>
            <a:spLocks noGrp="1"/>
          </p:cNvSpPr>
          <p:nvPr>
            <p:ph idx="1"/>
          </p:nvPr>
        </p:nvSpPr>
        <p:spPr/>
        <p:txBody>
          <a:bodyPr/>
          <a:lstStyle/>
          <a:p>
            <a:pPr marL="342900" lvl="0" indent="-342900" algn="just">
              <a:lnSpc>
                <a:spcPct val="150000"/>
              </a:lnSpc>
              <a:buFont typeface="Symbol" pitchFamily="2" charset="2"/>
              <a:buChar char=""/>
            </a:pPr>
            <a:r>
              <a:rPr lang="pt-BR" sz="20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 cérebro de animais é exemplo típico de sistemas complexos. </a:t>
            </a:r>
            <a:endParaRPr lang="pt-B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2000" b="1" dirty="0">
                <a:solidFill>
                  <a:srgbClr val="FF0000"/>
                </a:solidFill>
                <a:effectLst/>
                <a:latin typeface="Calibri" panose="020F0502020204030204" pitchFamily="34" charset="0"/>
                <a:ea typeface="Calibri" panose="020F0502020204030204" pitchFamily="34" charset="0"/>
              </a:rPr>
              <a:t>O comportamento cerebral complexo, todavia, estende-se ao longo dos seus múltiplos níveis de organização, isto é, molecular, celular, circuitos neurais, até o nível do sistema nervoso como um todo. </a:t>
            </a:r>
            <a:endParaRPr lang="pt-BR" sz="20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2000" b="1" dirty="0">
                <a:solidFill>
                  <a:srgbClr val="FF0000"/>
                </a:solidFill>
                <a:effectLst/>
                <a:latin typeface="Calibri" panose="020F0502020204030204" pitchFamily="34" charset="0"/>
                <a:ea typeface="Calibri" panose="020F0502020204030204" pitchFamily="34" charset="0"/>
              </a:rPr>
              <a:t>Para ser preciso na descrição do cérebro de um animal particular, devemos incluir na definição da sua complexidade as trocas que o sistema nervoso realiza com entidades exteriores, como o ambiente à volta e os outros cérebros com que interage, uma vez que estas interações modificam continuamente o cérebro investigado.</a:t>
            </a:r>
            <a:endParaRPr lang="pt-BR" sz="20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5CD9685F-7D1E-FB49-8C59-96151892D2A1}"/>
              </a:ext>
            </a:extLst>
          </p:cNvPr>
          <p:cNvSpPr>
            <a:spLocks noGrp="1"/>
          </p:cNvSpPr>
          <p:nvPr>
            <p:ph type="sldNum" sz="quarter" idx="12"/>
          </p:nvPr>
        </p:nvSpPr>
        <p:spPr/>
        <p:txBody>
          <a:bodyPr/>
          <a:lstStyle/>
          <a:p>
            <a:fld id="{84A9FA74-9E50-F740-840A-3D4BF568DC85}" type="slidenum">
              <a:rPr lang="pt-BR" smtClean="0"/>
              <a:t>26</a:t>
            </a:fld>
            <a:endParaRPr lang="pt-BR"/>
          </a:p>
        </p:txBody>
      </p:sp>
    </p:spTree>
    <p:extLst>
      <p:ext uri="{BB962C8B-B14F-4D97-AF65-F5344CB8AC3E}">
        <p14:creationId xmlns:p14="http://schemas.microsoft.com/office/powerpoint/2010/main" val="3715414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653372-CA0C-D44A-BB2E-ED196712845D}"/>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O cérebro humano é um sistema </a:t>
            </a:r>
            <a:r>
              <a:rPr lang="pt-BR" sz="3200" b="1" dirty="0" err="1">
                <a:solidFill>
                  <a:srgbClr val="00B050"/>
                </a:solidFill>
                <a:latin typeface="Times New Roman" panose="02020603050405020304" pitchFamily="18" charset="0"/>
                <a:cs typeface="Times New Roman" panose="02020603050405020304" pitchFamily="18" charset="0"/>
              </a:rPr>
              <a:t>autoadaptativo</a:t>
            </a:r>
            <a:r>
              <a:rPr lang="pt-BR" sz="3200" b="1" dirty="0">
                <a:solidFill>
                  <a:srgbClr val="00B050"/>
                </a:solidFill>
                <a:latin typeface="Times New Roman" panose="02020603050405020304" pitchFamily="18" charset="0"/>
                <a:cs typeface="Times New Roman" panose="02020603050405020304" pitchFamily="18" charset="0"/>
              </a:rPr>
              <a:t> complexo</a:t>
            </a:r>
          </a:p>
        </p:txBody>
      </p:sp>
      <p:sp>
        <p:nvSpPr>
          <p:cNvPr id="3" name="Espaço Reservado para Conteúdo 2">
            <a:extLst>
              <a:ext uri="{FF2B5EF4-FFF2-40B4-BE49-F238E27FC236}">
                <a16:creationId xmlns:a16="http://schemas.microsoft.com/office/drawing/2014/main" id="{556C3F52-97DD-A645-AABC-9B348D9D574E}"/>
              </a:ext>
            </a:extLst>
          </p:cNvPr>
          <p:cNvSpPr>
            <a:spLocks noGrp="1"/>
          </p:cNvSpPr>
          <p:nvPr>
            <p:ph idx="1"/>
          </p:nvPr>
        </p:nvSpPr>
        <p:spPr/>
        <p:txBody>
          <a:bodyPr>
            <a:noAutofit/>
          </a:bodyPr>
          <a:lstStyle/>
          <a:p>
            <a:pPr marL="342900" lvl="0" indent="-342900" algn="just">
              <a:lnSpc>
                <a:spcPct val="150000"/>
              </a:lnSpc>
              <a:buFont typeface="Symbol" pitchFamily="2" charset="2"/>
              <a:buChar char=""/>
            </a:pPr>
            <a:r>
              <a:rPr lang="pt-BR"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Cérebros também exibem plasticidade; a informação produz eficiência causal em um cérebro humano ao induzir a reconfiguração da sua estrutura e função, criando uma integração recursiva perpétua entre a informação e a massa orgânica que define o nosso sistema nervoso central. </a:t>
            </a:r>
          </a:p>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Essa é a razão pela qual neurocientistas se referem ao cérebro humano como um sistema </a:t>
            </a:r>
            <a:r>
              <a:rPr lang="pt-BR" sz="2000" dirty="0" err="1">
                <a:solidFill>
                  <a:srgbClr val="000000"/>
                </a:solidFill>
                <a:effectLst/>
                <a:latin typeface="Calibri" panose="020F0502020204030204" pitchFamily="34" charset="0"/>
                <a:ea typeface="Calibri" panose="020F0502020204030204" pitchFamily="34" charset="0"/>
              </a:rPr>
              <a:t>autoadaptativo</a:t>
            </a:r>
            <a:r>
              <a:rPr lang="pt-BR" sz="2000" dirty="0">
                <a:solidFill>
                  <a:srgbClr val="000000"/>
                </a:solidFill>
                <a:effectLst/>
                <a:latin typeface="Calibri" panose="020F0502020204030204" pitchFamily="34" charset="0"/>
                <a:ea typeface="Calibri" panose="020F0502020204030204" pitchFamily="34" charset="0"/>
              </a:rPr>
              <a:t> complexo. </a:t>
            </a:r>
          </a:p>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Vale ressaltar que as principais características inerentes a um sistema </a:t>
            </a:r>
            <a:r>
              <a:rPr lang="pt-BR" sz="2000" dirty="0" err="1">
                <a:solidFill>
                  <a:srgbClr val="000000"/>
                </a:solidFill>
                <a:effectLst/>
                <a:latin typeface="Calibri" panose="020F0502020204030204" pitchFamily="34" charset="0"/>
                <a:ea typeface="Calibri" panose="020F0502020204030204" pitchFamily="34" charset="0"/>
              </a:rPr>
              <a:t>autoadaptativo</a:t>
            </a:r>
            <a:r>
              <a:rPr lang="pt-BR" sz="2000" dirty="0">
                <a:solidFill>
                  <a:srgbClr val="000000"/>
                </a:solidFill>
                <a:effectLst/>
                <a:latin typeface="Calibri" panose="020F0502020204030204" pitchFamily="34" charset="0"/>
                <a:ea typeface="Calibri" panose="020F0502020204030204" pitchFamily="34" charset="0"/>
              </a:rPr>
              <a:t> complexo são aquelas que reduzem significativamente a nossa capacidade de prever ou simular de forma acurada o seu comportamento dinâmico. </a:t>
            </a:r>
          </a:p>
        </p:txBody>
      </p:sp>
      <p:sp>
        <p:nvSpPr>
          <p:cNvPr id="4" name="Espaço Reservado para Número de Slide 3">
            <a:extLst>
              <a:ext uri="{FF2B5EF4-FFF2-40B4-BE49-F238E27FC236}">
                <a16:creationId xmlns:a16="http://schemas.microsoft.com/office/drawing/2014/main" id="{AF24C0BD-72C9-E346-A5D1-2495379FB8AD}"/>
              </a:ext>
            </a:extLst>
          </p:cNvPr>
          <p:cNvSpPr>
            <a:spLocks noGrp="1"/>
          </p:cNvSpPr>
          <p:nvPr>
            <p:ph type="sldNum" sz="quarter" idx="12"/>
          </p:nvPr>
        </p:nvSpPr>
        <p:spPr/>
        <p:txBody>
          <a:bodyPr/>
          <a:lstStyle/>
          <a:p>
            <a:fld id="{84A9FA74-9E50-F740-840A-3D4BF568DC85}" type="slidenum">
              <a:rPr lang="pt-BR" smtClean="0"/>
              <a:t>27</a:t>
            </a:fld>
            <a:endParaRPr lang="pt-BR"/>
          </a:p>
        </p:txBody>
      </p:sp>
    </p:spTree>
    <p:extLst>
      <p:ext uri="{BB962C8B-B14F-4D97-AF65-F5344CB8AC3E}">
        <p14:creationId xmlns:p14="http://schemas.microsoft.com/office/powerpoint/2010/main" val="3450590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98B943-D4AE-D24E-B9BF-5CCA95A0B473}"/>
              </a:ext>
            </a:extLst>
          </p:cNvPr>
          <p:cNvSpPr>
            <a:spLocks noGrp="1"/>
          </p:cNvSpPr>
          <p:nvPr>
            <p:ph type="title"/>
          </p:nvPr>
        </p:nvSpPr>
        <p:spPr/>
        <p:txBody>
          <a:bodyPr>
            <a:noAutofit/>
          </a:bodyPr>
          <a:lstStyle/>
          <a:p>
            <a:pPr algn="ctr"/>
            <a:r>
              <a:rPr lang="pt-BR" sz="2000" b="1" dirty="0" err="1">
                <a:solidFill>
                  <a:srgbClr val="00B050"/>
                </a:solidFill>
                <a:latin typeface="Times New Roman" panose="02020603050405020304" pitchFamily="18" charset="0"/>
                <a:cs typeface="Times New Roman" panose="02020603050405020304" pitchFamily="18" charset="0"/>
              </a:rPr>
              <a:t>Poincaré</a:t>
            </a:r>
            <a:r>
              <a:rPr lang="pt-BR" sz="2000" b="1" dirty="0">
                <a:solidFill>
                  <a:srgbClr val="00B050"/>
                </a:solidFill>
                <a:latin typeface="Times New Roman" panose="02020603050405020304" pitchFamily="18" charset="0"/>
                <a:cs typeface="Times New Roman" panose="02020603050405020304" pitchFamily="18" charset="0"/>
              </a:rPr>
              <a:t> provou que nenhum sistema pode ser previsível (predito) </a:t>
            </a:r>
            <a:br>
              <a:rPr lang="pt-BR" sz="2000" b="1" dirty="0">
                <a:solidFill>
                  <a:srgbClr val="00B050"/>
                </a:solidFill>
                <a:latin typeface="Times New Roman" panose="02020603050405020304" pitchFamily="18" charset="0"/>
                <a:cs typeface="Times New Roman" panose="02020603050405020304" pitchFamily="18" charset="0"/>
              </a:rPr>
            </a:br>
            <a:r>
              <a:rPr lang="pt-BR" sz="2000" b="1" dirty="0">
                <a:solidFill>
                  <a:srgbClr val="00B050"/>
                </a:solidFill>
                <a:latin typeface="Times New Roman" panose="02020603050405020304" pitchFamily="18" charset="0"/>
                <a:cs typeface="Times New Roman" panose="02020603050405020304" pitchFamily="18" charset="0"/>
              </a:rPr>
              <a:t>em função da análise de seus elementos individuais </a:t>
            </a:r>
            <a:br>
              <a:rPr lang="pt-BR" sz="2000" b="1" dirty="0">
                <a:solidFill>
                  <a:srgbClr val="00B050"/>
                </a:solidFill>
                <a:latin typeface="Times New Roman" panose="02020603050405020304" pitchFamily="18" charset="0"/>
                <a:cs typeface="Times New Roman" panose="02020603050405020304" pitchFamily="18" charset="0"/>
              </a:rPr>
            </a:br>
            <a:br>
              <a:rPr lang="pt-BR" sz="2000" b="1" dirty="0">
                <a:solidFill>
                  <a:srgbClr val="00B050"/>
                </a:solidFill>
                <a:latin typeface="Times New Roman" panose="02020603050405020304" pitchFamily="18" charset="0"/>
                <a:cs typeface="Times New Roman" panose="02020603050405020304" pitchFamily="18" charset="0"/>
              </a:rPr>
            </a:br>
            <a:r>
              <a:rPr lang="pt-BR" sz="2000" b="1" dirty="0">
                <a:solidFill>
                  <a:srgbClr val="00B050"/>
                </a:solidFill>
                <a:latin typeface="Times New Roman" panose="02020603050405020304" pitchFamily="18" charset="0"/>
                <a:cs typeface="Times New Roman" panose="02020603050405020304" pitchFamily="18" charset="0"/>
              </a:rPr>
              <a:t>(é necessário, para isto, informações que são para além dos elementos individuais) </a:t>
            </a:r>
          </a:p>
        </p:txBody>
      </p:sp>
      <p:sp>
        <p:nvSpPr>
          <p:cNvPr id="3" name="Espaço Reservado para Conteúdo 2">
            <a:extLst>
              <a:ext uri="{FF2B5EF4-FFF2-40B4-BE49-F238E27FC236}">
                <a16:creationId xmlns:a16="http://schemas.microsoft.com/office/drawing/2014/main" id="{3D4B4690-7631-E44B-B5C3-75DF97C19BBD}"/>
              </a:ext>
            </a:extLst>
          </p:cNvPr>
          <p:cNvSpPr>
            <a:spLocks noGrp="1"/>
          </p:cNvSpPr>
          <p:nvPr>
            <p:ph idx="1"/>
          </p:nvPr>
        </p:nvSpPr>
        <p:spPr/>
        <p:txBody>
          <a:bodyPr>
            <a:normAutofit fontScale="70000" lnSpcReduction="20000"/>
          </a:bodyPr>
          <a:lstStyle/>
          <a:p>
            <a:pPr algn="just">
              <a:lnSpc>
                <a:spcPct val="150000"/>
              </a:lnSpc>
            </a:pPr>
            <a:r>
              <a:rPr lang="pt-BR" sz="2600" dirty="0">
                <a:effectLst/>
                <a:latin typeface="Calibri" panose="020F0502020204030204" pitchFamily="34" charset="0"/>
                <a:ea typeface="Calibri" panose="020F0502020204030204" pitchFamily="34" charset="0"/>
              </a:rPr>
              <a:t>Prova disso foi obtida pelo gênio matemático francês, Henri </a:t>
            </a:r>
            <a:r>
              <a:rPr lang="pt-BR" sz="2600" dirty="0" err="1">
                <a:effectLst/>
                <a:latin typeface="Calibri" panose="020F0502020204030204" pitchFamily="34" charset="0"/>
                <a:ea typeface="Calibri" panose="020F0502020204030204" pitchFamily="34" charset="0"/>
              </a:rPr>
              <a:t>Poincaré</a:t>
            </a:r>
            <a:r>
              <a:rPr lang="pt-BR" sz="2600" dirty="0">
                <a:effectLst/>
                <a:latin typeface="Calibri" panose="020F0502020204030204" pitchFamily="34" charset="0"/>
                <a:ea typeface="Calibri" panose="020F0502020204030204" pitchFamily="34" charset="0"/>
              </a:rPr>
              <a:t>. </a:t>
            </a:r>
            <a:r>
              <a:rPr lang="pt-BR" sz="2600" dirty="0">
                <a:solidFill>
                  <a:srgbClr val="FF0000"/>
                </a:solidFill>
                <a:effectLst/>
                <a:latin typeface="Calibri" panose="020F0502020204030204" pitchFamily="34" charset="0"/>
                <a:ea typeface="Calibri" panose="020F0502020204030204" pitchFamily="34" charset="0"/>
              </a:rPr>
              <a:t>Ele demonstrou que os comportamentos emergentes de um sistema composto por apenas alguns elementos interconectados – muito menos dezenas de bilhões de neurônios </a:t>
            </a:r>
            <a:r>
              <a:rPr lang="pt-BR" sz="2600" dirty="0" err="1">
                <a:solidFill>
                  <a:srgbClr val="FF0000"/>
                </a:solidFill>
                <a:effectLst/>
                <a:latin typeface="Calibri" panose="020F0502020204030204" pitchFamily="34" charset="0"/>
                <a:ea typeface="Calibri" panose="020F0502020204030204" pitchFamily="34" charset="0"/>
              </a:rPr>
              <a:t>hiperconectados</a:t>
            </a:r>
            <a:r>
              <a:rPr lang="pt-BR" sz="2600" dirty="0">
                <a:solidFill>
                  <a:srgbClr val="FF0000"/>
                </a:solidFill>
                <a:effectLst/>
                <a:latin typeface="Calibri" panose="020F0502020204030204" pitchFamily="34" charset="0"/>
                <a:ea typeface="Calibri" panose="020F0502020204030204" pitchFamily="34" charset="0"/>
              </a:rPr>
              <a:t> – não podem ser formalmente preditos por meio da análise dos seus elementos individuais. </a:t>
            </a:r>
          </a:p>
          <a:p>
            <a:pPr algn="just">
              <a:lnSpc>
                <a:spcPct val="150000"/>
              </a:lnSpc>
            </a:pPr>
            <a:r>
              <a:rPr lang="pt-BR" sz="2600" i="1" dirty="0">
                <a:effectLst/>
                <a:latin typeface="Calibri" panose="020F0502020204030204" pitchFamily="34" charset="0"/>
                <a:ea typeface="Calibri" panose="020F0502020204030204" pitchFamily="34" charset="0"/>
              </a:rPr>
              <a:t>Em um sistema complexo como o cérebro, os elementos individuais interagem de modo dinâmico uns com os outros como forma de originar novos comportamentos do sistema como um todo. </a:t>
            </a:r>
          </a:p>
          <a:p>
            <a:pPr lvl="1" algn="just">
              <a:lnSpc>
                <a:spcPct val="150000"/>
              </a:lnSpc>
            </a:pPr>
            <a:r>
              <a:rPr lang="pt-BR" sz="2600" dirty="0">
                <a:effectLst/>
                <a:latin typeface="Calibri" panose="020F0502020204030204" pitchFamily="34" charset="0"/>
                <a:ea typeface="Calibri" panose="020F0502020204030204" pitchFamily="34" charset="0"/>
              </a:rPr>
              <a:t>Em retorno, os comportamentos emergentes influenciam de forma direta os diversos elementos do sistema.</a:t>
            </a:r>
          </a:p>
          <a:p>
            <a:pPr lvl="1" algn="just">
              <a:lnSpc>
                <a:spcPct val="150000"/>
              </a:lnSpc>
            </a:pPr>
            <a:r>
              <a:rPr lang="pt-BR" sz="2600" dirty="0">
                <a:effectLst/>
                <a:latin typeface="Calibri" panose="020F0502020204030204" pitchFamily="34" charset="0"/>
                <a:ea typeface="Calibri" panose="020F0502020204030204" pitchFamily="34" charset="0"/>
              </a:rPr>
              <a:t>Assim, o cérebro elaborado dos animais, incluindo o nosso, tem que ser visto como um sistema integrado, um contínuo que processa informação como um todo e que não distingue nem software do hardware, nem memória de processamento.</a:t>
            </a:r>
          </a:p>
          <a:p>
            <a:endParaRPr lang="pt-BR" dirty="0"/>
          </a:p>
        </p:txBody>
      </p:sp>
      <p:sp>
        <p:nvSpPr>
          <p:cNvPr id="4" name="Espaço Reservado para Número de Slide 3">
            <a:extLst>
              <a:ext uri="{FF2B5EF4-FFF2-40B4-BE49-F238E27FC236}">
                <a16:creationId xmlns:a16="http://schemas.microsoft.com/office/drawing/2014/main" id="{65A5488B-970A-1742-BAF3-B4B899B12078}"/>
              </a:ext>
            </a:extLst>
          </p:cNvPr>
          <p:cNvSpPr>
            <a:spLocks noGrp="1"/>
          </p:cNvSpPr>
          <p:nvPr>
            <p:ph type="sldNum" sz="quarter" idx="12"/>
          </p:nvPr>
        </p:nvSpPr>
        <p:spPr/>
        <p:txBody>
          <a:bodyPr/>
          <a:lstStyle/>
          <a:p>
            <a:fld id="{84A9FA74-9E50-F740-840A-3D4BF568DC85}" type="slidenum">
              <a:rPr lang="pt-BR" smtClean="0"/>
              <a:t>28</a:t>
            </a:fld>
            <a:endParaRPr lang="pt-BR"/>
          </a:p>
        </p:txBody>
      </p:sp>
    </p:spTree>
    <p:extLst>
      <p:ext uri="{BB962C8B-B14F-4D97-AF65-F5344CB8AC3E}">
        <p14:creationId xmlns:p14="http://schemas.microsoft.com/office/powerpoint/2010/main" val="2957484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2D173A-1D69-0E43-96F9-352E78D9F4B1}"/>
              </a:ext>
            </a:extLst>
          </p:cNvPr>
          <p:cNvSpPr>
            <a:spLocks noGrp="1"/>
          </p:cNvSpPr>
          <p:nvPr>
            <p:ph type="title"/>
          </p:nvPr>
        </p:nvSpPr>
        <p:spPr/>
        <p:txBody>
          <a:bodyPr>
            <a:noAutofit/>
          </a:bodyPr>
          <a:lstStyle/>
          <a:p>
            <a:pPr algn="ctr"/>
            <a:r>
              <a:rPr lang="pt-BR" sz="2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O CÉREBRO SE MODIFICA AO PROCESSAR INFORMAÇÕES</a:t>
            </a:r>
            <a:br>
              <a:rPr lang="pt-BR" sz="24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br>
            <a:r>
              <a:rPr lang="pt-BR" sz="2400" b="1" dirty="0">
                <a:effectLst/>
                <a:latin typeface="Times New Roman" panose="02020603050405020304" pitchFamily="18" charset="0"/>
                <a:ea typeface="Calibri" panose="020F0502020204030204" pitchFamily="34" charset="0"/>
                <a:cs typeface="Times New Roman" panose="02020603050405020304" pitchFamily="18" charset="0"/>
              </a:rPr>
              <a:t>(nele, o </a:t>
            </a:r>
            <a:r>
              <a:rPr lang="pt-BR" sz="2400" dirty="0">
                <a:effectLst/>
                <a:latin typeface="Times New Roman" panose="02020603050405020304" pitchFamily="18" charset="0"/>
                <a:ea typeface="Calibri" panose="020F0502020204030204" pitchFamily="34" charset="0"/>
                <a:cs typeface="Times New Roman" panose="02020603050405020304" pitchFamily="18" charset="0"/>
              </a:rPr>
              <a:t>processamento da informação, como um todo, não distingue nem software do hardware, nem memória de processamento)</a:t>
            </a:r>
            <a:endParaRPr lang="pt-BR" sz="2400" dirty="0">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95850080-D959-1049-A8DE-59010E79C617}"/>
              </a:ext>
            </a:extLst>
          </p:cNvPr>
          <p:cNvSpPr>
            <a:spLocks noGrp="1"/>
          </p:cNvSpPr>
          <p:nvPr>
            <p:ph idx="1"/>
          </p:nvPr>
        </p:nvSpPr>
        <p:spPr/>
        <p:txBody>
          <a:bodyPr>
            <a:normAutofit fontScale="77500" lnSpcReduction="20000"/>
          </a:bodyPr>
          <a:lstStyle/>
          <a:p>
            <a:pPr marL="342900" lvl="0" indent="-342900" algn="just">
              <a:lnSpc>
                <a:spcPct val="150000"/>
              </a:lnSpc>
              <a:buFont typeface="Symbol" pitchFamily="2" charset="2"/>
              <a:buChar char=""/>
            </a:pP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uma das mais fascinantes passagens de seu livro, </a:t>
            </a:r>
            <a:r>
              <a:rPr lang="pt-BR"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Hayles</a:t>
            </a: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revela que, durante as Conferências </a:t>
            </a:r>
            <a:r>
              <a:rPr lang="pt-BR"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Macy</a:t>
            </a: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Donald </a:t>
            </a:r>
            <a:r>
              <a:rPr lang="pt-BR"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MacKay</a:t>
            </a: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cientista britânico, defendeu com veemência a visão de que </a:t>
            </a:r>
            <a:r>
              <a:rPr lang="pt-BR"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 recepção de informação causa modificações na mente do receptor.</a:t>
            </a: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342900" lvl="0" indent="-342900" algn="just">
              <a:lnSpc>
                <a:spcPct val="150000"/>
              </a:lnSpc>
              <a:buFont typeface="Symbol" pitchFamily="2" charset="2"/>
              <a:buChar char=""/>
            </a:pPr>
            <a:r>
              <a:rPr lang="pt-BR" sz="2800" dirty="0">
                <a:solidFill>
                  <a:srgbClr val="000000"/>
                </a:solidFill>
                <a:effectLst/>
                <a:latin typeface="Calibri" panose="020F0502020204030204" pitchFamily="34" charset="0"/>
                <a:ea typeface="Calibri" panose="020F0502020204030204" pitchFamily="34" charset="0"/>
              </a:rPr>
              <a:t>Como consequência da eficiência causal, de acordo com </a:t>
            </a:r>
            <a:r>
              <a:rPr lang="pt-BR" sz="2800" dirty="0" err="1">
                <a:solidFill>
                  <a:srgbClr val="000000"/>
                </a:solidFill>
                <a:effectLst/>
                <a:latin typeface="Calibri" panose="020F0502020204030204" pitchFamily="34" charset="0"/>
                <a:ea typeface="Calibri" panose="020F0502020204030204" pitchFamily="34" charset="0"/>
              </a:rPr>
              <a:t>MacKay</a:t>
            </a:r>
            <a:r>
              <a:rPr lang="pt-BR" sz="2800" dirty="0">
                <a:solidFill>
                  <a:srgbClr val="000000"/>
                </a:solidFill>
                <a:effectLst/>
                <a:latin typeface="Calibri" panose="020F0502020204030204" pitchFamily="34" charset="0"/>
                <a:ea typeface="Calibri" panose="020F0502020204030204" pitchFamily="34" charset="0"/>
              </a:rPr>
              <a:t>, </a:t>
            </a:r>
            <a:r>
              <a:rPr lang="pt-BR" sz="2800" dirty="0">
                <a:solidFill>
                  <a:srgbClr val="FF0000"/>
                </a:solidFill>
                <a:effectLst/>
                <a:latin typeface="Calibri" panose="020F0502020204030204" pitchFamily="34" charset="0"/>
                <a:ea typeface="Calibri" panose="020F0502020204030204" pitchFamily="34" charset="0"/>
              </a:rPr>
              <a:t>nenhuma teoria da informação verdadeiramente abrangente poderia ser formulada sem incluir uma definição e uma explicação para o modo como a informação adquire dado significado</a:t>
            </a:r>
            <a:r>
              <a:rPr lang="pt-BR" sz="28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2800" dirty="0">
                <a:solidFill>
                  <a:srgbClr val="000000"/>
                </a:solidFill>
                <a:effectLst/>
                <a:latin typeface="Calibri" panose="020F0502020204030204" pitchFamily="34" charset="0"/>
                <a:ea typeface="Calibri" panose="020F0502020204030204" pitchFamily="34" charset="0"/>
              </a:rPr>
              <a:t>Para tanto, </a:t>
            </a:r>
            <a:r>
              <a:rPr lang="pt-BR" sz="2800" dirty="0" err="1">
                <a:solidFill>
                  <a:srgbClr val="000000"/>
                </a:solidFill>
                <a:effectLst/>
                <a:latin typeface="Calibri" panose="020F0502020204030204" pitchFamily="34" charset="0"/>
                <a:ea typeface="Calibri" panose="020F0502020204030204" pitchFamily="34" charset="0"/>
              </a:rPr>
              <a:t>MacKay</a:t>
            </a:r>
            <a:r>
              <a:rPr lang="pt-BR" sz="2800" dirty="0">
                <a:solidFill>
                  <a:srgbClr val="000000"/>
                </a:solidFill>
                <a:effectLst/>
                <a:latin typeface="Calibri" panose="020F0502020204030204" pitchFamily="34" charset="0"/>
                <a:ea typeface="Calibri" panose="020F0502020204030204" pitchFamily="34" charset="0"/>
              </a:rPr>
              <a:t> postulou que os estados mentais do receptor teriam que ser medidos, e o impacto de uma nova informação, quantificado – tarefa que, como </a:t>
            </a:r>
            <a:r>
              <a:rPr lang="pt-BR" sz="2800" dirty="0" err="1">
                <a:solidFill>
                  <a:srgbClr val="000000"/>
                </a:solidFill>
                <a:effectLst/>
                <a:latin typeface="Calibri" panose="020F0502020204030204" pitchFamily="34" charset="0"/>
                <a:ea typeface="Calibri" panose="020F0502020204030204" pitchFamily="34" charset="0"/>
              </a:rPr>
              <a:t>Hayles</a:t>
            </a:r>
            <a:r>
              <a:rPr lang="pt-BR" sz="2800" dirty="0">
                <a:solidFill>
                  <a:srgbClr val="000000"/>
                </a:solidFill>
                <a:effectLst/>
                <a:latin typeface="Calibri" panose="020F0502020204030204" pitchFamily="34" charset="0"/>
                <a:ea typeface="Calibri" panose="020F0502020204030204" pitchFamily="34" charset="0"/>
              </a:rPr>
              <a:t> reconheceu, não sabemos realizar hoje.</a:t>
            </a:r>
          </a:p>
          <a:p>
            <a:endParaRPr lang="pt-BR" dirty="0"/>
          </a:p>
        </p:txBody>
      </p:sp>
      <p:sp>
        <p:nvSpPr>
          <p:cNvPr id="4" name="Espaço Reservado para Número de Slide 3">
            <a:extLst>
              <a:ext uri="{FF2B5EF4-FFF2-40B4-BE49-F238E27FC236}">
                <a16:creationId xmlns:a16="http://schemas.microsoft.com/office/drawing/2014/main" id="{8F15B65A-6FB9-164D-85F9-1E7BE68B3CD7}"/>
              </a:ext>
            </a:extLst>
          </p:cNvPr>
          <p:cNvSpPr>
            <a:spLocks noGrp="1"/>
          </p:cNvSpPr>
          <p:nvPr>
            <p:ph type="sldNum" sz="quarter" idx="12"/>
          </p:nvPr>
        </p:nvSpPr>
        <p:spPr/>
        <p:txBody>
          <a:bodyPr/>
          <a:lstStyle/>
          <a:p>
            <a:fld id="{84A9FA74-9E50-F740-840A-3D4BF568DC85}" type="slidenum">
              <a:rPr lang="pt-BR" smtClean="0"/>
              <a:t>29</a:t>
            </a:fld>
            <a:endParaRPr lang="pt-BR"/>
          </a:p>
        </p:txBody>
      </p:sp>
    </p:spTree>
    <p:extLst>
      <p:ext uri="{BB962C8B-B14F-4D97-AF65-F5344CB8AC3E}">
        <p14:creationId xmlns:p14="http://schemas.microsoft.com/office/powerpoint/2010/main" val="2283010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1A5077-6C72-2F47-A910-22FB7AA4EA6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7E2EC34-ABB3-0949-999D-0B1B7CBB34E6}"/>
              </a:ext>
            </a:extLst>
          </p:cNvPr>
          <p:cNvSpPr>
            <a:spLocks noGrp="1"/>
          </p:cNvSpPr>
          <p:nvPr>
            <p:ph idx="1"/>
          </p:nvPr>
        </p:nvSpPr>
        <p:spPr/>
        <p:txBody>
          <a:bodyPr>
            <a:normAutofit fontScale="92500" lnSpcReduction="20000"/>
          </a:bodyPr>
          <a:lstStyle/>
          <a:p>
            <a:pPr marL="742950" lvl="1" indent="-285750" algn="just">
              <a:lnSpc>
                <a:spcPct val="150000"/>
              </a:lnSpc>
              <a:buFont typeface="Courier New" panose="02070309020205020404" pitchFamily="49" charset="0"/>
              <a:buChar char="o"/>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 mesmo artigo, o autor descrevia que, graças a um número de conexões estimadas em 1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quadrilhão</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conectando 100 bilhões de neurônios (o número mais correto é cerca de 86 bilhões), o cérebro humano é capaz de executar cerca de 10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quadrilhões</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operações por segundo. </a:t>
            </a:r>
          </a:p>
          <a:p>
            <a:pPr marL="742950" lvl="1" indent="-285750" algn="just">
              <a:lnSpc>
                <a:spcPct val="150000"/>
              </a:lnSpc>
              <a:buFont typeface="Courier New" panose="02070309020205020404" pitchFamily="49" charset="0"/>
              <a:buChar char="o"/>
            </a:pP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Em comparação, o supercomputador mais veloz do mundo à época, o Tianhe-2 de fabricação chinesa, chegava a algo como 55 </a:t>
            </a:r>
            <a:r>
              <a:rPr lang="pt-BR"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quadrilhões</a:t>
            </a:r>
            <a:r>
              <a:rPr lang="pt-B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de operações por segundo no pico de desempenho. </a:t>
            </a:r>
          </a:p>
          <a:p>
            <a:pPr marL="1143000" lvl="2" indent="-228600" algn="just">
              <a:lnSpc>
                <a:spcPct val="150000"/>
              </a:lnSpc>
              <a:spcAft>
                <a:spcPts val="210"/>
              </a:spcAft>
              <a:buFont typeface="Wingdings" pitchFamily="2" charset="2"/>
              <a:buChar char=""/>
            </a:pPr>
            <a:r>
              <a:rPr lang="pt-BR"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Evidentemente, para operar, o Tianhe-2 utiliza 1 milhão de vezes mais energia que o cérebro humano. </a:t>
            </a:r>
            <a:endParaRPr lang="pt-B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pt-BR" dirty="0"/>
          </a:p>
        </p:txBody>
      </p:sp>
      <p:sp>
        <p:nvSpPr>
          <p:cNvPr id="4" name="Espaço Reservado para Número de Slide 3">
            <a:extLst>
              <a:ext uri="{FF2B5EF4-FFF2-40B4-BE49-F238E27FC236}">
                <a16:creationId xmlns:a16="http://schemas.microsoft.com/office/drawing/2014/main" id="{654A10DD-4C86-9D48-A467-B7B0173322B8}"/>
              </a:ext>
            </a:extLst>
          </p:cNvPr>
          <p:cNvSpPr>
            <a:spLocks noGrp="1"/>
          </p:cNvSpPr>
          <p:nvPr>
            <p:ph type="sldNum" sz="quarter" idx="12"/>
          </p:nvPr>
        </p:nvSpPr>
        <p:spPr/>
        <p:txBody>
          <a:bodyPr/>
          <a:lstStyle/>
          <a:p>
            <a:fld id="{84A9FA74-9E50-F740-840A-3D4BF568DC85}" type="slidenum">
              <a:rPr lang="pt-BR" smtClean="0"/>
              <a:t>3</a:t>
            </a:fld>
            <a:endParaRPr lang="pt-BR"/>
          </a:p>
        </p:txBody>
      </p:sp>
    </p:spTree>
    <p:extLst>
      <p:ext uri="{BB962C8B-B14F-4D97-AF65-F5344CB8AC3E}">
        <p14:creationId xmlns:p14="http://schemas.microsoft.com/office/powerpoint/2010/main" val="938865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61183F-039C-884C-94B4-ED4054156394}"/>
              </a:ext>
            </a:extLst>
          </p:cNvPr>
          <p:cNvSpPr>
            <a:spLocks noGrp="1"/>
          </p:cNvSpPr>
          <p:nvPr>
            <p:ph type="title"/>
          </p:nvPr>
        </p:nvSpPr>
        <p:spPr/>
        <p:txBody>
          <a:bodyPr>
            <a:normAutofit/>
          </a:bodyPr>
          <a:lstStyle/>
          <a:p>
            <a:pPr algn="ctr"/>
            <a:r>
              <a:rPr lang="pt-BR" sz="2400" b="1" dirty="0">
                <a:solidFill>
                  <a:srgbClr val="00B050"/>
                </a:solidFill>
                <a:latin typeface="Times New Roman" panose="02020603050405020304" pitchFamily="18" charset="0"/>
                <a:cs typeface="Times New Roman" panose="02020603050405020304" pitchFamily="18" charset="0"/>
              </a:rPr>
              <a:t>Cérebros têm funcionamento diferentes de máquinas</a:t>
            </a: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Cérebros funcionam com </a:t>
            </a:r>
            <a:r>
              <a:rPr lang="pt-BR" sz="2400" b="1" dirty="0" err="1">
                <a:solidFill>
                  <a:srgbClr val="00B050"/>
                </a:solidFill>
                <a:latin typeface="Times New Roman" panose="02020603050405020304" pitchFamily="18" charset="0"/>
                <a:cs typeface="Times New Roman" panose="02020603050405020304" pitchFamily="18" charset="0"/>
              </a:rPr>
              <a:t>softwere</a:t>
            </a:r>
            <a:r>
              <a:rPr lang="pt-BR" sz="2400" b="1" dirty="0">
                <a:solidFill>
                  <a:srgbClr val="00B050"/>
                </a:solidFill>
                <a:latin typeface="Times New Roman" panose="02020603050405020304" pitchFamily="18" charset="0"/>
                <a:cs typeface="Times New Roman" panose="02020603050405020304" pitchFamily="18" charset="0"/>
              </a:rPr>
              <a:t> e </a:t>
            </a:r>
            <a:r>
              <a:rPr lang="pt-BR" sz="2400" b="1" dirty="0" err="1">
                <a:solidFill>
                  <a:srgbClr val="00B050"/>
                </a:solidFill>
                <a:latin typeface="Times New Roman" panose="02020603050405020304" pitchFamily="18" charset="0"/>
                <a:cs typeface="Times New Roman" panose="02020603050405020304" pitchFamily="18" charset="0"/>
              </a:rPr>
              <a:t>hardwere</a:t>
            </a:r>
            <a:r>
              <a:rPr lang="pt-BR" sz="2400" b="1" dirty="0">
                <a:solidFill>
                  <a:srgbClr val="00B050"/>
                </a:solidFill>
                <a:latin typeface="Times New Roman" panose="02020603050405020304" pitchFamily="18" charset="0"/>
                <a:cs typeface="Times New Roman" panose="02020603050405020304" pitchFamily="18" charset="0"/>
              </a:rPr>
              <a:t> mutáveis</a:t>
            </a: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Máquinas funcionam </a:t>
            </a:r>
            <a:r>
              <a:rPr lang="pt-BR" sz="2400" b="1" dirty="0" err="1">
                <a:solidFill>
                  <a:srgbClr val="00B050"/>
                </a:solidFill>
                <a:latin typeface="Times New Roman" panose="02020603050405020304" pitchFamily="18" charset="0"/>
                <a:cs typeface="Times New Roman" panose="02020603050405020304" pitchFamily="18" charset="0"/>
              </a:rPr>
              <a:t>softwere</a:t>
            </a:r>
            <a:r>
              <a:rPr lang="pt-BR" sz="2400" b="1" dirty="0">
                <a:solidFill>
                  <a:srgbClr val="00B050"/>
                </a:solidFill>
                <a:latin typeface="Times New Roman" panose="02020603050405020304" pitchFamily="18" charset="0"/>
                <a:cs typeface="Times New Roman" panose="02020603050405020304" pitchFamily="18" charset="0"/>
              </a:rPr>
              <a:t> e com </a:t>
            </a:r>
            <a:r>
              <a:rPr lang="pt-BR" sz="2400" b="1" dirty="0" err="1">
                <a:solidFill>
                  <a:srgbClr val="00B050"/>
                </a:solidFill>
                <a:latin typeface="Times New Roman" panose="02020603050405020304" pitchFamily="18" charset="0"/>
                <a:cs typeface="Times New Roman" panose="02020603050405020304" pitchFamily="18" charset="0"/>
              </a:rPr>
              <a:t>hardwere</a:t>
            </a:r>
            <a:r>
              <a:rPr lang="pt-BR" sz="2400" b="1" dirty="0">
                <a:solidFill>
                  <a:srgbClr val="00B050"/>
                </a:solidFill>
                <a:latin typeface="Times New Roman" panose="02020603050405020304" pitchFamily="18" charset="0"/>
                <a:cs typeface="Times New Roman" panose="02020603050405020304" pitchFamily="18" charset="0"/>
              </a:rPr>
              <a:t> imutáveis </a:t>
            </a:r>
          </a:p>
        </p:txBody>
      </p:sp>
      <p:sp>
        <p:nvSpPr>
          <p:cNvPr id="3" name="Espaço Reservado para Conteúdo 2">
            <a:extLst>
              <a:ext uri="{FF2B5EF4-FFF2-40B4-BE49-F238E27FC236}">
                <a16:creationId xmlns:a16="http://schemas.microsoft.com/office/drawing/2014/main" id="{B6424FB9-A210-DD47-8296-8218FFB2EAFB}"/>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forma como o cérebro de animais gera, representa, memoriza e lida com a informação (Capítulo 3) é totalmente diferente da maneira como cientistas computacionais em geral teorizam como as várias aplicações concretas da UTM, como os computadores digitais, lidam com o processo computacional por meio de programas algorítmicos (software) dissociados do hardware em que são rodados.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1400" dirty="0">
                <a:solidFill>
                  <a:srgbClr val="000000"/>
                </a:solidFill>
                <a:effectLst/>
                <a:latin typeface="Calibri" panose="020F0502020204030204" pitchFamily="34" charset="0"/>
                <a:ea typeface="Calibri" panose="020F0502020204030204" pitchFamily="34" charset="0"/>
              </a:rPr>
              <a:t>Nesse contexto, quando examinamos as operações do cérebro usando os pontos de vista matemático e computacional, comportamentos emergentes não podem ser reproduzidos apropriadamente pelos procedimentos clássicos e sintaticamente abstratos, como os usados na criação de software que roda em um hardware imutável.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400" b="1" dirty="0">
                <a:solidFill>
                  <a:srgbClr val="FF0000"/>
                </a:solidFill>
                <a:effectLst/>
                <a:latin typeface="Calibri" panose="020F0502020204030204" pitchFamily="34" charset="0"/>
                <a:ea typeface="Calibri" panose="020F0502020204030204" pitchFamily="34" charset="0"/>
              </a:rPr>
              <a:t>Em outras palavras, a semântica dinâmica e rica, que caracteriza as funções cerebrais, não são reduzidas a uma sintaxe algorítmica limitada, como a empregada por computadores digitais.</a:t>
            </a:r>
            <a:r>
              <a:rPr lang="pt-BR" sz="1400"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400" dirty="0">
                <a:solidFill>
                  <a:srgbClr val="000000"/>
                </a:solidFill>
                <a:effectLst/>
                <a:latin typeface="Calibri" panose="020F0502020204030204" pitchFamily="34" charset="0"/>
                <a:ea typeface="Calibri" panose="020F0502020204030204" pitchFamily="34" charset="0"/>
              </a:rPr>
              <a:t>Isso ocorre porque as propriedades emergentes que simultaneamente envolvem diferentes níveis de organização física do cérebro, requerendo a coordenação precisa de bilhões de eventos interativos “de cima para baixo” e “de baixo para cima”, não são computáveis efetivamente no contexto proposto pela conjectura </a:t>
            </a:r>
            <a:r>
              <a:rPr lang="pt-BR" sz="1400" dirty="0" err="1">
                <a:solidFill>
                  <a:srgbClr val="000000"/>
                </a:solidFill>
                <a:effectLst/>
                <a:latin typeface="Calibri" panose="020F0502020204030204" pitchFamily="34" charset="0"/>
                <a:ea typeface="Calibri" panose="020F0502020204030204" pitchFamily="34" charset="0"/>
              </a:rPr>
              <a:t>Church</a:t>
            </a:r>
            <a:r>
              <a:rPr lang="pt-BR" sz="1400" dirty="0">
                <a:solidFill>
                  <a:srgbClr val="000000"/>
                </a:solidFill>
                <a:effectLst/>
                <a:latin typeface="Calibri" panose="020F0502020204030204" pitchFamily="34" charset="0"/>
                <a:ea typeface="Calibri" panose="020F0502020204030204" pitchFamily="34" charset="0"/>
              </a:rPr>
              <a:t>-Turing. </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BF387614-D6C0-0A47-B5AB-C6FE9AEA1898}"/>
              </a:ext>
            </a:extLst>
          </p:cNvPr>
          <p:cNvSpPr>
            <a:spLocks noGrp="1"/>
          </p:cNvSpPr>
          <p:nvPr>
            <p:ph type="sldNum" sz="quarter" idx="12"/>
          </p:nvPr>
        </p:nvSpPr>
        <p:spPr/>
        <p:txBody>
          <a:bodyPr/>
          <a:lstStyle/>
          <a:p>
            <a:fld id="{84A9FA74-9E50-F740-840A-3D4BF568DC85}" type="slidenum">
              <a:rPr lang="pt-BR" smtClean="0"/>
              <a:t>30</a:t>
            </a:fld>
            <a:endParaRPr lang="pt-BR"/>
          </a:p>
        </p:txBody>
      </p:sp>
    </p:spTree>
    <p:extLst>
      <p:ext uri="{BB962C8B-B14F-4D97-AF65-F5344CB8AC3E}">
        <p14:creationId xmlns:p14="http://schemas.microsoft.com/office/powerpoint/2010/main" val="310814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161435-4E0C-B74A-B7C8-3A236BC2FE41}"/>
              </a:ext>
            </a:extLst>
          </p:cNvPr>
          <p:cNvSpPr>
            <a:spLocks noGrp="1"/>
          </p:cNvSpPr>
          <p:nvPr>
            <p:ph type="title"/>
          </p:nvPr>
        </p:nvSpPr>
        <p:spPr/>
        <p:txBody>
          <a:bodyPr>
            <a:normAutofit/>
          </a:bodyPr>
          <a:lstStyle/>
          <a:p>
            <a:pPr algn="ctr"/>
            <a:r>
              <a:rPr lang="pt-BR" sz="2400" b="1" dirty="0">
                <a:solidFill>
                  <a:srgbClr val="00B050"/>
                </a:solidFill>
                <a:latin typeface="Times New Roman" panose="02020603050405020304" pitchFamily="18" charset="0"/>
                <a:cs typeface="Times New Roman" panose="02020603050405020304" pitchFamily="18" charset="0"/>
              </a:rPr>
              <a:t>Sistemas vivos são dinâmicos e </a:t>
            </a:r>
            <a:r>
              <a:rPr lang="pt-BR" sz="2400" b="1" dirty="0" err="1">
                <a:solidFill>
                  <a:srgbClr val="00B050"/>
                </a:solidFill>
                <a:latin typeface="Times New Roman" panose="02020603050405020304" pitchFamily="18" charset="0"/>
                <a:cs typeface="Times New Roman" panose="02020603050405020304" pitchFamily="18" charset="0"/>
              </a:rPr>
              <a:t>autoadaptativos</a:t>
            </a:r>
            <a:r>
              <a:rPr lang="pt-BR" sz="2400" b="1" dirty="0">
                <a:solidFill>
                  <a:srgbClr val="00B050"/>
                </a:solidFill>
                <a:latin typeface="Times New Roman" panose="02020603050405020304" pitchFamily="18" charset="0"/>
                <a:cs typeface="Times New Roman" panose="02020603050405020304" pitchFamily="18" charset="0"/>
              </a:rPr>
              <a:t> (em seu </a:t>
            </a:r>
            <a:r>
              <a:rPr lang="pt-BR" sz="2400" b="1" dirty="0" err="1">
                <a:solidFill>
                  <a:srgbClr val="00B050"/>
                </a:solidFill>
                <a:latin typeface="Times New Roman" panose="02020603050405020304" pitchFamily="18" charset="0"/>
                <a:cs typeface="Times New Roman" panose="02020603050405020304" pitchFamily="18" charset="0"/>
              </a:rPr>
              <a:t>sofwere</a:t>
            </a:r>
            <a:r>
              <a:rPr lang="pt-BR" sz="2400" b="1" dirty="0">
                <a:solidFill>
                  <a:srgbClr val="00B050"/>
                </a:solidFill>
                <a:latin typeface="Times New Roman" panose="02020603050405020304" pitchFamily="18" charset="0"/>
                <a:cs typeface="Times New Roman" panose="02020603050405020304" pitchFamily="18" charset="0"/>
              </a:rPr>
              <a:t> e </a:t>
            </a:r>
            <a:r>
              <a:rPr lang="pt-BR" sz="2400" b="1" dirty="0" err="1">
                <a:solidFill>
                  <a:srgbClr val="00B050"/>
                </a:solidFill>
                <a:latin typeface="Times New Roman" panose="02020603050405020304" pitchFamily="18" charset="0"/>
                <a:cs typeface="Times New Roman" panose="02020603050405020304" pitchFamily="18" charset="0"/>
              </a:rPr>
              <a:t>hardwere</a:t>
            </a:r>
            <a:r>
              <a:rPr lang="pt-BR" sz="2400" b="1" dirty="0">
                <a:solidFill>
                  <a:srgbClr val="00B050"/>
                </a:solidFill>
                <a:latin typeface="Times New Roman" panose="02020603050405020304" pitchFamily="18" charset="0"/>
                <a:cs typeface="Times New Roman" panose="02020603050405020304" pitchFamily="18" charset="0"/>
              </a:rPr>
              <a:t>)</a:t>
            </a:r>
            <a:br>
              <a:rPr lang="pt-BR" sz="2400" b="1" dirty="0">
                <a:solidFill>
                  <a:srgbClr val="00B050"/>
                </a:solidFill>
                <a:latin typeface="Times New Roman" panose="02020603050405020304" pitchFamily="18" charset="0"/>
                <a:cs typeface="Times New Roman" panose="02020603050405020304" pitchFamily="18" charset="0"/>
              </a:rPr>
            </a:b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Máquinas não são sistemas vivos (tendo </a:t>
            </a:r>
            <a:r>
              <a:rPr lang="pt-BR" sz="2400" b="1" dirty="0" err="1">
                <a:solidFill>
                  <a:srgbClr val="00B050"/>
                </a:solidFill>
                <a:latin typeface="Times New Roman" panose="02020603050405020304" pitchFamily="18" charset="0"/>
                <a:cs typeface="Times New Roman" panose="02020603050405020304" pitchFamily="18" charset="0"/>
              </a:rPr>
              <a:t>softwere</a:t>
            </a:r>
            <a:r>
              <a:rPr lang="pt-BR" sz="2400" b="1" dirty="0">
                <a:solidFill>
                  <a:srgbClr val="00B050"/>
                </a:solidFill>
                <a:latin typeface="Times New Roman" panose="02020603050405020304" pitchFamily="18" charset="0"/>
                <a:cs typeface="Times New Roman" panose="02020603050405020304" pitchFamily="18" charset="0"/>
              </a:rPr>
              <a:t> e </a:t>
            </a:r>
            <a:r>
              <a:rPr lang="pt-BR" sz="2400" b="1" dirty="0" err="1">
                <a:solidFill>
                  <a:srgbClr val="00B050"/>
                </a:solidFill>
                <a:latin typeface="Times New Roman" panose="02020603050405020304" pitchFamily="18" charset="0"/>
                <a:cs typeface="Times New Roman" panose="02020603050405020304" pitchFamily="18" charset="0"/>
              </a:rPr>
              <a:t>hardwere</a:t>
            </a:r>
            <a:r>
              <a:rPr lang="pt-BR" sz="2400" b="1" dirty="0">
                <a:solidFill>
                  <a:srgbClr val="00B050"/>
                </a:solidFill>
                <a:latin typeface="Times New Roman" panose="02020603050405020304" pitchFamily="18" charset="0"/>
                <a:cs typeface="Times New Roman" panose="02020603050405020304" pitchFamily="18" charset="0"/>
              </a:rPr>
              <a:t> como dados fixos)</a:t>
            </a:r>
          </a:p>
        </p:txBody>
      </p:sp>
      <p:sp>
        <p:nvSpPr>
          <p:cNvPr id="3" name="Espaço Reservado para Conteúdo 2">
            <a:extLst>
              <a:ext uri="{FF2B5EF4-FFF2-40B4-BE49-F238E27FC236}">
                <a16:creationId xmlns:a16="http://schemas.microsoft.com/office/drawing/2014/main" id="{142D5BB1-64A3-7142-ACDE-57DA1121ABC6}"/>
              </a:ext>
            </a:extLst>
          </p:cNvPr>
          <p:cNvSpPr>
            <a:spLocks noGrp="1"/>
          </p:cNvSpPr>
          <p:nvPr>
            <p:ph idx="1"/>
          </p:nvPr>
        </p:nvSpPr>
        <p:spPr/>
        <p:txBody>
          <a:bodyPr/>
          <a:lstStyle/>
          <a:p>
            <a:pPr lvl="1" algn="just">
              <a:lnSpc>
                <a:spcPct val="150000"/>
              </a:lnSpc>
            </a:pPr>
            <a:r>
              <a:rPr lang="pt-BR" sz="1600" dirty="0">
                <a:solidFill>
                  <a:srgbClr val="000000"/>
                </a:solidFill>
                <a:effectLst/>
                <a:latin typeface="Calibri" panose="020F0502020204030204" pitchFamily="34" charset="0"/>
                <a:ea typeface="Calibri" panose="020F0502020204030204" pitchFamily="34" charset="0"/>
              </a:rPr>
              <a:t>Na realidade, esses eventos só são passíveis de ser descritos de uma forma aproximada por uma simulação digital. </a:t>
            </a:r>
            <a:endParaRPr lang="pt-BR" sz="1600" dirty="0">
              <a:solidFill>
                <a:srgbClr val="000000"/>
              </a:solidFill>
              <a:latin typeface="Calibri" panose="020F0502020204030204" pitchFamily="34" charset="0"/>
              <a:ea typeface="Calibri" panose="020F0502020204030204" pitchFamily="34" charset="0"/>
            </a:endParaRPr>
          </a:p>
          <a:p>
            <a:pPr lvl="1" algn="just">
              <a:lnSpc>
                <a:spcPct val="150000"/>
              </a:lnSpc>
            </a:pPr>
            <a:r>
              <a:rPr lang="pt-BR" sz="1600" dirty="0">
                <a:solidFill>
                  <a:srgbClr val="000000"/>
                </a:solidFill>
                <a:effectLst/>
                <a:latin typeface="Calibri" panose="020F0502020204030204" pitchFamily="34" charset="0"/>
                <a:ea typeface="Calibri" panose="020F0502020204030204" pitchFamily="34" charset="0"/>
              </a:rPr>
              <a:t>Esse é um ponto crucial, se aceitamos a tese de que os cérebros se comportam como sistemas complexos </a:t>
            </a:r>
            <a:r>
              <a:rPr lang="pt-BR" sz="1600" dirty="0" err="1">
                <a:solidFill>
                  <a:srgbClr val="000000"/>
                </a:solidFill>
                <a:effectLst/>
                <a:latin typeface="Calibri" panose="020F0502020204030204" pitchFamily="34" charset="0"/>
                <a:ea typeface="Calibri" panose="020F0502020204030204" pitchFamily="34" charset="0"/>
              </a:rPr>
              <a:t>autoadaptativos</a:t>
            </a:r>
            <a:r>
              <a:rPr lang="pt-BR" sz="1600" dirty="0">
                <a:solidFill>
                  <a:srgbClr val="000000"/>
                </a:solidFill>
                <a:effectLst/>
                <a:latin typeface="Calibri" panose="020F0502020204030204" pitchFamily="34" charset="0"/>
                <a:ea typeface="Calibri" panose="020F0502020204030204" pitchFamily="34" charset="0"/>
              </a:rPr>
              <a:t> e integrados, porque aproximações digitais tendem a divergir quase que de imediato do comportamento natural de determinado cérebro. </a:t>
            </a:r>
            <a:endParaRPr lang="pt-BR" sz="1600" dirty="0">
              <a:solidFill>
                <a:srgbClr val="000000"/>
              </a:solidFill>
              <a:latin typeface="Calibri" panose="020F0502020204030204" pitchFamily="34" charset="0"/>
              <a:ea typeface="Calibri" panose="020F0502020204030204" pitchFamily="34" charset="0"/>
            </a:endParaRPr>
          </a:p>
          <a:p>
            <a:pPr lvl="1" algn="just">
              <a:lnSpc>
                <a:spcPct val="150000"/>
              </a:lnSpc>
            </a:pPr>
            <a:r>
              <a:rPr lang="pt-BR" sz="1600" dirty="0">
                <a:solidFill>
                  <a:srgbClr val="000000"/>
                </a:solidFill>
                <a:effectLst/>
                <a:latin typeface="Calibri" panose="020F0502020204030204" pitchFamily="34" charset="0"/>
                <a:ea typeface="Calibri" panose="020F0502020204030204" pitchFamily="34" charset="0"/>
              </a:rPr>
              <a:t>O produto final da divergência é que, independentemente de quão poderosa é uma implementação da máquina de Turing – mesmo sendo um supercomputador Tianhe-2 capaz de 55 </a:t>
            </a:r>
            <a:r>
              <a:rPr lang="pt-BR" sz="1600" dirty="0" err="1">
                <a:solidFill>
                  <a:srgbClr val="000000"/>
                </a:solidFill>
                <a:effectLst/>
                <a:latin typeface="Calibri" panose="020F0502020204030204" pitchFamily="34" charset="0"/>
                <a:ea typeface="Calibri" panose="020F0502020204030204" pitchFamily="34" charset="0"/>
              </a:rPr>
              <a:t>quadrilhões</a:t>
            </a:r>
            <a:r>
              <a:rPr lang="pt-BR" sz="1600" dirty="0">
                <a:solidFill>
                  <a:srgbClr val="000000"/>
                </a:solidFill>
                <a:effectLst/>
                <a:latin typeface="Calibri" panose="020F0502020204030204" pitchFamily="34" charset="0"/>
                <a:ea typeface="Calibri" panose="020F0502020204030204" pitchFamily="34" charset="0"/>
              </a:rPr>
              <a:t> de operações por segundo –, a sua lógica interna não permitirá que a estratégia típica usada por cientistas computacionais reproduza, de forma apropriada e completa, a complexa riqueza dinâmica que dotou os cérebros animais, incluindo o nosso, com as suas funções e as suas capacidades mais sofisticadas.</a:t>
            </a:r>
            <a:endParaRPr lang="pt-BR" sz="1600" dirty="0">
              <a:solidFill>
                <a:srgbClr val="000000"/>
              </a:solidFill>
              <a:latin typeface="Calibri" panose="020F0502020204030204" pitchFamily="34" charset="0"/>
              <a:ea typeface="Calibri" panose="020F0502020204030204" pitchFamily="34" charset="0"/>
            </a:endParaRPr>
          </a:p>
          <a:p>
            <a:pPr marL="914400" lvl="2" indent="0" algn="just">
              <a:lnSpc>
                <a:spcPct val="150000"/>
              </a:lnSpc>
              <a:spcAft>
                <a:spcPts val="210"/>
              </a:spcAft>
              <a:buNone/>
            </a:pPr>
            <a:br>
              <a:rPr lang="pt-BR" sz="1500" dirty="0">
                <a:solidFill>
                  <a:srgbClr val="000000"/>
                </a:solidFill>
                <a:effectLst/>
                <a:latin typeface="Calibri" panose="020F0502020204030204" pitchFamily="34" charset="0"/>
                <a:ea typeface="Calibri" panose="020F0502020204030204" pitchFamily="34" charset="0"/>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3803838B-1B32-D546-9678-4D849D97B6BC}"/>
              </a:ext>
            </a:extLst>
          </p:cNvPr>
          <p:cNvSpPr>
            <a:spLocks noGrp="1"/>
          </p:cNvSpPr>
          <p:nvPr>
            <p:ph type="sldNum" sz="quarter" idx="12"/>
          </p:nvPr>
        </p:nvSpPr>
        <p:spPr/>
        <p:txBody>
          <a:bodyPr/>
          <a:lstStyle/>
          <a:p>
            <a:fld id="{84A9FA74-9E50-F740-840A-3D4BF568DC85}" type="slidenum">
              <a:rPr lang="pt-BR" smtClean="0"/>
              <a:t>31</a:t>
            </a:fld>
            <a:endParaRPr lang="pt-BR"/>
          </a:p>
        </p:txBody>
      </p:sp>
    </p:spTree>
    <p:extLst>
      <p:ext uri="{BB962C8B-B14F-4D97-AF65-F5344CB8AC3E}">
        <p14:creationId xmlns:p14="http://schemas.microsoft.com/office/powerpoint/2010/main" val="12432596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5EEFF3-64CF-EE47-B9A0-D07DA40505F0}"/>
              </a:ext>
            </a:extLst>
          </p:cNvPr>
          <p:cNvSpPr>
            <a:spLocks noGrp="1"/>
          </p:cNvSpPr>
          <p:nvPr>
            <p:ph type="title"/>
          </p:nvPr>
        </p:nvSpPr>
        <p:spPr/>
        <p:txBody>
          <a:bodyPr>
            <a:normAutofit/>
          </a:bodyPr>
          <a:lstStyle/>
          <a:p>
            <a:r>
              <a:rPr lang="pt-BR" sz="3200" b="1" dirty="0">
                <a:solidFill>
                  <a:srgbClr val="00B050"/>
                </a:solidFill>
                <a:effectLst/>
                <a:latin typeface="Calibri" panose="020F0502020204030204" pitchFamily="34" charset="0"/>
                <a:ea typeface="Calibri" panose="020F0502020204030204" pitchFamily="34" charset="0"/>
              </a:rPr>
              <a:t>POR QUE O CÉREBRO NÃO PODE SER REDUZIDO </a:t>
            </a:r>
            <a:br>
              <a:rPr lang="pt-BR" sz="3200" b="1" dirty="0">
                <a:solidFill>
                  <a:srgbClr val="00B050"/>
                </a:solidFill>
                <a:effectLst/>
                <a:latin typeface="Calibri" panose="020F0502020204030204" pitchFamily="34" charset="0"/>
                <a:ea typeface="Calibri" panose="020F0502020204030204" pitchFamily="34" charset="0"/>
              </a:rPr>
            </a:br>
            <a:r>
              <a:rPr lang="pt-BR" sz="3200" b="1" dirty="0">
                <a:solidFill>
                  <a:srgbClr val="00B050"/>
                </a:solidFill>
                <a:effectLst/>
                <a:latin typeface="Calibri" panose="020F0502020204030204" pitchFamily="34" charset="0"/>
                <a:ea typeface="Calibri" panose="020F0502020204030204" pitchFamily="34" charset="0"/>
              </a:rPr>
              <a:t>A UMA MÁQUINA DE TURING?</a:t>
            </a:r>
            <a:endParaRPr lang="pt-BR" sz="3200" dirty="0"/>
          </a:p>
        </p:txBody>
      </p:sp>
      <p:sp>
        <p:nvSpPr>
          <p:cNvPr id="3" name="Espaço Reservado para Conteúdo 2">
            <a:extLst>
              <a:ext uri="{FF2B5EF4-FFF2-40B4-BE49-F238E27FC236}">
                <a16:creationId xmlns:a16="http://schemas.microsoft.com/office/drawing/2014/main" id="{2FDA0D08-207E-894A-9F5C-7B342ECAC1B5}"/>
              </a:ext>
            </a:extLst>
          </p:cNvPr>
          <p:cNvSpPr>
            <a:spLocks noGrp="1"/>
          </p:cNvSpPr>
          <p:nvPr>
            <p:ph idx="1"/>
          </p:nvPr>
        </p:nvSpPr>
        <p:spPr/>
        <p:txBody>
          <a:bodyPr>
            <a:normAutofit fontScale="85000" lnSpcReduction="20000"/>
          </a:bodyPr>
          <a:lstStyle/>
          <a:p>
            <a:pPr marL="342900" indent="-342900" algn="just">
              <a:lnSpc>
                <a:spcPct val="150000"/>
              </a:lnSpc>
              <a:spcAft>
                <a:spcPts val="210"/>
              </a:spcAft>
              <a:buFont typeface="Symbol" pitchFamily="2" charset="2"/>
              <a:buChar char=""/>
            </a:pPr>
            <a:r>
              <a:rPr lang="pt-BR"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Na monografia que Ronald </a:t>
            </a:r>
            <a:r>
              <a:rPr lang="pt-BR" b="1"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Cicurel</a:t>
            </a:r>
            <a:r>
              <a:rPr lang="pt-BR"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e eu escrevemos</a:t>
            </a:r>
            <a:r>
              <a:rPr lang="pt-BR"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en-US" i="1" dirty="0">
                <a:solidFill>
                  <a:srgbClr val="000000"/>
                </a:solidFill>
                <a:effectLst/>
                <a:latin typeface=".πI"/>
                <a:ea typeface="Times New Roman" panose="02020603050405020304" pitchFamily="18" charset="0"/>
                <a:cs typeface=".πI"/>
              </a:rPr>
              <a:t>CICUREL, R.; NICOLELIS, M. A. L. The Relativistic Brain: How It Works and Why It</a:t>
            </a:r>
            <a:r>
              <a:rPr lang="pt-BR" dirty="0">
                <a:solidFill>
                  <a:srgbClr val="000000"/>
                </a:solidFill>
                <a:latin typeface="Calibri" panose="020F0502020204030204" pitchFamily="34" charset="0"/>
                <a:ea typeface="Times New Roman" panose="02020603050405020304" pitchFamily="18" charset="0"/>
              </a:rPr>
              <a:t> </a:t>
            </a:r>
            <a:r>
              <a:rPr lang="en-US" i="1" dirty="0">
                <a:solidFill>
                  <a:srgbClr val="000000"/>
                </a:solidFill>
                <a:effectLst/>
                <a:latin typeface=".πI"/>
                <a:ea typeface="Times New Roman" panose="02020603050405020304" pitchFamily="18" charset="0"/>
                <a:cs typeface=".πI"/>
              </a:rPr>
              <a:t>Cannot by Simulated by a Turing Machine. </a:t>
            </a:r>
            <a:r>
              <a:rPr lang="pt-BR" i="1" dirty="0">
                <a:solidFill>
                  <a:srgbClr val="000000"/>
                </a:solidFill>
                <a:effectLst/>
                <a:latin typeface=".πI"/>
                <a:ea typeface="Times New Roman" panose="02020603050405020304" pitchFamily="18" charset="0"/>
                <a:cs typeface=".πI"/>
              </a:rPr>
              <a:t>Lausanne: </a:t>
            </a:r>
            <a:r>
              <a:rPr lang="pt-BR" i="1" dirty="0" err="1">
                <a:solidFill>
                  <a:srgbClr val="000000"/>
                </a:solidFill>
                <a:effectLst/>
                <a:latin typeface=".πI"/>
                <a:ea typeface="Times New Roman" panose="02020603050405020304" pitchFamily="18" charset="0"/>
                <a:cs typeface=".πI"/>
              </a:rPr>
              <a:t>Kios</a:t>
            </a:r>
            <a:r>
              <a:rPr lang="pt-BR" i="1" dirty="0">
                <a:solidFill>
                  <a:srgbClr val="000000"/>
                </a:solidFill>
                <a:effectLst/>
                <a:latin typeface=".πI"/>
                <a:ea typeface="Times New Roman" panose="02020603050405020304" pitchFamily="18" charset="0"/>
                <a:cs typeface=".πI"/>
              </a:rPr>
              <a:t>, 2015</a:t>
            </a:r>
            <a:r>
              <a:rPr lang="pt-BR" b="1" dirty="0">
                <a:solidFill>
                  <a:srgbClr val="FF0000"/>
                </a:solidFill>
                <a:latin typeface="Calibri" panose="020F0502020204030204" pitchFamily="34" charset="0"/>
                <a:ea typeface="Calibri" panose="020F0502020204030204" pitchFamily="34" charset="0"/>
                <a:cs typeface="Calibri" panose="020F0502020204030204" pitchFamily="34" charset="0"/>
              </a:rPr>
              <a:t>) </a:t>
            </a:r>
            <a:r>
              <a:rPr lang="pt-BR"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vários argumentos contrários à tese de que o cérebro pode ser reduzido às ações de uma máquina de Turing foram descritos e classificados em três principais categorias:</a:t>
            </a:r>
          </a:p>
          <a:p>
            <a:pPr marL="800100" lvl="1" indent="-342900" algn="just">
              <a:lnSpc>
                <a:spcPct val="150000"/>
              </a:lnSpc>
              <a:spcAft>
                <a:spcPts val="210"/>
              </a:spcAft>
              <a:buFont typeface="Symbol" pitchFamily="2" charset="2"/>
              <a:buChar char=""/>
            </a:pPr>
            <a:r>
              <a:rPr lang="pt-BR"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evolucionários, </a:t>
            </a:r>
          </a:p>
          <a:p>
            <a:pPr marL="800100" lvl="1" indent="-342900" algn="just">
              <a:lnSpc>
                <a:spcPct val="150000"/>
              </a:lnSpc>
              <a:spcAft>
                <a:spcPts val="210"/>
              </a:spcAft>
              <a:buFont typeface="Symbol" pitchFamily="2" charset="2"/>
              <a:buChar char=""/>
            </a:pPr>
            <a:r>
              <a:rPr lang="pt-BR"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matemáticos </a:t>
            </a:r>
          </a:p>
          <a:p>
            <a:pPr marL="800100" lvl="1" indent="-342900" algn="just">
              <a:lnSpc>
                <a:spcPct val="150000"/>
              </a:lnSpc>
              <a:spcAft>
                <a:spcPts val="210"/>
              </a:spcAft>
              <a:buFont typeface="Symbol" pitchFamily="2" charset="2"/>
              <a:buChar char=""/>
            </a:pPr>
            <a:r>
              <a:rPr lang="pt-BR" sz="2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 computacionais</a:t>
            </a:r>
            <a:r>
              <a:rPr lang="pt-BR"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endParaRPr lang="pt-BR" dirty="0"/>
          </a:p>
        </p:txBody>
      </p:sp>
      <p:sp>
        <p:nvSpPr>
          <p:cNvPr id="4" name="Espaço Reservado para Número de Slide 3">
            <a:extLst>
              <a:ext uri="{FF2B5EF4-FFF2-40B4-BE49-F238E27FC236}">
                <a16:creationId xmlns:a16="http://schemas.microsoft.com/office/drawing/2014/main" id="{AFA8E12E-04FD-A147-BA53-47075F7180BE}"/>
              </a:ext>
            </a:extLst>
          </p:cNvPr>
          <p:cNvSpPr>
            <a:spLocks noGrp="1"/>
          </p:cNvSpPr>
          <p:nvPr>
            <p:ph type="sldNum" sz="quarter" idx="12"/>
          </p:nvPr>
        </p:nvSpPr>
        <p:spPr/>
        <p:txBody>
          <a:bodyPr/>
          <a:lstStyle/>
          <a:p>
            <a:fld id="{84A9FA74-9E50-F740-840A-3D4BF568DC85}" type="slidenum">
              <a:rPr lang="pt-BR" smtClean="0"/>
              <a:t>32</a:t>
            </a:fld>
            <a:endParaRPr lang="pt-BR"/>
          </a:p>
        </p:txBody>
      </p:sp>
    </p:spTree>
    <p:extLst>
      <p:ext uri="{BB962C8B-B14F-4D97-AF65-F5344CB8AC3E}">
        <p14:creationId xmlns:p14="http://schemas.microsoft.com/office/powerpoint/2010/main" val="2407323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CECB83-9E88-2D45-AF6D-F0BF987B4736}"/>
              </a:ext>
            </a:extLst>
          </p:cNvPr>
          <p:cNvSpPr>
            <a:spLocks noGrp="1"/>
          </p:cNvSpPr>
          <p:nvPr>
            <p:ph type="title"/>
          </p:nvPr>
        </p:nvSpPr>
        <p:spPr/>
        <p:txBody>
          <a:bodyPr>
            <a:normAutofit/>
          </a:bodyPr>
          <a:lstStyle/>
          <a:p>
            <a:pPr algn="ctr">
              <a:lnSpc>
                <a:spcPct val="100000"/>
              </a:lnSpc>
            </a:pPr>
            <a:r>
              <a:rPr lang="pt-B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 nosso </a:t>
            </a:r>
            <a:r>
              <a:rPr lang="pt-BR" sz="22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argumento evolucionário </a:t>
            </a:r>
            <a:r>
              <a:rPr lang="pt-B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enfatiza a </a:t>
            </a:r>
            <a:r>
              <a:rPr lang="pt-BR" sz="2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diferença primordial entre um </a:t>
            </a:r>
            <a:r>
              <a:rPr lang="pt-BR" sz="22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organismo</a:t>
            </a:r>
            <a:r>
              <a:rPr lang="pt-BR" sz="2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e um </a:t>
            </a:r>
            <a:r>
              <a:rPr lang="pt-BR" sz="2200" i="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mecanismo</a:t>
            </a:r>
            <a:r>
              <a:rPr lang="pt-BR"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como um computador digital, que é frequentemente ignorada, a despeito do fato de que ela representa uma questão central no debate. </a:t>
            </a:r>
            <a:endParaRPr lang="pt-BR" b="1" dirty="0">
              <a:solidFill>
                <a:srgbClr val="00B050"/>
              </a:solidFill>
              <a:latin typeface="Times New Roman" panose="02020603050405020304" pitchFamily="18" charset="0"/>
              <a:cs typeface="Times New Roman" panose="02020603050405020304" pitchFamily="18" charset="0"/>
            </a:endParaRPr>
          </a:p>
        </p:txBody>
      </p:sp>
      <p:sp>
        <p:nvSpPr>
          <p:cNvPr id="3" name="Espaço Reservado para Conteúdo 2">
            <a:extLst>
              <a:ext uri="{FF2B5EF4-FFF2-40B4-BE49-F238E27FC236}">
                <a16:creationId xmlns:a16="http://schemas.microsoft.com/office/drawing/2014/main" id="{849C3A05-F3CD-8946-865D-07BBDE594F47}"/>
              </a:ext>
            </a:extLst>
          </p:cNvPr>
          <p:cNvSpPr>
            <a:spLocks noGrp="1"/>
          </p:cNvSpPr>
          <p:nvPr>
            <p:ph idx="1"/>
          </p:nvPr>
        </p:nvSpPr>
        <p:spPr>
          <a:xfrm>
            <a:off x="838200" y="1825624"/>
            <a:ext cx="10515600" cy="4530725"/>
          </a:xfrm>
        </p:spPr>
        <p:txBody>
          <a:bodyPr>
            <a:noAutofit/>
          </a:bodyPr>
          <a:lstStyle/>
          <a:p>
            <a:pPr marL="0" lvl="0" indent="0" algn="just">
              <a:lnSpc>
                <a:spcPct val="150000"/>
              </a:lnSpc>
              <a:buNone/>
            </a:pPr>
            <a:r>
              <a:rPr lang="pt-BR" sz="1200" b="1" dirty="0">
                <a:solidFill>
                  <a:srgbClr val="FF0000"/>
                </a:solidFill>
                <a:effectLst/>
                <a:latin typeface="Calibri" panose="020F0502020204030204" pitchFamily="34" charset="0"/>
                <a:ea typeface="Calibri" panose="020F0502020204030204" pitchFamily="34" charset="0"/>
              </a:rPr>
              <a:t>Mecanismos</a:t>
            </a:r>
            <a:r>
              <a:rPr lang="pt-BR" sz="1200" dirty="0">
                <a:solidFill>
                  <a:srgbClr val="FF0000"/>
                </a:solidFill>
                <a:effectLst/>
                <a:latin typeface="Calibri" panose="020F0502020204030204" pitchFamily="34" charset="0"/>
                <a:ea typeface="Calibri" panose="020F0502020204030204" pitchFamily="34" charset="0"/>
              </a:rPr>
              <a:t> </a:t>
            </a:r>
            <a:r>
              <a:rPr lang="pt-BR" sz="1200" dirty="0">
                <a:solidFill>
                  <a:srgbClr val="000000"/>
                </a:solidFill>
                <a:effectLst/>
                <a:latin typeface="Calibri" panose="020F0502020204030204" pitchFamily="34" charset="0"/>
                <a:ea typeface="Calibri" panose="020F0502020204030204" pitchFamily="34" charset="0"/>
              </a:rPr>
              <a:t>são construídos de forma inteligente, de acordo com um plano preexistente. </a:t>
            </a:r>
          </a:p>
          <a:p>
            <a:pPr lvl="1" algn="just">
              <a:lnSpc>
                <a:spcPct val="150000"/>
              </a:lnSpc>
            </a:pPr>
            <a:r>
              <a:rPr lang="pt-BR" sz="1200" dirty="0">
                <a:solidFill>
                  <a:srgbClr val="000000"/>
                </a:solidFill>
                <a:effectLst/>
                <a:latin typeface="Calibri" panose="020F0502020204030204" pitchFamily="34" charset="0"/>
                <a:ea typeface="Calibri" panose="020F0502020204030204" pitchFamily="34" charset="0"/>
              </a:rPr>
              <a:t>Essa é a razão principal pela qual um mecanismo pode ser codificado por meio de um algoritmo, simulado em uma máquina, e, consequentemente, ser alvo do processo de engenharia reversa.</a:t>
            </a:r>
            <a:endParaRPr lang="pt-BR" sz="1200" b="1" dirty="0">
              <a:solidFill>
                <a:srgbClr val="000000"/>
              </a:solidFill>
              <a:latin typeface="Calibri" panose="020F0502020204030204" pitchFamily="34" charset="0"/>
              <a:ea typeface="Calibri" panose="020F0502020204030204" pitchFamily="34" charset="0"/>
            </a:endParaRPr>
          </a:p>
          <a:p>
            <a:pPr marL="0" lvl="0" indent="0" algn="just">
              <a:lnSpc>
                <a:spcPct val="150000"/>
              </a:lnSpc>
              <a:buNone/>
            </a:pPr>
            <a:r>
              <a:rPr lang="pt-BR" sz="1200" b="1" dirty="0">
                <a:solidFill>
                  <a:srgbClr val="FF0000"/>
                </a:solidFill>
                <a:effectLst/>
                <a:latin typeface="Calibri" panose="020F0502020204030204" pitchFamily="34" charset="0"/>
                <a:ea typeface="Calibri" panose="020F0502020204030204" pitchFamily="34" charset="0"/>
              </a:rPr>
              <a:t>Organismos</a:t>
            </a:r>
            <a:r>
              <a:rPr lang="pt-BR" sz="1200" dirty="0">
                <a:solidFill>
                  <a:srgbClr val="000000"/>
                </a:solidFill>
                <a:effectLst/>
                <a:latin typeface="Calibri" panose="020F0502020204030204" pitchFamily="34" charset="0"/>
                <a:ea typeface="Calibri" panose="020F0502020204030204" pitchFamily="34" charset="0"/>
              </a:rPr>
              <a:t>, por outro lado, emergem como resultado de um número imenso de passos evolutivos ocorridos em múltiplos níveis de organização (desde o nível molecular até aquele que envolve todo o indivíduo). </a:t>
            </a:r>
          </a:p>
          <a:p>
            <a:pPr lvl="1" algn="just">
              <a:lnSpc>
                <a:spcPct val="150000"/>
              </a:lnSpc>
            </a:pPr>
            <a:r>
              <a:rPr lang="pt-BR" sz="1200" dirty="0">
                <a:solidFill>
                  <a:srgbClr val="000000"/>
                </a:solidFill>
                <a:effectLst/>
                <a:latin typeface="Calibri" panose="020F0502020204030204" pitchFamily="34" charset="0"/>
                <a:ea typeface="Calibri" panose="020F0502020204030204" pitchFamily="34" charset="0"/>
              </a:rPr>
              <a:t>Esses passos não seguem nenhum plano preestabelecido por um ser inteligente, mas se materializam por uma série de eventos aleatórios. </a:t>
            </a:r>
          </a:p>
          <a:p>
            <a:pPr lvl="1" algn="just">
              <a:lnSpc>
                <a:spcPct val="150000"/>
              </a:lnSpc>
            </a:pPr>
            <a:r>
              <a:rPr lang="pt-BR" sz="1200" dirty="0">
                <a:solidFill>
                  <a:srgbClr val="000000"/>
                </a:solidFill>
                <a:effectLst/>
                <a:latin typeface="Calibri" panose="020F0502020204030204" pitchFamily="34" charset="0"/>
                <a:ea typeface="Calibri" panose="020F0502020204030204" pitchFamily="34" charset="0"/>
              </a:rPr>
              <a:t>Os organismos, portanto, estão muito proximamente relacionados ao seu ambiente porque são continuamente modificados por variações estatísticas do mundo exterior. </a:t>
            </a:r>
          </a:p>
          <a:p>
            <a:pPr lvl="1" algn="just">
              <a:lnSpc>
                <a:spcPct val="150000"/>
              </a:lnSpc>
            </a:pPr>
            <a:r>
              <a:rPr lang="pt-BR" sz="1200" dirty="0">
                <a:solidFill>
                  <a:srgbClr val="000000"/>
                </a:solidFill>
                <a:effectLst/>
                <a:latin typeface="Calibri" panose="020F0502020204030204" pitchFamily="34" charset="0"/>
                <a:ea typeface="Calibri" panose="020F0502020204030204" pitchFamily="34" charset="0"/>
              </a:rPr>
              <a:t>Dado que o ambiente externo vive em uma mudança contínua, essa tarefa só pode ser realizada usando os dados que organismos coletam continuamente, sobre o mundo que os cerca e sobre eles mesmos, para esculpir de forma ótima o substrato de matéria orgânica que os define e de onde a informação produzida por eles emerge.</a:t>
            </a:r>
          </a:p>
          <a:p>
            <a:pPr lvl="1" algn="just">
              <a:lnSpc>
                <a:spcPct val="150000"/>
              </a:lnSpc>
            </a:pPr>
            <a:r>
              <a:rPr lang="pt-BR" sz="1200" dirty="0">
                <a:solidFill>
                  <a:srgbClr val="000000"/>
                </a:solidFill>
                <a:effectLst/>
                <a:latin typeface="Calibri" panose="020F0502020204030204" pitchFamily="34" charset="0"/>
                <a:ea typeface="Calibri" panose="020F0502020204030204" pitchFamily="34" charset="0"/>
              </a:rPr>
              <a:t>Sem essa perpétua expressão de eficiência causal pela informação, qualquer organismo se desintegra até morrer. </a:t>
            </a:r>
            <a:endParaRPr lang="pt-BR" sz="1200" dirty="0">
              <a:solidFill>
                <a:srgbClr val="000000"/>
              </a:solidFill>
              <a:latin typeface="Calibri" panose="020F0502020204030204" pitchFamily="34" charset="0"/>
              <a:ea typeface="Calibri" panose="020F0502020204030204" pitchFamily="34" charset="0"/>
            </a:endParaRPr>
          </a:p>
          <a:p>
            <a:pPr marL="0" lvl="0" indent="0" algn="just">
              <a:lnSpc>
                <a:spcPct val="150000"/>
              </a:lnSpc>
              <a:buNone/>
            </a:pPr>
            <a:r>
              <a:rPr lang="pt-BR" sz="1200" dirty="0">
                <a:solidFill>
                  <a:srgbClr val="000000"/>
                </a:solidFill>
                <a:effectLst/>
                <a:latin typeface="Calibri" panose="020F0502020204030204" pitchFamily="34" charset="0"/>
                <a:ea typeface="Calibri" panose="020F0502020204030204" pitchFamily="34" charset="0"/>
              </a:rPr>
              <a:t>Como vimos no Capítulo 3, </a:t>
            </a:r>
            <a:r>
              <a:rPr lang="pt-BR" sz="1200" b="1" dirty="0">
                <a:solidFill>
                  <a:srgbClr val="FF0000"/>
                </a:solidFill>
                <a:effectLst/>
                <a:latin typeface="Calibri" panose="020F0502020204030204" pitchFamily="34" charset="0"/>
                <a:ea typeface="Calibri" panose="020F0502020204030204" pitchFamily="34" charset="0"/>
              </a:rPr>
              <a:t>a morte ocorre quando um organismo não consegue mais manter os seus mecanismos homeostáticos em funcionamento pleno, condenando a si mesmo a decair em direção ao equilíbrio termodinâmico.</a:t>
            </a:r>
            <a:r>
              <a:rPr lang="pt-BR" sz="1200" b="1" dirty="0">
                <a:solidFill>
                  <a:srgbClr val="000000"/>
                </a:solidFill>
                <a:latin typeface="Calibri" panose="020F0502020204030204" pitchFamily="34" charset="0"/>
                <a:ea typeface="Calibri" panose="020F0502020204030204" pitchFamily="34" charset="0"/>
              </a:rPr>
              <a:t> </a:t>
            </a:r>
            <a:r>
              <a:rPr lang="pt-BR" sz="1200" dirty="0">
                <a:solidFill>
                  <a:srgbClr val="000000"/>
                </a:solidFill>
                <a:effectLst/>
                <a:latin typeface="Calibri" panose="020F0502020204030204" pitchFamily="34" charset="0"/>
                <a:ea typeface="Calibri" panose="020F0502020204030204" pitchFamily="34" charset="0"/>
              </a:rPr>
              <a:t>Essa máxima é verdadeira para o cérebro</a:t>
            </a:r>
            <a:r>
              <a:rPr lang="pt-BR" sz="1200" dirty="0">
                <a:effectLst/>
              </a:rPr>
              <a:t> </a:t>
            </a:r>
            <a:endParaRPr lang="pt-BR" sz="1200" dirty="0"/>
          </a:p>
          <a:p>
            <a:pPr lvl="1" algn="just">
              <a:lnSpc>
                <a:spcPct val="150000"/>
              </a:lnSpc>
            </a:pPr>
            <a:endParaRPr lang="pt-BR" sz="1200"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01B72D3F-3AD1-C94D-9F8A-E3789EEC42CB}"/>
              </a:ext>
            </a:extLst>
          </p:cNvPr>
          <p:cNvSpPr>
            <a:spLocks noGrp="1"/>
          </p:cNvSpPr>
          <p:nvPr>
            <p:ph type="sldNum" sz="quarter" idx="12"/>
          </p:nvPr>
        </p:nvSpPr>
        <p:spPr/>
        <p:txBody>
          <a:bodyPr/>
          <a:lstStyle/>
          <a:p>
            <a:fld id="{84A9FA74-9E50-F740-840A-3D4BF568DC85}" type="slidenum">
              <a:rPr lang="pt-BR" smtClean="0"/>
              <a:t>33</a:t>
            </a:fld>
            <a:endParaRPr lang="pt-BR"/>
          </a:p>
        </p:txBody>
      </p:sp>
    </p:spTree>
    <p:extLst>
      <p:ext uri="{BB962C8B-B14F-4D97-AF65-F5344CB8AC3E}">
        <p14:creationId xmlns:p14="http://schemas.microsoft.com/office/powerpoint/2010/main" val="5447468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888342-4F2D-FC47-9E7F-5DA1B1427237}"/>
              </a:ext>
            </a:extLst>
          </p:cNvPr>
          <p:cNvSpPr>
            <a:spLocks noGrp="1"/>
          </p:cNvSpPr>
          <p:nvPr>
            <p:ph type="title"/>
          </p:nvPr>
        </p:nvSpPr>
        <p:spPr/>
        <p:txBody>
          <a:bodyPr>
            <a:normAutofit/>
          </a:bodyPr>
          <a:lstStyle/>
          <a:p>
            <a:r>
              <a:rPr lang="pt-BR" sz="2000" b="1" dirty="0">
                <a:solidFill>
                  <a:srgbClr val="00B050"/>
                </a:solidFill>
                <a:latin typeface="Times New Roman" panose="02020603050405020304" pitchFamily="18" charset="0"/>
                <a:cs typeface="Times New Roman" panose="02020603050405020304" pitchFamily="18" charset="0"/>
              </a:rPr>
              <a:t>A informação, numa máquina de Turing, é dirigida por uma fita ou input, independente do </a:t>
            </a:r>
            <a:r>
              <a:rPr lang="pt-BR" sz="2000" b="1" dirty="0" err="1">
                <a:solidFill>
                  <a:srgbClr val="00B050"/>
                </a:solidFill>
                <a:latin typeface="Times New Roman" panose="02020603050405020304" pitchFamily="18" charset="0"/>
                <a:cs typeface="Times New Roman" panose="02020603050405020304" pitchFamily="18" charset="0"/>
              </a:rPr>
              <a:t>hardwere</a:t>
            </a:r>
            <a:br>
              <a:rPr lang="pt-BR" sz="2000" b="1" dirty="0">
                <a:solidFill>
                  <a:srgbClr val="00B050"/>
                </a:solidFill>
                <a:latin typeface="Times New Roman" panose="02020603050405020304" pitchFamily="18" charset="0"/>
                <a:cs typeface="Times New Roman" panose="02020603050405020304" pitchFamily="18" charset="0"/>
              </a:rPr>
            </a:br>
            <a:br>
              <a:rPr lang="pt-BR" sz="2000" b="1" dirty="0">
                <a:solidFill>
                  <a:srgbClr val="00B050"/>
                </a:solidFill>
                <a:latin typeface="Times New Roman" panose="02020603050405020304" pitchFamily="18" charset="0"/>
                <a:cs typeface="Times New Roman" panose="02020603050405020304" pitchFamily="18" charset="0"/>
              </a:rPr>
            </a:br>
            <a:r>
              <a:rPr lang="pt-BR" sz="2000" b="1" dirty="0">
                <a:solidFill>
                  <a:srgbClr val="00B050"/>
                </a:solidFill>
                <a:latin typeface="Times New Roman" panose="02020603050405020304" pitchFamily="18" charset="0"/>
                <a:cs typeface="Times New Roman" panose="02020603050405020304" pitchFamily="18" charset="0"/>
              </a:rPr>
              <a:t>Num cérebro, a informação faz parte do </a:t>
            </a:r>
            <a:r>
              <a:rPr lang="pt-BR" sz="2000" b="1" dirty="0" err="1">
                <a:solidFill>
                  <a:srgbClr val="00B050"/>
                </a:solidFill>
                <a:latin typeface="Times New Roman" panose="02020603050405020304" pitchFamily="18" charset="0"/>
                <a:cs typeface="Times New Roman" panose="02020603050405020304" pitchFamily="18" charset="0"/>
              </a:rPr>
              <a:t>hardwere</a:t>
            </a:r>
            <a:r>
              <a:rPr lang="pt-BR" sz="2000" b="1" dirty="0">
                <a:solidFill>
                  <a:srgbClr val="00B050"/>
                </a:solidFill>
                <a:latin typeface="Times New Roman" panose="02020603050405020304" pitchFamily="18" charset="0"/>
                <a:cs typeface="Times New Roman" panose="02020603050405020304" pitchFamily="18" charset="0"/>
              </a:rPr>
              <a:t> e é manipulada em em diversos níveis</a:t>
            </a:r>
          </a:p>
        </p:txBody>
      </p:sp>
      <p:sp>
        <p:nvSpPr>
          <p:cNvPr id="3" name="Espaço Reservado para Conteúdo 2">
            <a:extLst>
              <a:ext uri="{FF2B5EF4-FFF2-40B4-BE49-F238E27FC236}">
                <a16:creationId xmlns:a16="http://schemas.microsoft.com/office/drawing/2014/main" id="{D337C53E-C5C3-C746-B9B8-641DF96D37DB}"/>
              </a:ext>
            </a:extLst>
          </p:cNvPr>
          <p:cNvSpPr>
            <a:spLocks noGrp="1"/>
          </p:cNvSpPr>
          <p:nvPr>
            <p:ph idx="1"/>
          </p:nvPr>
        </p:nvSpPr>
        <p:spPr/>
        <p:txBody>
          <a:bodyPr/>
          <a:lstStyle/>
          <a:p>
            <a:pPr marL="219075" indent="0" algn="just">
              <a:lnSpc>
                <a:spcPct val="150000"/>
              </a:lnSpc>
              <a:buNone/>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consequência disso, a ideia de informação independente do substrato e desincorporada não pode ser aplicada, considerando o fluxo de informação que ocorre nos organismos. </a:t>
            </a:r>
          </a:p>
          <a:p>
            <a:pPr marL="219075" indent="0" algn="just">
              <a:lnSpc>
                <a:spcPct val="150000"/>
              </a:lnSpc>
              <a:buNone/>
            </a:pPr>
            <a:endParaRPr lang="pt-BR" sz="1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219075" indent="0" algn="just">
              <a:lnSpc>
                <a:spcPct val="150000"/>
              </a:lnSpc>
              <a:buNone/>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Enquanto em uma máquina de Turing típica o fluxo de informação é direcionado pelo software ou pela fita que provê os inputs – ambos independentes do hardware que define a estrutura física da máquina digital,</a:t>
            </a:r>
          </a:p>
          <a:p>
            <a:pPr marL="219075" indent="0" algn="just">
              <a:lnSpc>
                <a:spcPct val="150000"/>
              </a:lnSpc>
              <a:buNone/>
            </a:pP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19075" indent="0" algn="just">
              <a:lnSpc>
                <a:spcPct val="150000"/>
              </a:lnSpc>
              <a:buNone/>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no caso dos organismos e especialmente no dos cérebros –, a informação é verdadeiramente embutida na matéria orgânica e o fluxo de informação é manipulado em diferentes níveis organizacionais. </a:t>
            </a:r>
          </a:p>
          <a:p>
            <a:endParaRPr lang="pt-BR" dirty="0"/>
          </a:p>
        </p:txBody>
      </p:sp>
      <p:sp>
        <p:nvSpPr>
          <p:cNvPr id="4" name="Espaço Reservado para Número de Slide 3">
            <a:extLst>
              <a:ext uri="{FF2B5EF4-FFF2-40B4-BE49-F238E27FC236}">
                <a16:creationId xmlns:a16="http://schemas.microsoft.com/office/drawing/2014/main" id="{DC620FB4-064F-8845-9148-2B16C252D72B}"/>
              </a:ext>
            </a:extLst>
          </p:cNvPr>
          <p:cNvSpPr>
            <a:spLocks noGrp="1"/>
          </p:cNvSpPr>
          <p:nvPr>
            <p:ph type="sldNum" sz="quarter" idx="12"/>
          </p:nvPr>
        </p:nvSpPr>
        <p:spPr/>
        <p:txBody>
          <a:bodyPr/>
          <a:lstStyle/>
          <a:p>
            <a:fld id="{84A9FA74-9E50-F740-840A-3D4BF568DC85}" type="slidenum">
              <a:rPr lang="pt-BR" smtClean="0"/>
              <a:t>34</a:t>
            </a:fld>
            <a:endParaRPr lang="pt-BR"/>
          </a:p>
        </p:txBody>
      </p:sp>
    </p:spTree>
    <p:extLst>
      <p:ext uri="{BB962C8B-B14F-4D97-AF65-F5344CB8AC3E}">
        <p14:creationId xmlns:p14="http://schemas.microsoft.com/office/powerpoint/2010/main" val="39223893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5EB74-074B-B54E-9CCF-21B5022E3CE5}"/>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Num cérebro,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a informação depende do seu substrato e o modifica </a:t>
            </a:r>
          </a:p>
        </p:txBody>
      </p:sp>
      <p:sp>
        <p:nvSpPr>
          <p:cNvPr id="3" name="Espaço Reservado para Conteúdo 2">
            <a:extLst>
              <a:ext uri="{FF2B5EF4-FFF2-40B4-BE49-F238E27FC236}">
                <a16:creationId xmlns:a16="http://schemas.microsoft.com/office/drawing/2014/main" id="{2DAD1606-88E2-AD4F-9EEB-177BD425E06A}"/>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24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Além disso, a informação produzida por um organismo modifica continuamente o substrato material que a gerou (os neurônios, os dendritos e suas espículas, proteínas etc.). </a:t>
            </a:r>
          </a:p>
          <a:p>
            <a:pPr marL="342900" lvl="0" indent="-342900" algn="just">
              <a:lnSpc>
                <a:spcPct val="150000"/>
              </a:lnSpc>
              <a:buFont typeface="Symbol" pitchFamily="2" charset="2"/>
              <a:buChar char=""/>
            </a:pPr>
            <a:r>
              <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Esse processo conecta a matéria orgânica e a informação em uma única e irredutível entidade. </a:t>
            </a:r>
          </a:p>
          <a:p>
            <a:pPr marL="342900" lvl="0" indent="-342900" algn="just">
              <a:lnSpc>
                <a:spcPct val="150000"/>
              </a:lnSpc>
              <a:buFont typeface="Symbol" pitchFamily="2" charset="2"/>
              <a:buChar char=""/>
            </a:pPr>
            <a:r>
              <a:rPr lang="pt-BR" sz="2400" dirty="0">
                <a:solidFill>
                  <a:srgbClr val="000000"/>
                </a:solidFill>
                <a:latin typeface="Calibri" panose="020F0502020204030204" pitchFamily="34" charset="0"/>
                <a:ea typeface="Calibri" panose="020F0502020204030204" pitchFamily="34" charset="0"/>
                <a:cs typeface="Calibri" panose="020F0502020204030204" pitchFamily="34" charset="0"/>
              </a:rPr>
              <a:t>O cérebro, como sistema orgânico, valida, coordena e dá sentido a si mesmo. O que contraria a tese da incompletude de Gödel para sistemas formais.</a:t>
            </a:r>
            <a:endParaRPr lang="pt-BR" sz="24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571C22F0-3DAB-5E4A-8740-FD6FE8728C5F}"/>
              </a:ext>
            </a:extLst>
          </p:cNvPr>
          <p:cNvSpPr>
            <a:spLocks noGrp="1"/>
          </p:cNvSpPr>
          <p:nvPr>
            <p:ph type="sldNum" sz="quarter" idx="12"/>
          </p:nvPr>
        </p:nvSpPr>
        <p:spPr/>
        <p:txBody>
          <a:bodyPr/>
          <a:lstStyle/>
          <a:p>
            <a:fld id="{84A9FA74-9E50-F740-840A-3D4BF568DC85}" type="slidenum">
              <a:rPr lang="pt-BR" smtClean="0"/>
              <a:t>35</a:t>
            </a:fld>
            <a:endParaRPr lang="pt-BR"/>
          </a:p>
        </p:txBody>
      </p:sp>
    </p:spTree>
    <p:extLst>
      <p:ext uri="{BB962C8B-B14F-4D97-AF65-F5344CB8AC3E}">
        <p14:creationId xmlns:p14="http://schemas.microsoft.com/office/powerpoint/2010/main" val="25831865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0DA18C-05F9-504E-AB63-2B69CDE2915C}"/>
              </a:ext>
            </a:extLst>
          </p:cNvPr>
          <p:cNvSpPr>
            <a:spLocks noGrp="1"/>
          </p:cNvSpPr>
          <p:nvPr>
            <p:ph type="title"/>
          </p:nvPr>
        </p:nvSpPr>
        <p:spPr/>
        <p:txBody>
          <a:bodyPr/>
          <a:lstStyle/>
          <a:p>
            <a:pPr algn="ctr"/>
            <a:r>
              <a:rPr lang="pt-BR" dirty="0"/>
              <a:t>A teoria da incompletude de Gödel</a:t>
            </a:r>
          </a:p>
        </p:txBody>
      </p:sp>
      <p:sp>
        <p:nvSpPr>
          <p:cNvPr id="3" name="Espaço Reservado para Conteúdo 2">
            <a:extLst>
              <a:ext uri="{FF2B5EF4-FFF2-40B4-BE49-F238E27FC236}">
                <a16:creationId xmlns:a16="http://schemas.microsoft.com/office/drawing/2014/main" id="{85E42022-5A7B-5E4B-B72E-D532A0F29078}"/>
              </a:ext>
            </a:extLst>
          </p:cNvPr>
          <p:cNvSpPr>
            <a:spLocks noGrp="1"/>
          </p:cNvSpPr>
          <p:nvPr>
            <p:ph idx="1"/>
          </p:nvPr>
        </p:nvSpPr>
        <p:spPr/>
        <p:txBody>
          <a:bodyPr>
            <a:noAutofit/>
          </a:bodyPr>
          <a:lstStyle/>
          <a:p>
            <a:pPr marL="0" indent="0" algn="just">
              <a:lnSpc>
                <a:spcPct val="170000"/>
              </a:lnSpc>
              <a:buNone/>
            </a:pPr>
            <a:r>
              <a:rPr lang="pt-BR" sz="1300" b="1" i="0" u="none" strike="noStrike" dirty="0">
                <a:solidFill>
                  <a:srgbClr val="000000"/>
                </a:solidFill>
                <a:effectLst/>
                <a:latin typeface="Times New Roman" panose="02020603050405020304" pitchFamily="18" charset="0"/>
                <a:cs typeface="Times New Roman" panose="02020603050405020304" pitchFamily="18" charset="0"/>
              </a:rPr>
              <a:t>Primeiro Teorema da Incompletude. </a:t>
            </a:r>
            <a:r>
              <a:rPr lang="pt-BR" sz="1300" b="0" i="0" u="none" strike="noStrike" dirty="0">
                <a:solidFill>
                  <a:srgbClr val="000000"/>
                </a:solidFill>
                <a:effectLst/>
                <a:latin typeface="Times New Roman" panose="02020603050405020304" pitchFamily="18" charset="0"/>
                <a:cs typeface="Times New Roman" panose="02020603050405020304" pitchFamily="18" charset="0"/>
              </a:rPr>
              <a:t>Em um sistema formal suficientemente rico para incluir a aritmética dos números naturais (como o sistema de axiomas de </a:t>
            </a:r>
            <a:r>
              <a:rPr lang="pt-BR" sz="1300" b="0" i="0" u="none" strike="noStrike" dirty="0" err="1">
                <a:solidFill>
                  <a:srgbClr val="000000"/>
                </a:solidFill>
                <a:effectLst/>
                <a:latin typeface="Times New Roman" panose="02020603050405020304" pitchFamily="18" charset="0"/>
                <a:cs typeface="Times New Roman" panose="02020603050405020304" pitchFamily="18" charset="0"/>
              </a:rPr>
              <a:t>Peano</a:t>
            </a:r>
            <a:r>
              <a:rPr lang="pt-BR" sz="1300" b="0" i="0" u="none" strike="noStrike" dirty="0">
                <a:solidFill>
                  <a:srgbClr val="000000"/>
                </a:solidFill>
                <a:effectLst/>
                <a:latin typeface="Times New Roman" panose="02020603050405020304" pitchFamily="18" charset="0"/>
                <a:cs typeface="Times New Roman" panose="02020603050405020304" pitchFamily="18" charset="0"/>
              </a:rPr>
              <a:t>), Gödel provou que:</a:t>
            </a:r>
          </a:p>
          <a:p>
            <a:pPr lvl="1" algn="just">
              <a:lnSpc>
                <a:spcPct val="170000"/>
              </a:lnSpc>
              <a:buFont typeface="+mj-lt"/>
              <a:buAutoNum type="arabicPeriod"/>
            </a:pPr>
            <a:r>
              <a:rPr lang="pt-BR" sz="1300" b="1" i="0" u="none" strike="noStrike" dirty="0">
                <a:solidFill>
                  <a:srgbClr val="000000"/>
                </a:solidFill>
                <a:effectLst/>
                <a:latin typeface="Times New Roman" panose="02020603050405020304" pitchFamily="18" charset="0"/>
                <a:cs typeface="Times New Roman" panose="02020603050405020304" pitchFamily="18" charset="0"/>
              </a:rPr>
              <a:t>Existem proposições verdadeiras que não podem ser provadas dentro do sistema.</a:t>
            </a:r>
            <a:endParaRPr lang="pt-BR" sz="1300" b="0" i="0" u="none" strike="noStrike" dirty="0">
              <a:solidFill>
                <a:srgbClr val="000000"/>
              </a:solidFill>
              <a:effectLst/>
              <a:latin typeface="Times New Roman" panose="02020603050405020304" pitchFamily="18" charset="0"/>
              <a:cs typeface="Times New Roman" panose="02020603050405020304" pitchFamily="18" charset="0"/>
            </a:endParaRPr>
          </a:p>
          <a:p>
            <a:pPr marL="1200150" lvl="2" indent="-285750" algn="just">
              <a:lnSpc>
                <a:spcPct val="170000"/>
              </a:lnSpc>
              <a:buFont typeface="+mj-lt"/>
              <a:buAutoNum type="arabicPeriod"/>
            </a:pPr>
            <a:r>
              <a:rPr lang="pt-BR" sz="1300" b="0" i="0" u="none" strike="noStrike" dirty="0">
                <a:solidFill>
                  <a:srgbClr val="000000"/>
                </a:solidFill>
                <a:effectLst/>
                <a:latin typeface="Times New Roman" panose="02020603050405020304" pitchFamily="18" charset="0"/>
                <a:cs typeface="Times New Roman" panose="02020603050405020304" pitchFamily="18" charset="0"/>
              </a:rPr>
              <a:t>Ou seja, há sentenças matemáticas que são verdadeiras, mas que não podem ser derivadas a partir dos axiomas do sistema.</a:t>
            </a:r>
          </a:p>
          <a:p>
            <a:pPr lvl="1" algn="just">
              <a:lnSpc>
                <a:spcPct val="170000"/>
              </a:lnSpc>
              <a:buFont typeface="+mj-lt"/>
              <a:buAutoNum type="arabicPeriod"/>
            </a:pPr>
            <a:r>
              <a:rPr lang="pt-BR" sz="1300" b="1" i="0" u="none" strike="noStrike" dirty="0">
                <a:solidFill>
                  <a:srgbClr val="FF0000"/>
                </a:solidFill>
                <a:effectLst/>
                <a:latin typeface="Times New Roman" panose="02020603050405020304" pitchFamily="18" charset="0"/>
                <a:cs typeface="Times New Roman" panose="02020603050405020304" pitchFamily="18" charset="0"/>
              </a:rPr>
              <a:t>Isso implica que nenhum sistema consistente de axiomas pode capturar todas as verdades matemáticas sobre os números naturais.</a:t>
            </a:r>
          </a:p>
          <a:p>
            <a:pPr marL="0" indent="0" algn="just">
              <a:lnSpc>
                <a:spcPct val="170000"/>
              </a:lnSpc>
              <a:buNone/>
            </a:pPr>
            <a:r>
              <a:rPr lang="pt-BR" sz="1300" b="1" i="0" u="none" strike="noStrike" dirty="0">
                <a:solidFill>
                  <a:srgbClr val="000000"/>
                </a:solidFill>
                <a:effectLst/>
                <a:latin typeface="Times New Roman" panose="02020603050405020304" pitchFamily="18" charset="0"/>
                <a:cs typeface="Times New Roman" panose="02020603050405020304" pitchFamily="18" charset="0"/>
              </a:rPr>
              <a:t>Segundo Teorema da Incompletude. </a:t>
            </a:r>
            <a:r>
              <a:rPr lang="pt-BR" sz="1300" b="0" i="0" u="none" strike="noStrike" dirty="0">
                <a:solidFill>
                  <a:srgbClr val="000000"/>
                </a:solidFill>
                <a:effectLst/>
                <a:latin typeface="Times New Roman" panose="02020603050405020304" pitchFamily="18" charset="0"/>
                <a:cs typeface="Times New Roman" panose="02020603050405020304" pitchFamily="18" charset="0"/>
              </a:rPr>
              <a:t>Gödel também demonstrou que:</a:t>
            </a:r>
          </a:p>
          <a:p>
            <a:pPr lvl="1" algn="just">
              <a:lnSpc>
                <a:spcPct val="170000"/>
              </a:lnSpc>
              <a:buFont typeface="+mj-lt"/>
              <a:buAutoNum type="arabicPeriod"/>
            </a:pPr>
            <a:r>
              <a:rPr lang="pt-BR" sz="1300" b="1" i="0" u="none" strike="noStrike" dirty="0">
                <a:solidFill>
                  <a:srgbClr val="000000"/>
                </a:solidFill>
                <a:effectLst/>
                <a:latin typeface="Times New Roman" panose="02020603050405020304" pitchFamily="18" charset="0"/>
                <a:cs typeface="Times New Roman" panose="02020603050405020304" pitchFamily="18" charset="0"/>
              </a:rPr>
              <a:t>Um sistema formal consistente não pode provar sua própria consistência.</a:t>
            </a:r>
            <a:endParaRPr lang="pt-BR" sz="1300" b="0" i="0" u="none" strike="noStrike" dirty="0">
              <a:solidFill>
                <a:srgbClr val="000000"/>
              </a:solidFill>
              <a:effectLst/>
              <a:latin typeface="Times New Roman" panose="02020603050405020304" pitchFamily="18" charset="0"/>
              <a:cs typeface="Times New Roman" panose="02020603050405020304" pitchFamily="18" charset="0"/>
            </a:endParaRPr>
          </a:p>
          <a:p>
            <a:pPr marL="1200150" lvl="2" indent="-285750" algn="just">
              <a:lnSpc>
                <a:spcPct val="170000"/>
              </a:lnSpc>
              <a:buFont typeface="+mj-lt"/>
              <a:buAutoNum type="arabicPeriod"/>
            </a:pPr>
            <a:r>
              <a:rPr lang="pt-BR" sz="1300" b="0" i="0" u="none" strike="noStrike" dirty="0">
                <a:solidFill>
                  <a:srgbClr val="000000"/>
                </a:solidFill>
                <a:effectLst/>
                <a:latin typeface="Times New Roman" panose="02020603050405020304" pitchFamily="18" charset="0"/>
                <a:cs typeface="Times New Roman" panose="02020603050405020304" pitchFamily="18" charset="0"/>
              </a:rPr>
              <a:t>Se o sistema é suficientemente poderoso para descrever a aritmética, ele não pode provar que não contém contradições.</a:t>
            </a:r>
          </a:p>
          <a:p>
            <a:pPr lvl="1" algn="just">
              <a:lnSpc>
                <a:spcPct val="170000"/>
              </a:lnSpc>
              <a:buFont typeface="+mj-lt"/>
              <a:buAutoNum type="arabicPeriod"/>
            </a:pPr>
            <a:r>
              <a:rPr lang="pt-BR" sz="1300" b="1" i="0" u="none" strike="noStrike" dirty="0">
                <a:solidFill>
                  <a:srgbClr val="FF0000"/>
                </a:solidFill>
                <a:effectLst/>
                <a:latin typeface="Times New Roman" panose="02020603050405020304" pitchFamily="18" charset="0"/>
                <a:cs typeface="Times New Roman" panose="02020603050405020304" pitchFamily="18" charset="0"/>
              </a:rPr>
              <a:t>Isso significa que, para garantir que um sistema é livre de contradições, seria necessário apelar para outro sistema externo, mas isso levaria a uma regressão infinita.</a:t>
            </a:r>
          </a:p>
        </p:txBody>
      </p:sp>
      <p:sp>
        <p:nvSpPr>
          <p:cNvPr id="4" name="Espaço Reservado para Número de Slide 3">
            <a:extLst>
              <a:ext uri="{FF2B5EF4-FFF2-40B4-BE49-F238E27FC236}">
                <a16:creationId xmlns:a16="http://schemas.microsoft.com/office/drawing/2014/main" id="{F28DF77B-24CC-664A-9E73-8E554D4B3EFC}"/>
              </a:ext>
            </a:extLst>
          </p:cNvPr>
          <p:cNvSpPr>
            <a:spLocks noGrp="1"/>
          </p:cNvSpPr>
          <p:nvPr>
            <p:ph type="sldNum" sz="quarter" idx="12"/>
          </p:nvPr>
        </p:nvSpPr>
        <p:spPr/>
        <p:txBody>
          <a:bodyPr/>
          <a:lstStyle/>
          <a:p>
            <a:fld id="{84A9FA74-9E50-F740-840A-3D4BF568DC85}" type="slidenum">
              <a:rPr lang="pt-BR" smtClean="0"/>
              <a:t>36</a:t>
            </a:fld>
            <a:endParaRPr lang="pt-BR"/>
          </a:p>
        </p:txBody>
      </p:sp>
    </p:spTree>
    <p:extLst>
      <p:ext uri="{BB962C8B-B14F-4D97-AF65-F5344CB8AC3E}">
        <p14:creationId xmlns:p14="http://schemas.microsoft.com/office/powerpoint/2010/main" val="21514416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D3D916-29AF-324D-8D05-90BFF1114C75}"/>
              </a:ext>
            </a:extLst>
          </p:cNvPr>
          <p:cNvSpPr>
            <a:spLocks noGrp="1"/>
          </p:cNvSpPr>
          <p:nvPr>
            <p:ph type="title"/>
          </p:nvPr>
        </p:nvSpPr>
        <p:spPr/>
        <p:txBody>
          <a:bodyPr>
            <a:noAutofit/>
          </a:bodyPr>
          <a:lstStyle/>
          <a:p>
            <a:pPr algn="ctr"/>
            <a:r>
              <a:rPr lang="pt-BR" sz="2400" b="1" dirty="0">
                <a:solidFill>
                  <a:srgbClr val="00B050"/>
                </a:solidFill>
                <a:latin typeface="Times New Roman" panose="02020603050405020304" pitchFamily="18" charset="0"/>
                <a:cs typeface="Times New Roman" panose="02020603050405020304" pitchFamily="18" charset="0"/>
              </a:rPr>
              <a:t>No cérebro humano, </a:t>
            </a: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a informação que fornece o sentido (</a:t>
            </a:r>
            <a:r>
              <a:rPr lang="pt-BR" sz="2400" b="1" dirty="0" err="1">
                <a:solidFill>
                  <a:srgbClr val="00B050"/>
                </a:solidFill>
                <a:latin typeface="Times New Roman" panose="02020603050405020304" pitchFamily="18" charset="0"/>
                <a:cs typeface="Times New Roman" panose="02020603050405020304" pitchFamily="18" charset="0"/>
              </a:rPr>
              <a:t>Ginfo</a:t>
            </a:r>
            <a:r>
              <a:rPr lang="pt-BR" sz="2400" b="1" dirty="0">
                <a:solidFill>
                  <a:srgbClr val="00B050"/>
                </a:solidFill>
                <a:latin typeface="Times New Roman" panose="02020603050405020304" pitchFamily="18" charset="0"/>
                <a:cs typeface="Times New Roman" panose="02020603050405020304" pitchFamily="18" charset="0"/>
              </a:rPr>
              <a:t>) </a:t>
            </a: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é, necessariamente, </a:t>
            </a:r>
            <a:br>
              <a:rPr lang="pt-BR" sz="2400" b="1" dirty="0">
                <a:solidFill>
                  <a:srgbClr val="00B050"/>
                </a:solidFill>
                <a:latin typeface="Times New Roman" panose="02020603050405020304" pitchFamily="18" charset="0"/>
                <a:cs typeface="Times New Roman" panose="02020603050405020304" pitchFamily="18" charset="0"/>
              </a:rPr>
            </a:br>
            <a:r>
              <a:rPr lang="pt-BR" sz="2400" b="1" dirty="0">
                <a:solidFill>
                  <a:srgbClr val="00B050"/>
                </a:solidFill>
                <a:latin typeface="Times New Roman" panose="02020603050405020304" pitchFamily="18" charset="0"/>
                <a:cs typeface="Times New Roman" panose="02020603050405020304" pitchFamily="18" charset="0"/>
              </a:rPr>
              <a:t>dependente do seu substrato material, da sua sintaxe (</a:t>
            </a:r>
            <a:r>
              <a:rPr lang="pt-BR" sz="2400" b="1" dirty="0" err="1">
                <a:solidFill>
                  <a:srgbClr val="00B050"/>
                </a:solidFill>
                <a:latin typeface="Times New Roman" panose="02020603050405020304" pitchFamily="18" charset="0"/>
                <a:cs typeface="Times New Roman" panose="02020603050405020304" pitchFamily="18" charset="0"/>
              </a:rPr>
              <a:t>Sinfo</a:t>
            </a:r>
            <a:r>
              <a:rPr lang="pt-BR" sz="2400" b="1" dirty="0">
                <a:solidFill>
                  <a:srgbClr val="00B050"/>
                </a:solidFill>
                <a:latin typeface="Times New Roman" panose="02020603050405020304" pitchFamily="18" charset="0"/>
                <a:cs typeface="Times New Roman" panose="02020603050405020304" pitchFamily="18" charset="0"/>
              </a:rPr>
              <a:t>)</a:t>
            </a:r>
          </a:p>
        </p:txBody>
      </p:sp>
      <p:sp>
        <p:nvSpPr>
          <p:cNvPr id="3" name="Espaço Reservado para Conteúdo 2">
            <a:extLst>
              <a:ext uri="{FF2B5EF4-FFF2-40B4-BE49-F238E27FC236}">
                <a16:creationId xmlns:a16="http://schemas.microsoft.com/office/drawing/2014/main" id="{8AB5ED32-7C2B-CB44-B499-8C76D02039D2}"/>
              </a:ext>
            </a:extLst>
          </p:cNvPr>
          <p:cNvSpPr>
            <a:spLocks noGrp="1"/>
          </p:cNvSpPr>
          <p:nvPr>
            <p:ph idx="1"/>
          </p:nvPr>
        </p:nvSpPr>
        <p:spPr/>
        <p:txBody>
          <a:bodyPr>
            <a:normAutofit fontScale="85000" lnSpcReduction="10000"/>
          </a:bodyPr>
          <a:lstStyle/>
          <a:p>
            <a:pPr algn="just">
              <a:lnSpc>
                <a:spcPct val="150000"/>
              </a:lnSpc>
            </a:pPr>
            <a:r>
              <a:rPr lang="pt-BR" sz="3200" dirty="0">
                <a:effectLst/>
                <a:latin typeface="Calibri" panose="020F0502020204030204" pitchFamily="34" charset="0"/>
                <a:ea typeface="Calibri" panose="020F0502020204030204" pitchFamily="34" charset="0"/>
                <a:cs typeface="Calibri" panose="020F0502020204030204" pitchFamily="34" charset="0"/>
              </a:rPr>
              <a:t>É por isso que a informação </a:t>
            </a:r>
            <a:r>
              <a:rPr lang="pt-BR" sz="3200" dirty="0" err="1">
                <a:effectLst/>
                <a:latin typeface="Calibri" panose="020F0502020204030204" pitchFamily="34" charset="0"/>
                <a:ea typeface="Calibri" panose="020F0502020204030204" pitchFamily="34" charset="0"/>
                <a:cs typeface="Calibri" panose="020F0502020204030204" pitchFamily="34" charset="0"/>
              </a:rPr>
              <a:t>gödeliana</a:t>
            </a:r>
            <a:r>
              <a:rPr lang="pt-BR" sz="3200" dirty="0">
                <a:effectLst/>
                <a:latin typeface="Calibri" panose="020F0502020204030204" pitchFamily="34" charset="0"/>
                <a:ea typeface="Calibri" panose="020F0502020204030204" pitchFamily="34" charset="0"/>
                <a:cs typeface="Calibri" panose="020F0502020204030204" pitchFamily="34" charset="0"/>
              </a:rPr>
              <a:t> dos organismos tem que ser considerada dependente do substrato, conclusão que confirma a natureza integrada do cérebro e explicita as dificuldades insuperáveis de aplicar a dicotomia software/hardware para qualquer sistema nervoso animal.</a:t>
            </a:r>
          </a:p>
          <a:p>
            <a:pPr algn="just">
              <a:lnSpc>
                <a:spcPct val="150000"/>
              </a:lnSpc>
            </a:pPr>
            <a:r>
              <a:rPr lang="pt-BR" sz="3200" dirty="0">
                <a:solidFill>
                  <a:srgbClr val="00B050"/>
                </a:solidFill>
                <a:effectLst/>
                <a:latin typeface="Calibri" panose="020F0502020204030204" pitchFamily="34" charset="0"/>
                <a:ea typeface="Calibri" panose="020F0502020204030204" pitchFamily="34" charset="0"/>
                <a:cs typeface="Calibri" panose="020F0502020204030204" pitchFamily="34" charset="0"/>
              </a:rPr>
              <a:t>No cérebro humano software/hardware são integrados, não dissociados</a:t>
            </a:r>
          </a:p>
          <a:p>
            <a:endParaRPr lang="pt-BR" dirty="0"/>
          </a:p>
        </p:txBody>
      </p:sp>
      <p:sp>
        <p:nvSpPr>
          <p:cNvPr id="4" name="Espaço Reservado para Número de Slide 3">
            <a:extLst>
              <a:ext uri="{FF2B5EF4-FFF2-40B4-BE49-F238E27FC236}">
                <a16:creationId xmlns:a16="http://schemas.microsoft.com/office/drawing/2014/main" id="{CEFBE82B-43D1-DD4E-B9C4-49A79617B5ED}"/>
              </a:ext>
            </a:extLst>
          </p:cNvPr>
          <p:cNvSpPr>
            <a:spLocks noGrp="1"/>
          </p:cNvSpPr>
          <p:nvPr>
            <p:ph type="sldNum" sz="quarter" idx="12"/>
          </p:nvPr>
        </p:nvSpPr>
        <p:spPr/>
        <p:txBody>
          <a:bodyPr/>
          <a:lstStyle/>
          <a:p>
            <a:fld id="{84A9FA74-9E50-F740-840A-3D4BF568DC85}" type="slidenum">
              <a:rPr lang="pt-BR" smtClean="0"/>
              <a:t>37</a:t>
            </a:fld>
            <a:endParaRPr lang="pt-BR"/>
          </a:p>
        </p:txBody>
      </p:sp>
    </p:spTree>
    <p:extLst>
      <p:ext uri="{BB962C8B-B14F-4D97-AF65-F5344CB8AC3E}">
        <p14:creationId xmlns:p14="http://schemas.microsoft.com/office/powerpoint/2010/main" val="21665911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938ECB-09B5-9F42-9259-4B701F1DFCD7}"/>
              </a:ext>
            </a:extLst>
          </p:cNvPr>
          <p:cNvSpPr>
            <a:spLocks noGrp="1"/>
          </p:cNvSpPr>
          <p:nvPr>
            <p:ph type="title"/>
          </p:nvPr>
        </p:nvSpPr>
        <p:spPr/>
        <p:txBody>
          <a:bodyPr>
            <a:normAutofit/>
          </a:bodyPr>
          <a:lstStyle/>
          <a:p>
            <a:pPr algn="ctr"/>
            <a:r>
              <a:rPr lang="pt-BR" sz="2800" b="1" dirty="0">
                <a:solidFill>
                  <a:srgbClr val="00B050"/>
                </a:solidFill>
                <a:latin typeface="Times New Roman" panose="02020603050405020304" pitchFamily="18" charset="0"/>
                <a:cs typeface="Times New Roman" panose="02020603050405020304" pitchFamily="18" charset="0"/>
              </a:rPr>
              <a:t>A comunicação e o cuidado humano veiculam </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uma sintaxe e um sentido, </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que modificam dinamicamente o funcionamento dos cérebros</a:t>
            </a:r>
          </a:p>
        </p:txBody>
      </p:sp>
      <p:sp>
        <p:nvSpPr>
          <p:cNvPr id="3" name="Espaço Reservado para Conteúdo 2">
            <a:extLst>
              <a:ext uri="{FF2B5EF4-FFF2-40B4-BE49-F238E27FC236}">
                <a16:creationId xmlns:a16="http://schemas.microsoft.com/office/drawing/2014/main" id="{5802D1A7-0B79-B64F-BCF9-CA6FB07B66E8}"/>
              </a:ext>
            </a:extLst>
          </p:cNvPr>
          <p:cNvSpPr>
            <a:spLocks noGrp="1"/>
          </p:cNvSpPr>
          <p:nvPr>
            <p:ph idx="1"/>
          </p:nvPr>
        </p:nvSpPr>
        <p:spPr/>
        <p:txBody>
          <a:bodyPr>
            <a:normAutofit fontScale="70000" lnSpcReduction="20000"/>
          </a:bodyPr>
          <a:lstStyle/>
          <a:p>
            <a:pPr indent="279400" algn="just">
              <a:lnSpc>
                <a:spcPct val="150000"/>
              </a:lnSpc>
              <a:spcAft>
                <a:spcPts val="210"/>
              </a:spcAft>
            </a:pPr>
            <a:r>
              <a:rPr lang="pt-BR" sz="2800" b="1" dirty="0">
                <a:solidFill>
                  <a:srgbClr val="00B050"/>
                </a:solidFill>
                <a:effectLst/>
                <a:latin typeface="Calibri" panose="020F0502020204030204" pitchFamily="34" charset="0"/>
                <a:ea typeface="Calibri" panose="020F0502020204030204" pitchFamily="34" charset="0"/>
              </a:rPr>
              <a:t>Neste sentido, todo tipo de cuidado humano, visando o desenvolvimento do ser humano (cognitivo e afetivo, individual e cultural) só poder ser feito em função de encontros inter-humanos que veiculam sentidos, veiculados numa sintaxe. </a:t>
            </a:r>
          </a:p>
          <a:p>
            <a:pPr lvl="1" indent="279400" algn="just">
              <a:lnSpc>
                <a:spcPct val="150000"/>
              </a:lnSpc>
              <a:spcAft>
                <a:spcPts val="210"/>
              </a:spcAft>
            </a:pPr>
            <a:r>
              <a:rPr lang="pt-BR" b="1" dirty="0">
                <a:solidFill>
                  <a:srgbClr val="00B050"/>
                </a:solidFill>
                <a:effectLst/>
                <a:latin typeface="Calibri" panose="020F0502020204030204" pitchFamily="34" charset="0"/>
                <a:ea typeface="Calibri" panose="020F0502020204030204" pitchFamily="34" charset="0"/>
              </a:rPr>
              <a:t>Daí o princípio de uma </a:t>
            </a:r>
            <a:r>
              <a:rPr lang="pt-BR" b="1" i="1" dirty="0">
                <a:solidFill>
                  <a:srgbClr val="00B050"/>
                </a:solidFill>
                <a:effectLst/>
                <a:latin typeface="Calibri" panose="020F0502020204030204" pitchFamily="34" charset="0"/>
                <a:ea typeface="Calibri" panose="020F0502020204030204" pitchFamily="34" charset="0"/>
              </a:rPr>
              <a:t>ética do cuidado humano</a:t>
            </a:r>
            <a:r>
              <a:rPr lang="pt-BR" b="1" dirty="0">
                <a:solidFill>
                  <a:srgbClr val="00B050"/>
                </a:solidFill>
                <a:effectLst/>
                <a:latin typeface="Calibri" panose="020F0502020204030204" pitchFamily="34" charset="0"/>
                <a:ea typeface="Calibri" panose="020F0502020204030204" pitchFamily="34" charset="0"/>
              </a:rPr>
              <a:t> (seja este educacional, psicoterapêutico e até mesmo médico) não poder ser reduzido a um cuidado técnico, a padrões de ação ou de informação </a:t>
            </a:r>
            <a:r>
              <a:rPr lang="pt-BR" b="1" dirty="0" err="1">
                <a:solidFill>
                  <a:srgbClr val="00B050"/>
                </a:solidFill>
                <a:effectLst/>
                <a:latin typeface="Calibri" panose="020F0502020204030204" pitchFamily="34" charset="0"/>
                <a:ea typeface="Calibri" panose="020F0502020204030204" pitchFamily="34" charset="0"/>
              </a:rPr>
              <a:t>S-info</a:t>
            </a:r>
            <a:r>
              <a:rPr lang="pt-BR" b="1" dirty="0">
                <a:solidFill>
                  <a:srgbClr val="00B050"/>
                </a:solidFill>
                <a:latin typeface="Calibri" panose="020F0502020204030204" pitchFamily="34" charset="0"/>
                <a:ea typeface="Calibri" panose="020F0502020204030204" pitchFamily="34" charset="0"/>
              </a:rPr>
              <a:t>, que são, por excelência sintaxe cujo sentido advém de algo para além da sintaxe</a:t>
            </a:r>
            <a:endParaRPr lang="pt-BR" dirty="0">
              <a:solidFill>
                <a:srgbClr val="000000"/>
              </a:solidFill>
              <a:effectLst/>
              <a:latin typeface="Calibri" panose="020F0502020204030204" pitchFamily="34" charset="0"/>
              <a:ea typeface="Calibri" panose="020F0502020204030204" pitchFamily="34" charset="0"/>
            </a:endParaRPr>
          </a:p>
          <a:p>
            <a:pPr indent="279400" algn="just">
              <a:lnSpc>
                <a:spcPct val="150000"/>
              </a:lnSpc>
              <a:spcAft>
                <a:spcPts val="210"/>
              </a:spcAft>
            </a:pPr>
            <a:r>
              <a:rPr lang="pt-BR" sz="2800" b="1" dirty="0">
                <a:solidFill>
                  <a:srgbClr val="00B050"/>
                </a:solidFill>
                <a:effectLst/>
                <a:latin typeface="Calibri" panose="020F0502020204030204" pitchFamily="34" charset="0"/>
                <a:ea typeface="Calibri" panose="020F0502020204030204" pitchFamily="34" charset="0"/>
              </a:rPr>
              <a:t>A aparente eficiência do uso de </a:t>
            </a:r>
            <a:r>
              <a:rPr lang="pt-BR" sz="2800" b="1" dirty="0" err="1">
                <a:solidFill>
                  <a:srgbClr val="00B050"/>
                </a:solidFill>
                <a:effectLst/>
                <a:latin typeface="Calibri" panose="020F0502020204030204" pitchFamily="34" charset="0"/>
                <a:ea typeface="Calibri" panose="020F0502020204030204" pitchFamily="34" charset="0"/>
              </a:rPr>
              <a:t>S-info</a:t>
            </a:r>
            <a:r>
              <a:rPr lang="pt-BR" sz="2800" b="1" dirty="0">
                <a:solidFill>
                  <a:srgbClr val="00B050"/>
                </a:solidFill>
                <a:effectLst/>
                <a:latin typeface="Calibri" panose="020F0502020204030204" pitchFamily="34" charset="0"/>
                <a:ea typeface="Calibri" panose="020F0502020204030204" pitchFamily="34" charset="0"/>
              </a:rPr>
              <a:t> para o cuidado do homem (seja psicoterapêutico, seja de </a:t>
            </a:r>
            <a:r>
              <a:rPr lang="pt-BR" sz="2800" b="1" dirty="0" err="1">
                <a:solidFill>
                  <a:srgbClr val="00B050"/>
                </a:solidFill>
                <a:effectLst/>
                <a:latin typeface="Calibri" panose="020F0502020204030204" pitchFamily="34" charset="0"/>
                <a:ea typeface="Calibri" panose="020F0502020204030204" pitchFamily="34" charset="0"/>
              </a:rPr>
              <a:t>coache</a:t>
            </a:r>
            <a:r>
              <a:rPr lang="pt-BR" sz="2800" b="1" dirty="0">
                <a:solidFill>
                  <a:srgbClr val="00B050"/>
                </a:solidFill>
                <a:effectLst/>
                <a:latin typeface="Calibri" panose="020F0502020204030204" pitchFamily="34" charset="0"/>
                <a:ea typeface="Calibri" panose="020F0502020204030204" pitchFamily="34" charset="0"/>
              </a:rPr>
              <a:t>, seja de qualquer outra natureza) advém, na verdade, da quanti-</a:t>
            </a:r>
            <a:r>
              <a:rPr lang="pt-BR" sz="2800" b="1" dirty="0" err="1">
                <a:solidFill>
                  <a:srgbClr val="00B050"/>
                </a:solidFill>
                <a:effectLst/>
                <a:latin typeface="Calibri" panose="020F0502020204030204" pitchFamily="34" charset="0"/>
                <a:ea typeface="Calibri" panose="020F0502020204030204" pitchFamily="34" charset="0"/>
              </a:rPr>
              <a:t>quali</a:t>
            </a:r>
            <a:r>
              <a:rPr lang="pt-BR" sz="2800" b="1" dirty="0">
                <a:solidFill>
                  <a:srgbClr val="00B050"/>
                </a:solidFill>
                <a:effectLst/>
                <a:latin typeface="Calibri" panose="020F0502020204030204" pitchFamily="34" charset="0"/>
                <a:ea typeface="Calibri" panose="020F0502020204030204" pitchFamily="34" charset="0"/>
              </a:rPr>
              <a:t> </a:t>
            </a:r>
            <a:r>
              <a:rPr lang="pt-BR" sz="2800" b="1" dirty="0" err="1">
                <a:solidFill>
                  <a:srgbClr val="00B050"/>
                </a:solidFill>
                <a:effectLst/>
                <a:latin typeface="Calibri" panose="020F0502020204030204" pitchFamily="34" charset="0"/>
                <a:ea typeface="Calibri" panose="020F0502020204030204" pitchFamily="34" charset="0"/>
              </a:rPr>
              <a:t>G-Info</a:t>
            </a:r>
            <a:r>
              <a:rPr lang="pt-BR" sz="2800" b="1" dirty="0">
                <a:solidFill>
                  <a:srgbClr val="00B050"/>
                </a:solidFill>
                <a:effectLst/>
                <a:latin typeface="Calibri" panose="020F0502020204030204" pitchFamily="34" charset="0"/>
                <a:ea typeface="Calibri" panose="020F0502020204030204" pitchFamily="34" charset="0"/>
              </a:rPr>
              <a:t> que ela veicula (inconscientemente)</a:t>
            </a:r>
            <a:endParaRPr lang="pt-BR" sz="28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D84354C0-8587-CB42-AB98-90B229D8CA8E}"/>
              </a:ext>
            </a:extLst>
          </p:cNvPr>
          <p:cNvSpPr>
            <a:spLocks noGrp="1"/>
          </p:cNvSpPr>
          <p:nvPr>
            <p:ph type="sldNum" sz="quarter" idx="12"/>
          </p:nvPr>
        </p:nvSpPr>
        <p:spPr/>
        <p:txBody>
          <a:bodyPr/>
          <a:lstStyle/>
          <a:p>
            <a:fld id="{84A9FA74-9E50-F740-840A-3D4BF568DC85}" type="slidenum">
              <a:rPr lang="pt-BR" smtClean="0"/>
              <a:t>38</a:t>
            </a:fld>
            <a:endParaRPr lang="pt-BR"/>
          </a:p>
        </p:txBody>
      </p:sp>
    </p:spTree>
    <p:extLst>
      <p:ext uri="{BB962C8B-B14F-4D97-AF65-F5344CB8AC3E}">
        <p14:creationId xmlns:p14="http://schemas.microsoft.com/office/powerpoint/2010/main" val="31469377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76A128-A3C4-E849-AFB1-308B3F6474AC}"/>
              </a:ext>
            </a:extLst>
          </p:cNvPr>
          <p:cNvSpPr>
            <a:spLocks noGrp="1"/>
          </p:cNvSpPr>
          <p:nvPr>
            <p:ph type="title"/>
          </p:nvPr>
        </p:nvSpPr>
        <p:spPr/>
        <p:txBody>
          <a:bodyPr>
            <a:normAutofit/>
          </a:bodyPr>
          <a:lstStyle/>
          <a:p>
            <a:pPr algn="ctr"/>
            <a:r>
              <a:rPr lang="pt-BR" sz="2400" dirty="0">
                <a:latin typeface="Times New Roman" panose="02020603050405020304" pitchFamily="18" charset="0"/>
                <a:cs typeface="Times New Roman" panose="02020603050405020304" pitchFamily="18" charset="0"/>
              </a:rPr>
              <a:t>Só sistemas orgânicos podem dar o sentido geral de processos integrados</a:t>
            </a:r>
            <a:br>
              <a:rPr lang="pt-BR" sz="2400" dirty="0">
                <a:latin typeface="Times New Roman" panose="02020603050405020304" pitchFamily="18" charset="0"/>
                <a:cs typeface="Times New Roman" panose="02020603050405020304" pitchFamily="18" charset="0"/>
              </a:rPr>
            </a:br>
            <a:r>
              <a:rPr lang="pt-BR" sz="2400" dirty="0">
                <a:latin typeface="Times New Roman" panose="02020603050405020304" pitchFamily="18" charset="0"/>
                <a:cs typeface="Times New Roman" panose="02020603050405020304" pitchFamily="18" charset="0"/>
              </a:rPr>
              <a:t> </a:t>
            </a:r>
            <a:br>
              <a:rPr lang="pt-BR" sz="2400" dirty="0">
                <a:latin typeface="Times New Roman" panose="02020603050405020304" pitchFamily="18" charset="0"/>
                <a:cs typeface="Times New Roman" panose="02020603050405020304" pitchFamily="18" charset="0"/>
              </a:rPr>
            </a:br>
            <a:r>
              <a:rPr lang="pt-BR" sz="2400" dirty="0">
                <a:latin typeface="Times New Roman" panose="02020603050405020304" pitchFamily="18" charset="0"/>
                <a:cs typeface="Times New Roman" panose="02020603050405020304" pitchFamily="18" charset="0"/>
              </a:rPr>
              <a:t>Processos não integrados não podem dar um sentido orgânico</a:t>
            </a:r>
          </a:p>
        </p:txBody>
      </p:sp>
      <p:sp>
        <p:nvSpPr>
          <p:cNvPr id="3" name="Espaço Reservado para Conteúdo 2">
            <a:extLst>
              <a:ext uri="{FF2B5EF4-FFF2-40B4-BE49-F238E27FC236}">
                <a16:creationId xmlns:a16="http://schemas.microsoft.com/office/drawing/2014/main" id="{80D695C5-95EB-0C4F-93C8-6F05A4DD9966}"/>
              </a:ext>
            </a:extLst>
          </p:cNvPr>
          <p:cNvSpPr>
            <a:spLocks noGrp="1"/>
          </p:cNvSpPr>
          <p:nvPr>
            <p:ph idx="1"/>
          </p:nvPr>
        </p:nvSpPr>
        <p:spPr/>
        <p:txBody>
          <a:bodyPr>
            <a:normAutofit fontScale="92500" lnSpcReduction="10000"/>
          </a:bodyPr>
          <a:lstStyle/>
          <a:p>
            <a:pPr indent="0" algn="just">
              <a:lnSpc>
                <a:spcPct val="150000"/>
              </a:lnSpc>
              <a:spcAft>
                <a:spcPts val="210"/>
              </a:spcAft>
              <a:buNone/>
            </a:pPr>
            <a:r>
              <a:rPr lang="pt-BR"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Na realidade, essas diferenças indicam, com clareza, porque o cérebro deve ser considerado um tipo totalmente distinto de sistema computacional: um computador orgânico.</a:t>
            </a:r>
            <a:endParaRPr lang="pt-BR" b="1"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indent="0" algn="just">
              <a:lnSpc>
                <a:spcPct val="150000"/>
              </a:lnSpc>
              <a:spcAft>
                <a:spcPts val="210"/>
              </a:spcAft>
              <a:buNone/>
            </a:pPr>
            <a:r>
              <a:rPr lang="pt-BR" dirty="0">
                <a:solidFill>
                  <a:srgbClr val="000000"/>
                </a:solidFill>
                <a:effectLst/>
                <a:latin typeface="Calibri" panose="020F0502020204030204" pitchFamily="34" charset="0"/>
                <a:ea typeface="Calibri" panose="020F0502020204030204" pitchFamily="34" charset="0"/>
              </a:rPr>
              <a:t>John </a:t>
            </a:r>
            <a:r>
              <a:rPr lang="pt-BR" dirty="0" err="1">
                <a:solidFill>
                  <a:srgbClr val="000000"/>
                </a:solidFill>
                <a:effectLst/>
                <a:latin typeface="Calibri" panose="020F0502020204030204" pitchFamily="34" charset="0"/>
                <a:ea typeface="Calibri" panose="020F0502020204030204" pitchFamily="34" charset="0"/>
              </a:rPr>
              <a:t>Searles</a:t>
            </a:r>
            <a:r>
              <a:rPr lang="pt-BR" dirty="0">
                <a:solidFill>
                  <a:srgbClr val="000000"/>
                </a:solidFill>
                <a:effectLst/>
                <a:latin typeface="Calibri" panose="020F0502020204030204" pitchFamily="34" charset="0"/>
                <a:ea typeface="Calibri" panose="020F0502020204030204" pitchFamily="34" charset="0"/>
              </a:rPr>
              <a:t> exemplifica isso ao dizer que podemos simular a reação química que transforma o dióxido de carbono em açúcar, mas, como a informação não é integrada, a simulação não </a:t>
            </a:r>
            <a:r>
              <a:rPr lang="pt-BR" dirty="0">
                <a:solidFill>
                  <a:srgbClr val="FF0000"/>
                </a:solidFill>
                <a:effectLst/>
                <a:latin typeface="Calibri" panose="020F0502020204030204" pitchFamily="34" charset="0"/>
                <a:ea typeface="Calibri" panose="020F0502020204030204" pitchFamily="34" charset="0"/>
              </a:rPr>
              <a:t>resultará no processo natural conhecido como “fotossíntese”. </a:t>
            </a:r>
            <a:endParaRPr lang="pt-BR"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7DD8BDF3-483A-1E49-B77F-827770F4AF01}"/>
              </a:ext>
            </a:extLst>
          </p:cNvPr>
          <p:cNvSpPr>
            <a:spLocks noGrp="1"/>
          </p:cNvSpPr>
          <p:nvPr>
            <p:ph type="sldNum" sz="quarter" idx="12"/>
          </p:nvPr>
        </p:nvSpPr>
        <p:spPr/>
        <p:txBody>
          <a:bodyPr/>
          <a:lstStyle/>
          <a:p>
            <a:fld id="{84A9FA74-9E50-F740-840A-3D4BF568DC85}" type="slidenum">
              <a:rPr lang="pt-BR" smtClean="0"/>
              <a:t>39</a:t>
            </a:fld>
            <a:endParaRPr lang="pt-BR"/>
          </a:p>
        </p:txBody>
      </p:sp>
    </p:spTree>
    <p:extLst>
      <p:ext uri="{BB962C8B-B14F-4D97-AF65-F5344CB8AC3E}">
        <p14:creationId xmlns:p14="http://schemas.microsoft.com/office/powerpoint/2010/main" val="285453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1915BE-813B-9142-AE81-6BD26CCE5E83}"/>
              </a:ext>
            </a:extLst>
          </p:cNvPr>
          <p:cNvSpPr>
            <a:spLocks noGrp="1"/>
          </p:cNvSpPr>
          <p:nvPr>
            <p:ph type="title"/>
          </p:nvPr>
        </p:nvSpPr>
        <p:spPr/>
        <p:txBody>
          <a:bodyPr/>
          <a:lstStyle/>
          <a:p>
            <a:r>
              <a:rPr lang="pt-BR" dirty="0"/>
              <a:t>Qual é </a:t>
            </a:r>
            <a:r>
              <a:rPr lang="pt-BR" b="0" i="0" u="none" strike="noStrike" dirty="0">
                <a:solidFill>
                  <a:srgbClr val="000000"/>
                </a:solidFill>
                <a:effectLst/>
                <a:latin typeface="-webkit-standard"/>
              </a:rPr>
              <a:t>o supercomputador mais rápido do mundo? (</a:t>
            </a:r>
            <a:r>
              <a:rPr lang="pt-BR" b="1" i="0" u="none" strike="noStrike" dirty="0">
                <a:solidFill>
                  <a:srgbClr val="000000"/>
                </a:solidFill>
                <a:effectLst/>
              </a:rPr>
              <a:t>Top500 de novembro de 2022</a:t>
            </a:r>
            <a:r>
              <a:rPr lang="pt-BR" b="0" i="0" u="none" strike="noStrike" dirty="0">
                <a:solidFill>
                  <a:srgbClr val="000000"/>
                </a:solidFill>
                <a:effectLst/>
                <a:latin typeface="-webkit-standard"/>
              </a:rPr>
              <a:t>)</a:t>
            </a:r>
            <a:endParaRPr lang="pt-BR" dirty="0"/>
          </a:p>
        </p:txBody>
      </p:sp>
      <p:sp>
        <p:nvSpPr>
          <p:cNvPr id="3" name="Espaço Reservado para Conteúdo 2">
            <a:extLst>
              <a:ext uri="{FF2B5EF4-FFF2-40B4-BE49-F238E27FC236}">
                <a16:creationId xmlns:a16="http://schemas.microsoft.com/office/drawing/2014/main" id="{AED01076-30D3-6846-B0C7-103B860031C0}"/>
              </a:ext>
            </a:extLst>
          </p:cNvPr>
          <p:cNvSpPr>
            <a:spLocks noGrp="1"/>
          </p:cNvSpPr>
          <p:nvPr>
            <p:ph idx="1"/>
          </p:nvPr>
        </p:nvSpPr>
        <p:spPr/>
        <p:txBody>
          <a:bodyPr>
            <a:normAutofit fontScale="62500" lnSpcReduction="20000"/>
          </a:bodyPr>
          <a:lstStyle/>
          <a:p>
            <a:pPr algn="l"/>
            <a:r>
              <a:rPr lang="pt-BR" b="0" i="0" u="none" strike="noStrike" dirty="0">
                <a:solidFill>
                  <a:srgbClr val="000000"/>
                </a:solidFill>
                <a:effectLst/>
                <a:latin typeface="-webkit-standard"/>
              </a:rPr>
              <a:t>Atualmente, o supercomputador mais rápido do mundo é o </a:t>
            </a:r>
            <a:r>
              <a:rPr lang="pt-BR" b="1" i="0" u="none" strike="noStrike" dirty="0" err="1">
                <a:solidFill>
                  <a:srgbClr val="000000"/>
                </a:solidFill>
                <a:effectLst/>
              </a:rPr>
              <a:t>Frontier</a:t>
            </a:r>
            <a:r>
              <a:rPr lang="pt-BR" b="0" i="0" u="none" strike="noStrike" dirty="0">
                <a:solidFill>
                  <a:srgbClr val="000000"/>
                </a:solidFill>
                <a:effectLst/>
              </a:rPr>
              <a:t>, localizado no </a:t>
            </a:r>
            <a:r>
              <a:rPr lang="pt-BR" b="0" i="0" u="none" strike="noStrike" dirty="0" err="1">
                <a:solidFill>
                  <a:srgbClr val="000000"/>
                </a:solidFill>
                <a:effectLst/>
              </a:rPr>
              <a:t>Oak</a:t>
            </a:r>
            <a:r>
              <a:rPr lang="pt-BR" b="0" i="0" u="none" strike="noStrike" dirty="0">
                <a:solidFill>
                  <a:srgbClr val="000000"/>
                </a:solidFill>
                <a:effectLst/>
              </a:rPr>
              <a:t> </a:t>
            </a:r>
            <a:r>
              <a:rPr lang="pt-BR" b="0" i="0" u="none" strike="noStrike" dirty="0" err="1">
                <a:solidFill>
                  <a:srgbClr val="000000"/>
                </a:solidFill>
                <a:effectLst/>
              </a:rPr>
              <a:t>Ridge</a:t>
            </a:r>
            <a:r>
              <a:rPr lang="pt-BR" b="0" i="0" u="none" strike="noStrike" dirty="0">
                <a:solidFill>
                  <a:srgbClr val="000000"/>
                </a:solidFill>
                <a:effectLst/>
              </a:rPr>
              <a:t> </a:t>
            </a:r>
            <a:r>
              <a:rPr lang="pt-BR" b="0" i="0" u="none" strike="noStrike" dirty="0" err="1">
                <a:solidFill>
                  <a:srgbClr val="000000"/>
                </a:solidFill>
                <a:effectLst/>
              </a:rPr>
              <a:t>National</a:t>
            </a:r>
            <a:r>
              <a:rPr lang="pt-BR" b="0" i="0" u="none" strike="noStrike" dirty="0">
                <a:solidFill>
                  <a:srgbClr val="000000"/>
                </a:solidFill>
                <a:effectLst/>
              </a:rPr>
              <a:t> </a:t>
            </a:r>
            <a:r>
              <a:rPr lang="pt-BR" b="0" i="0" u="none" strike="noStrike" dirty="0" err="1">
                <a:solidFill>
                  <a:srgbClr val="000000"/>
                </a:solidFill>
                <a:effectLst/>
              </a:rPr>
              <a:t>Laboratory</a:t>
            </a:r>
            <a:r>
              <a:rPr lang="pt-BR" b="0" i="0" u="none" strike="noStrike" dirty="0">
                <a:solidFill>
                  <a:srgbClr val="000000"/>
                </a:solidFill>
                <a:effectLst/>
              </a:rPr>
              <a:t> (ORNL) nos Estados Unidos. Desenvolvido pela </a:t>
            </a:r>
            <a:r>
              <a:rPr lang="pt-BR" b="0" i="0" u="none" strike="noStrike" dirty="0" err="1">
                <a:solidFill>
                  <a:srgbClr val="000000"/>
                </a:solidFill>
                <a:effectLst/>
              </a:rPr>
              <a:t>Hewlett</a:t>
            </a:r>
            <a:r>
              <a:rPr lang="pt-BR" b="0" i="0" u="none" strike="noStrike" dirty="0">
                <a:solidFill>
                  <a:srgbClr val="000000"/>
                </a:solidFill>
                <a:effectLst/>
              </a:rPr>
              <a:t> Packard Enterprise (HPE) em parceria com a AMD, o </a:t>
            </a:r>
            <a:r>
              <a:rPr lang="pt-BR" b="0" i="0" u="none" strike="noStrike" dirty="0" err="1">
                <a:solidFill>
                  <a:srgbClr val="000000"/>
                </a:solidFill>
                <a:effectLst/>
              </a:rPr>
              <a:t>Frontier</a:t>
            </a:r>
            <a:r>
              <a:rPr lang="pt-BR" b="0" i="0" u="none" strike="noStrike" dirty="0">
                <a:solidFill>
                  <a:srgbClr val="000000"/>
                </a:solidFill>
                <a:effectLst/>
              </a:rPr>
              <a:t> é o primeiro supercomputador a alcançar a marca de </a:t>
            </a:r>
            <a:r>
              <a:rPr lang="pt-BR" b="0" i="0" u="none" strike="noStrike" dirty="0" err="1">
                <a:solidFill>
                  <a:srgbClr val="000000"/>
                </a:solidFill>
                <a:effectLst/>
              </a:rPr>
              <a:t>exaflops</a:t>
            </a:r>
            <a:r>
              <a:rPr lang="pt-BR" b="0" i="0" u="none" strike="noStrike" dirty="0">
                <a:solidFill>
                  <a:srgbClr val="000000"/>
                </a:solidFill>
                <a:effectLst/>
              </a:rPr>
              <a:t>, realizando mais de um quintilhão de operações de ponto flutuante por segundo. </a:t>
            </a:r>
          </a:p>
          <a:p>
            <a:pPr algn="l"/>
            <a:r>
              <a:rPr lang="pt-BR" b="0" i="0" u="none" strike="noStrike" dirty="0">
                <a:solidFill>
                  <a:srgbClr val="000000"/>
                </a:solidFill>
                <a:effectLst/>
                <a:hlinkClick r:id="rId2"/>
              </a:rPr>
              <a:t>Wikipedia</a:t>
            </a:r>
            <a:endParaRPr lang="pt-BR" b="0" i="0" u="none" strike="noStrike" dirty="0">
              <a:solidFill>
                <a:srgbClr val="000000"/>
              </a:solidFill>
              <a:effectLst/>
            </a:endParaRPr>
          </a:p>
          <a:p>
            <a:pPr algn="l"/>
            <a:r>
              <a:rPr lang="pt-BR" b="0" i="0" u="none" strike="noStrike" dirty="0">
                <a:solidFill>
                  <a:srgbClr val="000000"/>
                </a:solidFill>
                <a:effectLst/>
              </a:rPr>
              <a:t>O sistema é composto por 9.472 </a:t>
            </a:r>
            <a:r>
              <a:rPr lang="pt-BR" b="0" i="0" u="none" strike="noStrike" dirty="0" err="1">
                <a:solidFill>
                  <a:srgbClr val="000000"/>
                </a:solidFill>
                <a:effectLst/>
              </a:rPr>
              <a:t>CPUs</a:t>
            </a:r>
            <a:r>
              <a:rPr lang="pt-BR" b="0" i="0" u="none" strike="noStrike" dirty="0">
                <a:solidFill>
                  <a:srgbClr val="000000"/>
                </a:solidFill>
                <a:effectLst/>
              </a:rPr>
              <a:t> AMD EPYC 64C 2GHz e 37.888 </a:t>
            </a:r>
            <a:r>
              <a:rPr lang="pt-BR" b="0" i="0" u="none" strike="noStrike" dirty="0" err="1">
                <a:solidFill>
                  <a:srgbClr val="000000"/>
                </a:solidFill>
                <a:effectLst/>
              </a:rPr>
              <a:t>GPUs</a:t>
            </a:r>
            <a:r>
              <a:rPr lang="pt-BR" b="0" i="0" u="none" strike="noStrike" dirty="0">
                <a:solidFill>
                  <a:srgbClr val="000000"/>
                </a:solidFill>
                <a:effectLst/>
              </a:rPr>
              <a:t> AMD </a:t>
            </a:r>
            <a:r>
              <a:rPr lang="pt-BR" b="0" i="0" u="none" strike="noStrike" dirty="0" err="1">
                <a:solidFill>
                  <a:srgbClr val="000000"/>
                </a:solidFill>
                <a:effectLst/>
              </a:rPr>
              <a:t>Instinct</a:t>
            </a:r>
            <a:r>
              <a:rPr lang="pt-BR" b="0" i="0" u="none" strike="noStrike" dirty="0">
                <a:solidFill>
                  <a:srgbClr val="000000"/>
                </a:solidFill>
                <a:effectLst/>
              </a:rPr>
              <a:t> MI250X, totalizando mais de 8,7 milhões de núcleos de processamento. Essa configuração permite ao </a:t>
            </a:r>
            <a:r>
              <a:rPr lang="pt-BR" b="0" i="0" u="none" strike="noStrike" dirty="0" err="1">
                <a:solidFill>
                  <a:srgbClr val="000000"/>
                </a:solidFill>
                <a:effectLst/>
              </a:rPr>
              <a:t>Frontier</a:t>
            </a:r>
            <a:r>
              <a:rPr lang="pt-BR" b="0" i="0" u="none" strike="noStrike" dirty="0">
                <a:solidFill>
                  <a:srgbClr val="000000"/>
                </a:solidFill>
                <a:effectLst/>
              </a:rPr>
              <a:t> atingir um desempenho de 1,102 </a:t>
            </a:r>
            <a:r>
              <a:rPr lang="pt-BR" b="0" i="0" u="none" strike="noStrike" dirty="0" err="1">
                <a:solidFill>
                  <a:srgbClr val="000000"/>
                </a:solidFill>
                <a:effectLst/>
              </a:rPr>
              <a:t>exaflops</a:t>
            </a:r>
            <a:r>
              <a:rPr lang="pt-BR" b="0" i="0" u="none" strike="noStrike" dirty="0">
                <a:solidFill>
                  <a:srgbClr val="000000"/>
                </a:solidFill>
                <a:effectLst/>
              </a:rPr>
              <a:t> no benchmark HPL, tornando-o a máquina mais poderosa já construída. </a:t>
            </a:r>
          </a:p>
          <a:p>
            <a:pPr algn="l"/>
            <a:r>
              <a:rPr lang="pt-BR" b="0" i="0" u="none" strike="noStrike" dirty="0">
                <a:solidFill>
                  <a:srgbClr val="000000"/>
                </a:solidFill>
                <a:effectLst/>
                <a:hlinkClick r:id="rId3"/>
              </a:rPr>
              <a:t>Tech Tudo</a:t>
            </a:r>
            <a:endParaRPr lang="pt-BR" b="0" i="0" u="none" strike="noStrike" dirty="0">
              <a:solidFill>
                <a:srgbClr val="000000"/>
              </a:solidFill>
              <a:effectLst/>
            </a:endParaRPr>
          </a:p>
          <a:p>
            <a:pPr algn="l"/>
            <a:r>
              <a:rPr lang="pt-BR" b="0" i="0" u="none" strike="noStrike" dirty="0">
                <a:solidFill>
                  <a:srgbClr val="000000"/>
                </a:solidFill>
                <a:effectLst/>
              </a:rPr>
              <a:t>Além de sua impressionante capacidade de processamento, o </a:t>
            </a:r>
            <a:r>
              <a:rPr lang="pt-BR" b="0" i="0" u="none" strike="noStrike" dirty="0" err="1">
                <a:solidFill>
                  <a:srgbClr val="000000"/>
                </a:solidFill>
                <a:effectLst/>
              </a:rPr>
              <a:t>Frontier</a:t>
            </a:r>
            <a:r>
              <a:rPr lang="pt-BR" b="0" i="0" u="none" strike="noStrike" dirty="0">
                <a:solidFill>
                  <a:srgbClr val="000000"/>
                </a:solidFill>
                <a:effectLst/>
              </a:rPr>
              <a:t> também se destaca por sua eficiência energética. Em novembro de 2022, o sistema alcançou uma eficiência de 62,68 </a:t>
            </a:r>
            <a:r>
              <a:rPr lang="pt-BR" b="0" i="0" u="none" strike="noStrike" dirty="0" err="1">
                <a:solidFill>
                  <a:srgbClr val="000000"/>
                </a:solidFill>
                <a:effectLst/>
              </a:rPr>
              <a:t>gigaflops</a:t>
            </a:r>
            <a:r>
              <a:rPr lang="pt-BR" b="0" i="0" u="none" strike="noStrike" dirty="0">
                <a:solidFill>
                  <a:srgbClr val="000000"/>
                </a:solidFill>
                <a:effectLst/>
              </a:rPr>
              <a:t> por watt, liderando o ranking Green500 dos supercomputadores mais eficientes do mundo. </a:t>
            </a:r>
          </a:p>
          <a:p>
            <a:pPr algn="l"/>
            <a:r>
              <a:rPr lang="pt-BR" b="0" i="0" u="none" strike="noStrike" dirty="0">
                <a:solidFill>
                  <a:srgbClr val="000000"/>
                </a:solidFill>
                <a:effectLst/>
                <a:hlinkClick r:id="rId2"/>
              </a:rPr>
              <a:t>Wikipedia</a:t>
            </a:r>
            <a:endParaRPr lang="pt-BR" b="0" i="0" u="none" strike="noStrike" dirty="0">
              <a:solidFill>
                <a:srgbClr val="000000"/>
              </a:solidFill>
              <a:effectLst/>
            </a:endParaRPr>
          </a:p>
          <a:p>
            <a:pPr algn="l"/>
            <a:r>
              <a:rPr lang="pt-BR" b="0" i="0" u="none" strike="noStrike" dirty="0">
                <a:solidFill>
                  <a:srgbClr val="000000"/>
                </a:solidFill>
                <a:effectLst/>
              </a:rPr>
              <a:t>O </a:t>
            </a:r>
            <a:r>
              <a:rPr lang="pt-BR" b="0" i="0" u="none" strike="noStrike" dirty="0" err="1">
                <a:solidFill>
                  <a:srgbClr val="000000"/>
                </a:solidFill>
                <a:effectLst/>
              </a:rPr>
              <a:t>Frontier</a:t>
            </a:r>
            <a:r>
              <a:rPr lang="pt-BR" b="0" i="0" u="none" strike="noStrike" dirty="0">
                <a:solidFill>
                  <a:srgbClr val="000000"/>
                </a:solidFill>
                <a:effectLst/>
              </a:rPr>
              <a:t> é utilizado para uma ampla gama de pesquisas científicas, incluindo simulações climáticas, desenvolvimento de novos materiais e estudos em física nuclear, contribuindo significativamente para avanços em diversas áreas do conhecimento.</a:t>
            </a:r>
          </a:p>
          <a:p>
            <a:endParaRPr lang="pt-BR" dirty="0"/>
          </a:p>
        </p:txBody>
      </p:sp>
      <p:sp>
        <p:nvSpPr>
          <p:cNvPr id="4" name="Espaço Reservado para Número de Slide 3">
            <a:extLst>
              <a:ext uri="{FF2B5EF4-FFF2-40B4-BE49-F238E27FC236}">
                <a16:creationId xmlns:a16="http://schemas.microsoft.com/office/drawing/2014/main" id="{7894A06D-C0CB-5740-8369-721DF539C78B}"/>
              </a:ext>
            </a:extLst>
          </p:cNvPr>
          <p:cNvSpPr>
            <a:spLocks noGrp="1"/>
          </p:cNvSpPr>
          <p:nvPr>
            <p:ph type="sldNum" sz="quarter" idx="12"/>
          </p:nvPr>
        </p:nvSpPr>
        <p:spPr/>
        <p:txBody>
          <a:bodyPr/>
          <a:lstStyle/>
          <a:p>
            <a:fld id="{84A9FA74-9E50-F740-840A-3D4BF568DC85}" type="slidenum">
              <a:rPr lang="pt-BR" smtClean="0"/>
              <a:t>4</a:t>
            </a:fld>
            <a:endParaRPr lang="pt-BR"/>
          </a:p>
        </p:txBody>
      </p:sp>
    </p:spTree>
    <p:extLst>
      <p:ext uri="{BB962C8B-B14F-4D97-AF65-F5344CB8AC3E}">
        <p14:creationId xmlns:p14="http://schemas.microsoft.com/office/powerpoint/2010/main" val="37253533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B67713-C0FA-D54C-8DCB-2E128C636DEE}"/>
              </a:ext>
            </a:extLst>
          </p:cNvPr>
          <p:cNvSpPr>
            <a:spLocks noGrp="1"/>
          </p:cNvSpPr>
          <p:nvPr>
            <p:ph type="title"/>
          </p:nvPr>
        </p:nvSpPr>
        <p:spPr/>
        <p:txBody>
          <a:bodyPr>
            <a:normAutofit fontScale="90000"/>
          </a:bodyPr>
          <a:lstStyle/>
          <a:p>
            <a:pPr algn="ctr"/>
            <a:r>
              <a:rPr lang="pt-BR" sz="2700" b="1" dirty="0">
                <a:solidFill>
                  <a:srgbClr val="00B050"/>
                </a:solidFill>
                <a:effectLst/>
                <a:latin typeface="Calibri" panose="020F0502020204030204" pitchFamily="34" charset="0"/>
                <a:ea typeface="Calibri" panose="020F0502020204030204" pitchFamily="34" charset="0"/>
              </a:rPr>
              <a:t>Sistemas orgânicos se mantêm protegidos da entropia, </a:t>
            </a:r>
            <a:br>
              <a:rPr lang="pt-BR" sz="2700" b="1" dirty="0">
                <a:solidFill>
                  <a:srgbClr val="00B050"/>
                </a:solidFill>
                <a:effectLst/>
                <a:latin typeface="Calibri" panose="020F0502020204030204" pitchFamily="34" charset="0"/>
                <a:ea typeface="Calibri" panose="020F0502020204030204" pitchFamily="34" charset="0"/>
              </a:rPr>
            </a:br>
            <a:r>
              <a:rPr lang="pt-BR" sz="2700" b="1" dirty="0">
                <a:solidFill>
                  <a:srgbClr val="00B050"/>
                </a:solidFill>
                <a:effectLst/>
                <a:latin typeface="Calibri" panose="020F0502020204030204" pitchFamily="34" charset="0"/>
                <a:ea typeface="Calibri" panose="020F0502020204030204" pitchFamily="34" charset="0"/>
              </a:rPr>
              <a:t>mantendo um equilíbrio termodinâmico</a:t>
            </a:r>
            <a:br>
              <a:rPr lang="pt-BR" sz="2700" b="1" dirty="0">
                <a:solidFill>
                  <a:srgbClr val="00B050"/>
                </a:solidFill>
                <a:effectLst/>
                <a:latin typeface="Calibri" panose="020F0502020204030204" pitchFamily="34" charset="0"/>
                <a:ea typeface="Calibri" panose="020F0502020204030204" pitchFamily="34" charset="0"/>
              </a:rPr>
            </a:br>
            <a:r>
              <a:rPr lang="pt-BR" sz="2700" b="1" dirty="0">
                <a:solidFill>
                  <a:srgbClr val="00B050"/>
                </a:solidFill>
                <a:effectLst/>
                <a:latin typeface="Calibri" panose="020F0502020204030204" pitchFamily="34" charset="0"/>
                <a:ea typeface="Calibri" panose="020F0502020204030204" pitchFamily="34" charset="0"/>
              </a:rPr>
              <a:t>sistemas orgânicos são instáveis e irreversíveis</a:t>
            </a:r>
            <a:br>
              <a:rPr lang="pt-BR" sz="2700" b="1" dirty="0">
                <a:solidFill>
                  <a:srgbClr val="00B050"/>
                </a:solidFill>
                <a:effectLst/>
                <a:latin typeface="Calibri" panose="020F0502020204030204" pitchFamily="34" charset="0"/>
                <a:ea typeface="Calibri" panose="020F0502020204030204" pitchFamily="34" charset="0"/>
              </a:rPr>
            </a:br>
            <a:r>
              <a:rPr lang="pt-BR" sz="2700" b="1" dirty="0">
                <a:solidFill>
                  <a:srgbClr val="00B050"/>
                </a:solidFill>
                <a:effectLst/>
                <a:latin typeface="Calibri" panose="020F0502020204030204" pitchFamily="34" charset="0"/>
                <a:ea typeface="Calibri" panose="020F0502020204030204" pitchFamily="34" charset="0"/>
              </a:rPr>
              <a:t>As máquinas de Turing são estáveis e reversíveis</a:t>
            </a:r>
            <a:endParaRPr lang="pt-BR" dirty="0"/>
          </a:p>
        </p:txBody>
      </p:sp>
      <p:sp>
        <p:nvSpPr>
          <p:cNvPr id="3" name="Espaço Reservado para Conteúdo 2">
            <a:extLst>
              <a:ext uri="{FF2B5EF4-FFF2-40B4-BE49-F238E27FC236}">
                <a16:creationId xmlns:a16="http://schemas.microsoft.com/office/drawing/2014/main" id="{A002593E-7D4E-5B4F-917B-E0C6801A3CA2}"/>
              </a:ext>
            </a:extLst>
          </p:cNvPr>
          <p:cNvSpPr>
            <a:spLocks noGrp="1"/>
          </p:cNvSpPr>
          <p:nvPr>
            <p:ph idx="1"/>
          </p:nvPr>
        </p:nvSpPr>
        <p:spPr/>
        <p:txBody>
          <a:bodyPr>
            <a:normAutofit fontScale="85000" lnSpcReduction="10000"/>
          </a:bodyPr>
          <a:lstStyle/>
          <a:p>
            <a:pPr marL="742950" lvl="1" indent="-285750" algn="just">
              <a:lnSpc>
                <a:spcPct val="150000"/>
              </a:lnSpc>
              <a:buFont typeface="Courier New" panose="02070309020205020404" pitchFamily="49" charset="0"/>
              <a:buChar char="o"/>
            </a:pPr>
            <a:r>
              <a:rPr lang="pt-BR" sz="1600" dirty="0">
                <a:solidFill>
                  <a:srgbClr val="FF0000"/>
                </a:solidFill>
                <a:effectLst/>
                <a:latin typeface="Calibri" panose="020F0502020204030204" pitchFamily="34" charset="0"/>
                <a:ea typeface="Calibri" panose="020F0502020204030204" pitchFamily="34" charset="0"/>
              </a:rPr>
              <a:t>Apoiando essa visão, Ilya Prigogine insiste que os sistemas </a:t>
            </a:r>
            <a:r>
              <a:rPr lang="pt-BR" sz="1600" dirty="0" err="1">
                <a:solidFill>
                  <a:srgbClr val="FF0000"/>
                </a:solidFill>
                <a:effectLst/>
                <a:latin typeface="Calibri" panose="020F0502020204030204" pitchFamily="34" charset="0"/>
                <a:ea typeface="Calibri" panose="020F0502020204030204" pitchFamily="34" charset="0"/>
              </a:rPr>
              <a:t>dissipativos</a:t>
            </a:r>
            <a:r>
              <a:rPr lang="pt-BR" sz="1600" dirty="0">
                <a:solidFill>
                  <a:srgbClr val="FF0000"/>
                </a:solidFill>
                <a:effectLst/>
                <a:latin typeface="Calibri" panose="020F0502020204030204" pitchFamily="34" charset="0"/>
                <a:ea typeface="Calibri" panose="020F0502020204030204" pitchFamily="34" charset="0"/>
              </a:rPr>
              <a:t>, como o cérebro animal, sobrevivem longe do equilíbrio termodinâmico. </a:t>
            </a:r>
            <a:endParaRPr lang="pt-BR" sz="16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600" dirty="0">
                <a:solidFill>
                  <a:srgbClr val="FF0000"/>
                </a:solidFill>
                <a:effectLst/>
                <a:latin typeface="Calibri" panose="020F0502020204030204" pitchFamily="34" charset="0"/>
                <a:ea typeface="Calibri" panose="020F0502020204030204" pitchFamily="34" charset="0"/>
              </a:rPr>
              <a:t>Como tal, esses sistemas são caracterizados pela instabilidade e pela irreversibilidade temporal em termos de processamento de informação. </a:t>
            </a:r>
            <a:endParaRPr lang="pt-BR" sz="16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600" b="1" dirty="0">
                <a:solidFill>
                  <a:srgbClr val="FF0000"/>
                </a:solidFill>
                <a:effectLst/>
                <a:latin typeface="Calibri" panose="020F0502020204030204" pitchFamily="34" charset="0"/>
                <a:ea typeface="Calibri" panose="020F0502020204030204" pitchFamily="34" charset="0"/>
              </a:rPr>
              <a:t>No todo, as propriedades fazem com que organismos sejam difíceis de ser descritos em termos de explicações causais determinísticas</a:t>
            </a:r>
            <a:r>
              <a:rPr lang="pt-BR" sz="1600" b="1" dirty="0">
                <a:solidFill>
                  <a:srgbClr val="000000"/>
                </a:solidFill>
                <a:effectLst/>
                <a:latin typeface="Calibri" panose="020F0502020204030204" pitchFamily="34" charset="0"/>
                <a:ea typeface="Calibri" panose="020F0502020204030204" pitchFamily="34" charset="0"/>
              </a:rPr>
              <a:t>.</a:t>
            </a:r>
            <a:r>
              <a:rPr lang="pt-BR" sz="16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buFont typeface="Courier New" panose="02070309020205020404" pitchFamily="49" charset="0"/>
              <a:buChar char="o"/>
            </a:pPr>
            <a:r>
              <a:rPr lang="pt-BR" sz="1600" dirty="0">
                <a:solidFill>
                  <a:srgbClr val="000000"/>
                </a:solidFill>
                <a:effectLst/>
                <a:latin typeface="Calibri" panose="020F0502020204030204" pitchFamily="34" charset="0"/>
                <a:ea typeface="Calibri" panose="020F0502020204030204" pitchFamily="34" charset="0"/>
              </a:rPr>
              <a:t>Em vez disso, eles só podem ser descritos estatisticamente, em termos probabilísticos, como um processo cuja evolução temporal não é reversível em todas as escalas. </a:t>
            </a:r>
          </a:p>
          <a:p>
            <a:pPr marL="742950" lvl="1" indent="-285750" algn="just">
              <a:lnSpc>
                <a:spcPct val="150000"/>
              </a:lnSpc>
              <a:buFont typeface="Courier New" panose="02070309020205020404" pitchFamily="49" charset="0"/>
              <a:buChar char="o"/>
            </a:pPr>
            <a:r>
              <a:rPr lang="pt-BR" sz="1600" dirty="0">
                <a:solidFill>
                  <a:srgbClr val="000000"/>
                </a:solidFill>
                <a:effectLst/>
                <a:latin typeface="Calibri" panose="020F0502020204030204" pitchFamily="34" charset="0"/>
                <a:ea typeface="Calibri" panose="020F0502020204030204" pitchFamily="34" charset="0"/>
              </a:rPr>
              <a:t>Essa propriedade é conhecida como o argumento da irreversibilidade, que foi introduzido por </a:t>
            </a:r>
            <a:r>
              <a:rPr lang="pt-BR" sz="1600" dirty="0" err="1">
                <a:solidFill>
                  <a:srgbClr val="000000"/>
                </a:solidFill>
                <a:effectLst/>
                <a:latin typeface="Calibri" panose="020F0502020204030204" pitchFamily="34" charset="0"/>
                <a:ea typeface="Calibri" panose="020F0502020204030204" pitchFamily="34" charset="0"/>
              </a:rPr>
              <a:t>Selmer</a:t>
            </a:r>
            <a:r>
              <a:rPr lang="pt-BR" sz="1600" dirty="0">
                <a:solidFill>
                  <a:srgbClr val="000000"/>
                </a:solidFill>
                <a:effectLst/>
                <a:latin typeface="Calibri" panose="020F0502020204030204" pitchFamily="34" charset="0"/>
                <a:ea typeface="Calibri" panose="020F0502020204030204" pitchFamily="34" charset="0"/>
              </a:rPr>
              <a:t> </a:t>
            </a:r>
            <a:r>
              <a:rPr lang="pt-BR" sz="1600" dirty="0" err="1">
                <a:solidFill>
                  <a:srgbClr val="000000"/>
                </a:solidFill>
                <a:effectLst/>
                <a:latin typeface="Calibri" panose="020F0502020204030204" pitchFamily="34" charset="0"/>
                <a:ea typeface="Calibri" panose="020F0502020204030204" pitchFamily="34" charset="0"/>
              </a:rPr>
              <a:t>Bringsjord</a:t>
            </a:r>
            <a:r>
              <a:rPr lang="pt-BR" sz="1600" dirty="0">
                <a:solidFill>
                  <a:srgbClr val="000000"/>
                </a:solidFill>
                <a:effectLst/>
                <a:latin typeface="Calibri" panose="020F0502020204030204" pitchFamily="34" charset="0"/>
                <a:ea typeface="Calibri" panose="020F0502020204030204" pitchFamily="34" charset="0"/>
              </a:rPr>
              <a:t> e Michael </a:t>
            </a:r>
            <a:r>
              <a:rPr lang="pt-BR" sz="1600" dirty="0" err="1">
                <a:solidFill>
                  <a:srgbClr val="000000"/>
                </a:solidFill>
                <a:effectLst/>
                <a:latin typeface="Calibri" panose="020F0502020204030204" pitchFamily="34" charset="0"/>
                <a:ea typeface="Calibri" panose="020F0502020204030204" pitchFamily="34" charset="0"/>
              </a:rPr>
              <a:t>Zenzen</a:t>
            </a:r>
            <a:r>
              <a:rPr lang="pt-BR" sz="1600" dirty="0">
                <a:solidFill>
                  <a:srgbClr val="000000"/>
                </a:solidFill>
                <a:effectLst/>
                <a:latin typeface="Calibri" panose="020F0502020204030204" pitchFamily="34" charset="0"/>
                <a:ea typeface="Calibri" panose="020F0502020204030204" pitchFamily="34" charset="0"/>
              </a:rPr>
              <a:t>. </a:t>
            </a:r>
          </a:p>
          <a:p>
            <a:pPr marL="676275" indent="279400" algn="just">
              <a:lnSpc>
                <a:spcPct val="150000"/>
              </a:lnSpc>
            </a:pPr>
            <a:endParaRPr lang="pt-BR" sz="16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600" dirty="0">
                <a:solidFill>
                  <a:srgbClr val="000000"/>
                </a:solidFill>
                <a:effectLst/>
                <a:latin typeface="Calibri" panose="020F0502020204030204" pitchFamily="34" charset="0"/>
                <a:ea typeface="Calibri" panose="020F0502020204030204" pitchFamily="34" charset="0"/>
              </a:rPr>
              <a:t>Por outro lado, C. H. Bennett demonstrou que uma máquina de Turing pode ser logicamente reversível a cada passo ao salvarem-se os seus resultados intermediários.</a:t>
            </a:r>
          </a:p>
          <a:p>
            <a:pPr indent="0" algn="l">
              <a:lnSpc>
                <a:spcPct val="103000"/>
              </a:lnSpc>
              <a:spcAft>
                <a:spcPts val="210"/>
              </a:spcAft>
              <a:buNone/>
            </a:pPr>
            <a:endParaRPr lang="pt-BR" sz="1500"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51D386A8-5EB5-B249-BB94-1FFBD769CCB9}"/>
              </a:ext>
            </a:extLst>
          </p:cNvPr>
          <p:cNvSpPr>
            <a:spLocks noGrp="1"/>
          </p:cNvSpPr>
          <p:nvPr>
            <p:ph type="sldNum" sz="quarter" idx="12"/>
          </p:nvPr>
        </p:nvSpPr>
        <p:spPr/>
        <p:txBody>
          <a:bodyPr/>
          <a:lstStyle/>
          <a:p>
            <a:fld id="{84A9FA74-9E50-F740-840A-3D4BF568DC85}" type="slidenum">
              <a:rPr lang="pt-BR" smtClean="0"/>
              <a:t>40</a:t>
            </a:fld>
            <a:endParaRPr lang="pt-BR"/>
          </a:p>
        </p:txBody>
      </p:sp>
    </p:spTree>
    <p:extLst>
      <p:ext uri="{BB962C8B-B14F-4D97-AF65-F5344CB8AC3E}">
        <p14:creationId xmlns:p14="http://schemas.microsoft.com/office/powerpoint/2010/main" val="4131619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06044A-FFC1-8445-8622-5113E39D23ED}"/>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A evolução não pode ser reproduzida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(ela não é previsível nem reversível)</a:t>
            </a:r>
          </a:p>
        </p:txBody>
      </p:sp>
      <p:sp>
        <p:nvSpPr>
          <p:cNvPr id="3" name="Espaço Reservado para Conteúdo 2">
            <a:extLst>
              <a:ext uri="{FF2B5EF4-FFF2-40B4-BE49-F238E27FC236}">
                <a16:creationId xmlns:a16="http://schemas.microsoft.com/office/drawing/2014/main" id="{5CCF7842-C3B1-DD4B-99E7-B8FADA120AF8}"/>
              </a:ext>
            </a:extLst>
          </p:cNvPr>
          <p:cNvSpPr>
            <a:spLocks noGrp="1"/>
          </p:cNvSpPr>
          <p:nvPr>
            <p:ph idx="1"/>
          </p:nvPr>
        </p:nvSpPr>
        <p:spPr/>
        <p:txBody>
          <a:bodyPr>
            <a:normAutofit/>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Examinando um aspecto dessa irreversibilidade temporal, o paleontólogo e biólogo evolucionário americano Stephen J. Gould propôs um experimento teórico que ilustra bem o dilema enfrentado por aqueles que acreditam que a “engenharia reversa” de organismos biológicos complexos é realizável por meio de uma plataforma determinística digital. </a:t>
            </a:r>
          </a:p>
          <a:p>
            <a:pPr marL="342900" lvl="0" indent="-342900" algn="just">
              <a:lnSpc>
                <a:spcPct val="150000"/>
              </a:lnSpc>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Gould deu o nome de “experimento da fita da vida” para o seu argumento teórico que propõe que, se uma fita magnética teórica contendo um registro de todos os eventos evolucionários que levaram à emergência da espécie humana fosse rebobinada para o início e a deixassem correr outra vez a partir de agora, as chances de que a fita registrasse a mesma sequência de eventos que culminaram o aparecimento da raça humana seria igual a zero.</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475D67BF-F9A3-9846-8DB8-458905460932}"/>
              </a:ext>
            </a:extLst>
          </p:cNvPr>
          <p:cNvSpPr>
            <a:spLocks noGrp="1"/>
          </p:cNvSpPr>
          <p:nvPr>
            <p:ph type="sldNum" sz="quarter" idx="12"/>
          </p:nvPr>
        </p:nvSpPr>
        <p:spPr/>
        <p:txBody>
          <a:bodyPr/>
          <a:lstStyle/>
          <a:p>
            <a:fld id="{84A9FA74-9E50-F740-840A-3D4BF568DC85}" type="slidenum">
              <a:rPr lang="pt-BR" smtClean="0"/>
              <a:t>41</a:t>
            </a:fld>
            <a:endParaRPr lang="pt-BR"/>
          </a:p>
        </p:txBody>
      </p:sp>
    </p:spTree>
    <p:extLst>
      <p:ext uri="{BB962C8B-B14F-4D97-AF65-F5344CB8AC3E}">
        <p14:creationId xmlns:p14="http://schemas.microsoft.com/office/powerpoint/2010/main" val="22314598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A06840-86BB-AE4D-A7A6-35D6F4422EAD}"/>
              </a:ext>
            </a:extLst>
          </p:cNvPr>
          <p:cNvSpPr>
            <a:spLocks noGrp="1"/>
          </p:cNvSpPr>
          <p:nvPr>
            <p:ph type="title"/>
          </p:nvPr>
        </p:nvSpPr>
        <p:spPr/>
        <p:txBody>
          <a:bodyPr>
            <a:normAutofit/>
          </a:bodyPr>
          <a:lstStyle/>
          <a:p>
            <a:pPr algn="ctr"/>
            <a:r>
              <a:rPr lang="pt-BR" sz="2800" b="1" dirty="0">
                <a:solidFill>
                  <a:srgbClr val="00B050"/>
                </a:solidFill>
                <a:latin typeface="Times New Roman" panose="02020603050405020304" pitchFamily="18" charset="0"/>
                <a:cs typeface="Times New Roman" panose="02020603050405020304" pitchFamily="18" charset="0"/>
              </a:rPr>
              <a:t>Não é possível empregar modelos determinísticos e reversíveis </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para produzir uma sequência de eventos aleatórios</a:t>
            </a:r>
          </a:p>
        </p:txBody>
      </p:sp>
      <p:sp>
        <p:nvSpPr>
          <p:cNvPr id="3" name="Espaço Reservado para Conteúdo 2">
            <a:extLst>
              <a:ext uri="{FF2B5EF4-FFF2-40B4-BE49-F238E27FC236}">
                <a16:creationId xmlns:a16="http://schemas.microsoft.com/office/drawing/2014/main" id="{CACA93CE-112A-3245-88DF-7ADB37E1D697}"/>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outras palavras, uma vez que, com grande probabilidade, a fita da vida seguiria um novo caminho, criado por muitíssimos eventos aleatórios que nunca aconteceram na história da Terra, não haveria esperança de que a combinação precisa que levou ao surgimento da humanidade, milhões de anos atrás, fosse reproduzida. </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Esse argumento também serve de suporte para a afirmação, feita no início deste livro, de serem grandes as chances de o cérebro do sr. Spock ser muito diferente do nosso. E, consequentemente, também a sua visão cosmológica do universo seria distinta.</a:t>
            </a:r>
          </a:p>
          <a:p>
            <a:pPr marL="342900" lvl="0" indent="-342900" algn="just">
              <a:lnSpc>
                <a:spcPct val="150000"/>
              </a:lnSpc>
              <a:spcAft>
                <a:spcPts val="210"/>
              </a:spcAft>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Em essência, a lógica por trás do “experimento da fita da vida” sugere fortemente que é impossível empregar modelos determinísticos e reversíveis para reproduzir um processo que emerge como sequência de eventos aleatórios</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24BF113C-559A-0145-A932-856C45EBFDE2}"/>
              </a:ext>
            </a:extLst>
          </p:cNvPr>
          <p:cNvSpPr>
            <a:spLocks noGrp="1"/>
          </p:cNvSpPr>
          <p:nvPr>
            <p:ph type="sldNum" sz="quarter" idx="12"/>
          </p:nvPr>
        </p:nvSpPr>
        <p:spPr/>
        <p:txBody>
          <a:bodyPr/>
          <a:lstStyle/>
          <a:p>
            <a:fld id="{84A9FA74-9E50-F740-840A-3D4BF568DC85}" type="slidenum">
              <a:rPr lang="pt-BR" smtClean="0"/>
              <a:t>42</a:t>
            </a:fld>
            <a:endParaRPr lang="pt-BR"/>
          </a:p>
        </p:txBody>
      </p:sp>
    </p:spTree>
    <p:extLst>
      <p:ext uri="{BB962C8B-B14F-4D97-AF65-F5344CB8AC3E}">
        <p14:creationId xmlns:p14="http://schemas.microsoft.com/office/powerpoint/2010/main" val="24485386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D67763-CF34-7C48-8976-DCB93461243C}"/>
              </a:ext>
            </a:extLst>
          </p:cNvPr>
          <p:cNvSpPr>
            <a:spLocks noGrp="1"/>
          </p:cNvSpPr>
          <p:nvPr>
            <p:ph type="title"/>
          </p:nvPr>
        </p:nvSpPr>
        <p:spPr/>
        <p:txBody>
          <a:bodyPr>
            <a:normAutofit/>
          </a:bodyPr>
          <a:lstStyle/>
          <a:p>
            <a:pPr algn="ctr"/>
            <a:r>
              <a:rPr lang="pt-BR" sz="3600" b="1" dirty="0" err="1">
                <a:solidFill>
                  <a:srgbClr val="00B050"/>
                </a:solidFill>
                <a:effectLst/>
                <a:latin typeface="Calibri" panose="020F0502020204030204" pitchFamily="34" charset="0"/>
                <a:ea typeface="Calibri" panose="020F0502020204030204" pitchFamily="34" charset="0"/>
              </a:rPr>
              <a:t>NãO</a:t>
            </a:r>
            <a:r>
              <a:rPr lang="pt-BR" sz="3600" b="1" dirty="0">
                <a:solidFill>
                  <a:srgbClr val="00B050"/>
                </a:solidFill>
                <a:effectLst/>
                <a:latin typeface="Calibri" panose="020F0502020204030204" pitchFamily="34" charset="0"/>
                <a:ea typeface="Calibri" panose="020F0502020204030204" pitchFamily="34" charset="0"/>
              </a:rPr>
              <a:t> HÁ ENGENHARIA REVERSA </a:t>
            </a:r>
            <a:br>
              <a:rPr lang="pt-BR" sz="3600" b="1" dirty="0">
                <a:solidFill>
                  <a:srgbClr val="00B050"/>
                </a:solidFill>
                <a:effectLst/>
                <a:latin typeface="Calibri" panose="020F0502020204030204" pitchFamily="34" charset="0"/>
                <a:ea typeface="Calibri" panose="020F0502020204030204" pitchFamily="34" charset="0"/>
              </a:rPr>
            </a:br>
            <a:r>
              <a:rPr lang="pt-BR" sz="3600" b="1" dirty="0">
                <a:solidFill>
                  <a:srgbClr val="00B050"/>
                </a:solidFill>
                <a:latin typeface="Calibri" panose="020F0502020204030204" pitchFamily="34" charset="0"/>
                <a:ea typeface="Calibri" panose="020F0502020204030204" pitchFamily="34" charset="0"/>
              </a:rPr>
              <a:t>PARA </a:t>
            </a:r>
            <a:r>
              <a:rPr lang="pt-BR" sz="3600" b="1" dirty="0">
                <a:solidFill>
                  <a:srgbClr val="00B050"/>
                </a:solidFill>
                <a:effectLst/>
                <a:latin typeface="Calibri" panose="020F0502020204030204" pitchFamily="34" charset="0"/>
                <a:ea typeface="Calibri" panose="020F0502020204030204" pitchFamily="34" charset="0"/>
              </a:rPr>
              <a:t>ALGO QUE AINDA NÃO FOI CONSTRUÍDO</a:t>
            </a:r>
            <a:endParaRPr lang="pt-BR" dirty="0"/>
          </a:p>
        </p:txBody>
      </p:sp>
      <p:sp>
        <p:nvSpPr>
          <p:cNvPr id="3" name="Espaço Reservado para Conteúdo 2">
            <a:extLst>
              <a:ext uri="{FF2B5EF4-FFF2-40B4-BE49-F238E27FC236}">
                <a16:creationId xmlns:a16="http://schemas.microsoft.com/office/drawing/2014/main" id="{B5505B43-6ABE-1949-8F55-2E992E2E81BB}"/>
              </a:ext>
            </a:extLst>
          </p:cNvPr>
          <p:cNvSpPr>
            <a:spLocks noGrp="1"/>
          </p:cNvSpPr>
          <p:nvPr>
            <p:ph idx="1"/>
          </p:nvPr>
        </p:nvSpPr>
        <p:spPr/>
        <p:txBody>
          <a:bodyPr>
            <a:noAutofit/>
          </a:bodyPr>
          <a:lstStyle/>
          <a:p>
            <a:pPr marL="342900" lvl="0" indent="-342900" algn="just">
              <a:lnSpc>
                <a:spcPct val="150000"/>
              </a:lnSpc>
              <a:buFont typeface="Symbol" pitchFamily="2" charset="2"/>
              <a:buChar char=""/>
            </a:pP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Assim, qualquer modelo rodando em uma máquina de Turing (entidade determinística) que tem por objetivo seguir o caminho evolucionário da nossa espécie tenderia a logo divergir do processo real que deu origem à nossa espécie. </a:t>
            </a:r>
          </a:p>
          <a:p>
            <a:pPr marL="342900" lvl="0" indent="-342900" algn="just">
              <a:lnSpc>
                <a:spcPct val="150000"/>
              </a:lnSpc>
              <a:buFont typeface="Symbol" pitchFamily="2" charset="2"/>
              <a:buChar char=""/>
            </a:pPr>
            <a:r>
              <a:rPr lang="pt-BR" sz="1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Isso significa, basicamente, que não há como usar engenharia reversa em algo que nunca foi construído. </a:t>
            </a:r>
            <a:endPar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buFont typeface="Symbol" pitchFamily="2" charset="2"/>
              <a:buChar char=""/>
            </a:pPr>
            <a:r>
              <a:rPr lang="pt-BR" sz="1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Como pode soar</a:t>
            </a:r>
            <a:r>
              <a:rPr lang="pt-BR" sz="16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paradoxal à primeira vista, os proponentes da visão de que a engenharia reversa pode ser aplicada aos organismos, visão hoje defendida apaixonadamente por alguns protagonistas da fronteira da biologia moderna, não devem ter se dado conta de que assumir essa posição significa desafiar o mais poderoso e duradouro arcabouço teórico concebido na área em que militam: a teoria da evolução pelo processo de seleção natural de Charles Darwin.</a:t>
            </a:r>
            <a:r>
              <a:rPr lang="pt-BR" sz="16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a:lnSpc>
                <a:spcPct val="150000"/>
              </a:lnSpc>
              <a:spcAft>
                <a:spcPts val="210"/>
              </a:spcAft>
              <a:buFont typeface="Symbol" pitchFamily="2" charset="2"/>
              <a:buChar char=""/>
            </a:pP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Digo isso porque, ao aceitar a tese da engenharia reversa, os seus defensores passam a favorecer a noção de que alguma forma de design inteligente está envolvida no processo que levou à emergência dos seres humanos e seu cérebro.</a:t>
            </a:r>
          </a:p>
        </p:txBody>
      </p:sp>
      <p:sp>
        <p:nvSpPr>
          <p:cNvPr id="4" name="Espaço Reservado para Número de Slide 3">
            <a:extLst>
              <a:ext uri="{FF2B5EF4-FFF2-40B4-BE49-F238E27FC236}">
                <a16:creationId xmlns:a16="http://schemas.microsoft.com/office/drawing/2014/main" id="{F83C8EB4-3BE6-B34E-9760-78BC6A6EB0DE}"/>
              </a:ext>
            </a:extLst>
          </p:cNvPr>
          <p:cNvSpPr>
            <a:spLocks noGrp="1"/>
          </p:cNvSpPr>
          <p:nvPr>
            <p:ph type="sldNum" sz="quarter" idx="12"/>
          </p:nvPr>
        </p:nvSpPr>
        <p:spPr/>
        <p:txBody>
          <a:bodyPr/>
          <a:lstStyle/>
          <a:p>
            <a:fld id="{84A9FA74-9E50-F740-840A-3D4BF568DC85}" type="slidenum">
              <a:rPr lang="pt-BR" smtClean="0"/>
              <a:t>43</a:t>
            </a:fld>
            <a:endParaRPr lang="pt-BR"/>
          </a:p>
        </p:txBody>
      </p:sp>
    </p:spTree>
    <p:extLst>
      <p:ext uri="{BB962C8B-B14F-4D97-AF65-F5344CB8AC3E}">
        <p14:creationId xmlns:p14="http://schemas.microsoft.com/office/powerpoint/2010/main" val="18002982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514230-F6A1-2540-AFB3-D863DBE535F3}"/>
              </a:ext>
            </a:extLst>
          </p:cNvPr>
          <p:cNvSpPr>
            <a:spLocks noGrp="1"/>
          </p:cNvSpPr>
          <p:nvPr>
            <p:ph type="title"/>
          </p:nvPr>
        </p:nvSpPr>
        <p:spPr/>
        <p:txBody>
          <a:bodyPr>
            <a:noAutofit/>
          </a:bodyPr>
          <a:lstStyle/>
          <a:p>
            <a:pPr algn="ctr"/>
            <a:r>
              <a:rPr lang="pt-BR" sz="20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OUTROS ARGUMENTOS (MATEMÁTICOS E COMPUTACIONAIS) </a:t>
            </a:r>
            <a:br>
              <a:rPr lang="pt-BR" sz="20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br>
            <a:r>
              <a:rPr lang="pt-BR" sz="20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QUE COMPROVAM A IMPOSSIBILIDADE DE UMA MÁQUINA DE TURING </a:t>
            </a:r>
            <a:br>
              <a:rPr lang="pt-BR" sz="20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br>
            <a:r>
              <a:rPr lang="pt-BR" sz="20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REPLICAR O FUNCIONAMENTO DO CÉREBRO</a:t>
            </a:r>
            <a:endParaRPr lang="pt-BR" sz="2400" dirty="0"/>
          </a:p>
        </p:txBody>
      </p:sp>
      <p:sp>
        <p:nvSpPr>
          <p:cNvPr id="3" name="Espaço Reservado para Conteúdo 2">
            <a:extLst>
              <a:ext uri="{FF2B5EF4-FFF2-40B4-BE49-F238E27FC236}">
                <a16:creationId xmlns:a16="http://schemas.microsoft.com/office/drawing/2014/main" id="{4270A1B4-B797-A84C-89BC-5640AFBCE6CF}"/>
              </a:ext>
            </a:extLst>
          </p:cNvPr>
          <p:cNvSpPr>
            <a:spLocks noGrp="1"/>
          </p:cNvSpPr>
          <p:nvPr>
            <p:ph idx="1"/>
          </p:nvPr>
        </p:nvSpPr>
        <p:spPr/>
        <p:txBody>
          <a:bodyPr>
            <a:normAutofit fontScale="92500"/>
          </a:bodyPr>
          <a:lstStyle/>
          <a:p>
            <a:pPr marL="342900" lvl="0" indent="-342900" algn="just">
              <a:lnSpc>
                <a:spcPct val="170000"/>
              </a:lnSpc>
              <a:buFont typeface="Symbol" pitchFamily="2" charset="2"/>
              <a:buChar char=""/>
            </a:pP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 o argumento evolucionário contra a possibilidade de construir réplicas digitais do cérebro humano foi ignorado por completo até há pouco tempo, de certa forma os </a:t>
            </a:r>
            <a:r>
              <a:rPr lang="pt-BR" sz="16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argumentos matemáticos e computacionais </a:t>
            </a: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descritos a seguir se baseiam no trabalho do próprio Turing e de outro gênio, seu contemporâneo, o matemático austríaco Kurt Gödel, nos anos 1930. </a:t>
            </a:r>
            <a:r>
              <a:rPr lang="pt-BR" sz="16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70000"/>
              </a:lnSpc>
              <a:spcAft>
                <a:spcPts val="210"/>
              </a:spcAft>
              <a:buFont typeface="Symbol" pitchFamily="2" charset="2"/>
              <a:buChar char=""/>
            </a:pPr>
            <a:r>
              <a:rPr lang="pt-BR" sz="1600" dirty="0">
                <a:effectLst/>
                <a:latin typeface="Calibri" panose="020F0502020204030204" pitchFamily="34" charset="0"/>
                <a:ea typeface="Calibri" panose="020F0502020204030204" pitchFamily="34" charset="0"/>
                <a:cs typeface="Calibri" panose="020F0502020204030204" pitchFamily="34" charset="0"/>
              </a:rPr>
              <a:t>Gödel </a:t>
            </a:r>
            <a:r>
              <a:rPr lang="pt-B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sustentava a ideia de que os seus famosos teoremas da incompletude ofereciam uma indicação explícita e precisa de que a mente humana excede as limitações de uma máquina de Turing e de que os procedimentos algorítmicos não descreveriam a totalidade das capacidades do cérebro humano. </a:t>
            </a:r>
          </a:p>
          <a:p>
            <a:pPr marL="342900" indent="-342900" algn="just">
              <a:lnSpc>
                <a:spcPct val="170000"/>
              </a:lnSpc>
              <a:spcAft>
                <a:spcPts val="210"/>
              </a:spcAft>
              <a:buFont typeface="Symbol" pitchFamily="2" charset="2"/>
              <a:buChar char=""/>
            </a:pPr>
            <a:r>
              <a:rPr lang="pt-BR" sz="1600" dirty="0">
                <a:effectLst/>
                <a:latin typeface="Helvetica Neue" panose="02000503000000020004" pitchFamily="2" charset="0"/>
              </a:rPr>
              <a:t>Como ele mesmo relatou, os meus teoremas somente demonstram que a mecanização da matemática, isto é, a eliminação da mente e de entidades abstratas, é impossível se queremos estabelecer uma fundação clara. Eu não demonstrei a existência de questões que não podem ser decididas pela mente humana, mas somente que não existem máquinas capazes de decidir todas as questões na teoria dos números </a:t>
            </a:r>
          </a:p>
          <a:p>
            <a:pPr marL="342900" lvl="0" indent="-342900" algn="just">
              <a:lnSpc>
                <a:spcPct val="170000"/>
              </a:lnSpc>
              <a:spcAft>
                <a:spcPts val="210"/>
              </a:spcAft>
              <a:buFont typeface="Symbol" pitchFamily="2" charset="2"/>
              <a:buChar char=""/>
            </a:pP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EE7CB63D-74FF-7B4B-A1FD-9C6500C69B72}"/>
              </a:ext>
            </a:extLst>
          </p:cNvPr>
          <p:cNvSpPr>
            <a:spLocks noGrp="1"/>
          </p:cNvSpPr>
          <p:nvPr>
            <p:ph type="sldNum" sz="quarter" idx="12"/>
          </p:nvPr>
        </p:nvSpPr>
        <p:spPr/>
        <p:txBody>
          <a:bodyPr/>
          <a:lstStyle/>
          <a:p>
            <a:fld id="{84A9FA74-9E50-F740-840A-3D4BF568DC85}" type="slidenum">
              <a:rPr lang="pt-BR" smtClean="0"/>
              <a:t>44</a:t>
            </a:fld>
            <a:endParaRPr lang="pt-BR"/>
          </a:p>
        </p:txBody>
      </p:sp>
    </p:spTree>
    <p:extLst>
      <p:ext uri="{BB962C8B-B14F-4D97-AF65-F5344CB8AC3E}">
        <p14:creationId xmlns:p14="http://schemas.microsoft.com/office/powerpoint/2010/main" val="4829781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6BE099-E9DF-E743-88ED-5F5913D3869E}"/>
              </a:ext>
            </a:extLst>
          </p:cNvPr>
          <p:cNvSpPr>
            <a:spLocks noGrp="1"/>
          </p:cNvSpPr>
          <p:nvPr>
            <p:ph type="title"/>
          </p:nvPr>
        </p:nvSpPr>
        <p:spPr/>
        <p:txBody>
          <a:bodyPr>
            <a:normAutofit/>
          </a:bodyPr>
          <a:lstStyle/>
          <a:p>
            <a:pPr algn="ctr"/>
            <a:r>
              <a:rPr lang="pt-BR" sz="3200" b="1" dirty="0">
                <a:solidFill>
                  <a:srgbClr val="00B050"/>
                </a:solidFill>
                <a:latin typeface="Times New Roman" panose="02020603050405020304" pitchFamily="18" charset="0"/>
                <a:cs typeface="Times New Roman" panose="02020603050405020304" pitchFamily="18" charset="0"/>
              </a:rPr>
              <a:t>Um sistema formal </a:t>
            </a:r>
            <a:br>
              <a:rPr lang="pt-BR" sz="3200" b="1" dirty="0">
                <a:solidFill>
                  <a:srgbClr val="00B050"/>
                </a:solidFill>
                <a:latin typeface="Times New Roman" panose="02020603050405020304" pitchFamily="18" charset="0"/>
                <a:cs typeface="Times New Roman" panose="02020603050405020304" pitchFamily="18" charset="0"/>
              </a:rPr>
            </a:br>
            <a:r>
              <a:rPr lang="pt-BR" sz="3200" b="1" dirty="0">
                <a:solidFill>
                  <a:srgbClr val="00B050"/>
                </a:solidFill>
                <a:latin typeface="Times New Roman" panose="02020603050405020304" pitchFamily="18" charset="0"/>
                <a:cs typeface="Times New Roman" panose="02020603050405020304" pitchFamily="18" charset="0"/>
              </a:rPr>
              <a:t>não pode provar completamente a si mesmo </a:t>
            </a:r>
          </a:p>
        </p:txBody>
      </p:sp>
      <p:sp>
        <p:nvSpPr>
          <p:cNvPr id="3" name="Espaço Reservado para Conteúdo 2">
            <a:extLst>
              <a:ext uri="{FF2B5EF4-FFF2-40B4-BE49-F238E27FC236}">
                <a16:creationId xmlns:a16="http://schemas.microsoft.com/office/drawing/2014/main" id="{E8389552-CB72-864C-9ED4-82E11D01947A}"/>
              </a:ext>
            </a:extLst>
          </p:cNvPr>
          <p:cNvSpPr>
            <a:spLocks noGrp="1"/>
          </p:cNvSpPr>
          <p:nvPr>
            <p:ph idx="1"/>
          </p:nvPr>
        </p:nvSpPr>
        <p:spPr/>
        <p:txBody>
          <a:bodyPr/>
          <a:lstStyle/>
          <a:p>
            <a:pPr marL="1178560" marR="295910" indent="-285750" algn="just">
              <a:lnSpc>
                <a:spcPct val="150000"/>
              </a:lnSpc>
              <a:spcAft>
                <a:spcPts val="2025"/>
              </a:spcAft>
            </a:pPr>
            <a:r>
              <a:rPr lang="pt-B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 sua famosa aula </a:t>
            </a:r>
            <a:r>
              <a:rPr lang="pt-BR" sz="16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Gibbs</a:t>
            </a:r>
            <a:r>
              <a:rPr lang="pt-B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Gödel também expôs a crença de que os seus teoremas da incompletude implicam que a mente humana </a:t>
            </a:r>
            <a:r>
              <a:rPr lang="pt-BR" sz="1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excede, e muito, </a:t>
            </a:r>
            <a:r>
              <a:rPr lang="pt-B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 poder de uma máquina de Turing: de fato, os limites de um sistema formal não afetam o cérebro humano, dado que o sistema nervoso pode gerar e estabelecer verdades impossíveis de serem demonstradas como verdadeiras por um sistema formal coerente, isto é, um algoritmo rodando em uma máquina de Turing. </a:t>
            </a:r>
            <a:endParaRPr lang="pt-B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1178560" marR="295910" indent="-285750" algn="just">
              <a:lnSpc>
                <a:spcPct val="150000"/>
              </a:lnSpc>
              <a:spcAft>
                <a:spcPts val="2025"/>
              </a:spcAft>
            </a:pPr>
            <a:r>
              <a:rPr lang="pt-BR" sz="1600" dirty="0">
                <a:effectLst/>
                <a:latin typeface="Times New Roman" panose="02020603050405020304" pitchFamily="18" charset="0"/>
                <a:cs typeface="Times New Roman" panose="02020603050405020304" pitchFamily="18" charset="0"/>
              </a:rPr>
              <a:t>A descrição do renomado físico britânico Roger </a:t>
            </a:r>
            <a:r>
              <a:rPr lang="pt-BR" sz="1600" dirty="0" err="1">
                <a:effectLst/>
                <a:latin typeface="Times New Roman" panose="02020603050405020304" pitchFamily="18" charset="0"/>
                <a:cs typeface="Times New Roman" panose="02020603050405020304" pitchFamily="18" charset="0"/>
              </a:rPr>
              <a:t>Penrose</a:t>
            </a:r>
            <a:r>
              <a:rPr lang="pt-BR" sz="1600" dirty="0">
                <a:effectLst/>
                <a:latin typeface="Times New Roman" panose="02020603050405020304" pitchFamily="18" charset="0"/>
                <a:cs typeface="Times New Roman" panose="02020603050405020304" pitchFamily="18" charset="0"/>
              </a:rPr>
              <a:t> do primeiro teorema de Gödel esclarece esse ponto ao dizer que “se você acredita que um sistema formal qualquer é não contraditório, você deve acreditar também que existem propostas verdadeiras dentro deste sistema que não podem ser demonstradas como verdadeiras pelo mesmo sistema formal” </a:t>
            </a:r>
          </a:p>
          <a:p>
            <a:pPr marL="342900" lvl="0" indent="-342900" algn="just">
              <a:lnSpc>
                <a:spcPct val="150000"/>
              </a:lnSpc>
              <a:spcAft>
                <a:spcPts val="2025"/>
              </a:spcAft>
              <a:buFont typeface="Symbol" pitchFamily="2" charset="2"/>
              <a:buChar char=""/>
            </a:pP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0E576851-0076-F04F-B41E-775591FC6E09}"/>
              </a:ext>
            </a:extLst>
          </p:cNvPr>
          <p:cNvSpPr>
            <a:spLocks noGrp="1"/>
          </p:cNvSpPr>
          <p:nvPr>
            <p:ph type="sldNum" sz="quarter" idx="12"/>
          </p:nvPr>
        </p:nvSpPr>
        <p:spPr/>
        <p:txBody>
          <a:bodyPr/>
          <a:lstStyle/>
          <a:p>
            <a:fld id="{84A9FA74-9E50-F740-840A-3D4BF568DC85}" type="slidenum">
              <a:rPr lang="pt-BR" smtClean="0"/>
              <a:t>45</a:t>
            </a:fld>
            <a:endParaRPr lang="pt-BR"/>
          </a:p>
        </p:txBody>
      </p:sp>
    </p:spTree>
    <p:extLst>
      <p:ext uri="{BB962C8B-B14F-4D97-AF65-F5344CB8AC3E}">
        <p14:creationId xmlns:p14="http://schemas.microsoft.com/office/powerpoint/2010/main" val="33146578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DE600E-6CC5-EA44-9A0B-8BC3C8194AB6}"/>
              </a:ext>
            </a:extLst>
          </p:cNvPr>
          <p:cNvSpPr>
            <a:spLocks noGrp="1"/>
          </p:cNvSpPr>
          <p:nvPr>
            <p:ph type="title"/>
          </p:nvPr>
        </p:nvSpPr>
        <p:spPr/>
        <p:txBody>
          <a:bodyPr>
            <a:normAutofit fontScale="90000"/>
          </a:bodyPr>
          <a:lstStyle/>
          <a:p>
            <a:pPr algn="ctr"/>
            <a:r>
              <a:rPr lang="pt-BR" sz="2200" b="1" dirty="0">
                <a:solidFill>
                  <a:srgbClr val="00B050"/>
                </a:solidFill>
                <a:latin typeface="Times New Roman" panose="02020603050405020304" pitchFamily="18" charset="0"/>
                <a:cs typeface="Times New Roman" panose="02020603050405020304" pitchFamily="18" charset="0"/>
              </a:rPr>
              <a:t>A mente humana pode provar completamente a si mesma</a:t>
            </a:r>
            <a:br>
              <a:rPr lang="pt-BR" sz="2200" b="1" dirty="0">
                <a:solidFill>
                  <a:srgbClr val="00B050"/>
                </a:solidFill>
                <a:latin typeface="Times New Roman" panose="02020603050405020304" pitchFamily="18" charset="0"/>
                <a:cs typeface="Times New Roman" panose="02020603050405020304" pitchFamily="18" charset="0"/>
              </a:rPr>
            </a:br>
            <a:br>
              <a:rPr lang="pt-BR" sz="2200" b="1" dirty="0">
                <a:solidFill>
                  <a:srgbClr val="00B050"/>
                </a:solidFill>
                <a:latin typeface="Times New Roman" panose="02020603050405020304" pitchFamily="18" charset="0"/>
                <a:cs typeface="Times New Roman" panose="02020603050405020304" pitchFamily="18" charset="0"/>
              </a:rPr>
            </a:br>
            <a:r>
              <a:rPr lang="pt-BR" sz="22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 repertório completo das atividades mentais humanas não pode ser reduzido a algoritmos rodando em um sistema digital porque essas habilidades são não computáveis.</a:t>
            </a:r>
            <a:r>
              <a:rPr lang="pt-BR" sz="2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3200" b="1" dirty="0">
                <a:solidFill>
                  <a:srgbClr val="00B050"/>
                </a:solidFill>
                <a:latin typeface="Times New Roman" panose="02020603050405020304" pitchFamily="18" charset="0"/>
                <a:cs typeface="Times New Roman" panose="02020603050405020304" pitchFamily="18" charset="0"/>
              </a:rPr>
              <a:t> </a:t>
            </a:r>
          </a:p>
        </p:txBody>
      </p:sp>
      <p:sp>
        <p:nvSpPr>
          <p:cNvPr id="3" name="Espaço Reservado para Conteúdo 2">
            <a:extLst>
              <a:ext uri="{FF2B5EF4-FFF2-40B4-BE49-F238E27FC236}">
                <a16:creationId xmlns:a16="http://schemas.microsoft.com/office/drawing/2014/main" id="{5E17497F-CADA-0C4B-9404-7EC433473C80}"/>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Roger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Penrose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defende a posição de que os argumentos de Gödel oferecem uma indicação clara da existência de alguma limitação dos sistemas digitais que não é necessariamente imposta à mente humana.</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apoio a essa visão, os cientistas cognitivos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Selmer</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Bringsjord</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Konstantine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Arkoudas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oferecem argumentos extremamente convincentes para sustentar a tese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gödeliana</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ao mostrar ser possível a mente humana funcionar como um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hipercomputador</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dado que o cérebro humano exibe capacidades – como reconhecer ou acreditar que uma afirmação é verdadeira – não simuladas por um algoritmo rodando em uma máquina de Turing.</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conclusão mais direta de todas essas afirmações é clara: </a:t>
            </a:r>
            <a:r>
              <a:rPr lang="pt-BR" sz="1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 repertório completo das atividades mentais humanas não pode ser reduzido a algoritmos rodando em um sistema digital porque essas habilidades são não computáveis.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Com base nessa interpretação, a premissa central da hipótese da singularidade pode ser totalmente falsificada porque nenhuma máquina digital jamais solucionará o que de fato ficou conhecido como o argumento </a:t>
            </a:r>
            <a:r>
              <a:rPr lang="pt-BR" sz="1500" dirty="0" err="1">
                <a:solidFill>
                  <a:srgbClr val="000000"/>
                </a:solidFill>
                <a:effectLst/>
                <a:latin typeface="Calibri" panose="020F0502020204030204" pitchFamily="34" charset="0"/>
                <a:ea typeface="Calibri" panose="020F0502020204030204" pitchFamily="34" charset="0"/>
              </a:rPr>
              <a:t>gödeliano</a:t>
            </a:r>
            <a:endParaRPr lang="pt-BR" dirty="0"/>
          </a:p>
        </p:txBody>
      </p:sp>
      <p:sp>
        <p:nvSpPr>
          <p:cNvPr id="4" name="Espaço Reservado para Número de Slide 3">
            <a:extLst>
              <a:ext uri="{FF2B5EF4-FFF2-40B4-BE49-F238E27FC236}">
                <a16:creationId xmlns:a16="http://schemas.microsoft.com/office/drawing/2014/main" id="{D75857F1-D445-0B48-8E36-70E9B7EA73CB}"/>
              </a:ext>
            </a:extLst>
          </p:cNvPr>
          <p:cNvSpPr>
            <a:spLocks noGrp="1"/>
          </p:cNvSpPr>
          <p:nvPr>
            <p:ph type="sldNum" sz="quarter" idx="12"/>
          </p:nvPr>
        </p:nvSpPr>
        <p:spPr/>
        <p:txBody>
          <a:bodyPr/>
          <a:lstStyle/>
          <a:p>
            <a:fld id="{84A9FA74-9E50-F740-840A-3D4BF568DC85}" type="slidenum">
              <a:rPr lang="pt-BR" smtClean="0"/>
              <a:t>46</a:t>
            </a:fld>
            <a:endParaRPr lang="pt-BR"/>
          </a:p>
        </p:txBody>
      </p:sp>
    </p:spTree>
    <p:extLst>
      <p:ext uri="{BB962C8B-B14F-4D97-AF65-F5344CB8AC3E}">
        <p14:creationId xmlns:p14="http://schemas.microsoft.com/office/powerpoint/2010/main" val="16700313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3F1978-57EF-BB4F-98C6-2EC10EE6334B}"/>
              </a:ext>
            </a:extLst>
          </p:cNvPr>
          <p:cNvSpPr>
            <a:spLocks noGrp="1"/>
          </p:cNvSpPr>
          <p:nvPr>
            <p:ph type="title"/>
          </p:nvPr>
        </p:nvSpPr>
        <p:spPr/>
        <p:txBody>
          <a:bodyPr>
            <a:normAutofit fontScale="90000"/>
          </a:bodyPr>
          <a:lstStyle/>
          <a:p>
            <a:pPr algn="ctr"/>
            <a:r>
              <a:rPr lang="pt-BR" sz="3200" b="1" dirty="0">
                <a:solidFill>
                  <a:srgbClr val="00B050"/>
                </a:solidFill>
                <a:effectLst/>
                <a:latin typeface="Calibri" panose="020F0502020204030204" pitchFamily="34" charset="0"/>
                <a:ea typeface="Calibri" panose="020F0502020204030204" pitchFamily="34" charset="0"/>
              </a:rPr>
              <a:t>SUMÁRIO DOS ARGUMENTOS</a:t>
            </a:r>
            <a:r>
              <a:rPr lang="pt-BR" sz="3200" b="1" dirty="0">
                <a:solidFill>
                  <a:srgbClr val="00B050"/>
                </a:solidFill>
                <a:latin typeface="Calibri" panose="020F0502020204030204" pitchFamily="34" charset="0"/>
                <a:ea typeface="Calibri" panose="020F0502020204030204" pitchFamily="34" charset="0"/>
              </a:rPr>
              <a:t> mostrando porque o cérebro não pode ser </a:t>
            </a:r>
            <a:r>
              <a:rPr lang="pt-BR" sz="3200" b="1" dirty="0" err="1">
                <a:solidFill>
                  <a:srgbClr val="00B050"/>
                </a:solidFill>
                <a:latin typeface="Calibri" panose="020F0502020204030204" pitchFamily="34" charset="0"/>
                <a:ea typeface="Calibri" panose="020F0502020204030204" pitchFamily="34" charset="0"/>
              </a:rPr>
              <a:t>simulável</a:t>
            </a:r>
            <a:r>
              <a:rPr lang="pt-BR" sz="3200" b="1" dirty="0">
                <a:solidFill>
                  <a:srgbClr val="00B050"/>
                </a:solidFill>
                <a:latin typeface="Calibri" panose="020F0502020204030204" pitchFamily="34" charset="0"/>
                <a:ea typeface="Calibri" panose="020F0502020204030204" pitchFamily="34" charset="0"/>
              </a:rPr>
              <a:t> por uma Máquina de </a:t>
            </a:r>
            <a:r>
              <a:rPr lang="pt-BR" sz="3200" b="1" dirty="0" err="1">
                <a:solidFill>
                  <a:srgbClr val="00B050"/>
                </a:solidFill>
                <a:latin typeface="Calibri" panose="020F0502020204030204" pitchFamily="34" charset="0"/>
                <a:ea typeface="Calibri" panose="020F0502020204030204" pitchFamily="34" charset="0"/>
              </a:rPr>
              <a:t>turing</a:t>
            </a:r>
            <a:br>
              <a:rPr lang="pt-BR" sz="3200" dirty="0">
                <a:solidFill>
                  <a:srgbClr val="000000"/>
                </a:solidFill>
                <a:effectLst/>
                <a:latin typeface="Calibri" panose="020F0502020204030204" pitchFamily="34" charset="0"/>
                <a:ea typeface="Calibri" panose="020F0502020204030204" pitchFamily="34" charset="0"/>
              </a:rPr>
            </a:br>
            <a:endParaRPr lang="pt-BR" sz="3200" dirty="0"/>
          </a:p>
        </p:txBody>
      </p:sp>
      <p:sp>
        <p:nvSpPr>
          <p:cNvPr id="3" name="Espaço Reservado para Conteúdo 2">
            <a:extLst>
              <a:ext uri="{FF2B5EF4-FFF2-40B4-BE49-F238E27FC236}">
                <a16:creationId xmlns:a16="http://schemas.microsoft.com/office/drawing/2014/main" id="{079CFF41-BD33-3640-9303-6BD3F8F65258}"/>
              </a:ext>
            </a:extLst>
          </p:cNvPr>
          <p:cNvSpPr>
            <a:spLocks noGrp="1"/>
          </p:cNvSpPr>
          <p:nvPr>
            <p:ph idx="1"/>
          </p:nvPr>
        </p:nvSpPr>
        <p:spPr/>
        <p:txBody>
          <a:bodyPr>
            <a:normAutofit fontScale="70000" lnSpcReduction="20000"/>
          </a:bodyPr>
          <a:lstStyle/>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Ao construir uma simulação digital, precisamos nos basear em uma série de suposições e preconcepções, como o tipo de representação de informação a ser usada.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há vários obstáculos a ser superados para se realizar uma simulação válida. Por exemplo, dependendo das suposições, todo o modelo pode ser invalidado.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Para ilustrar as dificuldades envolvidas, considere um sistema físico </a:t>
            </a:r>
            <a:r>
              <a:rPr lang="pt-BR" sz="1500" dirty="0" err="1">
                <a:solidFill>
                  <a:srgbClr val="000000"/>
                </a:solidFill>
                <a:effectLst/>
                <a:latin typeface="Calibri" panose="020F0502020204030204" pitchFamily="34" charset="0"/>
                <a:ea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rPr>
              <a:t> cuja evolução no tempo queremos simular. </a:t>
            </a: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A primeira aproximação usualmente feita por modeladores é </a:t>
            </a:r>
            <a:r>
              <a:rPr lang="pt-BR" sz="1500" dirty="0">
                <a:solidFill>
                  <a:srgbClr val="FF0000"/>
                </a:solidFill>
                <a:effectLst/>
                <a:latin typeface="Calibri" panose="020F0502020204030204" pitchFamily="34" charset="0"/>
                <a:ea typeface="Calibri" panose="020F0502020204030204" pitchFamily="34" charset="0"/>
              </a:rPr>
              <a:t>considerar </a:t>
            </a:r>
            <a:r>
              <a:rPr lang="pt-BR" sz="1500" dirty="0" err="1">
                <a:solidFill>
                  <a:srgbClr val="FF0000"/>
                </a:solidFill>
                <a:effectLst/>
                <a:latin typeface="Calibri" panose="020F0502020204030204" pitchFamily="34" charset="0"/>
                <a:ea typeface="Calibri" panose="020F0502020204030204" pitchFamily="34" charset="0"/>
              </a:rPr>
              <a:t>S</a:t>
            </a:r>
            <a:r>
              <a:rPr lang="pt-BR" sz="1500" dirty="0">
                <a:solidFill>
                  <a:srgbClr val="FF0000"/>
                </a:solidFill>
                <a:effectLst/>
                <a:latin typeface="Calibri" panose="020F0502020204030204" pitchFamily="34" charset="0"/>
                <a:ea typeface="Calibri" panose="020F0502020204030204" pitchFamily="34" charset="0"/>
              </a:rPr>
              <a:t> como sistema isolado.</a:t>
            </a:r>
            <a:endParaRPr lang="pt-BR" sz="1500" dirty="0">
              <a:solidFill>
                <a:srgbClr val="000000"/>
              </a:solidFill>
              <a:effectLst/>
              <a:latin typeface="Calibri" panose="020F0502020204030204" pitchFamily="34" charset="0"/>
              <a:ea typeface="Calibri" panose="020F0502020204030204" pitchFamily="34" charset="0"/>
            </a:endParaRP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Com essa decisão, o primeiro obstáculo é encontrado, uma vez que, na vida real, nenhum sistema biológico pode ser isolado do seu entorno sem perder múltiplas funcionalidades. </a:t>
            </a: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Por exemplo, se </a:t>
            </a:r>
            <a:r>
              <a:rPr lang="pt-BR" sz="1500" dirty="0" err="1">
                <a:solidFill>
                  <a:srgbClr val="000000"/>
                </a:solidFill>
                <a:effectLst/>
                <a:latin typeface="Calibri" panose="020F0502020204030204" pitchFamily="34" charset="0"/>
                <a:ea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rPr>
              <a:t> é um organismo, a cada momento a sua estrutura é totalmente dependente das suas trocas de matéria e informação com o ambiente. </a:t>
            </a:r>
          </a:p>
          <a:p>
            <a:pPr marL="1600200" lvl="3" indent="-228600" algn="just">
              <a:lnSpc>
                <a:spcPct val="150000"/>
              </a:lnSpc>
              <a:buFont typeface="Symbol" pitchFamily="2" charset="2"/>
              <a:buChar char=""/>
            </a:pPr>
            <a:r>
              <a:rPr lang="pt-BR" sz="1500" dirty="0" err="1">
                <a:solidFill>
                  <a:srgbClr val="000000"/>
                </a:solidFill>
                <a:effectLst/>
                <a:latin typeface="Calibri" panose="020F0502020204030204" pitchFamily="34" charset="0"/>
                <a:ea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rPr>
              <a:t> é um sistema integrado. </a:t>
            </a: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Considerando </a:t>
            </a:r>
            <a:r>
              <a:rPr lang="pt-BR" sz="1500" dirty="0" err="1">
                <a:solidFill>
                  <a:srgbClr val="000000"/>
                </a:solidFill>
                <a:effectLst/>
                <a:latin typeface="Calibri" panose="020F0502020204030204" pitchFamily="34" charset="0"/>
                <a:ea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rPr>
              <a:t> um sistema isolado, portanto, pode-se introduzir um viés importante na simulação, sobretudo quando um sistema como o cérebro é considerado. </a:t>
            </a: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Esse fator limitante poderia, por exemplo, invalidar qualquer tentativa de construir um modelo realístico do cérebro de um camundongo adulto, com base em dados coletados de preparações experimentais, como amostras de tecido cerebral obtidas de animais recém-nascidos. </a:t>
            </a:r>
          </a:p>
          <a:p>
            <a:pPr marL="1600200" lvl="3" indent="-2286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Isso se dá porque tal procedimento reduziu dramaticamente a complexidade verdadeira do sistema original (cérebro adulto de camundongo), por exemplo, ao destruir as interações desse sistema com o ambiente externo. </a:t>
            </a:r>
          </a:p>
          <a:p>
            <a:pPr marL="1600200" lvl="3" indent="-228600" algn="just">
              <a:lnSpc>
                <a:spcPct val="150000"/>
              </a:lnSpc>
              <a:spcAft>
                <a:spcPts val="210"/>
              </a:spcAft>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rPr>
              <a:t>Traduzir resultados obtidos com um modelo reduzido para explicar o comportamento real de um cérebro vivo não faz sentido, mesmo quando o modelo produz um comportamento emergente trivial, como oscilações neuronais.</a:t>
            </a:r>
          </a:p>
        </p:txBody>
      </p:sp>
      <p:sp>
        <p:nvSpPr>
          <p:cNvPr id="4" name="Espaço Reservado para Número de Slide 3">
            <a:extLst>
              <a:ext uri="{FF2B5EF4-FFF2-40B4-BE49-F238E27FC236}">
                <a16:creationId xmlns:a16="http://schemas.microsoft.com/office/drawing/2014/main" id="{A926D16A-1E8B-0549-BBB3-065656A57407}"/>
              </a:ext>
            </a:extLst>
          </p:cNvPr>
          <p:cNvSpPr>
            <a:spLocks noGrp="1"/>
          </p:cNvSpPr>
          <p:nvPr>
            <p:ph type="sldNum" sz="quarter" idx="12"/>
          </p:nvPr>
        </p:nvSpPr>
        <p:spPr/>
        <p:txBody>
          <a:bodyPr/>
          <a:lstStyle/>
          <a:p>
            <a:fld id="{84A9FA74-9E50-F740-840A-3D4BF568DC85}" type="slidenum">
              <a:rPr lang="pt-BR" smtClean="0"/>
              <a:t>47</a:t>
            </a:fld>
            <a:endParaRPr lang="pt-BR"/>
          </a:p>
        </p:txBody>
      </p:sp>
    </p:spTree>
    <p:extLst>
      <p:ext uri="{BB962C8B-B14F-4D97-AF65-F5344CB8AC3E}">
        <p14:creationId xmlns:p14="http://schemas.microsoft.com/office/powerpoint/2010/main" val="37001507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9B1671-02B5-0248-9BB7-506FA1B2A8C2}"/>
              </a:ext>
            </a:extLst>
          </p:cNvPr>
          <p:cNvSpPr>
            <a:spLocks noGrp="1"/>
          </p:cNvSpPr>
          <p:nvPr>
            <p:ph type="title"/>
          </p:nvPr>
        </p:nvSpPr>
        <p:spPr/>
        <p:txBody>
          <a:bodyPr>
            <a:normAutofit fontScale="90000"/>
          </a:bodyPr>
          <a:lstStyle/>
          <a:p>
            <a:pPr algn="ctr"/>
            <a:r>
              <a:rPr lang="pt-BR" sz="3200" dirty="0">
                <a:solidFill>
                  <a:srgbClr val="00B050"/>
                </a:solidFill>
                <a:latin typeface="Times New Roman" panose="02020603050405020304" pitchFamily="18" charset="0"/>
                <a:cs typeface="Times New Roman" panose="02020603050405020304" pitchFamily="18" charset="0"/>
              </a:rPr>
              <a:t>O funcionamento do cérebro (como um todo) </a:t>
            </a:r>
            <a:br>
              <a:rPr lang="pt-BR" sz="3200" dirty="0">
                <a:solidFill>
                  <a:srgbClr val="00B050"/>
                </a:solidFill>
                <a:latin typeface="Times New Roman" panose="02020603050405020304" pitchFamily="18" charset="0"/>
                <a:cs typeface="Times New Roman" panose="02020603050405020304" pitchFamily="18" charset="0"/>
              </a:rPr>
            </a:br>
            <a:r>
              <a:rPr lang="pt-BR" sz="3200" dirty="0">
                <a:solidFill>
                  <a:srgbClr val="00B050"/>
                </a:solidFill>
                <a:latin typeface="Times New Roman" panose="02020603050405020304" pitchFamily="18" charset="0"/>
                <a:cs typeface="Times New Roman" panose="02020603050405020304" pitchFamily="18" charset="0"/>
              </a:rPr>
              <a:t>não pode ser entendido </a:t>
            </a:r>
            <a:br>
              <a:rPr lang="pt-BR" sz="3200" dirty="0">
                <a:solidFill>
                  <a:srgbClr val="00B050"/>
                </a:solidFill>
                <a:latin typeface="Times New Roman" panose="02020603050405020304" pitchFamily="18" charset="0"/>
                <a:cs typeface="Times New Roman" panose="02020603050405020304" pitchFamily="18" charset="0"/>
              </a:rPr>
            </a:br>
            <a:r>
              <a:rPr lang="pt-BR" sz="3200" dirty="0">
                <a:solidFill>
                  <a:srgbClr val="00B050"/>
                </a:solidFill>
                <a:latin typeface="Times New Roman" panose="02020603050405020304" pitchFamily="18" charset="0"/>
                <a:cs typeface="Times New Roman" panose="02020603050405020304" pitchFamily="18" charset="0"/>
              </a:rPr>
              <a:t>se você não considera o todo</a:t>
            </a:r>
          </a:p>
        </p:txBody>
      </p:sp>
      <p:sp>
        <p:nvSpPr>
          <p:cNvPr id="3" name="Espaço Reservado para Conteúdo 2">
            <a:extLst>
              <a:ext uri="{FF2B5EF4-FFF2-40B4-BE49-F238E27FC236}">
                <a16:creationId xmlns:a16="http://schemas.microsoft.com/office/drawing/2014/main" id="{0F5BB747-BCCB-9D40-AE0D-4E7A0FD71D53}"/>
              </a:ext>
            </a:extLst>
          </p:cNvPr>
          <p:cNvSpPr>
            <a:spLocks noGrp="1"/>
          </p:cNvSpPr>
          <p:nvPr>
            <p:ph idx="1"/>
          </p:nvPr>
        </p:nvSpPr>
        <p:spPr/>
        <p:txBody>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Esse é apenas o primeiro de uma série de problemas vitais que surgem ao se tentar aplicar a abordagem clássica do reducionismo para entender um sistema complexo como o cérebro humano. </a:t>
            </a:r>
          </a:p>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À medida que o sistema original – alvo do estudo – é reduzido a módulos menores e isolados, destrói-se o núcleo íntimo da estrutura operacional que permite a esse sistema gerar o seu nível peculiar de complexidade.</a:t>
            </a:r>
          </a:p>
          <a:p>
            <a:pPr marL="342900" lvl="0" indent="-342900" algn="just">
              <a:lnSpc>
                <a:spcPct val="150000"/>
              </a:lnSpc>
              <a:spcAft>
                <a:spcPts val="210"/>
              </a:spcAft>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 sem ser capaz de expressar a sua complexidade inerente, o que sobra desse procedimento reducionista é inútil para explicar como o sistema de fato funciona como um todo.</a:t>
            </a:r>
          </a:p>
          <a:p>
            <a:endParaRPr lang="pt-BR" dirty="0"/>
          </a:p>
        </p:txBody>
      </p:sp>
      <p:sp>
        <p:nvSpPr>
          <p:cNvPr id="4" name="Espaço Reservado para Número de Slide 3">
            <a:extLst>
              <a:ext uri="{FF2B5EF4-FFF2-40B4-BE49-F238E27FC236}">
                <a16:creationId xmlns:a16="http://schemas.microsoft.com/office/drawing/2014/main" id="{3622340A-0A6F-5C4F-A9B4-5DE2A67AA626}"/>
              </a:ext>
            </a:extLst>
          </p:cNvPr>
          <p:cNvSpPr>
            <a:spLocks noGrp="1"/>
          </p:cNvSpPr>
          <p:nvPr>
            <p:ph type="sldNum" sz="quarter" idx="12"/>
          </p:nvPr>
        </p:nvSpPr>
        <p:spPr/>
        <p:txBody>
          <a:bodyPr/>
          <a:lstStyle/>
          <a:p>
            <a:fld id="{84A9FA74-9E50-F740-840A-3D4BF568DC85}" type="slidenum">
              <a:rPr lang="pt-BR" smtClean="0"/>
              <a:t>48</a:t>
            </a:fld>
            <a:endParaRPr lang="pt-BR"/>
          </a:p>
        </p:txBody>
      </p:sp>
    </p:spTree>
    <p:extLst>
      <p:ext uri="{BB962C8B-B14F-4D97-AF65-F5344CB8AC3E}">
        <p14:creationId xmlns:p14="http://schemas.microsoft.com/office/powerpoint/2010/main" val="9653060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9DCC0A-8847-024B-A303-5A3A491316E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5BC9BD0-82D4-0E4E-A0A1-F7304580DC9E}"/>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 próximo passo em uma simulação computacional envolve selecionar os dados do sistema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medidos diretamente, sabendo que no processo negligenciamos uma ampla variedade de outros dados e processos computacionais em diferentes níveis organizacionais de 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opção ou necessidade, as simulações em geral consideram todos os outros dados como irrelevantes para o seu objetivo.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Contudo, em um sistema integrado como o cérebro, nunca sabemos ao certo se outros níveis de observação – digamos, uma descrição quântica do sistema – são de fato irrelevantes.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Isso indica que, na maioria das vezes, podemos usar uma amostragem incompleta de </a:t>
            </a:r>
            <a:r>
              <a:rPr lang="pt-BR" sz="1500" dirty="0" err="1">
                <a:solidFill>
                  <a:srgbClr val="000000"/>
                </a:solidFill>
                <a:effectLst/>
                <a:latin typeface="Calibri" panose="020F0502020204030204" pitchFamily="34" charset="0"/>
                <a:ea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rPr>
              <a:t> para rodar as nossas simulações.</a:t>
            </a:r>
          </a:p>
          <a:p>
            <a:endParaRPr lang="pt-BR" dirty="0"/>
          </a:p>
        </p:txBody>
      </p:sp>
      <p:sp>
        <p:nvSpPr>
          <p:cNvPr id="4" name="Espaço Reservado para Número de Slide 3">
            <a:extLst>
              <a:ext uri="{FF2B5EF4-FFF2-40B4-BE49-F238E27FC236}">
                <a16:creationId xmlns:a16="http://schemas.microsoft.com/office/drawing/2014/main" id="{4D5B476D-C63E-7548-8AA4-5F49D178BF96}"/>
              </a:ext>
            </a:extLst>
          </p:cNvPr>
          <p:cNvSpPr>
            <a:spLocks noGrp="1"/>
          </p:cNvSpPr>
          <p:nvPr>
            <p:ph type="sldNum" sz="quarter" idx="12"/>
          </p:nvPr>
        </p:nvSpPr>
        <p:spPr/>
        <p:txBody>
          <a:bodyPr/>
          <a:lstStyle/>
          <a:p>
            <a:fld id="{84A9FA74-9E50-F740-840A-3D4BF568DC85}" type="slidenum">
              <a:rPr lang="pt-BR" smtClean="0"/>
              <a:t>49</a:t>
            </a:fld>
            <a:endParaRPr lang="pt-BR"/>
          </a:p>
        </p:txBody>
      </p:sp>
    </p:spTree>
    <p:extLst>
      <p:ext uri="{BB962C8B-B14F-4D97-AF65-F5344CB8AC3E}">
        <p14:creationId xmlns:p14="http://schemas.microsoft.com/office/powerpoint/2010/main" val="4197028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DB8F5F-E9B1-A443-826F-25CA89659F11}"/>
              </a:ext>
            </a:extLst>
          </p:cNvPr>
          <p:cNvSpPr>
            <a:spLocks noGrp="1"/>
          </p:cNvSpPr>
          <p:nvPr>
            <p:ph type="title"/>
          </p:nvPr>
        </p:nvSpPr>
        <p:spPr/>
        <p:txBody>
          <a:bodyPr/>
          <a:lstStyle/>
          <a:p>
            <a:r>
              <a:rPr lang="pt-BR" dirty="0"/>
              <a:t>Quanta energia o </a:t>
            </a:r>
            <a:r>
              <a:rPr lang="pt-BR" dirty="0" err="1"/>
              <a:t>Frontier</a:t>
            </a:r>
            <a:r>
              <a:rPr lang="pt-BR" dirty="0"/>
              <a:t> gasta para fazer suas operações?</a:t>
            </a:r>
          </a:p>
        </p:txBody>
      </p:sp>
      <p:sp>
        <p:nvSpPr>
          <p:cNvPr id="3" name="Espaço Reservado para Conteúdo 2">
            <a:extLst>
              <a:ext uri="{FF2B5EF4-FFF2-40B4-BE49-F238E27FC236}">
                <a16:creationId xmlns:a16="http://schemas.microsoft.com/office/drawing/2014/main" id="{9D31CE19-9324-204F-90EF-0BF31F68DE4D}"/>
              </a:ext>
            </a:extLst>
          </p:cNvPr>
          <p:cNvSpPr>
            <a:spLocks noGrp="1"/>
          </p:cNvSpPr>
          <p:nvPr>
            <p:ph idx="1"/>
          </p:nvPr>
        </p:nvSpPr>
        <p:spPr/>
        <p:txBody>
          <a:bodyPr>
            <a:normAutofit fontScale="70000" lnSpcReduction="20000"/>
          </a:bodyPr>
          <a:lstStyle/>
          <a:p>
            <a:pPr algn="just"/>
            <a:r>
              <a:rPr lang="pt-BR" b="0" i="0" u="none" strike="noStrike" dirty="0">
                <a:solidFill>
                  <a:srgbClr val="FF0000"/>
                </a:solidFill>
                <a:effectLst/>
              </a:rPr>
              <a:t>O supercomputador </a:t>
            </a:r>
            <a:r>
              <a:rPr lang="pt-BR" b="1" i="0" u="none" strike="noStrike" dirty="0" err="1">
                <a:solidFill>
                  <a:srgbClr val="FF0000"/>
                </a:solidFill>
                <a:effectLst/>
              </a:rPr>
              <a:t>Frontier</a:t>
            </a:r>
            <a:r>
              <a:rPr lang="pt-BR" b="0" i="0" u="none" strike="noStrike" dirty="0">
                <a:solidFill>
                  <a:srgbClr val="FF0000"/>
                </a:solidFill>
                <a:effectLst/>
              </a:rPr>
              <a:t>, localizado no </a:t>
            </a:r>
            <a:r>
              <a:rPr lang="pt-BR" b="0" i="0" u="none" strike="noStrike" dirty="0" err="1">
                <a:solidFill>
                  <a:srgbClr val="FF0000"/>
                </a:solidFill>
                <a:effectLst/>
              </a:rPr>
              <a:t>Oak</a:t>
            </a:r>
            <a:r>
              <a:rPr lang="pt-BR" b="0" i="0" u="none" strike="noStrike" dirty="0">
                <a:solidFill>
                  <a:srgbClr val="FF0000"/>
                </a:solidFill>
                <a:effectLst/>
              </a:rPr>
              <a:t> </a:t>
            </a:r>
            <a:r>
              <a:rPr lang="pt-BR" b="0" i="0" u="none" strike="noStrike" dirty="0" err="1">
                <a:solidFill>
                  <a:srgbClr val="FF0000"/>
                </a:solidFill>
                <a:effectLst/>
              </a:rPr>
              <a:t>Ridge</a:t>
            </a:r>
            <a:r>
              <a:rPr lang="pt-BR" b="0" i="0" u="none" strike="noStrike" dirty="0">
                <a:solidFill>
                  <a:srgbClr val="FF0000"/>
                </a:solidFill>
                <a:effectLst/>
              </a:rPr>
              <a:t> </a:t>
            </a:r>
            <a:r>
              <a:rPr lang="pt-BR" b="0" i="0" u="none" strike="noStrike" dirty="0" err="1">
                <a:solidFill>
                  <a:srgbClr val="FF0000"/>
                </a:solidFill>
                <a:effectLst/>
              </a:rPr>
              <a:t>National</a:t>
            </a:r>
            <a:r>
              <a:rPr lang="pt-BR" b="0" i="0" u="none" strike="noStrike" dirty="0">
                <a:solidFill>
                  <a:srgbClr val="FF0000"/>
                </a:solidFill>
                <a:effectLst/>
              </a:rPr>
              <a:t> </a:t>
            </a:r>
            <a:r>
              <a:rPr lang="pt-BR" b="0" i="0" u="none" strike="noStrike" dirty="0" err="1">
                <a:solidFill>
                  <a:srgbClr val="FF0000"/>
                </a:solidFill>
                <a:effectLst/>
              </a:rPr>
              <a:t>Laboratory</a:t>
            </a:r>
            <a:r>
              <a:rPr lang="pt-BR" b="0" i="0" u="none" strike="noStrike" dirty="0">
                <a:solidFill>
                  <a:srgbClr val="FF0000"/>
                </a:solidFill>
                <a:effectLst/>
              </a:rPr>
              <a:t>, consome uma quantidade significativa de energia para realizar suas operações</a:t>
            </a:r>
            <a:r>
              <a:rPr lang="pt-BR" b="0" i="0" u="none" strike="noStrike" dirty="0">
                <a:solidFill>
                  <a:srgbClr val="000000"/>
                </a:solidFill>
                <a:effectLst/>
              </a:rPr>
              <a:t>, embora seja extremamente eficiente em termos de desempenho por watt. Aqui estão alguns detalhes sobre o consumo de energia:</a:t>
            </a:r>
          </a:p>
          <a:p>
            <a:pPr algn="just">
              <a:buFont typeface="+mj-lt"/>
              <a:buAutoNum type="arabicPeriod"/>
            </a:pPr>
            <a:r>
              <a:rPr lang="pt-BR" b="1" i="0" u="none" strike="noStrike" dirty="0">
                <a:solidFill>
                  <a:srgbClr val="000000"/>
                </a:solidFill>
                <a:effectLst/>
              </a:rPr>
              <a:t>Eficiência energética</a:t>
            </a:r>
            <a:r>
              <a:rPr lang="pt-BR" b="0" i="0" u="none" strike="noStrike" dirty="0">
                <a:solidFill>
                  <a:srgbClr val="000000"/>
                </a:solidFill>
                <a:effectLst/>
              </a:rPr>
              <a:t>: O </a:t>
            </a:r>
            <a:r>
              <a:rPr lang="pt-BR" b="0" i="0" u="none" strike="noStrike" dirty="0" err="1">
                <a:solidFill>
                  <a:srgbClr val="000000"/>
                </a:solidFill>
                <a:effectLst/>
              </a:rPr>
              <a:t>Frontier</a:t>
            </a:r>
            <a:r>
              <a:rPr lang="pt-BR" b="0" i="0" u="none" strike="noStrike" dirty="0">
                <a:solidFill>
                  <a:srgbClr val="000000"/>
                </a:solidFill>
                <a:effectLst/>
              </a:rPr>
              <a:t> alcança uma eficiência de aproximadamente </a:t>
            </a:r>
            <a:r>
              <a:rPr lang="pt-BR" b="1" i="0" u="none" strike="noStrike" dirty="0">
                <a:solidFill>
                  <a:srgbClr val="000000"/>
                </a:solidFill>
                <a:effectLst/>
              </a:rPr>
              <a:t>62,68 </a:t>
            </a:r>
            <a:r>
              <a:rPr lang="pt-BR" b="1" i="0" u="none" strike="noStrike" dirty="0" err="1">
                <a:solidFill>
                  <a:srgbClr val="000000"/>
                </a:solidFill>
                <a:effectLst/>
              </a:rPr>
              <a:t>gigaflops</a:t>
            </a:r>
            <a:r>
              <a:rPr lang="pt-BR" b="1" i="0" u="none" strike="noStrike" dirty="0">
                <a:solidFill>
                  <a:srgbClr val="000000"/>
                </a:solidFill>
                <a:effectLst/>
              </a:rPr>
              <a:t> por watt</a:t>
            </a:r>
            <a:r>
              <a:rPr lang="pt-BR" b="0" i="0" u="none" strike="noStrike" dirty="0">
                <a:solidFill>
                  <a:srgbClr val="000000"/>
                </a:solidFill>
                <a:effectLst/>
              </a:rPr>
              <a:t>, de acordo com o ranking Green500.</a:t>
            </a:r>
          </a:p>
          <a:p>
            <a:pPr algn="just">
              <a:buFont typeface="+mj-lt"/>
              <a:buAutoNum type="arabicPeriod"/>
            </a:pPr>
            <a:r>
              <a:rPr lang="pt-BR" b="1" i="0" u="none" strike="noStrike" dirty="0">
                <a:solidFill>
                  <a:srgbClr val="000000"/>
                </a:solidFill>
                <a:effectLst/>
              </a:rPr>
              <a:t>Consumo total de energia</a:t>
            </a:r>
            <a:r>
              <a:rPr lang="pt-BR" b="0" i="0" u="none" strike="noStrike" dirty="0">
                <a:solidFill>
                  <a:srgbClr val="000000"/>
                </a:solidFill>
                <a:effectLst/>
              </a:rPr>
              <a:t>: Para atingir seu desempenho máximo (1,102 </a:t>
            </a:r>
            <a:r>
              <a:rPr lang="pt-BR" b="0" i="0" u="none" strike="noStrike" dirty="0" err="1">
                <a:solidFill>
                  <a:srgbClr val="000000"/>
                </a:solidFill>
                <a:effectLst/>
              </a:rPr>
              <a:t>exaflops</a:t>
            </a:r>
            <a:r>
              <a:rPr lang="pt-BR" b="0" i="0" u="none" strike="noStrike" dirty="0">
                <a:solidFill>
                  <a:srgbClr val="000000"/>
                </a:solidFill>
                <a:effectLst/>
              </a:rPr>
              <a:t> no benchmark HPL), o </a:t>
            </a:r>
            <a:r>
              <a:rPr lang="pt-BR" b="0" i="0" u="none" strike="noStrike" dirty="0" err="1">
                <a:solidFill>
                  <a:srgbClr val="000000"/>
                </a:solidFill>
                <a:effectLst/>
              </a:rPr>
              <a:t>Frontier</a:t>
            </a:r>
            <a:r>
              <a:rPr lang="pt-BR" b="0" i="0" u="none" strike="noStrike" dirty="0">
                <a:solidFill>
                  <a:srgbClr val="000000"/>
                </a:solidFill>
                <a:effectLst/>
              </a:rPr>
              <a:t> consome cerca de </a:t>
            </a:r>
            <a:r>
              <a:rPr lang="pt-BR" b="1" i="0" u="none" strike="noStrike" dirty="0">
                <a:solidFill>
                  <a:srgbClr val="000000"/>
                </a:solidFill>
                <a:effectLst/>
              </a:rPr>
              <a:t>21,1 megawatts de potência</a:t>
            </a:r>
            <a:r>
              <a:rPr lang="pt-BR" b="0" i="0" u="none" strike="noStrike" dirty="0">
                <a:solidFill>
                  <a:srgbClr val="000000"/>
                </a:solidFill>
                <a:effectLst/>
              </a:rPr>
              <a:t>. </a:t>
            </a:r>
            <a:r>
              <a:rPr lang="pt-BR" b="0" i="0" u="none" strike="noStrike" dirty="0">
                <a:solidFill>
                  <a:srgbClr val="FF0000"/>
                </a:solidFill>
                <a:effectLst/>
              </a:rPr>
              <a:t>Isso equivale ao consumo energético de cerca de 15.000 residências médias nos Estados Unidos.</a:t>
            </a:r>
          </a:p>
          <a:p>
            <a:pPr algn="just">
              <a:buFont typeface="+mj-lt"/>
              <a:buAutoNum type="arabicPeriod"/>
            </a:pPr>
            <a:r>
              <a:rPr lang="pt-BR" b="1" i="0" u="none" strike="noStrike" dirty="0">
                <a:solidFill>
                  <a:srgbClr val="000000"/>
                </a:solidFill>
                <a:effectLst/>
              </a:rPr>
              <a:t>Eficiência no contexto</a:t>
            </a:r>
            <a:r>
              <a:rPr lang="pt-BR" b="0" i="0" u="none" strike="noStrike" dirty="0">
                <a:solidFill>
                  <a:srgbClr val="000000"/>
                </a:solidFill>
                <a:effectLst/>
              </a:rPr>
              <a:t>:</a:t>
            </a:r>
          </a:p>
          <a:p>
            <a:pPr marL="742950" lvl="1" indent="-285750" algn="just">
              <a:buFont typeface="+mj-lt"/>
              <a:buAutoNum type="arabicPeriod"/>
            </a:pPr>
            <a:r>
              <a:rPr lang="pt-BR" b="0" i="0" u="none" strike="noStrike" dirty="0">
                <a:solidFill>
                  <a:srgbClr val="000000"/>
                </a:solidFill>
                <a:effectLst/>
              </a:rPr>
              <a:t>Apesar de seu alto consumo de energia, o </a:t>
            </a:r>
            <a:r>
              <a:rPr lang="pt-BR" b="0" i="0" u="none" strike="noStrike" dirty="0" err="1">
                <a:solidFill>
                  <a:srgbClr val="000000"/>
                </a:solidFill>
                <a:effectLst/>
              </a:rPr>
              <a:t>Frontier</a:t>
            </a:r>
            <a:r>
              <a:rPr lang="pt-BR" b="0" i="0" u="none" strike="noStrike" dirty="0">
                <a:solidFill>
                  <a:srgbClr val="000000"/>
                </a:solidFill>
                <a:effectLst/>
              </a:rPr>
              <a:t> é mais eficiente do que seus concorrentes em termos de desempenho por watt. Isso significa que ele realiza mais operações por unidade de energia consumida, o que é crucial para a sustentabilidade em projetos de computação em larga escala.</a:t>
            </a:r>
          </a:p>
          <a:p>
            <a:pPr algn="just">
              <a:buFont typeface="+mj-lt"/>
              <a:buAutoNum type="arabicPeriod"/>
            </a:pPr>
            <a:r>
              <a:rPr lang="pt-BR" b="1" i="0" u="none" strike="noStrike" dirty="0">
                <a:solidFill>
                  <a:srgbClr val="000000"/>
                </a:solidFill>
                <a:effectLst/>
              </a:rPr>
              <a:t>Refrigeração</a:t>
            </a:r>
            <a:r>
              <a:rPr lang="pt-BR" b="0" i="0" u="none" strike="noStrike" dirty="0">
                <a:solidFill>
                  <a:srgbClr val="000000"/>
                </a:solidFill>
                <a:effectLst/>
              </a:rPr>
              <a:t>: Uma parte significativa dessa energia é usada para alimentar sistemas de resfriamento avançados, necessários para manter o </a:t>
            </a:r>
            <a:r>
              <a:rPr lang="pt-BR" b="0" i="0" u="none" strike="noStrike" dirty="0" err="1">
                <a:solidFill>
                  <a:srgbClr val="000000"/>
                </a:solidFill>
                <a:effectLst/>
              </a:rPr>
              <a:t>Frontier</a:t>
            </a:r>
            <a:r>
              <a:rPr lang="pt-BR" b="0" i="0" u="none" strike="noStrike" dirty="0">
                <a:solidFill>
                  <a:srgbClr val="000000"/>
                </a:solidFill>
                <a:effectLst/>
              </a:rPr>
              <a:t> operando em temperaturas adequadas. O sistema utiliza refrigeração líquida para maior eficiência.</a:t>
            </a:r>
          </a:p>
          <a:p>
            <a:endParaRPr lang="pt-BR" dirty="0"/>
          </a:p>
        </p:txBody>
      </p:sp>
      <p:sp>
        <p:nvSpPr>
          <p:cNvPr id="4" name="Espaço Reservado para Número de Slide 3">
            <a:extLst>
              <a:ext uri="{FF2B5EF4-FFF2-40B4-BE49-F238E27FC236}">
                <a16:creationId xmlns:a16="http://schemas.microsoft.com/office/drawing/2014/main" id="{B9EE72CD-F5E1-3242-B215-B8B4BA15D315}"/>
              </a:ext>
            </a:extLst>
          </p:cNvPr>
          <p:cNvSpPr>
            <a:spLocks noGrp="1"/>
          </p:cNvSpPr>
          <p:nvPr>
            <p:ph type="sldNum" sz="quarter" idx="12"/>
          </p:nvPr>
        </p:nvSpPr>
        <p:spPr/>
        <p:txBody>
          <a:bodyPr/>
          <a:lstStyle/>
          <a:p>
            <a:fld id="{84A9FA74-9E50-F740-840A-3D4BF568DC85}" type="slidenum">
              <a:rPr lang="pt-BR" smtClean="0"/>
              <a:t>5</a:t>
            </a:fld>
            <a:endParaRPr lang="pt-BR"/>
          </a:p>
        </p:txBody>
      </p:sp>
    </p:spTree>
    <p:extLst>
      <p:ext uri="{BB962C8B-B14F-4D97-AF65-F5344CB8AC3E}">
        <p14:creationId xmlns:p14="http://schemas.microsoft.com/office/powerpoint/2010/main" val="36852401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D5866-235B-784C-8AD0-3AF346D889F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D6D34F2-C55B-E242-AD0A-A11DD291F01D}"/>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Uma vez que observações e medidas são feitas sob o comportamento de dado fenômeno natural relacionado 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 passo seguinte é tentar selecionar uma formulação matemática a ser usada para explicar os dados.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Como regra, a formulação matemática é definida por um conjunto de equações diferenciais variando no tempo. </a:t>
            </a:r>
          </a:p>
          <a:p>
            <a:pPr marL="742950" lvl="1" indent="-285750" algn="just">
              <a:lnSpc>
                <a:spcPct val="150000"/>
              </a:lnSpc>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Equações diferenciais foram desenvolvidas primariamente para aplicações em física, não necessariamente para descrever sistemas biológicos.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é importante enfatizar que, na maioria dos casos, a formulação matemática já representa uma aproximação, que não reproduz o sistema natural na totalidade dos seus níveis de organização.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a:t>
            </a:r>
            <a:r>
              <a:rPr lang="pt-BR" sz="1500" b="1" dirty="0">
                <a:solidFill>
                  <a:srgbClr val="FF0000"/>
                </a:solidFill>
                <a:effectLst/>
                <a:latin typeface="Calibri" panose="020F0502020204030204" pitchFamily="34" charset="0"/>
                <a:ea typeface="Calibri" panose="020F0502020204030204" pitchFamily="34" charset="0"/>
              </a:rPr>
              <a:t>a maioria dos processos físicos só pode ser descrita de forma aproximada por uma função matemática.</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Se isso soa como surpresa, não se preocupe: você não está sozinho. A vasta maioria das pessoas, incluindo cientistas profissionais, que acredita que simulações computacionais podem reproduzir qualquer fenômeno natural no universo também não está a par desse fato – o que me espanta.</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3C8C2A8F-E6E3-2548-A9B5-1015C8371982}"/>
              </a:ext>
            </a:extLst>
          </p:cNvPr>
          <p:cNvSpPr>
            <a:spLocks noGrp="1"/>
          </p:cNvSpPr>
          <p:nvPr>
            <p:ph type="sldNum" sz="quarter" idx="12"/>
          </p:nvPr>
        </p:nvSpPr>
        <p:spPr/>
        <p:txBody>
          <a:bodyPr/>
          <a:lstStyle/>
          <a:p>
            <a:fld id="{84A9FA74-9E50-F740-840A-3D4BF568DC85}" type="slidenum">
              <a:rPr lang="pt-BR" smtClean="0"/>
              <a:t>50</a:t>
            </a:fld>
            <a:endParaRPr lang="pt-BR"/>
          </a:p>
        </p:txBody>
      </p:sp>
    </p:spTree>
    <p:extLst>
      <p:ext uri="{BB962C8B-B14F-4D97-AF65-F5344CB8AC3E}">
        <p14:creationId xmlns:p14="http://schemas.microsoft.com/office/powerpoint/2010/main" val="27365988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0D997F-76EC-DC4F-B634-7DFCE3D0580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9D03553-F9AD-B44C-9666-70C9A3A5069D}"/>
              </a:ext>
            </a:extLst>
          </p:cNvPr>
          <p:cNvSpPr>
            <a:spLocks noGrp="1"/>
          </p:cNvSpPr>
          <p:nvPr>
            <p:ph idx="1"/>
          </p:nvPr>
        </p:nvSpPr>
        <p:spPr/>
        <p:txBody>
          <a:bodyPr>
            <a:normAutofit fontScale="70000" lnSpcReduction="2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seguida, temos que tentar reduzir a formulação matemática selecionada a um algoritmo que rode em uma máquina digital.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No todo, isso significa que uma simulação computacional é uma tentativa de simular a formulação matemática de um conjunto de observações feitas sobre um fenômeno natural, não o fenômeno todo.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Dado que a evolução de um sistema biológico não é governada pela lógica binária utilizada por computadores digitais, o output gerado por uma simulação computacional pode, em muitas circunstâncias, evoluir de forma bem diferente do fenômeno natural em estudo.</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 limitação é particularmente verdadeira quando consideramos sistemas complexos </a:t>
            </a:r>
            <a:r>
              <a:rPr lang="pt-BR" sz="1500" dirty="0" err="1">
                <a:solidFill>
                  <a:srgbClr val="000000"/>
                </a:solidFill>
                <a:effectLst/>
                <a:latin typeface="Calibri" panose="020F0502020204030204" pitchFamily="34" charset="0"/>
                <a:ea typeface="Calibri" panose="020F0502020204030204" pitchFamily="34" charset="0"/>
              </a:rPr>
              <a:t>autoadaptativos</a:t>
            </a:r>
            <a:r>
              <a:rPr lang="pt-BR" sz="1500" dirty="0">
                <a:solidFill>
                  <a:srgbClr val="000000"/>
                </a:solidFill>
                <a:effectLst/>
                <a:latin typeface="Calibri" panose="020F0502020204030204" pitchFamily="34" charset="0"/>
                <a:ea typeface="Calibri" panose="020F0502020204030204" pitchFamily="34" charset="0"/>
              </a:rPr>
              <a:t> em que propriedades emergentes são essenciais para a operação apropriada de todo o sistema.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Nesses casos, a aproximação produzida pelo algoritmo selecionado às vezes diverge rapidamente do comportamento real do sistema natural, produzindo apenas resultados sem sentido, desde o início da simulação.</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Por exemplo, a maioria dos modelos que alegam ter criado formas artificiais de vida utiliza combinações de várias técnicas algorítmicas, desde a programação orientada por objetos até a programação dirigida por processo, ou gramáticas interativas, na tentativa de imitar comportamentos humanos.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De acordo com o cientista computacional evolucionário Peter J. </a:t>
            </a:r>
            <a:r>
              <a:rPr lang="pt-BR" sz="1500" dirty="0" err="1">
                <a:solidFill>
                  <a:srgbClr val="000000"/>
                </a:solidFill>
                <a:effectLst/>
                <a:latin typeface="Calibri" panose="020F0502020204030204" pitchFamily="34" charset="0"/>
                <a:ea typeface="Calibri" panose="020F0502020204030204" pitchFamily="34" charset="0"/>
              </a:rPr>
              <a:t>Bentley</a:t>
            </a:r>
            <a:r>
              <a:rPr lang="pt-BR" sz="1500" dirty="0">
                <a:solidFill>
                  <a:srgbClr val="000000"/>
                </a:solidFill>
                <a:effectLst/>
                <a:latin typeface="Calibri" panose="020F0502020204030204" pitchFamily="34" charset="0"/>
                <a:ea typeface="Calibri" panose="020F0502020204030204" pitchFamily="34" charset="0"/>
              </a:rPr>
              <a:t>, a estratégia contém uma falha essencial, porque não existe um método coerente para correlacionar os truques inventados por um programador com entidades biológicas. </a:t>
            </a:r>
          </a:p>
          <a:p>
            <a:pPr marL="1143000" lvl="2" indent="-228600" algn="just">
              <a:lnSpc>
                <a:spcPct val="150000"/>
              </a:lnSpc>
              <a:spcAft>
                <a:spcPts val="210"/>
              </a:spcAft>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Dessa forma, essa abordagem resulta em modelos opacos e altamente insustentáveis, que se valem de metáfora subjetiva e pensamento esperançoso para prover relevância para a biologia.</a:t>
            </a:r>
          </a:p>
          <a:p>
            <a:endParaRPr lang="pt-BR" dirty="0"/>
          </a:p>
        </p:txBody>
      </p:sp>
      <p:sp>
        <p:nvSpPr>
          <p:cNvPr id="4" name="Espaço Reservado para Número de Slide 3">
            <a:extLst>
              <a:ext uri="{FF2B5EF4-FFF2-40B4-BE49-F238E27FC236}">
                <a16:creationId xmlns:a16="http://schemas.microsoft.com/office/drawing/2014/main" id="{91F5B245-0E98-6B49-8CC7-E22D888BAFE1}"/>
              </a:ext>
            </a:extLst>
          </p:cNvPr>
          <p:cNvSpPr>
            <a:spLocks noGrp="1"/>
          </p:cNvSpPr>
          <p:nvPr>
            <p:ph type="sldNum" sz="quarter" idx="12"/>
          </p:nvPr>
        </p:nvSpPr>
        <p:spPr/>
        <p:txBody>
          <a:bodyPr/>
          <a:lstStyle/>
          <a:p>
            <a:fld id="{84A9FA74-9E50-F740-840A-3D4BF568DC85}" type="slidenum">
              <a:rPr lang="pt-BR" smtClean="0"/>
              <a:t>51</a:t>
            </a:fld>
            <a:endParaRPr lang="pt-BR"/>
          </a:p>
        </p:txBody>
      </p:sp>
    </p:spTree>
    <p:extLst>
      <p:ext uri="{BB962C8B-B14F-4D97-AF65-F5344CB8AC3E}">
        <p14:creationId xmlns:p14="http://schemas.microsoft.com/office/powerpoint/2010/main" val="7467894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802402-4C9D-5949-AE96-3D39A92DBB0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7F653E1-A6B8-2C49-8E58-D885240C8570}"/>
              </a:ext>
            </a:extLst>
          </p:cNvPr>
          <p:cNvSpPr>
            <a:spLocks noGrp="1"/>
          </p:cNvSpPr>
          <p:nvPr>
            <p:ph idx="1"/>
          </p:nvPr>
        </p:nvSpPr>
        <p:spPr/>
        <p:txBody>
          <a:bodyPr>
            <a:normAutofit fontScale="92500" lnSpcReduction="1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Esses problemas não são limitados à biologia.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 matemático Michael Berry usou um exemplo para ilustrar as dificuldades relacionadas à simulação de sistemas físicos, mesmo um tão simples, como jogo de bilhar.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Calcular o que acontece durante o primeiro impacto de uma bola de bilhar é relativamente simples.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Todavia, estimar o segundo impacto é bem mais complicado, porque temos que ser mais precisos na estimativa dos estados iniciais para obter uma previsão aceitável da trajetória da bola. As coisas ficam muito piores a partir daí.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Por exemplo, para computar o nono impacto com uma grande precisão, você terá que levar em conta o efeito gravitacional gerado por alguém que está em pé ao lado da mesa.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Se você acha que isso é ruim, espere até calcular o quinquagésimo impacto. </a:t>
            </a:r>
          </a:p>
          <a:p>
            <a:pPr marL="1143000" lvl="2" indent="-228600" algn="just">
              <a:lnSpc>
                <a:spcPct val="150000"/>
              </a:lnSpc>
              <a:spcAft>
                <a:spcPts val="210"/>
              </a:spcAft>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Para isso, terá que levar em conta cada partícula existente no universo.</a:t>
            </a: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FADA6199-F767-754C-80E0-92B972016F27}"/>
              </a:ext>
            </a:extLst>
          </p:cNvPr>
          <p:cNvSpPr>
            <a:spLocks noGrp="1"/>
          </p:cNvSpPr>
          <p:nvPr>
            <p:ph type="sldNum" sz="quarter" idx="12"/>
          </p:nvPr>
        </p:nvSpPr>
        <p:spPr/>
        <p:txBody>
          <a:bodyPr/>
          <a:lstStyle/>
          <a:p>
            <a:fld id="{84A9FA74-9E50-F740-840A-3D4BF568DC85}" type="slidenum">
              <a:rPr lang="pt-BR" smtClean="0"/>
              <a:t>52</a:t>
            </a:fld>
            <a:endParaRPr lang="pt-BR"/>
          </a:p>
        </p:txBody>
      </p:sp>
    </p:spTree>
    <p:extLst>
      <p:ext uri="{BB962C8B-B14F-4D97-AF65-F5344CB8AC3E}">
        <p14:creationId xmlns:p14="http://schemas.microsoft.com/office/powerpoint/2010/main" val="20065199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405AD3-DE20-DF45-B6BB-9A2CECC981D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BF4BC7B-DB24-2346-9591-ADCA1DDF91F9}"/>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Outra forma interessante de ilustrar as limitações em prever o comportamento de sistemas complexos, particularmente os biológicos, é oferecida pela análise de uma abordagem computacional hoje muito popular, conhecida como </a:t>
            </a:r>
            <a:r>
              <a:rPr lang="pt-BR" sz="15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big data.</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Nos últimos anos, todos temos sido bombardeados com a ideia de que, se pudéssemos construir grandes bancos de dados, contendo enormes quantidades de informações sobre um sistema/ domínio particular, poderíamos, usando novos algoritmos, como aquele conhecido como “</a:t>
            </a:r>
            <a:r>
              <a:rPr lang="pt-BR" sz="1500" dirty="0" err="1">
                <a:solidFill>
                  <a:srgbClr val="000000"/>
                </a:solidFill>
                <a:effectLst/>
                <a:latin typeface="Calibri" panose="020F0502020204030204" pitchFamily="34" charset="0"/>
                <a:ea typeface="Calibri" panose="020F0502020204030204" pitchFamily="34" charset="0"/>
              </a:rPr>
              <a:t>machine</a:t>
            </a:r>
            <a:r>
              <a:rPr lang="pt-BR" sz="1500" dirty="0">
                <a:solidFill>
                  <a:srgbClr val="000000"/>
                </a:solidFill>
                <a:effectLst/>
                <a:latin typeface="Calibri" panose="020F0502020204030204" pitchFamily="34" charset="0"/>
                <a:ea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rPr>
              <a:t>learning</a:t>
            </a:r>
            <a:r>
              <a:rPr lang="pt-BR" sz="1500" dirty="0">
                <a:solidFill>
                  <a:srgbClr val="000000"/>
                </a:solidFill>
                <a:effectLst/>
                <a:latin typeface="Calibri" panose="020F0502020204030204" pitchFamily="34" charset="0"/>
                <a:ea typeface="Calibri" panose="020F0502020204030204" pitchFamily="34" charset="0"/>
              </a:rPr>
              <a:t>”, prever o comportamento de um sistema com grande acurácia.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Como existe uma enorme literatura sobre essa abordagem, não tenho espaço suficiente nesta breve discussão para cobrir o assunto de maneira completa. </a:t>
            </a:r>
          </a:p>
          <a:p>
            <a:endParaRPr lang="pt-BR" dirty="0"/>
          </a:p>
        </p:txBody>
      </p:sp>
      <p:sp>
        <p:nvSpPr>
          <p:cNvPr id="4" name="Espaço Reservado para Número de Slide 3">
            <a:extLst>
              <a:ext uri="{FF2B5EF4-FFF2-40B4-BE49-F238E27FC236}">
                <a16:creationId xmlns:a16="http://schemas.microsoft.com/office/drawing/2014/main" id="{10B1485A-1505-3D47-B1A8-46C27A46E31F}"/>
              </a:ext>
            </a:extLst>
          </p:cNvPr>
          <p:cNvSpPr>
            <a:spLocks noGrp="1"/>
          </p:cNvSpPr>
          <p:nvPr>
            <p:ph type="sldNum" sz="quarter" idx="12"/>
          </p:nvPr>
        </p:nvSpPr>
        <p:spPr/>
        <p:txBody>
          <a:bodyPr/>
          <a:lstStyle/>
          <a:p>
            <a:fld id="{84A9FA74-9E50-F740-840A-3D4BF568DC85}" type="slidenum">
              <a:rPr lang="pt-BR" smtClean="0"/>
              <a:t>53</a:t>
            </a:fld>
            <a:endParaRPr lang="pt-BR"/>
          </a:p>
        </p:txBody>
      </p:sp>
    </p:spTree>
    <p:extLst>
      <p:ext uri="{BB962C8B-B14F-4D97-AF65-F5344CB8AC3E}">
        <p14:creationId xmlns:p14="http://schemas.microsoft.com/office/powerpoint/2010/main" val="10212177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64A9F-295C-B34D-ACF9-98DE8B37402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03FF7C0-44D1-3646-AC68-8258EE3BDD88}"/>
              </a:ext>
            </a:extLst>
          </p:cNvPr>
          <p:cNvSpPr>
            <a:spLocks noGrp="1"/>
          </p:cNvSpPr>
          <p:nvPr>
            <p:ph idx="1"/>
          </p:nvPr>
        </p:nvSpPr>
        <p:spPr/>
        <p:txBody>
          <a:bodyPr>
            <a:normAutofit fontScale="85000" lnSpcReduction="10000"/>
          </a:bodyPr>
          <a:lstStyle/>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Ainda assim, gostaria de apontar duas falhas aparentes da abordagem do </a:t>
            </a:r>
            <a:r>
              <a:rPr lang="pt-BR" sz="1500" i="1" dirty="0">
                <a:solidFill>
                  <a:srgbClr val="000000"/>
                </a:solidFill>
                <a:effectLst/>
                <a:latin typeface="Calibri" panose="020F0502020204030204" pitchFamily="34" charset="0"/>
                <a:ea typeface="Calibri" panose="020F0502020204030204" pitchFamily="34" charset="0"/>
              </a:rPr>
              <a:t>big data</a:t>
            </a:r>
            <a:r>
              <a:rPr lang="pt-BR" sz="1500" dirty="0">
                <a:solidFill>
                  <a:srgbClr val="000000"/>
                </a:solidFill>
                <a:effectLst/>
                <a:latin typeface="Calibri" panose="020F0502020204030204" pitchFamily="34" charset="0"/>
                <a:ea typeface="Calibri" panose="020F0502020204030204" pitchFamily="34" charset="0"/>
              </a:rPr>
              <a:t>: uma na previsão do resultado de uma eleição presidencial e a outra no modo de lidar com o desempenho de um time de beisebol.</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Durante a eleição presidencial de 2016, nos Estados Unidos, dezenas de milhões de dólares foram gastos na criação de sistemas de big data que supostamente poderiam prever o vencedor do pleito mesmo antes de os votos terem sido depositados nas urnas (que não são digitais).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Na altura em que milhões de pessoas tinham depositado o seu voto e as urnas haviam sido lacradas na costa leste dos Estados Unidos, várias empresas tradicionais da mídia americana, incluindo o jornal The New York Times, a CNN e as três maiores cadeias de TV do país, começaram a revelar as suas previsões, com base em seus sistemas de big data.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De forma unânime, os sistemas apontavam para uma vitória avassaladora da candidata do Partido Democrata, Hillary Clinton.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Como todos sabem, Donald </a:t>
            </a:r>
            <a:r>
              <a:rPr lang="pt-BR" sz="1500" dirty="0" err="1">
                <a:solidFill>
                  <a:srgbClr val="000000"/>
                </a:solidFill>
                <a:effectLst/>
                <a:latin typeface="Calibri" panose="020F0502020204030204" pitchFamily="34" charset="0"/>
                <a:ea typeface="Calibri" panose="020F0502020204030204" pitchFamily="34" charset="0"/>
              </a:rPr>
              <a:t>Trump</a:t>
            </a:r>
            <a:r>
              <a:rPr lang="pt-BR" sz="1500" dirty="0">
                <a:solidFill>
                  <a:srgbClr val="000000"/>
                </a:solidFill>
                <a:effectLst/>
                <a:latin typeface="Calibri" panose="020F0502020204030204" pitchFamily="34" charset="0"/>
                <a:ea typeface="Calibri" panose="020F0502020204030204" pitchFamily="34" charset="0"/>
              </a:rPr>
              <a:t> foi o vencedor das eleições, em uma das maiores “zebras” de toda a história das disputas presidenciais estadunidenses. </a:t>
            </a:r>
          </a:p>
          <a:p>
            <a:pPr marL="1143000" lvl="2" indent="-228600" algn="just">
              <a:lnSpc>
                <a:spcPct val="150000"/>
              </a:lnSpc>
              <a:spcAft>
                <a:spcPts val="210"/>
              </a:spcAft>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A “comida de bola” da mídia americana na eleição de </a:t>
            </a:r>
            <a:r>
              <a:rPr lang="pt-BR" sz="1500" dirty="0" err="1">
                <a:solidFill>
                  <a:srgbClr val="000000"/>
                </a:solidFill>
                <a:effectLst/>
                <a:latin typeface="Calibri" panose="020F0502020204030204" pitchFamily="34" charset="0"/>
                <a:ea typeface="Calibri" panose="020F0502020204030204" pitchFamily="34" charset="0"/>
              </a:rPr>
              <a:t>Trump</a:t>
            </a:r>
            <a:r>
              <a:rPr lang="pt-BR" sz="1500" dirty="0">
                <a:solidFill>
                  <a:srgbClr val="000000"/>
                </a:solidFill>
                <a:effectLst/>
                <a:latin typeface="Calibri" panose="020F0502020204030204" pitchFamily="34" charset="0"/>
                <a:ea typeface="Calibri" panose="020F0502020204030204" pitchFamily="34" charset="0"/>
              </a:rPr>
              <a:t> foi ainda mais flagrante e humilhante que a famosa manchete, publicada na primeira página do jornal Chicago </a:t>
            </a:r>
            <a:r>
              <a:rPr lang="pt-BR" sz="1500" dirty="0" err="1">
                <a:solidFill>
                  <a:srgbClr val="000000"/>
                </a:solidFill>
                <a:effectLst/>
                <a:latin typeface="Calibri" panose="020F0502020204030204" pitchFamily="34" charset="0"/>
                <a:ea typeface="Calibri" panose="020F0502020204030204" pitchFamily="34" charset="0"/>
              </a:rPr>
              <a:t>Tribune</a:t>
            </a:r>
            <a:r>
              <a:rPr lang="pt-BR" sz="1500" dirty="0">
                <a:solidFill>
                  <a:srgbClr val="000000"/>
                </a:solidFill>
                <a:effectLst/>
                <a:latin typeface="Calibri" panose="020F0502020204030204" pitchFamily="34" charset="0"/>
                <a:ea typeface="Calibri" panose="020F0502020204030204" pitchFamily="34" charset="0"/>
              </a:rPr>
              <a:t>, no dia 3 de novembro de 1948 – “Dewey derrota Truman” –, que erroneamente proclamou que Thomas Dewey havia derrotado o presidente à época, Harry Truman, quando, na realidade, aconteceu o oposto.</a:t>
            </a:r>
          </a:p>
          <a:p>
            <a:endParaRPr lang="pt-BR" dirty="0"/>
          </a:p>
        </p:txBody>
      </p:sp>
      <p:sp>
        <p:nvSpPr>
          <p:cNvPr id="4" name="Espaço Reservado para Número de Slide 3">
            <a:extLst>
              <a:ext uri="{FF2B5EF4-FFF2-40B4-BE49-F238E27FC236}">
                <a16:creationId xmlns:a16="http://schemas.microsoft.com/office/drawing/2014/main" id="{DCBAC357-C9C2-9D42-A46C-46628F6A8865}"/>
              </a:ext>
            </a:extLst>
          </p:cNvPr>
          <p:cNvSpPr>
            <a:spLocks noGrp="1"/>
          </p:cNvSpPr>
          <p:nvPr>
            <p:ph type="sldNum" sz="quarter" idx="12"/>
          </p:nvPr>
        </p:nvSpPr>
        <p:spPr/>
        <p:txBody>
          <a:bodyPr/>
          <a:lstStyle/>
          <a:p>
            <a:fld id="{84A9FA74-9E50-F740-840A-3D4BF568DC85}" type="slidenum">
              <a:rPr lang="pt-BR" smtClean="0"/>
              <a:t>54</a:t>
            </a:fld>
            <a:endParaRPr lang="pt-BR"/>
          </a:p>
        </p:txBody>
      </p:sp>
    </p:spTree>
    <p:extLst>
      <p:ext uri="{BB962C8B-B14F-4D97-AF65-F5344CB8AC3E}">
        <p14:creationId xmlns:p14="http://schemas.microsoft.com/office/powerpoint/2010/main" val="19558290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C762C1-47AF-6047-BCC2-4ECDE95556E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49B0B68-F1DB-E641-A06A-EE275C6C445F}"/>
              </a:ext>
            </a:extLst>
          </p:cNvPr>
          <p:cNvSpPr>
            <a:spLocks noGrp="1"/>
          </p:cNvSpPr>
          <p:nvPr>
            <p:ph idx="1"/>
          </p:nvPr>
        </p:nvSpPr>
        <p:spPr/>
        <p:txBody>
          <a:bodyPr>
            <a:normAutofit fontScale="85000" lnSpcReduction="10000"/>
          </a:bodyPr>
          <a:lstStyle/>
          <a:p>
            <a:pPr marL="1133475" indent="279400" algn="just">
              <a:lnSpc>
                <a:spcPct val="150000"/>
              </a:lnSpc>
            </a:pPr>
            <a:r>
              <a:rPr lang="pt-BR" sz="15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Como todas as poderosas organizações de mídia e todos os milhões que elas investiram em big data produziram predições mais fora do prumo que aquelas feitas em 1948?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Embora os detalhes não sejam conhecidos quando escrevo este capítulo, o ocorrido ilustra muito bem o problema central da abordagem baseada em big data: todas as previsões feitas por esses sistemas assumem que um evento reproduzirá o padrão estatístico dos eventos passados, aqueles que foram usados para construir os bancos de dados e os padrões de correlações derivados a partir dele.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Previsões feitas por esses sistemas só podem ser de fato acuradas desde que eventos futuros não se comportem diferentemente daqueles que os precederam.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Todavia, quando se lida com sistemas complexos dinâmicos, tão voláteis, as previsões derivadas de sistemas de big data podem se tornar de todo inúteis, uma vez que as variáveis relevantes podem ser ou não diferentes daquelas dos eventos passados ou podem interagir de uma forma totalmente distinta. </a:t>
            </a:r>
          </a:p>
          <a:p>
            <a:r>
              <a:rPr lang="pt-BR" sz="1500" dirty="0">
                <a:solidFill>
                  <a:srgbClr val="000000"/>
                </a:solidFill>
                <a:effectLst/>
                <a:latin typeface="Calibri" panose="020F0502020204030204" pitchFamily="34" charset="0"/>
                <a:ea typeface="Calibri" panose="020F0502020204030204" pitchFamily="34" charset="0"/>
              </a:rPr>
              <a:t>Como a nossa própria experiência mostra, grupos sociais humanos preenchem com perfeição a definição de um sistema complexo altamente volátil. Por isso, não é razoável esperar que dado eleitorado se comportará como no passado, mesmo que seja um passado recente</a:t>
            </a:r>
            <a:r>
              <a:rPr lang="pt-BR" dirty="0">
                <a:effectLst/>
              </a:rPr>
              <a:t> </a:t>
            </a:r>
            <a:endParaRPr lang="pt-BR" dirty="0"/>
          </a:p>
        </p:txBody>
      </p:sp>
      <p:sp>
        <p:nvSpPr>
          <p:cNvPr id="4" name="Espaço Reservado para Número de Slide 3">
            <a:extLst>
              <a:ext uri="{FF2B5EF4-FFF2-40B4-BE49-F238E27FC236}">
                <a16:creationId xmlns:a16="http://schemas.microsoft.com/office/drawing/2014/main" id="{86C29631-242D-D745-A6DC-CFB7342CC573}"/>
              </a:ext>
            </a:extLst>
          </p:cNvPr>
          <p:cNvSpPr>
            <a:spLocks noGrp="1"/>
          </p:cNvSpPr>
          <p:nvPr>
            <p:ph type="sldNum" sz="quarter" idx="12"/>
          </p:nvPr>
        </p:nvSpPr>
        <p:spPr/>
        <p:txBody>
          <a:bodyPr/>
          <a:lstStyle/>
          <a:p>
            <a:fld id="{84A9FA74-9E50-F740-840A-3D4BF568DC85}" type="slidenum">
              <a:rPr lang="pt-BR" smtClean="0"/>
              <a:t>55</a:t>
            </a:fld>
            <a:endParaRPr lang="pt-BR"/>
          </a:p>
        </p:txBody>
      </p:sp>
    </p:spTree>
    <p:extLst>
      <p:ext uri="{BB962C8B-B14F-4D97-AF65-F5344CB8AC3E}">
        <p14:creationId xmlns:p14="http://schemas.microsoft.com/office/powerpoint/2010/main" val="2926628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6B06B0-2122-614B-801F-0A7605BCF80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612F316-B72D-B244-9409-97E003B90070}"/>
              </a:ext>
            </a:extLst>
          </p:cNvPr>
          <p:cNvSpPr>
            <a:spLocks noGrp="1"/>
          </p:cNvSpPr>
          <p:nvPr>
            <p:ph idx="1"/>
          </p:nvPr>
        </p:nvSpPr>
        <p:spPr/>
        <p:txBody>
          <a:bodyPr>
            <a:normAutofit fontScale="92500" lnSpcReduction="2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Nos Estados Unidos, a abordagem usada pelo </a:t>
            </a:r>
            <a:r>
              <a:rPr lang="pt-BR" sz="15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big data</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ficou conhecida pelo grande público depois do sucesso do filme </a:t>
            </a:r>
            <a:r>
              <a:rPr lang="pt-BR" sz="15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 homem que mudou o jogo</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com Brad Pitt, em 2011.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Baseado no livro de Michael Lewis, </a:t>
            </a:r>
            <a:r>
              <a:rPr lang="pt-BR" sz="1500" dirty="0" err="1">
                <a:solidFill>
                  <a:srgbClr val="000000"/>
                </a:solidFill>
                <a:effectLst/>
                <a:latin typeface="Calibri" panose="020F0502020204030204" pitchFamily="34" charset="0"/>
                <a:ea typeface="Calibri" panose="020F0502020204030204" pitchFamily="34" charset="0"/>
              </a:rPr>
              <a:t>Moneyball</a:t>
            </a:r>
            <a:r>
              <a:rPr lang="pt-BR" sz="1500" dirty="0">
                <a:solidFill>
                  <a:srgbClr val="000000"/>
                </a:solidFill>
                <a:effectLst/>
                <a:latin typeface="Calibri" panose="020F0502020204030204" pitchFamily="34" charset="0"/>
                <a:ea typeface="Calibri" panose="020F0502020204030204" pitchFamily="34" charset="0"/>
              </a:rPr>
              <a:t>: o homem que mudou o jogo, o filme conta a história da abordagem pouco ortodoxa usada por Billy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o diretor-geral do time de beisebol Oakland </a:t>
            </a:r>
            <a:r>
              <a:rPr lang="pt-BR" sz="1500" dirty="0" err="1">
                <a:solidFill>
                  <a:srgbClr val="000000"/>
                </a:solidFill>
                <a:effectLst/>
                <a:latin typeface="Calibri" panose="020F0502020204030204" pitchFamily="34" charset="0"/>
                <a:ea typeface="Calibri" panose="020F0502020204030204" pitchFamily="34" charset="0"/>
              </a:rPr>
              <a:t>Athletics</a:t>
            </a:r>
            <a:r>
              <a:rPr lang="pt-BR" sz="1500" dirty="0">
                <a:solidFill>
                  <a:srgbClr val="000000"/>
                </a:solidFill>
                <a:effectLst/>
                <a:latin typeface="Calibri" panose="020F0502020204030204" pitchFamily="34" charset="0"/>
                <a:ea typeface="Calibri" panose="020F0502020204030204" pitchFamily="34" charset="0"/>
              </a:rPr>
              <a:t>, um time com baixo orçamento na milionária liga americana, para montar um time competitivo. </a:t>
            </a:r>
          </a:p>
          <a:p>
            <a:pPr marL="742950" lvl="1" indent="-285750" algn="just">
              <a:lnSpc>
                <a:spcPct val="150000"/>
              </a:lnSpc>
              <a:buFont typeface="Courier New" panose="02070309020205020404" pitchFamily="49" charset="0"/>
              <a:buChar char="o"/>
            </a:pP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convenceu-se de que, sendo um time pequeno, para competir com os gigantes da major </a:t>
            </a:r>
            <a:r>
              <a:rPr lang="pt-BR" sz="1500" dirty="0" err="1">
                <a:solidFill>
                  <a:srgbClr val="000000"/>
                </a:solidFill>
                <a:effectLst/>
                <a:latin typeface="Calibri" panose="020F0502020204030204" pitchFamily="34" charset="0"/>
                <a:ea typeface="Calibri" panose="020F0502020204030204" pitchFamily="34" charset="0"/>
              </a:rPr>
              <a:t>league</a:t>
            </a:r>
            <a:r>
              <a:rPr lang="pt-BR" sz="1500" dirty="0">
                <a:solidFill>
                  <a:srgbClr val="000000"/>
                </a:solidFill>
                <a:effectLst/>
                <a:latin typeface="Calibri" panose="020F0502020204030204" pitchFamily="34" charset="0"/>
                <a:ea typeface="Calibri" panose="020F0502020204030204" pitchFamily="34" charset="0"/>
              </a:rPr>
              <a:t> – os </a:t>
            </a:r>
            <a:r>
              <a:rPr lang="pt-BR" sz="1500" dirty="0" err="1">
                <a:solidFill>
                  <a:srgbClr val="000000"/>
                </a:solidFill>
                <a:effectLst/>
                <a:latin typeface="Calibri" panose="020F0502020204030204" pitchFamily="34" charset="0"/>
                <a:ea typeface="Calibri" panose="020F0502020204030204" pitchFamily="34" charset="0"/>
              </a:rPr>
              <a:t>Yankees</a:t>
            </a:r>
            <a:r>
              <a:rPr lang="pt-BR" sz="1500" dirty="0">
                <a:solidFill>
                  <a:srgbClr val="000000"/>
                </a:solidFill>
                <a:effectLst/>
                <a:latin typeface="Calibri" panose="020F0502020204030204" pitchFamily="34" charset="0"/>
                <a:ea typeface="Calibri" panose="020F0502020204030204" pitchFamily="34" charset="0"/>
              </a:rPr>
              <a:t> de Nova York, os </a:t>
            </a:r>
            <a:r>
              <a:rPr lang="pt-BR" sz="1500" dirty="0" err="1">
                <a:solidFill>
                  <a:srgbClr val="000000"/>
                </a:solidFill>
                <a:effectLst/>
                <a:latin typeface="Calibri" panose="020F0502020204030204" pitchFamily="34" charset="0"/>
                <a:ea typeface="Calibri" panose="020F0502020204030204" pitchFamily="34" charset="0"/>
              </a:rPr>
              <a:t>Red</a:t>
            </a:r>
            <a:r>
              <a:rPr lang="pt-BR" sz="1500" dirty="0">
                <a:solidFill>
                  <a:srgbClr val="000000"/>
                </a:solidFill>
                <a:effectLst/>
                <a:latin typeface="Calibri" panose="020F0502020204030204" pitchFamily="34" charset="0"/>
                <a:ea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rPr>
              <a:t>Sox</a:t>
            </a:r>
            <a:r>
              <a:rPr lang="pt-BR" sz="1500" dirty="0">
                <a:solidFill>
                  <a:srgbClr val="000000"/>
                </a:solidFill>
                <a:effectLst/>
                <a:latin typeface="Calibri" panose="020F0502020204030204" pitchFamily="34" charset="0"/>
                <a:ea typeface="Calibri" panose="020F0502020204030204" pitchFamily="34" charset="0"/>
              </a:rPr>
              <a:t> de Boston e o meu time favorito, os </a:t>
            </a:r>
            <a:r>
              <a:rPr lang="pt-BR" sz="1500" dirty="0" err="1">
                <a:solidFill>
                  <a:srgbClr val="000000"/>
                </a:solidFill>
                <a:effectLst/>
                <a:latin typeface="Calibri" panose="020F0502020204030204" pitchFamily="34" charset="0"/>
                <a:ea typeface="Calibri" panose="020F0502020204030204" pitchFamily="34" charset="0"/>
              </a:rPr>
              <a:t>Phillies</a:t>
            </a:r>
            <a:r>
              <a:rPr lang="pt-BR" sz="1500" dirty="0">
                <a:solidFill>
                  <a:srgbClr val="000000"/>
                </a:solidFill>
                <a:effectLst/>
                <a:latin typeface="Calibri" panose="020F0502020204030204" pitchFamily="34" charset="0"/>
                <a:ea typeface="Calibri" panose="020F0502020204030204" pitchFamily="34" charset="0"/>
              </a:rPr>
              <a:t> da Filadélfia –, os </a:t>
            </a:r>
            <a:r>
              <a:rPr lang="pt-BR" sz="1500" dirty="0" err="1">
                <a:solidFill>
                  <a:srgbClr val="000000"/>
                </a:solidFill>
                <a:effectLst/>
                <a:latin typeface="Calibri" panose="020F0502020204030204" pitchFamily="34" charset="0"/>
                <a:ea typeface="Calibri" panose="020F0502020204030204" pitchFamily="34" charset="0"/>
              </a:rPr>
              <a:t>A’s</a:t>
            </a:r>
            <a:r>
              <a:rPr lang="pt-BR" sz="1500" dirty="0">
                <a:solidFill>
                  <a:srgbClr val="000000"/>
                </a:solidFill>
                <a:effectLst/>
                <a:latin typeface="Calibri" panose="020F0502020204030204" pitchFamily="34" charset="0"/>
                <a:ea typeface="Calibri" panose="020F0502020204030204" pitchFamily="34" charset="0"/>
              </a:rPr>
              <a:t> tinham que desafiar os métodos tradicionais usados pelos times para identificar e contratar jogadores talentosos, de forma a conseguir maior impacto esportivo pelo menor preço possível.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Para tanto, Billy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converteu-se em um seguidor de um método conhecido como </a:t>
            </a:r>
            <a:r>
              <a:rPr lang="pt-BR" sz="1500" dirty="0" err="1">
                <a:solidFill>
                  <a:srgbClr val="000000"/>
                </a:solidFill>
                <a:effectLst/>
                <a:latin typeface="Calibri" panose="020F0502020204030204" pitchFamily="34" charset="0"/>
                <a:ea typeface="Calibri" panose="020F0502020204030204" pitchFamily="34" charset="0"/>
              </a:rPr>
              <a:t>sabermetrics</a:t>
            </a:r>
            <a:r>
              <a:rPr lang="pt-BR" sz="1500" dirty="0">
                <a:solidFill>
                  <a:srgbClr val="000000"/>
                </a:solidFill>
                <a:effectLst/>
                <a:latin typeface="Calibri" panose="020F0502020204030204" pitchFamily="34" charset="0"/>
                <a:ea typeface="Calibri" panose="020F0502020204030204" pitchFamily="34" charset="0"/>
              </a:rPr>
              <a:t>, abordagem similar à do big data, criada pelo estatístico e escritor esportivo George William James.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Este escritor se valeu de uma análise das estatísticas do beisebol para tentar prever quem poderiam ser os melhores jogadores desconhecidos para um time com baixo orçamento recrutar. Ignorando totalmente os conselhos e as recomendações dos seus experientes olheiros,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usou as principais conclusões do </a:t>
            </a:r>
            <a:r>
              <a:rPr lang="pt-BR" sz="1500" dirty="0" err="1">
                <a:solidFill>
                  <a:srgbClr val="000000"/>
                </a:solidFill>
                <a:effectLst/>
                <a:latin typeface="Calibri" panose="020F0502020204030204" pitchFamily="34" charset="0"/>
                <a:ea typeface="Calibri" panose="020F0502020204030204" pitchFamily="34" charset="0"/>
              </a:rPr>
              <a:t>Moneyball</a:t>
            </a:r>
            <a:r>
              <a:rPr lang="pt-BR" sz="1500" dirty="0">
                <a:solidFill>
                  <a:srgbClr val="000000"/>
                </a:solidFill>
                <a:effectLst/>
                <a:latin typeface="Calibri" panose="020F0502020204030204" pitchFamily="34" charset="0"/>
                <a:ea typeface="Calibri" panose="020F0502020204030204" pitchFamily="34" charset="0"/>
              </a:rPr>
              <a:t>, que propunha que apenas duas estatísticas usadas para medir o desempenho ofensivo dos jogadores deveriam servir para criar um time capaz de marcar muitos pontos.</a:t>
            </a:r>
          </a:p>
          <a:p>
            <a:endParaRPr lang="pt-BR" dirty="0"/>
          </a:p>
        </p:txBody>
      </p:sp>
      <p:sp>
        <p:nvSpPr>
          <p:cNvPr id="4" name="Espaço Reservado para Número de Slide 3">
            <a:extLst>
              <a:ext uri="{FF2B5EF4-FFF2-40B4-BE49-F238E27FC236}">
                <a16:creationId xmlns:a16="http://schemas.microsoft.com/office/drawing/2014/main" id="{82813CAE-78EB-DC41-8CD8-08464F0F8835}"/>
              </a:ext>
            </a:extLst>
          </p:cNvPr>
          <p:cNvSpPr>
            <a:spLocks noGrp="1"/>
          </p:cNvSpPr>
          <p:nvPr>
            <p:ph type="sldNum" sz="quarter" idx="12"/>
          </p:nvPr>
        </p:nvSpPr>
        <p:spPr/>
        <p:txBody>
          <a:bodyPr/>
          <a:lstStyle/>
          <a:p>
            <a:fld id="{84A9FA74-9E50-F740-840A-3D4BF568DC85}" type="slidenum">
              <a:rPr lang="pt-BR" smtClean="0"/>
              <a:t>56</a:t>
            </a:fld>
            <a:endParaRPr lang="pt-BR"/>
          </a:p>
        </p:txBody>
      </p:sp>
    </p:spTree>
    <p:extLst>
      <p:ext uri="{BB962C8B-B14F-4D97-AF65-F5344CB8AC3E}">
        <p14:creationId xmlns:p14="http://schemas.microsoft.com/office/powerpoint/2010/main" val="62159887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17F97F-7D8F-0E40-8426-9A01ACC4F81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457F832-FF8C-7D40-A56B-CD83132693AE}"/>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despeito da resistência causada na própria organização, sob a tutela de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 a sua fé cega na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sabermetrics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 Oakland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alcançou os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playo</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 major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league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em dois anos consecutivos (2002 e 2003).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Dado o aparente sucesso da metodologia, outros times copiaram a estratégia de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Podemos imaginar quanto dinheiro – provavelmente centenas de milhões de dólares – foi investido na metodologia, uma vez que os maiores times se convenceram de que, no século XXI, jogos e mesmo o campeonato poderiam ser vencidos usando apenas a estatística, antes mesmo de os jogos serem jogados.</a:t>
            </a:r>
          </a:p>
          <a:p>
            <a:endParaRPr lang="pt-BR" dirty="0"/>
          </a:p>
        </p:txBody>
      </p:sp>
      <p:sp>
        <p:nvSpPr>
          <p:cNvPr id="4" name="Espaço Reservado para Número de Slide 3">
            <a:extLst>
              <a:ext uri="{FF2B5EF4-FFF2-40B4-BE49-F238E27FC236}">
                <a16:creationId xmlns:a16="http://schemas.microsoft.com/office/drawing/2014/main" id="{1BD843A7-4571-A04B-ACAE-4DD8752F5C4D}"/>
              </a:ext>
            </a:extLst>
          </p:cNvPr>
          <p:cNvSpPr>
            <a:spLocks noGrp="1"/>
          </p:cNvSpPr>
          <p:nvPr>
            <p:ph type="sldNum" sz="quarter" idx="12"/>
          </p:nvPr>
        </p:nvSpPr>
        <p:spPr/>
        <p:txBody>
          <a:bodyPr/>
          <a:lstStyle/>
          <a:p>
            <a:fld id="{84A9FA74-9E50-F740-840A-3D4BF568DC85}" type="slidenum">
              <a:rPr lang="pt-BR" smtClean="0"/>
              <a:t>57</a:t>
            </a:fld>
            <a:endParaRPr lang="pt-BR"/>
          </a:p>
        </p:txBody>
      </p:sp>
    </p:spTree>
    <p:extLst>
      <p:ext uri="{BB962C8B-B14F-4D97-AF65-F5344CB8AC3E}">
        <p14:creationId xmlns:p14="http://schemas.microsoft.com/office/powerpoint/2010/main" val="11197326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FA50CD-A931-6740-9CA7-5F25D9C5970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DF98045-45C1-FA40-8551-51B8960C375E}"/>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Curiosamente, o que é sempre omitido na discussão sobre o sucesso dessa forma de gerenciar o recrutamento de atletas profissionais é: como qualquer outro esporte coletivo, o beisebol não se resume ao poder ofensivo do time.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Acima de tudo, a qualidade dos arremessadores (ou </a:t>
            </a:r>
            <a:r>
              <a:rPr lang="pt-BR" sz="1500" dirty="0" err="1">
                <a:solidFill>
                  <a:srgbClr val="000000"/>
                </a:solidFill>
                <a:effectLst/>
                <a:latin typeface="Calibri" panose="020F0502020204030204" pitchFamily="34" charset="0"/>
                <a:ea typeface="Calibri" panose="020F0502020204030204" pitchFamily="34" charset="0"/>
              </a:rPr>
              <a:t>pitchers</a:t>
            </a:r>
            <a:r>
              <a:rPr lang="pt-BR" sz="1500" dirty="0">
                <a:solidFill>
                  <a:srgbClr val="000000"/>
                </a:solidFill>
                <a:effectLst/>
                <a:latin typeface="Calibri" panose="020F0502020204030204" pitchFamily="34" charset="0"/>
                <a:ea typeface="Calibri" panose="020F0502020204030204" pitchFamily="34" charset="0"/>
              </a:rPr>
              <a:t>) é essencial para ganhar títulos, e como um artigo no jornal inglês The Guardian, publicado em 2017, demonstrou categoricamente, os Oakland </a:t>
            </a:r>
            <a:r>
              <a:rPr lang="pt-BR" sz="1500" dirty="0" err="1">
                <a:solidFill>
                  <a:srgbClr val="000000"/>
                </a:solidFill>
                <a:effectLst/>
                <a:latin typeface="Calibri" panose="020F0502020204030204" pitchFamily="34" charset="0"/>
                <a:ea typeface="Calibri" panose="020F0502020204030204" pitchFamily="34" charset="0"/>
              </a:rPr>
              <a:t>A’s</a:t>
            </a:r>
            <a:r>
              <a:rPr lang="pt-BR" sz="1500" dirty="0">
                <a:solidFill>
                  <a:srgbClr val="000000"/>
                </a:solidFill>
                <a:effectLst/>
                <a:latin typeface="Calibri" panose="020F0502020204030204" pitchFamily="34" charset="0"/>
                <a:ea typeface="Calibri" panose="020F0502020204030204" pitchFamily="34" charset="0"/>
              </a:rPr>
              <a:t> de Billy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tinham grandes arremessadores à disposição durante aquelas duas temporadas em que o time chegou aos </a:t>
            </a:r>
            <a:r>
              <a:rPr lang="pt-BR" sz="1500" dirty="0" err="1">
                <a:solidFill>
                  <a:srgbClr val="000000"/>
                </a:solidFill>
                <a:effectLst/>
                <a:latin typeface="Calibri" panose="020F0502020204030204" pitchFamily="34" charset="0"/>
                <a:ea typeface="Calibri" panose="020F0502020204030204" pitchFamily="34" charset="0"/>
              </a:rPr>
              <a:t>playo</a:t>
            </a:r>
            <a:r>
              <a:rPr lang="pt-BR" sz="1500" dirty="0">
                <a:solidFill>
                  <a:srgbClr val="000000"/>
                </a:solidFill>
                <a:effectLst/>
                <a:latin typeface="Calibri" panose="020F0502020204030204" pitchFamily="34" charset="0"/>
                <a:ea typeface="Calibri" panose="020F0502020204030204" pitchFamily="34" charset="0"/>
              </a:rPr>
              <a:t> s. Uma boa defesa também é fundamental, bem como a tática e a estratégia empregadas, a inteligência dos jogadores e a “química” do time.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outros inúmeros fatores humanos – que vão além da performance em campo – determinam se um time formado por jogadores talentosos irá “dar liga” e se transformar em campeão.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Eu menciono isso porque pouca ênfase foi dada para realmente medir se existe uma relação causal entre os parâmetros estatísticos da </a:t>
            </a:r>
            <a:r>
              <a:rPr lang="pt-BR" sz="1500" dirty="0" err="1">
                <a:solidFill>
                  <a:srgbClr val="000000"/>
                </a:solidFill>
                <a:effectLst/>
                <a:latin typeface="Calibri" panose="020F0502020204030204" pitchFamily="34" charset="0"/>
                <a:ea typeface="Calibri" panose="020F0502020204030204" pitchFamily="34" charset="0"/>
              </a:rPr>
              <a:t>sabermetrics</a:t>
            </a:r>
            <a:r>
              <a:rPr lang="pt-BR" sz="1500" dirty="0">
                <a:solidFill>
                  <a:srgbClr val="000000"/>
                </a:solidFill>
                <a:effectLst/>
                <a:latin typeface="Calibri" panose="020F0502020204030204" pitchFamily="34" charset="0"/>
                <a:ea typeface="Calibri" panose="020F0502020204030204" pitchFamily="34" charset="0"/>
              </a:rPr>
              <a:t> e a capacidade de ganhar campeonatos de beisebol, o que imagino (talvez inocentemente) ser o objetivo central de todos os times – embora alguns proprietários dos times de beisebol americano provavelmente só se interessem em ganhar dinheiro.</a:t>
            </a:r>
          </a:p>
          <a:p>
            <a:endParaRPr lang="pt-BR" dirty="0"/>
          </a:p>
        </p:txBody>
      </p:sp>
      <p:sp>
        <p:nvSpPr>
          <p:cNvPr id="4" name="Espaço Reservado para Número de Slide 3">
            <a:extLst>
              <a:ext uri="{FF2B5EF4-FFF2-40B4-BE49-F238E27FC236}">
                <a16:creationId xmlns:a16="http://schemas.microsoft.com/office/drawing/2014/main" id="{1EC9F255-F030-A340-B5C9-909BA863566C}"/>
              </a:ext>
            </a:extLst>
          </p:cNvPr>
          <p:cNvSpPr>
            <a:spLocks noGrp="1"/>
          </p:cNvSpPr>
          <p:nvPr>
            <p:ph type="sldNum" sz="quarter" idx="12"/>
          </p:nvPr>
        </p:nvSpPr>
        <p:spPr/>
        <p:txBody>
          <a:bodyPr/>
          <a:lstStyle/>
          <a:p>
            <a:fld id="{84A9FA74-9E50-F740-840A-3D4BF568DC85}" type="slidenum">
              <a:rPr lang="pt-BR" smtClean="0"/>
              <a:t>58</a:t>
            </a:fld>
            <a:endParaRPr lang="pt-BR"/>
          </a:p>
        </p:txBody>
      </p:sp>
    </p:spTree>
    <p:extLst>
      <p:ext uri="{BB962C8B-B14F-4D97-AF65-F5344CB8AC3E}">
        <p14:creationId xmlns:p14="http://schemas.microsoft.com/office/powerpoint/2010/main" val="22598880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7ABE17-66C2-874C-B8A8-77A91C2BAA1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11210E8-0FAA-004F-8BC7-6277E7517608}"/>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Os Oakland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se saíram muito bem contra adversários poderosos, mas não ganharam nada substancial.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Da mesma forma, outros times que investiram fortunas para implementar a mesma metodologia não ganharam o campeonato.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Com uma exceção: os New York </a:t>
            </a:r>
            <a:r>
              <a:rPr lang="pt-BR" sz="1500" dirty="0" err="1">
                <a:solidFill>
                  <a:srgbClr val="000000"/>
                </a:solidFill>
                <a:effectLst/>
                <a:latin typeface="Calibri" panose="020F0502020204030204" pitchFamily="34" charset="0"/>
                <a:ea typeface="Calibri" panose="020F0502020204030204" pitchFamily="34" charset="0"/>
              </a:rPr>
              <a:t>Mets</a:t>
            </a:r>
            <a:r>
              <a:rPr lang="pt-BR" sz="1500" dirty="0">
                <a:solidFill>
                  <a:srgbClr val="000000"/>
                </a:solidFill>
                <a:effectLst/>
                <a:latin typeface="Calibri" panose="020F0502020204030204" pitchFamily="34" charset="0"/>
                <a:ea typeface="Calibri" panose="020F0502020204030204" pitchFamily="34" charset="0"/>
              </a:rPr>
              <a:t>, que adotaram a abordagem de </a:t>
            </a:r>
            <a:r>
              <a:rPr lang="pt-BR" sz="1500" dirty="0" err="1">
                <a:solidFill>
                  <a:srgbClr val="000000"/>
                </a:solidFill>
                <a:effectLst/>
                <a:latin typeface="Calibri" panose="020F0502020204030204" pitchFamily="34" charset="0"/>
                <a:ea typeface="Calibri" panose="020F0502020204030204" pitchFamily="34" charset="0"/>
              </a:rPr>
              <a:t>Beane</a:t>
            </a:r>
            <a:r>
              <a:rPr lang="pt-BR" sz="1500" dirty="0">
                <a:solidFill>
                  <a:srgbClr val="000000"/>
                </a:solidFill>
                <a:effectLst/>
                <a:latin typeface="Calibri" panose="020F0502020204030204" pitchFamily="34" charset="0"/>
                <a:ea typeface="Calibri" panose="020F0502020204030204" pitchFamily="34" charset="0"/>
              </a:rPr>
              <a:t> uma década depois e conseguiram levar a cobiçada Série Mundial de 2015.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Ainda assim, não existe prova científica de que essa ou qualquer outra competição tenha sido ganha como consequência do uso do método do </a:t>
            </a:r>
            <a:r>
              <a:rPr lang="pt-BR" sz="1500" dirty="0" err="1">
                <a:solidFill>
                  <a:srgbClr val="000000"/>
                </a:solidFill>
                <a:effectLst/>
                <a:latin typeface="Calibri" panose="020F0502020204030204" pitchFamily="34" charset="0"/>
                <a:ea typeface="Calibri" panose="020F0502020204030204" pitchFamily="34" charset="0"/>
              </a:rPr>
              <a:t>Moneyball</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Uma vez mais, parece-me que a expectativa do resultado esperado se transformou em uma abstração dominante, em um poderoso </a:t>
            </a:r>
            <a:r>
              <a:rPr lang="pt-BR" sz="1500" dirty="0" err="1">
                <a:solidFill>
                  <a:srgbClr val="000000"/>
                </a:solidFill>
                <a:effectLst/>
                <a:latin typeface="Calibri" panose="020F0502020204030204" pitchFamily="34" charset="0"/>
                <a:ea typeface="Calibri" panose="020F0502020204030204" pitchFamily="34" charset="0"/>
              </a:rPr>
              <a:t>Zeitgeist</a:t>
            </a:r>
            <a:r>
              <a:rPr lang="pt-BR" sz="1500" dirty="0">
                <a:solidFill>
                  <a:srgbClr val="000000"/>
                </a:solidFill>
                <a:effectLst/>
                <a:latin typeface="Calibri" panose="020F0502020204030204" pitchFamily="34" charset="0"/>
                <a:ea typeface="Calibri" panose="020F0502020204030204" pitchFamily="34" charset="0"/>
              </a:rPr>
              <a:t>, que passou a monopolizar a mente daqueles que adotaram a metodologia, tornando-se mais importante que qualquer resultado esportivo tangível.</a:t>
            </a: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207E2B10-7C3C-6C42-BBBC-C92189092C95}"/>
              </a:ext>
            </a:extLst>
          </p:cNvPr>
          <p:cNvSpPr>
            <a:spLocks noGrp="1"/>
          </p:cNvSpPr>
          <p:nvPr>
            <p:ph type="sldNum" sz="quarter" idx="12"/>
          </p:nvPr>
        </p:nvSpPr>
        <p:spPr/>
        <p:txBody>
          <a:bodyPr/>
          <a:lstStyle/>
          <a:p>
            <a:fld id="{84A9FA74-9E50-F740-840A-3D4BF568DC85}" type="slidenum">
              <a:rPr lang="pt-BR" smtClean="0"/>
              <a:t>59</a:t>
            </a:fld>
            <a:endParaRPr lang="pt-BR"/>
          </a:p>
        </p:txBody>
      </p:sp>
    </p:spTree>
    <p:extLst>
      <p:ext uri="{BB962C8B-B14F-4D97-AF65-F5344CB8AC3E}">
        <p14:creationId xmlns:p14="http://schemas.microsoft.com/office/powerpoint/2010/main" val="1485892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57A471-0875-F746-8090-79148FCA125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E145412-10D1-0242-9702-280ABEDA3A86}"/>
              </a:ext>
            </a:extLst>
          </p:cNvPr>
          <p:cNvSpPr>
            <a:spLocks noGrp="1"/>
          </p:cNvSpPr>
          <p:nvPr>
            <p:ph idx="1"/>
          </p:nvPr>
        </p:nvSpPr>
        <p:spPr/>
        <p:txBody>
          <a:bodyPr>
            <a:normAutofit fontScale="85000" lnSpcReduction="10000"/>
          </a:bodyPr>
          <a:lstStyle/>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A razão pela qual o dr. Lee se mostrava tão exultante era o fato de que a sua última implementação de uma sinapse artificial necessitava de apenas 1,23 </a:t>
            </a:r>
            <a:r>
              <a:rPr lang="pt-BR" sz="2000" dirty="0" err="1">
                <a:solidFill>
                  <a:srgbClr val="000000"/>
                </a:solidFill>
                <a:effectLst/>
                <a:latin typeface="Calibri" panose="020F0502020204030204" pitchFamily="34" charset="0"/>
                <a:ea typeface="Calibri" panose="020F0502020204030204" pitchFamily="34" charset="0"/>
              </a:rPr>
              <a:t>femtojoule</a:t>
            </a:r>
            <a:r>
              <a:rPr lang="pt-BR" sz="2000" dirty="0">
                <a:solidFill>
                  <a:srgbClr val="000000"/>
                </a:solidFill>
                <a:effectLst/>
                <a:latin typeface="Calibri" panose="020F0502020204030204" pitchFamily="34" charset="0"/>
                <a:ea typeface="Calibri" panose="020F0502020204030204" pitchFamily="34" charset="0"/>
              </a:rPr>
              <a:t> para produzir um único evento de transmissão sináptica – aproximadamente um oitavo do valor requerido por uma sinapse cerebral humana. </a:t>
            </a:r>
          </a:p>
          <a:p>
            <a:pPr marL="1143000" lvl="2" indent="-228600" algn="just">
              <a:lnSpc>
                <a:spcPct val="150000"/>
              </a:lnSpc>
              <a:buFont typeface="Wingdings" pitchFamily="2" charset="2"/>
              <a:buChar char=""/>
            </a:pPr>
            <a:r>
              <a:rPr lang="pt-BR" dirty="0">
                <a:solidFill>
                  <a:srgbClr val="000000"/>
                </a:solidFill>
                <a:effectLst/>
                <a:latin typeface="Calibri" panose="020F0502020204030204" pitchFamily="34" charset="0"/>
                <a:ea typeface="Calibri" panose="020F0502020204030204" pitchFamily="34" charset="0"/>
              </a:rPr>
              <a:t>De posse desse avanço significativo, dr. Lee imaginou que, se ele fosse capaz de empacotar 144 de suas sinapses artificiais em </a:t>
            </a:r>
            <a:r>
              <a:rPr lang="pt-BR" dirty="0" err="1">
                <a:solidFill>
                  <a:srgbClr val="000000"/>
                </a:solidFill>
                <a:effectLst/>
                <a:latin typeface="Calibri" panose="020F0502020204030204" pitchFamily="34" charset="0"/>
                <a:ea typeface="Calibri" panose="020F0502020204030204" pitchFamily="34" charset="0"/>
              </a:rPr>
              <a:t>wafers</a:t>
            </a:r>
            <a:r>
              <a:rPr lang="pt-BR" dirty="0">
                <a:solidFill>
                  <a:srgbClr val="000000"/>
                </a:solidFill>
                <a:effectLst/>
                <a:latin typeface="Calibri" panose="020F0502020204030204" pitchFamily="34" charset="0"/>
                <a:ea typeface="Calibri" panose="020F0502020204030204" pitchFamily="34" charset="0"/>
              </a:rPr>
              <a:t> de silício de cerca de 4 polegadas e conectá-las com filamentos de diâmetro de 200 a 300 nanômetros, ele e colegas poderiam dar um passo decisivo na tentativa de reproduzir a operação de um cérebro humano real. </a:t>
            </a:r>
          </a:p>
          <a:p>
            <a:pPr marL="1143000" lvl="2" indent="-228600" algn="just">
              <a:lnSpc>
                <a:spcPct val="150000"/>
              </a:lnSpc>
              <a:spcAft>
                <a:spcPts val="210"/>
              </a:spcAft>
              <a:buFont typeface="Wingdings" pitchFamily="2" charset="2"/>
              <a:buChar char=""/>
            </a:pPr>
            <a:r>
              <a:rPr lang="pt-BR" dirty="0">
                <a:solidFill>
                  <a:srgbClr val="000000"/>
                </a:solidFill>
                <a:effectLst/>
                <a:latin typeface="Calibri" panose="020F0502020204030204" pitchFamily="34" charset="0"/>
                <a:ea typeface="Calibri" panose="020F0502020204030204" pitchFamily="34" charset="0"/>
              </a:rPr>
              <a:t>Para atingir esse objetivo, o cientista previu que só precisaria esperar alguns avanços na tecnologia de impressão tridimensional para empilhar os </a:t>
            </a:r>
            <a:r>
              <a:rPr lang="pt-BR" dirty="0" err="1">
                <a:solidFill>
                  <a:srgbClr val="000000"/>
                </a:solidFill>
                <a:effectLst/>
                <a:latin typeface="Calibri" panose="020F0502020204030204" pitchFamily="34" charset="0"/>
                <a:ea typeface="Calibri" panose="020F0502020204030204" pitchFamily="34" charset="0"/>
              </a:rPr>
              <a:t>wafers</a:t>
            </a:r>
            <a:r>
              <a:rPr lang="pt-BR" dirty="0">
                <a:solidFill>
                  <a:srgbClr val="000000"/>
                </a:solidFill>
                <a:effectLst/>
                <a:latin typeface="Calibri" panose="020F0502020204030204" pitchFamily="34" charset="0"/>
                <a:ea typeface="Calibri" panose="020F0502020204030204" pitchFamily="34" charset="0"/>
              </a:rPr>
              <a:t> em estruturas tridimensionais e, segundo ele, do nada, um cérebro artificial capaz de superar as capacidades computacionais do sistema nervoso se materializaria.</a:t>
            </a:r>
          </a:p>
          <a:p>
            <a:pPr indent="0" algn="l">
              <a:lnSpc>
                <a:spcPct val="103000"/>
              </a:lnSpc>
              <a:spcAft>
                <a:spcPts val="210"/>
              </a:spcAft>
              <a:buNone/>
            </a:pPr>
            <a:endParaRPr lang="pt-BR" sz="1500" dirty="0">
              <a:solidFill>
                <a:srgbClr val="000000"/>
              </a:solidFill>
              <a:effectLst/>
              <a:latin typeface="Calibri" panose="020F0502020204030204" pitchFamily="34" charset="0"/>
              <a:ea typeface="Calibri" panose="020F0502020204030204" pitchFamily="34" charset="0"/>
            </a:endParaRPr>
          </a:p>
        </p:txBody>
      </p:sp>
      <p:sp>
        <p:nvSpPr>
          <p:cNvPr id="4" name="Espaço Reservado para Número de Slide 3">
            <a:extLst>
              <a:ext uri="{FF2B5EF4-FFF2-40B4-BE49-F238E27FC236}">
                <a16:creationId xmlns:a16="http://schemas.microsoft.com/office/drawing/2014/main" id="{D9EE342C-3B48-D04F-BC66-0557B76D77A4}"/>
              </a:ext>
            </a:extLst>
          </p:cNvPr>
          <p:cNvSpPr>
            <a:spLocks noGrp="1"/>
          </p:cNvSpPr>
          <p:nvPr>
            <p:ph type="sldNum" sz="quarter" idx="12"/>
          </p:nvPr>
        </p:nvSpPr>
        <p:spPr/>
        <p:txBody>
          <a:bodyPr/>
          <a:lstStyle/>
          <a:p>
            <a:fld id="{84A9FA74-9E50-F740-840A-3D4BF568DC85}" type="slidenum">
              <a:rPr lang="pt-BR" smtClean="0"/>
              <a:t>6</a:t>
            </a:fld>
            <a:endParaRPr lang="pt-BR"/>
          </a:p>
        </p:txBody>
      </p:sp>
    </p:spTree>
    <p:extLst>
      <p:ext uri="{BB962C8B-B14F-4D97-AF65-F5344CB8AC3E}">
        <p14:creationId xmlns:p14="http://schemas.microsoft.com/office/powerpoint/2010/main" val="150857209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D5845A-9776-004F-A579-D180C3A6732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9CFF24E-B588-FF46-80D8-F183AC60BEF1}"/>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 uma eleição presidencial e um jogo de beisebol são processos complicados para simular e prever o resultado final, as dificuldades são muito maiores quando lidamos com a dinâmica de um cérebro com 86 bilhões de neurônios.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Na realidade, é trivial ver que, ao considerarmos a simulação de um cérebro animal completo – que requer uma coerência perfeita, não só de bilhões de neurônios, mas também dos seus múltiplos níveis de organização para realizar suas funções apropriadamente –, a possibilidade de nossa simulação divergir é altíssima.</a:t>
            </a: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p:txBody>
      </p:sp>
      <p:sp>
        <p:nvSpPr>
          <p:cNvPr id="4" name="Espaço Reservado para Número de Slide 3">
            <a:extLst>
              <a:ext uri="{FF2B5EF4-FFF2-40B4-BE49-F238E27FC236}">
                <a16:creationId xmlns:a16="http://schemas.microsoft.com/office/drawing/2014/main" id="{2D47F263-F98F-8A47-A7AA-CE1FE9887BE3}"/>
              </a:ext>
            </a:extLst>
          </p:cNvPr>
          <p:cNvSpPr>
            <a:spLocks noGrp="1"/>
          </p:cNvSpPr>
          <p:nvPr>
            <p:ph type="sldNum" sz="quarter" idx="12"/>
          </p:nvPr>
        </p:nvSpPr>
        <p:spPr/>
        <p:txBody>
          <a:bodyPr/>
          <a:lstStyle/>
          <a:p>
            <a:fld id="{84A9FA74-9E50-F740-840A-3D4BF568DC85}" type="slidenum">
              <a:rPr lang="pt-BR" smtClean="0"/>
              <a:t>60</a:t>
            </a:fld>
            <a:endParaRPr lang="pt-BR"/>
          </a:p>
        </p:txBody>
      </p:sp>
    </p:spTree>
    <p:extLst>
      <p:ext uri="{BB962C8B-B14F-4D97-AF65-F5344CB8AC3E}">
        <p14:creationId xmlns:p14="http://schemas.microsoft.com/office/powerpoint/2010/main" val="39823139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AE38AB-BE9B-0446-8240-E1F06FA39433}"/>
              </a:ext>
            </a:extLst>
          </p:cNvPr>
          <p:cNvSpPr>
            <a:spLocks noGrp="1"/>
          </p:cNvSpPr>
          <p:nvPr>
            <p:ph type="title"/>
          </p:nvPr>
        </p:nvSpPr>
        <p:spPr/>
        <p:txBody>
          <a:bodyPr/>
          <a:lstStyle/>
          <a:p>
            <a:r>
              <a:rPr lang="pt-BR" sz="4400" dirty="0" err="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computabilidade</a:t>
            </a:r>
            <a:endParaRPr lang="pt-BR" dirty="0"/>
          </a:p>
        </p:txBody>
      </p:sp>
      <p:sp>
        <p:nvSpPr>
          <p:cNvPr id="3" name="Espaço Reservado para Conteúdo 2">
            <a:extLst>
              <a:ext uri="{FF2B5EF4-FFF2-40B4-BE49-F238E27FC236}">
                <a16:creationId xmlns:a16="http://schemas.microsoft.com/office/drawing/2014/main" id="{0304A434-C58E-7249-9166-D3CB42242E2C}"/>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matemática também cria problemas para se simular um cérebro. A primeira questão a ser superada é a </a:t>
            </a:r>
            <a:r>
              <a:rPr lang="pt-BR" sz="1500" dirty="0" err="1">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computabilidade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Esta define se é possível traduzir uma formulação matemática em um algoritmo efetivo a rodar em uma máquina digital.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outras palavras, a </a:t>
            </a:r>
            <a:r>
              <a:rPr lang="pt-BR" sz="1500" dirty="0" err="1">
                <a:solidFill>
                  <a:srgbClr val="000000"/>
                </a:solidFill>
                <a:effectLst/>
                <a:latin typeface="Calibri" panose="020F0502020204030204" pitchFamily="34" charset="0"/>
                <a:ea typeface="Calibri" panose="020F0502020204030204" pitchFamily="34" charset="0"/>
              </a:rPr>
              <a:t>computabilidade</a:t>
            </a:r>
            <a:r>
              <a:rPr lang="pt-BR" sz="1500" dirty="0">
                <a:solidFill>
                  <a:srgbClr val="000000"/>
                </a:solidFill>
                <a:effectLst/>
                <a:latin typeface="Calibri" panose="020F0502020204030204" pitchFamily="34" charset="0"/>
                <a:ea typeface="Calibri" panose="020F0502020204030204" pitchFamily="34" charset="0"/>
              </a:rPr>
              <a:t> está relacionada à possibilidade de gerar uma representação alfanumérica, não a qualquer propriedade física do sistema.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Aqui, nós nos deparamos com um obstáculo razoável: </a:t>
            </a:r>
            <a:r>
              <a:rPr lang="pt-BR" sz="1500" dirty="0">
                <a:solidFill>
                  <a:srgbClr val="FF0000"/>
                </a:solidFill>
                <a:effectLst/>
                <a:latin typeface="Calibri" panose="020F0502020204030204" pitchFamily="34" charset="0"/>
                <a:ea typeface="Calibri" panose="020F0502020204030204" pitchFamily="34" charset="0"/>
              </a:rPr>
              <a:t>a maioria das formulações matemáticas que descrevem fenômenos naturais não pode ser reduzida a um algoritmo. </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9AF5D8C6-5A32-EE4E-B797-0BBE5AD3F83A}"/>
              </a:ext>
            </a:extLst>
          </p:cNvPr>
          <p:cNvSpPr>
            <a:spLocks noGrp="1"/>
          </p:cNvSpPr>
          <p:nvPr>
            <p:ph type="sldNum" sz="quarter" idx="12"/>
          </p:nvPr>
        </p:nvSpPr>
        <p:spPr/>
        <p:txBody>
          <a:bodyPr/>
          <a:lstStyle/>
          <a:p>
            <a:fld id="{84A9FA74-9E50-F740-840A-3D4BF568DC85}" type="slidenum">
              <a:rPr lang="pt-BR" smtClean="0"/>
              <a:t>61</a:t>
            </a:fld>
            <a:endParaRPr lang="pt-BR"/>
          </a:p>
        </p:txBody>
      </p:sp>
    </p:spTree>
    <p:extLst>
      <p:ext uri="{BB962C8B-B14F-4D97-AF65-F5344CB8AC3E}">
        <p14:creationId xmlns:p14="http://schemas.microsoft.com/office/powerpoint/2010/main" val="209178606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D000E-1FB4-4646-A490-E2EF952CFC4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45805E6-B2E2-8443-938B-5A5BB3F7D834}"/>
              </a:ext>
            </a:extLst>
          </p:cNvPr>
          <p:cNvSpPr>
            <a:spLocks noGrp="1"/>
          </p:cNvSpPr>
          <p:nvPr>
            <p:ph idx="1"/>
          </p:nvPr>
        </p:nvSpPr>
        <p:spPr/>
        <p:txBody>
          <a:bodyPr/>
          <a:lstStyle/>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definição, essas formulações são definidas como “funções não computáveis”. </a:t>
            </a:r>
          </a:p>
          <a:p>
            <a:pPr marL="1143000" lvl="2" indent="-228600" algn="just">
              <a:lnSpc>
                <a:spcPct val="150000"/>
              </a:lnSpc>
              <a:spcAft>
                <a:spcPts val="210"/>
              </a:spcAft>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Por exemplo, não existe um procedimento genérico que permita realizar uma depuração (</a:t>
            </a:r>
            <a:r>
              <a:rPr lang="pt-BR" sz="1500" dirty="0" err="1">
                <a:solidFill>
                  <a:srgbClr val="000000"/>
                </a:solidFill>
                <a:effectLst/>
                <a:latin typeface="Calibri" panose="020F0502020204030204" pitchFamily="34" charset="0"/>
                <a:ea typeface="Calibri" panose="020F0502020204030204" pitchFamily="34" charset="0"/>
              </a:rPr>
              <a:t>debugging</a:t>
            </a:r>
            <a:r>
              <a:rPr lang="pt-BR" sz="1500" dirty="0">
                <a:solidFill>
                  <a:srgbClr val="000000"/>
                </a:solidFill>
                <a:effectLst/>
                <a:latin typeface="Calibri" panose="020F0502020204030204" pitchFamily="34" charset="0"/>
                <a:ea typeface="Calibri" panose="020F0502020204030204" pitchFamily="34" charset="0"/>
              </a:rPr>
              <a:t>) sistemática de um computador digital: não há expressão algorítmica ou função </a:t>
            </a:r>
            <a:r>
              <a:rPr lang="pt-BR" sz="1500" dirty="0" err="1">
                <a:solidFill>
                  <a:srgbClr val="000000"/>
                </a:solidFill>
                <a:effectLst/>
                <a:latin typeface="Calibri" panose="020F0502020204030204" pitchFamily="34" charset="0"/>
                <a:ea typeface="Calibri" panose="020F0502020204030204" pitchFamily="34" charset="0"/>
              </a:rPr>
              <a:t>F</a:t>
            </a:r>
            <a:r>
              <a:rPr lang="pt-BR" sz="1500" dirty="0">
                <a:solidFill>
                  <a:srgbClr val="000000"/>
                </a:solidFill>
                <a:effectLst/>
                <a:latin typeface="Calibri" panose="020F0502020204030204" pitchFamily="34" charset="0"/>
                <a:ea typeface="Calibri" panose="020F0502020204030204" pitchFamily="34" charset="0"/>
              </a:rPr>
              <a:t> a detectar, de forma antecipada, possíveis falhas que comprometam o funcionamento do computador. Independentemente do que façamos, um computador sempre poderá exibir falhas inesperadas que não são previstas quando o computador e o seu software foram manufaturados. A função </a:t>
            </a:r>
            <a:r>
              <a:rPr lang="pt-BR" sz="1500" dirty="0" err="1">
                <a:solidFill>
                  <a:srgbClr val="000000"/>
                </a:solidFill>
                <a:effectLst/>
                <a:latin typeface="Calibri" panose="020F0502020204030204" pitchFamily="34" charset="0"/>
                <a:ea typeface="Calibri" panose="020F0502020204030204" pitchFamily="34" charset="0"/>
              </a:rPr>
              <a:t>F</a:t>
            </a:r>
            <a:r>
              <a:rPr lang="pt-BR" sz="1500" dirty="0">
                <a:solidFill>
                  <a:srgbClr val="000000"/>
                </a:solidFill>
                <a:effectLst/>
                <a:latin typeface="Calibri" panose="020F0502020204030204" pitchFamily="34" charset="0"/>
                <a:ea typeface="Calibri" panose="020F0502020204030204" pitchFamily="34" charset="0"/>
              </a:rPr>
              <a:t> é, portanto, classificada como não computável. Como tal, ela não passa no teste da conjectura </a:t>
            </a:r>
            <a:r>
              <a:rPr lang="pt-BR" sz="1500" dirty="0" err="1">
                <a:solidFill>
                  <a:srgbClr val="000000"/>
                </a:solidFill>
                <a:effectLst/>
                <a:latin typeface="Calibri" panose="020F0502020204030204" pitchFamily="34" charset="0"/>
                <a:ea typeface="Calibri" panose="020F0502020204030204" pitchFamily="34" charset="0"/>
              </a:rPr>
              <a:t>Church</a:t>
            </a:r>
            <a:r>
              <a:rPr lang="pt-BR" sz="1500" dirty="0">
                <a:solidFill>
                  <a:srgbClr val="000000"/>
                </a:solidFill>
                <a:effectLst/>
                <a:latin typeface="Calibri" panose="020F0502020204030204" pitchFamily="34" charset="0"/>
                <a:ea typeface="Calibri" panose="020F0502020204030204" pitchFamily="34" charset="0"/>
              </a:rPr>
              <a:t>-Turing que define quais tipos de funções podem ou não ser simulados por uma máquina de Turing.</a:t>
            </a:r>
          </a:p>
          <a:p>
            <a:endParaRPr lang="pt-BR" dirty="0"/>
          </a:p>
        </p:txBody>
      </p:sp>
      <p:sp>
        <p:nvSpPr>
          <p:cNvPr id="4" name="Espaço Reservado para Número de Slide 3">
            <a:extLst>
              <a:ext uri="{FF2B5EF4-FFF2-40B4-BE49-F238E27FC236}">
                <a16:creationId xmlns:a16="http://schemas.microsoft.com/office/drawing/2014/main" id="{2C48FB1B-3E5F-184A-9F7A-F11B39A054F6}"/>
              </a:ext>
            </a:extLst>
          </p:cNvPr>
          <p:cNvSpPr>
            <a:spLocks noGrp="1"/>
          </p:cNvSpPr>
          <p:nvPr>
            <p:ph type="sldNum" sz="quarter" idx="12"/>
          </p:nvPr>
        </p:nvSpPr>
        <p:spPr/>
        <p:txBody>
          <a:bodyPr/>
          <a:lstStyle/>
          <a:p>
            <a:fld id="{84A9FA74-9E50-F740-840A-3D4BF568DC85}" type="slidenum">
              <a:rPr lang="pt-BR" smtClean="0"/>
              <a:t>62</a:t>
            </a:fld>
            <a:endParaRPr lang="pt-BR"/>
          </a:p>
        </p:txBody>
      </p:sp>
    </p:spTree>
    <p:extLst>
      <p:ext uri="{BB962C8B-B14F-4D97-AF65-F5344CB8AC3E}">
        <p14:creationId xmlns:p14="http://schemas.microsoft.com/office/powerpoint/2010/main" val="25923405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820F3A-01E3-E143-87AC-C2896422827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498388F-88F4-6644-851B-50C934C1E850}"/>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Também se sabe que não existe um programa que funcione como antivírus universal para computadores.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 razão é a função </a:t>
            </a:r>
            <a:r>
              <a:rPr lang="pt-BR" sz="1500" dirty="0" err="1">
                <a:solidFill>
                  <a:srgbClr val="000000"/>
                </a:solidFill>
                <a:effectLst/>
                <a:latin typeface="Calibri" panose="020F0502020204030204" pitchFamily="34" charset="0"/>
                <a:ea typeface="Calibri" panose="020F0502020204030204" pitchFamily="34" charset="0"/>
              </a:rPr>
              <a:t>F</a:t>
            </a:r>
            <a:r>
              <a:rPr lang="pt-BR" sz="1500" dirty="0">
                <a:solidFill>
                  <a:srgbClr val="000000"/>
                </a:solidFill>
                <a:effectLst/>
                <a:latin typeface="Calibri" panose="020F0502020204030204" pitchFamily="34" charset="0"/>
                <a:ea typeface="Calibri" panose="020F0502020204030204" pitchFamily="34" charset="0"/>
              </a:rPr>
              <a:t>, cujo output define todos os programas que não contêm um vírus, não ser computável.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 mesmo tipo de raciocínio explica por que não existe um sistema de encriptação universal para máquinas digitais nem algoritmos para definir se um sistema é caótico ou não.</a:t>
            </a:r>
          </a:p>
          <a:p>
            <a:pPr indent="279400" algn="l">
              <a:lnSpc>
                <a:spcPct val="103000"/>
              </a:lnSpc>
              <a:spcAft>
                <a:spcPts val="210"/>
              </a:spcAft>
            </a:pPr>
            <a:br>
              <a:rPr lang="pt-BR" sz="1500" b="1" dirty="0">
                <a:solidFill>
                  <a:srgbClr val="FF0000"/>
                </a:solidFill>
                <a:effectLst/>
                <a:latin typeface="Calibri" panose="020F0502020204030204" pitchFamily="34" charset="0"/>
                <a:ea typeface="Calibri" panose="020F0502020204030204" pitchFamily="34" charset="0"/>
              </a:rPr>
            </a:br>
            <a:r>
              <a:rPr lang="pt-BR" sz="1500" b="1"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E97C4122-44CE-C041-B509-6FFA607D5354}"/>
              </a:ext>
            </a:extLst>
          </p:cNvPr>
          <p:cNvSpPr>
            <a:spLocks noGrp="1"/>
          </p:cNvSpPr>
          <p:nvPr>
            <p:ph type="sldNum" sz="quarter" idx="12"/>
          </p:nvPr>
        </p:nvSpPr>
        <p:spPr/>
        <p:txBody>
          <a:bodyPr/>
          <a:lstStyle/>
          <a:p>
            <a:fld id="{84A9FA74-9E50-F740-840A-3D4BF568DC85}" type="slidenum">
              <a:rPr lang="pt-BR" smtClean="0"/>
              <a:t>63</a:t>
            </a:fld>
            <a:endParaRPr lang="pt-BR"/>
          </a:p>
        </p:txBody>
      </p:sp>
    </p:spTree>
    <p:extLst>
      <p:ext uri="{BB962C8B-B14F-4D97-AF65-F5344CB8AC3E}">
        <p14:creationId xmlns:p14="http://schemas.microsoft.com/office/powerpoint/2010/main" val="84369616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F264D7-433D-2644-A051-47AAA5E5D889}"/>
              </a:ext>
            </a:extLst>
          </p:cNvPr>
          <p:cNvSpPr>
            <a:spLocks noGrp="1"/>
          </p:cNvSpPr>
          <p:nvPr>
            <p:ph type="title"/>
          </p:nvPr>
        </p:nvSpPr>
        <p:spPr/>
        <p:txBody>
          <a:bodyPr>
            <a:normAutofit fontScale="90000"/>
          </a:bodyPr>
          <a:lstStyle/>
          <a:p>
            <a:r>
              <a:rPr lang="pt-BR" sz="4400" b="1" dirty="0">
                <a:solidFill>
                  <a:srgbClr val="00B050"/>
                </a:solidFill>
                <a:effectLst/>
                <a:latin typeface="Calibri" panose="020F0502020204030204" pitchFamily="34" charset="0"/>
                <a:ea typeface="Calibri" panose="020F0502020204030204" pitchFamily="34" charset="0"/>
              </a:rPr>
              <a:t>comportamentos que só podem ser descritos na íntegra por funções não computáveis</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8632B23A-A7CB-5448-8E60-DE90B8B68767}"/>
              </a:ext>
            </a:extLst>
          </p:cNvPr>
          <p:cNvSpPr>
            <a:spLocks noGrp="1"/>
          </p:cNvSpPr>
          <p:nvPr>
            <p:ph idx="1"/>
          </p:nvPr>
        </p:nvSpPr>
        <p:spPr/>
        <p:txBody>
          <a:bodyPr/>
          <a:lstStyle/>
          <a:p>
            <a:pPr marL="342900" lvl="0" indent="-342900" algn="just">
              <a:lnSpc>
                <a:spcPct val="150000"/>
              </a:lnSpc>
              <a:spcAft>
                <a:spcPts val="210"/>
              </a:spcAft>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Neste livro, proponho que o cérebro dos seres vivos gera, ainda, comportamentos que só podem ser descritos na íntegra por funções não computáveis.</a:t>
            </a:r>
            <a:r>
              <a:rPr lang="pt-BR" sz="18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Dessa forma, como uma máquina de Turing não pode lidar com esse tipo de função, não existe a possibilidade de simular um cérebro de forma integral em um computador digital.</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C173E03B-ABAA-D142-948E-D5EE9E50CBEC}"/>
              </a:ext>
            </a:extLst>
          </p:cNvPr>
          <p:cNvSpPr>
            <a:spLocks noGrp="1"/>
          </p:cNvSpPr>
          <p:nvPr>
            <p:ph type="sldNum" sz="quarter" idx="12"/>
          </p:nvPr>
        </p:nvSpPr>
        <p:spPr/>
        <p:txBody>
          <a:bodyPr/>
          <a:lstStyle/>
          <a:p>
            <a:fld id="{84A9FA74-9E50-F740-840A-3D4BF568DC85}" type="slidenum">
              <a:rPr lang="pt-BR" smtClean="0"/>
              <a:t>64</a:t>
            </a:fld>
            <a:endParaRPr lang="pt-BR"/>
          </a:p>
        </p:txBody>
      </p:sp>
    </p:spTree>
    <p:extLst>
      <p:ext uri="{BB962C8B-B14F-4D97-AF65-F5344CB8AC3E}">
        <p14:creationId xmlns:p14="http://schemas.microsoft.com/office/powerpoint/2010/main" val="113906745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5F7CC9-6426-AF41-847B-75E086D219E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22DD64D-A4CA-574D-997E-8CC09BAA5180}"/>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Os exemplos anteriores representam apenas uma pequena amostragem da grande frequência de funções não computacionais nas representações matemáticas dos fenômenos naturais.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Esses exemplos são consequências ou variações do famoso problema da parada (</a:t>
            </a:r>
            <a:r>
              <a:rPr lang="pt-BR" sz="1500" dirty="0" err="1">
                <a:solidFill>
                  <a:srgbClr val="000000"/>
                </a:solidFill>
                <a:effectLst/>
                <a:latin typeface="Calibri" panose="020F0502020204030204" pitchFamily="34" charset="0"/>
                <a:ea typeface="Calibri" panose="020F0502020204030204" pitchFamily="34" charset="0"/>
              </a:rPr>
              <a:t>halting</a:t>
            </a:r>
            <a:r>
              <a:rPr lang="pt-BR" sz="1500" dirty="0">
                <a:solidFill>
                  <a:srgbClr val="000000"/>
                </a:solidFill>
                <a:effectLst/>
                <a:latin typeface="Calibri" panose="020F0502020204030204" pitchFamily="34" charset="0"/>
                <a:ea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rPr>
              <a:t>problem</a:t>
            </a:r>
            <a:r>
              <a:rPr lang="pt-BR" sz="1500" dirty="0">
                <a:solidFill>
                  <a:srgbClr val="000000"/>
                </a:solidFill>
                <a:effectLst/>
                <a:latin typeface="Calibri" panose="020F0502020204030204" pitchFamily="34" charset="0"/>
                <a:ea typeface="Calibri" panose="020F0502020204030204" pitchFamily="34" charset="0"/>
              </a:rPr>
              <a:t> em inglês), uma versão do que é conhecido com o “décimo problema de David Hilbert”.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 problema da parada pergunta se existe um algoritmo geral que nos permite prever se um programa de computador irá parar em um ponto ou rodar para sempre.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Alan Turing demonstrou que não existe um algoritmo assim.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De acordo com essa conclusão, o problema da parada de Hilbert transformou-se no modelo primordial das funções não computáveis.</a:t>
            </a:r>
          </a:p>
          <a:p>
            <a:endParaRPr lang="pt-BR" dirty="0"/>
          </a:p>
        </p:txBody>
      </p:sp>
      <p:sp>
        <p:nvSpPr>
          <p:cNvPr id="4" name="Espaço Reservado para Número de Slide 3">
            <a:extLst>
              <a:ext uri="{FF2B5EF4-FFF2-40B4-BE49-F238E27FC236}">
                <a16:creationId xmlns:a16="http://schemas.microsoft.com/office/drawing/2014/main" id="{53E5F2D6-097D-B847-AAF7-357872A2C8FB}"/>
              </a:ext>
            </a:extLst>
          </p:cNvPr>
          <p:cNvSpPr>
            <a:spLocks noGrp="1"/>
          </p:cNvSpPr>
          <p:nvPr>
            <p:ph type="sldNum" sz="quarter" idx="12"/>
          </p:nvPr>
        </p:nvSpPr>
        <p:spPr/>
        <p:txBody>
          <a:bodyPr/>
          <a:lstStyle/>
          <a:p>
            <a:fld id="{84A9FA74-9E50-F740-840A-3D4BF568DC85}" type="slidenum">
              <a:rPr lang="pt-BR" smtClean="0"/>
              <a:t>65</a:t>
            </a:fld>
            <a:endParaRPr lang="pt-BR"/>
          </a:p>
        </p:txBody>
      </p:sp>
    </p:spTree>
    <p:extLst>
      <p:ext uri="{BB962C8B-B14F-4D97-AF65-F5344CB8AC3E}">
        <p14:creationId xmlns:p14="http://schemas.microsoft.com/office/powerpoint/2010/main" val="14987013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6114D0-ABE7-BC43-B8EA-02CC646DEFF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0047937-A415-4749-87DF-7ED7DD968962}"/>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Basicamente, o problema da parada indica que não existe forma de decidir antes quais funções são computáveis e quais não são.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Isso explica também por que a conjectura </a:t>
            </a:r>
            <a:r>
              <a:rPr lang="pt-BR" sz="1500" dirty="0" err="1">
                <a:solidFill>
                  <a:srgbClr val="000000"/>
                </a:solidFill>
                <a:effectLst/>
                <a:latin typeface="Calibri" panose="020F0502020204030204" pitchFamily="34" charset="0"/>
                <a:ea typeface="Calibri" panose="020F0502020204030204" pitchFamily="34" charset="0"/>
              </a:rPr>
              <a:t>Church</a:t>
            </a:r>
            <a:r>
              <a:rPr lang="pt-BR" sz="1500" dirty="0">
                <a:solidFill>
                  <a:srgbClr val="000000"/>
                </a:solidFill>
                <a:effectLst/>
                <a:latin typeface="Calibri" panose="020F0502020204030204" pitchFamily="34" charset="0"/>
                <a:ea typeface="Calibri" panose="020F0502020204030204" pitchFamily="34" charset="0"/>
              </a:rPr>
              <a:t>-Turing permanece apenas uma hipótese, isto é, ela nunca poderá ser demonstrada ou refutada por uma máquina de Turing. </a:t>
            </a:r>
          </a:p>
          <a:p>
            <a:pPr marL="742950" lvl="1" indent="-285750" algn="just">
              <a:lnSpc>
                <a:spcPct val="150000"/>
              </a:lnSpc>
              <a:spcAft>
                <a:spcPts val="210"/>
              </a:spcAft>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Na realidade, quase nenhuma das funções pode ser computada por uma máquina de Turing, incluindo a maioria das funções que deveriam ser usadas para descrever o mundo natural, e, na minha visão, aquelas geradas por cérebros elaborados.</a:t>
            </a:r>
            <a:endParaRPr lang="pt-BR" sz="15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DF1AAC59-1DAB-C74C-985B-789D375110CC}"/>
              </a:ext>
            </a:extLst>
          </p:cNvPr>
          <p:cNvSpPr>
            <a:spLocks noGrp="1"/>
          </p:cNvSpPr>
          <p:nvPr>
            <p:ph type="sldNum" sz="quarter" idx="12"/>
          </p:nvPr>
        </p:nvSpPr>
        <p:spPr/>
        <p:txBody>
          <a:bodyPr/>
          <a:lstStyle/>
          <a:p>
            <a:fld id="{84A9FA74-9E50-F740-840A-3D4BF568DC85}" type="slidenum">
              <a:rPr lang="pt-BR" smtClean="0"/>
              <a:t>66</a:t>
            </a:fld>
            <a:endParaRPr lang="pt-BR"/>
          </a:p>
        </p:txBody>
      </p:sp>
    </p:spTree>
    <p:extLst>
      <p:ext uri="{BB962C8B-B14F-4D97-AF65-F5344CB8AC3E}">
        <p14:creationId xmlns:p14="http://schemas.microsoft.com/office/powerpoint/2010/main" val="24094907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214223-84DC-0743-9656-3240F96921EE}"/>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“máquina do oráculo”.</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DE150E0A-DA0A-444F-B5E5-E78B43426C87}"/>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Tendo conhecimento das limitações inerentes da sua máquina computacional, em sua tese de doutorado, publicada em 1939, Alan Turing tentou superá-las ao conceber o que ele chamou de “máquina do oráculo”.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 objetivo dela seria introduzir uma ferramenta do mundo real para reagir àquilo que “não poderia ser feito mecanicamente” por uma máquina de Turing. </a:t>
            </a:r>
          </a:p>
          <a:p>
            <a:pPr marL="742950" lvl="1" indent="-285750" algn="just">
              <a:lnSpc>
                <a:spcPct val="150000"/>
              </a:lnSpc>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Assim, toda vez que uma máquina de Turing encontrasse um obstáculo insolúvel e parasse de operar, a máquina do oráculo seria chamada a intervir.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Quando o oráculo respondesse com uma solução, a máquina de Turing poderia recomeçar a sua operação. Turing demonstrou que algumas máquinas do oráculo são mais poderosas que as de Turing.</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 Assim, concluiu: </a:t>
            </a:r>
            <a:r>
              <a:rPr lang="pt-BR" sz="1500" b="1" dirty="0">
                <a:solidFill>
                  <a:srgbClr val="FF0000"/>
                </a:solidFill>
                <a:effectLst/>
                <a:latin typeface="Calibri" panose="020F0502020204030204" pitchFamily="34" charset="0"/>
                <a:ea typeface="Calibri" panose="020F0502020204030204" pitchFamily="34" charset="0"/>
              </a:rPr>
              <a:t>“Não vamos discutir mais a fundo a natureza deste oráculo, somente vamos dizer que ele não pode ser uma máquina”.</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D43F490F-6912-0C4D-B422-7389FB7B467B}"/>
              </a:ext>
            </a:extLst>
          </p:cNvPr>
          <p:cNvSpPr>
            <a:spLocks noGrp="1"/>
          </p:cNvSpPr>
          <p:nvPr>
            <p:ph type="sldNum" sz="quarter" idx="12"/>
          </p:nvPr>
        </p:nvSpPr>
        <p:spPr/>
        <p:txBody>
          <a:bodyPr/>
          <a:lstStyle/>
          <a:p>
            <a:fld id="{84A9FA74-9E50-F740-840A-3D4BF568DC85}" type="slidenum">
              <a:rPr lang="pt-BR" smtClean="0"/>
              <a:t>67</a:t>
            </a:fld>
            <a:endParaRPr lang="pt-BR"/>
          </a:p>
        </p:txBody>
      </p:sp>
    </p:spTree>
    <p:extLst>
      <p:ext uri="{BB962C8B-B14F-4D97-AF65-F5344CB8AC3E}">
        <p14:creationId xmlns:p14="http://schemas.microsoft.com/office/powerpoint/2010/main" val="357388646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7114FE-75CF-D84B-9D77-7E7C22CB63F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953DDF6-2C43-614A-8819-C52737AEA0FD}"/>
              </a:ext>
            </a:extLst>
          </p:cNvPr>
          <p:cNvSpPr>
            <a:spLocks noGrp="1"/>
          </p:cNvSpPr>
          <p:nvPr>
            <p:ph idx="1"/>
          </p:nvPr>
        </p:nvSpPr>
        <p:spPr/>
        <p:txBody>
          <a:bodyPr/>
          <a:lstStyle/>
          <a:p>
            <a:pPr marL="342900" lvl="0" indent="-342900" algn="just">
              <a:lnSpc>
                <a:spcPct val="150000"/>
              </a:lnSpc>
              <a:spcAft>
                <a:spcPts val="2025"/>
              </a:spcAft>
              <a:buFont typeface="Symbol" pitchFamily="2" charset="2"/>
              <a:buChar char=""/>
            </a:pPr>
            <a:r>
              <a:rPr lang="pt-BR" sz="15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 afirmação de Turing é assombrosa, porque revela que, no alvorecer da era da informação digital, um dos seus fundadores já havia se dado conta dos limites dos computadores.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spcAft>
                <a:spcPts val="2025"/>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Talvez ainda mais chocante seja a confirmação de que, naquele momento, Turing havia convencido a si mesmo de que o poder computacional do cérebro humano superava, e muito, o da sua criação. Como ele mesmo escreveu,</a:t>
            </a:r>
          </a:p>
          <a:p>
            <a:pPr marL="899160" marR="295910" indent="-6350" algn="just">
              <a:lnSpc>
                <a:spcPct val="150000"/>
              </a:lnSpc>
              <a:spcAft>
                <a:spcPts val="2025"/>
              </a:spcAft>
            </a:pPr>
            <a:r>
              <a:rPr lang="pt-BR" sz="1500" b="1" dirty="0">
                <a:solidFill>
                  <a:srgbClr val="FF0000"/>
                </a:solidFill>
                <a:effectLst/>
                <a:latin typeface="Calibri" panose="020F0502020204030204" pitchFamily="34" charset="0"/>
                <a:ea typeface="Calibri" panose="020F0502020204030204" pitchFamily="34" charset="0"/>
              </a:rPr>
              <a:t>a classe de problemas capazes de ser solucionados por uma máquina pode ser definida de forma muito específica. Trata-se dos problemas que podem ser solucionados pelo trabalho de operadores humanos, trabalhando com regras fixas, e sem nenhum entendimento.</a:t>
            </a:r>
            <a:endParaRPr lang="pt-BR" sz="1500" dirty="0">
              <a:solidFill>
                <a:srgbClr val="000000"/>
              </a:solidFill>
              <a:effectLst/>
              <a:latin typeface="Calibri" panose="020F0502020204030204" pitchFamily="34" charset="0"/>
              <a:ea typeface="Calibri" panose="020F0502020204030204" pitchFamily="34" charset="0"/>
            </a:endParaRPr>
          </a:p>
          <a:p>
            <a:pPr marL="342900" lvl="0" indent="-342900" algn="just">
              <a:lnSpc>
                <a:spcPct val="150000"/>
              </a:lnSpc>
              <a:spcAft>
                <a:spcPts val="210"/>
              </a:spcAft>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Ao chegar a essa conclusão, Turing inadvertidamente criou o conceito dos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hipercomputadores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endParaRPr lang="pt-BR" dirty="0"/>
          </a:p>
        </p:txBody>
      </p:sp>
      <p:sp>
        <p:nvSpPr>
          <p:cNvPr id="4" name="Espaço Reservado para Número de Slide 3">
            <a:extLst>
              <a:ext uri="{FF2B5EF4-FFF2-40B4-BE49-F238E27FC236}">
                <a16:creationId xmlns:a16="http://schemas.microsoft.com/office/drawing/2014/main" id="{891C2F92-8192-674D-B8CE-B2A78D95F069}"/>
              </a:ext>
            </a:extLst>
          </p:cNvPr>
          <p:cNvSpPr>
            <a:spLocks noGrp="1"/>
          </p:cNvSpPr>
          <p:nvPr>
            <p:ph type="sldNum" sz="quarter" idx="12"/>
          </p:nvPr>
        </p:nvSpPr>
        <p:spPr/>
        <p:txBody>
          <a:bodyPr/>
          <a:lstStyle/>
          <a:p>
            <a:fld id="{84A9FA74-9E50-F740-840A-3D4BF568DC85}" type="slidenum">
              <a:rPr lang="pt-BR" smtClean="0"/>
              <a:t>68</a:t>
            </a:fld>
            <a:endParaRPr lang="pt-BR"/>
          </a:p>
        </p:txBody>
      </p:sp>
    </p:spTree>
    <p:extLst>
      <p:ext uri="{BB962C8B-B14F-4D97-AF65-F5344CB8AC3E}">
        <p14:creationId xmlns:p14="http://schemas.microsoft.com/office/powerpoint/2010/main" val="1806983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6F4354-9E31-0C4B-9FD3-6C8F5792CF3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5DEA95E-F660-2C4C-A068-E05398430C0F}"/>
              </a:ext>
            </a:extLst>
          </p:cNvPr>
          <p:cNvSpPr>
            <a:spLocks noGrp="1"/>
          </p:cNvSpPr>
          <p:nvPr>
            <p:ph idx="1"/>
          </p:nvPr>
        </p:nvSpPr>
        <p:spPr/>
        <p:txBody>
          <a:bodyPr>
            <a:normAutofit lnSpcReduction="10000"/>
          </a:bodyPr>
          <a:lstStyle/>
          <a:p>
            <a:pPr marL="219075" indent="279400" algn="just">
              <a:lnSpc>
                <a:spcPct val="150000"/>
              </a:lnSpc>
            </a:pPr>
            <a:r>
              <a:rPr lang="pt-BR" sz="15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Devo enfatizar, todavia, que ele nunca sugeriu que algo como o oráculo pudesse ser construído, mas repetidamente insistiu que a intuição (propriedade humana não computável) está presente em toda forma de pensamento matemático. </a:t>
            </a:r>
          </a:p>
          <a:p>
            <a:pPr marL="457200" indent="279400" algn="just">
              <a:lnSpc>
                <a:spcPct val="103000"/>
              </a:lnSpc>
            </a:pP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Ao dizer isso, Turing basicamente corroborou com as conclusões de Gödel, expressa nos seus teoremas.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Para Gödel, quando uma prova matemática é formalizada, a intuição manifesta-se de maneira explícita nos passos em que o matemático vê a verdade como uma afirmação impossível de ser provada formalmente. </a:t>
            </a:r>
          </a:p>
          <a:p>
            <a:pPr marL="742950" lvl="1" indent="-285750" algn="just">
              <a:lnSpc>
                <a:spcPct val="150000"/>
              </a:lnSpc>
              <a:spcAft>
                <a:spcPts val="210"/>
              </a:spcAft>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Turing, todavia, não ofereceu nenhuma sugestão sobre o que, em sua opinião, o cérebro faz no momento em que a intuição matemática se manifesta.</a:t>
            </a:r>
            <a:endParaRPr lang="pt-BR" sz="15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ED6DE483-094E-8D4B-868A-C2ABA71AE2B2}"/>
              </a:ext>
            </a:extLst>
          </p:cNvPr>
          <p:cNvSpPr>
            <a:spLocks noGrp="1"/>
          </p:cNvSpPr>
          <p:nvPr>
            <p:ph type="sldNum" sz="quarter" idx="12"/>
          </p:nvPr>
        </p:nvSpPr>
        <p:spPr/>
        <p:txBody>
          <a:bodyPr/>
          <a:lstStyle/>
          <a:p>
            <a:fld id="{84A9FA74-9E50-F740-840A-3D4BF568DC85}" type="slidenum">
              <a:rPr lang="pt-BR" smtClean="0"/>
              <a:t>69</a:t>
            </a:fld>
            <a:endParaRPr lang="pt-BR"/>
          </a:p>
        </p:txBody>
      </p:sp>
    </p:spTree>
    <p:extLst>
      <p:ext uri="{BB962C8B-B14F-4D97-AF65-F5344CB8AC3E}">
        <p14:creationId xmlns:p14="http://schemas.microsoft.com/office/powerpoint/2010/main" val="2611780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858F57-2849-D54D-B28E-34856A7A0474}"/>
              </a:ext>
            </a:extLst>
          </p:cNvPr>
          <p:cNvSpPr>
            <a:spLocks noGrp="1"/>
          </p:cNvSpPr>
          <p:nvPr>
            <p:ph type="title"/>
          </p:nvPr>
        </p:nvSpPr>
        <p:spPr/>
        <p:txBody>
          <a:bodyPr/>
          <a:lstStyle/>
          <a:p>
            <a:pPr algn="ctr"/>
            <a:r>
              <a:rPr lang="pt-BR" sz="4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Triste ilusão! </a:t>
            </a:r>
            <a:endParaRPr lang="pt-BR" dirty="0"/>
          </a:p>
        </p:txBody>
      </p:sp>
      <p:sp>
        <p:nvSpPr>
          <p:cNvPr id="3" name="Espaço Reservado para Conteúdo 2">
            <a:extLst>
              <a:ext uri="{FF2B5EF4-FFF2-40B4-BE49-F238E27FC236}">
                <a16:creationId xmlns:a16="http://schemas.microsoft.com/office/drawing/2014/main" id="{356EDD59-D461-E04D-B479-5B5D06A2AAFD}"/>
              </a:ext>
            </a:extLst>
          </p:cNvPr>
          <p:cNvSpPr>
            <a:spLocks noGrp="1"/>
          </p:cNvSpPr>
          <p:nvPr>
            <p:ph idx="1"/>
          </p:nvPr>
        </p:nvSpPr>
        <p:spPr/>
        <p:txBody>
          <a:bodyPr>
            <a:normAutofit fontScale="85000" lnSpcReduction="10000"/>
          </a:bodyPr>
          <a:lstStyle/>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Essa não foi a primeira vez que o mundo se deparou com a iminência de uma derrocada do Verdadeiro Criador de Tudo; pretensões similares são feitas com regularidade desde o começo da Revolução Industrial. </a:t>
            </a:r>
          </a:p>
          <a:p>
            <a:pPr marL="742950" lvl="1" indent="-285750" algn="just">
              <a:lnSpc>
                <a:spcPct val="150000"/>
              </a:lnSpc>
              <a:buFont typeface="Courier New" panose="02070309020205020404" pitchFamily="49" charset="0"/>
              <a:buChar char="o"/>
            </a:pPr>
            <a:endParaRPr lang="pt-BR" sz="20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2000" dirty="0">
                <a:solidFill>
                  <a:srgbClr val="000000"/>
                </a:solidFill>
                <a:effectLst/>
                <a:latin typeface="Calibri" panose="020F0502020204030204" pitchFamily="34" charset="0"/>
                <a:ea typeface="Calibri" panose="020F0502020204030204" pitchFamily="34" charset="0"/>
              </a:rPr>
              <a:t>Mesmo admitindo que nenhuma das tentativas anteriores chegou perto de uma sinapse artificial consumindo apenas 1,23 </a:t>
            </a:r>
            <a:r>
              <a:rPr lang="pt-BR" sz="2000" dirty="0" err="1">
                <a:solidFill>
                  <a:srgbClr val="000000"/>
                </a:solidFill>
                <a:effectLst/>
                <a:latin typeface="Calibri" panose="020F0502020204030204" pitchFamily="34" charset="0"/>
                <a:ea typeface="Calibri" panose="020F0502020204030204" pitchFamily="34" charset="0"/>
              </a:rPr>
              <a:t>femtojoule</a:t>
            </a:r>
            <a:r>
              <a:rPr lang="pt-BR" sz="2000" dirty="0">
                <a:solidFill>
                  <a:srgbClr val="000000"/>
                </a:solidFill>
                <a:effectLst/>
                <a:latin typeface="Calibri" panose="020F0502020204030204" pitchFamily="34" charset="0"/>
                <a:ea typeface="Calibri" panose="020F0502020204030204" pitchFamily="34" charset="0"/>
              </a:rPr>
              <a:t>, por mais de três séculos, fosse qual fosse a tecnologia mais avançada da época – máquinas a vapor, sistemas mecânicos, geringonças eletrônicas e, desde 1936, máquinas digitais sofisticadas, incluindo supercomputadores contendo milhares de microprocessadores interconectados –, futuristas prognosticaram, com total confiança, que as capacidades específicas do cérebro humano seriam reproduzidas por ferramentas criadas por nós em um futuro muito breve. </a:t>
            </a:r>
          </a:p>
          <a:p>
            <a:pPr marL="742950" lvl="1" indent="-285750" algn="just">
              <a:lnSpc>
                <a:spcPct val="150000"/>
              </a:lnSpc>
              <a:spcAft>
                <a:spcPts val="210"/>
              </a:spcAft>
              <a:buFont typeface="Courier New" panose="02070309020205020404" pitchFamily="49" charset="0"/>
              <a:buChar char="o"/>
            </a:pPr>
            <a:r>
              <a:rPr lang="pt-BR" b="1" dirty="0">
                <a:solidFill>
                  <a:srgbClr val="FF0000"/>
                </a:solidFill>
                <a:effectLst/>
                <a:latin typeface="Calibri" panose="020F0502020204030204" pitchFamily="34" charset="0"/>
                <a:ea typeface="Calibri" panose="020F0502020204030204" pitchFamily="34" charset="0"/>
              </a:rPr>
              <a:t>Todas essas previsões – ou aventuras – falharam miseravelmente.</a:t>
            </a:r>
            <a:endParaRPr lang="pt-BR"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029D4A78-ECC0-AB49-9005-949B91FFF09C}"/>
              </a:ext>
            </a:extLst>
          </p:cNvPr>
          <p:cNvSpPr>
            <a:spLocks noGrp="1"/>
          </p:cNvSpPr>
          <p:nvPr>
            <p:ph type="sldNum" sz="quarter" idx="12"/>
          </p:nvPr>
        </p:nvSpPr>
        <p:spPr/>
        <p:txBody>
          <a:bodyPr/>
          <a:lstStyle/>
          <a:p>
            <a:fld id="{84A9FA74-9E50-F740-840A-3D4BF568DC85}" type="slidenum">
              <a:rPr lang="pt-BR" smtClean="0"/>
              <a:t>7</a:t>
            </a:fld>
            <a:endParaRPr lang="pt-BR"/>
          </a:p>
        </p:txBody>
      </p:sp>
    </p:spTree>
    <p:extLst>
      <p:ext uri="{BB962C8B-B14F-4D97-AF65-F5344CB8AC3E}">
        <p14:creationId xmlns:p14="http://schemas.microsoft.com/office/powerpoint/2010/main" val="39443216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68DB7A-0E99-A64F-9958-A8C71684E091}"/>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Sistema integrado.</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437ECBC8-6B94-744C-B3BB-0938933B4206}"/>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Muitas décadas depois da introdução da máquina do oráculo, Gregory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Chaitin</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trabalhando com seus colegas brasileiros, Newton Carneiro 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onso</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da Costa e Francisco Antônio Dória, propôs algo similar ao dizer que </a:t>
            </a:r>
            <a:r>
              <a:rPr lang="pt-BR" sz="15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“dispositivos analógicos, não sistemas digitais, podem decidir algumas sentenças aritméticas não decididas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Isso aconteceria porque sistemas computacionais analógicos computam fisicamente; em outras palavras, computam obedecendo às leis da física, em vez de aplicar um algoritmo predefinido dentro de um sistema formal.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Ou seja, nos computadores analógicos não existe separação entre hardware e software, porque a configuração do hardware do sistema se encarrega de realizar toda a computação e ao mesmo tempo pode modificar a si mesma.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 descrição corresponde exatamente à definição aqui já proposta para um sistema integrado.</a:t>
            </a:r>
          </a:p>
          <a:p>
            <a:endParaRPr lang="pt-BR" dirty="0"/>
          </a:p>
        </p:txBody>
      </p:sp>
      <p:sp>
        <p:nvSpPr>
          <p:cNvPr id="4" name="Espaço Reservado para Número de Slide 3">
            <a:extLst>
              <a:ext uri="{FF2B5EF4-FFF2-40B4-BE49-F238E27FC236}">
                <a16:creationId xmlns:a16="http://schemas.microsoft.com/office/drawing/2014/main" id="{9AF2209F-C542-7D43-AC31-F2CBB9DDE3CD}"/>
              </a:ext>
            </a:extLst>
          </p:cNvPr>
          <p:cNvSpPr>
            <a:spLocks noGrp="1"/>
          </p:cNvSpPr>
          <p:nvPr>
            <p:ph type="sldNum" sz="quarter" idx="12"/>
          </p:nvPr>
        </p:nvSpPr>
        <p:spPr/>
        <p:txBody>
          <a:bodyPr/>
          <a:lstStyle/>
          <a:p>
            <a:fld id="{84A9FA74-9E50-F740-840A-3D4BF568DC85}" type="slidenum">
              <a:rPr lang="pt-BR" smtClean="0"/>
              <a:t>70</a:t>
            </a:fld>
            <a:endParaRPr lang="pt-BR"/>
          </a:p>
        </p:txBody>
      </p:sp>
    </p:spTree>
    <p:extLst>
      <p:ext uri="{BB962C8B-B14F-4D97-AF65-F5344CB8AC3E}">
        <p14:creationId xmlns:p14="http://schemas.microsoft.com/office/powerpoint/2010/main" val="614580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E3695E-B07C-7846-BA94-1FE31732B00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7A4AEC5-241C-3541-87EC-4537B3F1DF4E}"/>
              </a:ext>
            </a:extLst>
          </p:cNvPr>
          <p:cNvSpPr>
            <a:spLocks noGrp="1"/>
          </p:cNvSpPr>
          <p:nvPr>
            <p:ph idx="1"/>
          </p:nvPr>
        </p:nvSpPr>
        <p:spPr/>
        <p:txBody>
          <a:bodyPr/>
          <a:lstStyle/>
          <a:p>
            <a:pPr indent="279400" algn="just">
              <a:lnSpc>
                <a:spcPct val="150000"/>
              </a:lnSpc>
              <a:spcAft>
                <a:spcPts val="210"/>
              </a:spcAft>
            </a:pPr>
            <a:r>
              <a:rPr lang="pt-BR" sz="15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 acordo com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Chaitin</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Costa e Dória, dispositivos analógicos serviriam como base dos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hipercomputadores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ou “máquinas do mundo real que decidem questões que não podem ser solucionadas por uma máquina de Turing”. </a:t>
            </a:r>
          </a:p>
          <a:p>
            <a:pPr marL="742950" lvl="1" indent="-285750" algn="just">
              <a:lnSpc>
                <a:spcPct val="150000"/>
              </a:lnSpc>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Esses autores sugerem, ainda, que a possibilidade de efetivamente construir um protótipo de um </a:t>
            </a:r>
            <a:r>
              <a:rPr lang="pt-BR" sz="1500" b="1" dirty="0" err="1">
                <a:solidFill>
                  <a:srgbClr val="FF0000"/>
                </a:solidFill>
                <a:effectLst/>
                <a:latin typeface="Calibri" panose="020F0502020204030204" pitchFamily="34" charset="0"/>
                <a:ea typeface="Calibri" panose="020F0502020204030204" pitchFamily="34" charset="0"/>
              </a:rPr>
              <a:t>hipercomputador</a:t>
            </a:r>
            <a:r>
              <a:rPr lang="pt-BR" sz="1500" b="1" dirty="0">
                <a:solidFill>
                  <a:srgbClr val="FF0000"/>
                </a:solidFill>
                <a:effectLst/>
                <a:latin typeface="Calibri" panose="020F0502020204030204" pitchFamily="34" charset="0"/>
                <a:ea typeface="Calibri" panose="020F0502020204030204" pitchFamily="34" charset="0"/>
              </a:rPr>
              <a:t>, acoplando uma máquina de Turing a um dispositivo analógico, é só questão de desenvolver a tecnologia apropriada – ou seja, depende apenas de uma solução de engenharia.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Agora você entende por que o meu laboratório vem testando ativamente a possibilidade de construir um dispositivo computacional analógico-digital recursivo, o reator </a:t>
            </a:r>
            <a:r>
              <a:rPr lang="pt-BR" sz="1500" b="1" dirty="0" err="1">
                <a:solidFill>
                  <a:srgbClr val="FF0000"/>
                </a:solidFill>
                <a:effectLst/>
                <a:latin typeface="Calibri" panose="020F0502020204030204" pitchFamily="34" charset="0"/>
                <a:ea typeface="Calibri" panose="020F0502020204030204" pitchFamily="34" charset="0"/>
              </a:rPr>
              <a:t>neuromagnético</a:t>
            </a:r>
            <a:r>
              <a:rPr lang="pt-BR" sz="1500" b="1" dirty="0">
                <a:solidFill>
                  <a:srgbClr val="FF0000"/>
                </a:solidFill>
                <a:effectLst/>
                <a:latin typeface="Calibri" panose="020F0502020204030204" pitchFamily="34" charset="0"/>
                <a:ea typeface="Calibri" panose="020F0502020204030204" pitchFamily="34" charset="0"/>
              </a:rPr>
              <a:t>, inspirado nos princípios da teoria do cérebro relativístico para testar algumas das minhas ideias.</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5E2390B6-B66B-F744-A45C-71E970DC22FD}"/>
              </a:ext>
            </a:extLst>
          </p:cNvPr>
          <p:cNvSpPr>
            <a:spLocks noGrp="1"/>
          </p:cNvSpPr>
          <p:nvPr>
            <p:ph type="sldNum" sz="quarter" idx="12"/>
          </p:nvPr>
        </p:nvSpPr>
        <p:spPr/>
        <p:txBody>
          <a:bodyPr/>
          <a:lstStyle/>
          <a:p>
            <a:fld id="{84A9FA74-9E50-F740-840A-3D4BF568DC85}" type="slidenum">
              <a:rPr lang="pt-BR" smtClean="0"/>
              <a:t>71</a:t>
            </a:fld>
            <a:endParaRPr lang="pt-BR"/>
          </a:p>
        </p:txBody>
      </p:sp>
    </p:spTree>
    <p:extLst>
      <p:ext uri="{BB962C8B-B14F-4D97-AF65-F5344CB8AC3E}">
        <p14:creationId xmlns:p14="http://schemas.microsoft.com/office/powerpoint/2010/main" val="313291337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2353A2-C7B2-D54A-9FEB-CDA04C255A9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0C2B8C0-F74E-594F-B9B2-ECBA756056A4}"/>
              </a:ext>
            </a:extLst>
          </p:cNvPr>
          <p:cNvSpPr>
            <a:spLocks noGrp="1"/>
          </p:cNvSpPr>
          <p:nvPr>
            <p:ph idx="1"/>
          </p:nvPr>
        </p:nvSpPr>
        <p:spPr/>
        <p:txBody>
          <a:bodyPr>
            <a:normAutofit fontScale="92500"/>
          </a:bodyPr>
          <a:lstStyle/>
          <a:p>
            <a:pPr indent="279400" algn="just">
              <a:lnSpc>
                <a:spcPct val="150000"/>
              </a:lnSpc>
              <a:spcAft>
                <a:spcPts val="210"/>
              </a:spcAft>
            </a:pPr>
            <a:r>
              <a:rPr lang="pt-BR" sz="15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Nesse contexto teórico, não é surpresa que sistemas integrados, como o cérebro, superem as limitações computacionais de uma máquina de Turing.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Nesse sentido, a própria existência de cérebros animais pode ser usada para refutar a versão física da conjectura de </a:t>
            </a:r>
            <a:r>
              <a:rPr lang="pt-BR" sz="1500" dirty="0" err="1">
                <a:solidFill>
                  <a:srgbClr val="000000"/>
                </a:solidFill>
                <a:effectLst/>
                <a:latin typeface="Calibri" panose="020F0502020204030204" pitchFamily="34" charset="0"/>
                <a:ea typeface="Calibri" panose="020F0502020204030204" pitchFamily="34" charset="0"/>
              </a:rPr>
              <a:t>Church</a:t>
            </a:r>
            <a:r>
              <a:rPr lang="pt-BR" sz="1500" dirty="0">
                <a:solidFill>
                  <a:srgbClr val="000000"/>
                </a:solidFill>
                <a:effectLst/>
                <a:latin typeface="Calibri" panose="020F0502020204030204" pitchFamily="34" charset="0"/>
                <a:ea typeface="Calibri" panose="020F0502020204030204" pitchFamily="34" charset="0"/>
              </a:rPr>
              <a:t>-Turing.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Por esse ponto de vista, o cérebro humano qualifica-se como </a:t>
            </a:r>
            <a:r>
              <a:rPr lang="pt-BR" sz="1500" dirty="0" err="1">
                <a:solidFill>
                  <a:srgbClr val="000000"/>
                </a:solidFill>
                <a:effectLst/>
                <a:latin typeface="Calibri" panose="020F0502020204030204" pitchFamily="34" charset="0"/>
                <a:ea typeface="Calibri" panose="020F0502020204030204" pitchFamily="34" charset="0"/>
              </a:rPr>
              <a:t>hipercomputador</a:t>
            </a:r>
            <a:r>
              <a:rPr lang="pt-BR" sz="1500" dirty="0">
                <a:solidFill>
                  <a:srgbClr val="000000"/>
                </a:solidFill>
                <a:effectLst/>
                <a:latin typeface="Calibri" panose="020F0502020204030204" pitchFamily="34" charset="0"/>
                <a:ea typeface="Calibri" panose="020F0502020204030204" pitchFamily="34" charset="0"/>
              </a:rPr>
              <a:t>. </a:t>
            </a:r>
          </a:p>
          <a:p>
            <a:pPr marL="1143000" lvl="2" indent="-228600" algn="just">
              <a:lnSpc>
                <a:spcPct val="150000"/>
              </a:lnSpc>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Pela mesma moeda, ao ligar cérebros a máquinas, por meio das interfaces cérebro-máquina, criamos outro tipo de </a:t>
            </a:r>
            <a:r>
              <a:rPr lang="pt-BR" sz="1500" dirty="0" err="1">
                <a:solidFill>
                  <a:srgbClr val="000000"/>
                </a:solidFill>
                <a:effectLst/>
                <a:latin typeface="Calibri" panose="020F0502020204030204" pitchFamily="34" charset="0"/>
                <a:ea typeface="Calibri" panose="020F0502020204030204" pitchFamily="34" charset="0"/>
              </a:rPr>
              <a:t>hipercomputador</a:t>
            </a:r>
            <a:r>
              <a:rPr lang="pt-BR" sz="1500" dirty="0">
                <a:solidFill>
                  <a:srgbClr val="000000"/>
                </a:solidFill>
                <a:effectLst/>
                <a:latin typeface="Calibri" panose="020F0502020204030204" pitchFamily="34" charset="0"/>
                <a:ea typeface="Calibri" panose="020F0502020204030204" pitchFamily="34" charset="0"/>
              </a:rPr>
              <a:t>. </a:t>
            </a:r>
          </a:p>
          <a:p>
            <a:pPr marL="1143000" lvl="2" indent="-228600" algn="just">
              <a:lnSpc>
                <a:spcPct val="150000"/>
              </a:lnSpc>
              <a:spcAft>
                <a:spcPts val="210"/>
              </a:spcAft>
              <a:buFont typeface="Wingdings" pitchFamily="2" charset="2"/>
              <a:buChar char=""/>
            </a:pPr>
            <a:r>
              <a:rPr lang="pt-BR" sz="1500" dirty="0">
                <a:solidFill>
                  <a:srgbClr val="000000"/>
                </a:solidFill>
                <a:effectLst/>
                <a:latin typeface="Calibri" panose="020F0502020204030204" pitchFamily="34" charset="0"/>
                <a:ea typeface="Calibri" panose="020F0502020204030204" pitchFamily="34" charset="0"/>
              </a:rPr>
              <a:t>Da mesma forma, quando múltiplos cérebros são interconectados, obtém-se uma versão de um </a:t>
            </a:r>
            <a:r>
              <a:rPr lang="pt-BR" sz="1500" dirty="0" err="1">
                <a:solidFill>
                  <a:srgbClr val="000000"/>
                </a:solidFill>
                <a:effectLst/>
                <a:latin typeface="Calibri" panose="020F0502020204030204" pitchFamily="34" charset="0"/>
                <a:ea typeface="Calibri" panose="020F0502020204030204" pitchFamily="34" charset="0"/>
              </a:rPr>
              <a:t>hipercomputador</a:t>
            </a:r>
            <a:r>
              <a:rPr lang="pt-BR" sz="1500" dirty="0">
                <a:solidFill>
                  <a:srgbClr val="000000"/>
                </a:solidFill>
                <a:effectLst/>
                <a:latin typeface="Calibri" panose="020F0502020204030204" pitchFamily="34" charset="0"/>
                <a:ea typeface="Calibri" panose="020F0502020204030204" pitchFamily="34" charset="0"/>
              </a:rPr>
              <a:t> distribuído (Capítulo 7).</a:t>
            </a: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09F98EB7-2635-7145-AE79-D79F9C31B791}"/>
              </a:ext>
            </a:extLst>
          </p:cNvPr>
          <p:cNvSpPr>
            <a:spLocks noGrp="1"/>
          </p:cNvSpPr>
          <p:nvPr>
            <p:ph type="sldNum" sz="quarter" idx="12"/>
          </p:nvPr>
        </p:nvSpPr>
        <p:spPr/>
        <p:txBody>
          <a:bodyPr/>
          <a:lstStyle/>
          <a:p>
            <a:fld id="{84A9FA74-9E50-F740-840A-3D4BF568DC85}" type="slidenum">
              <a:rPr lang="pt-BR" smtClean="0"/>
              <a:t>72</a:t>
            </a:fld>
            <a:endParaRPr lang="pt-BR"/>
          </a:p>
        </p:txBody>
      </p:sp>
    </p:spTree>
    <p:extLst>
      <p:ext uri="{BB962C8B-B14F-4D97-AF65-F5344CB8AC3E}">
        <p14:creationId xmlns:p14="http://schemas.microsoft.com/office/powerpoint/2010/main" val="372104524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C49432-1C54-884B-9ACD-7BEA13AD07FD}"/>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OUTROS FATORES</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DDECC59D-F026-E840-854E-9DE2CD5D421A}"/>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Existem outros fatores matemáticos que influenciam 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computabilidade</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 sistemas biológicos.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exemplo, no começo do século XX, o matemático francês He</a:t>
            </a:r>
            <a:r>
              <a:rPr lang="pt-BR" sz="1500" dirty="0">
                <a:solidFill>
                  <a:srgbClr val="FF0000"/>
                </a:solidFill>
                <a:effectLst/>
                <a:latin typeface="Calibri" panose="020F0502020204030204" pitchFamily="34" charset="0"/>
                <a:ea typeface="Calibri" panose="020F0502020204030204" pitchFamily="34" charset="0"/>
              </a:rPr>
              <a:t>nri </a:t>
            </a:r>
            <a:r>
              <a:rPr lang="pt-BR" sz="1500" dirty="0" err="1">
                <a:solidFill>
                  <a:srgbClr val="FF0000"/>
                </a:solidFill>
                <a:effectLst/>
                <a:latin typeface="Calibri" panose="020F0502020204030204" pitchFamily="34" charset="0"/>
                <a:ea typeface="Calibri" panose="020F0502020204030204" pitchFamily="34" charset="0"/>
              </a:rPr>
              <a:t>Poincaré</a:t>
            </a:r>
            <a:r>
              <a:rPr lang="pt-BR" sz="1500" dirty="0">
                <a:solidFill>
                  <a:srgbClr val="FF0000"/>
                </a:solidFill>
                <a:effectLst/>
                <a:latin typeface="Calibri" panose="020F0502020204030204" pitchFamily="34" charset="0"/>
                <a:ea typeface="Calibri" panose="020F0502020204030204" pitchFamily="34" charset="0"/>
              </a:rPr>
              <a:t> demonstrou que sistemas dinâmicos complexos – entidades em que elementos individuais são eles mesmos elementos complexos interativos – não podem ser descritos como funções passíveis de ser integradas, isto é, funções derivativas que podem ser integradas, permitindo-nos ser descobrir as relações entre as próprias quantidades.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Os sistemas dinâmicos são caracterizados em termos da soma da energia cinética das partículas (elementos) e pela energia potencial resultante da interação das partículas (elementos).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Na realidade, o segundo termo é responsável pela perda de linearidade e </a:t>
            </a:r>
            <a:r>
              <a:rPr lang="pt-BR" sz="1500" dirty="0" err="1">
                <a:solidFill>
                  <a:srgbClr val="000000"/>
                </a:solidFill>
                <a:effectLst/>
                <a:latin typeface="Calibri" panose="020F0502020204030204" pitchFamily="34" charset="0"/>
                <a:ea typeface="Calibri" panose="020F0502020204030204" pitchFamily="34" charset="0"/>
              </a:rPr>
              <a:t>integrabilidade</a:t>
            </a:r>
            <a:r>
              <a:rPr lang="pt-BR" sz="1500" dirty="0">
                <a:solidFill>
                  <a:srgbClr val="000000"/>
                </a:solidFill>
                <a:effectLst/>
                <a:latin typeface="Calibri" panose="020F0502020204030204" pitchFamily="34" charset="0"/>
                <a:ea typeface="Calibri" panose="020F0502020204030204" pitchFamily="34" charset="0"/>
              </a:rPr>
              <a:t> dessas funções. </a:t>
            </a:r>
          </a:p>
          <a:p>
            <a:pPr marL="742950" lvl="1" indent="-285750" algn="just">
              <a:lnSpc>
                <a:spcPct val="150000"/>
              </a:lnSpc>
              <a:spcAft>
                <a:spcPts val="210"/>
              </a:spcAft>
              <a:buFont typeface="Courier New" panose="02070309020205020404" pitchFamily="49" charset="0"/>
              <a:buChar char="o"/>
            </a:pPr>
            <a:r>
              <a:rPr lang="pt-BR" sz="1500" dirty="0" err="1">
                <a:solidFill>
                  <a:srgbClr val="000000"/>
                </a:solidFill>
                <a:effectLst/>
                <a:latin typeface="Calibri" panose="020F0502020204030204" pitchFamily="34" charset="0"/>
                <a:ea typeface="Calibri" panose="020F0502020204030204" pitchFamily="34" charset="0"/>
              </a:rPr>
              <a:t>Poincaré</a:t>
            </a:r>
            <a:r>
              <a:rPr lang="pt-BR" sz="1500" dirty="0">
                <a:solidFill>
                  <a:srgbClr val="000000"/>
                </a:solidFill>
                <a:effectLst/>
                <a:latin typeface="Calibri" panose="020F0502020204030204" pitchFamily="34" charset="0"/>
                <a:ea typeface="Calibri" panose="020F0502020204030204" pitchFamily="34" charset="0"/>
              </a:rPr>
              <a:t> não apenas demonstrou a não </a:t>
            </a:r>
            <a:r>
              <a:rPr lang="pt-BR" sz="1500" dirty="0" err="1">
                <a:solidFill>
                  <a:srgbClr val="000000"/>
                </a:solidFill>
                <a:effectLst/>
                <a:latin typeface="Calibri" panose="020F0502020204030204" pitchFamily="34" charset="0"/>
                <a:ea typeface="Calibri" panose="020F0502020204030204" pitchFamily="34" charset="0"/>
              </a:rPr>
              <a:t>integrabilidade</a:t>
            </a:r>
            <a:r>
              <a:rPr lang="pt-BR" sz="1500" dirty="0">
                <a:solidFill>
                  <a:srgbClr val="000000"/>
                </a:solidFill>
                <a:effectLst/>
                <a:latin typeface="Calibri" panose="020F0502020204030204" pitchFamily="34" charset="0"/>
                <a:ea typeface="Calibri" panose="020F0502020204030204" pitchFamily="34" charset="0"/>
              </a:rPr>
              <a:t> dessas funções, como ofereceu uma explicação para esta impossibilidade: as ressonâncias (interações) entre os graus de liberdade (número de partículas).</a:t>
            </a:r>
          </a:p>
          <a:p>
            <a:endParaRPr lang="pt-BR" dirty="0"/>
          </a:p>
        </p:txBody>
      </p:sp>
      <p:sp>
        <p:nvSpPr>
          <p:cNvPr id="4" name="Espaço Reservado para Número de Slide 3">
            <a:extLst>
              <a:ext uri="{FF2B5EF4-FFF2-40B4-BE49-F238E27FC236}">
                <a16:creationId xmlns:a16="http://schemas.microsoft.com/office/drawing/2014/main" id="{9036D8B4-8112-154F-A145-D1790C28C29A}"/>
              </a:ext>
            </a:extLst>
          </p:cNvPr>
          <p:cNvSpPr>
            <a:spLocks noGrp="1"/>
          </p:cNvSpPr>
          <p:nvPr>
            <p:ph type="sldNum" sz="quarter" idx="12"/>
          </p:nvPr>
        </p:nvSpPr>
        <p:spPr/>
        <p:txBody>
          <a:bodyPr/>
          <a:lstStyle/>
          <a:p>
            <a:fld id="{84A9FA74-9E50-F740-840A-3D4BF568DC85}" type="slidenum">
              <a:rPr lang="pt-BR" smtClean="0"/>
              <a:t>73</a:t>
            </a:fld>
            <a:endParaRPr lang="pt-BR"/>
          </a:p>
        </p:txBody>
      </p:sp>
    </p:spTree>
    <p:extLst>
      <p:ext uri="{BB962C8B-B14F-4D97-AF65-F5344CB8AC3E}">
        <p14:creationId xmlns:p14="http://schemas.microsoft.com/office/powerpoint/2010/main" val="306076687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62782-32E2-984B-9AE6-017DD57F8F7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B345D6A-AFBF-CD42-BEFC-6828F186242A}"/>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Isso significa que a riqueza dos comportamentos dinâmicos de sistemas complexos não pode ser capturada por um conjunto de equações diferenciais simples e solucionáveis, porque as interações levarão, na maioria dos casos, ao aparecimento de termos infinitos.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Esses termos infinitos são responsáveis pelos pesadelos diários de matemáticos profissionais, uma vez que são a causa de uma série de problemas nas suas tentativas de solucionar equações analiticamente.</a:t>
            </a:r>
          </a:p>
          <a:p>
            <a:endParaRPr lang="pt-BR" dirty="0"/>
          </a:p>
        </p:txBody>
      </p:sp>
      <p:sp>
        <p:nvSpPr>
          <p:cNvPr id="4" name="Espaço Reservado para Número de Slide 3">
            <a:extLst>
              <a:ext uri="{FF2B5EF4-FFF2-40B4-BE49-F238E27FC236}">
                <a16:creationId xmlns:a16="http://schemas.microsoft.com/office/drawing/2014/main" id="{48B52AAE-DACD-EB49-B9D6-18F321218DFD}"/>
              </a:ext>
            </a:extLst>
          </p:cNvPr>
          <p:cNvSpPr>
            <a:spLocks noGrp="1"/>
          </p:cNvSpPr>
          <p:nvPr>
            <p:ph type="sldNum" sz="quarter" idx="12"/>
          </p:nvPr>
        </p:nvSpPr>
        <p:spPr/>
        <p:txBody>
          <a:bodyPr/>
          <a:lstStyle/>
          <a:p>
            <a:fld id="{84A9FA74-9E50-F740-840A-3D4BF568DC85}" type="slidenum">
              <a:rPr lang="pt-BR" smtClean="0"/>
              <a:t>74</a:t>
            </a:fld>
            <a:endParaRPr lang="pt-BR"/>
          </a:p>
        </p:txBody>
      </p:sp>
    </p:spTree>
    <p:extLst>
      <p:ext uri="{BB962C8B-B14F-4D97-AF65-F5344CB8AC3E}">
        <p14:creationId xmlns:p14="http://schemas.microsoft.com/office/powerpoint/2010/main" val="389000883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6510D4-C12A-C844-AAA2-B4A207DD69C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B638B25-945F-E94E-A6D5-CCF2C9A418AE}"/>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Conforme observamos, o cérebro animal é formado por neurônios intrinsecamente complexos e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autoadaptativos</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(plásticos), cuja conectividade elaborada e integração funcional com bilhões de outros neurônios adicionam muitos outros níveis de complexidade para todo o sistema nervoso central.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o comportamento de cada neurônio, considerando-se os vários níveis observacionais de dado circuito neural, não pode ser entendido exceto com referência ao padrão global de atividade cerebral.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Assim, mesmo o cérebro animal mais rudimentar preenche os critérios de </a:t>
            </a:r>
            <a:r>
              <a:rPr lang="pt-BR" sz="1500" dirty="0" err="1">
                <a:solidFill>
                  <a:srgbClr val="000000"/>
                </a:solidFill>
                <a:effectLst/>
                <a:latin typeface="Calibri" panose="020F0502020204030204" pitchFamily="34" charset="0"/>
                <a:ea typeface="Calibri" panose="020F0502020204030204" pitchFamily="34" charset="0"/>
              </a:rPr>
              <a:t>Poincaré</a:t>
            </a:r>
            <a:r>
              <a:rPr lang="pt-BR" sz="1500" dirty="0">
                <a:solidFill>
                  <a:srgbClr val="000000"/>
                </a:solidFill>
                <a:effectLst/>
                <a:latin typeface="Calibri" panose="020F0502020204030204" pitchFamily="34" charset="0"/>
                <a:ea typeface="Calibri" panose="020F0502020204030204" pitchFamily="34" charset="0"/>
              </a:rPr>
              <a:t> para ser considerado um sistema complexo dinâmico com ressonâncias entre os diferentes níveis de organização ou elementos biológicos que o compõem (neurônios, </a:t>
            </a:r>
            <a:r>
              <a:rPr lang="pt-BR" sz="1500" dirty="0" err="1">
                <a:solidFill>
                  <a:srgbClr val="000000"/>
                </a:solidFill>
                <a:effectLst/>
                <a:latin typeface="Calibri" panose="020F0502020204030204" pitchFamily="34" charset="0"/>
                <a:ea typeface="Calibri" panose="020F0502020204030204" pitchFamily="34" charset="0"/>
              </a:rPr>
              <a:t>glia</a:t>
            </a:r>
            <a:r>
              <a:rPr lang="pt-BR" sz="1500" dirty="0">
                <a:solidFill>
                  <a:srgbClr val="000000"/>
                </a:solidFill>
                <a:effectLst/>
                <a:latin typeface="Calibri" panose="020F0502020204030204" pitchFamily="34" charset="0"/>
                <a:ea typeface="Calibri" panose="020F0502020204030204" pitchFamily="34" charset="0"/>
              </a:rPr>
              <a:t> etc.).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Nesse contexto, é altamente improvável que se encontre uma descrição matemática integrável para descrever a operação de um cérebro animal no seu todo.</a:t>
            </a:r>
          </a:p>
          <a:p>
            <a:endParaRPr lang="pt-BR" dirty="0"/>
          </a:p>
        </p:txBody>
      </p:sp>
      <p:sp>
        <p:nvSpPr>
          <p:cNvPr id="4" name="Espaço Reservado para Número de Slide 3">
            <a:extLst>
              <a:ext uri="{FF2B5EF4-FFF2-40B4-BE49-F238E27FC236}">
                <a16:creationId xmlns:a16="http://schemas.microsoft.com/office/drawing/2014/main" id="{EC34ADF4-AFCD-4E40-9F07-E7537AAEEBE9}"/>
              </a:ext>
            </a:extLst>
          </p:cNvPr>
          <p:cNvSpPr>
            <a:spLocks noGrp="1"/>
          </p:cNvSpPr>
          <p:nvPr>
            <p:ph type="sldNum" sz="quarter" idx="12"/>
          </p:nvPr>
        </p:nvSpPr>
        <p:spPr/>
        <p:txBody>
          <a:bodyPr/>
          <a:lstStyle/>
          <a:p>
            <a:fld id="{84A9FA74-9E50-F740-840A-3D4BF568DC85}" type="slidenum">
              <a:rPr lang="pt-BR" smtClean="0"/>
              <a:t>75</a:t>
            </a:fld>
            <a:endParaRPr lang="pt-BR"/>
          </a:p>
        </p:txBody>
      </p:sp>
    </p:spTree>
    <p:extLst>
      <p:ext uri="{BB962C8B-B14F-4D97-AF65-F5344CB8AC3E}">
        <p14:creationId xmlns:p14="http://schemas.microsoft.com/office/powerpoint/2010/main" val="141624358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F5E590-D6DB-DB4D-9395-B780224E1D0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5502E59-EB9E-4F48-9D1B-12DA62E3758E}"/>
              </a:ext>
            </a:extLst>
          </p:cNvPr>
          <p:cNvSpPr>
            <a:spLocks noGrp="1"/>
          </p:cNvSpPr>
          <p:nvPr>
            <p:ph idx="1"/>
          </p:nvPr>
        </p:nvSpPr>
        <p:spPr/>
        <p:txBody>
          <a:bodyPr/>
          <a:lstStyle/>
          <a:p>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Além disso, se assumirmos que computações vitais do cérebro, sobretudo as responsáveis por propriedades emergentes, ocorrem, mesmo que parcialmente, no domínio analógico, como a teoria do cérebro relativístico propõe, segue-se que um processo de digitalização não será capaz de aproximar o comportamento fisiológico do cérebro em um momento preciso do tempo nem de prever como ele evolveria em um futuro imediato.</a:t>
            </a:r>
          </a:p>
          <a:p>
            <a:endParaRPr lang="pt-BR" dirty="0"/>
          </a:p>
        </p:txBody>
      </p:sp>
      <p:sp>
        <p:nvSpPr>
          <p:cNvPr id="4" name="Espaço Reservado para Número de Slide 3">
            <a:extLst>
              <a:ext uri="{FF2B5EF4-FFF2-40B4-BE49-F238E27FC236}">
                <a16:creationId xmlns:a16="http://schemas.microsoft.com/office/drawing/2014/main" id="{374363F8-8460-8C47-8975-3E89C680A030}"/>
              </a:ext>
            </a:extLst>
          </p:cNvPr>
          <p:cNvSpPr>
            <a:spLocks noGrp="1"/>
          </p:cNvSpPr>
          <p:nvPr>
            <p:ph type="sldNum" sz="quarter" idx="12"/>
          </p:nvPr>
        </p:nvSpPr>
        <p:spPr/>
        <p:txBody>
          <a:bodyPr/>
          <a:lstStyle/>
          <a:p>
            <a:fld id="{84A9FA74-9E50-F740-840A-3D4BF568DC85}" type="slidenum">
              <a:rPr lang="pt-BR" smtClean="0"/>
              <a:t>76</a:t>
            </a:fld>
            <a:endParaRPr lang="pt-BR"/>
          </a:p>
        </p:txBody>
      </p:sp>
    </p:spTree>
    <p:extLst>
      <p:ext uri="{BB962C8B-B14F-4D97-AF65-F5344CB8AC3E}">
        <p14:creationId xmlns:p14="http://schemas.microsoft.com/office/powerpoint/2010/main" val="181241544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98176C-34FC-884E-93FF-AF93E557D69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47800F3-AB2E-C944-BE0B-C51ABE26A51C}"/>
              </a:ext>
            </a:extLst>
          </p:cNvPr>
          <p:cNvSpPr>
            <a:spLocks noGrp="1"/>
          </p:cNvSpPr>
          <p:nvPr>
            <p:ph idx="1"/>
          </p:nvPr>
        </p:nvSpPr>
        <p:spPr/>
        <p:txBody>
          <a:bodyPr/>
          <a:lstStyle/>
          <a:p>
            <a:pPr indent="279400" algn="just">
              <a:lnSpc>
                <a:spcPct val="150000"/>
              </a:lnSpc>
              <a:spcAft>
                <a:spcPts val="210"/>
              </a:spcAft>
            </a:pPr>
            <a:r>
              <a:rPr lang="pt-BR" sz="1500" dirty="0">
                <a:solidFill>
                  <a:srgbClr val="000000"/>
                </a:solidFill>
                <a:effectLst/>
                <a:latin typeface="Calibri" panose="020F0502020204030204" pitchFamily="34" charset="0"/>
                <a:ea typeface="Calibri" panose="020F0502020204030204" pitchFamily="34" charset="0"/>
              </a:rPr>
              <a:t> </a:t>
            </a:r>
          </a:p>
          <a:p>
            <a:pPr marL="342900" lvl="0" indent="-342900" algn="just">
              <a:lnSpc>
                <a:spcPct val="150000"/>
              </a:lnSpc>
              <a:buFont typeface="Symbol" pitchFamily="2" charset="2"/>
              <a:buChar char=""/>
            </a:pP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Poincaré</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mostrou, ainda, que sistemas dinâmicos complexos chegam a ser extremamente sensíveis às condições iniciais e sujeitos a instabilidades e comportamentos imprevisíveis – fenômeno conhecido como “caos”. </a:t>
            </a:r>
          </a:p>
          <a:p>
            <a:pPr marL="457200" indent="279400" algn="just">
              <a:lnSpc>
                <a:spcPct val="103000"/>
              </a:lnSpc>
            </a:pP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outras palavras, para realizar uma predição sobre o comportamento de um sistema analógico de </a:t>
            </a:r>
            <a:r>
              <a:rPr lang="pt-BR" sz="1500" dirty="0" err="1">
                <a:solidFill>
                  <a:srgbClr val="000000"/>
                </a:solidFill>
                <a:effectLst/>
                <a:latin typeface="Calibri" panose="020F0502020204030204" pitchFamily="34" charset="0"/>
                <a:ea typeface="Calibri" panose="020F0502020204030204" pitchFamily="34" charset="0"/>
              </a:rPr>
              <a:t>Poincaré</a:t>
            </a:r>
            <a:r>
              <a:rPr lang="pt-BR" sz="1500" dirty="0">
                <a:solidFill>
                  <a:srgbClr val="000000"/>
                </a:solidFill>
                <a:effectLst/>
                <a:latin typeface="Calibri" panose="020F0502020204030204" pitchFamily="34" charset="0"/>
                <a:ea typeface="Calibri" panose="020F0502020204030204" pitchFamily="34" charset="0"/>
              </a:rPr>
              <a:t> que varia no tempo, usando uma máquina digital, precisaríamos conhecer, com precisão, o estado inicial do sistema e obter uma função computacional integrável.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Nenhuma dessas precondições é atingida quando nos referimos ao cérebro.</a:t>
            </a: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AA09AF22-94D4-3C41-97D7-68D194EC033C}"/>
              </a:ext>
            </a:extLst>
          </p:cNvPr>
          <p:cNvSpPr>
            <a:spLocks noGrp="1"/>
          </p:cNvSpPr>
          <p:nvPr>
            <p:ph type="sldNum" sz="quarter" idx="12"/>
          </p:nvPr>
        </p:nvSpPr>
        <p:spPr/>
        <p:txBody>
          <a:bodyPr/>
          <a:lstStyle/>
          <a:p>
            <a:fld id="{84A9FA74-9E50-F740-840A-3D4BF568DC85}" type="slidenum">
              <a:rPr lang="pt-BR" smtClean="0"/>
              <a:t>77</a:t>
            </a:fld>
            <a:endParaRPr lang="pt-BR"/>
          </a:p>
        </p:txBody>
      </p:sp>
    </p:spTree>
    <p:extLst>
      <p:ext uri="{BB962C8B-B14F-4D97-AF65-F5344CB8AC3E}">
        <p14:creationId xmlns:p14="http://schemas.microsoft.com/office/powerpoint/2010/main" val="34189565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CCAA47-3B54-2D43-9BAD-C86EABF6B7B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00E9F7A-3A01-744D-A6FF-DEBE46D9DC3F}"/>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Assim, o problema crítico e insolúvel com que interessados em reproduzir comportamentos produzidos por um cérebro animal, por meio de uma simulação digital, se deparam é que, dada a natureza inerentemente dinâmica dos sistemas nervosos, é impossível prever as condições iniciais de bilhões de neurônios, considerando os diferentes níveis organizacionais do sistema; a cada momento que uma medida é feita, as condições iniciais serão diferentes.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Além disso, a maioria das equações selecionadas para descrever o comportamento dinâmico do cérebro não é uma função integrável.</a:t>
            </a:r>
          </a:p>
          <a:p>
            <a:endParaRPr lang="pt-BR" dirty="0"/>
          </a:p>
        </p:txBody>
      </p:sp>
      <p:sp>
        <p:nvSpPr>
          <p:cNvPr id="4" name="Espaço Reservado para Número de Slide 3">
            <a:extLst>
              <a:ext uri="{FF2B5EF4-FFF2-40B4-BE49-F238E27FC236}">
                <a16:creationId xmlns:a16="http://schemas.microsoft.com/office/drawing/2014/main" id="{78A016D9-AF69-CC4B-9C78-7324175946DC}"/>
              </a:ext>
            </a:extLst>
          </p:cNvPr>
          <p:cNvSpPr>
            <a:spLocks noGrp="1"/>
          </p:cNvSpPr>
          <p:nvPr>
            <p:ph type="sldNum" sz="quarter" idx="12"/>
          </p:nvPr>
        </p:nvSpPr>
        <p:spPr/>
        <p:txBody>
          <a:bodyPr/>
          <a:lstStyle/>
          <a:p>
            <a:fld id="{84A9FA74-9E50-F740-840A-3D4BF568DC85}" type="slidenum">
              <a:rPr lang="pt-BR" smtClean="0"/>
              <a:t>78</a:t>
            </a:fld>
            <a:endParaRPr lang="pt-BR"/>
          </a:p>
        </p:txBody>
      </p:sp>
    </p:spTree>
    <p:extLst>
      <p:ext uri="{BB962C8B-B14F-4D97-AF65-F5344CB8AC3E}">
        <p14:creationId xmlns:p14="http://schemas.microsoft.com/office/powerpoint/2010/main" val="6660345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8336F2-AE00-6647-BB2F-034D2AB0D7E9}"/>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PROBLEMA NÃO TRATÁVEL </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1144ED57-5F98-5C49-8FDE-8562CC3A95D6}"/>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vista das limitações, simulações típicas em uma máquina de Turing, mesmo se esta for um supercomputador moderno com milhares de microprocessadores, não serão capazes de revelar atributos fisiológicos relevantes para um cérebro real.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essência, tais simulações divergirão do comportamento dinâmico de cérebros em pleno funcionamento tão logo elas se iniciem, significando que os seus resultados serão inúteis para o objetivo central de aprender algo sobre a maneira como opera o cérebro animal.</a:t>
            </a:r>
          </a:p>
          <a:p>
            <a:endParaRPr lang="pt-BR" dirty="0"/>
          </a:p>
        </p:txBody>
      </p:sp>
      <p:sp>
        <p:nvSpPr>
          <p:cNvPr id="4" name="Espaço Reservado para Número de Slide 3">
            <a:extLst>
              <a:ext uri="{FF2B5EF4-FFF2-40B4-BE49-F238E27FC236}">
                <a16:creationId xmlns:a16="http://schemas.microsoft.com/office/drawing/2014/main" id="{518AEE7E-3E3A-5C40-A4FE-684AF670F750}"/>
              </a:ext>
            </a:extLst>
          </p:cNvPr>
          <p:cNvSpPr>
            <a:spLocks noGrp="1"/>
          </p:cNvSpPr>
          <p:nvPr>
            <p:ph type="sldNum" sz="quarter" idx="12"/>
          </p:nvPr>
        </p:nvSpPr>
        <p:spPr/>
        <p:txBody>
          <a:bodyPr/>
          <a:lstStyle/>
          <a:p>
            <a:fld id="{84A9FA74-9E50-F740-840A-3D4BF568DC85}" type="slidenum">
              <a:rPr lang="pt-BR" smtClean="0"/>
              <a:t>79</a:t>
            </a:fld>
            <a:endParaRPr lang="pt-BR"/>
          </a:p>
        </p:txBody>
      </p:sp>
    </p:spTree>
    <p:extLst>
      <p:ext uri="{BB962C8B-B14F-4D97-AF65-F5344CB8AC3E}">
        <p14:creationId xmlns:p14="http://schemas.microsoft.com/office/powerpoint/2010/main" val="1574109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C70E0-C651-E544-A9F2-1212583FD78B}"/>
              </a:ext>
            </a:extLst>
          </p:cNvPr>
          <p:cNvSpPr>
            <a:spLocks noGrp="1"/>
          </p:cNvSpPr>
          <p:nvPr>
            <p:ph type="title"/>
          </p:nvPr>
        </p:nvSpPr>
        <p:spPr/>
        <p:txBody>
          <a:bodyPr>
            <a:normAutofit/>
          </a:bodyPr>
          <a:lstStyle/>
          <a:p>
            <a:pPr algn="ctr"/>
            <a:r>
              <a:rPr lang="pt-BR" sz="2800" b="1" dirty="0">
                <a:solidFill>
                  <a:srgbClr val="00B050"/>
                </a:solidFill>
                <a:latin typeface="Times New Roman" panose="02020603050405020304" pitchFamily="18" charset="0"/>
                <a:cs typeface="Times New Roman" panose="02020603050405020304" pitchFamily="18" charset="0"/>
              </a:rPr>
              <a:t>Gerou-se a esperança mítica de que, um dia, </a:t>
            </a:r>
            <a:br>
              <a:rPr lang="pt-BR" sz="2800" b="1" dirty="0">
                <a:solidFill>
                  <a:srgbClr val="00B050"/>
                </a:solidFill>
                <a:latin typeface="Times New Roman" panose="02020603050405020304" pitchFamily="18" charset="0"/>
                <a:cs typeface="Times New Roman" panose="02020603050405020304" pitchFamily="18" charset="0"/>
              </a:rPr>
            </a:br>
            <a:r>
              <a:rPr lang="pt-BR" sz="2800" b="1" dirty="0">
                <a:solidFill>
                  <a:srgbClr val="00B050"/>
                </a:solidFill>
                <a:latin typeface="Times New Roman" panose="02020603050405020304" pitchFamily="18" charset="0"/>
                <a:cs typeface="Times New Roman" panose="02020603050405020304" pitchFamily="18" charset="0"/>
              </a:rPr>
              <a:t>os computadores digitais suplantarão o cérebro humano</a:t>
            </a:r>
          </a:p>
        </p:txBody>
      </p:sp>
      <p:sp>
        <p:nvSpPr>
          <p:cNvPr id="3" name="Espaço Reservado para Conteúdo 2">
            <a:extLst>
              <a:ext uri="{FF2B5EF4-FFF2-40B4-BE49-F238E27FC236}">
                <a16:creationId xmlns:a16="http://schemas.microsoft.com/office/drawing/2014/main" id="{523A6443-3EC4-6A47-B1DF-5B81E08E5100}"/>
              </a:ext>
            </a:extLst>
          </p:cNvPr>
          <p:cNvSpPr>
            <a:spLocks noGrp="1"/>
          </p:cNvSpPr>
          <p:nvPr>
            <p:ph idx="1"/>
          </p:nvPr>
        </p:nvSpPr>
        <p:spPr/>
        <p:txBody>
          <a:bodyPr/>
          <a:lstStyle/>
          <a:p>
            <a:pPr marL="342900" lvl="0" indent="-342900" algn="just">
              <a:lnSpc>
                <a:spcPct val="150000"/>
              </a:lnSpc>
              <a:buFont typeface="Symbol" pitchFamily="2" charset="2"/>
              <a:buChar char=""/>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Todavia, desde o amanhecer da era da informação, gerou-se uma crença ascendente e inexorável de que computadores digitais eventualmente suplantarão o cérebro humano em seu próprio jogo. </a:t>
            </a:r>
          </a:p>
          <a:p>
            <a:pPr marL="742950" lvl="1" indent="-285750" algn="just">
              <a:lnSpc>
                <a:spcPct val="150000"/>
              </a:lnSpc>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rPr>
              <a:t>Algumas vezes, julgando pelo fervor com que essas previsões são feitas, temos a impressão de que os proponentes dessa tese acreditam que essa previsão é quase uma profecia divina e, como tal, nada poderá impedir a sua realização em um futuro próximo. </a:t>
            </a:r>
          </a:p>
          <a:p>
            <a:pPr marL="742950" lvl="1" indent="-285750" algn="just">
              <a:lnSpc>
                <a:spcPct val="150000"/>
              </a:lnSpc>
              <a:spcAft>
                <a:spcPts val="210"/>
              </a:spcAft>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rPr>
              <a:t>Ainda assim, a despeito de um sem-fim de futurologistas e praticantes ou entusiastas da dita inteligência artificial, nenhuma evidência concreta foi apresentada sobre o iminente desenvolvimento do que poderia vir a ser a mais revolucionária tecnologia da história da humanidade.</a:t>
            </a:r>
          </a:p>
          <a:p>
            <a:endParaRPr lang="pt-BR" dirty="0"/>
          </a:p>
        </p:txBody>
      </p:sp>
      <p:sp>
        <p:nvSpPr>
          <p:cNvPr id="4" name="Espaço Reservado para Número de Slide 3">
            <a:extLst>
              <a:ext uri="{FF2B5EF4-FFF2-40B4-BE49-F238E27FC236}">
                <a16:creationId xmlns:a16="http://schemas.microsoft.com/office/drawing/2014/main" id="{C7F60B32-0288-C84E-B171-61912A25712D}"/>
              </a:ext>
            </a:extLst>
          </p:cNvPr>
          <p:cNvSpPr>
            <a:spLocks noGrp="1"/>
          </p:cNvSpPr>
          <p:nvPr>
            <p:ph type="sldNum" sz="quarter" idx="12"/>
          </p:nvPr>
        </p:nvSpPr>
        <p:spPr/>
        <p:txBody>
          <a:bodyPr/>
          <a:lstStyle/>
          <a:p>
            <a:fld id="{84A9FA74-9E50-F740-840A-3D4BF568DC85}" type="slidenum">
              <a:rPr lang="pt-BR" smtClean="0"/>
              <a:t>8</a:t>
            </a:fld>
            <a:endParaRPr lang="pt-BR"/>
          </a:p>
        </p:txBody>
      </p:sp>
    </p:spTree>
    <p:extLst>
      <p:ext uri="{BB962C8B-B14F-4D97-AF65-F5344CB8AC3E}">
        <p14:creationId xmlns:p14="http://schemas.microsoft.com/office/powerpoint/2010/main" val="13554912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4C0E7C-7BFD-C249-8E51-75C1CC71597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3D0C515-D07A-B740-B740-722B423A51FF}"/>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Simular o cérebro em máquinas digitais também envolve lidar com problemas não tratáveis.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 </a:t>
            </a:r>
            <a:r>
              <a:rPr lang="pt-BR" sz="1500" dirty="0" err="1">
                <a:solidFill>
                  <a:srgbClr val="000000"/>
                </a:solidFill>
                <a:effectLst/>
                <a:latin typeface="Calibri" panose="020F0502020204030204" pitchFamily="34" charset="0"/>
                <a:ea typeface="Calibri" panose="020F0502020204030204" pitchFamily="34" charset="0"/>
              </a:rPr>
              <a:t>tratabilidade</a:t>
            </a:r>
            <a:r>
              <a:rPr lang="pt-BR" sz="1500" dirty="0">
                <a:solidFill>
                  <a:srgbClr val="000000"/>
                </a:solidFill>
                <a:effectLst/>
                <a:latin typeface="Calibri" panose="020F0502020204030204" pitchFamily="34" charset="0"/>
                <a:ea typeface="Calibri" panose="020F0502020204030204" pitchFamily="34" charset="0"/>
              </a:rPr>
              <a:t> de uma computação digital refere-se ao número de ciclos computacionais necessários para concluir um cálculo, bem como a outras limitações físicas – por exemplo, disponibilidade de memória ou recursos energéticos.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Assim, mesmo que se encontre uma representação algorítmica de uma função matemática que descreve um fenômeno natural, o tempo computacional requerido para rodar a simulação com esse algoritmo em particular pode não ser viável em termos práticos, isto é, ela pode demandar um tempo mais longo que a vida do universo inteiro para produzir uma solução.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Esse tipo de </a:t>
            </a:r>
            <a:r>
              <a:rPr lang="pt-BR" sz="1500" dirty="0">
                <a:solidFill>
                  <a:srgbClr val="000000"/>
                </a:solidFill>
                <a:effectLst/>
                <a:highlight>
                  <a:srgbClr val="FFFF00"/>
                </a:highlight>
                <a:latin typeface="Calibri" panose="020F0502020204030204" pitchFamily="34" charset="0"/>
                <a:ea typeface="Calibri" panose="020F0502020204030204" pitchFamily="34" charset="0"/>
              </a:rPr>
              <a:t>problema é conhecido como não tratável</a:t>
            </a:r>
            <a:r>
              <a:rPr lang="pt-BR" sz="1500" dirty="0">
                <a:solidFill>
                  <a:srgbClr val="000000"/>
                </a:solidFill>
                <a:effectLst/>
                <a:latin typeface="Calibri" panose="020F0502020204030204" pitchFamily="34" charset="0"/>
                <a:ea typeface="Calibri" panose="020F0502020204030204" pitchFamily="34" charset="0"/>
              </a:rPr>
              <a:t>.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Uma vez que uma UTM é capaz de solucionar qualquer problema que outra máquina de Turing resolva, o simples aumento de poder ou de velocidade computacional não transforma um problema não tratável em tratável.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Essas manobras apenas produzem uma aproximação melhor em um dado momento no tempo.</a:t>
            </a:r>
          </a:p>
          <a:p>
            <a:endParaRPr lang="pt-BR" dirty="0"/>
          </a:p>
        </p:txBody>
      </p:sp>
      <p:sp>
        <p:nvSpPr>
          <p:cNvPr id="4" name="Espaço Reservado para Número de Slide 3">
            <a:extLst>
              <a:ext uri="{FF2B5EF4-FFF2-40B4-BE49-F238E27FC236}">
                <a16:creationId xmlns:a16="http://schemas.microsoft.com/office/drawing/2014/main" id="{2F296FB4-7A86-F844-8006-3C9796052D9E}"/>
              </a:ext>
            </a:extLst>
          </p:cNvPr>
          <p:cNvSpPr>
            <a:spLocks noGrp="1"/>
          </p:cNvSpPr>
          <p:nvPr>
            <p:ph type="sldNum" sz="quarter" idx="12"/>
          </p:nvPr>
        </p:nvSpPr>
        <p:spPr/>
        <p:txBody>
          <a:bodyPr/>
          <a:lstStyle/>
          <a:p>
            <a:fld id="{84A9FA74-9E50-F740-840A-3D4BF568DC85}" type="slidenum">
              <a:rPr lang="pt-BR" smtClean="0"/>
              <a:t>80</a:t>
            </a:fld>
            <a:endParaRPr lang="pt-BR"/>
          </a:p>
        </p:txBody>
      </p:sp>
    </p:spTree>
    <p:extLst>
      <p:ext uri="{BB962C8B-B14F-4D97-AF65-F5344CB8AC3E}">
        <p14:creationId xmlns:p14="http://schemas.microsoft.com/office/powerpoint/2010/main" val="1505762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E0FDEE-555E-AB41-B3E6-05800389058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34434CC-B6E2-7246-B51D-87E70C442ACC}"/>
              </a:ext>
            </a:extLst>
          </p:cNvPr>
          <p:cNvSpPr>
            <a:spLocks noGrp="1"/>
          </p:cNvSpPr>
          <p:nvPr>
            <p:ph idx="1"/>
          </p:nvPr>
        </p:nvSpPr>
        <p:spPr/>
        <p:txBody>
          <a:bodyPr>
            <a:normAutofit fontScale="70000" lnSpcReduction="2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 exame de um problema não tratável pode facilitar o entendimento das limitações computacionais causadas por ele.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Proteínas complexas embutidas na membrana de neurônios, ou “canais iônicos”, são fundamentais para a transmissão de informação entre células cerebrais.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Para produzir os seus efeitos, as proteínas devem assumir uma configuração tridimensional específica e ótima.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 estrutura tridimensional final é produzida por meio de um processo conhecido como “dobradura proteica”, que inclui expansão, dobra, torção e flexão de uma cadeia de aminoácidos que define a estrutura primária da proteína.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Cada neurônio individual tem o potencial de expressar algo em torno de 20 mil genes geradores de proteínas, bem como dezenas de milhares de RNA sem função de codificação.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Assim, as proteínas fazem parte do sistema integrado que gera informação no cérebro.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Considere uma proteína simples formada por uma sequência linear de cem aminoácidos e suponha que cada um deles pode assumir apenas três diferentes conformações.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De acordo com o modelo de energia mínimo, usado em geral para estimar a estrutura tridimensional de proteínas, precisaríamos examinar algo em torno de 3</a:t>
            </a:r>
            <a:r>
              <a:rPr lang="pt-BR" sz="1500" baseline="30000" dirty="0">
                <a:solidFill>
                  <a:srgbClr val="000000"/>
                </a:solidFill>
                <a:effectLst/>
                <a:latin typeface="Calibri" panose="020F0502020204030204" pitchFamily="34" charset="0"/>
                <a:ea typeface="Calibri" panose="020F0502020204030204" pitchFamily="34" charset="0"/>
              </a:rPr>
              <a:t>100</a:t>
            </a:r>
            <a:r>
              <a:rPr lang="pt-BR" sz="1500" dirty="0">
                <a:solidFill>
                  <a:srgbClr val="000000"/>
                </a:solidFill>
                <a:effectLst/>
                <a:latin typeface="Calibri" panose="020F0502020204030204" pitchFamily="34" charset="0"/>
                <a:ea typeface="Calibri" panose="020F0502020204030204" pitchFamily="34" charset="0"/>
              </a:rPr>
              <a:t> ou 10</a:t>
            </a:r>
            <a:r>
              <a:rPr lang="pt-BR" sz="1500" baseline="30000" dirty="0">
                <a:solidFill>
                  <a:srgbClr val="000000"/>
                </a:solidFill>
                <a:effectLst/>
                <a:latin typeface="Calibri" panose="020F0502020204030204" pitchFamily="34" charset="0"/>
                <a:ea typeface="Calibri" panose="020F0502020204030204" pitchFamily="34" charset="0"/>
              </a:rPr>
              <a:t>47</a:t>
            </a:r>
            <a:r>
              <a:rPr lang="pt-BR" sz="1500" dirty="0">
                <a:solidFill>
                  <a:srgbClr val="000000"/>
                </a:solidFill>
                <a:effectLst/>
                <a:latin typeface="Calibri" panose="020F0502020204030204" pitchFamily="34" charset="0"/>
                <a:ea typeface="Calibri" panose="020F0502020204030204" pitchFamily="34" charset="0"/>
              </a:rPr>
              <a:t> estados possíveis para alcançar um resultado final. </a:t>
            </a:r>
            <a:r>
              <a:rPr lang="pt-BR" sz="1800" dirty="0">
                <a:solidFill>
                  <a:srgbClr val="000000"/>
                </a:solidFill>
                <a:effectLst/>
                <a:latin typeface="Calibri" panose="020F0502020204030204" pitchFamily="34" charset="0"/>
                <a:ea typeface="Calibri" panose="020F0502020204030204" pitchFamily="34" charset="0"/>
              </a:rPr>
              <a:t>Dado que o número de soluções do modelo matemático que tenta calcular a configuração ótima de uma proteína cresce exponencialmente com o número de aminoácidos e com o número de conformações espaciais consideradas, esse sistema configura um problema não tratável. </a:t>
            </a:r>
          </a:p>
          <a:p>
            <a:pPr marL="742950" lvl="1" indent="-285750" algn="just">
              <a:lnSpc>
                <a:spcPct val="150000"/>
              </a:lnSpc>
              <a:spcAft>
                <a:spcPts val="210"/>
              </a:spcAft>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rPr>
              <a:t>Assim, se a nossa simulação fizesse com que uma proteína tivesse que achar o seu estado ótimo por meio de uma busca aleatória, evitando cada um dos estados possíveis em um </a:t>
            </a:r>
            <a:r>
              <a:rPr lang="pt-BR" sz="1800" dirty="0" err="1">
                <a:solidFill>
                  <a:srgbClr val="000000"/>
                </a:solidFill>
                <a:effectLst/>
                <a:latin typeface="Calibri" panose="020F0502020204030204" pitchFamily="34" charset="0"/>
                <a:ea typeface="Calibri" panose="020F0502020204030204" pitchFamily="34" charset="0"/>
              </a:rPr>
              <a:t>picossegundo</a:t>
            </a:r>
            <a:r>
              <a:rPr lang="pt-BR" sz="1800" dirty="0">
                <a:solidFill>
                  <a:srgbClr val="000000"/>
                </a:solidFill>
                <a:effectLst/>
                <a:latin typeface="Calibri" panose="020F0502020204030204" pitchFamily="34" charset="0"/>
                <a:ea typeface="Calibri" panose="020F0502020204030204" pitchFamily="34" charset="0"/>
              </a:rPr>
              <a:t>, o tempo da busca seria mais que a idade atual do universo.</a:t>
            </a:r>
          </a:p>
          <a:p>
            <a:pPr marL="742950" lvl="1" indent="-285750" algn="just">
              <a:lnSpc>
                <a:spcPct val="150000"/>
              </a:lnSpc>
              <a:spcAft>
                <a:spcPts val="210"/>
              </a:spcAft>
              <a:buFont typeface="Courier New" panose="02070309020205020404" pitchFamily="49" charset="0"/>
              <a:buChar char="o"/>
            </a:pP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E3FD0D8E-8355-AE44-9DF9-20D714E7CBDA}"/>
              </a:ext>
            </a:extLst>
          </p:cNvPr>
          <p:cNvSpPr>
            <a:spLocks noGrp="1"/>
          </p:cNvSpPr>
          <p:nvPr>
            <p:ph type="sldNum" sz="quarter" idx="12"/>
          </p:nvPr>
        </p:nvSpPr>
        <p:spPr/>
        <p:txBody>
          <a:bodyPr/>
          <a:lstStyle/>
          <a:p>
            <a:fld id="{84A9FA74-9E50-F740-840A-3D4BF568DC85}" type="slidenum">
              <a:rPr lang="pt-BR" smtClean="0"/>
              <a:t>81</a:t>
            </a:fld>
            <a:endParaRPr lang="pt-BR"/>
          </a:p>
        </p:txBody>
      </p:sp>
    </p:spTree>
    <p:extLst>
      <p:ext uri="{BB962C8B-B14F-4D97-AF65-F5344CB8AC3E}">
        <p14:creationId xmlns:p14="http://schemas.microsoft.com/office/powerpoint/2010/main" val="192557481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00C56A-6D04-3D4B-BF44-51FBB4F37C3C}"/>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99B57C9-18ED-DE48-860A-3357199C2821}"/>
              </a:ext>
            </a:extLst>
          </p:cNvPr>
          <p:cNvSpPr>
            <a:spLocks noGrp="1"/>
          </p:cNvSpPr>
          <p:nvPr>
            <p:ph idx="1"/>
          </p:nvPr>
        </p:nvSpPr>
        <p:spPr/>
        <p:txBody>
          <a:bodyPr>
            <a:normAutofit fontScale="77500" lnSpcReduction="2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dobradura proteica é um problema de otimização, isto é, envolve a busca por uma solução ótima em um universo de soluções possíveis.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Tais soluções são expressas usualmente como máximos ou mínimos de uma função matemática.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 maioria desses problemas de otimização cai na categoria de problemas intratáveis, conhecidos como “problemas NP duros”. Problemas NP são problemas para os quais as soluções podem ser checadas somente em tempo polinomial por uma máquina de Turing determinística.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Todos os problemas que cérebros complexos como os nossos são muito bons em solucionar caem nessa mesma categoria.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Em simulações, os problemas em geral são abordados com algoritmos de aproximação, que podem levar a soluções quase ótimas.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No caso de uma simulação do cérebro, todavia, uma solução aproximada teria que ser encontrada simultaneamente em diferentes níveis organizacionais (quântico, atômico, molecular, farmacológico, celular, circuitos), fazendo com que a tarefa ficasse ainda mais complicada, dado que otimizar um sistema adaptativo complexo com frequência implica a </a:t>
            </a:r>
            <a:r>
              <a:rPr lang="pt-BR" sz="1500" dirty="0" err="1">
                <a:solidFill>
                  <a:srgbClr val="000000"/>
                </a:solidFill>
                <a:effectLst/>
                <a:latin typeface="Calibri" panose="020F0502020204030204" pitchFamily="34" charset="0"/>
                <a:ea typeface="Calibri" panose="020F0502020204030204" pitchFamily="34" charset="0"/>
              </a:rPr>
              <a:t>subotimização</a:t>
            </a:r>
            <a:r>
              <a:rPr lang="pt-BR" sz="1500" dirty="0">
                <a:solidFill>
                  <a:srgbClr val="000000"/>
                </a:solidFill>
                <a:effectLst/>
                <a:latin typeface="Calibri" panose="020F0502020204030204" pitchFamily="34" charset="0"/>
                <a:ea typeface="Calibri" panose="020F0502020204030204" pitchFamily="34" charset="0"/>
              </a:rPr>
              <a:t> dos seus subsistemas. </a:t>
            </a:r>
          </a:p>
          <a:p>
            <a:pPr marL="742950" lvl="1" indent="-285750" algn="just">
              <a:lnSpc>
                <a:spcPct val="150000"/>
              </a:lnSpc>
              <a:spcAft>
                <a:spcPts val="210"/>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exemplo, ao limitar os níveis de organização de uma simulação de um sistema integrado, como em geral é feito durante uma simulação grosseira de um cérebro, teríamos grande chance de omitir fenômenos cruciais, ocorrendo em níveis inferiores do sistema integrado, que podem desempenhar papel crítico na otimização de todo o sistema.</a:t>
            </a:r>
          </a:p>
          <a:p>
            <a:pPr indent="279400" algn="just">
              <a:lnSpc>
                <a:spcPct val="150000"/>
              </a:lnSpc>
              <a:spcAft>
                <a:spcPts val="210"/>
              </a:spcAft>
            </a:pPr>
            <a:r>
              <a:rPr lang="pt-BR" sz="1500" b="1"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br>
              <a:rPr lang="pt-BR" sz="1500" b="1" dirty="0">
                <a:solidFill>
                  <a:srgbClr val="FF0000"/>
                </a:solidFill>
                <a:effectLst/>
                <a:latin typeface="Calibri" panose="020F0502020204030204" pitchFamily="34" charset="0"/>
                <a:ea typeface="Calibri" panose="020F0502020204030204" pitchFamily="34" charset="0"/>
              </a:rPr>
            </a:br>
            <a:r>
              <a:rPr lang="pt-BR" sz="1500" b="1"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CA1D5409-50E5-3748-8FB9-FEA388F186A8}"/>
              </a:ext>
            </a:extLst>
          </p:cNvPr>
          <p:cNvSpPr>
            <a:spLocks noGrp="1"/>
          </p:cNvSpPr>
          <p:nvPr>
            <p:ph type="sldNum" sz="quarter" idx="12"/>
          </p:nvPr>
        </p:nvSpPr>
        <p:spPr/>
        <p:txBody>
          <a:bodyPr/>
          <a:lstStyle/>
          <a:p>
            <a:fld id="{84A9FA74-9E50-F740-840A-3D4BF568DC85}" type="slidenum">
              <a:rPr lang="pt-BR" smtClean="0"/>
              <a:t>82</a:t>
            </a:fld>
            <a:endParaRPr lang="pt-BR"/>
          </a:p>
        </p:txBody>
      </p:sp>
    </p:spTree>
    <p:extLst>
      <p:ext uri="{BB962C8B-B14F-4D97-AF65-F5344CB8AC3E}">
        <p14:creationId xmlns:p14="http://schemas.microsoft.com/office/powerpoint/2010/main" val="116648155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16D0C6-7BD7-5D48-ABAE-6F7AEDAE3D6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BF0D230-8A18-4746-9750-3EB7433A64BA}"/>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 exemplo da dobradura proteica ilustra bem o que Turing pretendia com o uso de um “oráculo do mundo real”: na vida real, uma proteína soluciona o problema de encontrar sua configuração tridimensional em milissegundos, enquanto uma simulação computacional pode levar mais que a idade do universo para alcançar a mesma solução.</a:t>
            </a:r>
            <a:r>
              <a:rPr lang="pt-BR" sz="15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A diferença é que o “hardware” da proteína computa a solução ótima e “encontra” a configuração tridimensional adequada simplesmente seguindo as leis da física em um domínio analógico.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Ao mesmo tempo, uma máquina de Turing teria que executar em série os passos de um algoritmo criado para solucionar esse mesmo problema em um dispositivo digital.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Organismos no mundo real, como sistemas integrados, podem lidar com a sua complexidade de forma analógica, por meio de um processo impossível de ser capturado de forma apropriada por um sistema formal e, portanto, também por algoritmos computacionais.</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CD45B690-78F6-DD47-8A96-F2D5C10E36EF}"/>
              </a:ext>
            </a:extLst>
          </p:cNvPr>
          <p:cNvSpPr>
            <a:spLocks noGrp="1"/>
          </p:cNvSpPr>
          <p:nvPr>
            <p:ph type="sldNum" sz="quarter" idx="12"/>
          </p:nvPr>
        </p:nvSpPr>
        <p:spPr/>
        <p:txBody>
          <a:bodyPr/>
          <a:lstStyle/>
          <a:p>
            <a:fld id="{84A9FA74-9E50-F740-840A-3D4BF568DC85}" type="slidenum">
              <a:rPr lang="pt-BR" smtClean="0"/>
              <a:t>83</a:t>
            </a:fld>
            <a:endParaRPr lang="pt-BR"/>
          </a:p>
        </p:txBody>
      </p:sp>
    </p:spTree>
    <p:extLst>
      <p:ext uri="{BB962C8B-B14F-4D97-AF65-F5344CB8AC3E}">
        <p14:creationId xmlns:p14="http://schemas.microsoft.com/office/powerpoint/2010/main" val="162148143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BD0E5A-C7BA-1E41-B3AF-449BBD8648D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BCD8A7C5-A5C3-9340-BC48-FBBAE2CAA058}"/>
              </a:ext>
            </a:extLst>
          </p:cNvPr>
          <p:cNvSpPr>
            <a:spLocks noGrp="1"/>
          </p:cNvSpPr>
          <p:nvPr>
            <p:ph idx="1"/>
          </p:nvPr>
        </p:nvSpPr>
        <p:spPr/>
        <p:txBody>
          <a:bodyPr>
            <a:normAutofit fontScale="85000" lnSpcReduction="20000"/>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Usualmente, algoritmos tratáveis são criados como aproximações para permitir a estimação de estados futuros de um sistema natural, dadas algumas condições iniciais.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Assim é, por exemplo, como os meteorologistas tentam modelar o tempo e fazer predições cujas probabilidades de realização são conhecidas por decair rapidamente.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No caso de uma simulação do cérebro, o </a:t>
            </a:r>
            <a:r>
              <a:rPr lang="pt-BR" sz="1500" dirty="0">
                <a:solidFill>
                  <a:srgbClr val="000000"/>
                </a:solidFill>
                <a:effectLst/>
                <a:highlight>
                  <a:srgbClr val="FFFF00"/>
                </a:highlight>
                <a:latin typeface="Calibri" panose="020F0502020204030204" pitchFamily="34" charset="0"/>
                <a:ea typeface="Calibri" panose="020F0502020204030204" pitchFamily="34" charset="0"/>
              </a:rPr>
              <a:t>problema da </a:t>
            </a:r>
            <a:r>
              <a:rPr lang="pt-BR" sz="1500" dirty="0" err="1">
                <a:solidFill>
                  <a:srgbClr val="000000"/>
                </a:solidFill>
                <a:effectLst/>
                <a:highlight>
                  <a:srgbClr val="FFFF00"/>
                </a:highlight>
                <a:latin typeface="Calibri" panose="020F0502020204030204" pitchFamily="34" charset="0"/>
                <a:ea typeface="Calibri" panose="020F0502020204030204" pitchFamily="34" charset="0"/>
              </a:rPr>
              <a:t>tratabilidade</a:t>
            </a:r>
            <a:r>
              <a:rPr lang="pt-BR" sz="1500" dirty="0">
                <a:solidFill>
                  <a:srgbClr val="000000"/>
                </a:solidFill>
                <a:effectLst/>
                <a:latin typeface="Calibri" panose="020F0502020204030204" pitchFamily="34" charset="0"/>
                <a:ea typeface="Calibri" panose="020F0502020204030204" pitchFamily="34" charset="0"/>
              </a:rPr>
              <a:t> é ainda mais crítico, por causa do número elevado de neurônios interconectados interagindo em uma sequência precisa de tempo.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Dado que um computador tem um relógio que roda de acordo com uma função passo a passo, o problema de atualizar, em uma ordem precisa e dentro do intervalo correto, bilhões ou mesmo trilhões de parâmetros que definem o estado corrente do cérebro torna-se intratável.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Dessa forma, as tentativas de prever o próximo estado do cérebro, a partir de condições iniciais escolhidas de forma arbitrária, produzirão uma aproximação pobre. </a:t>
            </a:r>
          </a:p>
          <a:p>
            <a:pPr marL="742950" lvl="1" indent="-285750" algn="just">
              <a:lnSpc>
                <a:spcPct val="150000"/>
              </a:lnSpc>
              <a:spcAft>
                <a:spcPts val="210"/>
              </a:spcAft>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Consequentemente, nenhuma predição significativa das propriedades emergentes cerebrais pode ser obtida no longo prazo, nem mesmo em escalas temporais da ordem de milissegundos.</a:t>
            </a:r>
            <a:endParaRPr lang="pt-BR" sz="1500" dirty="0">
              <a:solidFill>
                <a:srgbClr val="000000"/>
              </a:solidFill>
              <a:effectLst/>
              <a:latin typeface="Calibri" panose="020F0502020204030204" pitchFamily="34" charset="0"/>
              <a:ea typeface="Calibri" panose="020F0502020204030204" pitchFamily="34" charset="0"/>
            </a:endParaRPr>
          </a:p>
          <a:p>
            <a:pPr indent="279400" algn="l">
              <a:lnSpc>
                <a:spcPct val="103000"/>
              </a:lnSpc>
              <a:spcAft>
                <a:spcPts val="210"/>
              </a:spcAft>
            </a:pPr>
            <a:br>
              <a:rPr lang="pt-BR" dirty="0">
                <a:effectLst/>
              </a:rPr>
            </a:br>
            <a:r>
              <a:rPr lang="pt-BR" sz="1500" dirty="0">
                <a:solidFill>
                  <a:srgbClr val="000000"/>
                </a:solidFill>
                <a:effectLst/>
                <a:latin typeface="Calibri" panose="020F0502020204030204" pitchFamily="34" charset="0"/>
                <a:ea typeface="Calibri" panose="020F0502020204030204" pitchFamily="34" charset="0"/>
              </a:rPr>
              <a:t> </a:t>
            </a:r>
          </a:p>
          <a:p>
            <a:endParaRPr lang="pt-BR" dirty="0"/>
          </a:p>
        </p:txBody>
      </p:sp>
      <p:sp>
        <p:nvSpPr>
          <p:cNvPr id="4" name="Espaço Reservado para Número de Slide 3">
            <a:extLst>
              <a:ext uri="{FF2B5EF4-FFF2-40B4-BE49-F238E27FC236}">
                <a16:creationId xmlns:a16="http://schemas.microsoft.com/office/drawing/2014/main" id="{97C7FAD5-EA58-4F42-9B16-9312E9136637}"/>
              </a:ext>
            </a:extLst>
          </p:cNvPr>
          <p:cNvSpPr>
            <a:spLocks noGrp="1"/>
          </p:cNvSpPr>
          <p:nvPr>
            <p:ph type="sldNum" sz="quarter" idx="12"/>
          </p:nvPr>
        </p:nvSpPr>
        <p:spPr/>
        <p:txBody>
          <a:bodyPr/>
          <a:lstStyle/>
          <a:p>
            <a:fld id="{84A9FA74-9E50-F740-840A-3D4BF568DC85}" type="slidenum">
              <a:rPr lang="pt-BR" smtClean="0"/>
              <a:t>84</a:t>
            </a:fld>
            <a:endParaRPr lang="pt-BR"/>
          </a:p>
        </p:txBody>
      </p:sp>
    </p:spTree>
    <p:extLst>
      <p:ext uri="{BB962C8B-B14F-4D97-AF65-F5344CB8AC3E}">
        <p14:creationId xmlns:p14="http://schemas.microsoft.com/office/powerpoint/2010/main" val="119815787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CF91C3-6223-174A-8465-B9DA925C69AE}"/>
              </a:ext>
            </a:extLst>
          </p:cNvPr>
          <p:cNvSpPr>
            <a:spLocks noGrp="1"/>
          </p:cNvSpPr>
          <p:nvPr>
            <p:ph type="title"/>
          </p:nvPr>
        </p:nvSpPr>
        <p:spPr/>
        <p:txBody>
          <a:bodyPr>
            <a:normAutofit fontScale="90000"/>
          </a:bodyPr>
          <a:lstStyle/>
          <a:p>
            <a:r>
              <a:rPr lang="pt-BR" sz="4400" b="1" dirty="0">
                <a:solidFill>
                  <a:srgbClr val="00B050"/>
                </a:solidFill>
                <a:effectLst/>
                <a:latin typeface="Calibri" panose="020F0502020204030204" pitchFamily="34" charset="0"/>
                <a:ea typeface="Calibri" panose="020F0502020204030204" pitchFamily="34" charset="0"/>
              </a:rPr>
              <a:t>A IMPOSSIBILIDSADE DE SIMULAÇÃO DIGITAL DO CÉREBRO</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FA4EA372-0E1E-7443-AC94-03D2DEF3A6B5}"/>
              </a:ext>
            </a:extLst>
          </p:cNvPr>
          <p:cNvSpPr>
            <a:spLocks noGrp="1"/>
          </p:cNvSpPr>
          <p:nvPr>
            <p:ph idx="1"/>
          </p:nvPr>
        </p:nvSpPr>
        <p:spPr/>
        <p:txBody>
          <a:bodyPr/>
          <a:lstStyle/>
          <a:p>
            <a:pPr marL="342900" lvl="0" indent="-342900" algn="just">
              <a:lnSpc>
                <a:spcPct val="150000"/>
              </a:lnSpc>
              <a:spcAft>
                <a:spcPts val="210"/>
              </a:spcAft>
              <a:buFont typeface="Symbol" pitchFamily="2" charset="2"/>
              <a:buChar char=""/>
            </a:pPr>
            <a:r>
              <a:rPr lang="pt-BR"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De novo, se aceitamos a noção de que existe algum aspecto fundamental da função cerebral mediado por campos analógicos, como os campos eletromagnéticos neurais propostos pela teoria do cérebro relativístico, uma máquina digital não seria capaz de simular essas funções cerebrais, muito menos de atualizar todo o espaço de parâmetros (bilhões ou trilhões de operações) em uma sincronia perfeita, durante o mesmo ciclo do relógio de um computador. Em outras palavras, uma simulação digital não geraria propriedades cerebrais emergentes.</a:t>
            </a:r>
            <a:endPar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24B0A893-6BAF-614C-8BCA-66F42FDE03C5}"/>
              </a:ext>
            </a:extLst>
          </p:cNvPr>
          <p:cNvSpPr>
            <a:spLocks noGrp="1"/>
          </p:cNvSpPr>
          <p:nvPr>
            <p:ph type="sldNum" sz="quarter" idx="12"/>
          </p:nvPr>
        </p:nvSpPr>
        <p:spPr/>
        <p:txBody>
          <a:bodyPr/>
          <a:lstStyle/>
          <a:p>
            <a:fld id="{84A9FA74-9E50-F740-840A-3D4BF568DC85}" type="slidenum">
              <a:rPr lang="pt-BR" smtClean="0"/>
              <a:t>85</a:t>
            </a:fld>
            <a:endParaRPr lang="pt-BR"/>
          </a:p>
        </p:txBody>
      </p:sp>
    </p:spTree>
    <p:extLst>
      <p:ext uri="{BB962C8B-B14F-4D97-AF65-F5344CB8AC3E}">
        <p14:creationId xmlns:p14="http://schemas.microsoft.com/office/powerpoint/2010/main" val="397779693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DA214C-36BD-0A47-9AC5-7C2544309F2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4A315C4-41CE-5843-B809-5F0D34E22A6D}"/>
              </a:ext>
            </a:extLst>
          </p:cNvPr>
          <p:cNvSpPr>
            <a:spLocks noGrp="1"/>
          </p:cNvSpPr>
          <p:nvPr>
            <p:ph idx="1"/>
          </p:nvPr>
        </p:nvSpPr>
        <p:spPr/>
        <p:txBody>
          <a:bodyPr>
            <a:normAutofit fontScale="85000" lnSpcReduction="20000"/>
          </a:bodyPr>
          <a:lstStyle/>
          <a:p>
            <a:pPr marL="342900" lvl="0" indent="-342900" algn="just">
              <a:lnSpc>
                <a:spcPct val="150000"/>
              </a:lnSpc>
              <a:spcAft>
                <a:spcPts val="1315"/>
              </a:spcAft>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esta altura, é importante observar que, para simular um cérebro inteiro – isto é, sistema </a:t>
            </a:r>
            <a:r>
              <a:rPr lang="pt-BR" sz="15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dissipativo</a:t>
            </a: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formado por um número elevado de elementos interconectados, que interage tanto com o corpo do animal que o hospeda como com o ambiente exterior –, qualquer velocidade de processamento que não reproduza o tempo real das interações cerebrais deveria ser desqualificada. </a:t>
            </a:r>
          </a:p>
          <a:p>
            <a:pPr marL="742950" lvl="1" indent="-285750" algn="just">
              <a:lnSpc>
                <a:spcPct val="150000"/>
              </a:lnSpc>
              <a:spcAft>
                <a:spcPts val="1315"/>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Uma simulação cerebral rodando a uma velocidade – mesmo que seja a velocidade de um supercomputador – inferior à do ambiente real ao qual esse cérebro está conectado, e com o qual ele está em constante interação, não produzirá nada semelhante àquilo que um cérebro que evoluiu naturalmente produziria ou sentiria. </a:t>
            </a:r>
          </a:p>
          <a:p>
            <a:pPr marL="742950" lvl="1" indent="-285750" algn="just">
              <a:lnSpc>
                <a:spcPct val="150000"/>
              </a:lnSpc>
              <a:spcAft>
                <a:spcPts val="1315"/>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Por exemplo, um cérebro animal real deve detectar, em uma fração de segundo, se existe risco de ataque por um predador. </a:t>
            </a:r>
          </a:p>
          <a:p>
            <a:pPr marL="742950" lvl="1" indent="-285750" algn="just">
              <a:lnSpc>
                <a:spcPct val="150000"/>
              </a:lnSpc>
              <a:spcAft>
                <a:spcPts val="1315"/>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Então, se o nosso “cérebro simulado” reage com velocidade muito menor, essa simulação não será de uso prático para o entendimento de como o cérebro lida com o fenômeno natural que define a interação predador-presa. </a:t>
            </a:r>
          </a:p>
          <a:p>
            <a:pPr marL="742950" lvl="1" indent="-285750" algn="just">
              <a:lnSpc>
                <a:spcPct val="150000"/>
              </a:lnSpc>
              <a:spcAft>
                <a:spcPts val="1315"/>
              </a:spcAft>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Essas observações aplicam-se a um amplo espectro de cérebros na escala filogenética, desde os sistemas nervosos rudimentares de animais invertebrados, como o nematódeo </a:t>
            </a:r>
            <a:r>
              <a:rPr lang="pt-BR" sz="1500" dirty="0" err="1">
                <a:solidFill>
                  <a:srgbClr val="000000"/>
                </a:solidFill>
                <a:effectLst/>
                <a:latin typeface="Calibri" panose="020F0502020204030204" pitchFamily="34" charset="0"/>
                <a:ea typeface="Calibri" panose="020F0502020204030204" pitchFamily="34" charset="0"/>
              </a:rPr>
              <a:t>Caenorhabditis</a:t>
            </a:r>
            <a:r>
              <a:rPr lang="pt-BR" sz="1500" dirty="0">
                <a:solidFill>
                  <a:srgbClr val="000000"/>
                </a:solidFill>
                <a:effectLst/>
                <a:latin typeface="Calibri" panose="020F0502020204030204" pitchFamily="34" charset="0"/>
                <a:ea typeface="Calibri" panose="020F0502020204030204" pitchFamily="34" charset="0"/>
              </a:rPr>
              <a:t> </a:t>
            </a:r>
            <a:r>
              <a:rPr lang="pt-BR" sz="1500" dirty="0" err="1">
                <a:solidFill>
                  <a:srgbClr val="000000"/>
                </a:solidFill>
                <a:effectLst/>
                <a:latin typeface="Calibri" panose="020F0502020204030204" pitchFamily="34" charset="0"/>
                <a:ea typeface="Calibri" panose="020F0502020204030204" pitchFamily="34" charset="0"/>
              </a:rPr>
              <a:t>elegans</a:t>
            </a:r>
            <a:r>
              <a:rPr lang="pt-BR" sz="1500" dirty="0">
                <a:solidFill>
                  <a:srgbClr val="000000"/>
                </a:solidFill>
                <a:effectLst/>
                <a:latin typeface="Calibri" panose="020F0502020204030204" pitchFamily="34" charset="0"/>
                <a:ea typeface="Calibri" panose="020F0502020204030204" pitchFamily="34" charset="0"/>
              </a:rPr>
              <a:t>, que contém apenas 302 neurônios, até o cérebro humano, formado por 86 bilhões de neurônios.</a:t>
            </a:r>
          </a:p>
          <a:p>
            <a:endParaRPr lang="pt-BR" dirty="0"/>
          </a:p>
        </p:txBody>
      </p:sp>
      <p:sp>
        <p:nvSpPr>
          <p:cNvPr id="4" name="Espaço Reservado para Número de Slide 3">
            <a:extLst>
              <a:ext uri="{FF2B5EF4-FFF2-40B4-BE49-F238E27FC236}">
                <a16:creationId xmlns:a16="http://schemas.microsoft.com/office/drawing/2014/main" id="{20B0ACA8-8397-394B-BB0C-DB4C3C9BF8D7}"/>
              </a:ext>
            </a:extLst>
          </p:cNvPr>
          <p:cNvSpPr>
            <a:spLocks noGrp="1"/>
          </p:cNvSpPr>
          <p:nvPr>
            <p:ph type="sldNum" sz="quarter" idx="12"/>
          </p:nvPr>
        </p:nvSpPr>
        <p:spPr/>
        <p:txBody>
          <a:bodyPr/>
          <a:lstStyle/>
          <a:p>
            <a:fld id="{84A9FA74-9E50-F740-840A-3D4BF568DC85}" type="slidenum">
              <a:rPr lang="pt-BR" smtClean="0"/>
              <a:t>86</a:t>
            </a:fld>
            <a:endParaRPr lang="pt-BR"/>
          </a:p>
        </p:txBody>
      </p:sp>
    </p:spTree>
    <p:extLst>
      <p:ext uri="{BB962C8B-B14F-4D97-AF65-F5344CB8AC3E}">
        <p14:creationId xmlns:p14="http://schemas.microsoft.com/office/powerpoint/2010/main" val="217629068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2D4ACA-D11E-5D41-93F5-B2243F43A442}"/>
              </a:ext>
            </a:extLst>
          </p:cNvPr>
          <p:cNvSpPr>
            <a:spLocks noGrp="1"/>
          </p:cNvSpPr>
          <p:nvPr>
            <p:ph type="title"/>
          </p:nvPr>
        </p:nvSpPr>
        <p:spPr/>
        <p:txBody>
          <a:bodyPr/>
          <a:lstStyle/>
          <a:p>
            <a:r>
              <a:rPr lang="pt-BR" sz="4400" b="1" dirty="0">
                <a:solidFill>
                  <a:srgbClr val="00B050"/>
                </a:solidFill>
                <a:effectLst/>
                <a:latin typeface="Calibri" panose="020F0502020204030204" pitchFamily="34" charset="0"/>
                <a:ea typeface="Calibri" panose="020F0502020204030204" pitchFamily="34" charset="0"/>
              </a:rPr>
              <a:t>CONCLUSÕES FINAIS</a:t>
            </a:r>
            <a:br>
              <a:rPr lang="pt-BR" sz="4400" dirty="0">
                <a:solidFill>
                  <a:srgbClr val="000000"/>
                </a:solidFill>
                <a:effectLst/>
                <a:latin typeface="Calibri" panose="020F0502020204030204" pitchFamily="34" charset="0"/>
                <a:ea typeface="Calibri" panose="020F0502020204030204" pitchFamily="34" charset="0"/>
              </a:rPr>
            </a:br>
            <a:endParaRPr lang="pt-BR" dirty="0"/>
          </a:p>
        </p:txBody>
      </p:sp>
      <p:sp>
        <p:nvSpPr>
          <p:cNvPr id="3" name="Espaço Reservado para Conteúdo 2">
            <a:extLst>
              <a:ext uri="{FF2B5EF4-FFF2-40B4-BE49-F238E27FC236}">
                <a16:creationId xmlns:a16="http://schemas.microsoft.com/office/drawing/2014/main" id="{4BC7D8BC-7118-2848-8FD7-1DDFE2771ECF}"/>
              </a:ext>
            </a:extLst>
          </p:cNvPr>
          <p:cNvSpPr>
            <a:spLocks noGrp="1"/>
          </p:cNvSpPr>
          <p:nvPr>
            <p:ph idx="1"/>
          </p:nvPr>
        </p:nvSpPr>
        <p:spPr/>
        <p:txBody>
          <a:bodyPr>
            <a:normAutofit lnSpcReduction="10000"/>
          </a:bodyPr>
          <a:lstStyle/>
          <a:p>
            <a:pPr marL="342900" lvl="0" indent="-342900" algn="just">
              <a:lnSpc>
                <a:spcPct val="150000"/>
              </a:lnSpc>
              <a:buFont typeface="Symbol" pitchFamily="2" charset="2"/>
              <a:buChar char=""/>
            </a:pPr>
            <a:r>
              <a:rPr lang="pt-BR" sz="15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Todas as objeções levantadas neste capítulo são bem conhecidas e basicamente difíceis de ignorar, mesmo entre os praticantes do campo da inteligência artificial. </a:t>
            </a:r>
            <a:endPar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500" dirty="0">
                <a:solidFill>
                  <a:srgbClr val="FF0000"/>
                </a:solidFill>
                <a:effectLst/>
                <a:latin typeface="Calibri" panose="020F0502020204030204" pitchFamily="34" charset="0"/>
                <a:ea typeface="Calibri" panose="020F0502020204030204" pitchFamily="34" charset="0"/>
              </a:rPr>
              <a:t>Todavia, alguns membros dessa comunidade continuam a insistir na venda da utopia de que máquinas digitais não só serão capazes de simular a inteligência humana, como, eventualmente, poderão superar a todos nós no nosso próprio jogo, o jogo de pensar, se comportar e viver como seres humanos.</a:t>
            </a:r>
          </a:p>
          <a:p>
            <a:pPr marL="742950" lvl="1" indent="-285750" algn="just">
              <a:lnSpc>
                <a:spcPct val="150000"/>
              </a:lnSpc>
              <a:spcAft>
                <a:spcPts val="210"/>
              </a:spcAft>
              <a:buFont typeface="Courier New" panose="02070309020205020404" pitchFamily="49" charset="0"/>
              <a:buChar char="o"/>
            </a:pPr>
            <a:endParaRPr lang="pt-BR" sz="1500" dirty="0">
              <a:solidFill>
                <a:srgbClr val="FF0000"/>
              </a:solidFill>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Durante as minhas aulas, costumo utilizar um diálogo hipotético entre um neurocientista (N) e um pesquisador da área de inteligência artificial (PIA) para ilustrar o abismo que separa aqueles que, como eu, acreditam ser bem-vindo o uso da tecnologia para promover o alívio do sofrimento e a melhoria da qualidade de vida das pessoas e aqueles que trabalham apenas com o objetivo de concretizar a distopia de </a:t>
            </a:r>
            <a:r>
              <a:rPr lang="pt-BR" sz="18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Kurzweil</a:t>
            </a:r>
            <a:r>
              <a:rPr lang="pt-B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 diálogo se daria mais ou menos assim:</a:t>
            </a:r>
          </a:p>
          <a:p>
            <a:pPr marL="742950" lvl="1" indent="-285750" algn="just">
              <a:lnSpc>
                <a:spcPct val="150000"/>
              </a:lnSpc>
              <a:spcAft>
                <a:spcPts val="210"/>
              </a:spcAft>
              <a:buFont typeface="Courier New" panose="02070309020205020404" pitchFamily="49" charset="0"/>
              <a:buChar char="o"/>
            </a:pP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F50F9335-48F7-AA43-BB2F-D22E6B0424C8}"/>
              </a:ext>
            </a:extLst>
          </p:cNvPr>
          <p:cNvSpPr>
            <a:spLocks noGrp="1"/>
          </p:cNvSpPr>
          <p:nvPr>
            <p:ph type="sldNum" sz="quarter" idx="12"/>
          </p:nvPr>
        </p:nvSpPr>
        <p:spPr/>
        <p:txBody>
          <a:bodyPr/>
          <a:lstStyle/>
          <a:p>
            <a:fld id="{84A9FA74-9E50-F740-840A-3D4BF568DC85}" type="slidenum">
              <a:rPr lang="pt-BR" smtClean="0"/>
              <a:t>87</a:t>
            </a:fld>
            <a:endParaRPr lang="pt-BR"/>
          </a:p>
        </p:txBody>
      </p:sp>
    </p:spTree>
    <p:extLst>
      <p:ext uri="{BB962C8B-B14F-4D97-AF65-F5344CB8AC3E}">
        <p14:creationId xmlns:p14="http://schemas.microsoft.com/office/powerpoint/2010/main" val="302298940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9DD617-A227-DA45-82F7-06616642EBE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B96A513-668A-8140-943D-7E0E136236C6}"/>
              </a:ext>
            </a:extLst>
          </p:cNvPr>
          <p:cNvSpPr>
            <a:spLocks noGrp="1"/>
          </p:cNvSpPr>
          <p:nvPr>
            <p:ph idx="1"/>
          </p:nvPr>
        </p:nvSpPr>
        <p:spPr/>
        <p:txBody>
          <a:bodyPr>
            <a:normAutofit fontScale="47500" lnSpcReduction="20000"/>
          </a:bodyPr>
          <a:lstStyle/>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 Como você programaria o conceito de beleza em uma máquina de Turing?</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PIA: Defina beleza para mim, e eu posso programá-la.</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 Esse é o problema central. Eu não posso definir beleza – você também não pode, tampouco outro ser humano que jamais viveu e experimentou a sensação de deparar-se com a beleza.</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PIA: Se você não pode defini-la de forma precisa, eu não posso programá-la. Na realidade, se você não pode definir algo precisamente, ela simplesmente não interessa. Ela não existe. E, como cientista computacional, eu não me importo com ela.</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 O que você quer dizer com ela não existe? Ou que com o fato de você não se importa com ela? Muito provavelmente existem tantas definições de beleza quanto o número de cérebros humanos que existiram ao longo da história da nossa espécie. Cada um de nós, devido às condições diferentes da vida, tem uma definição peculiar de beleza. Não podemos descrevê-la precisamente, mas sabemos que quando a encontramos, quando a vemos, quando a tocamos ou a ouvimos. A sua mãe ou a sua filha são bonitas?</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PIA: Sim, elas são.</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 E você pode definir por quê?</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PIA: Não, eu não posso. Não posso programar a minha experiência subjetiva e pessoal no meu computador. Portanto, ela não existe nem significa nada do ponto de vista científico. Eu sou um materialista. Eu não posso definir precisamente, de forma quantitativa ou procedural, o que a minha experiência de beleza é; ela simplesmente não existe no meu mundo materialista e científico. </a:t>
            </a:r>
          </a:p>
          <a:p>
            <a:pPr marL="301625" marR="295910" indent="-6350" algn="just">
              <a:lnSpc>
                <a:spcPct val="150000"/>
              </a:lnSpc>
              <a:spcAft>
                <a:spcPts val="210"/>
              </a:spcAft>
            </a:pPr>
            <a:r>
              <a:rPr lang="pt-BR" sz="1800" dirty="0">
                <a:solidFill>
                  <a:srgbClr val="000000"/>
                </a:solidFill>
                <a:effectLst/>
                <a:latin typeface="Calibri" panose="020F0502020204030204" pitchFamily="34" charset="0"/>
                <a:ea typeface="Calibri" panose="020F0502020204030204" pitchFamily="34" charset="0"/>
              </a:rPr>
              <a:t>N: Por acaso isso quer dizer que, como você não pode quantificar a sensação de encontrar uma face bela – a face da sua mãe ou da sua filha –, essa sensação é irrelevante?</a:t>
            </a:r>
          </a:p>
          <a:p>
            <a:pPr marL="301625" marR="295910" indent="-6350" algn="just">
              <a:lnSpc>
                <a:spcPct val="150000"/>
              </a:lnSpc>
              <a:spcAft>
                <a:spcPts val="1875"/>
              </a:spcAft>
            </a:pPr>
            <a:r>
              <a:rPr lang="pt-BR" sz="1800" dirty="0">
                <a:solidFill>
                  <a:srgbClr val="000000"/>
                </a:solidFill>
                <a:effectLst/>
                <a:latin typeface="Calibri" panose="020F0502020204030204" pitchFamily="34" charset="0"/>
                <a:ea typeface="Calibri" panose="020F0502020204030204" pitchFamily="34" charset="0"/>
              </a:rPr>
              <a:t>PIA: Basicamente, sim! Você entendeu o meu ponto de vista.</a:t>
            </a:r>
          </a:p>
          <a:p>
            <a:endParaRPr lang="pt-BR" dirty="0"/>
          </a:p>
        </p:txBody>
      </p:sp>
      <p:sp>
        <p:nvSpPr>
          <p:cNvPr id="4" name="Espaço Reservado para Número de Slide 3">
            <a:extLst>
              <a:ext uri="{FF2B5EF4-FFF2-40B4-BE49-F238E27FC236}">
                <a16:creationId xmlns:a16="http://schemas.microsoft.com/office/drawing/2014/main" id="{FEBCD4F4-7A31-464D-953B-5C2C90CA4F5D}"/>
              </a:ext>
            </a:extLst>
          </p:cNvPr>
          <p:cNvSpPr>
            <a:spLocks noGrp="1"/>
          </p:cNvSpPr>
          <p:nvPr>
            <p:ph type="sldNum" sz="quarter" idx="12"/>
          </p:nvPr>
        </p:nvSpPr>
        <p:spPr/>
        <p:txBody>
          <a:bodyPr/>
          <a:lstStyle/>
          <a:p>
            <a:fld id="{84A9FA74-9E50-F740-840A-3D4BF568DC85}" type="slidenum">
              <a:rPr lang="pt-BR" smtClean="0"/>
              <a:t>88</a:t>
            </a:fld>
            <a:endParaRPr lang="pt-BR"/>
          </a:p>
        </p:txBody>
      </p:sp>
    </p:spTree>
    <p:extLst>
      <p:ext uri="{BB962C8B-B14F-4D97-AF65-F5344CB8AC3E}">
        <p14:creationId xmlns:p14="http://schemas.microsoft.com/office/powerpoint/2010/main" val="100148622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C2D3D7-CC28-164F-8C60-BB88C619E1F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558EF05-6A95-754B-8586-F0D521AB7E6C}"/>
              </a:ext>
            </a:extLst>
          </p:cNvPr>
          <p:cNvSpPr>
            <a:spLocks noGrp="1"/>
          </p:cNvSpPr>
          <p:nvPr>
            <p:ph idx="1"/>
          </p:nvPr>
        </p:nvSpPr>
        <p:spPr/>
        <p:txBody>
          <a:bodyPr/>
          <a:lstStyle/>
          <a:p>
            <a:pPr marL="342900" lvl="0" indent="-342900" algn="just">
              <a:lnSpc>
                <a:spcPct val="150000"/>
              </a:lnSpc>
              <a:buFont typeface="Symbol" pitchFamily="2" charset="2"/>
              <a:buChar char=""/>
            </a:pPr>
            <a:r>
              <a:rPr lang="pt-BR" sz="1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Assustador como esse diálogo pode soar, milhões de pessoas vivendo nesses tempos modernos já decidiram que qualquer coisa que uma máquina de Turing não pode fazer não é relevante – nem para a ciência, nem para a vida delas, nem para a humanidade como um todo.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Eu temo, portanto, que o meu hipotético pesquisador da inteligência artificial não seja o único a expressar esse tipo de preconceito. </a:t>
            </a:r>
          </a:p>
          <a:p>
            <a:pPr marL="742950" lvl="1" indent="-285750" algn="just">
              <a:lnSpc>
                <a:spcPct val="150000"/>
              </a:lnSpc>
              <a:buFont typeface="Courier New" panose="02070309020205020404" pitchFamily="49" charset="0"/>
              <a:buChar char="o"/>
            </a:pPr>
            <a:r>
              <a:rPr lang="pt-BR" sz="1500" dirty="0">
                <a:solidFill>
                  <a:srgbClr val="000000"/>
                </a:solidFill>
                <a:effectLst/>
                <a:latin typeface="Calibri" panose="020F0502020204030204" pitchFamily="34" charset="0"/>
                <a:ea typeface="Calibri" panose="020F0502020204030204" pitchFamily="34" charset="0"/>
              </a:rPr>
              <a:t>Muito pior que chegar a essa conclusão, ultimamente tenho ficado cada vez mais alarmado com a possibilidade de que, ao estabelecermos uma relação tão próxima, bem como uma dependência tão profunda, para com os sistemas digitais, o nosso cérebro de primatas altamente adaptativos seja exposto ao grave risco de emular como essas máquinas funcionam</a:t>
            </a:r>
            <a:r>
              <a:rPr lang="pt-BR" sz="1500" b="1" dirty="0">
                <a:solidFill>
                  <a:srgbClr val="FF0000"/>
                </a:solidFill>
                <a:effectLst/>
                <a:latin typeface="Calibri" panose="020F0502020204030204" pitchFamily="34" charset="0"/>
                <a:ea typeface="Calibri" panose="020F0502020204030204" pitchFamily="34" charset="0"/>
              </a:rPr>
              <a:t>. </a:t>
            </a:r>
            <a:endParaRPr lang="pt-BR" sz="1500" dirty="0">
              <a:solidFill>
                <a:srgbClr val="000000"/>
              </a:solidFill>
              <a:effectLst/>
              <a:latin typeface="Calibri" panose="020F0502020204030204" pitchFamily="34" charset="0"/>
              <a:ea typeface="Calibri" panose="020F0502020204030204" pitchFamily="34" charset="0"/>
            </a:endParaRPr>
          </a:p>
          <a:p>
            <a:pPr marL="742950" lvl="1" indent="-285750" algn="just">
              <a:lnSpc>
                <a:spcPct val="150000"/>
              </a:lnSpc>
              <a:spcAft>
                <a:spcPts val="210"/>
              </a:spcAft>
              <a:buFont typeface="Courier New" panose="02070309020205020404" pitchFamily="49" charset="0"/>
              <a:buChar char="o"/>
            </a:pPr>
            <a:r>
              <a:rPr lang="pt-BR" sz="1500" b="1" dirty="0">
                <a:solidFill>
                  <a:srgbClr val="FF0000"/>
                </a:solidFill>
                <a:effectLst/>
                <a:latin typeface="Calibri" panose="020F0502020204030204" pitchFamily="34" charset="0"/>
                <a:ea typeface="Calibri" panose="020F0502020204030204" pitchFamily="34" charset="0"/>
              </a:rPr>
              <a:t>Essa é a razão pela qual acredito que haja uma crescente possibilidade de que, se essa tendência continuar, o Verdadeiro Criador de Tudo decaia progressivamente e se transforme em uma máquina digital biológica, condenando toda a nossa espécie a viver como zumbis de inteligência não mais que mediana.</a:t>
            </a:r>
            <a:endParaRPr lang="pt-BR" sz="1500" dirty="0">
              <a:solidFill>
                <a:srgbClr val="000000"/>
              </a:solidFill>
              <a:effectLst/>
              <a:latin typeface="Calibri" panose="020F0502020204030204" pitchFamily="34" charset="0"/>
              <a:ea typeface="Calibri" panose="020F0502020204030204" pitchFamily="34" charset="0"/>
            </a:endParaRPr>
          </a:p>
          <a:p>
            <a:endParaRPr lang="pt-BR" dirty="0"/>
          </a:p>
        </p:txBody>
      </p:sp>
      <p:sp>
        <p:nvSpPr>
          <p:cNvPr id="4" name="Espaço Reservado para Número de Slide 3">
            <a:extLst>
              <a:ext uri="{FF2B5EF4-FFF2-40B4-BE49-F238E27FC236}">
                <a16:creationId xmlns:a16="http://schemas.microsoft.com/office/drawing/2014/main" id="{8166E20F-469B-EB49-85BC-C4D76235A470}"/>
              </a:ext>
            </a:extLst>
          </p:cNvPr>
          <p:cNvSpPr>
            <a:spLocks noGrp="1"/>
          </p:cNvSpPr>
          <p:nvPr>
            <p:ph type="sldNum" sz="quarter" idx="12"/>
          </p:nvPr>
        </p:nvSpPr>
        <p:spPr/>
        <p:txBody>
          <a:bodyPr/>
          <a:lstStyle/>
          <a:p>
            <a:fld id="{84A9FA74-9E50-F740-840A-3D4BF568DC85}" type="slidenum">
              <a:rPr lang="pt-BR" smtClean="0"/>
              <a:t>89</a:t>
            </a:fld>
            <a:endParaRPr lang="pt-BR"/>
          </a:p>
        </p:txBody>
      </p:sp>
    </p:spTree>
    <p:extLst>
      <p:ext uri="{BB962C8B-B14F-4D97-AF65-F5344CB8AC3E}">
        <p14:creationId xmlns:p14="http://schemas.microsoft.com/office/powerpoint/2010/main" val="2108811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F6A0DC-18DF-D64D-82F0-65E9A7F80599}"/>
              </a:ext>
            </a:extLst>
          </p:cNvPr>
          <p:cNvSpPr>
            <a:spLocks noGrp="1"/>
          </p:cNvSpPr>
          <p:nvPr>
            <p:ph type="title"/>
          </p:nvPr>
        </p:nvSpPr>
        <p:spPr/>
        <p:txBody>
          <a:bodyPr>
            <a:normAutofit/>
          </a:bodyPr>
          <a:lstStyle/>
          <a:p>
            <a:pPr algn="ctr"/>
            <a:r>
              <a:rPr lang="pt-BR" sz="3200" b="1" dirty="0">
                <a:latin typeface="Times New Roman" panose="02020603050405020304" pitchFamily="18" charset="0"/>
                <a:cs typeface="Times New Roman" panose="02020603050405020304" pitchFamily="18" charset="0"/>
              </a:rPr>
              <a:t>Não basta juntar bilhões de bilhões de bits e aperta “</a:t>
            </a:r>
            <a:r>
              <a:rPr lang="pt-BR" sz="3200" b="1" dirty="0" err="1">
                <a:latin typeface="Times New Roman" panose="02020603050405020304" pitchFamily="18" charset="0"/>
                <a:cs typeface="Times New Roman" panose="02020603050405020304" pitchFamily="18" charset="0"/>
              </a:rPr>
              <a:t>on</a:t>
            </a:r>
            <a:r>
              <a:rPr lang="pt-BR" sz="3200" b="1" dirty="0">
                <a:latin typeface="Times New Roman" panose="02020603050405020304" pitchFamily="18" charset="0"/>
                <a:cs typeface="Times New Roman" panose="02020603050405020304" pitchFamily="18" charset="0"/>
              </a:rPr>
              <a:t>”, para termos um supercérebro digital</a:t>
            </a:r>
          </a:p>
        </p:txBody>
      </p:sp>
      <p:sp>
        <p:nvSpPr>
          <p:cNvPr id="3" name="Espaço Reservado para Conteúdo 2">
            <a:extLst>
              <a:ext uri="{FF2B5EF4-FFF2-40B4-BE49-F238E27FC236}">
                <a16:creationId xmlns:a16="http://schemas.microsoft.com/office/drawing/2014/main" id="{AD820812-5883-8640-9B8F-18887C7BE399}"/>
              </a:ext>
            </a:extLst>
          </p:cNvPr>
          <p:cNvSpPr>
            <a:spLocks noGrp="1"/>
          </p:cNvSpPr>
          <p:nvPr>
            <p:ph idx="1"/>
          </p:nvPr>
        </p:nvSpPr>
        <p:spPr/>
        <p:txBody>
          <a:bodyPr>
            <a:normAutofit lnSpcReduction="10000"/>
          </a:bodyPr>
          <a:lstStyle/>
          <a:p>
            <a:pPr algn="just">
              <a:lnSpc>
                <a:spcPct val="150000"/>
              </a:lnSpc>
            </a:pP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 vez de qualquer demonstração categórica, o que em geral é apresentado, sobretudo na última década, é um argumento quase pueril, como o que abriu este capítulo, defendendo a ideia de que, para reproduzir as capacidades mentais altamente complexas do cérebro, basta conectar bilhões de transistores criados à semelhança de neurônios energeticamente eficientes e depois apertar o botão “</a:t>
            </a:r>
            <a:r>
              <a:rPr lang="pt-BR"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on</a:t>
            </a:r>
            <a:r>
              <a:rPr lang="pt-BR"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endParaRPr lang="pt-BR" dirty="0"/>
          </a:p>
        </p:txBody>
      </p:sp>
      <p:sp>
        <p:nvSpPr>
          <p:cNvPr id="4" name="Espaço Reservado para Número de Slide 3">
            <a:extLst>
              <a:ext uri="{FF2B5EF4-FFF2-40B4-BE49-F238E27FC236}">
                <a16:creationId xmlns:a16="http://schemas.microsoft.com/office/drawing/2014/main" id="{B16AE209-E954-1442-A81C-2D12DFB32032}"/>
              </a:ext>
            </a:extLst>
          </p:cNvPr>
          <p:cNvSpPr>
            <a:spLocks noGrp="1"/>
          </p:cNvSpPr>
          <p:nvPr>
            <p:ph type="sldNum" sz="quarter" idx="12"/>
          </p:nvPr>
        </p:nvSpPr>
        <p:spPr/>
        <p:txBody>
          <a:bodyPr/>
          <a:lstStyle/>
          <a:p>
            <a:fld id="{84A9FA74-9E50-F740-840A-3D4BF568DC85}" type="slidenum">
              <a:rPr lang="pt-BR" smtClean="0"/>
              <a:t>9</a:t>
            </a:fld>
            <a:endParaRPr lang="pt-BR"/>
          </a:p>
        </p:txBody>
      </p:sp>
    </p:spTree>
    <p:extLst>
      <p:ext uri="{BB962C8B-B14F-4D97-AF65-F5344CB8AC3E}">
        <p14:creationId xmlns:p14="http://schemas.microsoft.com/office/powerpoint/2010/main" val="238893948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696C78-B5D7-CD47-A9D1-B5BF46A84A3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A00894E-A6B7-2F4A-BF6C-CF4CB384FCEE}"/>
              </a:ext>
            </a:extLst>
          </p:cNvPr>
          <p:cNvSpPr>
            <a:spLocks noGrp="1"/>
          </p:cNvSpPr>
          <p:nvPr>
            <p:ph idx="1"/>
          </p:nvPr>
        </p:nvSpPr>
        <p:spPr/>
        <p:txBody>
          <a:bodyPr/>
          <a:lstStyle/>
          <a:p>
            <a:endParaRPr lang="pt-BR"/>
          </a:p>
        </p:txBody>
      </p:sp>
      <p:sp>
        <p:nvSpPr>
          <p:cNvPr id="4" name="Espaço Reservado para Número de Slide 3">
            <a:extLst>
              <a:ext uri="{FF2B5EF4-FFF2-40B4-BE49-F238E27FC236}">
                <a16:creationId xmlns:a16="http://schemas.microsoft.com/office/drawing/2014/main" id="{60298E5B-AFB0-C040-A83B-4BF12BE19DCF}"/>
              </a:ext>
            </a:extLst>
          </p:cNvPr>
          <p:cNvSpPr>
            <a:spLocks noGrp="1"/>
          </p:cNvSpPr>
          <p:nvPr>
            <p:ph type="sldNum" sz="quarter" idx="12"/>
          </p:nvPr>
        </p:nvSpPr>
        <p:spPr/>
        <p:txBody>
          <a:bodyPr/>
          <a:lstStyle/>
          <a:p>
            <a:fld id="{84A9FA74-9E50-F740-840A-3D4BF568DC85}" type="slidenum">
              <a:rPr lang="pt-BR" smtClean="0"/>
              <a:t>90</a:t>
            </a:fld>
            <a:endParaRPr lang="pt-BR"/>
          </a:p>
        </p:txBody>
      </p:sp>
    </p:spTree>
    <p:extLst>
      <p:ext uri="{BB962C8B-B14F-4D97-AF65-F5344CB8AC3E}">
        <p14:creationId xmlns:p14="http://schemas.microsoft.com/office/powerpoint/2010/main" val="361038221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384</TotalTime>
  <Words>14073</Words>
  <Application>Microsoft Macintosh PowerPoint</Application>
  <PresentationFormat>Widescreen</PresentationFormat>
  <Paragraphs>539</Paragraphs>
  <Slides>90</Slides>
  <Notes>0</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90</vt:i4>
      </vt:variant>
    </vt:vector>
  </HeadingPairs>
  <TitlesOfParts>
    <vt:vector size="101" baseType="lpstr">
      <vt:lpstr>-webkit-standard</vt:lpstr>
      <vt:lpstr>Arial</vt:lpstr>
      <vt:lpstr>Calibri</vt:lpstr>
      <vt:lpstr>Calibri Light</vt:lpstr>
      <vt:lpstr>Courier New</vt:lpstr>
      <vt:lpstr>Helvetica Neue</vt:lpstr>
      <vt:lpstr>Symbol</vt:lpstr>
      <vt:lpstr>Times New Roman</vt:lpstr>
      <vt:lpstr>Wingdings</vt:lpstr>
      <vt:lpstr>.πI</vt:lpstr>
      <vt:lpstr>Tema do Office</vt:lpstr>
      <vt:lpstr>Psicanálise &amp; Desenvolvimento X.  Psicanálise e Neurociências  O desenvolvimento do cérebro e a criação da subjetividade humana </vt:lpstr>
      <vt:lpstr>A promessa sedutora... Incerta!</vt:lpstr>
      <vt:lpstr>Apresentação do PowerPoint</vt:lpstr>
      <vt:lpstr>Qual é o supercomputador mais rápido do mundo? (Top500 de novembro de 2022)</vt:lpstr>
      <vt:lpstr>Quanta energia o Frontier gasta para fazer suas operações?</vt:lpstr>
      <vt:lpstr>Apresentação do PowerPoint</vt:lpstr>
      <vt:lpstr>Triste ilusão! </vt:lpstr>
      <vt:lpstr>Gerou-se a esperança mítica de que, um dia,  os computadores digitais suplantarão o cérebro humano</vt:lpstr>
      <vt:lpstr>Não basta juntar bilhões de bilhões de bits e aperta “on”, para termos um supercérebro digital</vt:lpstr>
      <vt:lpstr>Não basta conectar bilhões:  isto é uma promessa impossível</vt:lpstr>
      <vt:lpstr>Nenhum sistema pode produzir algo mais complexo  do que ele mesmo!</vt:lpstr>
      <vt:lpstr>Matemáticos (Gödel; Chaitin) provaram que nenhum sistema  pode gerar algo mais complexo do que ele próprio</vt:lpstr>
      <vt:lpstr> Uma vez que o computador digital é, em geral, usado como o padrão de comparação, parece apropriado iniciarmos esta discussão retornando à origem histórica dessa máquina incrível.  </vt:lpstr>
      <vt:lpstr>PROBLEMAS COMPUTÁVEIS  E NÃO COMPUTÁVEIS</vt:lpstr>
      <vt:lpstr>Nenhum computador pode ultrapassar a capacidade de uma máquina de Turign  Sistemas biológicos complexos não podem ser redutíveis a máquinas de Turing</vt:lpstr>
      <vt:lpstr>As palavras são equívocas  Os bits são inequívocos</vt:lpstr>
      <vt:lpstr>Todavia, e se o impossível fosse possível conseguiríamos computadores (algoritmos) que teriam a capacidade de simular o cérebro animal</vt:lpstr>
      <vt:lpstr>O impossível: As máquina digitais suplantariam (ultrapassariam)  as capacidades mentais humanas “Se um problema não é solucionável por uma máquina de Turing,  ele também não é solucionável pela mente humana”.</vt:lpstr>
      <vt:lpstr>As máquinas cibernéticas  só podem reproduzir ações padronizáveis</vt:lpstr>
      <vt:lpstr>A proposta sedutora...  Que não pode entregar o que promete </vt:lpstr>
      <vt:lpstr>Se A não fosse A  então o ser humano poderia ser pensado como um aglomerado de bits</vt:lpstr>
      <vt:lpstr>Se as máquinas fossem inteligentes Se os seres humanos fossem máquinas Poderíamos criar máquinas que simulariam o ser humano</vt:lpstr>
      <vt:lpstr>Apresentação do PowerPoint</vt:lpstr>
      <vt:lpstr>O PRÓPRIO SHANON ERA CONTRÁRIO AO USO DE SUA TEORIA PARA OS SERES HUMANOS   (para os quais, toda informação, necessita  de significado, contexto, semântica, história, para ser utilizada)</vt:lpstr>
      <vt:lpstr>OS NEUROCIENTISTAS SABEM QUE É IMPOSSÍVEL REPLICAR O CÉREBRO HUMANO COM UMA MÁQUINA DE TURING...   OS SISTEMAS COMPLEXOS NÃO SÃO A SOMA DE SUAS PARTES  (pois envolvem propriedades globais, contexto, história,  dinâmicas de determinação recíproca considerando passado-presente-futuro)</vt:lpstr>
      <vt:lpstr>O CÉREBRO DE ANIMAIS SÃO SISTEMAS AUTOADAPTATIVOS COMPLEXOS</vt:lpstr>
      <vt:lpstr>O cérebro humano é um sistema autoadaptativo complexo</vt:lpstr>
      <vt:lpstr>Poincaré provou que nenhum sistema pode ser previsível (predito)  em função da análise de seus elementos individuais   (é necessário, para isto, informações que são para além dos elementos individuais) </vt:lpstr>
      <vt:lpstr>O CÉREBRO SE MODIFICA AO PROCESSAR INFORMAÇÕES (nele, o processamento da informação, como um todo, não distingue nem software do hardware, nem memória de processamento)</vt:lpstr>
      <vt:lpstr>Cérebros têm funcionamento diferentes de máquinas Cérebros funcionam com softwere e hardwere mutáveis Máquinas funcionam softwere e com hardwere imutáveis </vt:lpstr>
      <vt:lpstr>Sistemas vivos são dinâmicos e autoadaptativos (em seu sofwere e hardwere)  Máquinas não são sistemas vivos (tendo softwere e hardwere como dados fixos)</vt:lpstr>
      <vt:lpstr>POR QUE O CÉREBRO NÃO PODE SER REDUZIDO  A UMA MÁQUINA DE TURING?</vt:lpstr>
      <vt:lpstr>O nosso argumento evolucionário enfatiza a diferença primordial entre um organismo e um mecanismo, como um computador digital, que é frequentemente ignorada, a despeito do fato de que ela representa uma questão central no debate. </vt:lpstr>
      <vt:lpstr>A informação, numa máquina de Turing, é dirigida por uma fita ou input, independente do hardwere  Num cérebro, a informação faz parte do hardwere e é manipulada em em diversos níveis</vt:lpstr>
      <vt:lpstr>Num cérebro,  a informação depende do seu substrato e o modifica </vt:lpstr>
      <vt:lpstr>A teoria da incompletude de Gödel</vt:lpstr>
      <vt:lpstr>No cérebro humano,  a informação que fornece o sentido (Ginfo)  é, necessariamente,  dependente do seu substrato material, da sua sintaxe (Sinfo)</vt:lpstr>
      <vt:lpstr>A comunicação e o cuidado humano veiculam  uma sintaxe e um sentido,  que modificam dinamicamente o funcionamento dos cérebros</vt:lpstr>
      <vt:lpstr>Só sistemas orgânicos podem dar o sentido geral de processos integrados   Processos não integrados não podem dar um sentido orgânico</vt:lpstr>
      <vt:lpstr>Sistemas orgânicos se mantêm protegidos da entropia,  mantendo um equilíbrio termodinâmico sistemas orgânicos são instáveis e irreversíveis As máquinas de Turing são estáveis e reversíveis</vt:lpstr>
      <vt:lpstr>A evolução não pode ser reproduzida  (ela não é previsível nem reversível)</vt:lpstr>
      <vt:lpstr>Não é possível empregar modelos determinísticos e reversíveis  para produzir uma sequência de eventos aleatórios</vt:lpstr>
      <vt:lpstr>NãO HÁ ENGENHARIA REVERSA  PARA ALGO QUE AINDA NÃO FOI CONSTRUÍDO</vt:lpstr>
      <vt:lpstr>OUTROS ARGUMENTOS (MATEMÁTICOS E COMPUTACIONAIS)  QUE COMPROVAM A IMPOSSIBILIDADE DE UMA MÁQUINA DE TURING  REPLICAR O FUNCIONAMENTO DO CÉREBRO</vt:lpstr>
      <vt:lpstr>Um sistema formal  não pode provar completamente a si mesmo </vt:lpstr>
      <vt:lpstr>A mente humana pode provar completamente a si mesma  o repertório completo das atividades mentais humanas não pode ser reduzido a algoritmos rodando em um sistema digital porque essas habilidades são não computáveis.  </vt:lpstr>
      <vt:lpstr>SUMÁRIO DOS ARGUMENTOS mostrando porque o cérebro não pode ser simulável por uma Máquina de turing </vt:lpstr>
      <vt:lpstr>O funcionamento do cérebro (como um todo)  não pode ser entendido  se você não considera o todo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computabilidade</vt:lpstr>
      <vt:lpstr>Apresentação do PowerPoint</vt:lpstr>
      <vt:lpstr>Apresentação do PowerPoint</vt:lpstr>
      <vt:lpstr>comportamentos que só podem ser descritos na íntegra por funções não computáveis </vt:lpstr>
      <vt:lpstr>Apresentação do PowerPoint</vt:lpstr>
      <vt:lpstr>Apresentação do PowerPoint</vt:lpstr>
      <vt:lpstr>“máquina do oráculo”. </vt:lpstr>
      <vt:lpstr>Apresentação do PowerPoint</vt:lpstr>
      <vt:lpstr>Apresentação do PowerPoint</vt:lpstr>
      <vt:lpstr>Sistema integrado. </vt:lpstr>
      <vt:lpstr>Apresentação do PowerPoint</vt:lpstr>
      <vt:lpstr>Apresentação do PowerPoint</vt:lpstr>
      <vt:lpstr>OUTROS FATORES </vt:lpstr>
      <vt:lpstr>Apresentação do PowerPoint</vt:lpstr>
      <vt:lpstr>Apresentação do PowerPoint</vt:lpstr>
      <vt:lpstr>Apresentação do PowerPoint</vt:lpstr>
      <vt:lpstr>Apresentação do PowerPoint</vt:lpstr>
      <vt:lpstr>Apresentação do PowerPoint</vt:lpstr>
      <vt:lpstr>PROBLEMA NÃO TRATÁVEL  </vt:lpstr>
      <vt:lpstr>Apresentação do PowerPoint</vt:lpstr>
      <vt:lpstr>Apresentação do PowerPoint</vt:lpstr>
      <vt:lpstr>Apresentação do PowerPoint</vt:lpstr>
      <vt:lpstr>Apresentação do PowerPoint</vt:lpstr>
      <vt:lpstr>Apresentação do PowerPoint</vt:lpstr>
      <vt:lpstr>A IMPOSSIBILIDSADE DE SIMULAÇÃO DIGITAL DO CÉREBRO </vt:lpstr>
      <vt:lpstr>Apresentação do PowerPoint</vt:lpstr>
      <vt:lpstr>CONCLUSÕES FINAIS </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Psicanálise &amp; Desenvolvimento X Psicanálise e Neurociências </dc:title>
  <dc:creator>Leopoldo Fulgencio</dc:creator>
  <cp:lastModifiedBy>Leopoldo Fulgencio</cp:lastModifiedBy>
  <cp:revision>21</cp:revision>
  <dcterms:created xsi:type="dcterms:W3CDTF">2024-10-31T19:13:43Z</dcterms:created>
  <dcterms:modified xsi:type="dcterms:W3CDTF">2025-02-18T17:49:07Z</dcterms:modified>
</cp:coreProperties>
</file>