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47"/>
  </p:notesMasterIdLst>
  <p:sldIdLst>
    <p:sldId id="256" r:id="rId2"/>
    <p:sldId id="260" r:id="rId3"/>
    <p:sldId id="259" r:id="rId4"/>
    <p:sldId id="288" r:id="rId5"/>
    <p:sldId id="261" r:id="rId6"/>
    <p:sldId id="307" r:id="rId7"/>
    <p:sldId id="308" r:id="rId8"/>
    <p:sldId id="309" r:id="rId9"/>
    <p:sldId id="310" r:id="rId10"/>
    <p:sldId id="262" r:id="rId11"/>
    <p:sldId id="317" r:id="rId12"/>
    <p:sldId id="267" r:id="rId13"/>
    <p:sldId id="311" r:id="rId14"/>
    <p:sldId id="263" r:id="rId15"/>
    <p:sldId id="312" r:id="rId16"/>
    <p:sldId id="318" r:id="rId17"/>
    <p:sldId id="313" r:id="rId18"/>
    <p:sldId id="270" r:id="rId19"/>
    <p:sldId id="271" r:id="rId20"/>
    <p:sldId id="326" r:id="rId21"/>
    <p:sldId id="272" r:id="rId22"/>
    <p:sldId id="264" r:id="rId23"/>
    <p:sldId id="320" r:id="rId24"/>
    <p:sldId id="273" r:id="rId25"/>
    <p:sldId id="322" r:id="rId26"/>
    <p:sldId id="324" r:id="rId27"/>
    <p:sldId id="274" r:id="rId28"/>
    <p:sldId id="325" r:id="rId29"/>
    <p:sldId id="277" r:id="rId30"/>
    <p:sldId id="328" r:id="rId31"/>
    <p:sldId id="276" r:id="rId32"/>
    <p:sldId id="329" r:id="rId33"/>
    <p:sldId id="331" r:id="rId34"/>
    <p:sldId id="275" r:id="rId35"/>
    <p:sldId id="278" r:id="rId36"/>
    <p:sldId id="335" r:id="rId37"/>
    <p:sldId id="334" r:id="rId38"/>
    <p:sldId id="279" r:id="rId39"/>
    <p:sldId id="333" r:id="rId40"/>
    <p:sldId id="337" r:id="rId41"/>
    <p:sldId id="280" r:id="rId42"/>
    <p:sldId id="336" r:id="rId43"/>
    <p:sldId id="340" r:id="rId44"/>
    <p:sldId id="281" r:id="rId45"/>
    <p:sldId id="286" r:id="rId46"/>
  </p:sldIdLst>
  <p:sldSz cx="9144000" cy="6858000" type="screen4x3"/>
  <p:notesSz cx="6858000" cy="9144000"/>
  <p:defaultTextStyle>
    <a:defPPr>
      <a:defRPr lang="pt-BR"/>
    </a:defPPr>
    <a:lvl1pPr algn="ctr" rtl="0" eaLnBrk="0" fontAlgn="base" hangingPunct="0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FF"/>
    <a:srgbClr val="996633"/>
    <a:srgbClr val="808000"/>
    <a:srgbClr val="669900"/>
    <a:srgbClr val="666633"/>
    <a:srgbClr val="FFCC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 autoAdjust="0"/>
    <p:restoredTop sz="94711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2A704D5-49C8-432F-8F8E-1DB1586852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0894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5539E9-7AAE-4C52-96FF-D5A91FDEC955}" type="slidenum">
              <a:rPr lang="pt-BR"/>
              <a:pPr/>
              <a:t>1</a:t>
            </a:fld>
            <a:endParaRPr lang="pt-BR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035007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C3A626-00E3-494D-BD3C-AA6918BCA869}" type="slidenum">
              <a:rPr lang="pt-BR"/>
              <a:pPr/>
              <a:t>10</a:t>
            </a:fld>
            <a:endParaRPr lang="pt-BR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606076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371C68-1295-4CF7-BEE6-1B8382AD2DE1}" type="slidenum">
              <a:rPr lang="pt-BR"/>
              <a:pPr/>
              <a:t>11</a:t>
            </a:fld>
            <a:endParaRPr lang="pt-BR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8464896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EB24E9-1057-4981-B9F0-E989F8892A7F}" type="slidenum">
              <a:rPr lang="pt-BR"/>
              <a:pPr/>
              <a:t>12</a:t>
            </a:fld>
            <a:endParaRPr lang="pt-BR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282510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23FAD2-BAC4-4504-B38D-1BDE4CFB2896}" type="slidenum">
              <a:rPr lang="pt-BR"/>
              <a:pPr/>
              <a:t>13</a:t>
            </a:fld>
            <a:endParaRPr lang="pt-BR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1026498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4DC3B1-0385-4EDF-ACB0-0114D04CEB47}" type="slidenum">
              <a:rPr lang="pt-BR"/>
              <a:pPr/>
              <a:t>14</a:t>
            </a:fld>
            <a:endParaRPr lang="pt-BR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0588607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24BC01-B080-4206-A655-3CACCA4BE574}" type="slidenum">
              <a:rPr lang="pt-BR"/>
              <a:pPr/>
              <a:t>15</a:t>
            </a:fld>
            <a:endParaRPr lang="pt-BR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1292642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3B8BB9-7F65-4260-B816-C673A524FB25}" type="slidenum">
              <a:rPr lang="pt-BR"/>
              <a:pPr/>
              <a:t>16</a:t>
            </a:fld>
            <a:endParaRPr lang="pt-BR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5299992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C0D1BD-B2D3-4473-BBB2-B996489ADC5B}" type="slidenum">
              <a:rPr lang="pt-BR"/>
              <a:pPr/>
              <a:t>17</a:t>
            </a:fld>
            <a:endParaRPr lang="pt-BR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5599213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2372AF-8211-4A75-8D89-8BB1B246F71B}" type="slidenum">
              <a:rPr lang="pt-BR"/>
              <a:pPr/>
              <a:t>18</a:t>
            </a:fld>
            <a:endParaRPr lang="pt-BR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5646219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E8ED08-A220-4B95-AA75-FCCF650DB0A4}" type="slidenum">
              <a:rPr lang="pt-BR"/>
              <a:pPr/>
              <a:t>19</a:t>
            </a:fld>
            <a:endParaRPr lang="pt-BR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339837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D8683-AEAD-4DDD-8A13-171E1EE27DB4}" type="slidenum">
              <a:rPr lang="pt-BR"/>
              <a:pPr/>
              <a:t>2</a:t>
            </a:fld>
            <a:endParaRPr lang="pt-BR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9336858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39ED2C-5D81-4003-9F11-BC14A8C10847}" type="slidenum">
              <a:rPr lang="pt-BR"/>
              <a:pPr/>
              <a:t>20</a:t>
            </a:fld>
            <a:endParaRPr lang="pt-B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8903159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D16FEC-7DA0-425F-A1E0-51705A8337A7}" type="slidenum">
              <a:rPr lang="pt-BR"/>
              <a:pPr/>
              <a:t>21</a:t>
            </a:fld>
            <a:endParaRPr lang="pt-BR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8783374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D93452-6EE4-4FC5-A9CD-20000DA87ABA}" type="slidenum">
              <a:rPr lang="pt-BR"/>
              <a:pPr/>
              <a:t>22</a:t>
            </a:fld>
            <a:endParaRPr lang="pt-BR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5700893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43B226-B408-45B2-9C18-E236CAA652BA}" type="slidenum">
              <a:rPr lang="pt-BR"/>
              <a:pPr/>
              <a:t>23</a:t>
            </a:fld>
            <a:endParaRPr lang="pt-BR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9830816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46CD75-74CD-4F83-BEBE-2C3457C67DAF}" type="slidenum">
              <a:rPr lang="pt-BR"/>
              <a:pPr/>
              <a:t>24</a:t>
            </a:fld>
            <a:endParaRPr lang="pt-BR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7297012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06D69E-2E4D-4DD0-874A-A8DDD709794F}" type="slidenum">
              <a:rPr lang="pt-BR"/>
              <a:pPr/>
              <a:t>25</a:t>
            </a:fld>
            <a:endParaRPr lang="pt-B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  <p:extLst>
      <p:ext uri="{BB962C8B-B14F-4D97-AF65-F5344CB8AC3E}">
        <p14:creationId xmlns:p14="http://schemas.microsoft.com/office/powerpoint/2010/main" val="23853162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4730C-17AC-4DD5-9468-D1BF4B74D41C}" type="slidenum">
              <a:rPr lang="pt-BR"/>
              <a:pPr/>
              <a:t>26</a:t>
            </a:fld>
            <a:endParaRPr lang="pt-BR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  <p:extLst>
      <p:ext uri="{BB962C8B-B14F-4D97-AF65-F5344CB8AC3E}">
        <p14:creationId xmlns:p14="http://schemas.microsoft.com/office/powerpoint/2010/main" val="31348095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84702E-055F-4110-B912-FD74AD948855}" type="slidenum">
              <a:rPr lang="pt-BR"/>
              <a:pPr/>
              <a:t>27</a:t>
            </a:fld>
            <a:endParaRPr lang="pt-BR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2880561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1C0A7F-7AB2-4736-9A50-20F547BB77C8}" type="slidenum">
              <a:rPr lang="pt-BR"/>
              <a:pPr/>
              <a:t>28</a:t>
            </a:fld>
            <a:endParaRPr lang="pt-BR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7656433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3A862E-AB90-496A-828D-3055CA8E1E62}" type="slidenum">
              <a:rPr lang="pt-BR"/>
              <a:pPr/>
              <a:t>29</a:t>
            </a:fld>
            <a:endParaRPr lang="pt-BR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962690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9611B9-9610-42D1-8958-5B73A7250812}" type="slidenum">
              <a:rPr lang="pt-BR"/>
              <a:pPr/>
              <a:t>3</a:t>
            </a:fld>
            <a:endParaRPr lang="pt-BR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52038214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76E76B-CCE8-40E0-9F82-C29A17B82048}" type="slidenum">
              <a:rPr lang="pt-BR"/>
              <a:pPr/>
              <a:t>30</a:t>
            </a:fld>
            <a:endParaRPr lang="pt-BR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1158303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D8C363-517E-419A-B373-A203F8779CEA}" type="slidenum">
              <a:rPr lang="pt-BR"/>
              <a:pPr/>
              <a:t>31</a:t>
            </a:fld>
            <a:endParaRPr lang="pt-BR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37859542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D421AC-C58E-4CE7-8F2E-8416EA2CB195}" type="slidenum">
              <a:rPr lang="pt-BR"/>
              <a:pPr/>
              <a:t>32</a:t>
            </a:fld>
            <a:endParaRPr lang="pt-B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  <p:extLst>
      <p:ext uri="{BB962C8B-B14F-4D97-AF65-F5344CB8AC3E}">
        <p14:creationId xmlns:p14="http://schemas.microsoft.com/office/powerpoint/2010/main" val="295815437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AE99AB-951D-496F-96E7-F2F92A6606FB}" type="slidenum">
              <a:rPr lang="pt-BR"/>
              <a:pPr/>
              <a:t>33</a:t>
            </a:fld>
            <a:endParaRPr lang="pt-BR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42325152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676239-5A8C-42F6-8FD7-F1FED1F117CD}" type="slidenum">
              <a:rPr lang="pt-BR"/>
              <a:pPr/>
              <a:t>34</a:t>
            </a:fld>
            <a:endParaRPr lang="pt-BR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60231355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C9040-3877-4F56-9334-4ED9308FC449}" type="slidenum">
              <a:rPr lang="pt-BR"/>
              <a:pPr/>
              <a:t>35</a:t>
            </a:fld>
            <a:endParaRPr lang="pt-BR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45647035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72AE01-C1A6-4396-88C6-55F42A73EF09}" type="slidenum">
              <a:rPr lang="pt-BR"/>
              <a:pPr/>
              <a:t>36</a:t>
            </a:fld>
            <a:endParaRPr lang="pt-BR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79509319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0ECCE3-5D5F-450F-9901-80C087320F11}" type="slidenum">
              <a:rPr lang="pt-BR"/>
              <a:pPr/>
              <a:t>37</a:t>
            </a:fld>
            <a:endParaRPr lang="pt-BR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32484042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DE3C18-5FD4-41CF-8896-F4961F695A13}" type="slidenum">
              <a:rPr lang="pt-BR"/>
              <a:pPr/>
              <a:t>38</a:t>
            </a:fld>
            <a:endParaRPr lang="pt-BR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91734599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A5F4CA-45EC-41D4-90BE-A6AE13B3F88C}" type="slidenum">
              <a:rPr lang="pt-BR"/>
              <a:pPr/>
              <a:t>39</a:t>
            </a:fld>
            <a:endParaRPr lang="pt-BR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903120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888E4D-309A-42CA-AAA7-1BCD07AFBD3C}" type="slidenum">
              <a:rPr lang="pt-BR"/>
              <a:pPr/>
              <a:t>4</a:t>
            </a:fld>
            <a:endParaRPr lang="pt-BR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4687148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22CB87-FA05-4354-AD94-1CA241E87A8E}" type="slidenum">
              <a:rPr lang="pt-BR"/>
              <a:pPr/>
              <a:t>40</a:t>
            </a:fld>
            <a:endParaRPr lang="pt-BR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9040806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CFBD74-313E-4745-9945-7566239D6E51}" type="slidenum">
              <a:rPr lang="pt-BR"/>
              <a:pPr/>
              <a:t>41</a:t>
            </a:fld>
            <a:endParaRPr lang="pt-BR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74043885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C9E5B-CA16-4300-B6BB-AF6CA4996B1C}" type="slidenum">
              <a:rPr lang="pt-BR"/>
              <a:pPr/>
              <a:t>42</a:t>
            </a:fld>
            <a:endParaRPr lang="pt-BR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23860828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808538-28E8-4BCD-B984-B67E60A89E60}" type="slidenum">
              <a:rPr lang="pt-BR"/>
              <a:pPr/>
              <a:t>43</a:t>
            </a:fld>
            <a:endParaRPr lang="pt-BR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7310222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7C321-89DB-4631-936F-FEC739FC7050}" type="slidenum">
              <a:rPr lang="pt-BR"/>
              <a:pPr/>
              <a:t>44</a:t>
            </a:fld>
            <a:endParaRPr lang="pt-BR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16087801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DB3F54-1FCB-421A-9195-309E28EA76DD}" type="slidenum">
              <a:rPr lang="pt-BR"/>
              <a:pPr/>
              <a:t>45</a:t>
            </a:fld>
            <a:endParaRPr lang="pt-BR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763264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603C88-26AA-4090-85E5-8029D491A6E9}" type="slidenum">
              <a:rPr lang="pt-BR"/>
              <a:pPr/>
              <a:t>5</a:t>
            </a:fld>
            <a:endParaRPr lang="pt-BR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874528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807553-B0A7-44CF-8288-A4896877492A}" type="slidenum">
              <a:rPr lang="pt-BR"/>
              <a:pPr/>
              <a:t>6</a:t>
            </a:fld>
            <a:endParaRPr lang="pt-BR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436108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7436F7-9BCA-4385-94B5-910E916EFA56}" type="slidenum">
              <a:rPr lang="pt-BR"/>
              <a:pPr/>
              <a:t>7</a:t>
            </a:fld>
            <a:endParaRPr lang="pt-BR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169227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FD4AD7-F92C-425F-8BB3-BD862F98D29B}" type="slidenum">
              <a:rPr lang="pt-BR"/>
              <a:pPr/>
              <a:t>8</a:t>
            </a:fld>
            <a:endParaRPr lang="pt-BR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689102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E90E32-5610-427A-8CE2-52F03EB723DE}" type="slidenum">
              <a:rPr lang="pt-BR"/>
              <a:pPr/>
              <a:t>9</a:t>
            </a:fld>
            <a:endParaRPr lang="pt-BR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73868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pt-BR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  <a:defRPr/>
                </a:pP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  <a:defRPr/>
                </a:pP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  <a:defRPr/>
                </a:pP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6861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862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78B6C3-CF67-4C1A-8FE8-C61EB7B15D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C86DF-CCEC-4056-B053-4BF878408E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22392-51F4-4C1D-B4F8-B10A51D065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E16A4-99F3-41F6-97B2-236E43526A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3FBBA-9FF3-44A8-BCFD-B1AA254967F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E521F-7002-4D15-BD49-47C122B0D9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D5F49-5CCC-45C6-A510-3728CC79808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1AA05-7DFE-4839-B2A4-D1EFAAA16A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93D91-077A-4B14-BA4B-0C2DAB5799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75021-70FF-4026-94EF-6E035C49EF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52EC9-057D-4ECC-BA32-384674F3F9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B8A1A-E336-46BC-908F-44AE0A7FB7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6758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pt-BR" sz="2400" b="0">
                <a:latin typeface="Times New Roman" pitchFamily="18" charset="0"/>
              </a:endParaRPr>
            </a:p>
          </p:txBody>
        </p:sp>
        <p:grpSp>
          <p:nvGrpSpPr>
            <p:cNvPr id="2058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6758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  <a:defRPr/>
                </a:pP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6759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6759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000" b="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75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000" b="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759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 b="0" smtClean="0"/>
            </a:lvl1pPr>
          </a:lstStyle>
          <a:p>
            <a:pPr>
              <a:defRPr/>
            </a:pPr>
            <a:fld id="{C1DB00B7-03FB-4C3A-99E1-B2CF1E4790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1295400" y="1524000"/>
            <a:ext cx="72390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628775"/>
            <a:ext cx="7061200" cy="1849438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32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Estudos epidemiológicos</a:t>
            </a:r>
            <a:endParaRPr lang="pt-BR" sz="3200" dirty="0" smtClean="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4100" name="Text Box 19"/>
          <p:cNvSpPr txBox="1">
            <a:spLocks noChangeArrowheads="1"/>
          </p:cNvSpPr>
          <p:nvPr/>
        </p:nvSpPr>
        <p:spPr bwMode="auto">
          <a:xfrm>
            <a:off x="6156325" y="5438775"/>
            <a:ext cx="2519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pt-BR" sz="1800"/>
              <a:t>Prof. Altacílio Nunes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18487" cy="56165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pt-BR" sz="3200" b="1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Estudo Transversal - </a:t>
            </a:r>
            <a:r>
              <a:rPr lang="pt-BR" sz="2300" smtClean="0"/>
              <a:t>(seccional,corte-transversal,vertical, pontual ou  prevalência)</a:t>
            </a:r>
          </a:p>
          <a:p>
            <a:pPr lvl="1" algn="just" eaLnBrk="1" hangingPunct="1">
              <a:lnSpc>
                <a:spcPct val="15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3000" smtClean="0"/>
              <a:t> </a:t>
            </a:r>
            <a:r>
              <a:rPr lang="pt-BR" b="1" smtClean="0"/>
              <a:t>[causa e efeito] ou [exposição ao fator e doença] são investigados ao mesmo tempo. </a:t>
            </a:r>
          </a:p>
          <a:p>
            <a:pPr lvl="1" algn="just" eaLnBrk="1" hangingPunct="1">
              <a:lnSpc>
                <a:spcPct val="15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b="1" smtClean="0"/>
              <a:t>Na análise de dados é que se saberá quem são os “expostos” e “não-expostos” e quem são os “doentes” e sadios”.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62188"/>
            <a:ext cx="85344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250825" y="765175"/>
            <a:ext cx="5976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pt-BR" sz="3600">
                <a:latin typeface="Arial Black" pitchFamily="34" charset="0"/>
              </a:rPr>
              <a:t>Estudo transversal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77813"/>
            <a:ext cx="7772400" cy="1143000"/>
          </a:xfrm>
        </p:spPr>
        <p:txBody>
          <a:bodyPr/>
          <a:lstStyle/>
          <a:p>
            <a:pPr eaLnBrk="1" hangingPunct="1"/>
            <a:r>
              <a:rPr lang="pt-BR" sz="2800" i="1" smtClean="0">
                <a:solidFill>
                  <a:srgbClr val="003300"/>
                </a:solidFill>
                <a:latin typeface="Arial Black" pitchFamily="34" charset="0"/>
              </a:rPr>
              <a:t>Delineamento de pesquisas epidemiológicas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066800" y="1628775"/>
            <a:ext cx="7608888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pt-BR" sz="2400" u="sng">
                <a:effectLst>
                  <a:outerShdw blurRad="38100" dist="38100" dir="2700000" algn="tl">
                    <a:srgbClr val="FFFFFF"/>
                  </a:outerShdw>
                </a:effectLst>
              </a:rPr>
              <a:t>Desenho de um Estudo Transversal</a:t>
            </a:r>
            <a:endParaRPr lang="pt-BR" sz="2400"/>
          </a:p>
          <a:p>
            <a:pPr algn="l">
              <a:defRPr/>
            </a:pPr>
            <a:endParaRPr lang="pt-BR" sz="2400" b="0">
              <a:latin typeface="Times New Roman" pitchFamily="18" charset="0"/>
            </a:endParaRPr>
          </a:p>
          <a:p>
            <a:pPr algn="l">
              <a:defRPr/>
            </a:pPr>
            <a:endParaRPr lang="pt-BR" sz="2400" b="0">
              <a:latin typeface="Times New Roman" pitchFamily="18" charset="0"/>
            </a:endParaRPr>
          </a:p>
          <a:p>
            <a:pPr algn="l">
              <a:defRPr/>
            </a:pPr>
            <a:endParaRPr lang="pt-BR" sz="2400" b="0">
              <a:latin typeface="Times New Roman" pitchFamily="18" charset="0"/>
            </a:endParaRPr>
          </a:p>
          <a:p>
            <a:pPr algn="l">
              <a:defRPr/>
            </a:pPr>
            <a:endParaRPr lang="pt-BR" sz="2400" b="0">
              <a:latin typeface="Times New Roman" pitchFamily="18" charset="0"/>
            </a:endParaRPr>
          </a:p>
          <a:p>
            <a:pPr algn="l">
              <a:defRPr/>
            </a:pPr>
            <a:endParaRPr lang="pt-BR" sz="2400" b="0">
              <a:latin typeface="Times New Roman" pitchFamily="18" charset="0"/>
            </a:endParaRPr>
          </a:p>
          <a:p>
            <a:pPr algn="l">
              <a:defRPr/>
            </a:pPr>
            <a:endParaRPr lang="pt-BR" sz="2400" b="0">
              <a:latin typeface="Times New Roman" pitchFamily="18" charset="0"/>
            </a:endParaRPr>
          </a:p>
        </p:txBody>
      </p:sp>
      <p:sp>
        <p:nvSpPr>
          <p:cNvPr id="16388" name="Oval 5"/>
          <p:cNvSpPr>
            <a:spLocks noChangeArrowheads="1"/>
          </p:cNvSpPr>
          <p:nvPr/>
        </p:nvSpPr>
        <p:spPr bwMode="auto">
          <a:xfrm>
            <a:off x="4140200" y="2565400"/>
            <a:ext cx="1871663" cy="1092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6389" name="Group 19"/>
          <p:cNvGrpSpPr>
            <a:grpSpLocks/>
          </p:cNvGrpSpPr>
          <p:nvPr/>
        </p:nvGrpSpPr>
        <p:grpSpPr bwMode="auto">
          <a:xfrm>
            <a:off x="1547813" y="2997200"/>
            <a:ext cx="7056437" cy="2519363"/>
            <a:chOff x="930" y="1888"/>
            <a:chExt cx="4445" cy="1587"/>
          </a:xfrm>
        </p:grpSpPr>
        <p:sp>
          <p:nvSpPr>
            <p:cNvPr id="16390" name="Oval 6"/>
            <p:cNvSpPr>
              <a:spLocks noChangeArrowheads="1"/>
            </p:cNvSpPr>
            <p:nvPr/>
          </p:nvSpPr>
          <p:spPr bwMode="auto">
            <a:xfrm>
              <a:off x="2880" y="1888"/>
              <a:ext cx="517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pt-BR" sz="2400">
                  <a:latin typeface="Arial Narrow" pitchFamily="34" charset="0"/>
                </a:rPr>
                <a:t>População</a:t>
              </a:r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1344" y="2688"/>
              <a:ext cx="36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>
              <a:off x="1344" y="268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>
              <a:off x="5040" y="26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>
              <a:off x="2640" y="268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395" name="Line 11"/>
            <p:cNvSpPr>
              <a:spLocks noChangeShapeType="1"/>
            </p:cNvSpPr>
            <p:nvPr/>
          </p:nvSpPr>
          <p:spPr bwMode="auto">
            <a:xfrm>
              <a:off x="3878" y="270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396" name="Rectangle 12"/>
            <p:cNvSpPr>
              <a:spLocks noChangeArrowheads="1"/>
            </p:cNvSpPr>
            <p:nvPr/>
          </p:nvSpPr>
          <p:spPr bwMode="auto">
            <a:xfrm>
              <a:off x="930" y="3022"/>
              <a:ext cx="771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pt-BR" sz="1400">
                  <a:latin typeface="Arial Narrow" pitchFamily="34" charset="0"/>
                </a:rPr>
                <a:t>Expostos</a:t>
              </a:r>
            </a:p>
            <a:p>
              <a:pPr>
                <a:spcBef>
                  <a:spcPct val="0"/>
                </a:spcBef>
              </a:pPr>
              <a:r>
                <a:rPr lang="pt-BR" sz="1400">
                  <a:latin typeface="Arial Narrow" pitchFamily="34" charset="0"/>
                </a:rPr>
                <a:t>doentes</a:t>
              </a:r>
            </a:p>
            <a:p>
              <a:pPr>
                <a:spcBef>
                  <a:spcPct val="0"/>
                </a:spcBef>
              </a:pPr>
              <a:r>
                <a:rPr lang="pt-BR" sz="1400">
                  <a:latin typeface="Arial Narrow" pitchFamily="34" charset="0"/>
                </a:rPr>
                <a:t>  (a)</a:t>
              </a:r>
            </a:p>
          </p:txBody>
        </p:sp>
        <p:sp>
          <p:nvSpPr>
            <p:cNvPr id="16397" name="Rectangle 13"/>
            <p:cNvSpPr>
              <a:spLocks noChangeArrowheads="1"/>
            </p:cNvSpPr>
            <p:nvPr/>
          </p:nvSpPr>
          <p:spPr bwMode="auto">
            <a:xfrm>
              <a:off x="2200" y="3022"/>
              <a:ext cx="771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pt-BR" sz="1400">
                  <a:latin typeface="Arial Narrow" pitchFamily="34" charset="0"/>
                </a:rPr>
                <a:t>Expostos</a:t>
              </a:r>
            </a:p>
            <a:p>
              <a:pPr>
                <a:spcBef>
                  <a:spcPct val="0"/>
                </a:spcBef>
              </a:pPr>
              <a:r>
                <a:rPr lang="pt-BR" sz="1400">
                  <a:latin typeface="Arial Narrow" pitchFamily="34" charset="0"/>
                </a:rPr>
                <a:t> não doentes</a:t>
              </a:r>
            </a:p>
            <a:p>
              <a:pPr>
                <a:spcBef>
                  <a:spcPct val="0"/>
                </a:spcBef>
              </a:pPr>
              <a:r>
                <a:rPr lang="pt-BR" sz="1400">
                  <a:latin typeface="Arial Narrow" pitchFamily="34" charset="0"/>
                </a:rPr>
                <a:t>(b</a:t>
              </a:r>
              <a:r>
                <a:rPr lang="pt-BR" sz="1400" b="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16398" name="Rectangle 14"/>
            <p:cNvSpPr>
              <a:spLocks noChangeArrowheads="1"/>
            </p:cNvSpPr>
            <p:nvPr/>
          </p:nvSpPr>
          <p:spPr bwMode="auto">
            <a:xfrm>
              <a:off x="3515" y="3022"/>
              <a:ext cx="771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pt-BR" sz="1400">
                  <a:latin typeface="Arial Narrow" pitchFamily="34" charset="0"/>
                </a:rPr>
                <a:t>Não expostos</a:t>
              </a:r>
            </a:p>
            <a:p>
              <a:pPr>
                <a:spcBef>
                  <a:spcPct val="0"/>
                </a:spcBef>
              </a:pPr>
              <a:r>
                <a:rPr lang="pt-BR" sz="1400">
                  <a:latin typeface="Arial Narrow" pitchFamily="34" charset="0"/>
                </a:rPr>
                <a:t>doentes</a:t>
              </a:r>
            </a:p>
            <a:p>
              <a:pPr>
                <a:spcBef>
                  <a:spcPct val="0"/>
                </a:spcBef>
              </a:pPr>
              <a:r>
                <a:rPr lang="pt-BR" sz="1400">
                  <a:latin typeface="Arial Narrow" pitchFamily="34" charset="0"/>
                </a:rPr>
                <a:t> (c)</a:t>
              </a:r>
            </a:p>
          </p:txBody>
        </p:sp>
        <p:sp>
          <p:nvSpPr>
            <p:cNvPr id="16399" name="Rectangle 15"/>
            <p:cNvSpPr>
              <a:spLocks noChangeArrowheads="1"/>
            </p:cNvSpPr>
            <p:nvPr/>
          </p:nvSpPr>
          <p:spPr bwMode="auto">
            <a:xfrm>
              <a:off x="4649" y="3022"/>
              <a:ext cx="726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pt-BR" sz="1400">
                  <a:latin typeface="Arial Narrow" pitchFamily="34" charset="0"/>
                </a:rPr>
                <a:t>Não expostos</a:t>
              </a:r>
            </a:p>
            <a:p>
              <a:pPr>
                <a:spcBef>
                  <a:spcPct val="0"/>
                </a:spcBef>
              </a:pPr>
              <a:r>
                <a:rPr lang="pt-BR" sz="1400">
                  <a:latin typeface="Arial Narrow" pitchFamily="34" charset="0"/>
                </a:rPr>
                <a:t>Nãodoentes</a:t>
              </a:r>
            </a:p>
            <a:p>
              <a:pPr>
                <a:spcBef>
                  <a:spcPct val="0"/>
                </a:spcBef>
              </a:pPr>
              <a:r>
                <a:rPr lang="pt-BR" sz="1400">
                  <a:latin typeface="Arial Narrow" pitchFamily="34" charset="0"/>
                </a:rPr>
                <a:t>(d)</a:t>
              </a:r>
            </a:p>
          </p:txBody>
        </p:sp>
        <p:sp>
          <p:nvSpPr>
            <p:cNvPr id="16400" name="Line 17"/>
            <p:cNvSpPr>
              <a:spLocks noChangeShapeType="1"/>
            </p:cNvSpPr>
            <p:nvPr/>
          </p:nvSpPr>
          <p:spPr bwMode="auto">
            <a:xfrm>
              <a:off x="3168" y="216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i="1" smtClean="0">
                <a:solidFill>
                  <a:srgbClr val="003300"/>
                </a:solidFill>
                <a:latin typeface="Arial Black" pitchFamily="34" charset="0"/>
              </a:rPr>
              <a:t>Delineamento de pesquisas epidemiológicas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827088" y="1484313"/>
            <a:ext cx="769620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pt-BR" sz="2400"/>
              <a:t> </a:t>
            </a:r>
            <a:r>
              <a:rPr lang="pt-BR" sz="240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TABELA PARA A ANÁLISE DE DADOS</a:t>
            </a:r>
            <a:endParaRPr lang="pt-BR" sz="2400">
              <a:solidFill>
                <a:srgbClr val="CC6600"/>
              </a:solidFill>
            </a:endParaRPr>
          </a:p>
          <a:p>
            <a:pPr algn="l">
              <a:defRPr/>
            </a:pPr>
            <a:r>
              <a:rPr lang="pt-BR" sz="2400" b="0"/>
              <a:t>____________________________________________</a:t>
            </a:r>
          </a:p>
          <a:p>
            <a:pPr algn="l">
              <a:lnSpc>
                <a:spcPct val="55000"/>
              </a:lnSpc>
              <a:defRPr/>
            </a:pPr>
            <a:r>
              <a:rPr lang="pt-BR" sz="2400"/>
              <a:t>   Exposição	    	 </a:t>
            </a:r>
            <a:r>
              <a:rPr lang="pt-BR" sz="2400" u="sng"/>
              <a:t>Doença    </a:t>
            </a:r>
          </a:p>
          <a:p>
            <a:pPr algn="l">
              <a:lnSpc>
                <a:spcPct val="55000"/>
              </a:lnSpc>
              <a:defRPr/>
            </a:pPr>
            <a:r>
              <a:rPr lang="pt-BR" sz="2400"/>
              <a:t>   ao fator	    Sim		Não	    Prevalência</a:t>
            </a:r>
          </a:p>
          <a:p>
            <a:pPr algn="l">
              <a:lnSpc>
                <a:spcPct val="55000"/>
              </a:lnSpc>
              <a:defRPr/>
            </a:pPr>
            <a:endParaRPr lang="pt-BR" sz="2400"/>
          </a:p>
          <a:p>
            <a:pPr algn="l">
              <a:lnSpc>
                <a:spcPct val="55000"/>
              </a:lnSpc>
              <a:defRPr/>
            </a:pPr>
            <a:r>
              <a:rPr lang="pt-BR" sz="2400" b="0"/>
              <a:t>    </a:t>
            </a:r>
            <a:r>
              <a:rPr lang="pt-BR" sz="2400"/>
              <a:t>Sim	</a:t>
            </a:r>
            <a:r>
              <a:rPr lang="pt-BR" sz="2400" b="0"/>
              <a:t>	      a		   b	     </a:t>
            </a:r>
            <a:r>
              <a:rPr lang="pt-BR" sz="2000">
                <a:solidFill>
                  <a:srgbClr val="CC6600"/>
                </a:solidFill>
              </a:rPr>
              <a:t>PE	     </a:t>
            </a:r>
            <a:r>
              <a:rPr lang="pt-BR" sz="2400">
                <a:solidFill>
                  <a:srgbClr val="CC6600"/>
                </a:solidFill>
              </a:rPr>
              <a:t>a/ a+b</a:t>
            </a:r>
          </a:p>
          <a:p>
            <a:pPr algn="l">
              <a:lnSpc>
                <a:spcPct val="55000"/>
              </a:lnSpc>
              <a:defRPr/>
            </a:pPr>
            <a:r>
              <a:rPr lang="pt-BR" sz="2400" b="0"/>
              <a:t>    </a:t>
            </a:r>
            <a:r>
              <a:rPr lang="pt-BR" sz="2400"/>
              <a:t>Não	</a:t>
            </a:r>
            <a:r>
              <a:rPr lang="pt-BR" sz="2400" b="0"/>
              <a:t>	      c		   d	     </a:t>
            </a:r>
            <a:r>
              <a:rPr lang="pt-BR" sz="2000">
                <a:solidFill>
                  <a:srgbClr val="CC6600"/>
                </a:solidFill>
              </a:rPr>
              <a:t>PNE    </a:t>
            </a:r>
            <a:r>
              <a:rPr lang="pt-BR" sz="2400">
                <a:solidFill>
                  <a:srgbClr val="CC6600"/>
                </a:solidFill>
              </a:rPr>
              <a:t>c/ c+d</a:t>
            </a:r>
          </a:p>
          <a:p>
            <a:pPr algn="l">
              <a:defRPr/>
            </a:pPr>
            <a:r>
              <a:rPr lang="pt-BR" sz="2400" b="0"/>
              <a:t>____________________________________________</a:t>
            </a:r>
          </a:p>
          <a:p>
            <a:pPr algn="l">
              <a:defRPr/>
            </a:pPr>
            <a:r>
              <a:rPr lang="pt-BR" sz="2400"/>
              <a:t>   Total	</a:t>
            </a:r>
            <a:r>
              <a:rPr lang="pt-BR" sz="2400" b="0"/>
              <a:t>    a + c	b + d			N  ____________________________________________</a:t>
            </a:r>
          </a:p>
          <a:p>
            <a:pPr algn="l">
              <a:defRPr/>
            </a:pPr>
            <a:r>
              <a:rPr lang="pt-BR" sz="2400" b="0"/>
              <a:t>Razão de prevalência (RP) = PE/PNE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400" i="1" smtClean="0">
                <a:solidFill>
                  <a:srgbClr val="003300"/>
                </a:solidFill>
                <a:latin typeface="Arial Black" pitchFamily="34" charset="0"/>
              </a:rPr>
              <a:t>Delineamento de pesquisas epidemiológicas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63650" y="1677988"/>
            <a:ext cx="7053263" cy="47037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1800" b="1" u="sng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Estudo Transversal:</a:t>
            </a:r>
            <a:r>
              <a:rPr lang="pt-BR" sz="1800" b="1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1800" dirty="0" smtClean="0"/>
              <a:t>Positividade para o </a:t>
            </a:r>
            <a:r>
              <a:rPr lang="pt-BR" sz="1800" i="1" dirty="0" smtClean="0"/>
              <a:t>S. </a:t>
            </a:r>
            <a:r>
              <a:rPr lang="pt-BR" sz="1800" i="1" dirty="0" err="1" smtClean="0"/>
              <a:t>mansoni</a:t>
            </a:r>
            <a:r>
              <a:rPr lang="pt-BR" sz="1800" i="1" dirty="0" smtClean="0"/>
              <a:t> </a:t>
            </a:r>
            <a:r>
              <a:rPr lang="pt-BR" sz="1800" dirty="0" smtClean="0"/>
              <a:t>de acordo com a </a:t>
            </a:r>
            <a:r>
              <a:rPr lang="pt-BR" sz="1800" dirty="0" err="1" smtClean="0"/>
              <a:t>freqüência</a:t>
            </a:r>
            <a:r>
              <a:rPr lang="pt-BR" sz="1800" dirty="0" smtClean="0"/>
              <a:t> de contatos com águas naturais, </a:t>
            </a:r>
            <a:r>
              <a:rPr lang="pt-BR" sz="1800" dirty="0" err="1" smtClean="0"/>
              <a:t>Tuparecê</a:t>
            </a:r>
            <a:r>
              <a:rPr lang="pt-BR" sz="1800" dirty="0" smtClean="0"/>
              <a:t> (MG), 1981.</a:t>
            </a:r>
            <a:endParaRPr lang="pt-BR" sz="1800" i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1400" dirty="0" smtClean="0">
                <a:solidFill>
                  <a:srgbClr val="FF6600"/>
                </a:solidFill>
              </a:rPr>
              <a:t>_______________________________________________________</a:t>
            </a:r>
            <a:endParaRPr lang="pt-BR" sz="1400" dirty="0" smtClean="0"/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600" b="1" dirty="0" err="1" smtClean="0"/>
              <a:t>Freqüência</a:t>
            </a:r>
            <a:r>
              <a:rPr lang="pt-BR" sz="1600" b="1" dirty="0" smtClean="0"/>
              <a:t> de contato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600" b="1" dirty="0" smtClean="0"/>
              <a:t>com</a:t>
            </a:r>
            <a:r>
              <a:rPr lang="pt-BR" sz="1800" b="1" dirty="0" smtClean="0"/>
              <a:t>  </a:t>
            </a:r>
            <a:r>
              <a:rPr lang="pt-BR" sz="1600" b="1" dirty="0" smtClean="0"/>
              <a:t>água</a:t>
            </a:r>
            <a:r>
              <a:rPr lang="pt-BR" sz="1800" b="1" dirty="0" smtClean="0"/>
              <a:t>	      </a:t>
            </a:r>
            <a:r>
              <a:rPr lang="pt-BR" sz="1800" b="1" u="sng" dirty="0" smtClean="0"/>
              <a:t>Esquistossomose </a:t>
            </a:r>
            <a:r>
              <a:rPr lang="pt-BR" sz="1800" b="1" u="sng" dirty="0" err="1" smtClean="0"/>
              <a:t>mansoni</a:t>
            </a:r>
            <a:endParaRPr lang="pt-BR" sz="1800" b="1" u="sng" dirty="0" smtClean="0"/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 smtClean="0"/>
              <a:t>                                    Sim		Não	Total	</a:t>
            </a:r>
            <a:r>
              <a:rPr lang="pt-BR" sz="1800" b="1" dirty="0" err="1" smtClean="0"/>
              <a:t>Prev</a:t>
            </a:r>
            <a:r>
              <a:rPr lang="pt-BR" sz="1800" b="1" dirty="0" smtClean="0"/>
              <a:t>(%)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endParaRPr lang="pt-BR" sz="1800" b="1" dirty="0" smtClean="0"/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 smtClean="0"/>
              <a:t>  Diária</a:t>
            </a:r>
            <a:r>
              <a:rPr lang="pt-BR" sz="1800" dirty="0" smtClean="0"/>
              <a:t>	                    183		  185	 368	  49,7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 smtClean="0"/>
              <a:t>  Ocasional</a:t>
            </a:r>
            <a:r>
              <a:rPr lang="pt-BR" sz="1800" dirty="0" smtClean="0"/>
              <a:t>	      128		  200	 328	  39,0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dirty="0" smtClean="0"/>
              <a:t>_____________________________________________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 smtClean="0"/>
              <a:t>  Total	</a:t>
            </a:r>
            <a:r>
              <a:rPr lang="pt-BR" sz="1800" dirty="0" smtClean="0"/>
              <a:t>	      311		 385	696	 44,68  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dirty="0" smtClean="0"/>
              <a:t>_____________________________________________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400" b="1" dirty="0" smtClean="0"/>
              <a:t>Razão de Prevalência: 1,27 (IC95%: 1,12 – 2,20)  -  Fonte: Goulart 2000.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i="1" smtClean="0">
                <a:solidFill>
                  <a:srgbClr val="003300"/>
                </a:solidFill>
                <a:latin typeface="Arial Black" pitchFamily="34" charset="0"/>
              </a:rPr>
              <a:t>Delineamento de pesquisas epidemiológicas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63650" y="1677988"/>
            <a:ext cx="7053263" cy="470376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pt-BR" sz="2400" b="1" smtClean="0">
                <a:solidFill>
                  <a:srgbClr val="CC6600"/>
                </a:solidFill>
              </a:rPr>
              <a:t>Estudos transversais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pt-BR" sz="2200" b="1" smtClean="0"/>
              <a:t>Vantagens:</a:t>
            </a:r>
          </a:p>
          <a:p>
            <a:pPr eaLnBrk="1" hangingPunct="1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000" b="1" smtClean="0"/>
              <a:t>Baixo custo</a:t>
            </a:r>
          </a:p>
          <a:p>
            <a:pPr eaLnBrk="1" hangingPunct="1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000" b="1" smtClean="0"/>
              <a:t>Alto potencial descritivo </a:t>
            </a:r>
            <a:r>
              <a:rPr lang="pt-BR" sz="1600" b="1" smtClean="0"/>
              <a:t>(importante em planejamentos)</a:t>
            </a:r>
          </a:p>
          <a:p>
            <a:pPr eaLnBrk="1" hangingPunct="1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000" b="1" smtClean="0"/>
              <a:t>Simplicidade analítica</a:t>
            </a:r>
          </a:p>
          <a:p>
            <a:pPr eaLnBrk="1" hangingPunct="1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Ø"/>
            </a:pPr>
            <a:endParaRPr lang="pt-BR" sz="2000" b="1" smtClean="0"/>
          </a:p>
          <a:p>
            <a:pPr eaLnBrk="1" hangingPunct="1">
              <a:lnSpc>
                <a:spcPct val="120000"/>
              </a:lnSpc>
              <a:buClr>
                <a:srgbClr val="FF6600"/>
              </a:buClr>
              <a:buFont typeface="Wingdings" pitchFamily="2" charset="2"/>
              <a:buNone/>
            </a:pPr>
            <a:r>
              <a:rPr lang="pt-BR" sz="2200" b="1" smtClean="0"/>
              <a:t>Problemas:</a:t>
            </a:r>
          </a:p>
          <a:p>
            <a:pPr eaLnBrk="1" hangingPunct="1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000" b="1" smtClean="0"/>
              <a:t>Vulnerável a viéses</a:t>
            </a:r>
          </a:p>
          <a:p>
            <a:pPr eaLnBrk="1" hangingPunct="1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000" b="1" smtClean="0"/>
              <a:t>Baixo poder analítico </a:t>
            </a:r>
            <a:r>
              <a:rPr lang="pt-BR" sz="1600" b="1" smtClean="0"/>
              <a:t>(inadequados para inferências causais)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260350"/>
            <a:ext cx="7772400" cy="576263"/>
          </a:xfrm>
        </p:spPr>
        <p:txBody>
          <a:bodyPr/>
          <a:lstStyle/>
          <a:p>
            <a:pPr eaLnBrk="1" hangingPunct="1"/>
            <a:r>
              <a:rPr lang="pt-BR" sz="3200" b="1" smtClean="0">
                <a:solidFill>
                  <a:schemeClr val="tx1"/>
                </a:solidFill>
                <a:latin typeface="Arial Black" pitchFamily="34" charset="0"/>
              </a:rPr>
              <a:t>Estudos transversais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375" y="879475"/>
            <a:ext cx="86868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15888"/>
            <a:ext cx="7772400" cy="863600"/>
          </a:xfrm>
        </p:spPr>
        <p:txBody>
          <a:bodyPr/>
          <a:lstStyle/>
          <a:p>
            <a:pPr eaLnBrk="1" hangingPunct="1"/>
            <a:r>
              <a:rPr lang="pt-BR" smtClean="0">
                <a:latin typeface="Arial Black" pitchFamily="34" charset="0"/>
              </a:rPr>
              <a:t>Estudos ecológicos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0" y="1576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755650" y="1616075"/>
          <a:ext cx="7416800" cy="476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4" imgW="9829833" imgH="6502651" progId="Unknown">
                  <p:embed/>
                </p:oleObj>
              </mc:Choice>
              <mc:Fallback>
                <p:oleObj r:id="rId4" imgW="9829833" imgH="6502651" progId="Unknown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616075"/>
                        <a:ext cx="7416800" cy="476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827088" y="6515100"/>
            <a:ext cx="151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endParaRPr lang="pt-BR" sz="1800" b="0"/>
          </a:p>
        </p:txBody>
      </p:sp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755650" y="6394450"/>
            <a:ext cx="1943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pt-BR" sz="1200" b="0"/>
              <a:t>Klein et al, 1995</a:t>
            </a:r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757238" y="981075"/>
            <a:ext cx="73437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pt-BR" b="0"/>
              <a:t>Correlação entre consumo de dieta gordurosa (g/dia) e taxa de mortalidade (por 100.000) ajustada pela idade em mulheres em 39 países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85788"/>
            <a:ext cx="7988300" cy="5507037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pt-BR" b="1" u="sng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Estudo de caso-controle</a:t>
            </a:r>
            <a:r>
              <a:rPr lang="pt-BR" smtClean="0"/>
              <a:t> - a investigação parte do “efeito” para chegar às possíveis “causas”</a:t>
            </a:r>
          </a:p>
          <a:p>
            <a:pPr lvl="1" algn="just" eaLnBrk="1" hangingPunct="1">
              <a:lnSpc>
                <a:spcPct val="15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800" b="1" smtClean="0">
                <a:latin typeface="Arial Narrow" pitchFamily="34" charset="0"/>
              </a:rPr>
              <a:t>pesquisa etiológica, retrospectiva, após o evento;</a:t>
            </a:r>
          </a:p>
          <a:p>
            <a:pPr lvl="1" algn="just" eaLnBrk="1" hangingPunct="1">
              <a:lnSpc>
                <a:spcPct val="15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800" b="1" smtClean="0">
                <a:latin typeface="Arial Narrow" pitchFamily="34" charset="0"/>
              </a:rPr>
              <a:t>as pessoas que têm uma doença (os casos) e as pessoas sem a doença (os controles), são estudadas em busca de exposição a  fatores de risco.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404813"/>
            <a:ext cx="8132763" cy="5472112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 typeface="Wingdings" pitchFamily="2" charset="2"/>
              <a:buNone/>
              <a:defRPr/>
            </a:pPr>
            <a:r>
              <a:rPr lang="pt-BR" b="1" u="sng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Delineamento de um estudo de caso-controle</a:t>
            </a:r>
          </a:p>
          <a:p>
            <a:pPr lvl="1" eaLnBrk="1" hangingPunct="1">
              <a:lnSpc>
                <a:spcPct val="14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800" b="1" smtClean="0">
                <a:latin typeface="Arial Narrow" pitchFamily="34" charset="0"/>
              </a:rPr>
              <a:t>Seleção da população com as características  que possibilitem a investigação exposição-doença;</a:t>
            </a:r>
          </a:p>
          <a:p>
            <a:pPr lvl="1" eaLnBrk="1" hangingPunct="1">
              <a:lnSpc>
                <a:spcPct val="14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800" b="1" smtClean="0">
                <a:latin typeface="Arial Narrow" pitchFamily="34" charset="0"/>
              </a:rPr>
              <a:t>Escolha rigorosa dos casos e controles</a:t>
            </a:r>
          </a:p>
          <a:p>
            <a:pPr lvl="1" eaLnBrk="1" hangingPunct="1">
              <a:lnSpc>
                <a:spcPct val="14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800" b="1" smtClean="0">
                <a:latin typeface="Arial Narrow" pitchFamily="34" charset="0"/>
              </a:rPr>
              <a:t>Verificação do nível de exposição de cada participante</a:t>
            </a:r>
          </a:p>
          <a:p>
            <a:pPr lvl="1" eaLnBrk="1" hangingPunct="1">
              <a:lnSpc>
                <a:spcPct val="14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800" b="1" smtClean="0">
                <a:latin typeface="Arial Narrow" pitchFamily="34" charset="0"/>
              </a:rPr>
              <a:t>Análise dos dados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400" i="1" smtClean="0">
                <a:solidFill>
                  <a:srgbClr val="003300"/>
                </a:solidFill>
                <a:latin typeface="Arial Black" pitchFamily="34" charset="0"/>
              </a:rPr>
              <a:t>Delineamento de pesquisas epidemiológicas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3175" y="1828800"/>
            <a:ext cx="7340600" cy="4119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b="1" u="sng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Principais desenhos</a:t>
            </a:r>
            <a:endParaRPr lang="pt-BR" smtClean="0">
              <a:solidFill>
                <a:srgbClr val="CC6600"/>
              </a:solidFill>
            </a:endParaRPr>
          </a:p>
          <a:p>
            <a:pPr lvl="1" eaLnBrk="1" hangingPunct="1"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300" b="1" smtClean="0"/>
              <a:t>1. Estudo de Caso/Série de Casos </a:t>
            </a:r>
            <a:r>
              <a:rPr lang="pt-BR" sz="1700" b="1" smtClean="0"/>
              <a:t>(Descritivo)</a:t>
            </a:r>
          </a:p>
          <a:p>
            <a:pPr lvl="1" eaLnBrk="1" hangingPunct="1"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300" b="1" smtClean="0">
                <a:solidFill>
                  <a:schemeClr val="accent2"/>
                </a:solidFill>
              </a:rPr>
              <a:t>2. Transversal</a:t>
            </a:r>
          </a:p>
          <a:p>
            <a:pPr lvl="1" eaLnBrk="1" hangingPunct="1"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300" b="1" smtClean="0"/>
              <a:t>3. Ecológico</a:t>
            </a:r>
          </a:p>
          <a:p>
            <a:pPr lvl="1" eaLnBrk="1" hangingPunct="1"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300" b="1" smtClean="0">
                <a:solidFill>
                  <a:schemeClr val="accent2"/>
                </a:solidFill>
              </a:rPr>
              <a:t>4. Caso-controle</a:t>
            </a:r>
          </a:p>
          <a:p>
            <a:pPr lvl="1" eaLnBrk="1" hangingPunct="1"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300" b="1" smtClean="0"/>
              <a:t>5. Coorte</a:t>
            </a:r>
          </a:p>
          <a:p>
            <a:pPr lvl="1" eaLnBrk="1" hangingPunct="1"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300" b="1" smtClean="0"/>
              <a:t>6. Ensaio Clínico Randomizado</a:t>
            </a:r>
          </a:p>
        </p:txBody>
      </p:sp>
      <p:grpSp>
        <p:nvGrpSpPr>
          <p:cNvPr id="6148" name="Group 11"/>
          <p:cNvGrpSpPr>
            <a:grpSpLocks/>
          </p:cNvGrpSpPr>
          <p:nvPr/>
        </p:nvGrpSpPr>
        <p:grpSpPr bwMode="auto">
          <a:xfrm>
            <a:off x="4140200" y="2708275"/>
            <a:ext cx="4968875" cy="2393950"/>
            <a:chOff x="2608" y="1706"/>
            <a:chExt cx="3130" cy="1508"/>
          </a:xfrm>
        </p:grpSpPr>
        <p:sp>
          <p:nvSpPr>
            <p:cNvPr id="6149" name="AutoShape 4"/>
            <p:cNvSpPr>
              <a:spLocks/>
            </p:cNvSpPr>
            <p:nvPr/>
          </p:nvSpPr>
          <p:spPr bwMode="auto">
            <a:xfrm>
              <a:off x="2608" y="1706"/>
              <a:ext cx="576" cy="1104"/>
            </a:xfrm>
            <a:prstGeom prst="rightBrace">
              <a:avLst>
                <a:gd name="adj1" fmla="val 15972"/>
                <a:gd name="adj2" fmla="val 50000"/>
              </a:avLst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50" name="Text Box 5"/>
            <p:cNvSpPr txBox="1">
              <a:spLocks noChangeArrowheads="1"/>
            </p:cNvSpPr>
            <p:nvPr/>
          </p:nvSpPr>
          <p:spPr bwMode="auto">
            <a:xfrm>
              <a:off x="3184" y="2042"/>
              <a:ext cx="13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1800">
                  <a:latin typeface="Arial Narrow" pitchFamily="34" charset="0"/>
                </a:rPr>
                <a:t>Estudos Observacionais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6151" name="Text Box 6"/>
            <p:cNvSpPr txBox="1">
              <a:spLocks noChangeArrowheads="1"/>
            </p:cNvSpPr>
            <p:nvPr/>
          </p:nvSpPr>
          <p:spPr bwMode="auto">
            <a:xfrm>
              <a:off x="4192" y="2810"/>
              <a:ext cx="86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1800">
                  <a:latin typeface="Arial Narrow" pitchFamily="34" charset="0"/>
                </a:rPr>
                <a:t>Estudos de intervenção</a:t>
              </a:r>
            </a:p>
          </p:txBody>
        </p:sp>
        <p:sp>
          <p:nvSpPr>
            <p:cNvPr id="6152" name="AutoShape 7"/>
            <p:cNvSpPr>
              <a:spLocks/>
            </p:cNvSpPr>
            <p:nvPr/>
          </p:nvSpPr>
          <p:spPr bwMode="auto">
            <a:xfrm>
              <a:off x="4144" y="2858"/>
              <a:ext cx="48" cy="336"/>
            </a:xfrm>
            <a:prstGeom prst="rightBrace">
              <a:avLst>
                <a:gd name="adj1" fmla="val 58333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53" name="AutoShape 8"/>
            <p:cNvSpPr>
              <a:spLocks/>
            </p:cNvSpPr>
            <p:nvPr/>
          </p:nvSpPr>
          <p:spPr bwMode="auto">
            <a:xfrm>
              <a:off x="4768" y="1706"/>
              <a:ext cx="672" cy="1488"/>
            </a:xfrm>
            <a:prstGeom prst="rightBrace">
              <a:avLst>
                <a:gd name="adj1" fmla="val 18452"/>
                <a:gd name="adj2" fmla="val 50000"/>
              </a:avLst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54" name="Text Box 9"/>
            <p:cNvSpPr txBox="1">
              <a:spLocks noChangeArrowheads="1"/>
            </p:cNvSpPr>
            <p:nvPr/>
          </p:nvSpPr>
          <p:spPr bwMode="auto">
            <a:xfrm>
              <a:off x="5097" y="1797"/>
              <a:ext cx="641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>
                  <a:latin typeface="Arial Narrow" pitchFamily="34" charset="0"/>
                </a:rPr>
                <a:t>Estudos Analíticos</a:t>
              </a:r>
              <a:endParaRPr lang="pt-BR" b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04200" cy="56880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b="1" u="sng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Delineamento de um estudo de caso-controle</a:t>
            </a:r>
          </a:p>
          <a:p>
            <a:pPr lvl="1" eaLnBrk="1" hangingPunct="1">
              <a:lnSpc>
                <a:spcPct val="130000"/>
              </a:lnSpc>
              <a:buClr>
                <a:srgbClr val="FF6600"/>
              </a:buClr>
              <a:buFont typeface="Wingdings" pitchFamily="2" charset="2"/>
              <a:buNone/>
              <a:defRPr/>
            </a:pPr>
            <a:r>
              <a:rPr lang="pt-BR" sz="2800" b="1" smtClean="0">
                <a:latin typeface="Arial Narrow" pitchFamily="34" charset="0"/>
              </a:rPr>
              <a:t>Subtipos</a:t>
            </a:r>
          </a:p>
          <a:p>
            <a:pPr lvl="1" eaLnBrk="1" hangingPunct="1">
              <a:lnSpc>
                <a:spcPct val="130000"/>
              </a:lnSpc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pt-BR" sz="2800" b="1" smtClean="0">
                <a:latin typeface="Arial Narrow" pitchFamily="34" charset="0"/>
              </a:rPr>
              <a:t>	Quanto à seleção de grupos</a:t>
            </a:r>
          </a:p>
          <a:p>
            <a:pPr lvl="1" eaLnBrk="1" hangingPunct="1">
              <a:lnSpc>
                <a:spcPct val="13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800" b="1" smtClean="0">
                <a:latin typeface="Arial Narrow" pitchFamily="34" charset="0"/>
              </a:rPr>
              <a:t>		Pareados</a:t>
            </a:r>
          </a:p>
          <a:p>
            <a:pPr lvl="1" eaLnBrk="1" hangingPunct="1">
              <a:lnSpc>
                <a:spcPct val="13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800" b="1" smtClean="0">
                <a:latin typeface="Arial Narrow" pitchFamily="34" charset="0"/>
              </a:rPr>
              <a:t>		Não pareados</a:t>
            </a:r>
          </a:p>
          <a:p>
            <a:pPr lvl="1" eaLnBrk="1" hangingPunct="1">
              <a:lnSpc>
                <a:spcPct val="130000"/>
              </a:lnSpc>
              <a:buClr>
                <a:srgbClr val="FF6600"/>
              </a:buClr>
              <a:buFont typeface="Wingdings" pitchFamily="2" charset="2"/>
              <a:buNone/>
              <a:defRPr/>
            </a:pPr>
            <a:r>
              <a:rPr lang="pt-BR" sz="2800" b="1" smtClean="0">
                <a:latin typeface="Arial Narrow" pitchFamily="34" charset="0"/>
              </a:rPr>
              <a:t>	Quanto à origem dos casos</a:t>
            </a:r>
          </a:p>
          <a:p>
            <a:pPr lvl="1" eaLnBrk="1" hangingPunct="1">
              <a:lnSpc>
                <a:spcPct val="13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800" b="1" smtClean="0">
                <a:latin typeface="Arial Narrow" pitchFamily="34" charset="0"/>
              </a:rPr>
              <a:t>			Casos prevalentes</a:t>
            </a:r>
          </a:p>
          <a:p>
            <a:pPr lvl="1" eaLnBrk="1" hangingPunct="1">
              <a:lnSpc>
                <a:spcPct val="13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800" b="1" smtClean="0">
                <a:latin typeface="Arial Narrow" pitchFamily="34" charset="0"/>
              </a:rPr>
              <a:t>			Casos incidentes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18487" cy="59769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3200" b="1" u="sng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Desenho de um estudo de caso-controle</a:t>
            </a:r>
          </a:p>
          <a:p>
            <a:pPr eaLnBrk="1" hangingPunct="1">
              <a:defRPr/>
            </a:pPr>
            <a:endParaRPr lang="pt-BR" sz="3200" smtClean="0">
              <a:solidFill>
                <a:srgbClr val="CC6600"/>
              </a:solidFill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914400" y="3200400"/>
            <a:ext cx="914400" cy="27051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pt-BR"/>
          </a:p>
          <a:p>
            <a:pPr algn="l"/>
            <a:endParaRPr lang="pt-BR"/>
          </a:p>
          <a:p>
            <a:pPr algn="l"/>
            <a:r>
              <a:rPr lang="pt-BR"/>
              <a:t>Análise de Dados</a:t>
            </a:r>
          </a:p>
          <a:p>
            <a:pPr algn="l"/>
            <a:endParaRPr lang="pt-BR"/>
          </a:p>
          <a:p>
            <a:pPr algn="l"/>
            <a:endParaRPr lang="pt-BR"/>
          </a:p>
          <a:p>
            <a:pPr algn="l"/>
            <a:endParaRPr lang="pt-BR" sz="1800"/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2819400" y="3124200"/>
            <a:ext cx="16002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400"/>
              <a:t>Expostos</a:t>
            </a:r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2819400" y="3810000"/>
            <a:ext cx="1676400" cy="76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200"/>
              <a:t>Não - Expostos</a:t>
            </a:r>
          </a:p>
        </p:txBody>
      </p:sp>
      <p:sp>
        <p:nvSpPr>
          <p:cNvPr id="24582" name="Text Box 8"/>
          <p:cNvSpPr txBox="1">
            <a:spLocks noChangeArrowheads="1"/>
          </p:cNvSpPr>
          <p:nvPr/>
        </p:nvSpPr>
        <p:spPr bwMode="auto">
          <a:xfrm>
            <a:off x="2819400" y="4876800"/>
            <a:ext cx="16764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400"/>
              <a:t>Expostos</a:t>
            </a:r>
            <a:endParaRPr lang="pt-BR" sz="2400" b="0">
              <a:latin typeface="Times New Roman" pitchFamily="18" charset="0"/>
            </a:endParaRPr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2819400" y="5486400"/>
            <a:ext cx="1600200" cy="76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200"/>
              <a:t>Não - Expostos</a:t>
            </a:r>
            <a:endParaRPr lang="pt-BR" sz="2200" b="0">
              <a:latin typeface="Times New Roman" pitchFamily="18" charset="0"/>
            </a:endParaRPr>
          </a:p>
        </p:txBody>
      </p:sp>
      <p:sp>
        <p:nvSpPr>
          <p:cNvPr id="24584" name="Line 10"/>
          <p:cNvSpPr>
            <a:spLocks noChangeShapeType="1"/>
          </p:cNvSpPr>
          <p:nvPr/>
        </p:nvSpPr>
        <p:spPr bwMode="auto">
          <a:xfrm flipH="1">
            <a:off x="1905000" y="3429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85" name="Line 11"/>
          <p:cNvSpPr>
            <a:spLocks noChangeShapeType="1"/>
          </p:cNvSpPr>
          <p:nvPr/>
        </p:nvSpPr>
        <p:spPr bwMode="auto">
          <a:xfrm flipH="1">
            <a:off x="1905000" y="4191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86" name="Line 12"/>
          <p:cNvSpPr>
            <a:spLocks noChangeShapeType="1"/>
          </p:cNvSpPr>
          <p:nvPr/>
        </p:nvSpPr>
        <p:spPr bwMode="auto">
          <a:xfrm flipH="1">
            <a:off x="1828800" y="5029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87" name="Line 15"/>
          <p:cNvSpPr>
            <a:spLocks noChangeShapeType="1"/>
          </p:cNvSpPr>
          <p:nvPr/>
        </p:nvSpPr>
        <p:spPr bwMode="auto">
          <a:xfrm flipH="1">
            <a:off x="1905000" y="5715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88" name="Text Box 16"/>
          <p:cNvSpPr txBox="1">
            <a:spLocks noChangeArrowheads="1"/>
          </p:cNvSpPr>
          <p:nvPr/>
        </p:nvSpPr>
        <p:spPr bwMode="auto">
          <a:xfrm>
            <a:off x="4876800" y="3200400"/>
            <a:ext cx="1981200" cy="1158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000"/>
              <a:t>Doentes</a:t>
            </a:r>
          </a:p>
          <a:p>
            <a:pPr algn="l"/>
            <a:r>
              <a:rPr lang="pt-BR" sz="2000"/>
              <a:t>Grupos de Casos</a:t>
            </a:r>
          </a:p>
        </p:txBody>
      </p:sp>
      <p:sp>
        <p:nvSpPr>
          <p:cNvPr id="24589" name="Text Box 17"/>
          <p:cNvSpPr txBox="1">
            <a:spLocks noChangeArrowheads="1"/>
          </p:cNvSpPr>
          <p:nvPr/>
        </p:nvSpPr>
        <p:spPr bwMode="auto">
          <a:xfrm>
            <a:off x="4953000" y="5181600"/>
            <a:ext cx="1905000" cy="1158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000"/>
              <a:t>Não-Doentes</a:t>
            </a:r>
          </a:p>
          <a:p>
            <a:pPr algn="l"/>
            <a:r>
              <a:rPr lang="pt-BR" sz="2000"/>
              <a:t>Grupo de Controles</a:t>
            </a:r>
          </a:p>
        </p:txBody>
      </p:sp>
      <p:sp>
        <p:nvSpPr>
          <p:cNvPr id="24590" name="Oval 18"/>
          <p:cNvSpPr>
            <a:spLocks noChangeArrowheads="1"/>
          </p:cNvSpPr>
          <p:nvPr/>
        </p:nvSpPr>
        <p:spPr bwMode="auto">
          <a:xfrm>
            <a:off x="7239000" y="3276600"/>
            <a:ext cx="1524000" cy="2286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91" name="Oval 19"/>
          <p:cNvSpPr>
            <a:spLocks noChangeArrowheads="1"/>
          </p:cNvSpPr>
          <p:nvPr/>
        </p:nvSpPr>
        <p:spPr bwMode="auto">
          <a:xfrm>
            <a:off x="8001000" y="4800600"/>
            <a:ext cx="304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92" name="Oval 20"/>
          <p:cNvSpPr>
            <a:spLocks noChangeArrowheads="1"/>
          </p:cNvSpPr>
          <p:nvPr/>
        </p:nvSpPr>
        <p:spPr bwMode="auto">
          <a:xfrm>
            <a:off x="7848600" y="3581400"/>
            <a:ext cx="304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93" name="Line 21"/>
          <p:cNvSpPr>
            <a:spLocks noChangeShapeType="1"/>
          </p:cNvSpPr>
          <p:nvPr/>
        </p:nvSpPr>
        <p:spPr bwMode="auto">
          <a:xfrm flipH="1" flipV="1">
            <a:off x="6629400" y="36576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94" name="Line 22"/>
          <p:cNvSpPr>
            <a:spLocks noChangeShapeType="1"/>
          </p:cNvSpPr>
          <p:nvPr/>
        </p:nvSpPr>
        <p:spPr bwMode="auto">
          <a:xfrm flipH="1">
            <a:off x="6553200" y="51054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95" name="Text Box 23"/>
          <p:cNvSpPr txBox="1">
            <a:spLocks noChangeArrowheads="1"/>
          </p:cNvSpPr>
          <p:nvPr/>
        </p:nvSpPr>
        <p:spPr bwMode="auto">
          <a:xfrm>
            <a:off x="2133600" y="3124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pt-BR" sz="2400">
                <a:latin typeface="Times New Roman" pitchFamily="18" charset="0"/>
              </a:rPr>
              <a:t>a</a:t>
            </a:r>
            <a:endParaRPr lang="pt-BR" sz="2400" b="0">
              <a:latin typeface="Times New Roman" pitchFamily="18" charset="0"/>
            </a:endParaRPr>
          </a:p>
        </p:txBody>
      </p:sp>
      <p:sp>
        <p:nvSpPr>
          <p:cNvPr id="24596" name="Text Box 24"/>
          <p:cNvSpPr txBox="1">
            <a:spLocks noChangeArrowheads="1"/>
          </p:cNvSpPr>
          <p:nvPr/>
        </p:nvSpPr>
        <p:spPr bwMode="auto">
          <a:xfrm>
            <a:off x="2117725" y="38512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pt-BR" sz="2400">
                <a:latin typeface="Times New Roman" pitchFamily="18" charset="0"/>
              </a:rPr>
              <a:t>b</a:t>
            </a:r>
            <a:endParaRPr lang="pt-BR" sz="2400" b="0">
              <a:latin typeface="Times New Roman" pitchFamily="18" charset="0"/>
            </a:endParaRPr>
          </a:p>
        </p:txBody>
      </p:sp>
      <p:sp>
        <p:nvSpPr>
          <p:cNvPr id="24597" name="Text Box 25"/>
          <p:cNvSpPr txBox="1">
            <a:spLocks noChangeArrowheads="1"/>
          </p:cNvSpPr>
          <p:nvPr/>
        </p:nvSpPr>
        <p:spPr bwMode="auto">
          <a:xfrm>
            <a:off x="2117725" y="46894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pt-BR" sz="2400">
                <a:latin typeface="Times New Roman" pitchFamily="18" charset="0"/>
              </a:rPr>
              <a:t>c</a:t>
            </a:r>
            <a:endParaRPr lang="pt-BR" sz="2400" b="0">
              <a:latin typeface="Times New Roman" pitchFamily="18" charset="0"/>
            </a:endParaRPr>
          </a:p>
        </p:txBody>
      </p:sp>
      <p:sp>
        <p:nvSpPr>
          <p:cNvPr id="24598" name="Text Box 26"/>
          <p:cNvSpPr txBox="1">
            <a:spLocks noChangeArrowheads="1"/>
          </p:cNvSpPr>
          <p:nvPr/>
        </p:nvSpPr>
        <p:spPr bwMode="auto">
          <a:xfrm>
            <a:off x="2209800" y="533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pt-BR" sz="2400">
                <a:latin typeface="Times New Roman" pitchFamily="18" charset="0"/>
              </a:rPr>
              <a:t>d</a:t>
            </a:r>
            <a:endParaRPr lang="pt-BR" sz="2400" b="0">
              <a:latin typeface="Times New Roman" pitchFamily="18" charset="0"/>
            </a:endParaRPr>
          </a:p>
        </p:txBody>
      </p:sp>
      <p:sp>
        <p:nvSpPr>
          <p:cNvPr id="24599" name="Line 28"/>
          <p:cNvSpPr>
            <a:spLocks noChangeShapeType="1"/>
          </p:cNvSpPr>
          <p:nvPr/>
        </p:nvSpPr>
        <p:spPr bwMode="auto">
          <a:xfrm flipH="1" flipV="1">
            <a:off x="4495800" y="33528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600" name="Line 29"/>
          <p:cNvSpPr>
            <a:spLocks noChangeShapeType="1"/>
          </p:cNvSpPr>
          <p:nvPr/>
        </p:nvSpPr>
        <p:spPr bwMode="auto">
          <a:xfrm flipH="1">
            <a:off x="4495800" y="4038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601" name="Line 30"/>
          <p:cNvSpPr>
            <a:spLocks noChangeShapeType="1"/>
          </p:cNvSpPr>
          <p:nvPr/>
        </p:nvSpPr>
        <p:spPr bwMode="auto">
          <a:xfrm flipH="1" flipV="1">
            <a:off x="4495800" y="5257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602" name="Line 31"/>
          <p:cNvSpPr>
            <a:spLocks noChangeShapeType="1"/>
          </p:cNvSpPr>
          <p:nvPr/>
        </p:nvSpPr>
        <p:spPr bwMode="auto">
          <a:xfrm flipH="1">
            <a:off x="4495800" y="5791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603" name="Text Box 32"/>
          <p:cNvSpPr txBox="1">
            <a:spLocks noChangeArrowheads="1"/>
          </p:cNvSpPr>
          <p:nvPr/>
        </p:nvSpPr>
        <p:spPr bwMode="auto">
          <a:xfrm>
            <a:off x="7315200" y="2819400"/>
            <a:ext cx="1371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200">
                <a:latin typeface="Arial Narrow" pitchFamily="34" charset="0"/>
              </a:rPr>
              <a:t>População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703262"/>
          </a:xfrm>
        </p:spPr>
        <p:txBody>
          <a:bodyPr/>
          <a:lstStyle/>
          <a:p>
            <a:pPr eaLnBrk="1" hangingPunct="1"/>
            <a:r>
              <a:rPr lang="pt-BR" sz="2800" i="1" smtClean="0">
                <a:solidFill>
                  <a:srgbClr val="003300"/>
                </a:solidFill>
                <a:latin typeface="Arial Black" pitchFamily="34" charset="0"/>
              </a:rPr>
              <a:t>Estudo de caso-controle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827088" y="908050"/>
            <a:ext cx="7696200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400" b="0"/>
              <a:t>____________________________________________</a:t>
            </a:r>
          </a:p>
          <a:p>
            <a:pPr algn="l">
              <a:lnSpc>
                <a:spcPct val="55000"/>
              </a:lnSpc>
            </a:pPr>
            <a:r>
              <a:rPr lang="pt-BR" sz="2400"/>
              <a:t>   Exposição	    	 </a:t>
            </a:r>
            <a:r>
              <a:rPr lang="pt-BR" sz="2400" u="sng"/>
              <a:t>Doença    </a:t>
            </a:r>
          </a:p>
          <a:p>
            <a:pPr algn="l">
              <a:lnSpc>
                <a:spcPct val="55000"/>
              </a:lnSpc>
            </a:pPr>
            <a:r>
              <a:rPr lang="pt-BR" sz="2400"/>
              <a:t>   ao fator	    Sim		Não			Total*</a:t>
            </a:r>
          </a:p>
          <a:p>
            <a:pPr algn="l">
              <a:lnSpc>
                <a:spcPct val="55000"/>
              </a:lnSpc>
            </a:pPr>
            <a:endParaRPr lang="pt-BR" sz="2400"/>
          </a:p>
          <a:p>
            <a:pPr algn="l">
              <a:lnSpc>
                <a:spcPct val="55000"/>
              </a:lnSpc>
            </a:pPr>
            <a:r>
              <a:rPr lang="pt-BR" sz="2400" b="0"/>
              <a:t>    </a:t>
            </a:r>
            <a:r>
              <a:rPr lang="pt-BR" sz="2400"/>
              <a:t>Sim	</a:t>
            </a:r>
            <a:r>
              <a:rPr lang="pt-BR" sz="2400" b="0"/>
              <a:t>	      a		   b			a + b</a:t>
            </a:r>
          </a:p>
          <a:p>
            <a:pPr algn="l">
              <a:lnSpc>
                <a:spcPct val="55000"/>
              </a:lnSpc>
            </a:pPr>
            <a:r>
              <a:rPr lang="pt-BR" sz="2400" b="0"/>
              <a:t>    </a:t>
            </a:r>
            <a:r>
              <a:rPr lang="pt-BR" sz="2400"/>
              <a:t>Não	</a:t>
            </a:r>
            <a:r>
              <a:rPr lang="pt-BR" sz="2400" b="0"/>
              <a:t>	      c		   d			c + d</a:t>
            </a:r>
          </a:p>
          <a:p>
            <a:pPr algn="l"/>
            <a:r>
              <a:rPr lang="pt-BR" sz="2400" b="0"/>
              <a:t>____________________________________________</a:t>
            </a:r>
          </a:p>
          <a:p>
            <a:pPr algn="l"/>
            <a:r>
              <a:rPr lang="pt-BR" sz="2400"/>
              <a:t>   Total	</a:t>
            </a:r>
            <a:r>
              <a:rPr lang="pt-BR" sz="2400" b="0"/>
              <a:t>    a + c	b + d			N  ____________________________________________</a:t>
            </a:r>
          </a:p>
          <a:p>
            <a:pPr algn="l"/>
            <a:r>
              <a:rPr lang="pt-BR" sz="2400" b="0"/>
              <a:t>OR= (a:c) : (b:d) = a x d : b x c </a:t>
            </a:r>
          </a:p>
          <a:p>
            <a:pPr algn="l"/>
            <a:r>
              <a:rPr lang="pt-BR" sz="2400" b="0"/>
              <a:t>FAE = OR – 1 : OR</a:t>
            </a:r>
          </a:p>
          <a:p>
            <a:pPr algn="l"/>
            <a:r>
              <a:rPr lang="pt-BR" sz="2400" b="0"/>
              <a:t>FAP = PED X (OR -1) : OR</a:t>
            </a:r>
          </a:p>
          <a:p>
            <a:pPr algn="l"/>
            <a:r>
              <a:rPr lang="pt-BR" sz="1400" b="0"/>
              <a:t>PED = proporção de expostos entre os doentes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8913"/>
            <a:ext cx="6178550" cy="630237"/>
          </a:xfrm>
        </p:spPr>
        <p:txBody>
          <a:bodyPr/>
          <a:lstStyle/>
          <a:p>
            <a:pPr eaLnBrk="1" hangingPunct="1"/>
            <a:r>
              <a:rPr lang="pt-BR" sz="3200" smtClean="0">
                <a:solidFill>
                  <a:srgbClr val="003300"/>
                </a:solidFill>
                <a:latin typeface="Arial Black" pitchFamily="34" charset="0"/>
              </a:rPr>
              <a:t>Estudo  de caso controle</a:t>
            </a:r>
            <a:r>
              <a:rPr lang="pt-BR" sz="1900" i="1" smtClean="0">
                <a:solidFill>
                  <a:srgbClr val="0033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55650" y="765175"/>
            <a:ext cx="7696200" cy="562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400"/>
              <a:t> </a:t>
            </a:r>
            <a:r>
              <a:rPr lang="pt-BR" sz="2000">
                <a:latin typeface="Arial Narrow" pitchFamily="34" charset="0"/>
              </a:rPr>
              <a:t>Associação entre consumo recente de carne e enterite necrotizante, Papua Nova Guiné, 1985</a:t>
            </a:r>
            <a:r>
              <a:rPr lang="pt-BR" sz="2000" b="0">
                <a:latin typeface="Arial Narrow" pitchFamily="34" charset="0"/>
              </a:rPr>
              <a:t>.</a:t>
            </a:r>
          </a:p>
          <a:p>
            <a:pPr algn="l"/>
            <a:r>
              <a:rPr lang="pt-BR" sz="2400" b="0"/>
              <a:t>____________________________________________</a:t>
            </a:r>
          </a:p>
          <a:p>
            <a:pPr algn="l">
              <a:lnSpc>
                <a:spcPct val="55000"/>
              </a:lnSpc>
            </a:pPr>
            <a:r>
              <a:rPr lang="pt-BR" sz="2400"/>
              <a:t>   Ingestão </a:t>
            </a:r>
          </a:p>
          <a:p>
            <a:pPr algn="l">
              <a:lnSpc>
                <a:spcPct val="55000"/>
              </a:lnSpc>
            </a:pPr>
            <a:r>
              <a:rPr lang="pt-BR" sz="2400"/>
              <a:t>   de carne	     </a:t>
            </a:r>
            <a:r>
              <a:rPr lang="pt-BR" sz="2400" u="sng"/>
              <a:t>Enterocolite    </a:t>
            </a:r>
          </a:p>
          <a:p>
            <a:pPr algn="l">
              <a:lnSpc>
                <a:spcPct val="55000"/>
              </a:lnSpc>
            </a:pPr>
            <a:r>
              <a:rPr lang="pt-BR" sz="2400"/>
              <a:t>             	    Sim		Não		       Total</a:t>
            </a:r>
          </a:p>
          <a:p>
            <a:pPr algn="l">
              <a:lnSpc>
                <a:spcPct val="55000"/>
              </a:lnSpc>
            </a:pPr>
            <a:endParaRPr lang="pt-BR" sz="2400"/>
          </a:p>
          <a:p>
            <a:pPr algn="l">
              <a:lnSpc>
                <a:spcPct val="55000"/>
              </a:lnSpc>
            </a:pPr>
            <a:r>
              <a:rPr lang="pt-BR" sz="2400" b="0"/>
              <a:t>    </a:t>
            </a:r>
            <a:r>
              <a:rPr lang="pt-BR" sz="2400"/>
              <a:t>Sim	</a:t>
            </a:r>
            <a:r>
              <a:rPr lang="pt-BR" sz="2400" b="0"/>
              <a:t>	      50		  16			66</a:t>
            </a:r>
          </a:p>
          <a:p>
            <a:pPr algn="l">
              <a:lnSpc>
                <a:spcPct val="55000"/>
              </a:lnSpc>
            </a:pPr>
            <a:r>
              <a:rPr lang="pt-BR" sz="2400" b="0"/>
              <a:t>    </a:t>
            </a:r>
            <a:r>
              <a:rPr lang="pt-BR" sz="2400"/>
              <a:t>Não	</a:t>
            </a:r>
            <a:r>
              <a:rPr lang="pt-BR" sz="2400" b="0"/>
              <a:t>	      11	             41			52</a:t>
            </a:r>
          </a:p>
          <a:p>
            <a:pPr algn="l"/>
            <a:r>
              <a:rPr lang="pt-BR" sz="2400" b="0"/>
              <a:t>____________________________________________</a:t>
            </a:r>
          </a:p>
          <a:p>
            <a:pPr algn="l"/>
            <a:r>
              <a:rPr lang="pt-BR" sz="2400"/>
              <a:t>   Total	</a:t>
            </a:r>
            <a:r>
              <a:rPr lang="pt-BR" sz="2400" b="0"/>
              <a:t>    61	             57			118  ____________________________________________</a:t>
            </a:r>
          </a:p>
          <a:p>
            <a:pPr algn="l"/>
            <a:r>
              <a:rPr lang="pt-BR" sz="2400" b="0"/>
              <a:t>OR = (50:11) : (16:41) = 50X41 : 11X16 = 11,6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476250"/>
            <a:ext cx="8147050" cy="6121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2000" b="1" u="sng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Caso-controle:</a:t>
            </a:r>
            <a:r>
              <a:rPr lang="pt-BR" sz="2000" b="1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2000" b="1" smtClean="0"/>
              <a:t>Associação entre sorologia para toxoplasmose e debilidade mental em crianças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2000" smtClean="0"/>
              <a:t>_______________________________________________________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2000" b="1" smtClean="0"/>
              <a:t>Sorologia	   </a:t>
            </a:r>
            <a:r>
              <a:rPr lang="pt-BR" sz="2000" b="1" u="sng" smtClean="0"/>
              <a:t>Deficiência  mental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2000" b="1" smtClean="0"/>
              <a:t>Toxoplasmose  	Sim (casos)	Não (controles)	  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endParaRPr lang="pt-BR" sz="2000" b="1" smtClean="0"/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2000" b="1" smtClean="0"/>
              <a:t>Sim                                      </a:t>
            </a:r>
            <a:r>
              <a:rPr lang="pt-BR" sz="2000" smtClean="0"/>
              <a:t>45		        15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2000" b="1" smtClean="0"/>
              <a:t>Não		                 </a:t>
            </a:r>
            <a:r>
              <a:rPr lang="pt-BR" sz="2000" smtClean="0"/>
              <a:t>255		      285</a:t>
            </a:r>
            <a:endParaRPr lang="pt-BR" sz="2000" b="1" smtClean="0"/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endParaRPr lang="pt-BR" sz="2000" b="1" smtClean="0"/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2000" b="1" smtClean="0"/>
              <a:t>Total	</a:t>
            </a:r>
            <a:r>
              <a:rPr lang="pt-BR" sz="2000" smtClean="0"/>
              <a:t>	                 300		      300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2000" smtClean="0"/>
              <a:t>______________________________________________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2000" smtClean="0"/>
              <a:t>OR = (45x285)/(15x255)=3,35  Fonte: Pereira, 1995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689725" y="4162425"/>
            <a:ext cx="23336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800" b="0"/>
              <a:t>Exposição está associada à   doença (fator de risco)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298950" y="4114800"/>
            <a:ext cx="2332038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800" b="0"/>
              <a:t>Exposição em particular não está associada à doença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165350" y="4238625"/>
            <a:ext cx="2166938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700" b="0"/>
              <a:t>Exposição está negativamente associada à doença  (Fator de  proteção)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07950" y="4162425"/>
            <a:ext cx="19431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800"/>
              <a:t>Exposição como fator de risco?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6432550" y="1524000"/>
            <a:ext cx="259080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800" b="0"/>
              <a:t>Probabilidade de exposição entre    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800" b="0"/>
              <a:t> casos </a:t>
            </a:r>
            <a:r>
              <a:rPr lang="en-US" sz="1800" b="0">
                <a:solidFill>
                  <a:srgbClr val="FF6600"/>
                </a:solidFill>
              </a:rPr>
              <a:t>é  &gt;</a:t>
            </a:r>
            <a:r>
              <a:rPr lang="en-US" sz="1800" b="0"/>
              <a:t>   probabilidade de exposição entre controles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298950" y="1524000"/>
            <a:ext cx="2332038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0"/>
              <a:t>Probabilidade de exposição </a:t>
            </a:r>
            <a:r>
              <a:rPr lang="en-US" sz="2000" b="0">
                <a:solidFill>
                  <a:srgbClr val="FF6600"/>
                </a:solidFill>
              </a:rPr>
              <a:t>é </a:t>
            </a:r>
            <a:r>
              <a:rPr lang="en-US" sz="2000" b="0">
                <a:solidFill>
                  <a:srgbClr val="CC3300"/>
                </a:solidFill>
              </a:rPr>
              <a:t>=</a:t>
            </a:r>
            <a:r>
              <a:rPr lang="en-US" sz="2000" b="0"/>
              <a:t> entre casos e controles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012950" y="1676400"/>
            <a:ext cx="248920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800" b="0"/>
              <a:t>Probabilidade de exposição para os casos </a:t>
            </a:r>
            <a:r>
              <a:rPr lang="en-US" sz="1800" b="0">
                <a:solidFill>
                  <a:srgbClr val="CC3300"/>
                </a:solidFill>
              </a:rPr>
              <a:t>é &lt; </a:t>
            </a:r>
            <a:r>
              <a:rPr lang="en-US" sz="1800" b="0"/>
              <a:t>a probabilidade de exposição para os controles</a:t>
            </a:r>
            <a:endParaRPr lang="en-US" sz="1700" b="0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107950" y="1673225"/>
            <a:ext cx="2082800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800"/>
              <a:t>Comparação de  de probabilidades entre casos econtroles</a:t>
            </a:r>
            <a:endParaRPr lang="en-US" sz="1500" b="0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689725" y="990600"/>
            <a:ext cx="23336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/>
              <a:t>OR&gt;1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4284663" y="990600"/>
            <a:ext cx="2332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/>
              <a:t>OR=1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2190750" y="990600"/>
            <a:ext cx="216693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/>
              <a:t>OR&lt;1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107950" y="1143000"/>
            <a:ext cx="20828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s-ES_tradnl" sz="2000" b="0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107950" y="1052513"/>
            <a:ext cx="8915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107950" y="1447800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107950" y="6172200"/>
            <a:ext cx="8915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107950" y="1125538"/>
            <a:ext cx="0" cy="495300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2089150" y="1143000"/>
            <a:ext cx="0" cy="4953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4298950" y="1143000"/>
            <a:ext cx="0" cy="4953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6584950" y="1143000"/>
            <a:ext cx="0" cy="4953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9023350" y="1143000"/>
            <a:ext cx="0" cy="495300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107950" y="4005263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107950" y="333375"/>
            <a:ext cx="8497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pt-BR" sz="2800"/>
              <a:t>Interpretação do Odds Ratio (OR)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8058150" cy="719137"/>
          </a:xfrm>
        </p:spPr>
        <p:txBody>
          <a:bodyPr/>
          <a:lstStyle/>
          <a:p>
            <a:pPr algn="ctr" eaLnBrk="1" hangingPunct="1"/>
            <a:r>
              <a:rPr lang="en-US" sz="3200" smtClean="0">
                <a:latin typeface="Arial Black" pitchFamily="34" charset="0"/>
              </a:rPr>
              <a:t>Estudos caso-controle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908050"/>
            <a:ext cx="7788275" cy="5400675"/>
          </a:xfrm>
        </p:spPr>
        <p:txBody>
          <a:bodyPr/>
          <a:lstStyle/>
          <a:p>
            <a:pPr marL="571500" indent="-457200" eaLnBrk="1" hangingPunct="1">
              <a:lnSpc>
                <a:spcPct val="80000"/>
              </a:lnSpc>
              <a:spcBef>
                <a:spcPct val="100000"/>
              </a:spcBef>
            </a:pPr>
            <a:r>
              <a:rPr lang="en-US" sz="2400" smtClean="0"/>
              <a:t>Vantagens:</a:t>
            </a:r>
          </a:p>
          <a:p>
            <a:pPr marL="571500" indent="-457200" eaLnBrk="1" hangingPunct="1">
              <a:lnSpc>
                <a:spcPct val="40000"/>
              </a:lnSpc>
              <a:spcBef>
                <a:spcPct val="100000"/>
              </a:spcBef>
              <a:buClr>
                <a:srgbClr val="FF6600"/>
              </a:buClr>
              <a:buFont typeface="Wingdings" pitchFamily="2" charset="2"/>
              <a:buChar char="Ø"/>
            </a:pPr>
            <a:r>
              <a:rPr lang="en-US" sz="2000" smtClean="0"/>
              <a:t>Baixo custo</a:t>
            </a:r>
          </a:p>
          <a:p>
            <a:pPr marL="571500" indent="-457200" eaLnBrk="1" hangingPunct="1">
              <a:lnSpc>
                <a:spcPct val="80000"/>
              </a:lnSpc>
              <a:spcBef>
                <a:spcPct val="100000"/>
              </a:spcBef>
              <a:buClr>
                <a:srgbClr val="FF6600"/>
              </a:buClr>
              <a:buFont typeface="Wingdings" pitchFamily="2" charset="2"/>
              <a:buChar char="Ø"/>
            </a:pPr>
            <a:r>
              <a:rPr lang="en-US" sz="2000" smtClean="0"/>
              <a:t>Investigação simultânea de vários possíveis fatores de risco</a:t>
            </a:r>
          </a:p>
          <a:p>
            <a:pPr marL="571500" indent="-457200" eaLnBrk="1" hangingPunct="1">
              <a:lnSpc>
                <a:spcPct val="80000"/>
              </a:lnSpc>
              <a:spcBef>
                <a:spcPct val="100000"/>
              </a:spcBef>
              <a:buClr>
                <a:srgbClr val="FF6600"/>
              </a:buClr>
              <a:buFont typeface="Wingdings" pitchFamily="2" charset="2"/>
              <a:buChar char="Ø"/>
            </a:pPr>
            <a:r>
              <a:rPr lang="en-US" sz="2000" smtClean="0"/>
              <a:t>Útil para doenças raras</a:t>
            </a:r>
          </a:p>
          <a:p>
            <a:pPr marL="571500" indent="-457200" eaLnBrk="1" hangingPunct="1">
              <a:lnSpc>
                <a:spcPct val="80000"/>
              </a:lnSpc>
              <a:spcBef>
                <a:spcPct val="100000"/>
              </a:spcBef>
              <a:buClr>
                <a:srgbClr val="FF6600"/>
              </a:buClr>
              <a:buFont typeface="Wingdings" pitchFamily="2" charset="2"/>
              <a:buChar char="Ø"/>
            </a:pPr>
            <a:r>
              <a:rPr lang="en-US" sz="2000" smtClean="0"/>
              <a:t>Relativamente rápido</a:t>
            </a:r>
          </a:p>
          <a:p>
            <a:pPr marL="571500" indent="-457200" eaLnBrk="1" hangingPunct="1">
              <a:lnSpc>
                <a:spcPct val="80000"/>
              </a:lnSpc>
              <a:spcBef>
                <a:spcPct val="100000"/>
              </a:spcBef>
            </a:pPr>
            <a:r>
              <a:rPr lang="en-US" sz="2400" smtClean="0"/>
              <a:t>Desvantagens:</a:t>
            </a:r>
          </a:p>
          <a:p>
            <a:pPr marL="571500" indent="-457200" eaLnBrk="1" hangingPunct="1">
              <a:lnSpc>
                <a:spcPct val="80000"/>
              </a:lnSpc>
              <a:spcBef>
                <a:spcPct val="100000"/>
              </a:spcBef>
              <a:buClr>
                <a:srgbClr val="FF6600"/>
              </a:buClr>
              <a:buFont typeface="Wingdings" pitchFamily="2" charset="2"/>
              <a:buChar char="Ø"/>
            </a:pPr>
            <a:r>
              <a:rPr lang="en-US" sz="2000" smtClean="0"/>
              <a:t>Suscetível a vieses de seleção e de informação</a:t>
            </a:r>
          </a:p>
          <a:p>
            <a:pPr marL="571500" indent="-457200" eaLnBrk="1" hangingPunct="1">
              <a:lnSpc>
                <a:spcPct val="80000"/>
              </a:lnSpc>
              <a:spcBef>
                <a:spcPct val="100000"/>
              </a:spcBef>
              <a:buClr>
                <a:srgbClr val="FF6600"/>
              </a:buClr>
              <a:buFont typeface="Wingdings" pitchFamily="2" charset="2"/>
              <a:buChar char="Ø"/>
            </a:pPr>
            <a:r>
              <a:rPr lang="en-US" sz="2000" smtClean="0"/>
              <a:t>Dificuldade para assegurar a correta sequência de eventos</a:t>
            </a:r>
          </a:p>
          <a:p>
            <a:pPr marL="571500" indent="-457200" eaLnBrk="1" hangingPunct="1">
              <a:lnSpc>
                <a:spcPct val="80000"/>
              </a:lnSpc>
              <a:spcBef>
                <a:spcPct val="100000"/>
              </a:spcBef>
              <a:buClr>
                <a:srgbClr val="FF6600"/>
              </a:buClr>
              <a:buFont typeface="Wingdings" pitchFamily="2" charset="2"/>
              <a:buChar char="Ø"/>
            </a:pPr>
            <a:r>
              <a:rPr lang="en-US" sz="2000" smtClean="0"/>
              <a:t>Inadequado para exposições raras</a:t>
            </a:r>
          </a:p>
          <a:p>
            <a:pPr marL="571500" indent="-457200" eaLnBrk="1" hangingPunct="1">
              <a:lnSpc>
                <a:spcPct val="80000"/>
              </a:lnSpc>
              <a:spcBef>
                <a:spcPct val="100000"/>
              </a:spcBef>
              <a:buClr>
                <a:srgbClr val="FF6600"/>
              </a:buClr>
              <a:buFont typeface="Wingdings" pitchFamily="2" charset="2"/>
              <a:buChar char="Ø"/>
            </a:pPr>
            <a:r>
              <a:rPr lang="en-US" sz="2000" smtClean="0"/>
              <a:t>Não há possibildade de se estimar incidências</a:t>
            </a:r>
          </a:p>
          <a:p>
            <a:pPr marL="571500" indent="-457200" eaLnBrk="1" hangingPunct="1">
              <a:lnSpc>
                <a:spcPct val="80000"/>
              </a:lnSpc>
              <a:spcBef>
                <a:spcPct val="100000"/>
              </a:spcBef>
            </a:pPr>
            <a:endParaRPr lang="en-US" sz="2000" smtClean="0"/>
          </a:p>
          <a:p>
            <a:pPr marL="571500" indent="-457200" eaLnBrk="1" hangingPunct="1">
              <a:lnSpc>
                <a:spcPct val="80000"/>
              </a:lnSpc>
              <a:spcBef>
                <a:spcPct val="100000"/>
              </a:spcBef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04813"/>
            <a:ext cx="7772400" cy="57261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b="1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Estudos de Coorte</a:t>
            </a:r>
            <a:endParaRPr lang="pt-BR" smtClean="0"/>
          </a:p>
          <a:p>
            <a:pPr lvl="1" eaLnBrk="1" hangingPunct="1">
              <a:lnSpc>
                <a:spcPct val="140000"/>
              </a:lnSpc>
              <a:spcBef>
                <a:spcPct val="100000"/>
              </a:spcBef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en-US" sz="2800" b="1" smtClean="0"/>
              <a:t>Todos os sujeitos estão livres da doença</a:t>
            </a:r>
          </a:p>
          <a:p>
            <a:pPr lvl="1" eaLnBrk="1" hangingPunct="1">
              <a:lnSpc>
                <a:spcPct val="140000"/>
              </a:lnSpc>
              <a:spcBef>
                <a:spcPct val="100000"/>
              </a:spcBef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en-US" sz="2800" b="1" smtClean="0"/>
              <a:t>Exposição é usada buscar a inferência causal entre expostos em comparação a não expostos</a:t>
            </a:r>
          </a:p>
          <a:p>
            <a:pPr lvl="1" eaLnBrk="1" hangingPunct="1">
              <a:lnSpc>
                <a:spcPct val="140000"/>
              </a:lnSpc>
              <a:spcBef>
                <a:spcPct val="100000"/>
              </a:spcBef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en-US" sz="2800" b="1" smtClean="0"/>
              <a:t>Registra-se a incidência do evento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549275"/>
            <a:ext cx="8281988" cy="57594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pt-BR" sz="3600" b="1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Delineamento de estudos de coorte</a:t>
            </a:r>
            <a:r>
              <a:rPr lang="pt-BR" sz="3600" smtClean="0"/>
              <a:t>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pt-BR" sz="3200" smtClean="0"/>
              <a:t>	Subtipos:</a:t>
            </a:r>
            <a:r>
              <a:rPr lang="pt-BR" smtClean="0"/>
              <a:t> </a:t>
            </a:r>
          </a:p>
          <a:p>
            <a:pPr eaLnBrk="1" hangingPunct="1">
              <a:lnSpc>
                <a:spcPct val="150000"/>
              </a:lnSpc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pt-BR" smtClean="0"/>
              <a:t>Concorrente </a:t>
            </a:r>
            <a:r>
              <a:rPr lang="pt-BR" sz="1800" smtClean="0"/>
              <a:t>(início da pesquisa coincide com o acompanhamento)</a:t>
            </a:r>
          </a:p>
          <a:p>
            <a:pPr eaLnBrk="1" hangingPunct="1">
              <a:lnSpc>
                <a:spcPct val="150000"/>
              </a:lnSpc>
              <a:buClr>
                <a:srgbClr val="FF0000"/>
              </a:buClr>
              <a:buSzPct val="75000"/>
              <a:buFont typeface="Wingdings" pitchFamily="2" charset="2"/>
              <a:buChar char="Ø"/>
              <a:defRPr/>
            </a:pPr>
            <a:r>
              <a:rPr lang="pt-BR" smtClean="0"/>
              <a:t>	</a:t>
            </a:r>
            <a:r>
              <a:rPr lang="pt-BR" sz="2400" smtClean="0"/>
              <a:t>Coorte fixa</a:t>
            </a:r>
          </a:p>
          <a:p>
            <a:pPr eaLnBrk="1" hangingPunct="1">
              <a:lnSpc>
                <a:spcPct val="150000"/>
              </a:lnSpc>
              <a:buClr>
                <a:srgbClr val="FF0000"/>
              </a:buClr>
              <a:buSzPct val="75000"/>
              <a:buFont typeface="Wingdings" pitchFamily="2" charset="2"/>
              <a:buChar char="Ø"/>
              <a:defRPr/>
            </a:pPr>
            <a:r>
              <a:rPr lang="pt-BR" sz="2400" smtClean="0"/>
              <a:t>	Coorte dinâmica</a:t>
            </a:r>
          </a:p>
          <a:p>
            <a:pPr eaLnBrk="1" hangingPunct="1">
              <a:lnSpc>
                <a:spcPct val="15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mtClean="0"/>
              <a:t>Não concorrente (coorte histórica) – </a:t>
            </a:r>
            <a:r>
              <a:rPr lang="pt-BR" sz="2700" smtClean="0"/>
              <a:t>sujeitos foram expostos a fatores de risco</a:t>
            </a:r>
            <a:r>
              <a:rPr lang="pt-BR" smtClean="0"/>
              <a:t> </a:t>
            </a:r>
            <a:r>
              <a:rPr lang="pt-BR" sz="1800" smtClean="0"/>
              <a:t>(a coorte forma-se em algum ponto do passado)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400" i="1" smtClean="0">
                <a:solidFill>
                  <a:srgbClr val="003300"/>
                </a:solidFill>
                <a:latin typeface="Arial Black" pitchFamily="34" charset="0"/>
              </a:rPr>
              <a:t>Delineamento de pesquisas epidemiológicas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3238"/>
            <a:ext cx="9144000" cy="464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2000" b="1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Desenho de um Estudo de Coorte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pt-BR" smtClean="0"/>
          </a:p>
          <a:p>
            <a:pPr eaLnBrk="1" hangingPunct="1">
              <a:defRPr/>
            </a:pPr>
            <a:endParaRPr lang="pt-BR" smtClean="0"/>
          </a:p>
        </p:txBody>
      </p:sp>
      <p:grpSp>
        <p:nvGrpSpPr>
          <p:cNvPr id="33796" name="Group 49"/>
          <p:cNvGrpSpPr>
            <a:grpSpLocks/>
          </p:cNvGrpSpPr>
          <p:nvPr/>
        </p:nvGrpSpPr>
        <p:grpSpPr bwMode="auto">
          <a:xfrm>
            <a:off x="611188" y="2057400"/>
            <a:ext cx="8077200" cy="4284663"/>
            <a:chOff x="288" y="1392"/>
            <a:chExt cx="5088" cy="2699"/>
          </a:xfrm>
        </p:grpSpPr>
        <p:sp>
          <p:nvSpPr>
            <p:cNvPr id="33797" name="Text Box 5"/>
            <p:cNvSpPr txBox="1">
              <a:spLocks noChangeArrowheads="1"/>
            </p:cNvSpPr>
            <p:nvPr/>
          </p:nvSpPr>
          <p:spPr bwMode="auto">
            <a:xfrm>
              <a:off x="4800" y="1440"/>
              <a:ext cx="576" cy="21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pt-BR"/>
            </a:p>
            <a:p>
              <a:pPr algn="l"/>
              <a:endParaRPr lang="pt-BR"/>
            </a:p>
            <a:p>
              <a:pPr algn="l"/>
              <a:endParaRPr lang="pt-BR"/>
            </a:p>
            <a:p>
              <a:pPr algn="l"/>
              <a:endParaRPr lang="pt-BR"/>
            </a:p>
            <a:p>
              <a:pPr algn="l"/>
              <a:r>
                <a:rPr lang="pt-BR"/>
                <a:t>Análise de Dados</a:t>
              </a:r>
            </a:p>
            <a:p>
              <a:pPr algn="l"/>
              <a:endParaRPr lang="pt-BR"/>
            </a:p>
            <a:p>
              <a:pPr algn="l"/>
              <a:endParaRPr lang="pt-BR"/>
            </a:p>
            <a:p>
              <a:pPr algn="l"/>
              <a:endParaRPr lang="pt-BR" sz="1800"/>
            </a:p>
          </p:txBody>
        </p:sp>
        <p:sp>
          <p:nvSpPr>
            <p:cNvPr id="33798" name="Text Box 6"/>
            <p:cNvSpPr txBox="1">
              <a:spLocks noChangeArrowheads="1"/>
            </p:cNvSpPr>
            <p:nvPr/>
          </p:nvSpPr>
          <p:spPr bwMode="auto">
            <a:xfrm>
              <a:off x="3120" y="1632"/>
              <a:ext cx="1104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2000"/>
                <a:t>Doentes</a:t>
              </a:r>
              <a:endParaRPr lang="pt-BR" sz="2400"/>
            </a:p>
          </p:txBody>
        </p:sp>
        <p:sp>
          <p:nvSpPr>
            <p:cNvPr id="33799" name="Text Box 14"/>
            <p:cNvSpPr txBox="1">
              <a:spLocks noChangeArrowheads="1"/>
            </p:cNvSpPr>
            <p:nvPr/>
          </p:nvSpPr>
          <p:spPr bwMode="auto">
            <a:xfrm>
              <a:off x="1584" y="2112"/>
              <a:ext cx="1248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2000"/>
                <a:t>Expostos</a:t>
              </a:r>
            </a:p>
          </p:txBody>
        </p:sp>
        <p:sp>
          <p:nvSpPr>
            <p:cNvPr id="33800" name="Oval 16"/>
            <p:cNvSpPr>
              <a:spLocks noChangeArrowheads="1"/>
            </p:cNvSpPr>
            <p:nvPr/>
          </p:nvSpPr>
          <p:spPr bwMode="auto">
            <a:xfrm>
              <a:off x="288" y="2112"/>
              <a:ext cx="960" cy="14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01" name="Text Box 21"/>
            <p:cNvSpPr txBox="1">
              <a:spLocks noChangeArrowheads="1"/>
            </p:cNvSpPr>
            <p:nvPr/>
          </p:nvSpPr>
          <p:spPr bwMode="auto">
            <a:xfrm>
              <a:off x="4416" y="1392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pt-BR" sz="2400">
                  <a:latin typeface="Times New Roman" pitchFamily="18" charset="0"/>
                </a:rPr>
                <a:t>a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33802" name="Text Box 22"/>
            <p:cNvSpPr txBox="1">
              <a:spLocks noChangeArrowheads="1"/>
            </p:cNvSpPr>
            <p:nvPr/>
          </p:nvSpPr>
          <p:spPr bwMode="auto">
            <a:xfrm>
              <a:off x="4416" y="211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pt-BR" sz="2400">
                  <a:latin typeface="Times New Roman" pitchFamily="18" charset="0"/>
                </a:rPr>
                <a:t>b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33803" name="Line 29"/>
            <p:cNvSpPr>
              <a:spLocks noChangeShapeType="1"/>
            </p:cNvSpPr>
            <p:nvPr/>
          </p:nvSpPr>
          <p:spPr bwMode="auto">
            <a:xfrm>
              <a:off x="2928" y="1776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04" name="Line 31"/>
            <p:cNvSpPr>
              <a:spLocks noChangeShapeType="1"/>
            </p:cNvSpPr>
            <p:nvPr/>
          </p:nvSpPr>
          <p:spPr bwMode="auto">
            <a:xfrm>
              <a:off x="2928" y="17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05" name="Line 38"/>
            <p:cNvSpPr>
              <a:spLocks noChangeShapeType="1"/>
            </p:cNvSpPr>
            <p:nvPr/>
          </p:nvSpPr>
          <p:spPr bwMode="auto">
            <a:xfrm>
              <a:off x="4224" y="172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06" name="Text Box 7"/>
            <p:cNvSpPr txBox="1">
              <a:spLocks noChangeArrowheads="1"/>
            </p:cNvSpPr>
            <p:nvPr/>
          </p:nvSpPr>
          <p:spPr bwMode="auto">
            <a:xfrm>
              <a:off x="3120" y="2256"/>
              <a:ext cx="1152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2000"/>
                <a:t>Não-doentes</a:t>
              </a:r>
              <a:endParaRPr lang="pt-BR" sz="2400"/>
            </a:p>
          </p:txBody>
        </p:sp>
        <p:sp>
          <p:nvSpPr>
            <p:cNvPr id="33807" name="Text Box 8"/>
            <p:cNvSpPr txBox="1">
              <a:spLocks noChangeArrowheads="1"/>
            </p:cNvSpPr>
            <p:nvPr/>
          </p:nvSpPr>
          <p:spPr bwMode="auto">
            <a:xfrm>
              <a:off x="3120" y="2736"/>
              <a:ext cx="1248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2000"/>
                <a:t>Doentes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33808" name="Text Box 9"/>
            <p:cNvSpPr txBox="1">
              <a:spLocks noChangeArrowheads="1"/>
            </p:cNvSpPr>
            <p:nvPr/>
          </p:nvSpPr>
          <p:spPr bwMode="auto">
            <a:xfrm>
              <a:off x="3072" y="3408"/>
              <a:ext cx="1152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2000"/>
                <a:t>Não-doentes</a:t>
              </a:r>
            </a:p>
          </p:txBody>
        </p:sp>
        <p:sp>
          <p:nvSpPr>
            <p:cNvPr id="33809" name="Text Box 15"/>
            <p:cNvSpPr txBox="1">
              <a:spLocks noChangeArrowheads="1"/>
            </p:cNvSpPr>
            <p:nvPr/>
          </p:nvSpPr>
          <p:spPr bwMode="auto">
            <a:xfrm>
              <a:off x="1584" y="2880"/>
              <a:ext cx="1200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2000"/>
                <a:t>Não-Expostos</a:t>
              </a:r>
            </a:p>
          </p:txBody>
        </p:sp>
        <p:sp>
          <p:nvSpPr>
            <p:cNvPr id="33810" name="Oval 17"/>
            <p:cNvSpPr>
              <a:spLocks noChangeArrowheads="1"/>
            </p:cNvSpPr>
            <p:nvPr/>
          </p:nvSpPr>
          <p:spPr bwMode="auto">
            <a:xfrm>
              <a:off x="672" y="2400"/>
              <a:ext cx="192" cy="43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11" name="Text Box 23"/>
            <p:cNvSpPr txBox="1">
              <a:spLocks noChangeArrowheads="1"/>
            </p:cNvSpPr>
            <p:nvPr/>
          </p:nvSpPr>
          <p:spPr bwMode="auto">
            <a:xfrm>
              <a:off x="4464" y="2592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pt-BR" sz="24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33812" name="Text Box 24"/>
            <p:cNvSpPr txBox="1">
              <a:spLocks noChangeArrowheads="1"/>
            </p:cNvSpPr>
            <p:nvPr/>
          </p:nvSpPr>
          <p:spPr bwMode="auto">
            <a:xfrm>
              <a:off x="4368" y="3264"/>
              <a:ext cx="2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pt-BR" sz="2400">
                  <a:latin typeface="Times New Roman" pitchFamily="18" charset="0"/>
                </a:rPr>
                <a:t>d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33813" name="Line 26"/>
            <p:cNvSpPr>
              <a:spLocks noChangeShapeType="1"/>
            </p:cNvSpPr>
            <p:nvPr/>
          </p:nvSpPr>
          <p:spPr bwMode="auto">
            <a:xfrm>
              <a:off x="1344" y="31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14" name="Line 27"/>
            <p:cNvSpPr>
              <a:spLocks noChangeShapeType="1"/>
            </p:cNvSpPr>
            <p:nvPr/>
          </p:nvSpPr>
          <p:spPr bwMode="auto">
            <a:xfrm>
              <a:off x="1344" y="225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15" name="Line 28"/>
            <p:cNvSpPr>
              <a:spLocks noChangeShapeType="1"/>
            </p:cNvSpPr>
            <p:nvPr/>
          </p:nvSpPr>
          <p:spPr bwMode="auto">
            <a:xfrm>
              <a:off x="816" y="264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16" name="Line 30"/>
            <p:cNvSpPr>
              <a:spLocks noChangeShapeType="1"/>
            </p:cNvSpPr>
            <p:nvPr/>
          </p:nvSpPr>
          <p:spPr bwMode="auto">
            <a:xfrm>
              <a:off x="2928" y="24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17" name="Line 33"/>
            <p:cNvSpPr>
              <a:spLocks noChangeShapeType="1"/>
            </p:cNvSpPr>
            <p:nvPr/>
          </p:nvSpPr>
          <p:spPr bwMode="auto">
            <a:xfrm>
              <a:off x="2880" y="288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18" name="Line 34"/>
            <p:cNvSpPr>
              <a:spLocks noChangeShapeType="1"/>
            </p:cNvSpPr>
            <p:nvPr/>
          </p:nvSpPr>
          <p:spPr bwMode="auto">
            <a:xfrm>
              <a:off x="2880" y="288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19" name="Line 35"/>
            <p:cNvSpPr>
              <a:spLocks noChangeShapeType="1"/>
            </p:cNvSpPr>
            <p:nvPr/>
          </p:nvSpPr>
          <p:spPr bwMode="auto">
            <a:xfrm>
              <a:off x="2880" y="35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20" name="Line 36"/>
            <p:cNvSpPr>
              <a:spLocks noChangeShapeType="1"/>
            </p:cNvSpPr>
            <p:nvPr/>
          </p:nvSpPr>
          <p:spPr bwMode="auto">
            <a:xfrm>
              <a:off x="2784" y="29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21" name="Line 37"/>
            <p:cNvSpPr>
              <a:spLocks noChangeShapeType="1"/>
            </p:cNvSpPr>
            <p:nvPr/>
          </p:nvSpPr>
          <p:spPr bwMode="auto">
            <a:xfrm>
              <a:off x="2832" y="22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22" name="Line 39"/>
            <p:cNvSpPr>
              <a:spLocks noChangeShapeType="1"/>
            </p:cNvSpPr>
            <p:nvPr/>
          </p:nvSpPr>
          <p:spPr bwMode="auto">
            <a:xfrm>
              <a:off x="4272" y="240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23" name="Line 40"/>
            <p:cNvSpPr>
              <a:spLocks noChangeShapeType="1"/>
            </p:cNvSpPr>
            <p:nvPr/>
          </p:nvSpPr>
          <p:spPr bwMode="auto">
            <a:xfrm>
              <a:off x="4368" y="288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24" name="Line 41"/>
            <p:cNvSpPr>
              <a:spLocks noChangeShapeType="1"/>
            </p:cNvSpPr>
            <p:nvPr/>
          </p:nvSpPr>
          <p:spPr bwMode="auto">
            <a:xfrm>
              <a:off x="4176" y="3552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25" name="Line 42"/>
            <p:cNvSpPr>
              <a:spLocks noChangeShapeType="1"/>
            </p:cNvSpPr>
            <p:nvPr/>
          </p:nvSpPr>
          <p:spPr bwMode="auto">
            <a:xfrm>
              <a:off x="1344" y="2256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26" name="Text Box 43"/>
            <p:cNvSpPr txBox="1">
              <a:spLocks noChangeArrowheads="1"/>
            </p:cNvSpPr>
            <p:nvPr/>
          </p:nvSpPr>
          <p:spPr bwMode="auto">
            <a:xfrm>
              <a:off x="1584" y="2400"/>
              <a:ext cx="10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1800">
                  <a:latin typeface="Arial Narrow" pitchFamily="34" charset="0"/>
                </a:rPr>
                <a:t>Casos</a:t>
              </a:r>
              <a:endParaRPr lang="pt-BR" sz="1800">
                <a:latin typeface="Times New Roman" pitchFamily="18" charset="0"/>
              </a:endParaRPr>
            </a:p>
          </p:txBody>
        </p:sp>
        <p:sp>
          <p:nvSpPr>
            <p:cNvPr id="33827" name="Text Box 44"/>
            <p:cNvSpPr txBox="1">
              <a:spLocks noChangeArrowheads="1"/>
            </p:cNvSpPr>
            <p:nvPr/>
          </p:nvSpPr>
          <p:spPr bwMode="auto">
            <a:xfrm>
              <a:off x="1536" y="3264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1800">
                  <a:latin typeface="Arial Narrow" pitchFamily="34" charset="0"/>
                </a:rPr>
                <a:t>Controle</a:t>
              </a:r>
            </a:p>
          </p:txBody>
        </p:sp>
        <p:sp>
          <p:nvSpPr>
            <p:cNvPr id="33828" name="Text Box 46"/>
            <p:cNvSpPr txBox="1">
              <a:spLocks noChangeArrowheads="1"/>
            </p:cNvSpPr>
            <p:nvPr/>
          </p:nvSpPr>
          <p:spPr bwMode="auto">
            <a:xfrm>
              <a:off x="1248" y="3648"/>
              <a:ext cx="1872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b="0"/>
                <a:t>     </a:t>
              </a:r>
              <a:r>
                <a:rPr lang="pt-BR"/>
                <a:t>Observação/medição da   </a:t>
              </a:r>
            </a:p>
            <a:p>
              <a:pPr algn="l"/>
              <a:r>
                <a:rPr lang="pt-BR"/>
                <a:t>              exposição</a:t>
              </a:r>
            </a:p>
          </p:txBody>
        </p:sp>
        <p:sp>
          <p:nvSpPr>
            <p:cNvPr id="33829" name="Text Box 48"/>
            <p:cNvSpPr txBox="1">
              <a:spLocks noChangeArrowheads="1"/>
            </p:cNvSpPr>
            <p:nvPr/>
          </p:nvSpPr>
          <p:spPr bwMode="auto">
            <a:xfrm>
              <a:off x="528" y="1824"/>
              <a:ext cx="134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2200">
                  <a:latin typeface="Arial Narrow" pitchFamily="34" charset="0"/>
                </a:rPr>
                <a:t>População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60000"/>
              </a:lnSpc>
              <a:buClr>
                <a:srgbClr val="FF6600"/>
              </a:buClr>
              <a:buSzTx/>
              <a:buFont typeface="Wingdings" pitchFamily="2" charset="2"/>
              <a:buChar char="Ø"/>
              <a:defRPr/>
            </a:pPr>
            <a:r>
              <a:rPr lang="pt-BR" sz="2400" b="1" u="sng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Estudos Descritivos</a:t>
            </a:r>
            <a:endParaRPr lang="pt-BR" sz="2400" dirty="0" smtClean="0">
              <a:solidFill>
                <a:srgbClr val="CC6600"/>
              </a:solidFill>
            </a:endParaRPr>
          </a:p>
          <a:p>
            <a:pPr lvl="1" eaLnBrk="1" hangingPunct="1">
              <a:lnSpc>
                <a:spcPct val="160000"/>
              </a:lnSpc>
              <a:buClr>
                <a:srgbClr val="FF6600"/>
              </a:buClr>
              <a:buSzTx/>
              <a:buFont typeface="Wingdings" pitchFamily="2" charset="2"/>
              <a:buNone/>
              <a:defRPr/>
            </a:pPr>
            <a:r>
              <a:rPr lang="pt-BR" sz="2200" dirty="0" smtClean="0"/>
              <a:t>   informam sobre a distribuição de um evento na população, em termos quantitativos: Incidência ou Prevalência</a:t>
            </a:r>
          </a:p>
          <a:p>
            <a:pPr eaLnBrk="1" hangingPunct="1">
              <a:lnSpc>
                <a:spcPct val="160000"/>
              </a:lnSpc>
              <a:buClr>
                <a:srgbClr val="FF6600"/>
              </a:buClr>
              <a:buSzTx/>
              <a:buFont typeface="Wingdings" pitchFamily="2" charset="2"/>
              <a:buChar char="Ø"/>
              <a:defRPr/>
            </a:pPr>
            <a:r>
              <a:rPr lang="pt-BR" sz="2400" b="1" u="sng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Estudos Analíticos</a:t>
            </a:r>
            <a:endParaRPr lang="pt-BR" sz="2400" dirty="0" smtClean="0">
              <a:solidFill>
                <a:srgbClr val="CC6600"/>
              </a:solidFill>
            </a:endParaRPr>
          </a:p>
          <a:p>
            <a:pPr lvl="1" eaLnBrk="1" hangingPunct="1">
              <a:lnSpc>
                <a:spcPct val="160000"/>
              </a:lnSpc>
              <a:buFont typeface="Wingdings" pitchFamily="2" charset="2"/>
              <a:buNone/>
              <a:defRPr/>
            </a:pPr>
            <a:r>
              <a:rPr lang="pt-BR" sz="2200" dirty="0" smtClean="0"/>
              <a:t>   estudos comparativos que trabalham com “hipóteses” - estudos de causa e efeito, exposição e doença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1706563" y="277813"/>
            <a:ext cx="6034087" cy="1143000"/>
          </a:xfrm>
        </p:spPr>
        <p:txBody>
          <a:bodyPr/>
          <a:lstStyle/>
          <a:p>
            <a:pPr eaLnBrk="1" hangingPunct="1"/>
            <a:r>
              <a:rPr lang="pt-BR" sz="3800" b="1" smtClean="0">
                <a:latin typeface="Arial" charset="0"/>
              </a:rPr>
              <a:t>Descrição x Comparação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703262"/>
          </a:xfrm>
          <a:noFill/>
        </p:spPr>
        <p:txBody>
          <a:bodyPr/>
          <a:lstStyle/>
          <a:p>
            <a:pPr eaLnBrk="1" hangingPunct="1"/>
            <a:r>
              <a:rPr lang="pt-BR" i="1" smtClean="0">
                <a:latin typeface="Arial Black" pitchFamily="34" charset="0"/>
              </a:rPr>
              <a:t>Estudo de coorte</a:t>
            </a:r>
          </a:p>
        </p:txBody>
      </p:sp>
      <p:sp>
        <p:nvSpPr>
          <p:cNvPr id="34819" name="Text Box 7"/>
          <p:cNvSpPr txBox="1">
            <a:spLocks noChangeArrowheads="1"/>
          </p:cNvSpPr>
          <p:nvPr/>
        </p:nvSpPr>
        <p:spPr bwMode="auto">
          <a:xfrm>
            <a:off x="827088" y="908050"/>
            <a:ext cx="7696200" cy="525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400" b="0"/>
              <a:t>____________________________________________</a:t>
            </a:r>
          </a:p>
          <a:p>
            <a:pPr algn="l">
              <a:lnSpc>
                <a:spcPct val="55000"/>
              </a:lnSpc>
            </a:pPr>
            <a:r>
              <a:rPr lang="pt-BR" sz="2400"/>
              <a:t>   Exposição	    	 </a:t>
            </a:r>
            <a:r>
              <a:rPr lang="pt-BR" sz="2400" u="sng"/>
              <a:t>Doença    </a:t>
            </a:r>
          </a:p>
          <a:p>
            <a:pPr algn="l">
              <a:lnSpc>
                <a:spcPct val="55000"/>
              </a:lnSpc>
            </a:pPr>
            <a:r>
              <a:rPr lang="pt-BR" sz="2400"/>
              <a:t>   ao fator	    Sim		Não			Total*</a:t>
            </a:r>
          </a:p>
          <a:p>
            <a:pPr algn="l">
              <a:lnSpc>
                <a:spcPct val="55000"/>
              </a:lnSpc>
            </a:pPr>
            <a:endParaRPr lang="pt-BR" sz="2400"/>
          </a:p>
          <a:p>
            <a:pPr algn="l">
              <a:lnSpc>
                <a:spcPct val="55000"/>
              </a:lnSpc>
            </a:pPr>
            <a:r>
              <a:rPr lang="pt-BR" sz="2400" b="0"/>
              <a:t>    </a:t>
            </a:r>
            <a:r>
              <a:rPr lang="pt-BR" sz="2400"/>
              <a:t>Sim	</a:t>
            </a:r>
            <a:r>
              <a:rPr lang="pt-BR" sz="2400" b="0"/>
              <a:t>	      a		   b			a + b</a:t>
            </a:r>
          </a:p>
          <a:p>
            <a:pPr algn="l">
              <a:lnSpc>
                <a:spcPct val="55000"/>
              </a:lnSpc>
            </a:pPr>
            <a:r>
              <a:rPr lang="pt-BR" sz="2400" b="0"/>
              <a:t>    </a:t>
            </a:r>
            <a:r>
              <a:rPr lang="pt-BR" sz="2400"/>
              <a:t>Não	</a:t>
            </a:r>
            <a:r>
              <a:rPr lang="pt-BR" sz="2400" b="0"/>
              <a:t>	      c		   d			c + d</a:t>
            </a:r>
          </a:p>
          <a:p>
            <a:pPr algn="l"/>
            <a:r>
              <a:rPr lang="pt-BR" sz="2400" b="0"/>
              <a:t>____________________________________________</a:t>
            </a:r>
          </a:p>
          <a:p>
            <a:pPr algn="l"/>
            <a:r>
              <a:rPr lang="pt-BR" sz="2400"/>
              <a:t>   Total	</a:t>
            </a:r>
            <a:r>
              <a:rPr lang="pt-BR" sz="2400" b="0"/>
              <a:t>    a + c	b + d			N  ____________________________________________</a:t>
            </a:r>
          </a:p>
          <a:p>
            <a:pPr algn="l"/>
            <a:r>
              <a:rPr lang="pt-BR" sz="2400" b="0"/>
              <a:t>RR= (a:a+b) : (c: c+d) = IE : INE </a:t>
            </a:r>
          </a:p>
          <a:p>
            <a:pPr algn="l"/>
            <a:r>
              <a:rPr lang="pt-BR" sz="2400" b="0"/>
              <a:t>RA = IE – INE</a:t>
            </a:r>
          </a:p>
          <a:p>
            <a:pPr algn="l"/>
            <a:endParaRPr lang="pt-BR" sz="1400" b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400" i="1" smtClean="0">
                <a:solidFill>
                  <a:srgbClr val="003300"/>
                </a:solidFill>
                <a:latin typeface="Arial Black" pitchFamily="34" charset="0"/>
              </a:rPr>
              <a:t>Delineamento de pesquisas epidemiológicas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68413"/>
            <a:ext cx="7772400" cy="48625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18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Coorte: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1800" dirty="0" smtClean="0"/>
              <a:t>Associação exercício físico e mortalidade por </a:t>
            </a:r>
            <a:r>
              <a:rPr lang="pt-BR" sz="1800" dirty="0" err="1" smtClean="0"/>
              <a:t>coronariopatia</a:t>
            </a:r>
            <a:endParaRPr lang="pt-BR" sz="1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1400" dirty="0" smtClean="0"/>
              <a:t>_______________________________________________________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 smtClean="0"/>
              <a:t>Atividade	         </a:t>
            </a:r>
            <a:r>
              <a:rPr lang="pt-BR" sz="1800" b="1" u="sng" dirty="0" smtClean="0"/>
              <a:t>Óbitos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 smtClean="0"/>
              <a:t>física 		    Sim 		Não       Total	 </a:t>
            </a:r>
            <a:r>
              <a:rPr lang="pt-BR" sz="1800" b="1" dirty="0" err="1" smtClean="0"/>
              <a:t>Tx</a:t>
            </a:r>
            <a:r>
              <a:rPr lang="pt-BR" sz="1800" b="1" dirty="0" smtClean="0"/>
              <a:t>. </a:t>
            </a:r>
            <a:r>
              <a:rPr lang="pt-BR" sz="1800" b="1" dirty="0" err="1" smtClean="0"/>
              <a:t>Mort</a:t>
            </a:r>
            <a:r>
              <a:rPr lang="pt-BR" sz="1800" b="1" dirty="0" smtClean="0"/>
              <a:t>.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 smtClean="0"/>
              <a:t>							  por mil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 smtClean="0"/>
              <a:t>Sedentário             </a:t>
            </a:r>
            <a:r>
              <a:rPr lang="pt-BR" sz="1800" dirty="0" smtClean="0"/>
              <a:t>400		 4.600	 5.000	      80	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 err="1" smtClean="0"/>
              <a:t>Não-sedentário</a:t>
            </a:r>
            <a:r>
              <a:rPr lang="pt-BR" sz="1800" b="1" dirty="0" smtClean="0"/>
              <a:t>        </a:t>
            </a:r>
            <a:r>
              <a:rPr lang="pt-BR" sz="1800" dirty="0" smtClean="0"/>
              <a:t>80		 1.920	 2.000	      40</a:t>
            </a:r>
            <a:endParaRPr lang="pt-BR" sz="1800" b="1" dirty="0" smtClean="0"/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endParaRPr lang="pt-BR" sz="1800" b="1" dirty="0" smtClean="0"/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 smtClean="0"/>
              <a:t>Total	</a:t>
            </a:r>
            <a:r>
              <a:rPr lang="pt-BR" sz="1800" dirty="0" smtClean="0"/>
              <a:t>	    480	               6.520     7.000           69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dirty="0" smtClean="0"/>
              <a:t>______________________________________________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dirty="0" smtClean="0"/>
              <a:t>RR= 80/40=2,0 (IC95%: 1,5 – 2,5)                         </a:t>
            </a:r>
            <a:r>
              <a:rPr lang="pt-BR" sz="1200" dirty="0" smtClean="0"/>
              <a:t>Fonte:Pereira, 1995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657975" y="4175125"/>
            <a:ext cx="233362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0"/>
              <a:t>Exposição aumenta o risco de doença (fator de risco)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4325938" y="4175125"/>
            <a:ext cx="2332037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0"/>
              <a:t>Exposição por si não é um fator de risco para a doença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082800" y="4191000"/>
            <a:ext cx="2413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0"/>
              <a:t>A exposição reduz o risco de doença (fator de proteção)</a:t>
            </a:r>
            <a:endParaRPr lang="en-US" sz="2400" b="0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76200" y="4175125"/>
            <a:ext cx="20828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/>
              <a:t>A exposição é um fator de risco?</a:t>
            </a:r>
            <a:endParaRPr lang="en-US" sz="2400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6657975" y="1801813"/>
            <a:ext cx="2333625" cy="237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0"/>
              <a:t>Risco de doença é mais alto nos expostos do que em não expostos</a:t>
            </a:r>
            <a:endParaRPr lang="en-US" sz="1800" b="0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4325938" y="1801813"/>
            <a:ext cx="2332037" cy="237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0"/>
              <a:t>Risco de doença é igual para expostos e não expostos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2159000" y="1801813"/>
            <a:ext cx="2166938" cy="237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0"/>
              <a:t>Risco de doença é mais baixo nos expostos do que em não expostos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76200" y="1828800"/>
            <a:ext cx="2286000" cy="23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/>
              <a:t>Comparação de riscos entre expostos e não expostos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6657975" y="1295400"/>
            <a:ext cx="2333625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/>
              <a:t>RR&gt;1</a:t>
            </a: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4325938" y="1295400"/>
            <a:ext cx="2332037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/>
              <a:t>RR=1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159000" y="1295400"/>
            <a:ext cx="2166938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/>
              <a:t>RR&lt;1</a:t>
            </a: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76200" y="1295400"/>
            <a:ext cx="20828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s-ES_tradnl" sz="2000" b="0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76200" y="1295400"/>
            <a:ext cx="8915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76200" y="1801813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76200" y="6019800"/>
            <a:ext cx="8915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76200" y="1295400"/>
            <a:ext cx="0" cy="472440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2159000" y="1295400"/>
            <a:ext cx="0" cy="4724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4325938" y="1295400"/>
            <a:ext cx="0" cy="4724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>
            <a:off x="6657975" y="1295400"/>
            <a:ext cx="0" cy="4724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8991600" y="1295400"/>
            <a:ext cx="0" cy="472440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>
            <a:off x="76200" y="4175125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395288" y="476250"/>
            <a:ext cx="84248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pt-BR" sz="2800"/>
              <a:t>Interpretação do Risco Relativo (RR)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>
                <a:latin typeface="Arial Black" pitchFamily="34" charset="0"/>
              </a:rPr>
              <a:t>Estudos de coorte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Vantagens</a:t>
            </a:r>
          </a:p>
          <a:p>
            <a:pPr lvl="1" eaLnBrk="1" hangingPunct="1"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000" smtClean="0"/>
              <a:t>Produzem medidas diretas de risco</a:t>
            </a:r>
          </a:p>
          <a:p>
            <a:pPr lvl="1" eaLnBrk="1" hangingPunct="1"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000" smtClean="0"/>
              <a:t>Alto poder analítico</a:t>
            </a:r>
          </a:p>
          <a:p>
            <a:pPr lvl="1" eaLnBrk="1" hangingPunct="1"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000" smtClean="0"/>
              <a:t>Simplicidade de desenho</a:t>
            </a:r>
          </a:p>
          <a:p>
            <a:pPr lvl="1" eaLnBrk="1" hangingPunct="1"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000" smtClean="0"/>
              <a:t>Facilidade na análise </a:t>
            </a:r>
          </a:p>
          <a:p>
            <a:pPr lvl="1" eaLnBrk="1" hangingPunct="1">
              <a:buClr>
                <a:srgbClr val="FF6600"/>
              </a:buClr>
              <a:buFont typeface="Wingdings" pitchFamily="2" charset="2"/>
              <a:buChar char="Ø"/>
            </a:pPr>
            <a:endParaRPr lang="pt-BR" sz="2000" smtClean="0"/>
          </a:p>
          <a:p>
            <a:pPr eaLnBrk="1" hangingPunct="1"/>
            <a:r>
              <a:rPr lang="pt-BR" smtClean="0"/>
              <a:t>Desvantagens</a:t>
            </a:r>
          </a:p>
          <a:p>
            <a:pPr lvl="1" eaLnBrk="1" hangingPunct="1"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000" smtClean="0"/>
              <a:t>Perdas de acompanhamento</a:t>
            </a:r>
          </a:p>
          <a:p>
            <a:pPr lvl="1" eaLnBrk="1" hangingPunct="1"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000" smtClean="0"/>
              <a:t>Inadequados para doenças pouco freqüentes</a:t>
            </a:r>
          </a:p>
          <a:p>
            <a:pPr lvl="1" eaLnBrk="1" hangingPunct="1"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000" smtClean="0"/>
              <a:t>Alto custo </a:t>
            </a:r>
          </a:p>
          <a:p>
            <a:pPr lvl="1" eaLnBrk="1" hangingPunct="1">
              <a:buClr>
                <a:srgbClr val="FF6600"/>
              </a:buClr>
              <a:buFont typeface="Wingdings" pitchFamily="2" charset="2"/>
              <a:buNone/>
            </a:pPr>
            <a:endParaRPr lang="pt-BR" sz="200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400" i="1" smtClean="0">
                <a:solidFill>
                  <a:srgbClr val="003300"/>
                </a:solidFill>
                <a:latin typeface="Arial Black" pitchFamily="34" charset="0"/>
              </a:rPr>
              <a:t>Delineamento de pesquisas epidemiológicas</a:t>
            </a:r>
          </a:p>
        </p:txBody>
      </p:sp>
      <p:grpSp>
        <p:nvGrpSpPr>
          <p:cNvPr id="38915" name="Group 19"/>
          <p:cNvGrpSpPr>
            <a:grpSpLocks/>
          </p:cNvGrpSpPr>
          <p:nvPr/>
        </p:nvGrpSpPr>
        <p:grpSpPr bwMode="auto">
          <a:xfrm>
            <a:off x="1371600" y="2362200"/>
            <a:ext cx="7010400" cy="3240088"/>
            <a:chOff x="864" y="1488"/>
            <a:chExt cx="4416" cy="2041"/>
          </a:xfrm>
        </p:grpSpPr>
        <p:sp>
          <p:nvSpPr>
            <p:cNvPr id="38916" name="Text Box 3"/>
            <p:cNvSpPr txBox="1">
              <a:spLocks noChangeArrowheads="1"/>
            </p:cNvSpPr>
            <p:nvPr/>
          </p:nvSpPr>
          <p:spPr bwMode="auto">
            <a:xfrm>
              <a:off x="864" y="1637"/>
              <a:ext cx="1152" cy="29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2400"/>
                <a:t> Exposição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38917" name="Text Box 5"/>
            <p:cNvSpPr txBox="1">
              <a:spLocks noChangeArrowheads="1"/>
            </p:cNvSpPr>
            <p:nvPr/>
          </p:nvSpPr>
          <p:spPr bwMode="auto">
            <a:xfrm>
              <a:off x="3408" y="1637"/>
              <a:ext cx="1152" cy="29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2400"/>
                <a:t>   Doença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38918" name="Text Box 6"/>
            <p:cNvSpPr txBox="1">
              <a:spLocks noChangeArrowheads="1"/>
            </p:cNvSpPr>
            <p:nvPr/>
          </p:nvSpPr>
          <p:spPr bwMode="auto">
            <a:xfrm>
              <a:off x="2112" y="1488"/>
              <a:ext cx="12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1800">
                  <a:latin typeface="Times New Roman" pitchFamily="18" charset="0"/>
                </a:rPr>
                <a:t>Estudo de Coorte</a:t>
              </a:r>
            </a:p>
          </p:txBody>
        </p:sp>
        <p:sp>
          <p:nvSpPr>
            <p:cNvPr id="38919" name="Line 7"/>
            <p:cNvSpPr>
              <a:spLocks noChangeShapeType="1"/>
            </p:cNvSpPr>
            <p:nvPr/>
          </p:nvSpPr>
          <p:spPr bwMode="auto">
            <a:xfrm>
              <a:off x="2064" y="1733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20" name="Text Box 8"/>
            <p:cNvSpPr txBox="1">
              <a:spLocks noChangeArrowheads="1"/>
            </p:cNvSpPr>
            <p:nvPr/>
          </p:nvSpPr>
          <p:spPr bwMode="auto">
            <a:xfrm>
              <a:off x="2064" y="2021"/>
              <a:ext cx="11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1800">
                  <a:latin typeface="Times New Roman" pitchFamily="18" charset="0"/>
                </a:rPr>
                <a:t>Estudo de Caso-Controle</a:t>
              </a:r>
            </a:p>
          </p:txBody>
        </p:sp>
        <p:sp>
          <p:nvSpPr>
            <p:cNvPr id="38921" name="Line 9"/>
            <p:cNvSpPr>
              <a:spLocks noChangeShapeType="1"/>
            </p:cNvSpPr>
            <p:nvPr/>
          </p:nvSpPr>
          <p:spPr bwMode="auto">
            <a:xfrm flipH="1">
              <a:off x="2112" y="1877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22" name="Line 10"/>
            <p:cNvSpPr>
              <a:spLocks noChangeShapeType="1"/>
            </p:cNvSpPr>
            <p:nvPr/>
          </p:nvSpPr>
          <p:spPr bwMode="auto">
            <a:xfrm>
              <a:off x="1392" y="1925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23" name="Line 13"/>
            <p:cNvSpPr>
              <a:spLocks noChangeShapeType="1"/>
            </p:cNvSpPr>
            <p:nvPr/>
          </p:nvSpPr>
          <p:spPr bwMode="auto">
            <a:xfrm>
              <a:off x="4080" y="1925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24" name="Line 14"/>
            <p:cNvSpPr>
              <a:spLocks noChangeShapeType="1"/>
            </p:cNvSpPr>
            <p:nvPr/>
          </p:nvSpPr>
          <p:spPr bwMode="auto">
            <a:xfrm>
              <a:off x="1392" y="2598"/>
              <a:ext cx="26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25" name="Text Box 15"/>
            <p:cNvSpPr txBox="1">
              <a:spLocks noChangeArrowheads="1"/>
            </p:cNvSpPr>
            <p:nvPr/>
          </p:nvSpPr>
          <p:spPr bwMode="auto">
            <a:xfrm>
              <a:off x="1968" y="2933"/>
              <a:ext cx="15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1800">
                  <a:latin typeface="Times New Roman" pitchFamily="18" charset="0"/>
                </a:rPr>
                <a:t>Estudo Transversal</a:t>
              </a:r>
              <a:endParaRPr lang="pt-BR" sz="2400">
                <a:latin typeface="Times New Roman" pitchFamily="18" charset="0"/>
              </a:endParaRPr>
            </a:p>
          </p:txBody>
        </p:sp>
        <p:sp>
          <p:nvSpPr>
            <p:cNvPr id="38926" name="Line 16"/>
            <p:cNvSpPr>
              <a:spLocks noChangeShapeType="1"/>
            </p:cNvSpPr>
            <p:nvPr/>
          </p:nvSpPr>
          <p:spPr bwMode="auto">
            <a:xfrm>
              <a:off x="2688" y="259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27" name="Text Box 17"/>
            <p:cNvSpPr txBox="1">
              <a:spLocks noChangeArrowheads="1"/>
            </p:cNvSpPr>
            <p:nvPr/>
          </p:nvSpPr>
          <p:spPr bwMode="auto">
            <a:xfrm>
              <a:off x="3504" y="3317"/>
              <a:ext cx="17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b="0">
                  <a:latin typeface="Times New Roman" pitchFamily="18" charset="0"/>
                </a:rPr>
                <a:t>Fonte:Pereira, 1995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463" y="188913"/>
            <a:ext cx="8891587" cy="6480175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b="1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Estudos Experimentais - ensaios clínicos randomizados</a:t>
            </a:r>
          </a:p>
          <a:p>
            <a:pPr lvl="1" eaLnBrk="1" hangingPunct="1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200" dirty="0" smtClean="0"/>
              <a:t>parte da “causa” para o “efeito”, os participantes são colocados aleatoriamente nos grupos - de estudo e de controle;</a:t>
            </a:r>
          </a:p>
          <a:p>
            <a:pPr lvl="1" eaLnBrk="1" hangingPunct="1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200" dirty="0" smtClean="0"/>
              <a:t>realiza-se a intervenção em apenas 1 dos grupos (vacina, medicamentos, dietas, etc..- o outro grupo recebe placebo ou outra substância/medicamento);</a:t>
            </a:r>
          </a:p>
          <a:p>
            <a:pPr lvl="1" eaLnBrk="1" hangingPunct="1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200" dirty="0" smtClean="0"/>
              <a:t>Compara-se o RR nos dois grupos</a:t>
            </a:r>
          </a:p>
          <a:p>
            <a:pPr lvl="1" eaLnBrk="1" hangingPunct="1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200" dirty="0" smtClean="0"/>
              <a:t>OBS: São estudo de intervenção - os participantes são submetidos à condições artificiais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i="1" smtClean="0">
                <a:solidFill>
                  <a:srgbClr val="003300"/>
                </a:solidFill>
                <a:latin typeface="Arial Black" pitchFamily="34" charset="0"/>
              </a:rPr>
              <a:t>Delineamento de pesquisas epidemiológicas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41438"/>
            <a:ext cx="7772400" cy="5111750"/>
          </a:xfrm>
        </p:spPr>
        <p:txBody>
          <a:bodyPr/>
          <a:lstStyle/>
          <a:p>
            <a:pPr marL="0" indent="0" eaLnBrk="1" hangingPunct="1">
              <a:lnSpc>
                <a:spcPct val="170000"/>
              </a:lnSpc>
              <a:buFont typeface="Wingdings" pitchFamily="2" charset="2"/>
              <a:buNone/>
              <a:defRPr/>
            </a:pPr>
            <a:r>
              <a:rPr lang="pt-BR" sz="3200" b="1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Estudos Experimentais </a:t>
            </a:r>
            <a:r>
              <a:rPr lang="pt-BR" sz="3200" smtClean="0"/>
              <a:t>	</a:t>
            </a:r>
          </a:p>
          <a:p>
            <a:pPr marL="0" indent="0" eaLnBrk="1" hangingPunct="1">
              <a:lnSpc>
                <a:spcPct val="170000"/>
              </a:lnSpc>
              <a:buClr>
                <a:srgbClr val="FF6600"/>
              </a:buClr>
              <a:buSzPct val="75000"/>
              <a:buFont typeface="Wingdings" pitchFamily="2" charset="2"/>
              <a:buChar char="Ø"/>
              <a:defRPr/>
            </a:pPr>
            <a:r>
              <a:rPr lang="pt-BR" smtClean="0"/>
              <a:t>ensaios clínicos randomizados </a:t>
            </a:r>
            <a:r>
              <a:rPr lang="pt-BR" sz="1400" smtClean="0"/>
              <a:t>(estudo de nova 			terapia ou prevenção)</a:t>
            </a:r>
          </a:p>
          <a:p>
            <a:pPr marL="0" indent="0" eaLnBrk="1" hangingPunct="1">
              <a:lnSpc>
                <a:spcPct val="170000"/>
              </a:lnSpc>
              <a:buClr>
                <a:srgbClr val="FF6600"/>
              </a:buClr>
              <a:buSzPct val="75000"/>
              <a:buFont typeface="Wingdings" pitchFamily="2" charset="2"/>
              <a:buChar char="Ø"/>
              <a:defRPr/>
            </a:pPr>
            <a:r>
              <a:rPr lang="pt-BR" smtClean="0"/>
              <a:t>ensaios de campo </a:t>
            </a:r>
            <a:r>
              <a:rPr lang="pt-BR" sz="1400" smtClean="0"/>
              <a:t>(livres da doença, mas sob risco de contraí-la)</a:t>
            </a:r>
          </a:p>
          <a:p>
            <a:pPr marL="0" indent="0" eaLnBrk="1" hangingPunct="1">
              <a:lnSpc>
                <a:spcPct val="170000"/>
              </a:lnSpc>
              <a:buClr>
                <a:srgbClr val="FF6600"/>
              </a:buClr>
              <a:buSzPct val="75000"/>
              <a:buFont typeface="Wingdings" pitchFamily="2" charset="2"/>
              <a:buChar char="Ø"/>
              <a:defRPr/>
            </a:pPr>
            <a:r>
              <a:rPr lang="pt-BR" smtClean="0"/>
              <a:t>ensaio comunitário </a:t>
            </a:r>
            <a:r>
              <a:rPr lang="pt-BR" sz="1400" smtClean="0"/>
              <a:t>(os grupos de intervenção são comunidades)</a:t>
            </a:r>
          </a:p>
          <a:p>
            <a:pPr marL="0" indent="0" eaLnBrk="1" hangingPunct="1">
              <a:lnSpc>
                <a:spcPct val="170000"/>
              </a:lnSpc>
              <a:buClr>
                <a:srgbClr val="FF6600"/>
              </a:buClr>
              <a:buSzPct val="75000"/>
              <a:buFont typeface="Wingdings" pitchFamily="2" charset="2"/>
              <a:buChar char="Ø"/>
              <a:defRPr/>
            </a:pPr>
            <a:r>
              <a:rPr lang="pt-BR" smtClean="0"/>
              <a:t>screening </a:t>
            </a:r>
            <a:r>
              <a:rPr lang="pt-BR" sz="1400" smtClean="0"/>
              <a:t>(semelhantes a caso-controle)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8913"/>
            <a:ext cx="7772400" cy="847725"/>
          </a:xfrm>
        </p:spPr>
        <p:txBody>
          <a:bodyPr/>
          <a:lstStyle/>
          <a:p>
            <a:pPr eaLnBrk="1" hangingPunct="1"/>
            <a:r>
              <a:rPr lang="pt-BR" sz="3200" smtClean="0">
                <a:latin typeface="Arial Black" pitchFamily="34" charset="0"/>
              </a:rPr>
              <a:t>Estudos experimentais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52513"/>
            <a:ext cx="7772400" cy="5113337"/>
          </a:xfrm>
        </p:spPr>
        <p:txBody>
          <a:bodyPr/>
          <a:lstStyle/>
          <a:p>
            <a:pPr eaLnBrk="1" hangingPunct="1"/>
            <a:r>
              <a:rPr lang="pt-BR" smtClean="0"/>
              <a:t>Critérios de classificação</a:t>
            </a:r>
          </a:p>
          <a:p>
            <a:pPr lvl="1" eaLnBrk="1" hangingPunct="1"/>
            <a:r>
              <a:rPr lang="pt-BR" smtClean="0"/>
              <a:t>Quanto ao grau de controle experimental</a:t>
            </a:r>
          </a:p>
          <a:p>
            <a:pPr lvl="2" indent="-220663" eaLnBrk="1" hangingPunct="1">
              <a:lnSpc>
                <a:spcPct val="170000"/>
              </a:lnSpc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000" smtClean="0"/>
              <a:t>Controle da variável independente (controlado e não controlado)</a:t>
            </a:r>
          </a:p>
          <a:p>
            <a:pPr lvl="2" indent="-220663" eaLnBrk="1" hangingPunct="1">
              <a:lnSpc>
                <a:spcPct val="170000"/>
              </a:lnSpc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000" smtClean="0"/>
              <a:t>Controle da composição de grupos (randomizado e não randomizado)</a:t>
            </a:r>
          </a:p>
          <a:p>
            <a:pPr lvl="2" indent="-220663" eaLnBrk="1" hangingPunct="1">
              <a:lnSpc>
                <a:spcPct val="170000"/>
              </a:lnSpc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000" smtClean="0"/>
              <a:t>Controle do efeito de mensuração (duplo-cego, simples-cego e aberto)</a:t>
            </a:r>
          </a:p>
          <a:p>
            <a:pPr lvl="2" indent="-220663" eaLnBrk="1" hangingPunct="1">
              <a:buFont typeface="Wingdings" pitchFamily="2" charset="2"/>
              <a:buNone/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400" i="1" smtClean="0">
                <a:solidFill>
                  <a:srgbClr val="003300"/>
                </a:solidFill>
                <a:latin typeface="Arial Black" pitchFamily="34" charset="0"/>
              </a:rPr>
              <a:t>Delineamento de pesquisas epidemiológicas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2400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Desenho dos estudos clínicos randomizados:</a:t>
            </a:r>
          </a:p>
          <a:p>
            <a:pPr eaLnBrk="1" hangingPunct="1">
              <a:defRPr/>
            </a:pPr>
            <a:endParaRPr lang="pt-BR" smtClean="0"/>
          </a:p>
          <a:p>
            <a:pPr eaLnBrk="1" hangingPunct="1">
              <a:defRPr/>
            </a:pPr>
            <a:endParaRPr lang="pt-BR" smtClean="0"/>
          </a:p>
        </p:txBody>
      </p:sp>
      <p:sp>
        <p:nvSpPr>
          <p:cNvPr id="43012" name="Text Box 25"/>
          <p:cNvSpPr txBox="1">
            <a:spLocks noChangeArrowheads="1"/>
          </p:cNvSpPr>
          <p:nvPr/>
        </p:nvSpPr>
        <p:spPr bwMode="auto">
          <a:xfrm>
            <a:off x="990600" y="3733800"/>
            <a:ext cx="22860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400"/>
              <a:t>Participantes</a:t>
            </a:r>
          </a:p>
        </p:txBody>
      </p:sp>
      <p:sp>
        <p:nvSpPr>
          <p:cNvPr id="43013" name="Text Box 27"/>
          <p:cNvSpPr txBox="1">
            <a:spLocks noChangeArrowheads="1"/>
          </p:cNvSpPr>
          <p:nvPr/>
        </p:nvSpPr>
        <p:spPr bwMode="auto">
          <a:xfrm>
            <a:off x="4419600" y="2895600"/>
            <a:ext cx="22860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400"/>
              <a:t>Expostos</a:t>
            </a:r>
          </a:p>
        </p:txBody>
      </p:sp>
      <p:sp>
        <p:nvSpPr>
          <p:cNvPr id="43014" name="Text Box 28"/>
          <p:cNvSpPr txBox="1">
            <a:spLocks noChangeArrowheads="1"/>
          </p:cNvSpPr>
          <p:nvPr/>
        </p:nvSpPr>
        <p:spPr bwMode="auto">
          <a:xfrm>
            <a:off x="4419600" y="4572000"/>
            <a:ext cx="23622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400"/>
              <a:t>Não-expostos</a:t>
            </a:r>
            <a:endParaRPr lang="pt-BR" sz="2400" b="0">
              <a:latin typeface="Times New Roman" pitchFamily="18" charset="0"/>
            </a:endParaRPr>
          </a:p>
        </p:txBody>
      </p:sp>
      <p:sp>
        <p:nvSpPr>
          <p:cNvPr id="43015" name="Line 29"/>
          <p:cNvSpPr>
            <a:spLocks noChangeShapeType="1"/>
          </p:cNvSpPr>
          <p:nvPr/>
        </p:nvSpPr>
        <p:spPr bwMode="auto">
          <a:xfrm>
            <a:off x="3276600" y="3962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016" name="Line 30"/>
          <p:cNvSpPr>
            <a:spLocks noChangeShapeType="1"/>
          </p:cNvSpPr>
          <p:nvPr/>
        </p:nvSpPr>
        <p:spPr bwMode="auto">
          <a:xfrm>
            <a:off x="3962400" y="31242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017" name="Line 31"/>
          <p:cNvSpPr>
            <a:spLocks noChangeShapeType="1"/>
          </p:cNvSpPr>
          <p:nvPr/>
        </p:nvSpPr>
        <p:spPr bwMode="auto">
          <a:xfrm>
            <a:off x="3962400" y="3124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018" name="Line 32"/>
          <p:cNvSpPr>
            <a:spLocks noChangeShapeType="1"/>
          </p:cNvSpPr>
          <p:nvPr/>
        </p:nvSpPr>
        <p:spPr bwMode="auto">
          <a:xfrm>
            <a:off x="3962400" y="4876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019" name="Text Box 33"/>
          <p:cNvSpPr txBox="1">
            <a:spLocks noChangeArrowheads="1"/>
          </p:cNvSpPr>
          <p:nvPr/>
        </p:nvSpPr>
        <p:spPr bwMode="auto">
          <a:xfrm>
            <a:off x="3352800" y="5562600"/>
            <a:ext cx="2133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/>
              <a:t>Grupos por randomização</a:t>
            </a:r>
            <a:endParaRPr lang="pt-B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60350"/>
            <a:ext cx="7772400" cy="434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2400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Desenho dos estudos clínicos randomizados:</a:t>
            </a:r>
          </a:p>
          <a:p>
            <a:pPr eaLnBrk="1" hangingPunct="1">
              <a:defRPr/>
            </a:pPr>
            <a:endParaRPr lang="pt-BR" smtClean="0"/>
          </a:p>
          <a:p>
            <a:pPr eaLnBrk="1" hangingPunct="1">
              <a:defRPr/>
            </a:pPr>
            <a:endParaRPr lang="pt-BR" smtClean="0"/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3203575" y="981075"/>
            <a:ext cx="2952750" cy="396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000"/>
              <a:t>População estudada</a:t>
            </a:r>
          </a:p>
        </p:txBody>
      </p:sp>
      <p:sp>
        <p:nvSpPr>
          <p:cNvPr id="44036" name="Text Box 6"/>
          <p:cNvSpPr txBox="1">
            <a:spLocks noChangeArrowheads="1"/>
          </p:cNvSpPr>
          <p:nvPr/>
        </p:nvSpPr>
        <p:spPr bwMode="auto">
          <a:xfrm>
            <a:off x="3203575" y="1900238"/>
            <a:ext cx="2735263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1400"/>
              <a:t>Seleção por critério definido</a:t>
            </a:r>
            <a:endParaRPr lang="pt-BR" sz="1400" b="0">
              <a:latin typeface="Times New Roman" pitchFamily="18" charset="0"/>
            </a:endParaRPr>
          </a:p>
        </p:txBody>
      </p:sp>
      <p:sp>
        <p:nvSpPr>
          <p:cNvPr id="44037" name="Line 10"/>
          <p:cNvSpPr>
            <a:spLocks noChangeShapeType="1"/>
          </p:cNvSpPr>
          <p:nvPr/>
        </p:nvSpPr>
        <p:spPr bwMode="auto">
          <a:xfrm>
            <a:off x="1331913" y="5734050"/>
            <a:ext cx="15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4038" name="Text Box 13"/>
          <p:cNvSpPr txBox="1">
            <a:spLocks noChangeArrowheads="1"/>
          </p:cNvSpPr>
          <p:nvPr/>
        </p:nvSpPr>
        <p:spPr bwMode="auto">
          <a:xfrm>
            <a:off x="611188" y="3103563"/>
            <a:ext cx="2376487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1400"/>
              <a:t>Participantes potenciais</a:t>
            </a:r>
          </a:p>
        </p:txBody>
      </p:sp>
      <p:sp>
        <p:nvSpPr>
          <p:cNvPr id="44039" name="Text Box 14"/>
          <p:cNvSpPr txBox="1">
            <a:spLocks noChangeArrowheads="1"/>
          </p:cNvSpPr>
          <p:nvPr/>
        </p:nvSpPr>
        <p:spPr bwMode="auto">
          <a:xfrm>
            <a:off x="6156325" y="3141663"/>
            <a:ext cx="2376488" cy="7302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1400"/>
              <a:t>Não participantes (n preencheram critérios de seleção</a:t>
            </a:r>
          </a:p>
        </p:txBody>
      </p:sp>
      <p:sp>
        <p:nvSpPr>
          <p:cNvPr id="44040" name="Text Box 15"/>
          <p:cNvSpPr txBox="1">
            <a:spLocks noChangeArrowheads="1"/>
          </p:cNvSpPr>
          <p:nvPr/>
        </p:nvSpPr>
        <p:spPr bwMode="auto">
          <a:xfrm>
            <a:off x="611188" y="3916363"/>
            <a:ext cx="2376487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1400"/>
              <a:t>Convidados a participar</a:t>
            </a:r>
          </a:p>
        </p:txBody>
      </p:sp>
      <p:sp>
        <p:nvSpPr>
          <p:cNvPr id="44041" name="Text Box 16"/>
          <p:cNvSpPr txBox="1">
            <a:spLocks noChangeArrowheads="1"/>
          </p:cNvSpPr>
          <p:nvPr/>
        </p:nvSpPr>
        <p:spPr bwMode="auto">
          <a:xfrm>
            <a:off x="611188" y="4637088"/>
            <a:ext cx="1439862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1400"/>
              <a:t>Participantes</a:t>
            </a:r>
          </a:p>
        </p:txBody>
      </p:sp>
      <p:sp>
        <p:nvSpPr>
          <p:cNvPr id="44042" name="Text Box 17"/>
          <p:cNvSpPr txBox="1">
            <a:spLocks noChangeArrowheads="1"/>
          </p:cNvSpPr>
          <p:nvPr/>
        </p:nvSpPr>
        <p:spPr bwMode="auto">
          <a:xfrm>
            <a:off x="611188" y="5300663"/>
            <a:ext cx="1439862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1400"/>
              <a:t>Sorteados</a:t>
            </a:r>
          </a:p>
        </p:txBody>
      </p:sp>
      <p:sp>
        <p:nvSpPr>
          <p:cNvPr id="44043" name="Text Box 18"/>
          <p:cNvSpPr txBox="1">
            <a:spLocks noChangeArrowheads="1"/>
          </p:cNvSpPr>
          <p:nvPr/>
        </p:nvSpPr>
        <p:spPr bwMode="auto">
          <a:xfrm>
            <a:off x="611188" y="6003925"/>
            <a:ext cx="1439862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1400"/>
              <a:t>Tratamento</a:t>
            </a:r>
          </a:p>
        </p:txBody>
      </p:sp>
      <p:sp>
        <p:nvSpPr>
          <p:cNvPr id="44044" name="Text Box 19"/>
          <p:cNvSpPr txBox="1">
            <a:spLocks noChangeArrowheads="1"/>
          </p:cNvSpPr>
          <p:nvPr/>
        </p:nvSpPr>
        <p:spPr bwMode="auto">
          <a:xfrm>
            <a:off x="2916238" y="6021388"/>
            <a:ext cx="1439862" cy="304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1400"/>
              <a:t>Controle</a:t>
            </a:r>
          </a:p>
        </p:txBody>
      </p:sp>
      <p:sp>
        <p:nvSpPr>
          <p:cNvPr id="44045" name="Text Box 20"/>
          <p:cNvSpPr txBox="1">
            <a:spLocks noChangeArrowheads="1"/>
          </p:cNvSpPr>
          <p:nvPr/>
        </p:nvSpPr>
        <p:spPr bwMode="auto">
          <a:xfrm>
            <a:off x="3060700" y="4708525"/>
            <a:ext cx="1439863" cy="5175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1400"/>
              <a:t>Não Participantes</a:t>
            </a:r>
          </a:p>
        </p:txBody>
      </p:sp>
      <p:sp>
        <p:nvSpPr>
          <p:cNvPr id="44046" name="AutoShape 21"/>
          <p:cNvSpPr>
            <a:spLocks noChangeArrowheads="1"/>
          </p:cNvSpPr>
          <p:nvPr/>
        </p:nvSpPr>
        <p:spPr bwMode="auto">
          <a:xfrm>
            <a:off x="1403350" y="3429000"/>
            <a:ext cx="144463" cy="431800"/>
          </a:xfrm>
          <a:prstGeom prst="downArrow">
            <a:avLst>
              <a:gd name="adj1" fmla="val 50000"/>
              <a:gd name="adj2" fmla="val 74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4047" name="AutoShape 22"/>
          <p:cNvSpPr>
            <a:spLocks noChangeArrowheads="1"/>
          </p:cNvSpPr>
          <p:nvPr/>
        </p:nvSpPr>
        <p:spPr bwMode="auto">
          <a:xfrm>
            <a:off x="1403350" y="4294188"/>
            <a:ext cx="144463" cy="287337"/>
          </a:xfrm>
          <a:prstGeom prst="downArrow">
            <a:avLst>
              <a:gd name="adj1" fmla="val 50000"/>
              <a:gd name="adj2" fmla="val 49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4048" name="AutoShape 23"/>
          <p:cNvSpPr>
            <a:spLocks noChangeArrowheads="1"/>
          </p:cNvSpPr>
          <p:nvPr/>
        </p:nvSpPr>
        <p:spPr bwMode="auto">
          <a:xfrm>
            <a:off x="1403350" y="4941888"/>
            <a:ext cx="144463" cy="287337"/>
          </a:xfrm>
          <a:prstGeom prst="downArrow">
            <a:avLst>
              <a:gd name="adj1" fmla="val 50000"/>
              <a:gd name="adj2" fmla="val 49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4049" name="AutoShape 24"/>
          <p:cNvSpPr>
            <a:spLocks noChangeArrowheads="1"/>
          </p:cNvSpPr>
          <p:nvPr/>
        </p:nvSpPr>
        <p:spPr bwMode="auto">
          <a:xfrm>
            <a:off x="1403350" y="5662613"/>
            <a:ext cx="144463" cy="287337"/>
          </a:xfrm>
          <a:prstGeom prst="downArrow">
            <a:avLst>
              <a:gd name="adj1" fmla="val 50000"/>
              <a:gd name="adj2" fmla="val 49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4050" name="AutoShape 26"/>
          <p:cNvSpPr>
            <a:spLocks noChangeArrowheads="1"/>
          </p:cNvSpPr>
          <p:nvPr/>
        </p:nvSpPr>
        <p:spPr bwMode="auto">
          <a:xfrm rot="2001923">
            <a:off x="2124075" y="5732463"/>
            <a:ext cx="792163" cy="217487"/>
          </a:xfrm>
          <a:prstGeom prst="rightArrow">
            <a:avLst>
              <a:gd name="adj1" fmla="val 50000"/>
              <a:gd name="adj2" fmla="val 910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4051" name="Line 29"/>
          <p:cNvSpPr>
            <a:spLocks noChangeShapeType="1"/>
          </p:cNvSpPr>
          <p:nvPr/>
        </p:nvSpPr>
        <p:spPr bwMode="auto">
          <a:xfrm>
            <a:off x="3059113" y="4292600"/>
            <a:ext cx="43338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4052" name="Line 30"/>
          <p:cNvSpPr>
            <a:spLocks noChangeShapeType="1"/>
          </p:cNvSpPr>
          <p:nvPr/>
        </p:nvSpPr>
        <p:spPr bwMode="auto">
          <a:xfrm flipH="1">
            <a:off x="2700338" y="2349500"/>
            <a:ext cx="576262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4053" name="Line 31"/>
          <p:cNvSpPr>
            <a:spLocks noChangeShapeType="1"/>
          </p:cNvSpPr>
          <p:nvPr/>
        </p:nvSpPr>
        <p:spPr bwMode="auto">
          <a:xfrm>
            <a:off x="5795963" y="2276475"/>
            <a:ext cx="6477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4054" name="Line 32"/>
          <p:cNvSpPr>
            <a:spLocks noChangeShapeType="1"/>
          </p:cNvSpPr>
          <p:nvPr/>
        </p:nvSpPr>
        <p:spPr bwMode="auto">
          <a:xfrm>
            <a:off x="4500563" y="14128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4055" name="Text Box 33"/>
          <p:cNvSpPr txBox="1">
            <a:spLocks noChangeArrowheads="1"/>
          </p:cNvSpPr>
          <p:nvPr/>
        </p:nvSpPr>
        <p:spPr bwMode="auto">
          <a:xfrm>
            <a:off x="5940425" y="5949950"/>
            <a:ext cx="27352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pt-BR" sz="1200" b="0"/>
              <a:t>Beaglehole, et al. 2001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55650" y="1341438"/>
            <a:ext cx="7772400" cy="4967287"/>
          </a:xfrm>
        </p:spPr>
        <p:txBody>
          <a:bodyPr/>
          <a:lstStyle/>
          <a:p>
            <a:pPr eaLnBrk="1" hangingPunct="1">
              <a:lnSpc>
                <a:spcPct val="180000"/>
              </a:lnSpc>
              <a:buFont typeface="Wingdings" pitchFamily="2" charset="2"/>
              <a:buNone/>
              <a:defRPr/>
            </a:pPr>
            <a:r>
              <a:rPr lang="pt-BR" sz="2400" b="1" u="sng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Estudos descritivos:</a:t>
            </a:r>
            <a:r>
              <a:rPr lang="pt-BR" sz="2400" b="1" smtClean="0">
                <a:latin typeface="Arial Narrow" pitchFamily="34" charset="0"/>
              </a:rPr>
              <a:t>  possibilitam a caracterização da doença/agravo com relação a:</a:t>
            </a:r>
            <a:r>
              <a:rPr lang="pt-BR" sz="2400" smtClean="0">
                <a:latin typeface="Arial Narrow" pitchFamily="34" charset="0"/>
              </a:rPr>
              <a:t> </a:t>
            </a:r>
          </a:p>
          <a:p>
            <a:pPr eaLnBrk="1" hangingPunct="1">
              <a:lnSpc>
                <a:spcPct val="18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400" b="1" u="sng" smtClean="0">
                <a:latin typeface="Arial Narrow" pitchFamily="34" charset="0"/>
              </a:rPr>
              <a:t>Tempo:</a:t>
            </a:r>
            <a:r>
              <a:rPr lang="pt-BR" sz="2400" smtClean="0">
                <a:latin typeface="Arial Narrow" pitchFamily="34" charset="0"/>
              </a:rPr>
              <a:t> </a:t>
            </a:r>
            <a:r>
              <a:rPr lang="pt-BR" sz="2400" b="1" smtClean="0">
                <a:latin typeface="Arial Narrow" pitchFamily="34" charset="0"/>
              </a:rPr>
              <a:t>curso da epidemia/doença,  o tipo de curva e período de incubação (tendência histórica)</a:t>
            </a:r>
          </a:p>
          <a:p>
            <a:pPr eaLnBrk="1" hangingPunct="1">
              <a:lnSpc>
                <a:spcPct val="18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400" b="1" u="sng" smtClean="0">
                <a:latin typeface="Arial Narrow" pitchFamily="34" charset="0"/>
              </a:rPr>
              <a:t>Lugar:</a:t>
            </a:r>
            <a:r>
              <a:rPr lang="pt-BR" sz="2400" b="1" smtClean="0">
                <a:latin typeface="Arial Narrow" pitchFamily="34" charset="0"/>
              </a:rPr>
              <a:t> extensão geográfica do problema</a:t>
            </a:r>
          </a:p>
          <a:p>
            <a:pPr eaLnBrk="1" hangingPunct="1">
              <a:lnSpc>
                <a:spcPct val="18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400" b="1" u="sng" smtClean="0">
                <a:latin typeface="Arial Narrow" pitchFamily="34" charset="0"/>
              </a:rPr>
              <a:t>Pessoa:</a:t>
            </a:r>
            <a:r>
              <a:rPr lang="pt-BR" sz="2400" smtClean="0">
                <a:latin typeface="Arial Narrow" pitchFamily="34" charset="0"/>
              </a:rPr>
              <a:t> </a:t>
            </a:r>
            <a:r>
              <a:rPr lang="pt-BR" sz="2400" b="1" smtClean="0">
                <a:latin typeface="Arial Narrow" pitchFamily="34" charset="0"/>
              </a:rPr>
              <a:t>grupo de pessoas, faixa etária, exposição aos fatores de risco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pt-BR" sz="3200" i="1" smtClean="0">
                <a:solidFill>
                  <a:srgbClr val="003300"/>
                </a:solidFill>
                <a:latin typeface="Arial Black" pitchFamily="34" charset="0"/>
              </a:rPr>
              <a:t>DESCRIÇÃO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>
                <a:latin typeface="Arial Black" pitchFamily="34" charset="0"/>
              </a:rPr>
              <a:t>Estudos experimentais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Análise dos dados</a:t>
            </a:r>
          </a:p>
          <a:p>
            <a:pPr eaLnBrk="1" hangingPunct="1">
              <a:lnSpc>
                <a:spcPct val="160000"/>
              </a:lnSpc>
              <a:buClr>
                <a:srgbClr val="FFCC00"/>
              </a:buClr>
              <a:buFont typeface="Wingdings" pitchFamily="2" charset="2"/>
              <a:buChar char="Ø"/>
            </a:pPr>
            <a:r>
              <a:rPr lang="pt-BR" sz="2400" smtClean="0"/>
              <a:t>Risco Relativo</a:t>
            </a:r>
          </a:p>
          <a:p>
            <a:pPr eaLnBrk="1" hangingPunct="1">
              <a:lnSpc>
                <a:spcPct val="160000"/>
              </a:lnSpc>
              <a:buClr>
                <a:srgbClr val="FFCC00"/>
              </a:buClr>
              <a:buFont typeface="Wingdings" pitchFamily="2" charset="2"/>
              <a:buChar char="Ø"/>
            </a:pPr>
            <a:r>
              <a:rPr lang="pt-BR" sz="2400" smtClean="0"/>
              <a:t>Redução absoluta de risco</a:t>
            </a:r>
          </a:p>
          <a:p>
            <a:pPr eaLnBrk="1" hangingPunct="1">
              <a:lnSpc>
                <a:spcPct val="160000"/>
              </a:lnSpc>
              <a:buClr>
                <a:srgbClr val="FFCC00"/>
              </a:buClr>
              <a:buFont typeface="Wingdings" pitchFamily="2" charset="2"/>
              <a:buChar char="Ø"/>
            </a:pPr>
            <a:r>
              <a:rPr lang="pt-BR" sz="2400" smtClean="0"/>
              <a:t>Redução relativa de risco</a:t>
            </a:r>
          </a:p>
          <a:p>
            <a:pPr eaLnBrk="1" hangingPunct="1">
              <a:lnSpc>
                <a:spcPct val="160000"/>
              </a:lnSpc>
              <a:buClr>
                <a:srgbClr val="FFCC00"/>
              </a:buClr>
              <a:buFont typeface="Wingdings" pitchFamily="2" charset="2"/>
              <a:buChar char="Ø"/>
            </a:pPr>
            <a:r>
              <a:rPr lang="pt-BR" sz="2400" smtClean="0"/>
              <a:t>Testes de hipóteses</a:t>
            </a:r>
            <a:r>
              <a:rPr lang="pt-BR" smtClean="0"/>
              <a:t> </a:t>
            </a:r>
            <a:r>
              <a:rPr lang="pt-BR" sz="2000" smtClean="0"/>
              <a:t>(qui-quadrado)</a:t>
            </a:r>
          </a:p>
          <a:p>
            <a:pPr eaLnBrk="1" hangingPunct="1">
              <a:lnSpc>
                <a:spcPct val="160000"/>
              </a:lnSpc>
              <a:buClr>
                <a:srgbClr val="FFCC00"/>
              </a:buClr>
              <a:buFont typeface="Wingdings" pitchFamily="2" charset="2"/>
              <a:buChar char="Ø"/>
            </a:pPr>
            <a:r>
              <a:rPr lang="pt-BR" sz="2400" smtClean="0"/>
              <a:t>Número necessário para tratar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400" i="1" smtClean="0">
                <a:solidFill>
                  <a:srgbClr val="003300"/>
                </a:solidFill>
                <a:latin typeface="Arial Black" pitchFamily="34" charset="0"/>
              </a:rPr>
              <a:t>Delineamento de pesquisas epidemiológicas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1800" b="1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Ensaio clínico randomizado: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1800" b="1" smtClean="0"/>
              <a:t>eficácia de vacina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1400" smtClean="0"/>
              <a:t>_______________________________________________________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smtClean="0"/>
              <a:t>Grupos                  Casos de Doenças</a:t>
            </a:r>
            <a:endParaRPr lang="pt-BR" sz="1800" b="1" u="sng" smtClean="0"/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smtClean="0"/>
              <a:t> 		                  Sim 		Não       Total	 Taxa 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smtClean="0"/>
              <a:t>							  Incidência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smtClean="0"/>
              <a:t>Vacinados                </a:t>
            </a:r>
            <a:r>
              <a:rPr lang="pt-BR" sz="1800" smtClean="0"/>
              <a:t>20		 980	 1.000	      2	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smtClean="0"/>
              <a:t>Não-vacinados       </a:t>
            </a:r>
            <a:r>
              <a:rPr lang="pt-BR" sz="1800" smtClean="0"/>
              <a:t>100		 900	 1.000	     10</a:t>
            </a:r>
            <a:endParaRPr lang="pt-BR" sz="1800" b="1" smtClean="0"/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endParaRPr lang="pt-BR" sz="1800" b="1" smtClean="0"/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smtClean="0"/>
              <a:t>Total	</a:t>
            </a:r>
            <a:r>
              <a:rPr lang="pt-BR" sz="1800" smtClean="0"/>
              <a:t>	       120	            1.880      2.000             6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smtClean="0"/>
              <a:t>______________________________________________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smtClean="0">
                <a:latin typeface="Arial Narrow" pitchFamily="34" charset="0"/>
              </a:rPr>
              <a:t>RR= 2/10=0,2                         </a:t>
            </a:r>
            <a:r>
              <a:rPr lang="pt-BR" sz="1200" smtClean="0">
                <a:latin typeface="Arial Narrow" pitchFamily="34" charset="0"/>
              </a:rPr>
              <a:t>Fonte:Pereira, 1995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smtClean="0">
                <a:latin typeface="Arial Narrow" pitchFamily="34" charset="0"/>
              </a:rPr>
              <a:t>Eficàcia (proteção) = 1 – RR = 0,8 (80%)</a:t>
            </a:r>
            <a:endParaRPr lang="pt-BR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i="1" smtClean="0">
                <a:solidFill>
                  <a:srgbClr val="003300"/>
                </a:solidFill>
                <a:latin typeface="Arial Black" pitchFamily="34" charset="0"/>
              </a:rPr>
              <a:t>Delineamento de pesquisas epidemiológicas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1800" b="1" u="sng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Screening</a:t>
            </a:r>
            <a:r>
              <a:rPr lang="pt-BR" sz="18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1800" b="1" dirty="0" smtClean="0"/>
              <a:t>Teste de aglutinação em partículas de látex (TAPL) em amostras de urina de crianças com pneumonia por </a:t>
            </a:r>
            <a:r>
              <a:rPr lang="pt-BR" sz="1800" b="1" i="1" dirty="0" smtClean="0"/>
              <a:t>S. </a:t>
            </a:r>
            <a:r>
              <a:rPr lang="pt-BR" sz="1800" b="1" i="1" dirty="0" err="1" smtClean="0"/>
              <a:t>pneumoniae</a:t>
            </a:r>
            <a:endParaRPr lang="pt-BR" sz="1800" b="1" i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1400" dirty="0" smtClean="0"/>
              <a:t>_______________________________________________________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 smtClean="0"/>
              <a:t>Grupos                            PNM</a:t>
            </a:r>
            <a:endParaRPr lang="pt-BR" sz="1800" b="1" u="sng" dirty="0" smtClean="0"/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 smtClean="0"/>
              <a:t> TAPL		Sim 		Não       Total	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 smtClean="0"/>
              <a:t>Positivo                </a:t>
            </a:r>
            <a:r>
              <a:rPr lang="pt-BR" sz="1800" dirty="0" smtClean="0"/>
              <a:t>45		10	 65	      	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 smtClean="0"/>
              <a:t>Negativo               </a:t>
            </a:r>
            <a:r>
              <a:rPr lang="pt-BR" sz="1800" dirty="0" smtClean="0"/>
              <a:t>13	              103	 116	</a:t>
            </a:r>
            <a:endParaRPr lang="pt-BR" sz="1800" b="1" dirty="0" smtClean="0"/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endParaRPr lang="pt-BR" sz="1800" b="1" dirty="0" smtClean="0"/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 smtClean="0"/>
              <a:t>Total	</a:t>
            </a:r>
            <a:r>
              <a:rPr lang="pt-BR" sz="1800" dirty="0" smtClean="0"/>
              <a:t>	 58	              113           181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dirty="0" smtClean="0"/>
              <a:t>-----------------------------------------------------------------------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dirty="0" smtClean="0"/>
              <a:t>Sensibilidade: 77,5% (IC 95%: 68% - 88%)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dirty="0" smtClean="0"/>
              <a:t>Especificidade: 91,2% (IC 95%: 78% - 95%)   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724525" y="6226175"/>
            <a:ext cx="2592388" cy="274638"/>
          </a:xfrm>
          <a:prstGeom prst="rect">
            <a:avLst/>
          </a:prstGeom>
          <a:noFill/>
          <a:ln w="19050" cap="sq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200" b="0"/>
              <a:t>Nunes, et al. 2004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411413" y="685800"/>
            <a:ext cx="4251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>
                <a:solidFill>
                  <a:srgbClr val="CC6600"/>
                </a:solidFill>
              </a:rPr>
              <a:t>ENSAIO CLÍNICO</a:t>
            </a:r>
            <a:r>
              <a:rPr lang="pt-BR" sz="3200">
                <a:solidFill>
                  <a:srgbClr val="FFFF00"/>
                </a:solidFill>
              </a:rPr>
              <a:t>        </a:t>
            </a:r>
            <a:endParaRPr lang="pt-BR" sz="3200" b="0">
              <a:solidFill>
                <a:schemeClr val="bg1"/>
              </a:solidFill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990600" y="1524000"/>
            <a:ext cx="7772400" cy="497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FFCC00"/>
              </a:buClr>
              <a:buSzPct val="75000"/>
              <a:buFont typeface="Wingdings" pitchFamily="2" charset="2"/>
              <a:buChar char="Ø"/>
            </a:pPr>
            <a:r>
              <a:rPr lang="pt-BR" sz="2300" b="0">
                <a:solidFill>
                  <a:schemeClr val="bg1"/>
                </a:solidFill>
              </a:rPr>
              <a:t> </a:t>
            </a:r>
            <a:r>
              <a:rPr lang="pt-BR" sz="2300" b="0"/>
              <a:t>Estudo epidemiológico menos sujeito a viés/bias </a:t>
            </a:r>
          </a:p>
          <a:p>
            <a:pPr algn="l">
              <a:lnSpc>
                <a:spcPct val="110000"/>
              </a:lnSpc>
              <a:buClr>
                <a:srgbClr val="FFCC00"/>
              </a:buClr>
              <a:buSzPct val="75000"/>
              <a:buFont typeface="Wingdings" pitchFamily="2" charset="2"/>
              <a:buChar char="Ø"/>
            </a:pPr>
            <a:endParaRPr lang="pt-BR" sz="2300" b="0"/>
          </a:p>
          <a:p>
            <a:pPr algn="l">
              <a:lnSpc>
                <a:spcPct val="110000"/>
              </a:lnSpc>
              <a:buClr>
                <a:srgbClr val="FFCC00"/>
              </a:buClr>
              <a:buSzPct val="75000"/>
              <a:buFont typeface="Wingdings" pitchFamily="2" charset="2"/>
              <a:buChar char="Ø"/>
            </a:pPr>
            <a:r>
              <a:rPr lang="pt-BR" sz="2300" b="0"/>
              <a:t> Evidência fornecida por ensaio clínico controlado: em </a:t>
            </a:r>
          </a:p>
          <a:p>
            <a:pPr algn="l">
              <a:lnSpc>
                <a:spcPct val="110000"/>
              </a:lnSpc>
              <a:buClr>
                <a:srgbClr val="FFCC00"/>
              </a:buClr>
              <a:buSzPct val="75000"/>
              <a:buFont typeface="Wingdings" pitchFamily="2" charset="2"/>
              <a:buNone/>
            </a:pPr>
            <a:r>
              <a:rPr lang="pt-BR" sz="2300" b="0"/>
              <a:t>   geral </a:t>
            </a:r>
            <a:r>
              <a:rPr lang="pt-BR" sz="2300"/>
              <a:t>maior peso</a:t>
            </a:r>
            <a:r>
              <a:rPr lang="pt-BR" sz="2300" b="0"/>
              <a:t> do que outros tipos de estudo</a:t>
            </a:r>
          </a:p>
          <a:p>
            <a:pPr algn="l">
              <a:lnSpc>
                <a:spcPct val="110000"/>
              </a:lnSpc>
              <a:buClr>
                <a:srgbClr val="FFCC00"/>
              </a:buClr>
              <a:buSzPct val="75000"/>
              <a:buFont typeface="Wingdings" pitchFamily="2" charset="2"/>
              <a:buChar char="Ø"/>
            </a:pPr>
            <a:endParaRPr lang="pt-BR" sz="2300" b="0"/>
          </a:p>
          <a:p>
            <a:pPr algn="l">
              <a:lnSpc>
                <a:spcPct val="110000"/>
              </a:lnSpc>
              <a:buClr>
                <a:srgbClr val="FFCC00"/>
              </a:buClr>
              <a:buSzPct val="75000"/>
              <a:buFont typeface="Wingdings" pitchFamily="2" charset="2"/>
              <a:buChar char="Ø"/>
            </a:pPr>
            <a:r>
              <a:rPr lang="pt-BR" sz="2300" b="0"/>
              <a:t> Atualmente novos medicamentos, modalidades </a:t>
            </a:r>
          </a:p>
          <a:p>
            <a:pPr algn="l">
              <a:lnSpc>
                <a:spcPct val="110000"/>
              </a:lnSpc>
              <a:buClr>
                <a:srgbClr val="FFCC00"/>
              </a:buClr>
              <a:buSzPct val="75000"/>
              <a:buFont typeface="Wingdings" pitchFamily="2" charset="2"/>
              <a:buNone/>
            </a:pPr>
            <a:r>
              <a:rPr lang="pt-BR" sz="2300" b="0"/>
              <a:t>   terapêuticas, técnicas cirúrgicas, testes diagnósticos, </a:t>
            </a:r>
          </a:p>
          <a:p>
            <a:pPr algn="l">
              <a:lnSpc>
                <a:spcPct val="110000"/>
              </a:lnSpc>
              <a:buClr>
                <a:srgbClr val="FFCC00"/>
              </a:buClr>
              <a:buSzPct val="75000"/>
              <a:buFont typeface="Wingdings" pitchFamily="2" charset="2"/>
              <a:buNone/>
            </a:pPr>
            <a:r>
              <a:rPr lang="pt-BR" sz="2300" b="0"/>
              <a:t>   testes de </a:t>
            </a:r>
            <a:r>
              <a:rPr lang="pt-BR" sz="2300" b="0" i="1"/>
              <a:t>screening,</a:t>
            </a:r>
            <a:r>
              <a:rPr lang="pt-BR" sz="2300" b="0"/>
              <a:t> vacinas </a:t>
            </a:r>
            <a:r>
              <a:rPr lang="pt-BR" sz="2300">
                <a:sym typeface="Symbol" pitchFamily="18" charset="2"/>
              </a:rPr>
              <a:t> </a:t>
            </a:r>
            <a:r>
              <a:rPr lang="pt-BR" sz="2300" b="0">
                <a:sym typeface="Symbol" pitchFamily="18" charset="2"/>
              </a:rPr>
              <a:t> avaliação praticamente </a:t>
            </a:r>
          </a:p>
          <a:p>
            <a:pPr algn="l">
              <a:lnSpc>
                <a:spcPct val="110000"/>
              </a:lnSpc>
              <a:buClr>
                <a:srgbClr val="FFCC00"/>
              </a:buClr>
              <a:buSzPct val="75000"/>
              <a:buFont typeface="Wingdings" pitchFamily="2" charset="2"/>
              <a:buNone/>
            </a:pPr>
            <a:r>
              <a:rPr lang="pt-BR" sz="2300" b="0">
                <a:sym typeface="Symbol" pitchFamily="18" charset="2"/>
              </a:rPr>
              <a:t>   obrigatória por ensaios clínicos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400" i="1" smtClean="0">
                <a:solidFill>
                  <a:srgbClr val="003300"/>
                </a:solidFill>
                <a:latin typeface="Arial Black" pitchFamily="34" charset="0"/>
              </a:rPr>
              <a:t>Delineamento de pesquisas epidemiológicas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41438"/>
            <a:ext cx="7772400" cy="4530725"/>
          </a:xfrm>
        </p:spPr>
        <p:txBody>
          <a:bodyPr/>
          <a:lstStyle/>
          <a:p>
            <a:pPr marL="533400" indent="-5334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pt-BR" b="1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Validade de uma investigação</a:t>
            </a:r>
            <a:r>
              <a:rPr lang="pt-BR" sz="2400" smtClean="0"/>
              <a:t> - grau de correção das conclusões alcançadas</a:t>
            </a:r>
          </a:p>
          <a:p>
            <a:pPr marL="952500" lvl="1" indent="-495300" eaLnBrk="1" hangingPunct="1">
              <a:lnSpc>
                <a:spcPct val="150000"/>
              </a:lnSpc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lang="pt-BR" smtClean="0"/>
              <a:t>validade interna - conclusões são corretas para a amostra investigada</a:t>
            </a:r>
          </a:p>
          <a:p>
            <a:pPr marL="952500" lvl="1" indent="-495300" eaLnBrk="1" hangingPunct="1">
              <a:lnSpc>
                <a:spcPct val="150000"/>
              </a:lnSpc>
              <a:buClr>
                <a:srgbClr val="FFCC00"/>
              </a:buClr>
              <a:buFont typeface="Wingdings" pitchFamily="2" charset="2"/>
              <a:buChar char="Ø"/>
              <a:defRPr/>
            </a:pPr>
            <a:r>
              <a:rPr lang="pt-BR" smtClean="0"/>
              <a:t>validade externa - pode extrapolar para a população de onde veio a amostra ou para outras populações</a:t>
            </a:r>
          </a:p>
          <a:p>
            <a:pPr marL="952500" lvl="1" indent="-495300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76250"/>
            <a:ext cx="7772400" cy="52816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b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Referências</a:t>
            </a:r>
            <a:endParaRPr lang="pt-BR" b="1" smtClean="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pt-BR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Gordis, L. Epidemiology. W.B. Daunders Company, Baltimore, Philadelphia, 2000.</a:t>
            </a:r>
          </a:p>
          <a:p>
            <a:pPr algn="just" eaLnBrk="1" hangingPunct="1">
              <a:lnSpc>
                <a:spcPct val="130000"/>
              </a:lnSpc>
              <a:defRPr/>
            </a:pPr>
            <a:r>
              <a:rPr lang="pt-BR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Pereira, MG. Epidemiologia - Teoria e Prática. Ed. Guanabara/Koogan, 1995.</a:t>
            </a:r>
          </a:p>
          <a:p>
            <a:pPr algn="just" eaLnBrk="1" hangingPunct="1">
              <a:lnSpc>
                <a:spcPct val="130000"/>
              </a:lnSpc>
              <a:defRPr/>
            </a:pPr>
            <a:r>
              <a:rPr lang="pt-BR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Beaglehole R, Bonita R, Kjellströn T. Epidemiologia Básica. Ed. Santos, 2001.</a:t>
            </a:r>
          </a:p>
          <a:p>
            <a:pPr algn="just" eaLnBrk="1" hangingPunct="1">
              <a:lnSpc>
                <a:spcPct val="130000"/>
              </a:lnSpc>
              <a:defRPr/>
            </a:pPr>
            <a:r>
              <a:rPr lang="pt-BR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Almeida Filho N, Rouquayrol MZ. Introdução à Epidemiologia. Medsi, 2006.</a:t>
            </a:r>
          </a:p>
          <a:p>
            <a:pPr algn="just" eaLnBrk="1" hangingPunct="1">
              <a:lnSpc>
                <a:spcPct val="130000"/>
              </a:lnSpc>
              <a:defRPr/>
            </a:pPr>
            <a:r>
              <a:rPr lang="pt-BR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Medronho RA. Epidemiologia. Atheneu, 2006.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30238"/>
            <a:ext cx="8424862" cy="1143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sz="3200" i="1" smtClean="0">
                <a:solidFill>
                  <a:srgbClr val="003300"/>
                </a:solidFill>
                <a:latin typeface="Arial Black" pitchFamily="34" charset="0"/>
              </a:rPr>
              <a:t>Delineamento de pesquisas epidemiológicas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772400" cy="2808288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 typeface="Wingdings" pitchFamily="2" charset="2"/>
              <a:buNone/>
              <a:defRPr/>
            </a:pPr>
            <a:r>
              <a:rPr lang="pt-BR" b="1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Estudo de Casos/Série de Casos</a:t>
            </a:r>
            <a:endParaRPr lang="pt-BR" smtClean="0"/>
          </a:p>
          <a:p>
            <a:pPr lvl="1" eaLnBrk="1" hangingPunct="1">
              <a:lnSpc>
                <a:spcPct val="18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800" smtClean="0"/>
              <a:t> relato de um caso ou mais com detalhes de características clínicas e laboratoriais.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209800" y="762000"/>
            <a:ext cx="464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>
                <a:solidFill>
                  <a:srgbClr val="CC6600"/>
                </a:solidFill>
              </a:rPr>
              <a:t>RELATO  DE  CASOS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07950" y="1557338"/>
            <a:ext cx="903605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l">
              <a:lnSpc>
                <a:spcPct val="130000"/>
              </a:lnSpc>
              <a:spcBef>
                <a:spcPct val="0"/>
              </a:spcBef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400" b="0">
                <a:solidFill>
                  <a:schemeClr val="bg1"/>
                </a:solidFill>
              </a:rPr>
              <a:t> </a:t>
            </a:r>
            <a:r>
              <a:rPr lang="pt-BR" sz="2400" b="0"/>
              <a:t>Apenas um ou número pequeno de pacientes</a:t>
            </a:r>
          </a:p>
          <a:p>
            <a:pPr lvl="2" algn="l">
              <a:lnSpc>
                <a:spcPct val="130000"/>
              </a:lnSpc>
              <a:spcBef>
                <a:spcPct val="0"/>
              </a:spcBef>
              <a:buClr>
                <a:srgbClr val="FF6600"/>
              </a:buClr>
              <a:buFont typeface="Wingdings" pitchFamily="2" charset="2"/>
              <a:buChar char="Ø"/>
            </a:pPr>
            <a:endParaRPr lang="pt-BR" sz="2400" b="0"/>
          </a:p>
          <a:p>
            <a:pPr lvl="2" algn="l">
              <a:lnSpc>
                <a:spcPct val="130000"/>
              </a:lnSpc>
              <a:spcBef>
                <a:spcPct val="0"/>
              </a:spcBef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400" b="0"/>
              <a:t> Um hospital ou serviço de saúde</a:t>
            </a:r>
          </a:p>
          <a:p>
            <a:pPr lvl="2" algn="l">
              <a:lnSpc>
                <a:spcPct val="130000"/>
              </a:lnSpc>
              <a:spcBef>
                <a:spcPct val="0"/>
              </a:spcBef>
              <a:buClr>
                <a:srgbClr val="FF6600"/>
              </a:buClr>
              <a:buFont typeface="Wingdings" pitchFamily="2" charset="2"/>
              <a:buChar char="Ø"/>
            </a:pPr>
            <a:endParaRPr lang="pt-BR" sz="2400" b="0"/>
          </a:p>
          <a:p>
            <a:pPr lvl="2" algn="l">
              <a:lnSpc>
                <a:spcPct val="130000"/>
              </a:lnSpc>
              <a:spcBef>
                <a:spcPct val="0"/>
              </a:spcBef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400" b="0"/>
              <a:t> Ausência de grupo de comparação</a:t>
            </a:r>
          </a:p>
          <a:p>
            <a:pPr lvl="2" algn="l">
              <a:lnSpc>
                <a:spcPct val="130000"/>
              </a:lnSpc>
              <a:spcBef>
                <a:spcPct val="0"/>
              </a:spcBef>
              <a:buClr>
                <a:srgbClr val="FF6600"/>
              </a:buClr>
              <a:buFont typeface="Wingdings" pitchFamily="2" charset="2"/>
              <a:buChar char="Ø"/>
            </a:pPr>
            <a:endParaRPr lang="pt-BR" sz="2400" b="0"/>
          </a:p>
          <a:p>
            <a:pPr lvl="2" algn="l">
              <a:lnSpc>
                <a:spcPct val="130000"/>
              </a:lnSpc>
              <a:spcBef>
                <a:spcPct val="0"/>
              </a:spcBef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400" b="0"/>
              <a:t> Descrição inicial (às vezes fundamental) de novas </a:t>
            </a:r>
          </a:p>
          <a:p>
            <a:pPr lvl="2" algn="l">
              <a:lnSpc>
                <a:spcPct val="130000"/>
              </a:lnSpc>
              <a:spcBef>
                <a:spcPct val="0"/>
              </a:spcBef>
              <a:buClr>
                <a:srgbClr val="FF6600"/>
              </a:buClr>
              <a:buFont typeface="Wingdings" pitchFamily="2" charset="2"/>
              <a:buNone/>
            </a:pPr>
            <a:r>
              <a:rPr lang="pt-BR" sz="2400" b="0"/>
              <a:t>   doenças ou associações</a:t>
            </a:r>
            <a:endParaRPr lang="pt-BR" sz="2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590800" y="457200"/>
            <a:ext cx="472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800">
                <a:solidFill>
                  <a:srgbClr val="CC6600"/>
                </a:solidFill>
              </a:rPr>
              <a:t>RELATO  DE  CASOS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048000" y="1295400"/>
            <a:ext cx="3124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200">
                <a:solidFill>
                  <a:srgbClr val="CC6600"/>
                </a:solidFill>
              </a:rPr>
              <a:t>AIDS  -  JUNHO/1981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95288" y="1844675"/>
            <a:ext cx="8305800" cy="361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pt-BR" sz="2200" b="0"/>
              <a:t>Cinco casos de homossexuais masculinos jovens com pneumonia por </a:t>
            </a:r>
            <a:r>
              <a:rPr lang="pt-BR" sz="2200" b="0" i="1"/>
              <a:t>P. carinii</a:t>
            </a:r>
            <a:endParaRPr lang="pt-BR" sz="2200" b="0" u="sng"/>
          </a:p>
          <a:p>
            <a:pPr algn="l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100" b="0"/>
              <a:t> Todos - infecção atual ou prévia por CMV e </a:t>
            </a:r>
            <a:r>
              <a:rPr lang="pt-BR" sz="2100" b="0" i="1"/>
              <a:t>Candida albicans</a:t>
            </a:r>
            <a:endParaRPr lang="pt-BR" sz="2100" b="0"/>
          </a:p>
          <a:p>
            <a:pPr algn="l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100" b="0"/>
              <a:t> Dois - grande número de parceiros</a:t>
            </a:r>
          </a:p>
          <a:p>
            <a:pPr algn="l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100" b="0"/>
              <a:t> Não se conheciam</a:t>
            </a:r>
          </a:p>
          <a:p>
            <a:pPr algn="l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100" b="0"/>
              <a:t> Todos - uso de drogas inalantes, um I.V.</a:t>
            </a:r>
          </a:p>
          <a:p>
            <a:pPr algn="l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100" b="0"/>
              <a:t> Três -  </a:t>
            </a:r>
            <a:r>
              <a:rPr lang="pt-BR" sz="2100" b="0">
                <a:sym typeface="Symbol" pitchFamily="18" charset="2"/>
              </a:rPr>
              <a:t> </a:t>
            </a:r>
            <a:r>
              <a:rPr lang="pt-BR" sz="2100" b="0"/>
              <a:t> linfócitos  T CD4+</a:t>
            </a:r>
            <a:endParaRPr lang="pt-BR" sz="2400" b="0">
              <a:latin typeface="Times New Roman" pitchFamily="18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95288" y="5638800"/>
            <a:ext cx="3048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1200" b="0"/>
              <a:t>CDC. MMWR 1981; 30: 250-2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743200" y="623888"/>
            <a:ext cx="3505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800">
                <a:solidFill>
                  <a:srgbClr val="CC6600"/>
                </a:solidFill>
              </a:rPr>
              <a:t>SÉRIE DE CASOS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514600" y="2743200"/>
            <a:ext cx="350520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pt-BR" sz="2300">
                <a:solidFill>
                  <a:srgbClr val="CC6600"/>
                </a:solidFill>
              </a:rPr>
              <a:t>AIDS - Julho/1981</a:t>
            </a:r>
            <a:endParaRPr lang="pt-BR" sz="2300">
              <a:solidFill>
                <a:srgbClr val="CC6600"/>
              </a:solidFill>
              <a:latin typeface="Times New Roman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50825" y="3429000"/>
            <a:ext cx="8569325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pt-BR" sz="2200" b="0"/>
              <a:t>Vinte e seis casos de sarcoma de Kaposi em homossexuais masculinos</a:t>
            </a:r>
          </a:p>
          <a:p>
            <a:pPr algn="l">
              <a:spcBef>
                <a:spcPct val="0"/>
              </a:spcBef>
            </a:pPr>
            <a:r>
              <a:rPr lang="pt-BR" sz="2200" b="0"/>
              <a:t>  </a:t>
            </a:r>
          </a:p>
          <a:p>
            <a:pPr algn="l">
              <a:spcBef>
                <a:spcPct val="0"/>
              </a:spcBef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200" b="0"/>
              <a:t> Seis - pneumonia (4 por </a:t>
            </a:r>
            <a:r>
              <a:rPr lang="pt-BR" sz="2200" b="0" i="1"/>
              <a:t>P. carinii</a:t>
            </a:r>
            <a:r>
              <a:rPr lang="pt-BR" sz="2200" b="0"/>
              <a:t>)</a:t>
            </a:r>
          </a:p>
          <a:p>
            <a:pPr algn="l">
              <a:spcBef>
                <a:spcPct val="0"/>
              </a:spcBef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200" b="0"/>
              <a:t> Kaposi</a:t>
            </a:r>
          </a:p>
          <a:p>
            <a:pPr algn="l">
              <a:spcBef>
                <a:spcPct val="0"/>
              </a:spcBef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200" b="0"/>
              <a:t> Kaposi + </a:t>
            </a:r>
            <a:r>
              <a:rPr lang="pt-BR" sz="2200" b="0" i="1"/>
              <a:t>P. carinii</a:t>
            </a:r>
            <a:r>
              <a:rPr lang="pt-BR" sz="2200" b="0"/>
              <a:t> em homossexuais, junto com alguns dados  </a:t>
            </a:r>
          </a:p>
          <a:p>
            <a:pPr algn="l">
              <a:spcBef>
                <a:spcPct val="0"/>
              </a:spcBef>
              <a:buFont typeface="Symbol" pitchFamily="18" charset="2"/>
              <a:buNone/>
            </a:pPr>
            <a:r>
              <a:rPr lang="pt-BR" sz="2200" b="0"/>
              <a:t>  de imunodepressão</a:t>
            </a:r>
            <a:endParaRPr lang="pt-BR" sz="220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23850" y="6076950"/>
            <a:ext cx="3657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1200" b="0"/>
              <a:t>CDC. MMWR 1981; 30: 305-8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828800" y="1447800"/>
            <a:ext cx="5181600" cy="100806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300" b="0"/>
              <a:t> Sem grupo de comparação</a:t>
            </a:r>
          </a:p>
          <a:p>
            <a:pPr algn="l"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300"/>
              <a:t> </a:t>
            </a:r>
            <a:r>
              <a:rPr lang="pt-BR" sz="2300" b="0"/>
              <a:t>Diferença </a:t>
            </a:r>
            <a:r>
              <a:rPr lang="pt-BR" sz="2300">
                <a:sym typeface="Symbol" pitchFamily="18" charset="2"/>
              </a:rPr>
              <a:t></a:t>
            </a:r>
            <a:r>
              <a:rPr lang="pt-BR" sz="2300" b="0"/>
              <a:t> “N”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8863" y="1484313"/>
            <a:ext cx="7113587" cy="7493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b="1" smtClean="0"/>
              <a:t>Relato de casos e série de casos (descritivos) e </a:t>
            </a:r>
            <a:r>
              <a:rPr lang="pt-BR" b="1" u="sng" smtClean="0">
                <a:solidFill>
                  <a:srgbClr val="CC6600"/>
                </a:solidFill>
              </a:rPr>
              <a:t>Estudos Transversais</a:t>
            </a:r>
          </a:p>
          <a:p>
            <a:pPr eaLnBrk="1" hangingPunct="1">
              <a:lnSpc>
                <a:spcPct val="80000"/>
              </a:lnSpc>
            </a:pPr>
            <a:endParaRPr lang="pt-BR" b="1" smtClean="0"/>
          </a:p>
          <a:p>
            <a:pPr eaLnBrk="1" hangingPunct="1">
              <a:lnSpc>
                <a:spcPct val="80000"/>
              </a:lnSpc>
            </a:pPr>
            <a:r>
              <a:rPr lang="pt-BR" b="1" smtClean="0"/>
              <a:t>              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pt-BR" b="1" smtClean="0"/>
              <a:t>                                   </a:t>
            </a:r>
          </a:p>
          <a:p>
            <a:pPr eaLnBrk="1" hangingPunct="1">
              <a:lnSpc>
                <a:spcPct val="80000"/>
              </a:lnSpc>
            </a:pPr>
            <a:endParaRPr lang="pt-BR" b="1" smtClean="0"/>
          </a:p>
          <a:p>
            <a:pPr eaLnBrk="1" hangingPunct="1">
              <a:lnSpc>
                <a:spcPct val="80000"/>
              </a:lnSpc>
            </a:pPr>
            <a:endParaRPr lang="pt-BR" b="1" smtClean="0"/>
          </a:p>
          <a:p>
            <a:pPr eaLnBrk="1" hangingPunct="1">
              <a:lnSpc>
                <a:spcPct val="80000"/>
              </a:lnSpc>
            </a:pPr>
            <a:endParaRPr lang="pt-BR" b="1" smtClean="0"/>
          </a:p>
          <a:p>
            <a:pPr eaLnBrk="1" hangingPunct="1">
              <a:lnSpc>
                <a:spcPct val="80000"/>
              </a:lnSpc>
            </a:pPr>
            <a:endParaRPr lang="pt-BR" b="1" smtClean="0"/>
          </a:p>
        </p:txBody>
      </p:sp>
      <p:sp>
        <p:nvSpPr>
          <p:cNvPr id="13315" name="AutoShape 4"/>
          <p:cNvSpPr>
            <a:spLocks noChangeArrowheads="1"/>
          </p:cNvSpPr>
          <p:nvPr/>
        </p:nvSpPr>
        <p:spPr bwMode="auto">
          <a:xfrm>
            <a:off x="1763713" y="2636838"/>
            <a:ext cx="1008062" cy="1871662"/>
          </a:xfrm>
          <a:prstGeom prst="downArrow">
            <a:avLst>
              <a:gd name="adj1" fmla="val 50000"/>
              <a:gd name="adj2" fmla="val 46417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4356100" y="3278188"/>
            <a:ext cx="525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0"/>
              </a:spcBef>
            </a:pPr>
            <a:endParaRPr lang="pt-BR" sz="1800" b="0"/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2771775" y="3068638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pt-BR" sz="1800">
                <a:solidFill>
                  <a:srgbClr val="FFFF00"/>
                </a:solidFill>
              </a:rPr>
              <a:t>Hipóteses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539750" y="4724400"/>
            <a:ext cx="7848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pt-BR" sz="2800"/>
              <a:t>Estudos analíticos (Caso-Controle, Coorte)</a:t>
            </a: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pt-BR" sz="2800"/>
              <a:t>                                </a:t>
            </a: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pt-BR" sz="2800"/>
              <a:t>                                   </a:t>
            </a: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endParaRPr lang="pt-BR" sz="2800"/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endParaRPr lang="pt-BR" sz="2800"/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endParaRPr lang="pt-BR" sz="2800"/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endParaRPr lang="pt-B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adas">
  <a:themeElements>
    <a:clrScheme name="Camada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Camad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/>
        </a:solidFill>
        <a:ln w="1905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pt-BR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/>
        </a:solidFill>
        <a:ln w="1905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pt-BR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mad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1202</TotalTime>
  <Words>1602</Words>
  <Application>Microsoft Office PowerPoint</Application>
  <PresentationFormat>Apresentação na tela (4:3)</PresentationFormat>
  <Paragraphs>446</Paragraphs>
  <Slides>45</Slides>
  <Notes>45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54" baseType="lpstr">
      <vt:lpstr>Arial</vt:lpstr>
      <vt:lpstr>Arial Black</vt:lpstr>
      <vt:lpstr>Arial Narrow</vt:lpstr>
      <vt:lpstr>Symbol</vt:lpstr>
      <vt:lpstr>Times New Roman</vt:lpstr>
      <vt:lpstr>Verdana</vt:lpstr>
      <vt:lpstr>Wingdings</vt:lpstr>
      <vt:lpstr>Camadas</vt:lpstr>
      <vt:lpstr>Unknown</vt:lpstr>
      <vt:lpstr>Estudos epidemiológicos</vt:lpstr>
      <vt:lpstr>Delineamento de pesquisas epidemiológicas</vt:lpstr>
      <vt:lpstr>Descrição x Comparação</vt:lpstr>
      <vt:lpstr>DESCRIÇÃO</vt:lpstr>
      <vt:lpstr>Delineamento de pesquisas epidemiológicas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Delineamento de pesquisas epidemiológicas</vt:lpstr>
      <vt:lpstr>Delineamento de pesquisas epidemiológicas</vt:lpstr>
      <vt:lpstr>Delineamento de pesquisas epidemiológicas</vt:lpstr>
      <vt:lpstr>Delineamento de pesquisas epidemiológicas</vt:lpstr>
      <vt:lpstr>Estudos transversais</vt:lpstr>
      <vt:lpstr>Estudos ecológicos</vt:lpstr>
      <vt:lpstr>Apresentação do PowerPoint</vt:lpstr>
      <vt:lpstr>Apresentação do PowerPoint</vt:lpstr>
      <vt:lpstr>Apresentação do PowerPoint</vt:lpstr>
      <vt:lpstr>Apresentação do PowerPoint</vt:lpstr>
      <vt:lpstr>Estudo de caso-controle</vt:lpstr>
      <vt:lpstr>Estudo  de caso controle </vt:lpstr>
      <vt:lpstr>Apresentação do PowerPoint</vt:lpstr>
      <vt:lpstr>Apresentação do PowerPoint</vt:lpstr>
      <vt:lpstr>Estudos caso-controle</vt:lpstr>
      <vt:lpstr>Apresentação do PowerPoint</vt:lpstr>
      <vt:lpstr>Apresentação do PowerPoint</vt:lpstr>
      <vt:lpstr>Delineamento de pesquisas epidemiológicas</vt:lpstr>
      <vt:lpstr>Estudo de coorte</vt:lpstr>
      <vt:lpstr>Delineamento de pesquisas epidemiológicas</vt:lpstr>
      <vt:lpstr>Apresentação do PowerPoint</vt:lpstr>
      <vt:lpstr>Estudos de coorte</vt:lpstr>
      <vt:lpstr>Delineamento de pesquisas epidemiológicas</vt:lpstr>
      <vt:lpstr>Apresentação do PowerPoint</vt:lpstr>
      <vt:lpstr>Delineamento de pesquisas epidemiológicas</vt:lpstr>
      <vt:lpstr>Estudos experimentais</vt:lpstr>
      <vt:lpstr>Delineamento de pesquisas epidemiológicas</vt:lpstr>
      <vt:lpstr>Apresentação do PowerPoint</vt:lpstr>
      <vt:lpstr>Estudos experimentais</vt:lpstr>
      <vt:lpstr>Delineamento de pesquisas epidemiológicas</vt:lpstr>
      <vt:lpstr>Delineamento de pesquisas epidemiológicas</vt:lpstr>
      <vt:lpstr>Apresentação do PowerPoint</vt:lpstr>
      <vt:lpstr>Delineamento de pesquisas epidemiológicas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TIPOS DE ESTUDOS EPIDEMIOLÓGICOS APLICADOS ÀS DOENÇAS TRANSMITIDAS POR ALIMENTOS</dc:title>
  <dc:creator>Altacílio</dc:creator>
  <cp:lastModifiedBy>Altacílio Nunes</cp:lastModifiedBy>
  <cp:revision>186</cp:revision>
  <dcterms:created xsi:type="dcterms:W3CDTF">1999-07-20T13:41:14Z</dcterms:created>
  <dcterms:modified xsi:type="dcterms:W3CDTF">2019-03-18T12:47:58Z</dcterms:modified>
</cp:coreProperties>
</file>