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7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p:cViewPr varScale="1">
        <p:scale>
          <a:sx n="132" d="100"/>
          <a:sy n="132" d="100"/>
        </p:scale>
        <p:origin x="-824" y="-10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906176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en.wikipedia.org/wiki/Sodium_thiosulfate" TargetMode="External"/><Relationship Id="rId4" Type="http://schemas.openxmlformats.org/officeDocument/2006/relationships/hyperlink" Target="https://en.wikipedia.org/wiki/Sodium_citrate" TargetMode="External"/><Relationship Id="rId5" Type="http://schemas.openxmlformats.org/officeDocument/2006/relationships/hyperlink" Target="https://en.wikipedia.org/wiki/Enterobacteriaceae" TargetMode="External"/><Relationship Id="rId6" Type="http://schemas.openxmlformats.org/officeDocument/2006/relationships/hyperlink" Target="https://en.wikipedia.org/wiki/Alkaline" TargetMode="External"/><Relationship Id="rId7" Type="http://schemas.openxmlformats.org/officeDocument/2006/relationships/hyperlink" Target="https://en.wikipedia.org/wiki/PH" TargetMode="External"/><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44db68737f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44db68737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Bá</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45068636dc_1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45068636dc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Bá</a:t>
            </a:r>
            <a:endParaRPr/>
          </a:p>
          <a:p>
            <a:pPr marL="0" lvl="0" indent="0" algn="l" rtl="0">
              <a:spcBef>
                <a:spcPts val="0"/>
              </a:spcBef>
              <a:spcAft>
                <a:spcPts val="0"/>
              </a:spcAft>
              <a:buNone/>
            </a:pPr>
            <a:r>
              <a:rPr lang="pt-BR"/>
              <a:t>Dedicando-se ao estudo da bacteriologia do intestino humano, descreveu o bacilo que causa a colibacilose, uma doença com etiologia próxima da cólera. A descoberta do colibacilo</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450e03394c_6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450e03394c_6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Bá</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450e03394c_6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450e03394c_6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Bá</a:t>
            </a:r>
            <a:endParaRPr/>
          </a:p>
          <a:p>
            <a:pPr marL="0" lvl="0" indent="0" algn="l" rtl="0">
              <a:spcBef>
                <a:spcPts val="0"/>
              </a:spcBef>
              <a:spcAft>
                <a:spcPts val="0"/>
              </a:spcAft>
              <a:buNone/>
            </a:pPr>
            <a:r>
              <a:rPr lang="pt-BR">
                <a:solidFill>
                  <a:schemeClr val="dk1"/>
                </a:solidFill>
                <a:highlight>
                  <a:srgbClr val="FFFFFF"/>
                </a:highlight>
              </a:rPr>
              <a:t>Choque séptico: Infecção generalizada que causa falência de órgãos e pressão arterial perigosamente baixa.</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450e03394c_6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450e03394c_6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Bá</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450e03394c_6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450e03394c_6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tami</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440cffcdc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440cffcd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ka</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440cffcdc3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440cffcdc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ka</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440cffcdc3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440cffcdc3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ka</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440cffcdc3_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440cffcdc3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ka</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45068636dc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45068636dc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4517fc9c01_2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4517fc9c01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tami</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440cffcdc3_1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440cffcdc3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ka</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45068636dc_1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45068636dc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5139a51ee_1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5139a51ee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45139a51ee_1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45139a51ee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45139a51ee_1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45139a51e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4517fc9c01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4517fc9c0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4517fc9c01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4517fc9c01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4517fc9c01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4517fc9c01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4517fc9c01_1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4517fc9c01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45068636dc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45068636d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Bá</a:t>
            </a:r>
            <a:endParaRPr/>
          </a:p>
          <a:p>
            <a:pPr marL="0" lvl="0" indent="0" algn="l" rtl="0">
              <a:spcBef>
                <a:spcPts val="0"/>
              </a:spcBef>
              <a:spcAft>
                <a:spcPts val="0"/>
              </a:spcAft>
              <a:buNone/>
            </a:pPr>
            <a:r>
              <a:rPr lang="pt-BR"/>
              <a:t>O peptidoglicano é a estrutura que confere rigidez à parede celular de bactérias, determina a forma da bactéria e protege da lise osmótica, quando em meio hipotônico.</a:t>
            </a:r>
            <a:endParaRPr/>
          </a:p>
          <a:p>
            <a:pPr marL="0" lvl="0" indent="0" algn="l" rtl="0">
              <a:spcBef>
                <a:spcPts val="0"/>
              </a:spcBef>
              <a:spcAft>
                <a:spcPts val="0"/>
              </a:spcAft>
              <a:buNone/>
            </a:pPr>
            <a:r>
              <a:rPr lang="pt-BR"/>
              <a:t>Flagelos: motilidade / Fímbrias: adesão à superfície (=pili) / Cápsula: adesão e proteção / Porinas: permitem passagem de moléculas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4517fc9c01_1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4517fc9c01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4517fc9c01_1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4517fc9c01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Mecanismos de resistência: Presença de porinas, que formam canais e regulam a entrada de substância</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4517fc9c01_1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4517fc9c01_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45068636dc_1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45068636dc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440cffcdc3_3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440cffcdc3_3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440cffcdc3_3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440cffcdc3_3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440cffcdc3_3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440cffcdc3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440cffcdc3_3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440cffcdc3_3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440cffcdc3_3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440cffcdc3_3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440cffcdc3_3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440cffcdc3_3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4517fc9c01_1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4517fc9c01_1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just" rtl="0">
              <a:lnSpc>
                <a:spcPct val="138000"/>
              </a:lnSpc>
              <a:spcBef>
                <a:spcPts val="0"/>
              </a:spcBef>
              <a:spcAft>
                <a:spcPts val="0"/>
              </a:spcAft>
              <a:buNone/>
            </a:pPr>
            <a:r>
              <a:rPr lang="pt-BR" sz="1200" b="1">
                <a:solidFill>
                  <a:schemeClr val="dk1"/>
                </a:solidFill>
              </a:rPr>
              <a:t>Jana</a:t>
            </a:r>
            <a:endParaRPr sz="1200" b="1">
              <a:solidFill>
                <a:schemeClr val="dk1"/>
              </a:solidFill>
            </a:endParaRPr>
          </a:p>
          <a:p>
            <a:pPr marL="0" lvl="0" indent="457200" algn="just" rtl="0">
              <a:lnSpc>
                <a:spcPct val="138000"/>
              </a:lnSpc>
              <a:spcBef>
                <a:spcPts val="0"/>
              </a:spcBef>
              <a:spcAft>
                <a:spcPts val="0"/>
              </a:spcAft>
              <a:buNone/>
            </a:pPr>
            <a:r>
              <a:rPr lang="pt-BR" sz="1200" b="1">
                <a:solidFill>
                  <a:schemeClr val="dk1"/>
                </a:solidFill>
              </a:rPr>
              <a:t>Antígeno O: </a:t>
            </a:r>
            <a:r>
              <a:rPr lang="pt-BR" sz="1200">
                <a:solidFill>
                  <a:schemeClr val="dk1"/>
                </a:solidFill>
              </a:rPr>
              <a:t>Porção mais externa do LPS, composto por unidades repetidas de polissacarídeos. São resistentes ao calor e ao álcool. Os anticorpos dirigidos para esses antígenos são IgM. Varia de gênero pra gênero, mas dentro do mesmo gênero pode haver variações, caracterizando os diferentes sorotipos. </a:t>
            </a:r>
            <a:endParaRPr sz="1200">
              <a:solidFill>
                <a:schemeClr val="dk1"/>
              </a:solidFill>
            </a:endParaRPr>
          </a:p>
          <a:p>
            <a:pPr marL="0" lvl="0" indent="457200" algn="just" rtl="0">
              <a:lnSpc>
                <a:spcPct val="138000"/>
              </a:lnSpc>
              <a:spcBef>
                <a:spcPts val="0"/>
              </a:spcBef>
              <a:spcAft>
                <a:spcPts val="0"/>
              </a:spcAft>
              <a:buNone/>
            </a:pPr>
            <a:r>
              <a:rPr lang="pt-BR" sz="1200" b="1">
                <a:solidFill>
                  <a:schemeClr val="dk1"/>
                </a:solidFill>
              </a:rPr>
              <a:t>Antígeno K: </a:t>
            </a:r>
            <a:r>
              <a:rPr lang="pt-BR" sz="1200">
                <a:solidFill>
                  <a:schemeClr val="dk1"/>
                </a:solidFill>
              </a:rPr>
              <a:t>Presente em algumas, mas nem todas enterobactérias. Algumas são polissacarídeos, outras proteínas. Podem ou não estarem relacionados com a virulência. </a:t>
            </a:r>
            <a:endParaRPr sz="1200">
              <a:solidFill>
                <a:schemeClr val="dk1"/>
              </a:solidFill>
            </a:endParaRPr>
          </a:p>
          <a:p>
            <a:pPr marL="0" lvl="0" indent="457200" algn="just" rtl="0">
              <a:lnSpc>
                <a:spcPct val="138000"/>
              </a:lnSpc>
              <a:spcBef>
                <a:spcPts val="0"/>
              </a:spcBef>
              <a:spcAft>
                <a:spcPts val="0"/>
              </a:spcAft>
              <a:buNone/>
            </a:pPr>
            <a:r>
              <a:rPr lang="pt-BR" sz="1200" b="1">
                <a:solidFill>
                  <a:schemeClr val="dk1"/>
                </a:solidFill>
              </a:rPr>
              <a:t>Antígeno H: </a:t>
            </a:r>
            <a:r>
              <a:rPr lang="pt-BR" sz="1200">
                <a:solidFill>
                  <a:schemeClr val="dk1"/>
                </a:solidFill>
              </a:rPr>
              <a:t>São localizados nos flagelos, e se desnaturam com álcool ou calor. Aglutinam com anticorpos IgG. Bactérias de um mesmo sorotipo podem apresentar em uma ou duas formas, chamadas de fases. O microrganismo tende a mudar de fase, e tal mecanismo é chamado de variação de fase</a:t>
            </a:r>
            <a:endParaRPr sz="1200">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45068636dc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45068636dc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Tami</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4517fc9c01_5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4517fc9c01_5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Tami</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450e03394c_1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450e03394c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Tami</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450e03394c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450e03394c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Tami</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45068636dc_1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45068636dc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Duda</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45068636dc_1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45068636dc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Duda</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45068636dc_1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45068636dc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Duda</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4517fc9c01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4517fc9c01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Duda</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450e03394c_3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450e03394c_3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lnSpc>
                <a:spcPct val="115000"/>
              </a:lnSpc>
              <a:spcBef>
                <a:spcPts val="0"/>
              </a:spcBef>
              <a:spcAft>
                <a:spcPts val="0"/>
              </a:spcAft>
              <a:buClr>
                <a:schemeClr val="dk1"/>
              </a:buClr>
              <a:buSzPts val="1100"/>
              <a:buFont typeface="Arial"/>
              <a:buNone/>
            </a:pPr>
            <a:r>
              <a:rPr lang="pt-BR" sz="1200">
                <a:solidFill>
                  <a:schemeClr val="dk1"/>
                </a:solidFill>
              </a:rPr>
              <a:t>Duda</a:t>
            </a:r>
            <a:endParaRPr sz="1200">
              <a:solidFill>
                <a:schemeClr val="dk1"/>
              </a:solidFill>
            </a:endParaRPr>
          </a:p>
          <a:p>
            <a:pPr marL="0" lvl="0" indent="457200" algn="l" rtl="0">
              <a:lnSpc>
                <a:spcPct val="115000"/>
              </a:lnSpc>
              <a:spcBef>
                <a:spcPts val="0"/>
              </a:spcBef>
              <a:spcAft>
                <a:spcPts val="0"/>
              </a:spcAft>
              <a:buClr>
                <a:schemeClr val="dk1"/>
              </a:buClr>
              <a:buSzPts val="1100"/>
              <a:buFont typeface="Arial"/>
              <a:buNone/>
            </a:pPr>
            <a:r>
              <a:rPr lang="pt-BR" sz="1200" b="1" i="1">
                <a:solidFill>
                  <a:schemeClr val="dk1"/>
                </a:solidFill>
              </a:rPr>
              <a:t>O efeito da temperatura de pré-cozimento dos mexilhões parece ser efetivo para a maioria das espécies de Vibrio; assertiva que tem como base a observação quanto aos reduzidos percentuais detectados.</a:t>
            </a:r>
            <a:endParaRPr b="1"/>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44003f3ff4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44003f3ff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sz="1200">
                <a:solidFill>
                  <a:srgbClr val="1C1D1E"/>
                </a:solidFill>
                <a:highlight>
                  <a:srgbClr val="FFFFFF"/>
                </a:highlight>
              </a:rPr>
              <a:t>Duda </a:t>
            </a:r>
            <a:endParaRPr sz="1200">
              <a:solidFill>
                <a:srgbClr val="1C1D1E"/>
              </a:solidFill>
              <a:highlight>
                <a:srgbClr val="FFFFFF"/>
              </a:highlight>
            </a:endParaRPr>
          </a:p>
          <a:p>
            <a:pPr marL="0" lvl="0" indent="0" algn="l" rtl="0">
              <a:spcBef>
                <a:spcPts val="0"/>
              </a:spcBef>
              <a:spcAft>
                <a:spcPts val="0"/>
              </a:spcAft>
              <a:buNone/>
            </a:pPr>
            <a:r>
              <a:rPr lang="pt-BR" sz="1200" i="1">
                <a:solidFill>
                  <a:srgbClr val="1C1D1E"/>
                </a:solidFill>
                <a:highlight>
                  <a:srgbClr val="FFFFFF"/>
                </a:highlight>
              </a:rPr>
              <a:t>V. cholerae</a:t>
            </a:r>
            <a:r>
              <a:rPr lang="pt-BR" sz="1200">
                <a:solidFill>
                  <a:srgbClr val="1C1D1E"/>
                </a:solidFill>
                <a:highlight>
                  <a:srgbClr val="FFFFFF"/>
                </a:highlight>
              </a:rPr>
              <a:t>, </a:t>
            </a:r>
            <a:r>
              <a:rPr lang="pt-BR" sz="1200" i="1">
                <a:solidFill>
                  <a:srgbClr val="1C1D1E"/>
                </a:solidFill>
                <a:highlight>
                  <a:srgbClr val="FFFFFF"/>
                </a:highlight>
              </a:rPr>
              <a:t>V. mimicus</a:t>
            </a:r>
            <a:r>
              <a:rPr lang="pt-BR" sz="1200">
                <a:solidFill>
                  <a:srgbClr val="1C1D1E"/>
                </a:solidFill>
                <a:highlight>
                  <a:srgbClr val="FFFFFF"/>
                </a:highlight>
              </a:rPr>
              <a:t>, </a:t>
            </a:r>
            <a:r>
              <a:rPr lang="pt-BR" sz="1200" i="1">
                <a:solidFill>
                  <a:srgbClr val="1C1D1E"/>
                </a:solidFill>
                <a:highlight>
                  <a:srgbClr val="FFFFFF"/>
                </a:highlight>
              </a:rPr>
              <a:t>V. fluvialis</a:t>
            </a:r>
            <a:r>
              <a:rPr lang="pt-BR" sz="1200">
                <a:solidFill>
                  <a:srgbClr val="1C1D1E"/>
                </a:solidFill>
                <a:highlight>
                  <a:srgbClr val="FFFFFF"/>
                </a:highlight>
              </a:rPr>
              <a:t>, </a:t>
            </a:r>
            <a:r>
              <a:rPr lang="pt-BR" sz="1200" i="1">
                <a:solidFill>
                  <a:srgbClr val="1C1D1E"/>
                </a:solidFill>
                <a:highlight>
                  <a:srgbClr val="FFFFFF"/>
                </a:highlight>
              </a:rPr>
              <a:t>V. parahaemolyticus</a:t>
            </a:r>
            <a:r>
              <a:rPr lang="pt-BR" sz="1200">
                <a:solidFill>
                  <a:srgbClr val="1C1D1E"/>
                </a:solidFill>
                <a:highlight>
                  <a:srgbClr val="FFFFFF"/>
                </a:highlight>
              </a:rPr>
              <a:t>, </a:t>
            </a:r>
            <a:r>
              <a:rPr lang="pt-BR" sz="1200" i="1">
                <a:solidFill>
                  <a:srgbClr val="1C1D1E"/>
                </a:solidFill>
                <a:highlight>
                  <a:srgbClr val="FFFFFF"/>
                </a:highlight>
              </a:rPr>
              <a:t>V. alginolyticus</a:t>
            </a:r>
            <a:r>
              <a:rPr lang="pt-BR" sz="1200">
                <a:solidFill>
                  <a:srgbClr val="1C1D1E"/>
                </a:solidFill>
                <a:highlight>
                  <a:srgbClr val="FFFFFF"/>
                </a:highlight>
              </a:rPr>
              <a:t>, </a:t>
            </a:r>
            <a:r>
              <a:rPr lang="pt-BR" sz="1200" i="1">
                <a:solidFill>
                  <a:srgbClr val="1C1D1E"/>
                </a:solidFill>
                <a:highlight>
                  <a:srgbClr val="FFFFFF"/>
                </a:highlight>
              </a:rPr>
              <a:t>V. cincinnatiensis</a:t>
            </a:r>
            <a:r>
              <a:rPr lang="pt-BR" sz="1200">
                <a:solidFill>
                  <a:srgbClr val="1C1D1E"/>
                </a:solidFill>
                <a:highlight>
                  <a:srgbClr val="FFFFFF"/>
                </a:highlight>
              </a:rPr>
              <a:t>, </a:t>
            </a:r>
            <a:r>
              <a:rPr lang="pt-BR" sz="1200" i="1">
                <a:solidFill>
                  <a:srgbClr val="1C1D1E"/>
                </a:solidFill>
                <a:highlight>
                  <a:srgbClr val="FFFFFF"/>
                </a:highlight>
              </a:rPr>
              <a:t>V. hollisae</a:t>
            </a:r>
            <a:r>
              <a:rPr lang="pt-BR" sz="1200">
                <a:solidFill>
                  <a:srgbClr val="1C1D1E"/>
                </a:solidFill>
                <a:highlight>
                  <a:srgbClr val="FFFFFF"/>
                </a:highlight>
              </a:rPr>
              <a:t>, </a:t>
            </a:r>
            <a:r>
              <a:rPr lang="pt-BR" sz="1200" i="1">
                <a:solidFill>
                  <a:srgbClr val="1C1D1E"/>
                </a:solidFill>
                <a:highlight>
                  <a:srgbClr val="FFFFFF"/>
                </a:highlight>
              </a:rPr>
              <a:t>V. vulnificus</a:t>
            </a:r>
            <a:r>
              <a:rPr lang="pt-BR" sz="1200">
                <a:solidFill>
                  <a:srgbClr val="1C1D1E"/>
                </a:solidFill>
                <a:highlight>
                  <a:srgbClr val="FFFFFF"/>
                </a:highlight>
              </a:rPr>
              <a:t>, </a:t>
            </a:r>
            <a:r>
              <a:rPr lang="pt-BR" sz="1200" i="1">
                <a:solidFill>
                  <a:srgbClr val="1C1D1E"/>
                </a:solidFill>
                <a:highlight>
                  <a:srgbClr val="FFFFFF"/>
                </a:highlight>
              </a:rPr>
              <a:t>V. furnissii</a:t>
            </a:r>
            <a:r>
              <a:rPr lang="pt-BR" sz="1200">
                <a:solidFill>
                  <a:srgbClr val="1C1D1E"/>
                </a:solidFill>
                <a:highlight>
                  <a:srgbClr val="FFFFFF"/>
                </a:highlight>
              </a:rPr>
              <a:t>, </a:t>
            </a:r>
            <a:r>
              <a:rPr lang="pt-BR" sz="1200" i="1">
                <a:solidFill>
                  <a:srgbClr val="1C1D1E"/>
                </a:solidFill>
                <a:highlight>
                  <a:srgbClr val="FFFFFF"/>
                </a:highlight>
              </a:rPr>
              <a:t>V. damsela</a:t>
            </a:r>
            <a:r>
              <a:rPr lang="pt-BR" sz="1200">
                <a:solidFill>
                  <a:srgbClr val="1C1D1E"/>
                </a:solidFill>
                <a:highlight>
                  <a:srgbClr val="FFFFFF"/>
                </a:highlight>
              </a:rPr>
              <a:t>, </a:t>
            </a:r>
            <a:r>
              <a:rPr lang="pt-BR" sz="1200" i="1">
                <a:solidFill>
                  <a:srgbClr val="1C1D1E"/>
                </a:solidFill>
                <a:highlight>
                  <a:srgbClr val="FFFFFF"/>
                </a:highlight>
              </a:rPr>
              <a:t>V. metshnikovii</a:t>
            </a:r>
            <a:r>
              <a:rPr lang="pt-BR" sz="1200">
                <a:solidFill>
                  <a:srgbClr val="1C1D1E"/>
                </a:solidFill>
                <a:highlight>
                  <a:srgbClr val="FFFFFF"/>
                </a:highlight>
              </a:rPr>
              <a:t>, and </a:t>
            </a:r>
            <a:r>
              <a:rPr lang="pt-BR" sz="1200" i="1">
                <a:solidFill>
                  <a:srgbClr val="1C1D1E"/>
                </a:solidFill>
                <a:highlight>
                  <a:srgbClr val="FFFFFF"/>
                </a:highlight>
              </a:rPr>
              <a:t>V. carchariae</a:t>
            </a:r>
            <a:r>
              <a:rPr lang="pt-BR" sz="1200">
                <a:solidFill>
                  <a:srgbClr val="1C1D1E"/>
                </a:solidFill>
                <a:highlight>
                  <a:srgbClr val="FFFFFF"/>
                </a:highlight>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4517fc9c01_1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4517fc9c01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38000"/>
              </a:lnSpc>
              <a:spcBef>
                <a:spcPts val="0"/>
              </a:spcBef>
              <a:spcAft>
                <a:spcPts val="0"/>
              </a:spcAft>
              <a:buNone/>
            </a:pPr>
            <a:r>
              <a:rPr lang="pt-BR" sz="1200">
                <a:solidFill>
                  <a:schemeClr val="dk1"/>
                </a:solidFill>
              </a:rPr>
              <a:t>Jana</a:t>
            </a:r>
            <a:endParaRPr sz="1200">
              <a:solidFill>
                <a:schemeClr val="dk1"/>
              </a:solidFill>
            </a:endParaRPr>
          </a:p>
          <a:p>
            <a:pPr marL="0" lvl="0" indent="0" algn="just" rtl="0">
              <a:lnSpc>
                <a:spcPct val="138000"/>
              </a:lnSpc>
              <a:spcBef>
                <a:spcPts val="0"/>
              </a:spcBef>
              <a:spcAft>
                <a:spcPts val="0"/>
              </a:spcAft>
              <a:buNone/>
            </a:pPr>
            <a:r>
              <a:rPr lang="pt-BR" sz="1200">
                <a:solidFill>
                  <a:schemeClr val="dk1"/>
                </a:solidFill>
              </a:rPr>
              <a:t>O LPS liga-se a receptores específicos, proteínas séricas presentes no meio que ativam o sistema complementar, ou seja, proteínas de membranas plasmáticas, solúveis no sangue, que participam das respostas imunes. Tal contato LPS-sistema complementar sinaliza a necessidade de uma resposta imune, dispara a cascata de coagulação e causando a produção exagerada de citocinas, que podem levar o paciente a óbito.</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450e03394c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450e03394c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450e03394c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450e03394c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lnSpc>
                <a:spcPct val="115000"/>
              </a:lnSpc>
              <a:spcBef>
                <a:spcPts val="0"/>
              </a:spcBef>
              <a:spcAft>
                <a:spcPts val="0"/>
              </a:spcAft>
              <a:buNone/>
            </a:pPr>
            <a:r>
              <a:rPr lang="pt-BR"/>
              <a:t>V. cholerae utilizes two virulence factors, the toxin coregulated pilus (TCP) and cholera toxin</a:t>
            </a:r>
            <a:endParaRPr/>
          </a:p>
          <a:p>
            <a:pPr marL="0" lvl="0" indent="457200" algn="l" rtl="0">
              <a:lnSpc>
                <a:spcPct val="115000"/>
              </a:lnSpc>
              <a:spcBef>
                <a:spcPts val="0"/>
              </a:spcBef>
              <a:spcAft>
                <a:spcPts val="0"/>
              </a:spcAft>
              <a:buNone/>
            </a:pPr>
            <a:r>
              <a:rPr lang="pt-BR"/>
              <a:t>Antes de se estabelecer a infecção propriamente dita é necessária a colonização que, no caso do V. cholerae, se dá por intermédio de uma pili tipo IV (T4P), que é codificada por um complexo gênico tcxP. T4P são organelas adesivas que se ligam especificamente a receptores da célula hospedeira para facilitar a fixação das bactérias, além de ser capaz de formar microcolônias que protegem a bactéria das defesas do hospedeiro e concentram as toxinas secretadas (Lim et al., 2010).</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450e03394c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450e03394c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lnSpc>
                <a:spcPct val="115000"/>
              </a:lnSpc>
              <a:spcBef>
                <a:spcPts val="0"/>
              </a:spcBef>
              <a:spcAft>
                <a:spcPts val="0"/>
              </a:spcAft>
              <a:buNone/>
            </a:pPr>
            <a:r>
              <a:rPr lang="pt-BR"/>
              <a:t>O aumento de AMPc causa excreção de Cl, que consequentemente leva a liberação de água e Na+ para o meio extracelular</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450e03394c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450e03394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lnSpc>
                <a:spcPct val="115000"/>
              </a:lnSpc>
              <a:spcBef>
                <a:spcPts val="0"/>
              </a:spcBef>
              <a:spcAft>
                <a:spcPts val="0"/>
              </a:spcAft>
              <a:buNone/>
            </a:pPr>
            <a:r>
              <a:rPr lang="pt-BR"/>
              <a:t>A dose infectante de microrganismos tem que ser alta porque a bactéria é sensível ao pH ácido do estômago</a:t>
            </a:r>
            <a:endParaRPr/>
          </a:p>
          <a:p>
            <a:pPr marL="0" lvl="0" indent="457200" algn="l" rtl="0">
              <a:lnSpc>
                <a:spcPct val="115000"/>
              </a:lnSpc>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450e03394c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450e03394c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lnSpc>
                <a:spcPct val="115000"/>
              </a:lnSpc>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450e03394c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450e03394c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450e03394c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450e03394c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lnSpc>
                <a:spcPct val="115000"/>
              </a:lnSpc>
              <a:spcBef>
                <a:spcPts val="0"/>
              </a:spcBef>
              <a:spcAft>
                <a:spcPts val="0"/>
              </a:spcAft>
              <a:buNone/>
            </a:pPr>
            <a:r>
              <a:rPr lang="pt-BR" sz="1050">
                <a:solidFill>
                  <a:srgbClr val="222222"/>
                </a:solidFill>
                <a:highlight>
                  <a:srgbClr val="FFFFFF"/>
                </a:highlight>
              </a:rPr>
              <a:t>TCBS agar contains high concentrations of </a:t>
            </a:r>
            <a:r>
              <a:rPr lang="pt-BR" sz="1050" u="sng">
                <a:solidFill>
                  <a:srgbClr val="0B0080"/>
                </a:solidFill>
                <a:highlight>
                  <a:srgbClr val="FFFFFF"/>
                </a:highlight>
                <a:hlinkClick r:id="rId3"/>
              </a:rPr>
              <a:t>sodium thiosulfate</a:t>
            </a:r>
            <a:r>
              <a:rPr lang="pt-BR" sz="1050">
                <a:solidFill>
                  <a:srgbClr val="222222"/>
                </a:solidFill>
                <a:highlight>
                  <a:srgbClr val="FFFFFF"/>
                </a:highlight>
              </a:rPr>
              <a:t> and </a:t>
            </a:r>
            <a:r>
              <a:rPr lang="pt-BR" sz="1050" u="sng">
                <a:solidFill>
                  <a:srgbClr val="0B0080"/>
                </a:solidFill>
                <a:highlight>
                  <a:srgbClr val="FFFFFF"/>
                </a:highlight>
                <a:hlinkClick r:id="rId4"/>
              </a:rPr>
              <a:t>sodium citrate</a:t>
            </a:r>
            <a:r>
              <a:rPr lang="pt-BR" sz="1050">
                <a:solidFill>
                  <a:srgbClr val="222222"/>
                </a:solidFill>
                <a:highlight>
                  <a:srgbClr val="FFFFFF"/>
                </a:highlight>
              </a:rPr>
              <a:t> to inhibit the growth of </a:t>
            </a:r>
            <a:r>
              <a:rPr lang="pt-BR" sz="1050" i="1" u="sng">
                <a:solidFill>
                  <a:srgbClr val="0B0080"/>
                </a:solidFill>
                <a:highlight>
                  <a:srgbClr val="FFFFFF"/>
                </a:highlight>
                <a:hlinkClick r:id="rId5"/>
              </a:rPr>
              <a:t>Enterobacteriaceae</a:t>
            </a:r>
            <a:r>
              <a:rPr lang="pt-BR" sz="1050">
                <a:solidFill>
                  <a:srgbClr val="222222"/>
                </a:solidFill>
                <a:highlight>
                  <a:srgbClr val="FFFFFF"/>
                </a:highlight>
              </a:rPr>
              <a:t>.</a:t>
            </a:r>
            <a:endParaRPr sz="1050">
              <a:solidFill>
                <a:srgbClr val="222222"/>
              </a:solidFill>
              <a:highlight>
                <a:srgbClr val="FFFFFF"/>
              </a:highlight>
            </a:endParaRPr>
          </a:p>
          <a:p>
            <a:pPr marL="0" lvl="0" indent="457200" algn="l" rtl="0">
              <a:lnSpc>
                <a:spcPct val="115000"/>
              </a:lnSpc>
              <a:spcBef>
                <a:spcPts val="0"/>
              </a:spcBef>
              <a:spcAft>
                <a:spcPts val="0"/>
              </a:spcAft>
              <a:buNone/>
            </a:pPr>
            <a:r>
              <a:rPr lang="pt-BR" sz="1050">
                <a:solidFill>
                  <a:srgbClr val="222222"/>
                </a:solidFill>
                <a:highlight>
                  <a:srgbClr val="FFFFFF"/>
                </a:highlight>
              </a:rPr>
              <a:t>The </a:t>
            </a:r>
            <a:r>
              <a:rPr lang="pt-BR" sz="1050" u="sng">
                <a:solidFill>
                  <a:srgbClr val="0B0080"/>
                </a:solidFill>
                <a:highlight>
                  <a:srgbClr val="FFFFFF"/>
                </a:highlight>
                <a:hlinkClick r:id="rId6"/>
              </a:rPr>
              <a:t>alkaline</a:t>
            </a:r>
            <a:r>
              <a:rPr lang="pt-BR" sz="1050">
                <a:solidFill>
                  <a:srgbClr val="222222"/>
                </a:solidFill>
                <a:highlight>
                  <a:srgbClr val="FFFFFF"/>
                </a:highlight>
              </a:rPr>
              <a:t> </a:t>
            </a:r>
            <a:r>
              <a:rPr lang="pt-BR" sz="1050" u="sng">
                <a:solidFill>
                  <a:srgbClr val="0B0080"/>
                </a:solidFill>
                <a:highlight>
                  <a:srgbClr val="FFFFFF"/>
                </a:highlight>
                <a:hlinkClick r:id="rId7"/>
              </a:rPr>
              <a:t>pH</a:t>
            </a:r>
            <a:r>
              <a:rPr lang="pt-BR" sz="1050">
                <a:solidFill>
                  <a:srgbClr val="222222"/>
                </a:solidFill>
                <a:highlight>
                  <a:srgbClr val="FFFFFF"/>
                </a:highlight>
              </a:rPr>
              <a:t> of the medium enhances the recovery of </a:t>
            </a:r>
            <a:r>
              <a:rPr lang="pt-BR" sz="1050" i="1">
                <a:solidFill>
                  <a:srgbClr val="222222"/>
                </a:solidFill>
                <a:highlight>
                  <a:srgbClr val="FFFFFF"/>
                </a:highlight>
              </a:rPr>
              <a:t>V. cholerae</a:t>
            </a:r>
            <a:r>
              <a:rPr lang="pt-BR" sz="1050">
                <a:solidFill>
                  <a:srgbClr val="222222"/>
                </a:solidFill>
                <a:highlight>
                  <a:srgbClr val="FFFFFF"/>
                </a:highlight>
              </a:rPr>
              <a:t> and inhibits the growth of others.</a:t>
            </a:r>
            <a:endParaRPr sz="1050">
              <a:solidFill>
                <a:srgbClr val="222222"/>
              </a:solidFill>
              <a:highlight>
                <a:srgbClr val="FFFFFF"/>
              </a:highlight>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450e03394c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450e03394c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lnSpc>
                <a:spcPct val="115000"/>
              </a:lnSpc>
              <a:spcBef>
                <a:spcPts val="0"/>
              </a:spcBef>
              <a:spcAft>
                <a:spcPts val="0"/>
              </a:spcAft>
              <a:buNone/>
            </a:pPr>
            <a:r>
              <a:rPr lang="pt-BR"/>
              <a:t>Antibiotics reduce the severity of symptoms by decreasing the volume of diarrhoea, and thus the amount of fluids required to maintain hydration</a:t>
            </a:r>
            <a:endParaRPr/>
          </a:p>
          <a:p>
            <a:pPr marL="0" lvl="0" indent="457200" algn="l" rtl="0">
              <a:lnSpc>
                <a:spcPct val="115000"/>
              </a:lnSpc>
              <a:spcBef>
                <a:spcPts val="0"/>
              </a:spcBef>
              <a:spcAft>
                <a:spcPts val="0"/>
              </a:spcAft>
              <a:buNone/>
            </a:pPr>
            <a:r>
              <a:rPr lang="pt-BR"/>
              <a:t>For the treatment of cholera, an oral or intravenously administered solution containing glucose, sodium chloride, potassium chloride and trisodium citrate can save a patient from dehydration</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450e03394c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450e03394c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lnSpc>
                <a:spcPct val="115000"/>
              </a:lnSpc>
              <a:spcBef>
                <a:spcPts val="0"/>
              </a:spcBef>
              <a:spcAft>
                <a:spcPts val="0"/>
              </a:spcAft>
              <a:buNone/>
            </a:pPr>
            <a:r>
              <a:rPr lang="pt-BR" sz="1150">
                <a:solidFill>
                  <a:srgbClr val="2A2A2A"/>
                </a:solidFill>
                <a:highlight>
                  <a:srgbClr val="FFFFFF"/>
                </a:highlight>
                <a:latin typeface="Merriweather"/>
                <a:ea typeface="Merriweather"/>
                <a:cs typeface="Merriweather"/>
                <a:sym typeface="Merriweather"/>
              </a:rPr>
              <a:t>Efflux pumps are transport proteins involved in the extrusion of toxic substrates (including virtually all classes of clinically relevant antibiotics) from within cells into the external environment. </a:t>
            </a:r>
            <a:endParaRPr sz="1150">
              <a:solidFill>
                <a:srgbClr val="2A2A2A"/>
              </a:solidFill>
              <a:highlight>
                <a:srgbClr val="FFFFFF"/>
              </a:highlight>
              <a:latin typeface="Merriweather"/>
              <a:ea typeface="Merriweather"/>
              <a:cs typeface="Merriweather"/>
              <a:sym typeface="Merriweather"/>
            </a:endParaRPr>
          </a:p>
          <a:p>
            <a:pPr marL="0" lvl="0" indent="0" algn="just" rtl="0">
              <a:lnSpc>
                <a:spcPct val="115000"/>
              </a:lnSpc>
              <a:spcBef>
                <a:spcPts val="0"/>
              </a:spcBef>
              <a:spcAft>
                <a:spcPts val="0"/>
              </a:spcAft>
              <a:buNone/>
            </a:pPr>
            <a:r>
              <a:rPr lang="pt-BR">
                <a:solidFill>
                  <a:srgbClr val="FF0000"/>
                </a:solidFill>
              </a:rPr>
              <a:t>Resistance to antimicrobial compounds can arise through spontaneous mutations in the bacterial chromosome. Mutations conferring resistance to the cell wall biosynthesis inhibitor alafosfalin and to the DNA replication inhibitor family of quinolones are well documented in V. cholerae</a:t>
            </a:r>
            <a:endParaRPr>
              <a:solidFill>
                <a:srgbClr val="2A2A2A"/>
              </a:solidFill>
              <a:highlight>
                <a:srgbClr val="FFFFFF"/>
              </a:highlight>
              <a:latin typeface="Merriweather"/>
              <a:ea typeface="Merriweather"/>
              <a:cs typeface="Merriweather"/>
              <a:sym typeface="Merriweather"/>
            </a:endParaRPr>
          </a:p>
          <a:p>
            <a:pPr marL="0" lvl="0" indent="457200" algn="l" rtl="0">
              <a:lnSpc>
                <a:spcPct val="115000"/>
              </a:lnSpc>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450e03394c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450e03394c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4517fc9c01_1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4517fc9c01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Jana</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4514e3fe65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4514e3fe65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4514e3fe6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4514e3fe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4514e3fe65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4514e3fe6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4517fc9c01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4517fc9c0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4514e3fe65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4514e3fe65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4514e3fe65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4514e3fe65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sz="1200">
                <a:solidFill>
                  <a:schemeClr val="dk1"/>
                </a:solidFill>
                <a:highlight>
                  <a:srgbClr val="FFFFFF"/>
                </a:highlight>
                <a:latin typeface="Times New Roman"/>
                <a:ea typeface="Times New Roman"/>
                <a:cs typeface="Times New Roman"/>
                <a:sym typeface="Times New Roman"/>
              </a:rPr>
              <a:t>A fim de eliminar o ferro da transferrina e outros compostos de ligação de ferro, a </a:t>
            </a:r>
            <a:r>
              <a:rPr lang="pt-BR" sz="1200" i="1">
                <a:solidFill>
                  <a:schemeClr val="dk1"/>
                </a:solidFill>
                <a:highlight>
                  <a:srgbClr val="FFFFFF"/>
                </a:highlight>
                <a:latin typeface="Times New Roman"/>
                <a:ea typeface="Times New Roman"/>
                <a:cs typeface="Times New Roman"/>
                <a:sym typeface="Times New Roman"/>
              </a:rPr>
              <a:t>V. vulnificus</a:t>
            </a:r>
            <a:r>
              <a:rPr lang="pt-BR" sz="1200">
                <a:solidFill>
                  <a:schemeClr val="dk1"/>
                </a:solidFill>
                <a:highlight>
                  <a:srgbClr val="FFFFFF"/>
                </a:highlight>
                <a:latin typeface="Times New Roman"/>
                <a:ea typeface="Times New Roman"/>
                <a:cs typeface="Times New Roman"/>
                <a:sym typeface="Times New Roman"/>
              </a:rPr>
              <a:t> desenvolveu vários sistemas para aquisição de ferro</a:t>
            </a:r>
            <a:endParaRPr/>
          </a:p>
          <a:p>
            <a:pPr marL="0" lvl="0" indent="0" algn="l" rtl="0">
              <a:spcBef>
                <a:spcPts val="0"/>
              </a:spcBef>
              <a:spcAft>
                <a:spcPts val="0"/>
              </a:spcAft>
              <a:buNone/>
            </a:pPr>
            <a:endParaRPr/>
          </a:p>
          <a:p>
            <a:pPr marL="0" lvl="0" indent="0" algn="l" rtl="0">
              <a:spcBef>
                <a:spcPts val="0"/>
              </a:spcBef>
              <a:spcAft>
                <a:spcPts val="0"/>
              </a:spcAft>
              <a:buNone/>
            </a:pPr>
            <a:r>
              <a:rPr lang="pt-BR"/>
              <a:t>V. vulnificus produz simultaneamente fenolato e sideróforos de hidroxamato, os quais permitem que as cepas virulentas adquiram ferro a partir da transferrina altamente saturada (Morris et al., 1987; Litwin et al., 1996). Ação semelhante foi observada em relação a outras proteínas que se ligam ao ferro, tais como a lactoferrina e ferritina (Simpson et al., 1987). Aparentemente, a clivagem das proteínas é causada por uma exoprotease, liberando, desse modo, ferro para os sideróforos</a:t>
            </a:r>
            <a:endParaRPr/>
          </a:p>
          <a:p>
            <a:pPr marL="0" lvl="0" indent="0" algn="l" rtl="0">
              <a:spcBef>
                <a:spcPts val="0"/>
              </a:spcBef>
              <a:spcAft>
                <a:spcPts val="0"/>
              </a:spcAft>
              <a:buNone/>
            </a:pPr>
            <a:endParaRPr/>
          </a:p>
          <a:p>
            <a:pPr marL="0" lvl="0" indent="0" algn="l" rtl="0">
              <a:spcBef>
                <a:spcPts val="0"/>
              </a:spcBef>
              <a:spcAft>
                <a:spcPts val="0"/>
              </a:spcAft>
              <a:buNone/>
            </a:pPr>
            <a:r>
              <a:rPr lang="pt-BR">
                <a:solidFill>
                  <a:schemeClr val="dk1"/>
                </a:solidFill>
                <a:highlight>
                  <a:srgbClr val="FFFFFF"/>
                </a:highlight>
                <a:latin typeface="Verdana"/>
                <a:ea typeface="Verdana"/>
                <a:cs typeface="Verdana"/>
                <a:sym typeface="Verdana"/>
              </a:rPr>
              <a:t>pacientes portadores de doenças como hemocromatose e anemia hemolítica representam o maior grupo de risco para o desenvolvimento de infecção por esse agente.</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4517fc9c01_1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4517fc9c01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450e03394c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450e03394c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450e03394c_0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450e03394c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44003f3ff4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44003f3ff4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Bá</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45068636dc_1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45068636dc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Bá</a:t>
            </a:r>
            <a:endParaRPr/>
          </a:p>
          <a:p>
            <a:pPr marL="0" lvl="0" indent="0" algn="l" rtl="0">
              <a:spcBef>
                <a:spcPts val="0"/>
              </a:spcBef>
              <a:spcAft>
                <a:spcPts val="0"/>
              </a:spcAft>
              <a:buNone/>
            </a:pPr>
            <a:r>
              <a:rPr lang="pt-BR"/>
              <a:t>Quimiotróficos são os organismos cuja fonte de energia são compostos químicos</a:t>
            </a:r>
            <a:endParaRPr/>
          </a:p>
          <a:p>
            <a:pPr marL="0" lvl="0" indent="0" algn="l" rtl="0">
              <a:spcBef>
                <a:spcPts val="0"/>
              </a:spcBef>
              <a:spcAft>
                <a:spcPts val="0"/>
              </a:spcAft>
              <a:buNone/>
            </a:pPr>
            <a:r>
              <a:rPr lang="pt-BR"/>
              <a:t>Ágar MacConkey e EMB inibe o crescimento de bactérias gram-positivas, selecionando assim as bactérias gram-negativas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450e03394c_6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450e03394c_6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Bá</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0" y="0"/>
            <a:ext cx="9144000" cy="1017600"/>
          </a:xfrm>
          <a:prstGeom prst="rect">
            <a:avLst/>
          </a:prstGeom>
          <a:solidFill>
            <a:srgbClr val="20A479">
              <a:alpha val="17310"/>
            </a:srgbClr>
          </a:solidFill>
        </p:spPr>
        <p:txBody>
          <a:bodyPr spcFirstLastPara="1" wrap="square" lIns="91425" tIns="91425" rIns="91425" bIns="91425" anchor="t" anchorCtr="0"/>
          <a:lstStyle>
            <a:lvl1pPr lvl="0">
              <a:spcBef>
                <a:spcPts val="0"/>
              </a:spcBef>
              <a:spcAft>
                <a:spcPts val="0"/>
              </a:spcAft>
              <a:buSzPts val="2800"/>
              <a:buNone/>
              <a:defRPr b="1">
                <a:latin typeface="Merriweather"/>
                <a:ea typeface="Merriweather"/>
                <a:cs typeface="Merriweather"/>
                <a:sym typeface="Merriweather"/>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3048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a:t>
            </a:fld>
            <a:endParaRPr/>
          </a:p>
        </p:txBody>
      </p:sp>
      <p:cxnSp>
        <p:nvCxnSpPr>
          <p:cNvPr id="20" name="Google Shape;20;p4"/>
          <p:cNvCxnSpPr/>
          <p:nvPr/>
        </p:nvCxnSpPr>
        <p:spPr>
          <a:xfrm rot="10800000" flipH="1">
            <a:off x="-6600" y="1064300"/>
            <a:ext cx="9157200" cy="9000"/>
          </a:xfrm>
          <a:prstGeom prst="straightConnector1">
            <a:avLst/>
          </a:prstGeom>
          <a:noFill/>
          <a:ln w="28575" cap="flat" cmpd="sng">
            <a:solidFill>
              <a:srgbClr val="20A479"/>
            </a:solidFill>
            <a:prstDash val="solid"/>
            <a:round/>
            <a:headEnd type="none" w="sm" len="sm"/>
            <a:tailEnd type="none" w="sm" len="sm"/>
          </a:ln>
        </p:spPr>
      </p:cxnSp>
      <p:cxnSp>
        <p:nvCxnSpPr>
          <p:cNvPr id="21" name="Google Shape;21;p4"/>
          <p:cNvCxnSpPr/>
          <p:nvPr/>
        </p:nvCxnSpPr>
        <p:spPr>
          <a:xfrm rot="10800000" flipH="1">
            <a:off x="-6600" y="1015125"/>
            <a:ext cx="9157200" cy="9000"/>
          </a:xfrm>
          <a:prstGeom prst="straightConnector1">
            <a:avLst/>
          </a:prstGeom>
          <a:noFill/>
          <a:ln w="28575" cap="flat" cmpd="sng">
            <a:solidFill>
              <a:srgbClr val="20A479"/>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 name="Google Shape;32;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6" name="Google Shape;36;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0" name="Google Shape;4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t-B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4.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2.jpg"/></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29.jpg"/><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gif"/><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jpg"/><Relationship Id="rId1" Type="http://schemas.openxmlformats.org/officeDocument/2006/relationships/slideLayout" Target="../slideLayouts/slideLayout8.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5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5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5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5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hyperlink" Target="https://pt.wikipedia.org/wiki/Antibi%C3%B3tico_beta-lact%C3%A2mico" TargetMode="External"/><Relationship Id="rId4" Type="http://schemas.openxmlformats.org/officeDocument/2006/relationships/hyperlink" Target="https://pt.wikipedia.org/wiki/Peptidoglicano" TargetMode="External"/><Relationship Id="rId5" Type="http://schemas.openxmlformats.org/officeDocument/2006/relationships/hyperlink" Target="https://pt.wikipedia.org/wiki/Enzima" TargetMode="External"/><Relationship Id="rId6" Type="http://schemas.openxmlformats.org/officeDocument/2006/relationships/hyperlink" Target="https://pt.wikipedia.org/w/index.php?title=T-RNA&amp;action=edit&amp;redlink=1" TargetMode="External"/><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9.jpg"/><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hyperlink" Target="https://www.ncbi.nlm.nih.gov/pubmed/21252269"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p:nvPr/>
        </p:nvSpPr>
        <p:spPr>
          <a:xfrm>
            <a:off x="997500" y="904275"/>
            <a:ext cx="6534000" cy="7140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4800"/>
              <a:buFont typeface="Arial"/>
              <a:buNone/>
            </a:pPr>
            <a:r>
              <a:rPr lang="pt-BR" sz="3600" b="1">
                <a:latin typeface="Merriweather"/>
                <a:ea typeface="Merriweather"/>
                <a:cs typeface="Merriweather"/>
                <a:sym typeface="Merriweather"/>
              </a:rPr>
              <a:t>MICROBIOLOGIA</a:t>
            </a:r>
            <a:endParaRPr sz="3600" b="1" i="0" u="none" strike="noStrike" cap="none">
              <a:solidFill>
                <a:srgbClr val="000000"/>
              </a:solidFill>
              <a:latin typeface="Merriweather"/>
              <a:ea typeface="Merriweather"/>
              <a:cs typeface="Merriweather"/>
              <a:sym typeface="Merriweather"/>
            </a:endParaRPr>
          </a:p>
        </p:txBody>
      </p:sp>
      <p:sp>
        <p:nvSpPr>
          <p:cNvPr id="57" name="Google Shape;57;p13"/>
          <p:cNvSpPr txBox="1"/>
          <p:nvPr/>
        </p:nvSpPr>
        <p:spPr>
          <a:xfrm>
            <a:off x="769425" y="2243263"/>
            <a:ext cx="1726800" cy="185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pt-BR" i="0" u="none" strike="noStrike" cap="none">
                <a:solidFill>
                  <a:srgbClr val="595959"/>
                </a:solidFill>
                <a:latin typeface="Calibri"/>
                <a:ea typeface="Calibri"/>
                <a:cs typeface="Calibri"/>
                <a:sym typeface="Calibri"/>
              </a:rPr>
              <a:t>Bárbara Maffei </a:t>
            </a:r>
            <a:endParaRPr>
              <a:solidFill>
                <a:srgbClr val="59595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a:solidFill>
                  <a:srgbClr val="595959"/>
                </a:solidFill>
                <a:latin typeface="Calibri"/>
                <a:ea typeface="Calibri"/>
                <a:cs typeface="Calibri"/>
                <a:sym typeface="Calibri"/>
              </a:rPr>
              <a:t>Fernanda Kibe</a:t>
            </a:r>
            <a:endParaRPr>
              <a:solidFill>
                <a:srgbClr val="59595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a:solidFill>
                  <a:srgbClr val="595959"/>
                </a:solidFill>
                <a:latin typeface="Calibri"/>
                <a:ea typeface="Calibri"/>
                <a:cs typeface="Calibri"/>
                <a:sym typeface="Calibri"/>
              </a:rPr>
              <a:t>Janaína Novais</a:t>
            </a:r>
            <a:endParaRPr>
              <a:solidFill>
                <a:srgbClr val="59595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a:solidFill>
                  <a:srgbClr val="595959"/>
                </a:solidFill>
                <a:latin typeface="Calibri"/>
                <a:ea typeface="Calibri"/>
                <a:cs typeface="Calibri"/>
                <a:sym typeface="Calibri"/>
              </a:rPr>
              <a:t>Karina Kanno </a:t>
            </a:r>
            <a:endParaRPr>
              <a:solidFill>
                <a:srgbClr val="59595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a:solidFill>
                  <a:srgbClr val="595959"/>
                </a:solidFill>
                <a:latin typeface="Calibri"/>
                <a:ea typeface="Calibri"/>
                <a:cs typeface="Calibri"/>
                <a:sym typeface="Calibri"/>
              </a:rPr>
              <a:t>Maria Eduarda Fett </a:t>
            </a:r>
            <a:endParaRPr>
              <a:solidFill>
                <a:srgbClr val="59595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a:solidFill>
                  <a:srgbClr val="595959"/>
                </a:solidFill>
                <a:latin typeface="Calibri"/>
                <a:ea typeface="Calibri"/>
                <a:cs typeface="Calibri"/>
                <a:sym typeface="Calibri"/>
              </a:rPr>
              <a:t>Nathalia Tenguan</a:t>
            </a:r>
            <a:endParaRPr>
              <a:solidFill>
                <a:srgbClr val="59595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a:solidFill>
                  <a:srgbClr val="595959"/>
                </a:solidFill>
                <a:latin typeface="Calibri"/>
                <a:ea typeface="Calibri"/>
                <a:cs typeface="Calibri"/>
                <a:sym typeface="Calibri"/>
              </a:rPr>
              <a:t>Patrícia Kataoka</a:t>
            </a:r>
            <a:endParaRPr>
              <a:solidFill>
                <a:srgbClr val="59595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a:solidFill>
                  <a:srgbClr val="595959"/>
                </a:solidFill>
                <a:latin typeface="Calibri"/>
                <a:ea typeface="Calibri"/>
                <a:cs typeface="Calibri"/>
                <a:sym typeface="Calibri"/>
              </a:rPr>
              <a:t>Tamires Andrade</a:t>
            </a:r>
            <a:endParaRPr>
              <a:solidFill>
                <a:srgbClr val="595959"/>
              </a:solidFill>
              <a:latin typeface="Calibri"/>
              <a:ea typeface="Calibri"/>
              <a:cs typeface="Calibri"/>
              <a:sym typeface="Calibri"/>
            </a:endParaRPr>
          </a:p>
        </p:txBody>
      </p:sp>
      <p:pic>
        <p:nvPicPr>
          <p:cNvPr id="58" name="Google Shape;58;p13"/>
          <p:cNvPicPr preferRelativeResize="0"/>
          <p:nvPr/>
        </p:nvPicPr>
        <p:blipFill rotWithShape="1">
          <a:blip r:embed="rId3">
            <a:alphaModFix/>
          </a:blip>
          <a:srcRect/>
          <a:stretch/>
        </p:blipFill>
        <p:spPr>
          <a:xfrm>
            <a:off x="6944495" y="998826"/>
            <a:ext cx="1123755" cy="1158626"/>
          </a:xfrm>
          <a:prstGeom prst="rect">
            <a:avLst/>
          </a:prstGeom>
          <a:noFill/>
          <a:ln>
            <a:noFill/>
          </a:ln>
        </p:spPr>
      </p:pic>
      <p:cxnSp>
        <p:nvCxnSpPr>
          <p:cNvPr id="59" name="Google Shape;59;p13"/>
          <p:cNvCxnSpPr/>
          <p:nvPr/>
        </p:nvCxnSpPr>
        <p:spPr>
          <a:xfrm rot="10800000" flipH="1">
            <a:off x="-6600" y="557925"/>
            <a:ext cx="9157200" cy="9000"/>
          </a:xfrm>
          <a:prstGeom prst="straightConnector1">
            <a:avLst/>
          </a:prstGeom>
          <a:noFill/>
          <a:ln w="28575" cap="flat" cmpd="sng">
            <a:solidFill>
              <a:srgbClr val="20A479"/>
            </a:solidFill>
            <a:prstDash val="solid"/>
            <a:round/>
            <a:headEnd type="none" w="sm" len="sm"/>
            <a:tailEnd type="none" w="sm" len="sm"/>
          </a:ln>
        </p:spPr>
      </p:cxnSp>
      <p:cxnSp>
        <p:nvCxnSpPr>
          <p:cNvPr id="60" name="Google Shape;60;p13"/>
          <p:cNvCxnSpPr/>
          <p:nvPr/>
        </p:nvCxnSpPr>
        <p:spPr>
          <a:xfrm rot="10800000" flipH="1">
            <a:off x="-6600" y="607100"/>
            <a:ext cx="9157200" cy="9000"/>
          </a:xfrm>
          <a:prstGeom prst="straightConnector1">
            <a:avLst/>
          </a:prstGeom>
          <a:noFill/>
          <a:ln w="28575" cap="flat" cmpd="sng">
            <a:solidFill>
              <a:srgbClr val="20A479"/>
            </a:solidFill>
            <a:prstDash val="solid"/>
            <a:round/>
            <a:headEnd type="none" w="sm" len="sm"/>
            <a:tailEnd type="none" w="sm" len="sm"/>
          </a:ln>
        </p:spPr>
      </p:cxnSp>
      <p:sp>
        <p:nvSpPr>
          <p:cNvPr id="61" name="Google Shape;61;p13"/>
          <p:cNvSpPr txBox="1"/>
          <p:nvPr/>
        </p:nvSpPr>
        <p:spPr>
          <a:xfrm>
            <a:off x="1607100" y="1522950"/>
            <a:ext cx="4566600" cy="63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pt-BR" sz="2300" b="1">
                <a:solidFill>
                  <a:srgbClr val="20A479"/>
                </a:solidFill>
                <a:latin typeface="Merriweather"/>
                <a:ea typeface="Merriweather"/>
                <a:cs typeface="Merriweather"/>
                <a:sym typeface="Merriweather"/>
              </a:rPr>
              <a:t>Enterobactérias e </a:t>
            </a:r>
            <a:r>
              <a:rPr lang="pt-BR" sz="2300" b="1" i="1">
                <a:solidFill>
                  <a:srgbClr val="20A479"/>
                </a:solidFill>
                <a:latin typeface="Merriweather"/>
                <a:ea typeface="Merriweather"/>
                <a:cs typeface="Merriweather"/>
                <a:sym typeface="Merriweather"/>
              </a:rPr>
              <a:t>Vibrio spp.</a:t>
            </a:r>
            <a:endParaRPr sz="2300" b="1" i="1" u="none" strike="noStrike" cap="none">
              <a:solidFill>
                <a:srgbClr val="20A479"/>
              </a:solidFill>
              <a:latin typeface="Merriweather"/>
              <a:ea typeface="Merriweather"/>
              <a:cs typeface="Merriweather"/>
              <a:sym typeface="Merriweather"/>
            </a:endParaRPr>
          </a:p>
        </p:txBody>
      </p:sp>
      <p:pic>
        <p:nvPicPr>
          <p:cNvPr id="62" name="Google Shape;62;p13"/>
          <p:cNvPicPr preferRelativeResize="0"/>
          <p:nvPr/>
        </p:nvPicPr>
        <p:blipFill rotWithShape="1">
          <a:blip r:embed="rId4">
            <a:alphaModFix/>
          </a:blip>
          <a:srcRect t="76287" b="15668"/>
          <a:stretch/>
        </p:blipFill>
        <p:spPr>
          <a:xfrm>
            <a:off x="0" y="4639825"/>
            <a:ext cx="9144000" cy="503675"/>
          </a:xfrm>
          <a:prstGeom prst="rect">
            <a:avLst/>
          </a:prstGeom>
          <a:noFill/>
          <a:ln>
            <a:noFill/>
          </a:ln>
        </p:spPr>
      </p:pic>
      <p:pic>
        <p:nvPicPr>
          <p:cNvPr id="63" name="Google Shape;63;p13"/>
          <p:cNvPicPr preferRelativeResize="0"/>
          <p:nvPr/>
        </p:nvPicPr>
        <p:blipFill rotWithShape="1">
          <a:blip r:embed="rId4">
            <a:alphaModFix/>
          </a:blip>
          <a:srcRect t="31463" b="60492"/>
          <a:stretch/>
        </p:blipFill>
        <p:spPr>
          <a:xfrm>
            <a:off x="0" y="1"/>
            <a:ext cx="9144000" cy="490600"/>
          </a:xfrm>
          <a:prstGeom prst="rect">
            <a:avLst/>
          </a:prstGeom>
          <a:noFill/>
          <a:ln>
            <a:noFill/>
          </a:ln>
        </p:spPr>
      </p:pic>
      <p:cxnSp>
        <p:nvCxnSpPr>
          <p:cNvPr id="64" name="Google Shape;64;p13"/>
          <p:cNvCxnSpPr/>
          <p:nvPr/>
        </p:nvCxnSpPr>
        <p:spPr>
          <a:xfrm rot="10800000" flipH="1">
            <a:off x="-6600" y="4520325"/>
            <a:ext cx="9157200" cy="9000"/>
          </a:xfrm>
          <a:prstGeom prst="straightConnector1">
            <a:avLst/>
          </a:prstGeom>
          <a:noFill/>
          <a:ln w="28575" cap="flat" cmpd="sng">
            <a:solidFill>
              <a:srgbClr val="20A479"/>
            </a:solidFill>
            <a:prstDash val="solid"/>
            <a:round/>
            <a:headEnd type="none" w="sm" len="sm"/>
            <a:tailEnd type="none" w="sm" len="sm"/>
          </a:ln>
        </p:spPr>
      </p:cxnSp>
      <p:cxnSp>
        <p:nvCxnSpPr>
          <p:cNvPr id="65" name="Google Shape;65;p13"/>
          <p:cNvCxnSpPr/>
          <p:nvPr/>
        </p:nvCxnSpPr>
        <p:spPr>
          <a:xfrm rot="10800000" flipH="1">
            <a:off x="-6600" y="4569500"/>
            <a:ext cx="9157200" cy="9000"/>
          </a:xfrm>
          <a:prstGeom prst="straightConnector1">
            <a:avLst/>
          </a:prstGeom>
          <a:noFill/>
          <a:ln w="28575" cap="flat" cmpd="sng">
            <a:solidFill>
              <a:srgbClr val="20A479"/>
            </a:solidFill>
            <a:prstDash val="solid"/>
            <a:round/>
            <a:headEnd type="none" w="sm" len="sm"/>
            <a:tailEnd type="none" w="sm" len="sm"/>
          </a:ln>
        </p:spPr>
      </p:cxnSp>
      <p:sp>
        <p:nvSpPr>
          <p:cNvPr id="66" name="Google Shape;66;p13"/>
          <p:cNvSpPr txBox="1"/>
          <p:nvPr/>
        </p:nvSpPr>
        <p:spPr>
          <a:xfrm>
            <a:off x="2572425" y="2228000"/>
            <a:ext cx="947700" cy="180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pt-BR" i="0" u="none" strike="noStrike" cap="none">
                <a:solidFill>
                  <a:srgbClr val="595959"/>
                </a:solidFill>
                <a:latin typeface="Calibri"/>
                <a:ea typeface="Calibri"/>
                <a:cs typeface="Calibri"/>
                <a:sym typeface="Calibri"/>
              </a:rPr>
              <a:t>9819913</a:t>
            </a:r>
            <a:endParaRPr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a:solidFill>
                  <a:srgbClr val="595959"/>
                </a:solidFill>
                <a:latin typeface="Calibri"/>
                <a:ea typeface="Calibri"/>
                <a:cs typeface="Calibri"/>
                <a:sym typeface="Calibri"/>
              </a:rPr>
              <a:t>9273804</a:t>
            </a:r>
            <a:endParaRPr>
              <a:solidFill>
                <a:srgbClr val="59595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a:solidFill>
                  <a:srgbClr val="595959"/>
                </a:solidFill>
                <a:latin typeface="Calibri"/>
                <a:ea typeface="Calibri"/>
                <a:cs typeface="Calibri"/>
                <a:sym typeface="Calibri"/>
              </a:rPr>
              <a:t>9819722</a:t>
            </a:r>
            <a:endParaRPr>
              <a:solidFill>
                <a:srgbClr val="59595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a:solidFill>
                  <a:srgbClr val="595959"/>
                </a:solidFill>
                <a:latin typeface="Calibri"/>
                <a:ea typeface="Calibri"/>
                <a:cs typeface="Calibri"/>
                <a:sym typeface="Calibri"/>
              </a:rPr>
              <a:t>9820391</a:t>
            </a:r>
            <a:endParaRPr>
              <a:solidFill>
                <a:srgbClr val="59595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a:solidFill>
                  <a:srgbClr val="595959"/>
                </a:solidFill>
                <a:latin typeface="Calibri"/>
                <a:ea typeface="Calibri"/>
                <a:cs typeface="Calibri"/>
                <a:sym typeface="Calibri"/>
              </a:rPr>
              <a:t>9820168</a:t>
            </a:r>
            <a:endParaRPr>
              <a:solidFill>
                <a:srgbClr val="59595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a:solidFill>
                  <a:srgbClr val="595959"/>
                </a:solidFill>
                <a:latin typeface="Calibri"/>
                <a:ea typeface="Calibri"/>
                <a:cs typeface="Calibri"/>
                <a:sym typeface="Calibri"/>
              </a:rPr>
              <a:t>9820126</a:t>
            </a:r>
            <a:endParaRPr>
              <a:solidFill>
                <a:srgbClr val="59595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a:solidFill>
                  <a:srgbClr val="595959"/>
                </a:solidFill>
                <a:latin typeface="Calibri"/>
                <a:ea typeface="Calibri"/>
                <a:cs typeface="Calibri"/>
                <a:sym typeface="Calibri"/>
              </a:rPr>
              <a:t>8514835</a:t>
            </a:r>
            <a:endParaRPr>
              <a:solidFill>
                <a:srgbClr val="59595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a:solidFill>
                  <a:srgbClr val="595959"/>
                </a:solidFill>
                <a:latin typeface="Calibri"/>
                <a:ea typeface="Calibri"/>
                <a:cs typeface="Calibri"/>
                <a:sym typeface="Calibri"/>
              </a:rPr>
              <a:t>9820234</a:t>
            </a:r>
            <a:endParaRPr>
              <a:solidFill>
                <a:srgbClr val="595959"/>
              </a:solidFill>
              <a:latin typeface="Calibri"/>
              <a:ea typeface="Calibri"/>
              <a:cs typeface="Calibri"/>
              <a:sym typeface="Calibri"/>
            </a:endParaRPr>
          </a:p>
        </p:txBody>
      </p:sp>
      <p:pic>
        <p:nvPicPr>
          <p:cNvPr id="67" name="Google Shape;67;p13"/>
          <p:cNvPicPr preferRelativeResize="0"/>
          <p:nvPr/>
        </p:nvPicPr>
        <p:blipFill>
          <a:blip r:embed="rId5">
            <a:alphaModFix/>
          </a:blip>
          <a:stretch>
            <a:fillRect/>
          </a:stretch>
        </p:blipFill>
        <p:spPr>
          <a:xfrm>
            <a:off x="6895900" y="2799727"/>
            <a:ext cx="1300550" cy="1300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pt-BR"/>
              <a:t>	ENTEROBACTÉRIAS: PRINCIPAIS GÊNEROS</a:t>
            </a:r>
            <a:endParaRPr/>
          </a:p>
        </p:txBody>
      </p:sp>
      <p:sp>
        <p:nvSpPr>
          <p:cNvPr id="139" name="Google Shape;139;p22"/>
          <p:cNvSpPr txBox="1"/>
          <p:nvPr/>
        </p:nvSpPr>
        <p:spPr>
          <a:xfrm>
            <a:off x="461425" y="1564775"/>
            <a:ext cx="1963500" cy="4467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400" i="1">
                <a:solidFill>
                  <a:srgbClr val="C70278"/>
                </a:solidFill>
                <a:latin typeface="Calibri"/>
                <a:ea typeface="Calibri"/>
                <a:cs typeface="Calibri"/>
                <a:sym typeface="Calibri"/>
              </a:rPr>
              <a:t>Escherichia</a:t>
            </a:r>
            <a:endParaRPr sz="2400" i="1">
              <a:solidFill>
                <a:srgbClr val="C70278"/>
              </a:solidFill>
              <a:latin typeface="Calibri"/>
              <a:ea typeface="Calibri"/>
              <a:cs typeface="Calibri"/>
              <a:sym typeface="Calibri"/>
            </a:endParaRPr>
          </a:p>
        </p:txBody>
      </p:sp>
      <p:sp>
        <p:nvSpPr>
          <p:cNvPr id="140" name="Google Shape;140;p22"/>
          <p:cNvSpPr txBox="1"/>
          <p:nvPr/>
        </p:nvSpPr>
        <p:spPr>
          <a:xfrm>
            <a:off x="2547300" y="1564775"/>
            <a:ext cx="1963500" cy="4467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400" i="1">
                <a:solidFill>
                  <a:srgbClr val="C70278"/>
                </a:solidFill>
                <a:latin typeface="Calibri"/>
                <a:ea typeface="Calibri"/>
                <a:cs typeface="Calibri"/>
                <a:sym typeface="Calibri"/>
              </a:rPr>
              <a:t>Shigella</a:t>
            </a:r>
            <a:endParaRPr sz="2400" i="1">
              <a:solidFill>
                <a:srgbClr val="C70278"/>
              </a:solidFill>
              <a:latin typeface="Calibri"/>
              <a:ea typeface="Calibri"/>
              <a:cs typeface="Calibri"/>
              <a:sym typeface="Calibri"/>
            </a:endParaRPr>
          </a:p>
        </p:txBody>
      </p:sp>
      <p:sp>
        <p:nvSpPr>
          <p:cNvPr id="141" name="Google Shape;141;p22"/>
          <p:cNvSpPr txBox="1"/>
          <p:nvPr/>
        </p:nvSpPr>
        <p:spPr>
          <a:xfrm>
            <a:off x="4633175" y="1564775"/>
            <a:ext cx="1963500" cy="4467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400" i="1">
                <a:solidFill>
                  <a:srgbClr val="C70278"/>
                </a:solidFill>
                <a:latin typeface="Calibri"/>
                <a:ea typeface="Calibri"/>
                <a:cs typeface="Calibri"/>
                <a:sym typeface="Calibri"/>
              </a:rPr>
              <a:t>Edwardsiella</a:t>
            </a:r>
            <a:endParaRPr sz="2400" i="1">
              <a:solidFill>
                <a:srgbClr val="C70278"/>
              </a:solidFill>
              <a:latin typeface="Calibri"/>
              <a:ea typeface="Calibri"/>
              <a:cs typeface="Calibri"/>
              <a:sym typeface="Calibri"/>
            </a:endParaRPr>
          </a:p>
        </p:txBody>
      </p:sp>
      <p:sp>
        <p:nvSpPr>
          <p:cNvPr id="142" name="Google Shape;142;p22"/>
          <p:cNvSpPr txBox="1"/>
          <p:nvPr/>
        </p:nvSpPr>
        <p:spPr>
          <a:xfrm>
            <a:off x="6719050" y="1564775"/>
            <a:ext cx="1963500" cy="4467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400" i="1">
                <a:solidFill>
                  <a:srgbClr val="C70278"/>
                </a:solidFill>
                <a:latin typeface="Calibri"/>
                <a:ea typeface="Calibri"/>
                <a:cs typeface="Calibri"/>
                <a:sym typeface="Calibri"/>
              </a:rPr>
              <a:t>Salmonella</a:t>
            </a:r>
            <a:endParaRPr sz="2400" i="1">
              <a:solidFill>
                <a:srgbClr val="C70278"/>
              </a:solidFill>
              <a:latin typeface="Calibri"/>
              <a:ea typeface="Calibri"/>
              <a:cs typeface="Calibri"/>
              <a:sym typeface="Calibri"/>
            </a:endParaRPr>
          </a:p>
        </p:txBody>
      </p:sp>
      <p:sp>
        <p:nvSpPr>
          <p:cNvPr id="143" name="Google Shape;143;p22"/>
          <p:cNvSpPr txBox="1"/>
          <p:nvPr/>
        </p:nvSpPr>
        <p:spPr>
          <a:xfrm>
            <a:off x="461438" y="2480750"/>
            <a:ext cx="1963500" cy="4467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400" i="1">
                <a:solidFill>
                  <a:srgbClr val="C70278"/>
                </a:solidFill>
                <a:latin typeface="Calibri"/>
                <a:ea typeface="Calibri"/>
                <a:cs typeface="Calibri"/>
                <a:sym typeface="Calibri"/>
              </a:rPr>
              <a:t>Citrobacter</a:t>
            </a:r>
            <a:endParaRPr sz="2400" i="1">
              <a:solidFill>
                <a:srgbClr val="C70278"/>
              </a:solidFill>
              <a:latin typeface="Calibri"/>
              <a:ea typeface="Calibri"/>
              <a:cs typeface="Calibri"/>
              <a:sym typeface="Calibri"/>
            </a:endParaRPr>
          </a:p>
        </p:txBody>
      </p:sp>
      <p:sp>
        <p:nvSpPr>
          <p:cNvPr id="144" name="Google Shape;144;p22"/>
          <p:cNvSpPr txBox="1"/>
          <p:nvPr/>
        </p:nvSpPr>
        <p:spPr>
          <a:xfrm>
            <a:off x="4633188" y="2480750"/>
            <a:ext cx="1963500" cy="4467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400" i="1">
                <a:solidFill>
                  <a:srgbClr val="C70278"/>
                </a:solidFill>
                <a:latin typeface="Calibri"/>
                <a:ea typeface="Calibri"/>
                <a:cs typeface="Calibri"/>
                <a:sym typeface="Calibri"/>
              </a:rPr>
              <a:t>Enterobacter</a:t>
            </a:r>
            <a:endParaRPr sz="2400" i="1">
              <a:solidFill>
                <a:srgbClr val="C70278"/>
              </a:solidFill>
              <a:latin typeface="Calibri"/>
              <a:ea typeface="Calibri"/>
              <a:cs typeface="Calibri"/>
              <a:sym typeface="Calibri"/>
            </a:endParaRPr>
          </a:p>
        </p:txBody>
      </p:sp>
      <p:sp>
        <p:nvSpPr>
          <p:cNvPr id="145" name="Google Shape;145;p22"/>
          <p:cNvSpPr txBox="1"/>
          <p:nvPr/>
        </p:nvSpPr>
        <p:spPr>
          <a:xfrm>
            <a:off x="2547313" y="2480750"/>
            <a:ext cx="1963500" cy="4467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400" i="1">
                <a:solidFill>
                  <a:srgbClr val="C70278"/>
                </a:solidFill>
                <a:latin typeface="Calibri"/>
                <a:ea typeface="Calibri"/>
                <a:cs typeface="Calibri"/>
                <a:sym typeface="Calibri"/>
              </a:rPr>
              <a:t>Klebsiella</a:t>
            </a:r>
            <a:endParaRPr sz="2400" i="1">
              <a:solidFill>
                <a:srgbClr val="C70278"/>
              </a:solidFill>
              <a:latin typeface="Calibri"/>
              <a:ea typeface="Calibri"/>
              <a:cs typeface="Calibri"/>
              <a:sym typeface="Calibri"/>
            </a:endParaRPr>
          </a:p>
        </p:txBody>
      </p:sp>
      <p:sp>
        <p:nvSpPr>
          <p:cNvPr id="146" name="Google Shape;146;p22"/>
          <p:cNvSpPr txBox="1"/>
          <p:nvPr/>
        </p:nvSpPr>
        <p:spPr>
          <a:xfrm>
            <a:off x="2547313" y="3396725"/>
            <a:ext cx="1963500" cy="4467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400" i="1">
                <a:solidFill>
                  <a:srgbClr val="C70278"/>
                </a:solidFill>
                <a:latin typeface="Calibri"/>
                <a:ea typeface="Calibri"/>
                <a:cs typeface="Calibri"/>
                <a:sym typeface="Calibri"/>
              </a:rPr>
              <a:t>Proteus</a:t>
            </a:r>
            <a:endParaRPr sz="2400" i="1">
              <a:solidFill>
                <a:srgbClr val="C70278"/>
              </a:solidFill>
              <a:latin typeface="Calibri"/>
              <a:ea typeface="Calibri"/>
              <a:cs typeface="Calibri"/>
              <a:sym typeface="Calibri"/>
            </a:endParaRPr>
          </a:p>
        </p:txBody>
      </p:sp>
      <p:sp>
        <p:nvSpPr>
          <p:cNvPr id="147" name="Google Shape;147;p22"/>
          <p:cNvSpPr txBox="1"/>
          <p:nvPr/>
        </p:nvSpPr>
        <p:spPr>
          <a:xfrm>
            <a:off x="461438" y="3396725"/>
            <a:ext cx="1963500" cy="4467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400" i="1">
                <a:solidFill>
                  <a:srgbClr val="C70278"/>
                </a:solidFill>
                <a:latin typeface="Calibri"/>
                <a:ea typeface="Calibri"/>
                <a:cs typeface="Calibri"/>
                <a:sym typeface="Calibri"/>
              </a:rPr>
              <a:t>Serratia</a:t>
            </a:r>
            <a:endParaRPr sz="2400" i="1">
              <a:solidFill>
                <a:srgbClr val="C70278"/>
              </a:solidFill>
              <a:latin typeface="Calibri"/>
              <a:ea typeface="Calibri"/>
              <a:cs typeface="Calibri"/>
              <a:sym typeface="Calibri"/>
            </a:endParaRPr>
          </a:p>
        </p:txBody>
      </p:sp>
      <p:sp>
        <p:nvSpPr>
          <p:cNvPr id="148" name="Google Shape;148;p22"/>
          <p:cNvSpPr txBox="1"/>
          <p:nvPr/>
        </p:nvSpPr>
        <p:spPr>
          <a:xfrm>
            <a:off x="6719063" y="2480750"/>
            <a:ext cx="1963500" cy="4467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400" i="1">
                <a:solidFill>
                  <a:srgbClr val="C70278"/>
                </a:solidFill>
                <a:latin typeface="Calibri"/>
                <a:ea typeface="Calibri"/>
                <a:cs typeface="Calibri"/>
                <a:sym typeface="Calibri"/>
              </a:rPr>
              <a:t>Hafnia</a:t>
            </a:r>
            <a:endParaRPr sz="2400" i="1">
              <a:solidFill>
                <a:srgbClr val="C70278"/>
              </a:solidFill>
              <a:latin typeface="Calibri"/>
              <a:ea typeface="Calibri"/>
              <a:cs typeface="Calibri"/>
              <a:sym typeface="Calibri"/>
            </a:endParaRPr>
          </a:p>
        </p:txBody>
      </p:sp>
      <p:sp>
        <p:nvSpPr>
          <p:cNvPr id="149" name="Google Shape;149;p22"/>
          <p:cNvSpPr txBox="1"/>
          <p:nvPr/>
        </p:nvSpPr>
        <p:spPr>
          <a:xfrm>
            <a:off x="4633188" y="3396725"/>
            <a:ext cx="1963500" cy="4467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400" i="1">
                <a:solidFill>
                  <a:srgbClr val="C70278"/>
                </a:solidFill>
                <a:latin typeface="Calibri"/>
                <a:ea typeface="Calibri"/>
                <a:cs typeface="Calibri"/>
                <a:sym typeface="Calibri"/>
              </a:rPr>
              <a:t>Morganella</a:t>
            </a:r>
            <a:endParaRPr sz="2400" i="1">
              <a:solidFill>
                <a:srgbClr val="C70278"/>
              </a:solidFill>
              <a:latin typeface="Calibri"/>
              <a:ea typeface="Calibri"/>
              <a:cs typeface="Calibri"/>
              <a:sym typeface="Calibri"/>
            </a:endParaRPr>
          </a:p>
        </p:txBody>
      </p:sp>
      <p:sp>
        <p:nvSpPr>
          <p:cNvPr id="150" name="Google Shape;150;p22"/>
          <p:cNvSpPr txBox="1"/>
          <p:nvPr/>
        </p:nvSpPr>
        <p:spPr>
          <a:xfrm>
            <a:off x="6719063" y="3396725"/>
            <a:ext cx="1963500" cy="4467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400" i="1">
                <a:solidFill>
                  <a:srgbClr val="C70278"/>
                </a:solidFill>
                <a:latin typeface="Calibri"/>
                <a:ea typeface="Calibri"/>
                <a:cs typeface="Calibri"/>
                <a:sym typeface="Calibri"/>
              </a:rPr>
              <a:t>Providencia</a:t>
            </a:r>
            <a:endParaRPr sz="2400" i="1">
              <a:solidFill>
                <a:srgbClr val="C70278"/>
              </a:solidFill>
              <a:latin typeface="Calibri"/>
              <a:ea typeface="Calibri"/>
              <a:cs typeface="Calibri"/>
              <a:sym typeface="Calibri"/>
            </a:endParaRPr>
          </a:p>
        </p:txBody>
      </p:sp>
      <p:sp>
        <p:nvSpPr>
          <p:cNvPr id="151" name="Google Shape;151;p22"/>
          <p:cNvSpPr txBox="1"/>
          <p:nvPr/>
        </p:nvSpPr>
        <p:spPr>
          <a:xfrm>
            <a:off x="4633188" y="4312700"/>
            <a:ext cx="1963500" cy="4467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400" i="1">
                <a:solidFill>
                  <a:srgbClr val="C70278"/>
                </a:solidFill>
                <a:latin typeface="Calibri"/>
                <a:ea typeface="Calibri"/>
                <a:cs typeface="Calibri"/>
                <a:sym typeface="Calibri"/>
              </a:rPr>
              <a:t>Erwinia</a:t>
            </a:r>
            <a:endParaRPr sz="2400" i="1">
              <a:solidFill>
                <a:srgbClr val="C70278"/>
              </a:solidFill>
              <a:latin typeface="Calibri"/>
              <a:ea typeface="Calibri"/>
              <a:cs typeface="Calibri"/>
              <a:sym typeface="Calibri"/>
            </a:endParaRPr>
          </a:p>
        </p:txBody>
      </p:sp>
      <p:sp>
        <p:nvSpPr>
          <p:cNvPr id="152" name="Google Shape;152;p22"/>
          <p:cNvSpPr txBox="1"/>
          <p:nvPr/>
        </p:nvSpPr>
        <p:spPr>
          <a:xfrm>
            <a:off x="2547313" y="4312700"/>
            <a:ext cx="1963500" cy="4467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400" i="1">
                <a:solidFill>
                  <a:srgbClr val="C70278"/>
                </a:solidFill>
                <a:latin typeface="Calibri"/>
                <a:ea typeface="Calibri"/>
                <a:cs typeface="Calibri"/>
                <a:sym typeface="Calibri"/>
              </a:rPr>
              <a:t>Yersinia</a:t>
            </a:r>
            <a:endParaRPr sz="2400" i="1">
              <a:solidFill>
                <a:srgbClr val="C70278"/>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3"/>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ENTEROBACTÉRIAS: </a:t>
            </a:r>
            <a:r>
              <a:rPr lang="pt-BR" i="1"/>
              <a:t>Escherichia</a:t>
            </a:r>
            <a:endParaRPr i="1"/>
          </a:p>
        </p:txBody>
      </p:sp>
      <p:sp>
        <p:nvSpPr>
          <p:cNvPr id="158" name="Google Shape;158;p23"/>
          <p:cNvSpPr txBox="1">
            <a:spLocks noGrp="1"/>
          </p:cNvSpPr>
          <p:nvPr>
            <p:ph type="body" idx="1"/>
          </p:nvPr>
        </p:nvSpPr>
        <p:spPr>
          <a:xfrm>
            <a:off x="327700" y="1340750"/>
            <a:ext cx="6924900" cy="37314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rgbClr val="000000"/>
              </a:buClr>
              <a:buSzPts val="1500"/>
              <a:buFont typeface="Calibri"/>
              <a:buChar char="●"/>
            </a:pPr>
            <a:r>
              <a:rPr lang="pt-BR" sz="1500">
                <a:solidFill>
                  <a:schemeClr val="dk1"/>
                </a:solidFill>
                <a:latin typeface="Calibri"/>
                <a:ea typeface="Calibri"/>
                <a:cs typeface="Calibri"/>
                <a:sym typeface="Calibri"/>
              </a:rPr>
              <a:t>Theodor Von Escherich (1885) - colibacilose, próximo a cólera</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Atualmente 200 sorotipos</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Espécie mais importante e mais versátil</a:t>
            </a:r>
            <a:endParaRPr sz="1500">
              <a:solidFill>
                <a:schemeClr val="dk1"/>
              </a:solidFill>
              <a:latin typeface="Calibri"/>
              <a:ea typeface="Calibri"/>
              <a:cs typeface="Calibri"/>
              <a:sym typeface="Calibri"/>
            </a:endParaRPr>
          </a:p>
          <a:p>
            <a:pPr marL="914400" marR="0" lvl="1" indent="-323850" algn="l" rtl="0">
              <a:lnSpc>
                <a:spcPct val="115000"/>
              </a:lnSpc>
              <a:spcBef>
                <a:spcPts val="0"/>
              </a:spcBef>
              <a:spcAft>
                <a:spcPts val="0"/>
              </a:spcAft>
              <a:buClr>
                <a:srgbClr val="000000"/>
              </a:buClr>
              <a:buSzPts val="1500"/>
              <a:buFont typeface="Calibri"/>
              <a:buChar char="○"/>
            </a:pPr>
            <a:r>
              <a:rPr lang="pt-BR" sz="1500">
                <a:solidFill>
                  <a:schemeClr val="dk1"/>
                </a:solidFill>
                <a:latin typeface="Calibri"/>
                <a:ea typeface="Calibri"/>
                <a:cs typeface="Calibri"/>
                <a:sym typeface="Calibri"/>
              </a:rPr>
              <a:t>São encontradas normalmente nos intestinos, e podem estar em qualquer órgão ou tecido do corpo humano</a:t>
            </a:r>
            <a:endParaRPr sz="1500">
              <a:solidFill>
                <a:schemeClr val="dk1"/>
              </a:solidFill>
              <a:latin typeface="Calibri"/>
              <a:ea typeface="Calibri"/>
              <a:cs typeface="Calibri"/>
              <a:sym typeface="Calibri"/>
            </a:endParaRPr>
          </a:p>
          <a:p>
            <a:pPr marL="914400" marR="0" lvl="1" indent="-323850" algn="l" rtl="0">
              <a:lnSpc>
                <a:spcPct val="115000"/>
              </a:lnSpc>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Comensal: comum na microbiota do cólon e importante para o funcionamento normal do intestino</a:t>
            </a:r>
            <a:endParaRPr sz="1500">
              <a:solidFill>
                <a:schemeClr val="dk1"/>
              </a:solidFill>
              <a:latin typeface="Calibri"/>
              <a:ea typeface="Calibri"/>
              <a:cs typeface="Calibri"/>
              <a:sym typeface="Calibri"/>
            </a:endParaRPr>
          </a:p>
          <a:p>
            <a:pPr marL="914400" marR="0" lvl="1" indent="-323850" algn="l" rtl="0">
              <a:lnSpc>
                <a:spcPct val="115000"/>
              </a:lnSpc>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Presença na água indica contaminação fecal</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Outras espécies: </a:t>
            </a:r>
            <a:r>
              <a:rPr lang="pt-BR" sz="1500" i="1">
                <a:solidFill>
                  <a:schemeClr val="dk1"/>
                </a:solidFill>
                <a:latin typeface="Calibri"/>
                <a:ea typeface="Calibri"/>
                <a:cs typeface="Calibri"/>
                <a:sym typeface="Calibri"/>
              </a:rPr>
              <a:t>Escherichia hermannii</a:t>
            </a:r>
            <a:r>
              <a:rPr lang="pt-BR" sz="1500">
                <a:solidFill>
                  <a:schemeClr val="dk1"/>
                </a:solidFill>
                <a:latin typeface="Calibri"/>
                <a:ea typeface="Calibri"/>
                <a:cs typeface="Calibri"/>
                <a:sym typeface="Calibri"/>
              </a:rPr>
              <a:t>, </a:t>
            </a:r>
            <a:r>
              <a:rPr lang="pt-BR" sz="1500" i="1">
                <a:solidFill>
                  <a:schemeClr val="dk1"/>
                </a:solidFill>
                <a:latin typeface="Calibri"/>
                <a:ea typeface="Calibri"/>
                <a:cs typeface="Calibri"/>
                <a:sym typeface="Calibri"/>
              </a:rPr>
              <a:t>E. vulneris</a:t>
            </a:r>
            <a:r>
              <a:rPr lang="pt-BR" sz="1500">
                <a:solidFill>
                  <a:schemeClr val="dk1"/>
                </a:solidFill>
                <a:latin typeface="Calibri"/>
                <a:ea typeface="Calibri"/>
                <a:cs typeface="Calibri"/>
                <a:sym typeface="Calibri"/>
              </a:rPr>
              <a:t>, </a:t>
            </a:r>
            <a:r>
              <a:rPr lang="pt-BR" sz="1500" i="1">
                <a:solidFill>
                  <a:schemeClr val="dk1"/>
                </a:solidFill>
                <a:latin typeface="Calibri"/>
                <a:ea typeface="Calibri"/>
                <a:cs typeface="Calibri"/>
                <a:sym typeface="Calibri"/>
              </a:rPr>
              <a:t>E. blattae</a:t>
            </a:r>
            <a:r>
              <a:rPr lang="pt-BR" sz="1500">
                <a:solidFill>
                  <a:schemeClr val="dk1"/>
                </a:solidFill>
                <a:latin typeface="Calibri"/>
                <a:ea typeface="Calibri"/>
                <a:cs typeface="Calibri"/>
                <a:sym typeface="Calibri"/>
              </a:rPr>
              <a:t>,</a:t>
            </a:r>
            <a:r>
              <a:rPr lang="pt-BR" sz="1500" i="1">
                <a:solidFill>
                  <a:schemeClr val="dk1"/>
                </a:solidFill>
                <a:latin typeface="Calibri"/>
                <a:ea typeface="Calibri"/>
                <a:cs typeface="Calibri"/>
                <a:sym typeface="Calibri"/>
              </a:rPr>
              <a:t> E. fergusonii</a:t>
            </a:r>
            <a:endParaRPr sz="1500" i="1">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Antibióticos comumente utilizados: aminopenicilina, cefalosporinas, quinolonas, estreptomicina, ácido nalidíxico, ampicilina, cefalotina,​ ciprofloxacina, gentamicina, ​levofloxacina.</a:t>
            </a:r>
            <a:endParaRPr sz="1500">
              <a:solidFill>
                <a:schemeClr val="dk1"/>
              </a:solidFill>
              <a:latin typeface="Calibri"/>
              <a:ea typeface="Calibri"/>
              <a:cs typeface="Calibri"/>
              <a:sym typeface="Calibri"/>
            </a:endParaRPr>
          </a:p>
        </p:txBody>
      </p:sp>
      <p:pic>
        <p:nvPicPr>
          <p:cNvPr id="159" name="Google Shape;159;p23"/>
          <p:cNvPicPr preferRelativeResize="0"/>
          <p:nvPr/>
        </p:nvPicPr>
        <p:blipFill>
          <a:blip r:embed="rId3">
            <a:alphaModFix/>
          </a:blip>
          <a:stretch>
            <a:fillRect/>
          </a:stretch>
        </p:blipFill>
        <p:spPr>
          <a:xfrm>
            <a:off x="7204350" y="1945675"/>
            <a:ext cx="1452350" cy="2239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4"/>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ENTEROBACTÉRIAS: </a:t>
            </a:r>
            <a:r>
              <a:rPr lang="pt-BR" i="1"/>
              <a:t>Escherichia</a:t>
            </a:r>
            <a:endParaRPr i="1"/>
          </a:p>
        </p:txBody>
      </p:sp>
      <p:sp>
        <p:nvSpPr>
          <p:cNvPr id="165" name="Google Shape;165;p24"/>
          <p:cNvSpPr txBox="1">
            <a:spLocks noGrp="1"/>
          </p:cNvSpPr>
          <p:nvPr>
            <p:ph type="body" idx="1"/>
          </p:nvPr>
        </p:nvSpPr>
        <p:spPr>
          <a:xfrm>
            <a:off x="1591850" y="1114775"/>
            <a:ext cx="7295100" cy="37314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Infecções mais frequentes:</a:t>
            </a:r>
            <a:endParaRPr sz="1500">
              <a:solidFill>
                <a:schemeClr val="dk1"/>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Urinárias: comum em crianças e mulheres entre 20 e 40 anos</a:t>
            </a:r>
            <a:endParaRPr sz="1500">
              <a:solidFill>
                <a:schemeClr val="dk1"/>
              </a:solidFill>
              <a:latin typeface="Calibri"/>
              <a:ea typeface="Calibri"/>
              <a:cs typeface="Calibri"/>
              <a:sym typeface="Calibri"/>
            </a:endParaRPr>
          </a:p>
          <a:p>
            <a:pPr marL="1371600" lvl="2" indent="-323850" algn="l" rtl="0">
              <a:spcBef>
                <a:spcPts val="0"/>
              </a:spcBef>
              <a:spcAft>
                <a:spcPts val="0"/>
              </a:spcAft>
              <a:buClr>
                <a:schemeClr val="dk1"/>
              </a:buClr>
              <a:buSzPts val="1500"/>
              <a:buFont typeface="Calibri"/>
              <a:buChar char="■"/>
            </a:pPr>
            <a:r>
              <a:rPr lang="pt-BR" sz="1500" i="1">
                <a:solidFill>
                  <a:schemeClr val="dk1"/>
                </a:solidFill>
                <a:latin typeface="Calibri"/>
                <a:ea typeface="Calibri"/>
                <a:cs typeface="Calibri"/>
                <a:sym typeface="Calibri"/>
              </a:rPr>
              <a:t>E. coli </a:t>
            </a:r>
            <a:r>
              <a:rPr lang="pt-BR" sz="1500">
                <a:solidFill>
                  <a:schemeClr val="dk1"/>
                </a:solidFill>
                <a:latin typeface="Calibri"/>
                <a:ea typeface="Calibri"/>
                <a:cs typeface="Calibri"/>
                <a:sym typeface="Calibri"/>
              </a:rPr>
              <a:t>é responsável por mais de 90% dos casos</a:t>
            </a:r>
            <a:endParaRPr sz="1500">
              <a:solidFill>
                <a:schemeClr val="dk1"/>
              </a:solidFill>
              <a:latin typeface="Calibri"/>
              <a:ea typeface="Calibri"/>
              <a:cs typeface="Calibri"/>
              <a:sym typeface="Calibri"/>
            </a:endParaRPr>
          </a:p>
          <a:p>
            <a:pPr marL="1371600" lvl="2"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Pré-requisito: adesão bacteriana, senão bactéria é eliminada pela urina</a:t>
            </a:r>
            <a:endParaRPr sz="1500">
              <a:solidFill>
                <a:schemeClr val="dk1"/>
              </a:solidFill>
              <a:latin typeface="Calibri"/>
              <a:ea typeface="Calibri"/>
              <a:cs typeface="Calibri"/>
              <a:sym typeface="Calibri"/>
            </a:endParaRPr>
          </a:p>
          <a:p>
            <a:pPr marL="1371600" lvl="2"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Crianças: anormalidades do trato urinário</a:t>
            </a:r>
            <a:endParaRPr sz="1500">
              <a:solidFill>
                <a:schemeClr val="dk1"/>
              </a:solidFill>
              <a:latin typeface="Calibri"/>
              <a:ea typeface="Calibri"/>
              <a:cs typeface="Calibri"/>
              <a:sym typeface="Calibri"/>
            </a:endParaRPr>
          </a:p>
          <a:p>
            <a:pPr marL="1371600" lvl="2"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Mulheres: muitos receptores na superfície da mucosa que facilitam adesão, ou poucas glicoproteínas na superfície que impedem adesão. Uso de diafragmas ou espermicida aumenta o risco</a:t>
            </a:r>
            <a:endParaRPr sz="1500">
              <a:solidFill>
                <a:schemeClr val="dk1"/>
              </a:solidFill>
              <a:latin typeface="Calibri"/>
              <a:ea typeface="Calibri"/>
              <a:cs typeface="Calibri"/>
              <a:sym typeface="Calibri"/>
            </a:endParaRPr>
          </a:p>
          <a:p>
            <a:pPr marL="1371600" lvl="2"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Infecção pela via ascendente: coloniza uretra (uretrite) e bexiga (cistite)</a:t>
            </a:r>
            <a:endParaRPr sz="1500">
              <a:solidFill>
                <a:schemeClr val="dk1"/>
              </a:solidFill>
              <a:latin typeface="Calibri"/>
              <a:ea typeface="Calibri"/>
              <a:cs typeface="Calibri"/>
              <a:sym typeface="Calibri"/>
            </a:endParaRPr>
          </a:p>
          <a:p>
            <a:pPr marL="1371600" lvl="2"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Sensação de queimação ao urinar</a:t>
            </a:r>
            <a:endParaRPr sz="1500">
              <a:solidFill>
                <a:schemeClr val="dk1"/>
              </a:solidFill>
              <a:latin typeface="Calibri"/>
              <a:ea typeface="Calibri"/>
              <a:cs typeface="Calibri"/>
              <a:sym typeface="Calibri"/>
            </a:endParaRPr>
          </a:p>
          <a:p>
            <a:pPr marL="1371600" lvl="2"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Rins costumam se infectar (pielonefrite): dor e febre</a:t>
            </a:r>
            <a:endParaRPr sz="1500">
              <a:solidFill>
                <a:schemeClr val="dk1"/>
              </a:solidFill>
              <a:latin typeface="Calibri"/>
              <a:ea typeface="Calibri"/>
              <a:cs typeface="Calibri"/>
              <a:sym typeface="Calibri"/>
            </a:endParaRPr>
          </a:p>
          <a:p>
            <a:pPr marL="0" marR="0" lvl="0" indent="0" algn="l" rtl="0">
              <a:lnSpc>
                <a:spcPct val="115000"/>
              </a:lnSpc>
              <a:spcBef>
                <a:spcPts val="1600"/>
              </a:spcBef>
              <a:spcAft>
                <a:spcPts val="1600"/>
              </a:spcAft>
              <a:buNone/>
            </a:pPr>
            <a:endParaRPr sz="1500">
              <a:solidFill>
                <a:schemeClr val="dk1"/>
              </a:solidFill>
              <a:latin typeface="Calibri"/>
              <a:ea typeface="Calibri"/>
              <a:cs typeface="Calibri"/>
              <a:sym typeface="Calibri"/>
            </a:endParaRPr>
          </a:p>
        </p:txBody>
      </p:sp>
      <p:pic>
        <p:nvPicPr>
          <p:cNvPr id="166" name="Google Shape;166;p24"/>
          <p:cNvPicPr preferRelativeResize="0"/>
          <p:nvPr/>
        </p:nvPicPr>
        <p:blipFill>
          <a:blip r:embed="rId3">
            <a:alphaModFix/>
          </a:blip>
          <a:stretch>
            <a:fillRect/>
          </a:stretch>
        </p:blipFill>
        <p:spPr>
          <a:xfrm>
            <a:off x="496325" y="2146450"/>
            <a:ext cx="1655875" cy="2023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5"/>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ENTEROBACTÉRIAS: </a:t>
            </a:r>
            <a:r>
              <a:rPr lang="pt-BR" i="1"/>
              <a:t>Escherichia</a:t>
            </a:r>
            <a:endParaRPr i="1"/>
          </a:p>
        </p:txBody>
      </p:sp>
      <p:sp>
        <p:nvSpPr>
          <p:cNvPr id="172" name="Google Shape;172;p25"/>
          <p:cNvSpPr txBox="1">
            <a:spLocks noGrp="1"/>
          </p:cNvSpPr>
          <p:nvPr>
            <p:ph type="body" idx="1"/>
          </p:nvPr>
        </p:nvSpPr>
        <p:spPr>
          <a:xfrm>
            <a:off x="257250" y="1114775"/>
            <a:ext cx="8629500" cy="37314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Infecções mais frequentes:</a:t>
            </a:r>
            <a:endParaRPr sz="1500">
              <a:solidFill>
                <a:schemeClr val="dk1"/>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Bacteremia (sepse)</a:t>
            </a:r>
            <a:endParaRPr sz="1500">
              <a:solidFill>
                <a:schemeClr val="dk1"/>
              </a:solidFill>
              <a:latin typeface="Calibri"/>
              <a:ea typeface="Calibri"/>
              <a:cs typeface="Calibri"/>
              <a:sym typeface="Calibri"/>
            </a:endParaRPr>
          </a:p>
          <a:p>
            <a:pPr marL="1371600" lvl="2"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Corrente sanguínea</a:t>
            </a:r>
            <a:endParaRPr sz="1500">
              <a:solidFill>
                <a:schemeClr val="dk1"/>
              </a:solidFill>
              <a:latin typeface="Calibri"/>
              <a:ea typeface="Calibri"/>
              <a:cs typeface="Calibri"/>
              <a:sym typeface="Calibri"/>
            </a:endParaRPr>
          </a:p>
          <a:p>
            <a:pPr marL="1371600" lvl="2" indent="-323850" algn="l" rtl="0">
              <a:spcBef>
                <a:spcPts val="0"/>
              </a:spcBef>
              <a:spcAft>
                <a:spcPts val="0"/>
              </a:spcAft>
              <a:buClr>
                <a:schemeClr val="dk1"/>
              </a:buClr>
              <a:buSzPts val="1500"/>
              <a:buFont typeface="Calibri"/>
              <a:buChar char="■"/>
            </a:pPr>
            <a:r>
              <a:rPr lang="pt-BR" sz="1500" i="1">
                <a:solidFill>
                  <a:schemeClr val="dk1"/>
                </a:solidFill>
                <a:latin typeface="Calibri"/>
                <a:ea typeface="Calibri"/>
                <a:cs typeface="Calibri"/>
                <a:sym typeface="Calibri"/>
              </a:rPr>
              <a:t>E. coli</a:t>
            </a:r>
            <a:r>
              <a:rPr lang="pt-BR" sz="1500">
                <a:solidFill>
                  <a:schemeClr val="dk1"/>
                </a:solidFill>
                <a:latin typeface="Calibri"/>
                <a:ea typeface="Calibri"/>
                <a:cs typeface="Calibri"/>
                <a:sym typeface="Calibri"/>
              </a:rPr>
              <a:t> é responsável por 40-50% dos casos das causadas por Gram-negativas</a:t>
            </a:r>
            <a:endParaRPr sz="1500">
              <a:solidFill>
                <a:schemeClr val="dk1"/>
              </a:solidFill>
              <a:latin typeface="Calibri"/>
              <a:ea typeface="Calibri"/>
              <a:cs typeface="Calibri"/>
              <a:sym typeface="Calibri"/>
            </a:endParaRPr>
          </a:p>
          <a:p>
            <a:pPr marL="1371600" lvl="2"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Fontes mais comuns: tratos urinários e digestivo, catéteres intravenosos, aparelhos respiratórios e pele</a:t>
            </a:r>
            <a:endParaRPr sz="1500">
              <a:solidFill>
                <a:schemeClr val="dk1"/>
              </a:solidFill>
              <a:latin typeface="Calibri"/>
              <a:ea typeface="Calibri"/>
              <a:cs typeface="Calibri"/>
              <a:sym typeface="Calibri"/>
            </a:endParaRPr>
          </a:p>
          <a:p>
            <a:pPr marL="1371600" lvl="2"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Febre alta, calafrios, mal estar, dor abdominal, náusea, vômitos, diarreia, ansiedade, falta de ar e confusão</a:t>
            </a:r>
            <a:endParaRPr sz="1500">
              <a:solidFill>
                <a:schemeClr val="dk1"/>
              </a:solidFill>
              <a:latin typeface="Calibri"/>
              <a:ea typeface="Calibri"/>
              <a:cs typeface="Calibri"/>
              <a:sym typeface="Calibri"/>
            </a:endParaRPr>
          </a:p>
          <a:p>
            <a:pPr marL="1371600" lvl="2"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Pode ser solucionada sem tratamento</a:t>
            </a:r>
            <a:endParaRPr sz="1500">
              <a:solidFill>
                <a:schemeClr val="dk1"/>
              </a:solidFill>
              <a:latin typeface="Calibri"/>
              <a:ea typeface="Calibri"/>
              <a:cs typeface="Calibri"/>
              <a:sym typeface="Calibri"/>
            </a:endParaRPr>
          </a:p>
          <a:p>
            <a:pPr marL="1371600" lvl="2"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Pode levar a choque séptico e morte</a:t>
            </a:r>
            <a:endParaRPr sz="1500">
              <a:solidFill>
                <a:schemeClr val="dk1"/>
              </a:solidFill>
              <a:latin typeface="Calibri"/>
              <a:ea typeface="Calibri"/>
              <a:cs typeface="Calibri"/>
              <a:sym typeface="Calibri"/>
            </a:endParaRPr>
          </a:p>
          <a:p>
            <a:pPr marL="1371600" lvl="2"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Prevenção: higiene pessoal e assepsia em hospitais</a:t>
            </a:r>
            <a:endParaRPr sz="1500">
              <a:solidFill>
                <a:schemeClr val="dk1"/>
              </a:solidFill>
              <a:latin typeface="Calibri"/>
              <a:ea typeface="Calibri"/>
              <a:cs typeface="Calibri"/>
              <a:sym typeface="Calibri"/>
            </a:endParaRPr>
          </a:p>
          <a:p>
            <a:pPr marL="457200" marR="0" lvl="0" indent="0" algn="l" rtl="0">
              <a:lnSpc>
                <a:spcPct val="115000"/>
              </a:lnSpc>
              <a:spcBef>
                <a:spcPts val="1600"/>
              </a:spcBef>
              <a:spcAft>
                <a:spcPts val="1600"/>
              </a:spcAft>
              <a:buNone/>
            </a:pPr>
            <a:endParaRPr sz="16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6"/>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ENTEROBACTÉRIAS: </a:t>
            </a:r>
            <a:r>
              <a:rPr lang="pt-BR" i="1"/>
              <a:t>Escherichia</a:t>
            </a:r>
            <a:endParaRPr i="1"/>
          </a:p>
        </p:txBody>
      </p:sp>
      <p:sp>
        <p:nvSpPr>
          <p:cNvPr id="178" name="Google Shape;178;p26"/>
          <p:cNvSpPr txBox="1">
            <a:spLocks noGrp="1"/>
          </p:cNvSpPr>
          <p:nvPr>
            <p:ph type="body" idx="1"/>
          </p:nvPr>
        </p:nvSpPr>
        <p:spPr>
          <a:xfrm>
            <a:off x="257250" y="1114775"/>
            <a:ext cx="8629500" cy="3731400"/>
          </a:xfrm>
          <a:prstGeom prst="rect">
            <a:avLst/>
          </a:prstGeom>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Infecções mais frequentes:</a:t>
            </a:r>
            <a:endParaRPr sz="1500">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a:solidFill>
                  <a:schemeClr val="dk1"/>
                </a:solidFill>
                <a:latin typeface="Calibri"/>
                <a:ea typeface="Calibri"/>
                <a:cs typeface="Calibri"/>
                <a:sym typeface="Calibri"/>
              </a:rPr>
              <a:t>Meningite (recém nascido)</a:t>
            </a:r>
            <a:endParaRPr sz="1500">
              <a:solidFill>
                <a:schemeClr val="dk1"/>
              </a:solidFill>
              <a:latin typeface="Calibri"/>
              <a:ea typeface="Calibri"/>
              <a:cs typeface="Calibri"/>
              <a:sym typeface="Calibri"/>
            </a:endParaRPr>
          </a:p>
          <a:p>
            <a:pPr marL="1371600" lvl="2"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Alta mortalidade (17 a 22%)</a:t>
            </a:r>
            <a:endParaRPr sz="1500">
              <a:solidFill>
                <a:schemeClr val="dk1"/>
              </a:solidFill>
              <a:latin typeface="Calibri"/>
              <a:ea typeface="Calibri"/>
              <a:cs typeface="Calibri"/>
              <a:sym typeface="Calibri"/>
            </a:endParaRPr>
          </a:p>
          <a:p>
            <a:pPr marL="1371600" lvl="2"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Contaminação pelo canal do parto (primeiros dias) ou ambiente hospitalar (tardia)</a:t>
            </a:r>
            <a:endParaRPr sz="1500">
              <a:solidFill>
                <a:schemeClr val="dk1"/>
              </a:solidFill>
              <a:latin typeface="Calibri"/>
              <a:ea typeface="Calibri"/>
              <a:cs typeface="Calibri"/>
              <a:sym typeface="Calibri"/>
            </a:endParaRPr>
          </a:p>
          <a:p>
            <a:pPr marL="1371600" lvl="2"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Sintomas inespecíficos e relacionados à sepse</a:t>
            </a:r>
            <a:endParaRPr sz="1500">
              <a:solidFill>
                <a:schemeClr val="dk1"/>
              </a:solidFill>
              <a:latin typeface="Calibri"/>
              <a:ea typeface="Calibri"/>
              <a:cs typeface="Calibri"/>
              <a:sym typeface="Calibri"/>
            </a:endParaRPr>
          </a:p>
          <a:p>
            <a:pPr marL="914400" lvl="1" indent="-323850" algn="l" rtl="0">
              <a:lnSpc>
                <a:spcPct val="115000"/>
              </a:lnSpc>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Gastroenterite</a:t>
            </a:r>
            <a:endParaRPr sz="1500">
              <a:solidFill>
                <a:srgbClr val="000000"/>
              </a:solidFill>
              <a:latin typeface="Calibri"/>
              <a:ea typeface="Calibri"/>
              <a:cs typeface="Calibri"/>
              <a:sym typeface="Calibri"/>
            </a:endParaRPr>
          </a:p>
          <a:p>
            <a:pPr marL="1371600" lvl="2" indent="-323850" algn="l" rtl="0">
              <a:lnSpc>
                <a:spcPct val="115000"/>
              </a:lnSpc>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Associada a países em desenvolvimento</a:t>
            </a:r>
            <a:endParaRPr sz="1500">
              <a:solidFill>
                <a:srgbClr val="000000"/>
              </a:solidFill>
              <a:latin typeface="Calibri"/>
              <a:ea typeface="Calibri"/>
              <a:cs typeface="Calibri"/>
              <a:sym typeface="Calibri"/>
            </a:endParaRPr>
          </a:p>
          <a:p>
            <a:pPr marL="1371600" lvl="2" indent="-323850" algn="l" rtl="0">
              <a:lnSpc>
                <a:spcPct val="115000"/>
              </a:lnSpc>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Diarreia forte, com muco ou sangue; intensa dor de estômago; vômito; febre baixa</a:t>
            </a:r>
            <a:endParaRPr sz="1500">
              <a:solidFill>
                <a:srgbClr val="000000"/>
              </a:solidFill>
              <a:latin typeface="Calibri"/>
              <a:ea typeface="Calibri"/>
              <a:cs typeface="Calibri"/>
              <a:sym typeface="Calibri"/>
            </a:endParaRPr>
          </a:p>
          <a:p>
            <a:pPr marL="1371600" lvl="2" indent="-323850" algn="l" rtl="0">
              <a:lnSpc>
                <a:spcPct val="115000"/>
              </a:lnSpc>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Prevenção: lavar as mãos e alimentos</a:t>
            </a:r>
            <a:endParaRPr sz="1500">
              <a:solidFill>
                <a:srgbClr val="000000"/>
              </a:solidFill>
              <a:latin typeface="Calibri"/>
              <a:ea typeface="Calibri"/>
              <a:cs typeface="Calibri"/>
              <a:sym typeface="Calibri"/>
            </a:endParaRPr>
          </a:p>
          <a:p>
            <a:pPr marL="0" lvl="0" indent="0" algn="l" rtl="0">
              <a:lnSpc>
                <a:spcPct val="115000"/>
              </a:lnSpc>
              <a:spcBef>
                <a:spcPts val="0"/>
              </a:spcBef>
              <a:spcAft>
                <a:spcPts val="0"/>
              </a:spcAft>
              <a:buNone/>
            </a:pPr>
            <a:endParaRPr sz="1500">
              <a:solidFill>
                <a:srgbClr val="000000"/>
              </a:solidFill>
              <a:latin typeface="Calibri"/>
              <a:ea typeface="Calibri"/>
              <a:cs typeface="Calibri"/>
              <a:sym typeface="Calibri"/>
            </a:endParaRPr>
          </a:p>
          <a:p>
            <a:pPr marL="457200" lvl="0" indent="0" algn="l" rtl="0">
              <a:lnSpc>
                <a:spcPct val="115000"/>
              </a:lnSpc>
              <a:spcBef>
                <a:spcPts val="0"/>
              </a:spcBef>
              <a:spcAft>
                <a:spcPts val="0"/>
              </a:spcAft>
              <a:buNone/>
            </a:pPr>
            <a:endParaRPr sz="1500">
              <a:solidFill>
                <a:srgbClr val="000000"/>
              </a:solidFill>
              <a:latin typeface="Calibri"/>
              <a:ea typeface="Calibri"/>
              <a:cs typeface="Calibri"/>
              <a:sym typeface="Calibri"/>
            </a:endParaRPr>
          </a:p>
          <a:p>
            <a:pPr marL="457200" marR="0" lvl="0" indent="0" algn="l" rtl="0">
              <a:lnSpc>
                <a:spcPct val="115000"/>
              </a:lnSpc>
              <a:spcBef>
                <a:spcPts val="0"/>
              </a:spcBef>
              <a:spcAft>
                <a:spcPts val="0"/>
              </a:spcAft>
              <a:buNone/>
            </a:pPr>
            <a:endParaRPr sz="16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7"/>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ENTEROBACTÉRIAS: </a:t>
            </a:r>
            <a:r>
              <a:rPr lang="pt-BR" i="1"/>
              <a:t>Escherichia</a:t>
            </a:r>
            <a:endParaRPr i="1"/>
          </a:p>
        </p:txBody>
      </p:sp>
      <p:sp>
        <p:nvSpPr>
          <p:cNvPr id="184" name="Google Shape;184;p27"/>
          <p:cNvSpPr txBox="1">
            <a:spLocks noGrp="1"/>
          </p:cNvSpPr>
          <p:nvPr>
            <p:ph type="body" idx="1"/>
          </p:nvPr>
        </p:nvSpPr>
        <p:spPr>
          <a:xfrm>
            <a:off x="-346850" y="1095050"/>
            <a:ext cx="6857400" cy="3731400"/>
          </a:xfrm>
          <a:prstGeom prst="rect">
            <a:avLst/>
          </a:prstGeom>
        </p:spPr>
        <p:txBody>
          <a:bodyPr spcFirstLastPara="1" wrap="square" lIns="91425" tIns="91425" rIns="91425" bIns="91425" anchor="t" anchorCtr="0">
            <a:noAutofit/>
          </a:bodyPr>
          <a:lstStyle/>
          <a:p>
            <a:pPr marL="457200" lvl="0" indent="457200" algn="l" rtl="0">
              <a:lnSpc>
                <a:spcPct val="150000"/>
              </a:lnSpc>
              <a:spcBef>
                <a:spcPts val="0"/>
              </a:spcBef>
              <a:spcAft>
                <a:spcPts val="0"/>
              </a:spcAft>
              <a:buNone/>
            </a:pPr>
            <a:r>
              <a:rPr lang="pt-BR" sz="1300">
                <a:solidFill>
                  <a:schemeClr val="dk1"/>
                </a:solidFill>
                <a:latin typeface="Calibri"/>
                <a:ea typeface="Calibri"/>
                <a:cs typeface="Calibri"/>
                <a:sym typeface="Calibri"/>
              </a:rPr>
              <a:t>É uma bactéria</a:t>
            </a:r>
            <a:r>
              <a:rPr lang="pt-BR" sz="1300" b="1">
                <a:solidFill>
                  <a:schemeClr val="dk1"/>
                </a:solidFill>
                <a:latin typeface="Calibri"/>
                <a:ea typeface="Calibri"/>
                <a:cs typeface="Calibri"/>
                <a:sym typeface="Calibri"/>
              </a:rPr>
              <a:t> anaeróbia facultativa</a:t>
            </a:r>
            <a:r>
              <a:rPr lang="pt-BR" sz="1300">
                <a:solidFill>
                  <a:schemeClr val="dk1"/>
                </a:solidFill>
                <a:latin typeface="Calibri"/>
                <a:ea typeface="Calibri"/>
                <a:cs typeface="Calibri"/>
                <a:sym typeface="Calibri"/>
              </a:rPr>
              <a:t>, vivendo tanto na presença quanto na ausência de oxigênio, fermentando carboidratos como a lactose com a produção de ácido e de gás, sendo esta a base de alguns métodos para sua detecção em água e em alimentos.</a:t>
            </a:r>
            <a:endParaRPr sz="1300">
              <a:solidFill>
                <a:schemeClr val="dk1"/>
              </a:solidFill>
              <a:latin typeface="Calibri"/>
              <a:ea typeface="Calibri"/>
              <a:cs typeface="Calibri"/>
              <a:sym typeface="Calibri"/>
            </a:endParaRPr>
          </a:p>
          <a:p>
            <a:pPr marL="457200" lvl="0" indent="0" algn="l" rtl="0">
              <a:lnSpc>
                <a:spcPct val="150000"/>
              </a:lnSpc>
              <a:spcBef>
                <a:spcPts val="0"/>
              </a:spcBef>
              <a:spcAft>
                <a:spcPts val="0"/>
              </a:spcAft>
              <a:buNone/>
            </a:pPr>
            <a:endParaRPr sz="1300">
              <a:solidFill>
                <a:schemeClr val="dk1"/>
              </a:solidFill>
              <a:latin typeface="Calibri"/>
              <a:ea typeface="Calibri"/>
              <a:cs typeface="Calibri"/>
              <a:sym typeface="Calibri"/>
            </a:endParaRPr>
          </a:p>
          <a:p>
            <a:pPr marL="457200" lvl="0" indent="457200" algn="l" rtl="0">
              <a:lnSpc>
                <a:spcPct val="150000"/>
              </a:lnSpc>
              <a:spcBef>
                <a:spcPts val="0"/>
              </a:spcBef>
              <a:spcAft>
                <a:spcPts val="0"/>
              </a:spcAft>
              <a:buNone/>
            </a:pPr>
            <a:r>
              <a:rPr lang="pt-BR" sz="1300">
                <a:solidFill>
                  <a:schemeClr val="dk1"/>
                </a:solidFill>
                <a:latin typeface="Calibri"/>
                <a:ea typeface="Calibri"/>
                <a:cs typeface="Calibri"/>
                <a:sym typeface="Calibri"/>
              </a:rPr>
              <a:t>É uma bactéria neutrofílica, </a:t>
            </a:r>
            <a:r>
              <a:rPr lang="pt-BR" sz="1300" b="1">
                <a:solidFill>
                  <a:schemeClr val="dk1"/>
                </a:solidFill>
                <a:latin typeface="Calibri"/>
                <a:ea typeface="Calibri"/>
                <a:cs typeface="Calibri"/>
                <a:sym typeface="Calibri"/>
              </a:rPr>
              <a:t>proliferando melhor em pH próximo à neutralidade</a:t>
            </a:r>
            <a:r>
              <a:rPr lang="pt-BR" sz="1300">
                <a:solidFill>
                  <a:schemeClr val="dk1"/>
                </a:solidFill>
                <a:latin typeface="Calibri"/>
                <a:ea typeface="Calibri"/>
                <a:cs typeface="Calibri"/>
                <a:sym typeface="Calibri"/>
              </a:rPr>
              <a:t>, mas sobrevive em solo, na água e em alimentos ácidos por ser capaz de gerar compostos básicos a partir da degradação de aminoácidos.</a:t>
            </a:r>
            <a:endParaRPr sz="1300">
              <a:solidFill>
                <a:schemeClr val="dk1"/>
              </a:solidFill>
              <a:latin typeface="Calibri"/>
              <a:ea typeface="Calibri"/>
              <a:cs typeface="Calibri"/>
              <a:sym typeface="Calibri"/>
            </a:endParaRPr>
          </a:p>
          <a:p>
            <a:pPr marL="457200" lvl="0" indent="0" algn="l" rtl="0">
              <a:spcBef>
                <a:spcPts val="0"/>
              </a:spcBef>
              <a:spcAft>
                <a:spcPts val="1600"/>
              </a:spcAft>
              <a:buNone/>
            </a:pPr>
            <a:endParaRPr sz="1500">
              <a:solidFill>
                <a:schemeClr val="dk1"/>
              </a:solidFill>
              <a:latin typeface="Calibri"/>
              <a:ea typeface="Calibri"/>
              <a:cs typeface="Calibri"/>
              <a:sym typeface="Calibri"/>
            </a:endParaRPr>
          </a:p>
        </p:txBody>
      </p:sp>
      <p:pic>
        <p:nvPicPr>
          <p:cNvPr id="185" name="Google Shape;185;p27"/>
          <p:cNvPicPr preferRelativeResize="0"/>
          <p:nvPr/>
        </p:nvPicPr>
        <p:blipFill>
          <a:blip r:embed="rId3">
            <a:alphaModFix/>
          </a:blip>
          <a:stretch>
            <a:fillRect/>
          </a:stretch>
        </p:blipFill>
        <p:spPr>
          <a:xfrm>
            <a:off x="6510550" y="1323650"/>
            <a:ext cx="2488000" cy="1912075"/>
          </a:xfrm>
          <a:prstGeom prst="rect">
            <a:avLst/>
          </a:prstGeom>
          <a:noFill/>
          <a:ln>
            <a:noFill/>
          </a:ln>
        </p:spPr>
      </p:pic>
      <p:sp>
        <p:nvSpPr>
          <p:cNvPr id="186" name="Google Shape;186;p27"/>
          <p:cNvSpPr txBox="1"/>
          <p:nvPr/>
        </p:nvSpPr>
        <p:spPr>
          <a:xfrm>
            <a:off x="2576575" y="3365725"/>
            <a:ext cx="6272700" cy="2305200"/>
          </a:xfrm>
          <a:prstGeom prst="rect">
            <a:avLst/>
          </a:prstGeom>
          <a:noFill/>
          <a:ln>
            <a:noFill/>
          </a:ln>
        </p:spPr>
        <p:txBody>
          <a:bodyPr spcFirstLastPara="1" wrap="square" lIns="91425" tIns="91425" rIns="91425" bIns="91425" anchor="ctr" anchorCtr="0">
            <a:noAutofit/>
          </a:bodyPr>
          <a:lstStyle/>
          <a:p>
            <a:pPr marL="0" lvl="0" indent="457200" algn="just" rtl="0">
              <a:lnSpc>
                <a:spcPct val="150000"/>
              </a:lnSpc>
              <a:spcBef>
                <a:spcPts val="0"/>
              </a:spcBef>
              <a:spcAft>
                <a:spcPts val="0"/>
              </a:spcAft>
              <a:buNone/>
            </a:pPr>
            <a:r>
              <a:rPr lang="pt-BR" sz="1300">
                <a:solidFill>
                  <a:schemeClr val="dk1"/>
                </a:solidFill>
                <a:latin typeface="Calibri"/>
                <a:ea typeface="Calibri"/>
                <a:cs typeface="Calibri"/>
                <a:sym typeface="Calibri"/>
              </a:rPr>
              <a:t>A detecção da presença de </a:t>
            </a:r>
            <a:r>
              <a:rPr lang="pt-BR" sz="1300" i="1">
                <a:solidFill>
                  <a:schemeClr val="dk1"/>
                </a:solidFill>
                <a:latin typeface="Calibri"/>
                <a:ea typeface="Calibri"/>
                <a:cs typeface="Calibri"/>
                <a:sym typeface="Calibri"/>
              </a:rPr>
              <a:t>E. coli</a:t>
            </a:r>
            <a:r>
              <a:rPr lang="pt-BR" sz="1300">
                <a:solidFill>
                  <a:schemeClr val="dk1"/>
                </a:solidFill>
                <a:latin typeface="Calibri"/>
                <a:ea typeface="Calibri"/>
                <a:cs typeface="Calibri"/>
                <a:sym typeface="Calibri"/>
              </a:rPr>
              <a:t> em amostras de água ou de alimentos é empregada como </a:t>
            </a:r>
            <a:r>
              <a:rPr lang="pt-BR" sz="1300" b="1">
                <a:solidFill>
                  <a:schemeClr val="dk1"/>
                </a:solidFill>
                <a:latin typeface="Calibri"/>
                <a:ea typeface="Calibri"/>
                <a:cs typeface="Calibri"/>
                <a:sym typeface="Calibri"/>
              </a:rPr>
              <a:t>indicadora de contaminação fecal das amostras. </a:t>
            </a:r>
            <a:r>
              <a:rPr lang="pt-BR" sz="1300">
                <a:solidFill>
                  <a:schemeClr val="dk1"/>
                </a:solidFill>
                <a:latin typeface="Calibri"/>
                <a:ea typeface="Calibri"/>
                <a:cs typeface="Calibri"/>
                <a:sym typeface="Calibri"/>
              </a:rPr>
              <a:t>Resistem à baixas temperaturas da água no ambiente, sendo que allguns sorotipos proliferam até mesmo em </a:t>
            </a:r>
            <a:r>
              <a:rPr lang="pt-BR" sz="1300" b="1">
                <a:solidFill>
                  <a:schemeClr val="dk1"/>
                </a:solidFill>
                <a:latin typeface="Calibri"/>
                <a:ea typeface="Calibri"/>
                <a:cs typeface="Calibri"/>
                <a:sym typeface="Calibri"/>
              </a:rPr>
              <a:t>água estéril</a:t>
            </a:r>
            <a:r>
              <a:rPr lang="pt-BR" sz="1300">
                <a:solidFill>
                  <a:schemeClr val="dk1"/>
                </a:solidFill>
                <a:latin typeface="Calibri"/>
                <a:ea typeface="Calibri"/>
                <a:cs typeface="Calibri"/>
                <a:sym typeface="Calibri"/>
              </a:rPr>
              <a:t> com baixíssimo teor de carbono orgânico.</a:t>
            </a:r>
            <a:endParaRPr sz="1300">
              <a:solidFill>
                <a:schemeClr val="dk1"/>
              </a:solidFill>
              <a:latin typeface="Calibri"/>
              <a:ea typeface="Calibri"/>
              <a:cs typeface="Calibri"/>
              <a:sym typeface="Calibri"/>
            </a:endParaRPr>
          </a:p>
          <a:p>
            <a:pPr marL="0" lvl="0" indent="457200" algn="just" rtl="0">
              <a:lnSpc>
                <a:spcPct val="150000"/>
              </a:lnSpc>
              <a:spcBef>
                <a:spcPts val="0"/>
              </a:spcBef>
              <a:spcAft>
                <a:spcPts val="0"/>
              </a:spcAft>
              <a:buNone/>
            </a:pPr>
            <a:endParaRPr sz="1050">
              <a:solidFill>
                <a:schemeClr val="dk1"/>
              </a:solidFill>
            </a:endParaRPr>
          </a:p>
          <a:p>
            <a:pPr marL="0" lvl="0" indent="457200" algn="just" rtl="0">
              <a:lnSpc>
                <a:spcPct val="150000"/>
              </a:lnSpc>
              <a:spcBef>
                <a:spcPts val="0"/>
              </a:spcBef>
              <a:spcAft>
                <a:spcPts val="0"/>
              </a:spcAft>
              <a:buNone/>
            </a:pPr>
            <a:endParaRPr sz="1050" b="1">
              <a:solidFill>
                <a:schemeClr val="dk1"/>
              </a:solidFill>
            </a:endParaRPr>
          </a:p>
          <a:p>
            <a:pPr marL="0" lvl="0" indent="457200" algn="just" rtl="0">
              <a:lnSpc>
                <a:spcPct val="150000"/>
              </a:lnSpc>
              <a:spcBef>
                <a:spcPts val="0"/>
              </a:spcBef>
              <a:spcAft>
                <a:spcPts val="0"/>
              </a:spcAft>
              <a:buNone/>
            </a:pPr>
            <a:endParaRPr sz="1050" b="1">
              <a:solidFill>
                <a:schemeClr val="dk1"/>
              </a:solidFill>
            </a:endParaRPr>
          </a:p>
        </p:txBody>
      </p:sp>
      <p:pic>
        <p:nvPicPr>
          <p:cNvPr id="187" name="Google Shape;187;p27"/>
          <p:cNvPicPr preferRelativeResize="0"/>
          <p:nvPr/>
        </p:nvPicPr>
        <p:blipFill>
          <a:blip r:embed="rId4">
            <a:alphaModFix/>
          </a:blip>
          <a:stretch>
            <a:fillRect/>
          </a:stretch>
        </p:blipFill>
        <p:spPr>
          <a:xfrm>
            <a:off x="344725" y="3442925"/>
            <a:ext cx="2096750" cy="13989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8"/>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endParaRPr/>
          </a:p>
          <a:p>
            <a:pPr marL="0" lvl="0" indent="457200" algn="l" rtl="0">
              <a:spcBef>
                <a:spcPts val="0"/>
              </a:spcBef>
              <a:spcAft>
                <a:spcPts val="0"/>
              </a:spcAft>
              <a:buClr>
                <a:schemeClr val="dk1"/>
              </a:buClr>
              <a:buSzPts val="1100"/>
              <a:buFont typeface="Arial"/>
              <a:buNone/>
            </a:pPr>
            <a:r>
              <a:rPr lang="pt-BR"/>
              <a:t>ENTEROBACTÉRIAS: </a:t>
            </a:r>
            <a:r>
              <a:rPr lang="pt-BR" i="1"/>
              <a:t>Escherichia</a:t>
            </a:r>
            <a:endParaRPr/>
          </a:p>
        </p:txBody>
      </p:sp>
      <p:sp>
        <p:nvSpPr>
          <p:cNvPr id="193" name="Google Shape;193;p28"/>
          <p:cNvSpPr txBox="1">
            <a:spLocks noGrp="1"/>
          </p:cNvSpPr>
          <p:nvPr>
            <p:ph type="body" idx="1"/>
          </p:nvPr>
        </p:nvSpPr>
        <p:spPr>
          <a:xfrm>
            <a:off x="311700" y="1304875"/>
            <a:ext cx="8520600" cy="3416400"/>
          </a:xfrm>
          <a:prstGeom prst="rect">
            <a:avLst/>
          </a:prstGeom>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Clr>
                <a:srgbClr val="000000"/>
              </a:buClr>
              <a:buSzPts val="1500"/>
              <a:buFont typeface="Calibri"/>
              <a:buChar char="●"/>
            </a:pPr>
            <a:r>
              <a:rPr lang="pt-BR" sz="1500" b="1">
                <a:solidFill>
                  <a:srgbClr val="000000"/>
                </a:solidFill>
                <a:latin typeface="Calibri"/>
                <a:ea typeface="Calibri"/>
                <a:cs typeface="Calibri"/>
                <a:sym typeface="Calibri"/>
              </a:rPr>
              <a:t>Virulência da </a:t>
            </a:r>
            <a:r>
              <a:rPr lang="pt-BR" sz="1500" b="1" i="1">
                <a:solidFill>
                  <a:srgbClr val="000000"/>
                </a:solidFill>
                <a:latin typeface="Calibri"/>
                <a:ea typeface="Calibri"/>
                <a:cs typeface="Calibri"/>
                <a:sym typeface="Calibri"/>
              </a:rPr>
              <a:t>E. coli </a:t>
            </a:r>
            <a:r>
              <a:rPr lang="pt-BR" sz="1500" b="1">
                <a:solidFill>
                  <a:srgbClr val="000000"/>
                </a:solidFill>
                <a:latin typeface="Calibri"/>
                <a:ea typeface="Calibri"/>
                <a:cs typeface="Calibri"/>
                <a:sym typeface="Calibri"/>
              </a:rPr>
              <a:t>enteropatogênica </a:t>
            </a:r>
            <a:r>
              <a:rPr lang="pt-BR" sz="1500" b="1" i="1">
                <a:solidFill>
                  <a:srgbClr val="000000"/>
                </a:solidFill>
                <a:latin typeface="Calibri"/>
                <a:ea typeface="Calibri"/>
                <a:cs typeface="Calibri"/>
                <a:sym typeface="Calibri"/>
              </a:rPr>
              <a:t>(</a:t>
            </a:r>
            <a:r>
              <a:rPr lang="pt-BR" sz="1500" b="1">
                <a:solidFill>
                  <a:srgbClr val="000000"/>
                </a:solidFill>
                <a:latin typeface="Calibri"/>
                <a:ea typeface="Calibri"/>
                <a:cs typeface="Calibri"/>
                <a:sym typeface="Calibri"/>
              </a:rPr>
              <a:t>EPEC):</a:t>
            </a:r>
            <a:endParaRPr sz="1500" b="1">
              <a:solidFill>
                <a:srgbClr val="000000"/>
              </a:solidFill>
              <a:latin typeface="Calibri"/>
              <a:ea typeface="Calibri"/>
              <a:cs typeface="Calibri"/>
              <a:sym typeface="Calibri"/>
            </a:endParaRPr>
          </a:p>
          <a:p>
            <a:pPr marL="457200" lvl="0" indent="-323850" algn="l" rtl="0">
              <a:lnSpc>
                <a:spcPct val="115000"/>
              </a:lnSpc>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Três estágios: 1) Aderência localizada no epitélio pela fímbria BFP (</a:t>
            </a:r>
            <a:r>
              <a:rPr lang="pt-BR" sz="1500" i="1">
                <a:solidFill>
                  <a:schemeClr val="dk1"/>
                </a:solidFill>
                <a:latin typeface="Calibri"/>
                <a:ea typeface="Calibri"/>
                <a:cs typeface="Calibri"/>
                <a:sym typeface="Calibri"/>
              </a:rPr>
              <a:t>bundle-forming pilus</a:t>
            </a:r>
            <a:r>
              <a:rPr lang="pt-BR" sz="1500">
                <a:solidFill>
                  <a:schemeClr val="dk1"/>
                </a:solidFill>
                <a:latin typeface="Calibri"/>
                <a:ea typeface="Calibri"/>
                <a:cs typeface="Calibri"/>
                <a:sym typeface="Calibri"/>
              </a:rPr>
              <a:t>) e codificação pelo gene EAF</a:t>
            </a:r>
            <a:endParaRPr sz="1500">
              <a:solidFill>
                <a:schemeClr val="dk1"/>
              </a:solidFill>
              <a:latin typeface="Calibri"/>
              <a:ea typeface="Calibri"/>
              <a:cs typeface="Calibri"/>
              <a:sym typeface="Calibri"/>
            </a:endParaRPr>
          </a:p>
          <a:p>
            <a:pPr marL="914400" lvl="0" indent="0" algn="l" rtl="0">
              <a:lnSpc>
                <a:spcPct val="115000"/>
              </a:lnSpc>
              <a:spcBef>
                <a:spcPts val="0"/>
              </a:spcBef>
              <a:spcAft>
                <a:spcPts val="0"/>
              </a:spcAft>
              <a:buClr>
                <a:srgbClr val="000000"/>
              </a:buClr>
              <a:buSzPts val="1100"/>
              <a:buFont typeface="Arial"/>
              <a:buNone/>
            </a:pPr>
            <a:r>
              <a:rPr lang="pt-BR" sz="1500">
                <a:solidFill>
                  <a:schemeClr val="dk1"/>
                </a:solidFill>
                <a:latin typeface="Calibri"/>
                <a:ea typeface="Calibri"/>
                <a:cs typeface="Calibri"/>
                <a:sym typeface="Calibri"/>
              </a:rPr>
              <a:t>              2) Sinais de transdução</a:t>
            </a:r>
            <a:endParaRPr sz="1500">
              <a:solidFill>
                <a:schemeClr val="dk1"/>
              </a:solidFill>
              <a:latin typeface="Calibri"/>
              <a:ea typeface="Calibri"/>
              <a:cs typeface="Calibri"/>
              <a:sym typeface="Calibri"/>
            </a:endParaRPr>
          </a:p>
          <a:p>
            <a:pPr marL="914400" lvl="0" indent="0" algn="l" rtl="0">
              <a:lnSpc>
                <a:spcPct val="115000"/>
              </a:lnSpc>
              <a:spcBef>
                <a:spcPts val="0"/>
              </a:spcBef>
              <a:spcAft>
                <a:spcPts val="0"/>
              </a:spcAft>
              <a:buClr>
                <a:srgbClr val="000000"/>
              </a:buClr>
              <a:buSzPts val="1100"/>
              <a:buFont typeface="Arial"/>
              <a:buNone/>
            </a:pPr>
            <a:r>
              <a:rPr lang="pt-BR" sz="1500">
                <a:solidFill>
                  <a:schemeClr val="dk1"/>
                </a:solidFill>
                <a:latin typeface="Calibri"/>
                <a:ea typeface="Calibri"/>
                <a:cs typeface="Calibri"/>
                <a:sym typeface="Calibri"/>
              </a:rPr>
              <a:t>	   3) Aderência íntima provocada pela intimina.</a:t>
            </a:r>
            <a:endParaRPr sz="1500">
              <a:solidFill>
                <a:schemeClr val="dk1"/>
              </a:solidFill>
              <a:latin typeface="Calibri"/>
              <a:ea typeface="Calibri"/>
              <a:cs typeface="Calibri"/>
              <a:sym typeface="Calibri"/>
            </a:endParaRPr>
          </a:p>
          <a:p>
            <a:pPr marL="457200" lvl="0" indent="-323850" algn="l" rtl="0">
              <a:lnSpc>
                <a:spcPct val="115000"/>
              </a:lnSpc>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Fatores de virulência: BfpA (EAF), EspB, EspD, EspA, intimina e Tir</a:t>
            </a:r>
            <a:endParaRPr sz="15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500">
              <a:solidFill>
                <a:schemeClr val="dk1"/>
              </a:solidFill>
              <a:latin typeface="Calibri"/>
              <a:ea typeface="Calibri"/>
              <a:cs typeface="Calibri"/>
              <a:sym typeface="Calibri"/>
            </a:endParaRPr>
          </a:p>
          <a:p>
            <a:pPr marL="457200" lvl="0" indent="-323850" algn="l" rtl="0">
              <a:lnSpc>
                <a:spcPct val="115000"/>
              </a:lnSpc>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Não ocorre a liberação de enterotoxinas durante a ação. </a:t>
            </a:r>
            <a:endParaRPr sz="1500">
              <a:solidFill>
                <a:schemeClr val="accent5"/>
              </a:solidFill>
              <a:latin typeface="Calibri"/>
              <a:ea typeface="Calibri"/>
              <a:cs typeface="Calibri"/>
              <a:sym typeface="Calibri"/>
            </a:endParaRPr>
          </a:p>
          <a:p>
            <a:pPr marL="0" lvl="0" indent="0" algn="l" rtl="0">
              <a:lnSpc>
                <a:spcPct val="115000"/>
              </a:lnSpc>
              <a:spcBef>
                <a:spcPts val="0"/>
              </a:spcBef>
              <a:spcAft>
                <a:spcPts val="0"/>
              </a:spcAft>
              <a:buNone/>
            </a:pPr>
            <a:endParaRPr sz="1500">
              <a:latin typeface="Calibri"/>
              <a:ea typeface="Calibri"/>
              <a:cs typeface="Calibri"/>
              <a:sym typeface="Calibri"/>
            </a:endParaRPr>
          </a:p>
        </p:txBody>
      </p:sp>
      <p:pic>
        <p:nvPicPr>
          <p:cNvPr id="194" name="Google Shape;194;p28"/>
          <p:cNvPicPr preferRelativeResize="0"/>
          <p:nvPr/>
        </p:nvPicPr>
        <p:blipFill>
          <a:blip r:embed="rId3">
            <a:alphaModFix/>
          </a:blip>
          <a:stretch>
            <a:fillRect/>
          </a:stretch>
        </p:blipFill>
        <p:spPr>
          <a:xfrm>
            <a:off x="5273100" y="3030925"/>
            <a:ext cx="3757800" cy="1747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9"/>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Clr>
                <a:schemeClr val="dk1"/>
              </a:buClr>
              <a:buSzPts val="1100"/>
              <a:buFont typeface="Arial"/>
              <a:buNone/>
            </a:pPr>
            <a:r>
              <a:rPr lang="pt-BR"/>
              <a:t>ENTEROBACTÉRIAS: </a:t>
            </a:r>
            <a:r>
              <a:rPr lang="pt-BR" i="1"/>
              <a:t>Escherichia</a:t>
            </a:r>
            <a:endParaRPr/>
          </a:p>
          <a:p>
            <a:pPr marL="0" lvl="0" indent="0" algn="l" rtl="0">
              <a:spcBef>
                <a:spcPts val="0"/>
              </a:spcBef>
              <a:spcAft>
                <a:spcPts val="0"/>
              </a:spcAft>
              <a:buNone/>
            </a:pPr>
            <a:endParaRPr/>
          </a:p>
        </p:txBody>
      </p:sp>
      <p:sp>
        <p:nvSpPr>
          <p:cNvPr id="200" name="Google Shape;200;p29"/>
          <p:cNvSpPr txBox="1">
            <a:spLocks noGrp="1"/>
          </p:cNvSpPr>
          <p:nvPr>
            <p:ph type="body" idx="1"/>
          </p:nvPr>
        </p:nvSpPr>
        <p:spPr>
          <a:xfrm>
            <a:off x="311700" y="1304875"/>
            <a:ext cx="8520600" cy="34164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rgbClr val="000000"/>
              </a:buClr>
              <a:buSzPts val="1500"/>
              <a:buFont typeface="Calibri"/>
              <a:buChar char="●"/>
            </a:pPr>
            <a:r>
              <a:rPr lang="pt-BR" sz="1500" b="1">
                <a:solidFill>
                  <a:srgbClr val="000000"/>
                </a:solidFill>
                <a:latin typeface="Calibri"/>
                <a:ea typeface="Calibri"/>
                <a:cs typeface="Calibri"/>
                <a:sym typeface="Calibri"/>
              </a:rPr>
              <a:t>Patogenicidade:</a:t>
            </a:r>
            <a:endParaRPr sz="1500" b="1">
              <a:solidFill>
                <a:srgbClr val="000000"/>
              </a:solidFill>
              <a:latin typeface="Calibri"/>
              <a:ea typeface="Calibri"/>
              <a:cs typeface="Calibri"/>
              <a:sym typeface="Calibri"/>
            </a:endParaRPr>
          </a:p>
          <a:p>
            <a:pPr marL="457200" lvl="0"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Lesões no epitélio denominada de attaching and effacing (A/E), formando colônias de bactérias. </a:t>
            </a:r>
            <a:endParaRPr sz="1500">
              <a:solidFill>
                <a:srgbClr val="000000"/>
              </a:solidFill>
              <a:latin typeface="Calibri"/>
              <a:ea typeface="Calibri"/>
              <a:cs typeface="Calibri"/>
              <a:sym typeface="Calibri"/>
            </a:endParaRPr>
          </a:p>
          <a:p>
            <a:pPr marL="457200" lvl="0"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Recrutamento de células inflamatórias </a:t>
            </a:r>
            <a:endParaRPr sz="1500">
              <a:solidFill>
                <a:srgbClr val="000000"/>
              </a:solidFill>
              <a:latin typeface="Calibri"/>
              <a:ea typeface="Calibri"/>
              <a:cs typeface="Calibri"/>
              <a:sym typeface="Calibri"/>
            </a:endParaRPr>
          </a:p>
          <a:p>
            <a:pPr marL="457200" lvl="0"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Interleucina IL-8 como um dos principais fatores quimiotáticos</a:t>
            </a:r>
            <a:endParaRPr sz="1500">
              <a:solidFill>
                <a:srgbClr val="000000"/>
              </a:solidFill>
              <a:latin typeface="Calibri"/>
              <a:ea typeface="Calibri"/>
              <a:cs typeface="Calibri"/>
              <a:sym typeface="Calibri"/>
            </a:endParaRPr>
          </a:p>
          <a:p>
            <a:pPr marL="457200" lvl="0"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PMN no sítio de infecções ou lesões.</a:t>
            </a:r>
            <a:endParaRPr sz="1500">
              <a:solidFill>
                <a:srgbClr val="000000"/>
              </a:solidFill>
              <a:latin typeface="Calibri"/>
              <a:ea typeface="Calibri"/>
              <a:cs typeface="Calibri"/>
              <a:sym typeface="Calibri"/>
            </a:endParaRPr>
          </a:p>
          <a:p>
            <a:pPr marL="457200" lvl="0"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Células epiteliais respondem a patógenos produzindo TNF-α</a:t>
            </a:r>
            <a:endParaRPr sz="1500">
              <a:solidFill>
                <a:srgbClr val="000000"/>
              </a:solidFill>
              <a:latin typeface="Calibri"/>
              <a:ea typeface="Calibri"/>
              <a:cs typeface="Calibri"/>
              <a:sym typeface="Calibri"/>
            </a:endParaRPr>
          </a:p>
          <a:p>
            <a:pPr marL="457200" lvl="0"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A lesão causa uma pronunciada disfunção na absorção intestinal </a:t>
            </a:r>
            <a:endParaRPr sz="1500">
              <a:solidFill>
                <a:srgbClr val="000000"/>
              </a:solidFill>
              <a:latin typeface="Calibri"/>
              <a:ea typeface="Calibri"/>
              <a:cs typeface="Calibri"/>
              <a:sym typeface="Calibri"/>
            </a:endParaRPr>
          </a:p>
        </p:txBody>
      </p:sp>
      <p:pic>
        <p:nvPicPr>
          <p:cNvPr id="201" name="Google Shape;201;p29"/>
          <p:cNvPicPr preferRelativeResize="0"/>
          <p:nvPr/>
        </p:nvPicPr>
        <p:blipFill>
          <a:blip r:embed="rId3">
            <a:alphaModFix/>
          </a:blip>
          <a:stretch>
            <a:fillRect/>
          </a:stretch>
        </p:blipFill>
        <p:spPr>
          <a:xfrm>
            <a:off x="6182200" y="2276022"/>
            <a:ext cx="2851575" cy="24452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0"/>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Clr>
                <a:schemeClr val="dk1"/>
              </a:buClr>
              <a:buSzPts val="1100"/>
              <a:buFont typeface="Arial"/>
              <a:buNone/>
            </a:pPr>
            <a:r>
              <a:rPr lang="pt-BR"/>
              <a:t>ENTEROBACTÉRIAS: </a:t>
            </a:r>
            <a:r>
              <a:rPr lang="pt-BR" i="1"/>
              <a:t>Escherichia</a:t>
            </a:r>
            <a:endParaRPr/>
          </a:p>
          <a:p>
            <a:pPr marL="0" lvl="0" indent="0" algn="l" rtl="0">
              <a:spcBef>
                <a:spcPts val="0"/>
              </a:spcBef>
              <a:spcAft>
                <a:spcPts val="0"/>
              </a:spcAft>
              <a:buNone/>
            </a:pPr>
            <a:endParaRPr/>
          </a:p>
        </p:txBody>
      </p:sp>
      <p:sp>
        <p:nvSpPr>
          <p:cNvPr id="207" name="Google Shape;207;p30"/>
          <p:cNvSpPr txBox="1">
            <a:spLocks noGrp="1"/>
          </p:cNvSpPr>
          <p:nvPr>
            <p:ph type="body" idx="1"/>
          </p:nvPr>
        </p:nvSpPr>
        <p:spPr>
          <a:xfrm>
            <a:off x="311700" y="1250150"/>
            <a:ext cx="8520600" cy="34164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rgbClr val="000000"/>
              </a:buClr>
              <a:buSzPts val="1500"/>
              <a:buFont typeface="Calibri"/>
              <a:buChar char="●"/>
            </a:pPr>
            <a:r>
              <a:rPr lang="pt-BR" sz="1500" b="1">
                <a:solidFill>
                  <a:srgbClr val="000000"/>
                </a:solidFill>
                <a:latin typeface="Calibri"/>
                <a:ea typeface="Calibri"/>
                <a:cs typeface="Calibri"/>
                <a:sym typeface="Calibri"/>
              </a:rPr>
              <a:t>Diagnóstico</a:t>
            </a:r>
            <a:r>
              <a:rPr lang="pt-BR" sz="1500">
                <a:solidFill>
                  <a:srgbClr val="000000"/>
                </a:solidFill>
                <a:latin typeface="Calibri"/>
                <a:ea typeface="Calibri"/>
                <a:cs typeface="Calibri"/>
                <a:sym typeface="Calibri"/>
              </a:rPr>
              <a:t>:</a:t>
            </a:r>
            <a:endParaRPr sz="1500">
              <a:solidFill>
                <a:srgbClr val="000000"/>
              </a:solidFill>
              <a:latin typeface="Calibri"/>
              <a:ea typeface="Calibri"/>
              <a:cs typeface="Calibri"/>
              <a:sym typeface="Calibri"/>
            </a:endParaRPr>
          </a:p>
          <a:p>
            <a:pPr marL="457200" lvl="0"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Exame laboratoriais de fezes com isolamento do microorganismo</a:t>
            </a:r>
            <a:endParaRPr sz="1500">
              <a:solidFill>
                <a:srgbClr val="000000"/>
              </a:solidFill>
              <a:latin typeface="Calibri"/>
              <a:ea typeface="Calibri"/>
              <a:cs typeface="Calibri"/>
              <a:sym typeface="Calibri"/>
            </a:endParaRPr>
          </a:p>
          <a:p>
            <a:pPr marL="457200" lvl="0"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Ensaios enzimáticos e de citotoxicidade em cultura celular  </a:t>
            </a:r>
            <a:endParaRPr sz="1500">
              <a:solidFill>
                <a:srgbClr val="000000"/>
              </a:solidFill>
              <a:latin typeface="Calibri"/>
              <a:ea typeface="Calibri"/>
              <a:cs typeface="Calibri"/>
              <a:sym typeface="Calibri"/>
            </a:endParaRPr>
          </a:p>
          <a:p>
            <a:pPr marL="457200" lvl="0"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Pode ser identificada com aglutinação do sorogrupo da EPEC O (sendo necessária a confirmação do tipo)</a:t>
            </a:r>
            <a:endParaRPr sz="1500">
              <a:solidFill>
                <a:srgbClr val="000000"/>
              </a:solidFill>
              <a:latin typeface="Calibri"/>
              <a:ea typeface="Calibri"/>
              <a:cs typeface="Calibri"/>
              <a:sym typeface="Calibri"/>
            </a:endParaRPr>
          </a:p>
          <a:p>
            <a:pPr marL="457200" lvl="0"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Técnicas moleculares como: PCR; Eletroforese de Campo Pulsado; </a:t>
            </a:r>
            <a:endParaRPr sz="1500">
              <a:solidFill>
                <a:srgbClr val="000000"/>
              </a:solidFill>
              <a:latin typeface="Calibri"/>
              <a:ea typeface="Calibri"/>
              <a:cs typeface="Calibri"/>
              <a:sym typeface="Calibri"/>
            </a:endParaRPr>
          </a:p>
          <a:p>
            <a:pPr marL="457200" lvl="0"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Isolamento e identificação: meio de cultura de baixa seletividade (ágar e MacConkey) </a:t>
            </a:r>
            <a:endParaRPr sz="1500">
              <a:solidFill>
                <a:srgbClr val="000000"/>
              </a:solidFill>
              <a:latin typeface="Calibri"/>
              <a:ea typeface="Calibri"/>
              <a:cs typeface="Calibri"/>
              <a:sym typeface="Calibri"/>
            </a:endParaRPr>
          </a:p>
        </p:txBody>
      </p:sp>
      <p:pic>
        <p:nvPicPr>
          <p:cNvPr id="208" name="Google Shape;208;p30"/>
          <p:cNvPicPr preferRelativeResize="0"/>
          <p:nvPr/>
        </p:nvPicPr>
        <p:blipFill>
          <a:blip r:embed="rId3">
            <a:alphaModFix/>
          </a:blip>
          <a:stretch>
            <a:fillRect/>
          </a:stretch>
        </p:blipFill>
        <p:spPr>
          <a:xfrm>
            <a:off x="5827475" y="3251601"/>
            <a:ext cx="2900076" cy="16356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1"/>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endParaRPr/>
          </a:p>
          <a:p>
            <a:pPr marL="0" lvl="0" indent="457200" algn="l" rtl="0">
              <a:spcBef>
                <a:spcPts val="0"/>
              </a:spcBef>
              <a:spcAft>
                <a:spcPts val="0"/>
              </a:spcAft>
              <a:buClr>
                <a:schemeClr val="dk1"/>
              </a:buClr>
              <a:buSzPts val="1100"/>
              <a:buFont typeface="Arial"/>
              <a:buNone/>
            </a:pPr>
            <a:r>
              <a:rPr lang="pt-BR"/>
              <a:t>ENTEROBACTÉRIAS: </a:t>
            </a:r>
            <a:r>
              <a:rPr lang="pt-BR" i="1"/>
              <a:t>Escherichia</a:t>
            </a:r>
            <a:endParaRPr i="1"/>
          </a:p>
        </p:txBody>
      </p:sp>
      <p:sp>
        <p:nvSpPr>
          <p:cNvPr id="214" name="Google Shape;214;p31"/>
          <p:cNvSpPr txBox="1">
            <a:spLocks noGrp="1"/>
          </p:cNvSpPr>
          <p:nvPr>
            <p:ph type="body" idx="1"/>
          </p:nvPr>
        </p:nvSpPr>
        <p:spPr>
          <a:xfrm>
            <a:off x="257000" y="1250175"/>
            <a:ext cx="5716500" cy="34164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rgbClr val="000000"/>
              </a:buClr>
              <a:buSzPts val="1500"/>
              <a:buFont typeface="Calibri"/>
              <a:buChar char="●"/>
            </a:pPr>
            <a:r>
              <a:rPr lang="pt-BR" sz="1500" b="1">
                <a:solidFill>
                  <a:srgbClr val="000000"/>
                </a:solidFill>
                <a:latin typeface="Calibri"/>
                <a:ea typeface="Calibri"/>
                <a:cs typeface="Calibri"/>
                <a:sym typeface="Calibri"/>
              </a:rPr>
              <a:t>Tratamento:</a:t>
            </a:r>
            <a:endParaRPr sz="1500" b="1">
              <a:solidFill>
                <a:srgbClr val="000000"/>
              </a:solidFill>
              <a:latin typeface="Calibri"/>
              <a:ea typeface="Calibri"/>
              <a:cs typeface="Calibri"/>
              <a:sym typeface="Calibri"/>
            </a:endParaRPr>
          </a:p>
          <a:p>
            <a:pPr marL="457200" lvl="0"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Ingestão de muito líquido</a:t>
            </a:r>
            <a:endParaRPr sz="1500">
              <a:solidFill>
                <a:srgbClr val="000000"/>
              </a:solidFill>
              <a:latin typeface="Calibri"/>
              <a:ea typeface="Calibri"/>
              <a:cs typeface="Calibri"/>
              <a:sym typeface="Calibri"/>
            </a:endParaRPr>
          </a:p>
          <a:p>
            <a:pPr marL="457200" lvl="0"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Hidratação por sonda gástrica ou intravenosa (diarréia aguda)</a:t>
            </a:r>
            <a:endParaRPr sz="1500">
              <a:solidFill>
                <a:srgbClr val="000000"/>
              </a:solidFill>
              <a:latin typeface="Calibri"/>
              <a:ea typeface="Calibri"/>
              <a:cs typeface="Calibri"/>
              <a:sym typeface="Calibri"/>
            </a:endParaRPr>
          </a:p>
          <a:p>
            <a:pPr marL="457200" lvl="0"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Uso de antibióticos como ciprofloxacino, terapia empírica de primeira linha</a:t>
            </a:r>
            <a:endParaRPr sz="1500">
              <a:solidFill>
                <a:srgbClr val="000000"/>
              </a:solidFill>
              <a:latin typeface="Calibri"/>
              <a:ea typeface="Calibri"/>
              <a:cs typeface="Calibri"/>
              <a:sym typeface="Calibri"/>
            </a:endParaRPr>
          </a:p>
          <a:p>
            <a:pPr marL="457200" lvl="0"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Azitromicina, sendo uma terapia de segunda linha. </a:t>
            </a:r>
            <a:endParaRPr sz="1500">
              <a:solidFill>
                <a:srgbClr val="000000"/>
              </a:solidFill>
              <a:latin typeface="Calibri"/>
              <a:ea typeface="Calibri"/>
              <a:cs typeface="Calibri"/>
              <a:sym typeface="Calibri"/>
            </a:endParaRPr>
          </a:p>
          <a:p>
            <a:pPr marL="914400" lvl="0" indent="0" algn="l" rtl="0">
              <a:spcBef>
                <a:spcPts val="1600"/>
              </a:spcBef>
              <a:spcAft>
                <a:spcPts val="0"/>
              </a:spcAft>
              <a:buNone/>
            </a:pPr>
            <a:endParaRPr sz="1500">
              <a:solidFill>
                <a:srgbClr val="000000"/>
              </a:solidFill>
              <a:latin typeface="Calibri"/>
              <a:ea typeface="Calibri"/>
              <a:cs typeface="Calibri"/>
              <a:sym typeface="Calibri"/>
            </a:endParaRPr>
          </a:p>
          <a:p>
            <a:pPr marL="457200" lvl="0" indent="-323850" algn="l" rtl="0">
              <a:spcBef>
                <a:spcPts val="1600"/>
              </a:spcBef>
              <a:spcAft>
                <a:spcPts val="0"/>
              </a:spcAft>
              <a:buClr>
                <a:srgbClr val="000000"/>
              </a:buClr>
              <a:buSzPts val="1500"/>
              <a:buFont typeface="Calibri"/>
              <a:buChar char="●"/>
            </a:pPr>
            <a:r>
              <a:rPr lang="pt-BR" sz="1500" b="1">
                <a:solidFill>
                  <a:srgbClr val="000000"/>
                </a:solidFill>
                <a:latin typeface="Calibri"/>
                <a:ea typeface="Calibri"/>
                <a:cs typeface="Calibri"/>
                <a:sym typeface="Calibri"/>
              </a:rPr>
              <a:t>Modo de transmissão</a:t>
            </a:r>
            <a:r>
              <a:rPr lang="pt-BR" sz="1500">
                <a:solidFill>
                  <a:srgbClr val="000000"/>
                </a:solidFill>
                <a:latin typeface="Calibri"/>
                <a:ea typeface="Calibri"/>
                <a:cs typeface="Calibri"/>
                <a:sym typeface="Calibri"/>
              </a:rPr>
              <a:t>:</a:t>
            </a:r>
            <a:endParaRPr sz="1500">
              <a:solidFill>
                <a:srgbClr val="000000"/>
              </a:solidFill>
              <a:latin typeface="Calibri"/>
              <a:ea typeface="Calibri"/>
              <a:cs typeface="Calibri"/>
              <a:sym typeface="Calibri"/>
            </a:endParaRPr>
          </a:p>
          <a:p>
            <a:pPr marL="457200" lvl="0"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Fecal-oral; mãos, objetos e alimentos contaminados com fezes.</a:t>
            </a:r>
            <a:endParaRPr sz="1500">
              <a:solidFill>
                <a:srgbClr val="000000"/>
              </a:solidFill>
              <a:latin typeface="Calibri"/>
              <a:ea typeface="Calibri"/>
              <a:cs typeface="Calibri"/>
              <a:sym typeface="Calibri"/>
            </a:endParaRPr>
          </a:p>
          <a:p>
            <a:pPr marL="457200" lvl="0"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Alimentos associados: carne crua e frango </a:t>
            </a:r>
            <a:endParaRPr sz="1500">
              <a:solidFill>
                <a:srgbClr val="000000"/>
              </a:solidFill>
              <a:latin typeface="Calibri"/>
              <a:ea typeface="Calibri"/>
              <a:cs typeface="Calibri"/>
              <a:sym typeface="Calibri"/>
            </a:endParaRPr>
          </a:p>
          <a:p>
            <a:pPr marL="1828800" lvl="0" indent="0" algn="l" rtl="0">
              <a:spcBef>
                <a:spcPts val="1600"/>
              </a:spcBef>
              <a:spcAft>
                <a:spcPts val="1600"/>
              </a:spcAft>
              <a:buNone/>
            </a:pPr>
            <a:endParaRPr sz="1500">
              <a:solidFill>
                <a:srgbClr val="000000"/>
              </a:solidFill>
              <a:latin typeface="Calibri"/>
              <a:ea typeface="Calibri"/>
              <a:cs typeface="Calibri"/>
              <a:sym typeface="Calibri"/>
            </a:endParaRPr>
          </a:p>
        </p:txBody>
      </p:sp>
      <p:pic>
        <p:nvPicPr>
          <p:cNvPr id="215" name="Google Shape;215;p31"/>
          <p:cNvPicPr preferRelativeResize="0"/>
          <p:nvPr/>
        </p:nvPicPr>
        <p:blipFill>
          <a:blip r:embed="rId3">
            <a:alphaModFix/>
          </a:blip>
          <a:stretch>
            <a:fillRect/>
          </a:stretch>
        </p:blipFill>
        <p:spPr>
          <a:xfrm>
            <a:off x="5699800" y="2117575"/>
            <a:ext cx="3278450" cy="1786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4"/>
          <p:cNvPicPr preferRelativeResize="0"/>
          <p:nvPr/>
        </p:nvPicPr>
        <p:blipFill>
          <a:blip r:embed="rId3">
            <a:alphaModFix/>
          </a:blip>
          <a:stretch>
            <a:fillRect/>
          </a:stretch>
        </p:blipFill>
        <p:spPr>
          <a:xfrm>
            <a:off x="1141275" y="175625"/>
            <a:ext cx="7073451" cy="4792251"/>
          </a:xfrm>
          <a:prstGeom prst="rect">
            <a:avLst/>
          </a:prstGeom>
          <a:noFill/>
          <a:ln>
            <a:noFill/>
          </a:ln>
        </p:spPr>
      </p:pic>
      <p:sp>
        <p:nvSpPr>
          <p:cNvPr id="73" name="Google Shape;73;p14"/>
          <p:cNvSpPr txBox="1"/>
          <p:nvPr/>
        </p:nvSpPr>
        <p:spPr>
          <a:xfrm>
            <a:off x="3602575" y="218150"/>
            <a:ext cx="2869200" cy="49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800" b="1">
                <a:latin typeface="Comic Sans MS"/>
                <a:ea typeface="Comic Sans MS"/>
                <a:cs typeface="Comic Sans MS"/>
                <a:sym typeface="Comic Sans MS"/>
              </a:rPr>
              <a:t>ENTERROBACTÉRIAS</a:t>
            </a:r>
            <a:endParaRPr sz="1800" b="1">
              <a:latin typeface="Comic Sans MS"/>
              <a:ea typeface="Comic Sans MS"/>
              <a:cs typeface="Comic Sans MS"/>
              <a:sym typeface="Comic Sans M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2"/>
          <p:cNvSpPr txBox="1">
            <a:spLocks noGrp="1"/>
          </p:cNvSpPr>
          <p:nvPr>
            <p:ph type="title"/>
          </p:nvPr>
        </p:nvSpPr>
        <p:spPr>
          <a:xfrm>
            <a:off x="0" y="0"/>
            <a:ext cx="9144000" cy="10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a:t>Resistência a produção de EBLS</a:t>
            </a:r>
            <a:endParaRPr/>
          </a:p>
        </p:txBody>
      </p:sp>
      <p:sp>
        <p:nvSpPr>
          <p:cNvPr id="221" name="Google Shape;221;p32"/>
          <p:cNvSpPr txBox="1">
            <a:spLocks noGrp="1"/>
          </p:cNvSpPr>
          <p:nvPr>
            <p:ph type="body" idx="1"/>
          </p:nvPr>
        </p:nvSpPr>
        <p:spPr>
          <a:xfrm>
            <a:off x="311700" y="1218000"/>
            <a:ext cx="8520600" cy="3416400"/>
          </a:xfrm>
          <a:prstGeom prst="rect">
            <a:avLst/>
          </a:prstGeom>
        </p:spPr>
        <p:txBody>
          <a:bodyPr spcFirstLastPara="1" wrap="square" lIns="91425" tIns="91425" rIns="91425" bIns="91425" anchor="t" anchorCtr="0">
            <a:noAutofit/>
          </a:bodyPr>
          <a:lstStyle/>
          <a:p>
            <a:pPr marL="0" lvl="0" indent="457200" algn="just" rtl="0">
              <a:lnSpc>
                <a:spcPct val="150000"/>
              </a:lnSpc>
              <a:spcBef>
                <a:spcPts val="0"/>
              </a:spcBef>
              <a:spcAft>
                <a:spcPts val="0"/>
              </a:spcAft>
              <a:buNone/>
            </a:pPr>
            <a:r>
              <a:rPr lang="pt-BR" sz="1300">
                <a:solidFill>
                  <a:schemeClr val="dk1"/>
                </a:solidFill>
                <a:highlight>
                  <a:srgbClr val="FFFFFF"/>
                </a:highlight>
                <a:latin typeface="Calibri"/>
                <a:ea typeface="Calibri"/>
                <a:cs typeface="Calibri"/>
                <a:sym typeface="Calibri"/>
              </a:rPr>
              <a:t>Todos os antibióticos β-lactâmicos interferem na síntese do peptideoglicano da parede celular bacteriana</a:t>
            </a:r>
            <a:r>
              <a:rPr lang="pt-BR" sz="1300">
                <a:solidFill>
                  <a:schemeClr val="dk1"/>
                </a:solidFill>
                <a:highlight>
                  <a:srgbClr val="FEFDFA"/>
                </a:highlight>
                <a:latin typeface="Calibri"/>
                <a:ea typeface="Calibri"/>
                <a:cs typeface="Calibri"/>
                <a:sym typeface="Calibri"/>
              </a:rPr>
              <a:t>. </a:t>
            </a:r>
            <a:r>
              <a:rPr lang="pt-BR" sz="1300">
                <a:solidFill>
                  <a:schemeClr val="dk1"/>
                </a:solidFill>
                <a:highlight>
                  <a:srgbClr val="FFFFFF"/>
                </a:highlight>
                <a:latin typeface="Calibri"/>
                <a:ea typeface="Calibri"/>
                <a:cs typeface="Calibri"/>
                <a:sym typeface="Calibri"/>
              </a:rPr>
              <a:t>A produção de enzimas β-lactamases permite a hidrólise do anel beta-lactâmico pela quebra da ligação amida, perdendo assim, a capacidade de inibir a síntese da parede celular bacteriana. </a:t>
            </a:r>
            <a:r>
              <a:rPr lang="pt-BR" sz="1300" b="1">
                <a:solidFill>
                  <a:schemeClr val="dk1"/>
                </a:solidFill>
                <a:highlight>
                  <a:srgbClr val="FFFFFF"/>
                </a:highlight>
                <a:latin typeface="Calibri"/>
                <a:ea typeface="Calibri"/>
                <a:cs typeface="Calibri"/>
                <a:sym typeface="Calibri"/>
              </a:rPr>
              <a:t>Mutações nos genes de resistência aumentam o espectro de atividade das β-lactamases de amplo espectro (EBLS)</a:t>
            </a:r>
            <a:r>
              <a:rPr lang="pt-BR" sz="1300">
                <a:solidFill>
                  <a:schemeClr val="dk1"/>
                </a:solidFill>
                <a:highlight>
                  <a:srgbClr val="FFFFFF"/>
                </a:highlight>
                <a:latin typeface="Calibri"/>
                <a:ea typeface="Calibri"/>
                <a:cs typeface="Calibri"/>
                <a:sym typeface="Calibri"/>
              </a:rPr>
              <a:t>, sendo capazes de hidrolisar as cefalosporinas de amplo espectro, como a cefotaxima e ceftazidima, e os monobactâmicos.</a:t>
            </a:r>
            <a:endParaRPr sz="1300">
              <a:solidFill>
                <a:schemeClr val="dk1"/>
              </a:solidFill>
              <a:highlight>
                <a:srgbClr val="FFFFFF"/>
              </a:highlight>
              <a:latin typeface="Calibri"/>
              <a:ea typeface="Calibri"/>
              <a:cs typeface="Calibri"/>
              <a:sym typeface="Calibri"/>
            </a:endParaRPr>
          </a:p>
          <a:p>
            <a:pPr marL="0" lvl="0" indent="457200" algn="just" rtl="0">
              <a:lnSpc>
                <a:spcPct val="150000"/>
              </a:lnSpc>
              <a:spcBef>
                <a:spcPts val="0"/>
              </a:spcBef>
              <a:spcAft>
                <a:spcPts val="0"/>
              </a:spcAft>
              <a:buNone/>
            </a:pPr>
            <a:r>
              <a:rPr lang="pt-BR" sz="1300">
                <a:solidFill>
                  <a:schemeClr val="dk1"/>
                </a:solidFill>
                <a:highlight>
                  <a:srgbClr val="FFFFFF"/>
                </a:highlight>
                <a:latin typeface="Calibri"/>
                <a:ea typeface="Calibri"/>
                <a:cs typeface="Calibri"/>
                <a:sym typeface="Calibri"/>
              </a:rPr>
              <a:t> </a:t>
            </a:r>
            <a:r>
              <a:rPr lang="pt-BR" sz="1300">
                <a:solidFill>
                  <a:srgbClr val="000000"/>
                </a:solidFill>
                <a:highlight>
                  <a:srgbClr val="FEFDFA"/>
                </a:highlight>
                <a:latin typeface="Calibri"/>
                <a:ea typeface="Calibri"/>
                <a:cs typeface="Calibri"/>
                <a:sym typeface="Calibri"/>
              </a:rPr>
              <a:t>As espécies produtores de ESBL mais frequentemente encontradas são </a:t>
            </a:r>
            <a:r>
              <a:rPr lang="pt-BR" sz="1300" i="1">
                <a:solidFill>
                  <a:srgbClr val="000000"/>
                </a:solidFill>
                <a:highlight>
                  <a:srgbClr val="FEFDFA"/>
                </a:highlight>
                <a:latin typeface="Calibri"/>
                <a:ea typeface="Calibri"/>
                <a:cs typeface="Calibri"/>
                <a:sym typeface="Calibri"/>
              </a:rPr>
              <a:t>Escherichia coli </a:t>
            </a:r>
            <a:r>
              <a:rPr lang="pt-BR" sz="1300">
                <a:solidFill>
                  <a:srgbClr val="000000"/>
                </a:solidFill>
                <a:highlight>
                  <a:srgbClr val="FEFDFA"/>
                </a:highlight>
                <a:latin typeface="Calibri"/>
                <a:ea typeface="Calibri"/>
                <a:cs typeface="Calibri"/>
                <a:sym typeface="Calibri"/>
              </a:rPr>
              <a:t>e </a:t>
            </a:r>
            <a:r>
              <a:rPr lang="pt-BR" sz="1300" i="1">
                <a:solidFill>
                  <a:srgbClr val="000000"/>
                </a:solidFill>
                <a:highlight>
                  <a:srgbClr val="FEFDFA"/>
                </a:highlight>
                <a:latin typeface="Calibri"/>
                <a:ea typeface="Calibri"/>
                <a:cs typeface="Calibri"/>
                <a:sym typeface="Calibri"/>
              </a:rPr>
              <a:t>Klebsiella pneumoniae</a:t>
            </a:r>
            <a:r>
              <a:rPr lang="pt-BR" sz="1300">
                <a:solidFill>
                  <a:srgbClr val="000000"/>
                </a:solidFill>
                <a:highlight>
                  <a:srgbClr val="FEFDFA"/>
                </a:highlight>
                <a:latin typeface="Calibri"/>
                <a:ea typeface="Calibri"/>
                <a:cs typeface="Calibri"/>
                <a:sym typeface="Calibri"/>
              </a:rPr>
              <a:t>. No entanto, todas as outras espécies de </a:t>
            </a:r>
            <a:r>
              <a:rPr lang="pt-BR" sz="1300" i="1">
                <a:solidFill>
                  <a:srgbClr val="000000"/>
                </a:solidFill>
                <a:highlight>
                  <a:srgbClr val="FEFDFA"/>
                </a:highlight>
                <a:latin typeface="Calibri"/>
                <a:ea typeface="Calibri"/>
                <a:cs typeface="Calibri"/>
                <a:sym typeface="Calibri"/>
              </a:rPr>
              <a:t>Enterobacteriaceae </a:t>
            </a:r>
            <a:r>
              <a:rPr lang="pt-BR" sz="1300">
                <a:solidFill>
                  <a:srgbClr val="000000"/>
                </a:solidFill>
                <a:highlight>
                  <a:srgbClr val="FEFDFA"/>
                </a:highlight>
                <a:latin typeface="Calibri"/>
                <a:ea typeface="Calibri"/>
                <a:cs typeface="Calibri"/>
                <a:sym typeface="Calibri"/>
              </a:rPr>
              <a:t>clinicamente relevantes são também comumente produtoras de ESBL.</a:t>
            </a:r>
            <a:endParaRPr sz="1300">
              <a:solidFill>
                <a:srgbClr val="000000"/>
              </a:solidFill>
              <a:highlight>
                <a:srgbClr val="FFFFFF"/>
              </a:highlight>
              <a:latin typeface="Calibri"/>
              <a:ea typeface="Calibri"/>
              <a:cs typeface="Calibri"/>
              <a:sym typeface="Calibri"/>
            </a:endParaRPr>
          </a:p>
          <a:p>
            <a:pPr marL="0" lvl="0" indent="457200" algn="just" rtl="0">
              <a:lnSpc>
                <a:spcPct val="150000"/>
              </a:lnSpc>
              <a:spcBef>
                <a:spcPts val="0"/>
              </a:spcBef>
              <a:spcAft>
                <a:spcPts val="0"/>
              </a:spcAft>
              <a:buNone/>
            </a:pPr>
            <a:endParaRPr sz="1300">
              <a:solidFill>
                <a:srgbClr val="000000"/>
              </a:solidFill>
              <a:latin typeface="Calibri"/>
              <a:ea typeface="Calibri"/>
              <a:cs typeface="Calibri"/>
              <a:sym typeface="Calibri"/>
            </a:endParaRPr>
          </a:p>
          <a:p>
            <a:pPr marL="0" lvl="0" indent="457200" algn="just" rtl="0">
              <a:lnSpc>
                <a:spcPct val="150000"/>
              </a:lnSpc>
              <a:spcBef>
                <a:spcPts val="1600"/>
              </a:spcBef>
              <a:spcAft>
                <a:spcPts val="1600"/>
              </a:spcAft>
              <a:buNone/>
            </a:pPr>
            <a:endParaRPr sz="1300">
              <a:solidFill>
                <a:srgbClr val="000000"/>
              </a:solidFill>
              <a:latin typeface="Calibri"/>
              <a:ea typeface="Calibri"/>
              <a:cs typeface="Calibri"/>
              <a:sym typeface="Calibri"/>
            </a:endParaRPr>
          </a:p>
        </p:txBody>
      </p:sp>
      <p:pic>
        <p:nvPicPr>
          <p:cNvPr id="222" name="Google Shape;222;p32"/>
          <p:cNvPicPr preferRelativeResize="0"/>
          <p:nvPr/>
        </p:nvPicPr>
        <p:blipFill rotWithShape="1">
          <a:blip r:embed="rId3">
            <a:alphaModFix/>
          </a:blip>
          <a:srcRect b="36045"/>
          <a:stretch/>
        </p:blipFill>
        <p:spPr>
          <a:xfrm>
            <a:off x="2408487" y="3534275"/>
            <a:ext cx="4018225" cy="1148375"/>
          </a:xfrm>
          <a:prstGeom prst="rect">
            <a:avLst/>
          </a:prstGeom>
          <a:noFill/>
          <a:ln>
            <a:noFill/>
          </a:ln>
        </p:spPr>
      </p:pic>
      <p:sp>
        <p:nvSpPr>
          <p:cNvPr id="223" name="Google Shape;223;p32"/>
          <p:cNvSpPr txBox="1"/>
          <p:nvPr/>
        </p:nvSpPr>
        <p:spPr>
          <a:xfrm>
            <a:off x="786350" y="4682650"/>
            <a:ext cx="7359000" cy="5295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300"/>
              </a:spcAft>
              <a:buNone/>
            </a:pPr>
            <a:r>
              <a:rPr lang="pt-BR" sz="1000" i="1">
                <a:solidFill>
                  <a:srgbClr val="333333"/>
                </a:solidFill>
                <a:latin typeface="Calibri"/>
                <a:ea typeface="Calibri"/>
                <a:cs typeface="Calibri"/>
                <a:sym typeface="Calibri"/>
              </a:rPr>
              <a:t>SILVA, Ketrin Cristina da  and  LINCOPAN, Nilton. </a:t>
            </a:r>
            <a:r>
              <a:rPr lang="pt-BR" sz="1000" b="1" i="1">
                <a:solidFill>
                  <a:srgbClr val="333333"/>
                </a:solidFill>
                <a:latin typeface="Calibri"/>
                <a:ea typeface="Calibri"/>
                <a:cs typeface="Calibri"/>
                <a:sym typeface="Calibri"/>
              </a:rPr>
              <a:t>Epidemiologia das betalactamases de espectro estendido no Brasil: impacto clínico e implicações para o agronegócio.</a:t>
            </a:r>
            <a:r>
              <a:rPr lang="pt-BR" sz="1000" i="1">
                <a:solidFill>
                  <a:srgbClr val="333333"/>
                </a:solidFill>
                <a:latin typeface="Calibri"/>
                <a:ea typeface="Calibri"/>
                <a:cs typeface="Calibri"/>
                <a:sym typeface="Calibri"/>
              </a:rPr>
              <a:t> J. Bras. Patol. Med. Lab. 2012, vol.48, n.2, pp.91-99.</a:t>
            </a:r>
            <a:endParaRPr sz="1000" i="1">
              <a:solidFill>
                <a:srgbClr val="333333"/>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3"/>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endParaRPr/>
          </a:p>
          <a:p>
            <a:pPr marL="0" lvl="0" indent="457200" algn="l" rtl="0">
              <a:spcBef>
                <a:spcPts val="0"/>
              </a:spcBef>
              <a:spcAft>
                <a:spcPts val="0"/>
              </a:spcAft>
              <a:buClr>
                <a:schemeClr val="dk1"/>
              </a:buClr>
              <a:buSzPts val="1100"/>
              <a:buFont typeface="Arial"/>
              <a:buNone/>
            </a:pPr>
            <a:r>
              <a:rPr lang="pt-BR"/>
              <a:t>ENTEROBACTÉRIAS: </a:t>
            </a:r>
            <a:r>
              <a:rPr lang="pt-BR" i="1"/>
              <a:t>Escherichia</a:t>
            </a:r>
            <a:endParaRPr i="1"/>
          </a:p>
          <a:p>
            <a:pPr marL="0" lvl="0" indent="0" algn="l" rtl="0">
              <a:spcBef>
                <a:spcPts val="0"/>
              </a:spcBef>
              <a:spcAft>
                <a:spcPts val="0"/>
              </a:spcAft>
              <a:buNone/>
            </a:pPr>
            <a:endParaRPr/>
          </a:p>
        </p:txBody>
      </p:sp>
      <p:sp>
        <p:nvSpPr>
          <p:cNvPr id="229" name="Google Shape;229;p33"/>
          <p:cNvSpPr txBox="1">
            <a:spLocks noGrp="1"/>
          </p:cNvSpPr>
          <p:nvPr>
            <p:ph type="body" idx="1"/>
          </p:nvPr>
        </p:nvSpPr>
        <p:spPr>
          <a:xfrm>
            <a:off x="6900" y="13048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Font typeface="Calibri"/>
              <a:buChar char="●"/>
            </a:pPr>
            <a:r>
              <a:rPr lang="pt-BR" b="1">
                <a:solidFill>
                  <a:srgbClr val="000000"/>
                </a:solidFill>
                <a:latin typeface="Calibri"/>
                <a:ea typeface="Calibri"/>
                <a:cs typeface="Calibri"/>
                <a:sym typeface="Calibri"/>
              </a:rPr>
              <a:t>Importância Biotecnológica - “</a:t>
            </a:r>
            <a:r>
              <a:rPr lang="pt-BR" b="1" i="1">
                <a:solidFill>
                  <a:srgbClr val="000000"/>
                </a:solidFill>
                <a:latin typeface="Calibri"/>
                <a:ea typeface="Calibri"/>
                <a:cs typeface="Calibri"/>
                <a:sym typeface="Calibri"/>
              </a:rPr>
              <a:t>E. coli</a:t>
            </a:r>
            <a:r>
              <a:rPr lang="pt-BR" b="1">
                <a:solidFill>
                  <a:srgbClr val="000000"/>
                </a:solidFill>
                <a:latin typeface="Calibri"/>
                <a:ea typeface="Calibri"/>
                <a:cs typeface="Calibri"/>
                <a:sym typeface="Calibri"/>
              </a:rPr>
              <a:t> é o pet dos cientistas”</a:t>
            </a:r>
            <a:endParaRPr b="1">
              <a:solidFill>
                <a:srgbClr val="000000"/>
              </a:solidFill>
              <a:latin typeface="Calibri"/>
              <a:ea typeface="Calibri"/>
              <a:cs typeface="Calibri"/>
              <a:sym typeface="Calibri"/>
            </a:endParaRPr>
          </a:p>
          <a:p>
            <a:pPr marL="914400" lvl="1" indent="-317500" algn="l" rtl="0">
              <a:spcBef>
                <a:spcPts val="0"/>
              </a:spcBef>
              <a:spcAft>
                <a:spcPts val="0"/>
              </a:spcAft>
              <a:buClr>
                <a:srgbClr val="000000"/>
              </a:buClr>
              <a:buSzPts val="1400"/>
              <a:buFont typeface="Calibri"/>
              <a:buChar char="○"/>
            </a:pPr>
            <a:r>
              <a:rPr lang="pt-BR" sz="1500">
                <a:solidFill>
                  <a:srgbClr val="000000"/>
                </a:solidFill>
                <a:latin typeface="Calibri"/>
                <a:ea typeface="Calibri"/>
                <a:cs typeface="Calibri"/>
                <a:sym typeface="Calibri"/>
              </a:rPr>
              <a:t>Tornou-se a primeira escolha para a clonagem molecular (genoma e cultivo simples)</a:t>
            </a:r>
            <a:endParaRPr sz="1500">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Largamente usada na engenharia genética</a:t>
            </a:r>
            <a:endParaRPr sz="1500">
              <a:solidFill>
                <a:srgbClr val="000000"/>
              </a:solidFill>
              <a:latin typeface="Calibri"/>
              <a:ea typeface="Calibri"/>
              <a:cs typeface="Calibri"/>
              <a:sym typeface="Calibri"/>
            </a:endParaRPr>
          </a:p>
          <a:p>
            <a:pPr marL="914400" lvl="1" indent="-317500" algn="l" rtl="0">
              <a:spcBef>
                <a:spcPts val="0"/>
              </a:spcBef>
              <a:spcAft>
                <a:spcPts val="0"/>
              </a:spcAft>
              <a:buClr>
                <a:srgbClr val="000000"/>
              </a:buClr>
              <a:buSzPts val="1400"/>
              <a:buFont typeface="Calibri"/>
              <a:buChar char="○"/>
            </a:pPr>
            <a:r>
              <a:rPr lang="pt-BR" sz="1500">
                <a:solidFill>
                  <a:srgbClr val="000000"/>
                </a:solidFill>
                <a:latin typeface="Calibri"/>
                <a:ea typeface="Calibri"/>
                <a:cs typeface="Calibri"/>
                <a:sym typeface="Calibri"/>
              </a:rPr>
              <a:t>Atualmente é usada para a produção dos principais medicamentos recombinantes.</a:t>
            </a:r>
            <a:endParaRPr sz="1500">
              <a:solidFill>
                <a:srgbClr val="000000"/>
              </a:solidFill>
              <a:latin typeface="Calibri"/>
              <a:ea typeface="Calibri"/>
              <a:cs typeface="Calibri"/>
              <a:sym typeface="Calibri"/>
            </a:endParaRPr>
          </a:p>
          <a:p>
            <a:pPr marL="1371600" lvl="2" indent="-317500" algn="l" rtl="0">
              <a:spcBef>
                <a:spcPts val="0"/>
              </a:spcBef>
              <a:spcAft>
                <a:spcPts val="0"/>
              </a:spcAft>
              <a:buClr>
                <a:schemeClr val="dk1"/>
              </a:buClr>
              <a:buSzPts val="1400"/>
              <a:buFont typeface="Calibri"/>
              <a:buChar char="■"/>
            </a:pPr>
            <a:r>
              <a:rPr lang="pt-BR" sz="1500">
                <a:solidFill>
                  <a:schemeClr val="dk1"/>
                </a:solidFill>
                <a:latin typeface="Calibri"/>
                <a:ea typeface="Calibri"/>
                <a:cs typeface="Calibri"/>
                <a:sym typeface="Calibri"/>
              </a:rPr>
              <a:t>Hormônios de crescimento</a:t>
            </a:r>
            <a:endParaRPr sz="1500">
              <a:solidFill>
                <a:schemeClr val="dk1"/>
              </a:solidFill>
              <a:latin typeface="Calibri"/>
              <a:ea typeface="Calibri"/>
              <a:cs typeface="Calibri"/>
              <a:sym typeface="Calibri"/>
            </a:endParaRPr>
          </a:p>
          <a:p>
            <a:pPr marL="1371600" lvl="2" indent="-317500" algn="l" rtl="0">
              <a:spcBef>
                <a:spcPts val="0"/>
              </a:spcBef>
              <a:spcAft>
                <a:spcPts val="0"/>
              </a:spcAft>
              <a:buClr>
                <a:schemeClr val="dk1"/>
              </a:buClr>
              <a:buSzPts val="1400"/>
              <a:buFont typeface="Calibri"/>
              <a:buChar char="■"/>
            </a:pPr>
            <a:r>
              <a:rPr lang="pt-BR" sz="1500">
                <a:solidFill>
                  <a:schemeClr val="dk1"/>
                </a:solidFill>
                <a:latin typeface="Calibri"/>
                <a:ea typeface="Calibri"/>
                <a:cs typeface="Calibri"/>
                <a:sym typeface="Calibri"/>
              </a:rPr>
              <a:t>Vacinas</a:t>
            </a:r>
            <a:endParaRPr sz="1500">
              <a:solidFill>
                <a:schemeClr val="dk1"/>
              </a:solidFill>
              <a:latin typeface="Calibri"/>
              <a:ea typeface="Calibri"/>
              <a:cs typeface="Calibri"/>
              <a:sym typeface="Calibri"/>
            </a:endParaRPr>
          </a:p>
          <a:p>
            <a:pPr marL="1371600" lvl="2"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Insulina </a:t>
            </a:r>
            <a:endParaRPr sz="1500">
              <a:solidFill>
                <a:schemeClr val="dk1"/>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Potencial energético</a:t>
            </a:r>
            <a:endParaRPr sz="1500">
              <a:solidFill>
                <a:srgbClr val="000000"/>
              </a:solidFill>
              <a:latin typeface="Calibri"/>
              <a:ea typeface="Calibri"/>
              <a:cs typeface="Calibri"/>
              <a:sym typeface="Calibri"/>
            </a:endParaRPr>
          </a:p>
          <a:p>
            <a:pPr marL="1371600" marR="0" lvl="2" indent="-323850" algn="l" rtl="0">
              <a:lnSpc>
                <a:spcPct val="115000"/>
              </a:lnSpc>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Produção de combustível renovável.</a:t>
            </a:r>
            <a:endParaRPr sz="1500">
              <a:solidFill>
                <a:srgbClr val="000000"/>
              </a:solidFill>
              <a:latin typeface="Calibri"/>
              <a:ea typeface="Calibri"/>
              <a:cs typeface="Calibri"/>
              <a:sym typeface="Calibri"/>
            </a:endParaRPr>
          </a:p>
          <a:p>
            <a:pPr marL="1371600" marR="0" lvl="2" indent="-323850" algn="l" rtl="0">
              <a:lnSpc>
                <a:spcPct val="115000"/>
              </a:lnSpc>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Armazenamento de dados na área de bioinformática</a:t>
            </a:r>
            <a:r>
              <a:rPr lang="pt-BR" sz="1400">
                <a:solidFill>
                  <a:srgbClr val="000000"/>
                </a:solidFill>
              </a:rPr>
              <a:t>.</a:t>
            </a:r>
            <a:endParaRPr sz="1400">
              <a:solidFill>
                <a:srgbClr val="000000"/>
              </a:solidFill>
            </a:endParaRPr>
          </a:p>
          <a:p>
            <a:pPr marL="0" marR="0" lvl="0" indent="0" algn="l" rtl="0">
              <a:lnSpc>
                <a:spcPct val="115000"/>
              </a:lnSpc>
              <a:spcBef>
                <a:spcPts val="1600"/>
              </a:spcBef>
              <a:spcAft>
                <a:spcPts val="1600"/>
              </a:spcAft>
              <a:buNone/>
            </a:pPr>
            <a:endParaRPr>
              <a:solidFill>
                <a:srgbClr val="000000"/>
              </a:solidFill>
            </a:endParaRPr>
          </a:p>
        </p:txBody>
      </p:sp>
      <p:pic>
        <p:nvPicPr>
          <p:cNvPr id="230" name="Google Shape;230;p33"/>
          <p:cNvPicPr preferRelativeResize="0"/>
          <p:nvPr/>
        </p:nvPicPr>
        <p:blipFill>
          <a:blip r:embed="rId3">
            <a:alphaModFix/>
          </a:blip>
          <a:stretch>
            <a:fillRect/>
          </a:stretch>
        </p:blipFill>
        <p:spPr>
          <a:xfrm>
            <a:off x="5672450" y="2477850"/>
            <a:ext cx="3365150" cy="22434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4"/>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ENTEROBACTÉRIAS: </a:t>
            </a:r>
            <a:r>
              <a:rPr lang="pt-BR" i="1"/>
              <a:t>Salmonella</a:t>
            </a:r>
            <a:endParaRPr i="1"/>
          </a:p>
        </p:txBody>
      </p:sp>
      <p:sp>
        <p:nvSpPr>
          <p:cNvPr id="236" name="Google Shape;236;p34"/>
          <p:cNvSpPr txBox="1">
            <a:spLocks noGrp="1"/>
          </p:cNvSpPr>
          <p:nvPr>
            <p:ph type="body" idx="1"/>
          </p:nvPr>
        </p:nvSpPr>
        <p:spPr>
          <a:xfrm>
            <a:off x="107625" y="1412100"/>
            <a:ext cx="5035800" cy="3731400"/>
          </a:xfrm>
          <a:prstGeom prst="rect">
            <a:avLst/>
          </a:prstGeom>
        </p:spPr>
        <p:txBody>
          <a:bodyPr spcFirstLastPara="1" wrap="square" lIns="91425" tIns="91425" rIns="91425" bIns="91425" anchor="t" anchorCtr="0">
            <a:noAutofit/>
          </a:bodyPr>
          <a:lstStyle/>
          <a:p>
            <a:pPr marL="457200" marR="0" lvl="0" indent="-323850" algn="l" rtl="0">
              <a:lnSpc>
                <a:spcPct val="115000"/>
              </a:lnSpc>
              <a:spcBef>
                <a:spcPts val="0"/>
              </a:spcBef>
              <a:spcAft>
                <a:spcPts val="0"/>
              </a:spcAft>
              <a:buClr>
                <a:srgbClr val="000000"/>
              </a:buClr>
              <a:buSzPts val="1500"/>
              <a:buFont typeface="Calibri"/>
              <a:buChar char="●"/>
            </a:pPr>
            <a:r>
              <a:rPr lang="pt-BR" sz="1500">
                <a:solidFill>
                  <a:schemeClr val="dk1"/>
                </a:solidFill>
                <a:latin typeface="Calibri"/>
                <a:ea typeface="Calibri"/>
                <a:cs typeface="Calibri"/>
                <a:sym typeface="Calibri"/>
              </a:rPr>
              <a:t>São bacilos móveis, fermentadores de glicose e manose. Não fermentam nem lactose nem sacarose. </a:t>
            </a:r>
            <a:endParaRPr sz="1500">
              <a:solidFill>
                <a:schemeClr val="dk1"/>
              </a:solidFill>
              <a:latin typeface="Calibri"/>
              <a:ea typeface="Calibri"/>
              <a:cs typeface="Calibri"/>
              <a:sym typeface="Calibri"/>
            </a:endParaRPr>
          </a:p>
          <a:p>
            <a:pPr marL="457200" marR="0" lvl="0" indent="-323850" algn="l" rtl="0">
              <a:lnSpc>
                <a:spcPct val="115000"/>
              </a:lnSpc>
              <a:spcBef>
                <a:spcPts val="0"/>
              </a:spcBef>
              <a:spcAft>
                <a:spcPts val="0"/>
              </a:spcAft>
              <a:buClr>
                <a:srgbClr val="000000"/>
              </a:buClr>
              <a:buSzPts val="1500"/>
              <a:buFont typeface="Calibri"/>
              <a:buChar char="●"/>
            </a:pPr>
            <a:r>
              <a:rPr lang="pt-BR" sz="1500">
                <a:solidFill>
                  <a:schemeClr val="dk1"/>
                </a:solidFill>
                <a:latin typeface="Calibri"/>
                <a:ea typeface="Calibri"/>
                <a:cs typeface="Calibri"/>
                <a:sym typeface="Calibri"/>
              </a:rPr>
              <a:t>Produção de H</a:t>
            </a:r>
            <a:r>
              <a:rPr lang="pt-BR" sz="1500" baseline="-25000">
                <a:solidFill>
                  <a:schemeClr val="dk1"/>
                </a:solidFill>
                <a:latin typeface="Calibri"/>
                <a:ea typeface="Calibri"/>
                <a:cs typeface="Calibri"/>
                <a:sym typeface="Calibri"/>
              </a:rPr>
              <a:t>2</a:t>
            </a:r>
            <a:r>
              <a:rPr lang="pt-BR" sz="1500">
                <a:solidFill>
                  <a:schemeClr val="dk1"/>
                </a:solidFill>
                <a:latin typeface="Calibri"/>
                <a:ea typeface="Calibri"/>
                <a:cs typeface="Calibri"/>
                <a:sym typeface="Calibri"/>
              </a:rPr>
              <a:t>S</a:t>
            </a:r>
            <a:endParaRPr sz="1500">
              <a:solidFill>
                <a:schemeClr val="dk1"/>
              </a:solidFill>
              <a:latin typeface="Calibri"/>
              <a:ea typeface="Calibri"/>
              <a:cs typeface="Calibri"/>
              <a:sym typeface="Calibri"/>
            </a:endParaRPr>
          </a:p>
          <a:p>
            <a:pPr marL="457200" marR="0" lvl="0" indent="-323850" algn="l" rtl="0">
              <a:lnSpc>
                <a:spcPct val="115000"/>
              </a:lnSpc>
              <a:spcBef>
                <a:spcPts val="0"/>
              </a:spcBef>
              <a:spcAft>
                <a:spcPts val="0"/>
              </a:spcAft>
              <a:buClr>
                <a:srgbClr val="000000"/>
              </a:buClr>
              <a:buSzPts val="1500"/>
              <a:buFont typeface="Calibri"/>
              <a:buChar char="●"/>
            </a:pPr>
            <a:r>
              <a:rPr lang="pt-BR" sz="1500">
                <a:solidFill>
                  <a:schemeClr val="dk1"/>
                </a:solidFill>
                <a:latin typeface="Calibri"/>
                <a:ea typeface="Calibri"/>
                <a:cs typeface="Calibri"/>
                <a:sym typeface="Calibri"/>
              </a:rPr>
              <a:t>Patogênicas para humanos e animais quando ingeridas. </a:t>
            </a:r>
            <a:endParaRPr sz="1500">
              <a:solidFill>
                <a:schemeClr val="dk1"/>
              </a:solidFill>
              <a:latin typeface="Calibri"/>
              <a:ea typeface="Calibri"/>
              <a:cs typeface="Calibri"/>
              <a:sym typeface="Calibri"/>
            </a:endParaRPr>
          </a:p>
          <a:p>
            <a:pPr marL="457200" marR="0" lvl="0" indent="-323850" algn="l" rtl="0">
              <a:lnSpc>
                <a:spcPct val="115000"/>
              </a:lnSpc>
              <a:spcBef>
                <a:spcPts val="0"/>
              </a:spcBef>
              <a:spcAft>
                <a:spcPts val="0"/>
              </a:spcAft>
              <a:buClr>
                <a:srgbClr val="000000"/>
              </a:buClr>
              <a:buSzPts val="1500"/>
              <a:buFont typeface="Calibri"/>
              <a:buChar char="●"/>
            </a:pPr>
            <a:r>
              <a:rPr lang="pt-BR" sz="1500">
                <a:solidFill>
                  <a:schemeClr val="dk1"/>
                </a:solidFill>
                <a:latin typeface="Calibri"/>
                <a:ea typeface="Calibri"/>
                <a:cs typeface="Calibri"/>
                <a:sym typeface="Calibri"/>
              </a:rPr>
              <a:t>Crescem bem em meios de cultura simples. </a:t>
            </a:r>
            <a:endParaRPr sz="1500">
              <a:solidFill>
                <a:schemeClr val="dk1"/>
              </a:solidFill>
              <a:latin typeface="Calibri"/>
              <a:ea typeface="Calibri"/>
              <a:cs typeface="Calibri"/>
              <a:sym typeface="Calibri"/>
            </a:endParaRPr>
          </a:p>
        </p:txBody>
      </p:sp>
      <p:pic>
        <p:nvPicPr>
          <p:cNvPr id="237" name="Google Shape;237;p34" descr="Resultado de imagem para Salmonella"/>
          <p:cNvPicPr preferRelativeResize="0"/>
          <p:nvPr/>
        </p:nvPicPr>
        <p:blipFill>
          <a:blip r:embed="rId3">
            <a:alphaModFix/>
          </a:blip>
          <a:stretch>
            <a:fillRect/>
          </a:stretch>
        </p:blipFill>
        <p:spPr>
          <a:xfrm>
            <a:off x="6086925" y="1200949"/>
            <a:ext cx="2888225" cy="2098150"/>
          </a:xfrm>
          <a:prstGeom prst="rect">
            <a:avLst/>
          </a:prstGeom>
          <a:noFill/>
          <a:ln>
            <a:noFill/>
          </a:ln>
        </p:spPr>
      </p:pic>
      <p:pic>
        <p:nvPicPr>
          <p:cNvPr id="238" name="Google Shape;238;p34" descr="Resultado de imagem para Salmonella"/>
          <p:cNvPicPr preferRelativeResize="0"/>
          <p:nvPr/>
        </p:nvPicPr>
        <p:blipFill>
          <a:blip r:embed="rId4">
            <a:alphaModFix/>
          </a:blip>
          <a:stretch>
            <a:fillRect/>
          </a:stretch>
        </p:blipFill>
        <p:spPr>
          <a:xfrm>
            <a:off x="5567025" y="3000200"/>
            <a:ext cx="3409450" cy="19474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5"/>
          <p:cNvSpPr txBox="1"/>
          <p:nvPr/>
        </p:nvSpPr>
        <p:spPr>
          <a:xfrm>
            <a:off x="671750" y="2409919"/>
            <a:ext cx="1985400" cy="6699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400">
                <a:solidFill>
                  <a:srgbClr val="C70278"/>
                </a:solidFill>
                <a:latin typeface="Calibri"/>
                <a:ea typeface="Calibri"/>
                <a:cs typeface="Calibri"/>
                <a:sym typeface="Calibri"/>
              </a:rPr>
              <a:t>Espécie </a:t>
            </a:r>
            <a:endParaRPr sz="2400">
              <a:solidFill>
                <a:srgbClr val="C70278"/>
              </a:solidFill>
              <a:latin typeface="Calibri"/>
              <a:ea typeface="Calibri"/>
              <a:cs typeface="Calibri"/>
              <a:sym typeface="Calibri"/>
            </a:endParaRPr>
          </a:p>
          <a:p>
            <a:pPr marL="0" lvl="0" indent="0" algn="ctr" rtl="0">
              <a:spcBef>
                <a:spcPts val="0"/>
              </a:spcBef>
              <a:spcAft>
                <a:spcPts val="0"/>
              </a:spcAft>
              <a:buNone/>
            </a:pPr>
            <a:r>
              <a:rPr lang="pt-BR" sz="2400" i="1">
                <a:solidFill>
                  <a:srgbClr val="C70278"/>
                </a:solidFill>
                <a:latin typeface="Calibri"/>
                <a:ea typeface="Calibri"/>
                <a:cs typeface="Calibri"/>
                <a:sym typeface="Calibri"/>
              </a:rPr>
              <a:t>S. enterica</a:t>
            </a:r>
            <a:endParaRPr sz="2400" i="1">
              <a:solidFill>
                <a:srgbClr val="C70278"/>
              </a:solidFill>
              <a:latin typeface="Calibri"/>
              <a:ea typeface="Calibri"/>
              <a:cs typeface="Calibri"/>
              <a:sym typeface="Calibri"/>
            </a:endParaRPr>
          </a:p>
        </p:txBody>
      </p:sp>
      <p:sp>
        <p:nvSpPr>
          <p:cNvPr id="244" name="Google Shape;244;p35"/>
          <p:cNvSpPr txBox="1"/>
          <p:nvPr/>
        </p:nvSpPr>
        <p:spPr>
          <a:xfrm>
            <a:off x="671750" y="1380261"/>
            <a:ext cx="1985400" cy="6699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400">
                <a:solidFill>
                  <a:srgbClr val="C70278"/>
                </a:solidFill>
                <a:latin typeface="Calibri"/>
                <a:ea typeface="Calibri"/>
                <a:cs typeface="Calibri"/>
                <a:sym typeface="Calibri"/>
              </a:rPr>
              <a:t>Espécie </a:t>
            </a:r>
            <a:endParaRPr sz="2400">
              <a:solidFill>
                <a:srgbClr val="C70278"/>
              </a:solidFill>
              <a:latin typeface="Calibri"/>
              <a:ea typeface="Calibri"/>
              <a:cs typeface="Calibri"/>
              <a:sym typeface="Calibri"/>
            </a:endParaRPr>
          </a:p>
          <a:p>
            <a:pPr marL="0" lvl="0" indent="0" algn="ctr" rtl="0">
              <a:spcBef>
                <a:spcPts val="0"/>
              </a:spcBef>
              <a:spcAft>
                <a:spcPts val="0"/>
              </a:spcAft>
              <a:buNone/>
            </a:pPr>
            <a:r>
              <a:rPr lang="pt-BR" sz="2400" i="1">
                <a:solidFill>
                  <a:srgbClr val="C70278"/>
                </a:solidFill>
                <a:latin typeface="Calibri"/>
                <a:ea typeface="Calibri"/>
                <a:cs typeface="Calibri"/>
                <a:sym typeface="Calibri"/>
              </a:rPr>
              <a:t>S. bongori</a:t>
            </a:r>
            <a:endParaRPr sz="2400" i="1">
              <a:solidFill>
                <a:srgbClr val="C70278"/>
              </a:solidFill>
              <a:latin typeface="Calibri"/>
              <a:ea typeface="Calibri"/>
              <a:cs typeface="Calibri"/>
              <a:sym typeface="Calibri"/>
            </a:endParaRPr>
          </a:p>
        </p:txBody>
      </p:sp>
      <p:cxnSp>
        <p:nvCxnSpPr>
          <p:cNvPr id="245" name="Google Shape;245;p35"/>
          <p:cNvCxnSpPr/>
          <p:nvPr/>
        </p:nvCxnSpPr>
        <p:spPr>
          <a:xfrm>
            <a:off x="2701628" y="2727820"/>
            <a:ext cx="646800" cy="600"/>
          </a:xfrm>
          <a:prstGeom prst="straightConnector1">
            <a:avLst/>
          </a:prstGeom>
          <a:noFill/>
          <a:ln w="19050" cap="flat" cmpd="sng">
            <a:solidFill>
              <a:schemeClr val="dk2"/>
            </a:solidFill>
            <a:prstDash val="solid"/>
            <a:round/>
            <a:headEnd type="none" w="med" len="med"/>
            <a:tailEnd type="triangle" w="med" len="med"/>
          </a:ln>
        </p:spPr>
      </p:cxnSp>
      <p:sp>
        <p:nvSpPr>
          <p:cNvPr id="246" name="Google Shape;246;p35"/>
          <p:cNvSpPr txBox="1"/>
          <p:nvPr/>
        </p:nvSpPr>
        <p:spPr>
          <a:xfrm>
            <a:off x="3393375" y="2391873"/>
            <a:ext cx="1985400" cy="6699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400">
                <a:solidFill>
                  <a:srgbClr val="C70278"/>
                </a:solidFill>
                <a:latin typeface="Calibri"/>
                <a:ea typeface="Calibri"/>
                <a:cs typeface="Calibri"/>
                <a:sym typeface="Calibri"/>
              </a:rPr>
              <a:t>Subespécie I entérica</a:t>
            </a:r>
            <a:endParaRPr sz="2400">
              <a:solidFill>
                <a:srgbClr val="C70278"/>
              </a:solidFill>
              <a:latin typeface="Calibri"/>
              <a:ea typeface="Calibri"/>
              <a:cs typeface="Calibri"/>
              <a:sym typeface="Calibri"/>
            </a:endParaRPr>
          </a:p>
        </p:txBody>
      </p:sp>
      <p:sp>
        <p:nvSpPr>
          <p:cNvPr id="247" name="Google Shape;247;p35"/>
          <p:cNvSpPr txBox="1"/>
          <p:nvPr/>
        </p:nvSpPr>
        <p:spPr>
          <a:xfrm>
            <a:off x="6795047" y="1309243"/>
            <a:ext cx="1985400" cy="4164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400" i="1">
                <a:solidFill>
                  <a:srgbClr val="C70278"/>
                </a:solidFill>
                <a:latin typeface="Calibri"/>
                <a:ea typeface="Calibri"/>
                <a:cs typeface="Calibri"/>
                <a:sym typeface="Calibri"/>
              </a:rPr>
              <a:t>paratyphi A</a:t>
            </a:r>
            <a:endParaRPr sz="2400" i="1">
              <a:solidFill>
                <a:srgbClr val="C70278"/>
              </a:solidFill>
              <a:latin typeface="Calibri"/>
              <a:ea typeface="Calibri"/>
              <a:cs typeface="Calibri"/>
              <a:sym typeface="Calibri"/>
            </a:endParaRPr>
          </a:p>
        </p:txBody>
      </p:sp>
      <p:sp>
        <p:nvSpPr>
          <p:cNvPr id="248" name="Google Shape;248;p35"/>
          <p:cNvSpPr txBox="1"/>
          <p:nvPr/>
        </p:nvSpPr>
        <p:spPr>
          <a:xfrm>
            <a:off x="6795047" y="1993601"/>
            <a:ext cx="1985400" cy="4164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400" i="1">
                <a:solidFill>
                  <a:srgbClr val="C70278"/>
                </a:solidFill>
                <a:latin typeface="Calibri"/>
                <a:ea typeface="Calibri"/>
                <a:cs typeface="Calibri"/>
                <a:sym typeface="Calibri"/>
              </a:rPr>
              <a:t>paratyphi B</a:t>
            </a:r>
            <a:endParaRPr sz="2400" i="1">
              <a:solidFill>
                <a:srgbClr val="C70278"/>
              </a:solidFill>
              <a:latin typeface="Calibri"/>
              <a:ea typeface="Calibri"/>
              <a:cs typeface="Calibri"/>
              <a:sym typeface="Calibri"/>
            </a:endParaRPr>
          </a:p>
        </p:txBody>
      </p:sp>
      <p:sp>
        <p:nvSpPr>
          <p:cNvPr id="249" name="Google Shape;249;p35"/>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ENTEROBACTÉRIAS: </a:t>
            </a:r>
            <a:r>
              <a:rPr lang="pt-BR" i="1"/>
              <a:t>Salmonella</a:t>
            </a:r>
            <a:endParaRPr i="1"/>
          </a:p>
        </p:txBody>
      </p:sp>
      <p:sp>
        <p:nvSpPr>
          <p:cNvPr id="250" name="Google Shape;250;p35"/>
          <p:cNvSpPr txBox="1"/>
          <p:nvPr/>
        </p:nvSpPr>
        <p:spPr>
          <a:xfrm>
            <a:off x="6795047" y="2703774"/>
            <a:ext cx="1985400" cy="4164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400" i="1">
                <a:solidFill>
                  <a:srgbClr val="C70278"/>
                </a:solidFill>
                <a:latin typeface="Calibri"/>
                <a:ea typeface="Calibri"/>
                <a:cs typeface="Calibri"/>
                <a:sym typeface="Calibri"/>
              </a:rPr>
              <a:t>choleraesuis</a:t>
            </a:r>
            <a:endParaRPr sz="2400" i="1">
              <a:solidFill>
                <a:srgbClr val="C70278"/>
              </a:solidFill>
              <a:latin typeface="Calibri"/>
              <a:ea typeface="Calibri"/>
              <a:cs typeface="Calibri"/>
              <a:sym typeface="Calibri"/>
            </a:endParaRPr>
          </a:p>
        </p:txBody>
      </p:sp>
      <p:sp>
        <p:nvSpPr>
          <p:cNvPr id="251" name="Google Shape;251;p35"/>
          <p:cNvSpPr txBox="1"/>
          <p:nvPr/>
        </p:nvSpPr>
        <p:spPr>
          <a:xfrm>
            <a:off x="6795047" y="3413947"/>
            <a:ext cx="1985400" cy="4164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400" i="1">
                <a:solidFill>
                  <a:srgbClr val="C70278"/>
                </a:solidFill>
                <a:latin typeface="Calibri"/>
                <a:ea typeface="Calibri"/>
                <a:cs typeface="Calibri"/>
                <a:sym typeface="Calibri"/>
              </a:rPr>
              <a:t>typhi</a:t>
            </a:r>
            <a:endParaRPr sz="2400" i="1">
              <a:solidFill>
                <a:srgbClr val="C70278"/>
              </a:solidFill>
              <a:latin typeface="Calibri"/>
              <a:ea typeface="Calibri"/>
              <a:cs typeface="Calibri"/>
              <a:sym typeface="Calibri"/>
            </a:endParaRPr>
          </a:p>
        </p:txBody>
      </p:sp>
      <p:sp>
        <p:nvSpPr>
          <p:cNvPr id="252" name="Google Shape;252;p35"/>
          <p:cNvSpPr/>
          <p:nvPr/>
        </p:nvSpPr>
        <p:spPr>
          <a:xfrm>
            <a:off x="6453232" y="1190625"/>
            <a:ext cx="171000" cy="2784000"/>
          </a:xfrm>
          <a:prstGeom prst="leftBrace">
            <a:avLst>
              <a:gd name="adj1" fmla="val 8333"/>
              <a:gd name="adj2" fmla="val 54347"/>
            </a:avLst>
          </a:prstGeom>
          <a:noFill/>
          <a:ln w="952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3" name="Google Shape;253;p35"/>
          <p:cNvCxnSpPr/>
          <p:nvPr/>
        </p:nvCxnSpPr>
        <p:spPr>
          <a:xfrm rot="10800000" flipH="1">
            <a:off x="5455482" y="2678176"/>
            <a:ext cx="864600" cy="10500"/>
          </a:xfrm>
          <a:prstGeom prst="straightConnector1">
            <a:avLst/>
          </a:prstGeom>
          <a:noFill/>
          <a:ln w="19050" cap="flat" cmpd="sng">
            <a:solidFill>
              <a:schemeClr val="dk2"/>
            </a:solidFill>
            <a:prstDash val="solid"/>
            <a:round/>
            <a:headEnd type="none" w="med" len="med"/>
            <a:tailEnd type="triangle" w="med" len="med"/>
          </a:ln>
        </p:spPr>
      </p:cxnSp>
      <p:pic>
        <p:nvPicPr>
          <p:cNvPr id="254" name="Google Shape;254;p35"/>
          <p:cNvPicPr preferRelativeResize="0"/>
          <p:nvPr/>
        </p:nvPicPr>
        <p:blipFill>
          <a:blip r:embed="rId3">
            <a:alphaModFix/>
          </a:blip>
          <a:stretch>
            <a:fillRect/>
          </a:stretch>
        </p:blipFill>
        <p:spPr>
          <a:xfrm>
            <a:off x="367675" y="3177860"/>
            <a:ext cx="3129083" cy="1852215"/>
          </a:xfrm>
          <a:prstGeom prst="rect">
            <a:avLst/>
          </a:prstGeom>
          <a:noFill/>
          <a:ln>
            <a:noFill/>
          </a:ln>
        </p:spPr>
      </p:pic>
      <p:sp>
        <p:nvSpPr>
          <p:cNvPr id="255" name="Google Shape;255;p35"/>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6"/>
          <p:cNvSpPr txBox="1">
            <a:spLocks noGrp="1"/>
          </p:cNvSpPr>
          <p:nvPr>
            <p:ph type="body" idx="1"/>
          </p:nvPr>
        </p:nvSpPr>
        <p:spPr>
          <a:xfrm>
            <a:off x="311700" y="1304875"/>
            <a:ext cx="8520600" cy="34164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rgbClr val="000000"/>
              </a:buClr>
              <a:buSzPts val="1500"/>
              <a:buFont typeface="Calibri"/>
              <a:buChar char="●"/>
            </a:pPr>
            <a:r>
              <a:rPr lang="pt-BR" sz="1500" b="1">
                <a:solidFill>
                  <a:srgbClr val="000000"/>
                </a:solidFill>
                <a:latin typeface="Calibri"/>
                <a:ea typeface="Calibri"/>
                <a:cs typeface="Calibri"/>
                <a:sym typeface="Calibri"/>
              </a:rPr>
              <a:t>Virulência:</a:t>
            </a:r>
            <a:endParaRPr sz="1500" b="1">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Merriweather"/>
              <a:buChar char="○"/>
            </a:pPr>
            <a:r>
              <a:rPr lang="pt-BR" sz="1500" b="1">
                <a:solidFill>
                  <a:srgbClr val="000000"/>
                </a:solidFill>
                <a:latin typeface="Calibri"/>
                <a:ea typeface="Calibri"/>
                <a:cs typeface="Calibri"/>
                <a:sym typeface="Calibri"/>
              </a:rPr>
              <a:t>Adesão: </a:t>
            </a:r>
            <a:r>
              <a:rPr lang="pt-BR" sz="1500">
                <a:solidFill>
                  <a:srgbClr val="000000"/>
                </a:solidFill>
                <a:latin typeface="Calibri"/>
                <a:ea typeface="Calibri"/>
                <a:cs typeface="Calibri"/>
                <a:sym typeface="Calibri"/>
              </a:rPr>
              <a:t>Adesinas do tipo fimbriais. Reconhecimento da superfície das células do hospedeiro </a:t>
            </a:r>
            <a:endParaRPr sz="1500">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Merriweather"/>
              <a:buChar char="○"/>
            </a:pPr>
            <a:r>
              <a:rPr lang="pt-BR" sz="1500" b="1">
                <a:solidFill>
                  <a:srgbClr val="000000"/>
                </a:solidFill>
                <a:latin typeface="Calibri"/>
                <a:ea typeface="Calibri"/>
                <a:cs typeface="Calibri"/>
                <a:sym typeface="Calibri"/>
              </a:rPr>
              <a:t>Invasão:</a:t>
            </a:r>
            <a:r>
              <a:rPr lang="pt-BR" sz="1500">
                <a:solidFill>
                  <a:srgbClr val="000000"/>
                </a:solidFill>
                <a:latin typeface="Calibri"/>
                <a:ea typeface="Calibri"/>
                <a:cs typeface="Calibri"/>
                <a:sym typeface="Calibri"/>
              </a:rPr>
              <a:t> Sistema de Secreção do Tipo III (SSTIII). Genes Inv.</a:t>
            </a:r>
            <a:endParaRPr sz="1500">
              <a:solidFill>
                <a:srgbClr val="000000"/>
              </a:solidFill>
              <a:latin typeface="Calibri"/>
              <a:ea typeface="Calibri"/>
              <a:cs typeface="Calibri"/>
              <a:sym typeface="Calibri"/>
            </a:endParaRPr>
          </a:p>
          <a:p>
            <a:pPr marL="1371600" lvl="2"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Liberação de proteínas da bactéria para a célula hospedeira. </a:t>
            </a:r>
            <a:endParaRPr sz="1500">
              <a:solidFill>
                <a:srgbClr val="000000"/>
              </a:solidFill>
              <a:latin typeface="Calibri"/>
              <a:ea typeface="Calibri"/>
              <a:cs typeface="Calibri"/>
              <a:sym typeface="Calibri"/>
            </a:endParaRPr>
          </a:p>
          <a:p>
            <a:pPr marL="1371600" lvl="2"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Alteração do citoesqueleto</a:t>
            </a:r>
            <a:endParaRPr sz="1500">
              <a:solidFill>
                <a:srgbClr val="000000"/>
              </a:solidFill>
              <a:latin typeface="Calibri"/>
              <a:ea typeface="Calibri"/>
              <a:cs typeface="Calibri"/>
              <a:sym typeface="Calibri"/>
            </a:endParaRPr>
          </a:p>
          <a:p>
            <a:pPr marL="1371600" lvl="2"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Fagocitose forçada</a:t>
            </a:r>
            <a:endParaRPr sz="1500">
              <a:solidFill>
                <a:srgbClr val="000000"/>
              </a:solidFill>
              <a:latin typeface="Calibri"/>
              <a:ea typeface="Calibri"/>
              <a:cs typeface="Calibri"/>
              <a:sym typeface="Calibri"/>
            </a:endParaRPr>
          </a:p>
          <a:p>
            <a:pPr marL="1371600" lvl="2"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Rearranjo de actina. </a:t>
            </a:r>
            <a:endParaRPr sz="1500">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Podem ser fagocitados por macrófagos e, por SSTIII libera proteínas que favorecem sua sobrevivência dentro deste. Permite movimentação para o fígado e baço.</a:t>
            </a:r>
            <a:endParaRPr sz="1500">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b="1">
                <a:solidFill>
                  <a:srgbClr val="000000"/>
                </a:solidFill>
                <a:latin typeface="Calibri"/>
                <a:ea typeface="Calibri"/>
                <a:cs typeface="Calibri"/>
                <a:sym typeface="Calibri"/>
              </a:rPr>
              <a:t>Infecção sistêmica </a:t>
            </a:r>
            <a:endParaRPr sz="1500" b="1">
              <a:solidFill>
                <a:srgbClr val="000000"/>
              </a:solidFill>
              <a:latin typeface="Calibri"/>
              <a:ea typeface="Calibri"/>
              <a:cs typeface="Calibri"/>
              <a:sym typeface="Calibri"/>
            </a:endParaRPr>
          </a:p>
          <a:p>
            <a:pPr marL="1371600" lvl="0" indent="0" algn="l" rtl="0">
              <a:spcBef>
                <a:spcPts val="1600"/>
              </a:spcBef>
              <a:spcAft>
                <a:spcPts val="0"/>
              </a:spcAft>
              <a:buNone/>
            </a:pPr>
            <a:endParaRPr>
              <a:solidFill>
                <a:srgbClr val="000000"/>
              </a:solidFill>
              <a:latin typeface="Merriweather"/>
              <a:ea typeface="Merriweather"/>
              <a:cs typeface="Merriweather"/>
              <a:sym typeface="Merriweather"/>
            </a:endParaRPr>
          </a:p>
          <a:p>
            <a:pPr marL="0" lvl="0" indent="0" algn="l" rtl="0">
              <a:spcBef>
                <a:spcPts val="1600"/>
              </a:spcBef>
              <a:spcAft>
                <a:spcPts val="1600"/>
              </a:spcAft>
              <a:buNone/>
            </a:pPr>
            <a:r>
              <a:rPr lang="pt-BR">
                <a:solidFill>
                  <a:srgbClr val="000000"/>
                </a:solidFill>
                <a:latin typeface="Merriweather"/>
                <a:ea typeface="Merriweather"/>
                <a:cs typeface="Merriweather"/>
                <a:sym typeface="Merriweather"/>
              </a:rPr>
              <a:t> </a:t>
            </a:r>
            <a:endParaRPr>
              <a:solidFill>
                <a:srgbClr val="000000"/>
              </a:solidFill>
              <a:latin typeface="Merriweather"/>
              <a:ea typeface="Merriweather"/>
              <a:cs typeface="Merriweather"/>
              <a:sym typeface="Merriweather"/>
            </a:endParaRPr>
          </a:p>
        </p:txBody>
      </p:sp>
      <p:sp>
        <p:nvSpPr>
          <p:cNvPr id="261" name="Google Shape;261;p36"/>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ENTEROBACTÉRIAS: </a:t>
            </a:r>
            <a:r>
              <a:rPr lang="pt-BR" i="1"/>
              <a:t>Salmonella</a:t>
            </a:r>
            <a:endParaRPr i="1"/>
          </a:p>
        </p:txBody>
      </p:sp>
      <p:pic>
        <p:nvPicPr>
          <p:cNvPr id="262" name="Google Shape;262;p36" descr="Resultado de imagem para memes inteligente"/>
          <p:cNvPicPr preferRelativeResize="0"/>
          <p:nvPr/>
        </p:nvPicPr>
        <p:blipFill rotWithShape="1">
          <a:blip r:embed="rId3">
            <a:alphaModFix/>
          </a:blip>
          <a:srcRect t="25705" r="30118"/>
          <a:stretch/>
        </p:blipFill>
        <p:spPr>
          <a:xfrm>
            <a:off x="7039575" y="3621175"/>
            <a:ext cx="1734476" cy="13071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37" descr="Resultado de imagem para SSTIII salmonella"/>
          <p:cNvPicPr preferRelativeResize="0"/>
          <p:nvPr/>
        </p:nvPicPr>
        <p:blipFill>
          <a:blip r:embed="rId3">
            <a:alphaModFix/>
          </a:blip>
          <a:stretch>
            <a:fillRect/>
          </a:stretch>
        </p:blipFill>
        <p:spPr>
          <a:xfrm>
            <a:off x="310050" y="1412875"/>
            <a:ext cx="3799550" cy="3166292"/>
          </a:xfrm>
          <a:prstGeom prst="rect">
            <a:avLst/>
          </a:prstGeom>
          <a:noFill/>
          <a:ln>
            <a:noFill/>
          </a:ln>
        </p:spPr>
      </p:pic>
      <p:pic>
        <p:nvPicPr>
          <p:cNvPr id="268" name="Google Shape;268;p37" descr="Imagem relacionada"/>
          <p:cNvPicPr preferRelativeResize="0"/>
          <p:nvPr/>
        </p:nvPicPr>
        <p:blipFill>
          <a:blip r:embed="rId4">
            <a:alphaModFix/>
          </a:blip>
          <a:stretch>
            <a:fillRect/>
          </a:stretch>
        </p:blipFill>
        <p:spPr>
          <a:xfrm>
            <a:off x="4438650" y="1400788"/>
            <a:ext cx="4501000" cy="3190468"/>
          </a:xfrm>
          <a:prstGeom prst="rect">
            <a:avLst/>
          </a:prstGeom>
          <a:noFill/>
          <a:ln>
            <a:noFill/>
          </a:ln>
        </p:spPr>
      </p:pic>
      <p:sp>
        <p:nvSpPr>
          <p:cNvPr id="269" name="Google Shape;269;p37"/>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ENTEROBACTÉRIAS: </a:t>
            </a:r>
            <a:r>
              <a:rPr lang="pt-BR" i="1"/>
              <a:t>Salmonella</a:t>
            </a:r>
            <a:endParaRPr i="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8"/>
          <p:cNvSpPr txBox="1">
            <a:spLocks noGrp="1"/>
          </p:cNvSpPr>
          <p:nvPr>
            <p:ph type="body" idx="1"/>
          </p:nvPr>
        </p:nvSpPr>
        <p:spPr>
          <a:xfrm>
            <a:off x="311700" y="1304875"/>
            <a:ext cx="8520600" cy="34164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rgbClr val="000000"/>
              </a:buClr>
              <a:buSzPts val="1500"/>
              <a:buFont typeface="Calibri"/>
              <a:buChar char="●"/>
            </a:pPr>
            <a:r>
              <a:rPr lang="pt-BR" sz="1500" b="1">
                <a:solidFill>
                  <a:srgbClr val="000000"/>
                </a:solidFill>
                <a:latin typeface="Calibri"/>
                <a:ea typeface="Calibri"/>
                <a:cs typeface="Calibri"/>
                <a:sym typeface="Calibri"/>
              </a:rPr>
              <a:t>Mecanismos de Patogenicidade: </a:t>
            </a:r>
            <a:endParaRPr sz="1500" b="1">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Quando o patógeno é internalizado, a célula produz:</a:t>
            </a:r>
            <a:endParaRPr sz="1500">
              <a:solidFill>
                <a:srgbClr val="000000"/>
              </a:solidFill>
              <a:latin typeface="Calibri"/>
              <a:ea typeface="Calibri"/>
              <a:cs typeface="Calibri"/>
              <a:sym typeface="Calibri"/>
            </a:endParaRPr>
          </a:p>
          <a:p>
            <a:pPr marL="1371600" lvl="2"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Interleucina-8 (IL-8);</a:t>
            </a:r>
            <a:endParaRPr sz="1500">
              <a:solidFill>
                <a:srgbClr val="000000"/>
              </a:solidFill>
              <a:latin typeface="Calibri"/>
              <a:ea typeface="Calibri"/>
              <a:cs typeface="Calibri"/>
              <a:sym typeface="Calibri"/>
            </a:endParaRPr>
          </a:p>
          <a:p>
            <a:pPr marL="1371600" lvl="2"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Quimioatrator Epitelial Produzido por Patógeno (PEEC)</a:t>
            </a:r>
            <a:endParaRPr sz="1500">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Migração de leucócitos e produção de prostaglandina; </a:t>
            </a:r>
            <a:endParaRPr sz="1500">
              <a:solidFill>
                <a:srgbClr val="000000"/>
              </a:solidFill>
              <a:latin typeface="Calibri"/>
              <a:ea typeface="Calibri"/>
              <a:cs typeface="Calibri"/>
              <a:sym typeface="Calibri"/>
            </a:endParaRPr>
          </a:p>
          <a:p>
            <a:pPr marL="1371600" lvl="2"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Inibe a absorção de Na</a:t>
            </a:r>
            <a:r>
              <a:rPr lang="pt-BR" sz="1500" baseline="30000">
                <a:solidFill>
                  <a:srgbClr val="000000"/>
                </a:solidFill>
                <a:latin typeface="Calibri"/>
                <a:ea typeface="Calibri"/>
                <a:cs typeface="Calibri"/>
                <a:sym typeface="Calibri"/>
              </a:rPr>
              <a:t>+</a:t>
            </a:r>
            <a:r>
              <a:rPr lang="pt-BR" sz="1500">
                <a:solidFill>
                  <a:srgbClr val="000000"/>
                </a:solidFill>
                <a:latin typeface="Calibri"/>
                <a:ea typeface="Calibri"/>
                <a:cs typeface="Calibri"/>
                <a:sym typeface="Calibri"/>
              </a:rPr>
              <a:t> e aumento da secreção de Cl</a:t>
            </a:r>
            <a:r>
              <a:rPr lang="pt-BR" sz="1500" baseline="30000">
                <a:solidFill>
                  <a:srgbClr val="000000"/>
                </a:solidFill>
                <a:latin typeface="Calibri"/>
                <a:ea typeface="Calibri"/>
                <a:cs typeface="Calibri"/>
                <a:sym typeface="Calibri"/>
              </a:rPr>
              <a:t>-</a:t>
            </a:r>
            <a:endParaRPr sz="1500" baseline="30000">
              <a:solidFill>
                <a:srgbClr val="000000"/>
              </a:solidFill>
              <a:latin typeface="Calibri"/>
              <a:ea typeface="Calibri"/>
              <a:cs typeface="Calibri"/>
              <a:sym typeface="Calibri"/>
            </a:endParaRPr>
          </a:p>
          <a:p>
            <a:pPr marL="1371600" lvl="2"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Cl</a:t>
            </a:r>
            <a:r>
              <a:rPr lang="pt-BR" sz="1500" baseline="30000">
                <a:solidFill>
                  <a:srgbClr val="000000"/>
                </a:solidFill>
                <a:latin typeface="Calibri"/>
                <a:ea typeface="Calibri"/>
                <a:cs typeface="Calibri"/>
                <a:sym typeface="Calibri"/>
              </a:rPr>
              <a:t>-</a:t>
            </a:r>
            <a:r>
              <a:rPr lang="pt-BR" sz="1500">
                <a:solidFill>
                  <a:srgbClr val="000000"/>
                </a:solidFill>
                <a:latin typeface="Calibri"/>
                <a:ea typeface="Calibri"/>
                <a:cs typeface="Calibri"/>
                <a:sym typeface="Calibri"/>
              </a:rPr>
              <a:t> carrega água, provoca diarréias. </a:t>
            </a:r>
            <a:endParaRPr sz="1500">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Produção de enterotoxinas pela </a:t>
            </a:r>
            <a:r>
              <a:rPr lang="pt-BR" sz="1500" i="1">
                <a:solidFill>
                  <a:srgbClr val="000000"/>
                </a:solidFill>
                <a:latin typeface="Calibri"/>
                <a:ea typeface="Calibri"/>
                <a:cs typeface="Calibri"/>
                <a:sym typeface="Calibri"/>
              </a:rPr>
              <a:t>Salmonella</a:t>
            </a:r>
            <a:endParaRPr sz="1500">
              <a:solidFill>
                <a:srgbClr val="000000"/>
              </a:solidFill>
              <a:latin typeface="Calibri"/>
              <a:ea typeface="Calibri"/>
              <a:cs typeface="Calibri"/>
              <a:sym typeface="Calibri"/>
            </a:endParaRPr>
          </a:p>
          <a:p>
            <a:pPr marL="1371600" lvl="0" indent="0" algn="l" rtl="0">
              <a:spcBef>
                <a:spcPts val="1600"/>
              </a:spcBef>
              <a:spcAft>
                <a:spcPts val="1600"/>
              </a:spcAft>
              <a:buNone/>
            </a:pPr>
            <a:endParaRPr>
              <a:solidFill>
                <a:srgbClr val="000000"/>
              </a:solidFill>
              <a:latin typeface="Merriweather"/>
              <a:ea typeface="Merriweather"/>
              <a:cs typeface="Merriweather"/>
              <a:sym typeface="Merriweather"/>
            </a:endParaRPr>
          </a:p>
        </p:txBody>
      </p:sp>
      <p:sp>
        <p:nvSpPr>
          <p:cNvPr id="275" name="Google Shape;275;p38"/>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ENTEROBACTÉRIAS: </a:t>
            </a:r>
            <a:r>
              <a:rPr lang="pt-BR" i="1"/>
              <a:t>Salmonella</a:t>
            </a:r>
            <a:endParaRPr i="1"/>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9"/>
          <p:cNvSpPr txBox="1">
            <a:spLocks noGrp="1"/>
          </p:cNvSpPr>
          <p:nvPr>
            <p:ph type="body" idx="1"/>
          </p:nvPr>
        </p:nvSpPr>
        <p:spPr>
          <a:xfrm>
            <a:off x="311700" y="1304875"/>
            <a:ext cx="8520600" cy="34164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rgbClr val="000000"/>
              </a:buClr>
              <a:buSzPts val="1500"/>
              <a:buFont typeface="Calibri"/>
              <a:buChar char="●"/>
            </a:pPr>
            <a:r>
              <a:rPr lang="pt-BR" sz="1500" b="1">
                <a:solidFill>
                  <a:srgbClr val="000000"/>
                </a:solidFill>
                <a:latin typeface="Calibri"/>
                <a:ea typeface="Calibri"/>
                <a:cs typeface="Calibri"/>
                <a:sym typeface="Calibri"/>
              </a:rPr>
              <a:t>Transmissão:</a:t>
            </a:r>
            <a:endParaRPr sz="1500" b="1">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Quase sempre por via oral, através de água e alimentos contaminados (principalmente ovo e frango mal preparados)</a:t>
            </a:r>
            <a:br>
              <a:rPr lang="pt-BR" sz="1500">
                <a:solidFill>
                  <a:srgbClr val="000000"/>
                </a:solidFill>
                <a:latin typeface="Calibri"/>
                <a:ea typeface="Calibri"/>
                <a:cs typeface="Calibri"/>
                <a:sym typeface="Calibri"/>
              </a:rPr>
            </a:br>
            <a:endParaRPr sz="1500">
              <a:solidFill>
                <a:srgbClr val="000000"/>
              </a:solidFill>
              <a:latin typeface="Calibri"/>
              <a:ea typeface="Calibri"/>
              <a:cs typeface="Calibri"/>
              <a:sym typeface="Calibri"/>
            </a:endParaRPr>
          </a:p>
          <a:p>
            <a:pPr marL="457200" lvl="0" indent="-323850" algn="l" rtl="0">
              <a:spcBef>
                <a:spcPts val="0"/>
              </a:spcBef>
              <a:spcAft>
                <a:spcPts val="0"/>
              </a:spcAft>
              <a:buClr>
                <a:srgbClr val="000000"/>
              </a:buClr>
              <a:buSzPts val="1500"/>
              <a:buFont typeface="Calibri"/>
              <a:buChar char="●"/>
            </a:pPr>
            <a:r>
              <a:rPr lang="pt-BR" sz="1500" b="1">
                <a:solidFill>
                  <a:srgbClr val="000000"/>
                </a:solidFill>
                <a:latin typeface="Calibri"/>
                <a:ea typeface="Calibri"/>
                <a:cs typeface="Calibri"/>
                <a:sym typeface="Calibri"/>
              </a:rPr>
              <a:t>Manifestações Clínicas:</a:t>
            </a:r>
            <a:endParaRPr sz="1500" b="1">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Merriweather"/>
              <a:buChar char="○"/>
            </a:pPr>
            <a:r>
              <a:rPr lang="pt-BR" sz="1500" b="1">
                <a:solidFill>
                  <a:srgbClr val="000000"/>
                </a:solidFill>
                <a:latin typeface="Calibri"/>
                <a:ea typeface="Calibri"/>
                <a:cs typeface="Calibri"/>
                <a:sym typeface="Calibri"/>
              </a:rPr>
              <a:t>Bacteremia com lesões focais: </a:t>
            </a:r>
            <a:r>
              <a:rPr lang="pt-BR" sz="1500">
                <a:solidFill>
                  <a:srgbClr val="000000"/>
                </a:solidFill>
                <a:latin typeface="Calibri"/>
                <a:ea typeface="Calibri"/>
                <a:cs typeface="Calibri"/>
                <a:sym typeface="Calibri"/>
              </a:rPr>
              <a:t>Geralmente associado com </a:t>
            </a:r>
            <a:r>
              <a:rPr lang="pt-BR" sz="1500" i="1">
                <a:solidFill>
                  <a:srgbClr val="000000"/>
                </a:solidFill>
                <a:latin typeface="Calibri"/>
                <a:ea typeface="Calibri"/>
                <a:cs typeface="Calibri"/>
                <a:sym typeface="Calibri"/>
              </a:rPr>
              <a:t>S. choleraesuis</a:t>
            </a:r>
            <a:r>
              <a:rPr lang="pt-BR" sz="1500">
                <a:solidFill>
                  <a:srgbClr val="000000"/>
                </a:solidFill>
                <a:latin typeface="Calibri"/>
                <a:ea typeface="Calibri"/>
                <a:cs typeface="Calibri"/>
                <a:sym typeface="Calibri"/>
              </a:rPr>
              <a:t>. </a:t>
            </a:r>
            <a:endParaRPr sz="1500">
              <a:solidFill>
                <a:srgbClr val="000000"/>
              </a:solidFill>
              <a:latin typeface="Calibri"/>
              <a:ea typeface="Calibri"/>
              <a:cs typeface="Calibri"/>
              <a:sym typeface="Calibri"/>
            </a:endParaRPr>
          </a:p>
          <a:p>
            <a:pPr marL="1371600" lvl="2"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Invasão sistêmica precoce, gerando lesões focais nos pulmões, ossos e meninges. </a:t>
            </a:r>
            <a:endParaRPr sz="1500">
              <a:solidFill>
                <a:srgbClr val="000000"/>
              </a:solidFill>
              <a:latin typeface="Calibri"/>
              <a:ea typeface="Calibri"/>
              <a:cs typeface="Calibri"/>
              <a:sym typeface="Calibri"/>
            </a:endParaRPr>
          </a:p>
          <a:p>
            <a:pPr marL="1371600" lvl="2"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No geral, não há manifestações intestinais.</a:t>
            </a:r>
            <a:br>
              <a:rPr lang="pt-BR" sz="1500">
                <a:solidFill>
                  <a:srgbClr val="000000"/>
                </a:solidFill>
                <a:latin typeface="Calibri"/>
                <a:ea typeface="Calibri"/>
                <a:cs typeface="Calibri"/>
                <a:sym typeface="Calibri"/>
              </a:rPr>
            </a:br>
            <a:endParaRPr sz="1500">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Merriweather"/>
              <a:buChar char="○"/>
            </a:pPr>
            <a:r>
              <a:rPr lang="pt-BR" sz="1500" b="1">
                <a:solidFill>
                  <a:srgbClr val="000000"/>
                </a:solidFill>
                <a:latin typeface="Calibri"/>
                <a:ea typeface="Calibri"/>
                <a:cs typeface="Calibri"/>
                <a:sym typeface="Calibri"/>
              </a:rPr>
              <a:t>Enterocolite:</a:t>
            </a:r>
            <a:r>
              <a:rPr lang="pt-BR" sz="1500">
                <a:solidFill>
                  <a:srgbClr val="000000"/>
                </a:solidFill>
                <a:latin typeface="Calibri"/>
                <a:ea typeface="Calibri"/>
                <a:cs typeface="Calibri"/>
                <a:sym typeface="Calibri"/>
              </a:rPr>
              <a:t> Manifestação mais comum das </a:t>
            </a:r>
            <a:r>
              <a:rPr lang="pt-BR" sz="1500" i="1">
                <a:solidFill>
                  <a:srgbClr val="000000"/>
                </a:solidFill>
                <a:latin typeface="Calibri"/>
                <a:ea typeface="Calibri"/>
                <a:cs typeface="Calibri"/>
                <a:sym typeface="Calibri"/>
              </a:rPr>
              <a:t>Salmonella</a:t>
            </a:r>
            <a:r>
              <a:rPr lang="pt-BR" sz="1500">
                <a:solidFill>
                  <a:srgbClr val="000000"/>
                </a:solidFill>
                <a:latin typeface="Calibri"/>
                <a:ea typeface="Calibri"/>
                <a:cs typeface="Calibri"/>
                <a:sym typeface="Calibri"/>
              </a:rPr>
              <a:t>. Os sintomas são febre baixa, vômito, diarréias, cefaléia, entre outros.</a:t>
            </a:r>
            <a:endParaRPr sz="1500">
              <a:solidFill>
                <a:srgbClr val="000000"/>
              </a:solidFill>
              <a:latin typeface="Calibri"/>
              <a:ea typeface="Calibri"/>
              <a:cs typeface="Calibri"/>
              <a:sym typeface="Calibri"/>
            </a:endParaRPr>
          </a:p>
          <a:p>
            <a:pPr marL="0" lvl="0" indent="0" algn="l" rtl="0">
              <a:spcBef>
                <a:spcPts val="1600"/>
              </a:spcBef>
              <a:spcAft>
                <a:spcPts val="1600"/>
              </a:spcAft>
              <a:buNone/>
            </a:pPr>
            <a:endParaRPr/>
          </a:p>
        </p:txBody>
      </p:sp>
      <p:sp>
        <p:nvSpPr>
          <p:cNvPr id="281" name="Google Shape;281;p39"/>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ENTEROBACTÉRIAS: </a:t>
            </a:r>
            <a:r>
              <a:rPr lang="pt-BR" i="1"/>
              <a:t>Salmonella</a:t>
            </a:r>
            <a:endParaRPr i="1"/>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0"/>
          <p:cNvSpPr txBox="1">
            <a:spLocks noGrp="1"/>
          </p:cNvSpPr>
          <p:nvPr>
            <p:ph type="body" idx="1"/>
          </p:nvPr>
        </p:nvSpPr>
        <p:spPr>
          <a:xfrm>
            <a:off x="311700" y="1228675"/>
            <a:ext cx="8520600" cy="34164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rgbClr val="000000"/>
              </a:buClr>
              <a:buSzPts val="1500"/>
              <a:buFont typeface="Calibri"/>
              <a:buChar char="●"/>
            </a:pPr>
            <a:r>
              <a:rPr lang="pt-BR" sz="1500" b="1">
                <a:solidFill>
                  <a:srgbClr val="000000"/>
                </a:solidFill>
                <a:latin typeface="Calibri"/>
                <a:ea typeface="Calibri"/>
                <a:cs typeface="Calibri"/>
                <a:sym typeface="Calibri"/>
              </a:rPr>
              <a:t>Manifestações Clínicas: </a:t>
            </a:r>
            <a:endParaRPr sz="1500" b="1">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Merriweather"/>
              <a:buChar char="○"/>
            </a:pPr>
            <a:r>
              <a:rPr lang="pt-BR" sz="1500" b="1">
                <a:solidFill>
                  <a:srgbClr val="000000"/>
                </a:solidFill>
                <a:latin typeface="Calibri"/>
                <a:ea typeface="Calibri"/>
                <a:cs typeface="Calibri"/>
                <a:sym typeface="Calibri"/>
              </a:rPr>
              <a:t>Febres Entéricas (Febre tifóide):</a:t>
            </a:r>
            <a:r>
              <a:rPr lang="pt-BR" sz="1500">
                <a:solidFill>
                  <a:srgbClr val="000000"/>
                </a:solidFill>
                <a:latin typeface="Calibri"/>
                <a:ea typeface="Calibri"/>
                <a:cs typeface="Calibri"/>
                <a:sym typeface="Calibri"/>
              </a:rPr>
              <a:t> Causada principalmente por </a:t>
            </a:r>
            <a:r>
              <a:rPr lang="pt-BR" sz="1500" i="1">
                <a:solidFill>
                  <a:srgbClr val="000000"/>
                </a:solidFill>
                <a:latin typeface="Calibri"/>
                <a:ea typeface="Calibri"/>
                <a:cs typeface="Calibri"/>
                <a:sym typeface="Calibri"/>
              </a:rPr>
              <a:t>S. typho</a:t>
            </a:r>
            <a:r>
              <a:rPr lang="pt-BR" sz="1500">
                <a:solidFill>
                  <a:srgbClr val="000000"/>
                </a:solidFill>
                <a:latin typeface="Calibri"/>
                <a:ea typeface="Calibri"/>
                <a:cs typeface="Calibri"/>
                <a:sym typeface="Calibri"/>
              </a:rPr>
              <a:t>. </a:t>
            </a:r>
            <a:endParaRPr sz="1500">
              <a:solidFill>
                <a:srgbClr val="000000"/>
              </a:solidFill>
              <a:latin typeface="Calibri"/>
              <a:ea typeface="Calibri"/>
              <a:cs typeface="Calibri"/>
              <a:sym typeface="Calibri"/>
            </a:endParaRPr>
          </a:p>
          <a:p>
            <a:pPr marL="1371600" lvl="2"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Quando ingeridas, no intestino delgado, penetram vasos linfáticos e chega na corrente sanguínea, onde conseguem se distribuir para vários órgãos. </a:t>
            </a:r>
            <a:endParaRPr sz="1500">
              <a:solidFill>
                <a:srgbClr val="000000"/>
              </a:solidFill>
              <a:latin typeface="Calibri"/>
              <a:ea typeface="Calibri"/>
              <a:cs typeface="Calibri"/>
              <a:sym typeface="Calibri"/>
            </a:endParaRPr>
          </a:p>
          <a:p>
            <a:pPr marL="1371600" lvl="2"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Febre, mal estar, cefaléia, prisão de ventre, bradicardia e mialgia.</a:t>
            </a:r>
            <a:endParaRPr sz="1500">
              <a:solidFill>
                <a:srgbClr val="000000"/>
              </a:solidFill>
              <a:latin typeface="Calibri"/>
              <a:ea typeface="Calibri"/>
              <a:cs typeface="Calibri"/>
              <a:sym typeface="Calibri"/>
            </a:endParaRPr>
          </a:p>
          <a:p>
            <a:pPr marL="1371600" lvl="2"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Fígado e baço aumentados</a:t>
            </a:r>
            <a:endParaRPr sz="1500">
              <a:solidFill>
                <a:srgbClr val="000000"/>
              </a:solidFill>
              <a:latin typeface="Calibri"/>
              <a:ea typeface="Calibri"/>
              <a:cs typeface="Calibri"/>
              <a:sym typeface="Calibri"/>
            </a:endParaRPr>
          </a:p>
          <a:p>
            <a:pPr marL="0" lvl="0" indent="0" algn="l" rtl="0">
              <a:spcBef>
                <a:spcPts val="1600"/>
              </a:spcBef>
              <a:spcAft>
                <a:spcPts val="1600"/>
              </a:spcAft>
              <a:buNone/>
            </a:pPr>
            <a:endParaRPr/>
          </a:p>
        </p:txBody>
      </p:sp>
      <p:sp>
        <p:nvSpPr>
          <p:cNvPr id="287" name="Google Shape;287;p40"/>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ENTEROBACTÉRIAS: </a:t>
            </a:r>
            <a:r>
              <a:rPr lang="pt-BR" i="1"/>
              <a:t>Salmonella</a:t>
            </a:r>
            <a:endParaRPr i="1"/>
          </a:p>
        </p:txBody>
      </p:sp>
      <p:pic>
        <p:nvPicPr>
          <p:cNvPr id="288" name="Google Shape;288;p40" descr="Mulher jovem com irritação na pele."/>
          <p:cNvPicPr preferRelativeResize="0"/>
          <p:nvPr/>
        </p:nvPicPr>
        <p:blipFill>
          <a:blip r:embed="rId3">
            <a:alphaModFix/>
          </a:blip>
          <a:stretch>
            <a:fillRect/>
          </a:stretch>
        </p:blipFill>
        <p:spPr>
          <a:xfrm>
            <a:off x="5021750" y="2828575"/>
            <a:ext cx="3568151" cy="20100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1"/>
          <p:cNvSpPr txBox="1">
            <a:spLocks noGrp="1"/>
          </p:cNvSpPr>
          <p:nvPr>
            <p:ph type="body" idx="1"/>
          </p:nvPr>
        </p:nvSpPr>
        <p:spPr>
          <a:xfrm>
            <a:off x="159300" y="1076275"/>
            <a:ext cx="8520600" cy="34164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rgbClr val="000000"/>
              </a:buClr>
              <a:buSzPts val="1500"/>
              <a:buFont typeface="Calibri"/>
              <a:buChar char="●"/>
            </a:pPr>
            <a:r>
              <a:rPr lang="pt-BR" sz="1500" b="1">
                <a:solidFill>
                  <a:srgbClr val="000000"/>
                </a:solidFill>
                <a:latin typeface="Calibri"/>
                <a:ea typeface="Calibri"/>
                <a:cs typeface="Calibri"/>
                <a:sym typeface="Calibri"/>
              </a:rPr>
              <a:t>Epidemiologia:</a:t>
            </a:r>
            <a:endParaRPr sz="1500" b="1">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A infecção por </a:t>
            </a:r>
            <a:r>
              <a:rPr lang="pt-BR" sz="1500" i="1">
                <a:solidFill>
                  <a:srgbClr val="000000"/>
                </a:solidFill>
                <a:latin typeface="Calibri"/>
                <a:ea typeface="Calibri"/>
                <a:cs typeface="Calibri"/>
                <a:sym typeface="Calibri"/>
              </a:rPr>
              <a:t>Salmonella</a:t>
            </a:r>
            <a:r>
              <a:rPr lang="pt-BR" sz="1500">
                <a:solidFill>
                  <a:srgbClr val="000000"/>
                </a:solidFill>
                <a:latin typeface="Calibri"/>
                <a:ea typeface="Calibri"/>
                <a:cs typeface="Calibri"/>
                <a:sym typeface="Calibri"/>
              </a:rPr>
              <a:t> é predominante onde há criação intensiva. </a:t>
            </a:r>
            <a:endParaRPr sz="1500">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Muitos animais são naturalmente infectados pelas bactérias. </a:t>
            </a:r>
            <a:endParaRPr sz="1500">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A transmissão para humanos ocorre principalmente em carne de frango e ovos mal preparados. </a:t>
            </a:r>
            <a:endParaRPr sz="1500">
              <a:solidFill>
                <a:srgbClr val="000000"/>
              </a:solidFill>
              <a:latin typeface="Calibri"/>
              <a:ea typeface="Calibri"/>
              <a:cs typeface="Calibri"/>
              <a:sym typeface="Calibri"/>
            </a:endParaRPr>
          </a:p>
          <a:p>
            <a:pPr marL="1371600" lvl="2"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Fato pode estar relacionado ao uso indiscriminado de ração contendo antimicrobianos. </a:t>
            </a:r>
            <a:br>
              <a:rPr lang="pt-BR" sz="1500">
                <a:solidFill>
                  <a:srgbClr val="000000"/>
                </a:solidFill>
                <a:latin typeface="Calibri"/>
                <a:ea typeface="Calibri"/>
                <a:cs typeface="Calibri"/>
                <a:sym typeface="Calibri"/>
              </a:rPr>
            </a:br>
            <a:endParaRPr sz="1500" b="1">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Merriweather"/>
              <a:buChar char="○"/>
            </a:pPr>
            <a:r>
              <a:rPr lang="pt-BR" sz="1500" b="1">
                <a:solidFill>
                  <a:srgbClr val="000000"/>
                </a:solidFill>
                <a:latin typeface="Calibri"/>
                <a:ea typeface="Calibri"/>
                <a:cs typeface="Calibri"/>
                <a:sym typeface="Calibri"/>
              </a:rPr>
              <a:t>Indivíduos portadores: </a:t>
            </a:r>
            <a:r>
              <a:rPr lang="pt-BR" sz="1500">
                <a:solidFill>
                  <a:srgbClr val="000000"/>
                </a:solidFill>
                <a:latin typeface="Calibri"/>
                <a:ea typeface="Calibri"/>
                <a:cs typeface="Calibri"/>
                <a:sym typeface="Calibri"/>
              </a:rPr>
              <a:t>Alguns indivíduos, após a infecção com manifestações clínicas ou não, continuam abrigando as bactérias em seus tecidos. Não apresentam mais sintomas, mas transmitem a doença. - </a:t>
            </a:r>
            <a:r>
              <a:rPr lang="pt-BR" sz="1500" b="1">
                <a:solidFill>
                  <a:srgbClr val="000000"/>
                </a:solidFill>
                <a:latin typeface="Calibri"/>
                <a:ea typeface="Calibri"/>
                <a:cs typeface="Calibri"/>
                <a:sym typeface="Calibri"/>
              </a:rPr>
              <a:t>Mary tifóide</a:t>
            </a:r>
            <a:endParaRPr sz="1500">
              <a:solidFill>
                <a:srgbClr val="000000"/>
              </a:solidFill>
              <a:latin typeface="Calibri"/>
              <a:ea typeface="Calibri"/>
              <a:cs typeface="Calibri"/>
              <a:sym typeface="Calibri"/>
            </a:endParaRPr>
          </a:p>
          <a:p>
            <a:pPr marL="0" lvl="0" indent="0" algn="l" rtl="0">
              <a:spcBef>
                <a:spcPts val="1600"/>
              </a:spcBef>
              <a:spcAft>
                <a:spcPts val="1600"/>
              </a:spcAft>
              <a:buNone/>
            </a:pPr>
            <a:endParaRPr>
              <a:solidFill>
                <a:srgbClr val="000000"/>
              </a:solidFill>
              <a:latin typeface="Merriweather"/>
              <a:ea typeface="Merriweather"/>
              <a:cs typeface="Merriweather"/>
              <a:sym typeface="Merriweather"/>
            </a:endParaRPr>
          </a:p>
        </p:txBody>
      </p:sp>
      <p:sp>
        <p:nvSpPr>
          <p:cNvPr id="294" name="Google Shape;294;p41"/>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ENTEROBACTÉRIAS: </a:t>
            </a:r>
            <a:r>
              <a:rPr lang="pt-BR" i="1"/>
              <a:t>Salmonella</a:t>
            </a:r>
            <a:endParaRPr i="1"/>
          </a:p>
        </p:txBody>
      </p:sp>
      <p:pic>
        <p:nvPicPr>
          <p:cNvPr id="295" name="Google Shape;295;p41"/>
          <p:cNvPicPr preferRelativeResize="0"/>
          <p:nvPr/>
        </p:nvPicPr>
        <p:blipFill>
          <a:blip r:embed="rId3">
            <a:alphaModFix/>
          </a:blip>
          <a:stretch>
            <a:fillRect/>
          </a:stretch>
        </p:blipFill>
        <p:spPr>
          <a:xfrm>
            <a:off x="6675450" y="3288000"/>
            <a:ext cx="2156851" cy="172804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ENTEROBACTÉRIAS: INTRODUÇÃO</a:t>
            </a:r>
            <a:endParaRPr/>
          </a:p>
        </p:txBody>
      </p:sp>
      <p:sp>
        <p:nvSpPr>
          <p:cNvPr id="79" name="Google Shape;79;p15"/>
          <p:cNvSpPr txBox="1">
            <a:spLocks noGrp="1"/>
          </p:cNvSpPr>
          <p:nvPr>
            <p:ph type="body" idx="1"/>
          </p:nvPr>
        </p:nvSpPr>
        <p:spPr>
          <a:xfrm>
            <a:off x="325430" y="1216759"/>
            <a:ext cx="7249500" cy="37314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rgbClr val="000000"/>
              </a:buClr>
              <a:buSzPts val="1500"/>
              <a:buFont typeface="Calibri"/>
              <a:buChar char="●"/>
            </a:pPr>
            <a:r>
              <a:rPr lang="pt-BR" sz="1500">
                <a:solidFill>
                  <a:schemeClr val="dk1"/>
                </a:solidFill>
                <a:latin typeface="Calibri"/>
                <a:ea typeface="Calibri"/>
                <a:cs typeface="Calibri"/>
                <a:sym typeface="Calibri"/>
              </a:rPr>
              <a:t>Morfologia:</a:t>
            </a:r>
            <a:endParaRPr sz="1500">
              <a:solidFill>
                <a:schemeClr val="dk1"/>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a:solidFill>
                  <a:schemeClr val="dk1"/>
                </a:solidFill>
                <a:latin typeface="Calibri"/>
                <a:ea typeface="Calibri"/>
                <a:cs typeface="Calibri"/>
                <a:sym typeface="Calibri"/>
              </a:rPr>
              <a:t>Espaço periplasmático composto de peptideoglicanos e membrana citoplasmática</a:t>
            </a:r>
            <a:endParaRPr sz="1500">
              <a:solidFill>
                <a:schemeClr val="dk1"/>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a:solidFill>
                  <a:schemeClr val="dk1"/>
                </a:solidFill>
                <a:latin typeface="Calibri"/>
                <a:ea typeface="Calibri"/>
                <a:cs typeface="Calibri"/>
                <a:sym typeface="Calibri"/>
              </a:rPr>
              <a:t>Maioria apresenta flagelos, que surgem do citoplasma</a:t>
            </a:r>
            <a:endParaRPr sz="1500">
              <a:solidFill>
                <a:schemeClr val="dk1"/>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a:solidFill>
                  <a:schemeClr val="dk1"/>
                </a:solidFill>
                <a:latin typeface="Calibri"/>
                <a:ea typeface="Calibri"/>
                <a:cs typeface="Calibri"/>
                <a:sym typeface="Calibri"/>
              </a:rPr>
              <a:t>Algumas possuem cápsulas que envolvem a célula com antígenos: resistência a maioria dos antibióticos comuns</a:t>
            </a:r>
            <a:endParaRPr sz="1500">
              <a:solidFill>
                <a:schemeClr val="dk1"/>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Membrana externa: lipoproteínas (LPS), porinas e fímbrias</a:t>
            </a:r>
            <a:endParaRPr sz="1500">
              <a:solidFill>
                <a:schemeClr val="dk1"/>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Cromossomo circular, podem carregar diversos plasmídeos</a:t>
            </a:r>
            <a:endParaRPr sz="1500">
              <a:solidFill>
                <a:schemeClr val="dk1"/>
              </a:solidFill>
              <a:latin typeface="Calibri"/>
              <a:ea typeface="Calibri"/>
              <a:cs typeface="Calibri"/>
              <a:sym typeface="Calibri"/>
            </a:endParaRPr>
          </a:p>
          <a:p>
            <a:pPr marL="0" lvl="0" indent="0" algn="l" rtl="0">
              <a:spcBef>
                <a:spcPts val="1600"/>
              </a:spcBef>
              <a:spcAft>
                <a:spcPts val="1600"/>
              </a:spcAft>
              <a:buNone/>
            </a:pPr>
            <a:endParaRPr sz="1500">
              <a:solidFill>
                <a:srgbClr val="00000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2"/>
          <p:cNvSpPr txBox="1">
            <a:spLocks noGrp="1"/>
          </p:cNvSpPr>
          <p:nvPr>
            <p:ph type="body" idx="1"/>
          </p:nvPr>
        </p:nvSpPr>
        <p:spPr>
          <a:xfrm>
            <a:off x="-69300" y="1304875"/>
            <a:ext cx="5212800" cy="34164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rgbClr val="000000"/>
              </a:buClr>
              <a:buSzPts val="1500"/>
              <a:buFont typeface="Calibri"/>
              <a:buChar char="●"/>
            </a:pPr>
            <a:r>
              <a:rPr lang="pt-BR" sz="1500" b="1">
                <a:solidFill>
                  <a:srgbClr val="000000"/>
                </a:solidFill>
                <a:latin typeface="Calibri"/>
                <a:ea typeface="Calibri"/>
                <a:cs typeface="Calibri"/>
                <a:sym typeface="Calibri"/>
              </a:rPr>
              <a:t>Diagnóstico: </a:t>
            </a:r>
            <a:endParaRPr sz="1500" b="1">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Merriweather"/>
              <a:buChar char="○"/>
            </a:pPr>
            <a:r>
              <a:rPr lang="pt-BR" sz="1500">
                <a:solidFill>
                  <a:srgbClr val="000000"/>
                </a:solidFill>
                <a:latin typeface="Calibri"/>
                <a:ea typeface="Calibri"/>
                <a:cs typeface="Calibri"/>
                <a:sym typeface="Calibri"/>
              </a:rPr>
              <a:t>Primeiramente, a amostra é semeada em </a:t>
            </a:r>
            <a:r>
              <a:rPr lang="pt-BR" sz="1500" b="1">
                <a:solidFill>
                  <a:srgbClr val="000000"/>
                </a:solidFill>
                <a:latin typeface="Calibri"/>
                <a:ea typeface="Calibri"/>
                <a:cs typeface="Calibri"/>
                <a:sym typeface="Calibri"/>
              </a:rPr>
              <a:t>caldo selenito F </a:t>
            </a:r>
            <a:r>
              <a:rPr lang="pt-BR" sz="1500">
                <a:solidFill>
                  <a:srgbClr val="000000"/>
                </a:solidFill>
                <a:latin typeface="Calibri"/>
                <a:ea typeface="Calibri"/>
                <a:cs typeface="Calibri"/>
                <a:sym typeface="Calibri"/>
              </a:rPr>
              <a:t>ou </a:t>
            </a:r>
            <a:r>
              <a:rPr lang="pt-BR" sz="1500" b="1">
                <a:solidFill>
                  <a:srgbClr val="000000"/>
                </a:solidFill>
                <a:latin typeface="Calibri"/>
                <a:ea typeface="Calibri"/>
                <a:cs typeface="Calibri"/>
                <a:sym typeface="Calibri"/>
              </a:rPr>
              <a:t>tetrationato </a:t>
            </a:r>
            <a:br>
              <a:rPr lang="pt-BR" sz="1500" b="1">
                <a:solidFill>
                  <a:srgbClr val="000000"/>
                </a:solidFill>
                <a:latin typeface="Calibri"/>
                <a:ea typeface="Calibri"/>
                <a:cs typeface="Calibri"/>
                <a:sym typeface="Calibri"/>
              </a:rPr>
            </a:br>
            <a:endParaRPr sz="1500" b="1">
              <a:solidFill>
                <a:srgbClr val="000000"/>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Merriweather"/>
              <a:buChar char="○"/>
            </a:pPr>
            <a:r>
              <a:rPr lang="pt-BR" sz="1500">
                <a:solidFill>
                  <a:schemeClr val="dk1"/>
                </a:solidFill>
                <a:latin typeface="Calibri"/>
                <a:ea typeface="Calibri"/>
                <a:cs typeface="Calibri"/>
                <a:sym typeface="Calibri"/>
              </a:rPr>
              <a:t>Logo após, são semeados em meios </a:t>
            </a:r>
            <a:r>
              <a:rPr lang="pt-BR" sz="1500" b="1">
                <a:solidFill>
                  <a:schemeClr val="dk1"/>
                </a:solidFill>
                <a:latin typeface="Calibri"/>
                <a:ea typeface="Calibri"/>
                <a:cs typeface="Calibri"/>
                <a:sym typeface="Calibri"/>
              </a:rPr>
              <a:t>seletivos</a:t>
            </a:r>
            <a:r>
              <a:rPr lang="pt-BR" sz="1500">
                <a:solidFill>
                  <a:schemeClr val="dk1"/>
                </a:solidFill>
                <a:latin typeface="Calibri"/>
                <a:ea typeface="Calibri"/>
                <a:cs typeface="Calibri"/>
                <a:sym typeface="Calibri"/>
              </a:rPr>
              <a:t>: </a:t>
            </a:r>
            <a:endParaRPr sz="1500">
              <a:solidFill>
                <a:schemeClr val="dk1"/>
              </a:solidFill>
              <a:latin typeface="Calibri"/>
              <a:ea typeface="Calibri"/>
              <a:cs typeface="Calibri"/>
              <a:sym typeface="Calibri"/>
            </a:endParaRPr>
          </a:p>
          <a:p>
            <a:pPr marL="1371600" lvl="2"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Ágar SS (</a:t>
            </a:r>
            <a:r>
              <a:rPr lang="pt-BR" sz="1500" i="1">
                <a:solidFill>
                  <a:schemeClr val="dk1"/>
                </a:solidFill>
                <a:latin typeface="Calibri"/>
                <a:ea typeface="Calibri"/>
                <a:cs typeface="Calibri"/>
                <a:sym typeface="Calibri"/>
              </a:rPr>
              <a:t>Salmonella - Shigella);</a:t>
            </a:r>
            <a:endParaRPr sz="1500">
              <a:solidFill>
                <a:schemeClr val="dk1"/>
              </a:solidFill>
              <a:latin typeface="Calibri"/>
              <a:ea typeface="Calibri"/>
              <a:cs typeface="Calibri"/>
              <a:sym typeface="Calibri"/>
            </a:endParaRPr>
          </a:p>
          <a:p>
            <a:pPr marL="1371600" lvl="2"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Ágar HE; </a:t>
            </a:r>
            <a:endParaRPr sz="1500">
              <a:solidFill>
                <a:schemeClr val="dk1"/>
              </a:solidFill>
              <a:latin typeface="Calibri"/>
              <a:ea typeface="Calibri"/>
              <a:cs typeface="Calibri"/>
              <a:sym typeface="Calibri"/>
            </a:endParaRPr>
          </a:p>
          <a:p>
            <a:pPr marL="1371600" lvl="2"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Ágar XLD; </a:t>
            </a:r>
            <a:br>
              <a:rPr lang="pt-BR" sz="1500">
                <a:solidFill>
                  <a:schemeClr val="dk1"/>
                </a:solidFill>
                <a:latin typeface="Calibri"/>
                <a:ea typeface="Calibri"/>
                <a:cs typeface="Calibri"/>
                <a:sym typeface="Calibri"/>
              </a:rPr>
            </a:br>
            <a:endParaRPr sz="1500">
              <a:solidFill>
                <a:schemeClr val="dk1"/>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Merriweather"/>
              <a:buChar char="○"/>
            </a:pPr>
            <a:r>
              <a:rPr lang="pt-BR" sz="1500">
                <a:solidFill>
                  <a:schemeClr val="dk1"/>
                </a:solidFill>
                <a:latin typeface="Calibri"/>
                <a:ea typeface="Calibri"/>
                <a:cs typeface="Calibri"/>
                <a:sym typeface="Calibri"/>
              </a:rPr>
              <a:t>E então,  em meios </a:t>
            </a:r>
            <a:r>
              <a:rPr lang="pt-BR" sz="1500" b="1">
                <a:solidFill>
                  <a:schemeClr val="dk1"/>
                </a:solidFill>
                <a:latin typeface="Calibri"/>
                <a:ea typeface="Calibri"/>
                <a:cs typeface="Calibri"/>
                <a:sym typeface="Calibri"/>
              </a:rPr>
              <a:t>diferenciais:</a:t>
            </a:r>
            <a:endParaRPr sz="1500" b="1">
              <a:solidFill>
                <a:srgbClr val="000000"/>
              </a:solidFill>
              <a:latin typeface="Calibri"/>
              <a:ea typeface="Calibri"/>
              <a:cs typeface="Calibri"/>
              <a:sym typeface="Calibri"/>
            </a:endParaRPr>
          </a:p>
          <a:p>
            <a:pPr marL="1371600" lvl="2"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Meio EMB;</a:t>
            </a:r>
            <a:endParaRPr sz="1500">
              <a:solidFill>
                <a:schemeClr val="dk1"/>
              </a:solidFill>
              <a:latin typeface="Calibri"/>
              <a:ea typeface="Calibri"/>
              <a:cs typeface="Calibri"/>
              <a:sym typeface="Calibri"/>
            </a:endParaRPr>
          </a:p>
          <a:p>
            <a:pPr marL="1371600" lvl="2"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Meio MacConkey; </a:t>
            </a:r>
            <a:endParaRPr sz="1500">
              <a:solidFill>
                <a:schemeClr val="dk1"/>
              </a:solidFill>
              <a:latin typeface="Calibri"/>
              <a:ea typeface="Calibri"/>
              <a:cs typeface="Calibri"/>
              <a:sym typeface="Calibri"/>
            </a:endParaRPr>
          </a:p>
          <a:p>
            <a:pPr marL="1371600" lvl="2"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Meio desoxicolato;</a:t>
            </a:r>
            <a:endParaRPr sz="1500">
              <a:solidFill>
                <a:srgbClr val="000000"/>
              </a:solidFill>
              <a:latin typeface="Calibri"/>
              <a:ea typeface="Calibri"/>
              <a:cs typeface="Calibri"/>
              <a:sym typeface="Calibri"/>
            </a:endParaRPr>
          </a:p>
        </p:txBody>
      </p:sp>
      <p:sp>
        <p:nvSpPr>
          <p:cNvPr id="301" name="Google Shape;301;p42"/>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ENTEROBACTÉRIAS: </a:t>
            </a:r>
            <a:r>
              <a:rPr lang="pt-BR" i="1"/>
              <a:t>Salmonella</a:t>
            </a:r>
            <a:endParaRPr i="1"/>
          </a:p>
        </p:txBody>
      </p:sp>
      <p:pic>
        <p:nvPicPr>
          <p:cNvPr id="302" name="Google Shape;302;p42" descr="Resultado de imagem para Meio EMB salmonella"/>
          <p:cNvPicPr preferRelativeResize="0"/>
          <p:nvPr/>
        </p:nvPicPr>
        <p:blipFill>
          <a:blip r:embed="rId3">
            <a:alphaModFix/>
          </a:blip>
          <a:stretch>
            <a:fillRect/>
          </a:stretch>
        </p:blipFill>
        <p:spPr>
          <a:xfrm>
            <a:off x="6804250" y="2745075"/>
            <a:ext cx="2339750" cy="1753574"/>
          </a:xfrm>
          <a:prstGeom prst="rect">
            <a:avLst/>
          </a:prstGeom>
          <a:noFill/>
          <a:ln>
            <a:noFill/>
          </a:ln>
        </p:spPr>
      </p:pic>
      <p:pic>
        <p:nvPicPr>
          <p:cNvPr id="303" name="Google Shape;303;p42" descr="Imagem relacionada"/>
          <p:cNvPicPr preferRelativeResize="0"/>
          <p:nvPr/>
        </p:nvPicPr>
        <p:blipFill>
          <a:blip r:embed="rId4">
            <a:alphaModFix/>
          </a:blip>
          <a:stretch>
            <a:fillRect/>
          </a:stretch>
        </p:blipFill>
        <p:spPr>
          <a:xfrm>
            <a:off x="4473450" y="2745075"/>
            <a:ext cx="2236575" cy="2223976"/>
          </a:xfrm>
          <a:prstGeom prst="rect">
            <a:avLst/>
          </a:prstGeom>
          <a:noFill/>
          <a:ln>
            <a:noFill/>
          </a:ln>
        </p:spPr>
      </p:pic>
      <p:pic>
        <p:nvPicPr>
          <p:cNvPr id="304" name="Google Shape;304;p42" descr="Resultado de imagem para ágar SS"/>
          <p:cNvPicPr preferRelativeResize="0"/>
          <p:nvPr/>
        </p:nvPicPr>
        <p:blipFill>
          <a:blip r:embed="rId5">
            <a:alphaModFix/>
          </a:blip>
          <a:stretch>
            <a:fillRect/>
          </a:stretch>
        </p:blipFill>
        <p:spPr>
          <a:xfrm>
            <a:off x="5543925" y="1017600"/>
            <a:ext cx="2681525" cy="18971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3"/>
          <p:cNvSpPr txBox="1">
            <a:spLocks noGrp="1"/>
          </p:cNvSpPr>
          <p:nvPr>
            <p:ph type="body" idx="1"/>
          </p:nvPr>
        </p:nvSpPr>
        <p:spPr>
          <a:xfrm>
            <a:off x="311700" y="1304875"/>
            <a:ext cx="8520600" cy="34164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rgbClr val="000000"/>
              </a:buClr>
              <a:buSzPts val="1500"/>
              <a:buFont typeface="Calibri"/>
              <a:buChar char="●"/>
            </a:pPr>
            <a:r>
              <a:rPr lang="pt-BR" sz="1500" b="1">
                <a:solidFill>
                  <a:srgbClr val="000000"/>
                </a:solidFill>
                <a:latin typeface="Calibri"/>
                <a:ea typeface="Calibri"/>
                <a:cs typeface="Calibri"/>
                <a:sym typeface="Calibri"/>
              </a:rPr>
              <a:t>Tratamento: </a:t>
            </a:r>
            <a:endParaRPr sz="1500" b="1">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Geralmente não é necessário o uso de antibióticos. </a:t>
            </a:r>
            <a:endParaRPr sz="1500">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Exceção dos casos em recém-nascidos. </a:t>
            </a:r>
            <a:endParaRPr sz="1500">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Antimicrobianos utilizados: </a:t>
            </a:r>
            <a:endParaRPr sz="1500">
              <a:solidFill>
                <a:srgbClr val="000000"/>
              </a:solidFill>
              <a:latin typeface="Calibri"/>
              <a:ea typeface="Calibri"/>
              <a:cs typeface="Calibri"/>
              <a:sym typeface="Calibri"/>
            </a:endParaRPr>
          </a:p>
          <a:p>
            <a:pPr marL="1371600" lvl="2"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Ampicilina</a:t>
            </a:r>
            <a:endParaRPr sz="1500">
              <a:solidFill>
                <a:srgbClr val="000000"/>
              </a:solidFill>
              <a:latin typeface="Calibri"/>
              <a:ea typeface="Calibri"/>
              <a:cs typeface="Calibri"/>
              <a:sym typeface="Calibri"/>
            </a:endParaRPr>
          </a:p>
          <a:p>
            <a:pPr marL="1371600" lvl="2"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Cefalosporinas de 3° geração</a:t>
            </a:r>
            <a:endParaRPr sz="1500">
              <a:solidFill>
                <a:srgbClr val="000000"/>
              </a:solidFill>
              <a:latin typeface="Calibri"/>
              <a:ea typeface="Calibri"/>
              <a:cs typeface="Calibri"/>
              <a:sym typeface="Calibri"/>
            </a:endParaRPr>
          </a:p>
          <a:p>
            <a:pPr marL="1371600" lvl="2"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Sulfametoxazol-trimetoprima</a:t>
            </a:r>
            <a:endParaRPr sz="1500">
              <a:solidFill>
                <a:srgbClr val="000000"/>
              </a:solidFill>
              <a:latin typeface="Calibri"/>
              <a:ea typeface="Calibri"/>
              <a:cs typeface="Calibri"/>
              <a:sym typeface="Calibri"/>
            </a:endParaRPr>
          </a:p>
        </p:txBody>
      </p:sp>
      <p:sp>
        <p:nvSpPr>
          <p:cNvPr id="310" name="Google Shape;310;p43"/>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ENTEROBACTÉRIAS: </a:t>
            </a:r>
            <a:r>
              <a:rPr lang="pt-BR" i="1"/>
              <a:t>Salmonella</a:t>
            </a:r>
            <a:endParaRPr i="1"/>
          </a:p>
        </p:txBody>
      </p:sp>
      <p:pic>
        <p:nvPicPr>
          <p:cNvPr id="311" name="Google Shape;311;p43" descr="Resultado de imagem para ampicilina molécula"/>
          <p:cNvPicPr preferRelativeResize="0"/>
          <p:nvPr/>
        </p:nvPicPr>
        <p:blipFill>
          <a:blip r:embed="rId3">
            <a:alphaModFix/>
          </a:blip>
          <a:stretch>
            <a:fillRect/>
          </a:stretch>
        </p:blipFill>
        <p:spPr>
          <a:xfrm>
            <a:off x="5630200" y="1399250"/>
            <a:ext cx="3437599" cy="1879150"/>
          </a:xfrm>
          <a:prstGeom prst="rect">
            <a:avLst/>
          </a:prstGeom>
          <a:noFill/>
          <a:ln>
            <a:noFill/>
          </a:ln>
        </p:spPr>
      </p:pic>
      <p:pic>
        <p:nvPicPr>
          <p:cNvPr id="312" name="Google Shape;312;p43" descr="Resultado de imagem para sulfametoxazol-trimetoprima molécula"/>
          <p:cNvPicPr preferRelativeResize="0"/>
          <p:nvPr/>
        </p:nvPicPr>
        <p:blipFill rotWithShape="1">
          <a:blip r:embed="rId4">
            <a:alphaModFix/>
          </a:blip>
          <a:srcRect b="23617"/>
          <a:stretch/>
        </p:blipFill>
        <p:spPr>
          <a:xfrm>
            <a:off x="2095700" y="3278400"/>
            <a:ext cx="4884250" cy="16359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4"/>
          <p:cNvSpPr txBox="1">
            <a:spLocks noGrp="1"/>
          </p:cNvSpPr>
          <p:nvPr>
            <p:ph type="body" idx="1"/>
          </p:nvPr>
        </p:nvSpPr>
        <p:spPr>
          <a:xfrm>
            <a:off x="311700" y="1304875"/>
            <a:ext cx="8520600" cy="34164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chemeClr val="dk1"/>
              </a:buClr>
              <a:buSzPts val="1500"/>
              <a:buFont typeface="Calibri"/>
              <a:buChar char="●"/>
            </a:pPr>
            <a:r>
              <a:rPr lang="pt-BR" sz="1500" b="1">
                <a:solidFill>
                  <a:schemeClr val="dk1"/>
                </a:solidFill>
                <a:latin typeface="Calibri"/>
                <a:ea typeface="Calibri"/>
                <a:cs typeface="Calibri"/>
                <a:sym typeface="Calibri"/>
              </a:rPr>
              <a:t>Controle da doença: </a:t>
            </a:r>
            <a:endParaRPr sz="1500" b="1">
              <a:solidFill>
                <a:schemeClr val="dk1"/>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Tomar medidas sanitárias para evitar transmissão por água e roedores; </a:t>
            </a:r>
            <a:endParaRPr sz="1500">
              <a:solidFill>
                <a:schemeClr val="dk1"/>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Cozinhar totalmente aves domésticas, carnes e ovos antes da ingestão; </a:t>
            </a:r>
            <a:endParaRPr sz="1500">
              <a:solidFill>
                <a:schemeClr val="dk1"/>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pt-BR" sz="1500" b="1">
                <a:solidFill>
                  <a:schemeClr val="dk1"/>
                </a:solidFill>
                <a:latin typeface="Calibri"/>
                <a:ea typeface="Calibri"/>
                <a:cs typeface="Calibri"/>
                <a:sym typeface="Calibri"/>
              </a:rPr>
              <a:t>Portadores:</a:t>
            </a:r>
            <a:r>
              <a:rPr lang="pt-BR" sz="1500">
                <a:solidFill>
                  <a:schemeClr val="dk1"/>
                </a:solidFill>
                <a:latin typeface="Calibri"/>
                <a:ea typeface="Calibri"/>
                <a:cs typeface="Calibri"/>
                <a:sym typeface="Calibri"/>
              </a:rPr>
              <a:t> Não devem trabalhar com manipulação de alimentos. </a:t>
            </a:r>
            <a:endParaRPr sz="1500" b="1">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pt-BR" sz="1500" b="1">
                <a:solidFill>
                  <a:schemeClr val="dk1"/>
                </a:solidFill>
                <a:latin typeface="Calibri"/>
                <a:ea typeface="Calibri"/>
                <a:cs typeface="Calibri"/>
                <a:sym typeface="Calibri"/>
              </a:rPr>
              <a:t>Vacinas</a:t>
            </a:r>
            <a:endParaRPr sz="1500" b="1">
              <a:solidFill>
                <a:schemeClr val="dk1"/>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Há duas vacinas contra febre tifóide circulando nos EUA:</a:t>
            </a:r>
            <a:endParaRPr sz="1500">
              <a:solidFill>
                <a:schemeClr val="dk1"/>
              </a:solidFill>
              <a:latin typeface="Calibri"/>
              <a:ea typeface="Calibri"/>
              <a:cs typeface="Calibri"/>
              <a:sym typeface="Calibri"/>
            </a:endParaRPr>
          </a:p>
          <a:p>
            <a:pPr marL="1371600" lvl="2"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Formulação líquida, vacina atenuada </a:t>
            </a:r>
            <a:endParaRPr sz="1500">
              <a:solidFill>
                <a:schemeClr val="dk1"/>
              </a:solidFill>
              <a:latin typeface="Calibri"/>
              <a:ea typeface="Calibri"/>
              <a:cs typeface="Calibri"/>
              <a:sym typeface="Calibri"/>
            </a:endParaRPr>
          </a:p>
          <a:p>
            <a:pPr marL="1371600" lvl="2"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Formulação intramuscular, produzida com polissacarídeo K. </a:t>
            </a:r>
            <a:endParaRPr sz="1500">
              <a:solidFill>
                <a:schemeClr val="dk1"/>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Ambas possuem um grau de eficiência de 50% a 80%</a:t>
            </a:r>
            <a:endParaRPr sz="1500">
              <a:solidFill>
                <a:schemeClr val="dk1"/>
              </a:solidFill>
              <a:latin typeface="Calibri"/>
              <a:ea typeface="Calibri"/>
              <a:cs typeface="Calibri"/>
              <a:sym typeface="Calibri"/>
            </a:endParaRPr>
          </a:p>
          <a:p>
            <a:pPr marL="1371600" lvl="0" indent="0" algn="l" rtl="0">
              <a:spcBef>
                <a:spcPts val="1600"/>
              </a:spcBef>
              <a:spcAft>
                <a:spcPts val="1600"/>
              </a:spcAft>
              <a:buNone/>
            </a:pPr>
            <a:endParaRPr sz="1200">
              <a:solidFill>
                <a:schemeClr val="dk1"/>
              </a:solidFill>
              <a:latin typeface="Calibri"/>
              <a:ea typeface="Calibri"/>
              <a:cs typeface="Calibri"/>
              <a:sym typeface="Calibri"/>
            </a:endParaRPr>
          </a:p>
        </p:txBody>
      </p:sp>
      <p:sp>
        <p:nvSpPr>
          <p:cNvPr id="318" name="Google Shape;318;p44"/>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ENTEROBACTÉRIAS: </a:t>
            </a:r>
            <a:r>
              <a:rPr lang="pt-BR" i="1"/>
              <a:t>Salmonella</a:t>
            </a:r>
            <a:endParaRPr i="1"/>
          </a:p>
        </p:txBody>
      </p:sp>
      <p:pic>
        <p:nvPicPr>
          <p:cNvPr id="319" name="Google Shape;319;p44" descr="Resultado de imagem para zé gotinha 2018 memes"/>
          <p:cNvPicPr preferRelativeResize="0"/>
          <p:nvPr/>
        </p:nvPicPr>
        <p:blipFill>
          <a:blip r:embed="rId3">
            <a:alphaModFix/>
          </a:blip>
          <a:stretch>
            <a:fillRect/>
          </a:stretch>
        </p:blipFill>
        <p:spPr>
          <a:xfrm>
            <a:off x="6863775" y="2227850"/>
            <a:ext cx="2114800" cy="28170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5"/>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ENTEROBACTÉRIAS: </a:t>
            </a:r>
            <a:r>
              <a:rPr lang="pt-BR" i="1"/>
              <a:t>Shigella</a:t>
            </a:r>
            <a:endParaRPr i="1"/>
          </a:p>
        </p:txBody>
      </p:sp>
      <p:sp>
        <p:nvSpPr>
          <p:cNvPr id="325" name="Google Shape;325;p45"/>
          <p:cNvSpPr txBox="1">
            <a:spLocks noGrp="1"/>
          </p:cNvSpPr>
          <p:nvPr>
            <p:ph type="body" idx="1"/>
          </p:nvPr>
        </p:nvSpPr>
        <p:spPr>
          <a:xfrm>
            <a:off x="447950" y="1369450"/>
            <a:ext cx="8629500" cy="3813000"/>
          </a:xfrm>
          <a:prstGeom prst="rect">
            <a:avLst/>
          </a:prstGeom>
        </p:spPr>
        <p:txBody>
          <a:bodyPr spcFirstLastPara="1" wrap="square" lIns="91425" tIns="91425" rIns="91425" bIns="91425" anchor="t" anchorCtr="0">
            <a:noAutofit/>
          </a:bodyPr>
          <a:lstStyle/>
          <a:p>
            <a:pPr marL="457200" marR="0" lvl="0" indent="-323850" algn="l" rtl="0">
              <a:lnSpc>
                <a:spcPct val="115000"/>
              </a:lnSpc>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Isoladas pela primeira vez em 1896, no Japão, por Dr Kyoshi Shiga;</a:t>
            </a:r>
            <a:endParaRPr sz="1500">
              <a:solidFill>
                <a:schemeClr val="dk1"/>
              </a:solidFill>
              <a:latin typeface="Calibri"/>
              <a:ea typeface="Calibri"/>
              <a:cs typeface="Calibri"/>
              <a:sym typeface="Calibri"/>
            </a:endParaRPr>
          </a:p>
          <a:p>
            <a:pPr marL="457200" marR="0" lvl="0" indent="-323850" algn="l" rtl="0">
              <a:lnSpc>
                <a:spcPct val="115000"/>
              </a:lnSpc>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Não são móveis;</a:t>
            </a:r>
            <a:endParaRPr sz="1500">
              <a:solidFill>
                <a:schemeClr val="dk1"/>
              </a:solidFill>
              <a:latin typeface="Calibri"/>
              <a:ea typeface="Calibri"/>
              <a:cs typeface="Calibri"/>
              <a:sym typeface="Calibri"/>
            </a:endParaRPr>
          </a:p>
          <a:p>
            <a:pPr marL="457200" marR="0" lvl="0" indent="-323850" algn="l" rtl="0">
              <a:lnSpc>
                <a:spcPct val="115000"/>
              </a:lnSpc>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Não fermentam a lactose, mas fermentam outros carboidratos;</a:t>
            </a:r>
            <a:endParaRPr sz="1500">
              <a:solidFill>
                <a:schemeClr val="dk1"/>
              </a:solidFill>
              <a:latin typeface="Calibri"/>
              <a:ea typeface="Calibri"/>
              <a:cs typeface="Calibri"/>
              <a:sym typeface="Calibri"/>
            </a:endParaRPr>
          </a:p>
          <a:p>
            <a:pPr marL="457200" marR="0" lvl="0" indent="-323850" algn="l" rtl="0">
              <a:lnSpc>
                <a:spcPct val="115000"/>
              </a:lnSpc>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Não produzem H</a:t>
            </a:r>
            <a:r>
              <a:rPr lang="pt-BR" sz="1500" baseline="-25000">
                <a:solidFill>
                  <a:schemeClr val="dk1"/>
                </a:solidFill>
                <a:latin typeface="Calibri"/>
                <a:ea typeface="Calibri"/>
                <a:cs typeface="Calibri"/>
                <a:sym typeface="Calibri"/>
              </a:rPr>
              <a:t>2</a:t>
            </a:r>
            <a:r>
              <a:rPr lang="pt-BR" sz="1500">
                <a:solidFill>
                  <a:schemeClr val="dk1"/>
                </a:solidFill>
                <a:latin typeface="Calibri"/>
                <a:ea typeface="Calibri"/>
                <a:cs typeface="Calibri"/>
                <a:sym typeface="Calibri"/>
              </a:rPr>
              <a:t>S;</a:t>
            </a:r>
            <a:endParaRPr sz="1500">
              <a:solidFill>
                <a:schemeClr val="dk1"/>
              </a:solidFill>
              <a:latin typeface="Calibri"/>
              <a:ea typeface="Calibri"/>
              <a:cs typeface="Calibri"/>
              <a:sym typeface="Calibri"/>
            </a:endParaRPr>
          </a:p>
          <a:p>
            <a:pPr marL="457200" marR="0" lvl="0" indent="-323850" algn="l" rtl="0">
              <a:lnSpc>
                <a:spcPct val="115000"/>
              </a:lnSpc>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O gênero é dividido em quatro espécies:</a:t>
            </a:r>
            <a:endParaRPr sz="1500">
              <a:solidFill>
                <a:schemeClr val="dk1"/>
              </a:solidFill>
              <a:latin typeface="Calibri"/>
              <a:ea typeface="Calibri"/>
              <a:cs typeface="Calibri"/>
              <a:sym typeface="Calibri"/>
            </a:endParaRPr>
          </a:p>
        </p:txBody>
      </p:sp>
      <p:sp>
        <p:nvSpPr>
          <p:cNvPr id="326" name="Google Shape;326;p45"/>
          <p:cNvSpPr txBox="1"/>
          <p:nvPr/>
        </p:nvSpPr>
        <p:spPr>
          <a:xfrm>
            <a:off x="2753175" y="3580575"/>
            <a:ext cx="73380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7" name="Google Shape;327;p45"/>
          <p:cNvSpPr txBox="1"/>
          <p:nvPr/>
        </p:nvSpPr>
        <p:spPr>
          <a:xfrm>
            <a:off x="1027100" y="3124075"/>
            <a:ext cx="1560000" cy="385200"/>
          </a:xfrm>
          <a:prstGeom prst="rect">
            <a:avLst/>
          </a:prstGeom>
          <a:solidFill>
            <a:srgbClr val="EFEFEF"/>
          </a:solidFill>
          <a:ln w="19050"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1600" i="1">
                <a:solidFill>
                  <a:srgbClr val="C70278"/>
                </a:solidFill>
                <a:latin typeface="Calibri"/>
                <a:ea typeface="Calibri"/>
                <a:cs typeface="Calibri"/>
                <a:sym typeface="Calibri"/>
              </a:rPr>
              <a:t>S. dysenteriae</a:t>
            </a:r>
            <a:endParaRPr sz="1600" i="1">
              <a:solidFill>
                <a:srgbClr val="C70278"/>
              </a:solidFill>
              <a:latin typeface="Calibri"/>
              <a:ea typeface="Calibri"/>
              <a:cs typeface="Calibri"/>
              <a:sym typeface="Calibri"/>
            </a:endParaRPr>
          </a:p>
        </p:txBody>
      </p:sp>
      <p:sp>
        <p:nvSpPr>
          <p:cNvPr id="328" name="Google Shape;328;p45"/>
          <p:cNvSpPr txBox="1"/>
          <p:nvPr/>
        </p:nvSpPr>
        <p:spPr>
          <a:xfrm>
            <a:off x="3220600" y="3124075"/>
            <a:ext cx="1202400" cy="385200"/>
          </a:xfrm>
          <a:prstGeom prst="rect">
            <a:avLst/>
          </a:prstGeom>
          <a:solidFill>
            <a:srgbClr val="EFEFEF"/>
          </a:solidFill>
          <a:ln w="19050"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1600" i="1">
                <a:solidFill>
                  <a:srgbClr val="C70278"/>
                </a:solidFill>
                <a:latin typeface="Calibri"/>
                <a:ea typeface="Calibri"/>
                <a:cs typeface="Calibri"/>
                <a:sym typeface="Calibri"/>
              </a:rPr>
              <a:t>S. flexneri</a:t>
            </a:r>
            <a:endParaRPr sz="1600" i="1">
              <a:solidFill>
                <a:srgbClr val="C70278"/>
              </a:solidFill>
              <a:latin typeface="Calibri"/>
              <a:ea typeface="Calibri"/>
              <a:cs typeface="Calibri"/>
              <a:sym typeface="Calibri"/>
            </a:endParaRPr>
          </a:p>
        </p:txBody>
      </p:sp>
      <p:sp>
        <p:nvSpPr>
          <p:cNvPr id="329" name="Google Shape;329;p45"/>
          <p:cNvSpPr txBox="1"/>
          <p:nvPr/>
        </p:nvSpPr>
        <p:spPr>
          <a:xfrm>
            <a:off x="1278920" y="3816075"/>
            <a:ext cx="1056300" cy="385200"/>
          </a:xfrm>
          <a:prstGeom prst="rect">
            <a:avLst/>
          </a:prstGeom>
          <a:solidFill>
            <a:srgbClr val="EFEFEF"/>
          </a:solidFill>
          <a:ln w="19050"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1600" i="1">
                <a:solidFill>
                  <a:srgbClr val="C70278"/>
                </a:solidFill>
                <a:latin typeface="Calibri"/>
                <a:ea typeface="Calibri"/>
                <a:cs typeface="Calibri"/>
                <a:sym typeface="Calibri"/>
              </a:rPr>
              <a:t>S. sonnei</a:t>
            </a:r>
            <a:endParaRPr sz="1600" i="1">
              <a:solidFill>
                <a:srgbClr val="C70278"/>
              </a:solidFill>
              <a:latin typeface="Calibri"/>
              <a:ea typeface="Calibri"/>
              <a:cs typeface="Calibri"/>
              <a:sym typeface="Calibri"/>
            </a:endParaRPr>
          </a:p>
        </p:txBody>
      </p:sp>
      <p:sp>
        <p:nvSpPr>
          <p:cNvPr id="330" name="Google Shape;330;p45"/>
          <p:cNvSpPr txBox="1"/>
          <p:nvPr/>
        </p:nvSpPr>
        <p:spPr>
          <a:xfrm>
            <a:off x="3293724" y="3894225"/>
            <a:ext cx="1056300" cy="385200"/>
          </a:xfrm>
          <a:prstGeom prst="rect">
            <a:avLst/>
          </a:prstGeom>
          <a:solidFill>
            <a:srgbClr val="EFEFEF"/>
          </a:solidFill>
          <a:ln w="19050"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1600" i="1">
                <a:solidFill>
                  <a:srgbClr val="C70278"/>
                </a:solidFill>
                <a:latin typeface="Calibri"/>
                <a:ea typeface="Calibri"/>
                <a:cs typeface="Calibri"/>
                <a:sym typeface="Calibri"/>
              </a:rPr>
              <a:t>S. boydii</a:t>
            </a:r>
            <a:endParaRPr sz="1600" i="1">
              <a:solidFill>
                <a:srgbClr val="C70278"/>
              </a:solidFill>
              <a:latin typeface="Calibri"/>
              <a:ea typeface="Calibri"/>
              <a:cs typeface="Calibri"/>
              <a:sym typeface="Calibri"/>
            </a:endParaRPr>
          </a:p>
        </p:txBody>
      </p:sp>
      <p:pic>
        <p:nvPicPr>
          <p:cNvPr id="331" name="Google Shape;331;p45"/>
          <p:cNvPicPr preferRelativeResize="0"/>
          <p:nvPr/>
        </p:nvPicPr>
        <p:blipFill>
          <a:blip r:embed="rId3">
            <a:alphaModFix/>
          </a:blip>
          <a:stretch>
            <a:fillRect/>
          </a:stretch>
        </p:blipFill>
        <p:spPr>
          <a:xfrm>
            <a:off x="5570575" y="2405428"/>
            <a:ext cx="3045627" cy="2433675"/>
          </a:xfrm>
          <a:prstGeom prst="rect">
            <a:avLst/>
          </a:prstGeom>
          <a:noFill/>
          <a:ln w="19050" cap="flat" cmpd="sng">
            <a:solidFill>
              <a:srgbClr val="20A479"/>
            </a:solidFill>
            <a:prstDash val="solid"/>
            <a:round/>
            <a:headEnd type="none" w="sm" len="sm"/>
            <a:tailEnd type="none" w="sm" len="sm"/>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6"/>
          <p:cNvSpPr txBox="1">
            <a:spLocks noGrp="1"/>
          </p:cNvSpPr>
          <p:nvPr>
            <p:ph type="title"/>
          </p:nvPr>
        </p:nvSpPr>
        <p:spPr>
          <a:xfrm>
            <a:off x="0" y="0"/>
            <a:ext cx="9144000" cy="9987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endParaRPr/>
          </a:p>
          <a:p>
            <a:pPr marL="0" lvl="0" indent="457200" algn="l" rtl="0">
              <a:spcBef>
                <a:spcPts val="0"/>
              </a:spcBef>
              <a:spcAft>
                <a:spcPts val="0"/>
              </a:spcAft>
              <a:buClr>
                <a:schemeClr val="dk1"/>
              </a:buClr>
              <a:buSzPts val="1100"/>
              <a:buFont typeface="Arial"/>
              <a:buNone/>
            </a:pPr>
            <a:r>
              <a:rPr lang="pt-BR"/>
              <a:t>ENTEROBACTÉRIAS: </a:t>
            </a:r>
            <a:r>
              <a:rPr lang="pt-BR" i="1"/>
              <a:t>Shigella</a:t>
            </a:r>
            <a:endParaRPr/>
          </a:p>
        </p:txBody>
      </p:sp>
      <p:sp>
        <p:nvSpPr>
          <p:cNvPr id="337" name="Google Shape;337;p46"/>
          <p:cNvSpPr txBox="1">
            <a:spLocks noGrp="1"/>
          </p:cNvSpPr>
          <p:nvPr>
            <p:ph type="body" idx="1"/>
          </p:nvPr>
        </p:nvSpPr>
        <p:spPr>
          <a:xfrm>
            <a:off x="311700" y="1304875"/>
            <a:ext cx="8520600" cy="34164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pt-BR" sz="1500" b="1">
                <a:solidFill>
                  <a:srgbClr val="000000"/>
                </a:solidFill>
                <a:latin typeface="Calibri"/>
                <a:ea typeface="Calibri"/>
                <a:cs typeface="Calibri"/>
                <a:sym typeface="Calibri"/>
              </a:rPr>
              <a:t>Fator de Virulência</a:t>
            </a:r>
            <a:endParaRPr sz="1500" b="1">
              <a:solidFill>
                <a:srgbClr val="000000"/>
              </a:solidFill>
              <a:latin typeface="Calibri"/>
              <a:ea typeface="Calibri"/>
              <a:cs typeface="Calibri"/>
              <a:sym typeface="Calibri"/>
            </a:endParaRPr>
          </a:p>
          <a:p>
            <a:pPr marL="457200" lvl="0" indent="-323850" algn="l" rtl="0">
              <a:lnSpc>
                <a:spcPct val="114000"/>
              </a:lnSpc>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Ação da glicose (glicosilação) ou do acetato;</a:t>
            </a:r>
            <a:endParaRPr sz="1500">
              <a:solidFill>
                <a:srgbClr val="000000"/>
              </a:solidFill>
              <a:latin typeface="Calibri"/>
              <a:ea typeface="Calibri"/>
              <a:cs typeface="Calibri"/>
              <a:sym typeface="Calibri"/>
            </a:endParaRPr>
          </a:p>
          <a:p>
            <a:pPr marL="457200" lvl="0" indent="-323850" algn="l" rtl="0">
              <a:lnSpc>
                <a:spcPct val="114000"/>
              </a:lnSpc>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Alteração da conformação do LPS</a:t>
            </a:r>
            <a:endParaRPr sz="1500">
              <a:solidFill>
                <a:srgbClr val="000000"/>
              </a:solidFill>
              <a:latin typeface="Calibri"/>
              <a:ea typeface="Calibri"/>
              <a:cs typeface="Calibri"/>
              <a:sym typeface="Calibri"/>
            </a:endParaRPr>
          </a:p>
          <a:p>
            <a:pPr marL="0" lvl="0" indent="0" algn="l" rtl="0">
              <a:lnSpc>
                <a:spcPct val="114000"/>
              </a:lnSpc>
              <a:spcBef>
                <a:spcPts val="0"/>
              </a:spcBef>
              <a:spcAft>
                <a:spcPts val="0"/>
              </a:spcAft>
              <a:buNone/>
            </a:pPr>
            <a:endParaRPr sz="1500">
              <a:solidFill>
                <a:srgbClr val="000000"/>
              </a:solidFill>
              <a:latin typeface="Calibri"/>
              <a:ea typeface="Calibri"/>
              <a:cs typeface="Calibri"/>
              <a:sym typeface="Calibri"/>
            </a:endParaRPr>
          </a:p>
          <a:p>
            <a:pPr marL="0" lvl="0" indent="0" algn="l" rtl="0">
              <a:lnSpc>
                <a:spcPct val="114000"/>
              </a:lnSpc>
              <a:spcBef>
                <a:spcPts val="0"/>
              </a:spcBef>
              <a:spcAft>
                <a:spcPts val="0"/>
              </a:spcAft>
              <a:buNone/>
            </a:pPr>
            <a:r>
              <a:rPr lang="pt-BR" sz="1500" b="1">
                <a:solidFill>
                  <a:srgbClr val="000000"/>
                </a:solidFill>
                <a:latin typeface="Calibri"/>
                <a:ea typeface="Calibri"/>
                <a:cs typeface="Calibri"/>
                <a:sym typeface="Calibri"/>
              </a:rPr>
              <a:t>Mecanismo de patogenicidade</a:t>
            </a:r>
            <a:endParaRPr sz="1500" b="1">
              <a:solidFill>
                <a:srgbClr val="000000"/>
              </a:solidFill>
              <a:latin typeface="Calibri"/>
              <a:ea typeface="Calibri"/>
              <a:cs typeface="Calibri"/>
              <a:sym typeface="Calibri"/>
            </a:endParaRPr>
          </a:p>
          <a:p>
            <a:pPr marL="457200" lvl="0" indent="-323850" algn="l" rtl="0">
              <a:lnSpc>
                <a:spcPct val="114000"/>
              </a:lnSpc>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Resistência ao ambiente ácido do estômago;</a:t>
            </a:r>
            <a:endParaRPr sz="1500">
              <a:solidFill>
                <a:srgbClr val="000000"/>
              </a:solidFill>
              <a:latin typeface="Calibri"/>
              <a:ea typeface="Calibri"/>
              <a:cs typeface="Calibri"/>
              <a:sym typeface="Calibri"/>
            </a:endParaRPr>
          </a:p>
          <a:p>
            <a:pPr marL="457200" lvl="0" indent="-323850" algn="l" rtl="0">
              <a:lnSpc>
                <a:spcPct val="114000"/>
              </a:lnSpc>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No trato intestinal: interferem nas vias de sinalização das células hospedeiras e regulam a expressão de peptídeos antimicrobianos;</a:t>
            </a:r>
            <a:endParaRPr sz="1500">
              <a:solidFill>
                <a:srgbClr val="000000"/>
              </a:solidFill>
              <a:latin typeface="Calibri"/>
              <a:ea typeface="Calibri"/>
              <a:cs typeface="Calibri"/>
              <a:sym typeface="Calibri"/>
            </a:endParaRPr>
          </a:p>
          <a:p>
            <a:pPr marL="457200" lvl="0" indent="-323850" algn="l" rtl="0">
              <a:lnSpc>
                <a:spcPct val="114000"/>
              </a:lnSpc>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Acesso a mucosa, pela transcitose através das células M</a:t>
            </a:r>
            <a:endParaRPr sz="1500">
              <a:solidFill>
                <a:srgbClr val="000000"/>
              </a:solidFill>
              <a:latin typeface="Calibri"/>
              <a:ea typeface="Calibri"/>
              <a:cs typeface="Calibri"/>
              <a:sym typeface="Calibri"/>
            </a:endParaRPr>
          </a:p>
          <a:p>
            <a:pPr marL="457200" lvl="0" indent="-323850" algn="l" rtl="0">
              <a:lnSpc>
                <a:spcPct val="114000"/>
              </a:lnSpc>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Indução da morte do macrófago por apoptose</a:t>
            </a:r>
            <a:endParaRPr sz="1500">
              <a:solidFill>
                <a:srgbClr val="000000"/>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7"/>
          <p:cNvSpPr txBox="1">
            <a:spLocks noGrp="1"/>
          </p:cNvSpPr>
          <p:nvPr>
            <p:ph type="title"/>
          </p:nvPr>
        </p:nvSpPr>
        <p:spPr>
          <a:xfrm>
            <a:off x="0" y="0"/>
            <a:ext cx="9144000" cy="9987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endParaRPr/>
          </a:p>
          <a:p>
            <a:pPr marL="0" lvl="0" indent="457200" algn="l" rtl="0">
              <a:spcBef>
                <a:spcPts val="0"/>
              </a:spcBef>
              <a:spcAft>
                <a:spcPts val="0"/>
              </a:spcAft>
              <a:buNone/>
            </a:pPr>
            <a:r>
              <a:rPr lang="pt-BR"/>
              <a:t>ENTEROBACTÉRIAS: </a:t>
            </a:r>
            <a:r>
              <a:rPr lang="pt-BR" i="1"/>
              <a:t>Shigella</a:t>
            </a:r>
            <a:endParaRPr/>
          </a:p>
        </p:txBody>
      </p:sp>
      <p:sp>
        <p:nvSpPr>
          <p:cNvPr id="343" name="Google Shape;343;p47"/>
          <p:cNvSpPr txBox="1">
            <a:spLocks noGrp="1"/>
          </p:cNvSpPr>
          <p:nvPr>
            <p:ph type="body" idx="1"/>
          </p:nvPr>
        </p:nvSpPr>
        <p:spPr>
          <a:xfrm>
            <a:off x="428250" y="1846950"/>
            <a:ext cx="8520600" cy="20331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pt-BR" sz="1500" b="1">
                <a:solidFill>
                  <a:srgbClr val="000000"/>
                </a:solidFill>
                <a:latin typeface="Calibri"/>
                <a:ea typeface="Calibri"/>
                <a:cs typeface="Calibri"/>
                <a:sym typeface="Calibri"/>
              </a:rPr>
              <a:t>Mecanismo de patogenicidade</a:t>
            </a:r>
            <a:endParaRPr sz="1500" b="1">
              <a:solidFill>
                <a:srgbClr val="000000"/>
              </a:solidFill>
              <a:latin typeface="Calibri"/>
              <a:ea typeface="Calibri"/>
              <a:cs typeface="Calibri"/>
              <a:sym typeface="Calibri"/>
            </a:endParaRPr>
          </a:p>
          <a:p>
            <a:pPr marL="457200" lvl="0" indent="-323850" algn="l" rtl="0">
              <a:lnSpc>
                <a:spcPct val="114000"/>
              </a:lnSpc>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Invasão das células epiteliais e destruição da camada epitelial do intestino;</a:t>
            </a:r>
            <a:endParaRPr sz="1500">
              <a:solidFill>
                <a:srgbClr val="000000"/>
              </a:solidFill>
              <a:latin typeface="Calibri"/>
              <a:ea typeface="Calibri"/>
              <a:cs typeface="Calibri"/>
              <a:sym typeface="Calibri"/>
            </a:endParaRPr>
          </a:p>
          <a:p>
            <a:pPr marL="457200" lvl="0" indent="-323850" algn="l" rtl="0">
              <a:lnSpc>
                <a:spcPct val="114000"/>
              </a:lnSpc>
              <a:spcBef>
                <a:spcPts val="0"/>
              </a:spcBef>
              <a:spcAft>
                <a:spcPts val="0"/>
              </a:spcAft>
              <a:buClr>
                <a:srgbClr val="000000"/>
              </a:buClr>
              <a:buSzPts val="1500"/>
              <a:buFont typeface="Calibri"/>
              <a:buChar char="●"/>
            </a:pPr>
            <a:r>
              <a:rPr lang="pt-BR" sz="1500" i="1">
                <a:solidFill>
                  <a:srgbClr val="000000"/>
                </a:solidFill>
                <a:latin typeface="Calibri"/>
                <a:ea typeface="Calibri"/>
                <a:cs typeface="Calibri"/>
                <a:sym typeface="Calibri"/>
              </a:rPr>
              <a:t>Endotoxinas: </a:t>
            </a:r>
            <a:r>
              <a:rPr lang="pt-BR" sz="1500">
                <a:solidFill>
                  <a:srgbClr val="000000"/>
                </a:solidFill>
                <a:latin typeface="Calibri"/>
                <a:ea typeface="Calibri"/>
                <a:cs typeface="Calibri"/>
                <a:sym typeface="Calibri"/>
              </a:rPr>
              <a:t>irritação da parede intestinal;</a:t>
            </a:r>
            <a:endParaRPr sz="1500">
              <a:solidFill>
                <a:srgbClr val="000000"/>
              </a:solidFill>
              <a:latin typeface="Calibri"/>
              <a:ea typeface="Calibri"/>
              <a:cs typeface="Calibri"/>
              <a:sym typeface="Calibri"/>
            </a:endParaRPr>
          </a:p>
          <a:p>
            <a:pPr marL="457200" lvl="0" indent="-323850" algn="l" rtl="0">
              <a:lnSpc>
                <a:spcPct val="114000"/>
              </a:lnSpc>
              <a:spcBef>
                <a:spcPts val="0"/>
              </a:spcBef>
              <a:spcAft>
                <a:spcPts val="0"/>
              </a:spcAft>
              <a:buClr>
                <a:srgbClr val="000000"/>
              </a:buClr>
              <a:buSzPts val="1500"/>
              <a:buFont typeface="Calibri"/>
              <a:buChar char="●"/>
            </a:pPr>
            <a:r>
              <a:rPr lang="pt-BR" sz="1500" i="1">
                <a:solidFill>
                  <a:srgbClr val="000000"/>
                </a:solidFill>
                <a:latin typeface="Calibri"/>
                <a:ea typeface="Calibri"/>
                <a:cs typeface="Calibri"/>
                <a:sym typeface="Calibri"/>
              </a:rPr>
              <a:t>Exotoxina: </a:t>
            </a:r>
            <a:r>
              <a:rPr lang="pt-BR" sz="1500">
                <a:solidFill>
                  <a:srgbClr val="000000"/>
                </a:solidFill>
                <a:latin typeface="Calibri"/>
                <a:ea typeface="Calibri"/>
                <a:cs typeface="Calibri"/>
                <a:sym typeface="Calibri"/>
              </a:rPr>
              <a:t>inibe a absorção de açúcar e aminoácidos no intestino delgado;</a:t>
            </a:r>
            <a:endParaRPr sz="1500">
              <a:solidFill>
                <a:srgbClr val="000000"/>
              </a:solidFill>
              <a:latin typeface="Calibri"/>
              <a:ea typeface="Calibri"/>
              <a:cs typeface="Calibri"/>
              <a:sym typeface="Calibri"/>
            </a:endParaRPr>
          </a:p>
          <a:p>
            <a:pPr marL="457200" lvl="0" indent="0" algn="l" rtl="0">
              <a:lnSpc>
                <a:spcPct val="114000"/>
              </a:lnSpc>
              <a:spcBef>
                <a:spcPts val="0"/>
              </a:spcBef>
              <a:spcAft>
                <a:spcPts val="0"/>
              </a:spcAft>
              <a:buNone/>
            </a:pPr>
            <a:r>
              <a:rPr lang="pt-BR" sz="1500">
                <a:solidFill>
                  <a:srgbClr val="000000"/>
                </a:solidFill>
                <a:latin typeface="Calibri"/>
                <a:ea typeface="Calibri"/>
                <a:cs typeface="Calibri"/>
                <a:sym typeface="Calibri"/>
              </a:rPr>
              <a:t>		ao atuar como “neurotoxina”, pode contribuir para a gravidade e fatalidade das infecções pela bactéria;</a:t>
            </a:r>
            <a:endParaRPr sz="1500">
              <a:solidFill>
                <a:srgbClr val="000000"/>
              </a:solidFill>
              <a:latin typeface="Calibri"/>
              <a:ea typeface="Calibri"/>
              <a:cs typeface="Calibri"/>
              <a:sym typeface="Calibri"/>
            </a:endParaRPr>
          </a:p>
          <a:p>
            <a:pPr marL="457200" lvl="0" indent="0" algn="l" rtl="0">
              <a:lnSpc>
                <a:spcPct val="114000"/>
              </a:lnSpc>
              <a:spcBef>
                <a:spcPts val="0"/>
              </a:spcBef>
              <a:spcAft>
                <a:spcPts val="0"/>
              </a:spcAft>
              <a:buNone/>
            </a:pPr>
            <a:r>
              <a:rPr lang="pt-BR" sz="1500">
                <a:solidFill>
                  <a:srgbClr val="000000"/>
                </a:solidFill>
                <a:latin typeface="Calibri"/>
                <a:ea typeface="Calibri"/>
                <a:cs typeface="Calibri"/>
                <a:sym typeface="Calibri"/>
              </a:rPr>
              <a:t>		</a:t>
            </a:r>
            <a:endParaRPr sz="1500">
              <a:solidFill>
                <a:srgbClr val="0000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8"/>
          <p:cNvSpPr txBox="1">
            <a:spLocks noGrp="1"/>
          </p:cNvSpPr>
          <p:nvPr>
            <p:ph type="title"/>
          </p:nvPr>
        </p:nvSpPr>
        <p:spPr>
          <a:xfrm>
            <a:off x="0" y="0"/>
            <a:ext cx="9144000" cy="9987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endParaRPr/>
          </a:p>
          <a:p>
            <a:pPr marL="0" lvl="0" indent="457200" algn="l" rtl="0">
              <a:spcBef>
                <a:spcPts val="0"/>
              </a:spcBef>
              <a:spcAft>
                <a:spcPts val="0"/>
              </a:spcAft>
              <a:buNone/>
            </a:pPr>
            <a:r>
              <a:rPr lang="pt-BR"/>
              <a:t>ENTEROBACTÉRIAS: </a:t>
            </a:r>
            <a:r>
              <a:rPr lang="pt-BR" i="1"/>
              <a:t>Shigella</a:t>
            </a:r>
            <a:endParaRPr/>
          </a:p>
        </p:txBody>
      </p:sp>
      <p:sp>
        <p:nvSpPr>
          <p:cNvPr id="349" name="Google Shape;349;p48"/>
          <p:cNvSpPr txBox="1">
            <a:spLocks noGrp="1"/>
          </p:cNvSpPr>
          <p:nvPr>
            <p:ph type="body" idx="1"/>
          </p:nvPr>
        </p:nvSpPr>
        <p:spPr>
          <a:xfrm>
            <a:off x="254625" y="1333425"/>
            <a:ext cx="8520600" cy="35739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pt-BR" sz="1500" b="1">
                <a:solidFill>
                  <a:srgbClr val="000000"/>
                </a:solidFill>
                <a:latin typeface="Calibri"/>
                <a:ea typeface="Calibri"/>
                <a:cs typeface="Calibri"/>
                <a:sym typeface="Calibri"/>
              </a:rPr>
              <a:t>Manifestações Clínicas</a:t>
            </a:r>
            <a:endParaRPr sz="1500" b="1">
              <a:solidFill>
                <a:srgbClr val="000000"/>
              </a:solidFill>
              <a:latin typeface="Calibri"/>
              <a:ea typeface="Calibri"/>
              <a:cs typeface="Calibri"/>
              <a:sym typeface="Calibri"/>
            </a:endParaRPr>
          </a:p>
          <a:p>
            <a:pPr marL="457200" lvl="0" indent="-323850" algn="l" rtl="0">
              <a:lnSpc>
                <a:spcPct val="114000"/>
              </a:lnSpc>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Período de incubação (1 a 2 dias);</a:t>
            </a:r>
            <a:endParaRPr sz="1500">
              <a:solidFill>
                <a:srgbClr val="000000"/>
              </a:solidFill>
              <a:latin typeface="Calibri"/>
              <a:ea typeface="Calibri"/>
              <a:cs typeface="Calibri"/>
              <a:sym typeface="Calibri"/>
            </a:endParaRPr>
          </a:p>
          <a:p>
            <a:pPr marL="457200" lvl="0" indent="-323850" algn="l" rtl="0">
              <a:lnSpc>
                <a:spcPct val="114000"/>
              </a:lnSpc>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Infecção acomete o íleo e colo (em 1 dia ou mais)</a:t>
            </a:r>
            <a:endParaRPr sz="1500">
              <a:solidFill>
                <a:srgbClr val="000000"/>
              </a:solidFill>
              <a:latin typeface="Calibri"/>
              <a:ea typeface="Calibri"/>
              <a:cs typeface="Calibri"/>
              <a:sym typeface="Calibri"/>
            </a:endParaRPr>
          </a:p>
          <a:p>
            <a:pPr marL="457200" lvl="0" indent="-323850" algn="l" rtl="0">
              <a:lnSpc>
                <a:spcPct val="114000"/>
              </a:lnSpc>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Após 2 a 5 dias: adultos - desaparecimento</a:t>
            </a:r>
            <a:endParaRPr sz="1500">
              <a:solidFill>
                <a:srgbClr val="000000"/>
              </a:solidFill>
              <a:latin typeface="Calibri"/>
              <a:ea typeface="Calibri"/>
              <a:cs typeface="Calibri"/>
              <a:sym typeface="Calibri"/>
            </a:endParaRPr>
          </a:p>
          <a:p>
            <a:pPr marL="0" lvl="0" indent="0" algn="l" rtl="0">
              <a:lnSpc>
                <a:spcPct val="114000"/>
              </a:lnSpc>
              <a:spcBef>
                <a:spcPts val="0"/>
              </a:spcBef>
              <a:spcAft>
                <a:spcPts val="0"/>
              </a:spcAft>
              <a:buNone/>
            </a:pPr>
            <a:r>
              <a:rPr lang="pt-BR" sz="1500">
                <a:solidFill>
                  <a:srgbClr val="000000"/>
                </a:solidFill>
                <a:latin typeface="Calibri"/>
                <a:ea typeface="Calibri"/>
                <a:cs typeface="Calibri"/>
                <a:sym typeface="Calibri"/>
              </a:rPr>
              <a:t>				 crianças e idosos: desidratação</a:t>
            </a:r>
            <a:endParaRPr sz="1500">
              <a:solidFill>
                <a:srgbClr val="000000"/>
              </a:solidFill>
              <a:latin typeface="Calibri"/>
              <a:ea typeface="Calibri"/>
              <a:cs typeface="Calibri"/>
              <a:sym typeface="Calibri"/>
            </a:endParaRPr>
          </a:p>
          <a:p>
            <a:pPr marL="457200" lvl="0" indent="-323850" algn="l" rtl="0">
              <a:lnSpc>
                <a:spcPct val="114000"/>
              </a:lnSpc>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Possível reinfecção</a:t>
            </a:r>
            <a:endParaRPr sz="1500">
              <a:solidFill>
                <a:srgbClr val="000000"/>
              </a:solidFill>
              <a:latin typeface="Calibri"/>
              <a:ea typeface="Calibri"/>
              <a:cs typeface="Calibri"/>
              <a:sym typeface="Calibri"/>
            </a:endParaRPr>
          </a:p>
          <a:p>
            <a:pPr marL="0" lvl="0" indent="0" algn="l" rtl="0">
              <a:lnSpc>
                <a:spcPct val="114000"/>
              </a:lnSpc>
              <a:spcBef>
                <a:spcPts val="0"/>
              </a:spcBef>
              <a:spcAft>
                <a:spcPts val="0"/>
              </a:spcAft>
              <a:buNone/>
            </a:pPr>
            <a:endParaRPr sz="1500">
              <a:solidFill>
                <a:srgbClr val="000000"/>
              </a:solidFill>
              <a:latin typeface="Calibri"/>
              <a:ea typeface="Calibri"/>
              <a:cs typeface="Calibri"/>
              <a:sym typeface="Calibri"/>
            </a:endParaRPr>
          </a:p>
          <a:p>
            <a:pPr marL="0" lvl="0" indent="0" algn="l" rtl="0">
              <a:lnSpc>
                <a:spcPct val="114000"/>
              </a:lnSpc>
              <a:spcBef>
                <a:spcPts val="0"/>
              </a:spcBef>
              <a:spcAft>
                <a:spcPts val="0"/>
              </a:spcAft>
              <a:buNone/>
            </a:pPr>
            <a:r>
              <a:rPr lang="pt-BR" sz="1500" b="1">
                <a:solidFill>
                  <a:srgbClr val="000000"/>
                </a:solidFill>
                <a:latin typeface="Calibri"/>
                <a:ea typeface="Calibri"/>
                <a:cs typeface="Calibri"/>
                <a:sym typeface="Calibri"/>
              </a:rPr>
              <a:t>Transmissão</a:t>
            </a:r>
            <a:endParaRPr sz="1500" b="1">
              <a:solidFill>
                <a:srgbClr val="000000"/>
              </a:solidFill>
              <a:latin typeface="Calibri"/>
              <a:ea typeface="Calibri"/>
              <a:cs typeface="Calibri"/>
              <a:sym typeface="Calibri"/>
            </a:endParaRPr>
          </a:p>
          <a:p>
            <a:pPr marL="457200" lvl="0" indent="-323850" algn="l" rtl="0">
              <a:lnSpc>
                <a:spcPct val="114000"/>
              </a:lnSpc>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Via fecal-oral</a:t>
            </a:r>
            <a:endParaRPr sz="1500">
              <a:solidFill>
                <a:srgbClr val="000000"/>
              </a:solidFill>
              <a:latin typeface="Calibri"/>
              <a:ea typeface="Calibri"/>
              <a:cs typeface="Calibri"/>
              <a:sym typeface="Calibri"/>
            </a:endParaRPr>
          </a:p>
          <a:p>
            <a:pPr marL="457200" lvl="0" indent="-323850" algn="l" rtl="0">
              <a:lnSpc>
                <a:spcPct val="114000"/>
              </a:lnSpc>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Alimentos mal lavados ou água contaminada;</a:t>
            </a:r>
            <a:endParaRPr sz="1500">
              <a:solidFill>
                <a:srgbClr val="000000"/>
              </a:solidFill>
              <a:latin typeface="Calibri"/>
              <a:ea typeface="Calibri"/>
              <a:cs typeface="Calibri"/>
              <a:sym typeface="Calibri"/>
            </a:endParaRPr>
          </a:p>
          <a:p>
            <a:pPr marL="457200" lvl="0" indent="-323850" algn="l" rtl="0">
              <a:lnSpc>
                <a:spcPct val="114000"/>
              </a:lnSpc>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Fezes e moscas</a:t>
            </a:r>
            <a:endParaRPr sz="1500">
              <a:solidFill>
                <a:srgbClr val="000000"/>
              </a:solidFill>
              <a:latin typeface="Calibri"/>
              <a:ea typeface="Calibri"/>
              <a:cs typeface="Calibri"/>
              <a:sym typeface="Calibri"/>
            </a:endParaRPr>
          </a:p>
          <a:p>
            <a:pPr marL="457200" lvl="0" indent="0" algn="l" rtl="0">
              <a:lnSpc>
                <a:spcPct val="114000"/>
              </a:lnSpc>
              <a:spcBef>
                <a:spcPts val="0"/>
              </a:spcBef>
              <a:spcAft>
                <a:spcPts val="0"/>
              </a:spcAft>
              <a:buNone/>
            </a:pPr>
            <a:r>
              <a:rPr lang="pt-BR" sz="1500">
                <a:solidFill>
                  <a:srgbClr val="000000"/>
                </a:solidFill>
                <a:latin typeface="Calibri"/>
                <a:ea typeface="Calibri"/>
                <a:cs typeface="Calibri"/>
                <a:sym typeface="Calibri"/>
              </a:rPr>
              <a:t>		</a:t>
            </a:r>
            <a:endParaRPr sz="1500">
              <a:solidFill>
                <a:srgbClr val="000000"/>
              </a:solidFill>
              <a:latin typeface="Calibri"/>
              <a:ea typeface="Calibri"/>
              <a:cs typeface="Calibri"/>
              <a:sym typeface="Calibri"/>
            </a:endParaRPr>
          </a:p>
        </p:txBody>
      </p:sp>
      <p:pic>
        <p:nvPicPr>
          <p:cNvPr id="350" name="Google Shape;350;p48"/>
          <p:cNvPicPr preferRelativeResize="0"/>
          <p:nvPr/>
        </p:nvPicPr>
        <p:blipFill>
          <a:blip r:embed="rId3">
            <a:alphaModFix/>
          </a:blip>
          <a:stretch>
            <a:fillRect/>
          </a:stretch>
        </p:blipFill>
        <p:spPr>
          <a:xfrm>
            <a:off x="5242075" y="1889775"/>
            <a:ext cx="3088800" cy="30888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9"/>
          <p:cNvSpPr txBox="1">
            <a:spLocks noGrp="1"/>
          </p:cNvSpPr>
          <p:nvPr>
            <p:ph type="title"/>
          </p:nvPr>
        </p:nvSpPr>
        <p:spPr>
          <a:xfrm>
            <a:off x="0" y="0"/>
            <a:ext cx="9144000" cy="9987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endParaRPr/>
          </a:p>
          <a:p>
            <a:pPr marL="0" lvl="0" indent="457200" algn="l" rtl="0">
              <a:spcBef>
                <a:spcPts val="0"/>
              </a:spcBef>
              <a:spcAft>
                <a:spcPts val="0"/>
              </a:spcAft>
              <a:buNone/>
            </a:pPr>
            <a:r>
              <a:rPr lang="pt-BR"/>
              <a:t>ENTEROBACTÉRIAS: </a:t>
            </a:r>
            <a:r>
              <a:rPr lang="pt-BR" i="1"/>
              <a:t>Shigella</a:t>
            </a:r>
            <a:endParaRPr/>
          </a:p>
        </p:txBody>
      </p:sp>
      <p:sp>
        <p:nvSpPr>
          <p:cNvPr id="356" name="Google Shape;356;p49"/>
          <p:cNvSpPr txBox="1">
            <a:spLocks noGrp="1"/>
          </p:cNvSpPr>
          <p:nvPr>
            <p:ph type="body" idx="1"/>
          </p:nvPr>
        </p:nvSpPr>
        <p:spPr>
          <a:xfrm>
            <a:off x="254625" y="1333425"/>
            <a:ext cx="8520600" cy="35739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pt-BR" sz="1500" b="1">
                <a:solidFill>
                  <a:srgbClr val="000000"/>
                </a:solidFill>
                <a:latin typeface="Calibri"/>
                <a:ea typeface="Calibri"/>
                <a:cs typeface="Calibri"/>
                <a:sym typeface="Calibri"/>
              </a:rPr>
              <a:t>Epidemiologia</a:t>
            </a:r>
            <a:endParaRPr sz="1500">
              <a:solidFill>
                <a:srgbClr val="000000"/>
              </a:solidFill>
              <a:latin typeface="Calibri"/>
              <a:ea typeface="Calibri"/>
              <a:cs typeface="Calibri"/>
              <a:sym typeface="Calibri"/>
            </a:endParaRPr>
          </a:p>
          <a:p>
            <a:pPr marL="457200" lvl="0" indent="-323850" algn="l" rtl="0">
              <a:lnSpc>
                <a:spcPct val="114000"/>
              </a:lnSpc>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OMS (2011)</a:t>
            </a:r>
            <a:endParaRPr sz="1500">
              <a:solidFill>
                <a:srgbClr val="000000"/>
              </a:solidFill>
              <a:latin typeface="Calibri"/>
              <a:ea typeface="Calibri"/>
              <a:cs typeface="Calibri"/>
              <a:sym typeface="Calibri"/>
            </a:endParaRPr>
          </a:p>
          <a:p>
            <a:pPr marL="457200" lvl="0" indent="0" algn="l" rtl="0">
              <a:lnSpc>
                <a:spcPct val="114000"/>
              </a:lnSpc>
              <a:spcBef>
                <a:spcPts val="0"/>
              </a:spcBef>
              <a:spcAft>
                <a:spcPts val="0"/>
              </a:spcAft>
              <a:buNone/>
            </a:pPr>
            <a:r>
              <a:rPr lang="pt-BR" sz="1500">
                <a:solidFill>
                  <a:srgbClr val="000000"/>
                </a:solidFill>
                <a:latin typeface="Calibri"/>
                <a:ea typeface="Calibri"/>
                <a:cs typeface="Calibri"/>
                <a:sym typeface="Calibri"/>
              </a:rPr>
              <a:t>- 164.7 milhões de casos por ano, sendo 163.2 milhões em países em desenvolvimento e 1.5 milhão em industrializados;</a:t>
            </a:r>
            <a:endParaRPr sz="1500">
              <a:solidFill>
                <a:srgbClr val="000000"/>
              </a:solidFill>
              <a:latin typeface="Calibri"/>
              <a:ea typeface="Calibri"/>
              <a:cs typeface="Calibri"/>
              <a:sym typeface="Calibri"/>
            </a:endParaRPr>
          </a:p>
          <a:p>
            <a:pPr marL="457200" lvl="0" indent="0" algn="l" rtl="0">
              <a:lnSpc>
                <a:spcPct val="114000"/>
              </a:lnSpc>
              <a:spcBef>
                <a:spcPts val="0"/>
              </a:spcBef>
              <a:spcAft>
                <a:spcPts val="0"/>
              </a:spcAft>
              <a:buNone/>
            </a:pPr>
            <a:r>
              <a:rPr lang="pt-BR" sz="1500">
                <a:solidFill>
                  <a:srgbClr val="000000"/>
                </a:solidFill>
                <a:latin typeface="Calibri"/>
                <a:ea typeface="Calibri"/>
                <a:cs typeface="Calibri"/>
                <a:sym typeface="Calibri"/>
              </a:rPr>
              <a:t>- 1.1 milhão de casos resultam em morte;</a:t>
            </a:r>
            <a:endParaRPr sz="1500">
              <a:solidFill>
                <a:srgbClr val="000000"/>
              </a:solidFill>
              <a:latin typeface="Calibri"/>
              <a:ea typeface="Calibri"/>
              <a:cs typeface="Calibri"/>
              <a:sym typeface="Calibri"/>
            </a:endParaRPr>
          </a:p>
          <a:p>
            <a:pPr marL="457200" lvl="0" indent="0" algn="l" rtl="0">
              <a:lnSpc>
                <a:spcPct val="114000"/>
              </a:lnSpc>
              <a:spcBef>
                <a:spcPts val="0"/>
              </a:spcBef>
              <a:spcAft>
                <a:spcPts val="0"/>
              </a:spcAft>
              <a:buNone/>
            </a:pPr>
            <a:r>
              <a:rPr lang="pt-BR" sz="1500">
                <a:solidFill>
                  <a:srgbClr val="000000"/>
                </a:solidFill>
                <a:latin typeface="Calibri"/>
                <a:ea typeface="Calibri"/>
                <a:cs typeface="Calibri"/>
                <a:sym typeface="Calibri"/>
              </a:rPr>
              <a:t>- 69% de todos os casos e 61% das mortes envolvem crianças com menos de 5 anos</a:t>
            </a:r>
            <a:endParaRPr sz="1500">
              <a:solidFill>
                <a:srgbClr val="000000"/>
              </a:solidFill>
              <a:latin typeface="Calibri"/>
              <a:ea typeface="Calibri"/>
              <a:cs typeface="Calibri"/>
              <a:sym typeface="Calibri"/>
            </a:endParaRPr>
          </a:p>
          <a:p>
            <a:pPr marL="457200" lvl="0" indent="-323850" algn="l" rtl="0">
              <a:lnSpc>
                <a:spcPct val="114000"/>
              </a:lnSpc>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Tipos de espécies em diferentes ambientes</a:t>
            </a:r>
            <a:endParaRPr sz="1500">
              <a:solidFill>
                <a:srgbClr val="000000"/>
              </a:solidFill>
              <a:latin typeface="Calibri"/>
              <a:ea typeface="Calibri"/>
              <a:cs typeface="Calibri"/>
              <a:sym typeface="Calibri"/>
            </a:endParaRPr>
          </a:p>
          <a:p>
            <a:pPr marL="0" lvl="0" indent="457200" algn="l" rtl="0">
              <a:spcBef>
                <a:spcPts val="0"/>
              </a:spcBef>
              <a:spcAft>
                <a:spcPts val="0"/>
              </a:spcAft>
              <a:buNone/>
            </a:pPr>
            <a:r>
              <a:rPr lang="pt-BR" sz="1500" i="1">
                <a:solidFill>
                  <a:schemeClr val="dk1"/>
                </a:solidFill>
                <a:latin typeface="Calibri"/>
                <a:ea typeface="Calibri"/>
                <a:cs typeface="Calibri"/>
                <a:sym typeface="Calibri"/>
              </a:rPr>
              <a:t>- S. flexneri</a:t>
            </a:r>
            <a:endParaRPr sz="1500" i="1">
              <a:solidFill>
                <a:schemeClr val="dk1"/>
              </a:solidFill>
              <a:latin typeface="Calibri"/>
              <a:ea typeface="Calibri"/>
              <a:cs typeface="Calibri"/>
              <a:sym typeface="Calibri"/>
            </a:endParaRPr>
          </a:p>
          <a:p>
            <a:pPr marL="0" lvl="0" indent="457200" algn="l" rtl="0">
              <a:spcBef>
                <a:spcPts val="0"/>
              </a:spcBef>
              <a:spcAft>
                <a:spcPts val="0"/>
              </a:spcAft>
              <a:buNone/>
            </a:pPr>
            <a:r>
              <a:rPr lang="pt-BR" sz="1500" i="1">
                <a:solidFill>
                  <a:schemeClr val="dk1"/>
                </a:solidFill>
                <a:latin typeface="Calibri"/>
                <a:ea typeface="Calibri"/>
                <a:cs typeface="Calibri"/>
                <a:sym typeface="Calibri"/>
              </a:rPr>
              <a:t>- S. boydii</a:t>
            </a:r>
            <a:endParaRPr sz="1500" i="1">
              <a:solidFill>
                <a:schemeClr val="dk1"/>
              </a:solidFill>
              <a:latin typeface="Calibri"/>
              <a:ea typeface="Calibri"/>
              <a:cs typeface="Calibri"/>
              <a:sym typeface="Calibri"/>
            </a:endParaRPr>
          </a:p>
          <a:p>
            <a:pPr marL="0" lvl="0" indent="457200" algn="l" rtl="0">
              <a:spcBef>
                <a:spcPts val="0"/>
              </a:spcBef>
              <a:spcAft>
                <a:spcPts val="0"/>
              </a:spcAft>
              <a:buClr>
                <a:schemeClr val="dk1"/>
              </a:buClr>
              <a:buSzPts val="1100"/>
              <a:buFont typeface="Arial"/>
              <a:buNone/>
            </a:pPr>
            <a:r>
              <a:rPr lang="pt-BR" sz="1500" i="1">
                <a:solidFill>
                  <a:schemeClr val="dk1"/>
                </a:solidFill>
                <a:latin typeface="Calibri"/>
                <a:ea typeface="Calibri"/>
                <a:cs typeface="Calibri"/>
                <a:sym typeface="Calibri"/>
              </a:rPr>
              <a:t>- S. dysenteriae </a:t>
            </a:r>
            <a:r>
              <a:rPr lang="pt-BR" sz="1500">
                <a:solidFill>
                  <a:schemeClr val="dk1"/>
                </a:solidFill>
                <a:latin typeface="Calibri"/>
                <a:ea typeface="Calibri"/>
                <a:cs typeface="Calibri"/>
                <a:sym typeface="Calibri"/>
              </a:rPr>
              <a:t>e</a:t>
            </a:r>
            <a:r>
              <a:rPr lang="pt-BR" sz="1500" i="1">
                <a:solidFill>
                  <a:schemeClr val="dk1"/>
                </a:solidFill>
                <a:latin typeface="Calibri"/>
                <a:ea typeface="Calibri"/>
                <a:cs typeface="Calibri"/>
                <a:sym typeface="Calibri"/>
              </a:rPr>
              <a:t> S. sonnei</a:t>
            </a:r>
            <a:endParaRPr sz="1500" i="1">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0"/>
          <p:cNvSpPr txBox="1">
            <a:spLocks noGrp="1"/>
          </p:cNvSpPr>
          <p:nvPr>
            <p:ph type="title"/>
          </p:nvPr>
        </p:nvSpPr>
        <p:spPr>
          <a:xfrm>
            <a:off x="0" y="0"/>
            <a:ext cx="9144000" cy="9987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endParaRPr/>
          </a:p>
          <a:p>
            <a:pPr marL="0" lvl="0" indent="457200" algn="l" rtl="0">
              <a:spcBef>
                <a:spcPts val="0"/>
              </a:spcBef>
              <a:spcAft>
                <a:spcPts val="0"/>
              </a:spcAft>
              <a:buNone/>
            </a:pPr>
            <a:r>
              <a:rPr lang="pt-BR"/>
              <a:t>ENTEROBACTÉRIAS: </a:t>
            </a:r>
            <a:r>
              <a:rPr lang="pt-BR" i="1"/>
              <a:t>Shigella</a:t>
            </a:r>
            <a:endParaRPr/>
          </a:p>
        </p:txBody>
      </p:sp>
      <p:sp>
        <p:nvSpPr>
          <p:cNvPr id="362" name="Google Shape;362;p50"/>
          <p:cNvSpPr txBox="1">
            <a:spLocks noGrp="1"/>
          </p:cNvSpPr>
          <p:nvPr>
            <p:ph type="body" idx="1"/>
          </p:nvPr>
        </p:nvSpPr>
        <p:spPr>
          <a:xfrm>
            <a:off x="254625" y="1333425"/>
            <a:ext cx="4317300" cy="35739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pt-BR" sz="1500" b="1">
                <a:solidFill>
                  <a:srgbClr val="000000"/>
                </a:solidFill>
                <a:latin typeface="Calibri"/>
                <a:ea typeface="Calibri"/>
                <a:cs typeface="Calibri"/>
                <a:sym typeface="Calibri"/>
              </a:rPr>
              <a:t>Diagnóstico</a:t>
            </a:r>
            <a:endParaRPr sz="1500" b="1">
              <a:solidFill>
                <a:srgbClr val="000000"/>
              </a:solidFill>
              <a:latin typeface="Calibri"/>
              <a:ea typeface="Calibri"/>
              <a:cs typeface="Calibri"/>
              <a:sym typeface="Calibri"/>
            </a:endParaRPr>
          </a:p>
          <a:p>
            <a:pPr marL="457200" lvl="0" indent="-323850" algn="l" rtl="0">
              <a:lnSpc>
                <a:spcPct val="114000"/>
              </a:lnSpc>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Amostras: grande número de leucócitos fecais e alguns eritrócitos quando vistos ao microscópio</a:t>
            </a:r>
            <a:endParaRPr sz="1500">
              <a:solidFill>
                <a:srgbClr val="000000"/>
              </a:solidFill>
              <a:latin typeface="Calibri"/>
              <a:ea typeface="Calibri"/>
              <a:cs typeface="Calibri"/>
              <a:sym typeface="Calibri"/>
            </a:endParaRPr>
          </a:p>
          <a:p>
            <a:pPr marL="457200" lvl="0" indent="-323850" algn="l" rtl="0">
              <a:lnSpc>
                <a:spcPct val="114000"/>
              </a:lnSpc>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Cultura: material semeado em meios de cultura diferenciais</a:t>
            </a:r>
            <a:endParaRPr sz="1500">
              <a:solidFill>
                <a:srgbClr val="000000"/>
              </a:solidFill>
              <a:latin typeface="Calibri"/>
              <a:ea typeface="Calibri"/>
              <a:cs typeface="Calibri"/>
              <a:sym typeface="Calibri"/>
            </a:endParaRPr>
          </a:p>
          <a:p>
            <a:pPr marL="457200" lvl="0" indent="-323850" algn="l" rtl="0">
              <a:lnSpc>
                <a:spcPct val="114000"/>
              </a:lnSpc>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Sorologia: elevação de anticorpos específicos (não dá o diagnóstico específico)</a:t>
            </a:r>
            <a:endParaRPr sz="1500">
              <a:solidFill>
                <a:srgbClr val="000000"/>
              </a:solidFill>
              <a:latin typeface="Calibri"/>
              <a:ea typeface="Calibri"/>
              <a:cs typeface="Calibri"/>
              <a:sym typeface="Calibri"/>
            </a:endParaRPr>
          </a:p>
          <a:p>
            <a:pPr marL="457200" lvl="0" indent="0" algn="l" rtl="0">
              <a:lnSpc>
                <a:spcPct val="114000"/>
              </a:lnSpc>
              <a:spcBef>
                <a:spcPts val="0"/>
              </a:spcBef>
              <a:spcAft>
                <a:spcPts val="0"/>
              </a:spcAft>
              <a:buNone/>
            </a:pPr>
            <a:r>
              <a:rPr lang="pt-BR" sz="1500">
                <a:solidFill>
                  <a:srgbClr val="000000"/>
                </a:solidFill>
                <a:latin typeface="Calibri"/>
                <a:ea typeface="Calibri"/>
                <a:cs typeface="Calibri"/>
                <a:sym typeface="Calibri"/>
              </a:rPr>
              <a:t>		</a:t>
            </a:r>
            <a:endParaRPr sz="1500">
              <a:solidFill>
                <a:srgbClr val="000000"/>
              </a:solidFill>
              <a:latin typeface="Calibri"/>
              <a:ea typeface="Calibri"/>
              <a:cs typeface="Calibri"/>
              <a:sym typeface="Calibri"/>
            </a:endParaRPr>
          </a:p>
        </p:txBody>
      </p:sp>
      <p:pic>
        <p:nvPicPr>
          <p:cNvPr id="363" name="Google Shape;363;p50"/>
          <p:cNvPicPr preferRelativeResize="0"/>
          <p:nvPr/>
        </p:nvPicPr>
        <p:blipFill>
          <a:blip r:embed="rId3">
            <a:alphaModFix/>
          </a:blip>
          <a:stretch>
            <a:fillRect/>
          </a:stretch>
        </p:blipFill>
        <p:spPr>
          <a:xfrm>
            <a:off x="4572000" y="2462325"/>
            <a:ext cx="2185974" cy="2616451"/>
          </a:xfrm>
          <a:prstGeom prst="rect">
            <a:avLst/>
          </a:prstGeom>
          <a:noFill/>
          <a:ln w="38100" cap="flat" cmpd="sng">
            <a:solidFill>
              <a:srgbClr val="20A479"/>
            </a:solidFill>
            <a:prstDash val="solid"/>
            <a:round/>
            <a:headEnd type="none" w="sm" len="sm"/>
            <a:tailEnd type="none" w="sm" len="sm"/>
          </a:ln>
        </p:spPr>
      </p:pic>
      <p:pic>
        <p:nvPicPr>
          <p:cNvPr id="364" name="Google Shape;364;p50"/>
          <p:cNvPicPr preferRelativeResize="0"/>
          <p:nvPr/>
        </p:nvPicPr>
        <p:blipFill>
          <a:blip r:embed="rId4">
            <a:alphaModFix/>
          </a:blip>
          <a:stretch>
            <a:fillRect/>
          </a:stretch>
        </p:blipFill>
        <p:spPr>
          <a:xfrm>
            <a:off x="6639125" y="1187524"/>
            <a:ext cx="2341625" cy="1756225"/>
          </a:xfrm>
          <a:prstGeom prst="rect">
            <a:avLst/>
          </a:prstGeom>
          <a:noFill/>
          <a:ln w="38100" cap="flat" cmpd="sng">
            <a:solidFill>
              <a:srgbClr val="20A479"/>
            </a:solidFill>
            <a:prstDash val="solid"/>
            <a:round/>
            <a:headEnd type="none" w="sm" len="sm"/>
            <a:tailEnd type="none" w="sm" len="sm"/>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1"/>
          <p:cNvSpPr txBox="1">
            <a:spLocks noGrp="1"/>
          </p:cNvSpPr>
          <p:nvPr>
            <p:ph type="title"/>
          </p:nvPr>
        </p:nvSpPr>
        <p:spPr>
          <a:xfrm>
            <a:off x="0" y="0"/>
            <a:ext cx="9144000" cy="9987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endParaRPr/>
          </a:p>
          <a:p>
            <a:pPr marL="0" lvl="0" indent="457200" algn="l" rtl="0">
              <a:spcBef>
                <a:spcPts val="0"/>
              </a:spcBef>
              <a:spcAft>
                <a:spcPts val="0"/>
              </a:spcAft>
              <a:buNone/>
            </a:pPr>
            <a:r>
              <a:rPr lang="pt-BR"/>
              <a:t>ENTEROBACTÉRIAS: </a:t>
            </a:r>
            <a:r>
              <a:rPr lang="pt-BR" i="1"/>
              <a:t>Shigella</a:t>
            </a:r>
            <a:endParaRPr/>
          </a:p>
        </p:txBody>
      </p:sp>
      <p:sp>
        <p:nvSpPr>
          <p:cNvPr id="370" name="Google Shape;370;p51"/>
          <p:cNvSpPr txBox="1">
            <a:spLocks noGrp="1"/>
          </p:cNvSpPr>
          <p:nvPr>
            <p:ph type="body" idx="1"/>
          </p:nvPr>
        </p:nvSpPr>
        <p:spPr>
          <a:xfrm>
            <a:off x="311700" y="1184000"/>
            <a:ext cx="8520600" cy="389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sz="1500" b="1">
                <a:solidFill>
                  <a:schemeClr val="dk1"/>
                </a:solidFill>
                <a:latin typeface="Calibri"/>
                <a:ea typeface="Calibri"/>
                <a:cs typeface="Calibri"/>
                <a:sym typeface="Calibri"/>
              </a:rPr>
              <a:t>Tratamento e controle da doença</a:t>
            </a:r>
            <a:endParaRPr sz="1500" b="1">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Pontos básicos: reposição hidro-eletrolítica, terapia de re-hidratação oral, manutenção da alimentação e antibioticoterapia adequada;</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Inibidores contra as Shigelas isoladas, suprindo as crises agudas: ciprofloxacino, ampicilina, doxiciclina e sulfametoxazol-trimetoprima.</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A Secretaria de Vigilância em Saúde do Ministério de Saúde do Brasil, em 2010, recomenda sulfametoxazol-trimetoprima e quinolonas para casos de resistência;</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Organização Mundial de Saúde (2005) - ciprofloxacino em qualquer faixa etária ou ácido nalidíxico e nos casos de resistência outras fluoroquinolonas ou ceftriaxona</a:t>
            </a:r>
            <a:endParaRPr sz="1500">
              <a:solidFill>
                <a:schemeClr val="dk1"/>
              </a:solidFill>
              <a:latin typeface="Calibri"/>
              <a:ea typeface="Calibri"/>
              <a:cs typeface="Calibri"/>
              <a:sym typeface="Calibri"/>
            </a:endParaRPr>
          </a:p>
          <a:p>
            <a:pPr marL="457200" lvl="0" indent="0" algn="l" rtl="0">
              <a:spcBef>
                <a:spcPts val="0"/>
              </a:spcBef>
              <a:spcAft>
                <a:spcPts val="0"/>
              </a:spcAft>
              <a:buNone/>
            </a:pPr>
            <a:r>
              <a:rPr lang="pt-BR" sz="1500">
                <a:solidFill>
                  <a:schemeClr val="dk1"/>
                </a:solidFill>
                <a:latin typeface="Calibri"/>
                <a:ea typeface="Calibri"/>
                <a:cs typeface="Calibri"/>
                <a:sym typeface="Calibri"/>
              </a:rPr>
              <a:t>- Junto com a Sociedade Europeia de Gastroenterologia, Hepatologia e Nutrição, não recomendam sulfametoxazol-trimetoprima</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Papel dos plasmídeos na resistência as drogas.</a:t>
            </a:r>
            <a:endParaRPr sz="1500">
              <a:solidFill>
                <a:schemeClr val="dk1"/>
              </a:solidFill>
              <a:latin typeface="Calibri"/>
              <a:ea typeface="Calibri"/>
              <a:cs typeface="Calibri"/>
              <a:sym typeface="Calibri"/>
            </a:endParaRPr>
          </a:p>
          <a:p>
            <a:pPr marL="0" lvl="0" indent="0" algn="l" rtl="0">
              <a:spcBef>
                <a:spcPts val="0"/>
              </a:spcBef>
              <a:spcAft>
                <a:spcPts val="0"/>
              </a:spcAft>
              <a:buNone/>
            </a:pPr>
            <a:endParaRPr sz="1500" b="1">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body" idx="1"/>
          </p:nvPr>
        </p:nvSpPr>
        <p:spPr>
          <a:xfrm>
            <a:off x="159300" y="1304875"/>
            <a:ext cx="3947400" cy="34164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Estrutura Antigênica</a:t>
            </a:r>
            <a:endParaRPr sz="1500">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Antígeno H (flagelo)</a:t>
            </a:r>
            <a:endParaRPr sz="1500">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Antígeno O (Polissacarídeo O)</a:t>
            </a:r>
            <a:endParaRPr sz="1500">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Antígeno K ou Vi (cápsula)</a:t>
            </a:r>
            <a:endParaRPr sz="1500">
              <a:solidFill>
                <a:srgbClr val="000000"/>
              </a:solidFill>
              <a:latin typeface="Calibri"/>
              <a:ea typeface="Calibri"/>
              <a:cs typeface="Calibri"/>
              <a:sym typeface="Calibri"/>
            </a:endParaRPr>
          </a:p>
          <a:p>
            <a:pPr marL="0" lvl="0" indent="0" algn="l" rtl="0">
              <a:spcBef>
                <a:spcPts val="1600"/>
              </a:spcBef>
              <a:spcAft>
                <a:spcPts val="1600"/>
              </a:spcAft>
              <a:buNone/>
            </a:pPr>
            <a:endParaRPr/>
          </a:p>
        </p:txBody>
      </p:sp>
      <p:sp>
        <p:nvSpPr>
          <p:cNvPr id="85" name="Google Shape;85;p16"/>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ENTEROBACTÉRIAS: INTRODUÇÃO</a:t>
            </a:r>
            <a:endParaRPr/>
          </a:p>
        </p:txBody>
      </p:sp>
      <p:pic>
        <p:nvPicPr>
          <p:cNvPr id="86" name="Google Shape;86;p16"/>
          <p:cNvPicPr preferRelativeResize="0"/>
          <p:nvPr/>
        </p:nvPicPr>
        <p:blipFill>
          <a:blip r:embed="rId3">
            <a:alphaModFix/>
          </a:blip>
          <a:stretch>
            <a:fillRect/>
          </a:stretch>
        </p:blipFill>
        <p:spPr>
          <a:xfrm>
            <a:off x="3945800" y="1545013"/>
            <a:ext cx="4732501" cy="293613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2"/>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ENTEROBACTÉRIAS: </a:t>
            </a:r>
            <a:r>
              <a:rPr lang="pt-BR" i="1"/>
              <a:t>Klebsiella spp.</a:t>
            </a:r>
            <a:endParaRPr i="1"/>
          </a:p>
        </p:txBody>
      </p:sp>
      <p:sp>
        <p:nvSpPr>
          <p:cNvPr id="376" name="Google Shape;376;p52"/>
          <p:cNvSpPr txBox="1">
            <a:spLocks noGrp="1"/>
          </p:cNvSpPr>
          <p:nvPr>
            <p:ph type="body" idx="1"/>
          </p:nvPr>
        </p:nvSpPr>
        <p:spPr>
          <a:xfrm>
            <a:off x="1968650" y="1202725"/>
            <a:ext cx="6919200" cy="3036900"/>
          </a:xfrm>
          <a:prstGeom prst="rect">
            <a:avLst/>
          </a:prstGeom>
        </p:spPr>
        <p:txBody>
          <a:bodyPr spcFirstLastPara="1" wrap="square" lIns="91425" tIns="91425" rIns="91425" bIns="91425" anchor="t" anchorCtr="0">
            <a:noAutofit/>
          </a:bodyPr>
          <a:lstStyle/>
          <a:p>
            <a:pPr marL="457200" marR="0" lvl="0" indent="457200" algn="just" rtl="0">
              <a:lnSpc>
                <a:spcPct val="150000"/>
              </a:lnSpc>
              <a:spcBef>
                <a:spcPts val="0"/>
              </a:spcBef>
              <a:spcAft>
                <a:spcPts val="0"/>
              </a:spcAft>
              <a:buNone/>
            </a:pPr>
            <a:r>
              <a:rPr lang="pt-BR" sz="1400">
                <a:solidFill>
                  <a:srgbClr val="000000"/>
                </a:solidFill>
                <a:latin typeface="Calibri"/>
                <a:ea typeface="Calibri"/>
                <a:cs typeface="Calibri"/>
                <a:sym typeface="Calibri"/>
              </a:rPr>
              <a:t>Encontradas na água, esgoto, solo, plantas e colonizando a mucosa de humanos, cavalos e suínos. Pode ser considerada como um dos mais importantes patógenos oportunistas causadores de infecções hospitalares, principalmente em unidades de terapia intensiva (UTIs), onde afetam </a:t>
            </a:r>
            <a:r>
              <a:rPr lang="pt-BR" sz="1400" b="1">
                <a:solidFill>
                  <a:srgbClr val="000000"/>
                </a:solidFill>
                <a:latin typeface="Calibri"/>
                <a:ea typeface="Calibri"/>
                <a:cs typeface="Calibri"/>
                <a:sym typeface="Calibri"/>
              </a:rPr>
              <a:t>pacientes imunocomprometidos</a:t>
            </a:r>
            <a:r>
              <a:rPr lang="pt-BR" sz="1400">
                <a:solidFill>
                  <a:srgbClr val="000000"/>
                </a:solidFill>
                <a:latin typeface="Calibri"/>
                <a:ea typeface="Calibri"/>
                <a:cs typeface="Calibri"/>
                <a:sym typeface="Calibri"/>
              </a:rPr>
              <a:t>. Compreende cinco espécies, K. pneumoniae, K. oxytoca, K. planticola, K. terrigena e K. ornithinolytica, sendo que as infecções hospitalares por Klebsiella são causadas principalmente por </a:t>
            </a:r>
            <a:r>
              <a:rPr lang="pt-BR" sz="1400" b="1" i="1">
                <a:solidFill>
                  <a:srgbClr val="000000"/>
                </a:solidFill>
                <a:latin typeface="Calibri"/>
                <a:ea typeface="Calibri"/>
                <a:cs typeface="Calibri"/>
                <a:sym typeface="Calibri"/>
              </a:rPr>
              <a:t>Klebsiella pneumoniae.</a:t>
            </a:r>
            <a:endParaRPr sz="1400" b="1" i="1">
              <a:solidFill>
                <a:srgbClr val="000000"/>
              </a:solidFill>
              <a:latin typeface="Calibri"/>
              <a:ea typeface="Calibri"/>
              <a:cs typeface="Calibri"/>
              <a:sym typeface="Calibri"/>
            </a:endParaRPr>
          </a:p>
          <a:p>
            <a:pPr marL="457200" marR="0" lvl="0" indent="457200" algn="just" rtl="0">
              <a:lnSpc>
                <a:spcPct val="115000"/>
              </a:lnSpc>
              <a:spcBef>
                <a:spcPts val="0"/>
              </a:spcBef>
              <a:spcAft>
                <a:spcPts val="0"/>
              </a:spcAft>
              <a:buNone/>
            </a:pPr>
            <a:r>
              <a:rPr lang="pt-BR" sz="1400">
                <a:solidFill>
                  <a:srgbClr val="222222"/>
                </a:solidFill>
                <a:latin typeface="Calibri"/>
                <a:ea typeface="Calibri"/>
                <a:cs typeface="Calibri"/>
                <a:sym typeface="Calibri"/>
              </a:rPr>
              <a:t>  </a:t>
            </a:r>
            <a:endParaRPr sz="1400">
              <a:solidFill>
                <a:srgbClr val="222222"/>
              </a:solidFill>
              <a:latin typeface="Calibri"/>
              <a:ea typeface="Calibri"/>
              <a:cs typeface="Calibri"/>
              <a:sym typeface="Calibri"/>
            </a:endParaRPr>
          </a:p>
          <a:p>
            <a:pPr marL="457200" marR="0" lvl="0" indent="457200" algn="just" rtl="0">
              <a:lnSpc>
                <a:spcPct val="115000"/>
              </a:lnSpc>
              <a:spcBef>
                <a:spcPts val="0"/>
              </a:spcBef>
              <a:spcAft>
                <a:spcPts val="0"/>
              </a:spcAft>
              <a:buNone/>
            </a:pPr>
            <a:endParaRPr sz="1400">
              <a:solidFill>
                <a:schemeClr val="dk1"/>
              </a:solidFill>
              <a:latin typeface="Calibri"/>
              <a:ea typeface="Calibri"/>
              <a:cs typeface="Calibri"/>
              <a:sym typeface="Calibri"/>
            </a:endParaRPr>
          </a:p>
          <a:p>
            <a:pPr marL="457200" marR="0" lvl="0" indent="457200" algn="just" rtl="0">
              <a:lnSpc>
                <a:spcPct val="115000"/>
              </a:lnSpc>
              <a:spcBef>
                <a:spcPts val="0"/>
              </a:spcBef>
              <a:spcAft>
                <a:spcPts val="0"/>
              </a:spcAft>
              <a:buNone/>
            </a:pPr>
            <a:endParaRPr sz="1400">
              <a:solidFill>
                <a:schemeClr val="dk1"/>
              </a:solidFill>
              <a:latin typeface="Calibri"/>
              <a:ea typeface="Calibri"/>
              <a:cs typeface="Calibri"/>
              <a:sym typeface="Calibri"/>
            </a:endParaRPr>
          </a:p>
        </p:txBody>
      </p:sp>
      <p:pic>
        <p:nvPicPr>
          <p:cNvPr id="377" name="Google Shape;377;p52"/>
          <p:cNvPicPr preferRelativeResize="0"/>
          <p:nvPr/>
        </p:nvPicPr>
        <p:blipFill>
          <a:blip r:embed="rId3">
            <a:alphaModFix/>
          </a:blip>
          <a:stretch>
            <a:fillRect/>
          </a:stretch>
        </p:blipFill>
        <p:spPr>
          <a:xfrm>
            <a:off x="248256" y="1542312"/>
            <a:ext cx="2047757" cy="1683800"/>
          </a:xfrm>
          <a:prstGeom prst="rect">
            <a:avLst/>
          </a:prstGeom>
          <a:noFill/>
          <a:ln>
            <a:noFill/>
          </a:ln>
        </p:spPr>
      </p:pic>
      <p:pic>
        <p:nvPicPr>
          <p:cNvPr id="378" name="Google Shape;378;p52"/>
          <p:cNvPicPr preferRelativeResize="0"/>
          <p:nvPr/>
        </p:nvPicPr>
        <p:blipFill>
          <a:blip r:embed="rId4">
            <a:alphaModFix/>
          </a:blip>
          <a:stretch>
            <a:fillRect/>
          </a:stretch>
        </p:blipFill>
        <p:spPr>
          <a:xfrm>
            <a:off x="6723567" y="3387167"/>
            <a:ext cx="2249776" cy="1608825"/>
          </a:xfrm>
          <a:prstGeom prst="rect">
            <a:avLst/>
          </a:prstGeom>
          <a:noFill/>
          <a:ln>
            <a:noFill/>
          </a:ln>
        </p:spPr>
      </p:pic>
      <p:sp>
        <p:nvSpPr>
          <p:cNvPr id="379" name="Google Shape;379;p52"/>
          <p:cNvSpPr txBox="1"/>
          <p:nvPr/>
        </p:nvSpPr>
        <p:spPr>
          <a:xfrm>
            <a:off x="-290500" y="3226125"/>
            <a:ext cx="6785100" cy="1888800"/>
          </a:xfrm>
          <a:prstGeom prst="rect">
            <a:avLst/>
          </a:prstGeom>
          <a:noFill/>
          <a:ln>
            <a:noFill/>
          </a:ln>
        </p:spPr>
        <p:txBody>
          <a:bodyPr spcFirstLastPara="1" wrap="square" lIns="91425" tIns="91425" rIns="91425" bIns="91425" anchor="ctr" anchorCtr="0">
            <a:noAutofit/>
          </a:bodyPr>
          <a:lstStyle/>
          <a:p>
            <a:pPr marL="457200" lvl="0" indent="457200" algn="just" rtl="0">
              <a:lnSpc>
                <a:spcPct val="115000"/>
              </a:lnSpc>
              <a:spcBef>
                <a:spcPts val="0"/>
              </a:spcBef>
              <a:spcAft>
                <a:spcPts val="0"/>
              </a:spcAft>
              <a:buNone/>
            </a:pPr>
            <a:r>
              <a:rPr lang="pt-BR">
                <a:solidFill>
                  <a:schemeClr val="dk1"/>
                </a:solidFill>
                <a:latin typeface="Calibri"/>
                <a:ea typeface="Calibri"/>
                <a:cs typeface="Calibri"/>
                <a:sym typeface="Calibri"/>
              </a:rPr>
              <a:t> Em humanos, K. pneumoniae p</a:t>
            </a:r>
            <a:r>
              <a:rPr lang="pt-BR" b="1">
                <a:solidFill>
                  <a:schemeClr val="dk1"/>
                </a:solidFill>
                <a:latin typeface="Calibri"/>
                <a:ea typeface="Calibri"/>
                <a:cs typeface="Calibri"/>
                <a:sym typeface="Calibri"/>
              </a:rPr>
              <a:t>ode colonizar a pele, faringe, bexiga e trato gastrointestina</a:t>
            </a:r>
            <a:r>
              <a:rPr lang="pt-BR">
                <a:solidFill>
                  <a:schemeClr val="dk1"/>
                </a:solidFill>
                <a:latin typeface="Calibri"/>
                <a:ea typeface="Calibri"/>
                <a:cs typeface="Calibri"/>
                <a:sym typeface="Calibri"/>
              </a:rPr>
              <a:t>l, podendo causar pneumonia associada à ventilação mecânica, infecções do trato urinário, infecções de tecidos moles e doença pulmonar crônica.</a:t>
            </a:r>
            <a:endParaRPr>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3"/>
          <p:cNvSpPr txBox="1">
            <a:spLocks noGrp="1"/>
          </p:cNvSpPr>
          <p:nvPr>
            <p:ph type="body" idx="1"/>
          </p:nvPr>
        </p:nvSpPr>
        <p:spPr>
          <a:xfrm>
            <a:off x="213750" y="1430325"/>
            <a:ext cx="8716500" cy="3416400"/>
          </a:xfrm>
          <a:prstGeom prst="rect">
            <a:avLst/>
          </a:prstGeom>
        </p:spPr>
        <p:txBody>
          <a:bodyPr spcFirstLastPara="1" wrap="square" lIns="91425" tIns="91425" rIns="91425" bIns="91425" anchor="t" anchorCtr="0">
            <a:noAutofit/>
          </a:bodyPr>
          <a:lstStyle/>
          <a:p>
            <a:pPr marL="457200" lvl="0" indent="457200" algn="just" rtl="0">
              <a:lnSpc>
                <a:spcPct val="200000"/>
              </a:lnSpc>
              <a:spcBef>
                <a:spcPts val="0"/>
              </a:spcBef>
              <a:spcAft>
                <a:spcPts val="0"/>
              </a:spcAft>
              <a:buNone/>
            </a:pPr>
            <a:r>
              <a:rPr lang="pt-BR" sz="1400" b="1">
                <a:solidFill>
                  <a:schemeClr val="dk1"/>
                </a:solidFill>
                <a:latin typeface="Calibri"/>
                <a:ea typeface="Calibri"/>
                <a:cs typeface="Calibri"/>
                <a:sym typeface="Calibri"/>
              </a:rPr>
              <a:t>FATORES DE VIRULÊNCIA </a:t>
            </a:r>
            <a:endParaRPr sz="1400" b="1">
              <a:solidFill>
                <a:schemeClr val="dk1"/>
              </a:solidFill>
              <a:latin typeface="Calibri"/>
              <a:ea typeface="Calibri"/>
              <a:cs typeface="Calibri"/>
              <a:sym typeface="Calibri"/>
            </a:endParaRPr>
          </a:p>
          <a:p>
            <a:pPr marL="457200" lvl="0" indent="457200" algn="just" rtl="0">
              <a:lnSpc>
                <a:spcPct val="200000"/>
              </a:lnSpc>
              <a:spcBef>
                <a:spcPts val="0"/>
              </a:spcBef>
              <a:spcAft>
                <a:spcPts val="0"/>
              </a:spcAft>
              <a:buNone/>
            </a:pPr>
            <a:r>
              <a:rPr lang="pt-BR" sz="1400">
                <a:solidFill>
                  <a:schemeClr val="dk1"/>
                </a:solidFill>
                <a:latin typeface="Calibri"/>
                <a:ea typeface="Calibri"/>
                <a:cs typeface="Calibri"/>
                <a:sym typeface="Calibri"/>
              </a:rPr>
              <a:t>Dentre os fatores de virulência em </a:t>
            </a:r>
            <a:r>
              <a:rPr lang="pt-BR" sz="1400" i="1">
                <a:solidFill>
                  <a:schemeClr val="dk1"/>
                </a:solidFill>
                <a:latin typeface="Calibri"/>
                <a:ea typeface="Calibri"/>
                <a:cs typeface="Calibri"/>
                <a:sym typeface="Calibri"/>
              </a:rPr>
              <a:t>Klebsiella pneumoniae </a:t>
            </a:r>
            <a:r>
              <a:rPr lang="pt-BR" sz="1400">
                <a:solidFill>
                  <a:schemeClr val="dk1"/>
                </a:solidFill>
                <a:latin typeface="Calibri"/>
                <a:ea typeface="Calibri"/>
                <a:cs typeface="Calibri"/>
                <a:sym typeface="Calibri"/>
              </a:rPr>
              <a:t>estão: </a:t>
            </a:r>
            <a:endParaRPr sz="1400">
              <a:solidFill>
                <a:schemeClr val="dk1"/>
              </a:solidFill>
              <a:latin typeface="Calibri"/>
              <a:ea typeface="Calibri"/>
              <a:cs typeface="Calibri"/>
              <a:sym typeface="Calibri"/>
            </a:endParaRPr>
          </a:p>
          <a:p>
            <a:pPr marL="457200" lvl="0" indent="-317500" algn="just" rtl="0">
              <a:lnSpc>
                <a:spcPct val="200000"/>
              </a:lnSpc>
              <a:spcBef>
                <a:spcPts val="0"/>
              </a:spcBef>
              <a:spcAft>
                <a:spcPts val="0"/>
              </a:spcAft>
              <a:buClr>
                <a:schemeClr val="dk1"/>
              </a:buClr>
              <a:buSzPts val="1400"/>
              <a:buChar char="●"/>
            </a:pPr>
            <a:r>
              <a:rPr lang="pt-BR" sz="1400" b="1">
                <a:solidFill>
                  <a:schemeClr val="dk1"/>
                </a:solidFill>
                <a:latin typeface="Calibri"/>
                <a:ea typeface="Calibri"/>
                <a:cs typeface="Calibri"/>
                <a:sym typeface="Calibri"/>
              </a:rPr>
              <a:t>Polissacarídeos capsulares </a:t>
            </a:r>
            <a:endParaRPr sz="1400">
              <a:solidFill>
                <a:schemeClr val="dk1"/>
              </a:solidFill>
              <a:latin typeface="Calibri"/>
              <a:ea typeface="Calibri"/>
              <a:cs typeface="Calibri"/>
              <a:sym typeface="Calibri"/>
            </a:endParaRPr>
          </a:p>
          <a:p>
            <a:pPr marL="457200" lvl="0" indent="-317500" algn="just" rtl="0">
              <a:lnSpc>
                <a:spcPct val="200000"/>
              </a:lnSpc>
              <a:spcBef>
                <a:spcPts val="0"/>
              </a:spcBef>
              <a:spcAft>
                <a:spcPts val="0"/>
              </a:spcAft>
              <a:buClr>
                <a:schemeClr val="dk1"/>
              </a:buClr>
              <a:buSzPts val="1400"/>
              <a:buChar char="●"/>
            </a:pPr>
            <a:r>
              <a:rPr lang="pt-BR" sz="1400" b="1">
                <a:solidFill>
                  <a:schemeClr val="dk1"/>
                </a:solidFill>
                <a:latin typeface="Calibri"/>
                <a:ea typeface="Calibri"/>
                <a:cs typeface="Calibri"/>
                <a:sym typeface="Calibri"/>
              </a:rPr>
              <a:t>Lipopolissacarídeos tóxicos </a:t>
            </a:r>
            <a:r>
              <a:rPr lang="pt-BR" sz="1400">
                <a:solidFill>
                  <a:schemeClr val="dk1"/>
                </a:solidFill>
                <a:latin typeface="Calibri"/>
                <a:ea typeface="Calibri"/>
                <a:cs typeface="Calibri"/>
                <a:sym typeface="Calibri"/>
              </a:rPr>
              <a:t>s</a:t>
            </a:r>
            <a:endParaRPr sz="1400">
              <a:solidFill>
                <a:schemeClr val="dk1"/>
              </a:solidFill>
              <a:latin typeface="Calibri"/>
              <a:ea typeface="Calibri"/>
              <a:cs typeface="Calibri"/>
              <a:sym typeface="Calibri"/>
            </a:endParaRPr>
          </a:p>
          <a:p>
            <a:pPr marL="457200" lvl="0" indent="-317500" algn="just" rtl="0">
              <a:lnSpc>
                <a:spcPct val="200000"/>
              </a:lnSpc>
              <a:spcBef>
                <a:spcPts val="0"/>
              </a:spcBef>
              <a:spcAft>
                <a:spcPts val="0"/>
              </a:spcAft>
              <a:buClr>
                <a:schemeClr val="dk1"/>
              </a:buClr>
              <a:buSzPts val="1400"/>
              <a:buChar char="●"/>
            </a:pPr>
            <a:r>
              <a:rPr lang="pt-BR" sz="1400" b="1">
                <a:solidFill>
                  <a:schemeClr val="dk1"/>
                </a:solidFill>
                <a:latin typeface="Calibri"/>
                <a:ea typeface="Calibri"/>
                <a:cs typeface="Calibri"/>
                <a:sym typeface="Calibri"/>
              </a:rPr>
              <a:t>Adesinas </a:t>
            </a:r>
            <a:endParaRPr sz="1400">
              <a:solidFill>
                <a:schemeClr val="dk1"/>
              </a:solidFill>
              <a:latin typeface="Calibri"/>
              <a:ea typeface="Calibri"/>
              <a:cs typeface="Calibri"/>
              <a:sym typeface="Calibri"/>
            </a:endParaRPr>
          </a:p>
          <a:p>
            <a:pPr marL="457200" lvl="0" indent="-317500" algn="just" rtl="0">
              <a:lnSpc>
                <a:spcPct val="200000"/>
              </a:lnSpc>
              <a:spcBef>
                <a:spcPts val="0"/>
              </a:spcBef>
              <a:spcAft>
                <a:spcPts val="0"/>
              </a:spcAft>
              <a:buClr>
                <a:schemeClr val="dk1"/>
              </a:buClr>
              <a:buSzPts val="1400"/>
              <a:buFont typeface="Calibri"/>
              <a:buChar char="●"/>
            </a:pPr>
            <a:r>
              <a:rPr lang="pt-BR" sz="1400" b="1">
                <a:solidFill>
                  <a:schemeClr val="dk1"/>
                </a:solidFill>
                <a:latin typeface="Calibri"/>
                <a:ea typeface="Calibri"/>
                <a:cs typeface="Calibri"/>
                <a:sym typeface="Calibri"/>
              </a:rPr>
              <a:t>Sistemas de aquisição de ferro</a:t>
            </a:r>
            <a:r>
              <a:rPr lang="pt-BR"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a:p>
            <a:pPr marL="0" lvl="0" indent="0" algn="l" rtl="0">
              <a:lnSpc>
                <a:spcPct val="200000"/>
              </a:lnSpc>
              <a:spcBef>
                <a:spcPts val="0"/>
              </a:spcBef>
              <a:spcAft>
                <a:spcPts val="1600"/>
              </a:spcAft>
              <a:buNone/>
            </a:pPr>
            <a:endParaRPr sz="1200"/>
          </a:p>
        </p:txBody>
      </p:sp>
      <p:sp>
        <p:nvSpPr>
          <p:cNvPr id="385" name="Google Shape;385;p53"/>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endParaRPr/>
          </a:p>
          <a:p>
            <a:pPr marL="0" lvl="0" indent="457200" algn="l" rtl="0">
              <a:spcBef>
                <a:spcPts val="0"/>
              </a:spcBef>
              <a:spcAft>
                <a:spcPts val="0"/>
              </a:spcAft>
              <a:buNone/>
            </a:pPr>
            <a:r>
              <a:rPr lang="pt-BR"/>
              <a:t>ENTEROBACTÉRIAS: </a:t>
            </a:r>
            <a:r>
              <a:rPr lang="pt-BR" i="1"/>
              <a:t>Klebsiella spp.</a:t>
            </a:r>
            <a:endParaRPr i="1"/>
          </a:p>
        </p:txBody>
      </p:sp>
      <p:pic>
        <p:nvPicPr>
          <p:cNvPr id="386" name="Google Shape;386;p53"/>
          <p:cNvPicPr preferRelativeResize="0"/>
          <p:nvPr/>
        </p:nvPicPr>
        <p:blipFill>
          <a:blip r:embed="rId3">
            <a:alphaModFix/>
          </a:blip>
          <a:stretch>
            <a:fillRect/>
          </a:stretch>
        </p:blipFill>
        <p:spPr>
          <a:xfrm>
            <a:off x="6756707" y="2571750"/>
            <a:ext cx="2173543" cy="22749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4"/>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ENTEROBACTÉRIAS: </a:t>
            </a:r>
            <a:r>
              <a:rPr lang="pt-BR" i="1"/>
              <a:t>Klebsiella spp.</a:t>
            </a:r>
            <a:endParaRPr i="1"/>
          </a:p>
        </p:txBody>
      </p:sp>
      <p:pic>
        <p:nvPicPr>
          <p:cNvPr id="392" name="Google Shape;392;p54"/>
          <p:cNvPicPr preferRelativeResize="0"/>
          <p:nvPr/>
        </p:nvPicPr>
        <p:blipFill rotWithShape="1">
          <a:blip r:embed="rId3">
            <a:alphaModFix/>
          </a:blip>
          <a:srcRect t="6864"/>
          <a:stretch/>
        </p:blipFill>
        <p:spPr>
          <a:xfrm>
            <a:off x="1601750" y="1382850"/>
            <a:ext cx="4295376" cy="3255725"/>
          </a:xfrm>
          <a:prstGeom prst="rect">
            <a:avLst/>
          </a:prstGeom>
          <a:noFill/>
          <a:ln>
            <a:noFill/>
          </a:ln>
        </p:spPr>
      </p:pic>
      <p:pic>
        <p:nvPicPr>
          <p:cNvPr id="393" name="Google Shape;393;p54"/>
          <p:cNvPicPr preferRelativeResize="0"/>
          <p:nvPr/>
        </p:nvPicPr>
        <p:blipFill rotWithShape="1">
          <a:blip r:embed="rId4">
            <a:alphaModFix/>
          </a:blip>
          <a:srcRect l="5939" t="37409" r="81693" b="22696"/>
          <a:stretch/>
        </p:blipFill>
        <p:spPr>
          <a:xfrm>
            <a:off x="200626" y="1382825"/>
            <a:ext cx="776849" cy="1856675"/>
          </a:xfrm>
          <a:prstGeom prst="rect">
            <a:avLst/>
          </a:prstGeom>
          <a:noFill/>
          <a:ln>
            <a:noFill/>
          </a:ln>
        </p:spPr>
      </p:pic>
      <p:pic>
        <p:nvPicPr>
          <p:cNvPr id="394" name="Google Shape;394;p54"/>
          <p:cNvPicPr preferRelativeResize="0"/>
          <p:nvPr/>
        </p:nvPicPr>
        <p:blipFill rotWithShape="1">
          <a:blip r:embed="rId4">
            <a:alphaModFix/>
          </a:blip>
          <a:srcRect l="52918" t="37285" r="38171" b="22819"/>
          <a:stretch/>
        </p:blipFill>
        <p:spPr>
          <a:xfrm>
            <a:off x="977475" y="1382837"/>
            <a:ext cx="559675" cy="1856675"/>
          </a:xfrm>
          <a:prstGeom prst="rect">
            <a:avLst/>
          </a:prstGeom>
          <a:noFill/>
          <a:ln>
            <a:noFill/>
          </a:ln>
        </p:spPr>
      </p:pic>
      <p:sp>
        <p:nvSpPr>
          <p:cNvPr id="395" name="Google Shape;395;p54"/>
          <p:cNvSpPr txBox="1"/>
          <p:nvPr/>
        </p:nvSpPr>
        <p:spPr>
          <a:xfrm>
            <a:off x="-948450" y="4730225"/>
            <a:ext cx="7046100" cy="413400"/>
          </a:xfrm>
          <a:prstGeom prst="rect">
            <a:avLst/>
          </a:prstGeom>
          <a:noFill/>
          <a:ln>
            <a:noFill/>
          </a:ln>
        </p:spPr>
        <p:txBody>
          <a:bodyPr spcFirstLastPara="1" wrap="square" lIns="91425" tIns="91425" rIns="91425" bIns="91425" anchor="ctr" anchorCtr="0">
            <a:noAutofit/>
          </a:bodyPr>
          <a:lstStyle/>
          <a:p>
            <a:pPr marL="914400" lvl="0" indent="0" algn="ctr" rtl="0">
              <a:spcBef>
                <a:spcPts val="0"/>
              </a:spcBef>
              <a:spcAft>
                <a:spcPts val="0"/>
              </a:spcAft>
              <a:buNone/>
            </a:pPr>
            <a:r>
              <a:rPr lang="pt-BR" sz="1000" i="1">
                <a:solidFill>
                  <a:schemeClr val="dk1"/>
                </a:solidFill>
                <a:latin typeface="Times New Roman"/>
                <a:ea typeface="Times New Roman"/>
                <a:cs typeface="Times New Roman"/>
                <a:sym typeface="Times New Roman"/>
              </a:rPr>
              <a:t>Disponível em: https://www.microbiologyinpictures.com/bacteria%20photos/klebsiella%20pneumoniae%20photos/KLPN30.html</a:t>
            </a:r>
            <a:endParaRPr sz="1000" i="1">
              <a:solidFill>
                <a:schemeClr val="dk1"/>
              </a:solidFill>
              <a:latin typeface="Times New Roman"/>
              <a:ea typeface="Times New Roman"/>
              <a:cs typeface="Times New Roman"/>
              <a:sym typeface="Times New Roman"/>
            </a:endParaRPr>
          </a:p>
        </p:txBody>
      </p:sp>
      <p:sp>
        <p:nvSpPr>
          <p:cNvPr id="396" name="Google Shape;396;p54"/>
          <p:cNvSpPr txBox="1"/>
          <p:nvPr/>
        </p:nvSpPr>
        <p:spPr>
          <a:xfrm>
            <a:off x="6097650" y="1892163"/>
            <a:ext cx="2917800" cy="2352900"/>
          </a:xfrm>
          <a:prstGeom prst="rect">
            <a:avLst/>
          </a:prstGeom>
          <a:noFill/>
          <a:ln>
            <a:noFill/>
          </a:ln>
        </p:spPr>
        <p:txBody>
          <a:bodyPr spcFirstLastPara="1" wrap="square" lIns="91425" tIns="91425" rIns="91425" bIns="91425" anchor="ctr" anchorCtr="0">
            <a:noAutofit/>
          </a:bodyPr>
          <a:lstStyle/>
          <a:p>
            <a:pPr marL="0" lvl="0" indent="457200" algn="just" rtl="0">
              <a:lnSpc>
                <a:spcPct val="150000"/>
              </a:lnSpc>
              <a:spcBef>
                <a:spcPts val="0"/>
              </a:spcBef>
              <a:spcAft>
                <a:spcPts val="0"/>
              </a:spcAft>
              <a:buNone/>
            </a:pPr>
            <a:r>
              <a:rPr lang="pt-BR" sz="1500" b="1">
                <a:solidFill>
                  <a:srgbClr val="333333"/>
                </a:solidFill>
                <a:latin typeface="Calibri"/>
                <a:ea typeface="Calibri"/>
                <a:cs typeface="Calibri"/>
                <a:sym typeface="Calibri"/>
              </a:rPr>
              <a:t>O diagnóstico pode ser feito por exame e cultura de uma amostra de tecido infectado</a:t>
            </a:r>
            <a:r>
              <a:rPr lang="pt-BR" sz="1500">
                <a:solidFill>
                  <a:srgbClr val="333333"/>
                </a:solidFill>
                <a:latin typeface="Calibri"/>
                <a:ea typeface="Calibri"/>
                <a:cs typeface="Calibri"/>
                <a:sym typeface="Calibri"/>
              </a:rPr>
              <a:t>, sendo obtidas amostras do escarro, das secreções do pulmão, do sangue, da urina ou do tecido infectado. A amostra é tingida com coloração Gram, desenvolvida em cultura e examinada ao microscópio. </a:t>
            </a:r>
            <a:endParaRPr sz="1500">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55"/>
          <p:cNvPicPr preferRelativeResize="0"/>
          <p:nvPr/>
        </p:nvPicPr>
        <p:blipFill rotWithShape="1">
          <a:blip r:embed="rId3">
            <a:alphaModFix/>
          </a:blip>
          <a:srcRect l="50661" t="41188" r="11330" b="13599"/>
          <a:stretch/>
        </p:blipFill>
        <p:spPr>
          <a:xfrm>
            <a:off x="387575" y="2664200"/>
            <a:ext cx="2640175" cy="1868450"/>
          </a:xfrm>
          <a:prstGeom prst="rect">
            <a:avLst/>
          </a:prstGeom>
          <a:noFill/>
          <a:ln>
            <a:noFill/>
          </a:ln>
        </p:spPr>
      </p:pic>
      <p:sp>
        <p:nvSpPr>
          <p:cNvPr id="402" name="Google Shape;402;p55"/>
          <p:cNvSpPr txBox="1"/>
          <p:nvPr/>
        </p:nvSpPr>
        <p:spPr>
          <a:xfrm>
            <a:off x="0" y="4605600"/>
            <a:ext cx="5809200" cy="537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pt-BR" sz="1000" i="1">
                <a:latin typeface="Calibri"/>
                <a:ea typeface="Calibri"/>
                <a:cs typeface="Calibri"/>
                <a:sym typeface="Calibri"/>
              </a:rPr>
              <a:t>OLIVEIRA, C. b. s. et al. Frequência e perfil de resistência de Klebsiella spp. em um hospital universitário de Natal/RN durante 10 anos • J Bras Patol Med Lab • v. 47 • n. 6 • p. 589-594 • dezembro 2011</a:t>
            </a:r>
            <a:endParaRPr sz="1000" i="1">
              <a:latin typeface="Calibri"/>
              <a:ea typeface="Calibri"/>
              <a:cs typeface="Calibri"/>
              <a:sym typeface="Calibri"/>
            </a:endParaRPr>
          </a:p>
        </p:txBody>
      </p:sp>
      <p:sp>
        <p:nvSpPr>
          <p:cNvPr id="403" name="Google Shape;403;p55"/>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ENTEROBACTÉRIAS: </a:t>
            </a:r>
            <a:r>
              <a:rPr lang="pt-BR" i="1"/>
              <a:t>Klebsiella spp.</a:t>
            </a:r>
            <a:endParaRPr i="1"/>
          </a:p>
        </p:txBody>
      </p:sp>
      <p:pic>
        <p:nvPicPr>
          <p:cNvPr id="404" name="Google Shape;404;p55"/>
          <p:cNvPicPr preferRelativeResize="0"/>
          <p:nvPr/>
        </p:nvPicPr>
        <p:blipFill rotWithShape="1">
          <a:blip r:embed="rId4">
            <a:alphaModFix/>
          </a:blip>
          <a:srcRect l="13927" t="16403" r="51599" b="8107"/>
          <a:stretch/>
        </p:blipFill>
        <p:spPr>
          <a:xfrm>
            <a:off x="3027738" y="1605625"/>
            <a:ext cx="2246774" cy="2927025"/>
          </a:xfrm>
          <a:prstGeom prst="rect">
            <a:avLst/>
          </a:prstGeom>
          <a:noFill/>
          <a:ln>
            <a:noFill/>
          </a:ln>
        </p:spPr>
      </p:pic>
      <p:sp>
        <p:nvSpPr>
          <p:cNvPr id="405" name="Google Shape;405;p55"/>
          <p:cNvSpPr txBox="1"/>
          <p:nvPr/>
        </p:nvSpPr>
        <p:spPr>
          <a:xfrm>
            <a:off x="5317400" y="1193350"/>
            <a:ext cx="3726000" cy="1827600"/>
          </a:xfrm>
          <a:prstGeom prst="rect">
            <a:avLst/>
          </a:prstGeom>
          <a:noFill/>
          <a:ln>
            <a:noFill/>
          </a:ln>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pt-BR" sz="1100">
                <a:latin typeface="Verdana"/>
                <a:ea typeface="Verdana"/>
                <a:cs typeface="Verdana"/>
                <a:sym typeface="Verdana"/>
              </a:rPr>
              <a:t>	</a:t>
            </a:r>
            <a:r>
              <a:rPr lang="pt-BR" sz="1200" b="1">
                <a:latin typeface="Calibri"/>
                <a:ea typeface="Calibri"/>
                <a:cs typeface="Calibri"/>
                <a:sym typeface="Calibri"/>
              </a:rPr>
              <a:t>Cepas produtoras de ESBL frequentemente apresentam resistência aos antimicrobianos de importância clínica, como penicilinas, cefalosporinas, aminoglicosídeos e quinolonas</a:t>
            </a:r>
            <a:r>
              <a:rPr lang="pt-BR" sz="1200">
                <a:latin typeface="Calibri"/>
                <a:ea typeface="Calibri"/>
                <a:cs typeface="Calibri"/>
                <a:sym typeface="Calibri"/>
              </a:rPr>
              <a:t>. Dessa forma, l</a:t>
            </a:r>
            <a:r>
              <a:rPr lang="pt-BR" sz="1200">
                <a:solidFill>
                  <a:schemeClr val="dk1"/>
                </a:solidFill>
                <a:latin typeface="Calibri"/>
                <a:ea typeface="Calibri"/>
                <a:cs typeface="Calibri"/>
                <a:sym typeface="Calibri"/>
              </a:rPr>
              <a:t>imitando as opções terapêuticas, tornando os </a:t>
            </a:r>
            <a:r>
              <a:rPr lang="pt-BR" sz="1200" b="1">
                <a:solidFill>
                  <a:schemeClr val="dk1"/>
                </a:solidFill>
                <a:latin typeface="Calibri"/>
                <a:ea typeface="Calibri"/>
                <a:cs typeface="Calibri"/>
                <a:sym typeface="Calibri"/>
              </a:rPr>
              <a:t>carbapenêmicos os agentes mais eficientes.</a:t>
            </a:r>
            <a:r>
              <a:rPr lang="pt-BR" sz="1200">
                <a:solidFill>
                  <a:schemeClr val="dk1"/>
                </a:solidFill>
                <a:latin typeface="Calibri"/>
                <a:ea typeface="Calibri"/>
                <a:cs typeface="Calibri"/>
                <a:sym typeface="Calibri"/>
              </a:rPr>
              <a:t> </a:t>
            </a:r>
            <a:endParaRPr sz="1200">
              <a:latin typeface="Calibri"/>
              <a:ea typeface="Calibri"/>
              <a:cs typeface="Calibri"/>
              <a:sym typeface="Calibri"/>
            </a:endParaRPr>
          </a:p>
        </p:txBody>
      </p:sp>
      <p:pic>
        <p:nvPicPr>
          <p:cNvPr id="406" name="Google Shape;406;p55"/>
          <p:cNvPicPr preferRelativeResize="0"/>
          <p:nvPr/>
        </p:nvPicPr>
        <p:blipFill>
          <a:blip r:embed="rId5">
            <a:alphaModFix/>
          </a:blip>
          <a:stretch>
            <a:fillRect/>
          </a:stretch>
        </p:blipFill>
        <p:spPr>
          <a:xfrm>
            <a:off x="7700775" y="4012800"/>
            <a:ext cx="1349325" cy="1065275"/>
          </a:xfrm>
          <a:prstGeom prst="rect">
            <a:avLst/>
          </a:prstGeom>
          <a:noFill/>
          <a:ln>
            <a:noFill/>
          </a:ln>
        </p:spPr>
      </p:pic>
      <p:sp>
        <p:nvSpPr>
          <p:cNvPr id="407" name="Google Shape;407;p55"/>
          <p:cNvSpPr txBox="1"/>
          <p:nvPr/>
        </p:nvSpPr>
        <p:spPr>
          <a:xfrm>
            <a:off x="63775" y="604575"/>
            <a:ext cx="3575400" cy="2672100"/>
          </a:xfrm>
          <a:prstGeom prst="rect">
            <a:avLst/>
          </a:prstGeom>
          <a:noFill/>
          <a:ln>
            <a:noFill/>
          </a:ln>
        </p:spPr>
        <p:txBody>
          <a:bodyPr spcFirstLastPara="1" wrap="square" lIns="91425" tIns="91425" rIns="91425" bIns="91425" anchor="ctr" anchorCtr="0">
            <a:noAutofit/>
          </a:bodyPr>
          <a:lstStyle/>
          <a:p>
            <a:pPr marL="0" lvl="0" indent="457200" algn="just" rtl="0">
              <a:lnSpc>
                <a:spcPct val="150000"/>
              </a:lnSpc>
              <a:spcBef>
                <a:spcPts val="0"/>
              </a:spcBef>
              <a:spcAft>
                <a:spcPts val="0"/>
              </a:spcAft>
              <a:buNone/>
            </a:pPr>
            <a:r>
              <a:rPr lang="pt-BR" sz="1300">
                <a:solidFill>
                  <a:schemeClr val="dk1"/>
                </a:solidFill>
                <a:latin typeface="Calibri"/>
                <a:ea typeface="Calibri"/>
                <a:cs typeface="Calibri"/>
                <a:sym typeface="Calibri"/>
              </a:rPr>
              <a:t>No ambiente hospitalar, um dos </a:t>
            </a:r>
            <a:r>
              <a:rPr lang="pt-BR" sz="1300" b="1">
                <a:solidFill>
                  <a:schemeClr val="dk1"/>
                </a:solidFill>
                <a:latin typeface="Calibri"/>
                <a:ea typeface="Calibri"/>
                <a:cs typeface="Calibri"/>
                <a:sym typeface="Calibri"/>
              </a:rPr>
              <a:t>mecanismos de resistência</a:t>
            </a:r>
            <a:r>
              <a:rPr lang="pt-BR" sz="1300">
                <a:solidFill>
                  <a:schemeClr val="dk1"/>
                </a:solidFill>
                <a:latin typeface="Calibri"/>
                <a:ea typeface="Calibri"/>
                <a:cs typeface="Calibri"/>
                <a:sym typeface="Calibri"/>
              </a:rPr>
              <a:t> mais prevalente é a </a:t>
            </a:r>
            <a:r>
              <a:rPr lang="pt-BR" sz="1300" b="1">
                <a:solidFill>
                  <a:schemeClr val="dk1"/>
                </a:solidFill>
                <a:latin typeface="Calibri"/>
                <a:ea typeface="Calibri"/>
                <a:cs typeface="Calibri"/>
                <a:sym typeface="Calibri"/>
              </a:rPr>
              <a:t>produção de betalactamases de amplo espectro (ESBL).</a:t>
            </a:r>
            <a:r>
              <a:rPr lang="pt-BR" sz="1300">
                <a:solidFill>
                  <a:schemeClr val="dk1"/>
                </a:solidFill>
                <a:latin typeface="Calibri"/>
                <a:ea typeface="Calibri"/>
                <a:cs typeface="Calibri"/>
                <a:sym typeface="Calibri"/>
              </a:rPr>
              <a:t> </a:t>
            </a:r>
            <a:endParaRPr sz="1300">
              <a:latin typeface="Calibri"/>
              <a:ea typeface="Calibri"/>
              <a:cs typeface="Calibri"/>
              <a:sym typeface="Calibri"/>
            </a:endParaRPr>
          </a:p>
        </p:txBody>
      </p:sp>
      <p:sp>
        <p:nvSpPr>
          <p:cNvPr id="408" name="Google Shape;408;p55"/>
          <p:cNvSpPr txBox="1"/>
          <p:nvPr/>
        </p:nvSpPr>
        <p:spPr>
          <a:xfrm>
            <a:off x="5295950" y="2751050"/>
            <a:ext cx="3768900" cy="2025300"/>
          </a:xfrm>
          <a:prstGeom prst="rect">
            <a:avLst/>
          </a:prstGeom>
          <a:noFill/>
          <a:ln>
            <a:noFill/>
          </a:ln>
        </p:spPr>
        <p:txBody>
          <a:bodyPr spcFirstLastPara="1" wrap="square" lIns="91425" tIns="91425" rIns="91425" bIns="91425" anchor="ctr" anchorCtr="0">
            <a:noAutofit/>
          </a:bodyPr>
          <a:lstStyle/>
          <a:p>
            <a:pPr marL="0" lvl="0" indent="457200" algn="just" rtl="0">
              <a:lnSpc>
                <a:spcPct val="150000"/>
              </a:lnSpc>
              <a:spcBef>
                <a:spcPts val="0"/>
              </a:spcBef>
              <a:spcAft>
                <a:spcPts val="0"/>
              </a:spcAft>
              <a:buNone/>
            </a:pPr>
            <a:r>
              <a:rPr lang="pt-BR" sz="1200">
                <a:solidFill>
                  <a:schemeClr val="dk1"/>
                </a:solidFill>
                <a:latin typeface="Calibri"/>
                <a:ea typeface="Calibri"/>
                <a:cs typeface="Calibri"/>
                <a:sym typeface="Calibri"/>
              </a:rPr>
              <a:t>Outras formas de resistência emergentes, de grande importância são a produção de beta-lactamases da classe C (AmpC), que hidrolizam cefoxitina, e de carbapenemases, como as metalo-beta-lactamases (MBL) e carbapenemases tipo KPC.</a:t>
            </a:r>
            <a:endParaRPr sz="12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6"/>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VIBRIOS: INTRODUÇÃO</a:t>
            </a:r>
            <a:endParaRPr/>
          </a:p>
        </p:txBody>
      </p:sp>
      <p:sp>
        <p:nvSpPr>
          <p:cNvPr id="414" name="Google Shape;414;p56"/>
          <p:cNvSpPr txBox="1">
            <a:spLocks noGrp="1"/>
          </p:cNvSpPr>
          <p:nvPr>
            <p:ph type="body" idx="1"/>
          </p:nvPr>
        </p:nvSpPr>
        <p:spPr>
          <a:xfrm>
            <a:off x="95650" y="1263600"/>
            <a:ext cx="5503800" cy="3879900"/>
          </a:xfrm>
          <a:prstGeom prst="rect">
            <a:avLst/>
          </a:prstGeom>
        </p:spPr>
        <p:txBody>
          <a:bodyPr spcFirstLastPara="1" wrap="square" lIns="91425" tIns="91425" rIns="91425" bIns="91425" anchor="t" anchorCtr="0">
            <a:noAutofit/>
          </a:bodyPr>
          <a:lstStyle/>
          <a:p>
            <a:pPr marL="457200" lvl="0" indent="-323850" algn="just" rtl="0">
              <a:spcBef>
                <a:spcPts val="0"/>
              </a:spcBef>
              <a:spcAft>
                <a:spcPts val="0"/>
              </a:spcAft>
              <a:buClr>
                <a:srgbClr val="000000"/>
              </a:buClr>
              <a:buSzPts val="1500"/>
              <a:buFont typeface="Calibri"/>
              <a:buChar char="●"/>
            </a:pPr>
            <a:r>
              <a:rPr lang="pt-BR" sz="1500">
                <a:solidFill>
                  <a:srgbClr val="000000"/>
                </a:solidFill>
                <a:highlight>
                  <a:srgbClr val="FFFFFF"/>
                </a:highlight>
                <a:latin typeface="Calibri"/>
                <a:ea typeface="Calibri"/>
                <a:cs typeface="Calibri"/>
                <a:sym typeface="Calibri"/>
              </a:rPr>
              <a:t>Bactérias do gênero </a:t>
            </a:r>
            <a:r>
              <a:rPr lang="pt-BR" sz="1500" i="1">
                <a:solidFill>
                  <a:srgbClr val="000000"/>
                </a:solidFill>
                <a:highlight>
                  <a:srgbClr val="FFFFFF"/>
                </a:highlight>
                <a:latin typeface="Calibri"/>
                <a:ea typeface="Calibri"/>
                <a:cs typeface="Calibri"/>
                <a:sym typeface="Calibri"/>
              </a:rPr>
              <a:t>Vibrio</a:t>
            </a:r>
            <a:r>
              <a:rPr lang="pt-BR" sz="1500">
                <a:solidFill>
                  <a:srgbClr val="000000"/>
                </a:solidFill>
                <a:highlight>
                  <a:srgbClr val="FFFFFF"/>
                </a:highlight>
                <a:latin typeface="Calibri"/>
                <a:ea typeface="Calibri"/>
                <a:cs typeface="Calibri"/>
                <a:sym typeface="Calibri"/>
              </a:rPr>
              <a:t> e família </a:t>
            </a:r>
            <a:r>
              <a:rPr lang="pt-BR" sz="1500" i="1">
                <a:solidFill>
                  <a:srgbClr val="000000"/>
                </a:solidFill>
                <a:highlight>
                  <a:srgbClr val="FFFFFF"/>
                </a:highlight>
                <a:latin typeface="Calibri"/>
                <a:ea typeface="Calibri"/>
                <a:cs typeface="Calibri"/>
                <a:sym typeface="Calibri"/>
              </a:rPr>
              <a:t>Vibrionaceae</a:t>
            </a:r>
            <a:r>
              <a:rPr lang="pt-BR" sz="1500">
                <a:solidFill>
                  <a:srgbClr val="000000"/>
                </a:solidFill>
                <a:highlight>
                  <a:srgbClr val="FFFFFF"/>
                </a:highlight>
                <a:latin typeface="Calibri"/>
                <a:ea typeface="Calibri"/>
                <a:cs typeface="Calibri"/>
                <a:sym typeface="Calibri"/>
              </a:rPr>
              <a:t>.</a:t>
            </a:r>
            <a:endParaRPr sz="1500">
              <a:solidFill>
                <a:srgbClr val="000000"/>
              </a:solidFill>
              <a:highlight>
                <a:srgbClr val="FFFFFF"/>
              </a:highlight>
              <a:latin typeface="Calibri"/>
              <a:ea typeface="Calibri"/>
              <a:cs typeface="Calibri"/>
              <a:sym typeface="Calibri"/>
            </a:endParaRPr>
          </a:p>
          <a:p>
            <a:pPr marL="457200" lvl="0" indent="-323850" algn="just" rtl="0">
              <a:spcBef>
                <a:spcPts val="0"/>
              </a:spcBef>
              <a:spcAft>
                <a:spcPts val="0"/>
              </a:spcAft>
              <a:buClr>
                <a:srgbClr val="000000"/>
              </a:buClr>
              <a:buSzPts val="1500"/>
              <a:buFont typeface="Calibri"/>
              <a:buChar char="●"/>
            </a:pPr>
            <a:r>
              <a:rPr lang="pt-BR" sz="1500">
                <a:solidFill>
                  <a:srgbClr val="000000"/>
                </a:solidFill>
                <a:highlight>
                  <a:srgbClr val="FFFFFF"/>
                </a:highlight>
                <a:latin typeface="Calibri"/>
                <a:ea typeface="Calibri"/>
                <a:cs typeface="Calibri"/>
                <a:sym typeface="Calibri"/>
              </a:rPr>
              <a:t>Apresenta 35 espécies, </a:t>
            </a:r>
            <a:r>
              <a:rPr lang="pt-BR" sz="1500">
                <a:solidFill>
                  <a:srgbClr val="000000"/>
                </a:solidFill>
                <a:latin typeface="Calibri"/>
                <a:ea typeface="Calibri"/>
                <a:cs typeface="Calibri"/>
                <a:sym typeface="Calibri"/>
              </a:rPr>
              <a:t>das quais 12 são patogênicas a humanos</a:t>
            </a:r>
            <a:r>
              <a:rPr lang="pt-BR" sz="1500">
                <a:solidFill>
                  <a:srgbClr val="000000"/>
                </a:solidFill>
                <a:highlight>
                  <a:srgbClr val="FFFFFF"/>
                </a:highlight>
                <a:latin typeface="Calibri"/>
                <a:ea typeface="Calibri"/>
                <a:cs typeface="Calibri"/>
                <a:sym typeface="Calibri"/>
              </a:rPr>
              <a:t>.</a:t>
            </a:r>
            <a:endParaRPr sz="1500" b="1">
              <a:solidFill>
                <a:srgbClr val="000000"/>
              </a:solidFill>
              <a:latin typeface="Calibri"/>
              <a:ea typeface="Calibri"/>
              <a:cs typeface="Calibri"/>
              <a:sym typeface="Calibri"/>
            </a:endParaRPr>
          </a:p>
          <a:p>
            <a:pPr marL="457200" lvl="0" indent="-323850" algn="just"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Habitat: Ambiente tipicamente marinho e estuarino.</a:t>
            </a:r>
            <a:endParaRPr sz="1500">
              <a:solidFill>
                <a:srgbClr val="000000"/>
              </a:solidFill>
              <a:latin typeface="Calibri"/>
              <a:ea typeface="Calibri"/>
              <a:cs typeface="Calibri"/>
              <a:sym typeface="Calibri"/>
            </a:endParaRPr>
          </a:p>
          <a:p>
            <a:pPr marL="457200" lvl="0" indent="-323850" algn="just" rtl="0">
              <a:spcBef>
                <a:spcPts val="0"/>
              </a:spcBef>
              <a:spcAft>
                <a:spcPts val="0"/>
              </a:spcAft>
              <a:buClr>
                <a:srgbClr val="000000"/>
              </a:buClr>
              <a:buSzPts val="1500"/>
              <a:buFont typeface="Calibri"/>
              <a:buChar char="●"/>
            </a:pPr>
            <a:r>
              <a:rPr lang="pt-BR" sz="1500">
                <a:solidFill>
                  <a:srgbClr val="000000"/>
                </a:solidFill>
                <a:highlight>
                  <a:srgbClr val="FFFFFF"/>
                </a:highlight>
                <a:latin typeface="Calibri"/>
                <a:ea typeface="Calibri"/>
                <a:cs typeface="Calibri"/>
                <a:sym typeface="Calibri"/>
              </a:rPr>
              <a:t>Predominam em temperaturas mais quentes (acima de 15º C) onde ocorrem no estado planctônico (células individuais nadando livremente na água) ou aderidas à superfícies vivas (insetos, fungos, crustáceos, etc.) e não vivas.</a:t>
            </a:r>
            <a:endParaRPr sz="1500">
              <a:solidFill>
                <a:srgbClr val="000000"/>
              </a:solidFill>
              <a:latin typeface="Calibri"/>
              <a:ea typeface="Calibri"/>
              <a:cs typeface="Calibri"/>
              <a:sym typeface="Calibri"/>
            </a:endParaRPr>
          </a:p>
        </p:txBody>
      </p:sp>
      <p:pic>
        <p:nvPicPr>
          <p:cNvPr id="415" name="Google Shape;415;p56"/>
          <p:cNvPicPr preferRelativeResize="0"/>
          <p:nvPr/>
        </p:nvPicPr>
        <p:blipFill>
          <a:blip r:embed="rId3">
            <a:alphaModFix/>
          </a:blip>
          <a:stretch>
            <a:fillRect/>
          </a:stretch>
        </p:blipFill>
        <p:spPr>
          <a:xfrm>
            <a:off x="5947400" y="1978075"/>
            <a:ext cx="3007250" cy="185770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7"/>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VIBRIOS: INTRODUÇÃO</a:t>
            </a:r>
            <a:endParaRPr/>
          </a:p>
        </p:txBody>
      </p:sp>
      <p:sp>
        <p:nvSpPr>
          <p:cNvPr id="421" name="Google Shape;421;p57"/>
          <p:cNvSpPr txBox="1">
            <a:spLocks noGrp="1"/>
          </p:cNvSpPr>
          <p:nvPr>
            <p:ph type="body" idx="1"/>
          </p:nvPr>
        </p:nvSpPr>
        <p:spPr>
          <a:xfrm>
            <a:off x="257250" y="1307175"/>
            <a:ext cx="6130500" cy="37314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rgbClr val="000000"/>
              </a:buClr>
              <a:buSzPts val="1500"/>
              <a:buFont typeface="Calibri"/>
              <a:buChar char="●"/>
            </a:pPr>
            <a:r>
              <a:rPr lang="pt-BR" sz="1500">
                <a:solidFill>
                  <a:schemeClr val="dk1"/>
                </a:solidFill>
                <a:latin typeface="Calibri"/>
                <a:ea typeface="Calibri"/>
                <a:cs typeface="Calibri"/>
                <a:sym typeface="Calibri"/>
              </a:rPr>
              <a:t>Morfologia:</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rgbClr val="000000"/>
              </a:buClr>
              <a:buSzPts val="1500"/>
              <a:buFont typeface="Calibri"/>
              <a:buChar char="○"/>
            </a:pPr>
            <a:r>
              <a:rPr lang="pt-BR" sz="1500">
                <a:solidFill>
                  <a:schemeClr val="dk1"/>
                </a:solidFill>
                <a:latin typeface="Calibri"/>
                <a:ea typeface="Calibri"/>
                <a:cs typeface="Calibri"/>
                <a:sym typeface="Calibri"/>
              </a:rPr>
              <a:t>Forma de bastonete (bacilos), podem ser curvos ou retos.</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Apresentam flagelo polar e fímbrias.</a:t>
            </a:r>
            <a:endParaRPr sz="1500">
              <a:solidFill>
                <a:schemeClr val="dk1"/>
              </a:solidFill>
              <a:latin typeface="Calibri"/>
              <a:ea typeface="Calibri"/>
              <a:cs typeface="Calibri"/>
              <a:sym typeface="Calibri"/>
            </a:endParaRPr>
          </a:p>
          <a:p>
            <a:pPr marL="914400" lvl="0" indent="0" algn="just" rtl="0">
              <a:spcBef>
                <a:spcPts val="0"/>
              </a:spcBef>
              <a:spcAft>
                <a:spcPts val="0"/>
              </a:spcAft>
              <a:buNone/>
            </a:pP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Metabolismo:</a:t>
            </a:r>
            <a:endParaRPr sz="1500">
              <a:solidFill>
                <a:schemeClr val="dk1"/>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B</a:t>
            </a:r>
            <a:r>
              <a:rPr lang="pt-BR" sz="1500">
                <a:solidFill>
                  <a:schemeClr val="dk1"/>
                </a:solidFill>
                <a:highlight>
                  <a:srgbClr val="FFFFFF"/>
                </a:highlight>
                <a:latin typeface="Calibri"/>
                <a:ea typeface="Calibri"/>
                <a:cs typeface="Calibri"/>
                <a:sym typeface="Calibri"/>
              </a:rPr>
              <a:t>actérias anaeróbias facultativa ou aeróbias.</a:t>
            </a:r>
            <a:endParaRPr sz="1500">
              <a:solidFill>
                <a:schemeClr val="dk1"/>
              </a:solidFill>
              <a:highlight>
                <a:srgbClr val="FFFFFF"/>
              </a:highlight>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pt-BR" sz="1500">
                <a:solidFill>
                  <a:schemeClr val="dk1"/>
                </a:solidFill>
                <a:highlight>
                  <a:srgbClr val="FFFFFF"/>
                </a:highlight>
                <a:latin typeface="Calibri"/>
                <a:ea typeface="Calibri"/>
                <a:cs typeface="Calibri"/>
                <a:sym typeface="Calibri"/>
              </a:rPr>
              <a:t>Sintetizam oxidase e catalase e fermentam glicose sem produzir gás.</a:t>
            </a:r>
            <a:endParaRPr sz="1500">
              <a:solidFill>
                <a:schemeClr val="dk1"/>
              </a:solidFill>
              <a:highlight>
                <a:srgbClr val="FFFFFF"/>
              </a:highlight>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pt-BR" sz="1500">
                <a:solidFill>
                  <a:schemeClr val="dk1"/>
                </a:solidFill>
                <a:highlight>
                  <a:srgbClr val="FFFFFF"/>
                </a:highlight>
                <a:latin typeface="Calibri"/>
                <a:ea typeface="Calibri"/>
                <a:cs typeface="Calibri"/>
                <a:sym typeface="Calibri"/>
              </a:rPr>
              <a:t>Necessitam de cloreto de sódio para seu crescimento.</a:t>
            </a:r>
            <a:endParaRPr sz="1500">
              <a:solidFill>
                <a:schemeClr val="dk1"/>
              </a:solidFill>
              <a:highlight>
                <a:srgbClr val="FFFFFF"/>
              </a:highlight>
              <a:latin typeface="Calibri"/>
              <a:ea typeface="Calibri"/>
              <a:cs typeface="Calibri"/>
              <a:sym typeface="Calibri"/>
            </a:endParaRPr>
          </a:p>
        </p:txBody>
      </p:sp>
      <p:pic>
        <p:nvPicPr>
          <p:cNvPr id="422" name="Google Shape;422;p57"/>
          <p:cNvPicPr preferRelativeResize="0"/>
          <p:nvPr/>
        </p:nvPicPr>
        <p:blipFill>
          <a:blip r:embed="rId3">
            <a:alphaModFix/>
          </a:blip>
          <a:stretch>
            <a:fillRect/>
          </a:stretch>
        </p:blipFill>
        <p:spPr>
          <a:xfrm>
            <a:off x="6470186" y="1435450"/>
            <a:ext cx="2567090" cy="332327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8"/>
          <p:cNvSpPr txBox="1">
            <a:spLocks noGrp="1"/>
          </p:cNvSpPr>
          <p:nvPr>
            <p:ph type="body" idx="1"/>
          </p:nvPr>
        </p:nvSpPr>
        <p:spPr>
          <a:xfrm>
            <a:off x="257250" y="1412100"/>
            <a:ext cx="8629500" cy="3731400"/>
          </a:xfrm>
          <a:prstGeom prst="rect">
            <a:avLst/>
          </a:prstGeom>
        </p:spPr>
        <p:txBody>
          <a:bodyPr spcFirstLastPara="1" wrap="square" lIns="91425" tIns="91425" rIns="91425" bIns="91425" anchor="t" anchorCtr="0">
            <a:noAutofit/>
          </a:bodyPr>
          <a:lstStyle/>
          <a:p>
            <a:pPr marL="457200" marR="0" lvl="0" indent="-323850" algn="l" rtl="0">
              <a:lnSpc>
                <a:spcPct val="115000"/>
              </a:lnSpc>
              <a:spcBef>
                <a:spcPts val="0"/>
              </a:spcBef>
              <a:spcAft>
                <a:spcPts val="0"/>
              </a:spcAft>
              <a:buClr>
                <a:srgbClr val="000000"/>
              </a:buClr>
              <a:buSzPts val="1500"/>
              <a:buFont typeface="Calibri"/>
              <a:buChar char="●"/>
            </a:pPr>
            <a:r>
              <a:rPr lang="pt-BR" sz="1500">
                <a:solidFill>
                  <a:schemeClr val="dk1"/>
                </a:solidFill>
                <a:latin typeface="Calibri"/>
                <a:ea typeface="Calibri"/>
                <a:cs typeface="Calibri"/>
                <a:sym typeface="Calibri"/>
              </a:rPr>
              <a:t>Cultivo:</a:t>
            </a:r>
            <a:endParaRPr sz="1500">
              <a:solidFill>
                <a:schemeClr val="dk1"/>
              </a:solidFill>
              <a:latin typeface="Calibri"/>
              <a:ea typeface="Calibri"/>
              <a:cs typeface="Calibri"/>
              <a:sym typeface="Calibri"/>
            </a:endParaRPr>
          </a:p>
          <a:p>
            <a:pPr marL="914400" marR="0" lvl="1" indent="-323850" algn="l" rtl="0">
              <a:lnSpc>
                <a:spcPct val="115000"/>
              </a:lnSpc>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Crescem bem à 37ºC e em pH alto (8,5-9,5): destruídas por ácido</a:t>
            </a:r>
            <a:endParaRPr sz="1500">
              <a:solidFill>
                <a:schemeClr val="dk1"/>
              </a:solidFill>
              <a:latin typeface="Calibri"/>
              <a:ea typeface="Calibri"/>
              <a:cs typeface="Calibri"/>
              <a:sym typeface="Calibri"/>
            </a:endParaRPr>
          </a:p>
          <a:p>
            <a:pPr marL="914400" marR="0" lvl="1" indent="-323850" algn="l" rtl="0">
              <a:lnSpc>
                <a:spcPct val="115000"/>
              </a:lnSpc>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Diversos meios de cultura</a:t>
            </a:r>
            <a:endParaRPr sz="1500">
              <a:solidFill>
                <a:schemeClr val="dk1"/>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Meios definidos que contém sais minerais e asparagina como fonte de carbono e hidrogênio </a:t>
            </a:r>
            <a:endParaRPr sz="1500">
              <a:solidFill>
                <a:schemeClr val="dk1"/>
              </a:solidFill>
              <a:latin typeface="Calibri"/>
              <a:ea typeface="Calibri"/>
              <a:cs typeface="Calibri"/>
              <a:sym typeface="Calibri"/>
            </a:endParaRPr>
          </a:p>
          <a:p>
            <a:pPr marL="914400" marR="0" lvl="1" indent="-323850" algn="l" rtl="0">
              <a:lnSpc>
                <a:spcPct val="115000"/>
              </a:lnSpc>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Halotolerantes (alguns halofílicos)</a:t>
            </a:r>
            <a:endParaRPr sz="1500">
              <a:solidFill>
                <a:schemeClr val="dk1"/>
              </a:solidFill>
              <a:latin typeface="Calibri"/>
              <a:ea typeface="Calibri"/>
              <a:cs typeface="Calibri"/>
              <a:sym typeface="Calibri"/>
            </a:endParaRPr>
          </a:p>
          <a:p>
            <a:pPr marL="457200" marR="0" lvl="0" indent="-323850" algn="l" rtl="0">
              <a:lnSpc>
                <a:spcPct val="115000"/>
              </a:lnSpc>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Fatores de virulência:</a:t>
            </a:r>
            <a:endParaRPr sz="1500">
              <a:solidFill>
                <a:schemeClr val="dk1"/>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Pilli</a:t>
            </a:r>
            <a:endParaRPr sz="1500">
              <a:solidFill>
                <a:schemeClr val="dk1"/>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Toxinas</a:t>
            </a:r>
            <a:endParaRPr sz="1500">
              <a:solidFill>
                <a:schemeClr val="dk1"/>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Cápsula de polissacarídeos </a:t>
            </a:r>
            <a:endParaRPr sz="1500">
              <a:solidFill>
                <a:srgbClr val="FF00FF"/>
              </a:solidFill>
              <a:latin typeface="Calibri"/>
              <a:ea typeface="Calibri"/>
              <a:cs typeface="Calibri"/>
              <a:sym typeface="Calibri"/>
            </a:endParaRPr>
          </a:p>
        </p:txBody>
      </p:sp>
      <p:sp>
        <p:nvSpPr>
          <p:cNvPr id="428" name="Google Shape;428;p58"/>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VIBRIOS: INTRODUÇÃO</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59"/>
          <p:cNvSpPr txBox="1">
            <a:spLocks noGrp="1"/>
          </p:cNvSpPr>
          <p:nvPr>
            <p:ph type="body" idx="1"/>
          </p:nvPr>
        </p:nvSpPr>
        <p:spPr>
          <a:xfrm>
            <a:off x="257250" y="1209425"/>
            <a:ext cx="8629500" cy="3934200"/>
          </a:xfrm>
          <a:prstGeom prst="rect">
            <a:avLst/>
          </a:prstGeom>
        </p:spPr>
        <p:txBody>
          <a:bodyPr spcFirstLastPara="1" wrap="square" lIns="91425" tIns="91425" rIns="91425" bIns="91425" anchor="t" anchorCtr="0">
            <a:noAutofit/>
          </a:bodyPr>
          <a:lstStyle/>
          <a:p>
            <a:pPr marL="457200" marR="0" lvl="0" indent="-323850" algn="l" rtl="0">
              <a:lnSpc>
                <a:spcPct val="115000"/>
              </a:lnSpc>
              <a:spcBef>
                <a:spcPts val="0"/>
              </a:spcBef>
              <a:spcAft>
                <a:spcPts val="0"/>
              </a:spcAft>
              <a:buClr>
                <a:srgbClr val="000000"/>
              </a:buClr>
              <a:buSzPts val="1500"/>
              <a:buFont typeface="Calibri"/>
              <a:buChar char="●"/>
            </a:pPr>
            <a:r>
              <a:rPr lang="pt-BR" sz="1500">
                <a:solidFill>
                  <a:schemeClr val="dk1"/>
                </a:solidFill>
                <a:latin typeface="Calibri"/>
                <a:ea typeface="Calibri"/>
                <a:cs typeface="Calibri"/>
                <a:sym typeface="Calibri"/>
              </a:rPr>
              <a:t>Diagnóstico</a:t>
            </a:r>
            <a:endParaRPr sz="1500">
              <a:solidFill>
                <a:schemeClr val="dk1"/>
              </a:solidFill>
              <a:latin typeface="Calibri"/>
              <a:ea typeface="Calibri"/>
              <a:cs typeface="Calibri"/>
              <a:sym typeface="Calibri"/>
            </a:endParaRPr>
          </a:p>
          <a:p>
            <a:pPr marL="914400" marR="0" lvl="1" indent="-323850" algn="l" rtl="0">
              <a:lnSpc>
                <a:spcPct val="115000"/>
              </a:lnSpc>
              <a:spcBef>
                <a:spcPts val="0"/>
              </a:spcBef>
              <a:spcAft>
                <a:spcPts val="0"/>
              </a:spcAft>
              <a:buClr>
                <a:srgbClr val="000000"/>
              </a:buClr>
              <a:buSzPts val="1500"/>
              <a:buFont typeface="Calibri"/>
              <a:buChar char="○"/>
            </a:pPr>
            <a:r>
              <a:rPr lang="pt-BR" sz="1500">
                <a:solidFill>
                  <a:schemeClr val="dk1"/>
                </a:solidFill>
                <a:highlight>
                  <a:srgbClr val="FFFFFF"/>
                </a:highlight>
                <a:latin typeface="Calibri"/>
                <a:ea typeface="Calibri"/>
                <a:cs typeface="Calibri"/>
                <a:sym typeface="Calibri"/>
              </a:rPr>
              <a:t>A glicose é fermentada por todas as espécies, geralmente sem produção de gás. A oxidase é produzida, a lactose é positiva e o nitrato é reduzido na maioria das espécies patogênicas. </a:t>
            </a:r>
            <a:endParaRPr sz="1500">
              <a:solidFill>
                <a:schemeClr val="dk1"/>
              </a:solidFill>
              <a:highlight>
                <a:srgbClr val="FFFFFF"/>
              </a:highlight>
              <a:latin typeface="Calibri"/>
              <a:ea typeface="Calibri"/>
              <a:cs typeface="Calibri"/>
              <a:sym typeface="Calibri"/>
            </a:endParaRPr>
          </a:p>
          <a:p>
            <a:pPr marL="914400" marR="0" lvl="1" indent="-323850" algn="l" rtl="0">
              <a:lnSpc>
                <a:spcPct val="115000"/>
              </a:lnSpc>
              <a:spcBef>
                <a:spcPts val="0"/>
              </a:spcBef>
              <a:spcAft>
                <a:spcPts val="0"/>
              </a:spcAft>
              <a:buClr>
                <a:srgbClr val="000000"/>
              </a:buClr>
              <a:buSzPts val="1500"/>
              <a:buFont typeface="Calibri"/>
              <a:buChar char="○"/>
            </a:pPr>
            <a:r>
              <a:rPr lang="pt-BR" sz="1500">
                <a:solidFill>
                  <a:schemeClr val="dk1"/>
                </a:solidFill>
                <a:highlight>
                  <a:srgbClr val="FFFFFF"/>
                </a:highlight>
                <a:latin typeface="Calibri"/>
                <a:ea typeface="Calibri"/>
                <a:cs typeface="Calibri"/>
                <a:sym typeface="Calibri"/>
              </a:rPr>
              <a:t>Inoculação em ágar KIA ou TSI (açúcar e ferro tríplice): glicose e lactose positiva. </a:t>
            </a:r>
            <a:endParaRPr sz="1500">
              <a:solidFill>
                <a:schemeClr val="dk1"/>
              </a:solidFill>
              <a:highlight>
                <a:srgbClr val="FFFFFF"/>
              </a:highlight>
              <a:latin typeface="Calibri"/>
              <a:ea typeface="Calibri"/>
              <a:cs typeface="Calibri"/>
              <a:sym typeface="Calibri"/>
            </a:endParaRPr>
          </a:p>
          <a:p>
            <a:pPr marL="914400" marR="0" lvl="1" indent="-323850" algn="l" rtl="0">
              <a:lnSpc>
                <a:spcPct val="115000"/>
              </a:lnSpc>
              <a:spcBef>
                <a:spcPts val="0"/>
              </a:spcBef>
              <a:spcAft>
                <a:spcPts val="0"/>
              </a:spcAft>
              <a:buClr>
                <a:srgbClr val="000000"/>
              </a:buClr>
              <a:buSzPts val="1500"/>
              <a:buFont typeface="Calibri"/>
              <a:buChar char="○"/>
            </a:pPr>
            <a:r>
              <a:rPr lang="pt-BR" sz="1500">
                <a:solidFill>
                  <a:schemeClr val="dk1"/>
                </a:solidFill>
                <a:highlight>
                  <a:srgbClr val="FFFFFF"/>
                </a:highlight>
                <a:latin typeface="Calibri"/>
                <a:ea typeface="Calibri"/>
                <a:cs typeface="Calibri"/>
                <a:sym typeface="Calibri"/>
              </a:rPr>
              <a:t>Todas as espécies de </a:t>
            </a:r>
            <a:r>
              <a:rPr lang="pt-BR" sz="1500" i="1">
                <a:solidFill>
                  <a:schemeClr val="dk1"/>
                </a:solidFill>
                <a:highlight>
                  <a:srgbClr val="FFFFFF"/>
                </a:highlight>
                <a:latin typeface="Calibri"/>
                <a:ea typeface="Calibri"/>
                <a:cs typeface="Calibri"/>
                <a:sym typeface="Calibri"/>
              </a:rPr>
              <a:t>Vibrio</a:t>
            </a:r>
            <a:r>
              <a:rPr lang="pt-BR" sz="1500">
                <a:solidFill>
                  <a:schemeClr val="dk1"/>
                </a:solidFill>
                <a:highlight>
                  <a:srgbClr val="FFFFFF"/>
                </a:highlight>
                <a:latin typeface="Calibri"/>
                <a:ea typeface="Calibri"/>
                <a:cs typeface="Calibri"/>
                <a:sym typeface="Calibri"/>
              </a:rPr>
              <a:t> crescem em caldo nutriente ou agar quando tem adição de NaCl 1%. </a:t>
            </a:r>
            <a:endParaRPr sz="1500">
              <a:solidFill>
                <a:schemeClr val="dk1"/>
              </a:solidFill>
              <a:highlight>
                <a:srgbClr val="FFFFFF"/>
              </a:highlight>
              <a:latin typeface="Calibri"/>
              <a:ea typeface="Calibri"/>
              <a:cs typeface="Calibri"/>
              <a:sym typeface="Calibri"/>
            </a:endParaRPr>
          </a:p>
          <a:p>
            <a:pPr marL="914400" marR="0" lvl="1" indent="-323850" algn="l" rtl="0">
              <a:lnSpc>
                <a:spcPct val="115000"/>
              </a:lnSpc>
              <a:spcBef>
                <a:spcPts val="0"/>
              </a:spcBef>
              <a:spcAft>
                <a:spcPts val="0"/>
              </a:spcAft>
              <a:buClr>
                <a:srgbClr val="000000"/>
              </a:buClr>
              <a:buSzPts val="1500"/>
              <a:buFont typeface="Calibri"/>
              <a:buChar char="○"/>
            </a:pPr>
            <a:r>
              <a:rPr lang="pt-BR" sz="1500">
                <a:solidFill>
                  <a:schemeClr val="dk1"/>
                </a:solidFill>
                <a:highlight>
                  <a:srgbClr val="FFFFFF"/>
                </a:highlight>
                <a:latin typeface="Calibri"/>
                <a:ea typeface="Calibri"/>
                <a:cs typeface="Calibri"/>
                <a:sym typeface="Calibri"/>
              </a:rPr>
              <a:t>Outro método diferencial é o DHA (arginina desidrogenase): </a:t>
            </a:r>
            <a:r>
              <a:rPr lang="pt-BR" sz="1500" i="1">
                <a:solidFill>
                  <a:schemeClr val="dk1"/>
                </a:solidFill>
                <a:highlight>
                  <a:srgbClr val="FFFFFF"/>
                </a:highlight>
                <a:latin typeface="Calibri"/>
                <a:ea typeface="Calibri"/>
                <a:cs typeface="Calibri"/>
                <a:sym typeface="Calibri"/>
              </a:rPr>
              <a:t>Vibrio</a:t>
            </a:r>
            <a:r>
              <a:rPr lang="pt-BR" sz="1500">
                <a:solidFill>
                  <a:schemeClr val="dk1"/>
                </a:solidFill>
                <a:highlight>
                  <a:srgbClr val="FFFFFF"/>
                </a:highlight>
                <a:latin typeface="Calibri"/>
                <a:ea typeface="Calibri"/>
                <a:cs typeface="Calibri"/>
                <a:sym typeface="Calibri"/>
              </a:rPr>
              <a:t> é negativo</a:t>
            </a:r>
            <a:endParaRPr sz="1500">
              <a:solidFill>
                <a:schemeClr val="dk1"/>
              </a:solidFill>
              <a:highlight>
                <a:srgbClr val="FFFFFF"/>
              </a:highlight>
              <a:latin typeface="Calibri"/>
              <a:ea typeface="Calibri"/>
              <a:cs typeface="Calibri"/>
              <a:sym typeface="Calibri"/>
            </a:endParaRPr>
          </a:p>
          <a:p>
            <a:pPr marL="914400" marR="0" lvl="1" indent="-323850" algn="l" rtl="0">
              <a:lnSpc>
                <a:spcPct val="115000"/>
              </a:lnSpc>
              <a:spcBef>
                <a:spcPts val="0"/>
              </a:spcBef>
              <a:spcAft>
                <a:spcPts val="0"/>
              </a:spcAft>
              <a:buClr>
                <a:srgbClr val="000000"/>
              </a:buClr>
              <a:buSzPts val="1500"/>
              <a:buFont typeface="Calibri"/>
              <a:buChar char="○"/>
            </a:pPr>
            <a:r>
              <a:rPr lang="pt-BR" sz="1500">
                <a:solidFill>
                  <a:schemeClr val="dk1"/>
                </a:solidFill>
                <a:highlight>
                  <a:srgbClr val="FFFFFF"/>
                </a:highlight>
                <a:latin typeface="Calibri"/>
                <a:ea typeface="Calibri"/>
                <a:cs typeface="Calibri"/>
                <a:sym typeface="Calibri"/>
              </a:rPr>
              <a:t>Características macroscópicas das colônias são amarelo-esverdeadas e mucóides (melhor observadas em ágar Mueller Hinton), não crescem em ágar MacConkey e se desenvolvem abundantemente em ágar sangue e chocolate em 24 horas, em a maioria dos casos. </a:t>
            </a:r>
            <a:endParaRPr sz="1500">
              <a:solidFill>
                <a:schemeClr val="dk1"/>
              </a:solidFill>
              <a:latin typeface="Calibri"/>
              <a:ea typeface="Calibri"/>
              <a:cs typeface="Calibri"/>
              <a:sym typeface="Calibri"/>
            </a:endParaRPr>
          </a:p>
        </p:txBody>
      </p:sp>
      <p:sp>
        <p:nvSpPr>
          <p:cNvPr id="434" name="Google Shape;434;p59"/>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VIBRIOS: INTRODUÇÃO</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60"/>
          <p:cNvSpPr txBox="1">
            <a:spLocks noGrp="1"/>
          </p:cNvSpPr>
          <p:nvPr>
            <p:ph type="title"/>
          </p:nvPr>
        </p:nvSpPr>
        <p:spPr>
          <a:xfrm>
            <a:off x="352350" y="162025"/>
            <a:ext cx="4045200" cy="1482300"/>
          </a:xfrm>
          <a:prstGeom prst="rect">
            <a:avLst/>
          </a:prstGeom>
        </p:spPr>
        <p:txBody>
          <a:bodyPr spcFirstLastPara="1" wrap="square" lIns="91425" tIns="91425" rIns="91425" bIns="91425" anchor="b" anchorCtr="0">
            <a:noAutofit/>
          </a:bodyPr>
          <a:lstStyle/>
          <a:p>
            <a:pPr marL="0" lvl="0" indent="0" algn="ctr" rtl="0">
              <a:lnSpc>
                <a:spcPct val="115000"/>
              </a:lnSpc>
              <a:spcBef>
                <a:spcPts val="0"/>
              </a:spcBef>
              <a:spcAft>
                <a:spcPts val="0"/>
              </a:spcAft>
              <a:buClr>
                <a:schemeClr val="dk1"/>
              </a:buClr>
              <a:buSzPts val="1100"/>
              <a:buFont typeface="Arial"/>
              <a:buNone/>
            </a:pPr>
            <a:r>
              <a:rPr lang="pt-BR" sz="1200" b="1"/>
              <a:t>Vibrio spp. isolados a partir de mexilhões (Perna perna) in natura e pré-cozidos de Estação Experimental de Cultivo, Rio de Janeiro, RJ, Brasil</a:t>
            </a:r>
            <a:endParaRPr sz="1200" b="1"/>
          </a:p>
          <a:p>
            <a:pPr marL="0" lvl="0" indent="0" algn="ctr" rtl="0">
              <a:spcBef>
                <a:spcPts val="0"/>
              </a:spcBef>
              <a:spcAft>
                <a:spcPts val="0"/>
              </a:spcAft>
              <a:buNone/>
            </a:pPr>
            <a:endParaRPr/>
          </a:p>
        </p:txBody>
      </p:sp>
      <p:pic>
        <p:nvPicPr>
          <p:cNvPr id="440" name="Google Shape;440;p60"/>
          <p:cNvPicPr preferRelativeResize="0"/>
          <p:nvPr/>
        </p:nvPicPr>
        <p:blipFill rotWithShape="1">
          <a:blip r:embed="rId3">
            <a:alphaModFix/>
          </a:blip>
          <a:srcRect l="11959" t="34305" r="50831" b="9046"/>
          <a:stretch/>
        </p:blipFill>
        <p:spPr>
          <a:xfrm>
            <a:off x="275475" y="1071000"/>
            <a:ext cx="4045200" cy="3836166"/>
          </a:xfrm>
          <a:prstGeom prst="rect">
            <a:avLst/>
          </a:prstGeom>
          <a:noFill/>
          <a:ln>
            <a:noFill/>
          </a:ln>
        </p:spPr>
      </p:pic>
      <p:pic>
        <p:nvPicPr>
          <p:cNvPr id="441" name="Google Shape;441;p60"/>
          <p:cNvPicPr preferRelativeResize="0"/>
          <p:nvPr/>
        </p:nvPicPr>
        <p:blipFill>
          <a:blip r:embed="rId4">
            <a:alphaModFix/>
          </a:blip>
          <a:stretch>
            <a:fillRect/>
          </a:stretch>
        </p:blipFill>
        <p:spPr>
          <a:xfrm>
            <a:off x="4772800" y="669513"/>
            <a:ext cx="4234141" cy="363872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1"/>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pt-BR"/>
              <a:t>	VÍBRIOS: PRINCIPAIS GÊNEROS</a:t>
            </a:r>
            <a:endParaRPr/>
          </a:p>
        </p:txBody>
      </p:sp>
      <p:sp>
        <p:nvSpPr>
          <p:cNvPr id="447" name="Google Shape;447;p61"/>
          <p:cNvSpPr txBox="1"/>
          <p:nvPr/>
        </p:nvSpPr>
        <p:spPr>
          <a:xfrm>
            <a:off x="461425" y="1564775"/>
            <a:ext cx="1963500" cy="4467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pt-BR" sz="2400" i="1">
                <a:solidFill>
                  <a:srgbClr val="C70278"/>
                </a:solidFill>
                <a:latin typeface="Calibri"/>
                <a:ea typeface="Calibri"/>
                <a:cs typeface="Calibri"/>
                <a:sym typeface="Calibri"/>
              </a:rPr>
              <a:t>V. cholerae</a:t>
            </a:r>
            <a:endParaRPr sz="2400" i="1">
              <a:solidFill>
                <a:srgbClr val="C70278"/>
              </a:solidFill>
              <a:latin typeface="Calibri"/>
              <a:ea typeface="Calibri"/>
              <a:cs typeface="Calibri"/>
              <a:sym typeface="Calibri"/>
            </a:endParaRPr>
          </a:p>
        </p:txBody>
      </p:sp>
      <p:sp>
        <p:nvSpPr>
          <p:cNvPr id="448" name="Google Shape;448;p61"/>
          <p:cNvSpPr txBox="1"/>
          <p:nvPr/>
        </p:nvSpPr>
        <p:spPr>
          <a:xfrm>
            <a:off x="2547300" y="1564775"/>
            <a:ext cx="1963500" cy="4467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400" i="1">
                <a:solidFill>
                  <a:srgbClr val="C70278"/>
                </a:solidFill>
                <a:latin typeface="Calibri"/>
                <a:ea typeface="Calibri"/>
                <a:cs typeface="Calibri"/>
                <a:sym typeface="Calibri"/>
              </a:rPr>
              <a:t>V. mimicus</a:t>
            </a:r>
            <a:endParaRPr sz="2400" i="1">
              <a:solidFill>
                <a:srgbClr val="C70278"/>
              </a:solidFill>
              <a:latin typeface="Calibri"/>
              <a:ea typeface="Calibri"/>
              <a:cs typeface="Calibri"/>
              <a:sym typeface="Calibri"/>
            </a:endParaRPr>
          </a:p>
        </p:txBody>
      </p:sp>
      <p:sp>
        <p:nvSpPr>
          <p:cNvPr id="449" name="Google Shape;449;p61"/>
          <p:cNvSpPr txBox="1"/>
          <p:nvPr/>
        </p:nvSpPr>
        <p:spPr>
          <a:xfrm>
            <a:off x="4633175" y="1564775"/>
            <a:ext cx="1963500" cy="4467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400" i="1">
                <a:solidFill>
                  <a:srgbClr val="C70278"/>
                </a:solidFill>
                <a:latin typeface="Calibri"/>
                <a:ea typeface="Calibri"/>
                <a:cs typeface="Calibri"/>
                <a:sym typeface="Calibri"/>
              </a:rPr>
              <a:t>V. fluvialis</a:t>
            </a:r>
            <a:endParaRPr sz="2400" i="1">
              <a:solidFill>
                <a:srgbClr val="C70278"/>
              </a:solidFill>
              <a:latin typeface="Calibri"/>
              <a:ea typeface="Calibri"/>
              <a:cs typeface="Calibri"/>
              <a:sym typeface="Calibri"/>
            </a:endParaRPr>
          </a:p>
        </p:txBody>
      </p:sp>
      <p:sp>
        <p:nvSpPr>
          <p:cNvPr id="450" name="Google Shape;450;p61"/>
          <p:cNvSpPr txBox="1"/>
          <p:nvPr/>
        </p:nvSpPr>
        <p:spPr>
          <a:xfrm>
            <a:off x="6719050" y="1564775"/>
            <a:ext cx="2105700" cy="4467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pt-BR" sz="2400" i="1">
                <a:solidFill>
                  <a:srgbClr val="C70278"/>
                </a:solidFill>
                <a:latin typeface="Calibri"/>
                <a:ea typeface="Calibri"/>
                <a:cs typeface="Calibri"/>
                <a:sym typeface="Calibri"/>
              </a:rPr>
              <a:t>V. alginolyticus</a:t>
            </a:r>
            <a:endParaRPr sz="2400" i="1">
              <a:solidFill>
                <a:srgbClr val="C70278"/>
              </a:solidFill>
              <a:latin typeface="Calibri"/>
              <a:ea typeface="Calibri"/>
              <a:cs typeface="Calibri"/>
              <a:sym typeface="Calibri"/>
            </a:endParaRPr>
          </a:p>
        </p:txBody>
      </p:sp>
      <p:sp>
        <p:nvSpPr>
          <p:cNvPr id="451" name="Google Shape;451;p61"/>
          <p:cNvSpPr txBox="1"/>
          <p:nvPr/>
        </p:nvSpPr>
        <p:spPr>
          <a:xfrm>
            <a:off x="3214262" y="2480750"/>
            <a:ext cx="3460800" cy="4467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400" i="1">
                <a:solidFill>
                  <a:srgbClr val="C70278"/>
                </a:solidFill>
                <a:latin typeface="Calibri"/>
                <a:ea typeface="Calibri"/>
                <a:cs typeface="Calibri"/>
                <a:sym typeface="Calibri"/>
              </a:rPr>
              <a:t>V. parahaemolyticus</a:t>
            </a:r>
            <a:endParaRPr sz="2400" i="1">
              <a:solidFill>
                <a:srgbClr val="C70278"/>
              </a:solidFill>
              <a:latin typeface="Calibri"/>
              <a:ea typeface="Calibri"/>
              <a:cs typeface="Calibri"/>
              <a:sym typeface="Calibri"/>
            </a:endParaRPr>
          </a:p>
        </p:txBody>
      </p:sp>
      <p:sp>
        <p:nvSpPr>
          <p:cNvPr id="452" name="Google Shape;452;p61"/>
          <p:cNvSpPr txBox="1"/>
          <p:nvPr/>
        </p:nvSpPr>
        <p:spPr>
          <a:xfrm>
            <a:off x="461450" y="2480750"/>
            <a:ext cx="2552400" cy="4467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400" i="1">
                <a:solidFill>
                  <a:srgbClr val="C70278"/>
                </a:solidFill>
                <a:latin typeface="Calibri"/>
                <a:ea typeface="Calibri"/>
                <a:cs typeface="Calibri"/>
                <a:sym typeface="Calibri"/>
              </a:rPr>
              <a:t>V. cincinnatiensis</a:t>
            </a:r>
            <a:endParaRPr sz="2400" i="1">
              <a:solidFill>
                <a:srgbClr val="C70278"/>
              </a:solidFill>
              <a:latin typeface="Calibri"/>
              <a:ea typeface="Calibri"/>
              <a:cs typeface="Calibri"/>
              <a:sym typeface="Calibri"/>
            </a:endParaRPr>
          </a:p>
        </p:txBody>
      </p:sp>
      <p:sp>
        <p:nvSpPr>
          <p:cNvPr id="453" name="Google Shape;453;p61"/>
          <p:cNvSpPr txBox="1"/>
          <p:nvPr/>
        </p:nvSpPr>
        <p:spPr>
          <a:xfrm>
            <a:off x="2547313" y="3396725"/>
            <a:ext cx="1963500" cy="4467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400" i="1">
                <a:solidFill>
                  <a:srgbClr val="C70278"/>
                </a:solidFill>
                <a:latin typeface="Calibri"/>
                <a:ea typeface="Calibri"/>
                <a:cs typeface="Calibri"/>
                <a:sym typeface="Calibri"/>
              </a:rPr>
              <a:t>V. furnissii</a:t>
            </a:r>
            <a:endParaRPr sz="2400" i="1">
              <a:solidFill>
                <a:srgbClr val="C70278"/>
              </a:solidFill>
              <a:latin typeface="Calibri"/>
              <a:ea typeface="Calibri"/>
              <a:cs typeface="Calibri"/>
              <a:sym typeface="Calibri"/>
            </a:endParaRPr>
          </a:p>
        </p:txBody>
      </p:sp>
      <p:sp>
        <p:nvSpPr>
          <p:cNvPr id="454" name="Google Shape;454;p61"/>
          <p:cNvSpPr txBox="1"/>
          <p:nvPr/>
        </p:nvSpPr>
        <p:spPr>
          <a:xfrm>
            <a:off x="461438" y="3396725"/>
            <a:ext cx="1963500" cy="4467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400" i="1">
                <a:solidFill>
                  <a:srgbClr val="C70278"/>
                </a:solidFill>
                <a:latin typeface="Calibri"/>
                <a:ea typeface="Calibri"/>
                <a:cs typeface="Calibri"/>
                <a:sym typeface="Calibri"/>
              </a:rPr>
              <a:t>V. vulnificus</a:t>
            </a:r>
            <a:endParaRPr sz="2400" i="1">
              <a:solidFill>
                <a:srgbClr val="C70278"/>
              </a:solidFill>
              <a:latin typeface="Calibri"/>
              <a:ea typeface="Calibri"/>
              <a:cs typeface="Calibri"/>
              <a:sym typeface="Calibri"/>
            </a:endParaRPr>
          </a:p>
        </p:txBody>
      </p:sp>
      <p:sp>
        <p:nvSpPr>
          <p:cNvPr id="455" name="Google Shape;455;p61"/>
          <p:cNvSpPr txBox="1"/>
          <p:nvPr/>
        </p:nvSpPr>
        <p:spPr>
          <a:xfrm>
            <a:off x="6861263" y="2480750"/>
            <a:ext cx="1963500" cy="4467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400" i="1">
                <a:solidFill>
                  <a:srgbClr val="C70278"/>
                </a:solidFill>
                <a:latin typeface="Calibri"/>
                <a:ea typeface="Calibri"/>
                <a:cs typeface="Calibri"/>
                <a:sym typeface="Calibri"/>
              </a:rPr>
              <a:t>V. hollisae</a:t>
            </a:r>
            <a:endParaRPr sz="2400" i="1">
              <a:solidFill>
                <a:srgbClr val="C70278"/>
              </a:solidFill>
              <a:latin typeface="Calibri"/>
              <a:ea typeface="Calibri"/>
              <a:cs typeface="Calibri"/>
              <a:sym typeface="Calibri"/>
            </a:endParaRPr>
          </a:p>
        </p:txBody>
      </p:sp>
      <p:sp>
        <p:nvSpPr>
          <p:cNvPr id="456" name="Google Shape;456;p61"/>
          <p:cNvSpPr txBox="1"/>
          <p:nvPr/>
        </p:nvSpPr>
        <p:spPr>
          <a:xfrm>
            <a:off x="4633188" y="3396725"/>
            <a:ext cx="1963500" cy="4467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400" i="1">
                <a:solidFill>
                  <a:srgbClr val="C70278"/>
                </a:solidFill>
                <a:latin typeface="Calibri"/>
                <a:ea typeface="Calibri"/>
                <a:cs typeface="Calibri"/>
                <a:sym typeface="Calibri"/>
              </a:rPr>
              <a:t>V. damsela</a:t>
            </a:r>
            <a:endParaRPr sz="2400" i="1">
              <a:solidFill>
                <a:srgbClr val="C70278"/>
              </a:solidFill>
              <a:latin typeface="Calibri"/>
              <a:ea typeface="Calibri"/>
              <a:cs typeface="Calibri"/>
              <a:sym typeface="Calibri"/>
            </a:endParaRPr>
          </a:p>
        </p:txBody>
      </p:sp>
      <p:sp>
        <p:nvSpPr>
          <p:cNvPr id="457" name="Google Shape;457;p61"/>
          <p:cNvSpPr txBox="1"/>
          <p:nvPr/>
        </p:nvSpPr>
        <p:spPr>
          <a:xfrm>
            <a:off x="6719076" y="3396725"/>
            <a:ext cx="2105700" cy="4467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400" i="1">
                <a:solidFill>
                  <a:srgbClr val="C70278"/>
                </a:solidFill>
                <a:latin typeface="Calibri"/>
                <a:ea typeface="Calibri"/>
                <a:cs typeface="Calibri"/>
                <a:sym typeface="Calibri"/>
              </a:rPr>
              <a:t>V. metshnikovii</a:t>
            </a:r>
            <a:endParaRPr sz="2400" i="1">
              <a:solidFill>
                <a:srgbClr val="C70278"/>
              </a:solidFill>
              <a:latin typeface="Calibri"/>
              <a:ea typeface="Calibri"/>
              <a:cs typeface="Calibri"/>
              <a:sym typeface="Calibri"/>
            </a:endParaRPr>
          </a:p>
        </p:txBody>
      </p:sp>
      <p:sp>
        <p:nvSpPr>
          <p:cNvPr id="458" name="Google Shape;458;p61"/>
          <p:cNvSpPr txBox="1"/>
          <p:nvPr/>
        </p:nvSpPr>
        <p:spPr>
          <a:xfrm>
            <a:off x="3590238" y="4312700"/>
            <a:ext cx="1963500" cy="4467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400" i="1">
                <a:solidFill>
                  <a:srgbClr val="C70278"/>
                </a:solidFill>
                <a:latin typeface="Calibri"/>
                <a:ea typeface="Calibri"/>
                <a:cs typeface="Calibri"/>
                <a:sym typeface="Calibri"/>
              </a:rPr>
              <a:t>V. carchariae</a:t>
            </a:r>
            <a:endParaRPr sz="2400" i="1">
              <a:solidFill>
                <a:srgbClr val="C70278"/>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body" idx="1"/>
          </p:nvPr>
        </p:nvSpPr>
        <p:spPr>
          <a:xfrm>
            <a:off x="311700" y="1457275"/>
            <a:ext cx="8520600" cy="34164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rgbClr val="000000"/>
              </a:buClr>
              <a:buSzPts val="1500"/>
              <a:buFont typeface="Calibri"/>
              <a:buChar char="●"/>
            </a:pPr>
            <a:r>
              <a:rPr lang="pt-BR" sz="1500" b="1">
                <a:solidFill>
                  <a:srgbClr val="000000"/>
                </a:solidFill>
                <a:latin typeface="Calibri"/>
                <a:ea typeface="Calibri"/>
                <a:cs typeface="Calibri"/>
                <a:sym typeface="Calibri"/>
              </a:rPr>
              <a:t>Lipopolissacarídeo (LPS)</a:t>
            </a:r>
            <a:endParaRPr sz="1500" b="1">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Endotoxina composta por 3 porções: </a:t>
            </a:r>
            <a:endParaRPr sz="1500">
              <a:solidFill>
                <a:srgbClr val="000000"/>
              </a:solidFill>
              <a:latin typeface="Calibri"/>
              <a:ea typeface="Calibri"/>
              <a:cs typeface="Calibri"/>
              <a:sym typeface="Calibri"/>
            </a:endParaRPr>
          </a:p>
          <a:p>
            <a:pPr marL="1371600" lvl="2"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Lipídeo A; </a:t>
            </a:r>
            <a:endParaRPr sz="1500">
              <a:solidFill>
                <a:srgbClr val="000000"/>
              </a:solidFill>
              <a:latin typeface="Calibri"/>
              <a:ea typeface="Calibri"/>
              <a:cs typeface="Calibri"/>
              <a:sym typeface="Calibri"/>
            </a:endParaRPr>
          </a:p>
          <a:p>
            <a:pPr marL="1371600" lvl="2"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Cerne; </a:t>
            </a:r>
            <a:endParaRPr sz="1500">
              <a:solidFill>
                <a:srgbClr val="000000"/>
              </a:solidFill>
              <a:latin typeface="Calibri"/>
              <a:ea typeface="Calibri"/>
              <a:cs typeface="Calibri"/>
              <a:sym typeface="Calibri"/>
            </a:endParaRPr>
          </a:p>
          <a:p>
            <a:pPr marL="1371600" lvl="2"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Polissacarídeo O </a:t>
            </a:r>
            <a:endParaRPr sz="1500">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Ativam o sistema complementar; </a:t>
            </a:r>
            <a:endParaRPr sz="1500">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Exacerbada produção de citocinas; </a:t>
            </a:r>
            <a:endParaRPr sz="1500">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Estimulação do hipotálamo, que aumenta a temperatura corporal (febre). </a:t>
            </a:r>
            <a:endParaRPr sz="1500">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Baixas concentrações: febre, a vasodilatação e ativação da resposta imune </a:t>
            </a:r>
            <a:endParaRPr sz="1500">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Altas concentrações: choque, colapso cardiovascular e até a morte.</a:t>
            </a:r>
            <a:endParaRPr sz="1500">
              <a:solidFill>
                <a:srgbClr val="000000"/>
              </a:solidFill>
              <a:latin typeface="Calibri"/>
              <a:ea typeface="Calibri"/>
              <a:cs typeface="Calibri"/>
              <a:sym typeface="Calibri"/>
            </a:endParaRPr>
          </a:p>
          <a:p>
            <a:pPr marL="914400" lvl="0" indent="0" algn="l" rtl="0">
              <a:spcBef>
                <a:spcPts val="1600"/>
              </a:spcBef>
              <a:spcAft>
                <a:spcPts val="0"/>
              </a:spcAft>
              <a:buNone/>
            </a:pPr>
            <a:endParaRPr>
              <a:solidFill>
                <a:srgbClr val="000000"/>
              </a:solidFill>
              <a:latin typeface="Merriweather"/>
              <a:ea typeface="Merriweather"/>
              <a:cs typeface="Merriweather"/>
              <a:sym typeface="Merriweather"/>
            </a:endParaRPr>
          </a:p>
          <a:p>
            <a:pPr marL="1371600" lvl="0" indent="0" algn="l" rtl="0">
              <a:spcBef>
                <a:spcPts val="1600"/>
              </a:spcBef>
              <a:spcAft>
                <a:spcPts val="1600"/>
              </a:spcAft>
              <a:buNone/>
            </a:pPr>
            <a:endParaRPr>
              <a:solidFill>
                <a:srgbClr val="000000"/>
              </a:solidFill>
              <a:latin typeface="Merriweather"/>
              <a:ea typeface="Merriweather"/>
              <a:cs typeface="Merriweather"/>
              <a:sym typeface="Merriweather"/>
            </a:endParaRPr>
          </a:p>
        </p:txBody>
      </p:sp>
      <p:sp>
        <p:nvSpPr>
          <p:cNvPr id="92" name="Google Shape;92;p17"/>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ENTEROBACTÉRIAS: INTRODUÇÃO</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62"/>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endParaRPr>
              <a:latin typeface="Calibri"/>
              <a:ea typeface="Calibri"/>
              <a:cs typeface="Calibri"/>
              <a:sym typeface="Calibri"/>
            </a:endParaRPr>
          </a:p>
          <a:p>
            <a:pPr marL="0" lvl="0" indent="457200" algn="l" rtl="0">
              <a:spcBef>
                <a:spcPts val="0"/>
              </a:spcBef>
              <a:spcAft>
                <a:spcPts val="0"/>
              </a:spcAft>
              <a:buNone/>
            </a:pPr>
            <a:r>
              <a:rPr lang="pt-BR"/>
              <a:t>VIBRIO SPP.: </a:t>
            </a:r>
            <a:r>
              <a:rPr lang="pt-BR" sz="3550" b="0" i="1"/>
              <a:t>Vibrio cholerae</a:t>
            </a:r>
            <a:endParaRPr sz="3550" b="0" i="1"/>
          </a:p>
          <a:p>
            <a:pPr marL="0" lvl="0" indent="457200" algn="l" rtl="0">
              <a:spcBef>
                <a:spcPts val="0"/>
              </a:spcBef>
              <a:spcAft>
                <a:spcPts val="0"/>
              </a:spcAft>
              <a:buClr>
                <a:schemeClr val="dk1"/>
              </a:buClr>
              <a:buSzPts val="1100"/>
              <a:buFont typeface="Arial"/>
              <a:buNone/>
            </a:pPr>
            <a:endParaRPr>
              <a:latin typeface="Calibri"/>
              <a:ea typeface="Calibri"/>
              <a:cs typeface="Calibri"/>
              <a:sym typeface="Calibri"/>
            </a:endParaRPr>
          </a:p>
        </p:txBody>
      </p:sp>
      <p:sp>
        <p:nvSpPr>
          <p:cNvPr id="464" name="Google Shape;464;p62"/>
          <p:cNvSpPr txBox="1">
            <a:spLocks noGrp="1"/>
          </p:cNvSpPr>
          <p:nvPr>
            <p:ph type="body" idx="1"/>
          </p:nvPr>
        </p:nvSpPr>
        <p:spPr>
          <a:xfrm>
            <a:off x="159300" y="1304875"/>
            <a:ext cx="5766000" cy="3416400"/>
          </a:xfrm>
          <a:prstGeom prst="rect">
            <a:avLst/>
          </a:prstGeom>
        </p:spPr>
        <p:txBody>
          <a:bodyPr spcFirstLastPara="1" wrap="square" lIns="91425" tIns="91425" rIns="91425" bIns="91425" anchor="t" anchorCtr="0">
            <a:noAutofit/>
          </a:bodyPr>
          <a:lstStyle/>
          <a:p>
            <a:pPr marL="457200" lvl="0"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Morfologia</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Bacilos curvos, de 2 a 4 μm de comprimento. </a:t>
            </a:r>
            <a:endParaRPr sz="1500">
              <a:solidFill>
                <a:schemeClr val="dk1"/>
              </a:solidFill>
              <a:latin typeface="Calibri"/>
              <a:ea typeface="Calibri"/>
              <a:cs typeface="Calibri"/>
              <a:sym typeface="Calibri"/>
            </a:endParaRPr>
          </a:p>
          <a:p>
            <a:pPr marL="914400" lvl="0" indent="0" algn="just" rtl="0">
              <a:spcBef>
                <a:spcPts val="0"/>
              </a:spcBef>
              <a:spcAft>
                <a:spcPts val="0"/>
              </a:spcAft>
              <a:buNone/>
            </a:pPr>
            <a:endParaRPr sz="1500">
              <a:solidFill>
                <a:schemeClr val="dk1"/>
              </a:solidFill>
              <a:latin typeface="Calibri"/>
              <a:ea typeface="Calibri"/>
              <a:cs typeface="Calibri"/>
              <a:sym typeface="Calibri"/>
            </a:endParaRPr>
          </a:p>
          <a:p>
            <a:pPr marL="457200" lvl="0"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Crescimento e cultivo</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Cresce em temperaturas de 10 a 43ºC, a temperatura ótima é de 37ºC</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É observado crescimento numa faixa de pH de 5,0 a 9,6, o crescimento ótimo é em pH 7,6</a:t>
            </a:r>
            <a:endParaRPr sz="1500">
              <a:solidFill>
                <a:schemeClr val="dk1"/>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O crescimento também pode ocorrer em uma variação de salinidade de 0,1 a 4% de NaCl, com crescimento ótimo a 0,5% de NaCl, mas não exige o sal para isso.</a:t>
            </a:r>
            <a:endParaRPr sz="1500">
              <a:solidFill>
                <a:schemeClr val="dk1"/>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Cultivo: crescimento rápido em ágar com peptona, ágar-sangue pH 9,0 ou ágar TCBS. </a:t>
            </a:r>
            <a:endParaRPr sz="1500">
              <a:solidFill>
                <a:schemeClr val="dk1"/>
              </a:solidFill>
              <a:latin typeface="Calibri"/>
              <a:ea typeface="Calibri"/>
              <a:cs typeface="Calibri"/>
              <a:sym typeface="Calibri"/>
            </a:endParaRPr>
          </a:p>
        </p:txBody>
      </p:sp>
      <p:pic>
        <p:nvPicPr>
          <p:cNvPr id="465" name="Google Shape;465;p62"/>
          <p:cNvPicPr preferRelativeResize="0"/>
          <p:nvPr/>
        </p:nvPicPr>
        <p:blipFill>
          <a:blip r:embed="rId3">
            <a:alphaModFix/>
          </a:blip>
          <a:stretch>
            <a:fillRect/>
          </a:stretch>
        </p:blipFill>
        <p:spPr>
          <a:xfrm>
            <a:off x="6077675" y="1263763"/>
            <a:ext cx="2857250" cy="26159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63"/>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endParaRPr>
              <a:latin typeface="Calibri"/>
              <a:ea typeface="Calibri"/>
              <a:cs typeface="Calibri"/>
              <a:sym typeface="Calibri"/>
            </a:endParaRPr>
          </a:p>
          <a:p>
            <a:pPr marL="0" lvl="0" indent="457200" algn="l" rtl="0">
              <a:spcBef>
                <a:spcPts val="0"/>
              </a:spcBef>
              <a:spcAft>
                <a:spcPts val="0"/>
              </a:spcAft>
              <a:buNone/>
            </a:pPr>
            <a:r>
              <a:rPr lang="pt-BR"/>
              <a:t>VIBRIO SPP.:</a:t>
            </a:r>
            <a:r>
              <a:rPr lang="pt-BR" sz="3550" b="0" i="1"/>
              <a:t>Vibrio cholerae</a:t>
            </a:r>
            <a:endParaRPr sz="3550" b="0" i="1"/>
          </a:p>
          <a:p>
            <a:pPr marL="0" lvl="0" indent="457200" algn="l" rtl="0">
              <a:spcBef>
                <a:spcPts val="0"/>
              </a:spcBef>
              <a:spcAft>
                <a:spcPts val="0"/>
              </a:spcAft>
              <a:buClr>
                <a:schemeClr val="dk1"/>
              </a:buClr>
              <a:buSzPts val="1100"/>
              <a:buFont typeface="Arial"/>
              <a:buNone/>
            </a:pPr>
            <a:endParaRPr>
              <a:latin typeface="Calibri"/>
              <a:ea typeface="Calibri"/>
              <a:cs typeface="Calibri"/>
              <a:sym typeface="Calibri"/>
            </a:endParaRPr>
          </a:p>
        </p:txBody>
      </p:sp>
      <p:sp>
        <p:nvSpPr>
          <p:cNvPr id="471" name="Google Shape;471;p63"/>
          <p:cNvSpPr txBox="1">
            <a:spLocks noGrp="1"/>
          </p:cNvSpPr>
          <p:nvPr>
            <p:ph type="body" idx="1"/>
          </p:nvPr>
        </p:nvSpPr>
        <p:spPr>
          <a:xfrm>
            <a:off x="311700" y="1304875"/>
            <a:ext cx="8461800" cy="3416400"/>
          </a:xfrm>
          <a:prstGeom prst="rect">
            <a:avLst/>
          </a:prstGeom>
        </p:spPr>
        <p:txBody>
          <a:bodyPr spcFirstLastPara="1" wrap="square" lIns="91425" tIns="91425" rIns="91425" bIns="91425" anchor="t" anchorCtr="0">
            <a:noAutofit/>
          </a:bodyPr>
          <a:lstStyle/>
          <a:p>
            <a:pPr marL="457200" lvl="0"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Fatores de virulência</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Toxina correguladora pili</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Toxina colérica</a:t>
            </a:r>
            <a:endParaRPr sz="1500">
              <a:solidFill>
                <a:schemeClr val="dk1"/>
              </a:solidFill>
              <a:latin typeface="Calibri"/>
              <a:ea typeface="Calibri"/>
              <a:cs typeface="Calibri"/>
              <a:sym typeface="Calibri"/>
            </a:endParaRPr>
          </a:p>
          <a:p>
            <a:pPr marL="914400" lvl="0" indent="0" algn="just" rtl="0">
              <a:spcBef>
                <a:spcPts val="0"/>
              </a:spcBef>
              <a:spcAft>
                <a:spcPts val="0"/>
              </a:spcAft>
              <a:buNone/>
            </a:pPr>
            <a:endParaRPr sz="1500">
              <a:solidFill>
                <a:schemeClr val="dk1"/>
              </a:solidFill>
              <a:latin typeface="Calibri"/>
              <a:ea typeface="Calibri"/>
              <a:cs typeface="Calibri"/>
              <a:sym typeface="Calibri"/>
            </a:endParaRPr>
          </a:p>
          <a:p>
            <a:pPr marL="457200" lvl="0"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Mecanismos de patogenicidade:</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Fatores de transcrição toxR e TCPP -&gt; ativam o promotor toxT -&gt; ativa os genes de patogenicidade (genes que codificam a toxina da cólera e a toxina correguladora pili)</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A colonização da bactéria se dá através de uma pili tipo IV (T4P), que adere a receptores da célula hospedeira.</a:t>
            </a:r>
            <a:endParaRPr sz="15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64"/>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endParaRPr>
              <a:latin typeface="Calibri"/>
              <a:ea typeface="Calibri"/>
              <a:cs typeface="Calibri"/>
              <a:sym typeface="Calibri"/>
            </a:endParaRPr>
          </a:p>
          <a:p>
            <a:pPr marL="0" lvl="0" indent="457200" algn="l" rtl="0">
              <a:spcBef>
                <a:spcPts val="0"/>
              </a:spcBef>
              <a:spcAft>
                <a:spcPts val="0"/>
              </a:spcAft>
              <a:buNone/>
            </a:pPr>
            <a:r>
              <a:rPr lang="pt-BR"/>
              <a:t>VIBRIO SPP.:</a:t>
            </a:r>
            <a:r>
              <a:rPr lang="pt-BR" sz="3550" b="0" i="1"/>
              <a:t>Vibrio cholerae</a:t>
            </a:r>
            <a:endParaRPr sz="3550" b="0" i="1"/>
          </a:p>
          <a:p>
            <a:pPr marL="0" lvl="0" indent="457200" algn="l" rtl="0">
              <a:spcBef>
                <a:spcPts val="0"/>
              </a:spcBef>
              <a:spcAft>
                <a:spcPts val="0"/>
              </a:spcAft>
              <a:buClr>
                <a:schemeClr val="dk1"/>
              </a:buClr>
              <a:buSzPts val="1100"/>
              <a:buFont typeface="Arial"/>
              <a:buNone/>
            </a:pPr>
            <a:endParaRPr>
              <a:latin typeface="Calibri"/>
              <a:ea typeface="Calibri"/>
              <a:cs typeface="Calibri"/>
              <a:sym typeface="Calibri"/>
            </a:endParaRPr>
          </a:p>
        </p:txBody>
      </p:sp>
      <p:sp>
        <p:nvSpPr>
          <p:cNvPr id="477" name="Google Shape;477;p64"/>
          <p:cNvSpPr txBox="1">
            <a:spLocks noGrp="1"/>
          </p:cNvSpPr>
          <p:nvPr>
            <p:ph type="body" idx="1"/>
          </p:nvPr>
        </p:nvSpPr>
        <p:spPr>
          <a:xfrm>
            <a:off x="83100" y="1304875"/>
            <a:ext cx="8461800" cy="3416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endParaRPr sz="1500">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ctxA e ctxB codificam subunidades A e B da toxina colérica. A subunidade A leva a ativação da adenilato ciclase. O ATP se transforma em AMP cíclico, tendo como consequência a liberação ativa de água e eletrólitos e a inibição da absorção de sódio pelas células do lúmen intestinal.</a:t>
            </a:r>
            <a:endParaRPr sz="150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5"/>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endParaRPr>
              <a:latin typeface="Calibri"/>
              <a:ea typeface="Calibri"/>
              <a:cs typeface="Calibri"/>
              <a:sym typeface="Calibri"/>
            </a:endParaRPr>
          </a:p>
          <a:p>
            <a:pPr marL="0" lvl="0" indent="457200" algn="l" rtl="0">
              <a:spcBef>
                <a:spcPts val="0"/>
              </a:spcBef>
              <a:spcAft>
                <a:spcPts val="0"/>
              </a:spcAft>
              <a:buNone/>
            </a:pPr>
            <a:r>
              <a:rPr lang="pt-BR"/>
              <a:t>VIBRIO SPP.:</a:t>
            </a:r>
            <a:r>
              <a:rPr lang="pt-BR" sz="3550" b="0" i="1"/>
              <a:t>Vibrio cholerae</a:t>
            </a:r>
            <a:endParaRPr sz="3550" b="0" i="1"/>
          </a:p>
          <a:p>
            <a:pPr marL="0" lvl="0" indent="457200" algn="l" rtl="0">
              <a:spcBef>
                <a:spcPts val="0"/>
              </a:spcBef>
              <a:spcAft>
                <a:spcPts val="0"/>
              </a:spcAft>
              <a:buClr>
                <a:schemeClr val="dk1"/>
              </a:buClr>
              <a:buSzPts val="1100"/>
              <a:buFont typeface="Arial"/>
              <a:buNone/>
            </a:pPr>
            <a:endParaRPr>
              <a:latin typeface="Calibri"/>
              <a:ea typeface="Calibri"/>
              <a:cs typeface="Calibri"/>
              <a:sym typeface="Calibri"/>
            </a:endParaRPr>
          </a:p>
        </p:txBody>
      </p:sp>
      <p:sp>
        <p:nvSpPr>
          <p:cNvPr id="483" name="Google Shape;483;p65"/>
          <p:cNvSpPr txBox="1">
            <a:spLocks noGrp="1"/>
          </p:cNvSpPr>
          <p:nvPr>
            <p:ph type="body" idx="1"/>
          </p:nvPr>
        </p:nvSpPr>
        <p:spPr>
          <a:xfrm>
            <a:off x="311700" y="1304875"/>
            <a:ext cx="6088800" cy="3416400"/>
          </a:xfrm>
          <a:prstGeom prst="rect">
            <a:avLst/>
          </a:prstGeom>
        </p:spPr>
        <p:txBody>
          <a:bodyPr spcFirstLastPara="1" wrap="square" lIns="91425" tIns="91425" rIns="91425" bIns="91425" anchor="t" anchorCtr="0">
            <a:noAutofit/>
          </a:bodyPr>
          <a:lstStyle/>
          <a:p>
            <a:pPr marL="457200" lvl="0"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Manifestações clínicas</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A dose infectante para manifestação clínica varia de 10² a 10⁶ microrganismos</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O suscetibilidade é aumentada em indivíduos com condições que diminuam a acidez gástrica</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Cerca de metade das infecções são assintomáticas</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Há um início súbito de náuseas, vômitos, e diarreia profusa</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Perda rápida de fluídos e eletrólitos -&gt; desidratação, colapso circulatório e anúria</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Taxa de mortalidade da doença sem tratamento = 25 a 50%</a:t>
            </a:r>
            <a:endParaRPr sz="1500">
              <a:solidFill>
                <a:schemeClr val="dk1"/>
              </a:solidFill>
              <a:latin typeface="Calibri"/>
              <a:ea typeface="Calibri"/>
              <a:cs typeface="Calibri"/>
              <a:sym typeface="Calibri"/>
            </a:endParaRPr>
          </a:p>
          <a:p>
            <a:pPr marL="0" lvl="0" indent="0" algn="just" rtl="0">
              <a:spcBef>
                <a:spcPts val="0"/>
              </a:spcBef>
              <a:spcAft>
                <a:spcPts val="0"/>
              </a:spcAft>
              <a:buNone/>
            </a:pPr>
            <a:endParaRPr sz="1500">
              <a:solidFill>
                <a:schemeClr val="dk1"/>
              </a:solidFill>
              <a:latin typeface="Calibri"/>
              <a:ea typeface="Calibri"/>
              <a:cs typeface="Calibri"/>
              <a:sym typeface="Calibri"/>
            </a:endParaRPr>
          </a:p>
        </p:txBody>
      </p:sp>
      <p:pic>
        <p:nvPicPr>
          <p:cNvPr id="484" name="Google Shape;484;p65"/>
          <p:cNvPicPr preferRelativeResize="0"/>
          <p:nvPr/>
        </p:nvPicPr>
        <p:blipFill rotWithShape="1">
          <a:blip r:embed="rId3">
            <a:alphaModFix/>
          </a:blip>
          <a:srcRect b="12656"/>
          <a:stretch/>
        </p:blipFill>
        <p:spPr>
          <a:xfrm>
            <a:off x="6349200" y="3305625"/>
            <a:ext cx="2679350" cy="1504375"/>
          </a:xfrm>
          <a:prstGeom prst="rect">
            <a:avLst/>
          </a:prstGeom>
          <a:noFill/>
          <a:ln>
            <a:noFill/>
          </a:ln>
        </p:spPr>
      </p:pic>
      <p:pic>
        <p:nvPicPr>
          <p:cNvPr id="485" name="Google Shape;485;p65"/>
          <p:cNvPicPr preferRelativeResize="0"/>
          <p:nvPr/>
        </p:nvPicPr>
        <p:blipFill>
          <a:blip r:embed="rId4">
            <a:alphaModFix/>
          </a:blip>
          <a:stretch>
            <a:fillRect/>
          </a:stretch>
        </p:blipFill>
        <p:spPr>
          <a:xfrm>
            <a:off x="6926401" y="1158701"/>
            <a:ext cx="2005826" cy="200582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66"/>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endParaRPr>
              <a:latin typeface="Calibri"/>
              <a:ea typeface="Calibri"/>
              <a:cs typeface="Calibri"/>
              <a:sym typeface="Calibri"/>
            </a:endParaRPr>
          </a:p>
          <a:p>
            <a:pPr marL="0" lvl="0" indent="457200" algn="l" rtl="0">
              <a:spcBef>
                <a:spcPts val="0"/>
              </a:spcBef>
              <a:spcAft>
                <a:spcPts val="0"/>
              </a:spcAft>
              <a:buNone/>
            </a:pPr>
            <a:r>
              <a:rPr lang="pt-BR"/>
              <a:t>VIBRIO SPP.:</a:t>
            </a:r>
            <a:r>
              <a:rPr lang="pt-BR" sz="3550" b="0" i="1"/>
              <a:t>Vibrio cholerae</a:t>
            </a:r>
            <a:endParaRPr sz="3550" b="0" i="1"/>
          </a:p>
          <a:p>
            <a:pPr marL="0" lvl="0" indent="457200" algn="l" rtl="0">
              <a:spcBef>
                <a:spcPts val="0"/>
              </a:spcBef>
              <a:spcAft>
                <a:spcPts val="0"/>
              </a:spcAft>
              <a:buClr>
                <a:schemeClr val="dk1"/>
              </a:buClr>
              <a:buSzPts val="1100"/>
              <a:buFont typeface="Arial"/>
              <a:buNone/>
            </a:pPr>
            <a:endParaRPr>
              <a:latin typeface="Calibri"/>
              <a:ea typeface="Calibri"/>
              <a:cs typeface="Calibri"/>
              <a:sym typeface="Calibri"/>
            </a:endParaRPr>
          </a:p>
        </p:txBody>
      </p:sp>
      <p:sp>
        <p:nvSpPr>
          <p:cNvPr id="491" name="Google Shape;491;p66"/>
          <p:cNvSpPr txBox="1">
            <a:spLocks noGrp="1"/>
          </p:cNvSpPr>
          <p:nvPr>
            <p:ph type="body" idx="1"/>
          </p:nvPr>
        </p:nvSpPr>
        <p:spPr>
          <a:xfrm>
            <a:off x="311700" y="1304875"/>
            <a:ext cx="8461800" cy="3416400"/>
          </a:xfrm>
          <a:prstGeom prst="rect">
            <a:avLst/>
          </a:prstGeom>
        </p:spPr>
        <p:txBody>
          <a:bodyPr spcFirstLastPara="1" wrap="square" lIns="91425" tIns="91425" rIns="91425" bIns="91425" anchor="t" anchorCtr="0">
            <a:noAutofit/>
          </a:bodyPr>
          <a:lstStyle/>
          <a:p>
            <a:pPr marL="457200" lvl="0" indent="-330200" algn="just" rtl="0">
              <a:spcBef>
                <a:spcPts val="0"/>
              </a:spcBef>
              <a:spcAft>
                <a:spcPts val="0"/>
              </a:spcAft>
              <a:buClr>
                <a:schemeClr val="dk1"/>
              </a:buClr>
              <a:buSzPts val="1600"/>
              <a:buFont typeface="Calibri"/>
              <a:buChar char="●"/>
            </a:pPr>
            <a:r>
              <a:rPr lang="pt-BR" sz="1600">
                <a:solidFill>
                  <a:schemeClr val="dk1"/>
                </a:solidFill>
                <a:latin typeface="Calibri"/>
                <a:ea typeface="Calibri"/>
                <a:cs typeface="Calibri"/>
                <a:sym typeface="Calibri"/>
              </a:rPr>
              <a:t>Transmissão</a:t>
            </a:r>
            <a:endParaRPr sz="1600">
              <a:solidFill>
                <a:schemeClr val="dk1"/>
              </a:solidFill>
              <a:latin typeface="Calibri"/>
              <a:ea typeface="Calibri"/>
              <a:cs typeface="Calibri"/>
              <a:sym typeface="Calibri"/>
            </a:endParaRPr>
          </a:p>
          <a:p>
            <a:pPr marL="914400" lvl="1" indent="-330200" algn="just" rtl="0">
              <a:spcBef>
                <a:spcPts val="0"/>
              </a:spcBef>
              <a:spcAft>
                <a:spcPts val="0"/>
              </a:spcAft>
              <a:buClr>
                <a:schemeClr val="dk1"/>
              </a:buClr>
              <a:buSzPts val="1600"/>
              <a:buFont typeface="Calibri"/>
              <a:buChar char="○"/>
            </a:pPr>
            <a:r>
              <a:rPr lang="pt-BR" sz="1600">
                <a:solidFill>
                  <a:schemeClr val="dk1"/>
                </a:solidFill>
                <a:latin typeface="Calibri"/>
                <a:ea typeface="Calibri"/>
                <a:cs typeface="Calibri"/>
                <a:sym typeface="Calibri"/>
              </a:rPr>
              <a:t>Água contaminada (saneamento precário)</a:t>
            </a:r>
            <a:endParaRPr sz="1600">
              <a:solidFill>
                <a:schemeClr val="dk1"/>
              </a:solidFill>
              <a:latin typeface="Calibri"/>
              <a:ea typeface="Calibri"/>
              <a:cs typeface="Calibri"/>
              <a:sym typeface="Calibri"/>
            </a:endParaRPr>
          </a:p>
          <a:p>
            <a:pPr marL="914400" lvl="1" indent="-330200" algn="just" rtl="0">
              <a:spcBef>
                <a:spcPts val="0"/>
              </a:spcBef>
              <a:spcAft>
                <a:spcPts val="0"/>
              </a:spcAft>
              <a:buClr>
                <a:schemeClr val="dk1"/>
              </a:buClr>
              <a:buSzPts val="1600"/>
              <a:buFont typeface="Calibri"/>
              <a:buChar char="○"/>
            </a:pPr>
            <a:r>
              <a:rPr lang="pt-BR" sz="1600">
                <a:solidFill>
                  <a:schemeClr val="dk1"/>
                </a:solidFill>
                <a:latin typeface="Calibri"/>
                <a:ea typeface="Calibri"/>
                <a:cs typeface="Calibri"/>
                <a:sym typeface="Calibri"/>
              </a:rPr>
              <a:t>Contaminação por alimentos</a:t>
            </a:r>
            <a:endParaRPr sz="1600">
              <a:solidFill>
                <a:schemeClr val="dk1"/>
              </a:solidFill>
              <a:latin typeface="Calibri"/>
              <a:ea typeface="Calibri"/>
              <a:cs typeface="Calibri"/>
              <a:sym typeface="Calibri"/>
            </a:endParaRPr>
          </a:p>
          <a:p>
            <a:pPr marL="914400" lvl="1" indent="-330200" algn="just" rtl="0">
              <a:spcBef>
                <a:spcPts val="0"/>
              </a:spcBef>
              <a:spcAft>
                <a:spcPts val="0"/>
              </a:spcAft>
              <a:buClr>
                <a:schemeClr val="dk1"/>
              </a:buClr>
              <a:buSzPts val="1600"/>
              <a:buFont typeface="Calibri"/>
              <a:buChar char="○"/>
            </a:pPr>
            <a:r>
              <a:rPr lang="pt-BR" sz="1600">
                <a:solidFill>
                  <a:schemeClr val="dk1"/>
                </a:solidFill>
                <a:latin typeface="Calibri"/>
                <a:ea typeface="Calibri"/>
                <a:cs typeface="Calibri"/>
                <a:sym typeface="Calibri"/>
              </a:rPr>
              <a:t>Contaminação fecal</a:t>
            </a:r>
            <a:endParaRPr sz="1600">
              <a:solidFill>
                <a:schemeClr val="dk1"/>
              </a:solidFill>
              <a:latin typeface="Calibri"/>
              <a:ea typeface="Calibri"/>
              <a:cs typeface="Calibri"/>
              <a:sym typeface="Calibri"/>
            </a:endParaRPr>
          </a:p>
          <a:p>
            <a:pPr marL="457200" lvl="0" indent="-330200" algn="just" rtl="0">
              <a:spcBef>
                <a:spcPts val="0"/>
              </a:spcBef>
              <a:spcAft>
                <a:spcPts val="0"/>
              </a:spcAft>
              <a:buClr>
                <a:schemeClr val="dk1"/>
              </a:buClr>
              <a:buSzPts val="1600"/>
              <a:buChar char="●"/>
            </a:pPr>
            <a:r>
              <a:rPr lang="pt-BR" sz="1600">
                <a:solidFill>
                  <a:schemeClr val="dk1"/>
                </a:solidFill>
                <a:latin typeface="Calibri"/>
                <a:ea typeface="Calibri"/>
                <a:cs typeface="Calibri"/>
                <a:sym typeface="Calibri"/>
              </a:rPr>
              <a:t>Epidemiologia:  </a:t>
            </a:r>
            <a:r>
              <a:rPr lang="pt-BR" sz="1600" b="1" u="sng">
                <a:solidFill>
                  <a:schemeClr val="dk1"/>
                </a:solidFill>
                <a:latin typeface="Calibri"/>
                <a:ea typeface="Calibri"/>
                <a:cs typeface="Calibri"/>
                <a:sym typeface="Calibri"/>
              </a:rPr>
              <a:t>Brasil</a:t>
            </a:r>
            <a:endParaRPr sz="1600" b="1" u="sng">
              <a:solidFill>
                <a:schemeClr val="dk1"/>
              </a:solidFill>
              <a:latin typeface="Calibri"/>
              <a:ea typeface="Calibri"/>
              <a:cs typeface="Calibri"/>
              <a:sym typeface="Calibri"/>
            </a:endParaRPr>
          </a:p>
          <a:p>
            <a:pPr marL="0" lvl="0" indent="0" algn="just" rtl="0">
              <a:spcBef>
                <a:spcPts val="0"/>
              </a:spcBef>
              <a:spcAft>
                <a:spcPts val="0"/>
              </a:spcAft>
              <a:buNone/>
            </a:pPr>
            <a:r>
              <a:rPr lang="pt-BR">
                <a:solidFill>
                  <a:schemeClr val="dk1"/>
                </a:solidFill>
              </a:rPr>
              <a:t>	</a:t>
            </a:r>
            <a:endParaRPr>
              <a:solidFill>
                <a:schemeClr val="dk1"/>
              </a:solidFill>
            </a:endParaRPr>
          </a:p>
          <a:p>
            <a:pPr marL="0" lvl="0" indent="0" algn="just" rtl="0">
              <a:spcBef>
                <a:spcPts val="0"/>
              </a:spcBef>
              <a:spcAft>
                <a:spcPts val="0"/>
              </a:spcAft>
              <a:buNone/>
            </a:pPr>
            <a:endParaRPr sz="1800">
              <a:solidFill>
                <a:schemeClr val="dk1"/>
              </a:solidFill>
            </a:endParaRPr>
          </a:p>
        </p:txBody>
      </p:sp>
      <p:sp>
        <p:nvSpPr>
          <p:cNvPr id="492" name="Google Shape;492;p66"/>
          <p:cNvSpPr txBox="1"/>
          <p:nvPr/>
        </p:nvSpPr>
        <p:spPr>
          <a:xfrm>
            <a:off x="311700" y="3796775"/>
            <a:ext cx="3579000" cy="1017600"/>
          </a:xfrm>
          <a:prstGeom prst="rect">
            <a:avLst/>
          </a:prstGeom>
          <a:solidFill>
            <a:srgbClr val="FF0000">
              <a:alpha val="73080"/>
            </a:srgbClr>
          </a:solid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pt-BR" b="1"/>
              <a:t>Epidemia de cólera no Brasil: 168.589 casos</a:t>
            </a:r>
            <a:endParaRPr b="1"/>
          </a:p>
          <a:p>
            <a:pPr marL="0" lvl="0" indent="0" algn="just" rtl="0">
              <a:spcBef>
                <a:spcPts val="0"/>
              </a:spcBef>
              <a:spcAft>
                <a:spcPts val="0"/>
              </a:spcAft>
              <a:buNone/>
            </a:pPr>
            <a:r>
              <a:rPr lang="pt-BR" b="1"/>
              <a:t>Em todas as regiões, principalmente Nordeste</a:t>
            </a:r>
            <a:endParaRPr b="1"/>
          </a:p>
        </p:txBody>
      </p:sp>
      <p:sp>
        <p:nvSpPr>
          <p:cNvPr id="493" name="Google Shape;493;p66"/>
          <p:cNvSpPr txBox="1"/>
          <p:nvPr/>
        </p:nvSpPr>
        <p:spPr>
          <a:xfrm>
            <a:off x="3890700" y="3796775"/>
            <a:ext cx="3668400" cy="1017600"/>
          </a:xfrm>
          <a:prstGeom prst="rect">
            <a:avLst/>
          </a:prstGeom>
          <a:solidFill>
            <a:srgbClr val="FF99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b="1"/>
              <a:t>Poucos casos registrados: nenhum caso entre 2002 e 2003</a:t>
            </a:r>
            <a:endParaRPr b="1"/>
          </a:p>
          <a:p>
            <a:pPr marL="0" lvl="0" indent="0" algn="l" rtl="0">
              <a:spcBef>
                <a:spcPts val="0"/>
              </a:spcBef>
              <a:spcAft>
                <a:spcPts val="0"/>
              </a:spcAft>
              <a:buNone/>
            </a:pPr>
            <a:r>
              <a:rPr lang="pt-BR" b="1"/>
              <a:t>Em 2004, foram registrados 21 casos.</a:t>
            </a:r>
            <a:endParaRPr b="1"/>
          </a:p>
          <a:p>
            <a:pPr marL="0" lvl="0" indent="0" algn="l" rtl="0">
              <a:spcBef>
                <a:spcPts val="0"/>
              </a:spcBef>
              <a:spcAft>
                <a:spcPts val="0"/>
              </a:spcAft>
              <a:buNone/>
            </a:pPr>
            <a:r>
              <a:rPr lang="pt-BR" b="1"/>
              <a:t>Em 2005, os últimos 5 casos autóctones</a:t>
            </a:r>
            <a:endParaRPr b="1"/>
          </a:p>
        </p:txBody>
      </p:sp>
      <p:sp>
        <p:nvSpPr>
          <p:cNvPr id="494" name="Google Shape;494;p66"/>
          <p:cNvSpPr txBox="1"/>
          <p:nvPr/>
        </p:nvSpPr>
        <p:spPr>
          <a:xfrm>
            <a:off x="7559100" y="3796775"/>
            <a:ext cx="1509300" cy="1017600"/>
          </a:xfrm>
          <a:prstGeom prst="rect">
            <a:avLst/>
          </a:prstGeom>
          <a:solidFill>
            <a:srgbClr val="00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b="1"/>
              <a:t>Registro de casos importados de outros países</a:t>
            </a:r>
            <a:endParaRPr b="1"/>
          </a:p>
        </p:txBody>
      </p:sp>
      <p:pic>
        <p:nvPicPr>
          <p:cNvPr id="495" name="Google Shape;495;p66"/>
          <p:cNvPicPr preferRelativeResize="0"/>
          <p:nvPr/>
        </p:nvPicPr>
        <p:blipFill rotWithShape="1">
          <a:blip r:embed="rId3">
            <a:alphaModFix/>
          </a:blip>
          <a:srcRect t="44195" b="43192"/>
          <a:stretch/>
        </p:blipFill>
        <p:spPr>
          <a:xfrm>
            <a:off x="281175" y="2999219"/>
            <a:ext cx="8787225" cy="64355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20A479">
            <a:alpha val="17310"/>
          </a:srgbClr>
        </a:solidFill>
        <a:effectLst/>
      </p:bgPr>
    </p:bg>
    <p:spTree>
      <p:nvGrpSpPr>
        <p:cNvPr id="1" name="Shape 499"/>
        <p:cNvGrpSpPr/>
        <p:nvPr/>
      </p:nvGrpSpPr>
      <p:grpSpPr>
        <a:xfrm>
          <a:off x="0" y="0"/>
          <a:ext cx="0" cy="0"/>
          <a:chOff x="0" y="0"/>
          <a:chExt cx="0" cy="0"/>
        </a:xfrm>
      </p:grpSpPr>
      <p:pic>
        <p:nvPicPr>
          <p:cNvPr id="500" name="Google Shape;500;p67"/>
          <p:cNvPicPr preferRelativeResize="0"/>
          <p:nvPr/>
        </p:nvPicPr>
        <p:blipFill>
          <a:blip r:embed="rId3">
            <a:alphaModFix/>
          </a:blip>
          <a:stretch>
            <a:fillRect/>
          </a:stretch>
        </p:blipFill>
        <p:spPr>
          <a:xfrm>
            <a:off x="899325" y="0"/>
            <a:ext cx="7345342" cy="5143500"/>
          </a:xfrm>
          <a:prstGeom prst="rect">
            <a:avLst/>
          </a:prstGeom>
          <a:noFill/>
          <a:ln>
            <a:noFill/>
          </a:ln>
        </p:spPr>
      </p:pic>
      <p:sp>
        <p:nvSpPr>
          <p:cNvPr id="501" name="Google Shape;501;p67"/>
          <p:cNvSpPr txBox="1"/>
          <p:nvPr/>
        </p:nvSpPr>
        <p:spPr>
          <a:xfrm>
            <a:off x="8244675" y="4489350"/>
            <a:ext cx="899400" cy="6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a:t>WHO, 2017</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68"/>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endParaRPr>
              <a:latin typeface="Calibri"/>
              <a:ea typeface="Calibri"/>
              <a:cs typeface="Calibri"/>
              <a:sym typeface="Calibri"/>
            </a:endParaRPr>
          </a:p>
          <a:p>
            <a:pPr marL="0" lvl="0" indent="457200" algn="l" rtl="0">
              <a:spcBef>
                <a:spcPts val="0"/>
              </a:spcBef>
              <a:spcAft>
                <a:spcPts val="0"/>
              </a:spcAft>
              <a:buNone/>
            </a:pPr>
            <a:r>
              <a:rPr lang="pt-BR"/>
              <a:t>VIBRIO SPP.:</a:t>
            </a:r>
            <a:r>
              <a:rPr lang="pt-BR" sz="3550" b="0" i="1"/>
              <a:t>Vibrio cholerae</a:t>
            </a:r>
            <a:endParaRPr sz="3550" b="0" i="1"/>
          </a:p>
          <a:p>
            <a:pPr marL="0" lvl="0" indent="457200" algn="l" rtl="0">
              <a:spcBef>
                <a:spcPts val="0"/>
              </a:spcBef>
              <a:spcAft>
                <a:spcPts val="0"/>
              </a:spcAft>
              <a:buClr>
                <a:schemeClr val="dk1"/>
              </a:buClr>
              <a:buSzPts val="1100"/>
              <a:buFont typeface="Arial"/>
              <a:buNone/>
            </a:pPr>
            <a:endParaRPr>
              <a:latin typeface="Calibri"/>
              <a:ea typeface="Calibri"/>
              <a:cs typeface="Calibri"/>
              <a:sym typeface="Calibri"/>
            </a:endParaRPr>
          </a:p>
        </p:txBody>
      </p:sp>
      <p:sp>
        <p:nvSpPr>
          <p:cNvPr id="507" name="Google Shape;507;p68"/>
          <p:cNvSpPr txBox="1">
            <a:spLocks noGrp="1"/>
          </p:cNvSpPr>
          <p:nvPr>
            <p:ph type="body" idx="1"/>
          </p:nvPr>
        </p:nvSpPr>
        <p:spPr>
          <a:xfrm>
            <a:off x="311700" y="1304875"/>
            <a:ext cx="6088800" cy="3416400"/>
          </a:xfrm>
          <a:prstGeom prst="rect">
            <a:avLst/>
          </a:prstGeom>
        </p:spPr>
        <p:txBody>
          <a:bodyPr spcFirstLastPara="1" wrap="square" lIns="91425" tIns="91425" rIns="91425" bIns="91425" anchor="t" anchorCtr="0">
            <a:noAutofit/>
          </a:bodyPr>
          <a:lstStyle/>
          <a:p>
            <a:pPr marL="457200" lvl="0"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Diagnóstico</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A mais utilizada técnica para diagnosticar a cólera é a cultura de espécime coletada de fezes. O meio ideal para isolamento é o TCBS, que é um meio seletivo.  </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Existem testes rápidos para uma identificação dos sorotipos O1 e O139 em amostras de fezes (Crystal®️ VC Rapid Diagnostic Test), mas são de menor especificidade</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É possível observar vibriões de alta motilidade em microscopia de campo escuro, e a identificação pode ser feita utilizando anticorpos específicos que imobilizam os vibriões.</a:t>
            </a:r>
            <a:endParaRPr sz="1500">
              <a:solidFill>
                <a:schemeClr val="dk1"/>
              </a:solidFill>
              <a:latin typeface="Calibri"/>
              <a:ea typeface="Calibri"/>
              <a:cs typeface="Calibri"/>
              <a:sym typeface="Calibri"/>
            </a:endParaRPr>
          </a:p>
          <a:p>
            <a:pPr marL="457200" lvl="0" indent="0" algn="just" rtl="0">
              <a:spcBef>
                <a:spcPts val="0"/>
              </a:spcBef>
              <a:spcAft>
                <a:spcPts val="0"/>
              </a:spcAft>
              <a:buNone/>
            </a:pPr>
            <a:endParaRPr sz="1500">
              <a:solidFill>
                <a:schemeClr val="dk1"/>
              </a:solidFill>
              <a:latin typeface="Calibri"/>
              <a:ea typeface="Calibri"/>
              <a:cs typeface="Calibri"/>
              <a:sym typeface="Calibri"/>
            </a:endParaRPr>
          </a:p>
          <a:p>
            <a:pPr marL="457200" lvl="0" indent="0" algn="just" rtl="0">
              <a:spcBef>
                <a:spcPts val="0"/>
              </a:spcBef>
              <a:spcAft>
                <a:spcPts val="0"/>
              </a:spcAft>
              <a:buNone/>
            </a:pPr>
            <a:endParaRPr sz="1500">
              <a:solidFill>
                <a:schemeClr val="dk1"/>
              </a:solidFill>
              <a:latin typeface="Calibri"/>
              <a:ea typeface="Calibri"/>
              <a:cs typeface="Calibri"/>
              <a:sym typeface="Calibri"/>
            </a:endParaRPr>
          </a:p>
          <a:p>
            <a:pPr marL="457200" lvl="0" indent="0" algn="just" rtl="0">
              <a:spcBef>
                <a:spcPts val="0"/>
              </a:spcBef>
              <a:spcAft>
                <a:spcPts val="0"/>
              </a:spcAft>
              <a:buNone/>
            </a:pPr>
            <a:endParaRPr sz="1500">
              <a:solidFill>
                <a:schemeClr val="dk1"/>
              </a:solidFill>
              <a:latin typeface="Calibri"/>
              <a:ea typeface="Calibri"/>
              <a:cs typeface="Calibri"/>
              <a:sym typeface="Calibri"/>
            </a:endParaRPr>
          </a:p>
          <a:p>
            <a:pPr marL="457200" lvl="0" indent="0" algn="just" rtl="0">
              <a:spcBef>
                <a:spcPts val="0"/>
              </a:spcBef>
              <a:spcAft>
                <a:spcPts val="0"/>
              </a:spcAft>
              <a:buNone/>
            </a:pPr>
            <a:endParaRPr sz="1500">
              <a:solidFill>
                <a:schemeClr val="dk1"/>
              </a:solidFill>
              <a:latin typeface="Calibri"/>
              <a:ea typeface="Calibri"/>
              <a:cs typeface="Calibri"/>
              <a:sym typeface="Calibri"/>
            </a:endParaRPr>
          </a:p>
        </p:txBody>
      </p:sp>
      <p:pic>
        <p:nvPicPr>
          <p:cNvPr id="508" name="Google Shape;508;p68"/>
          <p:cNvPicPr preferRelativeResize="0"/>
          <p:nvPr/>
        </p:nvPicPr>
        <p:blipFill>
          <a:blip r:embed="rId3">
            <a:alphaModFix/>
          </a:blip>
          <a:stretch>
            <a:fillRect/>
          </a:stretch>
        </p:blipFill>
        <p:spPr>
          <a:xfrm>
            <a:off x="6552900" y="1170000"/>
            <a:ext cx="2000250" cy="22383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9"/>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endParaRPr>
              <a:latin typeface="Calibri"/>
              <a:ea typeface="Calibri"/>
              <a:cs typeface="Calibri"/>
              <a:sym typeface="Calibri"/>
            </a:endParaRPr>
          </a:p>
          <a:p>
            <a:pPr marL="0" lvl="0" indent="457200" algn="l" rtl="0">
              <a:spcBef>
                <a:spcPts val="0"/>
              </a:spcBef>
              <a:spcAft>
                <a:spcPts val="0"/>
              </a:spcAft>
              <a:buNone/>
            </a:pPr>
            <a:r>
              <a:rPr lang="pt-BR"/>
              <a:t>VIBRIO SPP.:</a:t>
            </a:r>
            <a:r>
              <a:rPr lang="pt-BR" sz="3550" b="0" i="1"/>
              <a:t>Vibrio cholerae</a:t>
            </a:r>
            <a:endParaRPr sz="3550" b="0" i="1"/>
          </a:p>
          <a:p>
            <a:pPr marL="0" lvl="0" indent="457200" algn="l" rtl="0">
              <a:spcBef>
                <a:spcPts val="0"/>
              </a:spcBef>
              <a:spcAft>
                <a:spcPts val="0"/>
              </a:spcAft>
              <a:buClr>
                <a:schemeClr val="dk1"/>
              </a:buClr>
              <a:buSzPts val="1100"/>
              <a:buFont typeface="Arial"/>
              <a:buNone/>
            </a:pPr>
            <a:endParaRPr>
              <a:latin typeface="Calibri"/>
              <a:ea typeface="Calibri"/>
              <a:cs typeface="Calibri"/>
              <a:sym typeface="Calibri"/>
            </a:endParaRPr>
          </a:p>
        </p:txBody>
      </p:sp>
      <p:sp>
        <p:nvSpPr>
          <p:cNvPr id="514" name="Google Shape;514;p69"/>
          <p:cNvSpPr txBox="1">
            <a:spLocks noGrp="1"/>
          </p:cNvSpPr>
          <p:nvPr>
            <p:ph type="body" idx="1"/>
          </p:nvPr>
        </p:nvSpPr>
        <p:spPr>
          <a:xfrm>
            <a:off x="311700" y="1304875"/>
            <a:ext cx="8166600" cy="3416400"/>
          </a:xfrm>
          <a:prstGeom prst="rect">
            <a:avLst/>
          </a:prstGeom>
        </p:spPr>
        <p:txBody>
          <a:bodyPr spcFirstLastPara="1" wrap="square" lIns="91425" tIns="91425" rIns="91425" bIns="91425" anchor="t" anchorCtr="0">
            <a:noAutofit/>
          </a:bodyPr>
          <a:lstStyle/>
          <a:p>
            <a:pPr marL="457200" lvl="0"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Tratamento e prevenção</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A cólera, tipicamente, não causa infecção sistêmica. Não requer uso de antibióticos</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Reposição de água e eletrólitos para corrigir a desidratação e depleção de sal (Solução de glicose, NaCl, KCL e citrato de sódio)</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u="sng">
                <a:solidFill>
                  <a:schemeClr val="dk1"/>
                </a:solidFill>
                <a:latin typeface="Calibri"/>
                <a:ea typeface="Calibri"/>
                <a:cs typeface="Calibri"/>
                <a:sym typeface="Calibri"/>
              </a:rPr>
              <a:t>Benefícios da administração de antibióticos</a:t>
            </a:r>
            <a:r>
              <a:rPr lang="pt-BR" sz="1500">
                <a:solidFill>
                  <a:schemeClr val="dk1"/>
                </a:solidFill>
                <a:latin typeface="Calibri"/>
                <a:ea typeface="Calibri"/>
                <a:cs typeface="Calibri"/>
                <a:sym typeface="Calibri"/>
              </a:rPr>
              <a:t>: redução de 50% da duração da doença -&gt; importante em lugares onde o acesso a água potável e o estoque de solução reidratante são limitados/escassos.</a:t>
            </a:r>
            <a:endParaRPr sz="1500">
              <a:solidFill>
                <a:schemeClr val="dk1"/>
              </a:solidFill>
              <a:latin typeface="Calibri"/>
              <a:ea typeface="Calibri"/>
              <a:cs typeface="Calibri"/>
              <a:sym typeface="Calibri"/>
            </a:endParaRPr>
          </a:p>
          <a:p>
            <a:pPr marL="914400" lvl="0" indent="0" algn="just" rtl="0">
              <a:spcBef>
                <a:spcPts val="0"/>
              </a:spcBef>
              <a:spcAft>
                <a:spcPts val="0"/>
              </a:spcAft>
              <a:buNone/>
            </a:pPr>
            <a:r>
              <a:rPr lang="pt-BR" sz="1500">
                <a:solidFill>
                  <a:schemeClr val="dk1"/>
                </a:solidFill>
                <a:latin typeface="Calibri"/>
                <a:ea typeface="Calibri"/>
                <a:cs typeface="Calibri"/>
                <a:sym typeface="Calibri"/>
              </a:rPr>
              <a:t>Reduzem a severidade dos sintomas (diminuem o volume de diarréia)</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rgbClr val="000000"/>
              </a:buClr>
              <a:buSzPts val="1500"/>
              <a:buChar char="○"/>
            </a:pPr>
            <a:r>
              <a:rPr lang="pt-BR" sz="1500">
                <a:solidFill>
                  <a:srgbClr val="000000"/>
                </a:solidFill>
                <a:latin typeface="Calibri"/>
                <a:ea typeface="Calibri"/>
                <a:cs typeface="Calibri"/>
                <a:sym typeface="Calibri"/>
              </a:rPr>
              <a:t>Principais antibióticos utilizados: </a:t>
            </a:r>
            <a:r>
              <a:rPr lang="pt-BR" sz="1500" b="1">
                <a:solidFill>
                  <a:srgbClr val="000000"/>
                </a:solidFill>
                <a:latin typeface="Calibri"/>
                <a:ea typeface="Calibri"/>
                <a:cs typeface="Calibri"/>
                <a:sym typeface="Calibri"/>
              </a:rPr>
              <a:t>tetraciclinas </a:t>
            </a:r>
            <a:r>
              <a:rPr lang="pt-BR" sz="1500">
                <a:solidFill>
                  <a:srgbClr val="000000"/>
                </a:solidFill>
                <a:latin typeface="Calibri"/>
                <a:ea typeface="Calibri"/>
                <a:cs typeface="Calibri"/>
                <a:sym typeface="Calibri"/>
              </a:rPr>
              <a:t>(inibidores de síntese proteica) e </a:t>
            </a:r>
            <a:r>
              <a:rPr lang="pt-BR" sz="1500" b="1">
                <a:solidFill>
                  <a:srgbClr val="000000"/>
                </a:solidFill>
                <a:latin typeface="Calibri"/>
                <a:ea typeface="Calibri"/>
                <a:cs typeface="Calibri"/>
                <a:sym typeface="Calibri"/>
              </a:rPr>
              <a:t>quinolonas </a:t>
            </a:r>
            <a:r>
              <a:rPr lang="pt-BR" sz="1500">
                <a:solidFill>
                  <a:srgbClr val="000000"/>
                </a:solidFill>
                <a:latin typeface="Calibri"/>
                <a:ea typeface="Calibri"/>
                <a:cs typeface="Calibri"/>
                <a:sym typeface="Calibri"/>
              </a:rPr>
              <a:t>(inibidores de replicação de DNA)</a:t>
            </a:r>
            <a:endParaRPr sz="1500">
              <a:solidFill>
                <a:srgbClr val="000000"/>
              </a:solidFill>
              <a:latin typeface="Calibri"/>
              <a:ea typeface="Calibri"/>
              <a:cs typeface="Calibri"/>
              <a:sym typeface="Calibri"/>
            </a:endParaRPr>
          </a:p>
          <a:p>
            <a:pPr marL="0" lvl="0" indent="0" algn="just" rtl="0">
              <a:spcBef>
                <a:spcPts val="0"/>
              </a:spcBef>
              <a:spcAft>
                <a:spcPts val="0"/>
              </a:spcAft>
              <a:buNone/>
            </a:pPr>
            <a:endParaRPr sz="1500">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70"/>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endParaRPr>
              <a:latin typeface="Calibri"/>
              <a:ea typeface="Calibri"/>
              <a:cs typeface="Calibri"/>
              <a:sym typeface="Calibri"/>
            </a:endParaRPr>
          </a:p>
          <a:p>
            <a:pPr marL="0" lvl="0" indent="457200" algn="l" rtl="0">
              <a:spcBef>
                <a:spcPts val="0"/>
              </a:spcBef>
              <a:spcAft>
                <a:spcPts val="0"/>
              </a:spcAft>
              <a:buNone/>
            </a:pPr>
            <a:r>
              <a:rPr lang="pt-BR"/>
              <a:t>VIBRIO SPP.:</a:t>
            </a:r>
            <a:r>
              <a:rPr lang="pt-BR" sz="3550" b="0" i="1"/>
              <a:t>Vibrio cholerae</a:t>
            </a:r>
            <a:endParaRPr sz="3550" b="0" i="1"/>
          </a:p>
          <a:p>
            <a:pPr marL="0" lvl="0" indent="457200" algn="l" rtl="0">
              <a:spcBef>
                <a:spcPts val="0"/>
              </a:spcBef>
              <a:spcAft>
                <a:spcPts val="0"/>
              </a:spcAft>
              <a:buClr>
                <a:schemeClr val="dk1"/>
              </a:buClr>
              <a:buSzPts val="1100"/>
              <a:buFont typeface="Arial"/>
              <a:buNone/>
            </a:pPr>
            <a:endParaRPr>
              <a:latin typeface="Calibri"/>
              <a:ea typeface="Calibri"/>
              <a:cs typeface="Calibri"/>
              <a:sym typeface="Calibri"/>
            </a:endParaRPr>
          </a:p>
        </p:txBody>
      </p:sp>
      <p:sp>
        <p:nvSpPr>
          <p:cNvPr id="520" name="Google Shape;520;p70"/>
          <p:cNvSpPr txBox="1">
            <a:spLocks noGrp="1"/>
          </p:cNvSpPr>
          <p:nvPr>
            <p:ph type="body" idx="1"/>
          </p:nvPr>
        </p:nvSpPr>
        <p:spPr>
          <a:xfrm>
            <a:off x="119300" y="1099650"/>
            <a:ext cx="8051400" cy="3416400"/>
          </a:xfrm>
          <a:prstGeom prst="rect">
            <a:avLst/>
          </a:prstGeom>
        </p:spPr>
        <p:txBody>
          <a:bodyPr spcFirstLastPara="1" wrap="square" lIns="91425" tIns="91425" rIns="91425" bIns="91425" anchor="t" anchorCtr="0">
            <a:noAutofit/>
          </a:bodyPr>
          <a:lstStyle/>
          <a:p>
            <a:pPr marL="457200" lvl="0"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Tratamento e prevenção</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A OMS não recomenda o tratamento da cólera com antibióticos, exceto em casos de desidratação severa</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As bactérias têm desenvolvido resistência a alguns antibióticos</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Mecanismos de resistência: </a:t>
            </a:r>
            <a:endParaRPr sz="1500">
              <a:solidFill>
                <a:srgbClr val="000000"/>
              </a:solidFill>
              <a:latin typeface="Calibri"/>
              <a:ea typeface="Calibri"/>
              <a:cs typeface="Calibri"/>
              <a:sym typeface="Calibri"/>
            </a:endParaRPr>
          </a:p>
          <a:p>
            <a:pPr marL="914400" lvl="0" indent="0" algn="just" rtl="0">
              <a:spcBef>
                <a:spcPts val="0"/>
              </a:spcBef>
              <a:spcAft>
                <a:spcPts val="0"/>
              </a:spcAft>
              <a:buNone/>
            </a:pPr>
            <a:r>
              <a:rPr lang="pt-BR" sz="1500">
                <a:solidFill>
                  <a:srgbClr val="000000"/>
                </a:solidFill>
                <a:latin typeface="Calibri"/>
                <a:ea typeface="Calibri"/>
                <a:cs typeface="Calibri"/>
                <a:sym typeface="Calibri"/>
              </a:rPr>
              <a:t>→ Bombas de efluxo: Proteínas de transporte exportam substratos tóxicos para o meio extracelular (incluindo antibióticos)</a:t>
            </a:r>
            <a:endParaRPr sz="1500">
              <a:solidFill>
                <a:srgbClr val="000000"/>
              </a:solidFill>
              <a:latin typeface="Calibri"/>
              <a:ea typeface="Calibri"/>
              <a:cs typeface="Calibri"/>
              <a:sym typeface="Calibri"/>
            </a:endParaRPr>
          </a:p>
          <a:p>
            <a:pPr marL="914400" lvl="0" indent="0" algn="just" rtl="0">
              <a:spcBef>
                <a:spcPts val="0"/>
              </a:spcBef>
              <a:spcAft>
                <a:spcPts val="0"/>
              </a:spcAft>
              <a:buNone/>
            </a:pPr>
            <a:r>
              <a:rPr lang="pt-BR" sz="1500">
                <a:solidFill>
                  <a:srgbClr val="000000"/>
                </a:solidFill>
                <a:latin typeface="Calibri"/>
                <a:ea typeface="Calibri"/>
                <a:cs typeface="Calibri"/>
                <a:sym typeface="Calibri"/>
              </a:rPr>
              <a:t>→ Mutações espontâneas: Há diversos casos reportados na literatura de mutações que conferem resistência a alafosfalina e quinolonas pela V. cholerae</a:t>
            </a:r>
            <a:endParaRPr sz="1500">
              <a:solidFill>
                <a:srgbClr val="000000"/>
              </a:solidFill>
              <a:latin typeface="Calibri"/>
              <a:ea typeface="Calibri"/>
              <a:cs typeface="Calibri"/>
              <a:sym typeface="Calibri"/>
            </a:endParaRPr>
          </a:p>
          <a:p>
            <a:pPr marL="914400" lvl="0" indent="0" algn="just" rtl="0">
              <a:spcBef>
                <a:spcPts val="0"/>
              </a:spcBef>
              <a:spcAft>
                <a:spcPts val="0"/>
              </a:spcAft>
              <a:buNone/>
            </a:pPr>
            <a:r>
              <a:rPr lang="pt-BR" sz="1500">
                <a:solidFill>
                  <a:srgbClr val="000000"/>
                </a:solidFill>
                <a:latin typeface="Calibri"/>
                <a:ea typeface="Calibri"/>
                <a:cs typeface="Calibri"/>
                <a:sym typeface="Calibri"/>
              </a:rPr>
              <a:t>→ Transferência horizontal de genes: troca de plasmídeos, transposons, integrons, elementos SXT</a:t>
            </a:r>
            <a:endParaRPr sz="1500">
              <a:solidFill>
                <a:srgbClr val="000000"/>
              </a:solidFill>
              <a:latin typeface="Calibri"/>
              <a:ea typeface="Calibri"/>
              <a:cs typeface="Calibri"/>
              <a:sym typeface="Calibri"/>
            </a:endParaRPr>
          </a:p>
          <a:p>
            <a:pPr marL="914400" lvl="0" indent="0" algn="just" rtl="0">
              <a:spcBef>
                <a:spcPts val="0"/>
              </a:spcBef>
              <a:spcAft>
                <a:spcPts val="0"/>
              </a:spcAft>
              <a:buClr>
                <a:schemeClr val="dk1"/>
              </a:buClr>
              <a:buSzPts val="1100"/>
              <a:buFont typeface="Arial"/>
              <a:buNone/>
            </a:pPr>
            <a:r>
              <a:rPr lang="pt-BR" sz="1500">
                <a:solidFill>
                  <a:schemeClr val="dk1"/>
                </a:solidFill>
                <a:latin typeface="Calibri"/>
                <a:ea typeface="Calibri"/>
                <a:cs typeface="Calibri"/>
                <a:sym typeface="Calibri"/>
              </a:rPr>
              <a:t>→ A prevenção se dá principalmente pela melhoria do tratamento de água e do saneamento básico. </a:t>
            </a:r>
            <a:endParaRPr sz="1500">
              <a:solidFill>
                <a:srgbClr val="000000"/>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71"/>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endParaRPr>
              <a:latin typeface="Calibri"/>
              <a:ea typeface="Calibri"/>
              <a:cs typeface="Calibri"/>
              <a:sym typeface="Calibri"/>
            </a:endParaRPr>
          </a:p>
          <a:p>
            <a:pPr marL="0" lvl="0" indent="457200" algn="l" rtl="0">
              <a:spcBef>
                <a:spcPts val="0"/>
              </a:spcBef>
              <a:spcAft>
                <a:spcPts val="0"/>
              </a:spcAft>
              <a:buNone/>
            </a:pPr>
            <a:r>
              <a:rPr lang="pt-BR"/>
              <a:t>VIBRIO SPP.: </a:t>
            </a:r>
            <a:r>
              <a:rPr lang="pt-BR" sz="3550" b="0" i="1">
                <a:latin typeface="Calibri"/>
                <a:ea typeface="Calibri"/>
                <a:cs typeface="Calibri"/>
                <a:sym typeface="Calibri"/>
              </a:rPr>
              <a:t>Vibrio vulnificus</a:t>
            </a:r>
            <a:endParaRPr sz="3550" b="0" i="1">
              <a:latin typeface="Calibri"/>
              <a:ea typeface="Calibri"/>
              <a:cs typeface="Calibri"/>
              <a:sym typeface="Calibri"/>
            </a:endParaRPr>
          </a:p>
          <a:p>
            <a:pPr marL="0" lvl="0" indent="457200" algn="l" rtl="0">
              <a:spcBef>
                <a:spcPts val="0"/>
              </a:spcBef>
              <a:spcAft>
                <a:spcPts val="0"/>
              </a:spcAft>
              <a:buClr>
                <a:schemeClr val="dk1"/>
              </a:buClr>
              <a:buSzPts val="1100"/>
              <a:buFont typeface="Arial"/>
              <a:buNone/>
            </a:pPr>
            <a:endParaRPr>
              <a:latin typeface="Calibri"/>
              <a:ea typeface="Calibri"/>
              <a:cs typeface="Calibri"/>
              <a:sym typeface="Calibri"/>
            </a:endParaRPr>
          </a:p>
        </p:txBody>
      </p:sp>
      <p:sp>
        <p:nvSpPr>
          <p:cNvPr id="526" name="Google Shape;526;p71"/>
          <p:cNvSpPr txBox="1">
            <a:spLocks noGrp="1"/>
          </p:cNvSpPr>
          <p:nvPr>
            <p:ph type="body" idx="1"/>
          </p:nvPr>
        </p:nvSpPr>
        <p:spPr>
          <a:xfrm>
            <a:off x="228573" y="1235100"/>
            <a:ext cx="5922300" cy="3908400"/>
          </a:xfrm>
          <a:prstGeom prst="rect">
            <a:avLst/>
          </a:prstGeom>
        </p:spPr>
        <p:txBody>
          <a:bodyPr spcFirstLastPara="1" wrap="square" lIns="91425" tIns="91425" rIns="91425" bIns="91425" anchor="t" anchorCtr="0">
            <a:noAutofit/>
          </a:bodyPr>
          <a:lstStyle/>
          <a:p>
            <a:pPr marL="457200" lvl="0" indent="-323850" algn="just" rtl="0">
              <a:spcBef>
                <a:spcPts val="0"/>
              </a:spcBef>
              <a:spcAft>
                <a:spcPts val="0"/>
              </a:spcAft>
              <a:buSzPts val="1500"/>
              <a:buFont typeface="Calibri"/>
              <a:buChar char="●"/>
            </a:pPr>
            <a:r>
              <a:rPr lang="pt-BR" sz="1500">
                <a:solidFill>
                  <a:schemeClr val="dk1"/>
                </a:solidFill>
                <a:latin typeface="Calibri"/>
                <a:ea typeface="Calibri"/>
                <a:cs typeface="Calibri"/>
                <a:sym typeface="Calibri"/>
              </a:rPr>
              <a:t>Gram-negativo, em forma de curva</a:t>
            </a:r>
            <a:endParaRPr sz="1500">
              <a:solidFill>
                <a:schemeClr val="dk1"/>
              </a:solidFill>
              <a:latin typeface="Calibri"/>
              <a:ea typeface="Calibri"/>
              <a:cs typeface="Calibri"/>
              <a:sym typeface="Calibri"/>
            </a:endParaRPr>
          </a:p>
          <a:p>
            <a:pPr marL="457200" lvl="0" indent="-323850" algn="just" rtl="0">
              <a:spcBef>
                <a:spcPts val="0"/>
              </a:spcBef>
              <a:spcAft>
                <a:spcPts val="0"/>
              </a:spcAft>
              <a:buClr>
                <a:schemeClr val="dk1"/>
              </a:buClr>
              <a:buSzPts val="1500"/>
              <a:buFont typeface="Calibri"/>
              <a:buChar char="●"/>
            </a:pPr>
            <a:r>
              <a:rPr lang="pt-BR" sz="1500">
                <a:solidFill>
                  <a:srgbClr val="000000"/>
                </a:solidFill>
                <a:latin typeface="Calibri"/>
                <a:ea typeface="Calibri"/>
                <a:cs typeface="Calibri"/>
                <a:sym typeface="Calibri"/>
              </a:rPr>
              <a:t>Habitat natural</a:t>
            </a:r>
            <a:r>
              <a:rPr lang="pt-BR" sz="1500">
                <a:solidFill>
                  <a:schemeClr val="dk1"/>
                </a:solidFill>
                <a:latin typeface="Calibri"/>
                <a:ea typeface="Calibri"/>
                <a:cs typeface="Calibri"/>
                <a:sym typeface="Calibri"/>
              </a:rPr>
              <a:t>: Meio ambiente marinho, bem como várias espécies marinhas (plâncton, crustáceos e peixes ósseos) </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É encontrado em todo litoral do território continental dos Estados Unidos</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Responsável pela esmagadora maioria das mortes relacionadas com os frutos do mar nos Estados Unidos</a:t>
            </a:r>
            <a:endParaRPr sz="1500">
              <a:solidFill>
                <a:schemeClr val="dk1"/>
              </a:solidFill>
              <a:latin typeface="Calibri"/>
              <a:ea typeface="Calibri"/>
              <a:cs typeface="Calibri"/>
              <a:sym typeface="Calibri"/>
            </a:endParaRPr>
          </a:p>
          <a:p>
            <a:pPr marL="457200" lvl="0"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Altamente suscetível a baixo pH, congelamento, e cozimento</a:t>
            </a:r>
            <a:endParaRPr sz="1500">
              <a:solidFill>
                <a:schemeClr val="dk1"/>
              </a:solidFill>
              <a:latin typeface="Calibri"/>
              <a:ea typeface="Calibri"/>
              <a:cs typeface="Calibri"/>
              <a:sym typeface="Calibri"/>
            </a:endParaRPr>
          </a:p>
          <a:p>
            <a:pPr marL="457200" lvl="0" indent="0" algn="l" rtl="0">
              <a:spcBef>
                <a:spcPts val="0"/>
              </a:spcBef>
              <a:spcAft>
                <a:spcPts val="1600"/>
              </a:spcAft>
              <a:buNone/>
            </a:pPr>
            <a:endParaRPr sz="1500">
              <a:solidFill>
                <a:schemeClr val="dk1"/>
              </a:solidFill>
              <a:latin typeface="Calibri"/>
              <a:ea typeface="Calibri"/>
              <a:cs typeface="Calibri"/>
              <a:sym typeface="Calibri"/>
            </a:endParaRPr>
          </a:p>
        </p:txBody>
      </p:sp>
      <p:pic>
        <p:nvPicPr>
          <p:cNvPr id="527" name="Google Shape;527;p71"/>
          <p:cNvPicPr preferRelativeResize="0"/>
          <p:nvPr/>
        </p:nvPicPr>
        <p:blipFill>
          <a:blip r:embed="rId3">
            <a:alphaModFix/>
          </a:blip>
          <a:stretch>
            <a:fillRect/>
          </a:stretch>
        </p:blipFill>
        <p:spPr>
          <a:xfrm>
            <a:off x="6502379" y="1235088"/>
            <a:ext cx="2161041" cy="1442988"/>
          </a:xfrm>
          <a:prstGeom prst="rect">
            <a:avLst/>
          </a:prstGeom>
          <a:noFill/>
          <a:ln>
            <a:noFill/>
          </a:ln>
        </p:spPr>
      </p:pic>
      <p:pic>
        <p:nvPicPr>
          <p:cNvPr id="528" name="Google Shape;528;p71"/>
          <p:cNvPicPr preferRelativeResize="0"/>
          <p:nvPr/>
        </p:nvPicPr>
        <p:blipFill>
          <a:blip r:embed="rId4">
            <a:alphaModFix/>
          </a:blip>
          <a:stretch>
            <a:fillRect/>
          </a:stretch>
        </p:blipFill>
        <p:spPr>
          <a:xfrm>
            <a:off x="6502375" y="2895584"/>
            <a:ext cx="2161050" cy="213546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8"/>
          <p:cNvPicPr preferRelativeResize="0"/>
          <p:nvPr/>
        </p:nvPicPr>
        <p:blipFill>
          <a:blip r:embed="rId3">
            <a:alphaModFix/>
          </a:blip>
          <a:stretch>
            <a:fillRect/>
          </a:stretch>
        </p:blipFill>
        <p:spPr>
          <a:xfrm>
            <a:off x="966350" y="1208500"/>
            <a:ext cx="7211301" cy="3678000"/>
          </a:xfrm>
          <a:prstGeom prst="rect">
            <a:avLst/>
          </a:prstGeom>
          <a:noFill/>
          <a:ln>
            <a:noFill/>
          </a:ln>
        </p:spPr>
      </p:pic>
      <p:sp>
        <p:nvSpPr>
          <p:cNvPr id="98" name="Google Shape;98;p18"/>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ENTEROBACTÉRIAS: INTRODUÇÃO</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72"/>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VIBRIO SPP.: </a:t>
            </a:r>
            <a:r>
              <a:rPr lang="pt-BR" sz="3550" b="0" i="1">
                <a:latin typeface="Calibri"/>
                <a:ea typeface="Calibri"/>
                <a:cs typeface="Calibri"/>
                <a:sym typeface="Calibri"/>
              </a:rPr>
              <a:t>Vibrio vulnificus</a:t>
            </a:r>
            <a:endParaRPr sz="3550" b="0" i="1">
              <a:latin typeface="Calibri"/>
              <a:ea typeface="Calibri"/>
              <a:cs typeface="Calibri"/>
              <a:sym typeface="Calibri"/>
            </a:endParaRPr>
          </a:p>
          <a:p>
            <a:pPr marL="0" lvl="0" indent="0" algn="l" rtl="0">
              <a:spcBef>
                <a:spcPts val="0"/>
              </a:spcBef>
              <a:spcAft>
                <a:spcPts val="0"/>
              </a:spcAft>
              <a:buNone/>
            </a:pPr>
            <a:r>
              <a:rPr lang="pt-BR"/>
              <a:t>Descrição da doença</a:t>
            </a:r>
            <a:endParaRPr/>
          </a:p>
        </p:txBody>
      </p:sp>
      <p:sp>
        <p:nvSpPr>
          <p:cNvPr id="534" name="Google Shape;534;p72"/>
          <p:cNvSpPr txBox="1">
            <a:spLocks noGrp="1"/>
          </p:cNvSpPr>
          <p:nvPr>
            <p:ph type="body" idx="1"/>
          </p:nvPr>
        </p:nvSpPr>
        <p:spPr>
          <a:xfrm>
            <a:off x="51150" y="1169750"/>
            <a:ext cx="8952300" cy="3800100"/>
          </a:xfrm>
          <a:prstGeom prst="rect">
            <a:avLst/>
          </a:prstGeom>
        </p:spPr>
        <p:txBody>
          <a:bodyPr spcFirstLastPara="1" wrap="square" lIns="91425" tIns="91425" rIns="91425" bIns="91425" anchor="t" anchorCtr="0">
            <a:noAutofit/>
          </a:bodyPr>
          <a:lstStyle/>
          <a:p>
            <a:pPr marL="457200" lvl="0" indent="-323850" algn="just" rtl="0">
              <a:spcBef>
                <a:spcPts val="0"/>
              </a:spcBef>
              <a:spcAft>
                <a:spcPts val="0"/>
              </a:spcAft>
              <a:buClr>
                <a:srgbClr val="000000"/>
              </a:buClr>
              <a:buSzPts val="1500"/>
              <a:buFont typeface="Calibri"/>
              <a:buChar char="●"/>
            </a:pPr>
            <a:r>
              <a:rPr lang="pt-BR" sz="1500" b="1">
                <a:solidFill>
                  <a:srgbClr val="000000"/>
                </a:solidFill>
                <a:latin typeface="Calibri"/>
                <a:ea typeface="Calibri"/>
                <a:cs typeface="Calibri"/>
                <a:sym typeface="Calibri"/>
              </a:rPr>
              <a:t>Modo de transmissão:</a:t>
            </a:r>
            <a:endParaRPr sz="1500" b="1">
              <a:solidFill>
                <a:srgbClr val="000000"/>
              </a:solidFill>
              <a:latin typeface="Calibri"/>
              <a:ea typeface="Calibri"/>
              <a:cs typeface="Calibri"/>
              <a:sym typeface="Calibri"/>
            </a:endParaRPr>
          </a:p>
          <a:p>
            <a:pPr marL="457200" lvl="0" indent="0" algn="just" rtl="0">
              <a:spcBef>
                <a:spcPts val="0"/>
              </a:spcBef>
              <a:spcAft>
                <a:spcPts val="0"/>
              </a:spcAft>
              <a:buNone/>
            </a:pPr>
            <a:r>
              <a:rPr lang="pt-BR" sz="1500">
                <a:solidFill>
                  <a:srgbClr val="000000"/>
                </a:solidFill>
                <a:latin typeface="Calibri"/>
                <a:ea typeface="Calibri"/>
                <a:cs typeface="Calibri"/>
                <a:sym typeface="Calibri"/>
              </a:rPr>
              <a:t>Ingestão de produtos do mar crus ou mal cozidos, ou por contaminação cruzada no preparo de alimentos ou pela higienização dos alimentos com água do mar. E, uma vez que o V. vulnificus é encontrado naturalmente em águas quentes marinhos, as pessoas com feridas abertas podem ser expostas pelo contato direto com a água do mar. </a:t>
            </a:r>
            <a:endParaRPr sz="1500">
              <a:solidFill>
                <a:srgbClr val="000000"/>
              </a:solidFill>
              <a:latin typeface="Calibri"/>
              <a:ea typeface="Calibri"/>
              <a:cs typeface="Calibri"/>
              <a:sym typeface="Calibri"/>
            </a:endParaRPr>
          </a:p>
          <a:p>
            <a:pPr marL="457200" lvl="0" indent="0" algn="just" rtl="0">
              <a:spcBef>
                <a:spcPts val="0"/>
              </a:spcBef>
              <a:spcAft>
                <a:spcPts val="0"/>
              </a:spcAft>
              <a:buNone/>
            </a:pPr>
            <a:endParaRPr sz="1500">
              <a:solidFill>
                <a:srgbClr val="000000"/>
              </a:solidFill>
              <a:latin typeface="Calibri"/>
              <a:ea typeface="Calibri"/>
              <a:cs typeface="Calibri"/>
              <a:sym typeface="Calibri"/>
            </a:endParaRPr>
          </a:p>
          <a:p>
            <a:pPr marL="457200" lvl="0" indent="-323850" algn="just" rtl="0">
              <a:spcBef>
                <a:spcPts val="0"/>
              </a:spcBef>
              <a:spcAft>
                <a:spcPts val="0"/>
              </a:spcAft>
              <a:buClr>
                <a:srgbClr val="000000"/>
              </a:buClr>
              <a:buSzPts val="1500"/>
              <a:buFont typeface="Calibri"/>
              <a:buChar char="●"/>
            </a:pPr>
            <a:r>
              <a:rPr lang="pt-BR" sz="1500" b="1">
                <a:solidFill>
                  <a:srgbClr val="000000"/>
                </a:solidFill>
                <a:latin typeface="Calibri"/>
                <a:ea typeface="Calibri"/>
                <a:cs typeface="Calibri"/>
                <a:sym typeface="Calibri"/>
              </a:rPr>
              <a:t>Período de incubação</a:t>
            </a:r>
            <a:r>
              <a:rPr lang="pt-BR" sz="1500">
                <a:solidFill>
                  <a:srgbClr val="000000"/>
                </a:solidFill>
                <a:latin typeface="Calibri"/>
                <a:ea typeface="Calibri"/>
                <a:cs typeface="Calibri"/>
                <a:sym typeface="Calibri"/>
              </a:rPr>
              <a:t>:</a:t>
            </a:r>
            <a:endParaRPr sz="1500">
              <a:solidFill>
                <a:srgbClr val="000000"/>
              </a:solidFill>
              <a:latin typeface="Calibri"/>
              <a:ea typeface="Calibri"/>
              <a:cs typeface="Calibri"/>
              <a:sym typeface="Calibri"/>
            </a:endParaRPr>
          </a:p>
          <a:p>
            <a:pPr marL="457200" lvl="0" indent="0" algn="just" rtl="0">
              <a:spcBef>
                <a:spcPts val="0"/>
              </a:spcBef>
              <a:spcAft>
                <a:spcPts val="0"/>
              </a:spcAft>
              <a:buNone/>
            </a:pPr>
            <a:r>
              <a:rPr lang="pt-BR" sz="1500">
                <a:solidFill>
                  <a:srgbClr val="000000"/>
                </a:solidFill>
                <a:latin typeface="Calibri"/>
                <a:ea typeface="Calibri"/>
                <a:cs typeface="Calibri"/>
                <a:sym typeface="Calibri"/>
              </a:rPr>
              <a:t>O intervalo de tempo para o início dos sintomas de gastroenterite pode ser de aproximadamente 12 horas a 21 dias. O início dos sintomas em casos de infecção da ferida pode ser de apenas 4 horas. O tempo médio para septicemia é de 4 dias. </a:t>
            </a:r>
            <a:endParaRPr sz="1500">
              <a:solidFill>
                <a:srgbClr val="000000"/>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73"/>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pt-BR"/>
              <a:t>VIBRIO SPP.: </a:t>
            </a:r>
            <a:r>
              <a:rPr lang="pt-BR" sz="3550" b="0" i="1">
                <a:latin typeface="Calibri"/>
                <a:ea typeface="Calibri"/>
                <a:cs typeface="Calibri"/>
                <a:sym typeface="Calibri"/>
              </a:rPr>
              <a:t>Vibrio vulnificus</a:t>
            </a:r>
            <a:endParaRPr sz="3550" b="0" i="1">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pt-BR"/>
              <a:t>Descrição da doença</a:t>
            </a:r>
            <a:endParaRPr/>
          </a:p>
        </p:txBody>
      </p:sp>
      <p:sp>
        <p:nvSpPr>
          <p:cNvPr id="540" name="Google Shape;540;p73"/>
          <p:cNvSpPr txBox="1">
            <a:spLocks noGrp="1"/>
          </p:cNvSpPr>
          <p:nvPr>
            <p:ph type="body" idx="1"/>
          </p:nvPr>
        </p:nvSpPr>
        <p:spPr>
          <a:xfrm>
            <a:off x="157300" y="1160100"/>
            <a:ext cx="6925800" cy="38001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rgbClr val="000000"/>
              </a:buClr>
              <a:buSzPts val="1500"/>
              <a:buFont typeface="Calibri"/>
              <a:buChar char="●"/>
            </a:pPr>
            <a:r>
              <a:rPr lang="pt-BR" sz="1500" b="1">
                <a:solidFill>
                  <a:srgbClr val="000000"/>
                </a:solidFill>
                <a:latin typeface="Calibri"/>
                <a:ea typeface="Calibri"/>
                <a:cs typeface="Calibri"/>
                <a:sym typeface="Calibri"/>
              </a:rPr>
              <a:t>Em pessoas saudáveis</a:t>
            </a:r>
            <a:r>
              <a:rPr lang="pt-BR" sz="1500">
                <a:solidFill>
                  <a:srgbClr val="000000"/>
                </a:solidFill>
                <a:latin typeface="Calibri"/>
                <a:ea typeface="Calibri"/>
                <a:cs typeface="Calibri"/>
                <a:sym typeface="Calibri"/>
              </a:rPr>
              <a:t>: Pode causar gastroenterite, que é caracterizada por febre, diarréia, cólicas abdominais, náuseas e vômitos.</a:t>
            </a:r>
            <a:endParaRPr sz="1500">
              <a:solidFill>
                <a:srgbClr val="000000"/>
              </a:solidFill>
              <a:latin typeface="Calibri"/>
              <a:ea typeface="Calibri"/>
              <a:cs typeface="Calibri"/>
              <a:sym typeface="Calibri"/>
            </a:endParaRPr>
          </a:p>
          <a:p>
            <a:pPr marL="457200" lvl="0" indent="-323850" algn="just" rtl="0">
              <a:spcBef>
                <a:spcPts val="0"/>
              </a:spcBef>
              <a:spcAft>
                <a:spcPts val="0"/>
              </a:spcAft>
              <a:buClr>
                <a:srgbClr val="000000"/>
              </a:buClr>
              <a:buSzPts val="1500"/>
              <a:buFont typeface="Calibri"/>
              <a:buChar char="●"/>
            </a:pPr>
            <a:r>
              <a:rPr lang="pt-BR" sz="1500" b="1">
                <a:solidFill>
                  <a:srgbClr val="000000"/>
                </a:solidFill>
                <a:latin typeface="Calibri"/>
                <a:ea typeface="Calibri"/>
                <a:cs typeface="Calibri"/>
                <a:sym typeface="Calibri"/>
              </a:rPr>
              <a:t>Em pessoas suscetíveis </a:t>
            </a:r>
            <a:r>
              <a:rPr lang="pt-BR" sz="1500">
                <a:solidFill>
                  <a:srgbClr val="000000"/>
                </a:solidFill>
                <a:latin typeface="Calibri"/>
                <a:ea typeface="Calibri"/>
                <a:cs typeface="Calibri"/>
                <a:sym typeface="Calibri"/>
              </a:rPr>
              <a:t>(crianças, idosos e portadores de doenças crônico-degenerativas): Pode causar septicemia primária (choque séptico).</a:t>
            </a:r>
            <a:endParaRPr sz="1500">
              <a:solidFill>
                <a:srgbClr val="000000"/>
              </a:solidFill>
              <a:latin typeface="Calibri"/>
              <a:ea typeface="Calibri"/>
              <a:cs typeface="Calibri"/>
              <a:sym typeface="Calibri"/>
            </a:endParaRPr>
          </a:p>
          <a:p>
            <a:pPr marL="914400" lvl="1" indent="-323850" algn="just" rtl="0">
              <a:spcBef>
                <a:spcPts val="0"/>
              </a:spcBef>
              <a:spcAft>
                <a:spcPts val="0"/>
              </a:spcAft>
              <a:buClr>
                <a:srgbClr val="000000"/>
              </a:buClr>
              <a:buSzPts val="1500"/>
              <a:buFont typeface="Calibri"/>
              <a:buChar char="○"/>
            </a:pPr>
            <a:r>
              <a:rPr lang="pt-BR" sz="1500" b="1">
                <a:solidFill>
                  <a:srgbClr val="000000"/>
                </a:solidFill>
                <a:latin typeface="Calibri"/>
                <a:ea typeface="Calibri"/>
                <a:cs typeface="Calibri"/>
                <a:sym typeface="Calibri"/>
              </a:rPr>
              <a:t>Esta septicemia primária é a infecção mais letal causada por V. vulnificus, com uma taxa média de mortalidade superior a 50%.</a:t>
            </a:r>
            <a:endParaRPr sz="1500" b="1">
              <a:solidFill>
                <a:srgbClr val="000000"/>
              </a:solidFill>
              <a:latin typeface="Calibri"/>
              <a:ea typeface="Calibri"/>
              <a:cs typeface="Calibri"/>
              <a:sym typeface="Calibri"/>
            </a:endParaRPr>
          </a:p>
          <a:p>
            <a:pPr marL="914400" lvl="1" indent="-323850" algn="just"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Mais de 60% dos pacientes com septicemia desenvolvem lesões secundárias nas extremidades.</a:t>
            </a:r>
            <a:endParaRPr sz="1500">
              <a:solidFill>
                <a:srgbClr val="000000"/>
              </a:solidFill>
              <a:latin typeface="Calibri"/>
              <a:ea typeface="Calibri"/>
              <a:cs typeface="Calibri"/>
              <a:sym typeface="Calibri"/>
            </a:endParaRPr>
          </a:p>
          <a:p>
            <a:pPr marL="457200" lvl="0" indent="-323850" algn="just" rtl="0">
              <a:spcBef>
                <a:spcPts val="0"/>
              </a:spcBef>
              <a:spcAft>
                <a:spcPts val="0"/>
              </a:spcAft>
              <a:buClr>
                <a:srgbClr val="000000"/>
              </a:buClr>
              <a:buSzPts val="1500"/>
              <a:buFont typeface="Calibri"/>
              <a:buChar char="●"/>
            </a:pPr>
            <a:r>
              <a:rPr lang="pt-BR" sz="1500" b="1">
                <a:solidFill>
                  <a:srgbClr val="000000"/>
                </a:solidFill>
                <a:latin typeface="Calibri"/>
                <a:ea typeface="Calibri"/>
                <a:cs typeface="Calibri"/>
                <a:sym typeface="Calibri"/>
              </a:rPr>
              <a:t>Infecções em feridas</a:t>
            </a:r>
            <a:r>
              <a:rPr lang="pt-BR" sz="1500">
                <a:solidFill>
                  <a:srgbClr val="000000"/>
                </a:solidFill>
                <a:latin typeface="Calibri"/>
                <a:ea typeface="Calibri"/>
                <a:cs typeface="Calibri"/>
                <a:sym typeface="Calibri"/>
              </a:rPr>
              <a:t>: Inflamação no local pode progredir para a celulite, lesões vesiculares, e necrose.</a:t>
            </a:r>
            <a:endParaRPr sz="1500">
              <a:solidFill>
                <a:srgbClr val="000000"/>
              </a:solidFill>
              <a:latin typeface="Calibri"/>
              <a:ea typeface="Calibri"/>
              <a:cs typeface="Calibri"/>
              <a:sym typeface="Calibri"/>
            </a:endParaRPr>
          </a:p>
          <a:p>
            <a:pPr marL="0" lvl="0" indent="0" algn="just" rtl="0">
              <a:spcBef>
                <a:spcPts val="0"/>
              </a:spcBef>
              <a:spcAft>
                <a:spcPts val="0"/>
              </a:spcAft>
              <a:buNone/>
            </a:pPr>
            <a:endParaRPr sz="1500">
              <a:solidFill>
                <a:srgbClr val="000000"/>
              </a:solidFill>
              <a:latin typeface="Calibri"/>
              <a:ea typeface="Calibri"/>
              <a:cs typeface="Calibri"/>
              <a:sym typeface="Calibri"/>
            </a:endParaRPr>
          </a:p>
        </p:txBody>
      </p:sp>
      <p:pic>
        <p:nvPicPr>
          <p:cNvPr id="541" name="Google Shape;541;p73"/>
          <p:cNvPicPr preferRelativeResize="0"/>
          <p:nvPr/>
        </p:nvPicPr>
        <p:blipFill rotWithShape="1">
          <a:blip r:embed="rId3">
            <a:alphaModFix/>
          </a:blip>
          <a:srcRect l="40747" t="6759"/>
          <a:stretch/>
        </p:blipFill>
        <p:spPr>
          <a:xfrm>
            <a:off x="7237575" y="1611575"/>
            <a:ext cx="1754025" cy="28971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74"/>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pt-BR"/>
              <a:t>VIBRIO SPP.: </a:t>
            </a:r>
            <a:r>
              <a:rPr lang="pt-BR" sz="3550" b="0" i="1">
                <a:latin typeface="Calibri"/>
                <a:ea typeface="Calibri"/>
                <a:cs typeface="Calibri"/>
                <a:sym typeface="Calibri"/>
              </a:rPr>
              <a:t>Vibrio vulnificus</a:t>
            </a:r>
            <a:endParaRPr sz="3550" b="0" i="1">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pt-BR"/>
              <a:t>Descrição da doença</a:t>
            </a:r>
            <a:endParaRPr/>
          </a:p>
        </p:txBody>
      </p:sp>
      <p:sp>
        <p:nvSpPr>
          <p:cNvPr id="547" name="Google Shape;547;p74"/>
          <p:cNvSpPr txBox="1">
            <a:spLocks noGrp="1"/>
          </p:cNvSpPr>
          <p:nvPr>
            <p:ph type="body" idx="1"/>
          </p:nvPr>
        </p:nvSpPr>
        <p:spPr>
          <a:xfrm>
            <a:off x="51150" y="1169750"/>
            <a:ext cx="8952300" cy="3800100"/>
          </a:xfrm>
          <a:prstGeom prst="rect">
            <a:avLst/>
          </a:prstGeom>
        </p:spPr>
        <p:txBody>
          <a:bodyPr spcFirstLastPara="1" wrap="square" lIns="91425" tIns="91425" rIns="91425" bIns="91425" anchor="t" anchorCtr="0">
            <a:noAutofit/>
          </a:bodyPr>
          <a:lstStyle/>
          <a:p>
            <a:pPr marL="457200" lvl="0" indent="-323850" algn="just" rtl="0">
              <a:spcBef>
                <a:spcPts val="0"/>
              </a:spcBef>
              <a:spcAft>
                <a:spcPts val="0"/>
              </a:spcAft>
              <a:buClr>
                <a:srgbClr val="000000"/>
              </a:buClr>
              <a:buSzPts val="1500"/>
              <a:buFont typeface="Calibri"/>
              <a:buChar char="●"/>
            </a:pPr>
            <a:r>
              <a:rPr lang="pt-BR" sz="1500" b="1">
                <a:solidFill>
                  <a:srgbClr val="000000"/>
                </a:solidFill>
                <a:latin typeface="Calibri"/>
                <a:ea typeface="Calibri"/>
                <a:cs typeface="Calibri"/>
                <a:sym typeface="Calibri"/>
              </a:rPr>
              <a:t>Diagnóstico:</a:t>
            </a:r>
            <a:endParaRPr sz="1500" b="1">
              <a:solidFill>
                <a:srgbClr val="000000"/>
              </a:solidFill>
              <a:latin typeface="Calibri"/>
              <a:ea typeface="Calibri"/>
              <a:cs typeface="Calibri"/>
              <a:sym typeface="Calibri"/>
            </a:endParaRPr>
          </a:p>
          <a:p>
            <a:pPr marL="1371600" lvl="1" indent="-323850" algn="just" rtl="0">
              <a:spcBef>
                <a:spcPts val="0"/>
              </a:spcBef>
              <a:spcAft>
                <a:spcPts val="0"/>
              </a:spcAft>
              <a:buSzPts val="1500"/>
              <a:buFont typeface="Calibri"/>
              <a:buChar char="○"/>
            </a:pPr>
            <a:r>
              <a:rPr lang="pt-BR" sz="1500">
                <a:solidFill>
                  <a:srgbClr val="000000"/>
                </a:solidFill>
                <a:latin typeface="Calibri"/>
                <a:ea typeface="Calibri"/>
                <a:cs typeface="Calibri"/>
                <a:sym typeface="Calibri"/>
              </a:rPr>
              <a:t>Isolamento do organismo em feridas, fezes diarréicas ou no sangue</a:t>
            </a:r>
            <a:endParaRPr sz="1500">
              <a:solidFill>
                <a:srgbClr val="000000"/>
              </a:solidFill>
              <a:latin typeface="Calibri"/>
              <a:ea typeface="Calibri"/>
              <a:cs typeface="Calibri"/>
              <a:sym typeface="Calibri"/>
            </a:endParaRPr>
          </a:p>
          <a:p>
            <a:pPr marL="1371600" lvl="1" indent="-323850" algn="just" rtl="0">
              <a:spcBef>
                <a:spcPts val="0"/>
              </a:spcBef>
              <a:spcAft>
                <a:spcPts val="0"/>
              </a:spcAft>
              <a:buSzPts val="1500"/>
              <a:buFont typeface="Calibri"/>
              <a:buChar char="○"/>
            </a:pPr>
            <a:r>
              <a:rPr lang="pt-BR" sz="1500">
                <a:solidFill>
                  <a:srgbClr val="000000"/>
                </a:solidFill>
                <a:highlight>
                  <a:srgbClr val="FFFFFF"/>
                </a:highlight>
                <a:latin typeface="Calibri"/>
                <a:ea typeface="Calibri"/>
                <a:cs typeface="Calibri"/>
                <a:sym typeface="Calibri"/>
              </a:rPr>
              <a:t>Eletrólitos alterados devido à desidratação, hipotensão severa e sepse</a:t>
            </a:r>
            <a:endParaRPr sz="1500">
              <a:solidFill>
                <a:srgbClr val="000000"/>
              </a:solidFill>
              <a:latin typeface="Calibri"/>
              <a:ea typeface="Calibri"/>
              <a:cs typeface="Calibri"/>
              <a:sym typeface="Calibri"/>
            </a:endParaRPr>
          </a:p>
          <a:p>
            <a:pPr marL="457200" lvl="0" indent="0" algn="just" rtl="0">
              <a:spcBef>
                <a:spcPts val="0"/>
              </a:spcBef>
              <a:spcAft>
                <a:spcPts val="0"/>
              </a:spcAft>
              <a:buNone/>
            </a:pPr>
            <a:endParaRPr sz="1500">
              <a:solidFill>
                <a:srgbClr val="000000"/>
              </a:solidFill>
              <a:latin typeface="Calibri"/>
              <a:ea typeface="Calibri"/>
              <a:cs typeface="Calibri"/>
              <a:sym typeface="Calibri"/>
            </a:endParaRPr>
          </a:p>
          <a:p>
            <a:pPr marL="457200" lvl="0" indent="-323850" algn="just" rtl="0">
              <a:spcBef>
                <a:spcPts val="0"/>
              </a:spcBef>
              <a:spcAft>
                <a:spcPts val="0"/>
              </a:spcAft>
              <a:buClr>
                <a:srgbClr val="000000"/>
              </a:buClr>
              <a:buSzPts val="1500"/>
              <a:buFont typeface="Calibri"/>
              <a:buChar char="●"/>
            </a:pPr>
            <a:r>
              <a:rPr lang="pt-BR" sz="1500" b="1">
                <a:solidFill>
                  <a:srgbClr val="000000"/>
                </a:solidFill>
                <a:latin typeface="Calibri"/>
                <a:ea typeface="Calibri"/>
                <a:cs typeface="Calibri"/>
                <a:sym typeface="Calibri"/>
              </a:rPr>
              <a:t>Tratamento</a:t>
            </a:r>
            <a:r>
              <a:rPr lang="pt-BR" sz="1500">
                <a:solidFill>
                  <a:srgbClr val="000000"/>
                </a:solidFill>
                <a:latin typeface="Calibri"/>
                <a:ea typeface="Calibri"/>
                <a:cs typeface="Calibri"/>
                <a:sym typeface="Calibri"/>
              </a:rPr>
              <a:t>:</a:t>
            </a:r>
            <a:endParaRPr sz="1500">
              <a:solidFill>
                <a:srgbClr val="000000"/>
              </a:solidFill>
              <a:latin typeface="Calibri"/>
              <a:ea typeface="Calibri"/>
              <a:cs typeface="Calibri"/>
              <a:sym typeface="Calibri"/>
            </a:endParaRPr>
          </a:p>
          <a:p>
            <a:pPr marL="1371600" lvl="1" indent="-323850" algn="just"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Indivíduos com gastrenterite: Hidratação oral ou endovenosa e podem necessitar também de tratamento com antibióticos (tetraciclina e cefalosporinas são os medicamentos de escolha). </a:t>
            </a:r>
            <a:endParaRPr sz="1500">
              <a:solidFill>
                <a:srgbClr val="000000"/>
              </a:solidFill>
              <a:latin typeface="Calibri"/>
              <a:ea typeface="Calibri"/>
              <a:cs typeface="Calibri"/>
              <a:sym typeface="Calibri"/>
            </a:endParaRPr>
          </a:p>
          <a:p>
            <a:pPr marL="1371600" lvl="1" indent="-323850" algn="just"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Indíviduos com sepse grave: Uso de β-lactâmicos de amplo espectro em monoterapia</a:t>
            </a:r>
            <a:endParaRPr sz="1500">
              <a:solidFill>
                <a:srgbClr val="000000"/>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75"/>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VIBRIO SPP.: </a:t>
            </a:r>
            <a:r>
              <a:rPr lang="pt-BR" sz="3550" b="0" i="1">
                <a:latin typeface="Calibri"/>
                <a:ea typeface="Calibri"/>
                <a:cs typeface="Calibri"/>
                <a:sym typeface="Calibri"/>
              </a:rPr>
              <a:t>Vibrio vulnificus </a:t>
            </a:r>
            <a:endParaRPr sz="3550" b="0" i="1">
              <a:latin typeface="Calibri"/>
              <a:ea typeface="Calibri"/>
              <a:cs typeface="Calibri"/>
              <a:sym typeface="Calibri"/>
            </a:endParaRPr>
          </a:p>
          <a:p>
            <a:pPr marL="0" lvl="0" indent="0" algn="l" rtl="0">
              <a:spcBef>
                <a:spcPts val="0"/>
              </a:spcBef>
              <a:spcAft>
                <a:spcPts val="0"/>
              </a:spcAft>
              <a:buNone/>
            </a:pPr>
            <a:r>
              <a:rPr lang="pt-BR"/>
              <a:t>Antibióticos</a:t>
            </a:r>
            <a:endParaRPr/>
          </a:p>
        </p:txBody>
      </p:sp>
      <p:sp>
        <p:nvSpPr>
          <p:cNvPr id="553" name="Google Shape;553;p75"/>
          <p:cNvSpPr txBox="1">
            <a:spLocks noGrp="1"/>
          </p:cNvSpPr>
          <p:nvPr>
            <p:ph type="body" idx="1"/>
          </p:nvPr>
        </p:nvSpPr>
        <p:spPr>
          <a:xfrm>
            <a:off x="191275" y="1126475"/>
            <a:ext cx="8820300" cy="38364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rgbClr val="000000"/>
              </a:buClr>
              <a:buSzPts val="1500"/>
              <a:buFont typeface="Calibri"/>
              <a:buChar char="●"/>
            </a:pPr>
            <a:r>
              <a:rPr lang="pt-BR" sz="1500" b="1">
                <a:solidFill>
                  <a:srgbClr val="000000"/>
                </a:solidFill>
                <a:latin typeface="Calibri"/>
                <a:ea typeface="Calibri"/>
                <a:cs typeface="Calibri"/>
                <a:sym typeface="Calibri"/>
              </a:rPr>
              <a:t>CEFALOSPORINAS</a:t>
            </a:r>
            <a:endParaRPr sz="1500" b="1">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a:solidFill>
                  <a:srgbClr val="000000"/>
                </a:solidFill>
                <a:highlight>
                  <a:srgbClr val="FFFFFF"/>
                </a:highlight>
                <a:latin typeface="Calibri"/>
                <a:ea typeface="Calibri"/>
                <a:cs typeface="Calibri"/>
                <a:sym typeface="Calibri"/>
              </a:rPr>
              <a:t>Formam um grupo de </a:t>
            </a:r>
            <a:r>
              <a:rPr lang="pt-BR" sz="1500">
                <a:solidFill>
                  <a:srgbClr val="000000"/>
                </a:solidFill>
                <a:highlight>
                  <a:srgbClr val="FFFFFF"/>
                </a:highlight>
                <a:uFill>
                  <a:noFill/>
                </a:uFill>
                <a:latin typeface="Calibri"/>
                <a:ea typeface="Calibri"/>
                <a:cs typeface="Calibri"/>
                <a:sym typeface="Calibri"/>
                <a:hlinkClick r:id="rId3"/>
              </a:rPr>
              <a:t>antibióticos </a:t>
            </a:r>
            <a:r>
              <a:rPr lang="pt-BR" sz="1500" u="sng">
                <a:solidFill>
                  <a:srgbClr val="000000"/>
                </a:solidFill>
                <a:highlight>
                  <a:srgbClr val="FFFFFF"/>
                </a:highlight>
                <a:latin typeface="Calibri"/>
                <a:ea typeface="Calibri"/>
                <a:cs typeface="Calibri"/>
                <a:sym typeface="Calibri"/>
                <a:hlinkClick r:id="rId3"/>
              </a:rPr>
              <a:t>beta-lactâmicos</a:t>
            </a:r>
            <a:endParaRPr sz="1500" u="sng">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a:solidFill>
                  <a:srgbClr val="000000"/>
                </a:solidFill>
                <a:highlight>
                  <a:srgbClr val="FFFFFF"/>
                </a:highlight>
                <a:latin typeface="Calibri"/>
                <a:ea typeface="Calibri"/>
                <a:cs typeface="Calibri"/>
                <a:sym typeface="Calibri"/>
              </a:rPr>
              <a:t>Interferem na síntese da parede celular de </a:t>
            </a:r>
            <a:r>
              <a:rPr lang="pt-BR" sz="1500">
                <a:solidFill>
                  <a:srgbClr val="000000"/>
                </a:solidFill>
                <a:highlight>
                  <a:srgbClr val="FFFFFF"/>
                </a:highlight>
                <a:uFill>
                  <a:noFill/>
                </a:uFill>
                <a:latin typeface="Calibri"/>
                <a:ea typeface="Calibri"/>
                <a:cs typeface="Calibri"/>
                <a:sym typeface="Calibri"/>
                <a:hlinkClick r:id="rId4"/>
              </a:rPr>
              <a:t>peptidoglicano</a:t>
            </a:r>
            <a:r>
              <a:rPr lang="pt-BR" sz="1500">
                <a:solidFill>
                  <a:srgbClr val="000000"/>
                </a:solidFill>
                <a:highlight>
                  <a:srgbClr val="FFFFFF"/>
                </a:highlight>
                <a:latin typeface="Calibri"/>
                <a:ea typeface="Calibri"/>
                <a:cs typeface="Calibri"/>
                <a:sym typeface="Calibri"/>
              </a:rPr>
              <a:t> via inibição de </a:t>
            </a:r>
            <a:r>
              <a:rPr lang="pt-BR" sz="1500">
                <a:solidFill>
                  <a:srgbClr val="000000"/>
                </a:solidFill>
                <a:highlight>
                  <a:srgbClr val="FFFFFF"/>
                </a:highlight>
                <a:uFill>
                  <a:noFill/>
                </a:uFill>
                <a:latin typeface="Calibri"/>
                <a:ea typeface="Calibri"/>
                <a:cs typeface="Calibri"/>
                <a:sym typeface="Calibri"/>
                <a:hlinkClick r:id="rId5"/>
              </a:rPr>
              <a:t>enzimas</a:t>
            </a:r>
            <a:r>
              <a:rPr lang="pt-BR" sz="1500">
                <a:solidFill>
                  <a:srgbClr val="000000"/>
                </a:solidFill>
                <a:highlight>
                  <a:srgbClr val="FFFFFF"/>
                </a:highlight>
                <a:latin typeface="Calibri"/>
                <a:ea typeface="Calibri"/>
                <a:cs typeface="Calibri"/>
                <a:sym typeface="Calibri"/>
              </a:rPr>
              <a:t> envolvidas no processo de transpeptidação</a:t>
            </a:r>
            <a:r>
              <a:rPr lang="pt-BR" sz="1500" b="1">
                <a:solidFill>
                  <a:srgbClr val="000000"/>
                </a:solidFill>
                <a:latin typeface="Calibri"/>
                <a:ea typeface="Calibri"/>
                <a:cs typeface="Calibri"/>
                <a:sym typeface="Calibri"/>
              </a:rPr>
              <a:t/>
            </a:r>
            <a:br>
              <a:rPr lang="pt-BR" sz="1500" b="1">
                <a:solidFill>
                  <a:srgbClr val="000000"/>
                </a:solidFill>
                <a:latin typeface="Calibri"/>
                <a:ea typeface="Calibri"/>
                <a:cs typeface="Calibri"/>
                <a:sym typeface="Calibri"/>
              </a:rPr>
            </a:br>
            <a:endParaRPr sz="1500" b="1">
              <a:solidFill>
                <a:srgbClr val="000000"/>
              </a:solidFill>
              <a:latin typeface="Calibri"/>
              <a:ea typeface="Calibri"/>
              <a:cs typeface="Calibri"/>
              <a:sym typeface="Calibri"/>
            </a:endParaRPr>
          </a:p>
          <a:p>
            <a:pPr marL="457200" lvl="0" indent="-323850" algn="l" rtl="0">
              <a:spcBef>
                <a:spcPts val="0"/>
              </a:spcBef>
              <a:spcAft>
                <a:spcPts val="0"/>
              </a:spcAft>
              <a:buClr>
                <a:srgbClr val="000000"/>
              </a:buClr>
              <a:buSzPts val="1500"/>
              <a:buFont typeface="Calibri"/>
              <a:buChar char="●"/>
            </a:pPr>
            <a:r>
              <a:rPr lang="pt-BR" sz="1500" b="1">
                <a:solidFill>
                  <a:srgbClr val="000000"/>
                </a:solidFill>
                <a:latin typeface="Calibri"/>
                <a:ea typeface="Calibri"/>
                <a:cs typeface="Calibri"/>
                <a:sym typeface="Calibri"/>
              </a:rPr>
              <a:t>TETRACICLINAS</a:t>
            </a:r>
            <a:endParaRPr sz="1500" b="1">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a:solidFill>
                  <a:srgbClr val="000000"/>
                </a:solidFill>
                <a:highlight>
                  <a:srgbClr val="FFFFFF"/>
                </a:highlight>
                <a:latin typeface="Calibri"/>
                <a:ea typeface="Calibri"/>
                <a:cs typeface="Calibri"/>
                <a:sym typeface="Calibri"/>
              </a:rPr>
              <a:t>Atuam por inibição da síntese de proteína,  que impede a replicação e leva à morte celular</a:t>
            </a:r>
            <a:endParaRPr sz="1500">
              <a:solidFill>
                <a:srgbClr val="000000"/>
              </a:solidFill>
              <a:highlight>
                <a:srgbClr val="FFFFFF"/>
              </a:highlight>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a:solidFill>
                  <a:srgbClr val="000000"/>
                </a:solidFill>
                <a:highlight>
                  <a:srgbClr val="FFFFFF"/>
                </a:highlight>
                <a:latin typeface="Calibri"/>
                <a:ea typeface="Calibri"/>
                <a:cs typeface="Calibri"/>
                <a:sym typeface="Calibri"/>
              </a:rPr>
              <a:t>Bloqueiam o receptor na subunidade 30S que se liga ao </a:t>
            </a:r>
            <a:r>
              <a:rPr lang="pt-BR" sz="1500">
                <a:solidFill>
                  <a:srgbClr val="000000"/>
                </a:solidFill>
                <a:highlight>
                  <a:srgbClr val="FFFFFF"/>
                </a:highlight>
                <a:uFill>
                  <a:noFill/>
                </a:uFill>
                <a:latin typeface="Calibri"/>
                <a:ea typeface="Calibri"/>
                <a:cs typeface="Calibri"/>
                <a:sym typeface="Calibri"/>
                <a:hlinkClick r:id="rId6"/>
              </a:rPr>
              <a:t>t-RNA</a:t>
            </a:r>
            <a:r>
              <a:rPr lang="pt-BR" sz="1500">
                <a:solidFill>
                  <a:srgbClr val="000000"/>
                </a:solidFill>
                <a:highlight>
                  <a:srgbClr val="FFFFFF"/>
                </a:highlight>
                <a:latin typeface="Calibri"/>
                <a:ea typeface="Calibri"/>
                <a:cs typeface="Calibri"/>
                <a:sym typeface="Calibri"/>
              </a:rPr>
              <a:t> durante a tradução gênica</a:t>
            </a:r>
            <a:endParaRPr sz="1500">
              <a:solidFill>
                <a:srgbClr val="000000"/>
              </a:solidFill>
              <a:highlight>
                <a:srgbClr val="FFFFFF"/>
              </a:highlight>
              <a:latin typeface="Calibri"/>
              <a:ea typeface="Calibri"/>
              <a:cs typeface="Calibri"/>
              <a:sym typeface="Calibri"/>
            </a:endParaRPr>
          </a:p>
          <a:p>
            <a:pPr marL="457200" lvl="0" indent="0" algn="l" rtl="0">
              <a:spcBef>
                <a:spcPts val="1600"/>
              </a:spcBef>
              <a:spcAft>
                <a:spcPts val="1600"/>
              </a:spcAft>
              <a:buNone/>
            </a:pPr>
            <a:endParaRPr sz="1500" b="1">
              <a:solidFill>
                <a:srgbClr val="000000"/>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76"/>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VIBRIO SPP.: </a:t>
            </a:r>
            <a:r>
              <a:rPr lang="pt-BR" sz="3550" b="0" i="1"/>
              <a:t>Vibrio vulnificus</a:t>
            </a:r>
            <a:endParaRPr sz="3550" b="0" i="1"/>
          </a:p>
          <a:p>
            <a:pPr marL="0" lvl="0" indent="0" algn="l" rtl="0">
              <a:spcBef>
                <a:spcPts val="0"/>
              </a:spcBef>
              <a:spcAft>
                <a:spcPts val="0"/>
              </a:spcAft>
              <a:buNone/>
            </a:pPr>
            <a:r>
              <a:rPr lang="pt-BR"/>
              <a:t>Fatores de virulência</a:t>
            </a:r>
            <a:endParaRPr/>
          </a:p>
        </p:txBody>
      </p:sp>
      <p:sp>
        <p:nvSpPr>
          <p:cNvPr id="559" name="Google Shape;559;p76"/>
          <p:cNvSpPr txBox="1">
            <a:spLocks noGrp="1"/>
          </p:cNvSpPr>
          <p:nvPr>
            <p:ph type="body" idx="1"/>
          </p:nvPr>
        </p:nvSpPr>
        <p:spPr>
          <a:xfrm>
            <a:off x="0" y="1075500"/>
            <a:ext cx="9071100" cy="3894300"/>
          </a:xfrm>
          <a:prstGeom prst="rect">
            <a:avLst/>
          </a:prstGeom>
        </p:spPr>
        <p:txBody>
          <a:bodyPr spcFirstLastPara="1" wrap="square" lIns="91425" tIns="91425" rIns="91425" bIns="91425" anchor="t" anchorCtr="0">
            <a:noAutofit/>
          </a:bodyPr>
          <a:lstStyle/>
          <a:p>
            <a:pPr marL="457200" lvl="0" indent="-323850" algn="just" rtl="0">
              <a:spcBef>
                <a:spcPts val="0"/>
              </a:spcBef>
              <a:spcAft>
                <a:spcPts val="0"/>
              </a:spcAft>
              <a:buClr>
                <a:schemeClr val="dk1"/>
              </a:buClr>
              <a:buSzPts val="1500"/>
              <a:buFont typeface="Calibri"/>
              <a:buChar char="●"/>
            </a:pPr>
            <a:r>
              <a:rPr lang="pt-BR" sz="1500" b="1">
                <a:solidFill>
                  <a:schemeClr val="dk1"/>
                </a:solidFill>
                <a:latin typeface="Calibri"/>
                <a:ea typeface="Calibri"/>
                <a:cs typeface="Calibri"/>
                <a:sym typeface="Calibri"/>
              </a:rPr>
              <a:t>Principal fator: Cápsula polissacarídica (PSC)</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Estrutura de polímeros que cobre a superfície da bactéria constituída principalmente por polissacarídeos, proteínas e uma grande variedade de carboidratos ricos em aminoaçúcares. </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Proteção da bactéria: resistência à fagocitose pelos macrófagos e à ação bactericida.  </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Todas as cepas virulentas possuem colônias opacas e são encapsuladas, ao passo que aquelas não encapsuladas e translúcidas são avirulentas. </a:t>
            </a:r>
            <a:endParaRPr sz="1500">
              <a:solidFill>
                <a:schemeClr val="dk1"/>
              </a:solidFill>
              <a:latin typeface="Calibri"/>
              <a:ea typeface="Calibri"/>
              <a:cs typeface="Calibri"/>
              <a:sym typeface="Calibri"/>
            </a:endParaRPr>
          </a:p>
          <a:p>
            <a:pPr marL="457200" lvl="0" indent="0" algn="just" rtl="0">
              <a:spcBef>
                <a:spcPts val="0"/>
              </a:spcBef>
              <a:spcAft>
                <a:spcPts val="0"/>
              </a:spcAft>
              <a:buNone/>
            </a:pPr>
            <a:endParaRPr sz="1500">
              <a:solidFill>
                <a:schemeClr val="dk1"/>
              </a:solidFill>
              <a:latin typeface="Calibri"/>
              <a:ea typeface="Calibri"/>
              <a:cs typeface="Calibri"/>
              <a:sym typeface="Calibri"/>
            </a:endParaRPr>
          </a:p>
          <a:p>
            <a:pPr marL="457200" lvl="0" indent="-323850" algn="just" rtl="0">
              <a:spcBef>
                <a:spcPts val="0"/>
              </a:spcBef>
              <a:spcAft>
                <a:spcPts val="0"/>
              </a:spcAft>
              <a:buClr>
                <a:schemeClr val="dk1"/>
              </a:buClr>
              <a:buSzPts val="1500"/>
              <a:buFont typeface="Calibri"/>
              <a:buChar char="●"/>
            </a:pPr>
            <a:r>
              <a:rPr lang="pt-BR" sz="1500" b="1">
                <a:solidFill>
                  <a:schemeClr val="dk1"/>
                </a:solidFill>
                <a:latin typeface="Calibri"/>
                <a:ea typeface="Calibri"/>
                <a:cs typeface="Calibri"/>
                <a:sym typeface="Calibri"/>
              </a:rPr>
              <a:t>Fimbrias ou pili</a:t>
            </a:r>
            <a:endParaRPr sz="1500" b="1">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Estruturas proteicas presentes na sua superfície. </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São curtas, finas e rígidas.</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Servem para a bactéria se aderir firmemente às paredes dos tecidos do hospedeiro.</a:t>
            </a:r>
            <a:endParaRPr sz="1500">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7"/>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pt-BR"/>
              <a:t>VIBRIO SPP.: </a:t>
            </a:r>
            <a:r>
              <a:rPr lang="pt-BR" sz="3550" b="0" i="1"/>
              <a:t>Vibrio vulnificus</a:t>
            </a:r>
            <a:endParaRPr sz="3550" b="0" i="1"/>
          </a:p>
          <a:p>
            <a:pPr marL="0" lvl="0" indent="0" algn="l" rtl="0">
              <a:spcBef>
                <a:spcPts val="0"/>
              </a:spcBef>
              <a:spcAft>
                <a:spcPts val="0"/>
              </a:spcAft>
              <a:buClr>
                <a:schemeClr val="dk1"/>
              </a:buClr>
              <a:buSzPts val="1100"/>
              <a:buFont typeface="Arial"/>
              <a:buNone/>
            </a:pPr>
            <a:r>
              <a:rPr lang="pt-BR"/>
              <a:t>Fatores de virulência</a:t>
            </a:r>
            <a:endParaRPr/>
          </a:p>
        </p:txBody>
      </p:sp>
      <p:sp>
        <p:nvSpPr>
          <p:cNvPr id="565" name="Google Shape;565;p77"/>
          <p:cNvSpPr txBox="1">
            <a:spLocks noGrp="1"/>
          </p:cNvSpPr>
          <p:nvPr>
            <p:ph type="body" idx="1"/>
          </p:nvPr>
        </p:nvSpPr>
        <p:spPr>
          <a:xfrm>
            <a:off x="172950" y="1075500"/>
            <a:ext cx="8798100" cy="3761400"/>
          </a:xfrm>
          <a:prstGeom prst="rect">
            <a:avLst/>
          </a:prstGeom>
        </p:spPr>
        <p:txBody>
          <a:bodyPr spcFirstLastPara="1" wrap="square" lIns="91425" tIns="91425" rIns="91425" bIns="91425" anchor="t" anchorCtr="0">
            <a:noAutofit/>
          </a:bodyPr>
          <a:lstStyle/>
          <a:p>
            <a:pPr marL="457200" lvl="0" indent="-323850" algn="just" rtl="0">
              <a:spcBef>
                <a:spcPts val="0"/>
              </a:spcBef>
              <a:spcAft>
                <a:spcPts val="0"/>
              </a:spcAft>
              <a:buClr>
                <a:schemeClr val="dk1"/>
              </a:buClr>
              <a:buSzPts val="1500"/>
              <a:buFont typeface="Calibri"/>
              <a:buChar char="●"/>
            </a:pPr>
            <a:r>
              <a:rPr lang="pt-BR" sz="1500" b="1">
                <a:solidFill>
                  <a:schemeClr val="dk1"/>
                </a:solidFill>
                <a:latin typeface="Calibri"/>
                <a:ea typeface="Calibri"/>
                <a:cs typeface="Calibri"/>
                <a:sym typeface="Calibri"/>
              </a:rPr>
              <a:t>Produção de uma citotoxina extracelular e de uma série de enzimas hidrolíticas</a:t>
            </a:r>
            <a:r>
              <a:rPr lang="pt-BR" sz="1500">
                <a:solidFill>
                  <a:schemeClr val="dk1"/>
                </a:solidFill>
                <a:latin typeface="Calibri"/>
                <a:ea typeface="Calibri"/>
                <a:cs typeface="Calibri"/>
                <a:sym typeface="Calibri"/>
              </a:rPr>
              <a:t> </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Rápida degradação do tecido muscular durante a infecção. </a:t>
            </a:r>
            <a:endParaRPr sz="1500">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Proteases, fosfolipases, lecitinases e quitinases: auxiliares à sobrevivência do V. vulnificus na água do mar e responsáveis por sua colonização e multiplicação nos tecidos de moluscos bivalves e no homem.</a:t>
            </a:r>
            <a:endParaRPr sz="1500">
              <a:solidFill>
                <a:schemeClr val="dk1"/>
              </a:solidFill>
              <a:latin typeface="Calibri"/>
              <a:ea typeface="Calibri"/>
              <a:cs typeface="Calibri"/>
              <a:sym typeface="Calibri"/>
            </a:endParaRPr>
          </a:p>
          <a:p>
            <a:pPr marL="0" lvl="0" indent="0" algn="just" rtl="0">
              <a:spcBef>
                <a:spcPts val="0"/>
              </a:spcBef>
              <a:spcAft>
                <a:spcPts val="0"/>
              </a:spcAft>
              <a:buNone/>
            </a:pPr>
            <a:endParaRPr sz="1500">
              <a:solidFill>
                <a:schemeClr val="dk1"/>
              </a:solidFill>
              <a:latin typeface="Calibri"/>
              <a:ea typeface="Calibri"/>
              <a:cs typeface="Calibri"/>
              <a:sym typeface="Calibri"/>
            </a:endParaRPr>
          </a:p>
          <a:p>
            <a:pPr marL="457200" lvl="0" indent="-323850" algn="just" rtl="0">
              <a:spcBef>
                <a:spcPts val="0"/>
              </a:spcBef>
              <a:spcAft>
                <a:spcPts val="0"/>
              </a:spcAft>
              <a:buClr>
                <a:schemeClr val="dk1"/>
              </a:buClr>
              <a:buSzPts val="1500"/>
              <a:buFont typeface="Calibri"/>
              <a:buChar char="●"/>
            </a:pPr>
            <a:r>
              <a:rPr lang="pt-BR" sz="1500" b="1">
                <a:solidFill>
                  <a:schemeClr val="dk1"/>
                </a:solidFill>
                <a:latin typeface="Calibri"/>
                <a:ea typeface="Calibri"/>
                <a:cs typeface="Calibri"/>
                <a:sym typeface="Calibri"/>
              </a:rPr>
              <a:t>Aquisição de ferro</a:t>
            </a:r>
            <a:endParaRPr sz="1500" b="1">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highlight>
                  <a:srgbClr val="FFFFFF"/>
                </a:highlight>
                <a:latin typeface="Calibri"/>
                <a:ea typeface="Calibri"/>
                <a:cs typeface="Calibri"/>
                <a:sym typeface="Calibri"/>
              </a:rPr>
              <a:t>Excesso de ferro: Aumento do crescimento do patógeno e diminuição da atividade dos neutrófilos (resposta imune comprometida).</a:t>
            </a:r>
            <a:endParaRPr sz="1500" b="1">
              <a:solidFill>
                <a:schemeClr val="dk1"/>
              </a:solidFill>
              <a:latin typeface="Calibri"/>
              <a:ea typeface="Calibri"/>
              <a:cs typeface="Calibri"/>
              <a:sym typeface="Calibri"/>
            </a:endParaRPr>
          </a:p>
          <a:p>
            <a:pPr marL="914400" lvl="1" indent="-323850" algn="just" rtl="0">
              <a:spcBef>
                <a:spcPts val="0"/>
              </a:spcBef>
              <a:spcAft>
                <a:spcPts val="0"/>
              </a:spcAft>
              <a:buClr>
                <a:schemeClr val="dk1"/>
              </a:buClr>
              <a:buSzPts val="1500"/>
              <a:buFont typeface="Calibri"/>
              <a:buChar char="○"/>
            </a:pPr>
            <a:r>
              <a:rPr lang="pt-BR" sz="1500">
                <a:solidFill>
                  <a:schemeClr val="dk1"/>
                </a:solidFill>
                <a:highlight>
                  <a:srgbClr val="FFFFFF"/>
                </a:highlight>
                <a:latin typeface="Calibri"/>
                <a:ea typeface="Calibri"/>
                <a:cs typeface="Calibri"/>
                <a:sym typeface="Calibri"/>
              </a:rPr>
              <a:t>A fim de eliminar o ferro da transferrina e outros compostos de ligação de ferro, a </a:t>
            </a:r>
            <a:r>
              <a:rPr lang="pt-BR" sz="1500" i="1">
                <a:solidFill>
                  <a:schemeClr val="dk1"/>
                </a:solidFill>
                <a:highlight>
                  <a:srgbClr val="FFFFFF"/>
                </a:highlight>
                <a:latin typeface="Calibri"/>
                <a:ea typeface="Calibri"/>
                <a:cs typeface="Calibri"/>
                <a:sym typeface="Calibri"/>
              </a:rPr>
              <a:t>V. vulnificus</a:t>
            </a:r>
            <a:r>
              <a:rPr lang="pt-BR" sz="1500">
                <a:solidFill>
                  <a:schemeClr val="dk1"/>
                </a:solidFill>
                <a:highlight>
                  <a:srgbClr val="FFFFFF"/>
                </a:highlight>
                <a:latin typeface="Calibri"/>
                <a:ea typeface="Calibri"/>
                <a:cs typeface="Calibri"/>
                <a:sym typeface="Calibri"/>
              </a:rPr>
              <a:t> desenvolveu vários sistemas para aquisição de ferro:</a:t>
            </a:r>
            <a:r>
              <a:rPr lang="pt-BR" sz="1500">
                <a:solidFill>
                  <a:schemeClr val="dk1"/>
                </a:solidFill>
                <a:latin typeface="Calibri"/>
                <a:ea typeface="Calibri"/>
                <a:cs typeface="Calibri"/>
                <a:sym typeface="Calibri"/>
              </a:rPr>
              <a:t> sideróforos de hidroxamato.</a:t>
            </a:r>
            <a:endParaRPr sz="1500">
              <a:solidFill>
                <a:schemeClr val="dk1"/>
              </a:solidFill>
              <a:latin typeface="Calibri"/>
              <a:ea typeface="Calibri"/>
              <a:cs typeface="Calibri"/>
              <a:sym typeface="Calibri"/>
            </a:endParaRPr>
          </a:p>
          <a:p>
            <a:pPr marL="0" lvl="0" indent="0" algn="l" rtl="0">
              <a:spcBef>
                <a:spcPts val="0"/>
              </a:spcBef>
              <a:spcAft>
                <a:spcPts val="1600"/>
              </a:spcAft>
              <a:buNone/>
            </a:pPr>
            <a:endParaRPr sz="1700">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78"/>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pt-BR"/>
              <a:t>Perguntas?</a:t>
            </a:r>
            <a:endParaRPr/>
          </a:p>
        </p:txBody>
      </p:sp>
      <p:pic>
        <p:nvPicPr>
          <p:cNvPr id="571" name="Google Shape;571;p78" descr="Imagem relacionada"/>
          <p:cNvPicPr preferRelativeResize="0"/>
          <p:nvPr/>
        </p:nvPicPr>
        <p:blipFill>
          <a:blip r:embed="rId3">
            <a:alphaModFix/>
          </a:blip>
          <a:stretch>
            <a:fillRect/>
          </a:stretch>
        </p:blipFill>
        <p:spPr>
          <a:xfrm>
            <a:off x="152400" y="1574675"/>
            <a:ext cx="4419601" cy="2276227"/>
          </a:xfrm>
          <a:prstGeom prst="rect">
            <a:avLst/>
          </a:prstGeom>
          <a:noFill/>
          <a:ln>
            <a:noFill/>
          </a:ln>
        </p:spPr>
      </p:pic>
      <p:pic>
        <p:nvPicPr>
          <p:cNvPr id="572" name="Google Shape;572;p78" descr="Imagem relacionada"/>
          <p:cNvPicPr preferRelativeResize="0"/>
          <p:nvPr/>
        </p:nvPicPr>
        <p:blipFill rotWithShape="1">
          <a:blip r:embed="rId4">
            <a:alphaModFix/>
          </a:blip>
          <a:srcRect l="18083" t="12655" r="12472" b="35350"/>
          <a:stretch/>
        </p:blipFill>
        <p:spPr>
          <a:xfrm>
            <a:off x="5208800" y="2310650"/>
            <a:ext cx="3257024" cy="18276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79"/>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Referências bibliográficas</a:t>
            </a:r>
            <a:endParaRPr/>
          </a:p>
        </p:txBody>
      </p:sp>
      <p:sp>
        <p:nvSpPr>
          <p:cNvPr id="578" name="Google Shape;578;p79"/>
          <p:cNvSpPr txBox="1">
            <a:spLocks noGrp="1"/>
          </p:cNvSpPr>
          <p:nvPr>
            <p:ph type="body" idx="1"/>
          </p:nvPr>
        </p:nvSpPr>
        <p:spPr>
          <a:xfrm>
            <a:off x="96500" y="1186950"/>
            <a:ext cx="8907000" cy="383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sz="1200">
                <a:solidFill>
                  <a:srgbClr val="000000"/>
                </a:solidFill>
                <a:highlight>
                  <a:srgbClr val="FFFFFF"/>
                </a:highlight>
                <a:latin typeface="Calibri"/>
                <a:ea typeface="Calibri"/>
                <a:cs typeface="Calibri"/>
                <a:sym typeface="Calibri"/>
              </a:rPr>
              <a:t>AQUINO, Caroline et al. </a:t>
            </a:r>
            <a:r>
              <a:rPr lang="pt-BR" sz="1200" b="1">
                <a:solidFill>
                  <a:srgbClr val="000000"/>
                </a:solidFill>
                <a:highlight>
                  <a:srgbClr val="FFFFFF"/>
                </a:highlight>
                <a:latin typeface="Calibri"/>
                <a:ea typeface="Calibri"/>
                <a:cs typeface="Calibri"/>
                <a:sym typeface="Calibri"/>
              </a:rPr>
              <a:t>Infecção por Vibrio vulnificus em São Paulo, Brasil: relato de caso e revisão de literatura</a:t>
            </a:r>
            <a:r>
              <a:rPr lang="pt-BR" sz="1200">
                <a:solidFill>
                  <a:srgbClr val="000000"/>
                </a:solidFill>
                <a:highlight>
                  <a:srgbClr val="FFFFFF"/>
                </a:highlight>
                <a:latin typeface="Calibri"/>
                <a:ea typeface="Calibri"/>
                <a:cs typeface="Calibri"/>
                <a:sym typeface="Calibri"/>
              </a:rPr>
              <a:t>. Equipe Clínica; Hospital Sírio Libanês; São Paulo, SP, Brasil, 2007. Disponível em: &lt;http://www.scielo.br/scielo.php?pid=S1413-86702007000200029&amp;script=sci_arttext&amp;tlng=pt#figura1&gt;. Acesso em: 17 out. 2018.</a:t>
            </a:r>
            <a:endParaRPr sz="1200">
              <a:solidFill>
                <a:srgbClr val="000000"/>
              </a:solidFill>
              <a:highlight>
                <a:srgbClr val="FFFFFF"/>
              </a:highlight>
              <a:latin typeface="Calibri"/>
              <a:ea typeface="Calibri"/>
              <a:cs typeface="Calibri"/>
              <a:sym typeface="Calibri"/>
            </a:endParaRPr>
          </a:p>
          <a:p>
            <a:pPr marL="0" lvl="0" indent="0" algn="l" rtl="0">
              <a:spcBef>
                <a:spcPts val="1600"/>
              </a:spcBef>
              <a:spcAft>
                <a:spcPts val="0"/>
              </a:spcAft>
              <a:buNone/>
            </a:pPr>
            <a:r>
              <a:rPr lang="pt-BR" sz="1200">
                <a:solidFill>
                  <a:srgbClr val="000000"/>
                </a:solidFill>
                <a:highlight>
                  <a:srgbClr val="FFFFFF"/>
                </a:highlight>
                <a:latin typeface="Calibri"/>
                <a:ea typeface="Calibri"/>
                <a:cs typeface="Calibri"/>
                <a:sym typeface="Calibri"/>
              </a:rPr>
              <a:t>PEREIRA, Christiane Soares et al. </a:t>
            </a:r>
            <a:r>
              <a:rPr lang="pt-BR" sz="1200" b="1">
                <a:solidFill>
                  <a:srgbClr val="000000"/>
                </a:solidFill>
                <a:highlight>
                  <a:srgbClr val="FFFFFF"/>
                </a:highlight>
                <a:latin typeface="Calibri"/>
                <a:ea typeface="Calibri"/>
                <a:cs typeface="Calibri"/>
                <a:sym typeface="Calibri"/>
              </a:rPr>
              <a:t>Vibrio spp. isolados a partir de mexilhões (Perna perna) in natura e pré-cozidos de Estação Experimental de Cultivo, Rio de Janeiro, RJ, Brasil</a:t>
            </a:r>
            <a:r>
              <a:rPr lang="pt-BR" sz="1200">
                <a:solidFill>
                  <a:srgbClr val="000000"/>
                </a:solidFill>
                <a:highlight>
                  <a:srgbClr val="FFFFFF"/>
                </a:highlight>
                <a:latin typeface="Calibri"/>
                <a:ea typeface="Calibri"/>
                <a:cs typeface="Calibri"/>
                <a:sym typeface="Calibri"/>
              </a:rPr>
              <a:t>: VIBRIO VULNIFICUS. Ciênc. Tecnol. Aliment. Campinas: 2007.  Disponível em: &lt;http://www.scielo.br/pdf/cta/v27n2/29.pdf&gt;. Acesso em: 17 out. 2018.</a:t>
            </a:r>
            <a:endParaRPr sz="1200">
              <a:solidFill>
                <a:srgbClr val="000000"/>
              </a:solidFill>
              <a:highlight>
                <a:srgbClr val="FFFFFF"/>
              </a:highlight>
              <a:latin typeface="Calibri"/>
              <a:ea typeface="Calibri"/>
              <a:cs typeface="Calibri"/>
              <a:sym typeface="Calibri"/>
            </a:endParaRPr>
          </a:p>
          <a:p>
            <a:pPr marL="0" lvl="0" indent="0" algn="l" rtl="0">
              <a:spcBef>
                <a:spcPts val="1600"/>
              </a:spcBef>
              <a:spcAft>
                <a:spcPts val="0"/>
              </a:spcAft>
              <a:buNone/>
            </a:pPr>
            <a:r>
              <a:rPr lang="pt-BR" sz="1200">
                <a:solidFill>
                  <a:srgbClr val="000000"/>
                </a:solidFill>
                <a:highlight>
                  <a:srgbClr val="FFFFFF"/>
                </a:highlight>
                <a:latin typeface="Calibri"/>
                <a:ea typeface="Calibri"/>
                <a:cs typeface="Calibri"/>
                <a:sym typeface="Calibri"/>
              </a:rPr>
              <a:t>Secretária de Estado da Saúde de São Paulo. </a:t>
            </a:r>
            <a:r>
              <a:rPr lang="pt-BR" sz="1200" b="1">
                <a:solidFill>
                  <a:srgbClr val="000000"/>
                </a:solidFill>
                <a:highlight>
                  <a:srgbClr val="FFFFFF"/>
                </a:highlight>
                <a:latin typeface="Calibri"/>
                <a:ea typeface="Calibri"/>
                <a:cs typeface="Calibri"/>
                <a:sym typeface="Calibri"/>
              </a:rPr>
              <a:t>MANUAL DAS DOENÇAS TRANSMITIDAS POR ALIMENTOS</a:t>
            </a:r>
            <a:r>
              <a:rPr lang="pt-BR" sz="1200">
                <a:solidFill>
                  <a:srgbClr val="000000"/>
                </a:solidFill>
                <a:highlight>
                  <a:srgbClr val="FFFFFF"/>
                </a:highlight>
                <a:latin typeface="Calibri"/>
                <a:ea typeface="Calibri"/>
                <a:cs typeface="Calibri"/>
                <a:sym typeface="Calibri"/>
              </a:rPr>
              <a:t>: VIBRIO VULNIFICUS, 2014. Disponível em: &lt;http://www.saude.sp.gov.br/resources/cve-centro-de-vigilancia-epidemiologica/areas-de-vigilancia/doencas-transmitidas-por-agua-e-alimentos/doc/bacterias/201420vibrio_vulnificus.pdf&gt;. Acesso em: 17 out. 2018.</a:t>
            </a:r>
            <a:endParaRPr sz="1200">
              <a:solidFill>
                <a:srgbClr val="000000"/>
              </a:solidFill>
              <a:highlight>
                <a:srgbClr val="FFFFFF"/>
              </a:highlight>
              <a:latin typeface="Calibri"/>
              <a:ea typeface="Calibri"/>
              <a:cs typeface="Calibri"/>
              <a:sym typeface="Calibri"/>
            </a:endParaRPr>
          </a:p>
          <a:p>
            <a:pPr marL="0" lvl="0" indent="0" algn="l" rtl="0">
              <a:lnSpc>
                <a:spcPct val="136363"/>
              </a:lnSpc>
              <a:spcBef>
                <a:spcPts val="1600"/>
              </a:spcBef>
              <a:spcAft>
                <a:spcPts val="0"/>
              </a:spcAft>
              <a:buClr>
                <a:schemeClr val="dk1"/>
              </a:buClr>
              <a:buSzPts val="1100"/>
              <a:buFont typeface="Arial"/>
              <a:buNone/>
            </a:pPr>
            <a:r>
              <a:rPr lang="pt-BR" sz="1200">
                <a:solidFill>
                  <a:schemeClr val="dk1"/>
                </a:solidFill>
                <a:highlight>
                  <a:srgbClr val="FFFFFF"/>
                </a:highlight>
                <a:latin typeface="Calibri"/>
                <a:ea typeface="Calibri"/>
                <a:cs typeface="Calibri"/>
                <a:sym typeface="Calibri"/>
              </a:rPr>
              <a:t>Kitaoka M, </a:t>
            </a:r>
            <a:r>
              <a:rPr lang="pt-BR" sz="1100">
                <a:solidFill>
                  <a:schemeClr val="dk1"/>
                </a:solidFill>
                <a:highlight>
                  <a:srgbClr val="FFFFFF"/>
                </a:highlight>
                <a:latin typeface="Calibri"/>
                <a:ea typeface="Calibri"/>
                <a:cs typeface="Calibri"/>
                <a:sym typeface="Calibri"/>
              </a:rPr>
              <a:t>Miyata ST, Unterweger D, Pukatzki S. </a:t>
            </a:r>
            <a:r>
              <a:rPr lang="pt-BR" sz="1200" b="1">
                <a:solidFill>
                  <a:schemeClr val="dk1"/>
                </a:solidFill>
                <a:highlight>
                  <a:srgbClr val="FFFFFF"/>
                </a:highlight>
                <a:latin typeface="Calibri"/>
                <a:ea typeface="Calibri"/>
                <a:cs typeface="Calibri"/>
                <a:sym typeface="Calibri"/>
              </a:rPr>
              <a:t>Antibiotic resistance mechanisms of Vibrio cholerae.</a:t>
            </a:r>
            <a:r>
              <a:rPr lang="pt-BR" sz="1200" b="1">
                <a:solidFill>
                  <a:schemeClr val="dk1"/>
                </a:solidFill>
                <a:highlight>
                  <a:srgbClr val="FFFFFF"/>
                </a:highlight>
                <a:uFill>
                  <a:noFill/>
                </a:uFill>
                <a:latin typeface="Calibri"/>
                <a:ea typeface="Calibri"/>
                <a:cs typeface="Calibri"/>
                <a:sym typeface="Calibri"/>
                <a:hlinkClick r:id="rId3"/>
              </a:rPr>
              <a:t> </a:t>
            </a:r>
            <a:r>
              <a:rPr lang="pt-BR" sz="1200" u="sng">
                <a:solidFill>
                  <a:schemeClr val="hlink"/>
                </a:solidFill>
                <a:highlight>
                  <a:srgbClr val="FFFFFF"/>
                </a:highlight>
                <a:latin typeface="Calibri"/>
                <a:ea typeface="Calibri"/>
                <a:cs typeface="Calibri"/>
                <a:sym typeface="Calibri"/>
                <a:hlinkClick r:id="rId3"/>
              </a:rPr>
              <a:t>J Med Microbiol.</a:t>
            </a:r>
            <a:r>
              <a:rPr lang="pt-BR" sz="1100">
                <a:solidFill>
                  <a:schemeClr val="dk1"/>
                </a:solidFill>
                <a:highlight>
                  <a:srgbClr val="FFFFFF"/>
                </a:highlight>
                <a:latin typeface="Calibri"/>
                <a:ea typeface="Calibri"/>
                <a:cs typeface="Calibri"/>
                <a:sym typeface="Calibri"/>
              </a:rPr>
              <a:t> 2011 Apr;60(Pt 4):397-407.</a:t>
            </a:r>
            <a:endParaRPr sz="1100">
              <a:solidFill>
                <a:schemeClr val="dk1"/>
              </a:solidFill>
              <a:highlight>
                <a:srgbClr val="FFFFFF"/>
              </a:highlight>
              <a:latin typeface="Calibri"/>
              <a:ea typeface="Calibri"/>
              <a:cs typeface="Calibri"/>
              <a:sym typeface="Calibri"/>
            </a:endParaRPr>
          </a:p>
          <a:p>
            <a:pPr marL="0" lvl="0" indent="0" algn="l" rtl="0">
              <a:spcBef>
                <a:spcPts val="600"/>
              </a:spcBef>
              <a:spcAft>
                <a:spcPts val="0"/>
              </a:spcAft>
              <a:buNone/>
            </a:pPr>
            <a:r>
              <a:rPr lang="pt-BR" sz="1200">
                <a:solidFill>
                  <a:schemeClr val="dk1"/>
                </a:solidFill>
                <a:latin typeface="Calibri"/>
                <a:ea typeface="Calibri"/>
                <a:cs typeface="Calibri"/>
                <a:sym typeface="Calibri"/>
              </a:rPr>
              <a:t>SILVEIRA, Débora Rodrigues et al. </a:t>
            </a:r>
            <a:r>
              <a:rPr lang="pt-BR" sz="1200" b="1">
                <a:solidFill>
                  <a:schemeClr val="dk1"/>
                </a:solidFill>
                <a:latin typeface="Calibri"/>
                <a:ea typeface="Calibri"/>
                <a:cs typeface="Calibri"/>
                <a:sym typeface="Calibri"/>
              </a:rPr>
              <a:t>Fatores de patogenicidade de Vibrio spp. de importância em doenças transmitidas por alimentos</a:t>
            </a:r>
            <a:r>
              <a:rPr lang="pt-BR" sz="1200">
                <a:solidFill>
                  <a:schemeClr val="dk1"/>
                </a:solidFill>
                <a:latin typeface="Calibri"/>
                <a:ea typeface="Calibri"/>
                <a:cs typeface="Calibri"/>
                <a:sym typeface="Calibri"/>
              </a:rPr>
              <a:t>.</a:t>
            </a:r>
            <a:r>
              <a:rPr lang="pt-BR" sz="1100" b="1">
                <a:solidFill>
                  <a:schemeClr val="dk1"/>
                </a:solidFill>
                <a:latin typeface="Calibri"/>
                <a:ea typeface="Calibri"/>
                <a:cs typeface="Calibri"/>
                <a:sym typeface="Calibri"/>
              </a:rPr>
              <a:t> </a:t>
            </a:r>
            <a:r>
              <a:rPr lang="pt-BR" sz="1200">
                <a:solidFill>
                  <a:schemeClr val="dk1"/>
                </a:solidFill>
                <a:latin typeface="Calibri"/>
                <a:ea typeface="Calibri"/>
                <a:cs typeface="Calibri"/>
                <a:sym typeface="Calibri"/>
              </a:rPr>
              <a:t>Arq. Inst. Biol.,  São Paulo,  v. 83,  e1252013, 2016. Disponível em &lt;http://www.scielo.br/scielo.php?script=sci_arttext&amp;pid=S1808-16572016000100401&amp;lng=en&amp;nrm=iso&gt;. Acesso em 18 out. 2018.</a:t>
            </a:r>
            <a:endParaRPr sz="1200">
              <a:solidFill>
                <a:srgbClr val="000000"/>
              </a:solidFill>
              <a:highlight>
                <a:srgbClr val="FFFFFF"/>
              </a:highlight>
              <a:latin typeface="Calibri"/>
              <a:ea typeface="Calibri"/>
              <a:cs typeface="Calibri"/>
              <a:sym typeface="Calibri"/>
            </a:endParaRPr>
          </a:p>
          <a:p>
            <a:pPr marL="0" lvl="0" indent="0" algn="l" rtl="0">
              <a:spcBef>
                <a:spcPts val="1600"/>
              </a:spcBef>
              <a:spcAft>
                <a:spcPts val="0"/>
              </a:spcAft>
              <a:buNone/>
            </a:pPr>
            <a:endParaRPr sz="1200">
              <a:solidFill>
                <a:srgbClr val="000000"/>
              </a:solidFill>
              <a:highlight>
                <a:srgbClr val="FFFFFF"/>
              </a:highlight>
              <a:latin typeface="Calibri"/>
              <a:ea typeface="Calibri"/>
              <a:cs typeface="Calibri"/>
              <a:sym typeface="Calibri"/>
            </a:endParaRPr>
          </a:p>
          <a:p>
            <a:pPr marL="0" lvl="0" indent="0" algn="l" rtl="0">
              <a:spcBef>
                <a:spcPts val="1600"/>
              </a:spcBef>
              <a:spcAft>
                <a:spcPts val="1600"/>
              </a:spcAft>
              <a:buNone/>
            </a:pPr>
            <a:endParaRPr sz="1200">
              <a:solidFill>
                <a:srgbClr val="000000"/>
              </a:solidFill>
              <a:highlight>
                <a:srgbClr val="FFFFFF"/>
              </a:highlight>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80"/>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Referências bibliográficas</a:t>
            </a:r>
            <a:endParaRPr/>
          </a:p>
        </p:txBody>
      </p:sp>
      <p:sp>
        <p:nvSpPr>
          <p:cNvPr id="584" name="Google Shape;584;p80"/>
          <p:cNvSpPr txBox="1">
            <a:spLocks noGrp="1"/>
          </p:cNvSpPr>
          <p:nvPr>
            <p:ph type="body" idx="1"/>
          </p:nvPr>
        </p:nvSpPr>
        <p:spPr>
          <a:xfrm>
            <a:off x="96500" y="1186950"/>
            <a:ext cx="8907000" cy="383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pt-BR" sz="1200">
                <a:solidFill>
                  <a:schemeClr val="dk1"/>
                </a:solidFill>
                <a:latin typeface="Calibri"/>
                <a:ea typeface="Calibri"/>
                <a:cs typeface="Calibri"/>
                <a:sym typeface="Calibri"/>
              </a:rPr>
              <a:t>Brasil. Ministério da Saúde. Secretaria de Vigilância em Saúde. Departamento de Vigilância em Saúde Ambiental e Saúde do Trabalhador. </a:t>
            </a:r>
            <a:r>
              <a:rPr lang="pt-BR" sz="1200" b="1">
                <a:solidFill>
                  <a:schemeClr val="dk1"/>
                </a:solidFill>
                <a:latin typeface="Calibri"/>
                <a:ea typeface="Calibri"/>
                <a:cs typeface="Calibri"/>
                <a:sym typeface="Calibri"/>
              </a:rPr>
              <a:t>Orientações técnicas para o monitoramento ambiental do Vibrio cholerae</a:t>
            </a:r>
            <a:r>
              <a:rPr lang="pt-BR" sz="1200">
                <a:solidFill>
                  <a:schemeClr val="dk1"/>
                </a:solidFill>
                <a:latin typeface="Calibri"/>
                <a:ea typeface="Calibri"/>
                <a:cs typeface="Calibri"/>
                <a:sym typeface="Calibri"/>
              </a:rPr>
              <a:t>. Brasília: Ministério da Saúde, 2016.</a:t>
            </a:r>
            <a:endParaRPr sz="1200">
              <a:solidFill>
                <a:schemeClr val="dk1"/>
              </a:solidFill>
              <a:latin typeface="Calibri"/>
              <a:ea typeface="Calibri"/>
              <a:cs typeface="Calibri"/>
              <a:sym typeface="Calibri"/>
            </a:endParaRPr>
          </a:p>
          <a:p>
            <a:pPr marL="0" lvl="0" indent="0" algn="l" rtl="0">
              <a:spcBef>
                <a:spcPts val="1600"/>
              </a:spcBef>
              <a:spcAft>
                <a:spcPts val="1600"/>
              </a:spcAft>
              <a:buNone/>
            </a:pPr>
            <a:r>
              <a:rPr lang="pt-BR" sz="1200">
                <a:solidFill>
                  <a:schemeClr val="dk1"/>
                </a:solidFill>
                <a:latin typeface="Calibri"/>
                <a:ea typeface="Calibri"/>
                <a:cs typeface="Calibri"/>
                <a:sym typeface="Calibri"/>
              </a:rPr>
              <a:t>Morse, Stephen A.; Butel, Janet S.; Brooks, Geo F.  </a:t>
            </a:r>
            <a:r>
              <a:rPr lang="pt-BR" sz="1200" b="1">
                <a:solidFill>
                  <a:schemeClr val="dk1"/>
                </a:solidFill>
                <a:latin typeface="Calibri"/>
                <a:ea typeface="Calibri"/>
                <a:cs typeface="Calibri"/>
                <a:sym typeface="Calibri"/>
              </a:rPr>
              <a:t>Microbiologia Médica de Jawetz, Melnick e Adelberg. </a:t>
            </a:r>
            <a:r>
              <a:rPr lang="pt-BR" sz="1200">
                <a:solidFill>
                  <a:schemeClr val="dk1"/>
                </a:solidFill>
                <a:latin typeface="Calibri"/>
                <a:ea typeface="Calibri"/>
                <a:cs typeface="Calibri"/>
                <a:sym typeface="Calibri"/>
              </a:rPr>
              <a:t>26 Ed. São Paulo, 2014.</a:t>
            </a:r>
            <a:endParaRPr sz="1200">
              <a:solidFill>
                <a:srgbClr val="000000"/>
              </a:solidFill>
              <a:highlight>
                <a:srgbClr val="FFFFFF"/>
              </a:highlight>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ENTEROBACTÉRIAS: INTRODUÇÃO</a:t>
            </a:r>
            <a:endParaRPr/>
          </a:p>
        </p:txBody>
      </p:sp>
      <p:sp>
        <p:nvSpPr>
          <p:cNvPr id="104" name="Google Shape;104;p19"/>
          <p:cNvSpPr txBox="1">
            <a:spLocks noGrp="1"/>
          </p:cNvSpPr>
          <p:nvPr>
            <p:ph type="body" idx="1"/>
          </p:nvPr>
        </p:nvSpPr>
        <p:spPr>
          <a:xfrm>
            <a:off x="257250" y="1114775"/>
            <a:ext cx="8629500" cy="753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Calibri"/>
              <a:buChar char="●"/>
            </a:pPr>
            <a:r>
              <a:rPr lang="pt-BR">
                <a:solidFill>
                  <a:schemeClr val="dk1"/>
                </a:solidFill>
                <a:latin typeface="Calibri"/>
                <a:ea typeface="Calibri"/>
                <a:cs typeface="Calibri"/>
                <a:sym typeface="Calibri"/>
              </a:rPr>
              <a:t>Família de bacilos gram-negativas não esporulantes</a:t>
            </a:r>
            <a:endParaRPr>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pt-BR">
                <a:solidFill>
                  <a:schemeClr val="dk1"/>
                </a:solidFill>
                <a:latin typeface="Calibri"/>
                <a:ea typeface="Calibri"/>
                <a:cs typeface="Calibri"/>
                <a:sym typeface="Calibri"/>
              </a:rPr>
              <a:t>27 gêneros, 102 espécies e 8 grupos indefinidos</a:t>
            </a:r>
            <a:endParaRPr>
              <a:solidFill>
                <a:srgbClr val="000000"/>
              </a:solidFill>
              <a:latin typeface="Calibri"/>
              <a:ea typeface="Calibri"/>
              <a:cs typeface="Calibri"/>
              <a:sym typeface="Calibri"/>
            </a:endParaRPr>
          </a:p>
          <a:p>
            <a:pPr marL="457200" marR="0" lvl="0" indent="0" algn="l" rtl="0">
              <a:lnSpc>
                <a:spcPct val="115000"/>
              </a:lnSpc>
              <a:spcBef>
                <a:spcPts val="1600"/>
              </a:spcBef>
              <a:spcAft>
                <a:spcPts val="0"/>
              </a:spcAft>
              <a:buNone/>
            </a:pPr>
            <a:endParaRPr sz="1800">
              <a:solidFill>
                <a:schemeClr val="dk1"/>
              </a:solidFill>
              <a:latin typeface="Calibri"/>
              <a:ea typeface="Calibri"/>
              <a:cs typeface="Calibri"/>
              <a:sym typeface="Calibri"/>
            </a:endParaRPr>
          </a:p>
          <a:p>
            <a:pPr marL="457200" lvl="0" indent="0" algn="l" rtl="0">
              <a:spcBef>
                <a:spcPts val="1600"/>
              </a:spcBef>
              <a:spcAft>
                <a:spcPts val="1600"/>
              </a:spcAft>
              <a:buNone/>
            </a:pPr>
            <a:endParaRPr>
              <a:solidFill>
                <a:srgbClr val="000000"/>
              </a:solidFill>
              <a:latin typeface="Calibri"/>
              <a:ea typeface="Calibri"/>
              <a:cs typeface="Calibri"/>
              <a:sym typeface="Calibri"/>
            </a:endParaRPr>
          </a:p>
        </p:txBody>
      </p:sp>
      <p:sp>
        <p:nvSpPr>
          <p:cNvPr id="105" name="Google Shape;105;p19"/>
          <p:cNvSpPr txBox="1"/>
          <p:nvPr/>
        </p:nvSpPr>
        <p:spPr>
          <a:xfrm>
            <a:off x="1117998" y="2024725"/>
            <a:ext cx="2971800" cy="3588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000">
                <a:solidFill>
                  <a:srgbClr val="C70278"/>
                </a:solidFill>
                <a:latin typeface="Calibri"/>
                <a:ea typeface="Calibri"/>
                <a:cs typeface="Calibri"/>
                <a:sym typeface="Calibri"/>
              </a:rPr>
              <a:t>Bactérias Gram negativas</a:t>
            </a:r>
            <a:endParaRPr sz="2000">
              <a:solidFill>
                <a:srgbClr val="C70278"/>
              </a:solidFill>
              <a:latin typeface="Calibri"/>
              <a:ea typeface="Calibri"/>
              <a:cs typeface="Calibri"/>
              <a:sym typeface="Calibri"/>
            </a:endParaRPr>
          </a:p>
        </p:txBody>
      </p:sp>
      <p:sp>
        <p:nvSpPr>
          <p:cNvPr id="106" name="Google Shape;106;p19"/>
          <p:cNvSpPr txBox="1"/>
          <p:nvPr/>
        </p:nvSpPr>
        <p:spPr>
          <a:xfrm>
            <a:off x="1101988" y="3022180"/>
            <a:ext cx="1622700" cy="3588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000">
                <a:solidFill>
                  <a:srgbClr val="C70278"/>
                </a:solidFill>
                <a:latin typeface="Calibri"/>
                <a:ea typeface="Calibri"/>
                <a:cs typeface="Calibri"/>
                <a:sym typeface="Calibri"/>
              </a:rPr>
              <a:t>Bacilos</a:t>
            </a:r>
            <a:endParaRPr sz="2000">
              <a:solidFill>
                <a:srgbClr val="C70278"/>
              </a:solidFill>
              <a:latin typeface="Calibri"/>
              <a:ea typeface="Calibri"/>
              <a:cs typeface="Calibri"/>
              <a:sym typeface="Calibri"/>
            </a:endParaRPr>
          </a:p>
        </p:txBody>
      </p:sp>
      <p:sp>
        <p:nvSpPr>
          <p:cNvPr id="107" name="Google Shape;107;p19"/>
          <p:cNvSpPr txBox="1"/>
          <p:nvPr/>
        </p:nvSpPr>
        <p:spPr>
          <a:xfrm>
            <a:off x="3707046" y="3022180"/>
            <a:ext cx="1622700" cy="3588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000">
                <a:solidFill>
                  <a:srgbClr val="C70278"/>
                </a:solidFill>
                <a:latin typeface="Calibri"/>
                <a:ea typeface="Calibri"/>
                <a:cs typeface="Calibri"/>
                <a:sym typeface="Calibri"/>
              </a:rPr>
              <a:t>Cocobacilos</a:t>
            </a:r>
            <a:endParaRPr sz="2000">
              <a:solidFill>
                <a:srgbClr val="C70278"/>
              </a:solidFill>
              <a:latin typeface="Calibri"/>
              <a:ea typeface="Calibri"/>
              <a:cs typeface="Calibri"/>
              <a:sym typeface="Calibri"/>
            </a:endParaRPr>
          </a:p>
        </p:txBody>
      </p:sp>
      <p:sp>
        <p:nvSpPr>
          <p:cNvPr id="108" name="Google Shape;108;p19"/>
          <p:cNvSpPr txBox="1"/>
          <p:nvPr/>
        </p:nvSpPr>
        <p:spPr>
          <a:xfrm>
            <a:off x="6296094" y="3022180"/>
            <a:ext cx="1622700" cy="3588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000">
                <a:solidFill>
                  <a:srgbClr val="C70278"/>
                </a:solidFill>
                <a:latin typeface="Calibri"/>
                <a:ea typeface="Calibri"/>
                <a:cs typeface="Calibri"/>
                <a:sym typeface="Calibri"/>
              </a:rPr>
              <a:t>Cocos</a:t>
            </a:r>
            <a:endParaRPr sz="2000">
              <a:solidFill>
                <a:srgbClr val="C70278"/>
              </a:solidFill>
              <a:latin typeface="Calibri"/>
              <a:ea typeface="Calibri"/>
              <a:cs typeface="Calibri"/>
              <a:sym typeface="Calibri"/>
            </a:endParaRPr>
          </a:p>
        </p:txBody>
      </p:sp>
      <p:cxnSp>
        <p:nvCxnSpPr>
          <p:cNvPr id="109" name="Google Shape;109;p19"/>
          <p:cNvCxnSpPr/>
          <p:nvPr/>
        </p:nvCxnSpPr>
        <p:spPr>
          <a:xfrm>
            <a:off x="4249701" y="2380363"/>
            <a:ext cx="1904400" cy="498600"/>
          </a:xfrm>
          <a:prstGeom prst="straightConnector1">
            <a:avLst/>
          </a:prstGeom>
          <a:noFill/>
          <a:ln w="19050" cap="flat" cmpd="sng">
            <a:solidFill>
              <a:schemeClr val="dk2"/>
            </a:solidFill>
            <a:prstDash val="solid"/>
            <a:round/>
            <a:headEnd type="none" w="med" len="med"/>
            <a:tailEnd type="triangle" w="med" len="med"/>
          </a:ln>
        </p:spPr>
      </p:cxnSp>
      <p:cxnSp>
        <p:nvCxnSpPr>
          <p:cNvPr id="110" name="Google Shape;110;p19"/>
          <p:cNvCxnSpPr/>
          <p:nvPr/>
        </p:nvCxnSpPr>
        <p:spPr>
          <a:xfrm>
            <a:off x="3073368" y="2500701"/>
            <a:ext cx="1137600" cy="404100"/>
          </a:xfrm>
          <a:prstGeom prst="straightConnector1">
            <a:avLst/>
          </a:prstGeom>
          <a:noFill/>
          <a:ln w="19050" cap="flat" cmpd="sng">
            <a:solidFill>
              <a:schemeClr val="dk2"/>
            </a:solidFill>
            <a:prstDash val="solid"/>
            <a:round/>
            <a:headEnd type="none" w="med" len="med"/>
            <a:tailEnd type="triangle" w="med" len="med"/>
          </a:ln>
        </p:spPr>
      </p:cxnSp>
      <p:cxnSp>
        <p:nvCxnSpPr>
          <p:cNvPr id="111" name="Google Shape;111;p19"/>
          <p:cNvCxnSpPr/>
          <p:nvPr/>
        </p:nvCxnSpPr>
        <p:spPr>
          <a:xfrm flipH="1">
            <a:off x="2007306" y="2517253"/>
            <a:ext cx="257400" cy="385200"/>
          </a:xfrm>
          <a:prstGeom prst="straightConnector1">
            <a:avLst/>
          </a:prstGeom>
          <a:noFill/>
          <a:ln w="19050" cap="flat" cmpd="sng">
            <a:solidFill>
              <a:schemeClr val="dk2"/>
            </a:solidFill>
            <a:prstDash val="solid"/>
            <a:round/>
            <a:headEnd type="none" w="med" len="med"/>
            <a:tailEnd type="triangle" w="med" len="med"/>
          </a:ln>
        </p:spPr>
      </p:cxnSp>
      <p:sp>
        <p:nvSpPr>
          <p:cNvPr id="112" name="Google Shape;112;p19"/>
          <p:cNvSpPr txBox="1"/>
          <p:nvPr/>
        </p:nvSpPr>
        <p:spPr>
          <a:xfrm>
            <a:off x="1101988" y="3958584"/>
            <a:ext cx="1622700" cy="3588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000">
                <a:solidFill>
                  <a:srgbClr val="C70278"/>
                </a:solidFill>
                <a:latin typeface="Calibri"/>
                <a:ea typeface="Calibri"/>
                <a:cs typeface="Calibri"/>
                <a:sym typeface="Calibri"/>
              </a:rPr>
              <a:t>Oxidase +</a:t>
            </a:r>
            <a:endParaRPr sz="2000">
              <a:solidFill>
                <a:srgbClr val="C70278"/>
              </a:solidFill>
              <a:latin typeface="Calibri"/>
              <a:ea typeface="Calibri"/>
              <a:cs typeface="Calibri"/>
              <a:sym typeface="Calibri"/>
            </a:endParaRPr>
          </a:p>
        </p:txBody>
      </p:sp>
      <p:sp>
        <p:nvSpPr>
          <p:cNvPr id="113" name="Google Shape;113;p19"/>
          <p:cNvSpPr txBox="1"/>
          <p:nvPr/>
        </p:nvSpPr>
        <p:spPr>
          <a:xfrm>
            <a:off x="3707046" y="3958584"/>
            <a:ext cx="1622700" cy="3588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2000">
                <a:solidFill>
                  <a:srgbClr val="C70278"/>
                </a:solidFill>
                <a:latin typeface="Calibri"/>
                <a:ea typeface="Calibri"/>
                <a:cs typeface="Calibri"/>
                <a:sym typeface="Calibri"/>
              </a:rPr>
              <a:t>Oxidase -</a:t>
            </a:r>
            <a:endParaRPr sz="2000">
              <a:solidFill>
                <a:srgbClr val="C70278"/>
              </a:solidFill>
              <a:latin typeface="Calibri"/>
              <a:ea typeface="Calibri"/>
              <a:cs typeface="Calibri"/>
              <a:sym typeface="Calibri"/>
            </a:endParaRPr>
          </a:p>
        </p:txBody>
      </p:sp>
      <p:cxnSp>
        <p:nvCxnSpPr>
          <p:cNvPr id="114" name="Google Shape;114;p19"/>
          <p:cNvCxnSpPr/>
          <p:nvPr/>
        </p:nvCxnSpPr>
        <p:spPr>
          <a:xfrm>
            <a:off x="2522636" y="3535143"/>
            <a:ext cx="1164000" cy="301200"/>
          </a:xfrm>
          <a:prstGeom prst="straightConnector1">
            <a:avLst/>
          </a:prstGeom>
          <a:noFill/>
          <a:ln w="19050" cap="flat" cmpd="sng">
            <a:solidFill>
              <a:schemeClr val="dk2"/>
            </a:solidFill>
            <a:prstDash val="solid"/>
            <a:round/>
            <a:headEnd type="none" w="med" len="med"/>
            <a:tailEnd type="triangle" w="med" len="med"/>
          </a:ln>
        </p:spPr>
      </p:cxnSp>
      <p:cxnSp>
        <p:nvCxnSpPr>
          <p:cNvPr id="115" name="Google Shape;115;p19"/>
          <p:cNvCxnSpPr/>
          <p:nvPr/>
        </p:nvCxnSpPr>
        <p:spPr>
          <a:xfrm>
            <a:off x="1959901" y="3538283"/>
            <a:ext cx="2400" cy="321300"/>
          </a:xfrm>
          <a:prstGeom prst="straightConnector1">
            <a:avLst/>
          </a:prstGeom>
          <a:noFill/>
          <a:ln w="19050" cap="flat" cmpd="sng">
            <a:solidFill>
              <a:schemeClr val="dk2"/>
            </a:solidFill>
            <a:prstDash val="solid"/>
            <a:round/>
            <a:headEnd type="none" w="med" len="med"/>
            <a:tailEnd type="triangle" w="med" len="med"/>
          </a:ln>
        </p:spPr>
      </p:cxnSp>
      <p:sp>
        <p:nvSpPr>
          <p:cNvPr id="116" name="Google Shape;116;p19"/>
          <p:cNvSpPr/>
          <p:nvPr/>
        </p:nvSpPr>
        <p:spPr>
          <a:xfrm>
            <a:off x="5657003" y="3836339"/>
            <a:ext cx="2385000" cy="1015800"/>
          </a:xfrm>
          <a:prstGeom prst="bracePair">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7" name="Google Shape;117;p19"/>
          <p:cNvCxnSpPr/>
          <p:nvPr/>
        </p:nvCxnSpPr>
        <p:spPr>
          <a:xfrm>
            <a:off x="5407606" y="4136734"/>
            <a:ext cx="249300" cy="2100"/>
          </a:xfrm>
          <a:prstGeom prst="straightConnector1">
            <a:avLst/>
          </a:prstGeom>
          <a:noFill/>
          <a:ln w="19050" cap="flat" cmpd="sng">
            <a:solidFill>
              <a:schemeClr val="dk2"/>
            </a:solidFill>
            <a:prstDash val="solid"/>
            <a:round/>
            <a:headEnd type="none" w="med" len="med"/>
            <a:tailEnd type="triangle" w="med" len="med"/>
          </a:ln>
        </p:spPr>
      </p:cxnSp>
      <p:sp>
        <p:nvSpPr>
          <p:cNvPr id="118" name="Google Shape;118;p19"/>
          <p:cNvSpPr txBox="1"/>
          <p:nvPr/>
        </p:nvSpPr>
        <p:spPr>
          <a:xfrm>
            <a:off x="5965651" y="3836339"/>
            <a:ext cx="1767900" cy="3588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sz="1900">
                <a:solidFill>
                  <a:srgbClr val="C70278"/>
                </a:solidFill>
                <a:latin typeface="Calibri"/>
                <a:ea typeface="Calibri"/>
                <a:cs typeface="Calibri"/>
                <a:sym typeface="Calibri"/>
              </a:rPr>
              <a:t>Enterobactérias</a:t>
            </a:r>
            <a:endParaRPr sz="1900">
              <a:solidFill>
                <a:srgbClr val="C70278"/>
              </a:solidFill>
              <a:latin typeface="Calibri"/>
              <a:ea typeface="Calibri"/>
              <a:cs typeface="Calibri"/>
              <a:sym typeface="Calibri"/>
            </a:endParaRPr>
          </a:p>
        </p:txBody>
      </p:sp>
      <p:sp>
        <p:nvSpPr>
          <p:cNvPr id="119" name="Google Shape;119;p19"/>
          <p:cNvSpPr txBox="1"/>
          <p:nvPr/>
        </p:nvSpPr>
        <p:spPr>
          <a:xfrm>
            <a:off x="5965651" y="4246629"/>
            <a:ext cx="1767900" cy="605700"/>
          </a:xfrm>
          <a:prstGeom prst="rect">
            <a:avLst/>
          </a:prstGeom>
          <a:solidFill>
            <a:srgbClr val="EFEFEF"/>
          </a:solidFill>
          <a:ln w="28575" cap="flat" cmpd="sng">
            <a:solidFill>
              <a:srgbClr val="20A47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pt-BR" sz="1100">
                <a:solidFill>
                  <a:srgbClr val="C70278"/>
                </a:solidFill>
                <a:latin typeface="Calibri"/>
                <a:ea typeface="Calibri"/>
                <a:cs typeface="Calibri"/>
                <a:sym typeface="Calibri"/>
              </a:rPr>
              <a:t>- Lactose +: rápidos e lentos fermentadores de lactose</a:t>
            </a:r>
            <a:endParaRPr sz="1100">
              <a:solidFill>
                <a:srgbClr val="C70278"/>
              </a:solidFill>
              <a:latin typeface="Calibri"/>
              <a:ea typeface="Calibri"/>
              <a:cs typeface="Calibri"/>
              <a:sym typeface="Calibri"/>
            </a:endParaRPr>
          </a:p>
          <a:p>
            <a:pPr marL="0" lvl="0" indent="0" algn="l" rtl="0">
              <a:spcBef>
                <a:spcPts val="0"/>
              </a:spcBef>
              <a:spcAft>
                <a:spcPts val="0"/>
              </a:spcAft>
              <a:buNone/>
            </a:pPr>
            <a:r>
              <a:rPr lang="pt-BR" sz="1100">
                <a:solidFill>
                  <a:srgbClr val="C70278"/>
                </a:solidFill>
                <a:latin typeface="Calibri"/>
                <a:ea typeface="Calibri"/>
                <a:cs typeface="Calibri"/>
                <a:sym typeface="Calibri"/>
              </a:rPr>
              <a:t>- Lactose -</a:t>
            </a:r>
            <a:endParaRPr sz="1100">
              <a:solidFill>
                <a:srgbClr val="C70278"/>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0"/>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ENTEROBACTÉRIAS: INTRODUÇÃO</a:t>
            </a:r>
            <a:endParaRPr/>
          </a:p>
        </p:txBody>
      </p:sp>
      <p:sp>
        <p:nvSpPr>
          <p:cNvPr id="125" name="Google Shape;125;p20"/>
          <p:cNvSpPr txBox="1">
            <a:spLocks noGrp="1"/>
          </p:cNvSpPr>
          <p:nvPr>
            <p:ph type="body" idx="1"/>
          </p:nvPr>
        </p:nvSpPr>
        <p:spPr>
          <a:xfrm>
            <a:off x="257250" y="1114775"/>
            <a:ext cx="8629500" cy="37314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Metabolismo:</a:t>
            </a:r>
            <a:endParaRPr sz="1500">
              <a:solidFill>
                <a:schemeClr val="dk1"/>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Quimiorganotróficos;</a:t>
            </a:r>
            <a:endParaRPr sz="1500">
              <a:solidFill>
                <a:schemeClr val="dk1"/>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Anaeróbios facultativos (sistemas aeróbios e anaeróbios);</a:t>
            </a:r>
            <a:endParaRPr sz="1500">
              <a:solidFill>
                <a:schemeClr val="dk1"/>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Catalase-positivas;</a:t>
            </a:r>
            <a:endParaRPr sz="1500">
              <a:solidFill>
                <a:schemeClr val="dk1"/>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Reduzem nitrato a nitrito;</a:t>
            </a:r>
            <a:endParaRPr sz="1500">
              <a:solidFill>
                <a:schemeClr val="dk1"/>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Oxidase negativas;</a:t>
            </a:r>
            <a:endParaRPr sz="1500">
              <a:solidFill>
                <a:schemeClr val="dk1"/>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Glicose e amônia: fontes de carbono e nitrogênio.</a:t>
            </a:r>
            <a:endParaRPr sz="1500">
              <a:solidFill>
                <a:schemeClr val="dk1"/>
              </a:solidFill>
              <a:latin typeface="Calibri"/>
              <a:ea typeface="Calibri"/>
              <a:cs typeface="Calibri"/>
              <a:sym typeface="Calibri"/>
            </a:endParaRPr>
          </a:p>
          <a:p>
            <a:pPr marL="457200" marR="0" lvl="0" indent="-323850" algn="l" rtl="0">
              <a:lnSpc>
                <a:spcPct val="115000"/>
              </a:lnSpc>
              <a:spcBef>
                <a:spcPts val="0"/>
              </a:spcBef>
              <a:spcAft>
                <a:spcPts val="0"/>
              </a:spcAft>
              <a:buClr>
                <a:srgbClr val="000000"/>
              </a:buClr>
              <a:buSzPts val="1500"/>
              <a:buFont typeface="Calibri"/>
              <a:buChar char="●"/>
            </a:pPr>
            <a:r>
              <a:rPr lang="pt-BR" sz="1500">
                <a:solidFill>
                  <a:schemeClr val="dk1"/>
                </a:solidFill>
                <a:latin typeface="Calibri"/>
                <a:ea typeface="Calibri"/>
                <a:cs typeface="Calibri"/>
                <a:sym typeface="Calibri"/>
              </a:rPr>
              <a:t>Cultivo:</a:t>
            </a:r>
            <a:endParaRPr sz="1500">
              <a:solidFill>
                <a:schemeClr val="dk1"/>
              </a:solidFill>
              <a:latin typeface="Calibri"/>
              <a:ea typeface="Calibri"/>
              <a:cs typeface="Calibri"/>
              <a:sym typeface="Calibri"/>
            </a:endParaRPr>
          </a:p>
          <a:p>
            <a:pPr marL="914400" marR="0" lvl="1" indent="-323850" algn="l" rtl="0">
              <a:lnSpc>
                <a:spcPct val="115000"/>
              </a:lnSpc>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Fáceis de cultivar</a:t>
            </a:r>
            <a:endParaRPr sz="1500">
              <a:solidFill>
                <a:schemeClr val="dk1"/>
              </a:solidFill>
              <a:latin typeface="Calibri"/>
              <a:ea typeface="Calibri"/>
              <a:cs typeface="Calibri"/>
              <a:sym typeface="Calibri"/>
            </a:endParaRPr>
          </a:p>
          <a:p>
            <a:pPr marL="914400" marR="0" lvl="1" indent="-323850" algn="l" rtl="0">
              <a:lnSpc>
                <a:spcPct val="115000"/>
              </a:lnSpc>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Meio básico: caldo de peptona</a:t>
            </a:r>
            <a:endParaRPr sz="1500">
              <a:solidFill>
                <a:schemeClr val="dk1"/>
              </a:solidFill>
              <a:latin typeface="Calibri"/>
              <a:ea typeface="Calibri"/>
              <a:cs typeface="Calibri"/>
              <a:sym typeface="Calibri"/>
            </a:endParaRPr>
          </a:p>
          <a:p>
            <a:pPr marL="914400" marR="0" lvl="1" indent="-323850" algn="l" rtl="0">
              <a:lnSpc>
                <a:spcPct val="115000"/>
              </a:lnSpc>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Meio rico: ágar sangue, ágar chocolate e CLED</a:t>
            </a:r>
            <a:endParaRPr sz="1500">
              <a:solidFill>
                <a:schemeClr val="dk1"/>
              </a:solidFill>
              <a:latin typeface="Calibri"/>
              <a:ea typeface="Calibri"/>
              <a:cs typeface="Calibri"/>
              <a:sym typeface="Calibri"/>
            </a:endParaRPr>
          </a:p>
          <a:p>
            <a:pPr marL="914400" marR="0" lvl="1" indent="-323850" algn="l" rtl="0">
              <a:lnSpc>
                <a:spcPct val="115000"/>
              </a:lnSpc>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Meio seletivo: ágar MacConkey e EMB</a:t>
            </a:r>
            <a:endParaRPr sz="1500">
              <a:solidFill>
                <a:schemeClr val="dk1"/>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Sensíveis a dessecação, a pasteurização, a luz solar e a desinfetantes</a:t>
            </a:r>
            <a:endParaRPr sz="1500">
              <a:solidFill>
                <a:schemeClr val="dk1"/>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Crescem em ampla faixa de temperatura</a:t>
            </a:r>
            <a:endParaRPr sz="15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457200" algn="l" rtl="0">
              <a:spcBef>
                <a:spcPts val="0"/>
              </a:spcBef>
              <a:spcAft>
                <a:spcPts val="0"/>
              </a:spcAft>
              <a:buNone/>
            </a:pPr>
            <a:r>
              <a:rPr lang="pt-BR"/>
              <a:t>ENTEROBACTÉRIAS: INTRODUÇÃO</a:t>
            </a:r>
            <a:endParaRPr/>
          </a:p>
        </p:txBody>
      </p:sp>
      <p:sp>
        <p:nvSpPr>
          <p:cNvPr id="131" name="Google Shape;131;p21"/>
          <p:cNvSpPr txBox="1">
            <a:spLocks noGrp="1"/>
          </p:cNvSpPr>
          <p:nvPr>
            <p:ph type="body" idx="1"/>
          </p:nvPr>
        </p:nvSpPr>
        <p:spPr>
          <a:xfrm>
            <a:off x="257250" y="1190975"/>
            <a:ext cx="6008100" cy="37314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Habita intestinos dos homens e dos animais:</a:t>
            </a:r>
            <a:endParaRPr sz="1500">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Microbiota normal;</a:t>
            </a:r>
            <a:endParaRPr sz="1500">
              <a:solidFill>
                <a:srgbClr val="000000"/>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a:solidFill>
                  <a:srgbClr val="000000"/>
                </a:solidFill>
                <a:latin typeface="Calibri"/>
                <a:ea typeface="Calibri"/>
                <a:cs typeface="Calibri"/>
                <a:sym typeface="Calibri"/>
              </a:rPr>
              <a:t>Agentes de infecção (</a:t>
            </a:r>
            <a:r>
              <a:rPr lang="pt-BR" sz="1500">
                <a:solidFill>
                  <a:schemeClr val="dk1"/>
                </a:solidFill>
                <a:latin typeface="Calibri"/>
                <a:ea typeface="Calibri"/>
                <a:cs typeface="Calibri"/>
                <a:sym typeface="Calibri"/>
              </a:rPr>
              <a:t>Representam 80% das bactérias gram-negativas causadoras de doenças em humanos)</a:t>
            </a:r>
            <a:endParaRPr sz="1500">
              <a:solidFill>
                <a:schemeClr val="dk1"/>
              </a:solidFill>
              <a:latin typeface="Calibri"/>
              <a:ea typeface="Calibri"/>
              <a:cs typeface="Calibri"/>
              <a:sym typeface="Calibri"/>
            </a:endParaRPr>
          </a:p>
          <a:p>
            <a:pPr marL="914400" lvl="1" indent="-323850" algn="l" rtl="0">
              <a:spcBef>
                <a:spcPts val="0"/>
              </a:spcBef>
              <a:spcAft>
                <a:spcPts val="0"/>
              </a:spcAft>
              <a:buClr>
                <a:srgbClr val="000000"/>
              </a:buClr>
              <a:buSzPts val="1500"/>
              <a:buFont typeface="Calibri"/>
              <a:buChar char="○"/>
            </a:pPr>
            <a:r>
              <a:rPr lang="pt-BR" sz="1500">
                <a:solidFill>
                  <a:schemeClr val="dk1"/>
                </a:solidFill>
                <a:latin typeface="Calibri"/>
                <a:ea typeface="Calibri"/>
                <a:cs typeface="Calibri"/>
                <a:sym typeface="Calibri"/>
              </a:rPr>
              <a:t>Presentes também no solo, na água e nos vegetais (ubiquitários)</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Manifestações clínicas:</a:t>
            </a:r>
            <a:endParaRPr sz="1500">
              <a:solidFill>
                <a:schemeClr val="dk1"/>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pt-BR" sz="1500">
                <a:solidFill>
                  <a:schemeClr val="dk1"/>
                </a:solidFill>
                <a:latin typeface="Calibri"/>
                <a:ea typeface="Calibri"/>
                <a:cs typeface="Calibri"/>
                <a:sym typeface="Calibri"/>
              </a:rPr>
              <a:t>Trato gastrointestinal, trato respiratório, septicemias e meningite</a:t>
            </a:r>
            <a:endParaRPr sz="1500">
              <a:solidFill>
                <a:schemeClr val="dk1"/>
              </a:solidFill>
              <a:latin typeface="Calibri"/>
              <a:ea typeface="Calibri"/>
              <a:cs typeface="Calibri"/>
              <a:sym typeface="Calibri"/>
            </a:endParaRPr>
          </a:p>
          <a:p>
            <a:pPr marL="914400" lvl="0" indent="0" algn="l" rtl="0">
              <a:spcBef>
                <a:spcPts val="1600"/>
              </a:spcBef>
              <a:spcAft>
                <a:spcPts val="1600"/>
              </a:spcAft>
              <a:buNone/>
            </a:pPr>
            <a:endParaRPr sz="1500">
              <a:solidFill>
                <a:schemeClr val="dk1"/>
              </a:solidFill>
              <a:latin typeface="Calibri"/>
              <a:ea typeface="Calibri"/>
              <a:cs typeface="Calibri"/>
              <a:sym typeface="Calibri"/>
            </a:endParaRPr>
          </a:p>
        </p:txBody>
      </p:sp>
      <p:pic>
        <p:nvPicPr>
          <p:cNvPr id="132" name="Google Shape;132;p21"/>
          <p:cNvPicPr preferRelativeResize="0"/>
          <p:nvPr/>
        </p:nvPicPr>
        <p:blipFill>
          <a:blip r:embed="rId3">
            <a:alphaModFix/>
          </a:blip>
          <a:stretch>
            <a:fillRect/>
          </a:stretch>
        </p:blipFill>
        <p:spPr>
          <a:xfrm>
            <a:off x="7099750" y="3493325"/>
            <a:ext cx="1302250" cy="1650175"/>
          </a:xfrm>
          <a:prstGeom prst="rect">
            <a:avLst/>
          </a:prstGeom>
          <a:noFill/>
          <a:ln>
            <a:noFill/>
          </a:ln>
        </p:spPr>
      </p:pic>
      <p:pic>
        <p:nvPicPr>
          <p:cNvPr id="133" name="Google Shape;133;p21"/>
          <p:cNvPicPr preferRelativeResize="0"/>
          <p:nvPr/>
        </p:nvPicPr>
        <p:blipFill>
          <a:blip r:embed="rId4">
            <a:alphaModFix/>
          </a:blip>
          <a:stretch>
            <a:fillRect/>
          </a:stretch>
        </p:blipFill>
        <p:spPr>
          <a:xfrm>
            <a:off x="6567575" y="1114775"/>
            <a:ext cx="2055874" cy="20615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5777</Words>
  <Application>Microsoft Macintosh PowerPoint</Application>
  <PresentationFormat>On-screen Show (16:9)</PresentationFormat>
  <Paragraphs>647</Paragraphs>
  <Slides>68</Slides>
  <Notes>68</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68</vt:i4>
      </vt:variant>
    </vt:vector>
  </HeadingPairs>
  <TitlesOfParts>
    <vt:vector size="70" baseType="lpstr">
      <vt:lpstr>Merriweather</vt:lpstr>
      <vt:lpstr>Simple Light</vt:lpstr>
      <vt:lpstr>PowerPoint Presentation</vt:lpstr>
      <vt:lpstr>PowerPoint Presentation</vt:lpstr>
      <vt:lpstr> ENTEROBACTÉRIAS: INTRODUÇÃO</vt:lpstr>
      <vt:lpstr> ENTEROBACTÉRIAS: INTRODUÇÃO</vt:lpstr>
      <vt:lpstr> ENTEROBACTÉRIAS: INTRODUÇÃO</vt:lpstr>
      <vt:lpstr> ENTEROBACTÉRIAS: INTRODUÇÃO</vt:lpstr>
      <vt:lpstr> ENTEROBACTÉRIAS: INTRODUÇÃO</vt:lpstr>
      <vt:lpstr> ENTEROBACTÉRIAS: INTRODUÇÃO</vt:lpstr>
      <vt:lpstr> ENTEROBACTÉRIAS: INTRODUÇÃO</vt:lpstr>
      <vt:lpstr>  ENTEROBACTÉRIAS: PRINCIPAIS GÊNEROS</vt:lpstr>
      <vt:lpstr> ENTEROBACTÉRIAS: Escherichia</vt:lpstr>
      <vt:lpstr> ENTEROBACTÉRIAS: Escherichia</vt:lpstr>
      <vt:lpstr> ENTEROBACTÉRIAS: Escherichia</vt:lpstr>
      <vt:lpstr> ENTEROBACTÉRIAS: Escherichia</vt:lpstr>
      <vt:lpstr> ENTEROBACTÉRIAS: Escherichia</vt:lpstr>
      <vt:lpstr> ENTEROBACTÉRIAS: Escherichia</vt:lpstr>
      <vt:lpstr> ENTEROBACTÉRIAS: Escherichia </vt:lpstr>
      <vt:lpstr> ENTEROBACTÉRIAS: Escherichia </vt:lpstr>
      <vt:lpstr> ENTEROBACTÉRIAS: Escherichia</vt:lpstr>
      <vt:lpstr>Resistência a produção de EBLS</vt:lpstr>
      <vt:lpstr> ENTEROBACTÉRIAS: Escherichia </vt:lpstr>
      <vt:lpstr> ENTEROBACTÉRIAS: Salmonella</vt:lpstr>
      <vt:lpstr> ENTEROBACTÉRIAS: Salmonella</vt:lpstr>
      <vt:lpstr> ENTEROBACTÉRIAS: Salmonella</vt:lpstr>
      <vt:lpstr> ENTEROBACTÉRIAS: Salmonella</vt:lpstr>
      <vt:lpstr> ENTEROBACTÉRIAS: Salmonella</vt:lpstr>
      <vt:lpstr> ENTEROBACTÉRIAS: Salmonella</vt:lpstr>
      <vt:lpstr> ENTEROBACTÉRIAS: Salmonella</vt:lpstr>
      <vt:lpstr> ENTEROBACTÉRIAS: Salmonella</vt:lpstr>
      <vt:lpstr> ENTEROBACTÉRIAS: Salmonella</vt:lpstr>
      <vt:lpstr> ENTEROBACTÉRIAS: Salmonella</vt:lpstr>
      <vt:lpstr> ENTEROBACTÉRIAS: Salmonella</vt:lpstr>
      <vt:lpstr> ENTEROBACTÉRIAS: Shigella</vt:lpstr>
      <vt:lpstr> ENTEROBACTÉRIAS: Shigella</vt:lpstr>
      <vt:lpstr> ENTEROBACTÉRIAS: Shigella</vt:lpstr>
      <vt:lpstr> ENTEROBACTÉRIAS: Shigella</vt:lpstr>
      <vt:lpstr> ENTEROBACTÉRIAS: Shigella</vt:lpstr>
      <vt:lpstr> ENTEROBACTÉRIAS: Shigella</vt:lpstr>
      <vt:lpstr> ENTEROBACTÉRIAS: Shigella</vt:lpstr>
      <vt:lpstr> ENTEROBACTÉRIAS: Klebsiella spp.</vt:lpstr>
      <vt:lpstr> ENTEROBACTÉRIAS: Klebsiella spp.</vt:lpstr>
      <vt:lpstr> ENTEROBACTÉRIAS: Klebsiella spp.</vt:lpstr>
      <vt:lpstr> ENTEROBACTÉRIAS: Klebsiella spp.</vt:lpstr>
      <vt:lpstr> VIBRIOS: INTRODUÇÃO</vt:lpstr>
      <vt:lpstr> VIBRIOS: INTRODUÇÃO</vt:lpstr>
      <vt:lpstr> VIBRIOS: INTRODUÇÃO</vt:lpstr>
      <vt:lpstr> VIBRIOS: INTRODUÇÃO</vt:lpstr>
      <vt:lpstr>Vibrio spp. isolados a partir de mexilhões (Perna perna) in natura e pré-cozidos de Estação Experimental de Cultivo, Rio de Janeiro, RJ, Brasil </vt:lpstr>
      <vt:lpstr>  VÍBRIOS: PRINCIPAIS GÊNEROS</vt:lpstr>
      <vt:lpstr> VIBRIO SPP.: Vibrio cholerae </vt:lpstr>
      <vt:lpstr> VIBRIO SPP.:Vibrio cholerae </vt:lpstr>
      <vt:lpstr> VIBRIO SPP.:Vibrio cholerae </vt:lpstr>
      <vt:lpstr> VIBRIO SPP.:Vibrio cholerae </vt:lpstr>
      <vt:lpstr> VIBRIO SPP.:Vibrio cholerae </vt:lpstr>
      <vt:lpstr>PowerPoint Presentation</vt:lpstr>
      <vt:lpstr> VIBRIO SPP.:Vibrio cholerae </vt:lpstr>
      <vt:lpstr> VIBRIO SPP.:Vibrio cholerae </vt:lpstr>
      <vt:lpstr> VIBRIO SPP.:Vibrio cholerae </vt:lpstr>
      <vt:lpstr> VIBRIO SPP.: Vibrio vulnificus </vt:lpstr>
      <vt:lpstr>VIBRIO SPP.: Vibrio vulnificus Descrição da doença</vt:lpstr>
      <vt:lpstr>VIBRIO SPP.: Vibrio vulnificus Descrição da doença</vt:lpstr>
      <vt:lpstr>VIBRIO SPP.: Vibrio vulnificus Descrição da doença</vt:lpstr>
      <vt:lpstr>VIBRIO SPP.: Vibrio vulnificus  Antibióticos</vt:lpstr>
      <vt:lpstr>VIBRIO SPP.: Vibrio vulnificus Fatores de virulência</vt:lpstr>
      <vt:lpstr>VIBRIO SPP.: Vibrio vulnificus Fatores de virulência</vt:lpstr>
      <vt:lpstr> Perguntas?</vt:lpstr>
      <vt:lpstr> Referências bibliográficas</vt:lpstr>
      <vt:lpstr> Referências bibliográficas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Cristiane  Guzzo</cp:lastModifiedBy>
  <cp:revision>1</cp:revision>
  <dcterms:modified xsi:type="dcterms:W3CDTF">2018-11-01T17:55:29Z</dcterms:modified>
</cp:coreProperties>
</file>