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0" r:id="rId5"/>
    <p:sldId id="272" r:id="rId6"/>
    <p:sldId id="273" r:id="rId7"/>
    <p:sldId id="274" r:id="rId8"/>
    <p:sldId id="262" r:id="rId9"/>
    <p:sldId id="263" r:id="rId10"/>
    <p:sldId id="264" r:id="rId11"/>
    <p:sldId id="266" r:id="rId12"/>
    <p:sldId id="267" r:id="rId13"/>
    <p:sldId id="260" r:id="rId14"/>
    <p:sldId id="261" r:id="rId15"/>
    <p:sldId id="265" r:id="rId16"/>
    <p:sldId id="268" r:id="rId17"/>
    <p:sldId id="269" r:id="rId18"/>
    <p:sldId id="271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1DD-7252-45CB-BFF3-1D8BF059F406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703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1DD-7252-45CB-BFF3-1D8BF059F406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2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1DD-7252-45CB-BFF3-1D8BF059F406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12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1DD-7252-45CB-BFF3-1D8BF059F406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18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1DD-7252-45CB-BFF3-1D8BF059F406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06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1DD-7252-45CB-BFF3-1D8BF059F406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52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1DD-7252-45CB-BFF3-1D8BF059F406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23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1DD-7252-45CB-BFF3-1D8BF059F406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9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1DD-7252-45CB-BFF3-1D8BF059F406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704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1DD-7252-45CB-BFF3-1D8BF059F406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515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1DD-7252-45CB-BFF3-1D8BF059F406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888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341DD-7252-45CB-BFF3-1D8BF059F406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523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9773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“Barroco, neobarroco e outras ruínas”. J. Hansen</a:t>
            </a:r>
            <a:br>
              <a:rPr lang="pt-B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pt-BR" sz="2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Estado da questão</a:t>
            </a:r>
            <a:endParaRPr lang="pt-BR" sz="2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38200" y="1893193"/>
            <a:ext cx="10515600" cy="4494727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 O barroco nunca existiu historicamente no tempo classificado pelo termo</a:t>
            </a:r>
          </a:p>
          <a:p>
            <a:pPr>
              <a:buFontTx/>
              <a:buChar char="-"/>
            </a:pPr>
            <a:r>
              <a:rPr lang="pt-BR" dirty="0" err="1" smtClean="0"/>
              <a:t>Wölfflin</a:t>
            </a:r>
            <a:r>
              <a:rPr lang="pt-BR" dirty="0" smtClean="0"/>
              <a:t>. </a:t>
            </a:r>
            <a:r>
              <a:rPr lang="pt-BR" i="1" dirty="0" smtClean="0"/>
              <a:t>Renascimento e barroco </a:t>
            </a:r>
            <a:r>
              <a:rPr lang="pt-BR" dirty="0" smtClean="0"/>
              <a:t>(1888)</a:t>
            </a:r>
          </a:p>
          <a:p>
            <a:pPr>
              <a:buFontTx/>
              <a:buChar char="-"/>
            </a:pPr>
            <a:r>
              <a:rPr lang="pt-BR" dirty="0" smtClean="0"/>
              <a:t>Conceito romântico de literatura: estilística restrita à elocução psicologicamente subjetivada</a:t>
            </a:r>
          </a:p>
          <a:p>
            <a:pPr>
              <a:buFontTx/>
              <a:buChar char="-"/>
            </a:pPr>
            <a:r>
              <a:rPr lang="pt-BR" dirty="0" smtClean="0"/>
              <a:t>Crítica documental</a:t>
            </a:r>
          </a:p>
          <a:p>
            <a:pPr>
              <a:buFontTx/>
              <a:buChar char="-"/>
            </a:pPr>
            <a:r>
              <a:rPr lang="pt-BR" dirty="0" smtClean="0"/>
              <a:t>Crítica genealógica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2266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>
            <a:normAutofit/>
          </a:bodyPr>
          <a:lstStyle/>
          <a:p>
            <a:r>
              <a:rPr lang="pt-BR" sz="2000" dirty="0">
                <a:solidFill>
                  <a:prstClr val="black"/>
                </a:solidFill>
              </a:rPr>
              <a:t>Hansen, J. “Retórica da agudeza”.  Letras clássicas, n. 4, p. 317-342, 2000</a:t>
            </a:r>
            <a:r>
              <a:rPr lang="pt-BR" sz="2000" dirty="0" smtClean="0">
                <a:solidFill>
                  <a:prstClr val="black"/>
                </a:solidFill>
              </a:rPr>
              <a:t>.</a:t>
            </a:r>
            <a:br>
              <a:rPr lang="pt-BR" sz="2000" dirty="0" smtClean="0">
                <a:solidFill>
                  <a:prstClr val="black"/>
                </a:solidFill>
              </a:rPr>
            </a:br>
            <a:r>
              <a:rPr lang="pt-BR" sz="2000" dirty="0" smtClean="0">
                <a:solidFill>
                  <a:prstClr val="black"/>
                </a:solidFill>
              </a:rPr>
              <a:t>(exemplo e analogia de proporção)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      A </a:t>
            </a:r>
            <a:r>
              <a:rPr lang="pt-BR" dirty="0"/>
              <a:t>poesia da agudeza é, quase sempre, uma expansão do discurso para zonas laterais e inesperadas de significação. Por exemplo, em um dos sonetos de Música do Parnaso, Manuel Botelho de Oliveira trata do amor de </a:t>
            </a:r>
            <a:r>
              <a:rPr lang="pt-BR" dirty="0" err="1"/>
              <a:t>Anarda</a:t>
            </a:r>
            <a:r>
              <a:rPr lang="pt-BR" dirty="0"/>
              <a:t>, sua musa, escrevendo: “A serpe, que adornando várias cores, / com passos mais oblíquos que serenos,/ entre belos jardins, prados amenos,/ </a:t>
            </a:r>
            <a:r>
              <a:rPr lang="pt-BR" dirty="0">
                <a:solidFill>
                  <a:srgbClr val="FF0000"/>
                </a:solidFill>
              </a:rPr>
              <a:t>É maio errante de torcidas flores</a:t>
            </a:r>
            <a:r>
              <a:rPr lang="pt-BR" dirty="0"/>
              <a:t>”. Ele compara “serpe” e “maio”, o réptil com o mês, por meio de </a:t>
            </a:r>
            <a:r>
              <a:rPr lang="pt-BR" dirty="0">
                <a:solidFill>
                  <a:srgbClr val="FF0000"/>
                </a:solidFill>
              </a:rPr>
              <a:t>uma metáfora de proporção pela qual A:B::C:D: </a:t>
            </a:r>
            <a:r>
              <a:rPr lang="pt-BR" dirty="0"/>
              <a:t>serpente está para movimento físico assim como maio está para movimento temporal.</a:t>
            </a:r>
          </a:p>
        </p:txBody>
      </p:sp>
    </p:spTree>
    <p:extLst>
      <p:ext uri="{BB962C8B-B14F-4D97-AF65-F5344CB8AC3E}">
        <p14:creationId xmlns:p14="http://schemas.microsoft.com/office/powerpoint/2010/main" val="701140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054625" cy="425003"/>
          </a:xfrm>
        </p:spPr>
        <p:txBody>
          <a:bodyPr>
            <a:normAutofit fontScale="90000"/>
          </a:bodyPr>
          <a:lstStyle/>
          <a:p>
            <a:r>
              <a:rPr lang="pt-BR" sz="2000" dirty="0">
                <a:solidFill>
                  <a:prstClr val="black"/>
                </a:solidFill>
              </a:rPr>
              <a:t>Hansen, J. “Retórica da agudeza”.  Letras clássicas, n. 4, p. 317-342, 2000.</a:t>
            </a:r>
            <a:br>
              <a:rPr lang="pt-BR" sz="2000" dirty="0">
                <a:solidFill>
                  <a:prstClr val="black"/>
                </a:solidFill>
              </a:rPr>
            </a:br>
            <a:r>
              <a:rPr lang="pt-BR" sz="2000" dirty="0">
                <a:solidFill>
                  <a:prstClr val="black"/>
                </a:solidFill>
              </a:rPr>
              <a:t>(exemplo e analogia de proporção)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25003"/>
            <a:ext cx="12192000" cy="6432997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pt-BR" dirty="0" smtClean="0"/>
              <a:t>Assim</a:t>
            </a:r>
            <a:r>
              <a:rPr lang="pt-BR" dirty="0"/>
              <a:t>, </a:t>
            </a:r>
            <a:r>
              <a:rPr lang="pt-BR" dirty="0">
                <a:solidFill>
                  <a:schemeClr val="accent1"/>
                </a:solidFill>
              </a:rPr>
              <a:t>por </a:t>
            </a:r>
            <a:r>
              <a:rPr lang="pt-BR" b="1" dirty="0">
                <a:solidFill>
                  <a:schemeClr val="accent1"/>
                </a:solidFill>
              </a:rPr>
              <a:t>atribuição,</a:t>
            </a:r>
            <a:r>
              <a:rPr lang="pt-BR" dirty="0">
                <a:solidFill>
                  <a:schemeClr val="accent1"/>
                </a:solidFill>
              </a:rPr>
              <a:t> tem-se a semelhança de duas coisas que participam em uma única forma, chamada “unívoca”; </a:t>
            </a:r>
            <a:endParaRPr lang="pt-BR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             por </a:t>
            </a:r>
            <a:r>
              <a:rPr lang="pt-BR" b="1" dirty="0">
                <a:solidFill>
                  <a:srgbClr val="FF0000"/>
                </a:solidFill>
              </a:rPr>
              <a:t>proporção,</a:t>
            </a:r>
            <a:r>
              <a:rPr lang="pt-BR" dirty="0">
                <a:solidFill>
                  <a:srgbClr val="FF0000"/>
                </a:solidFill>
              </a:rPr>
              <a:t> a semelhança de duas coisas que não têm uma forma comum, mas duas formas proporcionalmente análogas</a:t>
            </a:r>
            <a:r>
              <a:rPr lang="pt-BR" dirty="0"/>
              <a:t>; 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</a:t>
            </a:r>
            <a:r>
              <a:rPr lang="pt-BR" dirty="0" smtClean="0">
                <a:solidFill>
                  <a:srgbClr val="FF0000"/>
                </a:solidFill>
              </a:rPr>
              <a:t>por </a:t>
            </a:r>
            <a:r>
              <a:rPr lang="pt-BR" b="1" dirty="0">
                <a:solidFill>
                  <a:srgbClr val="FF0000"/>
                </a:solidFill>
              </a:rPr>
              <a:t>proporcionalidade</a:t>
            </a:r>
            <a:r>
              <a:rPr lang="pt-BR" dirty="0">
                <a:solidFill>
                  <a:srgbClr val="FF0000"/>
                </a:solidFill>
              </a:rPr>
              <a:t>, tem-se a mesma relação de proporção, 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mas </a:t>
            </a:r>
            <a:r>
              <a:rPr lang="pt-BR" dirty="0">
                <a:solidFill>
                  <a:srgbClr val="FF0000"/>
                </a:solidFill>
              </a:rPr>
              <a:t>operada com </a:t>
            </a:r>
            <a:r>
              <a:rPr lang="pt-BR" u="sng" dirty="0">
                <a:solidFill>
                  <a:srgbClr val="FF0000"/>
                </a:solidFill>
              </a:rPr>
              <a:t>conceitos distantíssimos</a:t>
            </a:r>
            <a:r>
              <a:rPr lang="pt-BR" dirty="0">
                <a:solidFill>
                  <a:srgbClr val="FF0000"/>
                </a:solidFill>
              </a:rPr>
              <a:t>, que são entendidos como </a:t>
            </a:r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alegorias </a:t>
            </a:r>
            <a:r>
              <a:rPr lang="pt-BR" dirty="0">
                <a:solidFill>
                  <a:srgbClr val="FF0000"/>
                </a:solidFill>
              </a:rPr>
              <a:t>ou enigmas que correspondem </a:t>
            </a:r>
            <a:r>
              <a:rPr lang="pt-BR" u="sng" dirty="0">
                <a:solidFill>
                  <a:srgbClr val="FF0000"/>
                </a:solidFill>
              </a:rPr>
              <a:t>às anamorfoses da pintura</a:t>
            </a:r>
            <a:r>
              <a:rPr lang="pt-BR" dirty="0">
                <a:solidFill>
                  <a:srgbClr val="FF0000"/>
                </a:solidFill>
              </a:rPr>
              <a:t>. </a:t>
            </a:r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accent1"/>
                </a:solidFill>
              </a:rPr>
              <a:t>Pela </a:t>
            </a:r>
            <a:r>
              <a:rPr lang="pt-BR" dirty="0">
                <a:solidFill>
                  <a:schemeClr val="accent1"/>
                </a:solidFill>
              </a:rPr>
              <a:t>primeira dessas relações, os poetas aproximam coisas diferentes em essência, mas semelhantes segundo uma propriedade qualquer em comum; por exemplo, o lírio e a neve, segundo a brancura; ou o fogo e o amor, fisicamente impetuoso o primeiro, moralmente o segundo, com transferência de espécie a espécie: fala-se do amor como “fogo do peito”, do lírio como “neve do prado”, da neve como “lírio do inverno”. </a:t>
            </a:r>
            <a:r>
              <a:rPr lang="pt-BR" dirty="0">
                <a:solidFill>
                  <a:srgbClr val="FF0000"/>
                </a:solidFill>
              </a:rPr>
              <a:t>São as segundas e as terceiras, porém, as metáforas de </a:t>
            </a:r>
            <a:r>
              <a:rPr lang="pt-BR" dirty="0" err="1">
                <a:solidFill>
                  <a:srgbClr val="FF0000"/>
                </a:solidFill>
              </a:rPr>
              <a:t>proproção</a:t>
            </a:r>
            <a:r>
              <a:rPr lang="pt-BR" dirty="0">
                <a:solidFill>
                  <a:srgbClr val="FF0000"/>
                </a:solidFill>
              </a:rPr>
              <a:t> e de proporcionalidade, que exigem maior engenhosidade, pois aproximam duas coisas diversas, dando mais prazer ao destinatário quando este é apto para entender as operações artificiosas que condensam em um sentido duas coisas até então distantíssimas. </a:t>
            </a:r>
            <a:r>
              <a:rPr lang="pt-BR" dirty="0"/>
              <a:t>Na Bahia do final do XVII, segundo o franciscano Frei António </a:t>
            </a:r>
            <a:r>
              <a:rPr lang="pt-BR" dirty="0" smtClean="0"/>
              <a:t>do Rosário</a:t>
            </a:r>
            <a:r>
              <a:rPr lang="pt-BR" dirty="0"/>
              <a:t>, em um sermão em que pregou a doçura do amor de Cristo em forma de metáforas de vinte e cinco frutas tropicais, o ananás e a expressão latina Anna </a:t>
            </a:r>
            <a:r>
              <a:rPr lang="pt-BR" dirty="0" err="1"/>
              <a:t>nascitur</a:t>
            </a:r>
            <a:r>
              <a:rPr lang="pt-BR" dirty="0"/>
              <a:t> se relacionam por proporcionalidade; em Gregório de Matos, tempo e cavalo, no poema que referi, relacionam-se por proporção, por meio da metonímia trota – “o tempo trota a toda ligeireza/ e imprime em toda flor sua pisada”. Entre as metáforas, o poeta engenhoso prefere a metáfora de proporção, pela qual “o copo é o escudo de Baco”, assim como “o escudo é o copo de Marte”, como se pode ler na Poética. A metáfora de proporção evidencia a “erudição de coisas distantíssimas”, como prescreve </a:t>
            </a:r>
            <a:r>
              <a:rPr lang="pt-BR" dirty="0" smtClean="0"/>
              <a:t>Tesauro (p.330)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8594" y="1291644"/>
            <a:ext cx="4686030" cy="225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25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0486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Estacao</a:t>
            </a:r>
            <a:r>
              <a:rPr lang="pt-BR" dirty="0" smtClean="0"/>
              <a:t> sé. Metro de São Paulo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9878" y="952500"/>
            <a:ext cx="7832244" cy="548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674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95458"/>
          </a:xfrm>
        </p:spPr>
        <p:txBody>
          <a:bodyPr>
            <a:noAutofit/>
          </a:bodyPr>
          <a:lstStyle/>
          <a:p>
            <a:r>
              <a:rPr lang="pt-BR" sz="4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“Barroco, neobarroco e outras ruínas”. J. Hansen</a:t>
            </a:r>
            <a:br>
              <a:rPr lang="pt-BR" sz="40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pt-BR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Letrados e autoria / Tempo, história e metafisica / Teologia, política e poder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17430"/>
            <a:ext cx="12192000" cy="584056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sz="2000" b="1" u="sng" dirty="0" smtClean="0"/>
              <a:t>O letrado colonial</a:t>
            </a:r>
            <a:r>
              <a:rPr lang="pt-BR" sz="2000" b="1" dirty="0" smtClean="0"/>
              <a:t>  </a:t>
            </a:r>
            <a:r>
              <a:rPr lang="pt-BR" sz="2000" dirty="0" smtClean="0"/>
              <a:t>-não é ainda uma figura social justificadora de um imaginário social associado a ela (p. 194)</a:t>
            </a:r>
          </a:p>
          <a:p>
            <a:pPr marL="0" indent="0">
              <a:buNone/>
            </a:pPr>
            <a:r>
              <a:rPr lang="pt-BR" sz="2000" dirty="0" smtClean="0"/>
              <a:t>                                       - (...) quem escreve é designado por categorias profissionais (Ouvidor Geral; Juiz de Fora, Desembargador; Vigário; Coronel da Milícia, Provedor dos </a:t>
            </a:r>
            <a:r>
              <a:rPr lang="pt-BR" sz="2000" dirty="0" err="1" smtClean="0"/>
              <a:t>Almazéns</a:t>
            </a:r>
            <a:r>
              <a:rPr lang="pt-BR" sz="2000" dirty="0" smtClean="0"/>
              <a:t>, etc. ) (p.194)</a:t>
            </a:r>
          </a:p>
          <a:p>
            <a:pPr marL="0" indent="0">
              <a:buNone/>
            </a:pPr>
            <a:r>
              <a:rPr lang="pt-BR" sz="2000" dirty="0" smtClean="0"/>
              <a:t>                                       - (na sociedade colonial) a pessoa e sua posição se definem por pertencerem a um grupo, a uma ordem ou um estamento (p. 194) </a:t>
            </a:r>
            <a:r>
              <a:rPr lang="pt-BR" sz="2000" dirty="0" err="1" smtClean="0"/>
              <a:t>Ex</a:t>
            </a:r>
            <a:r>
              <a:rPr lang="pt-BR" sz="2000" dirty="0" smtClean="0"/>
              <a:t>: Vieira</a:t>
            </a:r>
          </a:p>
          <a:p>
            <a:pPr marL="0" indent="0">
              <a:buNone/>
            </a:pPr>
            <a:r>
              <a:rPr lang="pt-BR" sz="2000" dirty="0" smtClean="0"/>
              <a:t>                                        - Vieira como </a:t>
            </a:r>
            <a:r>
              <a:rPr lang="pt-BR" sz="2000" i="1" dirty="0" err="1" smtClean="0"/>
              <a:t>autoritas</a:t>
            </a:r>
            <a:r>
              <a:rPr lang="pt-BR" sz="2000" dirty="0" smtClean="0"/>
              <a:t>; modelo da excelência de um desempenho emulado por outros oradores sacros (p. 196)</a:t>
            </a:r>
          </a:p>
          <a:p>
            <a:pPr marL="0" indent="0">
              <a:buNone/>
            </a:pPr>
            <a:endParaRPr lang="pt-BR" sz="2000" dirty="0" smtClean="0"/>
          </a:p>
          <a:p>
            <a:pPr>
              <a:buFontTx/>
              <a:buChar char="-"/>
            </a:pPr>
            <a:r>
              <a:rPr lang="pt-BR" sz="2000" b="1" u="sng" dirty="0" smtClean="0"/>
              <a:t>Historia</a:t>
            </a:r>
            <a:r>
              <a:rPr lang="pt-BR" sz="2000" dirty="0" smtClean="0"/>
              <a:t>: concebida providencialmente (p.198) orientado por um plano divino (previsível). / </a:t>
            </a:r>
            <a:r>
              <a:rPr lang="pt-BR" sz="2000" i="1" dirty="0" smtClean="0"/>
              <a:t>Historia do futuro </a:t>
            </a:r>
            <a:r>
              <a:rPr lang="pt-BR" sz="2000" dirty="0" smtClean="0"/>
              <a:t>de Vieira </a:t>
            </a:r>
          </a:p>
          <a:p>
            <a:pPr>
              <a:buFontTx/>
              <a:buChar char="-"/>
            </a:pPr>
            <a:r>
              <a:rPr lang="pt-BR" sz="2000" b="1" u="sng" dirty="0" smtClean="0"/>
              <a:t>Signo</a:t>
            </a:r>
            <a:r>
              <a:rPr lang="pt-BR" sz="2000" dirty="0" smtClean="0"/>
              <a:t>: - não distingue “conceito” de “imagem” (p. 199)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- as imagens são reguladas ou controladas em regimes analógicos de adequações verossímeis e decorosas (p.199)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- Deus, Causa Primeira e Final da natureza e da história, ilumina o juízo dos autores no ato da invenção (p.199)</a:t>
            </a:r>
          </a:p>
          <a:p>
            <a:pPr marL="0" indent="0">
              <a:buNone/>
            </a:pPr>
            <a:r>
              <a:rPr lang="pt-BR" sz="2000" dirty="0" smtClean="0"/>
              <a:t>-  </a:t>
            </a:r>
            <a:r>
              <a:rPr lang="pt-BR" sz="2000" b="1" u="sng" dirty="0" err="1" smtClean="0"/>
              <a:t>Metafora</a:t>
            </a:r>
            <a:r>
              <a:rPr lang="pt-BR" sz="2000" b="1" u="sng" dirty="0" smtClean="0"/>
              <a:t> do corpo como modelo do corpo político</a:t>
            </a:r>
            <a:r>
              <a:rPr lang="pt-BR" sz="2000" dirty="0" smtClean="0"/>
              <a:t>: Os juristas </a:t>
            </a:r>
            <a:r>
              <a:rPr lang="pt-BR" sz="2000" dirty="0" err="1" smtClean="0"/>
              <a:t>contrarreformados</a:t>
            </a:r>
            <a:r>
              <a:rPr lang="pt-BR" sz="2000" dirty="0" smtClean="0"/>
              <a:t> juntaram à </a:t>
            </a:r>
            <a:r>
              <a:rPr lang="pt-BR" sz="2000" dirty="0" err="1" smtClean="0"/>
              <a:t>nocao</a:t>
            </a:r>
            <a:r>
              <a:rPr lang="pt-BR" sz="2000" dirty="0" smtClean="0"/>
              <a:t> de republica a de </a:t>
            </a:r>
            <a:r>
              <a:rPr lang="pt-BR" sz="2000" i="1" dirty="0" smtClean="0"/>
              <a:t>corpus </a:t>
            </a:r>
            <a:r>
              <a:rPr lang="pt-BR" sz="2000" i="1" dirty="0" err="1" smtClean="0"/>
              <a:t>mysticum</a:t>
            </a:r>
            <a:r>
              <a:rPr lang="pt-BR" sz="2000" dirty="0" smtClean="0"/>
              <a:t>, fundando com ambas a de corpo político (p. 201)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51900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927279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4472C4">
                    <a:lumMod val="60000"/>
                    <a:lumOff val="40000"/>
                  </a:srgbClr>
                </a:solidFill>
              </a:rPr>
              <a:t>“Barroco, neobarroco e outras ruínas”. J. Hansen</a:t>
            </a:r>
            <a:br>
              <a:rPr lang="pt-BR" sz="4000" dirty="0">
                <a:solidFill>
                  <a:srgbClr val="4472C4">
                    <a:lumMod val="60000"/>
                    <a:lumOff val="40000"/>
                  </a:srgbClr>
                </a:solidFill>
              </a:rPr>
            </a:br>
            <a:r>
              <a:rPr lang="pt-BR" sz="2000" dirty="0" smtClean="0">
                <a:solidFill>
                  <a:srgbClr val="4472C4">
                    <a:lumMod val="60000"/>
                    <a:lumOff val="40000"/>
                  </a:srgbClr>
                </a:solidFill>
              </a:rPr>
              <a:t>Luz divina, engenho e agudeza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7577" y="927279"/>
            <a:ext cx="11719775" cy="5930721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pt-BR" dirty="0" smtClean="0"/>
              <a:t>Intelecto, sapiência e ciência concorrem no </a:t>
            </a:r>
            <a:r>
              <a:rPr lang="pt-BR" dirty="0" smtClean="0">
                <a:solidFill>
                  <a:srgbClr val="FF0000"/>
                </a:solidFill>
              </a:rPr>
              <a:t>engenho natural dos autores das letras </a:t>
            </a:r>
            <a:r>
              <a:rPr lang="pt-BR" dirty="0" smtClean="0"/>
              <a:t>(p.202)</a:t>
            </a:r>
          </a:p>
          <a:p>
            <a:pPr>
              <a:buFontTx/>
              <a:buChar char="-"/>
            </a:pPr>
            <a:r>
              <a:rPr lang="pt-BR" dirty="0" smtClean="0"/>
              <a:t>(considerar) a intima </a:t>
            </a:r>
            <a:r>
              <a:rPr lang="pt-BR" dirty="0" smtClean="0">
                <a:solidFill>
                  <a:srgbClr val="FF0000"/>
                </a:solidFill>
              </a:rPr>
              <a:t>fusão de teologia e politica das representações </a:t>
            </a:r>
          </a:p>
          <a:p>
            <a:pPr>
              <a:buFontTx/>
              <a:buChar char="-"/>
            </a:pPr>
            <a:r>
              <a:rPr lang="pt-BR" dirty="0" smtClean="0"/>
              <a:t>(...) a </a:t>
            </a:r>
            <a:r>
              <a:rPr lang="pt-BR" dirty="0" smtClean="0">
                <a:solidFill>
                  <a:srgbClr val="FF0000"/>
                </a:solidFill>
              </a:rPr>
              <a:t>imaginação</a:t>
            </a:r>
            <a:r>
              <a:rPr lang="pt-BR" dirty="0" smtClean="0"/>
              <a:t> inventa as imagens dos objetos ausentes operando sobre os </a:t>
            </a:r>
            <a:r>
              <a:rPr lang="pt-BR" dirty="0" smtClean="0">
                <a:solidFill>
                  <a:srgbClr val="FF0000"/>
                </a:solidFill>
              </a:rPr>
              <a:t>fantasmas da mente iluminada da </a:t>
            </a:r>
            <a:r>
              <a:rPr lang="pt-BR" b="1" dirty="0" smtClean="0">
                <a:solidFill>
                  <a:srgbClr val="FF0000"/>
                </a:solidFill>
              </a:rPr>
              <a:t>Luz</a:t>
            </a:r>
            <a:r>
              <a:rPr lang="pt-BR" dirty="0" smtClean="0"/>
              <a:t>. Para isso, ela seleciona as tópicas, os tropos e as figuras adequados ao gênero da obra em uma </a:t>
            </a:r>
            <a:r>
              <a:rPr lang="pt-BR" dirty="0" smtClean="0">
                <a:solidFill>
                  <a:srgbClr val="FF0000"/>
                </a:solidFill>
              </a:rPr>
              <a:t>memoria de usos autorizados.</a:t>
            </a:r>
          </a:p>
          <a:p>
            <a:pPr>
              <a:buFontTx/>
              <a:buChar char="-"/>
            </a:pPr>
            <a:r>
              <a:rPr lang="pt-BR" dirty="0" smtClean="0"/>
              <a:t>O </a:t>
            </a:r>
            <a:r>
              <a:rPr lang="pt-BR" i="1" dirty="0" smtClean="0"/>
              <a:t>ornato dialético</a:t>
            </a:r>
            <a:r>
              <a:rPr lang="pt-BR" dirty="0" smtClean="0"/>
              <a:t>, </a:t>
            </a:r>
            <a:r>
              <a:rPr lang="pt-BR" i="1" dirty="0" smtClean="0"/>
              <a:t>silogismo retórico </a:t>
            </a:r>
            <a:r>
              <a:rPr lang="pt-BR" dirty="0" smtClean="0"/>
              <a:t>e </a:t>
            </a:r>
            <a:r>
              <a:rPr lang="pt-BR" i="1" dirty="0" err="1" smtClean="0"/>
              <a:t>entimema</a:t>
            </a:r>
            <a:r>
              <a:rPr lang="pt-BR" dirty="0" smtClean="0"/>
              <a:t>, </a:t>
            </a:r>
            <a:r>
              <a:rPr lang="pt-BR" i="1" dirty="0" smtClean="0"/>
              <a:t>conceito engenhoso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FF0000"/>
                </a:solidFill>
              </a:rPr>
              <a:t>a agudeza </a:t>
            </a:r>
            <a:r>
              <a:rPr lang="pt-BR" dirty="0" smtClean="0"/>
              <a:t>(...) é uma </a:t>
            </a:r>
            <a:r>
              <a:rPr lang="pt-BR" dirty="0" smtClean="0">
                <a:solidFill>
                  <a:srgbClr val="FF0000"/>
                </a:solidFill>
              </a:rPr>
              <a:t>iluminação do engenho que estabelece a relação inesperada de dois conceitos </a:t>
            </a:r>
            <a:r>
              <a:rPr lang="pt-BR" dirty="0" smtClean="0"/>
              <a:t>(p. 202)</a:t>
            </a:r>
          </a:p>
          <a:p>
            <a:pPr>
              <a:buFontTx/>
              <a:buChar char="-"/>
            </a:pPr>
            <a:r>
              <a:rPr lang="pt-BR" dirty="0" smtClean="0"/>
              <a:t>Os efeitos da Luz, como aspectos inteligíveis dos objetos, fazem com que </a:t>
            </a:r>
            <a:r>
              <a:rPr lang="pt-BR" dirty="0" smtClean="0">
                <a:solidFill>
                  <a:srgbClr val="FF0000"/>
                </a:solidFill>
              </a:rPr>
              <a:t>o destinatário</a:t>
            </a:r>
            <a:r>
              <a:rPr lang="pt-BR" dirty="0" smtClean="0"/>
              <a:t> deduza, no estilo das obras, o ato iluminado da abstração aplicada (p.204)</a:t>
            </a:r>
          </a:p>
          <a:p>
            <a:pPr>
              <a:buFontTx/>
              <a:buChar char="-"/>
            </a:pPr>
            <a:r>
              <a:rPr lang="pt-BR" dirty="0" smtClean="0"/>
              <a:t>(demonstra) o principio da continuidade do Universo como </a:t>
            </a:r>
            <a:r>
              <a:rPr lang="pt-BR" dirty="0" smtClean="0">
                <a:solidFill>
                  <a:srgbClr val="FF0000"/>
                </a:solidFill>
              </a:rPr>
              <a:t>correspondência analógica </a:t>
            </a:r>
            <a:r>
              <a:rPr lang="pt-BR" dirty="0" smtClean="0"/>
              <a:t>dos seres conhecidos nas imagens (p.204).</a:t>
            </a:r>
          </a:p>
          <a:p>
            <a:pPr>
              <a:buFontTx/>
              <a:buChar char="-"/>
            </a:pPr>
            <a:r>
              <a:rPr lang="pt-BR" dirty="0" smtClean="0"/>
              <a:t>A </a:t>
            </a:r>
            <a:r>
              <a:rPr lang="pt-BR" dirty="0" err="1" smtClean="0"/>
              <a:t>representacao</a:t>
            </a:r>
            <a:r>
              <a:rPr lang="pt-BR" dirty="0" smtClean="0"/>
              <a:t> é um </a:t>
            </a:r>
            <a:r>
              <a:rPr lang="pt-BR" dirty="0" smtClean="0">
                <a:solidFill>
                  <a:srgbClr val="FF0000"/>
                </a:solidFill>
              </a:rPr>
              <a:t>dispositivo de produção de presença</a:t>
            </a:r>
            <a:r>
              <a:rPr lang="pt-BR" dirty="0" smtClean="0"/>
              <a:t>, ou seja, um </a:t>
            </a:r>
            <a:r>
              <a:rPr lang="pt-BR" dirty="0" smtClean="0">
                <a:solidFill>
                  <a:srgbClr val="FF0000"/>
                </a:solidFill>
              </a:rPr>
              <a:t>dispositivo teológico-politico de produção da </a:t>
            </a:r>
            <a:r>
              <a:rPr lang="pt-BR" dirty="0" err="1" smtClean="0">
                <a:solidFill>
                  <a:srgbClr val="FF0000"/>
                </a:solidFill>
              </a:rPr>
              <a:t>Presenca</a:t>
            </a:r>
            <a:r>
              <a:rPr lang="pt-BR" dirty="0" smtClean="0">
                <a:solidFill>
                  <a:srgbClr val="FF0000"/>
                </a:solidFill>
              </a:rPr>
              <a:t> divina</a:t>
            </a:r>
            <a:r>
              <a:rPr lang="pt-BR" dirty="0" smtClean="0"/>
              <a:t> nas instituições coloniais. 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8114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0"/>
            <a:ext cx="11874320" cy="656823"/>
          </a:xfrm>
        </p:spPr>
        <p:txBody>
          <a:bodyPr>
            <a:normAutofit fontScale="90000"/>
          </a:bodyPr>
          <a:lstStyle/>
          <a:p>
            <a:r>
              <a:rPr lang="pt-BR" sz="3600" dirty="0">
                <a:solidFill>
                  <a:srgbClr val="4472C4">
                    <a:lumMod val="60000"/>
                    <a:lumOff val="40000"/>
                  </a:srgbClr>
                </a:solidFill>
              </a:rPr>
              <a:t>“Barroco, neobarroco e outras ruínas”. J. Hansen</a:t>
            </a:r>
            <a:br>
              <a:rPr lang="pt-BR" sz="3600" dirty="0">
                <a:solidFill>
                  <a:srgbClr val="4472C4">
                    <a:lumMod val="60000"/>
                    <a:lumOff val="40000"/>
                  </a:srgbClr>
                </a:solidFill>
              </a:rPr>
            </a:br>
            <a:r>
              <a:rPr lang="pt-BR" sz="1800" dirty="0">
                <a:solidFill>
                  <a:srgbClr val="4472C4">
                    <a:lumMod val="60000"/>
                    <a:lumOff val="40000"/>
                  </a:srgbClr>
                </a:solidFill>
              </a:rPr>
              <a:t>Luz divina, engenho e </a:t>
            </a:r>
            <a:r>
              <a:rPr lang="pt-BR" sz="1800" dirty="0" smtClean="0">
                <a:solidFill>
                  <a:srgbClr val="4472C4">
                    <a:lumMod val="60000"/>
                    <a:lumOff val="40000"/>
                  </a:srgbClr>
                </a:solidFill>
              </a:rPr>
              <a:t>agudeza / </a:t>
            </a:r>
            <a:r>
              <a:rPr lang="pt-BR" sz="1800" dirty="0" err="1" smtClean="0">
                <a:solidFill>
                  <a:srgbClr val="4472C4">
                    <a:lumMod val="60000"/>
                    <a:lumOff val="40000"/>
                  </a:srgbClr>
                </a:solidFill>
              </a:rPr>
              <a:t>Representacão</a:t>
            </a:r>
            <a:r>
              <a:rPr lang="pt-BR" sz="1800" dirty="0" smtClean="0">
                <a:solidFill>
                  <a:srgbClr val="4472C4">
                    <a:lumMod val="60000"/>
                    <a:lumOff val="40000"/>
                  </a:srgbClr>
                </a:solidFill>
              </a:rPr>
              <a:t> e Público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" y="656824"/>
            <a:ext cx="12191999" cy="6201176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pt-BR" dirty="0" smtClean="0"/>
              <a:t>Quanto maior a agudeza, </a:t>
            </a:r>
            <a:r>
              <a:rPr lang="pt-BR" dirty="0" smtClean="0">
                <a:solidFill>
                  <a:srgbClr val="FF0000"/>
                </a:solidFill>
              </a:rPr>
              <a:t>quanto maior a distância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FF0000"/>
                </a:solidFill>
              </a:rPr>
              <a:t>quanto maior a incongruência aparente dos conceitos aproximados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FF0000"/>
                </a:solidFill>
              </a:rPr>
              <a:t>mais se evidencia a Luz </a:t>
            </a:r>
            <a:r>
              <a:rPr lang="pt-BR" dirty="0" smtClean="0"/>
              <a:t>que aconselha o artifício técnico, segundo um preceito que Tesauro e outros </a:t>
            </a:r>
            <a:r>
              <a:rPr lang="pt-BR" dirty="0" err="1" smtClean="0"/>
              <a:t>preceptistas</a:t>
            </a:r>
            <a:r>
              <a:rPr lang="pt-BR" dirty="0" smtClean="0"/>
              <a:t> do tempo chamam de </a:t>
            </a:r>
            <a:r>
              <a:rPr lang="pt-BR" i="1" dirty="0" smtClean="0"/>
              <a:t>despropósito proposital </a:t>
            </a:r>
            <a:r>
              <a:rPr lang="pt-BR" dirty="0" smtClean="0"/>
              <a:t>e </a:t>
            </a:r>
            <a:r>
              <a:rPr lang="pt-BR" i="1" dirty="0" smtClean="0"/>
              <a:t>inconveniência conveniente </a:t>
            </a:r>
            <a:r>
              <a:rPr lang="pt-BR" dirty="0" smtClean="0"/>
              <a:t>(p.208)</a:t>
            </a:r>
          </a:p>
          <a:p>
            <a:pPr>
              <a:buFontTx/>
              <a:buChar char="-"/>
            </a:pPr>
            <a:r>
              <a:rPr lang="pt-BR" dirty="0" smtClean="0"/>
              <a:t>Nas letras, depois que efetuam as qualificações </a:t>
            </a:r>
            <a:r>
              <a:rPr lang="pt-BR" dirty="0" smtClean="0">
                <a:solidFill>
                  <a:srgbClr val="FF0000"/>
                </a:solidFill>
              </a:rPr>
              <a:t>dialéticas</a:t>
            </a:r>
            <a:r>
              <a:rPr lang="pt-BR" dirty="0" smtClean="0"/>
              <a:t> da matéria do discurso no ato da </a:t>
            </a:r>
            <a:r>
              <a:rPr lang="pt-BR" dirty="0" smtClean="0">
                <a:solidFill>
                  <a:srgbClr val="FF0000"/>
                </a:solidFill>
              </a:rPr>
              <a:t>invenção</a:t>
            </a:r>
            <a:r>
              <a:rPr lang="pt-BR" dirty="0" smtClean="0"/>
              <a:t> (...) os autores costumam ordená-las de </a:t>
            </a:r>
            <a:r>
              <a:rPr lang="pt-BR" dirty="0" smtClean="0">
                <a:solidFill>
                  <a:srgbClr val="FF0000"/>
                </a:solidFill>
              </a:rPr>
              <a:t>modo paralelístico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FF0000"/>
                </a:solidFill>
              </a:rPr>
              <a:t>espelhando-as como quiasmas</a:t>
            </a:r>
            <a:r>
              <a:rPr lang="pt-BR" dirty="0" smtClean="0"/>
              <a:t>, como nos versos atribuídos a Gregório de Matos, “</a:t>
            </a:r>
            <a:r>
              <a:rPr lang="pt-BR" dirty="0" err="1" smtClean="0"/>
              <a:t>Madrastra</a:t>
            </a:r>
            <a:r>
              <a:rPr lang="pt-BR" dirty="0" smtClean="0"/>
              <a:t> dos naturais / e dos estrangeiros Madre” ([.209) [</a:t>
            </a:r>
            <a:r>
              <a:rPr lang="pt-BR" dirty="0" err="1" smtClean="0">
                <a:solidFill>
                  <a:srgbClr val="FF0000"/>
                </a:solidFill>
              </a:rPr>
              <a:t>dispositio</a:t>
            </a:r>
            <a:r>
              <a:rPr lang="pt-BR" dirty="0" smtClean="0"/>
              <a:t>]</a:t>
            </a:r>
          </a:p>
          <a:p>
            <a:pPr>
              <a:buFontTx/>
              <a:buChar char="-"/>
            </a:pPr>
            <a:r>
              <a:rPr lang="pt-BR" dirty="0" smtClean="0"/>
              <a:t>Genericamente, o </a:t>
            </a:r>
            <a:r>
              <a:rPr lang="pt-BR" dirty="0" smtClean="0">
                <a:solidFill>
                  <a:srgbClr val="FF0000"/>
                </a:solidFill>
              </a:rPr>
              <a:t>discurso é “geométrico</a:t>
            </a:r>
            <a:r>
              <a:rPr lang="pt-BR" dirty="0" smtClean="0"/>
              <a:t>”, dispondo-se como o “</a:t>
            </a:r>
            <a:r>
              <a:rPr lang="pt-BR" dirty="0" smtClean="0">
                <a:solidFill>
                  <a:srgbClr val="FF0000"/>
                </a:solidFill>
              </a:rPr>
              <a:t>xadrez de palavras</a:t>
            </a:r>
            <a:r>
              <a:rPr lang="pt-BR" dirty="0" smtClean="0"/>
              <a:t>” (...) (p.209)</a:t>
            </a:r>
          </a:p>
          <a:p>
            <a:pPr>
              <a:buFontTx/>
              <a:buChar char="-"/>
            </a:pPr>
            <a:r>
              <a:rPr lang="pt-BR" dirty="0" smtClean="0"/>
              <a:t>A representação imprime-lhes [aos lugares-comuns da invenção e aos ornatos da elocução] </a:t>
            </a:r>
            <a:r>
              <a:rPr lang="pt-BR" dirty="0" smtClean="0">
                <a:solidFill>
                  <a:srgbClr val="FF0000"/>
                </a:solidFill>
              </a:rPr>
              <a:t>maior ou menor deformação</a:t>
            </a:r>
            <a:r>
              <a:rPr lang="pt-BR" dirty="0" smtClean="0"/>
              <a:t>, que evidencia os modos técnicos de operação do </a:t>
            </a:r>
            <a:r>
              <a:rPr lang="pt-BR" dirty="0" err="1" smtClean="0"/>
              <a:t>juizo</a:t>
            </a:r>
            <a:r>
              <a:rPr lang="pt-BR" dirty="0" smtClean="0"/>
              <a:t> posto entre dois limites, o de uma clareza total, definida como vulgar, e o de uma obscuridade total, também vulgar. </a:t>
            </a:r>
            <a:r>
              <a:rPr lang="pt-BR" dirty="0" smtClean="0">
                <a:solidFill>
                  <a:srgbClr val="FF0000"/>
                </a:solidFill>
              </a:rPr>
              <a:t>Há clarezas e obscuridades relativas e especificas de cada gênero,</a:t>
            </a:r>
            <a:r>
              <a:rPr lang="pt-BR" dirty="0" smtClean="0"/>
              <a:t> no plural, pois os conceitos são aplicados tecnicamente e </a:t>
            </a:r>
            <a:r>
              <a:rPr lang="pt-BR" u="sng" dirty="0" smtClean="0">
                <a:solidFill>
                  <a:srgbClr val="FF0000"/>
                </a:solidFill>
              </a:rPr>
              <a:t>não correspondem á expressão unívoca e imediata de uma ideia clara e distinta, como no cartesianismo</a:t>
            </a:r>
            <a:r>
              <a:rPr lang="pt-BR" dirty="0" smtClean="0"/>
              <a:t>, mas á </a:t>
            </a:r>
            <a:r>
              <a:rPr lang="pt-BR" dirty="0" smtClean="0">
                <a:solidFill>
                  <a:srgbClr val="FF0000"/>
                </a:solidFill>
              </a:rPr>
              <a:t>dramatização de várias espécies de </a:t>
            </a:r>
            <a:r>
              <a:rPr lang="pt-BR" dirty="0" err="1" smtClean="0">
                <a:solidFill>
                  <a:srgbClr val="FF0000"/>
                </a:solidFill>
              </a:rPr>
              <a:t>idéias</a:t>
            </a:r>
            <a:r>
              <a:rPr lang="pt-BR" dirty="0" smtClean="0"/>
              <a:t>, mais ou menos claras, compostas segundo as clarezas e os hermetismos específicos dos gêneros (210)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9624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6666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                 </a:t>
            </a:r>
            <a:r>
              <a:rPr lang="pt-BR" dirty="0" err="1" smtClean="0"/>
              <a:t>Sor</a:t>
            </a:r>
            <a:r>
              <a:rPr lang="pt-BR" dirty="0" smtClean="0"/>
              <a:t> Juana </a:t>
            </a:r>
            <a:r>
              <a:rPr lang="pt-BR" dirty="0" err="1" smtClean="0"/>
              <a:t>Inés</a:t>
            </a:r>
            <a:r>
              <a:rPr lang="pt-BR" dirty="0" smtClean="0"/>
              <a:t> de </a:t>
            </a:r>
            <a:r>
              <a:rPr lang="pt-BR" dirty="0" err="1" smtClean="0"/>
              <a:t>la</a:t>
            </a:r>
            <a:r>
              <a:rPr lang="pt-BR" dirty="0" smtClean="0"/>
              <a:t> Cruz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7577" y="566670"/>
            <a:ext cx="11732654" cy="62913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- Cruz, </a:t>
            </a:r>
            <a:r>
              <a:rPr lang="pt-BR" dirty="0" err="1"/>
              <a:t>Sor</a:t>
            </a:r>
            <a:r>
              <a:rPr lang="pt-BR" dirty="0"/>
              <a:t> Juana </a:t>
            </a:r>
            <a:r>
              <a:rPr lang="pt-BR" dirty="0" err="1"/>
              <a:t>Inés</a:t>
            </a:r>
            <a:r>
              <a:rPr lang="pt-BR" dirty="0"/>
              <a:t> de. </a:t>
            </a:r>
            <a:r>
              <a:rPr lang="pt-BR" i="1" dirty="0"/>
              <a:t>Obras completas de </a:t>
            </a:r>
            <a:r>
              <a:rPr lang="pt-BR" i="1" dirty="0" err="1"/>
              <a:t>Sor</a:t>
            </a:r>
            <a:r>
              <a:rPr lang="pt-BR" i="1" dirty="0"/>
              <a:t> Juana </a:t>
            </a:r>
            <a:r>
              <a:rPr lang="pt-BR" i="1" dirty="0" err="1"/>
              <a:t>Inés</a:t>
            </a:r>
            <a:r>
              <a:rPr lang="pt-BR" i="1" dirty="0"/>
              <a:t> de </a:t>
            </a:r>
            <a:r>
              <a:rPr lang="pt-BR" i="1" dirty="0" err="1"/>
              <a:t>la</a:t>
            </a:r>
            <a:r>
              <a:rPr lang="pt-BR" i="1" dirty="0"/>
              <a:t> cruz. Tomo I. Lírica </a:t>
            </a:r>
            <a:r>
              <a:rPr lang="pt-BR" i="1" dirty="0" err="1"/>
              <a:t>personal</a:t>
            </a:r>
            <a:r>
              <a:rPr lang="pt-BR" dirty="0"/>
              <a:t>. </a:t>
            </a:r>
            <a:r>
              <a:rPr lang="es-ES" dirty="0" smtClean="0"/>
              <a:t>Ed</a:t>
            </a:r>
            <a:r>
              <a:rPr lang="es-ES" dirty="0"/>
              <a:t>., pról. y notas de Alfonso Méndez </a:t>
            </a:r>
            <a:r>
              <a:rPr lang="es-ES" dirty="0" smtClean="0"/>
              <a:t>Plancarte. </a:t>
            </a:r>
            <a:r>
              <a:rPr lang="pt-BR" dirty="0" smtClean="0"/>
              <a:t>FCE</a:t>
            </a:r>
            <a:r>
              <a:rPr lang="pt-BR" dirty="0"/>
              <a:t>, México, 2004.</a:t>
            </a:r>
          </a:p>
          <a:p>
            <a:pPr marL="0" indent="0">
              <a:buNone/>
            </a:pPr>
            <a:r>
              <a:rPr lang="pt-BR" dirty="0"/>
              <a:t>_________________. </a:t>
            </a:r>
            <a:r>
              <a:rPr lang="pt-BR" i="1" dirty="0"/>
              <a:t>Obras completas de </a:t>
            </a:r>
            <a:r>
              <a:rPr lang="pt-BR" i="1" dirty="0" err="1"/>
              <a:t>Sor</a:t>
            </a:r>
            <a:r>
              <a:rPr lang="pt-BR" i="1" dirty="0"/>
              <a:t> Juana </a:t>
            </a:r>
            <a:r>
              <a:rPr lang="pt-BR" i="1" dirty="0" err="1"/>
              <a:t>Inés</a:t>
            </a:r>
            <a:r>
              <a:rPr lang="pt-BR" i="1" dirty="0"/>
              <a:t> de </a:t>
            </a:r>
            <a:r>
              <a:rPr lang="pt-BR" i="1" dirty="0" err="1"/>
              <a:t>la</a:t>
            </a:r>
            <a:r>
              <a:rPr lang="pt-BR" i="1" dirty="0"/>
              <a:t> cruz. Tomo II. </a:t>
            </a:r>
            <a:r>
              <a:rPr lang="pt-BR" i="1" dirty="0" err="1"/>
              <a:t>Villancicos</a:t>
            </a:r>
            <a:r>
              <a:rPr lang="pt-BR" i="1" dirty="0"/>
              <a:t> y Letras </a:t>
            </a:r>
            <a:r>
              <a:rPr lang="pt-BR" i="1" dirty="0" smtClean="0"/>
              <a:t>sacras</a:t>
            </a:r>
            <a:r>
              <a:rPr lang="pt-BR" dirty="0" smtClean="0"/>
              <a:t>. </a:t>
            </a:r>
            <a:r>
              <a:rPr lang="es-ES" dirty="0" smtClean="0"/>
              <a:t>Ed</a:t>
            </a:r>
            <a:r>
              <a:rPr lang="es-ES" dirty="0"/>
              <a:t>., pról. y notas de Alfonso Méndez </a:t>
            </a:r>
            <a:r>
              <a:rPr lang="es-ES" dirty="0" smtClean="0"/>
              <a:t>Plancarte</a:t>
            </a:r>
            <a:r>
              <a:rPr lang="pt-BR" dirty="0"/>
              <a:t>.</a:t>
            </a:r>
            <a:r>
              <a:rPr lang="pt-BR" dirty="0" smtClean="0"/>
              <a:t> </a:t>
            </a:r>
            <a:r>
              <a:rPr lang="pt-BR" dirty="0"/>
              <a:t>FCE, México, 1995.</a:t>
            </a:r>
          </a:p>
          <a:p>
            <a:pPr marL="0" indent="0">
              <a:buNone/>
            </a:pPr>
            <a:r>
              <a:rPr lang="pt-BR" dirty="0"/>
              <a:t>________________. </a:t>
            </a:r>
            <a:r>
              <a:rPr lang="pt-BR" i="1" dirty="0"/>
              <a:t>Obras completas de </a:t>
            </a:r>
            <a:r>
              <a:rPr lang="pt-BR" i="1" dirty="0" err="1"/>
              <a:t>Sor</a:t>
            </a:r>
            <a:r>
              <a:rPr lang="pt-BR" i="1" dirty="0"/>
              <a:t> Juana </a:t>
            </a:r>
            <a:r>
              <a:rPr lang="pt-BR" i="1" dirty="0" err="1"/>
              <a:t>Inés</a:t>
            </a:r>
            <a:r>
              <a:rPr lang="pt-BR" i="1" dirty="0"/>
              <a:t> de </a:t>
            </a:r>
            <a:r>
              <a:rPr lang="pt-BR" i="1" dirty="0" err="1"/>
              <a:t>la</a:t>
            </a:r>
            <a:r>
              <a:rPr lang="pt-BR" i="1" dirty="0"/>
              <a:t> cruz. Tomo III. Autos y Loas</a:t>
            </a:r>
            <a:r>
              <a:rPr lang="pt-BR" dirty="0"/>
              <a:t>. </a:t>
            </a:r>
            <a:r>
              <a:rPr lang="es-ES" dirty="0" smtClean="0"/>
              <a:t>Ed</a:t>
            </a:r>
            <a:r>
              <a:rPr lang="es-ES" dirty="0"/>
              <a:t>., pról. y notas de Alfonso Méndez </a:t>
            </a:r>
            <a:r>
              <a:rPr lang="es-ES" dirty="0" smtClean="0"/>
              <a:t>Plancarte. </a:t>
            </a:r>
            <a:r>
              <a:rPr lang="pt-BR" dirty="0" smtClean="0"/>
              <a:t>FCE</a:t>
            </a:r>
            <a:r>
              <a:rPr lang="pt-BR" dirty="0"/>
              <a:t>, </a:t>
            </a:r>
            <a:r>
              <a:rPr lang="pt-BR" dirty="0" err="1"/>
              <a:t>Mexico</a:t>
            </a:r>
            <a:r>
              <a:rPr lang="pt-BR" dirty="0"/>
              <a:t>, 1995.</a:t>
            </a:r>
          </a:p>
          <a:p>
            <a:pPr marL="0" indent="0">
              <a:buNone/>
            </a:pPr>
            <a:r>
              <a:rPr lang="pt-BR" dirty="0"/>
              <a:t>_________________. </a:t>
            </a:r>
            <a:r>
              <a:rPr lang="pt-BR" i="1" dirty="0"/>
              <a:t>Obras completas de </a:t>
            </a:r>
            <a:r>
              <a:rPr lang="pt-BR" i="1" dirty="0" err="1"/>
              <a:t>Sor</a:t>
            </a:r>
            <a:r>
              <a:rPr lang="pt-BR" i="1" dirty="0"/>
              <a:t> Juana </a:t>
            </a:r>
            <a:r>
              <a:rPr lang="pt-BR" i="1" dirty="0" err="1"/>
              <a:t>Inés</a:t>
            </a:r>
            <a:r>
              <a:rPr lang="pt-BR" i="1" dirty="0"/>
              <a:t> de </a:t>
            </a:r>
            <a:r>
              <a:rPr lang="pt-BR" i="1" dirty="0" err="1"/>
              <a:t>la</a:t>
            </a:r>
            <a:r>
              <a:rPr lang="pt-BR" i="1" dirty="0"/>
              <a:t> cruz. Tomo IV. Comedias y Prosa</a:t>
            </a:r>
            <a:r>
              <a:rPr lang="pt-BR" i="1" dirty="0" smtClean="0"/>
              <a:t>.</a:t>
            </a:r>
            <a:r>
              <a:rPr lang="es-ES" dirty="0"/>
              <a:t> </a:t>
            </a:r>
            <a:r>
              <a:rPr lang="es-ES" dirty="0" smtClean="0"/>
              <a:t>Ed</a:t>
            </a:r>
            <a:r>
              <a:rPr lang="es-ES" dirty="0"/>
              <a:t>., </a:t>
            </a:r>
            <a:r>
              <a:rPr lang="es-ES" dirty="0" err="1"/>
              <a:t>introd</a:t>
            </a:r>
            <a:r>
              <a:rPr lang="es-ES" dirty="0"/>
              <a:t>. y notas de Alfonso G. </a:t>
            </a:r>
            <a:r>
              <a:rPr lang="es-ES" dirty="0" smtClean="0"/>
              <a:t>Salceda.</a:t>
            </a:r>
            <a:r>
              <a:rPr lang="pt-BR" dirty="0" smtClean="0"/>
              <a:t> </a:t>
            </a:r>
            <a:r>
              <a:rPr lang="pt-BR" dirty="0"/>
              <a:t>FCE, México, 2004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-________________. </a:t>
            </a:r>
            <a:r>
              <a:rPr lang="pt-BR" i="1" dirty="0"/>
              <a:t>Obra </a:t>
            </a:r>
            <a:r>
              <a:rPr lang="pt-BR" i="1" dirty="0" err="1"/>
              <a:t>selecta</a:t>
            </a:r>
            <a:r>
              <a:rPr lang="pt-BR" i="1" dirty="0"/>
              <a:t>. Tomo I</a:t>
            </a:r>
            <a:r>
              <a:rPr lang="pt-BR" dirty="0"/>
              <a:t>. Biblioteca </a:t>
            </a:r>
            <a:r>
              <a:rPr lang="pt-BR" dirty="0" err="1"/>
              <a:t>Ayacucho</a:t>
            </a:r>
            <a:r>
              <a:rPr lang="pt-BR" dirty="0"/>
              <a:t>, Caracas, 1994.</a:t>
            </a:r>
          </a:p>
          <a:p>
            <a:pPr marL="0" indent="0">
              <a:buNone/>
            </a:pPr>
            <a:r>
              <a:rPr lang="pt-BR" dirty="0"/>
              <a:t>________________. </a:t>
            </a:r>
            <a:r>
              <a:rPr lang="pt-BR" i="1" dirty="0"/>
              <a:t>Obra </a:t>
            </a:r>
            <a:r>
              <a:rPr lang="pt-BR" i="1" dirty="0" err="1"/>
              <a:t>selecta</a:t>
            </a:r>
            <a:r>
              <a:rPr lang="pt-BR" i="1" dirty="0"/>
              <a:t>. Tomo II</a:t>
            </a:r>
            <a:r>
              <a:rPr lang="pt-BR" dirty="0"/>
              <a:t>, Biblioteca </a:t>
            </a:r>
            <a:r>
              <a:rPr lang="pt-BR" dirty="0" err="1"/>
              <a:t>Ayacucho</a:t>
            </a:r>
            <a:r>
              <a:rPr lang="pt-BR" dirty="0"/>
              <a:t>, Caracas, 1994</a:t>
            </a:r>
          </a:p>
          <a:p>
            <a:pPr marL="0" indent="0">
              <a:buNone/>
            </a:pPr>
            <a:r>
              <a:rPr lang="pt-BR" dirty="0" smtClean="0"/>
              <a:t>-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________________. </a:t>
            </a:r>
            <a:r>
              <a:rPr lang="es-ES" i="1" dirty="0"/>
              <a:t>Inundación </a:t>
            </a:r>
            <a:r>
              <a:rPr lang="es-ES" i="1" dirty="0" err="1"/>
              <a:t>castálida</a:t>
            </a:r>
            <a:r>
              <a:rPr lang="es-ES" dirty="0"/>
              <a:t>. Madrid, Juan García Infanzón, 1689. (Edición digital a partir de la de Madrid, Juan García Infanzón, 1689, en http://www.cervantesvirtual.com/obra-visor/inundacion-castalida--0/html/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8715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700"/>
          </a:xfrm>
        </p:spPr>
        <p:txBody>
          <a:bodyPr/>
          <a:lstStyle/>
          <a:p>
            <a:r>
              <a:rPr lang="pt-BR" dirty="0" smtClean="0"/>
              <a:t>        Sobre </a:t>
            </a:r>
            <a:r>
              <a:rPr lang="pt-BR" dirty="0" err="1" smtClean="0"/>
              <a:t>Sor</a:t>
            </a:r>
            <a:r>
              <a:rPr lang="pt-BR" dirty="0" smtClean="0"/>
              <a:t> Juana </a:t>
            </a:r>
            <a:r>
              <a:rPr lang="pt-BR" dirty="0" err="1" smtClean="0"/>
              <a:t>Inés</a:t>
            </a:r>
            <a:r>
              <a:rPr lang="pt-BR" dirty="0" smtClean="0"/>
              <a:t> de </a:t>
            </a:r>
            <a:r>
              <a:rPr lang="pt-BR" dirty="0" err="1" smtClean="0"/>
              <a:t>la</a:t>
            </a:r>
            <a:r>
              <a:rPr lang="pt-BR" dirty="0" smtClean="0"/>
              <a:t> Cruz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87886"/>
            <a:ext cx="10515600" cy="5344733"/>
          </a:xfrm>
        </p:spPr>
        <p:txBody>
          <a:bodyPr/>
          <a:lstStyle/>
          <a:p>
            <a:pPr>
              <a:buFontTx/>
              <a:buChar char="-"/>
            </a:pPr>
            <a:r>
              <a:rPr lang="es-ES" dirty="0" smtClean="0"/>
              <a:t>Paz</a:t>
            </a:r>
            <a:r>
              <a:rPr lang="es-ES" dirty="0"/>
              <a:t>, Octavio. </a:t>
            </a:r>
            <a:r>
              <a:rPr lang="es-ES" i="1" dirty="0"/>
              <a:t>Sor Juana Inés de la Cruz o las trampas de la fe</a:t>
            </a:r>
            <a:r>
              <a:rPr lang="es-ES" dirty="0"/>
              <a:t>. México, FCE, 1982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__________. </a:t>
            </a:r>
            <a:r>
              <a:rPr lang="pt-BR" i="1" dirty="0" err="1"/>
              <a:t>Sor</a:t>
            </a:r>
            <a:r>
              <a:rPr lang="pt-BR" i="1" dirty="0"/>
              <a:t> Juana </a:t>
            </a:r>
            <a:r>
              <a:rPr lang="pt-BR" i="1" dirty="0" err="1"/>
              <a:t>Inés</a:t>
            </a:r>
            <a:r>
              <a:rPr lang="pt-BR" i="1" dirty="0"/>
              <a:t> de </a:t>
            </a:r>
            <a:r>
              <a:rPr lang="pt-BR" i="1" dirty="0" err="1"/>
              <a:t>la</a:t>
            </a:r>
            <a:r>
              <a:rPr lang="pt-BR" i="1" dirty="0"/>
              <a:t> Cruz ou </a:t>
            </a:r>
            <a:r>
              <a:rPr lang="pt-BR" i="1" dirty="0" smtClean="0"/>
              <a:t>as </a:t>
            </a:r>
            <a:r>
              <a:rPr lang="pt-BR" i="1" dirty="0"/>
              <a:t>armadilhas da </a:t>
            </a:r>
            <a:r>
              <a:rPr lang="pt-BR" i="1" dirty="0" smtClean="0"/>
              <a:t>fé</a:t>
            </a:r>
            <a:r>
              <a:rPr lang="pt-BR" dirty="0" smtClean="0"/>
              <a:t>. Trad. de </a:t>
            </a:r>
            <a:r>
              <a:rPr lang="pt-BR" dirty="0" err="1" smtClean="0"/>
              <a:t>Wladir</a:t>
            </a:r>
            <a:r>
              <a:rPr lang="pt-BR" dirty="0" smtClean="0"/>
              <a:t> Dupont.  São Paulo, </a:t>
            </a:r>
            <a:r>
              <a:rPr lang="pt-BR" dirty="0" err="1" smtClean="0"/>
              <a:t>Ubu</a:t>
            </a:r>
            <a:r>
              <a:rPr lang="pt-BR" dirty="0" smtClean="0"/>
              <a:t> Editora, 2017.</a:t>
            </a:r>
          </a:p>
          <a:p>
            <a:pPr marL="0" indent="0">
              <a:buNone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err="1" smtClean="0"/>
              <a:t>Glantz</a:t>
            </a:r>
            <a:r>
              <a:rPr lang="pt-BR" dirty="0" smtClean="0"/>
              <a:t>, Margo. </a:t>
            </a:r>
            <a:r>
              <a:rPr lang="pt-BR" dirty="0"/>
              <a:t>“Prólogo”. Cruz, </a:t>
            </a:r>
            <a:r>
              <a:rPr lang="pt-BR" dirty="0" err="1"/>
              <a:t>Sor</a:t>
            </a:r>
            <a:r>
              <a:rPr lang="pt-BR" dirty="0"/>
              <a:t> Juana </a:t>
            </a:r>
            <a:r>
              <a:rPr lang="pt-BR" dirty="0" err="1"/>
              <a:t>Inés</a:t>
            </a:r>
            <a:r>
              <a:rPr lang="pt-BR" dirty="0"/>
              <a:t> de. </a:t>
            </a:r>
            <a:r>
              <a:rPr lang="pt-BR" i="1" dirty="0"/>
              <a:t>Obra </a:t>
            </a:r>
            <a:r>
              <a:rPr lang="pt-BR" i="1" dirty="0" err="1"/>
              <a:t>selecta</a:t>
            </a:r>
            <a:r>
              <a:rPr lang="pt-BR" i="1" dirty="0"/>
              <a:t>. Tomo I</a:t>
            </a:r>
            <a:r>
              <a:rPr lang="pt-BR" dirty="0"/>
              <a:t>. Biblioteca </a:t>
            </a:r>
            <a:r>
              <a:rPr lang="pt-BR" dirty="0" err="1"/>
              <a:t>Ayacucho</a:t>
            </a:r>
            <a:r>
              <a:rPr lang="pt-BR" dirty="0"/>
              <a:t>, Caracas, 1994</a:t>
            </a:r>
            <a:r>
              <a:rPr lang="pt-BR" dirty="0" smtClean="0"/>
              <a:t>.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Flores, Enrique. </a:t>
            </a:r>
            <a:r>
              <a:rPr lang="pt-BR" i="1" dirty="0" err="1"/>
              <a:t>Sor</a:t>
            </a:r>
            <a:r>
              <a:rPr lang="pt-BR" i="1" dirty="0"/>
              <a:t> Juana </a:t>
            </a:r>
            <a:r>
              <a:rPr lang="pt-BR" i="1" dirty="0" err="1"/>
              <a:t>chamana</a:t>
            </a:r>
            <a:r>
              <a:rPr lang="pt-BR" dirty="0"/>
              <a:t>. México, UNAM, 2014.</a:t>
            </a:r>
          </a:p>
        </p:txBody>
      </p:sp>
    </p:spTree>
    <p:extLst>
      <p:ext uri="{BB962C8B-B14F-4D97-AF65-F5344CB8AC3E}">
        <p14:creationId xmlns:p14="http://schemas.microsoft.com/office/powerpoint/2010/main" val="608172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7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“</a:t>
            </a:r>
            <a:r>
              <a:rPr lang="pt-BR" dirty="0" err="1" smtClean="0"/>
              <a:t>Neptuno</a:t>
            </a:r>
            <a:r>
              <a:rPr lang="pt-BR" dirty="0" smtClean="0"/>
              <a:t> alegórico” y arco triunfal de </a:t>
            </a:r>
            <a:r>
              <a:rPr lang="pt-BR" dirty="0" err="1" smtClean="0"/>
              <a:t>Sor</a:t>
            </a:r>
            <a:r>
              <a:rPr lang="pt-BR" dirty="0" smtClean="0"/>
              <a:t> Juana</a:t>
            </a:r>
            <a:endParaRPr lang="pt-BR" dirty="0"/>
          </a:p>
        </p:txBody>
      </p:sp>
      <p:pic>
        <p:nvPicPr>
          <p:cNvPr id="1026" name="Picture 2" descr="El Neptuno&quot; de Sor Juana : fiesta barroca y programa político | Biblioteca  Virtual Miguel de Cervant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662" y="1081823"/>
            <a:ext cx="4481847" cy="4456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File:Neptuno alegórico (1680).jpg - Wikimedia Comm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946" y="1081823"/>
            <a:ext cx="2896719" cy="4456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57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606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“Barroco</a:t>
            </a:r>
            <a:r>
              <a:rPr lang="pt-B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neobarroco e outras </a:t>
            </a:r>
            <a:r>
              <a:rPr lang="pt-B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ruínas”. </a:t>
            </a:r>
            <a:r>
              <a:rPr lang="pt-B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J. Hansen</a:t>
            </a:r>
            <a:br>
              <a:rPr lang="pt-BR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pt-BR" sz="2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Usos de “barroco”</a:t>
            </a:r>
            <a:endParaRPr lang="pt-BR" sz="2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003" y="1365161"/>
            <a:ext cx="11578107" cy="5492839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pt-BR" dirty="0" smtClean="0"/>
              <a:t>Haroldo de Campos</a:t>
            </a:r>
          </a:p>
          <a:p>
            <a:pPr>
              <a:buFontTx/>
              <a:buChar char="-"/>
            </a:pPr>
            <a:r>
              <a:rPr lang="pt-BR" dirty="0" err="1" smtClean="0"/>
              <a:t>Lezama</a:t>
            </a:r>
            <a:r>
              <a:rPr lang="pt-BR" dirty="0" smtClean="0"/>
              <a:t> Lima</a:t>
            </a:r>
          </a:p>
          <a:p>
            <a:pPr marL="0" indent="0">
              <a:buNone/>
            </a:pPr>
            <a:r>
              <a:rPr lang="pt-BR" dirty="0" smtClean="0"/>
              <a:t>- </a:t>
            </a:r>
            <a:r>
              <a:rPr lang="pt-BR" strike="sngStrike" dirty="0" smtClean="0"/>
              <a:t>Irracionalidade</a:t>
            </a:r>
            <a:r>
              <a:rPr lang="pt-BR" dirty="0" smtClean="0"/>
              <a:t> : técnicas empregadas eram racionais</a:t>
            </a:r>
          </a:p>
          <a:p>
            <a:pPr marL="0" indent="0">
              <a:buNone/>
            </a:pPr>
            <a:r>
              <a:rPr lang="pt-BR" dirty="0" smtClean="0"/>
              <a:t>                               </a:t>
            </a:r>
            <a:r>
              <a:rPr lang="pt-BR" dirty="0" err="1" smtClean="0"/>
              <a:t>psicologizadas</a:t>
            </a:r>
            <a:r>
              <a:rPr lang="pt-BR" dirty="0" smtClean="0"/>
              <a:t> </a:t>
            </a:r>
            <a:r>
              <a:rPr lang="pt-BR" dirty="0" err="1" smtClean="0"/>
              <a:t>neo-romanticamente</a:t>
            </a: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dirty="0" smtClean="0"/>
              <a:t>- </a:t>
            </a:r>
            <a:r>
              <a:rPr lang="pt-BR" strike="sngStrike" dirty="0" smtClean="0"/>
              <a:t>Mentalidade barroca </a:t>
            </a:r>
            <a:r>
              <a:rPr lang="pt-BR" dirty="0" smtClean="0"/>
              <a:t>: </a:t>
            </a:r>
            <a:r>
              <a:rPr lang="pt-BR" dirty="0" err="1" smtClean="0"/>
              <a:t>Hauser</a:t>
            </a:r>
            <a:r>
              <a:rPr lang="pt-BR" dirty="0" smtClean="0"/>
              <a:t>, </a:t>
            </a:r>
            <a:r>
              <a:rPr lang="pt-BR" dirty="0" err="1" smtClean="0"/>
              <a:t>Goldmann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 Imagens: esquemas figurativos de conceitos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  recombinação  em usos inesperados 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As artes do século XVII conhecidas por “barrocas”, “informais” e “irracionais” não são “irracionais”, “informais” e “barrocas.” Elas são versões </a:t>
            </a:r>
            <a:r>
              <a:rPr lang="pt-BR" dirty="0" err="1" smtClean="0">
                <a:solidFill>
                  <a:srgbClr val="FF0000"/>
                </a:solidFill>
              </a:rPr>
              <a:t>neo-escolásticas</a:t>
            </a:r>
            <a:r>
              <a:rPr lang="pt-BR" dirty="0" smtClean="0">
                <a:solidFill>
                  <a:srgbClr val="FF0000"/>
                </a:solidFill>
              </a:rPr>
              <a:t> do </a:t>
            </a:r>
            <a:r>
              <a:rPr lang="pt-BR" i="1" dirty="0" smtClean="0">
                <a:solidFill>
                  <a:srgbClr val="FF0000"/>
                </a:solidFill>
              </a:rPr>
              <a:t>Livro III </a:t>
            </a:r>
            <a:r>
              <a:rPr lang="pt-BR" dirty="0" smtClean="0">
                <a:solidFill>
                  <a:srgbClr val="FF0000"/>
                </a:solidFill>
              </a:rPr>
              <a:t>da </a:t>
            </a:r>
            <a:r>
              <a:rPr lang="pt-BR" i="1" dirty="0" smtClean="0">
                <a:solidFill>
                  <a:srgbClr val="FF0000"/>
                </a:solidFill>
              </a:rPr>
              <a:t>Retórica</a:t>
            </a:r>
            <a:r>
              <a:rPr lang="pt-BR" dirty="0" smtClean="0">
                <a:solidFill>
                  <a:srgbClr val="FF0000"/>
                </a:solidFill>
              </a:rPr>
              <a:t> e das </a:t>
            </a:r>
            <a:r>
              <a:rPr lang="pt-BR" dirty="0">
                <a:solidFill>
                  <a:srgbClr val="FF0000"/>
                </a:solidFill>
              </a:rPr>
              <a:t>novas </a:t>
            </a:r>
            <a:r>
              <a:rPr lang="pt-BR" dirty="0" err="1" smtClean="0">
                <a:solidFill>
                  <a:srgbClr val="FF0000"/>
                </a:solidFill>
              </a:rPr>
              <a:t>conceituaçoes</a:t>
            </a:r>
            <a:r>
              <a:rPr lang="pt-BR" dirty="0" smtClean="0">
                <a:solidFill>
                  <a:srgbClr val="FF0000"/>
                </a:solidFill>
              </a:rPr>
              <a:t> de dialética e retorica feitas no século XVI, em Roma, em </a:t>
            </a:r>
            <a:r>
              <a:rPr lang="pt-BR" dirty="0" err="1" smtClean="0">
                <a:solidFill>
                  <a:srgbClr val="FF0000"/>
                </a:solidFill>
              </a:rPr>
              <a:t>Florenca</a:t>
            </a:r>
            <a:r>
              <a:rPr lang="pt-BR" dirty="0" smtClean="0">
                <a:solidFill>
                  <a:srgbClr val="FF0000"/>
                </a:solidFill>
              </a:rPr>
              <a:t>, na Franca, em Castela, quando se atribuiu à dialética a tarefa de definição e contra </a:t>
            </a:r>
            <a:r>
              <a:rPr lang="pt-BR" dirty="0" err="1" smtClean="0">
                <a:solidFill>
                  <a:srgbClr val="FF0000"/>
                </a:solidFill>
              </a:rPr>
              <a:t>definicao</a:t>
            </a:r>
            <a:r>
              <a:rPr lang="pt-BR" dirty="0" smtClean="0">
                <a:solidFill>
                  <a:srgbClr val="FF0000"/>
                </a:solidFill>
              </a:rPr>
              <a:t> das tópicas até então exclusivas da retórica, modificando-se esta como doutrina renovada da </a:t>
            </a:r>
            <a:r>
              <a:rPr lang="pt-BR" dirty="0" err="1" smtClean="0">
                <a:solidFill>
                  <a:srgbClr val="FF0000"/>
                </a:solidFill>
              </a:rPr>
              <a:t>elocucao</a:t>
            </a:r>
            <a:r>
              <a:rPr lang="pt-BR" dirty="0" smtClean="0">
                <a:solidFill>
                  <a:srgbClr val="FF0000"/>
                </a:solidFill>
              </a:rPr>
              <a:t> ou do ornato dos temas e subtemas obtidos pela analise dialética das matérias (p. 178)              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268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1"/>
            <a:ext cx="12191999" cy="1081824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“Barroco</a:t>
            </a:r>
            <a:r>
              <a:rPr lang="pt-B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neobarroco e outras </a:t>
            </a:r>
            <a:r>
              <a:rPr lang="pt-B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ruínas”. </a:t>
            </a:r>
            <a:r>
              <a:rPr lang="pt-B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J. Hansen</a:t>
            </a:r>
            <a:br>
              <a:rPr lang="pt-BR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pt-BR" sz="2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Ruinas do século XVII. Algumas regras de intervenção / Regras de reconstrução. Leituras e códigos linguísticos / Regras de reconstrução. Leituras e códigos bibliográficos.</a:t>
            </a:r>
            <a:endParaRPr lang="pt-BR" sz="2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" y="1223493"/>
            <a:ext cx="12192000" cy="5434884"/>
          </a:xfrm>
        </p:spPr>
        <p:txBody>
          <a:bodyPr/>
          <a:lstStyle/>
          <a:p>
            <a:pPr>
              <a:buFontTx/>
              <a:buChar char="-"/>
            </a:pPr>
            <a:r>
              <a:rPr lang="pt-BR" dirty="0" smtClean="0"/>
              <a:t>Reconstruir hipoteticamente primeira normatividade da recepção </a:t>
            </a:r>
          </a:p>
          <a:p>
            <a:pPr>
              <a:buFontTx/>
              <a:buChar char="-"/>
            </a:pPr>
            <a:r>
              <a:rPr lang="pt-BR" u="sng" dirty="0" smtClean="0"/>
              <a:t>Publico</a:t>
            </a:r>
            <a:r>
              <a:rPr lang="pt-BR" dirty="0" smtClean="0"/>
              <a:t>: os juízos de recepção são normativos (obedecem a pautas institucionais) </a:t>
            </a:r>
          </a:p>
          <a:p>
            <a:pPr marL="0" indent="0">
              <a:buNone/>
            </a:pPr>
            <a:r>
              <a:rPr lang="pt-BR" dirty="0" smtClean="0"/>
              <a:t>                  </a:t>
            </a:r>
            <a:r>
              <a:rPr lang="pt-BR" strike="sngStrike" dirty="0" smtClean="0"/>
              <a:t>opinião publica</a:t>
            </a:r>
            <a:r>
              <a:rPr lang="pt-BR" dirty="0" smtClean="0"/>
              <a:t>, </a:t>
            </a:r>
            <a:r>
              <a:rPr lang="pt-BR" strike="sngStrike" dirty="0" smtClean="0"/>
              <a:t>autonomia politica</a:t>
            </a:r>
            <a:r>
              <a:rPr lang="pt-BR" dirty="0" smtClean="0"/>
              <a:t>, </a:t>
            </a:r>
            <a:r>
              <a:rPr lang="pt-BR" strike="sngStrike" dirty="0" smtClean="0"/>
              <a:t>livre iniciativa critica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determinado por critérios éticos, teológico-políticos e retórico-poéticos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</a:t>
            </a:r>
            <a:r>
              <a:rPr lang="pt-BR" dirty="0" smtClean="0">
                <a:solidFill>
                  <a:srgbClr val="FF0000"/>
                </a:solidFill>
              </a:rPr>
              <a:t>dois tipos: *discreto (engenho retórico,  prudência politica, decoro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                                     *vulgar </a:t>
            </a:r>
          </a:p>
          <a:p>
            <a:pPr>
              <a:buFontTx/>
              <a:buChar char="-"/>
            </a:pPr>
            <a:r>
              <a:rPr lang="pt-BR" u="sng" dirty="0" smtClean="0"/>
              <a:t>Autor</a:t>
            </a:r>
            <a:r>
              <a:rPr lang="pt-BR" dirty="0" smtClean="0"/>
              <a:t>: conceito latino de </a:t>
            </a:r>
            <a:r>
              <a:rPr lang="pt-BR" i="1" dirty="0" smtClean="0"/>
              <a:t>fides</a:t>
            </a:r>
            <a:r>
              <a:rPr lang="pt-BR" dirty="0" smtClean="0"/>
              <a:t>: a maneira técnica como um poeta x regula a aplicação de tropos e figuras a determinadas tópicos (Ex. Código Rabelo) –o autor como hoje pensamos o gênero- </a:t>
            </a:r>
          </a:p>
          <a:p>
            <a:pPr>
              <a:buFontTx/>
              <a:buChar char="-"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- </a:t>
            </a:r>
            <a:r>
              <a:rPr lang="pt-BR" u="sng" dirty="0" smtClean="0"/>
              <a:t>Manuscritos</a:t>
            </a:r>
            <a:r>
              <a:rPr lang="pt-BR" dirty="0" smtClean="0"/>
              <a:t> (hoje publicados e lidos como livros)/ </a:t>
            </a:r>
            <a:r>
              <a:rPr lang="pt-BR" dirty="0" err="1" smtClean="0"/>
              <a:t>puntuacão</a:t>
            </a:r>
            <a:r>
              <a:rPr lang="pt-BR" dirty="0" smtClean="0"/>
              <a:t>, oralidade, etc.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0120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1212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      </a:t>
            </a:r>
            <a:r>
              <a:rPr lang="pt-BR" dirty="0" err="1" smtClean="0"/>
              <a:t>Sor</a:t>
            </a:r>
            <a:r>
              <a:rPr lang="pt-BR" dirty="0" smtClean="0"/>
              <a:t> Juana: </a:t>
            </a:r>
            <a:r>
              <a:rPr lang="pt-BR" dirty="0" err="1" smtClean="0"/>
              <a:t>algunos</a:t>
            </a:r>
            <a:r>
              <a:rPr lang="pt-BR" dirty="0" smtClean="0"/>
              <a:t> </a:t>
            </a:r>
            <a:r>
              <a:rPr lang="pt-BR" dirty="0" err="1" smtClean="0"/>
              <a:t>datos</a:t>
            </a:r>
            <a:r>
              <a:rPr lang="pt-BR" dirty="0" smtClean="0"/>
              <a:t> biográficos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" y="515154"/>
            <a:ext cx="12192000" cy="6342845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pt-BR" dirty="0">
                <a:solidFill>
                  <a:schemeClr val="accent5"/>
                </a:solidFill>
              </a:rPr>
              <a:t>1648/1650</a:t>
            </a:r>
            <a:r>
              <a:rPr lang="pt-BR" dirty="0"/>
              <a:t> </a:t>
            </a:r>
            <a:r>
              <a:rPr lang="pt-BR" dirty="0" err="1" smtClean="0"/>
              <a:t>nace</a:t>
            </a:r>
            <a:r>
              <a:rPr lang="pt-BR" dirty="0" smtClean="0"/>
              <a:t> Juana </a:t>
            </a:r>
            <a:r>
              <a:rPr lang="pt-BR" dirty="0" err="1"/>
              <a:t>Inés</a:t>
            </a:r>
            <a:r>
              <a:rPr lang="pt-BR" dirty="0"/>
              <a:t> de </a:t>
            </a:r>
            <a:r>
              <a:rPr lang="pt-BR" dirty="0" err="1"/>
              <a:t>Asbaje</a:t>
            </a:r>
            <a:r>
              <a:rPr lang="pt-BR" dirty="0"/>
              <a:t> y Ramírez</a:t>
            </a:r>
          </a:p>
          <a:p>
            <a:pPr marL="0" indent="0">
              <a:buNone/>
            </a:pPr>
            <a:r>
              <a:rPr lang="pt-BR" dirty="0" err="1"/>
              <a:t>hija</a:t>
            </a:r>
            <a:r>
              <a:rPr lang="pt-BR" dirty="0"/>
              <a:t> natural de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>
                <a:solidFill>
                  <a:schemeClr val="accent5"/>
                </a:solidFill>
              </a:rPr>
              <a:t>criolla</a:t>
            </a:r>
            <a:r>
              <a:rPr lang="pt-BR" dirty="0"/>
              <a:t> </a:t>
            </a:r>
            <a:r>
              <a:rPr lang="pt-BR" dirty="0" smtClean="0"/>
              <a:t>Isabel </a:t>
            </a:r>
            <a:r>
              <a:rPr lang="pt-BR" dirty="0"/>
              <a:t>Ramírez </a:t>
            </a:r>
            <a:r>
              <a:rPr lang="pt-BR" dirty="0" err="1"/>
              <a:t>Santillana</a:t>
            </a:r>
            <a:r>
              <a:rPr lang="pt-BR" dirty="0"/>
              <a:t>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                    y </a:t>
            </a:r>
            <a:r>
              <a:rPr lang="pt-BR" dirty="0" err="1" smtClean="0"/>
              <a:t>del</a:t>
            </a:r>
            <a:r>
              <a:rPr lang="pt-BR" dirty="0" smtClean="0"/>
              <a:t> </a:t>
            </a:r>
            <a:r>
              <a:rPr lang="pt-BR" dirty="0" err="1" smtClean="0"/>
              <a:t>capitan</a:t>
            </a:r>
            <a:r>
              <a:rPr lang="pt-BR" dirty="0" smtClean="0"/>
              <a:t> </a:t>
            </a:r>
            <a:r>
              <a:rPr lang="pt-BR" dirty="0" err="1" smtClean="0"/>
              <a:t>español</a:t>
            </a:r>
            <a:r>
              <a:rPr lang="pt-BR" dirty="0" smtClean="0"/>
              <a:t> Pedro </a:t>
            </a:r>
            <a:r>
              <a:rPr lang="pt-BR" dirty="0"/>
              <a:t>Manuel de </a:t>
            </a:r>
            <a:r>
              <a:rPr lang="pt-BR" dirty="0" err="1"/>
              <a:t>Asbaje</a:t>
            </a:r>
            <a:r>
              <a:rPr lang="pt-BR" dirty="0"/>
              <a:t> y Vargas Machuca</a:t>
            </a:r>
          </a:p>
          <a:p>
            <a:pPr>
              <a:buFontTx/>
              <a:buChar char="-"/>
            </a:pPr>
            <a:r>
              <a:rPr lang="pt-BR" dirty="0"/>
              <a:t>Se cria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/>
              <a:t>la</a:t>
            </a:r>
            <a:r>
              <a:rPr lang="pt-BR" dirty="0"/>
              <a:t> finca de </a:t>
            </a:r>
            <a:r>
              <a:rPr lang="pt-BR" dirty="0" err="1"/>
              <a:t>su</a:t>
            </a:r>
            <a:r>
              <a:rPr lang="pt-BR" dirty="0"/>
              <a:t> </a:t>
            </a:r>
            <a:r>
              <a:rPr lang="pt-BR" dirty="0" err="1"/>
              <a:t>abuelo</a:t>
            </a:r>
            <a:r>
              <a:rPr lang="pt-BR" dirty="0"/>
              <a:t> materno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Neplanta</a:t>
            </a:r>
            <a:endParaRPr lang="pt-BR" dirty="0"/>
          </a:p>
          <a:p>
            <a:pPr>
              <a:buFontTx/>
              <a:buChar char="-"/>
            </a:pPr>
            <a:r>
              <a:rPr lang="pt-BR" dirty="0">
                <a:solidFill>
                  <a:schemeClr val="accent5"/>
                </a:solidFill>
              </a:rPr>
              <a:t>1664</a:t>
            </a:r>
            <a:r>
              <a:rPr lang="pt-BR" dirty="0"/>
              <a:t> Entra como “dama” de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 smtClean="0"/>
              <a:t>Virreina</a:t>
            </a:r>
            <a:r>
              <a:rPr lang="pt-BR" dirty="0" smtClean="0"/>
              <a:t> </a:t>
            </a:r>
            <a:r>
              <a:rPr lang="pt-BR" dirty="0"/>
              <a:t>de </a:t>
            </a:r>
            <a:r>
              <a:rPr lang="pt-BR" dirty="0" err="1" smtClean="0"/>
              <a:t>Mancera</a:t>
            </a: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sz="1500" dirty="0"/>
              <a:t> </a:t>
            </a:r>
            <a:r>
              <a:rPr lang="pt-BR" sz="1500" dirty="0" smtClean="0"/>
              <a:t>                                                                                                     (Leonor </a:t>
            </a:r>
            <a:r>
              <a:rPr lang="pt-BR" sz="1500" dirty="0" err="1" smtClean="0"/>
              <a:t>María</a:t>
            </a:r>
            <a:r>
              <a:rPr lang="pt-BR" sz="1500" dirty="0" smtClean="0"/>
              <a:t> de Carreto (</a:t>
            </a:r>
            <a:r>
              <a:rPr lang="pt-BR" sz="1500" dirty="0"/>
              <a:t>L</a:t>
            </a:r>
            <a:r>
              <a:rPr lang="pt-BR" sz="1500" dirty="0" smtClean="0"/>
              <a:t>aura), esposa </a:t>
            </a:r>
            <a:r>
              <a:rPr lang="pt-BR" sz="1500" dirty="0" err="1" smtClean="0"/>
              <a:t>del</a:t>
            </a:r>
            <a:r>
              <a:rPr lang="pt-BR" sz="1500" dirty="0" smtClean="0"/>
              <a:t> </a:t>
            </a:r>
            <a:r>
              <a:rPr lang="pt-BR" sz="1500" dirty="0" err="1" smtClean="0"/>
              <a:t>virrey</a:t>
            </a:r>
            <a:r>
              <a:rPr lang="pt-BR" sz="1500" dirty="0" smtClean="0"/>
              <a:t> </a:t>
            </a:r>
            <a:r>
              <a:rPr lang="pt-BR" sz="1500" dirty="0" err="1" smtClean="0"/>
              <a:t>Antonio</a:t>
            </a:r>
            <a:r>
              <a:rPr lang="pt-BR" sz="1500" dirty="0" smtClean="0"/>
              <a:t> Alvarez </a:t>
            </a:r>
            <a:r>
              <a:rPr lang="pt-BR" sz="1500" dirty="0" err="1" smtClean="0"/>
              <a:t>Mancera</a:t>
            </a:r>
            <a:r>
              <a:rPr lang="pt-BR" sz="1500" dirty="0" smtClean="0"/>
              <a:t> 1664-1673)/ Carlos II </a:t>
            </a:r>
            <a:r>
              <a:rPr lang="pt-BR" sz="1500" dirty="0"/>
              <a:t>R</a:t>
            </a:r>
            <a:r>
              <a:rPr lang="pt-BR" sz="1500" dirty="0" smtClean="0"/>
              <a:t>ey de </a:t>
            </a:r>
            <a:r>
              <a:rPr lang="pt-BR" sz="1500" dirty="0" err="1"/>
              <a:t>E</a:t>
            </a:r>
            <a:r>
              <a:rPr lang="pt-BR" sz="1500" dirty="0" err="1" smtClean="0"/>
              <a:t>spaña</a:t>
            </a:r>
            <a:r>
              <a:rPr lang="pt-BR" sz="1500" dirty="0" smtClean="0"/>
              <a:t> (1665)</a:t>
            </a:r>
            <a:endParaRPr lang="pt-BR" sz="1500" dirty="0"/>
          </a:p>
          <a:p>
            <a:pPr>
              <a:buFontTx/>
              <a:buChar char="-"/>
            </a:pPr>
            <a:r>
              <a:rPr lang="pt-BR" dirty="0">
                <a:solidFill>
                  <a:schemeClr val="accent5"/>
                </a:solidFill>
              </a:rPr>
              <a:t>1667</a:t>
            </a:r>
            <a:r>
              <a:rPr lang="pt-BR" dirty="0"/>
              <a:t> Novicia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el</a:t>
            </a:r>
            <a:r>
              <a:rPr lang="pt-BR" dirty="0"/>
              <a:t> </a:t>
            </a:r>
            <a:r>
              <a:rPr lang="pt-BR" dirty="0" smtClean="0"/>
              <a:t>Convento </a:t>
            </a:r>
            <a:r>
              <a:rPr lang="pt-BR" dirty="0"/>
              <a:t>de San José de </a:t>
            </a:r>
            <a:r>
              <a:rPr lang="pt-BR" dirty="0" err="1"/>
              <a:t>las</a:t>
            </a:r>
            <a:r>
              <a:rPr lang="pt-BR" dirty="0"/>
              <a:t> Carmelitas</a:t>
            </a:r>
          </a:p>
          <a:p>
            <a:pPr>
              <a:buFontTx/>
              <a:buChar char="-"/>
            </a:pPr>
            <a:r>
              <a:rPr lang="pt-BR" dirty="0">
                <a:solidFill>
                  <a:schemeClr val="accent5"/>
                </a:solidFill>
              </a:rPr>
              <a:t>1669</a:t>
            </a:r>
            <a:r>
              <a:rPr lang="pt-BR" dirty="0"/>
              <a:t> Novicia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el</a:t>
            </a:r>
            <a:r>
              <a:rPr lang="pt-BR" dirty="0"/>
              <a:t> </a:t>
            </a:r>
            <a:r>
              <a:rPr lang="pt-BR" dirty="0" smtClean="0"/>
              <a:t>Convento </a:t>
            </a:r>
            <a:r>
              <a:rPr lang="pt-BR" dirty="0"/>
              <a:t>de San </a:t>
            </a:r>
            <a:r>
              <a:rPr lang="pt-BR" dirty="0" smtClean="0"/>
              <a:t>Jerónimo</a:t>
            </a:r>
          </a:p>
          <a:p>
            <a:pPr marL="0" indent="0">
              <a:buNone/>
            </a:pPr>
            <a:r>
              <a:rPr lang="pt-BR" dirty="0" smtClean="0"/>
              <a:t>                                                        </a:t>
            </a:r>
            <a:r>
              <a:rPr lang="pt-BR" sz="1600" dirty="0" smtClean="0">
                <a:solidFill>
                  <a:schemeClr val="accent5"/>
                </a:solidFill>
              </a:rPr>
              <a:t>1680</a:t>
            </a:r>
            <a:r>
              <a:rPr lang="pt-BR" sz="1600" dirty="0" smtClean="0"/>
              <a:t> </a:t>
            </a:r>
            <a:r>
              <a:rPr lang="pt-BR" sz="1600" dirty="0" err="1" smtClean="0"/>
              <a:t>Virrey</a:t>
            </a:r>
            <a:r>
              <a:rPr lang="pt-BR" sz="1600" dirty="0" smtClean="0"/>
              <a:t> Tomás </a:t>
            </a:r>
            <a:r>
              <a:rPr lang="pt-BR" sz="1600" dirty="0" err="1" smtClean="0"/>
              <a:t>Antonio</a:t>
            </a:r>
            <a:r>
              <a:rPr lang="pt-BR" sz="1600" dirty="0" smtClean="0"/>
              <a:t> de </a:t>
            </a:r>
            <a:r>
              <a:rPr lang="pt-BR" sz="1600" dirty="0" err="1" smtClean="0"/>
              <a:t>la</a:t>
            </a:r>
            <a:r>
              <a:rPr lang="pt-BR" sz="1600" dirty="0" smtClean="0"/>
              <a:t> Cerda y </a:t>
            </a:r>
            <a:r>
              <a:rPr lang="pt-BR" sz="1600" dirty="0" err="1" smtClean="0"/>
              <a:t>Aragón</a:t>
            </a:r>
            <a:r>
              <a:rPr lang="pt-BR" sz="1600" dirty="0" smtClean="0"/>
              <a:t>, marques de </a:t>
            </a:r>
            <a:r>
              <a:rPr lang="pt-BR" sz="1600" dirty="0" err="1" smtClean="0"/>
              <a:t>la</a:t>
            </a:r>
            <a:r>
              <a:rPr lang="pt-BR" sz="1600" dirty="0" smtClean="0"/>
              <a:t> Laguna, 1680-1686. (arco triunfal)  </a:t>
            </a:r>
          </a:p>
          <a:p>
            <a:pPr marL="0" indent="0">
              <a:buNone/>
            </a:pPr>
            <a:r>
              <a:rPr lang="pt-BR" sz="1600" dirty="0"/>
              <a:t> </a:t>
            </a:r>
            <a:r>
              <a:rPr lang="pt-BR" sz="1600" dirty="0" smtClean="0"/>
              <a:t>                                                                                                Esposa: </a:t>
            </a:r>
            <a:r>
              <a:rPr lang="pt-BR" sz="1600" dirty="0" err="1" smtClean="0"/>
              <a:t>María</a:t>
            </a:r>
            <a:r>
              <a:rPr lang="pt-BR" sz="1600" dirty="0" smtClean="0"/>
              <a:t> </a:t>
            </a:r>
            <a:r>
              <a:rPr lang="pt-BR" sz="1600" dirty="0" err="1" smtClean="0"/>
              <a:t>Luisa</a:t>
            </a:r>
            <a:r>
              <a:rPr lang="pt-BR" sz="1600" dirty="0" smtClean="0"/>
              <a:t> </a:t>
            </a:r>
            <a:r>
              <a:rPr lang="pt-BR" sz="1600" dirty="0" err="1" smtClean="0"/>
              <a:t>Manrique</a:t>
            </a:r>
            <a:r>
              <a:rPr lang="pt-BR" sz="1600" dirty="0" smtClean="0"/>
              <a:t> de Lara y Gonzaga, </a:t>
            </a:r>
            <a:r>
              <a:rPr lang="pt-BR" sz="1600" dirty="0" err="1" smtClean="0"/>
              <a:t>condesa</a:t>
            </a:r>
            <a:r>
              <a:rPr lang="pt-BR" sz="1600" dirty="0" smtClean="0"/>
              <a:t> de Paredes (</a:t>
            </a:r>
            <a:r>
              <a:rPr lang="pt-BR" sz="1600" dirty="0" err="1" smtClean="0"/>
              <a:t>Lysi</a:t>
            </a:r>
            <a:r>
              <a:rPr lang="pt-BR" sz="1600" dirty="0" smtClean="0"/>
              <a:t>)</a:t>
            </a:r>
          </a:p>
          <a:p>
            <a:pPr marL="0" indent="0">
              <a:buNone/>
            </a:pPr>
            <a:endParaRPr lang="pt-BR" sz="1600" dirty="0"/>
          </a:p>
          <a:p>
            <a:pPr>
              <a:buFontTx/>
              <a:buChar char="-"/>
            </a:pPr>
            <a:r>
              <a:rPr lang="pt-BR" dirty="0"/>
              <a:t>(</a:t>
            </a:r>
            <a:r>
              <a:rPr lang="pt-BR" dirty="0" err="1">
                <a:solidFill>
                  <a:schemeClr val="accent5"/>
                </a:solidFill>
              </a:rPr>
              <a:t>hacia</a:t>
            </a:r>
            <a:r>
              <a:rPr lang="pt-BR" dirty="0">
                <a:solidFill>
                  <a:schemeClr val="accent5"/>
                </a:solidFill>
              </a:rPr>
              <a:t> 1685</a:t>
            </a:r>
            <a:r>
              <a:rPr lang="pt-BR" dirty="0"/>
              <a:t>) </a:t>
            </a:r>
            <a:r>
              <a:rPr lang="pt-BR" dirty="0" err="1"/>
              <a:t>escribe</a:t>
            </a:r>
            <a:r>
              <a:rPr lang="pt-BR" dirty="0"/>
              <a:t> “Primero </a:t>
            </a:r>
            <a:r>
              <a:rPr lang="pt-BR" dirty="0" err="1"/>
              <a:t>Sueño</a:t>
            </a:r>
            <a:r>
              <a:rPr lang="pt-BR" dirty="0"/>
              <a:t>”</a:t>
            </a:r>
          </a:p>
          <a:p>
            <a:pPr>
              <a:buFontTx/>
              <a:buChar char="-"/>
            </a:pPr>
            <a:r>
              <a:rPr lang="pt-BR" dirty="0">
                <a:solidFill>
                  <a:schemeClr val="accent5"/>
                </a:solidFill>
              </a:rPr>
              <a:t>1687</a:t>
            </a:r>
            <a:r>
              <a:rPr lang="pt-BR" dirty="0"/>
              <a:t> </a:t>
            </a:r>
            <a:r>
              <a:rPr lang="pt-BR" dirty="0" err="1"/>
              <a:t>escribe</a:t>
            </a:r>
            <a:r>
              <a:rPr lang="pt-BR" dirty="0"/>
              <a:t> </a:t>
            </a:r>
            <a:r>
              <a:rPr lang="pt-BR" dirty="0" smtClean="0"/>
              <a:t>“</a:t>
            </a:r>
            <a:r>
              <a:rPr lang="pt-BR" dirty="0" err="1" smtClean="0"/>
              <a:t>Crisis</a:t>
            </a:r>
            <a:r>
              <a:rPr lang="pt-BR" dirty="0" smtClean="0"/>
              <a:t> </a:t>
            </a:r>
            <a:r>
              <a:rPr lang="pt-BR" dirty="0"/>
              <a:t>de </a:t>
            </a:r>
            <a:r>
              <a:rPr lang="pt-BR" dirty="0" err="1" smtClean="0"/>
              <a:t>un</a:t>
            </a:r>
            <a:r>
              <a:rPr lang="pt-BR" dirty="0" smtClean="0"/>
              <a:t> </a:t>
            </a:r>
            <a:r>
              <a:rPr lang="pt-BR" dirty="0" err="1"/>
              <a:t>Sermón</a:t>
            </a:r>
            <a:r>
              <a:rPr lang="pt-BR" dirty="0"/>
              <a:t>” (</a:t>
            </a:r>
            <a:r>
              <a:rPr lang="pt-BR" dirty="0">
                <a:solidFill>
                  <a:schemeClr val="accent5"/>
                </a:solidFill>
              </a:rPr>
              <a:t>1690</a:t>
            </a:r>
            <a:r>
              <a:rPr lang="pt-BR" dirty="0"/>
              <a:t>: “Carta </a:t>
            </a:r>
            <a:r>
              <a:rPr lang="pt-BR" dirty="0" err="1"/>
              <a:t>Atenagórica</a:t>
            </a:r>
            <a:r>
              <a:rPr lang="pt-BR" dirty="0"/>
              <a:t>”.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 smtClean="0"/>
              <a:t>ese</a:t>
            </a:r>
            <a:r>
              <a:rPr lang="pt-BR" dirty="0" smtClean="0"/>
              <a:t> </a:t>
            </a:r>
            <a:r>
              <a:rPr lang="pt-BR" dirty="0" err="1"/>
              <a:t>año</a:t>
            </a:r>
            <a:r>
              <a:rPr lang="pt-BR" dirty="0"/>
              <a:t> </a:t>
            </a:r>
            <a:r>
              <a:rPr lang="pt-BR" dirty="0" err="1"/>
              <a:t>el</a:t>
            </a:r>
            <a:r>
              <a:rPr lang="pt-BR" dirty="0"/>
              <a:t> </a:t>
            </a:r>
            <a:r>
              <a:rPr lang="pt-BR" dirty="0" err="1"/>
              <a:t>obispo</a:t>
            </a:r>
            <a:r>
              <a:rPr lang="pt-BR" dirty="0"/>
              <a:t> de </a:t>
            </a:r>
            <a:r>
              <a:rPr lang="pt-BR" dirty="0" smtClean="0"/>
              <a:t>Puebla </a:t>
            </a:r>
            <a:r>
              <a:rPr lang="pt-BR" dirty="0" err="1"/>
              <a:t>escribe</a:t>
            </a:r>
            <a:r>
              <a:rPr lang="pt-BR" dirty="0"/>
              <a:t> “Carta de </a:t>
            </a:r>
            <a:r>
              <a:rPr lang="pt-BR" dirty="0" err="1"/>
              <a:t>Sor</a:t>
            </a:r>
            <a:r>
              <a:rPr lang="pt-BR" dirty="0"/>
              <a:t> </a:t>
            </a:r>
            <a:r>
              <a:rPr lang="pt-BR" dirty="0" err="1"/>
              <a:t>Filotea</a:t>
            </a:r>
            <a:r>
              <a:rPr lang="pt-BR" dirty="0"/>
              <a:t>”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FF0000"/>
                </a:solidFill>
              </a:rPr>
              <a:t>1689 “</a:t>
            </a:r>
            <a:r>
              <a:rPr lang="pt-BR" sz="2000" dirty="0" err="1">
                <a:solidFill>
                  <a:srgbClr val="FF0000"/>
                </a:solidFill>
              </a:rPr>
              <a:t>Inundación</a:t>
            </a:r>
            <a:r>
              <a:rPr lang="pt-BR" sz="2000" dirty="0">
                <a:solidFill>
                  <a:srgbClr val="FF0000"/>
                </a:solidFill>
              </a:rPr>
              <a:t> </a:t>
            </a:r>
            <a:r>
              <a:rPr lang="pt-BR" sz="2000" dirty="0" err="1">
                <a:solidFill>
                  <a:srgbClr val="FF0000"/>
                </a:solidFill>
              </a:rPr>
              <a:t>Castalida</a:t>
            </a:r>
            <a:r>
              <a:rPr lang="pt-BR" sz="2000" dirty="0">
                <a:solidFill>
                  <a:srgbClr val="FF0000"/>
                </a:solidFill>
              </a:rPr>
              <a:t>” publicado por auspicio de </a:t>
            </a:r>
            <a:r>
              <a:rPr lang="pt-BR" sz="2000" dirty="0" err="1">
                <a:solidFill>
                  <a:srgbClr val="FF0000"/>
                </a:solidFill>
              </a:rPr>
              <a:t>la</a:t>
            </a:r>
            <a:r>
              <a:rPr lang="pt-BR" sz="2000" dirty="0">
                <a:solidFill>
                  <a:srgbClr val="FF0000"/>
                </a:solidFill>
              </a:rPr>
              <a:t> </a:t>
            </a:r>
            <a:r>
              <a:rPr lang="pt-BR" sz="2000" dirty="0" err="1">
                <a:solidFill>
                  <a:srgbClr val="FF0000"/>
                </a:solidFill>
              </a:rPr>
              <a:t>Condesa</a:t>
            </a:r>
            <a:r>
              <a:rPr lang="pt-BR" sz="2000" dirty="0">
                <a:solidFill>
                  <a:srgbClr val="FF0000"/>
                </a:solidFill>
              </a:rPr>
              <a:t> de Paredes</a:t>
            </a:r>
          </a:p>
          <a:p>
            <a:pPr>
              <a:buFontTx/>
              <a:buChar char="-"/>
            </a:pPr>
            <a:r>
              <a:rPr lang="pt-BR" dirty="0">
                <a:solidFill>
                  <a:schemeClr val="accent5"/>
                </a:solidFill>
              </a:rPr>
              <a:t>1690</a:t>
            </a:r>
            <a:r>
              <a:rPr lang="pt-BR" dirty="0"/>
              <a:t> “</a:t>
            </a:r>
            <a:r>
              <a:rPr lang="pt-BR" dirty="0" err="1"/>
              <a:t>Respuesta</a:t>
            </a:r>
            <a:r>
              <a:rPr lang="pt-BR" dirty="0"/>
              <a:t> a </a:t>
            </a:r>
            <a:r>
              <a:rPr lang="pt-BR" dirty="0" err="1"/>
              <a:t>Sor</a:t>
            </a:r>
            <a:r>
              <a:rPr lang="pt-BR" dirty="0"/>
              <a:t> </a:t>
            </a:r>
            <a:r>
              <a:rPr lang="pt-BR" dirty="0" err="1"/>
              <a:t>Filotea</a:t>
            </a:r>
            <a:r>
              <a:rPr lang="pt-BR" dirty="0"/>
              <a:t>”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FF0000"/>
                </a:solidFill>
              </a:rPr>
              <a:t>1692 segundo </a:t>
            </a:r>
            <a:r>
              <a:rPr lang="pt-BR" sz="2000" dirty="0" err="1">
                <a:solidFill>
                  <a:srgbClr val="FF0000"/>
                </a:solidFill>
              </a:rPr>
              <a:t>volumen</a:t>
            </a:r>
            <a:r>
              <a:rPr lang="pt-BR" sz="2000" dirty="0">
                <a:solidFill>
                  <a:srgbClr val="FF0000"/>
                </a:solidFill>
              </a:rPr>
              <a:t> de “</a:t>
            </a:r>
            <a:r>
              <a:rPr lang="pt-BR" sz="2000" dirty="0" err="1">
                <a:solidFill>
                  <a:srgbClr val="FF0000"/>
                </a:solidFill>
              </a:rPr>
              <a:t>Inundación</a:t>
            </a:r>
            <a:r>
              <a:rPr lang="pt-BR" sz="2000" dirty="0">
                <a:solidFill>
                  <a:srgbClr val="FF0000"/>
                </a:solidFill>
              </a:rPr>
              <a:t> </a:t>
            </a:r>
            <a:r>
              <a:rPr lang="pt-BR" sz="2000" dirty="0" err="1">
                <a:solidFill>
                  <a:srgbClr val="FF0000"/>
                </a:solidFill>
              </a:rPr>
              <a:t>Castalida</a:t>
            </a:r>
            <a:r>
              <a:rPr lang="pt-BR" sz="2000" dirty="0">
                <a:solidFill>
                  <a:srgbClr val="FF0000"/>
                </a:solidFill>
              </a:rPr>
              <a:t>”</a:t>
            </a:r>
          </a:p>
          <a:p>
            <a:pPr marL="0" indent="0">
              <a:buNone/>
            </a:pPr>
            <a:r>
              <a:rPr lang="pt-BR" dirty="0"/>
              <a:t>- </a:t>
            </a:r>
            <a:r>
              <a:rPr lang="pt-BR" dirty="0">
                <a:solidFill>
                  <a:schemeClr val="accent5"/>
                </a:solidFill>
              </a:rPr>
              <a:t>1695</a:t>
            </a:r>
            <a:r>
              <a:rPr lang="pt-BR" dirty="0"/>
              <a:t> </a:t>
            </a:r>
            <a:r>
              <a:rPr lang="pt-BR" dirty="0" err="1"/>
              <a:t>muere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416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0638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Cómo</a:t>
            </a:r>
            <a:r>
              <a:rPr lang="pt-BR" dirty="0" smtClean="0"/>
              <a:t> se </a:t>
            </a:r>
            <a:r>
              <a:rPr lang="pt-BR" dirty="0" err="1" smtClean="0"/>
              <a:t>cuentan</a:t>
            </a:r>
            <a:r>
              <a:rPr lang="pt-BR" dirty="0" smtClean="0"/>
              <a:t> </a:t>
            </a:r>
            <a:r>
              <a:rPr lang="pt-BR" dirty="0" err="1" smtClean="0"/>
              <a:t>las</a:t>
            </a:r>
            <a:r>
              <a:rPr lang="pt-BR" dirty="0" smtClean="0"/>
              <a:t> sílabas poéticas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español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54546" y="1043189"/>
            <a:ext cx="5865254" cy="51337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Regla 1: Última palabra aguda: cuando el verso acaba en palabra aguda, </a:t>
            </a:r>
            <a:r>
              <a:rPr lang="es-ES" dirty="0" smtClean="0">
                <a:solidFill>
                  <a:srgbClr val="FF0000"/>
                </a:solidFill>
              </a:rPr>
              <a:t>o en </a:t>
            </a:r>
            <a:r>
              <a:rPr lang="es-ES" dirty="0">
                <a:solidFill>
                  <a:srgbClr val="FF0000"/>
                </a:solidFill>
              </a:rPr>
              <a:t>un monosílabo, se cuenta una sílaba más.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El río Guadalquivir                </a:t>
            </a:r>
            <a:r>
              <a:rPr lang="es-ES" dirty="0"/>
              <a:t>(7 + 1 = 8 sílabas)</a:t>
            </a:r>
          </a:p>
          <a:p>
            <a:pPr marL="0" indent="0">
              <a:buNone/>
            </a:pPr>
            <a:r>
              <a:rPr lang="es-ES" dirty="0"/>
              <a:t>… ¿Adónde el camino irá? </a:t>
            </a:r>
            <a:r>
              <a:rPr lang="es-ES" dirty="0" smtClean="0"/>
              <a:t>  (</a:t>
            </a:r>
            <a:r>
              <a:rPr lang="es-ES" dirty="0"/>
              <a:t>7 + 1 = 8)</a:t>
            </a:r>
          </a:p>
          <a:p>
            <a:pPr marL="0" indent="0">
              <a:buNone/>
            </a:pPr>
            <a:r>
              <a:rPr lang="es-ES" dirty="0"/>
              <a:t> Yo voy cantando, viajero </a:t>
            </a:r>
            <a:r>
              <a:rPr lang="es-ES" dirty="0" smtClean="0"/>
              <a:t>    (</a:t>
            </a:r>
            <a:r>
              <a:rPr lang="es-ES" dirty="0"/>
              <a:t>8)</a:t>
            </a:r>
          </a:p>
          <a:p>
            <a:pPr marL="0" indent="0">
              <a:buNone/>
            </a:pPr>
            <a:r>
              <a:rPr lang="es-ES" dirty="0"/>
              <a:t> A lo largo del sendero … </a:t>
            </a:r>
            <a:r>
              <a:rPr lang="es-ES" dirty="0" smtClean="0"/>
              <a:t>     (</a:t>
            </a:r>
            <a:r>
              <a:rPr lang="es-ES" dirty="0"/>
              <a:t>8)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La </a:t>
            </a:r>
            <a:r>
              <a:rPr lang="es-ES" dirty="0"/>
              <a:t>tarde cayendo está. </a:t>
            </a:r>
            <a:r>
              <a:rPr lang="es-ES" dirty="0" smtClean="0"/>
              <a:t>        (</a:t>
            </a:r>
            <a:r>
              <a:rPr lang="es-ES" dirty="0"/>
              <a:t>7 + 1 = 8 )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>
                <a:solidFill>
                  <a:srgbClr val="FF0000"/>
                </a:solidFill>
              </a:rPr>
              <a:t>Regla </a:t>
            </a:r>
            <a:r>
              <a:rPr lang="es-ES" dirty="0">
                <a:solidFill>
                  <a:srgbClr val="FF0000"/>
                </a:solidFill>
              </a:rPr>
              <a:t>2: Si es llana no varía el número de sílabas</a:t>
            </a:r>
          </a:p>
          <a:p>
            <a:pPr marL="0" indent="0">
              <a:buNone/>
            </a:pPr>
            <a:r>
              <a:rPr lang="es-ES" dirty="0"/>
              <a:t> A – lo – lar – </a:t>
            </a:r>
            <a:r>
              <a:rPr lang="es-ES" dirty="0" err="1"/>
              <a:t>go</a:t>
            </a:r>
            <a:r>
              <a:rPr lang="es-ES" dirty="0"/>
              <a:t> – del - </a:t>
            </a:r>
            <a:r>
              <a:rPr lang="es-ES" dirty="0" err="1"/>
              <a:t>sen</a:t>
            </a:r>
            <a:r>
              <a:rPr lang="es-ES" dirty="0"/>
              <a:t> – de - ro … (8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95493" y="1043189"/>
            <a:ext cx="6272011" cy="51337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Regla 3: Última palabra esdrújula: cuando el verso acaba en </a:t>
            </a:r>
            <a:r>
              <a:rPr lang="es-ES" dirty="0" smtClean="0">
                <a:solidFill>
                  <a:srgbClr val="FF0000"/>
                </a:solidFill>
              </a:rPr>
              <a:t>palabra esdrújula</a:t>
            </a:r>
            <a:r>
              <a:rPr lang="es-ES" dirty="0">
                <a:solidFill>
                  <a:srgbClr val="FF0000"/>
                </a:solidFill>
              </a:rPr>
              <a:t>, se cuenta una sílaba menos.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sz="2600" dirty="0"/>
              <a:t>Qué </a:t>
            </a:r>
            <a:r>
              <a:rPr lang="es-ES" sz="2600" dirty="0" smtClean="0"/>
              <a:t>verdes están tus árboles </a:t>
            </a:r>
            <a:r>
              <a:rPr lang="es-ES" sz="2600" dirty="0"/>
              <a:t>(9 – 1 = 8)</a:t>
            </a:r>
          </a:p>
          <a:p>
            <a:pPr marL="0" indent="0">
              <a:buNone/>
            </a:pPr>
            <a:r>
              <a:rPr lang="es-ES" dirty="0"/>
              <a:t>Asomaba a sus ojos una lágrima (12 – 1 = 11 )</a:t>
            </a:r>
          </a:p>
          <a:p>
            <a:pPr marL="0" indent="0">
              <a:buNone/>
            </a:pPr>
            <a:r>
              <a:rPr lang="es-ES" dirty="0"/>
              <a:t>y a mi labio una frase de perdón (10 + 1 = 11)</a:t>
            </a:r>
          </a:p>
          <a:p>
            <a:pPr marL="0" indent="0">
              <a:buNone/>
            </a:pPr>
            <a:r>
              <a:rPr lang="es-ES" dirty="0"/>
              <a:t>¡Oh, terremoto mental! (7 + 1 = 8)</a:t>
            </a:r>
          </a:p>
          <a:p>
            <a:pPr marL="0" indent="0">
              <a:buNone/>
            </a:pPr>
            <a:r>
              <a:rPr lang="es-ES" dirty="0"/>
              <a:t>Yo sentí un día en mi cráneo (9 – 1 = 8)</a:t>
            </a:r>
          </a:p>
          <a:p>
            <a:pPr marL="0" indent="0">
              <a:buNone/>
            </a:pPr>
            <a:r>
              <a:rPr lang="es-ES" dirty="0"/>
              <a:t>como el caer subitáneo (9 -1 = 8)</a:t>
            </a:r>
          </a:p>
          <a:p>
            <a:pPr marL="0" indent="0">
              <a:buNone/>
            </a:pPr>
            <a:r>
              <a:rPr lang="es-ES" dirty="0"/>
              <a:t>de una Babel de cristal (7 + 1 = </a:t>
            </a:r>
            <a:r>
              <a:rPr lang="es-ES" dirty="0" smtClean="0"/>
              <a:t>8)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err="1" smtClean="0"/>
              <a:t>Ruben</a:t>
            </a:r>
            <a:r>
              <a:rPr lang="es-ES" dirty="0" smtClean="0"/>
              <a:t> </a:t>
            </a:r>
            <a:r>
              <a:rPr lang="es-ES" dirty="0"/>
              <a:t>Darío</a:t>
            </a:r>
          </a:p>
        </p:txBody>
      </p:sp>
    </p:spTree>
    <p:extLst>
      <p:ext uri="{BB962C8B-B14F-4D97-AF65-F5344CB8AC3E}">
        <p14:creationId xmlns:p14="http://schemas.microsoft.com/office/powerpoint/2010/main" val="378028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14424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Cómo</a:t>
            </a:r>
            <a:r>
              <a:rPr lang="pt-BR" dirty="0" smtClean="0"/>
              <a:t> se </a:t>
            </a:r>
            <a:r>
              <a:rPr lang="pt-BR" dirty="0" err="1" smtClean="0"/>
              <a:t>cuentan</a:t>
            </a:r>
            <a:r>
              <a:rPr lang="pt-BR" dirty="0" smtClean="0"/>
              <a:t> </a:t>
            </a:r>
            <a:r>
              <a:rPr lang="pt-BR" dirty="0" err="1" smtClean="0"/>
              <a:t>las</a:t>
            </a:r>
            <a:r>
              <a:rPr lang="pt-BR" dirty="0" smtClean="0"/>
              <a:t> sílabas poéticas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Sinalefa : cuando en el interior del verso una palabra termina en vocal y la siguiente empieza por vocal, se funden las sílabas a que pertenecen ambas vocales y se cuentan como una sola. </a:t>
            </a:r>
            <a:endParaRPr lang="es-E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 smtClean="0"/>
              <a:t>Es-</a:t>
            </a:r>
            <a:r>
              <a:rPr lang="es-ES" dirty="0" err="1" smtClean="0"/>
              <a:t>ta</a:t>
            </a:r>
            <a:r>
              <a:rPr lang="es-ES" dirty="0" smtClean="0"/>
              <a:t>-</a:t>
            </a:r>
            <a:r>
              <a:rPr lang="es-ES" dirty="0" err="1" smtClean="0"/>
              <a:t>ba</a:t>
            </a:r>
            <a:r>
              <a:rPr lang="es-ES" dirty="0" smtClean="0"/>
              <a:t> </a:t>
            </a:r>
            <a:r>
              <a:rPr lang="es-ES" dirty="0"/>
              <a:t>e-</a:t>
            </a:r>
            <a:r>
              <a:rPr lang="es-ES" dirty="0" err="1"/>
              <a:t>cha</a:t>
            </a:r>
            <a:r>
              <a:rPr lang="es-ES" dirty="0"/>
              <a:t>-do-yo en-la-</a:t>
            </a:r>
            <a:r>
              <a:rPr lang="es-ES" dirty="0" err="1"/>
              <a:t>tie</a:t>
            </a:r>
            <a:r>
              <a:rPr lang="es-ES" dirty="0"/>
              <a:t>-</a:t>
            </a:r>
            <a:r>
              <a:rPr lang="es-ES" dirty="0" err="1"/>
              <a:t>rra</a:t>
            </a:r>
            <a:r>
              <a:rPr lang="es-ES" dirty="0"/>
              <a:t> en-</a:t>
            </a:r>
            <a:r>
              <a:rPr lang="es-ES" dirty="0" err="1"/>
              <a:t>fren</a:t>
            </a:r>
            <a:r>
              <a:rPr lang="es-ES" dirty="0"/>
              <a:t>-te (11 sílabas)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Ce-</a:t>
            </a:r>
            <a:r>
              <a:rPr lang="es-ES" dirty="0" err="1" smtClean="0"/>
              <a:t>rra</a:t>
            </a:r>
            <a:r>
              <a:rPr lang="es-ES" dirty="0" smtClean="0"/>
              <a:t>-do </a:t>
            </a:r>
            <a:r>
              <a:rPr lang="es-ES" dirty="0"/>
              <a:t>es-</a:t>
            </a:r>
            <a:r>
              <a:rPr lang="es-ES" dirty="0" err="1"/>
              <a:t>tá</a:t>
            </a:r>
            <a:r>
              <a:rPr lang="es-ES" dirty="0"/>
              <a:t> el- me-</a:t>
            </a:r>
            <a:r>
              <a:rPr lang="es-ES" dirty="0" err="1"/>
              <a:t>són</a:t>
            </a:r>
            <a:r>
              <a:rPr lang="es-ES" dirty="0"/>
              <a:t> –a- pie-</a:t>
            </a:r>
            <a:r>
              <a:rPr lang="es-ES" dirty="0" err="1"/>
              <a:t>dra</a:t>
            </a:r>
            <a:r>
              <a:rPr lang="es-ES" dirty="0"/>
              <a:t> y lo-do </a:t>
            </a:r>
            <a:r>
              <a:rPr lang="es-ES" dirty="0" smtClean="0"/>
              <a:t>… (10 sílabas) 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FF0000"/>
                </a:solidFill>
              </a:rPr>
              <a:t>A </a:t>
            </a:r>
            <a:r>
              <a:rPr lang="es-ES" dirty="0">
                <a:solidFill>
                  <a:srgbClr val="FF0000"/>
                </a:solidFill>
              </a:rPr>
              <a:t>veces, la sinalefa no se realiza: </a:t>
            </a:r>
            <a:endParaRPr lang="es-ES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s-ES" dirty="0" smtClean="0">
                <a:solidFill>
                  <a:srgbClr val="FF0000"/>
                </a:solidFill>
              </a:rPr>
              <a:t>Cuando </a:t>
            </a:r>
            <a:r>
              <a:rPr lang="es-ES" dirty="0">
                <a:solidFill>
                  <a:srgbClr val="FF0000"/>
                </a:solidFill>
              </a:rPr>
              <a:t>la segunda vocal es tónica. </a:t>
            </a:r>
            <a:endParaRPr lang="es-ES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s-ES" dirty="0" err="1" smtClean="0"/>
              <a:t>Tie-ne</a:t>
            </a:r>
            <a:r>
              <a:rPr lang="es-ES" dirty="0" smtClean="0"/>
              <a:t>- </a:t>
            </a:r>
            <a:r>
              <a:rPr lang="es-ES" dirty="0"/>
              <a:t>la- </a:t>
            </a:r>
            <a:r>
              <a:rPr lang="es-ES" dirty="0" err="1"/>
              <a:t>ma-ri-po-sa-cua-tro</a:t>
            </a:r>
            <a:r>
              <a:rPr lang="es-ES" dirty="0"/>
              <a:t> / a-las (11 sílabas) </a:t>
            </a:r>
            <a:endParaRPr lang="es-ES" dirty="0" smtClean="0"/>
          </a:p>
          <a:p>
            <a:pPr>
              <a:buFontTx/>
              <a:buChar char="-"/>
            </a:pPr>
            <a:r>
              <a:rPr lang="es-ES" dirty="0" smtClean="0"/>
              <a:t>Salvador </a:t>
            </a:r>
            <a:r>
              <a:rPr lang="es-ES" dirty="0"/>
              <a:t>Rueda </a:t>
            </a:r>
            <a:endParaRPr lang="es-ES" dirty="0" smtClean="0"/>
          </a:p>
          <a:p>
            <a:pPr>
              <a:buFontTx/>
              <a:buChar char="-"/>
            </a:pPr>
            <a:r>
              <a:rPr lang="es-ES" dirty="0" smtClean="0">
                <a:solidFill>
                  <a:srgbClr val="FF0000"/>
                </a:solidFill>
              </a:rPr>
              <a:t>Cuando </a:t>
            </a:r>
            <a:r>
              <a:rPr lang="es-ES" dirty="0">
                <a:solidFill>
                  <a:srgbClr val="FF0000"/>
                </a:solidFill>
              </a:rPr>
              <a:t>hay pausa entre las dos palabras. </a:t>
            </a:r>
            <a:endParaRPr lang="es-ES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s-ES" dirty="0" smtClean="0"/>
              <a:t>Yo </a:t>
            </a:r>
            <a:r>
              <a:rPr lang="es-ES" dirty="0"/>
              <a:t>- soy un - </a:t>
            </a:r>
            <a:r>
              <a:rPr lang="es-ES" dirty="0" err="1"/>
              <a:t>sue-ño</a:t>
            </a:r>
            <a:r>
              <a:rPr lang="es-ES" dirty="0"/>
              <a:t>, / un-</a:t>
            </a:r>
            <a:r>
              <a:rPr lang="es-ES" dirty="0" err="1"/>
              <a:t>im</a:t>
            </a:r>
            <a:r>
              <a:rPr lang="es-ES" dirty="0"/>
              <a:t>-</a:t>
            </a:r>
            <a:r>
              <a:rPr lang="es-ES" dirty="0" err="1"/>
              <a:t>po</a:t>
            </a:r>
            <a:r>
              <a:rPr lang="es-ES" dirty="0"/>
              <a:t>-si-</a:t>
            </a:r>
            <a:r>
              <a:rPr lang="es-ES" dirty="0" err="1"/>
              <a:t>ble</a:t>
            </a:r>
            <a:r>
              <a:rPr lang="es-ES" dirty="0"/>
              <a:t> (9 sílabas) </a:t>
            </a:r>
            <a:endParaRPr lang="es-ES" dirty="0" smtClean="0"/>
          </a:p>
          <a:p>
            <a:pPr>
              <a:buFontTx/>
              <a:buChar char="-"/>
            </a:pPr>
            <a:r>
              <a:rPr lang="es-ES" dirty="0" smtClean="0"/>
              <a:t>Va-no </a:t>
            </a:r>
            <a:r>
              <a:rPr lang="es-ES" dirty="0"/>
              <a:t>- fan-tas-</a:t>
            </a:r>
            <a:r>
              <a:rPr lang="es-ES" dirty="0" err="1"/>
              <a:t>ma</a:t>
            </a:r>
            <a:r>
              <a:rPr lang="es-ES" dirty="0"/>
              <a:t> - de- </a:t>
            </a:r>
            <a:r>
              <a:rPr lang="es-ES" dirty="0" err="1"/>
              <a:t>nie-bla</a:t>
            </a:r>
            <a:r>
              <a:rPr lang="es-ES" dirty="0"/>
              <a:t> y- luz … (9 sílabas) </a:t>
            </a:r>
            <a:endParaRPr lang="es-ES" dirty="0" smtClean="0"/>
          </a:p>
          <a:p>
            <a:pPr>
              <a:buFontTx/>
              <a:buChar char="-"/>
            </a:pPr>
            <a:r>
              <a:rPr lang="es-ES" dirty="0" smtClean="0"/>
              <a:t>En </a:t>
            </a:r>
            <a:r>
              <a:rPr lang="es-ES" dirty="0"/>
              <a:t>- los- cli-mas- de- </a:t>
            </a:r>
            <a:r>
              <a:rPr lang="es-ES" dirty="0" err="1"/>
              <a:t>bru-ma</a:t>
            </a:r>
            <a:r>
              <a:rPr lang="es-ES" dirty="0"/>
              <a:t> / en- las - </a:t>
            </a:r>
            <a:r>
              <a:rPr lang="es-ES" dirty="0" err="1"/>
              <a:t>tie-rras</a:t>
            </a:r>
            <a:r>
              <a:rPr lang="es-ES" dirty="0"/>
              <a:t> - so-la-res (14 sílabas) Ramón </a:t>
            </a:r>
            <a:r>
              <a:rPr lang="es-ES" dirty="0" err="1"/>
              <a:t>Basterra</a:t>
            </a:r>
            <a:r>
              <a:rPr lang="es-ES" dirty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104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7607"/>
          </a:xfrm>
        </p:spPr>
        <p:txBody>
          <a:bodyPr>
            <a:normAutofit fontScale="90000"/>
          </a:bodyPr>
          <a:lstStyle/>
          <a:p>
            <a:r>
              <a:rPr lang="pt-BR" dirty="0"/>
              <a:t>Licencias poéticas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/>
          </p:nvPr>
        </p:nvGraphicFramePr>
        <p:xfrm>
          <a:off x="1081825" y="772732"/>
          <a:ext cx="9826581" cy="5525037"/>
        </p:xfrm>
        <a:graphic>
          <a:graphicData uri="http://schemas.openxmlformats.org/drawingml/2006/table">
            <a:tbl>
              <a:tblPr/>
              <a:tblGrid>
                <a:gridCol w="9826581"/>
              </a:tblGrid>
              <a:tr h="5525037">
                <a:tc>
                  <a:txBody>
                    <a:bodyPr/>
                    <a:lstStyle/>
                    <a:p>
                      <a:pPr indent="228600" algn="just" rtl="0" fontAlgn="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</a:rPr>
                        <a:t>Licencias poéticas: son cuatro: sinalefa, hiato, sinéresis y diéresis.</a:t>
                      </a:r>
                      <a:endParaRPr lang="es-ES" sz="1400" dirty="0">
                        <a:effectLst/>
                      </a:endParaRPr>
                    </a:p>
                    <a:p>
                      <a:pPr indent="228600" algn="just" rtl="0" fontAlgn="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indent="228600" algn="just" rtl="0" fontAlgn="t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Sinalefa:</a:t>
                      </a: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</a:rPr>
                        <a:t> consiste en agrupar, a los efectos de la pronunciación, en una sola sílaba la vocal final de una palabra y la inicial de la siguiente, por lo tanto, resta una sílaba al verso.</a:t>
                      </a:r>
                      <a:endParaRPr lang="es-ES" sz="1400" dirty="0">
                        <a:effectLst/>
                      </a:endParaRPr>
                    </a:p>
                    <a:p>
                      <a:pPr indent="228600" algn="just" rtl="0" fontAlgn="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indent="228600" algn="just" rtl="0" fontAlgn="t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Hiato</a:t>
                      </a: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</a:rPr>
                        <a:t>: cuando una palabra termina con vocal y la siguiente comienza también con vocal y no se forma sinalefa, hay hiato. Esto puede ser causado por dos motivos, o por un signo de puntuación (exige una pausa) o por la acentuación del verso que impone una pausa.</a:t>
                      </a:r>
                      <a:endParaRPr lang="es-ES" sz="1400" dirty="0">
                        <a:effectLst/>
                      </a:endParaRPr>
                    </a:p>
                    <a:p>
                      <a:pPr indent="228600" algn="just" rtl="0" fontAlgn="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indent="228600" algn="just" rtl="0" fontAlgn="t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339966"/>
                          </a:solidFill>
                          <a:effectLst/>
                          <a:latin typeface="Times New Roman" panose="02020603050405020304" pitchFamily="18" charset="0"/>
                        </a:rPr>
                        <a:t>Sinéresis</a:t>
                      </a: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</a:rPr>
                        <a:t>: se produce un </a:t>
                      </a:r>
                      <a:r>
                        <a:rPr lang="es-E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diptongo falso entre dos vocales abiertas</a:t>
                      </a: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</a:rPr>
                        <a:t>, para unir dos sílabas, es decir, si en una palabra se pronuncian en una sola sílaba vocales que pertenecen a sílabas distintas, hay sinéresis</a:t>
                      </a:r>
                      <a:r>
                        <a:rPr lang="es-ES" sz="1400" dirty="0" smtClean="0"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  <a:p>
                      <a:pPr indent="228600" algn="just" rtl="0" fontAlgn="t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Times New Roman" panose="02020603050405020304" pitchFamily="18" charset="0"/>
                        </a:rPr>
                        <a:t>Vocales abiertas: A, E, O</a:t>
                      </a:r>
                    </a:p>
                    <a:p>
                      <a:pPr indent="228600" algn="just" rtl="0" fontAlgn="t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Times New Roman" panose="02020603050405020304" pitchFamily="18" charset="0"/>
                        </a:rPr>
                        <a:t>Vocales cerradas: I, U</a:t>
                      </a:r>
                    </a:p>
                    <a:p>
                      <a:pPr indent="228600" algn="just" rtl="0" fontAlgn="t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Times New Roman" panose="02020603050405020304" pitchFamily="18" charset="0"/>
                        </a:rPr>
                        <a:t>Diptongo (unión de dos vocales): se forma con dos vocales</a:t>
                      </a:r>
                      <a:r>
                        <a:rPr lang="es-ES" sz="1400" baseline="0" dirty="0" smtClean="0">
                          <a:effectLst/>
                          <a:latin typeface="Times New Roman" panose="02020603050405020304" pitchFamily="18" charset="0"/>
                        </a:rPr>
                        <a:t> cerradas</a:t>
                      </a:r>
                    </a:p>
                    <a:p>
                      <a:pPr indent="228600" algn="just" rtl="0" fontAlgn="t">
                        <a:spcAft>
                          <a:spcPts val="0"/>
                        </a:spcAft>
                      </a:pPr>
                      <a:r>
                        <a:rPr lang="es-ES" sz="1400" baseline="0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o  con una vocal débil y una fuerte (sin importar el orden)</a:t>
                      </a:r>
                    </a:p>
                    <a:p>
                      <a:pPr indent="228600" algn="just" rtl="0" fontAlgn="t">
                        <a:spcAft>
                          <a:spcPts val="0"/>
                        </a:spcAft>
                      </a:pPr>
                      <a:r>
                        <a:rPr lang="es-ES" sz="1400" baseline="0" dirty="0" smtClean="0">
                          <a:effectLst/>
                          <a:latin typeface="Times New Roman" panose="02020603050405020304" pitchFamily="18" charset="0"/>
                        </a:rPr>
                        <a:t>           </a:t>
                      </a:r>
                      <a:endParaRPr lang="es-ES" sz="1400" dirty="0">
                        <a:effectLst/>
                      </a:endParaRPr>
                    </a:p>
                    <a:p>
                      <a:pPr indent="228600" algn="just" rtl="0" fontAlgn="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indent="228600" algn="just" rtl="0" fontAlgn="t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Diéresis</a:t>
                      </a: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</a:rPr>
                        <a:t>: consiste en </a:t>
                      </a:r>
                      <a:r>
                        <a:rPr lang="es-E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separar dos vocales que normalmente forman diptongo</a:t>
                      </a: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</a:rPr>
                        <a:t>, generando una sílaba más. El poeta coloca una diéresis o crema ( ¨ ), sobre una vocal débil, en una palabra que no la lleva.</a:t>
                      </a:r>
                      <a:endParaRPr lang="es-ES" sz="1400" dirty="0">
                        <a:effectLst/>
                      </a:endParaRPr>
                    </a:p>
                  </a:txBody>
                  <a:tcPr marL="71652" marR="71652" marT="71652" marB="71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90100"/>
            <a:ext cx="230832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76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031" y="2"/>
            <a:ext cx="11977352" cy="579547"/>
          </a:xfrm>
        </p:spPr>
        <p:txBody>
          <a:bodyPr>
            <a:normAutofit fontScale="90000"/>
          </a:bodyPr>
          <a:lstStyle/>
          <a:p>
            <a:r>
              <a:rPr lang="pt-BR" sz="4000" dirty="0">
                <a:solidFill>
                  <a:srgbClr val="4472C4">
                    <a:lumMod val="60000"/>
                    <a:lumOff val="40000"/>
                  </a:srgbClr>
                </a:solidFill>
              </a:rPr>
              <a:t>“Barroco, neobarroco e outras ruínas”. J. Hansen</a:t>
            </a:r>
            <a:br>
              <a:rPr lang="pt-BR" sz="4000" dirty="0">
                <a:solidFill>
                  <a:srgbClr val="4472C4">
                    <a:lumMod val="60000"/>
                    <a:lumOff val="40000"/>
                  </a:srgbClr>
                </a:solidFill>
              </a:rPr>
            </a:br>
            <a:r>
              <a:rPr lang="pt-BR" sz="2000" dirty="0">
                <a:solidFill>
                  <a:srgbClr val="4472C4">
                    <a:lumMod val="60000"/>
                    <a:lumOff val="40000"/>
                  </a:srgbClr>
                </a:solidFill>
              </a:rPr>
              <a:t>Luz divina, engenho e agudeza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3031" y="695460"/>
            <a:ext cx="11977352" cy="616254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pt-BR" dirty="0" smtClean="0"/>
              <a:t>Tanto o discursivo quanto o plástico [Hansen faz algumas observações sobre a escultura sacra] são </a:t>
            </a:r>
            <a:r>
              <a:rPr lang="pt-BR" dirty="0" smtClean="0">
                <a:solidFill>
                  <a:srgbClr val="FF0000"/>
                </a:solidFill>
              </a:rPr>
              <a:t>figurações da infusão mística da Luz</a:t>
            </a:r>
            <a:r>
              <a:rPr lang="pt-BR" dirty="0" smtClean="0"/>
              <a:t>.(p. 206)</a:t>
            </a:r>
          </a:p>
          <a:p>
            <a:pPr>
              <a:buFontTx/>
              <a:buChar char="-"/>
            </a:pPr>
            <a:r>
              <a:rPr lang="pt-BR" dirty="0" smtClean="0"/>
              <a:t>As </a:t>
            </a:r>
            <a:r>
              <a:rPr lang="pt-BR" dirty="0" err="1" smtClean="0"/>
              <a:t>representacoes</a:t>
            </a:r>
            <a:r>
              <a:rPr lang="pt-BR" dirty="0" smtClean="0"/>
              <a:t> intensificam a desqualificação da carne insubmissa </a:t>
            </a:r>
            <a:r>
              <a:rPr lang="pt-BR" dirty="0"/>
              <a:t>a hierarquia [ver </a:t>
            </a:r>
            <a:r>
              <a:rPr lang="pt-BR" dirty="0" smtClean="0"/>
              <a:t>nota 53: </a:t>
            </a:r>
            <a:r>
              <a:rPr lang="pt-BR" dirty="0"/>
              <a:t>luterano-</a:t>
            </a:r>
            <a:r>
              <a:rPr lang="pt-BR" dirty="0" err="1"/>
              <a:t>culterano</a:t>
            </a:r>
            <a:r>
              <a:rPr lang="pt-BR" dirty="0"/>
              <a:t>] , </a:t>
            </a:r>
            <a:r>
              <a:rPr lang="pt-BR" dirty="0" smtClean="0"/>
              <a:t>enquanto exaltam, em signos de </a:t>
            </a:r>
            <a:r>
              <a:rPr lang="pt-BR" dirty="0" err="1" smtClean="0"/>
              <a:t>posicão</a:t>
            </a:r>
            <a:r>
              <a:rPr lang="pt-BR" dirty="0" smtClean="0"/>
              <a:t> discreta, </a:t>
            </a:r>
            <a:r>
              <a:rPr lang="pt-BR" dirty="0" smtClean="0">
                <a:solidFill>
                  <a:srgbClr val="FF0000"/>
                </a:solidFill>
              </a:rPr>
              <a:t>o corpo que se se subordina </a:t>
            </a:r>
            <a:r>
              <a:rPr lang="pt-BR" dirty="0" smtClean="0"/>
              <a:t>[ao pacto de sujeição, ao </a:t>
            </a:r>
            <a:r>
              <a:rPr lang="pt-BR" i="1" dirty="0" smtClean="0"/>
              <a:t>corpo místico </a:t>
            </a:r>
            <a:r>
              <a:rPr lang="pt-BR" dirty="0" smtClean="0"/>
              <a:t>da comunidade)</a:t>
            </a:r>
          </a:p>
          <a:p>
            <a:pPr>
              <a:buFontTx/>
              <a:buChar char="-"/>
            </a:pPr>
            <a:r>
              <a:rPr lang="pt-BR" dirty="0" smtClean="0"/>
              <a:t>O corpo individual só e visível e dizível quando sua memória, sua vontade e sua inteligência se integram e subordinam nos </a:t>
            </a:r>
            <a:r>
              <a:rPr lang="pt-BR" dirty="0" err="1" smtClean="0">
                <a:solidFill>
                  <a:srgbClr val="FF0000"/>
                </a:solidFill>
              </a:rPr>
              <a:t>varios</a:t>
            </a:r>
            <a:r>
              <a:rPr lang="pt-BR" dirty="0" smtClean="0">
                <a:solidFill>
                  <a:srgbClr val="FF0000"/>
                </a:solidFill>
              </a:rPr>
              <a:t> corpos de ordens ou na hierarquia corporativa do bem comum do Estado</a:t>
            </a:r>
            <a:r>
              <a:rPr lang="pt-BR" dirty="0" smtClean="0"/>
              <a:t>. </a:t>
            </a:r>
            <a:r>
              <a:rPr lang="pt-BR" dirty="0" smtClean="0">
                <a:solidFill>
                  <a:srgbClr val="FF0000"/>
                </a:solidFill>
              </a:rPr>
              <a:t>Não há nenhuma </a:t>
            </a:r>
            <a:r>
              <a:rPr lang="pt-BR" dirty="0" err="1" smtClean="0">
                <a:solidFill>
                  <a:srgbClr val="FF0000"/>
                </a:solidFill>
              </a:rPr>
              <a:t>nocao</a:t>
            </a:r>
            <a:r>
              <a:rPr lang="pt-BR" dirty="0" smtClean="0">
                <a:solidFill>
                  <a:srgbClr val="FF0000"/>
                </a:solidFill>
              </a:rPr>
              <a:t> de subjetividade psicológica, como é normalizada hoje, nas representações dessa subordinação </a:t>
            </a:r>
            <a:r>
              <a:rPr lang="pt-BR" dirty="0" smtClean="0"/>
              <a:t>(...) </a:t>
            </a:r>
            <a:r>
              <a:rPr lang="pt-BR" b="1" dirty="0" smtClean="0">
                <a:solidFill>
                  <a:srgbClr val="FF0000"/>
                </a:solidFill>
              </a:rPr>
              <a:t>A liberdade definida como subordinação.</a:t>
            </a:r>
          </a:p>
          <a:p>
            <a:pPr>
              <a:buFontTx/>
              <a:buChar char="-"/>
            </a:pPr>
            <a:r>
              <a:rPr lang="pt-BR" dirty="0" smtClean="0"/>
              <a:t>Em todos os casos, </a:t>
            </a:r>
            <a:r>
              <a:rPr lang="pt-BR" dirty="0" smtClean="0">
                <a:solidFill>
                  <a:srgbClr val="FF0000"/>
                </a:solidFill>
              </a:rPr>
              <a:t>as paixões nunca são expressivas ou psicológicas mas retóricas</a:t>
            </a:r>
            <a:r>
              <a:rPr lang="pt-BR" dirty="0" smtClean="0"/>
              <a:t>, decorrendo de uma racionalidade formalizada numa técnica objetiva (...) de produzir efeitos. </a:t>
            </a:r>
            <a:r>
              <a:rPr lang="pt-BR" dirty="0" smtClean="0">
                <a:solidFill>
                  <a:srgbClr val="FF0000"/>
                </a:solidFill>
              </a:rPr>
              <a:t>Não se trata nunca de exprimir conceitos, mas de teatralizá-los</a:t>
            </a:r>
            <a:r>
              <a:rPr lang="pt-BR" dirty="0" smtClean="0"/>
              <a:t>. (p.207)</a:t>
            </a:r>
          </a:p>
          <a:p>
            <a:pPr>
              <a:buFontTx/>
              <a:buChar char="-"/>
            </a:pPr>
            <a:r>
              <a:rPr lang="pt-BR" dirty="0" smtClean="0"/>
              <a:t>Nas </a:t>
            </a:r>
            <a:r>
              <a:rPr lang="pt-BR" dirty="0" smtClean="0">
                <a:solidFill>
                  <a:srgbClr val="FF0000"/>
                </a:solidFill>
              </a:rPr>
              <a:t>imagens agudas</a:t>
            </a:r>
            <a:r>
              <a:rPr lang="pt-BR" dirty="0" smtClean="0"/>
              <a:t>, a </a:t>
            </a:r>
            <a:r>
              <a:rPr lang="pt-BR" dirty="0" smtClean="0">
                <a:solidFill>
                  <a:srgbClr val="FF0000"/>
                </a:solidFill>
              </a:rPr>
              <a:t>semelhança</a:t>
            </a:r>
            <a:r>
              <a:rPr lang="pt-BR" dirty="0" smtClean="0"/>
              <a:t> dos seres em relação ao Um divino é efetuada pela </a:t>
            </a:r>
            <a:r>
              <a:rPr lang="pt-BR" dirty="0" smtClean="0">
                <a:solidFill>
                  <a:srgbClr val="FF0000"/>
                </a:solidFill>
              </a:rPr>
              <a:t>analogia de atribuição</a:t>
            </a:r>
            <a:r>
              <a:rPr lang="pt-BR" dirty="0" smtClean="0"/>
              <a:t>(...) , pela </a:t>
            </a:r>
            <a:r>
              <a:rPr lang="pt-BR" dirty="0" smtClean="0">
                <a:solidFill>
                  <a:srgbClr val="FF0000"/>
                </a:solidFill>
              </a:rPr>
              <a:t>analogia de proporção </a:t>
            </a:r>
            <a:r>
              <a:rPr lang="pt-BR" dirty="0" smtClean="0"/>
              <a:t>(...) e pela </a:t>
            </a:r>
            <a:r>
              <a:rPr lang="pt-BR" dirty="0" smtClean="0">
                <a:solidFill>
                  <a:srgbClr val="FF0000"/>
                </a:solidFill>
              </a:rPr>
              <a:t>analogia de proporcionalidade</a:t>
            </a:r>
            <a:r>
              <a:rPr lang="pt-BR" dirty="0" smtClean="0"/>
              <a:t> (p. 207)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0486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9093" y="90154"/>
            <a:ext cx="11539470" cy="656822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sz="2200" dirty="0" smtClean="0"/>
              <a:t>Hansen, J. “Retórica da agudeza”.  Letras clássicas, </a:t>
            </a:r>
            <a:r>
              <a:rPr lang="pt-BR" sz="2200" dirty="0"/>
              <a:t>n. 4, p. 317-342, 2000.</a:t>
            </a:r>
            <a:br>
              <a:rPr lang="pt-BR" sz="2200" dirty="0"/>
            </a:br>
            <a:r>
              <a:rPr lang="pt-BR" sz="2200" dirty="0" smtClean="0"/>
              <a:t>(exemplo de </a:t>
            </a:r>
            <a:r>
              <a:rPr lang="pt-BR" sz="2200" dirty="0" err="1" smtClean="0"/>
              <a:t>entimema</a:t>
            </a:r>
            <a:r>
              <a:rPr lang="pt-BR" sz="2200" dirty="0" smtClean="0"/>
              <a:t> ou silogismo retórico / funcionamento: analogia de </a:t>
            </a:r>
            <a:r>
              <a:rPr lang="pt-BR" sz="2200" dirty="0" err="1" smtClean="0"/>
              <a:t>atribuicao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093" y="1249250"/>
            <a:ext cx="11410682" cy="560874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          A </a:t>
            </a:r>
            <a:r>
              <a:rPr lang="pt-BR" dirty="0"/>
              <a:t>agudeza deve ser formulada rapidamente, porque só tem efeito se a premeditação não for evidente; </a:t>
            </a:r>
            <a:r>
              <a:rPr lang="pt-BR" dirty="0">
                <a:solidFill>
                  <a:srgbClr val="FF0000"/>
                </a:solidFill>
              </a:rPr>
              <a:t>obtém-se a rapidez eliminando-se o conectivo da comparação dos conceitos, a </a:t>
            </a:r>
            <a:r>
              <a:rPr lang="pt-BR" dirty="0" err="1">
                <a:solidFill>
                  <a:srgbClr val="FF0000"/>
                </a:solidFill>
              </a:rPr>
              <a:t>prótase</a:t>
            </a:r>
            <a:r>
              <a:rPr lang="pt-BR" dirty="0">
                <a:solidFill>
                  <a:srgbClr val="FF0000"/>
                </a:solidFill>
              </a:rPr>
              <a:t> da similitude, “como</a:t>
            </a:r>
            <a:r>
              <a:rPr lang="pt-BR" dirty="0"/>
              <a:t>”.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        Por </a:t>
            </a:r>
            <a:r>
              <a:rPr lang="pt-BR" dirty="0"/>
              <a:t>exemplo, vamos supor a comparação </a:t>
            </a:r>
            <a:r>
              <a:rPr lang="pt-BR" dirty="0">
                <a:solidFill>
                  <a:srgbClr val="FF0000"/>
                </a:solidFill>
              </a:rPr>
              <a:t>“Esse papagaio do Brasil é verde como o mês de abril da Europa”</a:t>
            </a:r>
            <a:r>
              <a:rPr lang="pt-BR" dirty="0"/>
              <a:t>, em que se compara o conceito /papagaio / com o conceito /abril/ por meio do conceito /verde/, que é um gênero comum a ambos.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       A </a:t>
            </a:r>
            <a:r>
              <a:rPr lang="pt-BR" dirty="0">
                <a:solidFill>
                  <a:srgbClr val="FF0000"/>
                </a:solidFill>
              </a:rPr>
              <a:t>comparação, no caso, implica 3 termos: A(papagaio) – B( verde) – C( abril): “Esse papagaio é verde como abril</a:t>
            </a:r>
            <a:r>
              <a:rPr lang="pt-BR" dirty="0"/>
              <a:t>”. Se eliminamos a </a:t>
            </a:r>
            <a:r>
              <a:rPr lang="pt-BR" dirty="0" err="1"/>
              <a:t>prótase</a:t>
            </a:r>
            <a:r>
              <a:rPr lang="pt-BR" dirty="0"/>
              <a:t> da similitude, o conectivo “como”, podemos dizer: “ </a:t>
            </a:r>
            <a:r>
              <a:rPr lang="pt-BR" dirty="0">
                <a:solidFill>
                  <a:srgbClr val="FF0000"/>
                </a:solidFill>
              </a:rPr>
              <a:t>Esse papagaio é abril</a:t>
            </a:r>
            <a:r>
              <a:rPr lang="pt-BR" dirty="0"/>
              <a:t>”, </a:t>
            </a:r>
            <a:r>
              <a:rPr lang="pt-BR" dirty="0">
                <a:solidFill>
                  <a:srgbClr val="7030A0"/>
                </a:solidFill>
              </a:rPr>
              <a:t>e, assim, pela equivalência – “A é B”, substituir o termo A(“papagaio”) por B(“abril”): “Esse abril”. Como se trata de /papagaio/, podemos propor, com agudeza: “Esse abril falante”, </a:t>
            </a:r>
            <a:r>
              <a:rPr lang="pt-BR" dirty="0"/>
              <a:t>como encontramos em um poema da Fênix Renascida, a grande antologia da poesia da agudeza feita em Portugal no século XVIII. A imagem resultante é algo </a:t>
            </a:r>
            <a:r>
              <a:rPr lang="pt-BR" dirty="0" err="1"/>
              <a:t>nonsense</a:t>
            </a:r>
            <a:r>
              <a:rPr lang="pt-BR" dirty="0"/>
              <a:t>, como toda metáfora, mas </a:t>
            </a:r>
            <a:r>
              <a:rPr lang="pt-BR" dirty="0">
                <a:solidFill>
                  <a:srgbClr val="FF0000"/>
                </a:solidFill>
              </a:rPr>
              <a:t>agrada justamente pela dificuldade inicial de estabelecer a relação imediata entre os conceitos</a:t>
            </a:r>
            <a:r>
              <a:rPr lang="pt-BR" dirty="0"/>
              <a:t>.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      A </a:t>
            </a:r>
            <a:r>
              <a:rPr lang="pt-BR" dirty="0">
                <a:solidFill>
                  <a:srgbClr val="FF0000"/>
                </a:solidFill>
              </a:rPr>
              <a:t>imagem obtida é um </a:t>
            </a:r>
            <a:r>
              <a:rPr lang="pt-BR" dirty="0" err="1">
                <a:solidFill>
                  <a:srgbClr val="FF0000"/>
                </a:solidFill>
              </a:rPr>
              <a:t>entimema</a:t>
            </a:r>
            <a:r>
              <a:rPr lang="pt-BR" dirty="0">
                <a:solidFill>
                  <a:srgbClr val="FF0000"/>
                </a:solidFill>
              </a:rPr>
              <a:t> ou um silogismo retórico,</a:t>
            </a:r>
            <a:r>
              <a:rPr lang="pt-BR" dirty="0"/>
              <a:t> como diz </a:t>
            </a:r>
            <a:r>
              <a:rPr lang="pt-BR" dirty="0" err="1"/>
              <a:t>Quintiliano</a:t>
            </a:r>
            <a:r>
              <a:rPr lang="pt-BR" dirty="0"/>
              <a:t>, quando retoma os Analíticos de Aristóteles (I,II,27, 70a 10): </a:t>
            </a:r>
            <a:r>
              <a:rPr lang="pt-BR" dirty="0">
                <a:solidFill>
                  <a:srgbClr val="FF0000"/>
                </a:solidFill>
              </a:rPr>
              <a:t>uma dedução baseada na semelhança de dois termos com um terceiro. Funciona como uma condensação rápida deles, efetuada como metáfora engenhosa pela analogia de atribuição: A:B:C.</a:t>
            </a:r>
          </a:p>
        </p:txBody>
      </p:sp>
    </p:spTree>
    <p:extLst>
      <p:ext uri="{BB962C8B-B14F-4D97-AF65-F5344CB8AC3E}">
        <p14:creationId xmlns:p14="http://schemas.microsoft.com/office/powerpoint/2010/main" val="4046969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2997</Words>
  <Application>Microsoft Office PowerPoint</Application>
  <PresentationFormat>Widescreen</PresentationFormat>
  <Paragraphs>159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Tema do Office</vt:lpstr>
      <vt:lpstr>“Barroco, neobarroco e outras ruínas”. J. Hansen Estado da questão</vt:lpstr>
      <vt:lpstr>“Barroco, neobarroco e outras ruínas”. J. Hansen Usos de “barroco”</vt:lpstr>
      <vt:lpstr>“Barroco, neobarroco e outras ruínas”. J. Hansen Ruinas do século XVII. Algumas regras de intervenção / Regras de reconstrução. Leituras e códigos linguísticos / Regras de reconstrução. Leituras e códigos bibliográficos.</vt:lpstr>
      <vt:lpstr>       Sor Juana: algunos datos biográficos</vt:lpstr>
      <vt:lpstr>Cómo se cuentan las sílabas poéticas en español</vt:lpstr>
      <vt:lpstr>Cómo se cuentan las sílabas poéticas</vt:lpstr>
      <vt:lpstr>Licencias poéticas </vt:lpstr>
      <vt:lpstr>“Barroco, neobarroco e outras ruínas”. J. Hansen Luz divina, engenho e agudeza</vt:lpstr>
      <vt:lpstr> Hansen, J. “Retórica da agudeza”.  Letras clássicas, n. 4, p. 317-342, 2000. (exemplo de entimema ou silogismo retórico / funcionamento: analogia de atribuicao</vt:lpstr>
      <vt:lpstr>Hansen, J. “Retórica da agudeza”.  Letras clássicas, n. 4, p. 317-342, 2000. (exemplo e analogia de proporção) </vt:lpstr>
      <vt:lpstr>Hansen, J. “Retórica da agudeza”.  Letras clássicas, n. 4, p. 317-342, 2000. (exemplo e analogia de proporção) </vt:lpstr>
      <vt:lpstr>Estacao sé. Metro de São Paulo</vt:lpstr>
      <vt:lpstr>“Barroco, neobarroco e outras ruínas”. J. Hansen Letrados e autoria / Tempo, história e metafisica / Teologia, política e poder</vt:lpstr>
      <vt:lpstr>“Barroco, neobarroco e outras ruínas”. J. Hansen Luz divina, engenho e agudeza</vt:lpstr>
      <vt:lpstr>“Barroco, neobarroco e outras ruínas”. J. Hansen Luz divina, engenho e agudeza / Representacão e Público </vt:lpstr>
      <vt:lpstr>                  Sor Juana Inés de la Cruz</vt:lpstr>
      <vt:lpstr>        Sobre Sor Juana Inés de la Cruz</vt:lpstr>
      <vt:lpstr>“Neptuno alegórico” y arco triunfal de Sor Juana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“Barroco, neobarroco e outras ruínas”. J. Hansen Estado da questão</dc:title>
  <dc:creator>Conta da Microsoft</dc:creator>
  <cp:lastModifiedBy>Conta da Microsoft</cp:lastModifiedBy>
  <cp:revision>15</cp:revision>
  <dcterms:created xsi:type="dcterms:W3CDTF">2021-05-23T16:12:51Z</dcterms:created>
  <dcterms:modified xsi:type="dcterms:W3CDTF">2021-07-05T14:58:47Z</dcterms:modified>
</cp:coreProperties>
</file>