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5"/>
  </p:sldMasterIdLst>
  <p:notesMasterIdLst>
    <p:notesMasterId r:id="rId63"/>
  </p:notesMasterIdLst>
  <p:handoutMasterIdLst>
    <p:handoutMasterId r:id="rId64"/>
  </p:handoutMasterIdLst>
  <p:sldIdLst>
    <p:sldId id="257" r:id="rId6"/>
    <p:sldId id="334" r:id="rId7"/>
    <p:sldId id="335" r:id="rId8"/>
    <p:sldId id="336" r:id="rId9"/>
    <p:sldId id="337" r:id="rId10"/>
    <p:sldId id="338" r:id="rId11"/>
    <p:sldId id="339" r:id="rId12"/>
    <p:sldId id="293" r:id="rId13"/>
    <p:sldId id="295" r:id="rId14"/>
    <p:sldId id="294" r:id="rId15"/>
    <p:sldId id="282" r:id="rId16"/>
    <p:sldId id="268" r:id="rId17"/>
    <p:sldId id="269" r:id="rId18"/>
    <p:sldId id="270" r:id="rId19"/>
    <p:sldId id="258" r:id="rId20"/>
    <p:sldId id="273" r:id="rId21"/>
    <p:sldId id="274" r:id="rId22"/>
    <p:sldId id="333" r:id="rId23"/>
    <p:sldId id="297" r:id="rId24"/>
    <p:sldId id="281" r:id="rId25"/>
    <p:sldId id="311" r:id="rId26"/>
    <p:sldId id="280" r:id="rId27"/>
    <p:sldId id="259" r:id="rId28"/>
    <p:sldId id="276" r:id="rId29"/>
    <p:sldId id="277" r:id="rId30"/>
    <p:sldId id="299" r:id="rId31"/>
    <p:sldId id="300" r:id="rId32"/>
    <p:sldId id="340" r:id="rId33"/>
    <p:sldId id="301" r:id="rId34"/>
    <p:sldId id="303" r:id="rId35"/>
    <p:sldId id="302" r:id="rId36"/>
    <p:sldId id="304" r:id="rId37"/>
    <p:sldId id="316" r:id="rId38"/>
    <p:sldId id="305" r:id="rId39"/>
    <p:sldId id="313" r:id="rId40"/>
    <p:sldId id="306" r:id="rId41"/>
    <p:sldId id="307" r:id="rId42"/>
    <p:sldId id="308" r:id="rId43"/>
    <p:sldId id="310" r:id="rId44"/>
    <p:sldId id="309" r:id="rId45"/>
    <p:sldId id="298" r:id="rId46"/>
    <p:sldId id="327" r:id="rId47"/>
    <p:sldId id="314" r:id="rId48"/>
    <p:sldId id="315" r:id="rId49"/>
    <p:sldId id="328" r:id="rId50"/>
    <p:sldId id="321" r:id="rId51"/>
    <p:sldId id="326" r:id="rId52"/>
    <p:sldId id="322" r:id="rId53"/>
    <p:sldId id="323" r:id="rId54"/>
    <p:sldId id="330" r:id="rId55"/>
    <p:sldId id="331" r:id="rId56"/>
    <p:sldId id="332" r:id="rId57"/>
    <p:sldId id="317" r:id="rId58"/>
    <p:sldId id="325" r:id="rId59"/>
    <p:sldId id="318" r:id="rId60"/>
    <p:sldId id="324" r:id="rId61"/>
    <p:sldId id="319" r:id="rId62"/>
  </p:sldIdLst>
  <p:sldSz cx="9144000" cy="6858000" type="screen4x3"/>
  <p:notesSz cx="9866313" cy="6735763"/>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FF33B-099F-4748-98BC-E0B15432973D}" v="8" dt="2023-10-24T01:42:33.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29"/>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04DF0-8DB9-4BCC-8CD8-CBD8FAD4F5A7}" type="doc">
      <dgm:prSet loTypeId="urn:microsoft.com/office/officeart/2005/8/layout/vList2" loCatId="list" qsTypeId="urn:microsoft.com/office/officeart/2005/8/quickstyle/3d2#1" qsCatId="3D" csTypeId="urn:microsoft.com/office/officeart/2005/8/colors/accent2_3" csCatId="accent2" phldr="1"/>
      <dgm:spPr/>
      <dgm:t>
        <a:bodyPr/>
        <a:lstStyle/>
        <a:p>
          <a:endParaRPr lang="pt-BR"/>
        </a:p>
      </dgm:t>
    </dgm:pt>
    <dgm:pt modelId="{1F5C8897-9047-4639-BFBF-E43C34128300}">
      <dgm:prSet custT="1">
        <dgm:style>
          <a:lnRef idx="2">
            <a:schemeClr val="dk1"/>
          </a:lnRef>
          <a:fillRef idx="1">
            <a:schemeClr val="lt1"/>
          </a:fillRef>
          <a:effectRef idx="0">
            <a:schemeClr val="dk1"/>
          </a:effectRef>
          <a:fontRef idx="minor">
            <a:schemeClr val="dk1"/>
          </a:fontRef>
        </dgm:style>
      </dgm:prSet>
      <dgm:spPr/>
      <dgm:t>
        <a:bodyPr/>
        <a:lstStyle/>
        <a:p>
          <a:r>
            <a:rPr lang="pt-BR" sz="6600" dirty="0"/>
            <a:t>“Títulos de Crédito”</a:t>
          </a:r>
        </a:p>
      </dgm:t>
    </dgm:pt>
    <dgm:pt modelId="{88D78E4F-A78F-44BE-B39F-F19912168C36}" type="parTrans" cxnId="{3D6F7539-F4A6-4D91-92E9-C63855B41778}">
      <dgm:prSet/>
      <dgm:spPr/>
      <dgm:t>
        <a:bodyPr/>
        <a:lstStyle/>
        <a:p>
          <a:endParaRPr lang="pt-BR"/>
        </a:p>
      </dgm:t>
    </dgm:pt>
    <dgm:pt modelId="{DECF20AD-CFCC-413E-9737-2C6AE199CC7B}" type="sibTrans" cxnId="{3D6F7539-F4A6-4D91-92E9-C63855B41778}">
      <dgm:prSet/>
      <dgm:spPr/>
      <dgm:t>
        <a:bodyPr/>
        <a:lstStyle/>
        <a:p>
          <a:endParaRPr lang="pt-BR"/>
        </a:p>
      </dgm:t>
    </dgm:pt>
    <dgm:pt modelId="{94007EF8-9614-4585-ABCD-C2838A553D6D}" type="pres">
      <dgm:prSet presAssocID="{AAC04DF0-8DB9-4BCC-8CD8-CBD8FAD4F5A7}" presName="linear" presStyleCnt="0">
        <dgm:presLayoutVars>
          <dgm:animLvl val="lvl"/>
          <dgm:resizeHandles val="exact"/>
        </dgm:presLayoutVars>
      </dgm:prSet>
      <dgm:spPr/>
    </dgm:pt>
    <dgm:pt modelId="{EF692136-60DC-4C4A-BCD0-ECB22F65C7BB}" type="pres">
      <dgm:prSet presAssocID="{1F5C8897-9047-4639-BFBF-E43C34128300}" presName="parentText" presStyleLbl="node1" presStyleIdx="0" presStyleCnt="1" custScaleY="114511">
        <dgm:presLayoutVars>
          <dgm:chMax val="0"/>
          <dgm:bulletEnabled val="1"/>
        </dgm:presLayoutVars>
      </dgm:prSet>
      <dgm:spPr/>
    </dgm:pt>
  </dgm:ptLst>
  <dgm:cxnLst>
    <dgm:cxn modelId="{6A24642A-BEA3-4C44-9B39-059A2C10B62C}" type="presOf" srcId="{AAC04DF0-8DB9-4BCC-8CD8-CBD8FAD4F5A7}" destId="{94007EF8-9614-4585-ABCD-C2838A553D6D}" srcOrd="0" destOrd="0" presId="urn:microsoft.com/office/officeart/2005/8/layout/vList2"/>
    <dgm:cxn modelId="{3D6F7539-F4A6-4D91-92E9-C63855B41778}" srcId="{AAC04DF0-8DB9-4BCC-8CD8-CBD8FAD4F5A7}" destId="{1F5C8897-9047-4639-BFBF-E43C34128300}" srcOrd="0" destOrd="0" parTransId="{88D78E4F-A78F-44BE-B39F-F19912168C36}" sibTransId="{DECF20AD-CFCC-413E-9737-2C6AE199CC7B}"/>
    <dgm:cxn modelId="{8C9EF186-5443-4E7B-9808-4DAE394C8E1E}" type="presOf" srcId="{1F5C8897-9047-4639-BFBF-E43C34128300}" destId="{EF692136-60DC-4C4A-BCD0-ECB22F65C7BB}" srcOrd="0" destOrd="0" presId="urn:microsoft.com/office/officeart/2005/8/layout/vList2"/>
    <dgm:cxn modelId="{70DE6987-2928-425D-9BED-0C5DC77EB5E0}" type="presParOf" srcId="{94007EF8-9614-4585-ABCD-C2838A553D6D}" destId="{EF692136-60DC-4C4A-BCD0-ECB22F65C7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92136-60DC-4C4A-BCD0-ECB22F65C7BB}">
      <dsp:nvSpPr>
        <dsp:cNvPr id="0" name=""/>
        <dsp:cNvSpPr/>
      </dsp:nvSpPr>
      <dsp:spPr>
        <a:xfrm>
          <a:off x="0" y="1"/>
          <a:ext cx="7772400" cy="1828797"/>
        </a:xfrm>
        <a:prstGeom prst="roundRect">
          <a:avLst/>
        </a:prstGeom>
        <a:solidFill>
          <a:schemeClr val="lt1"/>
        </a:solidFill>
        <a:ln w="25400" cap="flat" cmpd="sng" algn="ctr">
          <a:solidFill>
            <a:schemeClr val="dk1"/>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251460" tIns="251460" rIns="251460" bIns="251460" numCol="1" spcCol="1270" anchor="ctr" anchorCtr="0">
          <a:noAutofit/>
        </a:bodyPr>
        <a:lstStyle/>
        <a:p>
          <a:pPr marL="0" lvl="0" indent="0" algn="l" defTabSz="2933700">
            <a:lnSpc>
              <a:spcPct val="90000"/>
            </a:lnSpc>
            <a:spcBef>
              <a:spcPct val="0"/>
            </a:spcBef>
            <a:spcAft>
              <a:spcPct val="35000"/>
            </a:spcAft>
            <a:buNone/>
          </a:pPr>
          <a:r>
            <a:rPr lang="pt-BR" sz="6600" kern="1200" dirty="0"/>
            <a:t>“Títulos de Crédito”</a:t>
          </a:r>
        </a:p>
      </dsp:txBody>
      <dsp:txXfrm>
        <a:off x="89275" y="89276"/>
        <a:ext cx="7593850" cy="16502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8AA8D2B3-FFD7-4040-97DA-D28A0329C400}"/>
              </a:ext>
            </a:extLst>
          </p:cNvPr>
          <p:cNvSpPr>
            <a:spLocks noGrp="1"/>
          </p:cNvSpPr>
          <p:nvPr>
            <p:ph type="hdr" sz="quarter"/>
          </p:nvPr>
        </p:nvSpPr>
        <p:spPr>
          <a:xfrm>
            <a:off x="0" y="0"/>
            <a:ext cx="4275138" cy="336550"/>
          </a:xfrm>
          <a:prstGeom prst="rect">
            <a:avLst/>
          </a:prstGeom>
        </p:spPr>
        <p:txBody>
          <a:bodyPr vert="horz" lIns="91440" tIns="45720" rIns="91440" bIns="45720" rtlCol="0"/>
          <a:lstStyle>
            <a:lvl1pPr algn="l" eaLnBrk="1" hangingPunct="1">
              <a:defRPr sz="1200">
                <a:latin typeface="Arial" pitchFamily="34" charset="0"/>
                <a:ea typeface="ＭＳ Ｐゴシック" pitchFamily="34" charset="-128"/>
                <a:cs typeface="+mn-cs"/>
              </a:defRPr>
            </a:lvl1pPr>
          </a:lstStyle>
          <a:p>
            <a:pPr>
              <a:defRPr/>
            </a:pPr>
            <a:endParaRPr lang="pt-BR"/>
          </a:p>
        </p:txBody>
      </p:sp>
      <p:sp>
        <p:nvSpPr>
          <p:cNvPr id="3" name="Espaço Reservado para Data 2">
            <a:extLst>
              <a:ext uri="{FF2B5EF4-FFF2-40B4-BE49-F238E27FC236}">
                <a16:creationId xmlns:a16="http://schemas.microsoft.com/office/drawing/2014/main" id="{A37254D6-B35B-48A9-AC3C-036FF54E7678}"/>
              </a:ext>
            </a:extLst>
          </p:cNvPr>
          <p:cNvSpPr>
            <a:spLocks noGrp="1"/>
          </p:cNvSpPr>
          <p:nvPr>
            <p:ph type="dt" sz="quarter" idx="1"/>
          </p:nvPr>
        </p:nvSpPr>
        <p:spPr>
          <a:xfrm>
            <a:off x="5589588" y="0"/>
            <a:ext cx="4275137" cy="3365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6459979-666B-694E-AD4E-64B2604148D1}" type="datetimeFigureOut">
              <a:rPr lang="pt-BR"/>
              <a:pPr>
                <a:defRPr/>
              </a:pPr>
              <a:t>23/10/2023</a:t>
            </a:fld>
            <a:endParaRPr lang="pt-BR"/>
          </a:p>
        </p:txBody>
      </p:sp>
      <p:sp>
        <p:nvSpPr>
          <p:cNvPr id="4" name="Espaço Reservado para Rodapé 3">
            <a:extLst>
              <a:ext uri="{FF2B5EF4-FFF2-40B4-BE49-F238E27FC236}">
                <a16:creationId xmlns:a16="http://schemas.microsoft.com/office/drawing/2014/main" id="{D897C2A5-EBDC-411B-AB94-3DE648DEF33A}"/>
              </a:ext>
            </a:extLst>
          </p:cNvPr>
          <p:cNvSpPr>
            <a:spLocks noGrp="1"/>
          </p:cNvSpPr>
          <p:nvPr>
            <p:ph type="ftr" sz="quarter" idx="2"/>
          </p:nvPr>
        </p:nvSpPr>
        <p:spPr>
          <a:xfrm>
            <a:off x="0" y="6397625"/>
            <a:ext cx="4275138" cy="336550"/>
          </a:xfrm>
          <a:prstGeom prst="rect">
            <a:avLst/>
          </a:prstGeom>
        </p:spPr>
        <p:txBody>
          <a:bodyPr vert="horz" lIns="91440" tIns="45720" rIns="91440" bIns="45720" rtlCol="0" anchor="b"/>
          <a:lstStyle>
            <a:lvl1pPr algn="l" eaLnBrk="1" hangingPunct="1">
              <a:defRPr sz="1200">
                <a:latin typeface="Arial" pitchFamily="34" charset="0"/>
                <a:ea typeface="ＭＳ Ｐゴシック" pitchFamily="34" charset="-128"/>
                <a:cs typeface="+mn-cs"/>
              </a:defRPr>
            </a:lvl1pPr>
          </a:lstStyle>
          <a:p>
            <a:pPr>
              <a:defRPr/>
            </a:pPr>
            <a:endParaRPr lang="pt-BR"/>
          </a:p>
        </p:txBody>
      </p:sp>
      <p:sp>
        <p:nvSpPr>
          <p:cNvPr id="5" name="Espaço Reservado para Número de Slide 4">
            <a:extLst>
              <a:ext uri="{FF2B5EF4-FFF2-40B4-BE49-F238E27FC236}">
                <a16:creationId xmlns:a16="http://schemas.microsoft.com/office/drawing/2014/main" id="{0B5C1098-FF78-44F0-8750-7083FC5811AD}"/>
              </a:ext>
            </a:extLst>
          </p:cNvPr>
          <p:cNvSpPr>
            <a:spLocks noGrp="1"/>
          </p:cNvSpPr>
          <p:nvPr>
            <p:ph type="sldNum" sz="quarter" idx="3"/>
          </p:nvPr>
        </p:nvSpPr>
        <p:spPr>
          <a:xfrm>
            <a:off x="5589588" y="6397625"/>
            <a:ext cx="4275137" cy="336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6B01CF6-6F3A-CD48-ABFC-24D149B91794}" type="slidenum">
              <a:rPr lang="pt-BR" altLang="pt-BR"/>
              <a:pPr/>
              <a:t>‹nº›</a:t>
            </a:fld>
            <a:endParaRPr lang="pt-BR"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544B5D9-85EB-4467-8881-D9B93C9683AD}"/>
              </a:ext>
            </a:extLst>
          </p:cNvPr>
          <p:cNvSpPr>
            <a:spLocks noGrp="1"/>
          </p:cNvSpPr>
          <p:nvPr>
            <p:ph type="hdr" sz="quarter"/>
          </p:nvPr>
        </p:nvSpPr>
        <p:spPr>
          <a:xfrm>
            <a:off x="0" y="0"/>
            <a:ext cx="4275138" cy="33655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id="{FD059D18-44B5-4D1C-8829-97F1D815AD1D}"/>
              </a:ext>
            </a:extLst>
          </p:cNvPr>
          <p:cNvSpPr>
            <a:spLocks noGrp="1"/>
          </p:cNvSpPr>
          <p:nvPr>
            <p:ph type="dt" idx="1"/>
          </p:nvPr>
        </p:nvSpPr>
        <p:spPr>
          <a:xfrm>
            <a:off x="5589588" y="0"/>
            <a:ext cx="4275137" cy="3365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48728FC-6981-C043-8B59-ED6996146949}" type="datetimeFigureOut">
              <a:rPr lang="pt-BR"/>
              <a:pPr>
                <a:defRPr/>
              </a:pPr>
              <a:t>23/10/2023</a:t>
            </a:fld>
            <a:endParaRPr lang="pt-BR"/>
          </a:p>
        </p:txBody>
      </p:sp>
      <p:sp>
        <p:nvSpPr>
          <p:cNvPr id="4" name="Espaço Reservado para Imagem de Slide 3">
            <a:extLst>
              <a:ext uri="{FF2B5EF4-FFF2-40B4-BE49-F238E27FC236}">
                <a16:creationId xmlns:a16="http://schemas.microsoft.com/office/drawing/2014/main" id="{54F939C0-AE89-4A92-969D-3350D9620F1E}"/>
              </a:ext>
            </a:extLst>
          </p:cNvPr>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39695B7C-C6AE-4A4E-8A1D-611F06B804EC}"/>
              </a:ext>
            </a:extLst>
          </p:cNvPr>
          <p:cNvSpPr>
            <a:spLocks noGrp="1"/>
          </p:cNvSpPr>
          <p:nvPr>
            <p:ph type="body" sz="quarter" idx="3"/>
          </p:nvPr>
        </p:nvSpPr>
        <p:spPr>
          <a:xfrm>
            <a:off x="987425" y="3198813"/>
            <a:ext cx="7893050" cy="3032125"/>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00183293-16D1-49D2-BAA9-AA20FA77A9CD}"/>
              </a:ext>
            </a:extLst>
          </p:cNvPr>
          <p:cNvSpPr>
            <a:spLocks noGrp="1"/>
          </p:cNvSpPr>
          <p:nvPr>
            <p:ph type="ftr" sz="quarter" idx="4"/>
          </p:nvPr>
        </p:nvSpPr>
        <p:spPr>
          <a:xfrm>
            <a:off x="0" y="6397625"/>
            <a:ext cx="4275138" cy="33655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pt-BR"/>
          </a:p>
        </p:txBody>
      </p:sp>
      <p:sp>
        <p:nvSpPr>
          <p:cNvPr id="7" name="Espaço Reservado para Número de Slide 6">
            <a:extLst>
              <a:ext uri="{FF2B5EF4-FFF2-40B4-BE49-F238E27FC236}">
                <a16:creationId xmlns:a16="http://schemas.microsoft.com/office/drawing/2014/main" id="{1330090C-2E9C-4F39-9D1C-7F8C60FCE71D}"/>
              </a:ext>
            </a:extLst>
          </p:cNvPr>
          <p:cNvSpPr>
            <a:spLocks noGrp="1"/>
          </p:cNvSpPr>
          <p:nvPr>
            <p:ph type="sldNum" sz="quarter" idx="5"/>
          </p:nvPr>
        </p:nvSpPr>
        <p:spPr>
          <a:xfrm>
            <a:off x="5589588" y="6397625"/>
            <a:ext cx="4275137" cy="336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691215B-04E6-814E-B4B8-53451DDBE3AC}"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id="{484F6E00-A2CC-F448-BEB1-42383E4B9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id="{7E084383-7A66-5042-B089-C9CAA16BB1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pt-BR">
              <a:ea typeface="ＭＳ Ｐゴシック" panose="020B0600070205080204" pitchFamily="34" charset="-128"/>
            </a:endParaRPr>
          </a:p>
        </p:txBody>
      </p:sp>
      <p:sp>
        <p:nvSpPr>
          <p:cNvPr id="18436" name="Espaço Reservado para Número de Slide 3">
            <a:extLst>
              <a:ext uri="{FF2B5EF4-FFF2-40B4-BE49-F238E27FC236}">
                <a16:creationId xmlns:a16="http://schemas.microsoft.com/office/drawing/2014/main" id="{08695076-032C-194B-A422-DE61A0B91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5C1E4C-5410-4145-B2AC-4B05563D9B83}" type="slidenum">
              <a:rPr lang="pt-BR" altLang="pt-BR">
                <a:latin typeface="Arial" panose="020B0604020202020204" pitchFamily="34" charset="0"/>
              </a:rPr>
              <a:pPr>
                <a:spcBef>
                  <a:spcPct val="0"/>
                </a:spcBef>
              </a:pPr>
              <a:t>14</a:t>
            </a:fld>
            <a:endParaRPr lang="pt-BR" altLang="pt-B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22FF1E0-2303-A94F-81B3-38F5CD07E7F2}"/>
              </a:ext>
            </a:extLst>
          </p:cNvPr>
          <p:cNvSpPr>
            <a:spLocks noGrp="1"/>
          </p:cNvSpPr>
          <p:nvPr>
            <p:ph type="dt" sz="half" idx="10"/>
          </p:nvPr>
        </p:nvSpPr>
        <p:spPr/>
        <p:txBody>
          <a:bodyPr/>
          <a:lstStyle>
            <a:lvl1pPr>
              <a:defRPr/>
            </a:lvl1pPr>
          </a:lstStyle>
          <a:p>
            <a:pPr>
              <a:defRPr/>
            </a:pPr>
            <a:fld id="{D0AD069F-3D4A-BA4E-9360-3F7984A368B1}"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DBD9AEF0-4B7C-2E4B-B4A9-B7B36CC9E80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09694B6-03D8-AB47-9A50-2C04C4D5F4FF}"/>
              </a:ext>
            </a:extLst>
          </p:cNvPr>
          <p:cNvSpPr>
            <a:spLocks noGrp="1"/>
          </p:cNvSpPr>
          <p:nvPr>
            <p:ph type="sldNum" sz="quarter" idx="12"/>
          </p:nvPr>
        </p:nvSpPr>
        <p:spPr/>
        <p:txBody>
          <a:bodyPr/>
          <a:lstStyle>
            <a:lvl1pPr>
              <a:defRPr/>
            </a:lvl1pPr>
          </a:lstStyle>
          <a:p>
            <a:fld id="{BD48A5D8-73FA-3741-9E26-E3F33C476811}" type="slidenum">
              <a:rPr lang="pt-BR" altLang="pt-BR"/>
              <a:pPr/>
              <a:t>‹nº›</a:t>
            </a:fld>
            <a:endParaRPr lang="pt-BR" altLang="pt-BR"/>
          </a:p>
        </p:txBody>
      </p:sp>
    </p:spTree>
    <p:extLst>
      <p:ext uri="{BB962C8B-B14F-4D97-AF65-F5344CB8AC3E}">
        <p14:creationId xmlns:p14="http://schemas.microsoft.com/office/powerpoint/2010/main" val="310331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9F12EF-AF17-6349-BBEC-A8ED3BE9D3EF}"/>
              </a:ext>
            </a:extLst>
          </p:cNvPr>
          <p:cNvSpPr>
            <a:spLocks noGrp="1"/>
          </p:cNvSpPr>
          <p:nvPr>
            <p:ph type="dt" sz="half" idx="10"/>
          </p:nvPr>
        </p:nvSpPr>
        <p:spPr/>
        <p:txBody>
          <a:bodyPr/>
          <a:lstStyle>
            <a:lvl1pPr>
              <a:defRPr/>
            </a:lvl1pPr>
          </a:lstStyle>
          <a:p>
            <a:pPr>
              <a:defRPr/>
            </a:pPr>
            <a:fld id="{504C92F5-8BC0-B14D-B4C2-22A6866617B1}"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5484CA8C-1F9E-5146-98B5-200ADA6CB974}"/>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DC837594-8FE7-C24C-8189-2B8FF749C664}"/>
              </a:ext>
            </a:extLst>
          </p:cNvPr>
          <p:cNvSpPr>
            <a:spLocks noGrp="1"/>
          </p:cNvSpPr>
          <p:nvPr>
            <p:ph type="sldNum" sz="quarter" idx="12"/>
          </p:nvPr>
        </p:nvSpPr>
        <p:spPr/>
        <p:txBody>
          <a:bodyPr/>
          <a:lstStyle>
            <a:lvl1pPr>
              <a:defRPr/>
            </a:lvl1pPr>
          </a:lstStyle>
          <a:p>
            <a:fld id="{086A5CA8-25F9-F24F-8ACC-BFACD92D7A36}" type="slidenum">
              <a:rPr lang="pt-BR" altLang="pt-BR"/>
              <a:pPr/>
              <a:t>‹nº›</a:t>
            </a:fld>
            <a:endParaRPr lang="pt-BR" altLang="pt-BR"/>
          </a:p>
        </p:txBody>
      </p:sp>
    </p:spTree>
    <p:extLst>
      <p:ext uri="{BB962C8B-B14F-4D97-AF65-F5344CB8AC3E}">
        <p14:creationId xmlns:p14="http://schemas.microsoft.com/office/powerpoint/2010/main" val="358864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CF9DA32-3FAB-F741-B66D-2A4998C6F26E}"/>
              </a:ext>
            </a:extLst>
          </p:cNvPr>
          <p:cNvSpPr>
            <a:spLocks noGrp="1"/>
          </p:cNvSpPr>
          <p:nvPr>
            <p:ph type="dt" sz="half" idx="10"/>
          </p:nvPr>
        </p:nvSpPr>
        <p:spPr/>
        <p:txBody>
          <a:bodyPr/>
          <a:lstStyle>
            <a:lvl1pPr>
              <a:defRPr/>
            </a:lvl1pPr>
          </a:lstStyle>
          <a:p>
            <a:pPr>
              <a:defRPr/>
            </a:pPr>
            <a:fld id="{4FAEB9B1-EE81-AD44-99AE-F6AE827679FE}"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807E92F1-E4D6-674D-A678-F448E115EFE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6581B2DC-F888-664B-9CF9-6F9FE9F1560A}"/>
              </a:ext>
            </a:extLst>
          </p:cNvPr>
          <p:cNvSpPr>
            <a:spLocks noGrp="1"/>
          </p:cNvSpPr>
          <p:nvPr>
            <p:ph type="sldNum" sz="quarter" idx="12"/>
          </p:nvPr>
        </p:nvSpPr>
        <p:spPr/>
        <p:txBody>
          <a:bodyPr/>
          <a:lstStyle>
            <a:lvl1pPr>
              <a:defRPr/>
            </a:lvl1pPr>
          </a:lstStyle>
          <a:p>
            <a:fld id="{D54D2951-1840-194A-9F9F-F46ADAB58B85}" type="slidenum">
              <a:rPr lang="pt-BR" altLang="pt-BR"/>
              <a:pPr/>
              <a:t>‹nº›</a:t>
            </a:fld>
            <a:endParaRPr lang="pt-BR" altLang="pt-BR"/>
          </a:p>
        </p:txBody>
      </p:sp>
    </p:spTree>
    <p:extLst>
      <p:ext uri="{BB962C8B-B14F-4D97-AF65-F5344CB8AC3E}">
        <p14:creationId xmlns:p14="http://schemas.microsoft.com/office/powerpoint/2010/main" val="244076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C368A90-4B1B-8A41-98CB-621484B50FE0}"/>
              </a:ext>
            </a:extLst>
          </p:cNvPr>
          <p:cNvSpPr>
            <a:spLocks noGrp="1"/>
          </p:cNvSpPr>
          <p:nvPr>
            <p:ph type="dt" sz="half" idx="10"/>
          </p:nvPr>
        </p:nvSpPr>
        <p:spPr/>
        <p:txBody>
          <a:bodyPr/>
          <a:lstStyle>
            <a:lvl1pPr>
              <a:defRPr/>
            </a:lvl1pPr>
          </a:lstStyle>
          <a:p>
            <a:pPr>
              <a:defRPr/>
            </a:pPr>
            <a:fld id="{A095152C-F13F-2845-BE4D-B60EB568C5E9}"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B89EEFCB-9BE8-144B-A61E-27E345C7544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8D1CBDD-A3E1-F543-A0DF-F19FD0186D90}"/>
              </a:ext>
            </a:extLst>
          </p:cNvPr>
          <p:cNvSpPr>
            <a:spLocks noGrp="1"/>
          </p:cNvSpPr>
          <p:nvPr>
            <p:ph type="sldNum" sz="quarter" idx="12"/>
          </p:nvPr>
        </p:nvSpPr>
        <p:spPr/>
        <p:txBody>
          <a:bodyPr/>
          <a:lstStyle>
            <a:lvl1pPr>
              <a:defRPr/>
            </a:lvl1pPr>
          </a:lstStyle>
          <a:p>
            <a:fld id="{2D0B9E84-45DF-984B-9039-57F7D3DAB949}" type="slidenum">
              <a:rPr lang="pt-BR" altLang="pt-BR"/>
              <a:pPr/>
              <a:t>‹nº›</a:t>
            </a:fld>
            <a:endParaRPr lang="pt-BR" altLang="pt-BR"/>
          </a:p>
        </p:txBody>
      </p:sp>
    </p:spTree>
    <p:extLst>
      <p:ext uri="{BB962C8B-B14F-4D97-AF65-F5344CB8AC3E}">
        <p14:creationId xmlns:p14="http://schemas.microsoft.com/office/powerpoint/2010/main" val="360342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F02ABFF2-D43A-5D48-874F-CDF205120F74}"/>
              </a:ext>
            </a:extLst>
          </p:cNvPr>
          <p:cNvSpPr>
            <a:spLocks noGrp="1"/>
          </p:cNvSpPr>
          <p:nvPr>
            <p:ph type="dt" sz="half" idx="10"/>
          </p:nvPr>
        </p:nvSpPr>
        <p:spPr/>
        <p:txBody>
          <a:bodyPr/>
          <a:lstStyle>
            <a:lvl1pPr>
              <a:defRPr/>
            </a:lvl1pPr>
          </a:lstStyle>
          <a:p>
            <a:pPr>
              <a:defRPr/>
            </a:pPr>
            <a:fld id="{90F711D9-475B-3543-AE81-30634CEC6E9C}"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575FCF73-D3A7-454E-AB3C-435915FB168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16BF0D6-1EEB-FC41-A4C2-53EE40ADF433}"/>
              </a:ext>
            </a:extLst>
          </p:cNvPr>
          <p:cNvSpPr>
            <a:spLocks noGrp="1"/>
          </p:cNvSpPr>
          <p:nvPr>
            <p:ph type="sldNum" sz="quarter" idx="12"/>
          </p:nvPr>
        </p:nvSpPr>
        <p:spPr/>
        <p:txBody>
          <a:bodyPr/>
          <a:lstStyle>
            <a:lvl1pPr>
              <a:defRPr/>
            </a:lvl1pPr>
          </a:lstStyle>
          <a:p>
            <a:fld id="{63B7D5DA-F7E9-2040-81B4-65E3E9462AE9}" type="slidenum">
              <a:rPr lang="pt-BR" altLang="pt-BR"/>
              <a:pPr/>
              <a:t>‹nº›</a:t>
            </a:fld>
            <a:endParaRPr lang="pt-BR" altLang="pt-BR"/>
          </a:p>
        </p:txBody>
      </p:sp>
    </p:spTree>
    <p:extLst>
      <p:ext uri="{BB962C8B-B14F-4D97-AF65-F5344CB8AC3E}">
        <p14:creationId xmlns:p14="http://schemas.microsoft.com/office/powerpoint/2010/main" val="29288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EB0487DD-8068-0F41-8B0D-E6CBFADF6853}"/>
              </a:ext>
            </a:extLst>
          </p:cNvPr>
          <p:cNvSpPr>
            <a:spLocks noGrp="1"/>
          </p:cNvSpPr>
          <p:nvPr>
            <p:ph type="dt" sz="half" idx="10"/>
          </p:nvPr>
        </p:nvSpPr>
        <p:spPr/>
        <p:txBody>
          <a:bodyPr/>
          <a:lstStyle>
            <a:lvl1pPr>
              <a:defRPr/>
            </a:lvl1pPr>
          </a:lstStyle>
          <a:p>
            <a:pPr>
              <a:defRPr/>
            </a:pPr>
            <a:fld id="{49755E0A-62F1-C14E-B35E-85AED9DC68E6}" type="datetimeFigureOut">
              <a:rPr lang="pt-BR"/>
              <a:pPr>
                <a:defRPr/>
              </a:pPr>
              <a:t>23/10/2023</a:t>
            </a:fld>
            <a:endParaRPr lang="pt-BR"/>
          </a:p>
        </p:txBody>
      </p:sp>
      <p:sp>
        <p:nvSpPr>
          <p:cNvPr id="6" name="Espaço Reservado para Rodapé 4">
            <a:extLst>
              <a:ext uri="{FF2B5EF4-FFF2-40B4-BE49-F238E27FC236}">
                <a16:creationId xmlns:a16="http://schemas.microsoft.com/office/drawing/2014/main" id="{08AEC324-E2E6-8948-84D8-3AEBD6E3FB8F}"/>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FFF99E59-2763-1C44-BB47-CB8B0D50630F}"/>
              </a:ext>
            </a:extLst>
          </p:cNvPr>
          <p:cNvSpPr>
            <a:spLocks noGrp="1"/>
          </p:cNvSpPr>
          <p:nvPr>
            <p:ph type="sldNum" sz="quarter" idx="12"/>
          </p:nvPr>
        </p:nvSpPr>
        <p:spPr/>
        <p:txBody>
          <a:bodyPr/>
          <a:lstStyle>
            <a:lvl1pPr>
              <a:defRPr/>
            </a:lvl1pPr>
          </a:lstStyle>
          <a:p>
            <a:fld id="{76AC35DC-674F-D24A-9F35-B3AE575032F0}" type="slidenum">
              <a:rPr lang="pt-BR" altLang="pt-BR"/>
              <a:pPr/>
              <a:t>‹nº›</a:t>
            </a:fld>
            <a:endParaRPr lang="pt-BR" altLang="pt-BR"/>
          </a:p>
        </p:txBody>
      </p:sp>
    </p:spTree>
    <p:extLst>
      <p:ext uri="{BB962C8B-B14F-4D97-AF65-F5344CB8AC3E}">
        <p14:creationId xmlns:p14="http://schemas.microsoft.com/office/powerpoint/2010/main" val="26233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A43A53EF-22E5-8841-B6B1-62D3AAB29741}"/>
              </a:ext>
            </a:extLst>
          </p:cNvPr>
          <p:cNvSpPr>
            <a:spLocks noGrp="1"/>
          </p:cNvSpPr>
          <p:nvPr>
            <p:ph type="dt" sz="half" idx="10"/>
          </p:nvPr>
        </p:nvSpPr>
        <p:spPr/>
        <p:txBody>
          <a:bodyPr/>
          <a:lstStyle>
            <a:lvl1pPr>
              <a:defRPr/>
            </a:lvl1pPr>
          </a:lstStyle>
          <a:p>
            <a:pPr>
              <a:defRPr/>
            </a:pPr>
            <a:fld id="{0E643324-FD0F-BF4A-A83C-4A47958791DB}" type="datetimeFigureOut">
              <a:rPr lang="pt-BR"/>
              <a:pPr>
                <a:defRPr/>
              </a:pPr>
              <a:t>23/10/2023</a:t>
            </a:fld>
            <a:endParaRPr lang="pt-BR"/>
          </a:p>
        </p:txBody>
      </p:sp>
      <p:sp>
        <p:nvSpPr>
          <p:cNvPr id="8" name="Espaço Reservado para Rodapé 4">
            <a:extLst>
              <a:ext uri="{FF2B5EF4-FFF2-40B4-BE49-F238E27FC236}">
                <a16:creationId xmlns:a16="http://schemas.microsoft.com/office/drawing/2014/main" id="{3664F5C7-ED6E-B14F-9D31-4BCACD20B94F}"/>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62FE959C-5A23-9D41-B7AF-BEDDCA421125}"/>
              </a:ext>
            </a:extLst>
          </p:cNvPr>
          <p:cNvSpPr>
            <a:spLocks noGrp="1"/>
          </p:cNvSpPr>
          <p:nvPr>
            <p:ph type="sldNum" sz="quarter" idx="12"/>
          </p:nvPr>
        </p:nvSpPr>
        <p:spPr/>
        <p:txBody>
          <a:bodyPr/>
          <a:lstStyle>
            <a:lvl1pPr>
              <a:defRPr/>
            </a:lvl1pPr>
          </a:lstStyle>
          <a:p>
            <a:fld id="{9008E22B-FA71-5B4C-98EB-B314129C738B}" type="slidenum">
              <a:rPr lang="pt-BR" altLang="pt-BR"/>
              <a:pPr/>
              <a:t>‹nº›</a:t>
            </a:fld>
            <a:endParaRPr lang="pt-BR" altLang="pt-BR"/>
          </a:p>
        </p:txBody>
      </p:sp>
    </p:spTree>
    <p:extLst>
      <p:ext uri="{BB962C8B-B14F-4D97-AF65-F5344CB8AC3E}">
        <p14:creationId xmlns:p14="http://schemas.microsoft.com/office/powerpoint/2010/main" val="228777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1AAF9958-27EA-C140-B00C-BC0CA1679F0B}"/>
              </a:ext>
            </a:extLst>
          </p:cNvPr>
          <p:cNvSpPr>
            <a:spLocks noGrp="1"/>
          </p:cNvSpPr>
          <p:nvPr>
            <p:ph type="dt" sz="half" idx="10"/>
          </p:nvPr>
        </p:nvSpPr>
        <p:spPr/>
        <p:txBody>
          <a:bodyPr/>
          <a:lstStyle>
            <a:lvl1pPr>
              <a:defRPr/>
            </a:lvl1pPr>
          </a:lstStyle>
          <a:p>
            <a:pPr>
              <a:defRPr/>
            </a:pPr>
            <a:fld id="{6F39646B-4004-F54C-AC5F-192675E09FF3}" type="datetimeFigureOut">
              <a:rPr lang="pt-BR"/>
              <a:pPr>
                <a:defRPr/>
              </a:pPr>
              <a:t>23/10/2023</a:t>
            </a:fld>
            <a:endParaRPr lang="pt-BR"/>
          </a:p>
        </p:txBody>
      </p:sp>
      <p:sp>
        <p:nvSpPr>
          <p:cNvPr id="4" name="Espaço Reservado para Rodapé 4">
            <a:extLst>
              <a:ext uri="{FF2B5EF4-FFF2-40B4-BE49-F238E27FC236}">
                <a16:creationId xmlns:a16="http://schemas.microsoft.com/office/drawing/2014/main" id="{BA147658-1250-5C46-82CE-2878F127F1A1}"/>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700EE63F-ABAF-6342-A93E-9B8530CFC31A}"/>
              </a:ext>
            </a:extLst>
          </p:cNvPr>
          <p:cNvSpPr>
            <a:spLocks noGrp="1"/>
          </p:cNvSpPr>
          <p:nvPr>
            <p:ph type="sldNum" sz="quarter" idx="12"/>
          </p:nvPr>
        </p:nvSpPr>
        <p:spPr/>
        <p:txBody>
          <a:bodyPr/>
          <a:lstStyle>
            <a:lvl1pPr>
              <a:defRPr/>
            </a:lvl1pPr>
          </a:lstStyle>
          <a:p>
            <a:fld id="{78A4134C-F7FB-AD4C-AF33-ABF0D4B10E72}" type="slidenum">
              <a:rPr lang="pt-BR" altLang="pt-BR"/>
              <a:pPr/>
              <a:t>‹nº›</a:t>
            </a:fld>
            <a:endParaRPr lang="pt-BR" altLang="pt-BR"/>
          </a:p>
        </p:txBody>
      </p:sp>
    </p:spTree>
    <p:extLst>
      <p:ext uri="{BB962C8B-B14F-4D97-AF65-F5344CB8AC3E}">
        <p14:creationId xmlns:p14="http://schemas.microsoft.com/office/powerpoint/2010/main" val="332761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6D43A05D-9E4D-7C4C-A83A-947F5F9C55C1}"/>
              </a:ext>
            </a:extLst>
          </p:cNvPr>
          <p:cNvSpPr>
            <a:spLocks noGrp="1"/>
          </p:cNvSpPr>
          <p:nvPr>
            <p:ph type="dt" sz="half" idx="10"/>
          </p:nvPr>
        </p:nvSpPr>
        <p:spPr/>
        <p:txBody>
          <a:bodyPr/>
          <a:lstStyle>
            <a:lvl1pPr>
              <a:defRPr/>
            </a:lvl1pPr>
          </a:lstStyle>
          <a:p>
            <a:pPr>
              <a:defRPr/>
            </a:pPr>
            <a:fld id="{7AE75AD3-E8B8-AB47-87AD-BAFDBD54FA29}" type="datetimeFigureOut">
              <a:rPr lang="pt-BR"/>
              <a:pPr>
                <a:defRPr/>
              </a:pPr>
              <a:t>23/10/2023</a:t>
            </a:fld>
            <a:endParaRPr lang="pt-BR"/>
          </a:p>
        </p:txBody>
      </p:sp>
      <p:sp>
        <p:nvSpPr>
          <p:cNvPr id="3" name="Espaço Reservado para Rodapé 4">
            <a:extLst>
              <a:ext uri="{FF2B5EF4-FFF2-40B4-BE49-F238E27FC236}">
                <a16:creationId xmlns:a16="http://schemas.microsoft.com/office/drawing/2014/main" id="{8EB986E0-A096-964B-B9F3-5ABCB837F72E}"/>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7BE53A06-4865-5844-A81A-1AC13C96042A}"/>
              </a:ext>
            </a:extLst>
          </p:cNvPr>
          <p:cNvSpPr>
            <a:spLocks noGrp="1"/>
          </p:cNvSpPr>
          <p:nvPr>
            <p:ph type="sldNum" sz="quarter" idx="12"/>
          </p:nvPr>
        </p:nvSpPr>
        <p:spPr/>
        <p:txBody>
          <a:bodyPr/>
          <a:lstStyle>
            <a:lvl1pPr>
              <a:defRPr/>
            </a:lvl1pPr>
          </a:lstStyle>
          <a:p>
            <a:fld id="{44F593CB-6C30-2E48-AD56-348FC79EA133}" type="slidenum">
              <a:rPr lang="pt-BR" altLang="pt-BR"/>
              <a:pPr/>
              <a:t>‹nº›</a:t>
            </a:fld>
            <a:endParaRPr lang="pt-BR" altLang="pt-BR"/>
          </a:p>
        </p:txBody>
      </p:sp>
    </p:spTree>
    <p:extLst>
      <p:ext uri="{BB962C8B-B14F-4D97-AF65-F5344CB8AC3E}">
        <p14:creationId xmlns:p14="http://schemas.microsoft.com/office/powerpoint/2010/main" val="272210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7E7A1084-8B00-A546-A041-F5FDAA8B2B27}"/>
              </a:ext>
            </a:extLst>
          </p:cNvPr>
          <p:cNvSpPr>
            <a:spLocks noGrp="1"/>
          </p:cNvSpPr>
          <p:nvPr>
            <p:ph type="dt" sz="half" idx="10"/>
          </p:nvPr>
        </p:nvSpPr>
        <p:spPr/>
        <p:txBody>
          <a:bodyPr/>
          <a:lstStyle>
            <a:lvl1pPr>
              <a:defRPr/>
            </a:lvl1pPr>
          </a:lstStyle>
          <a:p>
            <a:pPr>
              <a:defRPr/>
            </a:pPr>
            <a:fld id="{ADC0B789-EC12-4B4C-A0C2-1D8F833D5545}" type="datetimeFigureOut">
              <a:rPr lang="pt-BR"/>
              <a:pPr>
                <a:defRPr/>
              </a:pPr>
              <a:t>23/10/2023</a:t>
            </a:fld>
            <a:endParaRPr lang="pt-BR"/>
          </a:p>
        </p:txBody>
      </p:sp>
      <p:sp>
        <p:nvSpPr>
          <p:cNvPr id="6" name="Espaço Reservado para Rodapé 4">
            <a:extLst>
              <a:ext uri="{FF2B5EF4-FFF2-40B4-BE49-F238E27FC236}">
                <a16:creationId xmlns:a16="http://schemas.microsoft.com/office/drawing/2014/main" id="{6AE75517-F056-084E-A8BF-E3385EFC3F93}"/>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CF29AB4B-F179-6344-A11F-33F8715B72F1}"/>
              </a:ext>
            </a:extLst>
          </p:cNvPr>
          <p:cNvSpPr>
            <a:spLocks noGrp="1"/>
          </p:cNvSpPr>
          <p:nvPr>
            <p:ph type="sldNum" sz="quarter" idx="12"/>
          </p:nvPr>
        </p:nvSpPr>
        <p:spPr/>
        <p:txBody>
          <a:bodyPr/>
          <a:lstStyle>
            <a:lvl1pPr>
              <a:defRPr/>
            </a:lvl1pPr>
          </a:lstStyle>
          <a:p>
            <a:fld id="{8521C165-D995-144B-ACA6-7CA6AC8F629B}" type="slidenum">
              <a:rPr lang="pt-BR" altLang="pt-BR"/>
              <a:pPr/>
              <a:t>‹nº›</a:t>
            </a:fld>
            <a:endParaRPr lang="pt-BR" altLang="pt-BR"/>
          </a:p>
        </p:txBody>
      </p:sp>
    </p:spTree>
    <p:extLst>
      <p:ext uri="{BB962C8B-B14F-4D97-AF65-F5344CB8AC3E}">
        <p14:creationId xmlns:p14="http://schemas.microsoft.com/office/powerpoint/2010/main" val="23393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D97A2678-2BF6-6E44-BFED-4B6B951AC761}"/>
              </a:ext>
            </a:extLst>
          </p:cNvPr>
          <p:cNvSpPr>
            <a:spLocks noGrp="1"/>
          </p:cNvSpPr>
          <p:nvPr>
            <p:ph type="dt" sz="half" idx="10"/>
          </p:nvPr>
        </p:nvSpPr>
        <p:spPr/>
        <p:txBody>
          <a:bodyPr/>
          <a:lstStyle>
            <a:lvl1pPr>
              <a:defRPr/>
            </a:lvl1pPr>
          </a:lstStyle>
          <a:p>
            <a:pPr>
              <a:defRPr/>
            </a:pPr>
            <a:fld id="{04AF72A1-FDBC-4D47-990C-4154AF2743D5}" type="datetimeFigureOut">
              <a:rPr lang="pt-BR"/>
              <a:pPr>
                <a:defRPr/>
              </a:pPr>
              <a:t>23/10/2023</a:t>
            </a:fld>
            <a:endParaRPr lang="pt-BR"/>
          </a:p>
        </p:txBody>
      </p:sp>
      <p:sp>
        <p:nvSpPr>
          <p:cNvPr id="6" name="Espaço Reservado para Rodapé 4">
            <a:extLst>
              <a:ext uri="{FF2B5EF4-FFF2-40B4-BE49-F238E27FC236}">
                <a16:creationId xmlns:a16="http://schemas.microsoft.com/office/drawing/2014/main" id="{5847157C-0FBC-6649-B7D8-47E3C099A945}"/>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46218260-D083-604E-B27A-32DBD1569CE3}"/>
              </a:ext>
            </a:extLst>
          </p:cNvPr>
          <p:cNvSpPr>
            <a:spLocks noGrp="1"/>
          </p:cNvSpPr>
          <p:nvPr>
            <p:ph type="sldNum" sz="quarter" idx="12"/>
          </p:nvPr>
        </p:nvSpPr>
        <p:spPr/>
        <p:txBody>
          <a:bodyPr/>
          <a:lstStyle>
            <a:lvl1pPr>
              <a:defRPr/>
            </a:lvl1pPr>
          </a:lstStyle>
          <a:p>
            <a:fld id="{9985632E-45A8-3F44-89BD-744D20D9B65D}" type="slidenum">
              <a:rPr lang="pt-BR" altLang="pt-BR"/>
              <a:pPr/>
              <a:t>‹nº›</a:t>
            </a:fld>
            <a:endParaRPr lang="pt-BR" altLang="pt-BR"/>
          </a:p>
        </p:txBody>
      </p:sp>
    </p:spTree>
    <p:extLst>
      <p:ext uri="{BB962C8B-B14F-4D97-AF65-F5344CB8AC3E}">
        <p14:creationId xmlns:p14="http://schemas.microsoft.com/office/powerpoint/2010/main" val="229176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037EB712-24D2-EF4C-BE10-A93FBAB94D7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C0A65A3F-4923-DD47-B1B0-009325AC1B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84EDD4C1-4B4D-48AD-9094-8A3769BA673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4463A56-D86E-7248-9250-70F786BD21AF}"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91122EE6-A08D-4BF8-B33A-8DA22257F58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D43A647A-DA82-4A65-88E7-8E7928B958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3BBD3186-100F-B843-AB82-9905CB71333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planalto.gov.br/ccivil_03/leis/2002/L10406.htm#art6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FC1BDA5A-5C2B-44C7-9DC1-CB480FDEDD9E}"/>
              </a:ext>
            </a:extLst>
          </p:cNvPr>
          <p:cNvGraphicFramePr/>
          <p:nvPr/>
        </p:nvGraphicFramePr>
        <p:xfrm>
          <a:off x="827584" y="2564904"/>
          <a:ext cx="77724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Subtítulo 1">
            <a:extLst>
              <a:ext uri="{FF2B5EF4-FFF2-40B4-BE49-F238E27FC236}">
                <a16:creationId xmlns:a16="http://schemas.microsoft.com/office/drawing/2014/main" id="{285CDF1F-02D0-8549-8D6A-7EAFC37AE5C6}"/>
              </a:ext>
            </a:extLst>
          </p:cNvPr>
          <p:cNvSpPr>
            <a:spLocks noGrp="1"/>
          </p:cNvSpPr>
          <p:nvPr>
            <p:ph type="subTitle" idx="1"/>
          </p:nvPr>
        </p:nvSpPr>
        <p:spPr>
          <a:xfrm>
            <a:off x="1331913" y="4941888"/>
            <a:ext cx="6913562" cy="1008062"/>
          </a:xfrm>
        </p:spPr>
        <p:txBody>
          <a:bodyPr/>
          <a:lstStyle/>
          <a:p>
            <a:pPr eaLnBrk="1" hangingPunct="1"/>
            <a:endParaRPr lang="pt-BR" altLang="pt-BR" sz="230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r>
              <a:rPr lang="pt-BR" altLang="pt-BR" sz="230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Ruy Pereira Camilo Júnior</a:t>
            </a:r>
            <a:endParaRPr lang="pt-BR" altLang="pt-BR" sz="100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r>
              <a:rPr lang="pt-BR" altLang="pt-BR" sz="10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rPr>
              <a:t> </a:t>
            </a:r>
          </a:p>
          <a:p>
            <a:pPr eaLnBrk="1" hangingPunct="1"/>
            <a:endParaRPr lang="pt-BR" altLang="pt-BR" sz="2600">
              <a:solidFill>
                <a:srgbClr val="898989"/>
              </a:solidFill>
              <a:ea typeface="Arial Unicode MS" panose="020B0604020202020204" pitchFamily="34" charset="-128"/>
              <a:cs typeface="Arial Unicode MS" panose="020B0604020202020204" pitchFamily="34" charset="-128"/>
            </a:endParaRPr>
          </a:p>
        </p:txBody>
      </p:sp>
      <p:pic>
        <p:nvPicPr>
          <p:cNvPr id="4100" name="Picture 2">
            <a:extLst>
              <a:ext uri="{FF2B5EF4-FFF2-40B4-BE49-F238E27FC236}">
                <a16:creationId xmlns:a16="http://schemas.microsoft.com/office/drawing/2014/main" id="{1886DDB4-74CB-BD49-9BAB-34B7CA020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800" y="333375"/>
            <a:ext cx="175418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ubtítulo 1">
            <a:extLst>
              <a:ext uri="{FF2B5EF4-FFF2-40B4-BE49-F238E27FC236}">
                <a16:creationId xmlns:a16="http://schemas.microsoft.com/office/drawing/2014/main" id="{4CA1E4BA-DD2E-384F-B55D-0847E3E670E3}"/>
              </a:ext>
            </a:extLst>
          </p:cNvPr>
          <p:cNvSpPr txBox="1">
            <a:spLocks/>
          </p:cNvSpPr>
          <p:nvPr/>
        </p:nvSpPr>
        <p:spPr bwMode="auto">
          <a:xfrm>
            <a:off x="2484438" y="3333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pt-BR" altLang="pt-BR" sz="1000">
                <a:latin typeface="Times New Roman" panose="02020603050405020304" pitchFamily="18" charset="0"/>
                <a:ea typeface="Arial Unicode MS" panose="020B0604020202020204" pitchFamily="34" charset="-128"/>
                <a:cs typeface="Arial Unicode MS" panose="020B0604020202020204" pitchFamily="34" charset="-128"/>
              </a:rPr>
              <a:t> </a:t>
            </a:r>
          </a:p>
          <a:p>
            <a:pPr algn="ctr" eaLnBrk="1" hangingPunct="1">
              <a:buFont typeface="Arial" panose="020B0604020202020204" pitchFamily="34" charset="0"/>
              <a:buNone/>
            </a:pPr>
            <a:r>
              <a:rPr lang="pt-BR" altLang="pt-BR" b="1">
                <a:solidFill>
                  <a:srgbClr val="DE0000"/>
                </a:solidFill>
                <a:latin typeface="Times New Roman" panose="02020603050405020304" pitchFamily="18" charset="0"/>
                <a:ea typeface="Arial Unicode MS" panose="020B0604020202020204" pitchFamily="34" charset="-128"/>
                <a:cs typeface="Arial Unicode MS" panose="020B0604020202020204" pitchFamily="34" charset="-128"/>
              </a:rPr>
              <a:t>Faculdade de Direito</a:t>
            </a:r>
          </a:p>
          <a:p>
            <a:pPr algn="ctr" eaLnBrk="1" hangingPunct="1">
              <a:buFont typeface="Arial" panose="020B0604020202020204" pitchFamily="34" charset="0"/>
              <a:buNone/>
            </a:pPr>
            <a:r>
              <a:rPr lang="pt-BR" altLang="pt-BR" b="1">
                <a:solidFill>
                  <a:srgbClr val="DE0000"/>
                </a:solidFill>
                <a:latin typeface="Times New Roman" panose="02020603050405020304" pitchFamily="18" charset="0"/>
                <a:ea typeface="Arial Unicode MS" panose="020B0604020202020204" pitchFamily="34" charset="-128"/>
                <a:cs typeface="Arial Unicode MS" panose="020B0604020202020204" pitchFamily="34" charset="-128"/>
              </a:rPr>
              <a:t>Universidade de São Paulo</a:t>
            </a:r>
          </a:p>
          <a:p>
            <a:pPr algn="ctr" eaLnBrk="1" hangingPunct="1">
              <a:buFont typeface="Arial" panose="020B0604020202020204" pitchFamily="34" charset="0"/>
              <a:buNone/>
            </a:pPr>
            <a:endParaRPr lang="pt-BR" altLang="pt-BR" sz="2600">
              <a:solidFill>
                <a:srgbClr val="898989"/>
              </a:solidFill>
              <a:ea typeface="Arial Unicode MS" panose="020B0604020202020204" pitchFamily="34" charset="-128"/>
              <a:cs typeface="Arial Unicode MS" panose="020B060402020202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410CAF40-B775-A34C-9567-36BF3826B88F}"/>
              </a:ext>
            </a:extLst>
          </p:cNvPr>
          <p:cNvSpPr>
            <a:spLocks noGrp="1"/>
          </p:cNvSpPr>
          <p:nvPr>
            <p:ph type="title"/>
          </p:nvPr>
        </p:nvSpPr>
        <p:spPr>
          <a:xfrm>
            <a:off x="457200" y="192088"/>
            <a:ext cx="8229600" cy="1076325"/>
          </a:xfrm>
        </p:spPr>
        <p:txBody>
          <a:bodyPr/>
          <a:lstStyle/>
          <a:p>
            <a:r>
              <a:rPr lang="pt-BR" altLang="pt-BR" b="1">
                <a:solidFill>
                  <a:srgbClr val="FF0000"/>
                </a:solidFill>
                <a:ea typeface="ＭＳ Ｐゴシック" panose="020B0600070205080204" pitchFamily="34" charset="-128"/>
              </a:rPr>
              <a:t>Visão Geral</a:t>
            </a:r>
          </a:p>
        </p:txBody>
      </p:sp>
      <p:sp>
        <p:nvSpPr>
          <p:cNvPr id="13315" name="Espaço Reservado para Conteúdo 2">
            <a:extLst>
              <a:ext uri="{FF2B5EF4-FFF2-40B4-BE49-F238E27FC236}">
                <a16:creationId xmlns:a16="http://schemas.microsoft.com/office/drawing/2014/main" id="{73DA896F-B280-A141-894F-A10978ED1B71}"/>
              </a:ext>
            </a:extLst>
          </p:cNvPr>
          <p:cNvSpPr>
            <a:spLocks noGrp="1"/>
          </p:cNvSpPr>
          <p:nvPr>
            <p:ph idx="1"/>
          </p:nvPr>
        </p:nvSpPr>
        <p:spPr>
          <a:xfrm>
            <a:off x="468313" y="1257300"/>
            <a:ext cx="8229600" cy="4979988"/>
          </a:xfrm>
        </p:spPr>
        <p:txBody>
          <a:bodyPr/>
          <a:lstStyle/>
          <a:p>
            <a:pPr algn="just">
              <a:buClr>
                <a:srgbClr val="FF0000"/>
              </a:buClr>
              <a:buFont typeface="Wingdings" pitchFamily="2" charset="2"/>
              <a:buChar char="ü"/>
            </a:pPr>
            <a:r>
              <a:rPr lang="pt-BR" altLang="pt-BR" sz="2400">
                <a:ea typeface="ＭＳ Ｐゴシック" panose="020B0600070205080204" pitchFamily="34" charset="-128"/>
              </a:rPr>
              <a:t>Documentos literais necessários para Exercício de Direito. Podem ser abstratos ou causais (vinculados a negócios jurídicos);</a:t>
            </a:r>
          </a:p>
          <a:p>
            <a:pPr algn="just">
              <a:buClr>
                <a:srgbClr val="FF0000"/>
              </a:buClr>
              <a:buFont typeface="Wingdings" pitchFamily="2" charset="2"/>
              <a:buChar char="ü"/>
            </a:pPr>
            <a:r>
              <a:rPr lang="pt-BR" altLang="pt-BR" sz="2400">
                <a:ea typeface="ＭＳ Ｐゴシック" panose="020B0600070205080204" pitchFamily="34" charset="-128"/>
              </a:rPr>
              <a:t>Emissão exige atendimento a requisitos formais;</a:t>
            </a:r>
          </a:p>
          <a:p>
            <a:pPr algn="just">
              <a:buClr>
                <a:srgbClr val="FF0000"/>
              </a:buClr>
              <a:buFont typeface="Wingdings" pitchFamily="2" charset="2"/>
              <a:buChar char="ü"/>
            </a:pPr>
            <a:r>
              <a:rPr lang="pt-BR" altLang="pt-BR" sz="2400">
                <a:ea typeface="ＭＳ Ｐゴシック" panose="020B0600070205080204" pitchFamily="34" charset="-128"/>
              </a:rPr>
              <a:t>Circulam por endosso + tradição. Criam-se cadeias de endosso, em que, além do devedor direto, endossantes anteriores respondem perante posteriores;</a:t>
            </a:r>
          </a:p>
          <a:p>
            <a:pPr algn="just">
              <a:buClr>
                <a:srgbClr val="FF0000"/>
              </a:buClr>
              <a:buFont typeface="Wingdings" pitchFamily="2" charset="2"/>
              <a:buChar char="ü"/>
            </a:pPr>
            <a:r>
              <a:rPr lang="pt-BR" altLang="pt-BR" sz="2400">
                <a:ea typeface="ＭＳ Ｐゴシック" panose="020B0600070205080204" pitchFamily="34" charset="-128"/>
              </a:rPr>
              <a:t>Podem ser garantidos por aval;</a:t>
            </a:r>
          </a:p>
          <a:p>
            <a:pPr algn="just">
              <a:buClr>
                <a:srgbClr val="FF0000"/>
              </a:buClr>
              <a:buFont typeface="Wingdings" pitchFamily="2" charset="2"/>
              <a:buChar char="ü"/>
            </a:pPr>
            <a:r>
              <a:rPr lang="ja-JP" altLang="pt-BR" sz="2400" i="1">
                <a:ea typeface="ＭＳ Ｐゴシック" panose="020B0600070205080204" pitchFamily="34" charset="-128"/>
              </a:rPr>
              <a:t>“</a:t>
            </a:r>
            <a:r>
              <a:rPr lang="pt-BR" altLang="ja-JP" sz="2400" i="1">
                <a:ea typeface="ＭＳ Ｐゴシック" panose="020B0600070205080204" pitchFamily="34" charset="-128"/>
              </a:rPr>
              <a:t>No título de crédito, não há assinatura inútil</a:t>
            </a:r>
            <a:r>
              <a:rPr lang="ja-JP" altLang="pt-BR" sz="2400" i="1">
                <a:ea typeface="ＭＳ Ｐゴシック" panose="020B0600070205080204" pitchFamily="34" charset="-128"/>
              </a:rPr>
              <a:t>”</a:t>
            </a:r>
            <a:r>
              <a:rPr lang="pt-BR" altLang="ja-JP" sz="2400" i="1">
                <a:ea typeface="ＭＳ Ｐゴシック" panose="020B0600070205080204" pitchFamily="34" charset="-128"/>
              </a:rPr>
              <a:t> </a:t>
            </a:r>
            <a:r>
              <a:rPr lang="pt-BR" altLang="ja-JP" sz="2200">
                <a:ea typeface="ＭＳ Ｐゴシック" panose="020B0600070205080204" pitchFamily="34" charset="-128"/>
              </a:rPr>
              <a:t>(Luiz Emygdio Rosa Jr)</a:t>
            </a:r>
            <a:r>
              <a:rPr lang="pt-BR" altLang="ja-JP" sz="2400">
                <a:ea typeface="ＭＳ Ｐゴシック" panose="020B0600070205080204" pitchFamily="34" charset="-128"/>
              </a:rPr>
              <a:t>;</a:t>
            </a:r>
          </a:p>
          <a:p>
            <a:pPr algn="just">
              <a:buClr>
                <a:srgbClr val="FF0000"/>
              </a:buClr>
              <a:buFont typeface="Wingdings" pitchFamily="2" charset="2"/>
              <a:buChar char="ü"/>
            </a:pPr>
            <a:r>
              <a:rPr lang="ja-JP" altLang="pt-BR" sz="2400">
                <a:ea typeface="ＭＳ Ｐゴシック" panose="020B0600070205080204" pitchFamily="34" charset="-128"/>
              </a:rPr>
              <a:t>“</a:t>
            </a:r>
            <a:r>
              <a:rPr lang="pt-BR" altLang="ja-JP" sz="2400" i="1">
                <a:ea typeface="ＭＳ Ｐゴシック" panose="020B0600070205080204" pitchFamily="34" charset="-128"/>
              </a:rPr>
              <a:t>Cada obrigado cambiário é um obrigado solidário de posição</a:t>
            </a:r>
            <a:r>
              <a:rPr lang="ja-JP" altLang="pt-BR" sz="2400">
                <a:ea typeface="ＭＳ Ｐゴシック" panose="020B0600070205080204" pitchFamily="34" charset="-128"/>
              </a:rPr>
              <a:t>”</a:t>
            </a:r>
            <a:r>
              <a:rPr lang="pt-BR" altLang="ja-JP" sz="2400">
                <a:ea typeface="ＭＳ Ｐゴシック" panose="020B0600070205080204" pitchFamily="34" charset="-128"/>
              </a:rPr>
              <a:t> (Alfredo de Assis Gonçalves.</a:t>
            </a:r>
          </a:p>
          <a:p>
            <a:endParaRPr lang="pt-BR" altLang="pt-BR" sz="2400">
              <a:ea typeface="ＭＳ Ｐゴシック" panose="020B0600070205080204" pitchFamily="34" charset="-128"/>
            </a:endParaRPr>
          </a:p>
          <a:p>
            <a:pPr>
              <a:buFont typeface="Arial" panose="020B0604020202020204" pitchFamily="34" charset="0"/>
              <a:buNone/>
            </a:pPr>
            <a:endParaRPr lang="pt-BR" altLang="pt-BR">
              <a:ea typeface="ＭＳ Ｐゴシック" panose="020B0600070205080204" pitchFamily="34" charset="-128"/>
            </a:endParaRPr>
          </a:p>
        </p:txBody>
      </p:sp>
      <p:sp>
        <p:nvSpPr>
          <p:cNvPr id="4" name="Subtítulo 2">
            <a:extLst>
              <a:ext uri="{FF2B5EF4-FFF2-40B4-BE49-F238E27FC236}">
                <a16:creationId xmlns:a16="http://schemas.microsoft.com/office/drawing/2014/main" id="{2DF42CFD-4C87-4D29-A690-4CB36EBBDC75}"/>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3317" name="Picture 2">
            <a:extLst>
              <a:ext uri="{FF2B5EF4-FFF2-40B4-BE49-F238E27FC236}">
                <a16:creationId xmlns:a16="http://schemas.microsoft.com/office/drawing/2014/main" id="{EF1775AD-5257-7E44-BC2E-06D8DBE30427}"/>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DEAA59C-CE96-4625-8AAD-816EDFC5132B}"/>
              </a:ext>
            </a:extLst>
          </p:cNvPr>
          <p:cNvSpPr>
            <a:spLocks noGrp="1"/>
          </p:cNvSpPr>
          <p:nvPr>
            <p:ph type="subTitle" idx="1"/>
          </p:nvPr>
        </p:nvSpPr>
        <p:spPr>
          <a:xfrm>
            <a:off x="3924300" y="6165850"/>
            <a:ext cx="3960813" cy="287338"/>
          </a:xfrm>
        </p:spPr>
        <p:txBody>
          <a:bodyPr rtlCol="0">
            <a:normAutofit fontScale="85000" lnSpcReduction="10000"/>
          </a:bodyPr>
          <a:lstStyle/>
          <a:p>
            <a:pPr eaLnBrk="1" fontAlgn="auto" hangingPunct="1">
              <a:spcAft>
                <a:spcPts val="0"/>
              </a:spcAft>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eaLnBrk="1" fontAlgn="auto" hangingPunct="1">
              <a:spcAft>
                <a:spcPts val="0"/>
              </a:spcAft>
              <a:defRPr/>
            </a:pPr>
            <a:endParaRPr lang="pt-BR" dirty="0">
              <a:ea typeface="+mn-ea"/>
              <a:cs typeface="+mn-cs"/>
            </a:endParaRPr>
          </a:p>
        </p:txBody>
      </p:sp>
      <p:sp>
        <p:nvSpPr>
          <p:cNvPr id="14339" name="Title 9">
            <a:extLst>
              <a:ext uri="{FF2B5EF4-FFF2-40B4-BE49-F238E27FC236}">
                <a16:creationId xmlns:a16="http://schemas.microsoft.com/office/drawing/2014/main" id="{0B6E97B6-F50D-2840-AF37-65BE7F746FFD}"/>
              </a:ext>
            </a:extLst>
          </p:cNvPr>
          <p:cNvSpPr txBox="1">
            <a:spLocks/>
          </p:cNvSpPr>
          <p:nvPr/>
        </p:nvSpPr>
        <p:spPr bwMode="auto">
          <a:xfrm>
            <a:off x="468313" y="404813"/>
            <a:ext cx="813593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80000"/>
              </a:lnSpc>
              <a:spcBef>
                <a:spcPct val="0"/>
              </a:spcBef>
              <a:buFontTx/>
              <a:buNone/>
            </a:pPr>
            <a:r>
              <a:rPr lang="pt-BR" altLang="pt-BR" i="1">
                <a:solidFill>
                  <a:srgbClr val="DE0000"/>
                </a:solidFill>
                <a:latin typeface="Arial" panose="020B0604020202020204" pitchFamily="34" charset="0"/>
              </a:rPr>
              <a:t>Títulos de Crédito</a:t>
            </a:r>
            <a:br>
              <a:rPr lang="pt-BR" altLang="pt-BR" sz="3100" b="1" i="1">
                <a:solidFill>
                  <a:srgbClr val="DE0000"/>
                </a:solidFill>
                <a:latin typeface="Gill Sans MT" panose="020B0502020104020203" pitchFamily="34" charset="77"/>
              </a:rPr>
            </a:br>
            <a:endParaRPr lang="en-US" altLang="pt-BR" sz="2000">
              <a:solidFill>
                <a:srgbClr val="DE0000"/>
              </a:solidFill>
              <a:latin typeface="Century" panose="02040604050505020304" pitchFamily="18" charset="0"/>
            </a:endParaRPr>
          </a:p>
        </p:txBody>
      </p:sp>
      <p:pic>
        <p:nvPicPr>
          <p:cNvPr id="14340" name="Picture 2">
            <a:extLst>
              <a:ext uri="{FF2B5EF4-FFF2-40B4-BE49-F238E27FC236}">
                <a16:creationId xmlns:a16="http://schemas.microsoft.com/office/drawing/2014/main" id="{7F18110B-5FE2-8845-A572-D0B41E37F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713" y="5784850"/>
            <a:ext cx="8778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ítulo 7">
            <a:extLst>
              <a:ext uri="{FF2B5EF4-FFF2-40B4-BE49-F238E27FC236}">
                <a16:creationId xmlns:a16="http://schemas.microsoft.com/office/drawing/2014/main" id="{0EDBBF72-40E8-0B4A-B914-C1A9C522E8B7}"/>
              </a:ext>
            </a:extLst>
          </p:cNvPr>
          <p:cNvSpPr>
            <a:spLocks noGrp="1"/>
          </p:cNvSpPr>
          <p:nvPr>
            <p:ph type="ctrTitle"/>
          </p:nvPr>
        </p:nvSpPr>
        <p:spPr/>
        <p:txBody>
          <a:bodyPr/>
          <a:lstStyle/>
          <a:p>
            <a:pPr eaLnBrk="1" hangingPunct="1"/>
            <a:endParaRPr lang="en-US" altLang="pt-BR">
              <a:ea typeface="ＭＳ Ｐゴシック" panose="020B0600070205080204" pitchFamily="34" charset="-128"/>
            </a:endParaRPr>
          </a:p>
        </p:txBody>
      </p:sp>
      <p:grpSp>
        <p:nvGrpSpPr>
          <p:cNvPr id="2" name="Grupo 8">
            <a:extLst>
              <a:ext uri="{FF2B5EF4-FFF2-40B4-BE49-F238E27FC236}">
                <a16:creationId xmlns:a16="http://schemas.microsoft.com/office/drawing/2014/main" id="{4F219C91-A8C0-48BE-B5B5-DC2A70F96C32}"/>
              </a:ext>
            </a:extLst>
          </p:cNvPr>
          <p:cNvGrpSpPr/>
          <p:nvPr/>
        </p:nvGrpSpPr>
        <p:grpSpPr>
          <a:xfrm>
            <a:off x="542285" y="1340768"/>
            <a:ext cx="8064896" cy="4320479"/>
            <a:chOff x="-74240" y="-31530"/>
            <a:chExt cx="7772400" cy="1891859"/>
          </a:xfrm>
          <a:scene3d>
            <a:camera prst="orthographicFront">
              <a:rot lat="0" lon="0" rev="0"/>
            </a:camera>
            <a:lightRig rig="balanced" dir="t">
              <a:rot lat="0" lon="0" rev="8700000"/>
            </a:lightRig>
          </a:scene3d>
        </p:grpSpPr>
        <p:sp>
          <p:nvSpPr>
            <p:cNvPr id="10" name="Retângulo de cantos arredondados 9">
              <a:extLst>
                <a:ext uri="{FF2B5EF4-FFF2-40B4-BE49-F238E27FC236}">
                  <a16:creationId xmlns:a16="http://schemas.microsoft.com/office/drawing/2014/main" id="{D77063FB-494B-4621-8E5F-C39421977F8E}"/>
                </a:ext>
              </a:extLst>
            </p:cNvPr>
            <p:cNvSpPr/>
            <p:nvPr/>
          </p:nvSpPr>
          <p:spPr>
            <a:xfrm>
              <a:off x="-74240" y="-31530"/>
              <a:ext cx="7772400" cy="1891859"/>
            </a:xfrm>
            <a:prstGeom prst="roundRect">
              <a:avLst>
                <a:gd name="adj" fmla="val 7710"/>
              </a:avLst>
            </a:prstGeom>
          </p:spPr>
          <p:style>
            <a:lnRef idx="2">
              <a:schemeClr val="dk1"/>
            </a:lnRef>
            <a:fillRef idx="1">
              <a:schemeClr val="lt1"/>
            </a:fillRef>
            <a:effectRef idx="0">
              <a:schemeClr val="dk1"/>
            </a:effectRef>
            <a:fontRef idx="minor">
              <a:schemeClr val="dk1"/>
            </a:fontRef>
          </p:style>
          <p:txBody>
            <a:bodyPr/>
            <a:lstStyle/>
            <a:p>
              <a:pPr algn="ctr" eaLnBrk="1" hangingPunct="1">
                <a:defRPr/>
              </a:pPr>
              <a:r>
                <a:rPr lang="pt-BR" sz="4800" b="1" dirty="0">
                  <a:effectLst>
                    <a:outerShdw blurRad="38100" dist="38100" dir="2700000" algn="tl">
                      <a:srgbClr val="000000">
                        <a:alpha val="43137"/>
                      </a:srgbClr>
                    </a:outerShdw>
                  </a:effectLst>
                </a:rPr>
                <a:t>MÉTODO DA EXPOSIÇÃO</a:t>
              </a:r>
            </a:p>
            <a:p>
              <a:pPr eaLnBrk="1" hangingPunct="1">
                <a:defRPr/>
              </a:pPr>
              <a:endParaRPr lang="pt-BR" dirty="0"/>
            </a:p>
            <a:p>
              <a:pPr eaLnBrk="1" hangingPunct="1">
                <a:defRPr/>
              </a:pPr>
              <a:endParaRPr lang="pt-BR" dirty="0"/>
            </a:p>
            <a:p>
              <a:pPr eaLnBrk="1" hangingPunct="1">
                <a:buClr>
                  <a:srgbClr val="E60000"/>
                </a:buClr>
                <a:buFont typeface="Wingdings" pitchFamily="2" charset="2"/>
                <a:buChar char="ü"/>
                <a:defRPr/>
              </a:pPr>
              <a:r>
                <a:rPr lang="pt-BR" sz="3200" dirty="0"/>
                <a:t> </a:t>
              </a:r>
              <a:r>
                <a:rPr lang="pt-BR" sz="3200" b="1" dirty="0"/>
                <a:t>FENÔMENO ECONÔMICO</a:t>
              </a:r>
            </a:p>
            <a:p>
              <a:pPr eaLnBrk="1" hangingPunct="1">
                <a:buClr>
                  <a:srgbClr val="FF0000"/>
                </a:buClr>
                <a:buFont typeface="Wingdings" pitchFamily="2" charset="2"/>
                <a:buChar char="ü"/>
                <a:defRPr/>
              </a:pPr>
              <a:r>
                <a:rPr lang="pt-BR" sz="3200" b="1" dirty="0"/>
                <a:t> FUNÇÃO ECONÔMICA</a:t>
              </a:r>
            </a:p>
            <a:p>
              <a:pPr eaLnBrk="1" hangingPunct="1">
                <a:buClr>
                  <a:srgbClr val="FF0000"/>
                </a:buClr>
                <a:buFont typeface="Wingdings" pitchFamily="2" charset="2"/>
                <a:buChar char="ü"/>
                <a:defRPr/>
              </a:pPr>
              <a:r>
                <a:rPr lang="pt-BR" sz="3200" b="1" dirty="0"/>
                <a:t> CONCEITO</a:t>
              </a:r>
            </a:p>
            <a:p>
              <a:pPr eaLnBrk="1" hangingPunct="1">
                <a:buClr>
                  <a:srgbClr val="FF0000"/>
                </a:buClr>
                <a:buFont typeface="Wingdings" pitchFamily="2" charset="2"/>
                <a:buChar char="ü"/>
                <a:defRPr/>
              </a:pPr>
              <a:r>
                <a:rPr lang="pt-BR" sz="3200" b="1" dirty="0"/>
                <a:t> REGIME JURÍDICO</a:t>
              </a:r>
            </a:p>
          </p:txBody>
        </p:sp>
        <p:sp>
          <p:nvSpPr>
            <p:cNvPr id="11" name="Retângulo 10">
              <a:extLst>
                <a:ext uri="{FF2B5EF4-FFF2-40B4-BE49-F238E27FC236}">
                  <a16:creationId xmlns:a16="http://schemas.microsoft.com/office/drawing/2014/main" id="{139ACAAE-7B55-4E89-B99D-02926CBC6351}"/>
                </a:ext>
              </a:extLst>
            </p:cNvPr>
            <p:cNvSpPr/>
            <p:nvPr/>
          </p:nvSpPr>
          <p:spPr>
            <a:xfrm>
              <a:off x="89275" y="31532"/>
              <a:ext cx="7593850" cy="1702673"/>
            </a:xfrm>
            <a:prstGeom prst="rect">
              <a:avLst/>
            </a:prstGeom>
            <a:ln>
              <a:noFill/>
            </a:ln>
            <a:effectLst>
              <a:outerShdw blurRad="44450" dist="27940" dir="5400000" algn="ctr">
                <a:srgbClr val="000000">
                  <a:alpha val="32000"/>
                </a:srgbClr>
              </a:outerShdw>
            </a:effectLst>
            <a:sp3d>
              <a:bevelT w="190500" h="38100"/>
            </a:sp3d>
          </p:spPr>
          <p:style>
            <a:lnRef idx="2">
              <a:schemeClr val="dk1"/>
            </a:lnRef>
            <a:fillRef idx="1">
              <a:schemeClr val="lt1"/>
            </a:fillRef>
            <a:effectRef idx="0">
              <a:schemeClr val="dk1"/>
            </a:effectRef>
            <a:fontRef idx="minor">
              <a:schemeClr val="dk1"/>
            </a:fontRef>
          </p:style>
          <p:txBody>
            <a:bodyPr lIns="251460" tIns="251460" rIns="251460" bIns="251460" spcCol="1270" anchor="ctr"/>
            <a:lstStyle/>
            <a:p>
              <a:pPr defTabSz="2933700" eaLnBrk="1" fontAlgn="auto" hangingPunct="1">
                <a:lnSpc>
                  <a:spcPct val="90000"/>
                </a:lnSpc>
                <a:spcAft>
                  <a:spcPct val="35000"/>
                </a:spcAft>
                <a:defRPr/>
              </a:pPr>
              <a:endParaRPr lang="pt-BR" sz="66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A294B67-89C0-4B03-966A-9DCF82214531}"/>
              </a:ext>
            </a:extLst>
          </p:cNvPr>
          <p:cNvSpPr>
            <a:spLocks noGrp="1"/>
          </p:cNvSpPr>
          <p:nvPr>
            <p:ph type="subTitle" idx="1"/>
          </p:nvPr>
        </p:nvSpPr>
        <p:spPr>
          <a:xfrm>
            <a:off x="395288" y="1731963"/>
            <a:ext cx="8137525" cy="503237"/>
          </a:xfrm>
        </p:spPr>
        <p:txBody>
          <a:bodyPr>
            <a:noAutofit/>
          </a:bodyPr>
          <a:lstStyle/>
          <a:p>
            <a:pPr eaLnBrk="1" hangingPunct="1">
              <a:spcBef>
                <a:spcPct val="0"/>
              </a:spcBef>
              <a:defRPr/>
            </a:pPr>
            <a:r>
              <a:rPr lang="pt-BR" sz="2400" b="1">
                <a:solidFill>
                  <a:schemeClr val="tx1"/>
                </a:solidFill>
                <a:latin typeface="Arial" pitchFamily="34" charset="0"/>
                <a:ea typeface="ＭＳ Ｐゴシック" pitchFamily="34" charset="-128"/>
                <a:cs typeface="Arial" pitchFamily="34" charset="0"/>
              </a:rPr>
              <a:t> </a:t>
            </a:r>
            <a:r>
              <a:rPr lang="pt-BR" sz="2700" b="1">
                <a:solidFill>
                  <a:schemeClr val="tx1"/>
                </a:solidFill>
                <a:effectLst>
                  <a:outerShdw blurRad="38100" dist="38100" dir="2700000" algn="tl">
                    <a:srgbClr val="C0C0C0"/>
                  </a:outerShdw>
                </a:effectLst>
                <a:latin typeface="Arial" pitchFamily="34" charset="0"/>
                <a:ea typeface="ＭＳ Ｐゴシック" pitchFamily="34" charset="-128"/>
                <a:cs typeface="Arial" pitchFamily="34" charset="0"/>
              </a:rPr>
              <a:t>Visão Negativa do Crédito: Procede</a:t>
            </a:r>
            <a:r>
              <a:rPr lang="pt-BR" sz="2700" b="1">
                <a:solidFill>
                  <a:schemeClr val="tx1"/>
                </a:solidFill>
                <a:latin typeface="Arial" pitchFamily="34" charset="0"/>
                <a:ea typeface="ＭＳ Ｐゴシック" pitchFamily="34" charset="-128"/>
                <a:cs typeface="Arial" pitchFamily="34" charset="0"/>
              </a:rPr>
              <a:t>????</a:t>
            </a:r>
          </a:p>
        </p:txBody>
      </p:sp>
      <p:pic>
        <p:nvPicPr>
          <p:cNvPr id="15363" name="Picture 2">
            <a:extLst>
              <a:ext uri="{FF2B5EF4-FFF2-40B4-BE49-F238E27FC236}">
                <a16:creationId xmlns:a16="http://schemas.microsoft.com/office/drawing/2014/main" id="{C83A3DED-CA7E-A245-B403-9B6951DEEB26}"/>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ítulo 2">
            <a:extLst>
              <a:ext uri="{FF2B5EF4-FFF2-40B4-BE49-F238E27FC236}">
                <a16:creationId xmlns:a16="http://schemas.microsoft.com/office/drawing/2014/main" id="{B9391093-059F-4444-A2D4-9DBE96B5F4C0}"/>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5365" name="Subtítulo 2">
            <a:extLst>
              <a:ext uri="{FF2B5EF4-FFF2-40B4-BE49-F238E27FC236}">
                <a16:creationId xmlns:a16="http://schemas.microsoft.com/office/drawing/2014/main" id="{D4F27E85-A163-6244-82BB-5E612A33A4AA}"/>
              </a:ext>
            </a:extLst>
          </p:cNvPr>
          <p:cNvSpPr txBox="1">
            <a:spLocks/>
          </p:cNvSpPr>
          <p:nvPr/>
        </p:nvSpPr>
        <p:spPr bwMode="auto">
          <a:xfrm>
            <a:off x="179388" y="158750"/>
            <a:ext cx="87852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20000"/>
              </a:lnSpc>
              <a:spcBef>
                <a:spcPct val="0"/>
              </a:spcBef>
              <a:buFontTx/>
              <a:buNone/>
            </a:pPr>
            <a:r>
              <a:rPr lang="pt-BR" altLang="pt-BR" sz="3600" b="1" u="sng">
                <a:latin typeface="Arial" panose="020B0604020202020204" pitchFamily="34" charset="0"/>
              </a:rPr>
              <a:t>CRÉDITO</a:t>
            </a:r>
            <a:r>
              <a:rPr lang="pt-BR" altLang="pt-BR" sz="3100">
                <a:latin typeface="Arial" panose="020B0604020202020204" pitchFamily="34" charset="0"/>
              </a:rPr>
              <a:t>:    </a:t>
            </a:r>
            <a:r>
              <a:rPr lang="pt-BR" altLang="pt-BR" sz="3500" b="1">
                <a:latin typeface="Arial" panose="020B0604020202020204" pitchFamily="34" charset="0"/>
              </a:rPr>
              <a:t>ANTECIPAÇÃO DE FUTURO 			     PODER DE COMPRA</a:t>
            </a:r>
          </a:p>
          <a:p>
            <a:pPr algn="ctr" eaLnBrk="1" hangingPunct="1">
              <a:buFont typeface="Arial" panose="020B0604020202020204" pitchFamily="34" charset="0"/>
              <a:buNone/>
            </a:pPr>
            <a:endParaRPr lang="pt-BR" altLang="pt-BR" sz="3400" b="1">
              <a:solidFill>
                <a:srgbClr val="898989"/>
              </a:solidFill>
            </a:endParaRPr>
          </a:p>
        </p:txBody>
      </p:sp>
      <p:pic>
        <p:nvPicPr>
          <p:cNvPr id="15366" name="Imagem 10" descr="http://admin.thelocalbookkeeper.co.uk/cms/assets/credit%20control.jpg">
            <a:extLst>
              <a:ext uri="{FF2B5EF4-FFF2-40B4-BE49-F238E27FC236}">
                <a16:creationId xmlns:a16="http://schemas.microsoft.com/office/drawing/2014/main" id="{A8082774-3F8E-3249-AAE0-209D3E640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227263"/>
            <a:ext cx="47529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7E01071-A07D-40BE-81BF-DD3DDF6F499B}"/>
              </a:ext>
            </a:extLst>
          </p:cNvPr>
          <p:cNvSpPr>
            <a:spLocks noGrp="1"/>
          </p:cNvSpPr>
          <p:nvPr>
            <p:ph type="subTitle" idx="1"/>
          </p:nvPr>
        </p:nvSpPr>
        <p:spPr>
          <a:xfrm>
            <a:off x="395288" y="1308100"/>
            <a:ext cx="8137525" cy="503238"/>
          </a:xfrm>
        </p:spPr>
        <p:txBody>
          <a:bodyPr rtlCol="0">
            <a:noAutofit/>
          </a:bodyPr>
          <a:lstStyle/>
          <a:p>
            <a:pPr eaLnBrk="1" fontAlgn="auto" hangingPunct="1">
              <a:spcBef>
                <a:spcPts val="0"/>
              </a:spcBef>
              <a:spcAft>
                <a:spcPts val="0"/>
              </a:spcAft>
              <a:buFont typeface="Arial" charset="0"/>
              <a:buNone/>
              <a:defRPr/>
            </a:pPr>
            <a:r>
              <a:rPr lang="pt-BR" sz="2400" b="1" dirty="0">
                <a:solidFill>
                  <a:schemeClr val="tx1"/>
                </a:solidFill>
                <a:latin typeface="Arial" pitchFamily="34" charset="0"/>
                <a:ea typeface="+mn-ea"/>
                <a:cs typeface="Arial" pitchFamily="34" charset="0"/>
              </a:rPr>
              <a:t> </a:t>
            </a:r>
            <a:r>
              <a:rPr lang="pt-BR" sz="2700" b="1"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Teoria do Ciclo da Vida de Franco Modigliani</a:t>
            </a:r>
            <a:endParaRPr lang="pt-BR" sz="2700" b="1" dirty="0">
              <a:solidFill>
                <a:schemeClr val="tx1"/>
              </a:solidFill>
              <a:latin typeface="Arial" pitchFamily="34" charset="0"/>
              <a:ea typeface="+mn-ea"/>
              <a:cs typeface="Arial" pitchFamily="34" charset="0"/>
            </a:endParaRPr>
          </a:p>
        </p:txBody>
      </p:sp>
      <p:pic>
        <p:nvPicPr>
          <p:cNvPr id="16387" name="Picture 2">
            <a:extLst>
              <a:ext uri="{FF2B5EF4-FFF2-40B4-BE49-F238E27FC236}">
                <a16:creationId xmlns:a16="http://schemas.microsoft.com/office/drawing/2014/main" id="{4AEFAA3F-4651-874C-BEA8-ACAC0E4EBDD0}"/>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ítulo 2">
            <a:extLst>
              <a:ext uri="{FF2B5EF4-FFF2-40B4-BE49-F238E27FC236}">
                <a16:creationId xmlns:a16="http://schemas.microsoft.com/office/drawing/2014/main" id="{0533F16F-926D-447E-9C0A-15EA110D3902}"/>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6389" name="Subtítulo 2">
            <a:extLst>
              <a:ext uri="{FF2B5EF4-FFF2-40B4-BE49-F238E27FC236}">
                <a16:creationId xmlns:a16="http://schemas.microsoft.com/office/drawing/2014/main" id="{C990A374-54F4-914E-B1D8-7A950EFC814D}"/>
              </a:ext>
            </a:extLst>
          </p:cNvPr>
          <p:cNvSpPr txBox="1">
            <a:spLocks/>
          </p:cNvSpPr>
          <p:nvPr/>
        </p:nvSpPr>
        <p:spPr bwMode="auto">
          <a:xfrm>
            <a:off x="179388" y="247650"/>
            <a:ext cx="87852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20000"/>
              </a:lnSpc>
              <a:spcBef>
                <a:spcPct val="0"/>
              </a:spcBef>
              <a:buFontTx/>
              <a:buNone/>
            </a:pPr>
            <a:r>
              <a:rPr lang="pt-BR" altLang="pt-BR" sz="3600" b="1">
                <a:latin typeface="Arial" panose="020B0604020202020204" pitchFamily="34" charset="0"/>
              </a:rPr>
              <a:t>CRÉDITO PARA O </a:t>
            </a:r>
            <a:r>
              <a:rPr lang="pt-BR" altLang="pt-BR" sz="3600" b="1" u="sng">
                <a:latin typeface="Arial" panose="020B0604020202020204" pitchFamily="34" charset="0"/>
              </a:rPr>
              <a:t>CONSUMO</a:t>
            </a:r>
          </a:p>
          <a:p>
            <a:pPr algn="ctr" eaLnBrk="1" hangingPunct="1">
              <a:buFont typeface="Arial" panose="020B0604020202020204" pitchFamily="34" charset="0"/>
              <a:buNone/>
            </a:pPr>
            <a:endParaRPr lang="pt-BR" altLang="pt-BR" sz="3400" b="1">
              <a:solidFill>
                <a:srgbClr val="898989"/>
              </a:solidFill>
            </a:endParaRPr>
          </a:p>
        </p:txBody>
      </p:sp>
      <p:pic>
        <p:nvPicPr>
          <p:cNvPr id="16390" name="Imagem 7" descr="http://www.claseejecutiva.cl/blog/wp-content/uploads/2013/07/fig27.gif">
            <a:extLst>
              <a:ext uri="{FF2B5EF4-FFF2-40B4-BE49-F238E27FC236}">
                <a16:creationId xmlns:a16="http://schemas.microsoft.com/office/drawing/2014/main" id="{6678D2D9-6E9D-D145-8B91-5EEDE5FA3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2133600"/>
            <a:ext cx="69738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C029F214-9BE6-2447-B192-2E0BE3A75DF0}"/>
              </a:ext>
            </a:extLst>
          </p:cNvPr>
          <p:cNvPicPr>
            <a:picLocks noChangeAspect="1" noChangeArrowheads="1"/>
          </p:cNvPicPr>
          <p:nvPr/>
        </p:nvPicPr>
        <p:blipFill>
          <a:blip r:embed="rId3">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ítulo 2">
            <a:extLst>
              <a:ext uri="{FF2B5EF4-FFF2-40B4-BE49-F238E27FC236}">
                <a16:creationId xmlns:a16="http://schemas.microsoft.com/office/drawing/2014/main" id="{F18EDFDC-8A23-43F6-A3FF-F4A1FAEF9509}"/>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7412" name="Subtítulo 2">
            <a:extLst>
              <a:ext uri="{FF2B5EF4-FFF2-40B4-BE49-F238E27FC236}">
                <a16:creationId xmlns:a16="http://schemas.microsoft.com/office/drawing/2014/main" id="{CEA8ADAC-C2D4-4640-B60F-13E1D59EF97F}"/>
              </a:ext>
            </a:extLst>
          </p:cNvPr>
          <p:cNvSpPr txBox="1">
            <a:spLocks/>
          </p:cNvSpPr>
          <p:nvPr/>
        </p:nvSpPr>
        <p:spPr bwMode="auto">
          <a:xfrm>
            <a:off x="179388" y="227013"/>
            <a:ext cx="8785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20000"/>
              </a:lnSpc>
              <a:spcBef>
                <a:spcPct val="0"/>
              </a:spcBef>
              <a:buFontTx/>
              <a:buNone/>
            </a:pPr>
            <a:r>
              <a:rPr lang="pt-BR" altLang="pt-BR" sz="3600" b="1">
                <a:latin typeface="Arial" panose="020B0604020202020204" pitchFamily="34" charset="0"/>
              </a:rPr>
              <a:t>CRÉDITO PARA A </a:t>
            </a:r>
            <a:r>
              <a:rPr lang="pt-BR" altLang="pt-BR" sz="3600" b="1" u="sng">
                <a:latin typeface="Arial" panose="020B0604020202020204" pitchFamily="34" charset="0"/>
              </a:rPr>
              <a:t>PRODUÇÃO</a:t>
            </a:r>
          </a:p>
          <a:p>
            <a:pPr algn="ctr" eaLnBrk="1" hangingPunct="1">
              <a:buFont typeface="Arial" panose="020B0604020202020204" pitchFamily="34" charset="0"/>
              <a:buNone/>
            </a:pPr>
            <a:endParaRPr lang="pt-BR" altLang="pt-BR" sz="3400" b="1">
              <a:solidFill>
                <a:srgbClr val="898989"/>
              </a:solidFill>
            </a:endParaRPr>
          </a:p>
        </p:txBody>
      </p:sp>
      <p:sp>
        <p:nvSpPr>
          <p:cNvPr id="17413" name="Retângulo 7">
            <a:extLst>
              <a:ext uri="{FF2B5EF4-FFF2-40B4-BE49-F238E27FC236}">
                <a16:creationId xmlns:a16="http://schemas.microsoft.com/office/drawing/2014/main" id="{2E40BB01-193E-F447-BA79-698D218B0F0B}"/>
              </a:ext>
            </a:extLst>
          </p:cNvPr>
          <p:cNvSpPr>
            <a:spLocks noChangeArrowheads="1"/>
          </p:cNvSpPr>
          <p:nvPr/>
        </p:nvSpPr>
        <p:spPr bwMode="auto">
          <a:xfrm>
            <a:off x="2051050" y="971550"/>
            <a:ext cx="669766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Clr>
                <a:srgbClr val="CC0000"/>
              </a:buClr>
              <a:buFont typeface="Wingdings" pitchFamily="2" charset="2"/>
              <a:buChar char="ü"/>
            </a:pPr>
            <a:r>
              <a:rPr lang="pt-BR" altLang="pt-BR" sz="2900"/>
              <a:t>Permite acelerar o ritmo da economia. Influência sobre Ascarelli;</a:t>
            </a:r>
          </a:p>
          <a:p>
            <a:pPr algn="just" eaLnBrk="1" hangingPunct="1">
              <a:spcBef>
                <a:spcPct val="0"/>
              </a:spcBef>
              <a:buClr>
                <a:srgbClr val="CC0000"/>
              </a:buClr>
              <a:buFont typeface="Calibri" panose="020F0502020204030204" pitchFamily="34" charset="0"/>
              <a:buAutoNum type="alphaLcPeriod"/>
            </a:pPr>
            <a:endParaRPr lang="pt-BR" altLang="pt-BR" sz="1600"/>
          </a:p>
          <a:p>
            <a:pPr algn="just" eaLnBrk="1" hangingPunct="1">
              <a:spcBef>
                <a:spcPct val="0"/>
              </a:spcBef>
              <a:buClr>
                <a:srgbClr val="CC0000"/>
              </a:buClr>
              <a:buFont typeface="Wingdings" pitchFamily="2" charset="2"/>
              <a:buChar char="ü"/>
            </a:pPr>
            <a:r>
              <a:rPr lang="pt-BR" altLang="pt-BR" sz="2900"/>
              <a:t>Schumpeter – Crédito para o desenvolvimento, dando recursos aos empreendedores que criam novos produtos, no processo  de </a:t>
            </a:r>
            <a:r>
              <a:rPr lang="ja-JP" altLang="pt-BR" sz="2900"/>
              <a:t>“</a:t>
            </a:r>
            <a:r>
              <a:rPr lang="pt-BR" altLang="ja-JP" sz="2900"/>
              <a:t>destruição criativa</a:t>
            </a:r>
            <a:r>
              <a:rPr lang="ja-JP" altLang="pt-BR" sz="2900"/>
              <a:t>”</a:t>
            </a:r>
            <a:r>
              <a:rPr lang="pt-BR" altLang="ja-JP" sz="2900"/>
              <a:t>.</a:t>
            </a:r>
          </a:p>
          <a:p>
            <a:pPr algn="just" eaLnBrk="1" hangingPunct="1">
              <a:spcBef>
                <a:spcPct val="0"/>
              </a:spcBef>
              <a:buClr>
                <a:srgbClr val="CC0000"/>
              </a:buClr>
              <a:buFont typeface="Calibri" panose="020F0502020204030204" pitchFamily="34" charset="0"/>
              <a:buAutoNum type="alphaLcPeriod"/>
            </a:pPr>
            <a:endParaRPr lang="pt-BR" altLang="pt-BR" sz="1600" b="1"/>
          </a:p>
          <a:p>
            <a:pPr algn="just" eaLnBrk="1" hangingPunct="1">
              <a:spcBef>
                <a:spcPct val="0"/>
              </a:spcBef>
              <a:buClr>
                <a:srgbClr val="CC0000"/>
              </a:buClr>
              <a:buFontTx/>
              <a:buNone/>
            </a:pPr>
            <a:endParaRPr lang="pt-BR" altLang="pt-BR" sz="2700" b="1" u="sng"/>
          </a:p>
          <a:p>
            <a:pPr algn="just" eaLnBrk="1" hangingPunct="1">
              <a:spcBef>
                <a:spcPct val="0"/>
              </a:spcBef>
              <a:buClr>
                <a:srgbClr val="CC0000"/>
              </a:buClr>
              <a:buFontTx/>
              <a:buNone/>
            </a:pPr>
            <a:r>
              <a:rPr lang="pt-BR" altLang="pt-BR" sz="2800" b="1" u="sng"/>
              <a:t>Crédito Público</a:t>
            </a:r>
            <a:r>
              <a:rPr lang="pt-BR" altLang="pt-BR" sz="2700" b="1"/>
              <a:t>:</a:t>
            </a:r>
          </a:p>
          <a:p>
            <a:pPr eaLnBrk="1" hangingPunct="1">
              <a:spcBef>
                <a:spcPct val="0"/>
              </a:spcBef>
              <a:buClr>
                <a:srgbClr val="CC0000"/>
              </a:buClr>
              <a:buFontTx/>
              <a:buNone/>
            </a:pPr>
            <a:endParaRPr lang="pt-BR" altLang="pt-BR" sz="3500" b="1"/>
          </a:p>
        </p:txBody>
      </p:sp>
      <p:pic>
        <p:nvPicPr>
          <p:cNvPr id="17414" name="Picture 4">
            <a:extLst>
              <a:ext uri="{FF2B5EF4-FFF2-40B4-BE49-F238E27FC236}">
                <a16:creationId xmlns:a16="http://schemas.microsoft.com/office/drawing/2014/main" id="{8A7EFAE9-7157-744E-8392-E1E93CA59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838" y="4095750"/>
            <a:ext cx="312578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ítulo 5">
            <a:extLst>
              <a:ext uri="{FF2B5EF4-FFF2-40B4-BE49-F238E27FC236}">
                <a16:creationId xmlns:a16="http://schemas.microsoft.com/office/drawing/2014/main" id="{8E7DBCD0-B09D-46BE-AB96-25801F38D5FF}"/>
              </a:ext>
            </a:extLst>
          </p:cNvPr>
          <p:cNvSpPr txBox="1">
            <a:spLocks/>
          </p:cNvSpPr>
          <p:nvPr/>
        </p:nvSpPr>
        <p:spPr bwMode="auto">
          <a:xfrm>
            <a:off x="358775" y="3868738"/>
            <a:ext cx="1512888" cy="407987"/>
          </a:xfrm>
          <a:prstGeom prst="rect">
            <a:avLst/>
          </a:prstGeom>
          <a:noFill/>
          <a:ln w="9525">
            <a:noFill/>
            <a:miter lim="800000"/>
            <a:headEnd/>
            <a:tailEnd/>
          </a:ln>
        </p:spPr>
        <p:txBody>
          <a:bodyPr>
            <a:normAutofit/>
          </a:bodyPr>
          <a:lstStyle/>
          <a:p>
            <a:pPr algn="ctr" eaLnBrk="1" hangingPunct="1">
              <a:spcBef>
                <a:spcPct val="20000"/>
              </a:spcBef>
              <a:buFont typeface="Arial" charset="0"/>
              <a:buNone/>
              <a:defRPr/>
            </a:pPr>
            <a:r>
              <a:rPr lang="pt-BR" sz="2000" i="1" dirty="0" err="1">
                <a:latin typeface="+mn-lt"/>
                <a:ea typeface="+mn-ea"/>
              </a:rPr>
              <a:t>Schumpeter</a:t>
            </a:r>
            <a:endParaRPr lang="pt-BR" sz="2000" i="1" dirty="0">
              <a:latin typeface="+mn-lt"/>
              <a:ea typeface="+mn-ea"/>
            </a:endParaRPr>
          </a:p>
        </p:txBody>
      </p:sp>
      <p:pic>
        <p:nvPicPr>
          <p:cNvPr id="17416" name="Imagem 14" descr="http://assets.nybooks.com/media/img/illustrations/schumpeter_joseph-19920514027R.2.gif">
            <a:extLst>
              <a:ext uri="{FF2B5EF4-FFF2-40B4-BE49-F238E27FC236}">
                <a16:creationId xmlns:a16="http://schemas.microsoft.com/office/drawing/2014/main" id="{773E1D38-A963-6840-BDA3-3D95ECF4D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1144588"/>
            <a:ext cx="171767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9">
            <a:extLst>
              <a:ext uri="{FF2B5EF4-FFF2-40B4-BE49-F238E27FC236}">
                <a16:creationId xmlns:a16="http://schemas.microsoft.com/office/drawing/2014/main" id="{5BE6A582-3EDD-274C-AA47-E72AF72F8358}"/>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FUNÇÃO ECONÔMICA DOS </a:t>
            </a:r>
          </a:p>
          <a:p>
            <a:pPr algn="r" eaLnBrk="1" hangingPunct="1">
              <a:spcBef>
                <a:spcPct val="0"/>
              </a:spcBef>
              <a:buFontTx/>
              <a:buNone/>
            </a:pPr>
            <a:r>
              <a:rPr lang="pt-BR" altLang="pt-BR" b="1"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sp>
        <p:nvSpPr>
          <p:cNvPr id="6" name="Retângulo 7">
            <a:extLst>
              <a:ext uri="{FF2B5EF4-FFF2-40B4-BE49-F238E27FC236}">
                <a16:creationId xmlns:a16="http://schemas.microsoft.com/office/drawing/2014/main" id="{F41CED39-3A73-4401-A37F-2635EA30AF2C}"/>
              </a:ext>
            </a:extLst>
          </p:cNvPr>
          <p:cNvSpPr>
            <a:spLocks noChangeArrowheads="1"/>
          </p:cNvSpPr>
          <p:nvPr/>
        </p:nvSpPr>
        <p:spPr bwMode="auto">
          <a:xfrm>
            <a:off x="125413" y="1044575"/>
            <a:ext cx="8839200" cy="5324475"/>
          </a:xfrm>
          <a:prstGeom prst="rect">
            <a:avLst/>
          </a:prstGeom>
          <a:noFill/>
          <a:ln w="9525">
            <a:noFill/>
            <a:miter lim="800000"/>
            <a:headEnd/>
            <a:tailEnd/>
          </a:ln>
        </p:spPr>
        <p:txBody>
          <a:bodyPr>
            <a:spAutoFit/>
          </a:bodyPr>
          <a:lstStyle/>
          <a:p>
            <a:pPr marL="609600" indent="-609600" eaLnBrk="1" hangingPunct="1">
              <a:buClr>
                <a:srgbClr val="CC0000"/>
              </a:buClr>
              <a:buFont typeface="Calibri" pitchFamily="34" charset="0"/>
              <a:buAutoNum type="arabicPeriod"/>
              <a:defRPr/>
            </a:pPr>
            <a:r>
              <a:rPr lang="pt-BR" sz="3500" b="1">
                <a:latin typeface="Calibri" pitchFamily="34" charset="0"/>
              </a:rPr>
              <a:t>Criação Ágil da Obrigação </a:t>
            </a:r>
            <a:r>
              <a:rPr lang="pt-BR" sz="2400">
                <a:latin typeface="Calibri" pitchFamily="34" charset="0"/>
              </a:rPr>
              <a:t>(Daí a importância do Formalismo)</a:t>
            </a:r>
            <a:endParaRPr lang="pt-BR" sz="2400" b="1">
              <a:latin typeface="Calibri" pitchFamily="34" charset="0"/>
            </a:endParaRPr>
          </a:p>
          <a:p>
            <a:pPr marL="609600" indent="-609600" eaLnBrk="1" hangingPunct="1">
              <a:buClr>
                <a:srgbClr val="CC0000"/>
              </a:buClr>
              <a:buFont typeface="Calibri" pitchFamily="34" charset="0"/>
              <a:buAutoNum type="arabicPeriod"/>
              <a:defRPr/>
            </a:pPr>
            <a:r>
              <a:rPr lang="pt-BR" sz="3500" b="1">
                <a:latin typeface="Calibri" pitchFamily="34" charset="0"/>
              </a:rPr>
              <a:t>Facilidade de Cobrança </a:t>
            </a:r>
            <a:r>
              <a:rPr lang="pt-BR" sz="2600">
                <a:latin typeface="Calibri" pitchFamily="34" charset="0"/>
              </a:rPr>
              <a:t>(alguns são títulos executivos extrajudiciais):</a:t>
            </a:r>
          </a:p>
          <a:p>
            <a:pPr marL="609600" indent="-609600" eaLnBrk="1" hangingPunct="1">
              <a:buClr>
                <a:srgbClr val="CC0000"/>
              </a:buClr>
              <a:defRPr/>
            </a:pPr>
            <a:endParaRPr lang="pt-BR" sz="500">
              <a:latin typeface="Calibri" pitchFamily="34" charset="0"/>
            </a:endParaRPr>
          </a:p>
          <a:p>
            <a:pPr marL="609600" indent="-609600" algn="ctr" eaLnBrk="1" hangingPunct="1">
              <a:buClr>
                <a:srgbClr val="CC0000"/>
              </a:buClr>
              <a:defRPr/>
            </a:pPr>
            <a:r>
              <a:rPr lang="pt-BR" sz="2000" b="1">
                <a:effectLst>
                  <a:outerShdw blurRad="38100" dist="38100" dir="2700000" algn="tl">
                    <a:srgbClr val="C0C0C0"/>
                  </a:outerShdw>
                </a:effectLst>
                <a:latin typeface="Calibri" pitchFamily="34" charset="0"/>
                <a:cs typeface="Times New Roman" pitchFamily="18" charset="0"/>
              </a:rPr>
              <a:t>	</a:t>
            </a:r>
            <a:r>
              <a:rPr lang="pt-BR" sz="2000" b="1" u="sng">
                <a:effectLst>
                  <a:outerShdw blurRad="38100" dist="38100" dir="2700000" algn="tl">
                    <a:srgbClr val="C0C0C0"/>
                  </a:outerShdw>
                </a:effectLst>
                <a:latin typeface="Calibri" pitchFamily="34" charset="0"/>
                <a:cs typeface="Times New Roman" pitchFamily="18" charset="0"/>
              </a:rPr>
              <a:t>Código de Processo Civil </a:t>
            </a:r>
            <a:r>
              <a:rPr lang="pt-BR" sz="2000" b="1">
                <a:effectLst>
                  <a:outerShdw blurRad="38100" dist="38100" dir="2700000" algn="tl">
                    <a:srgbClr val="C0C0C0"/>
                  </a:outerShdw>
                </a:effectLst>
                <a:latin typeface="Calibri" pitchFamily="34" charset="0"/>
                <a:cs typeface="Times New Roman" pitchFamily="18" charset="0"/>
              </a:rPr>
              <a:t>(CPC):</a:t>
            </a:r>
          </a:p>
          <a:p>
            <a:pPr marL="609600" indent="-609600" algn="ctr" eaLnBrk="1" hangingPunct="1">
              <a:buClr>
                <a:srgbClr val="CC0000"/>
              </a:buClr>
              <a:defRPr/>
            </a:pPr>
            <a:endParaRPr lang="pt-BR" sz="1200" b="1">
              <a:effectLst>
                <a:outerShdw blurRad="38100" dist="38100" dir="2700000" algn="tl">
                  <a:srgbClr val="C0C0C0"/>
                </a:outerShdw>
              </a:effectLst>
              <a:latin typeface="Calibri" pitchFamily="34" charset="0"/>
              <a:cs typeface="Times New Roman" pitchFamily="18" charset="0"/>
            </a:endParaRPr>
          </a:p>
          <a:p>
            <a:pPr marL="609600" indent="-609600" algn="just" eaLnBrk="1" hangingPunct="1">
              <a:buClr>
                <a:srgbClr val="CC0000"/>
              </a:buClr>
              <a:defRPr/>
            </a:pPr>
            <a:r>
              <a:rPr lang="ja-JP" altLang="pt-BR" sz="2000" b="1" i="1">
                <a:latin typeface="Calibri" pitchFamily="34" charset="0"/>
              </a:rPr>
              <a:t>“</a:t>
            </a:r>
            <a:r>
              <a:rPr lang="pt-BR" altLang="ja-JP" sz="2000" b="1" i="1">
                <a:latin typeface="Calibri" pitchFamily="34" charset="0"/>
              </a:rPr>
              <a:t>Art. 585 </a:t>
            </a:r>
            <a:r>
              <a:rPr lang="pt-BR" altLang="ja-JP" sz="2000" i="1">
                <a:latin typeface="Calibri" pitchFamily="34" charset="0"/>
              </a:rPr>
              <a:t>-  </a:t>
            </a:r>
            <a:r>
              <a:rPr lang="pt-BR" altLang="ja-JP" sz="2000" b="1" i="1" u="sng">
                <a:latin typeface="Calibri" pitchFamily="34" charset="0"/>
              </a:rPr>
              <a:t>São Títulos executivos extrajudiciais</a:t>
            </a:r>
            <a:r>
              <a:rPr lang="pt-BR" altLang="ja-JP" sz="2000" i="1">
                <a:latin typeface="Calibri" pitchFamily="34" charset="0"/>
              </a:rPr>
              <a:t>:</a:t>
            </a:r>
          </a:p>
          <a:p>
            <a:pPr marL="609600" indent="-609600" algn="just" eaLnBrk="1" hangingPunct="1">
              <a:buClr>
                <a:srgbClr val="CC0000"/>
              </a:buClr>
              <a:defRPr/>
            </a:pPr>
            <a:endParaRPr lang="pt-BR" i="1">
              <a:latin typeface="Times New Roman" pitchFamily="18" charset="0"/>
              <a:cs typeface="Times New Roman" pitchFamily="18" charset="0"/>
            </a:endParaRPr>
          </a:p>
          <a:p>
            <a:pPr marL="609600" indent="-609600" algn="just" eaLnBrk="1" hangingPunct="1">
              <a:buClr>
                <a:srgbClr val="CC0000"/>
              </a:buClr>
              <a:defRPr/>
            </a:pPr>
            <a:r>
              <a:rPr lang="pt-BR" sz="2000" b="1" i="1">
                <a:latin typeface="Calibri" pitchFamily="34" charset="0"/>
              </a:rPr>
              <a:t>I – a letra de câmbio, a nota promissória, a duplicata, a debênture e o cheque.</a:t>
            </a:r>
            <a:r>
              <a:rPr lang="ja-JP" altLang="pt-BR" sz="2000" b="1" i="1">
                <a:latin typeface="Calibri" pitchFamily="34" charset="0"/>
              </a:rPr>
              <a:t>”</a:t>
            </a:r>
            <a:endParaRPr lang="pt-BR" altLang="ja-JP" sz="2000" b="1" i="1">
              <a:latin typeface="Calibri" pitchFamily="34" charset="0"/>
            </a:endParaRPr>
          </a:p>
          <a:p>
            <a:pPr marL="609600" indent="-609600" algn="just" eaLnBrk="1" hangingPunct="1">
              <a:buClr>
                <a:srgbClr val="CC0000"/>
              </a:buClr>
              <a:defRPr/>
            </a:pPr>
            <a:endParaRPr lang="pt-BR" sz="1500" b="1" i="1"/>
          </a:p>
          <a:p>
            <a:pPr marL="609600" indent="-609600" algn="ctr" eaLnBrk="1" hangingPunct="1">
              <a:buClr>
                <a:srgbClr val="CC0000"/>
              </a:buClr>
              <a:defRPr/>
            </a:pPr>
            <a:r>
              <a:rPr lang="pt-BR" sz="2000" b="1" u="sng">
                <a:effectLst>
                  <a:outerShdw blurRad="38100" dist="38100" dir="2700000" algn="tl">
                    <a:srgbClr val="C0C0C0"/>
                  </a:outerShdw>
                </a:effectLst>
                <a:latin typeface="Calibri" pitchFamily="34" charset="0"/>
                <a:cs typeface="Times New Roman" pitchFamily="18" charset="0"/>
              </a:rPr>
              <a:t>Lei n. 10.931/2004 </a:t>
            </a:r>
            <a:r>
              <a:rPr lang="pt-BR" sz="2000">
                <a:latin typeface="Calibri" pitchFamily="34" charset="0"/>
                <a:cs typeface="Times New Roman" pitchFamily="18" charset="0"/>
              </a:rPr>
              <a:t>( </a:t>
            </a:r>
            <a:r>
              <a:rPr lang="pt-BR" sz="2000" b="1" u="sng">
                <a:effectLst>
                  <a:outerShdw blurRad="38100" dist="38100" dir="2700000" algn="tl">
                    <a:srgbClr val="C0C0C0"/>
                  </a:outerShdw>
                </a:effectLst>
                <a:latin typeface="Calibri" pitchFamily="34" charset="0"/>
                <a:cs typeface="Times New Roman" pitchFamily="18" charset="0"/>
              </a:rPr>
              <a:t>Lei que cria a Cédula de Crédito Bancário</a:t>
            </a:r>
            <a:r>
              <a:rPr lang="pt-BR" sz="2000">
                <a:latin typeface="Calibri" pitchFamily="34" charset="0"/>
                <a:cs typeface="Times New Roman" pitchFamily="18" charset="0"/>
              </a:rPr>
              <a:t>):</a:t>
            </a:r>
          </a:p>
          <a:p>
            <a:pPr marL="609600" indent="-609600" algn="ctr" eaLnBrk="1" hangingPunct="1">
              <a:buClr>
                <a:srgbClr val="CC0000"/>
              </a:buClr>
              <a:defRPr/>
            </a:pPr>
            <a:endParaRPr lang="pt-BR" sz="1000" i="1">
              <a:latin typeface="Calibri" pitchFamily="34" charset="0"/>
              <a:cs typeface="Times New Roman" pitchFamily="18" charset="0"/>
            </a:endParaRPr>
          </a:p>
          <a:p>
            <a:pPr marL="609600" indent="-609600" algn="just" eaLnBrk="1" hangingPunct="1">
              <a:buClr>
                <a:srgbClr val="CC0000"/>
              </a:buClr>
              <a:defRPr/>
            </a:pPr>
            <a:r>
              <a:rPr lang="ja-JP" altLang="pt-BR" sz="2000" b="1" i="1">
                <a:solidFill>
                  <a:srgbClr val="000000"/>
                </a:solidFill>
                <a:latin typeface="Calibri" pitchFamily="34" charset="0"/>
              </a:rPr>
              <a:t>“</a:t>
            </a:r>
            <a:r>
              <a:rPr lang="pt-BR" altLang="ja-JP" sz="2000" b="1" i="1">
                <a:solidFill>
                  <a:srgbClr val="000000"/>
                </a:solidFill>
                <a:latin typeface="Calibri" pitchFamily="34" charset="0"/>
              </a:rPr>
              <a:t>Art. 28 -</a:t>
            </a:r>
            <a:r>
              <a:rPr lang="pt-BR" altLang="ja-JP" sz="2000" i="1">
                <a:solidFill>
                  <a:srgbClr val="000000"/>
                </a:solidFill>
                <a:latin typeface="Calibri" pitchFamily="34" charset="0"/>
              </a:rPr>
              <a:t> </a:t>
            </a:r>
            <a:r>
              <a:rPr lang="pt-BR" altLang="ja-JP" sz="2000" b="1" i="1">
                <a:solidFill>
                  <a:srgbClr val="000000"/>
                </a:solidFill>
                <a:latin typeface="Calibri" pitchFamily="34" charset="0"/>
              </a:rPr>
              <a:t>A</a:t>
            </a:r>
            <a:r>
              <a:rPr lang="pt-BR" altLang="ja-JP" sz="2000" i="1">
                <a:solidFill>
                  <a:srgbClr val="000000"/>
                </a:solidFill>
                <a:latin typeface="Calibri" pitchFamily="34" charset="0"/>
              </a:rPr>
              <a:t> </a:t>
            </a:r>
            <a:r>
              <a:rPr lang="pt-BR" altLang="ja-JP" sz="2000" b="1" i="1">
                <a:solidFill>
                  <a:srgbClr val="000000"/>
                </a:solidFill>
                <a:latin typeface="Calibri" pitchFamily="34" charset="0"/>
              </a:rPr>
              <a:t>Cédula de Crédito Bancário </a:t>
            </a:r>
            <a:r>
              <a:rPr lang="pt-BR" altLang="ja-JP" sz="2000" b="1" i="1" u="sng">
                <a:solidFill>
                  <a:srgbClr val="000000"/>
                </a:solidFill>
                <a:latin typeface="Calibri" pitchFamily="34" charset="0"/>
              </a:rPr>
              <a:t>é título executivo extrajudicial</a:t>
            </a:r>
            <a:r>
              <a:rPr lang="pt-BR" altLang="ja-JP" sz="2000" i="1">
                <a:solidFill>
                  <a:srgbClr val="000000"/>
                </a:solidFill>
                <a:latin typeface="Calibri" pitchFamily="34" charset="0"/>
              </a:rPr>
              <a:t> e representa dívida em dinheiro, certa, líquida e exigível, seja pela soma nela indicada, seja pelo saldo devedor demonstrado em planilha de cálculo, ou nos extratos da conta corrente, elaborados conforme previsto no § 2</a:t>
            </a:r>
            <a:r>
              <a:rPr lang="pt-BR" altLang="ja-JP" sz="2000" i="1" u="sng" baseline="30000">
                <a:solidFill>
                  <a:srgbClr val="000000"/>
                </a:solidFill>
                <a:latin typeface="Calibri" pitchFamily="34" charset="0"/>
              </a:rPr>
              <a:t>o</a:t>
            </a:r>
            <a:r>
              <a:rPr lang="pt-BR" altLang="ja-JP" sz="2000" i="1">
                <a:solidFill>
                  <a:srgbClr val="000000"/>
                </a:solidFill>
                <a:latin typeface="Calibri" pitchFamily="34" charset="0"/>
              </a:rPr>
              <a:t>.</a:t>
            </a:r>
            <a:r>
              <a:rPr lang="ja-JP" altLang="pt-BR" sz="2000" i="1">
                <a:solidFill>
                  <a:srgbClr val="000000"/>
                </a:solidFill>
                <a:latin typeface="Calibri" pitchFamily="34" charset="0"/>
              </a:rPr>
              <a:t>”</a:t>
            </a:r>
            <a:endParaRPr lang="pt-BR" sz="3500" b="1">
              <a:latin typeface="Calibri" pitchFamily="34" charset="0"/>
            </a:endParaRPr>
          </a:p>
        </p:txBody>
      </p:sp>
      <p:pic>
        <p:nvPicPr>
          <p:cNvPr id="19460" name="Picture 2">
            <a:extLst>
              <a:ext uri="{FF2B5EF4-FFF2-40B4-BE49-F238E27FC236}">
                <a16:creationId xmlns:a16="http://schemas.microsoft.com/office/drawing/2014/main" id="{5B3765DE-E260-3249-8BA3-9E154248D058}"/>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4121B334-39E3-4B8E-A83B-C2D7999AEC94}"/>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9">
            <a:extLst>
              <a:ext uri="{FF2B5EF4-FFF2-40B4-BE49-F238E27FC236}">
                <a16:creationId xmlns:a16="http://schemas.microsoft.com/office/drawing/2014/main" id="{F54B154B-9E35-6E4E-B1FF-FDD22C4F61A8}"/>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sz="2600">
                <a:solidFill>
                  <a:srgbClr val="DE0000"/>
                </a:solidFill>
                <a:latin typeface="Gill Sans MT" panose="020B0502020104020203" pitchFamily="34" charset="77"/>
              </a:rPr>
              <a:t>Continuação </a:t>
            </a:r>
            <a:r>
              <a:rPr lang="pt-BR" altLang="pt-BR" i="1">
                <a:solidFill>
                  <a:srgbClr val="DE0000"/>
                </a:solidFill>
                <a:latin typeface="Gill Sans MT" panose="020B0502020104020203" pitchFamily="34" charset="77"/>
              </a:rPr>
              <a:t>- </a:t>
            </a:r>
            <a:r>
              <a:rPr lang="pt-BR" altLang="pt-BR" b="1" i="1">
                <a:solidFill>
                  <a:srgbClr val="DE0000"/>
                </a:solidFill>
                <a:latin typeface="Gill Sans MT" panose="020B0502020104020203" pitchFamily="34" charset="77"/>
              </a:rPr>
              <a:t>FUNÇÃO ECONÔMICA DOS </a:t>
            </a:r>
          </a:p>
          <a:p>
            <a:pPr algn="r" eaLnBrk="1" hangingPunct="1">
              <a:spcBef>
                <a:spcPct val="0"/>
              </a:spcBef>
              <a:buFontTx/>
              <a:buNone/>
            </a:pPr>
            <a:r>
              <a:rPr lang="pt-BR" altLang="pt-BR" b="1"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sp>
        <p:nvSpPr>
          <p:cNvPr id="6" name="Retângulo 7">
            <a:extLst>
              <a:ext uri="{FF2B5EF4-FFF2-40B4-BE49-F238E27FC236}">
                <a16:creationId xmlns:a16="http://schemas.microsoft.com/office/drawing/2014/main" id="{A5A18460-D191-489A-B881-EF8F741ADBDB}"/>
              </a:ext>
            </a:extLst>
          </p:cNvPr>
          <p:cNvSpPr>
            <a:spLocks noChangeArrowheads="1"/>
          </p:cNvSpPr>
          <p:nvPr/>
        </p:nvSpPr>
        <p:spPr bwMode="auto">
          <a:xfrm>
            <a:off x="323850" y="1196975"/>
            <a:ext cx="8496300" cy="6124575"/>
          </a:xfrm>
          <a:prstGeom prst="rect">
            <a:avLst/>
          </a:prstGeom>
          <a:noFill/>
          <a:ln w="9525">
            <a:noFill/>
            <a:miter lim="800000"/>
            <a:headEnd/>
            <a:tailEnd/>
          </a:ln>
        </p:spPr>
        <p:txBody>
          <a:bodyPr>
            <a:spAutoFit/>
          </a:bodyPr>
          <a:lstStyle/>
          <a:p>
            <a:pPr marL="609600" indent="-609600" eaLnBrk="1" hangingPunct="1">
              <a:buClr>
                <a:srgbClr val="CC0000"/>
              </a:buClr>
              <a:defRPr/>
            </a:pPr>
            <a:r>
              <a:rPr lang="pt-BR" sz="3700">
                <a:solidFill>
                  <a:srgbClr val="E60000"/>
                </a:solidFill>
                <a:latin typeface="Calibri" pitchFamily="34" charset="0"/>
              </a:rPr>
              <a:t>3. </a:t>
            </a:r>
            <a:r>
              <a:rPr lang="pt-BR" sz="3700" b="1">
                <a:latin typeface="Calibri" pitchFamily="34" charset="0"/>
              </a:rPr>
              <a:t>Principal Função: Circulação do Crédito</a:t>
            </a:r>
          </a:p>
          <a:p>
            <a:pPr marL="609600" indent="-609600" algn="just" eaLnBrk="1" hangingPunct="1">
              <a:buClr>
                <a:srgbClr val="CC0000"/>
              </a:buClr>
              <a:defRPr/>
            </a:pPr>
            <a:endParaRPr lang="pt-BR" sz="2400">
              <a:latin typeface="Calibri" pitchFamily="34" charset="0"/>
            </a:endParaRPr>
          </a:p>
          <a:p>
            <a:pPr marL="609600" indent="-609600" algn="just" eaLnBrk="1" hangingPunct="1">
              <a:buClr>
                <a:srgbClr val="CC0000"/>
              </a:buClr>
              <a:defRPr/>
            </a:pPr>
            <a:r>
              <a:rPr lang="pt-BR" sz="2400">
                <a:latin typeface="Calibri" pitchFamily="34" charset="0"/>
              </a:rPr>
              <a:t>Contra a rigidez da cessão de crédito no direito comum, TC nasce para circular. Pelos TCs, </a:t>
            </a:r>
            <a:r>
              <a:rPr lang="pt-BR" altLang="en-US" sz="2400">
                <a:latin typeface="Calibri" pitchFamily="34" charset="0"/>
              </a:rPr>
              <a:t>“</a:t>
            </a:r>
            <a:r>
              <a:rPr lang="pt-BR" altLang="ja-JP" sz="2400" i="1">
                <a:latin typeface="Calibri" pitchFamily="34" charset="0"/>
              </a:rPr>
              <a:t>o direito consegue vencer tempo e espaço, transportando com facilidade bens distantes, e materializando no presente (...) as possíveis riquezas futuras</a:t>
            </a:r>
            <a:r>
              <a:rPr lang="pt-BR" altLang="en-US" sz="2400">
                <a:latin typeface="Calibri" pitchFamily="34" charset="0"/>
              </a:rPr>
              <a:t>”</a:t>
            </a:r>
            <a:r>
              <a:rPr lang="pt-BR" altLang="ja-JP" sz="2400">
                <a:latin typeface="Calibri" pitchFamily="34" charset="0"/>
              </a:rPr>
              <a:t>. </a:t>
            </a:r>
            <a:r>
              <a:rPr lang="pt-BR" altLang="ja-JP" sz="2200">
                <a:latin typeface="Calibri" pitchFamily="34" charset="0"/>
              </a:rPr>
              <a:t>(João Eunápio Borges)</a:t>
            </a:r>
            <a:r>
              <a:rPr lang="pt-BR" altLang="ja-JP" sz="2400" b="1">
                <a:latin typeface="Calibri" pitchFamily="34" charset="0"/>
              </a:rPr>
              <a:t>	</a:t>
            </a:r>
          </a:p>
          <a:p>
            <a:pPr marL="609600" indent="-609600" algn="just" eaLnBrk="1" hangingPunct="1">
              <a:buClr>
                <a:srgbClr val="CC0000"/>
              </a:buClr>
              <a:defRPr/>
            </a:pPr>
            <a:endParaRPr lang="pt-BR" sz="2400" b="1" u="sng">
              <a:latin typeface="Calibri" pitchFamily="34" charset="0"/>
            </a:endParaRPr>
          </a:p>
          <a:p>
            <a:pPr marL="609600" indent="-609600" algn="just" eaLnBrk="1" hangingPunct="1">
              <a:buClr>
                <a:srgbClr val="CC0000"/>
              </a:buClr>
              <a:defRPr/>
            </a:pPr>
            <a:r>
              <a:rPr lang="pt-BR" sz="2400" b="1" u="sng">
                <a:latin typeface="Calibri" pitchFamily="34" charset="0"/>
              </a:rPr>
              <a:t>Exemplos</a:t>
            </a:r>
            <a:r>
              <a:rPr lang="pt-BR" sz="2400">
                <a:latin typeface="Calibri" pitchFamily="34" charset="0"/>
              </a:rPr>
              <a:t>:</a:t>
            </a:r>
            <a:r>
              <a:rPr lang="pt-BR" sz="2400" b="1" i="1">
                <a:latin typeface="Calibri" pitchFamily="34" charset="0"/>
              </a:rPr>
              <a:t> 1) </a:t>
            </a:r>
            <a:r>
              <a:rPr lang="pt-BR" sz="2400">
                <a:latin typeface="Calibri" pitchFamily="34" charset="0"/>
              </a:rPr>
              <a:t>Desconto de Duplicatas; </a:t>
            </a:r>
            <a:r>
              <a:rPr lang="pt-BR" sz="2400" b="1" i="1">
                <a:latin typeface="Calibri" pitchFamily="34" charset="0"/>
              </a:rPr>
              <a:t>2) </a:t>
            </a:r>
            <a:r>
              <a:rPr lang="pt-BR" sz="2400">
                <a:latin typeface="Calibri" pitchFamily="34" charset="0"/>
              </a:rPr>
              <a:t>Circulação da Garantia Real Imobiliária na CCB (Cédula de Crédito Bancário).</a:t>
            </a:r>
          </a:p>
          <a:p>
            <a:pPr marL="609600" indent="-609600" algn="just" eaLnBrk="1" hangingPunct="1">
              <a:buClr>
                <a:srgbClr val="CC0000"/>
              </a:buClr>
              <a:defRPr/>
            </a:pPr>
            <a:endParaRPr lang="pt-BR" sz="2400">
              <a:latin typeface="Calibri" pitchFamily="34" charset="0"/>
            </a:endParaRPr>
          </a:p>
          <a:p>
            <a:pPr marL="609600" indent="-609600" algn="just" eaLnBrk="1" hangingPunct="1">
              <a:buClr>
                <a:srgbClr val="CC0000"/>
              </a:buClr>
              <a:defRPr/>
            </a:pPr>
            <a:r>
              <a:rPr lang="pt-BR" sz="2400">
                <a:latin typeface="Calibri" pitchFamily="34" charset="0"/>
              </a:rPr>
              <a:t>Ênfase na função de circulação (</a:t>
            </a:r>
            <a:r>
              <a:rPr lang="pt-BR" sz="2400" u="sng">
                <a:latin typeface="Calibri" pitchFamily="34" charset="0"/>
              </a:rPr>
              <a:t>e na necessidade correlata de tutela do terceiro de boa fé</a:t>
            </a:r>
            <a:r>
              <a:rPr lang="pt-BR" sz="2400">
                <a:latin typeface="Calibri" pitchFamily="34" charset="0"/>
              </a:rPr>
              <a:t>) ajuda na compreensão das detalhadas regras</a:t>
            </a:r>
            <a:endParaRPr lang="pt-BR" sz="2400" b="1">
              <a:latin typeface="Calibri" pitchFamily="34" charset="0"/>
            </a:endParaRPr>
          </a:p>
          <a:p>
            <a:pPr marL="609600" indent="-609600" eaLnBrk="1" hangingPunct="1">
              <a:buClr>
                <a:srgbClr val="CC0000"/>
              </a:buClr>
              <a:defRPr/>
            </a:pPr>
            <a:endParaRPr lang="pt-BR" sz="2000">
              <a:latin typeface="Calibri" pitchFamily="34" charset="0"/>
            </a:endParaRPr>
          </a:p>
          <a:p>
            <a:pPr marL="609600" indent="-609600" algn="ctr" eaLnBrk="1" hangingPunct="1">
              <a:buClr>
                <a:srgbClr val="CC0000"/>
              </a:buClr>
              <a:defRPr/>
            </a:pPr>
            <a:r>
              <a:rPr lang="pt-BR" sz="2300" b="1">
                <a:effectLst>
                  <a:outerShdw blurRad="38100" dist="38100" dir="2700000" algn="tl">
                    <a:srgbClr val="C0C0C0"/>
                  </a:outerShdw>
                </a:effectLst>
                <a:latin typeface="Calibri" pitchFamily="34" charset="0"/>
                <a:cs typeface="Times New Roman" pitchFamily="18" charset="0"/>
              </a:rPr>
              <a:t>	</a:t>
            </a:r>
            <a:endParaRPr lang="pt-BR" sz="3500" b="1">
              <a:latin typeface="Calibri" pitchFamily="34" charset="0"/>
            </a:endParaRPr>
          </a:p>
        </p:txBody>
      </p:sp>
      <p:pic>
        <p:nvPicPr>
          <p:cNvPr id="20484" name="Picture 2">
            <a:extLst>
              <a:ext uri="{FF2B5EF4-FFF2-40B4-BE49-F238E27FC236}">
                <a16:creationId xmlns:a16="http://schemas.microsoft.com/office/drawing/2014/main" id="{A7CC4472-041A-1C45-9A9F-39164B73AD55}"/>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710E006C-CFE0-4AEB-93D3-E290681B90EA}"/>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9">
            <a:extLst>
              <a:ext uri="{FF2B5EF4-FFF2-40B4-BE49-F238E27FC236}">
                <a16:creationId xmlns:a16="http://schemas.microsoft.com/office/drawing/2014/main" id="{53879FAE-1E8E-7949-9B7C-360BBDACE755}"/>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DESENVOLVIMENTO HISTÓRICO </a:t>
            </a:r>
          </a:p>
          <a:p>
            <a:pPr algn="r" eaLnBrk="1" hangingPunct="1">
              <a:spcBef>
                <a:spcPct val="0"/>
              </a:spcBef>
              <a:buFontTx/>
              <a:buNone/>
            </a:pPr>
            <a:endParaRPr lang="en-US" altLang="pt-BR">
              <a:solidFill>
                <a:srgbClr val="DE0000"/>
              </a:solidFill>
              <a:latin typeface="Century" panose="02040604050505020304" pitchFamily="18" charset="0"/>
            </a:endParaRPr>
          </a:p>
        </p:txBody>
      </p:sp>
      <p:sp>
        <p:nvSpPr>
          <p:cNvPr id="6" name="Retângulo 7">
            <a:extLst>
              <a:ext uri="{FF2B5EF4-FFF2-40B4-BE49-F238E27FC236}">
                <a16:creationId xmlns:a16="http://schemas.microsoft.com/office/drawing/2014/main" id="{9ABEB76C-2AB4-4B5C-B908-0C9F496BFC44}"/>
              </a:ext>
            </a:extLst>
          </p:cNvPr>
          <p:cNvSpPr>
            <a:spLocks noChangeArrowheads="1"/>
          </p:cNvSpPr>
          <p:nvPr/>
        </p:nvSpPr>
        <p:spPr bwMode="auto">
          <a:xfrm>
            <a:off x="323850" y="1196975"/>
            <a:ext cx="8496300" cy="1292225"/>
          </a:xfrm>
          <a:prstGeom prst="rect">
            <a:avLst/>
          </a:prstGeom>
          <a:noFill/>
          <a:ln w="9525">
            <a:noFill/>
            <a:miter lim="800000"/>
            <a:headEnd/>
            <a:tailEnd/>
          </a:ln>
        </p:spPr>
        <p:txBody>
          <a:bodyPr>
            <a:spAutoFit/>
          </a:bodyPr>
          <a:lstStyle/>
          <a:p>
            <a:pPr marL="609600" indent="-609600" eaLnBrk="1" hangingPunct="1">
              <a:buClr>
                <a:srgbClr val="CC0000"/>
              </a:buClr>
              <a:buFont typeface="+mj-lt"/>
              <a:buAutoNum type="arabicPeriod"/>
              <a:defRPr/>
            </a:pPr>
            <a:endParaRPr lang="pt-BR" sz="3500" b="1" dirty="0">
              <a:latin typeface="Calibri" pitchFamily="34" charset="0"/>
              <a:ea typeface="+mn-ea"/>
              <a:cs typeface="Arial" charset="0"/>
            </a:endParaRPr>
          </a:p>
          <a:p>
            <a:pPr marL="609600" indent="-609600" eaLnBrk="1" hangingPunct="1">
              <a:buClr>
                <a:srgbClr val="CC0000"/>
              </a:buClr>
              <a:defRPr/>
            </a:pPr>
            <a:endParaRPr lang="pt-BR" sz="2000" dirty="0">
              <a:latin typeface="Calibri" pitchFamily="34" charset="0"/>
              <a:ea typeface="+mn-ea"/>
              <a:cs typeface="Arial" charset="0"/>
            </a:endParaRPr>
          </a:p>
          <a:p>
            <a:pPr marL="609600" indent="-609600" algn="ctr" eaLnBrk="1" hangingPunct="1">
              <a:buClr>
                <a:srgbClr val="CC0000"/>
              </a:buClr>
              <a:defRPr/>
            </a:pPr>
            <a:r>
              <a:rPr lang="pt-BR" sz="2300" b="1" dirty="0">
                <a:effectLst>
                  <a:outerShdw blurRad="38100" dist="38100" dir="2700000" algn="tl">
                    <a:srgbClr val="000000">
                      <a:alpha val="43137"/>
                    </a:srgbClr>
                  </a:outerShdw>
                </a:effectLst>
                <a:latin typeface="+mj-lt"/>
                <a:ea typeface="+mn-ea"/>
                <a:cs typeface="Times New Roman" pitchFamily="18" charset="0"/>
              </a:rPr>
              <a:t>	</a:t>
            </a:r>
            <a:endParaRPr lang="pt-BR" sz="3500" b="1" dirty="0">
              <a:latin typeface="Calibri" pitchFamily="34" charset="0"/>
              <a:ea typeface="+mn-ea"/>
              <a:cs typeface="Arial" charset="0"/>
            </a:endParaRPr>
          </a:p>
        </p:txBody>
      </p:sp>
      <p:pic>
        <p:nvPicPr>
          <p:cNvPr id="21508" name="Picture 2">
            <a:extLst>
              <a:ext uri="{FF2B5EF4-FFF2-40B4-BE49-F238E27FC236}">
                <a16:creationId xmlns:a16="http://schemas.microsoft.com/office/drawing/2014/main" id="{73C6DF74-BC1D-7E4E-8155-5BB8856A4BD0}"/>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A4C950D6-4D72-4278-BC1D-EC2A0DDB95F9}"/>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21510" name="Imagem 6" descr="http://i0.statig.com.br/canais/comida/pelo-mundo/images/champagne.gif">
            <a:extLst>
              <a:ext uri="{FF2B5EF4-FFF2-40B4-BE49-F238E27FC236}">
                <a16:creationId xmlns:a16="http://schemas.microsoft.com/office/drawing/2014/main" id="{F1B1A54A-02A7-3D47-A74C-FD4984A9E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46125"/>
            <a:ext cx="4105275" cy="3735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Imagem 7" descr="https://encrypted-tbn2.gstatic.com/images?q=tbn:ANd9GcTtJv-Aklokz7H4SSGiOj2kDRQBcpCde0dWMleXdvz8zuf7cFpC">
            <a:extLst>
              <a:ext uri="{FF2B5EF4-FFF2-40B4-BE49-F238E27FC236}">
                <a16:creationId xmlns:a16="http://schemas.microsoft.com/office/drawing/2014/main" id="{1A4AB37B-F565-C54E-B159-2F117B2F5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3" y="765175"/>
            <a:ext cx="3221037" cy="293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13">
            <a:extLst>
              <a:ext uri="{FF2B5EF4-FFF2-40B4-BE49-F238E27FC236}">
                <a16:creationId xmlns:a16="http://schemas.microsoft.com/office/drawing/2014/main" id="{B72ED80D-A891-6B46-89CD-3AD3A14B8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88" y="4292600"/>
            <a:ext cx="3168650" cy="2371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14">
            <a:extLst>
              <a:ext uri="{FF2B5EF4-FFF2-40B4-BE49-F238E27FC236}">
                <a16:creationId xmlns:a16="http://schemas.microsoft.com/office/drawing/2014/main" id="{DD43CEC4-7933-2B4A-BC60-74B66F538C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875" y="4149725"/>
            <a:ext cx="3024188" cy="2085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4" name="Picture 9">
            <a:extLst>
              <a:ext uri="{FF2B5EF4-FFF2-40B4-BE49-F238E27FC236}">
                <a16:creationId xmlns:a16="http://schemas.microsoft.com/office/drawing/2014/main" id="{21C1890E-A1E5-BD43-BDDB-F00B08B6D2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0526">
            <a:off x="3270250" y="3278188"/>
            <a:ext cx="2328863" cy="123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Subtítulo 5">
            <a:extLst>
              <a:ext uri="{FF2B5EF4-FFF2-40B4-BE49-F238E27FC236}">
                <a16:creationId xmlns:a16="http://schemas.microsoft.com/office/drawing/2014/main" id="{249FA6E4-FF4D-4F9C-8E47-C06B43319208}"/>
              </a:ext>
            </a:extLst>
          </p:cNvPr>
          <p:cNvSpPr txBox="1">
            <a:spLocks/>
          </p:cNvSpPr>
          <p:nvPr/>
        </p:nvSpPr>
        <p:spPr bwMode="auto">
          <a:xfrm>
            <a:off x="3419475" y="3789363"/>
            <a:ext cx="2305050" cy="360362"/>
          </a:xfrm>
          <a:prstGeom prst="rect">
            <a:avLst/>
          </a:prstGeom>
          <a:noFill/>
          <a:ln w="9525">
            <a:noFill/>
            <a:miter lim="800000"/>
            <a:headEnd/>
            <a:tailEnd/>
          </a:ln>
        </p:spPr>
        <p:txBody>
          <a:bodyPr>
            <a:normAutofit fontScale="62500" lnSpcReduction="20000"/>
          </a:bodyPr>
          <a:lstStyle/>
          <a:p>
            <a:pPr algn="ctr" eaLnBrk="1" hangingPunct="1">
              <a:spcBef>
                <a:spcPct val="20000"/>
              </a:spcBef>
              <a:buFont typeface="Arial" charset="0"/>
              <a:buNone/>
              <a:defRPr/>
            </a:pPr>
            <a:r>
              <a:rPr lang="pt-BR" sz="3200" b="1" i="1" dirty="0">
                <a:latin typeface="+mn-lt"/>
                <a:ea typeface="+mn-ea"/>
              </a:rPr>
              <a:t>LETRA DE CÂMBIO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9">
            <a:extLst>
              <a:ext uri="{FF2B5EF4-FFF2-40B4-BE49-F238E27FC236}">
                <a16:creationId xmlns:a16="http://schemas.microsoft.com/office/drawing/2014/main" id="{DB98CFEA-57C6-764D-BF40-7CB320346743}"/>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sz="2600">
                <a:solidFill>
                  <a:srgbClr val="DE0000"/>
                </a:solidFill>
                <a:latin typeface="Gill Sans MT" panose="020B0502020104020203" pitchFamily="34" charset="77"/>
              </a:rPr>
              <a:t>Desenvolvimento Histórico</a:t>
            </a:r>
          </a:p>
        </p:txBody>
      </p:sp>
      <p:sp>
        <p:nvSpPr>
          <p:cNvPr id="6" name="Retângulo 7">
            <a:extLst>
              <a:ext uri="{FF2B5EF4-FFF2-40B4-BE49-F238E27FC236}">
                <a16:creationId xmlns:a16="http://schemas.microsoft.com/office/drawing/2014/main" id="{8F0D839C-619C-48B4-8A8A-011463B8E428}"/>
              </a:ext>
            </a:extLst>
          </p:cNvPr>
          <p:cNvSpPr>
            <a:spLocks noChangeArrowheads="1"/>
          </p:cNvSpPr>
          <p:nvPr/>
        </p:nvSpPr>
        <p:spPr bwMode="auto">
          <a:xfrm>
            <a:off x="323850" y="1196975"/>
            <a:ext cx="8496300" cy="5924550"/>
          </a:xfrm>
          <a:prstGeom prst="rect">
            <a:avLst/>
          </a:prstGeom>
          <a:noFill/>
          <a:ln w="9525">
            <a:noFill/>
            <a:miter lim="800000"/>
            <a:headEnd/>
            <a:tailEnd/>
          </a:ln>
        </p:spPr>
        <p:txBody>
          <a:bodyPr>
            <a:spAutoFit/>
          </a:bodyPr>
          <a:lstStyle/>
          <a:p>
            <a:pPr marL="609600" indent="-609600" algn="just" eaLnBrk="1" hangingPunct="1">
              <a:buClr>
                <a:srgbClr val="CC0000"/>
              </a:buClr>
              <a:buFont typeface="Wingdings" pitchFamily="2" charset="2"/>
              <a:buChar char="ü"/>
              <a:defRPr/>
            </a:pPr>
            <a:r>
              <a:rPr lang="pt-BR" sz="2400" dirty="0">
                <a:latin typeface="Calibri" pitchFamily="34" charset="0"/>
              </a:rPr>
              <a:t>No contexto de fragmentação do poder político na idade média, cada cidade e cada região tinham suas próprias moedas, e as viagens entre elas sujeitavam os mercadores a riscos de assaltos ou espoliações pelos próprios senhores feudais.</a:t>
            </a:r>
          </a:p>
          <a:p>
            <a:pPr marL="609600" indent="-609600" algn="just" eaLnBrk="1" hangingPunct="1">
              <a:buClr>
                <a:srgbClr val="CC0000"/>
              </a:buClr>
              <a:buFont typeface="Wingdings" pitchFamily="2" charset="2"/>
              <a:buChar char="ü"/>
              <a:defRPr/>
            </a:pPr>
            <a:r>
              <a:rPr lang="pt-BR" sz="2400" dirty="0">
                <a:latin typeface="Calibri" pitchFamily="34" charset="0"/>
              </a:rPr>
              <a:t>A Letra de Câmbio surge na Itália quando um comerciante entregava a um banqueiro, em uma cidade, determinada quantidade de moeda (provisão), e dele recebe carta endereçada a outro comerciante em outra cidade, mandando que pagasse em moeda local ao portador.</a:t>
            </a:r>
          </a:p>
          <a:p>
            <a:pPr marL="609600" indent="-609600" algn="just" eaLnBrk="1" hangingPunct="1">
              <a:buClr>
                <a:srgbClr val="CC0000"/>
              </a:buClr>
              <a:buFont typeface="Wingdings" pitchFamily="2" charset="2"/>
              <a:buChar char="ü"/>
              <a:defRPr/>
            </a:pPr>
            <a:r>
              <a:rPr lang="pt-BR" sz="2400" dirty="0">
                <a:latin typeface="Calibri" pitchFamily="34" charset="0"/>
              </a:rPr>
              <a:t>Generaliza-se nas feiras da Europa, em especial nas da </a:t>
            </a:r>
            <a:r>
              <a:rPr lang="pt-BR" sz="2400" dirty="0" err="1">
                <a:latin typeface="Calibri" pitchFamily="34" charset="0"/>
              </a:rPr>
              <a:t>Champagne</a:t>
            </a:r>
            <a:r>
              <a:rPr lang="pt-BR" sz="2400" dirty="0">
                <a:latin typeface="Calibri" pitchFamily="34" charset="0"/>
              </a:rPr>
              <a:t>, em que acorriam os mercados da Itália e de Flandres.</a:t>
            </a:r>
          </a:p>
          <a:p>
            <a:pPr marL="609600" indent="-609600" algn="just" eaLnBrk="1" hangingPunct="1">
              <a:buClr>
                <a:srgbClr val="CC0000"/>
              </a:buClr>
              <a:defRPr/>
            </a:pPr>
            <a:endParaRPr lang="pt-BR" sz="2400" dirty="0">
              <a:latin typeface="Calibri" pitchFamily="34" charset="0"/>
            </a:endParaRPr>
          </a:p>
          <a:p>
            <a:pPr marL="609600" indent="-609600" eaLnBrk="1" hangingPunct="1">
              <a:buClr>
                <a:srgbClr val="CC0000"/>
              </a:buClr>
              <a:defRPr/>
            </a:pPr>
            <a:endParaRPr lang="pt-BR" sz="2000" dirty="0">
              <a:latin typeface="Calibri" pitchFamily="34" charset="0"/>
            </a:endParaRPr>
          </a:p>
          <a:p>
            <a:pPr marL="609600" indent="-609600" algn="ctr" eaLnBrk="1" hangingPunct="1">
              <a:buClr>
                <a:srgbClr val="CC0000"/>
              </a:buClr>
              <a:defRPr/>
            </a:pPr>
            <a:r>
              <a:rPr lang="pt-BR" sz="2300" b="1" dirty="0">
                <a:effectLst>
                  <a:outerShdw blurRad="38100" dist="38100" dir="2700000" algn="tl">
                    <a:srgbClr val="C0C0C0"/>
                  </a:outerShdw>
                </a:effectLst>
                <a:latin typeface="Calibri" pitchFamily="34" charset="0"/>
                <a:cs typeface="Times New Roman" pitchFamily="18" charset="0"/>
              </a:rPr>
              <a:t>	</a:t>
            </a:r>
            <a:endParaRPr lang="pt-BR" sz="3500" b="1" dirty="0">
              <a:latin typeface="Calibri" pitchFamily="34" charset="0"/>
            </a:endParaRPr>
          </a:p>
        </p:txBody>
      </p:sp>
      <p:pic>
        <p:nvPicPr>
          <p:cNvPr id="22532" name="Picture 2">
            <a:extLst>
              <a:ext uri="{FF2B5EF4-FFF2-40B4-BE49-F238E27FC236}">
                <a16:creationId xmlns:a16="http://schemas.microsoft.com/office/drawing/2014/main" id="{79A51C79-D4FF-8646-806B-C6D9207E1B12}"/>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A6A3091B-FE83-47B5-BB53-CC5A16A424B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9">
            <a:extLst>
              <a:ext uri="{FF2B5EF4-FFF2-40B4-BE49-F238E27FC236}">
                <a16:creationId xmlns:a16="http://schemas.microsoft.com/office/drawing/2014/main" id="{B9849113-FBCC-274A-8E99-3DCF8040CFCC}"/>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EVOLUÇÃO DA LETRA DE CÂMBIO </a:t>
            </a:r>
          </a:p>
          <a:p>
            <a:pPr algn="r" eaLnBrk="1" hangingPunct="1">
              <a:spcBef>
                <a:spcPct val="0"/>
              </a:spcBef>
              <a:buFontTx/>
              <a:buNone/>
            </a:pPr>
            <a:r>
              <a:rPr lang="pt-BR" altLang="pt-BR" b="1"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pic>
        <p:nvPicPr>
          <p:cNvPr id="23555" name="Picture 2">
            <a:extLst>
              <a:ext uri="{FF2B5EF4-FFF2-40B4-BE49-F238E27FC236}">
                <a16:creationId xmlns:a16="http://schemas.microsoft.com/office/drawing/2014/main" id="{FB75A5ED-C349-674A-8F09-40F87DA61698}"/>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4EC7BFFE-B2E7-448F-8B44-799AEC634D52}"/>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7" name="Seta para a direita 6">
            <a:extLst>
              <a:ext uri="{FF2B5EF4-FFF2-40B4-BE49-F238E27FC236}">
                <a16:creationId xmlns:a16="http://schemas.microsoft.com/office/drawing/2014/main" id="{98BAE4F7-12DD-43C3-ACDE-23288580228A}"/>
              </a:ext>
            </a:extLst>
          </p:cNvPr>
          <p:cNvSpPr/>
          <p:nvPr/>
        </p:nvSpPr>
        <p:spPr>
          <a:xfrm>
            <a:off x="3276600" y="1484313"/>
            <a:ext cx="3587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8" name="Subtítulo 2">
            <a:extLst>
              <a:ext uri="{FF2B5EF4-FFF2-40B4-BE49-F238E27FC236}">
                <a16:creationId xmlns:a16="http://schemas.microsoft.com/office/drawing/2014/main" id="{3D250952-15AC-4266-B51C-13D414A1C90F}"/>
              </a:ext>
            </a:extLst>
          </p:cNvPr>
          <p:cNvSpPr txBox="1">
            <a:spLocks/>
          </p:cNvSpPr>
          <p:nvPr/>
        </p:nvSpPr>
        <p:spPr bwMode="auto">
          <a:xfrm>
            <a:off x="250825" y="1514475"/>
            <a:ext cx="3168650" cy="835025"/>
          </a:xfrm>
          <a:prstGeom prst="rect">
            <a:avLst/>
          </a:prstGeom>
          <a:noFill/>
          <a:ln w="9525">
            <a:noFill/>
            <a:miter lim="800000"/>
            <a:headEnd/>
            <a:tailEnd/>
          </a:ln>
        </p:spPr>
        <p:txBody>
          <a:bodyPr>
            <a:normAutofit fontScale="92500"/>
          </a:bodyPr>
          <a:lstStyle/>
          <a:p>
            <a:pPr algn="just" eaLnBrk="1" fontAlgn="auto" hangingPunct="1">
              <a:spcBef>
                <a:spcPct val="20000"/>
              </a:spcBef>
              <a:spcAft>
                <a:spcPts val="0"/>
              </a:spcAft>
              <a:buFont typeface="Arial" pitchFamily="34" charset="0"/>
              <a:buNone/>
              <a:defRPr/>
            </a:pPr>
            <a:r>
              <a:rPr lang="pt-BR" sz="2200" b="1" dirty="0">
                <a:solidFill>
                  <a:srgbClr val="000000"/>
                </a:solidFill>
                <a:ea typeface="+mn-ea"/>
              </a:rPr>
              <a:t>Contrato de câmbio</a:t>
            </a:r>
          </a:p>
          <a:p>
            <a:pPr algn="just" eaLnBrk="1" fontAlgn="auto" hangingPunct="1">
              <a:spcBef>
                <a:spcPct val="20000"/>
              </a:spcBef>
              <a:spcAft>
                <a:spcPts val="0"/>
              </a:spcAft>
              <a:buFont typeface="Arial" pitchFamily="34" charset="0"/>
              <a:buNone/>
              <a:defRPr/>
            </a:pPr>
            <a:r>
              <a:rPr lang="pt-BR" sz="2200" dirty="0">
                <a:latin typeface="+mn-lt"/>
                <a:ea typeface="+mn-ea"/>
              </a:rPr>
              <a:t>(</a:t>
            </a:r>
            <a:r>
              <a:rPr lang="pt-BR" sz="2200" u="sng" dirty="0">
                <a:latin typeface="+mn-lt"/>
                <a:ea typeface="+mn-ea"/>
              </a:rPr>
              <a:t>as vezes mascarando juros</a:t>
            </a:r>
            <a:r>
              <a:rPr lang="pt-BR" sz="2200" dirty="0">
                <a:latin typeface="+mn-lt"/>
                <a:ea typeface="+mn-ea"/>
              </a:rPr>
              <a:t>)</a:t>
            </a:r>
          </a:p>
        </p:txBody>
      </p:sp>
      <p:sp>
        <p:nvSpPr>
          <p:cNvPr id="9" name="Subtítulo 2">
            <a:extLst>
              <a:ext uri="{FF2B5EF4-FFF2-40B4-BE49-F238E27FC236}">
                <a16:creationId xmlns:a16="http://schemas.microsoft.com/office/drawing/2014/main" id="{896DF612-BA4E-4425-9401-1D902330FDB5}"/>
              </a:ext>
            </a:extLst>
          </p:cNvPr>
          <p:cNvSpPr txBox="1">
            <a:spLocks/>
          </p:cNvSpPr>
          <p:nvPr/>
        </p:nvSpPr>
        <p:spPr bwMode="auto">
          <a:xfrm>
            <a:off x="3635375" y="1514475"/>
            <a:ext cx="2232025" cy="503238"/>
          </a:xfrm>
          <a:prstGeom prst="rect">
            <a:avLst/>
          </a:prstGeom>
          <a:noFill/>
          <a:ln w="9525">
            <a:noFill/>
            <a:miter lim="800000"/>
            <a:headEnd/>
            <a:tailEnd/>
          </a:ln>
        </p:spPr>
        <p:txBody>
          <a:bodyPr>
            <a:normAutofit fontScale="92500"/>
          </a:bodyPr>
          <a:lstStyle/>
          <a:p>
            <a:pPr algn="just" eaLnBrk="1" fontAlgn="auto" hangingPunct="1">
              <a:spcBef>
                <a:spcPct val="20000"/>
              </a:spcBef>
              <a:spcAft>
                <a:spcPts val="0"/>
              </a:spcAft>
              <a:buFont typeface="Arial" pitchFamily="34" charset="0"/>
              <a:buNone/>
              <a:defRPr/>
            </a:pPr>
            <a:r>
              <a:rPr lang="pt-BR" sz="2200" b="1" dirty="0">
                <a:solidFill>
                  <a:srgbClr val="000000"/>
                </a:solidFill>
                <a:ea typeface="+mn-ea"/>
              </a:rPr>
              <a:t>Qualquer causa</a:t>
            </a:r>
            <a:endParaRPr lang="pt-BR" sz="2200" dirty="0">
              <a:solidFill>
                <a:schemeClr val="tx1">
                  <a:tint val="75000"/>
                </a:schemeClr>
              </a:solidFill>
              <a:latin typeface="+mn-lt"/>
              <a:ea typeface="+mn-ea"/>
            </a:endParaRPr>
          </a:p>
        </p:txBody>
      </p:sp>
      <p:sp>
        <p:nvSpPr>
          <p:cNvPr id="11" name="Seta para a direita 10">
            <a:extLst>
              <a:ext uri="{FF2B5EF4-FFF2-40B4-BE49-F238E27FC236}">
                <a16:creationId xmlns:a16="http://schemas.microsoft.com/office/drawing/2014/main" id="{EE15E20F-145F-47AC-B80A-7EE4202B7A63}"/>
              </a:ext>
            </a:extLst>
          </p:cNvPr>
          <p:cNvSpPr/>
          <p:nvPr/>
        </p:nvSpPr>
        <p:spPr>
          <a:xfrm>
            <a:off x="5795963" y="1484313"/>
            <a:ext cx="3603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3561" name="Subtítulo 2">
            <a:extLst>
              <a:ext uri="{FF2B5EF4-FFF2-40B4-BE49-F238E27FC236}">
                <a16:creationId xmlns:a16="http://schemas.microsoft.com/office/drawing/2014/main" id="{0E42C897-0DB7-DE4A-8FEA-36BBADA3752D}"/>
              </a:ext>
            </a:extLst>
          </p:cNvPr>
          <p:cNvSpPr txBox="1">
            <a:spLocks/>
          </p:cNvSpPr>
          <p:nvPr/>
        </p:nvSpPr>
        <p:spPr bwMode="auto">
          <a:xfrm>
            <a:off x="6227763" y="1484313"/>
            <a:ext cx="2736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None/>
            </a:pPr>
            <a:r>
              <a:rPr lang="pt-BR" altLang="pt-BR" sz="2400" b="1">
                <a:solidFill>
                  <a:srgbClr val="000000"/>
                </a:solidFill>
                <a:latin typeface="Arial" panose="020B0604020202020204" pitchFamily="34" charset="0"/>
              </a:rPr>
              <a:t>Abstração </a:t>
            </a:r>
          </a:p>
          <a:p>
            <a:pPr algn="just" eaLnBrk="1" hangingPunct="1">
              <a:buFont typeface="Arial" panose="020B0604020202020204" pitchFamily="34" charset="0"/>
              <a:buNone/>
            </a:pPr>
            <a:r>
              <a:rPr lang="pt-BR" altLang="pt-BR" sz="2000" b="1">
                <a:solidFill>
                  <a:srgbClr val="000000"/>
                </a:solidFill>
                <a:latin typeface="Arial" panose="020B0604020202020204" pitchFamily="34" charset="0"/>
              </a:rPr>
              <a:t>(mas continuamos usando expressões como cambial</a:t>
            </a:r>
            <a:endParaRPr lang="pt-BR" altLang="pt-BR" sz="2000">
              <a:solidFill>
                <a:srgbClr val="898989"/>
              </a:solidFill>
            </a:endParaRPr>
          </a:p>
        </p:txBody>
      </p:sp>
      <p:sp>
        <p:nvSpPr>
          <p:cNvPr id="23562" name="Subtítulo 2">
            <a:extLst>
              <a:ext uri="{FF2B5EF4-FFF2-40B4-BE49-F238E27FC236}">
                <a16:creationId xmlns:a16="http://schemas.microsoft.com/office/drawing/2014/main" id="{AC2ADEF0-8D57-3A4F-8A5F-F6DA1426A898}"/>
              </a:ext>
            </a:extLst>
          </p:cNvPr>
          <p:cNvSpPr txBox="1">
            <a:spLocks/>
          </p:cNvSpPr>
          <p:nvPr/>
        </p:nvSpPr>
        <p:spPr bwMode="auto">
          <a:xfrm>
            <a:off x="395288" y="2814638"/>
            <a:ext cx="2232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None/>
            </a:pPr>
            <a:r>
              <a:rPr lang="ja-JP" altLang="pt-BR" sz="2100" b="1" i="1">
                <a:solidFill>
                  <a:srgbClr val="000000"/>
                </a:solidFill>
                <a:latin typeface="Arial" panose="020B0604020202020204" pitchFamily="34" charset="0"/>
              </a:rPr>
              <a:t>‘</a:t>
            </a:r>
            <a:r>
              <a:rPr lang="pt-BR" altLang="ja-JP" sz="2100" b="1" i="1">
                <a:solidFill>
                  <a:srgbClr val="000000"/>
                </a:solidFill>
                <a:latin typeface="Arial" panose="020B0604020202020204" pitchFamily="34" charset="0"/>
              </a:rPr>
              <a:t>Distantia</a:t>
            </a:r>
            <a:r>
              <a:rPr lang="pt-BR" altLang="ja-JP" sz="2100" b="1">
                <a:solidFill>
                  <a:srgbClr val="000000"/>
                </a:solidFill>
                <a:latin typeface="Arial" panose="020B0604020202020204" pitchFamily="34" charset="0"/>
              </a:rPr>
              <a:t> </a:t>
            </a:r>
            <a:r>
              <a:rPr lang="pt-BR" altLang="ja-JP" sz="2100" b="1" i="1">
                <a:solidFill>
                  <a:srgbClr val="000000"/>
                </a:solidFill>
                <a:latin typeface="Arial" panose="020B0604020202020204" pitchFamily="34" charset="0"/>
              </a:rPr>
              <a:t>loci</a:t>
            </a:r>
            <a:r>
              <a:rPr lang="ja-JP" altLang="pt-BR" sz="2100" b="1" i="1">
                <a:solidFill>
                  <a:srgbClr val="000000"/>
                </a:solidFill>
                <a:latin typeface="Arial" panose="020B0604020202020204" pitchFamily="34" charset="0"/>
              </a:rPr>
              <a:t>’</a:t>
            </a:r>
            <a:r>
              <a:rPr lang="pt-BR" altLang="ja-JP" sz="2100" b="1" i="1">
                <a:solidFill>
                  <a:srgbClr val="000000"/>
                </a:solidFill>
                <a:latin typeface="Arial" panose="020B0604020202020204" pitchFamily="34" charset="0"/>
              </a:rPr>
              <a:t>  </a:t>
            </a:r>
            <a:endParaRPr lang="pt-BR" altLang="pt-BR" sz="2100" i="1">
              <a:solidFill>
                <a:srgbClr val="898989"/>
              </a:solidFill>
            </a:endParaRPr>
          </a:p>
        </p:txBody>
      </p:sp>
      <p:sp>
        <p:nvSpPr>
          <p:cNvPr id="14" name="Seta para a direita 13">
            <a:extLst>
              <a:ext uri="{FF2B5EF4-FFF2-40B4-BE49-F238E27FC236}">
                <a16:creationId xmlns:a16="http://schemas.microsoft.com/office/drawing/2014/main" id="{FC77478F-F0A2-4325-8CD0-D42751DAB59E}"/>
              </a:ext>
            </a:extLst>
          </p:cNvPr>
          <p:cNvSpPr/>
          <p:nvPr/>
        </p:nvSpPr>
        <p:spPr>
          <a:xfrm>
            <a:off x="2987675" y="2852738"/>
            <a:ext cx="1512888"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3564" name="Subtítulo 2">
            <a:extLst>
              <a:ext uri="{FF2B5EF4-FFF2-40B4-BE49-F238E27FC236}">
                <a16:creationId xmlns:a16="http://schemas.microsoft.com/office/drawing/2014/main" id="{0EE78177-3752-5B43-9A6C-53C349CC38D8}"/>
              </a:ext>
            </a:extLst>
          </p:cNvPr>
          <p:cNvSpPr txBox="1">
            <a:spLocks/>
          </p:cNvSpPr>
          <p:nvPr/>
        </p:nvSpPr>
        <p:spPr bwMode="auto">
          <a:xfrm>
            <a:off x="4716463" y="2852738"/>
            <a:ext cx="3959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None/>
            </a:pPr>
            <a:r>
              <a:rPr lang="pt-BR" altLang="pt-BR" sz="2300" b="1">
                <a:solidFill>
                  <a:srgbClr val="000000"/>
                </a:solidFill>
                <a:latin typeface="Arial" panose="020B0604020202020204" pitchFamily="34" charset="0"/>
              </a:rPr>
              <a:t>Pode ser na mesma praça</a:t>
            </a:r>
            <a:endParaRPr lang="pt-BR" altLang="pt-BR" sz="2300">
              <a:solidFill>
                <a:srgbClr val="898989"/>
              </a:solidFill>
            </a:endParaRPr>
          </a:p>
        </p:txBody>
      </p:sp>
      <p:sp>
        <p:nvSpPr>
          <p:cNvPr id="23565" name="Subtítulo 2">
            <a:extLst>
              <a:ext uri="{FF2B5EF4-FFF2-40B4-BE49-F238E27FC236}">
                <a16:creationId xmlns:a16="http://schemas.microsoft.com/office/drawing/2014/main" id="{C4646DE8-0610-C541-98A8-0BC8C5662A00}"/>
              </a:ext>
            </a:extLst>
          </p:cNvPr>
          <p:cNvSpPr txBox="1">
            <a:spLocks/>
          </p:cNvSpPr>
          <p:nvPr/>
        </p:nvSpPr>
        <p:spPr bwMode="auto">
          <a:xfrm>
            <a:off x="395288" y="3500438"/>
            <a:ext cx="28813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None/>
            </a:pPr>
            <a:r>
              <a:rPr lang="pt-BR" altLang="pt-BR" sz="2300" b="1" i="1">
                <a:solidFill>
                  <a:srgbClr val="000000"/>
                </a:solidFill>
                <a:latin typeface="Arial" panose="020B0604020202020204" pitchFamily="34" charset="0"/>
              </a:rPr>
              <a:t>Provisão prévia</a:t>
            </a:r>
            <a:endParaRPr lang="pt-BR" altLang="pt-BR" sz="2300" i="1">
              <a:solidFill>
                <a:srgbClr val="898989"/>
              </a:solidFill>
            </a:endParaRPr>
          </a:p>
        </p:txBody>
      </p:sp>
      <p:sp>
        <p:nvSpPr>
          <p:cNvPr id="23566" name="Subtítulo 2">
            <a:extLst>
              <a:ext uri="{FF2B5EF4-FFF2-40B4-BE49-F238E27FC236}">
                <a16:creationId xmlns:a16="http://schemas.microsoft.com/office/drawing/2014/main" id="{3E99D419-622E-D04B-AFE4-3A2BC33CFAAD}"/>
              </a:ext>
            </a:extLst>
          </p:cNvPr>
          <p:cNvSpPr txBox="1">
            <a:spLocks/>
          </p:cNvSpPr>
          <p:nvPr/>
        </p:nvSpPr>
        <p:spPr bwMode="auto">
          <a:xfrm>
            <a:off x="4716463" y="3573463"/>
            <a:ext cx="41767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None/>
            </a:pPr>
            <a:r>
              <a:rPr lang="pt-BR" altLang="pt-BR" sz="2200" b="1" i="1">
                <a:solidFill>
                  <a:srgbClr val="000000"/>
                </a:solidFill>
                <a:latin typeface="Arial" panose="020B0604020202020204" pitchFamily="34" charset="0"/>
              </a:rPr>
              <a:t>Admite-se até título de favor</a:t>
            </a:r>
            <a:endParaRPr lang="pt-BR" altLang="pt-BR" sz="2200" i="1">
              <a:solidFill>
                <a:srgbClr val="898989"/>
              </a:solidFill>
            </a:endParaRPr>
          </a:p>
        </p:txBody>
      </p:sp>
      <p:sp>
        <p:nvSpPr>
          <p:cNvPr id="18" name="Seta para a direita 17">
            <a:extLst>
              <a:ext uri="{FF2B5EF4-FFF2-40B4-BE49-F238E27FC236}">
                <a16:creationId xmlns:a16="http://schemas.microsoft.com/office/drawing/2014/main" id="{0CD7D960-4466-4BA4-8EFF-F67A8AFDEE0E}"/>
              </a:ext>
            </a:extLst>
          </p:cNvPr>
          <p:cNvSpPr/>
          <p:nvPr/>
        </p:nvSpPr>
        <p:spPr>
          <a:xfrm>
            <a:off x="2987675" y="3500438"/>
            <a:ext cx="15128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3568" name="Subtítulo 2">
            <a:extLst>
              <a:ext uri="{FF2B5EF4-FFF2-40B4-BE49-F238E27FC236}">
                <a16:creationId xmlns:a16="http://schemas.microsoft.com/office/drawing/2014/main" id="{7687F834-D09C-8647-9622-FDDCBB9D0679}"/>
              </a:ext>
            </a:extLst>
          </p:cNvPr>
          <p:cNvSpPr txBox="1">
            <a:spLocks/>
          </p:cNvSpPr>
          <p:nvPr/>
        </p:nvSpPr>
        <p:spPr bwMode="auto">
          <a:xfrm>
            <a:off x="468313" y="4292600"/>
            <a:ext cx="79914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None/>
            </a:pPr>
            <a:r>
              <a:rPr lang="pt-BR" altLang="pt-BR" sz="2800" b="1" i="1">
                <a:solidFill>
                  <a:srgbClr val="000000"/>
                </a:solidFill>
                <a:latin typeface="Arial" panose="020B0604020202020204" pitchFamily="34" charset="0"/>
              </a:rPr>
              <a:t>Surgimento do AVAL e do ENDOSSO no Sec. XVII</a:t>
            </a:r>
          </a:p>
          <a:p>
            <a:pPr algn="just" eaLnBrk="1" hangingPunct="1">
              <a:buFont typeface="Arial" panose="020B0604020202020204" pitchFamily="34" charset="0"/>
              <a:buNone/>
            </a:pPr>
            <a:r>
              <a:rPr lang="pt-BR" altLang="pt-BR" sz="2800" b="1" i="1" u="sng">
                <a:solidFill>
                  <a:srgbClr val="000000"/>
                </a:solidFill>
                <a:latin typeface="Arial" panose="020B0604020202020204" pitchFamily="34" charset="0"/>
              </a:rPr>
              <a:t>TORNA-SE INSTRUMENTO DE CIRCULAÇÃO DE CRÉDITO</a:t>
            </a:r>
          </a:p>
          <a:p>
            <a:pPr algn="just" eaLnBrk="1" hangingPunct="1">
              <a:buFont typeface="Arial" panose="020B0604020202020204" pitchFamily="34" charset="0"/>
              <a:buNone/>
            </a:pPr>
            <a:endParaRPr lang="pt-BR" altLang="pt-BR" sz="2800" b="1" i="1">
              <a:solidFill>
                <a:srgbClr val="000000"/>
              </a:solidFill>
              <a:latin typeface="Arial" panose="020B0604020202020204" pitchFamily="34" charset="0"/>
            </a:endParaRPr>
          </a:p>
          <a:p>
            <a:pPr algn="just" eaLnBrk="1" hangingPunct="1">
              <a:buFont typeface="Arial" panose="020B0604020202020204" pitchFamily="34" charset="0"/>
              <a:buNone/>
            </a:pPr>
            <a:endParaRPr lang="pt-BR" altLang="pt-BR" sz="2800" b="1" i="1">
              <a:solidFill>
                <a:srgbClr val="000000"/>
              </a:solidFill>
              <a:latin typeface="Arial" panose="020B0604020202020204" pitchFamily="34" charset="0"/>
            </a:endParaRPr>
          </a:p>
          <a:p>
            <a:pPr algn="just" eaLnBrk="1" hangingPunct="1">
              <a:buFont typeface="Arial" panose="020B0604020202020204" pitchFamily="34" charset="0"/>
              <a:buNone/>
            </a:pPr>
            <a:endParaRPr lang="pt-BR" altLang="pt-BR" sz="2800" b="1" i="1">
              <a:solidFill>
                <a:srgbClr val="000000"/>
              </a:solidFill>
              <a:latin typeface="Arial" panose="020B0604020202020204" pitchFamily="34" charset="0"/>
            </a:endParaRPr>
          </a:p>
          <a:p>
            <a:pPr algn="just" eaLnBrk="1" hangingPunct="1">
              <a:buFont typeface="Arial" panose="020B0604020202020204" pitchFamily="34" charset="0"/>
              <a:buNone/>
            </a:pPr>
            <a:endParaRPr lang="pt-BR" altLang="pt-BR" sz="2800" b="1" i="1">
              <a:solidFill>
                <a:srgbClr val="000000"/>
              </a:solidFill>
              <a:latin typeface="Arial" panose="020B0604020202020204" pitchFamily="34" charset="0"/>
            </a:endParaRPr>
          </a:p>
          <a:p>
            <a:pPr algn="just" eaLnBrk="1" hangingPunct="1">
              <a:buFont typeface="Arial" panose="020B0604020202020204" pitchFamily="34" charset="0"/>
              <a:buNone/>
            </a:pPr>
            <a:endParaRPr lang="pt-BR" altLang="pt-BR" sz="2200" b="1" i="1">
              <a:solidFill>
                <a:srgbClr val="000000"/>
              </a:solidFill>
              <a:latin typeface="Arial" panose="020B0604020202020204" pitchFamily="34" charset="0"/>
            </a:endParaRPr>
          </a:p>
          <a:p>
            <a:pPr algn="just" eaLnBrk="1" hangingPunct="1">
              <a:buFont typeface="Arial" panose="020B0604020202020204" pitchFamily="34" charset="0"/>
              <a:buNone/>
            </a:pPr>
            <a:endParaRPr lang="pt-BR" altLang="pt-BR" sz="2200" i="1">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C957CAD3-5E03-414E-AF75-68272EC4490A}"/>
              </a:ext>
            </a:extLst>
          </p:cNvPr>
          <p:cNvSpPr>
            <a:spLocks noGrp="1"/>
          </p:cNvSpPr>
          <p:nvPr>
            <p:ph type="title"/>
          </p:nvPr>
        </p:nvSpPr>
        <p:spPr/>
        <p:txBody>
          <a:bodyPr/>
          <a:lstStyle/>
          <a:p>
            <a:r>
              <a:rPr lang="pt-BR" altLang="pt-BR">
                <a:ea typeface="ＭＳ Ｐゴシック" panose="020B0600070205080204" pitchFamily="34" charset="-128"/>
              </a:rPr>
              <a:t>Como formalizar um empréstimo de R$ 100.000,00?</a:t>
            </a:r>
          </a:p>
        </p:txBody>
      </p:sp>
      <p:pic>
        <p:nvPicPr>
          <p:cNvPr id="5123" name="Espaço Reservado para Conteúdo 3">
            <a:extLst>
              <a:ext uri="{FF2B5EF4-FFF2-40B4-BE49-F238E27FC236}">
                <a16:creationId xmlns:a16="http://schemas.microsoft.com/office/drawing/2014/main" id="{F98A39FA-93FF-5B49-ACBE-EE1C2D0C2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2433638"/>
            <a:ext cx="3810000" cy="28575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E0F76DF1-F14A-F045-B93A-A27C32CFBCB6}"/>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ítulo 2">
            <a:extLst>
              <a:ext uri="{FF2B5EF4-FFF2-40B4-BE49-F238E27FC236}">
                <a16:creationId xmlns:a16="http://schemas.microsoft.com/office/drawing/2014/main" id="{93BF05F9-B5D3-4A56-99E8-CA8E247D1BD2}"/>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24580" name="Title 9">
            <a:extLst>
              <a:ext uri="{FF2B5EF4-FFF2-40B4-BE49-F238E27FC236}">
                <a16:creationId xmlns:a16="http://schemas.microsoft.com/office/drawing/2014/main" id="{3FFE07BC-18EF-C64C-84E8-90009D5144AF}"/>
              </a:ext>
            </a:extLst>
          </p:cNvPr>
          <p:cNvSpPr txBox="1">
            <a:spLocks/>
          </p:cNvSpPr>
          <p:nvPr/>
        </p:nvSpPr>
        <p:spPr bwMode="auto">
          <a:xfrm>
            <a:off x="250825" y="196850"/>
            <a:ext cx="83534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80000"/>
              </a:lnSpc>
              <a:spcBef>
                <a:spcPct val="0"/>
              </a:spcBef>
              <a:buFontTx/>
              <a:buNone/>
            </a:pPr>
            <a:r>
              <a:rPr lang="pt-BR" altLang="pt-BR" sz="3000" i="1">
                <a:solidFill>
                  <a:srgbClr val="DE0000"/>
                </a:solidFill>
                <a:latin typeface="Arial" panose="020B0604020202020204" pitchFamily="34" charset="0"/>
              </a:rPr>
              <a:t> </a:t>
            </a:r>
            <a:r>
              <a:rPr lang="pt-BR" altLang="pt-BR" sz="3100" b="1" i="1">
                <a:solidFill>
                  <a:srgbClr val="DE0000"/>
                </a:solidFill>
                <a:latin typeface="Arial" panose="020B0604020202020204" pitchFamily="34" charset="0"/>
              </a:rPr>
              <a:t>LETRA DE CÂMBIO </a:t>
            </a:r>
            <a:r>
              <a:rPr lang="pt-BR" altLang="pt-BR" sz="3000" i="1">
                <a:solidFill>
                  <a:srgbClr val="DE0000"/>
                </a:solidFill>
                <a:latin typeface="Arial" panose="020B0604020202020204" pitchFamily="34" charset="0"/>
              </a:rPr>
              <a:t>-Títulos de Crédito </a:t>
            </a:r>
            <a:br>
              <a:rPr lang="pt-BR" altLang="pt-BR" sz="2800" i="1">
                <a:solidFill>
                  <a:srgbClr val="C00000"/>
                </a:solidFill>
                <a:latin typeface="Gill Sans MT" panose="020B0502020104020203" pitchFamily="34" charset="77"/>
              </a:rPr>
            </a:br>
            <a:endParaRPr lang="en-US" altLang="pt-BR" sz="1900">
              <a:solidFill>
                <a:srgbClr val="C00000"/>
              </a:solidFill>
              <a:latin typeface="Century" panose="02040604050505020304" pitchFamily="18" charset="0"/>
            </a:endParaRPr>
          </a:p>
        </p:txBody>
      </p:sp>
      <p:sp>
        <p:nvSpPr>
          <p:cNvPr id="24581" name="Subtítulo 2">
            <a:extLst>
              <a:ext uri="{FF2B5EF4-FFF2-40B4-BE49-F238E27FC236}">
                <a16:creationId xmlns:a16="http://schemas.microsoft.com/office/drawing/2014/main" id="{51A7727E-9757-9D46-BFB5-D20EAFFEA2E0}"/>
              </a:ext>
            </a:extLst>
          </p:cNvPr>
          <p:cNvSpPr txBox="1">
            <a:spLocks/>
          </p:cNvSpPr>
          <p:nvPr/>
        </p:nvSpPr>
        <p:spPr bwMode="auto">
          <a:xfrm>
            <a:off x="323850" y="758825"/>
            <a:ext cx="864076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None/>
            </a:pPr>
            <a:r>
              <a:rPr lang="pt-BR" altLang="pt-BR" sz="2500" b="1" u="sng">
                <a:solidFill>
                  <a:srgbClr val="000000"/>
                </a:solidFill>
                <a:latin typeface="Arial" panose="020B0604020202020204" pitchFamily="34" charset="0"/>
              </a:rPr>
              <a:t>Conceito</a:t>
            </a:r>
            <a:r>
              <a:rPr lang="pt-BR" altLang="pt-BR" sz="2500" b="1">
                <a:solidFill>
                  <a:srgbClr val="000000"/>
                </a:solidFill>
                <a:latin typeface="Arial" panose="020B0604020202020204" pitchFamily="34" charset="0"/>
              </a:rPr>
              <a:t>: </a:t>
            </a:r>
            <a:r>
              <a:rPr lang="ja-JP" altLang="pt-BR" sz="2500" i="1">
                <a:solidFill>
                  <a:srgbClr val="000000"/>
                </a:solidFill>
                <a:latin typeface="Arial" panose="020B0604020202020204" pitchFamily="34" charset="0"/>
              </a:rPr>
              <a:t>“</a:t>
            </a:r>
            <a:r>
              <a:rPr lang="pt-BR" altLang="ja-JP" sz="2500" i="1">
                <a:solidFill>
                  <a:srgbClr val="000000"/>
                </a:solidFill>
                <a:latin typeface="Arial" panose="020B0604020202020204" pitchFamily="34" charset="0"/>
              </a:rPr>
              <a:t>A Letra de Câmbio é uma ordem de pagamento que o sacador dirige ao sacado para que este pague a importância consignada a um terceiro denominado tomador.</a:t>
            </a:r>
            <a:r>
              <a:rPr lang="ja-JP" altLang="pt-BR" sz="2500" i="1">
                <a:solidFill>
                  <a:srgbClr val="000000"/>
                </a:solidFill>
                <a:latin typeface="Arial" panose="020B0604020202020204" pitchFamily="34" charset="0"/>
              </a:rPr>
              <a:t>”</a:t>
            </a:r>
            <a:r>
              <a:rPr lang="pt-BR" altLang="ja-JP" sz="2500" i="1">
                <a:solidFill>
                  <a:srgbClr val="000000"/>
                </a:solidFill>
                <a:latin typeface="Arial" panose="020B0604020202020204" pitchFamily="34" charset="0"/>
              </a:rPr>
              <a:t> </a:t>
            </a:r>
            <a:r>
              <a:rPr lang="pt-BR" altLang="ja-JP" sz="2000">
                <a:solidFill>
                  <a:srgbClr val="000000"/>
                </a:solidFill>
                <a:latin typeface="Arial" panose="020B0604020202020204" pitchFamily="34" charset="0"/>
              </a:rPr>
              <a:t>(Amador Paes de Almeida)</a:t>
            </a:r>
            <a:endParaRPr lang="pt-BR" altLang="pt-BR" sz="2000" u="sng">
              <a:solidFill>
                <a:srgbClr val="898989"/>
              </a:solidFill>
            </a:endParaRPr>
          </a:p>
        </p:txBody>
      </p:sp>
      <p:pic>
        <p:nvPicPr>
          <p:cNvPr id="24582" name="Picture 2">
            <a:extLst>
              <a:ext uri="{FF2B5EF4-FFF2-40B4-BE49-F238E27FC236}">
                <a16:creationId xmlns:a16="http://schemas.microsoft.com/office/drawing/2014/main" id="{E96232E9-F57C-924A-938B-0885930AD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420938"/>
            <a:ext cx="726122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EE10E17A-2C17-4740-B179-155F6AF507E5}"/>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25603" name="Picture 2">
            <a:extLst>
              <a:ext uri="{FF2B5EF4-FFF2-40B4-BE49-F238E27FC236}">
                <a16:creationId xmlns:a16="http://schemas.microsoft.com/office/drawing/2014/main" id="{57619751-7B33-2345-8ECB-D88DFC3FBA1F}"/>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9D465DCE-C4DD-4AB4-A0B7-64759138B283}"/>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25605" name="Title 9">
            <a:extLst>
              <a:ext uri="{FF2B5EF4-FFF2-40B4-BE49-F238E27FC236}">
                <a16:creationId xmlns:a16="http://schemas.microsoft.com/office/drawing/2014/main" id="{F5E30498-5A63-444E-89F1-8023A1433771}"/>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sz="3300" i="1">
                <a:solidFill>
                  <a:srgbClr val="DE0000"/>
                </a:solidFill>
                <a:latin typeface="Gill Sans MT" panose="020B0502020104020203" pitchFamily="34" charset="77"/>
              </a:rPr>
              <a:t>Títulos de Crédito</a:t>
            </a:r>
            <a:endParaRPr lang="en-US" altLang="pt-BR" sz="3300">
              <a:solidFill>
                <a:srgbClr val="DE0000"/>
              </a:solidFill>
              <a:latin typeface="Century" panose="02040604050505020304" pitchFamily="18" charset="0"/>
            </a:endParaRPr>
          </a:p>
        </p:txBody>
      </p:sp>
      <p:sp>
        <p:nvSpPr>
          <p:cNvPr id="25606" name="Subtítulo 2">
            <a:extLst>
              <a:ext uri="{FF2B5EF4-FFF2-40B4-BE49-F238E27FC236}">
                <a16:creationId xmlns:a16="http://schemas.microsoft.com/office/drawing/2014/main" id="{5330E9F9-CA53-1946-A304-039241E0807C}"/>
              </a:ext>
            </a:extLst>
          </p:cNvPr>
          <p:cNvSpPr>
            <a:spLocks noGrp="1"/>
          </p:cNvSpPr>
          <p:nvPr>
            <p:ph type="subTitle" idx="1"/>
          </p:nvPr>
        </p:nvSpPr>
        <p:spPr>
          <a:xfrm>
            <a:off x="468313" y="1125538"/>
            <a:ext cx="8137525" cy="4751387"/>
          </a:xfrm>
        </p:spPr>
        <p:txBody>
          <a:bodyPr/>
          <a:lstStyle/>
          <a:p>
            <a:pPr algn="just" eaLnBrk="1" hangingPunct="1">
              <a:spcBef>
                <a:spcPct val="0"/>
              </a:spcBef>
              <a:buClr>
                <a:srgbClr val="E60000"/>
              </a:buClr>
            </a:pPr>
            <a:r>
              <a:rPr lang="pt-BR" altLang="pt-BR"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Esquema em Letra de Câmbio</a:t>
            </a:r>
          </a:p>
          <a:p>
            <a:pPr algn="just" eaLnBrk="1" hangingPunct="1">
              <a:spcBef>
                <a:spcPct val="0"/>
              </a:spcBef>
              <a:buClr>
                <a:srgbClr val="E60000"/>
              </a:buClr>
              <a:buFont typeface="Wingdings" pitchFamily="2" charset="2"/>
              <a:buChar char="ü"/>
            </a:pPr>
            <a:endParaRPr lang="pt-BR" altLang="pt-BR" sz="22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spcBef>
                <a:spcPct val="0"/>
              </a:spcBef>
            </a:pPr>
            <a:endParaRPr lang="pt-BR" altLang="pt-BR" sz="24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spcBef>
                <a:spcPct val="0"/>
              </a:spcBef>
            </a:pPr>
            <a:endParaRPr lang="pt-BR" altLang="pt-BR" sz="24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5607" name="Picture 2">
            <a:extLst>
              <a:ext uri="{FF2B5EF4-FFF2-40B4-BE49-F238E27FC236}">
                <a16:creationId xmlns:a16="http://schemas.microsoft.com/office/drawing/2014/main" id="{9202B33D-CA23-6F42-9E40-A5338C1CF0A3}"/>
              </a:ext>
            </a:extLst>
          </p:cNvPr>
          <p:cNvPicPr>
            <a:picLocks noChangeAspect="1" noChangeArrowheads="1"/>
          </p:cNvPicPr>
          <p:nvPr/>
        </p:nvPicPr>
        <p:blipFill>
          <a:blip r:embed="rId3">
            <a:lum bright="-6000" contrast="4000"/>
            <a:extLst>
              <a:ext uri="{28A0092B-C50C-407E-A947-70E740481C1C}">
                <a14:useLocalDpi xmlns:a14="http://schemas.microsoft.com/office/drawing/2010/main" val="0"/>
              </a:ext>
            </a:extLst>
          </a:blip>
          <a:srcRect/>
          <a:stretch>
            <a:fillRect/>
          </a:stretch>
        </p:blipFill>
        <p:spPr bwMode="auto">
          <a:xfrm rot="152689">
            <a:off x="762000" y="2003425"/>
            <a:ext cx="7677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970150-620D-41A7-92BA-CB96DBA6A5A1}"/>
              </a:ext>
            </a:extLst>
          </p:cNvPr>
          <p:cNvSpPr>
            <a:spLocks noGrp="1"/>
          </p:cNvSpPr>
          <p:nvPr>
            <p:ph type="subTitle" idx="1"/>
          </p:nvPr>
        </p:nvSpPr>
        <p:spPr>
          <a:xfrm>
            <a:off x="1042988" y="781050"/>
            <a:ext cx="6842125" cy="647700"/>
          </a:xfrm>
        </p:spPr>
        <p:txBody>
          <a:bodyPr>
            <a:normAutofit/>
          </a:bodyPr>
          <a:lstStyle/>
          <a:p>
            <a:pPr eaLnBrk="1" hangingPunct="1">
              <a:defRPr/>
            </a:pPr>
            <a:r>
              <a:rPr lang="pt-BR" sz="3000" b="1">
                <a:solidFill>
                  <a:srgbClr val="000000"/>
                </a:solidFill>
                <a:effectLst>
                  <a:outerShdw blurRad="38100" dist="38100" dir="2700000" algn="tl">
                    <a:srgbClr val="C0C0C0"/>
                  </a:outerShdw>
                </a:effectLst>
                <a:latin typeface="Arial" pitchFamily="34" charset="0"/>
                <a:ea typeface="ＭＳ Ｐゴシック" pitchFamily="34" charset="-128"/>
              </a:rPr>
              <a:t>NOTA PROMISSÓRIA- </a:t>
            </a:r>
            <a:r>
              <a:rPr lang="pt-BR" sz="3000" b="1">
                <a:solidFill>
                  <a:srgbClr val="000000"/>
                </a:solidFill>
                <a:latin typeface="Arial" pitchFamily="34" charset="0"/>
                <a:ea typeface="ＭＳ Ｐゴシック" pitchFamily="34" charset="-128"/>
              </a:rPr>
              <a:t>modelo</a:t>
            </a:r>
            <a:endParaRPr lang="pt-BR" sz="3000">
              <a:solidFill>
                <a:srgbClr val="898989"/>
              </a:solidFill>
              <a:ea typeface="ＭＳ Ｐゴシック" pitchFamily="34" charset="-128"/>
            </a:endParaRPr>
          </a:p>
        </p:txBody>
      </p:sp>
      <p:sp>
        <p:nvSpPr>
          <p:cNvPr id="26627" name="Title 9">
            <a:extLst>
              <a:ext uri="{FF2B5EF4-FFF2-40B4-BE49-F238E27FC236}">
                <a16:creationId xmlns:a16="http://schemas.microsoft.com/office/drawing/2014/main" id="{6C848F47-A883-8B49-96EB-726B83A73A0B}"/>
              </a:ext>
            </a:extLst>
          </p:cNvPr>
          <p:cNvSpPr txBox="1">
            <a:spLocks/>
          </p:cNvSpPr>
          <p:nvPr/>
        </p:nvSpPr>
        <p:spPr bwMode="auto">
          <a:xfrm>
            <a:off x="250825" y="238125"/>
            <a:ext cx="83534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80000"/>
              </a:lnSpc>
              <a:spcBef>
                <a:spcPct val="0"/>
              </a:spcBef>
              <a:buFontTx/>
              <a:buNone/>
            </a:pPr>
            <a:r>
              <a:rPr lang="pt-BR" altLang="pt-BR" sz="2500" i="1">
                <a:solidFill>
                  <a:srgbClr val="DE0000"/>
                </a:solidFill>
                <a:latin typeface="Arial" panose="020B0604020202020204" pitchFamily="34" charset="0"/>
              </a:rPr>
              <a:t> </a:t>
            </a:r>
            <a:r>
              <a:rPr lang="pt-BR" altLang="pt-BR" sz="2500" b="1" i="1">
                <a:solidFill>
                  <a:srgbClr val="DE0000"/>
                </a:solidFill>
                <a:latin typeface="Arial" panose="020B0604020202020204" pitchFamily="34" charset="0"/>
              </a:rPr>
              <a:t>DESENVOLVIMENTO HISTÓRICO </a:t>
            </a:r>
            <a:r>
              <a:rPr lang="pt-BR" altLang="pt-BR" sz="2500" i="1">
                <a:solidFill>
                  <a:srgbClr val="DE0000"/>
                </a:solidFill>
                <a:latin typeface="Arial" panose="020B0604020202020204" pitchFamily="34" charset="0"/>
              </a:rPr>
              <a:t>-Títulos de Crédito </a:t>
            </a:r>
            <a:br>
              <a:rPr lang="pt-BR" altLang="pt-BR" sz="2300" i="1">
                <a:solidFill>
                  <a:srgbClr val="C00000"/>
                </a:solidFill>
                <a:latin typeface="Gill Sans MT" panose="020B0502020104020203" pitchFamily="34" charset="77"/>
              </a:rPr>
            </a:br>
            <a:endParaRPr lang="en-US" altLang="pt-BR" sz="1500">
              <a:solidFill>
                <a:srgbClr val="C00000"/>
              </a:solidFill>
              <a:latin typeface="Century" panose="02040604050505020304" pitchFamily="18" charset="0"/>
            </a:endParaRPr>
          </a:p>
        </p:txBody>
      </p:sp>
      <p:pic>
        <p:nvPicPr>
          <p:cNvPr id="26628" name="Picture 2">
            <a:extLst>
              <a:ext uri="{FF2B5EF4-FFF2-40B4-BE49-F238E27FC236}">
                <a16:creationId xmlns:a16="http://schemas.microsoft.com/office/drawing/2014/main" id="{61A45FE9-52B7-F743-B169-C260DBEF8F70}"/>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ítulo 2">
            <a:extLst>
              <a:ext uri="{FF2B5EF4-FFF2-40B4-BE49-F238E27FC236}">
                <a16:creationId xmlns:a16="http://schemas.microsoft.com/office/drawing/2014/main" id="{A0CF199A-999C-434E-AC76-F952ED43E1BA}"/>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26630" name="Picture 2">
            <a:extLst>
              <a:ext uri="{FF2B5EF4-FFF2-40B4-BE49-F238E27FC236}">
                <a16:creationId xmlns:a16="http://schemas.microsoft.com/office/drawing/2014/main" id="{99B0BE50-601C-8349-A4B3-751864999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96988"/>
            <a:ext cx="74485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662D49E-3E5A-4C35-A85E-CF8034023EF8}"/>
              </a:ext>
            </a:extLst>
          </p:cNvPr>
          <p:cNvSpPr>
            <a:spLocks noGrp="1"/>
          </p:cNvSpPr>
          <p:nvPr>
            <p:ph type="subTitle" idx="1"/>
          </p:nvPr>
        </p:nvSpPr>
        <p:spPr>
          <a:xfrm>
            <a:off x="1042988" y="1003300"/>
            <a:ext cx="6842125" cy="647700"/>
          </a:xfrm>
        </p:spPr>
        <p:txBody>
          <a:bodyPr>
            <a:normAutofit/>
          </a:bodyPr>
          <a:lstStyle/>
          <a:p>
            <a:pPr eaLnBrk="1" hangingPunct="1">
              <a:defRPr/>
            </a:pPr>
            <a:r>
              <a:rPr lang="pt-BR" b="1">
                <a:solidFill>
                  <a:srgbClr val="000000"/>
                </a:solidFill>
                <a:effectLst>
                  <a:outerShdw blurRad="38100" dist="38100" dir="2700000" algn="tl">
                    <a:srgbClr val="C0C0C0"/>
                  </a:outerShdw>
                </a:effectLst>
                <a:latin typeface="Arial" pitchFamily="34" charset="0"/>
                <a:ea typeface="ＭＳ Ｐゴシック" pitchFamily="34" charset="-128"/>
              </a:rPr>
              <a:t>NOTA PROMISSÓRIA- </a:t>
            </a:r>
            <a:r>
              <a:rPr lang="pt-BR" b="1" u="sng">
                <a:solidFill>
                  <a:srgbClr val="000000"/>
                </a:solidFill>
                <a:latin typeface="Arial" pitchFamily="34" charset="0"/>
                <a:ea typeface="ＭＳ Ｐゴシック" pitchFamily="34" charset="-128"/>
              </a:rPr>
              <a:t>emitida</a:t>
            </a:r>
            <a:endParaRPr lang="pt-BR" u="sng">
              <a:solidFill>
                <a:srgbClr val="898989"/>
              </a:solidFill>
              <a:ea typeface="ＭＳ Ｐゴシック" pitchFamily="34" charset="-128"/>
            </a:endParaRPr>
          </a:p>
        </p:txBody>
      </p:sp>
      <p:sp>
        <p:nvSpPr>
          <p:cNvPr id="27651" name="Title 9">
            <a:extLst>
              <a:ext uri="{FF2B5EF4-FFF2-40B4-BE49-F238E27FC236}">
                <a16:creationId xmlns:a16="http://schemas.microsoft.com/office/drawing/2014/main" id="{4C0DC11F-8EF2-8744-9163-6D18D1B715AD}"/>
              </a:ext>
            </a:extLst>
          </p:cNvPr>
          <p:cNvSpPr txBox="1">
            <a:spLocks/>
          </p:cNvSpPr>
          <p:nvPr/>
        </p:nvSpPr>
        <p:spPr bwMode="auto">
          <a:xfrm>
            <a:off x="250825" y="238125"/>
            <a:ext cx="83534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80000"/>
              </a:lnSpc>
              <a:spcBef>
                <a:spcPct val="0"/>
              </a:spcBef>
              <a:buFontTx/>
              <a:buNone/>
            </a:pPr>
            <a:r>
              <a:rPr lang="pt-BR" altLang="pt-BR" sz="2500" i="1">
                <a:solidFill>
                  <a:srgbClr val="DE0000"/>
                </a:solidFill>
                <a:latin typeface="Arial" panose="020B0604020202020204" pitchFamily="34" charset="0"/>
              </a:rPr>
              <a:t> </a:t>
            </a:r>
            <a:r>
              <a:rPr lang="pt-BR" altLang="pt-BR" sz="2500" b="1" i="1">
                <a:solidFill>
                  <a:srgbClr val="DE0000"/>
                </a:solidFill>
                <a:latin typeface="Arial" panose="020B0604020202020204" pitchFamily="34" charset="0"/>
              </a:rPr>
              <a:t>DESENVOLVIMENTO HISTÓRICO </a:t>
            </a:r>
            <a:r>
              <a:rPr lang="pt-BR" altLang="pt-BR" sz="2500" i="1">
                <a:solidFill>
                  <a:srgbClr val="DE0000"/>
                </a:solidFill>
                <a:latin typeface="Arial" panose="020B0604020202020204" pitchFamily="34" charset="0"/>
              </a:rPr>
              <a:t>-Títulos de Crédito </a:t>
            </a:r>
            <a:br>
              <a:rPr lang="pt-BR" altLang="pt-BR" sz="2300" i="1">
                <a:solidFill>
                  <a:srgbClr val="C00000"/>
                </a:solidFill>
                <a:latin typeface="Gill Sans MT" panose="020B0502020104020203" pitchFamily="34" charset="77"/>
              </a:rPr>
            </a:br>
            <a:endParaRPr lang="en-US" altLang="pt-BR" sz="1500">
              <a:solidFill>
                <a:srgbClr val="C00000"/>
              </a:solidFill>
              <a:latin typeface="Century" panose="02040604050505020304" pitchFamily="18" charset="0"/>
            </a:endParaRPr>
          </a:p>
        </p:txBody>
      </p:sp>
      <p:pic>
        <p:nvPicPr>
          <p:cNvPr id="27652" name="Picture 2">
            <a:extLst>
              <a:ext uri="{FF2B5EF4-FFF2-40B4-BE49-F238E27FC236}">
                <a16:creationId xmlns:a16="http://schemas.microsoft.com/office/drawing/2014/main" id="{B29F4C01-FC5D-4746-82EE-A1BE74FF2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781175"/>
            <a:ext cx="8459788"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7C2C12B8-5693-9B4A-9779-4FD2F4565EC7}"/>
              </a:ext>
            </a:extLst>
          </p:cNvPr>
          <p:cNvPicPr>
            <a:picLocks noChangeAspect="1" noChangeArrowheads="1"/>
          </p:cNvPicPr>
          <p:nvPr/>
        </p:nvPicPr>
        <p:blipFill>
          <a:blip r:embed="rId3">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ítulo 2">
            <a:extLst>
              <a:ext uri="{FF2B5EF4-FFF2-40B4-BE49-F238E27FC236}">
                <a16:creationId xmlns:a16="http://schemas.microsoft.com/office/drawing/2014/main" id="{75C6D1C4-5833-4CB7-8202-8A38CD067AC0}"/>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67367BA1-D312-4186-8FCE-3C6872F7FFB3}"/>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28675" name="Retângulo 7">
            <a:extLst>
              <a:ext uri="{FF2B5EF4-FFF2-40B4-BE49-F238E27FC236}">
                <a16:creationId xmlns:a16="http://schemas.microsoft.com/office/drawing/2014/main" id="{A9FA116F-16C6-E44E-8DD3-9D1B59F6F342}"/>
              </a:ext>
            </a:extLst>
          </p:cNvPr>
          <p:cNvSpPr>
            <a:spLocks noChangeArrowheads="1"/>
          </p:cNvSpPr>
          <p:nvPr/>
        </p:nvSpPr>
        <p:spPr bwMode="auto">
          <a:xfrm>
            <a:off x="250825" y="1089025"/>
            <a:ext cx="8424863"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3500" b="1"/>
              <a:t>CESARE VIVANTE: </a:t>
            </a:r>
          </a:p>
          <a:p>
            <a:pPr eaLnBrk="1" hangingPunct="1">
              <a:spcBef>
                <a:spcPct val="0"/>
              </a:spcBef>
              <a:buClr>
                <a:srgbClr val="CC0000"/>
              </a:buClr>
              <a:buFont typeface="Wingdings" pitchFamily="2" charset="2"/>
              <a:buChar char="ü"/>
            </a:pPr>
            <a:endParaRPr lang="pt-BR" altLang="pt-BR" sz="1000" b="1"/>
          </a:p>
          <a:p>
            <a:pPr algn="just" eaLnBrk="1" hangingPunct="1">
              <a:spcBef>
                <a:spcPct val="0"/>
              </a:spcBef>
              <a:buClr>
                <a:srgbClr val="CC0000"/>
              </a:buClr>
              <a:buFontTx/>
              <a:buNone/>
            </a:pPr>
            <a:r>
              <a:rPr lang="it-IT" altLang="pt-BR" sz="3000" i="1"/>
              <a:t>	</a:t>
            </a:r>
            <a:r>
              <a:rPr lang="it-IT" altLang="en-US" sz="3000" i="1"/>
              <a:t>“</a:t>
            </a:r>
            <a:r>
              <a:rPr lang="it-IT" altLang="pt-BR" sz="3000" i="1"/>
              <a:t>Il titolo di credito è un documento necessário per esercitare il diritto letterale ed autônomo che vi è menzionato</a:t>
            </a:r>
            <a:r>
              <a:rPr lang="it-IT" altLang="en-US" sz="3000" i="1"/>
              <a:t>”</a:t>
            </a:r>
            <a:r>
              <a:rPr lang="it-IT" altLang="pt-BR" sz="3000" i="1"/>
              <a:t>.</a:t>
            </a:r>
          </a:p>
          <a:p>
            <a:pPr algn="ctr" eaLnBrk="1" hangingPunct="1">
              <a:spcBef>
                <a:spcPct val="0"/>
              </a:spcBef>
              <a:buClr>
                <a:srgbClr val="CC0000"/>
              </a:buClr>
              <a:buFontTx/>
              <a:buNone/>
            </a:pPr>
            <a:endParaRPr lang="pt-BR" altLang="pt-BR" sz="3000" b="1"/>
          </a:p>
          <a:p>
            <a:pPr eaLnBrk="1" hangingPunct="1">
              <a:spcBef>
                <a:spcPct val="0"/>
              </a:spcBef>
              <a:buClr>
                <a:srgbClr val="CC0000"/>
              </a:buClr>
              <a:buFont typeface="Wingdings" pitchFamily="2" charset="2"/>
              <a:buChar char="ü"/>
            </a:pPr>
            <a:r>
              <a:rPr lang="pt-BR" altLang="pt-BR" sz="3500" b="1"/>
              <a:t>Código Civil/2002:</a:t>
            </a:r>
          </a:p>
          <a:p>
            <a:pPr eaLnBrk="1" hangingPunct="1">
              <a:spcBef>
                <a:spcPct val="0"/>
              </a:spcBef>
              <a:buClr>
                <a:srgbClr val="CC0000"/>
              </a:buClr>
              <a:buFont typeface="Wingdings" pitchFamily="2" charset="2"/>
              <a:buChar char="ü"/>
            </a:pPr>
            <a:endParaRPr lang="pt-BR" altLang="pt-BR" sz="1000" b="1"/>
          </a:p>
          <a:p>
            <a:pPr algn="just" eaLnBrk="1" hangingPunct="1">
              <a:spcBef>
                <a:spcPct val="0"/>
              </a:spcBef>
              <a:buClr>
                <a:srgbClr val="CC0000"/>
              </a:buClr>
              <a:buFontTx/>
              <a:buNone/>
            </a:pPr>
            <a:r>
              <a:rPr lang="it-IT" altLang="pt-BR" sz="3000" i="1"/>
              <a:t>	</a:t>
            </a:r>
            <a:r>
              <a:rPr lang="it-IT" altLang="en-US" sz="3000" b="1" i="1"/>
              <a:t>“</a:t>
            </a:r>
            <a:r>
              <a:rPr lang="it-IT" altLang="pt-BR" sz="3000" b="1" i="1"/>
              <a:t>A</a:t>
            </a:r>
            <a:r>
              <a:rPr lang="pt-BR" altLang="pt-BR" sz="3000" b="1" i="1"/>
              <a:t>rt. 887 - </a:t>
            </a:r>
            <a:r>
              <a:rPr lang="pt-BR" altLang="pt-BR" sz="3000" i="1"/>
              <a:t>O título de crédito, documento necessário ao exercício do direito literal e autônomo nele contido, somente produz efeito quando preencha os requisitos da lei.</a:t>
            </a:r>
            <a:r>
              <a:rPr lang="ja-JP" altLang="pt-BR" sz="3000" i="1"/>
              <a:t>”</a:t>
            </a:r>
            <a:endParaRPr lang="pt-BR" altLang="pt-BR" sz="3500" b="1"/>
          </a:p>
        </p:txBody>
      </p:sp>
      <p:pic>
        <p:nvPicPr>
          <p:cNvPr id="28676" name="Picture 2">
            <a:extLst>
              <a:ext uri="{FF2B5EF4-FFF2-40B4-BE49-F238E27FC236}">
                <a16:creationId xmlns:a16="http://schemas.microsoft.com/office/drawing/2014/main" id="{5256D234-DA13-AA4E-A688-A89A379ED53A}"/>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9430F363-2E7F-481D-A5D2-61FE0900A965}"/>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28678" name="Title 9">
            <a:extLst>
              <a:ext uri="{FF2B5EF4-FFF2-40B4-BE49-F238E27FC236}">
                <a16:creationId xmlns:a16="http://schemas.microsoft.com/office/drawing/2014/main" id="{52359267-2816-5541-9DAB-C49D474BB6A6}"/>
              </a:ext>
            </a:extLst>
          </p:cNvPr>
          <p:cNvSpPr txBox="1">
            <a:spLocks/>
          </p:cNvSpPr>
          <p:nvPr/>
        </p:nvSpPr>
        <p:spPr bwMode="auto">
          <a:xfrm>
            <a:off x="492125" y="127000"/>
            <a:ext cx="84248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u="sng">
                <a:solidFill>
                  <a:srgbClr val="DE0000"/>
                </a:solidFill>
                <a:latin typeface="Gill Sans MT" panose="020B0502020104020203" pitchFamily="34" charset="77"/>
              </a:rPr>
              <a:t>CONCEITO</a:t>
            </a:r>
            <a:r>
              <a:rPr lang="pt-BR" altLang="pt-BR" i="1">
                <a:solidFill>
                  <a:srgbClr val="DE0000"/>
                </a:solidFill>
                <a:latin typeface="Gill Sans MT" panose="020B0502020104020203" pitchFamily="34" charset="77"/>
              </a:rPr>
              <a:t> -Títulos de Crédito </a:t>
            </a:r>
            <a:r>
              <a:rPr lang="pt-BR" altLang="pt-BR" b="1" i="1">
                <a:solidFill>
                  <a:srgbClr val="DE0000"/>
                </a:solidFill>
                <a:latin typeface="Gill Sans MT" panose="020B0502020104020203" pitchFamily="34" charset="77"/>
              </a:rPr>
              <a:t> </a:t>
            </a:r>
            <a:r>
              <a:rPr lang="pt-BR" altLang="pt-BR" b="1" i="1" u="sng">
                <a:solidFill>
                  <a:srgbClr val="DE0000"/>
                </a:solidFill>
                <a:latin typeface="Gill Sans MT" panose="020B0502020104020203" pitchFamily="34" charset="77"/>
              </a:rPr>
              <a:t> </a:t>
            </a:r>
            <a:endParaRPr lang="en-US" altLang="pt-BR" u="sng">
              <a:solidFill>
                <a:srgbClr val="DE0000"/>
              </a:solidFill>
              <a:latin typeface="Century" panose="020406040505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9A74C35D-B249-45F0-B1B9-F4CEA2CAD208}"/>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29699" name="Retângulo 7">
            <a:extLst>
              <a:ext uri="{FF2B5EF4-FFF2-40B4-BE49-F238E27FC236}">
                <a16:creationId xmlns:a16="http://schemas.microsoft.com/office/drawing/2014/main" id="{D6EB76C2-3D88-D042-8FEB-84D274F8E0F1}"/>
              </a:ext>
            </a:extLst>
          </p:cNvPr>
          <p:cNvSpPr>
            <a:spLocks noChangeArrowheads="1"/>
          </p:cNvSpPr>
          <p:nvPr/>
        </p:nvSpPr>
        <p:spPr bwMode="auto">
          <a:xfrm>
            <a:off x="323850" y="1341438"/>
            <a:ext cx="842486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spcBef>
                <a:spcPct val="0"/>
              </a:spcBef>
              <a:buClr>
                <a:srgbClr val="CC0000"/>
              </a:buClr>
              <a:buFontTx/>
              <a:buNone/>
            </a:pPr>
            <a:r>
              <a:rPr lang="pt-BR" altLang="pt-BR" b="1"/>
              <a:t>1) Tipicidade (exceto Inominados)</a:t>
            </a:r>
          </a:p>
          <a:p>
            <a:pPr lvl="2" eaLnBrk="1" hangingPunct="1">
              <a:spcBef>
                <a:spcPct val="0"/>
              </a:spcBef>
              <a:buClr>
                <a:srgbClr val="CC0000"/>
              </a:buClr>
              <a:buFontTx/>
              <a:buNone/>
            </a:pPr>
            <a:r>
              <a:rPr lang="pt-BR" altLang="pt-BR" b="1"/>
              <a:t>2) Cartularidade</a:t>
            </a:r>
          </a:p>
          <a:p>
            <a:pPr lvl="2" eaLnBrk="1" hangingPunct="1">
              <a:spcBef>
                <a:spcPct val="0"/>
              </a:spcBef>
              <a:buClr>
                <a:srgbClr val="CC0000"/>
              </a:buClr>
              <a:buFontTx/>
              <a:buNone/>
            </a:pPr>
            <a:r>
              <a:rPr lang="pt-BR" altLang="pt-BR" b="1"/>
              <a:t>3) Independência</a:t>
            </a:r>
          </a:p>
          <a:p>
            <a:pPr lvl="2" eaLnBrk="1" hangingPunct="1">
              <a:spcBef>
                <a:spcPct val="0"/>
              </a:spcBef>
              <a:buClr>
                <a:srgbClr val="CC0000"/>
              </a:buClr>
              <a:buFontTx/>
              <a:buNone/>
            </a:pPr>
            <a:r>
              <a:rPr lang="pt-BR" altLang="pt-BR" b="1"/>
              <a:t>4) Literalidade</a:t>
            </a:r>
          </a:p>
          <a:p>
            <a:pPr lvl="2" eaLnBrk="1" hangingPunct="1">
              <a:spcBef>
                <a:spcPct val="0"/>
              </a:spcBef>
              <a:buClr>
                <a:srgbClr val="CC0000"/>
              </a:buClr>
              <a:buFontTx/>
              <a:buNone/>
            </a:pPr>
            <a:r>
              <a:rPr lang="pt-BR" altLang="pt-BR" b="1"/>
              <a:t>5) Autonomia das Obrigações</a:t>
            </a:r>
          </a:p>
          <a:p>
            <a:pPr lvl="2" eaLnBrk="1" hangingPunct="1">
              <a:spcBef>
                <a:spcPct val="0"/>
              </a:spcBef>
              <a:buClr>
                <a:srgbClr val="CC0000"/>
              </a:buClr>
              <a:buFontTx/>
              <a:buNone/>
            </a:pPr>
            <a:r>
              <a:rPr lang="pt-BR" altLang="pt-BR" b="1"/>
              <a:t>6) Abstração (exceto causais)</a:t>
            </a:r>
          </a:p>
          <a:p>
            <a:pPr lvl="2" eaLnBrk="1" hangingPunct="1">
              <a:spcBef>
                <a:spcPct val="0"/>
              </a:spcBef>
              <a:buClr>
                <a:srgbClr val="CC0000"/>
              </a:buClr>
              <a:buFontTx/>
              <a:buNone/>
            </a:pPr>
            <a:r>
              <a:rPr lang="pt-BR" altLang="pt-BR" b="1"/>
              <a:t>7) Formalismo</a:t>
            </a:r>
          </a:p>
          <a:p>
            <a:pPr lvl="2" eaLnBrk="1" hangingPunct="1">
              <a:spcBef>
                <a:spcPct val="0"/>
              </a:spcBef>
              <a:buClr>
                <a:srgbClr val="CC0000"/>
              </a:buClr>
              <a:buFontTx/>
              <a:buNone/>
            </a:pPr>
            <a:r>
              <a:rPr lang="pt-BR" altLang="pt-BR" b="1"/>
              <a:t>8) Negociabilidade/Circulação</a:t>
            </a:r>
          </a:p>
          <a:p>
            <a:pPr lvl="2" eaLnBrk="1" hangingPunct="1">
              <a:spcBef>
                <a:spcPct val="0"/>
              </a:spcBef>
              <a:buClr>
                <a:srgbClr val="CC0000"/>
              </a:buClr>
              <a:buFontTx/>
              <a:buNone/>
            </a:pPr>
            <a:r>
              <a:rPr lang="pt-BR" altLang="pt-BR" b="1"/>
              <a:t>9) Executividade </a:t>
            </a:r>
          </a:p>
          <a:p>
            <a:pPr lvl="2" eaLnBrk="1" hangingPunct="1">
              <a:spcBef>
                <a:spcPct val="0"/>
              </a:spcBef>
              <a:buClr>
                <a:srgbClr val="CC0000"/>
              </a:buClr>
              <a:buFontTx/>
              <a:buNone/>
            </a:pPr>
            <a:r>
              <a:rPr lang="pt-BR" altLang="pt-BR" b="1"/>
              <a:t>10) Obrigação Líquida e Certa</a:t>
            </a:r>
          </a:p>
          <a:p>
            <a:pPr lvl="2" eaLnBrk="1" hangingPunct="1">
              <a:spcBef>
                <a:spcPct val="0"/>
              </a:spcBef>
              <a:buClr>
                <a:srgbClr val="CC0000"/>
              </a:buClr>
              <a:buFontTx/>
              <a:buNone/>
            </a:pPr>
            <a:r>
              <a:rPr lang="pt-BR" altLang="pt-BR" b="1"/>
              <a:t>11) Obrigação Quesível (quérable)</a:t>
            </a:r>
          </a:p>
          <a:p>
            <a:pPr lvl="2" eaLnBrk="1" hangingPunct="1">
              <a:spcBef>
                <a:spcPct val="0"/>
              </a:spcBef>
              <a:buClr>
                <a:srgbClr val="CC0000"/>
              </a:buClr>
              <a:buFontTx/>
              <a:buNone/>
            </a:pPr>
            <a:r>
              <a:rPr lang="pt-BR" altLang="pt-BR" b="1"/>
              <a:t>12) Natureza </a:t>
            </a:r>
            <a:r>
              <a:rPr lang="pt-BR" altLang="pt-BR" b="1" i="1"/>
              <a:t>Pro Solvendo</a:t>
            </a:r>
          </a:p>
          <a:p>
            <a:pPr lvl="2" eaLnBrk="1" hangingPunct="1">
              <a:spcBef>
                <a:spcPct val="0"/>
              </a:spcBef>
              <a:buClr>
                <a:srgbClr val="CC0000"/>
              </a:buClr>
              <a:buFontTx/>
              <a:buNone/>
            </a:pPr>
            <a:endParaRPr lang="pt-BR" altLang="pt-BR" b="1"/>
          </a:p>
        </p:txBody>
      </p:sp>
      <p:pic>
        <p:nvPicPr>
          <p:cNvPr id="29700" name="Picture 2">
            <a:extLst>
              <a:ext uri="{FF2B5EF4-FFF2-40B4-BE49-F238E27FC236}">
                <a16:creationId xmlns:a16="http://schemas.microsoft.com/office/drawing/2014/main" id="{3A510157-8459-5E4B-BAE2-425FD07A61C2}"/>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3E97F081-8F1A-46EB-AD77-86E243B3935E}"/>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29702" name="Title 9">
            <a:extLst>
              <a:ext uri="{FF2B5EF4-FFF2-40B4-BE49-F238E27FC236}">
                <a16:creationId xmlns:a16="http://schemas.microsoft.com/office/drawing/2014/main" id="{EBF8A265-A150-9249-81CA-CD59A6330207}"/>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 </a:t>
            </a:r>
            <a:r>
              <a:rPr lang="pt-BR" altLang="pt-BR" sz="3300" b="1" i="1" u="sng">
                <a:solidFill>
                  <a:srgbClr val="DE0000"/>
                </a:solidFill>
                <a:latin typeface="Gill Sans MT" panose="020B0502020104020203" pitchFamily="34" charset="77"/>
              </a:rPr>
              <a:t>CARACTERÍSTICAS</a:t>
            </a:r>
            <a:r>
              <a:rPr lang="pt-BR" altLang="pt-BR" b="1" i="1">
                <a:solidFill>
                  <a:srgbClr val="DE0000"/>
                </a:solidFill>
                <a:latin typeface="Gill Sans MT" panose="020B0502020104020203" pitchFamily="34" charset="77"/>
              </a:rPr>
              <a:t> -</a:t>
            </a:r>
            <a:r>
              <a:rPr lang="pt-BR" altLang="pt-BR"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9C3A0409-A07B-4354-80C0-BF5EE595B9AA}"/>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0723" name="Retângulo 7">
            <a:extLst>
              <a:ext uri="{FF2B5EF4-FFF2-40B4-BE49-F238E27FC236}">
                <a16:creationId xmlns:a16="http://schemas.microsoft.com/office/drawing/2014/main" id="{61DF7471-EEBA-784A-A59F-C74BD6A80DDB}"/>
              </a:ext>
            </a:extLst>
          </p:cNvPr>
          <p:cNvSpPr>
            <a:spLocks noChangeArrowheads="1"/>
          </p:cNvSpPr>
          <p:nvPr/>
        </p:nvSpPr>
        <p:spPr bwMode="auto">
          <a:xfrm>
            <a:off x="179388" y="981075"/>
            <a:ext cx="8640762"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2400" b="1"/>
              <a:t>Regime Duplo</a:t>
            </a:r>
            <a:r>
              <a:rPr lang="pt-BR" altLang="pt-BR" sz="2400"/>
              <a:t>: Títulos Atípicos regidos pelo CC; demais pelas Leis Especiais (aplicação subsidiária CC – artigo 903.) LD (lei de duplicatas) prevê aplicação subsidiária da Lei Saraiva.</a:t>
            </a:r>
          </a:p>
          <a:p>
            <a:pPr lvl="2" eaLnBrk="1" hangingPunct="1">
              <a:spcBef>
                <a:spcPct val="0"/>
              </a:spcBef>
              <a:buClr>
                <a:srgbClr val="CC0000"/>
              </a:buClr>
              <a:buFontTx/>
              <a:buNone/>
            </a:pPr>
            <a:endParaRPr lang="pt-BR" altLang="pt-BR" b="1"/>
          </a:p>
          <a:p>
            <a:pPr eaLnBrk="1" hangingPunct="1">
              <a:spcBef>
                <a:spcPct val="0"/>
              </a:spcBef>
              <a:buClr>
                <a:srgbClr val="CC0000"/>
              </a:buClr>
              <a:buFont typeface="Wingdings" pitchFamily="2" charset="2"/>
              <a:buChar char="ü"/>
            </a:pPr>
            <a:r>
              <a:rPr lang="pt-BR" altLang="pt-BR" sz="2400" b="1"/>
              <a:t>Miguel Reale: </a:t>
            </a:r>
            <a:r>
              <a:rPr lang="pt-BR" altLang="pt-BR" sz="2400"/>
              <a:t>Títulos Atípicos valorizam poder negocial. </a:t>
            </a:r>
          </a:p>
          <a:p>
            <a:pPr eaLnBrk="1" hangingPunct="1">
              <a:spcBef>
                <a:spcPct val="0"/>
              </a:spcBef>
              <a:buClr>
                <a:srgbClr val="CC0000"/>
              </a:buClr>
              <a:buFontTx/>
              <a:buNone/>
            </a:pPr>
            <a:r>
              <a:rPr lang="pt-BR" altLang="pt-BR" sz="2400"/>
              <a:t>		</a:t>
            </a:r>
            <a:r>
              <a:rPr lang="pt-BR" altLang="pt-BR" sz="2400" u="sng"/>
              <a:t>Exemplo</a:t>
            </a:r>
            <a:r>
              <a:rPr lang="pt-BR" altLang="pt-BR" sz="2400" b="1"/>
              <a:t>: </a:t>
            </a:r>
            <a:r>
              <a:rPr lang="pt-BR" altLang="pt-BR" sz="2400"/>
              <a:t>Possível TC atípico: </a:t>
            </a:r>
            <a:r>
              <a:rPr lang="pt-BR" altLang="pt-BR" sz="2400" u="sng"/>
              <a:t>obrigação de fazer</a:t>
            </a:r>
            <a:r>
              <a:rPr lang="pt-BR" altLang="pt-BR" sz="2400"/>
              <a:t>.</a:t>
            </a:r>
          </a:p>
          <a:p>
            <a:pPr lvl="2" eaLnBrk="1" hangingPunct="1">
              <a:spcBef>
                <a:spcPct val="0"/>
              </a:spcBef>
              <a:buClr>
                <a:srgbClr val="CC0000"/>
              </a:buClr>
              <a:buFont typeface="Wingdings" pitchFamily="2" charset="2"/>
              <a:buChar char="ü"/>
            </a:pPr>
            <a:endParaRPr lang="pt-BR" altLang="pt-BR" b="1"/>
          </a:p>
          <a:p>
            <a:pPr eaLnBrk="1" hangingPunct="1">
              <a:spcBef>
                <a:spcPct val="0"/>
              </a:spcBef>
              <a:buClr>
                <a:srgbClr val="CC0000"/>
              </a:buClr>
              <a:buFont typeface="Wingdings" pitchFamily="2" charset="2"/>
              <a:buChar char="ü"/>
            </a:pPr>
            <a:r>
              <a:rPr lang="pt-BR" altLang="pt-BR" sz="2400" b="1"/>
              <a:t>Algumas Leis Especiais</a:t>
            </a:r>
            <a:r>
              <a:rPr lang="pt-BR" altLang="pt-BR" sz="2400"/>
              <a:t>:</a:t>
            </a:r>
          </a:p>
          <a:p>
            <a:pPr lvl="2" eaLnBrk="1" hangingPunct="1">
              <a:spcBef>
                <a:spcPct val="0"/>
              </a:spcBef>
              <a:buClr>
                <a:srgbClr val="CC0000"/>
              </a:buClr>
              <a:buFontTx/>
              <a:buNone/>
            </a:pPr>
            <a:endParaRPr lang="pt-BR" altLang="pt-BR" sz="1200"/>
          </a:p>
          <a:p>
            <a:pPr eaLnBrk="1" hangingPunct="1">
              <a:spcBef>
                <a:spcPct val="0"/>
              </a:spcBef>
              <a:buClr>
                <a:srgbClr val="CC0000"/>
              </a:buClr>
              <a:buFontTx/>
              <a:buNone/>
            </a:pPr>
            <a:r>
              <a:rPr lang="pt-BR" altLang="pt-BR" sz="1900" b="1">
                <a:latin typeface="Arial" panose="020B0604020202020204" pitchFamily="34" charset="0"/>
              </a:rPr>
              <a:t>- Conhecimento de Depósito</a:t>
            </a:r>
            <a:r>
              <a:rPr lang="pt-BR" altLang="pt-BR" sz="1900">
                <a:latin typeface="Arial" panose="020B0604020202020204" pitchFamily="34" charset="0"/>
              </a:rPr>
              <a:t> (Dec. 1102, de 1903 – Carvalho de Mendonça);</a:t>
            </a:r>
          </a:p>
          <a:p>
            <a:pPr eaLnBrk="1" hangingPunct="1">
              <a:spcBef>
                <a:spcPct val="0"/>
              </a:spcBef>
              <a:buClr>
                <a:srgbClr val="CC0000"/>
              </a:buClr>
              <a:buFontTx/>
              <a:buNone/>
            </a:pPr>
            <a:r>
              <a:rPr lang="pt-BR" altLang="pt-BR" sz="1900" b="1">
                <a:latin typeface="Arial" panose="020B0604020202020204" pitchFamily="34" charset="0"/>
              </a:rPr>
              <a:t>- Letra de Câmbio e Nota Promissória</a:t>
            </a:r>
            <a:r>
              <a:rPr lang="pt-BR" altLang="pt-BR" sz="1900">
                <a:latin typeface="Arial" panose="020B0604020202020204" pitchFamily="34" charset="0"/>
              </a:rPr>
              <a:t> (Dec. 2044/1908 – Lei Saraiva) e Leis Uniformes de Genebra (LUG), de 1930 (prom. Pelo Decreto 57.663/64);</a:t>
            </a:r>
          </a:p>
          <a:p>
            <a:pPr eaLnBrk="1" hangingPunct="1">
              <a:spcBef>
                <a:spcPct val="0"/>
              </a:spcBef>
              <a:buClr>
                <a:srgbClr val="CC0000"/>
              </a:buClr>
              <a:buFontTx/>
              <a:buNone/>
            </a:pPr>
            <a:r>
              <a:rPr lang="pt-BR" altLang="pt-BR" sz="1900" b="1">
                <a:latin typeface="Arial" panose="020B0604020202020204" pitchFamily="34" charset="0"/>
              </a:rPr>
              <a:t>- Duplicata Mercantil e de Serviços</a:t>
            </a:r>
            <a:r>
              <a:rPr lang="pt-BR" altLang="pt-BR" sz="1900">
                <a:latin typeface="Arial" panose="020B0604020202020204" pitchFamily="34" charset="0"/>
              </a:rPr>
              <a:t> (LD - Lei 5474/68);</a:t>
            </a:r>
          </a:p>
          <a:p>
            <a:pPr eaLnBrk="1" hangingPunct="1">
              <a:spcBef>
                <a:spcPct val="0"/>
              </a:spcBef>
              <a:buClr>
                <a:srgbClr val="CC0000"/>
              </a:buClr>
              <a:buFontTx/>
              <a:buNone/>
            </a:pPr>
            <a:r>
              <a:rPr lang="pt-BR" altLang="pt-BR" sz="1900" b="1">
                <a:latin typeface="Arial" panose="020B0604020202020204" pitchFamily="34" charset="0"/>
              </a:rPr>
              <a:t>- Cheque</a:t>
            </a:r>
            <a:r>
              <a:rPr lang="pt-BR" altLang="pt-BR" sz="1900">
                <a:latin typeface="Arial" panose="020B0604020202020204" pitchFamily="34" charset="0"/>
              </a:rPr>
              <a:t> (LC – Lei 7357/85);</a:t>
            </a:r>
          </a:p>
          <a:p>
            <a:pPr eaLnBrk="1" hangingPunct="1">
              <a:spcBef>
                <a:spcPct val="0"/>
              </a:spcBef>
              <a:buClr>
                <a:srgbClr val="CC0000"/>
              </a:buClr>
              <a:buFontTx/>
              <a:buNone/>
            </a:pPr>
            <a:r>
              <a:rPr lang="pt-BR" altLang="pt-BR" sz="1900" b="1">
                <a:latin typeface="Arial" panose="020B0604020202020204" pitchFamily="34" charset="0"/>
              </a:rPr>
              <a:t>- Cédula de Crédito Bancário </a:t>
            </a:r>
            <a:r>
              <a:rPr lang="pt-BR" altLang="pt-BR" sz="1900">
                <a:latin typeface="Arial" panose="020B0604020202020204" pitchFamily="34" charset="0"/>
              </a:rPr>
              <a:t>(CCB) – (Lei 10.931/2004);</a:t>
            </a:r>
            <a:endParaRPr lang="pt-BR" altLang="pt-BR" sz="1900" b="1"/>
          </a:p>
        </p:txBody>
      </p:sp>
      <p:pic>
        <p:nvPicPr>
          <p:cNvPr id="30724" name="Picture 2">
            <a:extLst>
              <a:ext uri="{FF2B5EF4-FFF2-40B4-BE49-F238E27FC236}">
                <a16:creationId xmlns:a16="http://schemas.microsoft.com/office/drawing/2014/main" id="{356D7CD0-A632-F642-9A73-AEFD071261B6}"/>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6BBF4D74-031D-4C62-9942-04C51B2B75D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0726" name="Title 9">
            <a:extLst>
              <a:ext uri="{FF2B5EF4-FFF2-40B4-BE49-F238E27FC236}">
                <a16:creationId xmlns:a16="http://schemas.microsoft.com/office/drawing/2014/main" id="{8FAD91BB-AC71-B94C-A1FB-D95B1288F345}"/>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Tipicidade </a:t>
            </a:r>
            <a:endParaRPr lang="en-US" altLang="pt-BR">
              <a:solidFill>
                <a:srgbClr val="DE0000"/>
              </a:solidFill>
              <a:latin typeface="Century" panose="020406040505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A10885DA-676F-4BC1-904F-A38D96A9A5C5}"/>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1747" name="Retângulo 7">
            <a:extLst>
              <a:ext uri="{FF2B5EF4-FFF2-40B4-BE49-F238E27FC236}">
                <a16:creationId xmlns:a16="http://schemas.microsoft.com/office/drawing/2014/main" id="{9F0CE039-8149-EC49-B09D-AC3B3347F64F}"/>
              </a:ext>
            </a:extLst>
          </p:cNvPr>
          <p:cNvSpPr>
            <a:spLocks noChangeArrowheads="1"/>
          </p:cNvSpPr>
          <p:nvPr/>
        </p:nvSpPr>
        <p:spPr bwMode="auto">
          <a:xfrm>
            <a:off x="323850" y="981075"/>
            <a:ext cx="85693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2400" b="1" dirty="0"/>
              <a:t>Ideia Tradicional de Incorporação, uma metáfora imperfeita. Título como coisa móvel, que materializa o Direito Incorpóreo.</a:t>
            </a:r>
            <a:endParaRPr lang="pt-BR" altLang="pt-BR" sz="1600" b="1" dirty="0"/>
          </a:p>
          <a:p>
            <a:pPr eaLnBrk="1" hangingPunct="1">
              <a:spcBef>
                <a:spcPct val="0"/>
              </a:spcBef>
              <a:buClr>
                <a:srgbClr val="CC0000"/>
              </a:buClr>
              <a:buFont typeface="Wingdings" pitchFamily="2" charset="2"/>
              <a:buChar char="ü"/>
            </a:pPr>
            <a:r>
              <a:rPr lang="pt-BR" altLang="pt-BR" sz="2400" b="1" dirty="0"/>
              <a:t>Impacto da Tecnologia: </a:t>
            </a:r>
            <a:r>
              <a:rPr lang="pt-BR" altLang="pt-BR" sz="2400" dirty="0"/>
              <a:t>Títulos Eletrônicos e Escriturais.  </a:t>
            </a:r>
            <a:r>
              <a:rPr lang="pt-BR" altLang="en-US" sz="2400" i="1" dirty="0"/>
              <a:t>“</a:t>
            </a:r>
            <a:r>
              <a:rPr lang="pt-BR" altLang="pt-BR" sz="2400" i="1" dirty="0"/>
              <a:t>Declaração de Vontade sobre Bytes, não sobre Átomos</a:t>
            </a:r>
            <a:r>
              <a:rPr lang="pt-BR" altLang="en-US" sz="2400" i="1" dirty="0"/>
              <a:t>”</a:t>
            </a:r>
            <a:r>
              <a:rPr lang="pt-BR" altLang="pt-BR" sz="2400" i="1" dirty="0"/>
              <a:t> </a:t>
            </a:r>
            <a:r>
              <a:rPr lang="pt-BR" altLang="pt-BR" sz="2400" dirty="0"/>
              <a:t>(Ricardo Lorenzetti)</a:t>
            </a:r>
          </a:p>
          <a:p>
            <a:pPr lvl="2" eaLnBrk="1" hangingPunct="1">
              <a:spcBef>
                <a:spcPct val="0"/>
              </a:spcBef>
              <a:buClr>
                <a:srgbClr val="CC0000"/>
              </a:buClr>
              <a:buFontTx/>
              <a:buNone/>
            </a:pPr>
            <a:endParaRPr lang="pt-BR" altLang="pt-BR" sz="1800" dirty="0"/>
          </a:p>
          <a:p>
            <a:pPr eaLnBrk="1" hangingPunct="1">
              <a:spcBef>
                <a:spcPct val="0"/>
              </a:spcBef>
              <a:buClr>
                <a:srgbClr val="CC0000"/>
              </a:buClr>
              <a:buFontTx/>
              <a:buNone/>
            </a:pPr>
            <a:endParaRPr lang="pt-BR" altLang="pt-BR" sz="1800" dirty="0"/>
          </a:p>
          <a:p>
            <a:pPr eaLnBrk="1" hangingPunct="1">
              <a:spcBef>
                <a:spcPct val="0"/>
              </a:spcBef>
              <a:buClr>
                <a:srgbClr val="CC0000"/>
              </a:buClr>
              <a:buFontTx/>
              <a:buNone/>
            </a:pPr>
            <a:r>
              <a:rPr lang="pt-BR" altLang="pt-BR" sz="1800" dirty="0"/>
              <a:t>-Artigo 889, par. 3, CC permite emissão de TC a partir de caracteres criados em computador e que constem da escrituração do emitente</a:t>
            </a:r>
          </a:p>
          <a:p>
            <a:pPr eaLnBrk="1" hangingPunct="1">
              <a:spcBef>
                <a:spcPct val="0"/>
              </a:spcBef>
              <a:buClr>
                <a:srgbClr val="CC0000"/>
              </a:buClr>
              <a:buFontTx/>
              <a:buChar char="-"/>
            </a:pPr>
            <a:r>
              <a:rPr lang="pt-BR" altLang="pt-BR" sz="1800" dirty="0"/>
              <a:t>Processo Eletrônico</a:t>
            </a:r>
          </a:p>
          <a:p>
            <a:pPr eaLnBrk="1" hangingPunct="1">
              <a:spcBef>
                <a:spcPct val="0"/>
              </a:spcBef>
              <a:buClr>
                <a:srgbClr val="CC0000"/>
              </a:buClr>
              <a:buFontTx/>
              <a:buChar char="-"/>
            </a:pPr>
            <a:endParaRPr lang="pt-BR" altLang="pt-BR" sz="1800" b="1" dirty="0"/>
          </a:p>
          <a:p>
            <a:pPr eaLnBrk="1" hangingPunct="1">
              <a:spcBef>
                <a:spcPct val="0"/>
              </a:spcBef>
              <a:buClr>
                <a:srgbClr val="CC0000"/>
              </a:buClr>
              <a:buFont typeface="Wingdings" pitchFamily="2" charset="2"/>
              <a:buChar char="ü"/>
            </a:pPr>
            <a:r>
              <a:rPr lang="pt-BR" altLang="pt-BR" sz="1800" b="1" dirty="0"/>
              <a:t>Ação de Anulação e Substituição de Título Extraviado ou Destruído. </a:t>
            </a:r>
            <a:r>
              <a:rPr lang="pt-BR" altLang="pt-BR" sz="1800" dirty="0"/>
              <a:t>Tanto no caso do título à ordem, como no ao portador, é possível obter sentença judicial que o substitua, mas enquanto não sobrevier, o direito incorpóreo de crédito fica </a:t>
            </a:r>
            <a:r>
              <a:rPr lang="pt-BR" altLang="pt-BR" sz="1800" dirty="0" err="1"/>
              <a:t>suspenso,e</a:t>
            </a:r>
            <a:r>
              <a:rPr lang="pt-BR" altLang="pt-BR" sz="1800" dirty="0"/>
              <a:t> não pode ser exercido.</a:t>
            </a:r>
          </a:p>
        </p:txBody>
      </p:sp>
      <p:pic>
        <p:nvPicPr>
          <p:cNvPr id="31748" name="Picture 2">
            <a:extLst>
              <a:ext uri="{FF2B5EF4-FFF2-40B4-BE49-F238E27FC236}">
                <a16:creationId xmlns:a16="http://schemas.microsoft.com/office/drawing/2014/main" id="{91DE3EAC-7EF2-3A45-BF95-4396711372CC}"/>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EE87665A-7301-4A61-AA69-45787C388BF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1750" name="Title 9">
            <a:extLst>
              <a:ext uri="{FF2B5EF4-FFF2-40B4-BE49-F238E27FC236}">
                <a16:creationId xmlns:a16="http://schemas.microsoft.com/office/drawing/2014/main" id="{2FAF5A76-0B6F-D449-B80B-AE1AF4FB74CB}"/>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Cartularidade </a:t>
            </a:r>
            <a:endParaRPr lang="en-US" altLang="pt-BR">
              <a:solidFill>
                <a:srgbClr val="DE0000"/>
              </a:solidFill>
              <a:latin typeface="Century" panose="020406040505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ABDDD-14CB-6D43-8CCD-7EB53E9F6B8C}"/>
              </a:ext>
            </a:extLst>
          </p:cNvPr>
          <p:cNvSpPr>
            <a:spLocks noGrp="1"/>
          </p:cNvSpPr>
          <p:nvPr>
            <p:ph type="title"/>
          </p:nvPr>
        </p:nvSpPr>
        <p:spPr/>
        <p:txBody>
          <a:bodyPr/>
          <a:lstStyle/>
          <a:p>
            <a:r>
              <a:rPr lang="pt-BR" dirty="0"/>
              <a:t>Lei 13 775, de 2018, sobre duplicatas escriturais ou eletrônica</a:t>
            </a:r>
          </a:p>
        </p:txBody>
      </p:sp>
      <p:sp>
        <p:nvSpPr>
          <p:cNvPr id="3" name="Espaço Reservado para Conteúdo 2">
            <a:extLst>
              <a:ext uri="{FF2B5EF4-FFF2-40B4-BE49-F238E27FC236}">
                <a16:creationId xmlns:a16="http://schemas.microsoft.com/office/drawing/2014/main" id="{0CBB24AD-AB99-7346-8F98-64549378084D}"/>
              </a:ext>
            </a:extLst>
          </p:cNvPr>
          <p:cNvSpPr>
            <a:spLocks noGrp="1"/>
          </p:cNvSpPr>
          <p:nvPr>
            <p:ph idx="1"/>
          </p:nvPr>
        </p:nvSpPr>
        <p:spPr/>
        <p:txBody>
          <a:bodyPr/>
          <a:lstStyle/>
          <a:p>
            <a:pPr marL="0" indent="0" algn="just">
              <a:buNone/>
            </a:pPr>
            <a:r>
              <a:rPr lang="pt-BR" sz="2000" b="0" i="0" dirty="0">
                <a:solidFill>
                  <a:srgbClr val="000000"/>
                </a:solidFill>
                <a:effectLst/>
                <a:latin typeface="Arial" panose="020B0604020202020204" pitchFamily="34" charset="0"/>
              </a:rPr>
              <a:t>Art. 4º Deverá ocorrer no sistema eletrônico de que trata o art. 3º desta Lei, relativamente à duplicata emitida sob a forma escritural, a escrituração, no mínimo, dos seguintes aspectos:</a:t>
            </a:r>
            <a:endParaRPr lang="pt-BR" sz="2000" b="0" i="0" dirty="0">
              <a:solidFill>
                <a:srgbClr val="000000"/>
              </a:solidFill>
              <a:effectLst/>
              <a:latin typeface="Times" pitchFamily="2" charset="0"/>
            </a:endParaRPr>
          </a:p>
          <a:p>
            <a:pPr marL="0" indent="0" algn="just">
              <a:buNone/>
            </a:pPr>
            <a:r>
              <a:rPr lang="pt-BR" sz="2000" b="0" i="0" dirty="0" err="1">
                <a:solidFill>
                  <a:srgbClr val="000000"/>
                </a:solidFill>
                <a:effectLst/>
                <a:latin typeface="Arial" panose="020B0604020202020204" pitchFamily="34" charset="0"/>
              </a:rPr>
              <a:t>I</a:t>
            </a:r>
            <a:r>
              <a:rPr lang="pt-BR" sz="2000" b="0" i="0" dirty="0">
                <a:solidFill>
                  <a:srgbClr val="000000"/>
                </a:solidFill>
                <a:effectLst/>
                <a:latin typeface="Arial" panose="020B0604020202020204" pitchFamily="34" charset="0"/>
              </a:rPr>
              <a:t> — apresentação, aceite, devolução e formalização da prova do pagamento;</a:t>
            </a:r>
            <a:endParaRPr lang="pt-BR" sz="2000" b="0" i="0" dirty="0">
              <a:solidFill>
                <a:srgbClr val="000000"/>
              </a:solidFill>
              <a:effectLst/>
              <a:latin typeface="Times" pitchFamily="2" charset="0"/>
            </a:endParaRPr>
          </a:p>
          <a:p>
            <a:pPr marL="0" indent="0" algn="just">
              <a:buNone/>
            </a:pPr>
            <a:r>
              <a:rPr lang="pt-BR" sz="2000" b="0" i="0" dirty="0">
                <a:solidFill>
                  <a:srgbClr val="000000"/>
                </a:solidFill>
                <a:effectLst/>
                <a:latin typeface="Arial" panose="020B0604020202020204" pitchFamily="34" charset="0"/>
              </a:rPr>
              <a:t>II — controle e transferência da titularidade;</a:t>
            </a:r>
            <a:endParaRPr lang="pt-BR" sz="2000" b="0" i="0" dirty="0">
              <a:solidFill>
                <a:srgbClr val="000000"/>
              </a:solidFill>
              <a:effectLst/>
              <a:latin typeface="Times" pitchFamily="2" charset="0"/>
            </a:endParaRPr>
          </a:p>
          <a:p>
            <a:pPr marL="0" indent="0" algn="just">
              <a:buNone/>
            </a:pPr>
            <a:r>
              <a:rPr lang="pt-BR" sz="2000" b="0" i="0" dirty="0">
                <a:solidFill>
                  <a:srgbClr val="000000"/>
                </a:solidFill>
                <a:effectLst/>
                <a:latin typeface="Arial" panose="020B0604020202020204" pitchFamily="34" charset="0"/>
              </a:rPr>
              <a:t>III — prática de atos cambiais sob a forma escritural, tais como endosso e aval;</a:t>
            </a:r>
            <a:endParaRPr lang="pt-BR" sz="2000" b="0" i="0" dirty="0">
              <a:solidFill>
                <a:srgbClr val="000000"/>
              </a:solidFill>
              <a:effectLst/>
              <a:latin typeface="Times" pitchFamily="2" charset="0"/>
            </a:endParaRPr>
          </a:p>
          <a:p>
            <a:pPr marL="0" indent="0" algn="just">
              <a:buNone/>
            </a:pPr>
            <a:r>
              <a:rPr lang="pt-BR" sz="2000" b="0" i="0" dirty="0">
                <a:solidFill>
                  <a:srgbClr val="000000"/>
                </a:solidFill>
                <a:effectLst/>
                <a:latin typeface="Arial" panose="020B0604020202020204" pitchFamily="34" charset="0"/>
              </a:rPr>
              <a:t>IV — inclusão de indicações, informações ou de declarações referentes à operação com base na qual a duplicata foi emitida ou ao próprio título; e</a:t>
            </a:r>
            <a:endParaRPr lang="pt-BR" sz="2000" b="0" i="0" dirty="0">
              <a:solidFill>
                <a:srgbClr val="000000"/>
              </a:solidFill>
              <a:effectLst/>
              <a:latin typeface="Times" pitchFamily="2" charset="0"/>
            </a:endParaRPr>
          </a:p>
          <a:p>
            <a:pPr marL="0" indent="0" algn="just">
              <a:buNone/>
            </a:pPr>
            <a:r>
              <a:rPr lang="pt-BR" sz="2000" b="0" i="0" dirty="0">
                <a:solidFill>
                  <a:srgbClr val="000000"/>
                </a:solidFill>
                <a:effectLst/>
                <a:latin typeface="Arial" panose="020B0604020202020204" pitchFamily="34" charset="0"/>
              </a:rPr>
              <a:t>V — inclusão de informações a respeito de ônus e gravames constituídos sobre as duplicatas.</a:t>
            </a:r>
            <a:endParaRPr lang="pt-BR" sz="2000" b="0" i="0" dirty="0">
              <a:solidFill>
                <a:srgbClr val="000000"/>
              </a:solidFill>
              <a:effectLst/>
              <a:latin typeface="Times" pitchFamily="2" charset="0"/>
            </a:endParaRPr>
          </a:p>
          <a:p>
            <a:pPr marL="0" indent="0">
              <a:buNone/>
            </a:pPr>
            <a:br>
              <a:rPr lang="pt-BR" dirty="0"/>
            </a:br>
            <a:endParaRPr lang="pt-BR" dirty="0"/>
          </a:p>
        </p:txBody>
      </p:sp>
    </p:spTree>
    <p:extLst>
      <p:ext uri="{BB962C8B-B14F-4D97-AF65-F5344CB8AC3E}">
        <p14:creationId xmlns:p14="http://schemas.microsoft.com/office/powerpoint/2010/main" val="3287742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3FA7DDC4-1B92-453A-8648-DDC0520DFB01}"/>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2771" name="Retângulo 7">
            <a:extLst>
              <a:ext uri="{FF2B5EF4-FFF2-40B4-BE49-F238E27FC236}">
                <a16:creationId xmlns:a16="http://schemas.microsoft.com/office/drawing/2014/main" id="{8DF0B518-A325-CB48-902A-5BD83987732B}"/>
              </a:ext>
            </a:extLst>
          </p:cNvPr>
          <p:cNvSpPr>
            <a:spLocks noChangeArrowheads="1"/>
          </p:cNvSpPr>
          <p:nvPr/>
        </p:nvSpPr>
        <p:spPr bwMode="auto">
          <a:xfrm>
            <a:off x="323850" y="1341438"/>
            <a:ext cx="842486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2400" b="1"/>
              <a:t>TC basta-se a si mesmo, sem necessidade de outro documento para complementá-lo.</a:t>
            </a:r>
          </a:p>
          <a:p>
            <a:pPr lvl="2" eaLnBrk="1" hangingPunct="1">
              <a:spcBef>
                <a:spcPct val="0"/>
              </a:spcBef>
              <a:buClr>
                <a:srgbClr val="CC0000"/>
              </a:buClr>
              <a:buFontTx/>
              <a:buNone/>
            </a:pPr>
            <a:endParaRPr lang="pt-BR" altLang="pt-BR" b="1"/>
          </a:p>
          <a:p>
            <a:pPr eaLnBrk="1" hangingPunct="1">
              <a:spcBef>
                <a:spcPct val="0"/>
              </a:spcBef>
              <a:buClr>
                <a:srgbClr val="CC0000"/>
              </a:buClr>
              <a:buFont typeface="Wingdings" pitchFamily="2" charset="2"/>
              <a:buChar char="ü"/>
            </a:pPr>
            <a:r>
              <a:rPr lang="pt-BR" altLang="pt-BR" sz="2400" b="1" u="sng"/>
              <a:t>Algumas Exceções</a:t>
            </a:r>
            <a:r>
              <a:rPr lang="pt-BR" altLang="pt-BR" sz="2400" b="1"/>
              <a:t>:</a:t>
            </a:r>
          </a:p>
          <a:p>
            <a:pPr lvl="2" eaLnBrk="1" hangingPunct="1">
              <a:spcBef>
                <a:spcPct val="0"/>
              </a:spcBef>
              <a:buClr>
                <a:srgbClr val="CC0000"/>
              </a:buClr>
              <a:buFont typeface="Wingdings" pitchFamily="2" charset="2"/>
              <a:buChar char="ü"/>
            </a:pPr>
            <a:endParaRPr lang="pt-BR" altLang="pt-BR" b="1"/>
          </a:p>
          <a:p>
            <a:pPr lvl="1" eaLnBrk="1" hangingPunct="1">
              <a:spcBef>
                <a:spcPct val="0"/>
              </a:spcBef>
              <a:buClr>
                <a:srgbClr val="CC0000"/>
              </a:buClr>
              <a:buFontTx/>
              <a:buChar char="-"/>
            </a:pPr>
            <a:r>
              <a:rPr lang="pt-BR" altLang="pt-BR" sz="2400" b="1" u="sng"/>
              <a:t>Artigo 32 da Lei 10.931/04  </a:t>
            </a:r>
            <a:r>
              <a:rPr lang="pt-BR" altLang="pt-BR" sz="2400" b="1"/>
              <a:t>prevê que garantias podem ser apostas em documento separado, com referência na CCB, e admite que descrição e individualização de bens se faça por remissão.</a:t>
            </a:r>
          </a:p>
          <a:p>
            <a:pPr lvl="2" eaLnBrk="1" hangingPunct="1">
              <a:spcBef>
                <a:spcPct val="0"/>
              </a:spcBef>
              <a:buClr>
                <a:srgbClr val="CC0000"/>
              </a:buClr>
              <a:buFontTx/>
              <a:buChar char="-"/>
            </a:pPr>
            <a:endParaRPr lang="pt-BR" altLang="pt-BR" b="1"/>
          </a:p>
          <a:p>
            <a:pPr lvl="1" eaLnBrk="1" hangingPunct="1">
              <a:spcBef>
                <a:spcPct val="0"/>
              </a:spcBef>
              <a:buClr>
                <a:srgbClr val="CC0000"/>
              </a:buClr>
              <a:buFontTx/>
              <a:buChar char="-"/>
            </a:pPr>
            <a:r>
              <a:rPr lang="pt-BR" altLang="pt-BR" sz="2400" b="1" u="sng"/>
              <a:t>Cédula de Crédito Rural </a:t>
            </a:r>
            <a:r>
              <a:rPr lang="pt-BR" altLang="pt-BR" sz="2400" b="1"/>
              <a:t>é complementada por orçamento.</a:t>
            </a:r>
            <a:endParaRPr lang="pt-BR" altLang="pt-BR" sz="1500" b="1"/>
          </a:p>
          <a:p>
            <a:pPr eaLnBrk="1" hangingPunct="1">
              <a:spcBef>
                <a:spcPct val="0"/>
              </a:spcBef>
              <a:buClr>
                <a:srgbClr val="CC0000"/>
              </a:buClr>
              <a:buFont typeface="Wingdings" pitchFamily="2" charset="2"/>
              <a:buChar char="ü"/>
            </a:pPr>
            <a:endParaRPr lang="pt-BR" altLang="pt-BR" sz="1500" b="1"/>
          </a:p>
        </p:txBody>
      </p:sp>
      <p:pic>
        <p:nvPicPr>
          <p:cNvPr id="32772" name="Picture 2">
            <a:extLst>
              <a:ext uri="{FF2B5EF4-FFF2-40B4-BE49-F238E27FC236}">
                <a16:creationId xmlns:a16="http://schemas.microsoft.com/office/drawing/2014/main" id="{134B2418-1103-E14F-995D-EA7B40A9A844}"/>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1369E681-CC04-4F0B-8DCE-69465348034C}"/>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2774" name="Title 9">
            <a:extLst>
              <a:ext uri="{FF2B5EF4-FFF2-40B4-BE49-F238E27FC236}">
                <a16:creationId xmlns:a16="http://schemas.microsoft.com/office/drawing/2014/main" id="{AB43116E-D8B0-1A49-8B79-A5302383D733}"/>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Independência </a:t>
            </a:r>
            <a:endParaRPr lang="en-US" altLang="pt-BR">
              <a:solidFill>
                <a:srgbClr val="DE0000"/>
              </a:solidFill>
              <a:latin typeface="Century" panose="020406040505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F215D9BE-130A-5A40-9880-07F739A2B847}"/>
              </a:ext>
            </a:extLst>
          </p:cNvPr>
          <p:cNvSpPr>
            <a:spLocks noGrp="1"/>
          </p:cNvSpPr>
          <p:nvPr>
            <p:ph type="title"/>
          </p:nvPr>
        </p:nvSpPr>
        <p:spPr/>
        <p:txBody>
          <a:bodyPr/>
          <a:lstStyle/>
          <a:p>
            <a:r>
              <a:rPr lang="pt-BR" altLang="pt-BR">
                <a:ea typeface="ＭＳ Ｐゴシック" panose="020B0600070205080204" pitchFamily="34" charset="-128"/>
              </a:rPr>
              <a:t>Finalidade de prova...</a:t>
            </a:r>
          </a:p>
        </p:txBody>
      </p:sp>
      <p:sp>
        <p:nvSpPr>
          <p:cNvPr id="6147" name="Espaço Reservado para Conteúdo 2">
            <a:extLst>
              <a:ext uri="{FF2B5EF4-FFF2-40B4-BE49-F238E27FC236}">
                <a16:creationId xmlns:a16="http://schemas.microsoft.com/office/drawing/2014/main" id="{471DE02A-F113-6841-ACDA-4DF2194FC0CC}"/>
              </a:ext>
            </a:extLst>
          </p:cNvPr>
          <p:cNvSpPr>
            <a:spLocks noGrp="1"/>
          </p:cNvSpPr>
          <p:nvPr>
            <p:ph idx="1"/>
          </p:nvPr>
        </p:nvSpPr>
        <p:spPr/>
        <p:txBody>
          <a:bodyPr/>
          <a:lstStyle/>
          <a:p>
            <a:pPr marL="0" indent="0">
              <a:buFont typeface="Arial" panose="020B0604020202020204" pitchFamily="34" charset="0"/>
              <a:buNone/>
            </a:pPr>
            <a:r>
              <a:rPr lang="pt-BR" altLang="pt-BR" b="1">
                <a:ea typeface="ＭＳ Ｐゴシック" panose="020B0600070205080204" pitchFamily="34" charset="-128"/>
              </a:rPr>
              <a:t>Artigo 227.</a:t>
            </a:r>
          </a:p>
          <a:p>
            <a:pPr marL="0" indent="0">
              <a:buFont typeface="Arial" panose="020B0604020202020204" pitchFamily="34" charset="0"/>
              <a:buNone/>
            </a:pPr>
            <a:endParaRPr lang="pt-BR" altLang="pt-BR" b="1">
              <a:ea typeface="ＭＳ Ｐゴシック" panose="020B0600070205080204" pitchFamily="34" charset="-128"/>
            </a:endParaRPr>
          </a:p>
          <a:p>
            <a:pPr marL="0" indent="0">
              <a:buFont typeface="Arial" panose="020B0604020202020204" pitchFamily="34" charset="0"/>
              <a:buNone/>
            </a:pPr>
            <a:r>
              <a:rPr lang="pt-BR" altLang="pt-BR" b="1">
                <a:ea typeface="ＭＳ Ｐゴシック" panose="020B0600070205080204" pitchFamily="34" charset="-128"/>
              </a:rPr>
              <a:t>Parágrafo único</a:t>
            </a:r>
            <a:r>
              <a:rPr lang="pt-BR" altLang="pt-BR">
                <a:ea typeface="ＭＳ Ｐゴシック" panose="020B0600070205080204" pitchFamily="34" charset="-128"/>
              </a:rPr>
              <a:t>. Qualquer que seja o valor do negócio jurídico, a prova testemunhal é admissível como subsidiária ou complementar da prova por escrito.</a:t>
            </a:r>
          </a:p>
          <a:p>
            <a:pPr marL="0" indent="0">
              <a:buFont typeface="Arial" panose="020B0604020202020204" pitchFamily="34" charset="0"/>
              <a:buNone/>
            </a:pPr>
            <a:r>
              <a:rPr lang="pt-BR" altLang="pt-BR">
                <a:ea typeface="ＭＳ Ｐゴシック" panose="020B0600070205080204" pitchFamily="34" charset="-128"/>
              </a:rPr>
              <a:t>Reconhecimento de firma?</a:t>
            </a:r>
          </a:p>
          <a:p>
            <a:pPr marL="0" indent="0">
              <a:buFont typeface="Arial" panose="020B0604020202020204" pitchFamily="34" charset="0"/>
              <a:buNone/>
            </a:pPr>
            <a:r>
              <a:rPr lang="pt-BR" altLang="pt-BR">
                <a:ea typeface="ＭＳ Ｐゴシック" panose="020B0600070205080204" pitchFamily="34" charset="-128"/>
              </a:rPr>
              <a:t>Custos de transação.....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537E321-B401-4E09-86F3-F6A76BBA0F2D}"/>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3795" name="Retângulo 7">
            <a:extLst>
              <a:ext uri="{FF2B5EF4-FFF2-40B4-BE49-F238E27FC236}">
                <a16:creationId xmlns:a16="http://schemas.microsoft.com/office/drawing/2014/main" id="{DA439DEE-1B16-B14B-AEB0-5339CFEBEB06}"/>
              </a:ext>
            </a:extLst>
          </p:cNvPr>
          <p:cNvSpPr>
            <a:spLocks noChangeArrowheads="1"/>
          </p:cNvSpPr>
          <p:nvPr/>
        </p:nvSpPr>
        <p:spPr bwMode="auto">
          <a:xfrm>
            <a:off x="323850" y="1341438"/>
            <a:ext cx="842486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spcBef>
                <a:spcPct val="0"/>
              </a:spcBef>
              <a:buClr>
                <a:srgbClr val="CC0000"/>
              </a:buClr>
              <a:buFont typeface="Wingdings" pitchFamily="2" charset="2"/>
              <a:buChar char="ü"/>
            </a:pPr>
            <a:r>
              <a:rPr lang="pt-BR" altLang="pt-BR" sz="2400" b="1"/>
              <a:t>Título define conteúdo, extensão e modalidades do direito </a:t>
            </a:r>
            <a:r>
              <a:rPr lang="pt-BR" altLang="pt-BR" sz="2400"/>
              <a:t>(Messineo)</a:t>
            </a:r>
          </a:p>
          <a:p>
            <a:pPr lvl="2" eaLnBrk="1" hangingPunct="1">
              <a:spcBef>
                <a:spcPct val="0"/>
              </a:spcBef>
              <a:buClr>
                <a:srgbClr val="CC0000"/>
              </a:buClr>
              <a:buFontTx/>
              <a:buNone/>
            </a:pPr>
            <a:endParaRPr lang="pt-BR" altLang="pt-BR" b="1"/>
          </a:p>
          <a:p>
            <a:pPr lvl="1" eaLnBrk="1" hangingPunct="1">
              <a:spcBef>
                <a:spcPct val="0"/>
              </a:spcBef>
              <a:buClr>
                <a:srgbClr val="CC0000"/>
              </a:buClr>
              <a:buFont typeface="Wingdings" pitchFamily="2" charset="2"/>
              <a:buChar char="ü"/>
            </a:pPr>
            <a:r>
              <a:rPr lang="pt-BR" altLang="en-US" sz="2400" b="1"/>
              <a:t>“</a:t>
            </a:r>
            <a:r>
              <a:rPr lang="pt-BR" altLang="pt-BR" sz="2400" b="1"/>
              <a:t>O devedor não é obrigado a mais, nem o credor pode ter outros direitos senão aqueles declarados no título</a:t>
            </a:r>
            <a:r>
              <a:rPr lang="pt-BR" altLang="en-US" sz="2400" b="1"/>
              <a:t>”</a:t>
            </a:r>
            <a:r>
              <a:rPr lang="pt-BR" altLang="pt-BR" sz="2400" b="1"/>
              <a:t> </a:t>
            </a:r>
            <a:r>
              <a:rPr lang="pt-BR" altLang="pt-BR" sz="2400"/>
              <a:t>(Carvalho de Mendonça)</a:t>
            </a:r>
          </a:p>
          <a:p>
            <a:pPr lvl="2" eaLnBrk="1" hangingPunct="1">
              <a:spcBef>
                <a:spcPct val="0"/>
              </a:spcBef>
              <a:buClr>
                <a:srgbClr val="CC0000"/>
              </a:buClr>
              <a:buFontTx/>
              <a:buNone/>
            </a:pPr>
            <a:endParaRPr lang="pt-BR" altLang="pt-BR" b="1"/>
          </a:p>
          <a:p>
            <a:pPr lvl="1" eaLnBrk="1" hangingPunct="1">
              <a:spcBef>
                <a:spcPct val="0"/>
              </a:spcBef>
              <a:buClr>
                <a:srgbClr val="CC0000"/>
              </a:buClr>
              <a:buFont typeface="Wingdings" pitchFamily="2" charset="2"/>
              <a:buChar char="ü"/>
            </a:pPr>
            <a:r>
              <a:rPr lang="pt-BR" altLang="en-US" sz="2400" i="1"/>
              <a:t>“</a:t>
            </a:r>
            <a:r>
              <a:rPr lang="pt-BR" altLang="pt-BR" sz="2400" i="1"/>
              <a:t>Quod non est in cambio, non est in mondo</a:t>
            </a:r>
            <a:r>
              <a:rPr lang="pt-BR" altLang="en-US" sz="2400" i="1"/>
              <a:t>”</a:t>
            </a:r>
            <a:r>
              <a:rPr lang="pt-BR" altLang="pt-BR" sz="2400" i="1"/>
              <a:t>. </a:t>
            </a:r>
            <a:r>
              <a:rPr lang="pt-BR" altLang="pt-BR" sz="2400" b="1"/>
              <a:t>TC baliza o exercício do Direito Cambiário.</a:t>
            </a:r>
          </a:p>
          <a:p>
            <a:pPr lvl="2" eaLnBrk="1" hangingPunct="1">
              <a:spcBef>
                <a:spcPct val="0"/>
              </a:spcBef>
              <a:buClr>
                <a:srgbClr val="CC0000"/>
              </a:buClr>
              <a:buFontTx/>
              <a:buNone/>
            </a:pPr>
            <a:endParaRPr lang="pt-BR" altLang="pt-BR" b="1"/>
          </a:p>
          <a:p>
            <a:pPr lvl="1" eaLnBrk="1" hangingPunct="1">
              <a:spcBef>
                <a:spcPct val="0"/>
              </a:spcBef>
              <a:buClr>
                <a:srgbClr val="CC0000"/>
              </a:buClr>
              <a:buFont typeface="Wingdings" pitchFamily="2" charset="2"/>
              <a:buChar char="ü"/>
            </a:pPr>
            <a:r>
              <a:rPr lang="pt-BR" altLang="pt-BR" sz="2400" b="1"/>
              <a:t>Se contrato previa algum direito a mais, cobra-se pela via ordinária</a:t>
            </a:r>
            <a:endParaRPr lang="pt-BR" altLang="pt-BR" sz="1500" b="1"/>
          </a:p>
          <a:p>
            <a:pPr eaLnBrk="1" hangingPunct="1">
              <a:spcBef>
                <a:spcPct val="0"/>
              </a:spcBef>
              <a:buClr>
                <a:srgbClr val="CC0000"/>
              </a:buClr>
              <a:buFont typeface="Wingdings" pitchFamily="2" charset="2"/>
              <a:buChar char="ü"/>
            </a:pPr>
            <a:endParaRPr lang="pt-BR" altLang="pt-BR" sz="1500" b="1"/>
          </a:p>
        </p:txBody>
      </p:sp>
      <p:pic>
        <p:nvPicPr>
          <p:cNvPr id="33796" name="Picture 2">
            <a:extLst>
              <a:ext uri="{FF2B5EF4-FFF2-40B4-BE49-F238E27FC236}">
                <a16:creationId xmlns:a16="http://schemas.microsoft.com/office/drawing/2014/main" id="{62502B39-64F9-3242-8361-8135101A7554}"/>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818FDA2D-9C0C-4C3A-9B81-F375173F771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3798" name="Title 9">
            <a:extLst>
              <a:ext uri="{FF2B5EF4-FFF2-40B4-BE49-F238E27FC236}">
                <a16:creationId xmlns:a16="http://schemas.microsoft.com/office/drawing/2014/main" id="{65A2D7C7-3D6A-E342-9714-18541DA0E846}"/>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Literalidade </a:t>
            </a:r>
            <a:endParaRPr lang="en-US" altLang="pt-BR">
              <a:solidFill>
                <a:srgbClr val="DE0000"/>
              </a:solidFill>
              <a:latin typeface="Century" panose="020406040505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152821F8-69F0-4803-8A70-1EC6DB477ABB}"/>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4819" name="Retângulo 7">
            <a:extLst>
              <a:ext uri="{FF2B5EF4-FFF2-40B4-BE49-F238E27FC236}">
                <a16:creationId xmlns:a16="http://schemas.microsoft.com/office/drawing/2014/main" id="{1A661D3B-BA4C-534C-B98F-52A8CA0D87E8}"/>
              </a:ext>
            </a:extLst>
          </p:cNvPr>
          <p:cNvSpPr>
            <a:spLocks noChangeArrowheads="1"/>
          </p:cNvSpPr>
          <p:nvPr/>
        </p:nvSpPr>
        <p:spPr bwMode="auto">
          <a:xfrm>
            <a:off x="323850" y="1125538"/>
            <a:ext cx="8424863"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2400" b="1"/>
              <a:t>Todos os co-obrigados  –  devedor direto (emitente/aceitante) e indiretos (endossantes anteriores e avalistas) – têm obrigacões independentes;</a:t>
            </a:r>
          </a:p>
          <a:p>
            <a:pPr lvl="1" eaLnBrk="1" hangingPunct="1">
              <a:spcBef>
                <a:spcPct val="0"/>
              </a:spcBef>
              <a:buClr>
                <a:srgbClr val="CC0000"/>
              </a:buClr>
              <a:buFont typeface="Wingdings" pitchFamily="2" charset="2"/>
              <a:buChar char="ü"/>
            </a:pPr>
            <a:endParaRPr lang="pt-BR" altLang="pt-BR" sz="1600" b="1"/>
          </a:p>
          <a:p>
            <a:pPr eaLnBrk="1" hangingPunct="1">
              <a:spcBef>
                <a:spcPct val="0"/>
              </a:spcBef>
              <a:buClr>
                <a:srgbClr val="CC0000"/>
              </a:buClr>
              <a:buFont typeface="Wingdings" pitchFamily="2" charset="2"/>
              <a:buChar char="ü"/>
            </a:pPr>
            <a:r>
              <a:rPr lang="pt-BR" altLang="pt-BR" sz="2400" b="1"/>
              <a:t>Todos são solidários, mas conforme sua posição no título terão ou não regresso contra outros co-obrigados;</a:t>
            </a:r>
          </a:p>
          <a:p>
            <a:pPr lvl="1" eaLnBrk="1" hangingPunct="1">
              <a:spcBef>
                <a:spcPct val="0"/>
              </a:spcBef>
              <a:buClr>
                <a:srgbClr val="CC0000"/>
              </a:buClr>
              <a:buFont typeface="Wingdings" pitchFamily="2" charset="2"/>
              <a:buChar char="ü"/>
            </a:pPr>
            <a:endParaRPr lang="pt-BR" altLang="pt-BR" sz="1600" b="1"/>
          </a:p>
          <a:p>
            <a:pPr eaLnBrk="1" hangingPunct="1">
              <a:spcBef>
                <a:spcPct val="0"/>
              </a:spcBef>
              <a:buClr>
                <a:srgbClr val="CC0000"/>
              </a:buClr>
              <a:buFont typeface="Wingdings" pitchFamily="2" charset="2"/>
              <a:buChar char="ü"/>
            </a:pPr>
            <a:r>
              <a:rPr lang="pt-BR" altLang="pt-BR" sz="2400" b="1"/>
              <a:t>Credor pode acionar qualquer um dos devedores, junta ou separadamente, sem observar ordem;</a:t>
            </a:r>
          </a:p>
          <a:p>
            <a:pPr lvl="1" eaLnBrk="1" hangingPunct="1">
              <a:spcBef>
                <a:spcPct val="0"/>
              </a:spcBef>
              <a:buClr>
                <a:srgbClr val="CC0000"/>
              </a:buClr>
              <a:buFont typeface="Wingdings" pitchFamily="2" charset="2"/>
              <a:buChar char="ü"/>
            </a:pPr>
            <a:endParaRPr lang="pt-BR" altLang="pt-BR" sz="1800" b="1"/>
          </a:p>
          <a:p>
            <a:pPr eaLnBrk="1" hangingPunct="1">
              <a:spcBef>
                <a:spcPct val="0"/>
              </a:spcBef>
              <a:buClr>
                <a:srgbClr val="CC0000"/>
              </a:buClr>
              <a:buFont typeface="Wingdings" pitchFamily="2" charset="2"/>
              <a:buChar char="ü"/>
            </a:pPr>
            <a:r>
              <a:rPr lang="pt-BR" altLang="pt-BR" sz="2400" b="1"/>
              <a:t>Nulidade (por ex., incapacidade), ou falsidade de uma assinatura, não desonera co-obrigados (nem avalista);</a:t>
            </a:r>
          </a:p>
          <a:p>
            <a:pPr lvl="1" eaLnBrk="1" hangingPunct="1">
              <a:spcBef>
                <a:spcPct val="0"/>
              </a:spcBef>
              <a:buClr>
                <a:srgbClr val="CC0000"/>
              </a:buClr>
              <a:buFont typeface="Wingdings" pitchFamily="2" charset="2"/>
              <a:buChar char="ü"/>
            </a:pPr>
            <a:endParaRPr lang="pt-BR" altLang="pt-BR" sz="1600" b="1"/>
          </a:p>
          <a:p>
            <a:pPr eaLnBrk="1" hangingPunct="1">
              <a:spcBef>
                <a:spcPct val="0"/>
              </a:spcBef>
              <a:buClr>
                <a:srgbClr val="CC0000"/>
              </a:buClr>
              <a:buFont typeface="Wingdings" pitchFamily="2" charset="2"/>
              <a:buChar char="ü"/>
            </a:pPr>
            <a:r>
              <a:rPr lang="pt-BR" altLang="pt-BR" sz="2400" b="1"/>
              <a:t>Protege 3º de boa fé: quanto mais assinaturas, maior segurança.</a:t>
            </a:r>
            <a:endParaRPr lang="pt-BR" altLang="pt-BR" sz="2400"/>
          </a:p>
        </p:txBody>
      </p:sp>
      <p:pic>
        <p:nvPicPr>
          <p:cNvPr id="34820" name="Picture 2">
            <a:extLst>
              <a:ext uri="{FF2B5EF4-FFF2-40B4-BE49-F238E27FC236}">
                <a16:creationId xmlns:a16="http://schemas.microsoft.com/office/drawing/2014/main" id="{603712F7-1CE1-6944-8744-E6369613F36F}"/>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26079553-CD4F-4248-BE86-86FC99212120}"/>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4822" name="Title 9">
            <a:extLst>
              <a:ext uri="{FF2B5EF4-FFF2-40B4-BE49-F238E27FC236}">
                <a16:creationId xmlns:a16="http://schemas.microsoft.com/office/drawing/2014/main" id="{1CE54FD0-4EAF-3545-8525-6C493D7B1988}"/>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Autonomia  das Obrigações</a:t>
            </a:r>
            <a:endParaRPr lang="en-US" altLang="pt-BR">
              <a:solidFill>
                <a:srgbClr val="DE0000"/>
              </a:solidFill>
              <a:latin typeface="Century" panose="020406040505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2D491B6-3A37-4891-BBF3-78C4817F403C}"/>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5843" name="Retângulo 7">
            <a:extLst>
              <a:ext uri="{FF2B5EF4-FFF2-40B4-BE49-F238E27FC236}">
                <a16:creationId xmlns:a16="http://schemas.microsoft.com/office/drawing/2014/main" id="{2BFE6C71-871F-FF4D-A53B-728629770EE6}"/>
              </a:ext>
            </a:extLst>
          </p:cNvPr>
          <p:cNvSpPr>
            <a:spLocks noChangeArrowheads="1"/>
          </p:cNvSpPr>
          <p:nvPr/>
        </p:nvSpPr>
        <p:spPr bwMode="auto">
          <a:xfrm>
            <a:off x="323850" y="1341438"/>
            <a:ext cx="84248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2400" b="1"/>
              <a:t>Fundamento da obrigação cambiária não é contratual, mas declaração de vontade unilateral dirigida ao mercado;</a:t>
            </a:r>
          </a:p>
          <a:p>
            <a:pPr eaLnBrk="1" hangingPunct="1">
              <a:spcBef>
                <a:spcPct val="0"/>
              </a:spcBef>
              <a:buClr>
                <a:srgbClr val="CC0000"/>
              </a:buClr>
              <a:buFont typeface="Wingdings" pitchFamily="2" charset="2"/>
              <a:buChar char="ü"/>
            </a:pPr>
            <a:endParaRPr lang="pt-BR" altLang="pt-BR" sz="1800" b="1"/>
          </a:p>
          <a:p>
            <a:pPr eaLnBrk="1" hangingPunct="1">
              <a:spcBef>
                <a:spcPct val="0"/>
              </a:spcBef>
              <a:buClr>
                <a:srgbClr val="CC0000"/>
              </a:buClr>
              <a:buFont typeface="Wingdings" pitchFamily="2" charset="2"/>
              <a:buChar char="ü"/>
            </a:pPr>
            <a:r>
              <a:rPr lang="pt-BR" altLang="pt-BR" sz="2400" b="1"/>
              <a:t>TC eficaz até se entrou em circulação contra a vontade do emitente;</a:t>
            </a:r>
          </a:p>
          <a:p>
            <a:pPr eaLnBrk="1" hangingPunct="1">
              <a:spcBef>
                <a:spcPct val="0"/>
              </a:spcBef>
              <a:buClr>
                <a:srgbClr val="CC0000"/>
              </a:buClr>
              <a:buFont typeface="Wingdings" pitchFamily="2" charset="2"/>
              <a:buChar char="ü"/>
            </a:pPr>
            <a:endParaRPr lang="pt-BR" altLang="pt-BR" sz="1800" b="1"/>
          </a:p>
          <a:p>
            <a:pPr eaLnBrk="1" hangingPunct="1">
              <a:spcBef>
                <a:spcPct val="0"/>
              </a:spcBef>
              <a:buClr>
                <a:srgbClr val="CC0000"/>
              </a:buClr>
              <a:buFont typeface="Wingdings" pitchFamily="2" charset="2"/>
              <a:buChar char="ü"/>
            </a:pPr>
            <a:r>
              <a:rPr lang="pt-BR" altLang="pt-BR" sz="2400" b="1"/>
              <a:t>Distingue-se a relação causal e a cartular nos títulos abstratos. Isso implica que:</a:t>
            </a:r>
            <a:r>
              <a:rPr lang="pt-BR" altLang="pt-BR" sz="2400">
                <a:solidFill>
                  <a:srgbClr val="FF0000"/>
                </a:solidFill>
              </a:rPr>
              <a:t> </a:t>
            </a:r>
            <a:r>
              <a:rPr lang="pt-BR" altLang="pt-BR" sz="2400" b="1" i="1">
                <a:solidFill>
                  <a:srgbClr val="FF0000"/>
                </a:solidFill>
              </a:rPr>
              <a:t>a) </a:t>
            </a:r>
            <a:r>
              <a:rPr lang="pt-BR" altLang="pt-BR" sz="2400" b="1"/>
              <a:t>nulidade do TC não afeta validade do negócio subjacente (artigo 888 CC);</a:t>
            </a:r>
            <a:r>
              <a:rPr lang="pt-BR" altLang="pt-BR" sz="2400">
                <a:solidFill>
                  <a:srgbClr val="FF0000"/>
                </a:solidFill>
              </a:rPr>
              <a:t> </a:t>
            </a:r>
            <a:r>
              <a:rPr lang="pt-BR" altLang="pt-BR" sz="2400" b="1" i="1">
                <a:solidFill>
                  <a:srgbClr val="FF0000"/>
                </a:solidFill>
              </a:rPr>
              <a:t>b) </a:t>
            </a:r>
            <a:r>
              <a:rPr lang="pt-BR" altLang="pt-BR" sz="2400" b="1"/>
              <a:t>inoponibilidade face ao 3º de boa fé das exceções pessoais do devedor contra o credor originário </a:t>
            </a:r>
            <a:r>
              <a:rPr lang="pt-BR" altLang="pt-BR" sz="2400"/>
              <a:t>(</a:t>
            </a:r>
            <a:r>
              <a:rPr lang="pt-BR" altLang="pt-BR" sz="2400" u="sng"/>
              <a:t>Ascarelli</a:t>
            </a:r>
            <a:r>
              <a:rPr lang="pt-BR" altLang="pt-BR" sz="2400" b="1"/>
              <a:t>: na relação originária é possível  ao devedor principal invocar a </a:t>
            </a:r>
            <a:r>
              <a:rPr lang="pt-BR" altLang="pt-BR" sz="2400" b="1" i="1"/>
              <a:t>causa debendi </a:t>
            </a:r>
            <a:r>
              <a:rPr lang="pt-BR" altLang="pt-BR" sz="2400" b="1"/>
              <a:t>por economia, como ocorre na compensação).</a:t>
            </a:r>
            <a:endParaRPr lang="pt-BR" altLang="pt-BR" sz="2400"/>
          </a:p>
          <a:p>
            <a:pPr eaLnBrk="1" hangingPunct="1">
              <a:spcBef>
                <a:spcPct val="0"/>
              </a:spcBef>
              <a:buClr>
                <a:srgbClr val="CC0000"/>
              </a:buClr>
              <a:buFont typeface="Wingdings" pitchFamily="2" charset="2"/>
              <a:buChar char="ü"/>
            </a:pPr>
            <a:endParaRPr lang="pt-BR" altLang="pt-BR" sz="1500" b="1"/>
          </a:p>
        </p:txBody>
      </p:sp>
      <p:pic>
        <p:nvPicPr>
          <p:cNvPr id="35844" name="Picture 2">
            <a:extLst>
              <a:ext uri="{FF2B5EF4-FFF2-40B4-BE49-F238E27FC236}">
                <a16:creationId xmlns:a16="http://schemas.microsoft.com/office/drawing/2014/main" id="{C32753C8-421B-1C41-B94F-836923740CCD}"/>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D601AC7D-6C45-45F1-9D40-5EF3F14D875D}"/>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5846" name="Title 9">
            <a:extLst>
              <a:ext uri="{FF2B5EF4-FFF2-40B4-BE49-F238E27FC236}">
                <a16:creationId xmlns:a16="http://schemas.microsoft.com/office/drawing/2014/main" id="{922CFBCB-B773-A641-A12C-CBBACEA4C3D0}"/>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Abstração  (Exceto TCs causais) </a:t>
            </a:r>
            <a:endParaRPr lang="en-US" altLang="pt-BR">
              <a:solidFill>
                <a:srgbClr val="DE0000"/>
              </a:solidFill>
              <a:latin typeface="Century" panose="020406040505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660251BE-5DFF-458B-BE0D-79C52E078386}"/>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6867" name="Retângulo 7">
            <a:extLst>
              <a:ext uri="{FF2B5EF4-FFF2-40B4-BE49-F238E27FC236}">
                <a16:creationId xmlns:a16="http://schemas.microsoft.com/office/drawing/2014/main" id="{9D292213-751B-2C4D-80C7-82B1CEB66217}"/>
              </a:ext>
            </a:extLst>
          </p:cNvPr>
          <p:cNvSpPr>
            <a:spLocks noChangeArrowheads="1"/>
          </p:cNvSpPr>
          <p:nvPr/>
        </p:nvSpPr>
        <p:spPr bwMode="auto">
          <a:xfrm>
            <a:off x="323850" y="1052513"/>
            <a:ext cx="8424863"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spcBef>
                <a:spcPct val="0"/>
              </a:spcBef>
              <a:buClr>
                <a:srgbClr val="CC0000"/>
              </a:buClr>
              <a:buFont typeface="Wingdings" pitchFamily="2" charset="2"/>
              <a:buChar char="ü"/>
            </a:pPr>
            <a:endParaRPr lang="pt-BR" altLang="pt-BR" b="1"/>
          </a:p>
          <a:p>
            <a:pPr lvl="1" eaLnBrk="1" hangingPunct="1">
              <a:spcBef>
                <a:spcPct val="0"/>
              </a:spcBef>
              <a:buClr>
                <a:srgbClr val="CC0000"/>
              </a:buClr>
              <a:buFont typeface="Wingdings" pitchFamily="2" charset="2"/>
              <a:buChar char="ü"/>
            </a:pPr>
            <a:r>
              <a:rPr lang="pt-BR" altLang="pt-BR" sz="2400" b="1"/>
              <a:t>Títulos causais são criados em função de uma causa predeterminada em lei. </a:t>
            </a:r>
          </a:p>
          <a:p>
            <a:pPr lvl="1" eaLnBrk="1" hangingPunct="1">
              <a:spcBef>
                <a:spcPct val="0"/>
              </a:spcBef>
              <a:buClr>
                <a:srgbClr val="CC0000"/>
              </a:buClr>
              <a:buFont typeface="Wingdings" pitchFamily="2" charset="2"/>
              <a:buChar char="ü"/>
            </a:pPr>
            <a:endParaRPr lang="pt-BR" altLang="pt-BR" sz="1000" b="1"/>
          </a:p>
          <a:p>
            <a:pPr lvl="1" eaLnBrk="1" hangingPunct="1">
              <a:spcBef>
                <a:spcPct val="0"/>
              </a:spcBef>
              <a:buClr>
                <a:srgbClr val="CC0000"/>
              </a:buClr>
              <a:buFontTx/>
              <a:buNone/>
            </a:pPr>
            <a:r>
              <a:rPr lang="pt-BR" altLang="pt-BR" sz="2400" b="1"/>
              <a:t>		</a:t>
            </a:r>
            <a:r>
              <a:rPr lang="pt-BR" altLang="pt-BR" sz="2400" u="sng"/>
              <a:t>Exemplo</a:t>
            </a:r>
            <a:r>
              <a:rPr lang="pt-BR" altLang="pt-BR" sz="2400" b="1"/>
              <a:t>: Conhecimento de Depósito</a:t>
            </a:r>
          </a:p>
          <a:p>
            <a:pPr lvl="2" eaLnBrk="1" hangingPunct="1">
              <a:spcBef>
                <a:spcPct val="0"/>
              </a:spcBef>
              <a:buClr>
                <a:srgbClr val="CC0000"/>
              </a:buClr>
              <a:buFont typeface="Wingdings" pitchFamily="2" charset="2"/>
              <a:buChar char="ü"/>
            </a:pPr>
            <a:endParaRPr lang="pt-BR" altLang="pt-BR" b="1"/>
          </a:p>
          <a:p>
            <a:pPr lvl="1" eaLnBrk="1" hangingPunct="1">
              <a:spcBef>
                <a:spcPct val="0"/>
              </a:spcBef>
              <a:buClr>
                <a:srgbClr val="CC0000"/>
              </a:buClr>
              <a:buFont typeface="Wingdings" pitchFamily="2" charset="2"/>
              <a:buChar char="ü"/>
            </a:pPr>
            <a:r>
              <a:rPr lang="pt-BR" altLang="pt-BR" sz="2400" b="1"/>
              <a:t>Emissão de duplicata simulada é crime. Mas a duplicata, com o aceite, ganha abstração, e não pode mais o devedor opor-se ao pagamento ao terceiro de boa fé, invocando a causa debendi.</a:t>
            </a:r>
          </a:p>
          <a:p>
            <a:pPr lvl="2" eaLnBrk="1" hangingPunct="1">
              <a:spcBef>
                <a:spcPct val="0"/>
              </a:spcBef>
              <a:buClr>
                <a:srgbClr val="CC0000"/>
              </a:buClr>
              <a:buFont typeface="Wingdings" pitchFamily="2" charset="2"/>
              <a:buChar char="ü"/>
            </a:pPr>
            <a:endParaRPr lang="pt-BR" altLang="pt-BR" b="1"/>
          </a:p>
          <a:p>
            <a:pPr lvl="1" eaLnBrk="1" hangingPunct="1">
              <a:spcBef>
                <a:spcPct val="0"/>
              </a:spcBef>
              <a:buClr>
                <a:srgbClr val="CC0000"/>
              </a:buClr>
              <a:buFont typeface="Wingdings" pitchFamily="2" charset="2"/>
              <a:buChar char="ü"/>
            </a:pPr>
            <a:r>
              <a:rPr lang="pt-BR" altLang="pt-BR" sz="2400" b="1"/>
              <a:t>Nos Títulos Causais, a causa é mencionada e integra o título. Pode ser vinculado TC abstrato a contrato (ex. NP)</a:t>
            </a:r>
            <a:endParaRPr lang="pt-BR" altLang="pt-BR" sz="1500" b="1"/>
          </a:p>
          <a:p>
            <a:pPr eaLnBrk="1" hangingPunct="1">
              <a:spcBef>
                <a:spcPct val="0"/>
              </a:spcBef>
              <a:buClr>
                <a:srgbClr val="CC0000"/>
              </a:buClr>
              <a:buFont typeface="Wingdings" pitchFamily="2" charset="2"/>
              <a:buChar char="ü"/>
            </a:pPr>
            <a:endParaRPr lang="pt-BR" altLang="pt-BR" sz="1500" b="1"/>
          </a:p>
        </p:txBody>
      </p:sp>
      <p:pic>
        <p:nvPicPr>
          <p:cNvPr id="36868" name="Picture 2">
            <a:extLst>
              <a:ext uri="{FF2B5EF4-FFF2-40B4-BE49-F238E27FC236}">
                <a16:creationId xmlns:a16="http://schemas.microsoft.com/office/drawing/2014/main" id="{92E46C72-1FD0-7D48-8E6F-BCCEC13812C7}"/>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6C02D93B-66AB-4514-9B32-C924DC65D333}"/>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6870" name="Title 9">
            <a:extLst>
              <a:ext uri="{FF2B5EF4-FFF2-40B4-BE49-F238E27FC236}">
                <a16:creationId xmlns:a16="http://schemas.microsoft.com/office/drawing/2014/main" id="{05364799-DE3E-BD4C-8475-B579599DB67F}"/>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Títulos de Créditos CAUSAIS </a:t>
            </a:r>
            <a:endParaRPr lang="en-US" altLang="pt-BR">
              <a:solidFill>
                <a:srgbClr val="DE0000"/>
              </a:solidFill>
              <a:latin typeface="Century" panose="020406040505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E1C0F5F7-88F7-44ED-8FF3-EE7793D42F50}"/>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7891" name="Retângulo 7">
            <a:extLst>
              <a:ext uri="{FF2B5EF4-FFF2-40B4-BE49-F238E27FC236}">
                <a16:creationId xmlns:a16="http://schemas.microsoft.com/office/drawing/2014/main" id="{3935EAB6-9805-CD4B-B247-46179005358E}"/>
              </a:ext>
            </a:extLst>
          </p:cNvPr>
          <p:cNvSpPr>
            <a:spLocks noChangeArrowheads="1"/>
          </p:cNvSpPr>
          <p:nvPr/>
        </p:nvSpPr>
        <p:spPr bwMode="auto">
          <a:xfrm>
            <a:off x="323850" y="1052513"/>
            <a:ext cx="8424863"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spcBef>
                <a:spcPct val="0"/>
              </a:spcBef>
              <a:buClr>
                <a:srgbClr val="CC0000"/>
              </a:buClr>
              <a:buFont typeface="Wingdings" pitchFamily="2" charset="2"/>
              <a:buChar char="ü"/>
            </a:pPr>
            <a:endParaRPr lang="pt-BR" altLang="pt-BR" sz="1500" b="1"/>
          </a:p>
          <a:p>
            <a:pPr lvl="1" algn="just" eaLnBrk="1" hangingPunct="1">
              <a:spcBef>
                <a:spcPct val="0"/>
              </a:spcBef>
              <a:buClr>
                <a:srgbClr val="CC0000"/>
              </a:buClr>
              <a:buFont typeface="Wingdings" pitchFamily="2" charset="2"/>
              <a:buChar char="ü"/>
            </a:pPr>
            <a:r>
              <a:rPr lang="pt-BR" altLang="pt-BR" sz="2400" b="1"/>
              <a:t> 	Segurança Jurídica;</a:t>
            </a:r>
          </a:p>
          <a:p>
            <a:pPr lvl="1" algn="just" eaLnBrk="1" hangingPunct="1">
              <a:spcBef>
                <a:spcPct val="0"/>
              </a:spcBef>
              <a:buClr>
                <a:srgbClr val="CC0000"/>
              </a:buClr>
              <a:buFont typeface="Wingdings" pitchFamily="2" charset="2"/>
              <a:buChar char="ü"/>
            </a:pPr>
            <a:endParaRPr lang="pt-BR" altLang="pt-BR" sz="1000" b="1"/>
          </a:p>
          <a:p>
            <a:pPr lvl="1" algn="just" eaLnBrk="1" hangingPunct="1">
              <a:spcBef>
                <a:spcPct val="0"/>
              </a:spcBef>
              <a:buClr>
                <a:srgbClr val="CC0000"/>
              </a:buClr>
              <a:buFont typeface="Wingdings" pitchFamily="2" charset="2"/>
              <a:buChar char="ü"/>
            </a:pPr>
            <a:r>
              <a:rPr lang="pt-BR" altLang="pt-BR" sz="2400" b="1"/>
              <a:t> 	Basta a aparência formal do TC. Exs.: </a:t>
            </a:r>
            <a:r>
              <a:rPr lang="pt-BR" altLang="pt-BR" sz="2400" b="1" i="1">
                <a:solidFill>
                  <a:srgbClr val="FF0000"/>
                </a:solidFill>
              </a:rPr>
              <a:t>a) </a:t>
            </a:r>
            <a:r>
              <a:rPr lang="pt-BR" altLang="pt-BR" sz="2400" b="1"/>
              <a:t>assinaturas falsas não invalidam o TC; </a:t>
            </a:r>
            <a:r>
              <a:rPr lang="pt-BR" altLang="pt-BR" sz="2400" b="1" i="1">
                <a:solidFill>
                  <a:srgbClr val="FF0000"/>
                </a:solidFill>
              </a:rPr>
              <a:t>b) </a:t>
            </a:r>
            <a:r>
              <a:rPr lang="pt-BR" altLang="pt-BR" sz="2400" b="1"/>
              <a:t>verificação formal da cadeia de endossos;</a:t>
            </a:r>
          </a:p>
          <a:p>
            <a:pPr lvl="1" algn="just" eaLnBrk="1" hangingPunct="1">
              <a:spcBef>
                <a:spcPct val="0"/>
              </a:spcBef>
              <a:buClr>
                <a:srgbClr val="CC0000"/>
              </a:buClr>
              <a:buFont typeface="Wingdings" pitchFamily="2" charset="2"/>
              <a:buChar char="ü"/>
            </a:pPr>
            <a:endParaRPr lang="pt-BR" altLang="pt-BR" sz="1000" b="1"/>
          </a:p>
          <a:p>
            <a:pPr lvl="1" algn="just" eaLnBrk="1" hangingPunct="1">
              <a:spcBef>
                <a:spcPct val="0"/>
              </a:spcBef>
              <a:buClr>
                <a:srgbClr val="CC0000"/>
              </a:buClr>
              <a:buFont typeface="Wingdings" pitchFamily="2" charset="2"/>
              <a:buChar char="ü"/>
            </a:pPr>
            <a:r>
              <a:rPr lang="pt-BR" altLang="pt-BR" sz="2400" b="1"/>
              <a:t> 	Requisitos intrínsecos de qualquer declaração de vontade: </a:t>
            </a:r>
            <a:r>
              <a:rPr lang="pt-BR" altLang="pt-BR" sz="2400" b="1" i="1">
                <a:solidFill>
                  <a:srgbClr val="FF0000"/>
                </a:solidFill>
              </a:rPr>
              <a:t>1) </a:t>
            </a:r>
            <a:r>
              <a:rPr lang="pt-BR" altLang="pt-BR" sz="2400" b="1"/>
              <a:t>Capacidade  e legitimação (pode ser mandatário com poderes especiais; </a:t>
            </a:r>
            <a:r>
              <a:rPr lang="pt-BR" altLang="pt-BR" sz="2400" b="1" i="1">
                <a:solidFill>
                  <a:srgbClr val="FF0000"/>
                </a:solidFill>
              </a:rPr>
              <a:t>2) </a:t>
            </a:r>
            <a:r>
              <a:rPr lang="pt-BR" altLang="pt-BR" sz="2400" b="1"/>
              <a:t>Consentimento; </a:t>
            </a:r>
            <a:r>
              <a:rPr lang="pt-BR" altLang="pt-BR" sz="2400" b="1" i="1">
                <a:solidFill>
                  <a:srgbClr val="FF0000"/>
                </a:solidFill>
              </a:rPr>
              <a:t>3)</a:t>
            </a:r>
            <a:r>
              <a:rPr lang="pt-BR" altLang="pt-BR" sz="2400" b="1"/>
              <a:t> Objeto Lícito.</a:t>
            </a:r>
          </a:p>
          <a:p>
            <a:pPr lvl="1" algn="just" eaLnBrk="1" hangingPunct="1">
              <a:spcBef>
                <a:spcPct val="0"/>
              </a:spcBef>
              <a:buClr>
                <a:srgbClr val="CC0000"/>
              </a:buClr>
              <a:buFont typeface="Wingdings" pitchFamily="2" charset="2"/>
              <a:buChar char="ü"/>
            </a:pPr>
            <a:endParaRPr lang="pt-BR" altLang="pt-BR" sz="1000" b="1"/>
          </a:p>
          <a:p>
            <a:pPr lvl="1" algn="just" eaLnBrk="1" hangingPunct="1">
              <a:spcBef>
                <a:spcPct val="0"/>
              </a:spcBef>
              <a:buClr>
                <a:srgbClr val="CC0000"/>
              </a:buClr>
              <a:buFont typeface="Wingdings" pitchFamily="2" charset="2"/>
              <a:buChar char="ü"/>
            </a:pPr>
            <a:r>
              <a:rPr lang="pt-BR" altLang="pt-BR" sz="2400" b="1"/>
              <a:t> 	Requisitos Extrínsecos: Regras detalhadíssimas, e que variam conforme TC. Não se admitem condições, exige-se denominação do TC. Algumas cláusulas reputadas não escritas </a:t>
            </a:r>
            <a:r>
              <a:rPr lang="pt-BR" altLang="pt-BR" sz="2400"/>
              <a:t>(art. 890 CC)</a:t>
            </a:r>
          </a:p>
        </p:txBody>
      </p:sp>
      <p:pic>
        <p:nvPicPr>
          <p:cNvPr id="37892" name="Picture 2">
            <a:extLst>
              <a:ext uri="{FF2B5EF4-FFF2-40B4-BE49-F238E27FC236}">
                <a16:creationId xmlns:a16="http://schemas.microsoft.com/office/drawing/2014/main" id="{13A13EA5-7EE6-B94A-A559-CFEA35CD1FD9}"/>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62E1E5F4-C491-422A-AB11-F7AE2A79273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7894" name="Title 9">
            <a:extLst>
              <a:ext uri="{FF2B5EF4-FFF2-40B4-BE49-F238E27FC236}">
                <a16:creationId xmlns:a16="http://schemas.microsoft.com/office/drawing/2014/main" id="{55F86B7A-83BE-EE48-866C-176D0FCCF72B}"/>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Formalismo</a:t>
            </a:r>
            <a:endParaRPr lang="en-US" altLang="pt-BR">
              <a:solidFill>
                <a:srgbClr val="DE0000"/>
              </a:solidFill>
              <a:latin typeface="Century" panose="020406040505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6CDEDD50-A82C-40DF-B1B0-A99DCA0A78B0}"/>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8915" name="Retângulo 7">
            <a:extLst>
              <a:ext uri="{FF2B5EF4-FFF2-40B4-BE49-F238E27FC236}">
                <a16:creationId xmlns:a16="http://schemas.microsoft.com/office/drawing/2014/main" id="{CACA0732-FE0D-1645-89C8-3FC72E97A331}"/>
              </a:ext>
            </a:extLst>
          </p:cNvPr>
          <p:cNvSpPr>
            <a:spLocks noChangeArrowheads="1"/>
          </p:cNvSpPr>
          <p:nvPr/>
        </p:nvSpPr>
        <p:spPr bwMode="auto">
          <a:xfrm>
            <a:off x="323850" y="1271588"/>
            <a:ext cx="8424863"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spcBef>
                <a:spcPct val="0"/>
              </a:spcBef>
              <a:buClr>
                <a:srgbClr val="CC0000"/>
              </a:buClr>
              <a:buFontTx/>
              <a:buNone/>
            </a:pPr>
            <a:endParaRPr lang="pt-BR" altLang="pt-BR" b="1"/>
          </a:p>
          <a:p>
            <a:pPr lvl="1" eaLnBrk="1" hangingPunct="1">
              <a:spcBef>
                <a:spcPct val="0"/>
              </a:spcBef>
              <a:buClr>
                <a:srgbClr val="CC0000"/>
              </a:buClr>
              <a:buFont typeface="Wingdings" pitchFamily="2" charset="2"/>
              <a:buChar char="ü"/>
            </a:pPr>
            <a:r>
              <a:rPr lang="pt-BR" altLang="pt-BR" sz="2000" b="1"/>
              <a:t> 	</a:t>
            </a:r>
            <a:r>
              <a:rPr lang="pt-BR" altLang="pt-BR" sz="2000" b="1" u="sng"/>
              <a:t>Títulos Incompletos não são nulos, mas ineficazes</a:t>
            </a:r>
            <a:r>
              <a:rPr lang="pt-BR" altLang="pt-BR" sz="2000" b="1"/>
              <a:t>: devem ser preenchidos de conformidade com os ajustes realizados, antes da cobrança ou </a:t>
            </a:r>
            <a:r>
              <a:rPr lang="pt-BR" altLang="pt-BR" sz="2000"/>
              <a:t>protesto (art. 891 CC, artigo 3 da Lei Saraiva, art. 16 LC, Súmula 387 STF); Exemplo: deixar em branco data de vencimento da NP vinculada a contrato, para a hipotese de vencimento antecipado.</a:t>
            </a:r>
          </a:p>
          <a:p>
            <a:pPr lvl="1" eaLnBrk="1" hangingPunct="1">
              <a:spcBef>
                <a:spcPct val="0"/>
              </a:spcBef>
              <a:buClr>
                <a:srgbClr val="CC0000"/>
              </a:buClr>
              <a:buFont typeface="Wingdings" pitchFamily="2" charset="2"/>
              <a:buChar char="ü"/>
            </a:pPr>
            <a:endParaRPr lang="pt-BR" altLang="pt-BR" sz="2000"/>
          </a:p>
          <a:p>
            <a:pPr lvl="1" eaLnBrk="1" hangingPunct="1">
              <a:spcBef>
                <a:spcPct val="0"/>
              </a:spcBef>
              <a:buClr>
                <a:srgbClr val="CC0000"/>
              </a:buClr>
              <a:buFont typeface="Wingdings" pitchFamily="2" charset="2"/>
              <a:buChar char="ü"/>
            </a:pPr>
            <a:r>
              <a:rPr lang="pt-BR" altLang="pt-BR" sz="2000" b="1"/>
              <a:t> 	Há uma </a:t>
            </a:r>
            <a:r>
              <a:rPr lang="pt-BR" altLang="en-US" sz="2000" b="1" i="1"/>
              <a:t>“</a:t>
            </a:r>
            <a:r>
              <a:rPr lang="pt-BR" altLang="ja-JP" sz="2000" b="1" i="1"/>
              <a:t>fattispecie cambiária mínima</a:t>
            </a:r>
            <a:r>
              <a:rPr lang="pt-BR" altLang="en-US" sz="2000" b="1"/>
              <a:t>”</a:t>
            </a:r>
            <a:r>
              <a:rPr lang="pt-BR" altLang="ja-JP" sz="2000" b="1"/>
              <a:t> </a:t>
            </a:r>
            <a:r>
              <a:rPr lang="pt-BR" altLang="ja-JP" sz="2000"/>
              <a:t>(Marcelo Von Adamek)</a:t>
            </a:r>
            <a:r>
              <a:rPr lang="pt-BR" altLang="ja-JP" sz="2000" b="1"/>
              <a:t>: assinatura e instrumento identificável como TC (</a:t>
            </a:r>
            <a:r>
              <a:rPr lang="pt-BR" altLang="ja-JP" sz="2000" b="1" u="sng"/>
              <a:t>não basta assinatura em folha em branco</a:t>
            </a:r>
            <a:r>
              <a:rPr lang="pt-BR" altLang="ja-JP" sz="2000" b="1"/>
              <a:t>);</a:t>
            </a:r>
          </a:p>
          <a:p>
            <a:pPr lvl="1" eaLnBrk="1" hangingPunct="1">
              <a:spcBef>
                <a:spcPct val="0"/>
              </a:spcBef>
              <a:buClr>
                <a:srgbClr val="CC0000"/>
              </a:buClr>
              <a:buFont typeface="Wingdings" pitchFamily="2" charset="2"/>
              <a:buChar char="ü"/>
            </a:pPr>
            <a:endParaRPr lang="pt-BR" altLang="ja-JP" sz="2000" b="1"/>
          </a:p>
          <a:p>
            <a:pPr lvl="1" eaLnBrk="1" hangingPunct="1">
              <a:spcBef>
                <a:spcPct val="0"/>
              </a:spcBef>
              <a:buClr>
                <a:srgbClr val="CC0000"/>
              </a:buClr>
              <a:buFont typeface="Wingdings" pitchFamily="2" charset="2"/>
              <a:buChar char="ü"/>
            </a:pPr>
            <a:r>
              <a:rPr lang="pt-BR" altLang="pt-BR" sz="2000" b="1"/>
              <a:t> 	Se desrespeitado o acordo de preenchimento, abusividade, que: </a:t>
            </a:r>
            <a:r>
              <a:rPr lang="pt-BR" altLang="pt-BR" sz="2000" b="1" i="1">
                <a:solidFill>
                  <a:srgbClr val="FF0000"/>
                </a:solidFill>
              </a:rPr>
              <a:t>a) </a:t>
            </a:r>
            <a:r>
              <a:rPr lang="pt-BR" altLang="pt-BR" sz="2000" b="1"/>
              <a:t>comprovada pelo devedor; </a:t>
            </a:r>
            <a:r>
              <a:rPr lang="pt-BR" altLang="pt-BR" sz="2000" b="1" i="1">
                <a:solidFill>
                  <a:srgbClr val="FF0000"/>
                </a:solidFill>
              </a:rPr>
              <a:t>b) </a:t>
            </a:r>
            <a:r>
              <a:rPr lang="pt-BR" altLang="pt-BR" sz="2000" b="1"/>
              <a:t>não é  oponível ao terceiro de boa fé (exceto no caso de culpa grave).</a:t>
            </a:r>
          </a:p>
        </p:txBody>
      </p:sp>
      <p:pic>
        <p:nvPicPr>
          <p:cNvPr id="38916" name="Picture 2">
            <a:extLst>
              <a:ext uri="{FF2B5EF4-FFF2-40B4-BE49-F238E27FC236}">
                <a16:creationId xmlns:a16="http://schemas.microsoft.com/office/drawing/2014/main" id="{8FE12258-9060-884E-9295-B91147120047}"/>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519BF7AD-4CCB-4CED-B020-5EC8D5BD9A36}"/>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8918" name="Title 9">
            <a:extLst>
              <a:ext uri="{FF2B5EF4-FFF2-40B4-BE49-F238E27FC236}">
                <a16:creationId xmlns:a16="http://schemas.microsoft.com/office/drawing/2014/main" id="{0839E4D2-DEA4-2D48-BD23-6078E51462F4}"/>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FORMALISMO – </a:t>
            </a:r>
          </a:p>
          <a:p>
            <a:pPr algn="r" eaLnBrk="1" hangingPunct="1">
              <a:spcBef>
                <a:spcPct val="0"/>
              </a:spcBef>
              <a:buFontTx/>
              <a:buNone/>
            </a:pPr>
            <a:r>
              <a:rPr lang="pt-BR" altLang="pt-BR" b="1" i="1">
                <a:solidFill>
                  <a:srgbClr val="DE0000"/>
                </a:solidFill>
                <a:latin typeface="Gill Sans MT" panose="020B0502020104020203" pitchFamily="34" charset="77"/>
              </a:rPr>
              <a:t>Títulos em Branco ou Incompletos </a:t>
            </a:r>
            <a:endParaRPr lang="en-US" altLang="pt-BR">
              <a:solidFill>
                <a:srgbClr val="DE0000"/>
              </a:solidFill>
              <a:latin typeface="Century" panose="020406040505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38EFAD65-1161-48E5-96B2-49718B9A23F8}"/>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9939" name="Retângulo 7">
            <a:extLst>
              <a:ext uri="{FF2B5EF4-FFF2-40B4-BE49-F238E27FC236}">
                <a16:creationId xmlns:a16="http://schemas.microsoft.com/office/drawing/2014/main" id="{F1EFB4A5-E1F7-E84F-ADE3-8708DEACB47A}"/>
              </a:ext>
            </a:extLst>
          </p:cNvPr>
          <p:cNvSpPr>
            <a:spLocks noChangeArrowheads="1"/>
          </p:cNvSpPr>
          <p:nvPr/>
        </p:nvSpPr>
        <p:spPr bwMode="auto">
          <a:xfrm>
            <a:off x="323850" y="1341438"/>
            <a:ext cx="8424863"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Tx/>
              <a:buNone/>
            </a:pPr>
            <a:endParaRPr lang="pt-BR" altLang="pt-BR" sz="1500" b="1"/>
          </a:p>
          <a:p>
            <a:pPr eaLnBrk="1" hangingPunct="1">
              <a:spcBef>
                <a:spcPct val="0"/>
              </a:spcBef>
              <a:buClr>
                <a:srgbClr val="CC0000"/>
              </a:buClr>
              <a:buFont typeface="Wingdings" pitchFamily="2" charset="2"/>
              <a:buChar char="ü"/>
            </a:pPr>
            <a:endParaRPr lang="pt-BR" altLang="pt-BR" sz="1500" b="1"/>
          </a:p>
          <a:p>
            <a:pPr lvl="2" eaLnBrk="1" hangingPunct="1">
              <a:spcBef>
                <a:spcPct val="0"/>
              </a:spcBef>
              <a:buClr>
                <a:srgbClr val="CC0000"/>
              </a:buClr>
              <a:buFont typeface="Wingdings" pitchFamily="2" charset="2"/>
              <a:buChar char="ü"/>
            </a:pPr>
            <a:r>
              <a:rPr lang="pt-BR" altLang="pt-BR" sz="3900" b="1"/>
              <a:t>Declaração unilateral de vontade dirigida ao mercado</a:t>
            </a:r>
          </a:p>
          <a:p>
            <a:pPr lvl="2" eaLnBrk="1" hangingPunct="1">
              <a:spcBef>
                <a:spcPct val="0"/>
              </a:spcBef>
              <a:buClr>
                <a:srgbClr val="CC0000"/>
              </a:buClr>
              <a:buFontTx/>
              <a:buNone/>
            </a:pPr>
            <a:endParaRPr lang="pt-BR" altLang="pt-BR" sz="3900" b="1"/>
          </a:p>
          <a:p>
            <a:pPr lvl="2" eaLnBrk="1" hangingPunct="1">
              <a:spcBef>
                <a:spcPct val="0"/>
              </a:spcBef>
              <a:buClr>
                <a:srgbClr val="CC0000"/>
              </a:buClr>
              <a:buFontTx/>
              <a:buNone/>
            </a:pPr>
            <a:endParaRPr lang="pt-BR" altLang="pt-BR" sz="1500" b="1"/>
          </a:p>
          <a:p>
            <a:pPr lvl="2" eaLnBrk="1" hangingPunct="1">
              <a:spcBef>
                <a:spcPct val="0"/>
              </a:spcBef>
              <a:buClr>
                <a:srgbClr val="CC0000"/>
              </a:buClr>
              <a:buFont typeface="Wingdings" pitchFamily="2" charset="2"/>
              <a:buChar char="ü"/>
            </a:pPr>
            <a:r>
              <a:rPr lang="pt-BR" altLang="pt-BR" sz="3900" b="1"/>
              <a:t>Objetivos: Desconto ou caução</a:t>
            </a:r>
          </a:p>
        </p:txBody>
      </p:sp>
      <p:pic>
        <p:nvPicPr>
          <p:cNvPr id="39940" name="Picture 2">
            <a:extLst>
              <a:ext uri="{FF2B5EF4-FFF2-40B4-BE49-F238E27FC236}">
                <a16:creationId xmlns:a16="http://schemas.microsoft.com/office/drawing/2014/main" id="{5F2F94F1-CE39-0B48-B170-BA37AA8DE52B}"/>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8DE1044D-1C0A-4F81-81B5-79ECFECBE367}"/>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9942" name="Title 9">
            <a:extLst>
              <a:ext uri="{FF2B5EF4-FFF2-40B4-BE49-F238E27FC236}">
                <a16:creationId xmlns:a16="http://schemas.microsoft.com/office/drawing/2014/main" id="{D1338DDA-9715-024B-84F9-AE4144FEBB38}"/>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Negociabilidade/Circulação </a:t>
            </a:r>
            <a:endParaRPr lang="en-US" altLang="pt-BR">
              <a:solidFill>
                <a:srgbClr val="DE0000"/>
              </a:solidFill>
              <a:latin typeface="Century" panose="020406040505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60BED148-39B6-4BE5-8D65-393CC6DCD3AD}"/>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0963" name="Retângulo 7">
            <a:extLst>
              <a:ext uri="{FF2B5EF4-FFF2-40B4-BE49-F238E27FC236}">
                <a16:creationId xmlns:a16="http://schemas.microsoft.com/office/drawing/2014/main" id="{A44C50D3-D2D8-CE41-8681-7617ADC33974}"/>
              </a:ext>
            </a:extLst>
          </p:cNvPr>
          <p:cNvSpPr>
            <a:spLocks noChangeArrowheads="1"/>
          </p:cNvSpPr>
          <p:nvPr/>
        </p:nvSpPr>
        <p:spPr bwMode="auto">
          <a:xfrm>
            <a:off x="323850" y="1479550"/>
            <a:ext cx="8208963"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lgn="just" eaLnBrk="1" hangingPunct="1">
              <a:spcBef>
                <a:spcPct val="0"/>
              </a:spcBef>
              <a:buClr>
                <a:srgbClr val="CC0000"/>
              </a:buClr>
              <a:buFont typeface="Wingdings" pitchFamily="2" charset="2"/>
              <a:buChar char="ü"/>
            </a:pPr>
            <a:r>
              <a:rPr lang="pt-BR" altLang="pt-BR" b="1"/>
              <a:t>Mesmo na relação originária entre credor e devedor cambiária, gera uma presunção de existência do crédito.</a:t>
            </a:r>
          </a:p>
          <a:p>
            <a:pPr lvl="2" algn="just" eaLnBrk="1" hangingPunct="1">
              <a:spcBef>
                <a:spcPct val="0"/>
              </a:spcBef>
              <a:buClr>
                <a:srgbClr val="CC0000"/>
              </a:buClr>
              <a:buFontTx/>
              <a:buNone/>
            </a:pPr>
            <a:endParaRPr lang="pt-BR" altLang="pt-BR" sz="2800" b="1"/>
          </a:p>
          <a:p>
            <a:pPr lvl="1" algn="just" eaLnBrk="1" hangingPunct="1">
              <a:spcBef>
                <a:spcPct val="0"/>
              </a:spcBef>
              <a:buClr>
                <a:srgbClr val="CC0000"/>
              </a:buClr>
              <a:buFont typeface="Wingdings" pitchFamily="2" charset="2"/>
              <a:buChar char="ü"/>
            </a:pPr>
            <a:r>
              <a:rPr lang="pt-BR" altLang="pt-BR" b="1"/>
              <a:t>Natureza de Título Executivo Extrajudicial depende de expressa norma legal, caso a caso.</a:t>
            </a:r>
          </a:p>
          <a:p>
            <a:pPr lvl="2" algn="just" eaLnBrk="1" hangingPunct="1">
              <a:spcBef>
                <a:spcPct val="0"/>
              </a:spcBef>
              <a:buClr>
                <a:srgbClr val="CC0000"/>
              </a:buClr>
              <a:buFontTx/>
              <a:buNone/>
            </a:pPr>
            <a:endParaRPr lang="pt-BR" altLang="pt-BR" sz="2800" b="1"/>
          </a:p>
          <a:p>
            <a:pPr lvl="1" algn="just" eaLnBrk="1" hangingPunct="1">
              <a:spcBef>
                <a:spcPct val="0"/>
              </a:spcBef>
              <a:buClr>
                <a:srgbClr val="CC0000"/>
              </a:buClr>
              <a:buFont typeface="Wingdings" pitchFamily="2" charset="2"/>
              <a:buChar char="ü"/>
            </a:pPr>
            <a:r>
              <a:rPr lang="pt-BR" altLang="pt-BR" b="1"/>
              <a:t>Títulos prescritos, ou atípicos, permitem ação monitória.</a:t>
            </a:r>
          </a:p>
          <a:p>
            <a:pPr algn="just" eaLnBrk="1" hangingPunct="1">
              <a:spcBef>
                <a:spcPct val="0"/>
              </a:spcBef>
              <a:buClr>
                <a:srgbClr val="CC0000"/>
              </a:buClr>
              <a:buFont typeface="Wingdings" pitchFamily="2" charset="2"/>
              <a:buChar char="ü"/>
            </a:pPr>
            <a:endParaRPr lang="pt-BR" altLang="pt-BR" sz="1500" b="1"/>
          </a:p>
        </p:txBody>
      </p:sp>
      <p:pic>
        <p:nvPicPr>
          <p:cNvPr id="40964" name="Picture 2">
            <a:extLst>
              <a:ext uri="{FF2B5EF4-FFF2-40B4-BE49-F238E27FC236}">
                <a16:creationId xmlns:a16="http://schemas.microsoft.com/office/drawing/2014/main" id="{45581418-2881-1847-BE8F-C3EA4A2A4220}"/>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7F275828-9158-41A8-A385-6E0341D59A3D}"/>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0966" name="Title 9">
            <a:extLst>
              <a:ext uri="{FF2B5EF4-FFF2-40B4-BE49-F238E27FC236}">
                <a16:creationId xmlns:a16="http://schemas.microsoft.com/office/drawing/2014/main" id="{5476184F-774C-354D-AD48-B5ACB18F0D87}"/>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Executividade </a:t>
            </a:r>
            <a:endParaRPr lang="en-US" altLang="pt-BR">
              <a:solidFill>
                <a:srgbClr val="DE0000"/>
              </a:solidFill>
              <a:latin typeface="Century" panose="020406040505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78340A39-9461-4290-B192-FAC8EF883ED8}"/>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1987" name="Retângulo 7">
            <a:extLst>
              <a:ext uri="{FF2B5EF4-FFF2-40B4-BE49-F238E27FC236}">
                <a16:creationId xmlns:a16="http://schemas.microsoft.com/office/drawing/2014/main" id="{BF4A386C-B60E-1548-AB40-2BED39233059}"/>
              </a:ext>
            </a:extLst>
          </p:cNvPr>
          <p:cNvSpPr>
            <a:spLocks noChangeArrowheads="1"/>
          </p:cNvSpPr>
          <p:nvPr/>
        </p:nvSpPr>
        <p:spPr bwMode="auto">
          <a:xfrm>
            <a:off x="323850" y="1341438"/>
            <a:ext cx="82804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lgn="just" eaLnBrk="1" hangingPunct="1">
              <a:spcBef>
                <a:spcPct val="0"/>
              </a:spcBef>
              <a:buClr>
                <a:srgbClr val="CC0000"/>
              </a:buClr>
              <a:buFont typeface="Wingdings" pitchFamily="2" charset="2"/>
              <a:buChar char="ü"/>
            </a:pPr>
            <a:r>
              <a:rPr lang="pt-BR" altLang="pt-BR" b="1"/>
              <a:t>Não necessariamente pecuniária. Objeto pode ser outros bens e direitos, sempre certos, e incondicionais.</a:t>
            </a:r>
          </a:p>
          <a:p>
            <a:pPr lvl="2" algn="just" eaLnBrk="1" hangingPunct="1">
              <a:spcBef>
                <a:spcPct val="0"/>
              </a:spcBef>
              <a:buClr>
                <a:srgbClr val="CC0000"/>
              </a:buClr>
              <a:buFont typeface="Wingdings" pitchFamily="2" charset="2"/>
              <a:buChar char="ü"/>
            </a:pPr>
            <a:endParaRPr lang="pt-BR" altLang="pt-BR" sz="2800" b="1"/>
          </a:p>
          <a:p>
            <a:pPr lvl="1" algn="just" eaLnBrk="1" hangingPunct="1">
              <a:spcBef>
                <a:spcPct val="0"/>
              </a:spcBef>
              <a:buClr>
                <a:srgbClr val="CC0000"/>
              </a:buClr>
              <a:buFont typeface="Wingdings" pitchFamily="2" charset="2"/>
              <a:buChar char="ü"/>
            </a:pPr>
            <a:r>
              <a:rPr lang="pt-BR" altLang="pt-BR" b="1"/>
              <a:t>Pode ser em moeda estrangeira nas hipóteses do DL 857/69 (parte domiciliada no exterior ou bem importado), mas pagamento sempre se faz em moeda nacional – que tem curso forçado-, pelo câmbio do pagamento.</a:t>
            </a:r>
          </a:p>
          <a:p>
            <a:pPr lvl="2" algn="just" eaLnBrk="1" hangingPunct="1">
              <a:spcBef>
                <a:spcPct val="0"/>
              </a:spcBef>
              <a:buClr>
                <a:srgbClr val="CC0000"/>
              </a:buClr>
              <a:buFont typeface="Wingdings" pitchFamily="2" charset="2"/>
              <a:buChar char="ü"/>
            </a:pPr>
            <a:endParaRPr lang="pt-BR" altLang="pt-BR" sz="2800" b="1"/>
          </a:p>
          <a:p>
            <a:pPr lvl="1" algn="just" eaLnBrk="1" hangingPunct="1">
              <a:spcBef>
                <a:spcPct val="0"/>
              </a:spcBef>
              <a:buClr>
                <a:srgbClr val="CC0000"/>
              </a:buClr>
              <a:buFont typeface="Wingdings" pitchFamily="2" charset="2"/>
              <a:buChar char="ü"/>
            </a:pPr>
            <a:r>
              <a:rPr lang="pt-BR" altLang="pt-BR" b="1"/>
              <a:t>Também é convertida em moeda nacional para  protesto.</a:t>
            </a:r>
          </a:p>
        </p:txBody>
      </p:sp>
      <p:pic>
        <p:nvPicPr>
          <p:cNvPr id="41988" name="Picture 2">
            <a:extLst>
              <a:ext uri="{FF2B5EF4-FFF2-40B4-BE49-F238E27FC236}">
                <a16:creationId xmlns:a16="http://schemas.microsoft.com/office/drawing/2014/main" id="{4B4B2B81-59B4-654C-8391-6865FFE1D592}"/>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D6399CE4-04DD-41F5-B1B7-6C2A8A9D72C3}"/>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1990" name="Title 9">
            <a:extLst>
              <a:ext uri="{FF2B5EF4-FFF2-40B4-BE49-F238E27FC236}">
                <a16:creationId xmlns:a16="http://schemas.microsoft.com/office/drawing/2014/main" id="{8072A464-1FC4-8042-AED3-409C689638FB}"/>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Obrigação Líquida e Certa </a:t>
            </a:r>
            <a:endParaRPr lang="en-US" altLang="pt-BR">
              <a:solidFill>
                <a:srgbClr val="DE0000"/>
              </a:solidFill>
              <a:latin typeface="Century" panose="020406040505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0114BC9A-F5EE-4A9A-9CBC-1CF3E5BB6C6A}"/>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3011" name="Retângulo 7">
            <a:extLst>
              <a:ext uri="{FF2B5EF4-FFF2-40B4-BE49-F238E27FC236}">
                <a16:creationId xmlns:a16="http://schemas.microsoft.com/office/drawing/2014/main" id="{6EB7BF71-6D8E-0C4D-98C9-03E8750D82F2}"/>
              </a:ext>
            </a:extLst>
          </p:cNvPr>
          <p:cNvSpPr>
            <a:spLocks noChangeArrowheads="1"/>
          </p:cNvSpPr>
          <p:nvPr/>
        </p:nvSpPr>
        <p:spPr bwMode="auto">
          <a:xfrm>
            <a:off x="323850" y="1341438"/>
            <a:ext cx="8351838"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spcBef>
                <a:spcPct val="0"/>
              </a:spcBef>
              <a:buClr>
                <a:srgbClr val="CC0000"/>
              </a:buClr>
              <a:buFont typeface="Wingdings" pitchFamily="2" charset="2"/>
              <a:buChar char="ü"/>
            </a:pPr>
            <a:endParaRPr lang="pt-BR" altLang="pt-BR" b="1"/>
          </a:p>
          <a:p>
            <a:pPr lvl="1" algn="just" eaLnBrk="1" hangingPunct="1">
              <a:spcBef>
                <a:spcPct val="0"/>
              </a:spcBef>
              <a:buClr>
                <a:srgbClr val="CC0000"/>
              </a:buClr>
              <a:buFont typeface="Wingdings" pitchFamily="2" charset="2"/>
              <a:buChar char="ü"/>
            </a:pPr>
            <a:r>
              <a:rPr lang="pt-BR" altLang="pt-BR" b="1"/>
              <a:t>TC é título de apresentação. A obrigação cambiária é quesível: cabe ao credor dirigir-se ao devedor para exigir o pagamento, pois TC nasce para circular.</a:t>
            </a:r>
          </a:p>
          <a:p>
            <a:pPr lvl="2" algn="just" eaLnBrk="1" hangingPunct="1">
              <a:spcBef>
                <a:spcPct val="0"/>
              </a:spcBef>
              <a:buClr>
                <a:srgbClr val="CC0000"/>
              </a:buClr>
              <a:buFontTx/>
              <a:buNone/>
            </a:pPr>
            <a:endParaRPr lang="pt-BR" altLang="pt-BR" sz="2800" b="1"/>
          </a:p>
          <a:p>
            <a:pPr lvl="1" algn="just" eaLnBrk="1" hangingPunct="1">
              <a:spcBef>
                <a:spcPct val="0"/>
              </a:spcBef>
              <a:buClr>
                <a:srgbClr val="CC0000"/>
              </a:buClr>
              <a:buFont typeface="Wingdings" pitchFamily="2" charset="2"/>
              <a:buChar char="ü"/>
            </a:pPr>
            <a:r>
              <a:rPr lang="pt-BR" altLang="pt-BR" b="1"/>
              <a:t>Se houver devedores indiretos (endossantes, avalistas, o próprio sacador da LC se houve aceite), deve fazer a apresentação oficial pelo Tabelião de Protesto, que certificará a recusa de pagamento pelo protesto no vencimento.</a:t>
            </a:r>
          </a:p>
        </p:txBody>
      </p:sp>
      <p:pic>
        <p:nvPicPr>
          <p:cNvPr id="43012" name="Picture 2">
            <a:extLst>
              <a:ext uri="{FF2B5EF4-FFF2-40B4-BE49-F238E27FC236}">
                <a16:creationId xmlns:a16="http://schemas.microsoft.com/office/drawing/2014/main" id="{FFA3F813-7CE8-0F40-9856-B021EEC1AAEA}"/>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B30E02FF-1C2D-4033-8DCF-2A24F2288C5D}"/>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3014" name="Title 9">
            <a:extLst>
              <a:ext uri="{FF2B5EF4-FFF2-40B4-BE49-F238E27FC236}">
                <a16:creationId xmlns:a16="http://schemas.microsoft.com/office/drawing/2014/main" id="{12EBEA9E-20D8-9E4A-BBE5-56E05E2A2FEF}"/>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Obrigação Quesível (Quérable) </a:t>
            </a:r>
            <a:endParaRPr lang="en-US" altLang="pt-BR">
              <a:solidFill>
                <a:srgbClr val="DE0000"/>
              </a:solidFill>
              <a:latin typeface="Century" panose="020406040505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90369DD3-97DF-AB42-A536-E9B4BD1B6DBD}"/>
              </a:ext>
            </a:extLst>
          </p:cNvPr>
          <p:cNvSpPr>
            <a:spLocks noGrp="1"/>
          </p:cNvSpPr>
          <p:nvPr>
            <p:ph type="title"/>
          </p:nvPr>
        </p:nvSpPr>
        <p:spPr/>
        <p:txBody>
          <a:bodyPr/>
          <a:lstStyle/>
          <a:p>
            <a:r>
              <a:rPr lang="pt-BR" altLang="pt-BR">
                <a:ea typeface="ＭＳ Ｐゴシック" panose="020B0600070205080204" pitchFamily="34" charset="-128"/>
              </a:rPr>
              <a:t>Como garantir o pagamento da dívida?</a:t>
            </a:r>
          </a:p>
        </p:txBody>
      </p:sp>
      <p:pic>
        <p:nvPicPr>
          <p:cNvPr id="7171" name="Espaço Reservado para Conteúdo 3">
            <a:extLst>
              <a:ext uri="{FF2B5EF4-FFF2-40B4-BE49-F238E27FC236}">
                <a16:creationId xmlns:a16="http://schemas.microsoft.com/office/drawing/2014/main" id="{FAC99EE7-6F59-5E4E-AE78-2E2C7ECFDD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52713" y="2078038"/>
            <a:ext cx="3838575" cy="357187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D788A24-94ED-414F-9A21-130B6BCB37B1}"/>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4035" name="Retângulo 7">
            <a:extLst>
              <a:ext uri="{FF2B5EF4-FFF2-40B4-BE49-F238E27FC236}">
                <a16:creationId xmlns:a16="http://schemas.microsoft.com/office/drawing/2014/main" id="{0CE60037-2593-1E4E-8ECA-CCED7A936185}"/>
              </a:ext>
            </a:extLst>
          </p:cNvPr>
          <p:cNvSpPr>
            <a:spLocks noChangeArrowheads="1"/>
          </p:cNvSpPr>
          <p:nvPr/>
        </p:nvSpPr>
        <p:spPr bwMode="auto">
          <a:xfrm>
            <a:off x="250825" y="1557338"/>
            <a:ext cx="842486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endParaRPr lang="pt-BR" altLang="pt-BR" sz="1500" b="1"/>
          </a:p>
          <a:p>
            <a:pPr lvl="1" eaLnBrk="1" hangingPunct="1">
              <a:spcBef>
                <a:spcPct val="0"/>
              </a:spcBef>
              <a:buClr>
                <a:srgbClr val="CC0000"/>
              </a:buClr>
              <a:buFont typeface="Wingdings" pitchFamily="2" charset="2"/>
              <a:buChar char="ü"/>
            </a:pPr>
            <a:r>
              <a:rPr lang="pt-BR" altLang="pt-BR" sz="3000" b="1"/>
              <a:t>Emissão do TC não implica novação da relação subjacente</a:t>
            </a:r>
          </a:p>
          <a:p>
            <a:pPr eaLnBrk="1" hangingPunct="1">
              <a:spcBef>
                <a:spcPct val="0"/>
              </a:spcBef>
              <a:buClr>
                <a:srgbClr val="CC0000"/>
              </a:buClr>
              <a:buFont typeface="Wingdings" pitchFamily="2" charset="2"/>
              <a:buChar char="ü"/>
            </a:pPr>
            <a:endParaRPr lang="pt-BR" altLang="pt-BR" sz="4000" b="1"/>
          </a:p>
          <a:p>
            <a:pPr lvl="1" eaLnBrk="1" hangingPunct="1">
              <a:spcBef>
                <a:spcPct val="0"/>
              </a:spcBef>
              <a:buClr>
                <a:srgbClr val="CC0000"/>
              </a:buClr>
              <a:buFont typeface="Wingdings" pitchFamily="2" charset="2"/>
              <a:buChar char="ü"/>
            </a:pPr>
            <a:r>
              <a:rPr lang="pt-BR" altLang="pt-BR" sz="3000" b="1"/>
              <a:t>Pode ser convencionado contratualmente natureza pro soluto da emissão cambial </a:t>
            </a:r>
          </a:p>
          <a:p>
            <a:pPr lvl="1" eaLnBrk="1" hangingPunct="1">
              <a:spcBef>
                <a:spcPct val="0"/>
              </a:spcBef>
              <a:buClr>
                <a:srgbClr val="CC0000"/>
              </a:buClr>
              <a:buFont typeface="Wingdings" pitchFamily="2" charset="2"/>
              <a:buChar char="ü"/>
            </a:pPr>
            <a:endParaRPr lang="pt-BR" altLang="pt-BR" sz="1500" b="1"/>
          </a:p>
          <a:p>
            <a:pPr lvl="1" eaLnBrk="1" hangingPunct="1">
              <a:spcBef>
                <a:spcPct val="0"/>
              </a:spcBef>
              <a:buClr>
                <a:srgbClr val="CC0000"/>
              </a:buClr>
              <a:buFontTx/>
              <a:buNone/>
            </a:pPr>
            <a:r>
              <a:rPr lang="pt-BR" altLang="pt-BR" sz="3000" b="1" u="sng"/>
              <a:t>Exemplo</a:t>
            </a:r>
            <a:r>
              <a:rPr lang="pt-BR" altLang="pt-BR" sz="3000" b="1"/>
              <a:t>: </a:t>
            </a:r>
            <a:r>
              <a:rPr lang="pt-BR" altLang="pt-BR" sz="3000"/>
              <a:t>Compra de terreno para incorporação</a:t>
            </a:r>
          </a:p>
        </p:txBody>
      </p:sp>
      <p:pic>
        <p:nvPicPr>
          <p:cNvPr id="44036" name="Picture 2">
            <a:extLst>
              <a:ext uri="{FF2B5EF4-FFF2-40B4-BE49-F238E27FC236}">
                <a16:creationId xmlns:a16="http://schemas.microsoft.com/office/drawing/2014/main" id="{97D2AB87-1865-EF41-A3CB-7A714B5C78D3}"/>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C7ABF0CD-64E7-4FE6-8424-49238B8E4674}"/>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4038" name="Title 9">
            <a:extLst>
              <a:ext uri="{FF2B5EF4-FFF2-40B4-BE49-F238E27FC236}">
                <a16:creationId xmlns:a16="http://schemas.microsoft.com/office/drawing/2014/main" id="{C60011A2-69CD-024D-94F1-5BCBD8F4011D}"/>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Natureza Pro Solvendo </a:t>
            </a:r>
            <a:endParaRPr lang="en-US" altLang="pt-BR">
              <a:solidFill>
                <a:srgbClr val="DE0000"/>
              </a:solidFill>
              <a:latin typeface="Century" panose="020406040505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38A01FB9-F94D-4C2E-B494-25010BEAA916}"/>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5059" name="Retângulo 7">
            <a:extLst>
              <a:ext uri="{FF2B5EF4-FFF2-40B4-BE49-F238E27FC236}">
                <a16:creationId xmlns:a16="http://schemas.microsoft.com/office/drawing/2014/main" id="{31402EE3-B38C-0F4B-8971-107D24EB2A1D}"/>
              </a:ext>
            </a:extLst>
          </p:cNvPr>
          <p:cNvSpPr>
            <a:spLocks noChangeArrowheads="1"/>
          </p:cNvSpPr>
          <p:nvPr/>
        </p:nvSpPr>
        <p:spPr bwMode="auto">
          <a:xfrm>
            <a:off x="323850" y="1687513"/>
            <a:ext cx="8424863"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spcBef>
                <a:spcPct val="0"/>
              </a:spcBef>
              <a:buClr>
                <a:srgbClr val="CC0000"/>
              </a:buClr>
              <a:buFont typeface="Wingdings" pitchFamily="2" charset="2"/>
              <a:buChar char="ü"/>
            </a:pPr>
            <a:endParaRPr lang="pt-BR" altLang="pt-BR" b="1"/>
          </a:p>
          <a:p>
            <a:pPr lvl="1" eaLnBrk="1" hangingPunct="1">
              <a:spcBef>
                <a:spcPct val="0"/>
              </a:spcBef>
              <a:buClr>
                <a:srgbClr val="CC0000"/>
              </a:buClr>
              <a:buFont typeface="Wingdings" pitchFamily="2" charset="2"/>
              <a:buChar char="ü"/>
            </a:pPr>
            <a:r>
              <a:rPr lang="pt-BR" altLang="pt-BR" sz="3000" b="1"/>
              <a:t>Quanto à ocorrência de oferta pública, e à necessidade de tutela do mercado:</a:t>
            </a:r>
          </a:p>
          <a:p>
            <a:pPr lvl="1" eaLnBrk="1" hangingPunct="1">
              <a:spcBef>
                <a:spcPct val="0"/>
              </a:spcBef>
              <a:buClr>
                <a:srgbClr val="CC0000"/>
              </a:buClr>
              <a:buFont typeface="Wingdings" pitchFamily="2" charset="2"/>
              <a:buChar char="ü"/>
            </a:pPr>
            <a:endParaRPr lang="pt-BR" altLang="pt-BR" sz="2400" b="1"/>
          </a:p>
          <a:p>
            <a:pPr lvl="1" eaLnBrk="1" hangingPunct="1">
              <a:spcBef>
                <a:spcPct val="0"/>
              </a:spcBef>
              <a:buClr>
                <a:srgbClr val="CC0000"/>
              </a:buClr>
              <a:buFontTx/>
              <a:buNone/>
            </a:pPr>
            <a:endParaRPr lang="pt-BR" altLang="pt-BR" sz="2400" b="1"/>
          </a:p>
          <a:p>
            <a:pPr eaLnBrk="1" hangingPunct="1">
              <a:spcBef>
                <a:spcPct val="0"/>
              </a:spcBef>
              <a:buClr>
                <a:srgbClr val="CC0000"/>
              </a:buClr>
              <a:buFontTx/>
              <a:buNone/>
            </a:pPr>
            <a:r>
              <a:rPr lang="pt-BR" altLang="pt-BR" b="1"/>
              <a:t>TÍTULO DE CRÉDITO    </a:t>
            </a:r>
            <a:r>
              <a:rPr lang="pt-BR" altLang="pt-BR" sz="4400" b="1"/>
              <a:t>X</a:t>
            </a:r>
            <a:r>
              <a:rPr lang="pt-BR" altLang="pt-BR" sz="2800" b="1"/>
              <a:t>   </a:t>
            </a:r>
            <a:r>
              <a:rPr lang="pt-BR" altLang="pt-BR" b="1"/>
              <a:t>VALORES MOBILIÁRIOS</a:t>
            </a:r>
            <a:endParaRPr lang="pt-BR" altLang="pt-BR"/>
          </a:p>
          <a:p>
            <a:pPr eaLnBrk="1" hangingPunct="1">
              <a:spcBef>
                <a:spcPct val="0"/>
              </a:spcBef>
              <a:buClr>
                <a:srgbClr val="CC0000"/>
              </a:buClr>
              <a:buFont typeface="Wingdings" pitchFamily="2" charset="2"/>
              <a:buChar char="ü"/>
            </a:pPr>
            <a:endParaRPr lang="pt-BR" altLang="pt-BR" sz="2400" b="1"/>
          </a:p>
          <a:p>
            <a:pPr eaLnBrk="1" hangingPunct="1">
              <a:spcBef>
                <a:spcPct val="0"/>
              </a:spcBef>
              <a:buClr>
                <a:srgbClr val="CC0000"/>
              </a:buClr>
              <a:buFont typeface="Wingdings" pitchFamily="2" charset="2"/>
              <a:buChar char="ü"/>
            </a:pPr>
            <a:endParaRPr lang="pt-BR" altLang="pt-BR" sz="1500" b="1"/>
          </a:p>
        </p:txBody>
      </p:sp>
      <p:pic>
        <p:nvPicPr>
          <p:cNvPr id="45060" name="Picture 2">
            <a:extLst>
              <a:ext uri="{FF2B5EF4-FFF2-40B4-BE49-F238E27FC236}">
                <a16:creationId xmlns:a16="http://schemas.microsoft.com/office/drawing/2014/main" id="{8A5F47E2-4F89-734C-BCD4-6E87A2A21705}"/>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5EB47A45-B864-480F-B39C-64C29B88CEEC}"/>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5062" name="Title 9">
            <a:extLst>
              <a:ext uri="{FF2B5EF4-FFF2-40B4-BE49-F238E27FC236}">
                <a16:creationId xmlns:a16="http://schemas.microsoft.com/office/drawing/2014/main" id="{653C15CE-A44A-2E4C-8207-7C9AD4FF1B28}"/>
              </a:ext>
            </a:extLst>
          </p:cNvPr>
          <p:cNvSpPr txBox="1">
            <a:spLocks/>
          </p:cNvSpPr>
          <p:nvPr/>
        </p:nvSpPr>
        <p:spPr bwMode="auto">
          <a:xfrm>
            <a:off x="492125" y="390525"/>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 </a:t>
            </a:r>
            <a:r>
              <a:rPr lang="pt-BR" altLang="pt-BR" sz="3300" b="1" i="1" u="sng">
                <a:solidFill>
                  <a:srgbClr val="DE0000"/>
                </a:solidFill>
                <a:latin typeface="Gill Sans MT" panose="020B0502020104020203" pitchFamily="34" charset="77"/>
              </a:rPr>
              <a:t>Classificação e Distinções</a:t>
            </a:r>
            <a:r>
              <a:rPr lang="pt-BR" altLang="pt-BR" b="1" i="1">
                <a:solidFill>
                  <a:srgbClr val="DE0000"/>
                </a:solidFill>
                <a:latin typeface="Gill Sans MT" panose="020B0502020104020203" pitchFamily="34" charset="77"/>
              </a:rPr>
              <a:t> –</a:t>
            </a:r>
          </a:p>
          <a:p>
            <a:pPr algn="r" eaLnBrk="1" hangingPunct="1">
              <a:spcBef>
                <a:spcPct val="0"/>
              </a:spcBef>
              <a:buFontTx/>
              <a:buNone/>
            </a:pPr>
            <a:r>
              <a:rPr lang="pt-BR" altLang="pt-BR"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1830833-878D-4ED9-A2F2-9AA1F7414247}"/>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6083" name="Retângulo 7">
            <a:extLst>
              <a:ext uri="{FF2B5EF4-FFF2-40B4-BE49-F238E27FC236}">
                <a16:creationId xmlns:a16="http://schemas.microsoft.com/office/drawing/2014/main" id="{67C0D0B6-AD6E-5342-99D4-3E86424420B3}"/>
              </a:ext>
            </a:extLst>
          </p:cNvPr>
          <p:cNvSpPr>
            <a:spLocks noChangeArrowheads="1"/>
          </p:cNvSpPr>
          <p:nvPr/>
        </p:nvSpPr>
        <p:spPr bwMode="auto">
          <a:xfrm>
            <a:off x="323850" y="1687513"/>
            <a:ext cx="8424863"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spcBef>
                <a:spcPct val="0"/>
              </a:spcBef>
              <a:buClr>
                <a:srgbClr val="CC0000"/>
              </a:buClr>
              <a:buFontTx/>
              <a:buNone/>
            </a:pPr>
            <a:endParaRPr lang="pt-BR" altLang="pt-BR" b="1"/>
          </a:p>
          <a:p>
            <a:pPr lvl="1" eaLnBrk="1" hangingPunct="1">
              <a:spcBef>
                <a:spcPct val="0"/>
              </a:spcBef>
              <a:buClr>
                <a:srgbClr val="CC0000"/>
              </a:buClr>
              <a:buFont typeface="Wingdings" pitchFamily="2" charset="2"/>
              <a:buChar char="ü"/>
            </a:pPr>
            <a:r>
              <a:rPr lang="pt-BR" altLang="pt-BR" b="1"/>
              <a:t>Quanto à forma de circulação</a:t>
            </a:r>
          </a:p>
          <a:p>
            <a:pPr lvl="1" eaLnBrk="1" hangingPunct="1">
              <a:spcBef>
                <a:spcPct val="0"/>
              </a:spcBef>
              <a:buClr>
                <a:srgbClr val="CC0000"/>
              </a:buClr>
              <a:buFontTx/>
              <a:buNone/>
            </a:pPr>
            <a:endParaRPr lang="pt-BR" altLang="pt-BR" sz="2400" b="1"/>
          </a:p>
          <a:p>
            <a:pPr eaLnBrk="1" hangingPunct="1">
              <a:spcBef>
                <a:spcPct val="0"/>
              </a:spcBef>
              <a:buClr>
                <a:srgbClr val="CC0000"/>
              </a:buClr>
              <a:buFontTx/>
              <a:buNone/>
            </a:pPr>
            <a:r>
              <a:rPr lang="pt-BR" altLang="pt-BR" sz="2000" b="1"/>
              <a:t>TÍTULOS NOMINATIVOS (ART. 923 CC) Exige registro (se houver endosso, é mero termo de cessão)</a:t>
            </a:r>
          </a:p>
          <a:p>
            <a:pPr eaLnBrk="1" hangingPunct="1">
              <a:spcBef>
                <a:spcPct val="0"/>
              </a:spcBef>
              <a:buClr>
                <a:srgbClr val="CC0000"/>
              </a:buClr>
              <a:buFontTx/>
              <a:buNone/>
            </a:pPr>
            <a:endParaRPr lang="pt-BR" altLang="pt-BR" sz="2000" b="1"/>
          </a:p>
          <a:p>
            <a:pPr eaLnBrk="1" hangingPunct="1">
              <a:spcBef>
                <a:spcPct val="0"/>
              </a:spcBef>
              <a:buClr>
                <a:srgbClr val="CC0000"/>
              </a:buClr>
              <a:buFontTx/>
              <a:buNone/>
            </a:pPr>
            <a:r>
              <a:rPr lang="pt-BR" altLang="pt-BR" sz="2000" b="1"/>
              <a:t>TÍTULOS À ORDEM. Circulam por endosso + Tradição</a:t>
            </a:r>
          </a:p>
          <a:p>
            <a:pPr eaLnBrk="1" hangingPunct="1">
              <a:spcBef>
                <a:spcPct val="0"/>
              </a:spcBef>
              <a:buClr>
                <a:srgbClr val="CC0000"/>
              </a:buClr>
              <a:buFontTx/>
              <a:buNone/>
            </a:pPr>
            <a:endParaRPr lang="pt-BR" altLang="pt-BR" sz="2000" b="1"/>
          </a:p>
          <a:p>
            <a:pPr eaLnBrk="1" hangingPunct="1">
              <a:spcBef>
                <a:spcPct val="0"/>
              </a:spcBef>
              <a:buClr>
                <a:srgbClr val="CC0000"/>
              </a:buClr>
              <a:buFontTx/>
              <a:buNone/>
            </a:pPr>
            <a:r>
              <a:rPr lang="pt-BR" altLang="pt-BR" sz="2000" b="1"/>
              <a:t>TÍTULOS NÃO À ORDEM. Circula por cessão de crédito. Proibida para títulos típicos (só vale para inominados).</a:t>
            </a:r>
          </a:p>
          <a:p>
            <a:pPr eaLnBrk="1" hangingPunct="1">
              <a:spcBef>
                <a:spcPct val="0"/>
              </a:spcBef>
              <a:buClr>
                <a:srgbClr val="CC0000"/>
              </a:buClr>
              <a:buFontTx/>
              <a:buNone/>
            </a:pPr>
            <a:endParaRPr lang="pt-BR" altLang="pt-BR" sz="2000" b="1"/>
          </a:p>
          <a:p>
            <a:pPr eaLnBrk="1" hangingPunct="1">
              <a:spcBef>
                <a:spcPct val="0"/>
              </a:spcBef>
              <a:buClr>
                <a:srgbClr val="CC0000"/>
              </a:buClr>
              <a:buFontTx/>
              <a:buNone/>
            </a:pPr>
            <a:r>
              <a:rPr lang="pt-BR" altLang="pt-BR" sz="2000" b="1"/>
              <a:t>TÍTULOS AO PORTADOR. Criação exige autorização legal específica (art. 907 CC). Não se admite que LC, NP, Duplicata, Cédulas de Crédito e cheque maior do que R$ 100,00 sejam ao portador.</a:t>
            </a:r>
            <a:endParaRPr lang="pt-BR" altLang="pt-BR" sz="2000"/>
          </a:p>
          <a:p>
            <a:pPr eaLnBrk="1" hangingPunct="1">
              <a:spcBef>
                <a:spcPct val="0"/>
              </a:spcBef>
              <a:buClr>
                <a:srgbClr val="CC0000"/>
              </a:buClr>
              <a:buFont typeface="Wingdings" pitchFamily="2" charset="2"/>
              <a:buChar char="ü"/>
            </a:pPr>
            <a:endParaRPr lang="pt-BR" altLang="pt-BR" sz="2400" b="1"/>
          </a:p>
          <a:p>
            <a:pPr eaLnBrk="1" hangingPunct="1">
              <a:spcBef>
                <a:spcPct val="0"/>
              </a:spcBef>
              <a:buClr>
                <a:srgbClr val="CC0000"/>
              </a:buClr>
              <a:buFont typeface="Wingdings" pitchFamily="2" charset="2"/>
              <a:buChar char="ü"/>
            </a:pPr>
            <a:endParaRPr lang="pt-BR" altLang="pt-BR" sz="1500" b="1"/>
          </a:p>
        </p:txBody>
      </p:sp>
      <p:pic>
        <p:nvPicPr>
          <p:cNvPr id="46084" name="Picture 2">
            <a:extLst>
              <a:ext uri="{FF2B5EF4-FFF2-40B4-BE49-F238E27FC236}">
                <a16:creationId xmlns:a16="http://schemas.microsoft.com/office/drawing/2014/main" id="{3990208A-B15D-2540-B492-1F41057D6D10}"/>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990AE36F-E831-418C-A5A9-C890F2DE5DCC}"/>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6086" name="Title 9">
            <a:extLst>
              <a:ext uri="{FF2B5EF4-FFF2-40B4-BE49-F238E27FC236}">
                <a16:creationId xmlns:a16="http://schemas.microsoft.com/office/drawing/2014/main" id="{1F652603-8710-8A48-9AA9-7B755BF5704A}"/>
              </a:ext>
            </a:extLst>
          </p:cNvPr>
          <p:cNvSpPr txBox="1">
            <a:spLocks/>
          </p:cNvSpPr>
          <p:nvPr/>
        </p:nvSpPr>
        <p:spPr bwMode="auto">
          <a:xfrm>
            <a:off x="492125" y="390525"/>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 </a:t>
            </a:r>
            <a:r>
              <a:rPr lang="pt-BR" altLang="pt-BR" sz="3300" b="1" i="1" u="sng">
                <a:solidFill>
                  <a:srgbClr val="DE0000"/>
                </a:solidFill>
                <a:latin typeface="Gill Sans MT" panose="020B0502020104020203" pitchFamily="34" charset="77"/>
              </a:rPr>
              <a:t>Classificação e Distinções</a:t>
            </a:r>
            <a:r>
              <a:rPr lang="pt-BR" altLang="pt-BR" b="1" i="1">
                <a:solidFill>
                  <a:srgbClr val="DE0000"/>
                </a:solidFill>
                <a:latin typeface="Gill Sans MT" panose="020B0502020104020203" pitchFamily="34" charset="77"/>
              </a:rPr>
              <a:t> –</a:t>
            </a:r>
          </a:p>
          <a:p>
            <a:pPr algn="r" eaLnBrk="1" hangingPunct="1">
              <a:spcBef>
                <a:spcPct val="0"/>
              </a:spcBef>
              <a:buFontTx/>
              <a:buNone/>
            </a:pPr>
            <a:r>
              <a:rPr lang="pt-BR" altLang="pt-BR"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13FAD287-BB1A-4951-8126-EB329C2AFFC6}"/>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7107" name="Retângulo 7">
            <a:extLst>
              <a:ext uri="{FF2B5EF4-FFF2-40B4-BE49-F238E27FC236}">
                <a16:creationId xmlns:a16="http://schemas.microsoft.com/office/drawing/2014/main" id="{0B6E54A7-B040-F94D-9268-26449E7EC5FC}"/>
              </a:ext>
            </a:extLst>
          </p:cNvPr>
          <p:cNvSpPr>
            <a:spLocks noChangeArrowheads="1"/>
          </p:cNvSpPr>
          <p:nvPr/>
        </p:nvSpPr>
        <p:spPr bwMode="auto">
          <a:xfrm>
            <a:off x="323850" y="1196975"/>
            <a:ext cx="8424863"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3000" b="1"/>
              <a:t> </a:t>
            </a:r>
            <a:r>
              <a:rPr lang="pt-BR" altLang="pt-BR" b="1"/>
              <a:t>Quanto ao Conteúdo</a:t>
            </a:r>
            <a:r>
              <a:rPr lang="pt-BR" altLang="pt-BR" sz="3000" b="1"/>
              <a:t>: </a:t>
            </a:r>
          </a:p>
          <a:p>
            <a:pPr lvl="2" eaLnBrk="1" hangingPunct="1">
              <a:spcBef>
                <a:spcPct val="0"/>
              </a:spcBef>
              <a:buClr>
                <a:srgbClr val="CC0000"/>
              </a:buClr>
              <a:buFontTx/>
              <a:buNone/>
            </a:pPr>
            <a:endParaRPr lang="pt-BR" altLang="pt-BR" sz="2000" b="1"/>
          </a:p>
          <a:p>
            <a:pPr lvl="2" eaLnBrk="1" hangingPunct="1">
              <a:spcBef>
                <a:spcPct val="0"/>
              </a:spcBef>
              <a:buClr>
                <a:srgbClr val="CC0000"/>
              </a:buClr>
              <a:buFontTx/>
              <a:buChar char="-"/>
            </a:pPr>
            <a:r>
              <a:rPr lang="pt-BR" altLang="pt-BR" sz="2000" b="1"/>
              <a:t> TC Próprio  X Impróprio (Documentos de Legitimação)</a:t>
            </a:r>
          </a:p>
          <a:p>
            <a:pPr eaLnBrk="1" hangingPunct="1">
              <a:spcBef>
                <a:spcPct val="0"/>
              </a:spcBef>
              <a:buClr>
                <a:srgbClr val="CC0000"/>
              </a:buClr>
              <a:buFontTx/>
              <a:buNone/>
            </a:pPr>
            <a:r>
              <a:rPr lang="pt-BR" altLang="pt-BR" sz="2000"/>
              <a:t>       </a:t>
            </a:r>
            <a:r>
              <a:rPr lang="pt-BR" altLang="pt-BR" sz="2000" u="sng"/>
              <a:t>Exemplo</a:t>
            </a:r>
            <a:r>
              <a:rPr lang="pt-BR" altLang="pt-BR" sz="2000"/>
              <a:t>: Ingressos,  tickets de guarda de casacos (comprovam contrato).</a:t>
            </a:r>
          </a:p>
          <a:p>
            <a:pPr lvl="2" eaLnBrk="1" hangingPunct="1">
              <a:spcBef>
                <a:spcPct val="0"/>
              </a:spcBef>
              <a:buClr>
                <a:srgbClr val="CC0000"/>
              </a:buClr>
              <a:buFontTx/>
              <a:buChar char="-"/>
            </a:pPr>
            <a:r>
              <a:rPr lang="pt-BR" altLang="pt-BR" sz="2000" b="1"/>
              <a:t> Títulos de Participação </a:t>
            </a:r>
          </a:p>
          <a:p>
            <a:pPr eaLnBrk="1" hangingPunct="1">
              <a:spcBef>
                <a:spcPct val="0"/>
              </a:spcBef>
              <a:buClr>
                <a:srgbClr val="CC0000"/>
              </a:buClr>
              <a:buFontTx/>
              <a:buNone/>
            </a:pPr>
            <a:r>
              <a:rPr lang="pt-BR" altLang="pt-BR" sz="2000" b="1"/>
              <a:t>        </a:t>
            </a:r>
            <a:r>
              <a:rPr lang="pt-BR" altLang="pt-BR" sz="2000" u="sng"/>
              <a:t>Exemplo</a:t>
            </a:r>
            <a:r>
              <a:rPr lang="pt-BR" altLang="pt-BR" sz="2000"/>
              <a:t>: Ações</a:t>
            </a:r>
          </a:p>
          <a:p>
            <a:pPr lvl="2" eaLnBrk="1" hangingPunct="1">
              <a:spcBef>
                <a:spcPct val="0"/>
              </a:spcBef>
              <a:buClr>
                <a:srgbClr val="CC0000"/>
              </a:buClr>
              <a:buFontTx/>
              <a:buChar char="-"/>
            </a:pPr>
            <a:r>
              <a:rPr lang="pt-BR" altLang="pt-BR" sz="2000" b="1"/>
              <a:t> Títulos Representativos de Mercadorias</a:t>
            </a:r>
          </a:p>
          <a:p>
            <a:pPr eaLnBrk="1" hangingPunct="1">
              <a:spcBef>
                <a:spcPct val="0"/>
              </a:spcBef>
              <a:buClr>
                <a:srgbClr val="CC0000"/>
              </a:buClr>
              <a:buFontTx/>
              <a:buNone/>
            </a:pPr>
            <a:r>
              <a:rPr lang="pt-BR" altLang="pt-BR" sz="2000"/>
              <a:t>       Exemplo: Conhecimentos de Depósito e de Transporte.</a:t>
            </a:r>
          </a:p>
          <a:p>
            <a:pPr eaLnBrk="1" hangingPunct="1">
              <a:spcBef>
                <a:spcPct val="0"/>
              </a:spcBef>
              <a:buClr>
                <a:srgbClr val="CC0000"/>
              </a:buClr>
              <a:buFontTx/>
              <a:buNone/>
            </a:pPr>
            <a:endParaRPr lang="pt-BR" altLang="pt-BR" sz="2000"/>
          </a:p>
          <a:p>
            <a:pPr eaLnBrk="1" hangingPunct="1">
              <a:spcBef>
                <a:spcPct val="0"/>
              </a:spcBef>
              <a:buClr>
                <a:srgbClr val="CC0000"/>
              </a:buClr>
              <a:buFontTx/>
              <a:buNone/>
            </a:pPr>
            <a:r>
              <a:rPr lang="pt-BR" altLang="en-US" sz="2000" b="1" i="1"/>
              <a:t>“</a:t>
            </a:r>
            <a:r>
              <a:rPr lang="pt-BR" altLang="pt-BR" sz="2000" b="1" i="1"/>
              <a:t>As mercadorias como que morrem, para que, em vez delas, vivam os títulos</a:t>
            </a:r>
            <a:r>
              <a:rPr lang="pt-BR" altLang="en-US" sz="2000" b="1" i="1"/>
              <a:t>”</a:t>
            </a:r>
            <a:r>
              <a:rPr lang="pt-BR" altLang="ja-JP" sz="2000" i="1"/>
              <a:t>  </a:t>
            </a:r>
            <a:r>
              <a:rPr lang="pt-BR" altLang="ja-JP" sz="2000"/>
              <a:t>(Pontes de Miranda).</a:t>
            </a:r>
            <a:endParaRPr lang="pt-BR" altLang="ja-JP" sz="2000" b="1"/>
          </a:p>
          <a:p>
            <a:pPr eaLnBrk="1" hangingPunct="1">
              <a:spcBef>
                <a:spcPct val="0"/>
              </a:spcBef>
              <a:buClr>
                <a:srgbClr val="CC0000"/>
              </a:buClr>
              <a:buFontTx/>
              <a:buNone/>
            </a:pPr>
            <a:endParaRPr lang="pt-BR" altLang="pt-BR" sz="2000"/>
          </a:p>
          <a:p>
            <a:pPr lvl="2" eaLnBrk="1" hangingPunct="1">
              <a:spcBef>
                <a:spcPct val="0"/>
              </a:spcBef>
              <a:buClr>
                <a:srgbClr val="CC0000"/>
              </a:buClr>
              <a:buFontTx/>
              <a:buChar char="-"/>
            </a:pPr>
            <a:r>
              <a:rPr lang="pt-BR" altLang="pt-BR" sz="2000" b="1"/>
              <a:t> Títulos de Financiamento</a:t>
            </a:r>
          </a:p>
          <a:p>
            <a:pPr eaLnBrk="1" hangingPunct="1">
              <a:spcBef>
                <a:spcPct val="0"/>
              </a:spcBef>
              <a:buClr>
                <a:srgbClr val="CC0000"/>
              </a:buClr>
              <a:buFontTx/>
              <a:buNone/>
            </a:pPr>
            <a:r>
              <a:rPr lang="pt-BR" altLang="pt-BR" sz="2000" b="1"/>
              <a:t>           </a:t>
            </a:r>
            <a:r>
              <a:rPr lang="pt-BR" altLang="pt-BR" sz="2000" u="sng"/>
              <a:t>Exemplo</a:t>
            </a:r>
            <a:r>
              <a:rPr lang="pt-BR" altLang="pt-BR" sz="2000"/>
              <a:t>: Várias Espécies de Cédulas e Notas de Crédito</a:t>
            </a:r>
          </a:p>
          <a:p>
            <a:pPr lvl="2" eaLnBrk="1" hangingPunct="1">
              <a:spcBef>
                <a:spcPct val="0"/>
              </a:spcBef>
              <a:buClr>
                <a:srgbClr val="CC0000"/>
              </a:buClr>
              <a:buFontTx/>
              <a:buChar char="-"/>
            </a:pPr>
            <a:r>
              <a:rPr lang="pt-BR" altLang="pt-BR" sz="2000" b="1"/>
              <a:t> Títulos de Investimento</a:t>
            </a:r>
          </a:p>
          <a:p>
            <a:pPr eaLnBrk="1" hangingPunct="1">
              <a:spcBef>
                <a:spcPct val="0"/>
              </a:spcBef>
              <a:buClr>
                <a:srgbClr val="CC0000"/>
              </a:buClr>
              <a:buFontTx/>
              <a:buNone/>
            </a:pPr>
            <a:r>
              <a:rPr lang="pt-BR" altLang="pt-BR" sz="2000" b="1"/>
              <a:t>           </a:t>
            </a:r>
            <a:r>
              <a:rPr lang="pt-BR" altLang="pt-BR" sz="2000" u="sng"/>
              <a:t>Exemplo</a:t>
            </a:r>
            <a:r>
              <a:rPr lang="pt-BR" altLang="pt-BR" sz="2000"/>
              <a:t>: CDBs</a:t>
            </a:r>
            <a:endParaRPr lang="pt-BR" altLang="pt-BR" sz="2000" b="1"/>
          </a:p>
        </p:txBody>
      </p:sp>
      <p:pic>
        <p:nvPicPr>
          <p:cNvPr id="47108" name="Picture 2">
            <a:extLst>
              <a:ext uri="{FF2B5EF4-FFF2-40B4-BE49-F238E27FC236}">
                <a16:creationId xmlns:a16="http://schemas.microsoft.com/office/drawing/2014/main" id="{F79BCB2F-9BE1-794A-91F1-1087EBFA5638}"/>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B519467E-6672-4B4E-8847-D2B61D096A0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7110" name="Title 9">
            <a:extLst>
              <a:ext uri="{FF2B5EF4-FFF2-40B4-BE49-F238E27FC236}">
                <a16:creationId xmlns:a16="http://schemas.microsoft.com/office/drawing/2014/main" id="{A746C9F3-5F81-D64F-8922-E756D56F90E7}"/>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 </a:t>
            </a:r>
            <a:r>
              <a:rPr lang="pt-BR" altLang="pt-BR" sz="3300" b="1" i="1" u="sng">
                <a:solidFill>
                  <a:srgbClr val="DE0000"/>
                </a:solidFill>
                <a:latin typeface="Gill Sans MT" panose="020B0502020104020203" pitchFamily="34" charset="77"/>
              </a:rPr>
              <a:t>Classificação</a:t>
            </a:r>
            <a:r>
              <a:rPr lang="pt-BR" altLang="pt-BR" b="1" i="1">
                <a:solidFill>
                  <a:srgbClr val="DE0000"/>
                </a:solidFill>
                <a:latin typeface="Gill Sans MT" panose="020B0502020104020203" pitchFamily="34" charset="77"/>
              </a:rPr>
              <a:t> -</a:t>
            </a:r>
            <a:r>
              <a:rPr lang="pt-BR" altLang="pt-BR"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05199CB9-7572-4B66-BFF5-8AC74671F764}"/>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8131" name="Retângulo 7">
            <a:extLst>
              <a:ext uri="{FF2B5EF4-FFF2-40B4-BE49-F238E27FC236}">
                <a16:creationId xmlns:a16="http://schemas.microsoft.com/office/drawing/2014/main" id="{3E4E6FEA-F08B-3C48-BA26-0C0C4CCC51A3}"/>
              </a:ext>
            </a:extLst>
          </p:cNvPr>
          <p:cNvSpPr>
            <a:spLocks noChangeArrowheads="1"/>
          </p:cNvSpPr>
          <p:nvPr/>
        </p:nvSpPr>
        <p:spPr bwMode="auto">
          <a:xfrm>
            <a:off x="468313" y="981075"/>
            <a:ext cx="8424862"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FF0000"/>
              </a:buClr>
              <a:buFont typeface="Wingdings" pitchFamily="2" charset="2"/>
              <a:buChar char="ü"/>
            </a:pPr>
            <a:r>
              <a:rPr lang="pt-BR" altLang="pt-BR" sz="2400" b="1"/>
              <a:t>Endossos traslativo, mandato ou caução.</a:t>
            </a:r>
            <a:r>
              <a:rPr lang="pt-BR" altLang="pt-BR" sz="1800" b="1">
                <a:latin typeface="Arial" panose="020B0604020202020204" pitchFamily="34" charset="0"/>
              </a:rPr>
              <a:t> </a:t>
            </a:r>
            <a:r>
              <a:rPr lang="pt-BR" altLang="pt-BR" sz="1800">
                <a:latin typeface="Arial" panose="020B0604020202020204" pitchFamily="34" charset="0"/>
              </a:rPr>
              <a:t>  </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 Traslativo: transfere direitos, e gera responsabilidade cambiária do endossante (exceto para títulos inominados, se não for previsto regra diversa: art. 914 CC). Art. 15 LUG permite cláusula expressa de exoneração de responsabilidade.</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Mandato: age em nome do endossante, o que afasta responsabilidade cambiária e civil (por exemplo, por protesto indevido).</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endParaRPr lang="pt-BR" altLang="pt-BR" sz="1800">
              <a:latin typeface="Arial" panose="020B0604020202020204" pitchFamily="34" charset="0"/>
            </a:endParaRPr>
          </a:p>
          <a:p>
            <a:pPr eaLnBrk="1" hangingPunct="1">
              <a:spcBef>
                <a:spcPct val="0"/>
              </a:spcBef>
              <a:buClr>
                <a:srgbClr val="FF0000"/>
              </a:buClr>
              <a:buFont typeface="Wingdings" pitchFamily="2" charset="2"/>
              <a:buChar char="ü"/>
            </a:pPr>
            <a:r>
              <a:rPr lang="pt-BR" altLang="pt-BR" sz="2400" b="1"/>
              <a:t>Endossos em branco e em preto</a:t>
            </a:r>
          </a:p>
          <a:p>
            <a:pPr eaLnBrk="1" hangingPunct="1">
              <a:spcBef>
                <a:spcPct val="0"/>
              </a:spcBef>
              <a:buClr>
                <a:srgbClr val="FF0000"/>
              </a:buClr>
              <a:buFont typeface="Wingdings" pitchFamily="2" charset="2"/>
              <a:buChar char="ü"/>
            </a:pPr>
            <a:endParaRPr lang="pt-BR" altLang="pt-BR" sz="2400" b="1"/>
          </a:p>
          <a:p>
            <a:pPr eaLnBrk="1" hangingPunct="1">
              <a:spcBef>
                <a:spcPct val="0"/>
              </a:spcBef>
              <a:buClr>
                <a:srgbClr val="FF0000"/>
              </a:buClr>
              <a:buFont typeface="Wingdings" pitchFamily="2" charset="2"/>
              <a:buChar char="ü"/>
            </a:pPr>
            <a:r>
              <a:rPr lang="pt-BR" altLang="pt-BR" sz="2400" b="1"/>
              <a:t>Endosso Póstumo. Ocorrido após o protesto, tem efeitos de cessão de crédito. Isso implica que endossante não responde pela solvência dos obrigados, mas apenas pela existência do crédito</a:t>
            </a:r>
            <a:endParaRPr lang="pt-BR" altLang="pt-BR" sz="1800">
              <a:latin typeface="Arial" panose="020B0604020202020204" pitchFamily="34" charset="0"/>
            </a:endParaRPr>
          </a:p>
        </p:txBody>
      </p:sp>
      <p:pic>
        <p:nvPicPr>
          <p:cNvPr id="48132" name="Picture 2">
            <a:extLst>
              <a:ext uri="{FF2B5EF4-FFF2-40B4-BE49-F238E27FC236}">
                <a16:creationId xmlns:a16="http://schemas.microsoft.com/office/drawing/2014/main" id="{E7D2BD66-5234-6A44-8378-C1E7E24CAD41}"/>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CC697618-390E-42D4-96CC-3F1707231140}"/>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8134" name="Title 9">
            <a:extLst>
              <a:ext uri="{FF2B5EF4-FFF2-40B4-BE49-F238E27FC236}">
                <a16:creationId xmlns:a16="http://schemas.microsoft.com/office/drawing/2014/main" id="{15A764B3-36A9-A243-A17C-4B0DE8D102C6}"/>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Endosso</a:t>
            </a:r>
            <a:endParaRPr lang="en-US" altLang="pt-BR">
              <a:solidFill>
                <a:srgbClr val="DE0000"/>
              </a:solidFill>
              <a:latin typeface="Century" panose="020406040505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975A0AAB-AAE7-47D3-9267-8721C3D2F661}"/>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49155" name="Retângulo 7">
            <a:extLst>
              <a:ext uri="{FF2B5EF4-FFF2-40B4-BE49-F238E27FC236}">
                <a16:creationId xmlns:a16="http://schemas.microsoft.com/office/drawing/2014/main" id="{68C152A2-47CF-2A44-B299-26C93F4416CB}"/>
              </a:ext>
            </a:extLst>
          </p:cNvPr>
          <p:cNvSpPr>
            <a:spLocks noChangeArrowheads="1"/>
          </p:cNvSpPr>
          <p:nvPr/>
        </p:nvSpPr>
        <p:spPr bwMode="auto">
          <a:xfrm>
            <a:off x="468313" y="981075"/>
            <a:ext cx="84248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800" b="1">
                <a:latin typeface="Arial" panose="020B0604020202020204" pitchFamily="34" charset="0"/>
              </a:rPr>
              <a:t> </a:t>
            </a: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 </a:t>
            </a:r>
          </a:p>
          <a:p>
            <a:pPr eaLnBrk="1" hangingPunct="1">
              <a:spcBef>
                <a:spcPct val="0"/>
              </a:spcBef>
              <a:buFontTx/>
              <a:buNone/>
            </a:pPr>
            <a:r>
              <a:rPr lang="pt-BR" altLang="pt-BR" sz="1800">
                <a:latin typeface="Arial" panose="020B0604020202020204" pitchFamily="34" charset="0"/>
              </a:rPr>
              <a:t>O avalista assume posição equiparada à do avalizado no título. Pagando, fica investido de direitos cambiários idênticos aos do avalizado, podendo cobrar, por exemplo, dos endossantes anteriores. Se avalista do aceitante, só dele poderá cobrar, pois este é o obrigado principal.</a:t>
            </a:r>
          </a:p>
          <a:p>
            <a:pPr eaLnBrk="1" hangingPunct="1">
              <a:spcBef>
                <a:spcPct val="0"/>
              </a:spcBef>
              <a:buFontTx/>
              <a:buNone/>
            </a:pPr>
            <a:r>
              <a:rPr lang="pt-BR" altLang="pt-BR" sz="1800">
                <a:latin typeface="Arial" panose="020B0604020202020204" pitchFamily="34" charset="0"/>
              </a:rPr>
              <a:t> </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A garantia pode </a:t>
            </a:r>
            <a:r>
              <a:rPr lang="pt-BR" altLang="en-US" sz="1800">
                <a:latin typeface="Arial" panose="020B0604020202020204" pitchFamily="34" charset="0"/>
              </a:rPr>
              <a:t>“</a:t>
            </a:r>
            <a:r>
              <a:rPr lang="pt-BR" altLang="pt-BR" sz="1800">
                <a:latin typeface="Arial" panose="020B0604020202020204" pitchFamily="34" charset="0"/>
              </a:rPr>
              <a:t>ser prestada por um estranho ou mesmo por quem já  se haja anteriormente obrigado no título</a:t>
            </a:r>
            <a:r>
              <a:rPr lang="pt-BR" altLang="en-US" sz="1800">
                <a:latin typeface="Arial" panose="020B0604020202020204" pitchFamily="34" charset="0"/>
              </a:rPr>
              <a:t>”</a:t>
            </a:r>
            <a:r>
              <a:rPr lang="pt-BR" altLang="pt-BR" sz="1800">
                <a:latin typeface="Arial" panose="020B0604020202020204" pitchFamily="34" charset="0"/>
              </a:rPr>
              <a:t> (Fran Martins, Títulos de Crédito, pág. 139), embora, nessa última hipótese, não haja efetivo reforço da garantia.</a:t>
            </a:r>
          </a:p>
          <a:p>
            <a:pPr eaLnBrk="1" hangingPunct="1">
              <a:spcBef>
                <a:spcPct val="0"/>
              </a:spcBef>
              <a:buFontTx/>
              <a:buNone/>
            </a:pPr>
            <a:r>
              <a:rPr lang="pt-BR" altLang="pt-BR" sz="1800">
                <a:latin typeface="Arial" panose="020B0604020202020204" pitchFamily="34" charset="0"/>
              </a:rPr>
              <a:t> </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A inexistência da expressão </a:t>
            </a:r>
            <a:r>
              <a:rPr lang="pt-BR" altLang="en-US" sz="1800">
                <a:latin typeface="Arial" panose="020B0604020202020204" pitchFamily="34" charset="0"/>
              </a:rPr>
              <a:t>“</a:t>
            </a:r>
            <a:r>
              <a:rPr lang="pt-BR" altLang="pt-BR" sz="1800">
                <a:latin typeface="Arial" panose="020B0604020202020204" pitchFamily="34" charset="0"/>
              </a:rPr>
              <a:t>Por aval</a:t>
            </a:r>
            <a:r>
              <a:rPr lang="pt-BR" altLang="en-US" sz="1800">
                <a:latin typeface="Arial" panose="020B0604020202020204" pitchFamily="34" charset="0"/>
              </a:rPr>
              <a:t>”</a:t>
            </a:r>
            <a:r>
              <a:rPr lang="pt-BR" altLang="pt-BR" sz="1800">
                <a:latin typeface="Arial" panose="020B0604020202020204" pitchFamily="34" charset="0"/>
              </a:rPr>
              <a:t> não impede caracterização se assinatura é de pessoa diversa do beneficiário ou endossatário (REsp 493861 / MG RECURSO ESPECIAL, maioria, Fernando Gonçalves). No mesmo sentido, artigo 14 Lei Saraiva. Já a LUG exige a declaração se lançada no verso da letra.  </a:t>
            </a:r>
          </a:p>
          <a:p>
            <a:pPr eaLnBrk="1" hangingPunct="1">
              <a:spcBef>
                <a:spcPct val="0"/>
              </a:spcBef>
              <a:buFontTx/>
              <a:buNone/>
            </a:pPr>
            <a:r>
              <a:rPr lang="pt-BR" altLang="pt-BR" sz="1800">
                <a:latin typeface="Arial" panose="020B0604020202020204" pitchFamily="34" charset="0"/>
              </a:rPr>
              <a:t> </a:t>
            </a:r>
          </a:p>
        </p:txBody>
      </p:sp>
      <p:pic>
        <p:nvPicPr>
          <p:cNvPr id="49156" name="Picture 2">
            <a:extLst>
              <a:ext uri="{FF2B5EF4-FFF2-40B4-BE49-F238E27FC236}">
                <a16:creationId xmlns:a16="http://schemas.microsoft.com/office/drawing/2014/main" id="{4AA8203A-8B1E-4248-937E-5E1A2F1BD317}"/>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AE21A7C7-F903-4474-8E75-AE2AFA677E32}"/>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9158" name="Title 9">
            <a:extLst>
              <a:ext uri="{FF2B5EF4-FFF2-40B4-BE49-F238E27FC236}">
                <a16:creationId xmlns:a16="http://schemas.microsoft.com/office/drawing/2014/main" id="{FE58B991-C0B7-8544-99CB-FE9F47676E6D}"/>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Aval - Conceito</a:t>
            </a:r>
            <a:endParaRPr lang="en-US" altLang="pt-BR">
              <a:solidFill>
                <a:srgbClr val="DE0000"/>
              </a:solidFill>
              <a:latin typeface="Century" panose="020406040505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D2D352BF-70E7-4A0E-A183-5479E02F9573}"/>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0179" name="Retângulo 7">
            <a:extLst>
              <a:ext uri="{FF2B5EF4-FFF2-40B4-BE49-F238E27FC236}">
                <a16:creationId xmlns:a16="http://schemas.microsoft.com/office/drawing/2014/main" id="{CE4B7844-E488-7A42-968A-E90A5F872D33}"/>
              </a:ext>
            </a:extLst>
          </p:cNvPr>
          <p:cNvSpPr>
            <a:spLocks noChangeArrowheads="1"/>
          </p:cNvSpPr>
          <p:nvPr/>
        </p:nvSpPr>
        <p:spPr bwMode="auto">
          <a:xfrm>
            <a:off x="323850" y="1341438"/>
            <a:ext cx="84248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600"/>
              <a:t>A).Aval em </a:t>
            </a:r>
            <a:r>
              <a:rPr lang="pt-BR" altLang="pt-BR" sz="1600" b="1"/>
              <a:t>branco e em preto</a:t>
            </a:r>
            <a:r>
              <a:rPr lang="pt-BR" altLang="pt-BR" sz="1600"/>
              <a:t>. Deve ser indicado a quem se deu o aval. Em caso de omissão, entende-se que o avalizado é o sacador. </a:t>
            </a:r>
          </a:p>
          <a:p>
            <a:pPr eaLnBrk="1" hangingPunct="1">
              <a:spcBef>
                <a:spcPct val="0"/>
              </a:spcBef>
              <a:buFontTx/>
              <a:buNone/>
            </a:pPr>
            <a:r>
              <a:rPr lang="pt-BR" altLang="pt-BR" sz="1600"/>
              <a:t> </a:t>
            </a:r>
          </a:p>
          <a:p>
            <a:pPr eaLnBrk="1" hangingPunct="1">
              <a:spcBef>
                <a:spcPct val="0"/>
              </a:spcBef>
              <a:buFontTx/>
              <a:buNone/>
            </a:pPr>
            <a:r>
              <a:rPr lang="pt-BR" altLang="pt-BR" sz="1600"/>
              <a:t>B) Aval </a:t>
            </a:r>
            <a:r>
              <a:rPr lang="pt-BR" altLang="pt-BR" sz="1600" b="1"/>
              <a:t>parcial e total</a:t>
            </a:r>
            <a:r>
              <a:rPr lang="pt-BR" altLang="pt-BR" sz="1600"/>
              <a:t> . CC: art. 897: </a:t>
            </a:r>
            <a:r>
              <a:rPr lang="pt-BR" altLang="en-US" sz="1600" i="1"/>
              <a:t>“</a:t>
            </a:r>
            <a:r>
              <a:rPr lang="pt-BR" altLang="pt-BR" sz="1600" i="1"/>
              <a:t>Parágrafo único. É vedado o aval parcial.</a:t>
            </a:r>
            <a:r>
              <a:rPr lang="pt-BR" altLang="en-US" sz="1600" i="1"/>
              <a:t>”</a:t>
            </a:r>
            <a:endParaRPr lang="pt-BR" altLang="ja-JP" sz="1600"/>
          </a:p>
          <a:p>
            <a:pPr eaLnBrk="1" hangingPunct="1">
              <a:spcBef>
                <a:spcPct val="0"/>
              </a:spcBef>
              <a:buFontTx/>
              <a:buNone/>
            </a:pPr>
            <a:r>
              <a:rPr lang="pt-BR" altLang="pt-BR" sz="1600"/>
              <a:t> </a:t>
            </a:r>
          </a:p>
          <a:p>
            <a:pPr eaLnBrk="1" hangingPunct="1">
              <a:spcBef>
                <a:spcPct val="0"/>
              </a:spcBef>
              <a:buFontTx/>
              <a:buNone/>
            </a:pPr>
            <a:r>
              <a:rPr lang="pt-BR" altLang="pt-BR" sz="1600"/>
              <a:t>C) </a:t>
            </a:r>
            <a:r>
              <a:rPr lang="pt-BR" altLang="pt-BR" sz="1600" b="1"/>
              <a:t>Simultâneos e Sucessivos</a:t>
            </a:r>
          </a:p>
          <a:p>
            <a:pPr eaLnBrk="1" hangingPunct="1">
              <a:spcBef>
                <a:spcPct val="0"/>
              </a:spcBef>
              <a:buFontTx/>
              <a:buNone/>
            </a:pPr>
            <a:r>
              <a:rPr lang="pt-BR" altLang="pt-BR" sz="1600"/>
              <a:t> </a:t>
            </a:r>
          </a:p>
          <a:p>
            <a:pPr eaLnBrk="1" hangingPunct="1">
              <a:spcBef>
                <a:spcPct val="0"/>
              </a:spcBef>
              <a:buFontTx/>
              <a:buNone/>
            </a:pPr>
            <a:r>
              <a:rPr lang="pt-BR" altLang="pt-BR" sz="1600"/>
              <a:t>Simultâneos: devedor garantido por mais de um aval. Ex.: EM AVAL DE JOÃO, ASSINAM ANTONIO, JOSÉ E PEDRO.</a:t>
            </a:r>
          </a:p>
          <a:p>
            <a:pPr eaLnBrk="1" hangingPunct="1">
              <a:spcBef>
                <a:spcPct val="0"/>
              </a:spcBef>
              <a:buFontTx/>
              <a:buNone/>
            </a:pPr>
            <a:r>
              <a:rPr lang="pt-BR" altLang="pt-BR" sz="1600"/>
              <a:t> </a:t>
            </a:r>
          </a:p>
          <a:p>
            <a:pPr eaLnBrk="1" hangingPunct="1">
              <a:spcBef>
                <a:spcPct val="0"/>
              </a:spcBef>
              <a:buFontTx/>
              <a:buNone/>
            </a:pPr>
            <a:r>
              <a:rPr lang="pt-BR" altLang="pt-BR" sz="1600"/>
              <a:t>Sucessivos: avalista garantido por outro avalista. Ex: EM AVAL DE JOÃO, ASSINA ANTONIO.     EM AVAL DE ANTONIO, ASSINA PEDRO</a:t>
            </a:r>
          </a:p>
          <a:p>
            <a:pPr eaLnBrk="1" hangingPunct="1">
              <a:spcBef>
                <a:spcPct val="0"/>
              </a:spcBef>
              <a:buFontTx/>
              <a:buNone/>
            </a:pPr>
            <a:r>
              <a:rPr lang="pt-BR" altLang="pt-BR" sz="1600"/>
              <a:t> </a:t>
            </a:r>
          </a:p>
          <a:p>
            <a:pPr eaLnBrk="1" hangingPunct="1">
              <a:spcBef>
                <a:spcPct val="0"/>
              </a:spcBef>
              <a:buFontTx/>
              <a:buNone/>
            </a:pPr>
            <a:r>
              <a:rPr lang="pt-BR" altLang="pt-BR" sz="1600"/>
              <a:t>Súmula STF 189: </a:t>
            </a:r>
            <a:r>
              <a:rPr lang="pt-BR" altLang="en-US" sz="1600" i="1"/>
              <a:t>“</a:t>
            </a:r>
            <a:r>
              <a:rPr lang="pt-BR" altLang="pt-BR" sz="1600" i="1"/>
              <a:t>Avais em branco e sobrepostos consideram-se simultâneos e não sucessivos</a:t>
            </a:r>
            <a:r>
              <a:rPr lang="pt-BR" altLang="en-US" sz="1600" i="1"/>
              <a:t>”</a:t>
            </a:r>
            <a:endParaRPr lang="pt-BR" altLang="ja-JP" sz="1600"/>
          </a:p>
          <a:p>
            <a:pPr eaLnBrk="1" hangingPunct="1">
              <a:spcBef>
                <a:spcPct val="0"/>
              </a:spcBef>
              <a:buFontTx/>
              <a:buNone/>
            </a:pPr>
            <a:r>
              <a:rPr lang="pt-BR" altLang="pt-BR" sz="1800">
                <a:latin typeface="Arial" panose="020B0604020202020204" pitchFamily="34" charset="0"/>
              </a:rPr>
              <a:t> </a:t>
            </a:r>
          </a:p>
          <a:p>
            <a:pPr eaLnBrk="1" hangingPunct="1">
              <a:spcBef>
                <a:spcPct val="0"/>
              </a:spcBef>
              <a:buFontTx/>
              <a:buNone/>
            </a:pPr>
            <a:r>
              <a:rPr lang="pt-BR" altLang="pt-BR" sz="1400">
                <a:latin typeface="Arial" panose="020B0604020202020204" pitchFamily="34" charset="0"/>
              </a:rPr>
              <a:t>O credor pode cobrar de todo e qualquer um. A solidariedade não implica litisconsórcio necessário (STJ AgRg no Ag 920191 / PI).</a:t>
            </a:r>
          </a:p>
          <a:p>
            <a:pPr eaLnBrk="1" hangingPunct="1">
              <a:spcBef>
                <a:spcPct val="0"/>
              </a:spcBef>
              <a:buFontTx/>
              <a:buNone/>
            </a:pPr>
            <a:r>
              <a:rPr lang="pt-BR" altLang="pt-BR" sz="1400">
                <a:latin typeface="Arial" panose="020B0604020202020204" pitchFamily="34" charset="0"/>
              </a:rPr>
              <a:t> </a:t>
            </a:r>
          </a:p>
          <a:p>
            <a:pPr eaLnBrk="1" hangingPunct="1">
              <a:spcBef>
                <a:spcPct val="0"/>
              </a:spcBef>
              <a:buFontTx/>
              <a:buNone/>
            </a:pPr>
            <a:r>
              <a:rPr lang="pt-BR" altLang="pt-BR" sz="1400">
                <a:latin typeface="Arial" panose="020B0604020202020204" pitchFamily="34" charset="0"/>
              </a:rPr>
              <a:t>A diferença está  no direito de regresso. No aval simultâneo, o avalista que paga só pode se ressarcir, relativamente aos demais avalistas, da fração cabente a cada um (solidariedade de direito comum). No aval sucessivo, o direito de regresso é pela totalidade do valor.</a:t>
            </a:r>
          </a:p>
          <a:p>
            <a:pPr eaLnBrk="1" hangingPunct="1">
              <a:spcBef>
                <a:spcPct val="0"/>
              </a:spcBef>
              <a:buFontTx/>
              <a:buNone/>
            </a:pPr>
            <a:r>
              <a:rPr lang="pt-BR" altLang="pt-BR" sz="1400">
                <a:latin typeface="Arial" panose="020B0604020202020204" pitchFamily="34" charset="0"/>
              </a:rPr>
              <a:t> </a:t>
            </a:r>
          </a:p>
        </p:txBody>
      </p:sp>
      <p:pic>
        <p:nvPicPr>
          <p:cNvPr id="50180" name="Picture 2">
            <a:extLst>
              <a:ext uri="{FF2B5EF4-FFF2-40B4-BE49-F238E27FC236}">
                <a16:creationId xmlns:a16="http://schemas.microsoft.com/office/drawing/2014/main" id="{865AAFFE-CE3B-DE44-8E70-2F4E5D39FBF1}"/>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D2B32811-B2AD-4919-A7C5-1FD9565024B4}"/>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0182" name="Title 9">
            <a:extLst>
              <a:ext uri="{FF2B5EF4-FFF2-40B4-BE49-F238E27FC236}">
                <a16:creationId xmlns:a16="http://schemas.microsoft.com/office/drawing/2014/main" id="{7C32E186-9ED9-2649-9464-969E2B1BE114}"/>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Aval -Espécies</a:t>
            </a:r>
            <a:endParaRPr lang="en-US" altLang="pt-BR">
              <a:solidFill>
                <a:srgbClr val="DE0000"/>
              </a:solidFill>
              <a:latin typeface="Century" panose="020406040505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C2DE8279-70E9-4508-8D6A-63EE1883D4E9}"/>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51203" name="Picture 2">
            <a:extLst>
              <a:ext uri="{FF2B5EF4-FFF2-40B4-BE49-F238E27FC236}">
                <a16:creationId xmlns:a16="http://schemas.microsoft.com/office/drawing/2014/main" id="{F8045872-0806-B14C-9236-C2D6C5C21916}"/>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875BDE79-7498-416B-BDC2-51DE9E790FC8}"/>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1205" name="Title 9">
            <a:extLst>
              <a:ext uri="{FF2B5EF4-FFF2-40B4-BE49-F238E27FC236}">
                <a16:creationId xmlns:a16="http://schemas.microsoft.com/office/drawing/2014/main" id="{08196954-B2E5-7944-9970-750E17BA472B}"/>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 </a:t>
            </a:r>
            <a:r>
              <a:rPr lang="pt-BR" altLang="pt-BR" sz="3300" b="1" i="1" u="sng">
                <a:solidFill>
                  <a:srgbClr val="DE0000"/>
                </a:solidFill>
                <a:latin typeface="Gill Sans MT" panose="020B0502020104020203" pitchFamily="34" charset="77"/>
              </a:rPr>
              <a:t>AVAIS </a:t>
            </a:r>
            <a:r>
              <a:rPr lang="pt-BR" altLang="pt-BR" b="1" i="1">
                <a:solidFill>
                  <a:srgbClr val="DE0000"/>
                </a:solidFill>
                <a:latin typeface="Gill Sans MT" panose="020B0502020104020203" pitchFamily="34" charset="77"/>
              </a:rPr>
              <a:t>-</a:t>
            </a:r>
            <a:r>
              <a:rPr lang="pt-BR" altLang="pt-BR" sz="3300" i="1">
                <a:solidFill>
                  <a:srgbClr val="DE0000"/>
                </a:solidFill>
                <a:latin typeface="Gill Sans MT" panose="020B0502020104020203" pitchFamily="34" charset="77"/>
              </a:rPr>
              <a:t>Títulos de Crédito</a:t>
            </a:r>
            <a:endParaRPr lang="en-US" altLang="pt-BR" sz="3300">
              <a:solidFill>
                <a:srgbClr val="DE0000"/>
              </a:solidFill>
              <a:latin typeface="Century" panose="02040604050505020304" pitchFamily="18" charset="0"/>
            </a:endParaRPr>
          </a:p>
        </p:txBody>
      </p:sp>
      <p:sp>
        <p:nvSpPr>
          <p:cNvPr id="51206" name="Subtítulo 2">
            <a:extLst>
              <a:ext uri="{FF2B5EF4-FFF2-40B4-BE49-F238E27FC236}">
                <a16:creationId xmlns:a16="http://schemas.microsoft.com/office/drawing/2014/main" id="{107E7196-15A7-794F-8609-1E20921B2C9F}"/>
              </a:ext>
            </a:extLst>
          </p:cNvPr>
          <p:cNvSpPr>
            <a:spLocks noGrp="1"/>
          </p:cNvSpPr>
          <p:nvPr>
            <p:ph type="subTitle" idx="1"/>
          </p:nvPr>
        </p:nvSpPr>
        <p:spPr>
          <a:xfrm>
            <a:off x="539750" y="1125538"/>
            <a:ext cx="8137525" cy="4751387"/>
          </a:xfrm>
        </p:spPr>
        <p:txBody>
          <a:bodyPr/>
          <a:lstStyle/>
          <a:p>
            <a:pPr algn="just" eaLnBrk="1" hangingPunct="1">
              <a:spcBef>
                <a:spcPct val="0"/>
              </a:spcBef>
              <a:buClr>
                <a:srgbClr val="E60000"/>
              </a:buClr>
            </a:pPr>
            <a:r>
              <a:rPr lang="pt-BR" altLang="pt-BR"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Esquema sobre avais sucessivos em nota promissória (Luiz Emygdio Rosa Jr):</a:t>
            </a:r>
          </a:p>
          <a:p>
            <a:pPr algn="just" eaLnBrk="1" hangingPunct="1">
              <a:spcBef>
                <a:spcPct val="0"/>
              </a:spcBef>
              <a:buClr>
                <a:srgbClr val="E60000"/>
              </a:buClr>
              <a:buFont typeface="Wingdings" pitchFamily="2" charset="2"/>
              <a:buChar char="ü"/>
            </a:pPr>
            <a:endParaRPr lang="pt-BR" altLang="pt-BR" sz="22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spcBef>
                <a:spcPct val="0"/>
              </a:spcBef>
            </a:pPr>
            <a:endParaRPr lang="pt-BR" altLang="pt-BR" sz="24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spcBef>
                <a:spcPct val="0"/>
              </a:spcBef>
            </a:pPr>
            <a:endParaRPr lang="pt-BR" altLang="pt-BR" sz="24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1207" name="Picture 2">
            <a:extLst>
              <a:ext uri="{FF2B5EF4-FFF2-40B4-BE49-F238E27FC236}">
                <a16:creationId xmlns:a16="http://schemas.microsoft.com/office/drawing/2014/main" id="{E878D6D2-916F-7141-AB88-7A735B0FB4E1}"/>
              </a:ext>
            </a:extLst>
          </p:cNvPr>
          <p:cNvPicPr>
            <a:picLocks noChangeAspect="1" noChangeArrowheads="1"/>
          </p:cNvPicPr>
          <p:nvPr/>
        </p:nvPicPr>
        <p:blipFill>
          <a:blip r:embed="rId3">
            <a:lum bright="-6000" contrast="4000"/>
            <a:extLst>
              <a:ext uri="{28A0092B-C50C-407E-A947-70E740481C1C}">
                <a14:useLocalDpi xmlns:a14="http://schemas.microsoft.com/office/drawing/2010/main" val="0"/>
              </a:ext>
            </a:extLst>
          </a:blip>
          <a:srcRect/>
          <a:stretch>
            <a:fillRect/>
          </a:stretch>
        </p:blipFill>
        <p:spPr bwMode="auto">
          <a:xfrm>
            <a:off x="661988" y="2384425"/>
            <a:ext cx="77057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E0CC4258-55D9-4C83-8F5A-8554F812B75A}"/>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2227" name="Retângulo 7">
            <a:extLst>
              <a:ext uri="{FF2B5EF4-FFF2-40B4-BE49-F238E27FC236}">
                <a16:creationId xmlns:a16="http://schemas.microsoft.com/office/drawing/2014/main" id="{6567EE54-74E5-7342-AC2A-11C47043B214}"/>
              </a:ext>
            </a:extLst>
          </p:cNvPr>
          <p:cNvSpPr>
            <a:spLocks noChangeArrowheads="1"/>
          </p:cNvSpPr>
          <p:nvPr/>
        </p:nvSpPr>
        <p:spPr bwMode="auto">
          <a:xfrm>
            <a:off x="323850" y="1647825"/>
            <a:ext cx="842486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800"/>
              <a:t>A</a:t>
            </a:r>
            <a:r>
              <a:rPr lang="pt-BR" altLang="pt-BR" sz="1800">
                <a:latin typeface="Arial" panose="020B0604020202020204" pitchFamily="34" charset="0"/>
              </a:rPr>
              <a:t>) Exigência de Outorga Conjugal:  art. 1.647, inc. III</a:t>
            </a:r>
          </a:p>
          <a:p>
            <a:pPr eaLnBrk="1" hangingPunct="1">
              <a:spcBef>
                <a:spcPct val="0"/>
              </a:spcBef>
              <a:buFontTx/>
              <a:buNone/>
            </a:pPr>
            <a:r>
              <a:rPr lang="pt-BR" altLang="pt-BR" sz="1800">
                <a:latin typeface="Arial" panose="020B0604020202020204" pitchFamily="34" charset="0"/>
              </a:rPr>
              <a:t> </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B) A autorização do cônjuge não implica sua corresponsabilidade. Sua meação, em principio, deve ser protegida, em cada bem comum. O bem comum vai a hasta publica, na execução, e o cônjuge recebe a metade do preço.</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C) A meação do cônjuge, porém, responde se a dívida foi contraída em benefício da família. No caso do aval de  </a:t>
            </a:r>
            <a:r>
              <a:rPr lang="pt-BR" altLang="en-US" sz="1800">
                <a:latin typeface="Arial" panose="020B0604020202020204" pitchFamily="34" charset="0"/>
              </a:rPr>
              <a:t>“</a:t>
            </a:r>
            <a:r>
              <a:rPr lang="pt-BR" altLang="pt-BR" sz="1800">
                <a:latin typeface="Arial" panose="020B0604020202020204" pitchFamily="34" charset="0"/>
              </a:rPr>
              <a:t>favor˜, não se presume benefício da família. Mas jurisprudência afirma o benefício se o avalista é diretor ou sócio da empresa avalizada.</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endParaRPr lang="pt-BR" altLang="pt-BR" sz="1600">
              <a:latin typeface="Arial" panose="020B0604020202020204" pitchFamily="34" charset="0"/>
            </a:endParaRPr>
          </a:p>
        </p:txBody>
      </p:sp>
      <p:pic>
        <p:nvPicPr>
          <p:cNvPr id="52228" name="Picture 2">
            <a:extLst>
              <a:ext uri="{FF2B5EF4-FFF2-40B4-BE49-F238E27FC236}">
                <a16:creationId xmlns:a16="http://schemas.microsoft.com/office/drawing/2014/main" id="{FFA25996-64F0-6C4C-8EC8-37642FB9EB3D}"/>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528947F8-2605-45D5-95F6-CBA5A7B45054}"/>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2230" name="Title 9">
            <a:extLst>
              <a:ext uri="{FF2B5EF4-FFF2-40B4-BE49-F238E27FC236}">
                <a16:creationId xmlns:a16="http://schemas.microsoft.com/office/drawing/2014/main" id="{AE4A8D15-693C-B24C-92AB-12A4AF785C83}"/>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Aval – Outorga Conjugal</a:t>
            </a:r>
            <a:endParaRPr lang="en-US" altLang="pt-BR">
              <a:solidFill>
                <a:srgbClr val="DE0000"/>
              </a:solidFill>
              <a:latin typeface="Century" panose="020406040505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BC18F5C-D752-4A39-A972-C16DEE5D4F50}"/>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3251" name="Retângulo 7">
            <a:extLst>
              <a:ext uri="{FF2B5EF4-FFF2-40B4-BE49-F238E27FC236}">
                <a16:creationId xmlns:a16="http://schemas.microsoft.com/office/drawing/2014/main" id="{C7B2DDB8-F517-1C4F-ABDD-6508EA204B20}"/>
              </a:ext>
            </a:extLst>
          </p:cNvPr>
          <p:cNvSpPr>
            <a:spLocks noChangeArrowheads="1"/>
          </p:cNvSpPr>
          <p:nvPr/>
        </p:nvSpPr>
        <p:spPr bwMode="auto">
          <a:xfrm>
            <a:off x="323850" y="1341438"/>
            <a:ext cx="842486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a:latin typeface="Arial" panose="020B0604020202020204" pitchFamily="34" charset="0"/>
              </a:rPr>
              <a:t>GARANTIA CAMBIAL 			         GARANTIA CONTRATUAL </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a:latin typeface="Arial" panose="020B0604020202020204" pitchFamily="34" charset="0"/>
              </a:rPr>
              <a:t>Inexistência de aval em instrumento </a:t>
            </a:r>
          </a:p>
          <a:p>
            <a:pPr eaLnBrk="1" hangingPunct="1">
              <a:spcBef>
                <a:spcPct val="0"/>
              </a:spcBef>
              <a:buFontTx/>
              <a:buNone/>
            </a:pPr>
            <a:r>
              <a:rPr lang="pt-BR" altLang="pt-BR" sz="1600">
                <a:latin typeface="Arial" panose="020B0604020202020204" pitchFamily="34" charset="0"/>
              </a:rPr>
              <a:t>contratual</a:t>
            </a:r>
          </a:p>
          <a:p>
            <a:pPr eaLnBrk="1" hangingPunct="1">
              <a:spcBef>
                <a:spcPct val="0"/>
              </a:spcBef>
              <a:buFontTx/>
              <a:buNone/>
            </a:pPr>
            <a:r>
              <a:rPr lang="pt-BR" altLang="pt-BR" sz="1600">
                <a:latin typeface="Arial" panose="020B0604020202020204" pitchFamily="34" charset="0"/>
              </a:rPr>
              <a:t> </a:t>
            </a:r>
          </a:p>
          <a:p>
            <a:pPr eaLnBrk="1" hangingPunct="1">
              <a:spcBef>
                <a:spcPct val="0"/>
              </a:spcBef>
              <a:buFontTx/>
              <a:buNone/>
            </a:pPr>
            <a:r>
              <a:rPr lang="pt-BR" altLang="pt-BR" sz="1600">
                <a:latin typeface="Arial" panose="020B0604020202020204" pitchFamily="34" charset="0"/>
              </a:rPr>
              <a:t>Lancada no TC                                                                  Pode ser pacto separado</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a:latin typeface="Arial" panose="020B0604020202020204" pitchFamily="34" charset="0"/>
              </a:rPr>
              <a:t>AUTONOMIA                                                                      ACESSORIEDADE</a:t>
            </a:r>
          </a:p>
          <a:p>
            <a:pPr eaLnBrk="1" hangingPunct="1">
              <a:spcBef>
                <a:spcPct val="0"/>
              </a:spcBef>
              <a:buFontTx/>
              <a:buNone/>
            </a:pPr>
            <a:r>
              <a:rPr lang="pt-BR" altLang="pt-BR" sz="1600">
                <a:latin typeface="Arial" panose="020B0604020202020204" pitchFamily="34" charset="0"/>
              </a:rPr>
              <a:t>Acessório segue principal.</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a:latin typeface="Arial" panose="020B0604020202020204" pitchFamily="34" charset="0"/>
              </a:rPr>
              <a:t>Não pode invocar exc. pessoais do avalizado	          Pode invocar Exc. Afiançado</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a:latin typeface="Arial" panose="020B0604020202020204" pitchFamily="34" charset="0"/>
              </a:rPr>
              <a:t>Não responde por demais encargos contratuais               Responde por todas as obrig.</a:t>
            </a:r>
          </a:p>
          <a:p>
            <a:pPr eaLnBrk="1" hangingPunct="1">
              <a:spcBef>
                <a:spcPct val="0"/>
              </a:spcBef>
              <a:buFontTx/>
              <a:buNone/>
            </a:pPr>
            <a:r>
              <a:rPr lang="pt-BR" altLang="pt-BR" sz="1600">
                <a:latin typeface="Arial" panose="020B0604020202020204" pitchFamily="34" charset="0"/>
              </a:rPr>
              <a:t> </a:t>
            </a:r>
          </a:p>
          <a:p>
            <a:pPr eaLnBrk="1" hangingPunct="1">
              <a:spcBef>
                <a:spcPct val="0"/>
              </a:spcBef>
              <a:buFontTx/>
              <a:buNone/>
            </a:pPr>
            <a:r>
              <a:rPr lang="pt-BR" altLang="pt-BR" sz="1600">
                <a:latin typeface="Arial" panose="020B0604020202020204" pitchFamily="34" charset="0"/>
              </a:rPr>
              <a:t>SEM BENEFÍCIO DE ORDEM                                            BENEFÍCIO DE ORDEM</a:t>
            </a:r>
          </a:p>
          <a:p>
            <a:pPr eaLnBrk="1" hangingPunct="1">
              <a:spcBef>
                <a:spcPct val="0"/>
              </a:spcBef>
              <a:buFontTx/>
              <a:buNone/>
            </a:pPr>
            <a:r>
              <a:rPr lang="pt-BR" altLang="pt-BR" sz="1600">
                <a:latin typeface="Arial" panose="020B0604020202020204" pitchFamily="34" charset="0"/>
              </a:rPr>
              <a:t>                                                                                                (Praxe renunciar)</a:t>
            </a:r>
          </a:p>
          <a:p>
            <a:pPr eaLnBrk="1" hangingPunct="1">
              <a:spcBef>
                <a:spcPct val="0"/>
              </a:spcBef>
              <a:buFontTx/>
              <a:buNone/>
            </a:pPr>
            <a:r>
              <a:rPr lang="pt-BR" altLang="pt-BR" sz="1600">
                <a:latin typeface="Arial" panose="020B0604020202020204" pitchFamily="34" charset="0"/>
              </a:rPr>
              <a:t>  </a:t>
            </a:r>
          </a:p>
          <a:p>
            <a:pPr algn="ctr" eaLnBrk="1" hangingPunct="1">
              <a:spcBef>
                <a:spcPct val="0"/>
              </a:spcBef>
              <a:buFontTx/>
              <a:buNone/>
            </a:pPr>
            <a:r>
              <a:rPr lang="pt-BR" altLang="pt-BR" sz="1600">
                <a:latin typeface="Arial" panose="020B0604020202020204" pitchFamily="34" charset="0"/>
              </a:rPr>
              <a:t>(Observação: A mesma pessoa pode se obrigar como fiador no contrato e avalista nos títulos de crédito a ele relacionados)</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a:latin typeface="Arial" panose="020B0604020202020204" pitchFamily="34" charset="0"/>
              </a:rPr>
              <a:t> </a:t>
            </a:r>
          </a:p>
          <a:p>
            <a:pPr eaLnBrk="1" hangingPunct="1">
              <a:spcBef>
                <a:spcPct val="0"/>
              </a:spcBef>
              <a:buFontTx/>
              <a:buNone/>
            </a:pPr>
            <a:r>
              <a:rPr lang="pt-BR" altLang="pt-BR" sz="1600" b="1">
                <a:latin typeface="Arial" panose="020B0604020202020204" pitchFamily="34" charset="0"/>
              </a:rPr>
              <a:t> </a:t>
            </a:r>
            <a:endParaRPr lang="pt-BR" altLang="pt-BR" sz="1600">
              <a:latin typeface="Arial" panose="020B0604020202020204" pitchFamily="34" charset="0"/>
            </a:endParaRPr>
          </a:p>
        </p:txBody>
      </p:sp>
      <p:pic>
        <p:nvPicPr>
          <p:cNvPr id="53252" name="Picture 2">
            <a:extLst>
              <a:ext uri="{FF2B5EF4-FFF2-40B4-BE49-F238E27FC236}">
                <a16:creationId xmlns:a16="http://schemas.microsoft.com/office/drawing/2014/main" id="{5168F939-A432-A448-ABBC-71B693CE2F3F}"/>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01E85ADD-7903-4911-B306-E6F9DCF134D0}"/>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3254" name="Title 9">
            <a:extLst>
              <a:ext uri="{FF2B5EF4-FFF2-40B4-BE49-F238E27FC236}">
                <a16:creationId xmlns:a16="http://schemas.microsoft.com/office/drawing/2014/main" id="{41952C0E-A548-FD42-B476-196234993A89}"/>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Aval                   x                           Fiança               </a:t>
            </a:r>
            <a:endParaRPr lang="en-US" altLang="pt-BR">
              <a:solidFill>
                <a:srgbClr val="DE0000"/>
              </a:solidFill>
              <a:latin typeface="Century" panose="020406040505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6C511912-5D5D-1245-87DB-EE36A45F4C10}"/>
              </a:ext>
            </a:extLst>
          </p:cNvPr>
          <p:cNvSpPr>
            <a:spLocks noGrp="1"/>
          </p:cNvSpPr>
          <p:nvPr>
            <p:ph type="title"/>
          </p:nvPr>
        </p:nvSpPr>
        <p:spPr/>
        <p:txBody>
          <a:bodyPr/>
          <a:lstStyle/>
          <a:p>
            <a:r>
              <a:rPr lang="pt-BR" altLang="pt-BR">
                <a:ea typeface="ＭＳ Ｐゴシック" panose="020B0600070205080204" pitchFamily="34" charset="-128"/>
              </a:rPr>
              <a:t>E se o credor precisar antecipar o recebimento da dívida?</a:t>
            </a:r>
          </a:p>
        </p:txBody>
      </p:sp>
      <p:pic>
        <p:nvPicPr>
          <p:cNvPr id="8195" name="Espaço Reservado para Conteúdo 3">
            <a:extLst>
              <a:ext uri="{FF2B5EF4-FFF2-40B4-BE49-F238E27FC236}">
                <a16:creationId xmlns:a16="http://schemas.microsoft.com/office/drawing/2014/main" id="{F999B843-4834-6449-A54B-3790C75585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03388"/>
            <a:ext cx="8229600" cy="4319587"/>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0D12AD8B-884E-4EC1-950F-C059AB25206A}"/>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4275" name="Retângulo 7">
            <a:extLst>
              <a:ext uri="{FF2B5EF4-FFF2-40B4-BE49-F238E27FC236}">
                <a16:creationId xmlns:a16="http://schemas.microsoft.com/office/drawing/2014/main" id="{C3A39713-4431-A244-A3DE-D448A7EFF63A}"/>
              </a:ext>
            </a:extLst>
          </p:cNvPr>
          <p:cNvSpPr>
            <a:spLocks noChangeArrowheads="1"/>
          </p:cNvSpPr>
          <p:nvPr/>
        </p:nvSpPr>
        <p:spPr bwMode="auto">
          <a:xfrm>
            <a:off x="323850" y="1341438"/>
            <a:ext cx="84248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600">
                <a:latin typeface="Arial" panose="020B0604020202020204" pitchFamily="34" charset="0"/>
              </a:rPr>
              <a:t>RECURSO ESPECIAL. PROCESSO CIVIL E DIREITO EMPRESARIAL. CONTRATO DE FOMENTO MERCANTIL (FACTORING). EXECUÇÃO DE TÍTULO EXECUTIVO EXTRAJUDICIAL. NOTAS PROMISSÓRIAS EMITIDAS EM GARANTIA DE EVENTUAL RESPOSABILIDADE DA FATURIZADA PELA EXISTÊNCIA DO CRÉDITO. CAUSA NÃO PASSÍVEL DE SER ALEGADA PELO AVALISTA. OBRIGAÇÃO CAMBIAL AUTÔNOMA. DEFESA PRÓPRIA DO DEVEDOR PRINCIPAL. ÔNUS DA PROVA IMPUTÁVEL APENAS A ESTE. ARTIGO ANALISADO: 333, II, CPC. 1. Embargos do devedor opostos 27/09/2007, do qual foi extraído o presente recurso especial, concluso ao Gabinete em 06/03/2012. 2. Discute-se, quando executadas notas promissórias dadas em garantia da existência de crédito cedido em contrato de factoring, se é ônus do devedor demonstrar a inocorrência dessa causa. 3. </a:t>
            </a:r>
            <a:r>
              <a:rPr lang="pt-BR" altLang="pt-BR" sz="2000" b="1">
                <a:latin typeface="Arial" panose="020B0604020202020204" pitchFamily="34" charset="0"/>
              </a:rPr>
              <a:t>Sendo o embargado avalista das notas promissórias executadas, é-lhe vedado sustentar a inexistência da causa que pautou a emissão das notas promissórias executadas, dada a autonomia que emana do aval e a natureza de exceção pessoal dessa defesa.</a:t>
            </a:r>
            <a:r>
              <a:rPr lang="pt-BR" altLang="pt-BR" sz="1600">
                <a:latin typeface="Arial" panose="020B0604020202020204" pitchFamily="34" charset="0"/>
              </a:rPr>
              <a:t> 4. Recurso especial conhecido em parte e, nesta parte, improvido. (REsp 1305637 / PR , Min. Nancy Andrighi, J. 24.9.13)</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b="1">
                <a:latin typeface="Arial" panose="020B0604020202020204" pitchFamily="34" charset="0"/>
              </a:rPr>
              <a:t> </a:t>
            </a:r>
            <a:endParaRPr lang="pt-BR" altLang="pt-BR" sz="1600">
              <a:latin typeface="Arial" panose="020B0604020202020204" pitchFamily="34" charset="0"/>
            </a:endParaRPr>
          </a:p>
        </p:txBody>
      </p:sp>
      <p:pic>
        <p:nvPicPr>
          <p:cNvPr id="54276" name="Picture 2">
            <a:extLst>
              <a:ext uri="{FF2B5EF4-FFF2-40B4-BE49-F238E27FC236}">
                <a16:creationId xmlns:a16="http://schemas.microsoft.com/office/drawing/2014/main" id="{49A3BAFD-594E-0E45-8C98-9C2512942B7B}"/>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E5E54011-706D-495C-91C6-0C223976565A}"/>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4278" name="Title 9">
            <a:extLst>
              <a:ext uri="{FF2B5EF4-FFF2-40B4-BE49-F238E27FC236}">
                <a16:creationId xmlns:a16="http://schemas.microsoft.com/office/drawing/2014/main" id="{76AEEBFB-2B4F-294C-93D6-20B60F3AC148}"/>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Autonomia do Aval: Jurisprudência                               </a:t>
            </a:r>
            <a:endParaRPr lang="en-US" altLang="pt-BR">
              <a:solidFill>
                <a:srgbClr val="DE0000"/>
              </a:solidFill>
              <a:latin typeface="Century" panose="020406040505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19DAC3EB-10D0-47EF-997B-5DBFCE8781E2}"/>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5299" name="Retângulo 7">
            <a:extLst>
              <a:ext uri="{FF2B5EF4-FFF2-40B4-BE49-F238E27FC236}">
                <a16:creationId xmlns:a16="http://schemas.microsoft.com/office/drawing/2014/main" id="{98B73AA2-3590-8241-BE9C-3014147E22EB}"/>
              </a:ext>
            </a:extLst>
          </p:cNvPr>
          <p:cNvSpPr>
            <a:spLocks noChangeArrowheads="1"/>
          </p:cNvSpPr>
          <p:nvPr/>
        </p:nvSpPr>
        <p:spPr bwMode="auto">
          <a:xfrm>
            <a:off x="323850" y="1647825"/>
            <a:ext cx="8424863"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800"/>
              <a:t>E se o Estatuto proíbe aval, ou assina pela PJ diretor sem poderes para o ato cambiário?</a:t>
            </a:r>
          </a:p>
          <a:p>
            <a:pPr eaLnBrk="1" hangingPunct="1">
              <a:spcBef>
                <a:spcPct val="0"/>
              </a:spcBef>
              <a:buFontTx/>
              <a:buNone/>
            </a:pPr>
            <a:endParaRPr lang="pt-BR" altLang="pt-BR" sz="1800"/>
          </a:p>
          <a:p>
            <a:pPr eaLnBrk="1" hangingPunct="1">
              <a:spcBef>
                <a:spcPct val="0"/>
              </a:spcBef>
              <a:buFontTx/>
              <a:buAutoNum type="arabicParenR"/>
            </a:pPr>
            <a:r>
              <a:rPr lang="pt-BR" altLang="pt-BR" sz="1800"/>
              <a:t>Se ação  não é compatível com o objeto social, teoria ultra vires (artigo 1015 CC): não vincula a sociedade, mas vincula pessoalmente quem prestou o aval (art. 46 Lei Saraiva).</a:t>
            </a:r>
          </a:p>
          <a:p>
            <a:pPr eaLnBrk="1" hangingPunct="1">
              <a:spcBef>
                <a:spcPct val="0"/>
              </a:spcBef>
              <a:buFontTx/>
              <a:buAutoNum type="arabicParenR"/>
            </a:pPr>
            <a:endParaRPr lang="pt-BR" altLang="pt-BR" sz="1800"/>
          </a:p>
          <a:p>
            <a:pPr eaLnBrk="1" hangingPunct="1">
              <a:spcBef>
                <a:spcPct val="0"/>
              </a:spcBef>
              <a:buFontTx/>
              <a:buAutoNum type="arabicParenR"/>
            </a:pPr>
            <a:r>
              <a:rPr lang="pt-BR" altLang="pt-BR" sz="1800"/>
              <a:t>Se é compatível com o objeto social (por ex.,  aval pela controladora em nota de controlada), não prevalecem proibições ou restrições estatutárias, pelas seguintes razões: 2.1. Tutela da Boa Fé; 2.2. Teoria da Aparência; 2.3. Responsabilidade da sociedade por culpa in eligendo e in vigilando dos administradores.</a:t>
            </a:r>
          </a:p>
          <a:p>
            <a:pPr eaLnBrk="1" hangingPunct="1">
              <a:spcBef>
                <a:spcPct val="0"/>
              </a:spcBef>
              <a:buFontTx/>
              <a:buAutoNum type="arabicParenR"/>
            </a:pPr>
            <a:endParaRPr lang="pt-BR" altLang="pt-BR" sz="1800"/>
          </a:p>
          <a:p>
            <a:pPr eaLnBrk="1" hangingPunct="1">
              <a:spcBef>
                <a:spcPct val="0"/>
              </a:spcBef>
              <a:buFontTx/>
              <a:buNone/>
            </a:pPr>
            <a:r>
              <a:rPr lang="pt-BR" altLang="pt-BR" sz="1800"/>
              <a:t>Porém, não se pode presumir boa fé se o credor conhecia  a restrição (por exemplo, ex-sócio), ou se deveria ser diligente por causa de sua profissão (ex. Instituição Financeira)</a:t>
            </a: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 </a:t>
            </a:r>
            <a:endParaRPr lang="pt-BR" altLang="pt-BR" sz="1600">
              <a:latin typeface="Arial" panose="020B0604020202020204" pitchFamily="34" charset="0"/>
            </a:endParaRP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endParaRPr lang="pt-BR" altLang="pt-BR" sz="1600">
              <a:latin typeface="Arial" panose="020B0604020202020204" pitchFamily="34" charset="0"/>
            </a:endParaRPr>
          </a:p>
        </p:txBody>
      </p:sp>
      <p:pic>
        <p:nvPicPr>
          <p:cNvPr id="55300" name="Picture 2">
            <a:extLst>
              <a:ext uri="{FF2B5EF4-FFF2-40B4-BE49-F238E27FC236}">
                <a16:creationId xmlns:a16="http://schemas.microsoft.com/office/drawing/2014/main" id="{8BA9D55B-A15F-0A42-AAEA-A1084B6FC391}"/>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877E07E9-49FB-469F-ACA5-4B989B8BFA72}"/>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5302" name="Title 9">
            <a:extLst>
              <a:ext uri="{FF2B5EF4-FFF2-40B4-BE49-F238E27FC236}">
                <a16:creationId xmlns:a16="http://schemas.microsoft.com/office/drawing/2014/main" id="{97D8D8B5-0FAC-054E-8ACF-F028D33FE1BE}"/>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Aval da PJ nas hipóteses de proibição estatutária ou falta de poderes de representação</a:t>
            </a:r>
            <a:endParaRPr lang="en-US" altLang="pt-BR">
              <a:solidFill>
                <a:srgbClr val="DE0000"/>
              </a:solidFill>
              <a:latin typeface="Century" panose="020406040505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ECEE30A1-33B2-4539-8A8E-8DAF99D31356}"/>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6323" name="Retângulo 7">
            <a:extLst>
              <a:ext uri="{FF2B5EF4-FFF2-40B4-BE49-F238E27FC236}">
                <a16:creationId xmlns:a16="http://schemas.microsoft.com/office/drawing/2014/main" id="{70AD6E20-AC3B-0444-9AC7-B47618BF032B}"/>
              </a:ext>
            </a:extLst>
          </p:cNvPr>
          <p:cNvSpPr>
            <a:spLocks noChangeArrowheads="1"/>
          </p:cNvSpPr>
          <p:nvPr/>
        </p:nvSpPr>
        <p:spPr bwMode="auto">
          <a:xfrm>
            <a:off x="323850" y="1647825"/>
            <a:ext cx="842486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800"/>
              <a:t>A</a:t>
            </a:r>
            <a:r>
              <a:rPr lang="pt-BR" altLang="pt-BR" sz="1800">
                <a:latin typeface="Arial" panose="020B0604020202020204" pitchFamily="34" charset="0"/>
              </a:rPr>
              <a:t>) Exigência de Outorga Conjugal:  art. 1.647, inc. III</a:t>
            </a:r>
          </a:p>
          <a:p>
            <a:pPr eaLnBrk="1" hangingPunct="1">
              <a:spcBef>
                <a:spcPct val="0"/>
              </a:spcBef>
              <a:buFontTx/>
              <a:buNone/>
            </a:pPr>
            <a:r>
              <a:rPr lang="pt-BR" altLang="pt-BR" sz="1800">
                <a:latin typeface="Arial" panose="020B0604020202020204" pitchFamily="34" charset="0"/>
              </a:rPr>
              <a:t> </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B) A autorização do cônjuge não implica sua corresponsabilidade. Sua meação, em principio, deve ser protegida, em cada bem comum. O bem comum vai a hasta publica, na execução, e o cônjuge recebe a metade do preço.</a:t>
            </a: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C) A meação do cônjuge, porém, responde se a dívida foi contraída em benefício da família. No caso do aval de  </a:t>
            </a:r>
            <a:r>
              <a:rPr lang="pt-BR" altLang="en-US" sz="1800">
                <a:latin typeface="Arial" panose="020B0604020202020204" pitchFamily="34" charset="0"/>
              </a:rPr>
              <a:t>“</a:t>
            </a:r>
            <a:r>
              <a:rPr lang="pt-BR" altLang="pt-BR" sz="1800">
                <a:latin typeface="Arial" panose="020B0604020202020204" pitchFamily="34" charset="0"/>
              </a:rPr>
              <a:t>favor˜, não se presume benefício da família. Mas jurisprudência afirma o benefício se o avalista é diretor ou sócio da empresa avalizada.</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endParaRPr lang="pt-BR" altLang="pt-BR" sz="1600">
              <a:latin typeface="Arial" panose="020B0604020202020204" pitchFamily="34" charset="0"/>
            </a:endParaRPr>
          </a:p>
        </p:txBody>
      </p:sp>
      <p:pic>
        <p:nvPicPr>
          <p:cNvPr id="56324" name="Picture 2">
            <a:extLst>
              <a:ext uri="{FF2B5EF4-FFF2-40B4-BE49-F238E27FC236}">
                <a16:creationId xmlns:a16="http://schemas.microsoft.com/office/drawing/2014/main" id="{CEF35191-4265-5449-99B5-9FD6658BA539}"/>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87BD6D61-E6DF-4A6F-8469-57C5769EC916}"/>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6326" name="Title 9">
            <a:extLst>
              <a:ext uri="{FF2B5EF4-FFF2-40B4-BE49-F238E27FC236}">
                <a16:creationId xmlns:a16="http://schemas.microsoft.com/office/drawing/2014/main" id="{D17B3AC6-9FFE-074B-96D4-892B65CA0DBC}"/>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Aval – Outorga Conjugal</a:t>
            </a:r>
            <a:endParaRPr lang="en-US" altLang="pt-BR">
              <a:solidFill>
                <a:srgbClr val="DE0000"/>
              </a:solidFill>
              <a:latin typeface="Century" panose="020406040505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55D0FE5D-1004-4672-8F38-4759BF0DCB63}"/>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7347" name="Retângulo 7">
            <a:extLst>
              <a:ext uri="{FF2B5EF4-FFF2-40B4-BE49-F238E27FC236}">
                <a16:creationId xmlns:a16="http://schemas.microsoft.com/office/drawing/2014/main" id="{EDF6F041-C209-3340-BB8E-9C02C9697EA9}"/>
              </a:ext>
            </a:extLst>
          </p:cNvPr>
          <p:cNvSpPr>
            <a:spLocks noChangeArrowheads="1"/>
          </p:cNvSpPr>
          <p:nvPr/>
        </p:nvSpPr>
        <p:spPr bwMode="auto">
          <a:xfrm>
            <a:off x="323850" y="1341438"/>
            <a:ext cx="84248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FF0000"/>
              </a:buClr>
              <a:buFont typeface="Wingdings" pitchFamily="2" charset="2"/>
              <a:buChar char="ü"/>
            </a:pPr>
            <a:r>
              <a:rPr lang="pt-BR" altLang="pt-BR" sz="1600" b="1"/>
              <a:t> </a:t>
            </a:r>
            <a:r>
              <a:rPr lang="pt-BR" altLang="pt-BR" sz="1600"/>
              <a:t> Prova de Quitação</a:t>
            </a:r>
          </a:p>
          <a:p>
            <a:pPr eaLnBrk="1" hangingPunct="1">
              <a:spcBef>
                <a:spcPct val="0"/>
              </a:spcBef>
              <a:buFontTx/>
              <a:buNone/>
            </a:pPr>
            <a:r>
              <a:rPr lang="pt-BR" altLang="pt-BR" sz="1600"/>
              <a:t> </a:t>
            </a:r>
          </a:p>
          <a:p>
            <a:pPr eaLnBrk="1" hangingPunct="1">
              <a:spcBef>
                <a:spcPct val="0"/>
              </a:spcBef>
              <a:buFontTx/>
              <a:buNone/>
            </a:pPr>
            <a:r>
              <a:rPr lang="pt-BR" altLang="pt-BR" sz="1600"/>
              <a:t>Entrega do título implica presunção quitação (artigo 324 CC), que pode ser impugnada no prazo decadencial de sessenta dias (parágrafo primeiro).</a:t>
            </a:r>
          </a:p>
          <a:p>
            <a:pPr eaLnBrk="1" hangingPunct="1">
              <a:spcBef>
                <a:spcPct val="0"/>
              </a:spcBef>
              <a:buFontTx/>
              <a:buNone/>
            </a:pPr>
            <a:r>
              <a:rPr lang="pt-BR" altLang="pt-BR" sz="1600"/>
              <a:t> </a:t>
            </a:r>
          </a:p>
          <a:p>
            <a:pPr eaLnBrk="1" hangingPunct="1">
              <a:spcBef>
                <a:spcPct val="0"/>
              </a:spcBef>
              <a:buFontTx/>
              <a:buNone/>
            </a:pPr>
            <a:r>
              <a:rPr lang="pt-BR" altLang="pt-BR" sz="1600"/>
              <a:t>Em alguns países, os bancos têm a praxe de devolver aos correntistas o cheque liquidado. Prova de extinção de obrigações específicas pela indicação no verso do cheque liquidado pelo beneficiário (parágrafo único, artigo 28, Lei do Cheque)</a:t>
            </a:r>
          </a:p>
          <a:p>
            <a:pPr eaLnBrk="1" hangingPunct="1">
              <a:spcBef>
                <a:spcPct val="0"/>
              </a:spcBef>
              <a:buFontTx/>
              <a:buNone/>
            </a:pPr>
            <a:r>
              <a:rPr lang="pt-BR" altLang="pt-BR" sz="1600"/>
              <a:t> </a:t>
            </a:r>
          </a:p>
          <a:p>
            <a:pPr eaLnBrk="1" hangingPunct="1">
              <a:spcBef>
                <a:spcPct val="0"/>
              </a:spcBef>
              <a:buClr>
                <a:srgbClr val="FF0000"/>
              </a:buClr>
              <a:buFont typeface="Wingdings" pitchFamily="2" charset="2"/>
              <a:buChar char="ü"/>
            </a:pPr>
            <a:r>
              <a:rPr lang="pt-BR" altLang="pt-BR" sz="1600"/>
              <a:t>Pagamento Parcial: O parágrafo 1º. do artigo 902 CC permite pagamento parcial. Nesse caso, credor retem o título, mas deve dar quitação parcial no próprio título.</a:t>
            </a:r>
          </a:p>
          <a:p>
            <a:pPr eaLnBrk="1" hangingPunct="1">
              <a:spcBef>
                <a:spcPct val="0"/>
              </a:spcBef>
              <a:buFontTx/>
              <a:buNone/>
            </a:pPr>
            <a:r>
              <a:rPr lang="pt-BR" altLang="pt-BR" sz="1600"/>
              <a:t> </a:t>
            </a:r>
          </a:p>
          <a:p>
            <a:pPr eaLnBrk="1" hangingPunct="1">
              <a:spcBef>
                <a:spcPct val="0"/>
              </a:spcBef>
              <a:buFontTx/>
              <a:buNone/>
            </a:pPr>
            <a:endParaRPr lang="pt-BR" altLang="pt-BR" sz="1600"/>
          </a:p>
          <a:p>
            <a:pPr eaLnBrk="1" hangingPunct="1">
              <a:spcBef>
                <a:spcPct val="0"/>
              </a:spcBef>
              <a:buClr>
                <a:srgbClr val="FF0000"/>
              </a:buClr>
              <a:buFont typeface="Wingdings" pitchFamily="2" charset="2"/>
              <a:buChar char="ü"/>
            </a:pPr>
            <a:r>
              <a:rPr lang="pt-BR" altLang="pt-BR" sz="1600"/>
              <a:t>Conferência da cadeia de endossos. Artigo 911, par. Único, CC: Verificação da regularidade da série de endosso, mas não da autenticidade das assinaturas.</a:t>
            </a:r>
          </a:p>
          <a:p>
            <a:pPr eaLnBrk="1" hangingPunct="1">
              <a:spcBef>
                <a:spcPct val="0"/>
              </a:spcBef>
              <a:buFontTx/>
              <a:buNone/>
            </a:pPr>
            <a:r>
              <a:rPr lang="pt-BR" altLang="pt-BR" sz="1600"/>
              <a:t> </a:t>
            </a:r>
          </a:p>
          <a:p>
            <a:pPr eaLnBrk="1" hangingPunct="1">
              <a:spcBef>
                <a:spcPct val="0"/>
              </a:spcBef>
              <a:buFontTx/>
              <a:buNone/>
            </a:pPr>
            <a:r>
              <a:rPr lang="pt-BR" altLang="pt-BR" sz="1600"/>
              <a:t>A jurisprudência do STJ, no entanto, vem se inclinando no sentido de exigir a conferência da legitimação dos signatários, nas hipóteses de endossantes pessoas jurídicas (AgRg. no Ag. 862.545).</a:t>
            </a:r>
          </a:p>
          <a:p>
            <a:pPr eaLnBrk="1" hangingPunct="1">
              <a:spcBef>
                <a:spcPct val="0"/>
              </a:spcBef>
              <a:buFontTx/>
              <a:buNone/>
            </a:pPr>
            <a:r>
              <a:rPr lang="pt-BR" altLang="pt-BR" sz="1800">
                <a:latin typeface="Arial" panose="020B0604020202020204" pitchFamily="34" charset="0"/>
              </a:rPr>
              <a:t> </a:t>
            </a:r>
          </a:p>
          <a:p>
            <a:pPr eaLnBrk="1" hangingPunct="1">
              <a:spcBef>
                <a:spcPct val="0"/>
              </a:spcBef>
              <a:buFontTx/>
              <a:buNone/>
            </a:pPr>
            <a:r>
              <a:rPr lang="pt-BR" altLang="pt-BR" sz="1800" b="1">
                <a:latin typeface="Arial" panose="020B0604020202020204" pitchFamily="34" charset="0"/>
              </a:rPr>
              <a:t> </a:t>
            </a:r>
            <a:endParaRPr lang="pt-BR" altLang="pt-BR" sz="1800">
              <a:latin typeface="Arial" panose="020B0604020202020204" pitchFamily="34" charset="0"/>
            </a:endParaRPr>
          </a:p>
          <a:p>
            <a:pPr lvl="1" eaLnBrk="1" hangingPunct="1">
              <a:spcBef>
                <a:spcPct val="0"/>
              </a:spcBef>
              <a:buClr>
                <a:srgbClr val="CC0000"/>
              </a:buClr>
              <a:buFontTx/>
              <a:buNone/>
            </a:pPr>
            <a:endParaRPr lang="pt-BR" altLang="pt-BR" b="1"/>
          </a:p>
        </p:txBody>
      </p:sp>
      <p:pic>
        <p:nvPicPr>
          <p:cNvPr id="57348" name="Picture 2">
            <a:extLst>
              <a:ext uri="{FF2B5EF4-FFF2-40B4-BE49-F238E27FC236}">
                <a16:creationId xmlns:a16="http://schemas.microsoft.com/office/drawing/2014/main" id="{F7BE30B9-4FAD-1341-A356-E8E3768E20C4}"/>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97296C99-0FB9-40A0-8EF0-3B1018F1281A}"/>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7350" name="Title 9">
            <a:extLst>
              <a:ext uri="{FF2B5EF4-FFF2-40B4-BE49-F238E27FC236}">
                <a16:creationId xmlns:a16="http://schemas.microsoft.com/office/drawing/2014/main" id="{306B4071-9690-E64A-BA17-42A4F55780CF}"/>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Títulos de Crédito – Pagamento </a:t>
            </a:r>
            <a:endParaRPr lang="en-US" altLang="pt-BR">
              <a:solidFill>
                <a:srgbClr val="DE0000"/>
              </a:solidFill>
              <a:latin typeface="Century" panose="020406040505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0D63F2C1-EBB5-4347-97DE-6D2598B35A0D}"/>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58371" name="Picture 2">
            <a:extLst>
              <a:ext uri="{FF2B5EF4-FFF2-40B4-BE49-F238E27FC236}">
                <a16:creationId xmlns:a16="http://schemas.microsoft.com/office/drawing/2014/main" id="{775E482A-D709-1940-81C3-CBDA479F9E8B}"/>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FFF9044C-981E-4332-8572-33DA23169B33}"/>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8373" name="Title 9">
            <a:extLst>
              <a:ext uri="{FF2B5EF4-FFF2-40B4-BE49-F238E27FC236}">
                <a16:creationId xmlns:a16="http://schemas.microsoft.com/office/drawing/2014/main" id="{A10D27F4-ABAF-6A4C-8A65-A43FB617CB26}"/>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u="sng">
                <a:solidFill>
                  <a:srgbClr val="DE0000"/>
                </a:solidFill>
                <a:latin typeface="Gill Sans MT" panose="020B0502020104020203" pitchFamily="34" charset="77"/>
              </a:rPr>
              <a:t>ENDOSSO</a:t>
            </a:r>
            <a:r>
              <a:rPr lang="pt-BR" altLang="pt-BR" b="1" i="1">
                <a:solidFill>
                  <a:srgbClr val="DE0000"/>
                </a:solidFill>
                <a:latin typeface="Gill Sans MT" panose="020B0502020104020203" pitchFamily="34" charset="77"/>
              </a:rPr>
              <a:t> -</a:t>
            </a:r>
            <a:r>
              <a:rPr lang="pt-BR" altLang="pt-BR" sz="3300" i="1">
                <a:solidFill>
                  <a:srgbClr val="DE0000"/>
                </a:solidFill>
                <a:latin typeface="Gill Sans MT" panose="020B0502020104020203" pitchFamily="34" charset="77"/>
              </a:rPr>
              <a:t>Títulos de Crédito</a:t>
            </a:r>
            <a:endParaRPr lang="en-US" altLang="pt-BR" sz="3300">
              <a:solidFill>
                <a:srgbClr val="DE0000"/>
              </a:solidFill>
              <a:latin typeface="Century" panose="02040604050505020304" pitchFamily="18" charset="0"/>
            </a:endParaRPr>
          </a:p>
        </p:txBody>
      </p:sp>
      <p:sp>
        <p:nvSpPr>
          <p:cNvPr id="58374" name="Subtítulo 2">
            <a:extLst>
              <a:ext uri="{FF2B5EF4-FFF2-40B4-BE49-F238E27FC236}">
                <a16:creationId xmlns:a16="http://schemas.microsoft.com/office/drawing/2014/main" id="{85A3B525-7EAB-564A-903B-F367986BF15E}"/>
              </a:ext>
            </a:extLst>
          </p:cNvPr>
          <p:cNvSpPr>
            <a:spLocks noGrp="1"/>
          </p:cNvSpPr>
          <p:nvPr>
            <p:ph type="subTitle" idx="1"/>
          </p:nvPr>
        </p:nvSpPr>
        <p:spPr>
          <a:xfrm>
            <a:off x="539750" y="1125538"/>
            <a:ext cx="8137525" cy="4751387"/>
          </a:xfrm>
        </p:spPr>
        <p:txBody>
          <a:bodyPr/>
          <a:lstStyle/>
          <a:p>
            <a:pPr algn="just" eaLnBrk="1" hangingPunct="1">
              <a:spcBef>
                <a:spcPct val="0"/>
              </a:spcBef>
              <a:buClr>
                <a:srgbClr val="E60000"/>
              </a:buClr>
            </a:pPr>
            <a:r>
              <a:rPr lang="pt-BR" altLang="pt-BR"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Esquema de nota promissória para exame da cadeia de endossos (Luiz Emgydio Rosa Jr) </a:t>
            </a:r>
          </a:p>
          <a:p>
            <a:pPr algn="just" eaLnBrk="1" hangingPunct="1">
              <a:spcBef>
                <a:spcPct val="0"/>
              </a:spcBef>
              <a:buClr>
                <a:srgbClr val="E60000"/>
              </a:buClr>
              <a:buFont typeface="Wingdings" pitchFamily="2" charset="2"/>
              <a:buChar char="ü"/>
            </a:pPr>
            <a:endParaRPr lang="pt-BR" altLang="pt-BR" sz="22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spcBef>
                <a:spcPct val="0"/>
              </a:spcBef>
              <a:buClr>
                <a:srgbClr val="E60000"/>
              </a:buClr>
              <a:buFont typeface="Wingdings" pitchFamily="2" charset="2"/>
              <a:buChar char="ü"/>
            </a:pPr>
            <a:endParaRPr lang="pt-BR" altLang="pt-BR" sz="22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spcBef>
                <a:spcPct val="0"/>
              </a:spcBef>
            </a:pPr>
            <a:endParaRPr lang="pt-BR" altLang="pt-BR" sz="24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spcBef>
                <a:spcPct val="0"/>
              </a:spcBef>
            </a:pPr>
            <a:endParaRPr lang="pt-BR" altLang="pt-BR" sz="24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8375" name="Picture 3">
            <a:extLst>
              <a:ext uri="{FF2B5EF4-FFF2-40B4-BE49-F238E27FC236}">
                <a16:creationId xmlns:a16="http://schemas.microsoft.com/office/drawing/2014/main" id="{A8B7A602-A9D5-3E46-B8DB-31FA22307A29}"/>
              </a:ext>
            </a:extLst>
          </p:cNvPr>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974725" y="2133600"/>
            <a:ext cx="6891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a:extLst>
              <a:ext uri="{FF2B5EF4-FFF2-40B4-BE49-F238E27FC236}">
                <a16:creationId xmlns:a16="http://schemas.microsoft.com/office/drawing/2014/main" id="{6D719923-A4E1-FC40-8D15-1B5EBBD389E2}"/>
              </a:ext>
            </a:extLst>
          </p:cNvPr>
          <p:cNvPicPr>
            <a:picLocks noChangeAspect="1" noChangeArrowheads="1"/>
          </p:cNvPicPr>
          <p:nvPr/>
        </p:nvPicPr>
        <p:blipFill>
          <a:blip r:embed="rId4">
            <a:lum bright="-4000" contrast="4000"/>
            <a:extLst>
              <a:ext uri="{28A0092B-C50C-407E-A947-70E740481C1C}">
                <a14:useLocalDpi xmlns:a14="http://schemas.microsoft.com/office/drawing/2010/main" val="0"/>
              </a:ext>
            </a:extLst>
          </a:blip>
          <a:srcRect/>
          <a:stretch>
            <a:fillRect/>
          </a:stretch>
        </p:blipFill>
        <p:spPr bwMode="auto">
          <a:xfrm>
            <a:off x="1162050" y="4076700"/>
            <a:ext cx="68341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22772909-D8F8-4DDD-A6C2-B16A9C435383}"/>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59395" name="Retângulo 7">
            <a:extLst>
              <a:ext uri="{FF2B5EF4-FFF2-40B4-BE49-F238E27FC236}">
                <a16:creationId xmlns:a16="http://schemas.microsoft.com/office/drawing/2014/main" id="{9DEF0EB6-7658-F544-8257-55FF3C463D14}"/>
              </a:ext>
            </a:extLst>
          </p:cNvPr>
          <p:cNvSpPr>
            <a:spLocks noChangeArrowheads="1"/>
          </p:cNvSpPr>
          <p:nvPr/>
        </p:nvSpPr>
        <p:spPr bwMode="auto">
          <a:xfrm>
            <a:off x="323850" y="1341438"/>
            <a:ext cx="8424863"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800" b="1">
                <a:latin typeface="Arial" panose="020B0604020202020204" pitchFamily="34" charset="0"/>
              </a:rPr>
              <a:t> </a:t>
            </a:r>
            <a:endParaRPr lang="pt-BR" altLang="pt-BR" sz="1700"/>
          </a:p>
          <a:p>
            <a:pPr eaLnBrk="1" hangingPunct="1">
              <a:spcBef>
                <a:spcPct val="0"/>
              </a:spcBef>
              <a:buFontTx/>
              <a:buNone/>
            </a:pPr>
            <a:r>
              <a:rPr lang="pt-BR" altLang="pt-BR" sz="1700"/>
              <a:t>Ato solene necessário para atestar a falta de aceite  (no caso da LC) ou de pagamento do título. É, portanto, um meio de prova, embora constitua requisito para exercício de determinados direitos.</a:t>
            </a:r>
          </a:p>
          <a:p>
            <a:pPr eaLnBrk="1" hangingPunct="1">
              <a:spcBef>
                <a:spcPct val="0"/>
              </a:spcBef>
              <a:buFontTx/>
              <a:buNone/>
            </a:pPr>
            <a:r>
              <a:rPr lang="pt-BR" altLang="pt-BR" sz="1700"/>
              <a:t> </a:t>
            </a:r>
          </a:p>
          <a:p>
            <a:pPr eaLnBrk="1" hangingPunct="1">
              <a:spcBef>
                <a:spcPct val="0"/>
              </a:spcBef>
              <a:buFontTx/>
              <a:buNone/>
            </a:pPr>
            <a:r>
              <a:rPr lang="pt-BR" altLang="pt-BR" sz="1700"/>
              <a:t>Não constitui em mora o devedor (juros moratórios fluem do vencimento do título). Pelo CC, interrompe a prescrição, estando superada a  súmula 153 STF .</a:t>
            </a:r>
          </a:p>
          <a:p>
            <a:pPr eaLnBrk="1" hangingPunct="1">
              <a:spcBef>
                <a:spcPct val="0"/>
              </a:spcBef>
              <a:buFontTx/>
              <a:buNone/>
            </a:pPr>
            <a:r>
              <a:rPr lang="pt-BR" altLang="pt-BR" sz="1700"/>
              <a:t> </a:t>
            </a:r>
          </a:p>
          <a:p>
            <a:pPr eaLnBrk="1" hangingPunct="1">
              <a:spcBef>
                <a:spcPct val="0"/>
              </a:spcBef>
              <a:buFontTx/>
              <a:buNone/>
            </a:pPr>
            <a:r>
              <a:rPr lang="pt-BR" altLang="pt-BR" sz="1700"/>
              <a:t>É possível anotar no verso o valor para protesto, deduzindo-se pagamentos parciais ou acrescentando-se variação monetária (se prevista no título). Não podem ser acrescidos juros (artigo 890 CC).</a:t>
            </a:r>
          </a:p>
          <a:p>
            <a:pPr eaLnBrk="1" hangingPunct="1">
              <a:spcBef>
                <a:spcPct val="0"/>
              </a:spcBef>
              <a:buFontTx/>
              <a:buNone/>
            </a:pPr>
            <a:endParaRPr lang="pt-BR" altLang="pt-BR" sz="1700"/>
          </a:p>
          <a:p>
            <a:pPr eaLnBrk="1" hangingPunct="1">
              <a:spcBef>
                <a:spcPct val="0"/>
              </a:spcBef>
              <a:buFontTx/>
              <a:buNone/>
            </a:pPr>
            <a:r>
              <a:rPr lang="pt-BR" altLang="pt-BR" sz="1700"/>
              <a:t>Espécies:</a:t>
            </a:r>
          </a:p>
          <a:p>
            <a:pPr eaLnBrk="1" hangingPunct="1">
              <a:spcBef>
                <a:spcPct val="0"/>
              </a:spcBef>
              <a:buFontTx/>
              <a:buNone/>
            </a:pPr>
            <a:r>
              <a:rPr lang="pt-BR" altLang="pt-BR" sz="1700"/>
              <a:t> </a:t>
            </a:r>
          </a:p>
          <a:p>
            <a:pPr eaLnBrk="1" hangingPunct="1">
              <a:spcBef>
                <a:spcPct val="0"/>
              </a:spcBef>
              <a:buFontTx/>
              <a:buNone/>
            </a:pPr>
            <a:r>
              <a:rPr lang="pt-BR" altLang="pt-BR" sz="1700"/>
              <a:t>Protesto por falta de aceite: Não produz efeitos quanto ao sacado. Mas provoca vencimento antecipado e responsabilidade dos devedores indiretos. No entanto, vem sendo usado abusivamente em determinadas hipóteses para pressionar consumidores.</a:t>
            </a:r>
          </a:p>
          <a:p>
            <a:pPr eaLnBrk="1" hangingPunct="1">
              <a:spcBef>
                <a:spcPct val="0"/>
              </a:spcBef>
              <a:buFontTx/>
              <a:buNone/>
            </a:pPr>
            <a:r>
              <a:rPr lang="pt-BR" altLang="pt-BR" sz="1700"/>
              <a:t> </a:t>
            </a:r>
          </a:p>
          <a:p>
            <a:pPr eaLnBrk="1" hangingPunct="1">
              <a:spcBef>
                <a:spcPct val="0"/>
              </a:spcBef>
              <a:buFontTx/>
              <a:buNone/>
            </a:pPr>
            <a:r>
              <a:rPr lang="pt-BR" altLang="pt-BR" sz="1700"/>
              <a:t>Protesto por falta de pagamento</a:t>
            </a:r>
          </a:p>
          <a:p>
            <a:pPr eaLnBrk="1" hangingPunct="1">
              <a:spcBef>
                <a:spcPct val="0"/>
              </a:spcBef>
              <a:buFontTx/>
              <a:buNone/>
            </a:pPr>
            <a:r>
              <a:rPr lang="pt-BR" altLang="pt-BR" sz="1800">
                <a:latin typeface="Arial" panose="020B0604020202020204" pitchFamily="34" charset="0"/>
              </a:rPr>
              <a:t> </a:t>
            </a:r>
          </a:p>
          <a:p>
            <a:pPr lvl="1" eaLnBrk="1" hangingPunct="1">
              <a:spcBef>
                <a:spcPct val="0"/>
              </a:spcBef>
              <a:buClr>
                <a:srgbClr val="CC0000"/>
              </a:buClr>
              <a:buFontTx/>
              <a:buNone/>
            </a:pPr>
            <a:endParaRPr lang="pt-BR" altLang="pt-BR" b="1"/>
          </a:p>
        </p:txBody>
      </p:sp>
      <p:pic>
        <p:nvPicPr>
          <p:cNvPr id="59396" name="Picture 2">
            <a:extLst>
              <a:ext uri="{FF2B5EF4-FFF2-40B4-BE49-F238E27FC236}">
                <a16:creationId xmlns:a16="http://schemas.microsoft.com/office/drawing/2014/main" id="{479D96C3-B25C-0F4F-8CB2-6C6796BEC650}"/>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9C96530F-FC9D-470E-830A-CD7996918DB5}"/>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59398" name="Title 9">
            <a:extLst>
              <a:ext uri="{FF2B5EF4-FFF2-40B4-BE49-F238E27FC236}">
                <a16:creationId xmlns:a16="http://schemas.microsoft.com/office/drawing/2014/main" id="{77550287-FC52-974D-95CE-184B14B9A974}"/>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Títulos de Crédito - Protesto</a:t>
            </a:r>
            <a:endParaRPr lang="en-US" altLang="pt-BR">
              <a:solidFill>
                <a:srgbClr val="DE0000"/>
              </a:solidFill>
              <a:latin typeface="Century" panose="020406040505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98ED5EB9-C77B-4684-BD42-CF8AA0F4FDFA}"/>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60419" name="Picture 2">
            <a:extLst>
              <a:ext uri="{FF2B5EF4-FFF2-40B4-BE49-F238E27FC236}">
                <a16:creationId xmlns:a16="http://schemas.microsoft.com/office/drawing/2014/main" id="{4601E138-9EFA-434B-97E5-7E6D20104B15}"/>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F8FA74CC-6458-41DF-9ABB-C72894B8AEE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60421" name="Title 9">
            <a:extLst>
              <a:ext uri="{FF2B5EF4-FFF2-40B4-BE49-F238E27FC236}">
                <a16:creationId xmlns:a16="http://schemas.microsoft.com/office/drawing/2014/main" id="{333FE802-F1AF-C74B-8011-A4EAC57CD065}"/>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Títulos de Crédito - Protesto</a:t>
            </a:r>
            <a:endParaRPr lang="en-US" altLang="pt-BR">
              <a:solidFill>
                <a:srgbClr val="DE0000"/>
              </a:solidFill>
              <a:latin typeface="Century" panose="02040604050505020304" pitchFamily="18" charset="0"/>
            </a:endParaRPr>
          </a:p>
        </p:txBody>
      </p:sp>
      <p:sp>
        <p:nvSpPr>
          <p:cNvPr id="60422" name="Retângulo 7">
            <a:extLst>
              <a:ext uri="{FF2B5EF4-FFF2-40B4-BE49-F238E27FC236}">
                <a16:creationId xmlns:a16="http://schemas.microsoft.com/office/drawing/2014/main" id="{D91D15D6-A284-3B40-ADB5-296674C510A2}"/>
              </a:ext>
            </a:extLst>
          </p:cNvPr>
          <p:cNvSpPr>
            <a:spLocks noChangeArrowheads="1"/>
          </p:cNvSpPr>
          <p:nvPr/>
        </p:nvSpPr>
        <p:spPr bwMode="auto">
          <a:xfrm>
            <a:off x="323850" y="1341438"/>
            <a:ext cx="8424863"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t-BR" altLang="pt-BR" sz="1800" b="1">
                <a:latin typeface="Arial" panose="020B0604020202020204" pitchFamily="34" charset="0"/>
              </a:rPr>
              <a:t> </a:t>
            </a:r>
            <a:r>
              <a:rPr lang="pt-BR" altLang="pt-BR" sz="1600" b="1">
                <a:latin typeface="Arial" panose="020B0604020202020204" pitchFamily="34" charset="0"/>
              </a:rPr>
              <a:t>Hipóteses de protesto necessário</a:t>
            </a:r>
            <a:r>
              <a:rPr lang="pt-BR" altLang="pt-BR" sz="1600">
                <a:latin typeface="Arial" panose="020B0604020202020204" pitchFamily="34" charset="0"/>
              </a:rPr>
              <a:t>:</a:t>
            </a:r>
          </a:p>
          <a:p>
            <a:pPr eaLnBrk="1" hangingPunct="1">
              <a:spcBef>
                <a:spcPct val="0"/>
              </a:spcBef>
              <a:buFontTx/>
              <a:buNone/>
            </a:pPr>
            <a:r>
              <a:rPr lang="pt-BR" altLang="pt-BR" sz="1600">
                <a:latin typeface="Arial" panose="020B0604020202020204" pitchFamily="34" charset="0"/>
              </a:rPr>
              <a:t> </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a:latin typeface="Arial" panose="020B0604020202020204" pitchFamily="34" charset="0"/>
              </a:rPr>
              <a:t>É necessário o protesto por falta de pagamento no vencimento da  necessário contra os coobrigados para viabilizar ação regressiva. A perda do prazo pode gerar responsabilidade da instituição incumbida da cobrança. </a:t>
            </a:r>
          </a:p>
          <a:p>
            <a:pPr eaLnBrk="1" hangingPunct="1">
              <a:spcBef>
                <a:spcPct val="0"/>
              </a:spcBef>
              <a:buFontTx/>
              <a:buNone/>
            </a:pPr>
            <a:r>
              <a:rPr lang="pt-BR" altLang="pt-BR" sz="1600">
                <a:latin typeface="Arial" panose="020B0604020202020204" pitchFamily="34" charset="0"/>
              </a:rPr>
              <a:t> </a:t>
            </a:r>
          </a:p>
          <a:p>
            <a:pPr eaLnBrk="1" hangingPunct="1">
              <a:spcBef>
                <a:spcPct val="0"/>
              </a:spcBef>
              <a:buFontTx/>
              <a:buNone/>
            </a:pPr>
            <a:r>
              <a:rPr lang="pt-BR" altLang="en-US" sz="1800" i="1">
                <a:latin typeface="Arial" panose="020B0604020202020204" pitchFamily="34" charset="0"/>
              </a:rPr>
              <a:t>“</a:t>
            </a:r>
            <a:r>
              <a:rPr lang="pt-BR" altLang="pt-BR" sz="1800" i="1">
                <a:latin typeface="Arial" panose="020B0604020202020204" pitchFamily="34" charset="0"/>
              </a:rPr>
              <a:t>A nota promissória é como o charuto, que em mão de negligente, ou se apaga, ou se desfaz em cinzas</a:t>
            </a:r>
            <a:r>
              <a:rPr lang="pt-BR" altLang="en-US" sz="1800" i="1">
                <a:latin typeface="Arial" panose="020B0604020202020204" pitchFamily="34" charset="0"/>
              </a:rPr>
              <a:t>”</a:t>
            </a:r>
            <a:r>
              <a:rPr lang="pt-BR" altLang="ja-JP" sz="1600">
                <a:latin typeface="Arial" panose="020B0604020202020204" pitchFamily="34" charset="0"/>
              </a:rPr>
              <a:t>. (Magarinos Torres, Aphorismas de Direito Cambial).</a:t>
            </a:r>
          </a:p>
          <a:p>
            <a:pPr eaLnBrk="1" hangingPunct="1">
              <a:spcBef>
                <a:spcPct val="0"/>
              </a:spcBef>
              <a:buFontTx/>
              <a:buNone/>
            </a:pPr>
            <a:r>
              <a:rPr lang="pt-BR" altLang="pt-BR" sz="1600">
                <a:latin typeface="Arial" panose="020B0604020202020204" pitchFamily="34" charset="0"/>
              </a:rPr>
              <a:t> </a:t>
            </a:r>
          </a:p>
          <a:p>
            <a:pPr eaLnBrk="1" hangingPunct="1">
              <a:spcBef>
                <a:spcPct val="0"/>
              </a:spcBef>
              <a:buFontTx/>
              <a:buNone/>
            </a:pPr>
            <a:r>
              <a:rPr lang="pt-BR" altLang="pt-BR" sz="1600">
                <a:latin typeface="Arial" panose="020B0604020202020204" pitchFamily="34" charset="0"/>
              </a:rPr>
              <a:t>Pedido de falência (embora não seja necessário protesto especial – recente sumula do TJSP).</a:t>
            </a: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endParaRPr lang="pt-BR" altLang="pt-BR" sz="1600">
              <a:latin typeface="Arial" panose="020B0604020202020204" pitchFamily="34" charset="0"/>
            </a:endParaRPr>
          </a:p>
          <a:p>
            <a:pPr eaLnBrk="1" hangingPunct="1">
              <a:spcBef>
                <a:spcPct val="0"/>
              </a:spcBef>
              <a:buFontTx/>
              <a:buNone/>
            </a:pPr>
            <a:r>
              <a:rPr lang="pt-BR" altLang="pt-BR" sz="1600" b="1">
                <a:latin typeface="Arial" panose="020B0604020202020204" pitchFamily="34" charset="0"/>
              </a:rPr>
              <a:t>Sustação: Protesto facultativo tem sido usado como mecanismo de cobrança. Em geral, exige-se caução, até mesmo em dinheiro (se for, por exemplo, cheque).</a:t>
            </a:r>
          </a:p>
          <a:p>
            <a:pPr eaLnBrk="1" hangingPunct="1">
              <a:spcBef>
                <a:spcPct val="0"/>
              </a:spcBef>
              <a:buFontTx/>
              <a:buNone/>
            </a:pPr>
            <a:r>
              <a:rPr lang="pt-BR" altLang="pt-BR" sz="1600" b="1">
                <a:latin typeface="Arial" panose="020B0604020202020204" pitchFamily="34" charset="0"/>
              </a:rPr>
              <a:t> </a:t>
            </a:r>
          </a:p>
          <a:p>
            <a:pPr eaLnBrk="1" hangingPunct="1">
              <a:spcBef>
                <a:spcPct val="0"/>
              </a:spcBef>
              <a:buFontTx/>
              <a:buNone/>
            </a:pPr>
            <a:endParaRPr lang="pt-BR" altLang="pt-BR" sz="1600" b="1">
              <a:latin typeface="Arial" panose="020B0604020202020204" pitchFamily="34" charset="0"/>
            </a:endParaRPr>
          </a:p>
          <a:p>
            <a:pPr eaLnBrk="1" hangingPunct="1">
              <a:spcBef>
                <a:spcPct val="0"/>
              </a:spcBef>
              <a:buFontTx/>
              <a:buNone/>
            </a:pPr>
            <a:r>
              <a:rPr lang="pt-BR" altLang="pt-BR" sz="1600" b="1">
                <a:latin typeface="Arial" panose="020B0604020202020204" pitchFamily="34" charset="0"/>
              </a:rPr>
              <a:t>O papel do Instituto de Estudos do Protesto</a:t>
            </a:r>
          </a:p>
          <a:p>
            <a:pPr eaLnBrk="1" hangingPunct="1">
              <a:spcBef>
                <a:spcPct val="0"/>
              </a:spcBef>
              <a:buFontTx/>
              <a:buNone/>
            </a:pPr>
            <a:r>
              <a:rPr lang="pt-BR" altLang="pt-BR" sz="1600" b="1">
                <a:latin typeface="Arial" panose="020B0604020202020204" pitchFamily="34" charset="0"/>
              </a:rPr>
              <a:t> </a:t>
            </a:r>
          </a:p>
          <a:p>
            <a:pPr eaLnBrk="1" hangingPunct="1">
              <a:spcBef>
                <a:spcPct val="0"/>
              </a:spcBef>
              <a:buFontTx/>
              <a:buNone/>
            </a:pPr>
            <a:endParaRPr lang="pt-BR" altLang="pt-BR" sz="1700"/>
          </a:p>
          <a:p>
            <a:pPr lvl="1" eaLnBrk="1" hangingPunct="1">
              <a:spcBef>
                <a:spcPct val="0"/>
              </a:spcBef>
              <a:buClr>
                <a:srgbClr val="CC0000"/>
              </a:buClr>
              <a:buFontTx/>
              <a:buNone/>
            </a:pPr>
            <a:endParaRPr lang="pt-BR" altLang="pt-BR"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C54F1468-994F-4922-AF77-77345B60808A}"/>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61443" name="Retângulo 7">
            <a:extLst>
              <a:ext uri="{FF2B5EF4-FFF2-40B4-BE49-F238E27FC236}">
                <a16:creationId xmlns:a16="http://schemas.microsoft.com/office/drawing/2014/main" id="{1B93289D-F9FA-9D4A-A05C-72D2A721F016}"/>
              </a:ext>
            </a:extLst>
          </p:cNvPr>
          <p:cNvSpPr>
            <a:spLocks noChangeArrowheads="1"/>
          </p:cNvSpPr>
          <p:nvPr/>
        </p:nvSpPr>
        <p:spPr bwMode="auto">
          <a:xfrm>
            <a:off x="323850" y="1341438"/>
            <a:ext cx="8424863"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66800" indent="-6096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524000" indent="-609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spcBef>
                <a:spcPct val="0"/>
              </a:spcBef>
              <a:buClr>
                <a:srgbClr val="CC0000"/>
              </a:buClr>
              <a:buFontTx/>
              <a:buNone/>
            </a:pPr>
            <a:endParaRPr lang="pt-BR" altLang="pt-BR" b="1"/>
          </a:p>
          <a:p>
            <a:pPr lvl="1" eaLnBrk="1" hangingPunct="1">
              <a:spcBef>
                <a:spcPct val="0"/>
              </a:spcBef>
              <a:buClr>
                <a:srgbClr val="CC0000"/>
              </a:buClr>
              <a:buFont typeface="Wingdings" pitchFamily="2" charset="2"/>
              <a:buChar char="ü"/>
            </a:pPr>
            <a:r>
              <a:rPr lang="pt-BR" altLang="pt-BR" b="1"/>
              <a:t>Execução.</a:t>
            </a:r>
          </a:p>
          <a:p>
            <a:pPr lvl="1" eaLnBrk="1" hangingPunct="1">
              <a:spcBef>
                <a:spcPct val="0"/>
              </a:spcBef>
              <a:buClr>
                <a:srgbClr val="CC0000"/>
              </a:buClr>
              <a:buFontTx/>
              <a:buNone/>
            </a:pPr>
            <a:endParaRPr lang="pt-BR" altLang="pt-BR" sz="1800" b="1"/>
          </a:p>
          <a:p>
            <a:pPr lvl="1" eaLnBrk="1" hangingPunct="1">
              <a:spcBef>
                <a:spcPct val="0"/>
              </a:spcBef>
              <a:buClr>
                <a:srgbClr val="CC0000"/>
              </a:buClr>
              <a:buFontTx/>
              <a:buNone/>
            </a:pPr>
            <a:r>
              <a:rPr lang="pt-BR" altLang="pt-BR" sz="1600" b="1"/>
              <a:t>Contra devedor direto:  Prazo, em geral, de 3 anos (no caso do cheque, 6 meses do término do prazo de apresentação – 1 ou 2 meses da emissão).</a:t>
            </a:r>
          </a:p>
          <a:p>
            <a:pPr lvl="1" eaLnBrk="1" hangingPunct="1">
              <a:spcBef>
                <a:spcPct val="0"/>
              </a:spcBef>
              <a:buClr>
                <a:srgbClr val="CC0000"/>
              </a:buClr>
              <a:buFontTx/>
              <a:buNone/>
            </a:pPr>
            <a:endParaRPr lang="pt-BR" altLang="pt-BR" sz="1600" b="1"/>
          </a:p>
          <a:p>
            <a:pPr lvl="1" eaLnBrk="1" hangingPunct="1">
              <a:spcBef>
                <a:spcPct val="0"/>
              </a:spcBef>
              <a:buClr>
                <a:srgbClr val="CC0000"/>
              </a:buClr>
              <a:buFontTx/>
              <a:buNone/>
            </a:pPr>
            <a:r>
              <a:rPr lang="pt-BR" altLang="pt-BR" sz="1600" b="1"/>
              <a:t>Contra devedor indireto (endossantes e respectivos avalistas): 1 ano do protesto (que deve ocorrer no vencimento)</a:t>
            </a:r>
          </a:p>
          <a:p>
            <a:pPr lvl="1" eaLnBrk="1" hangingPunct="1">
              <a:spcBef>
                <a:spcPct val="0"/>
              </a:spcBef>
              <a:buClr>
                <a:srgbClr val="CC0000"/>
              </a:buClr>
              <a:buFontTx/>
              <a:buNone/>
            </a:pPr>
            <a:endParaRPr lang="pt-BR" altLang="pt-BR" sz="1600" b="1"/>
          </a:p>
          <a:p>
            <a:pPr lvl="1" eaLnBrk="1" hangingPunct="1">
              <a:spcBef>
                <a:spcPct val="0"/>
              </a:spcBef>
              <a:buClr>
                <a:srgbClr val="CC0000"/>
              </a:buClr>
              <a:buFontTx/>
              <a:buNone/>
            </a:pPr>
            <a:r>
              <a:rPr lang="pt-BR" altLang="pt-BR" sz="1600" b="1"/>
              <a:t>Regresso de quem pagou contra demais co-devedores: 6 meses.</a:t>
            </a:r>
          </a:p>
          <a:p>
            <a:pPr lvl="1" eaLnBrk="1" hangingPunct="1">
              <a:spcBef>
                <a:spcPct val="0"/>
              </a:spcBef>
              <a:buClr>
                <a:srgbClr val="CC0000"/>
              </a:buClr>
              <a:buFontTx/>
              <a:buNone/>
            </a:pPr>
            <a:endParaRPr lang="pt-BR" altLang="pt-BR" b="1"/>
          </a:p>
          <a:p>
            <a:pPr lvl="1" eaLnBrk="1" hangingPunct="1">
              <a:spcBef>
                <a:spcPct val="0"/>
              </a:spcBef>
              <a:buClr>
                <a:srgbClr val="CC0000"/>
              </a:buClr>
              <a:buFont typeface="Wingdings" pitchFamily="2" charset="2"/>
              <a:buChar char="ü"/>
            </a:pPr>
            <a:r>
              <a:rPr lang="pt-BR" altLang="pt-BR" sz="2400" b="1"/>
              <a:t>Ação de Enriquecimento sem Causa, de natureza cambial (não preciso invocar causa debendi), após prescrição</a:t>
            </a:r>
          </a:p>
          <a:p>
            <a:pPr lvl="1" eaLnBrk="1" hangingPunct="1">
              <a:spcBef>
                <a:spcPct val="0"/>
              </a:spcBef>
              <a:buClr>
                <a:srgbClr val="CC0000"/>
              </a:buClr>
              <a:buFontTx/>
              <a:buNone/>
            </a:pPr>
            <a:endParaRPr lang="pt-BR" altLang="pt-BR" sz="2400" b="1"/>
          </a:p>
          <a:p>
            <a:pPr lvl="1" eaLnBrk="1" hangingPunct="1">
              <a:spcBef>
                <a:spcPct val="0"/>
              </a:spcBef>
              <a:buClr>
                <a:srgbClr val="CC0000"/>
              </a:buClr>
              <a:buFont typeface="Wingdings" pitchFamily="2" charset="2"/>
              <a:buChar char="ü"/>
            </a:pPr>
            <a:r>
              <a:rPr lang="pt-BR" altLang="pt-BR" sz="2400" b="1"/>
              <a:t>Ação Monitória para Título Prescrito</a:t>
            </a:r>
          </a:p>
          <a:p>
            <a:pPr lvl="2" eaLnBrk="1" hangingPunct="1">
              <a:spcBef>
                <a:spcPct val="0"/>
              </a:spcBef>
              <a:buClr>
                <a:srgbClr val="CC0000"/>
              </a:buClr>
              <a:buFontTx/>
              <a:buNone/>
            </a:pPr>
            <a:endParaRPr lang="pt-BR" altLang="pt-BR" sz="1800" b="1"/>
          </a:p>
          <a:p>
            <a:pPr eaLnBrk="1" hangingPunct="1">
              <a:spcBef>
                <a:spcPct val="0"/>
              </a:spcBef>
              <a:buClr>
                <a:srgbClr val="CC0000"/>
              </a:buClr>
              <a:buFontTx/>
              <a:buNone/>
            </a:pPr>
            <a:r>
              <a:rPr lang="pt-BR" altLang="pt-BR" sz="2400" b="1" i="1"/>
              <a:t>	</a:t>
            </a:r>
            <a:endParaRPr lang="pt-BR" altLang="pt-BR" sz="1500" b="1"/>
          </a:p>
        </p:txBody>
      </p:sp>
      <p:pic>
        <p:nvPicPr>
          <p:cNvPr id="61444" name="Picture 2">
            <a:extLst>
              <a:ext uri="{FF2B5EF4-FFF2-40B4-BE49-F238E27FC236}">
                <a16:creationId xmlns:a16="http://schemas.microsoft.com/office/drawing/2014/main" id="{01007E79-A828-BD44-8371-D175BBDCB94D}"/>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5950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CDCCBFF2-8D7D-4864-B0A7-342429CE123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61446" name="Title 9">
            <a:extLst>
              <a:ext uri="{FF2B5EF4-FFF2-40B4-BE49-F238E27FC236}">
                <a16:creationId xmlns:a16="http://schemas.microsoft.com/office/drawing/2014/main" id="{03FD72DE-565E-4D4C-992F-B2FAF12F12A8}"/>
              </a:ext>
            </a:extLst>
          </p:cNvPr>
          <p:cNvSpPr txBox="1">
            <a:spLocks/>
          </p:cNvSpPr>
          <p:nvPr/>
        </p:nvSpPr>
        <p:spPr bwMode="auto">
          <a:xfrm>
            <a:off x="492125" y="127000"/>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i="1">
                <a:solidFill>
                  <a:srgbClr val="DE0000"/>
                </a:solidFill>
                <a:latin typeface="Gill Sans MT" panose="020B0502020104020203" pitchFamily="34" charset="77"/>
              </a:rPr>
              <a:t>Ações Cambiárias</a:t>
            </a:r>
            <a:endParaRPr lang="en-US" altLang="pt-BR">
              <a:solidFill>
                <a:srgbClr val="DE0000"/>
              </a:solidFill>
              <a:latin typeface="Century" panose="020406040505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88325744-388A-2541-838A-88A57B2288B9}"/>
              </a:ext>
            </a:extLst>
          </p:cNvPr>
          <p:cNvSpPr>
            <a:spLocks noGrp="1"/>
          </p:cNvSpPr>
          <p:nvPr>
            <p:ph type="title"/>
          </p:nvPr>
        </p:nvSpPr>
        <p:spPr/>
        <p:txBody>
          <a:bodyPr/>
          <a:lstStyle/>
          <a:p>
            <a:r>
              <a:rPr lang="pt-BR" altLang="pt-BR">
                <a:ea typeface="ＭＳ Ｐゴシック" panose="020B0600070205080204" pitchFamily="34" charset="-128"/>
              </a:rPr>
              <a:t>Problemas da cessão de crédito...</a:t>
            </a:r>
          </a:p>
        </p:txBody>
      </p:sp>
      <p:sp>
        <p:nvSpPr>
          <p:cNvPr id="3" name="Espaço Reservado para Conteúdo 2">
            <a:extLst>
              <a:ext uri="{FF2B5EF4-FFF2-40B4-BE49-F238E27FC236}">
                <a16:creationId xmlns:a16="http://schemas.microsoft.com/office/drawing/2014/main" id="{D4D64887-74AA-484D-B27E-C6953A75A2BC}"/>
              </a:ext>
            </a:extLst>
          </p:cNvPr>
          <p:cNvSpPr>
            <a:spLocks noGrp="1"/>
          </p:cNvSpPr>
          <p:nvPr>
            <p:ph idx="1"/>
          </p:nvPr>
        </p:nvSpPr>
        <p:spPr/>
        <p:txBody>
          <a:bodyPr/>
          <a:lstStyle/>
          <a:p>
            <a:pPr marL="0" indent="0">
              <a:buFont typeface="Arial" panose="020B0604020202020204" pitchFamily="34" charset="0"/>
              <a:buNone/>
              <a:defRPr/>
            </a:pPr>
            <a:endParaRPr lang="pt-BR" sz="1200" dirty="0"/>
          </a:p>
          <a:p>
            <a:pPr marL="0" indent="0">
              <a:buFont typeface="Arial" panose="020B0604020202020204" pitchFamily="34" charset="0"/>
              <a:buNone/>
              <a:defRPr/>
            </a:pPr>
            <a:r>
              <a:rPr lang="pt-BR" sz="1200" dirty="0"/>
              <a:t>Art. 288. É ineficaz, em relação a terceiros, a transmissão de um crédito, se não celebrar-se mediante instrumento público, ou instrumento particular revestido das solenidades do </a:t>
            </a:r>
            <a:r>
              <a:rPr lang="pt-BR" sz="1200" dirty="0">
                <a:hlinkClick r:id="rId2"/>
              </a:rPr>
              <a:t>§ 1</a:t>
            </a:r>
            <a:r>
              <a:rPr lang="pt-BR" sz="1200" u="sng" baseline="30000" dirty="0">
                <a:hlinkClick r:id="rId2"/>
              </a:rPr>
              <a:t>o</a:t>
            </a:r>
            <a:r>
              <a:rPr lang="pt-BR" sz="1200" dirty="0">
                <a:hlinkClick r:id="rId2"/>
              </a:rPr>
              <a:t> do art. 654</a:t>
            </a:r>
            <a:r>
              <a:rPr lang="pt-BR" sz="1200" dirty="0"/>
              <a:t>.</a:t>
            </a:r>
          </a:p>
          <a:p>
            <a:pPr marL="0" indent="0">
              <a:buFont typeface="Arial" panose="020B0604020202020204" pitchFamily="34" charset="0"/>
              <a:buNone/>
              <a:defRPr/>
            </a:pPr>
            <a:endParaRPr lang="pt-BR" sz="1200" dirty="0"/>
          </a:p>
          <a:p>
            <a:pPr marL="0" indent="0">
              <a:buFont typeface="Arial" panose="020B0604020202020204" pitchFamily="34" charset="0"/>
              <a:buNone/>
              <a:defRPr/>
            </a:pPr>
            <a:r>
              <a:rPr lang="pt-BR" sz="1200" dirty="0"/>
              <a:t>Art. 290. A cessão do crédito não tem eficácia em relação ao devedor, senão quando a este notificada; mas por notificado se tem o devedor que, em escrito público ou particular, se declarou ciente da cessão feita.</a:t>
            </a:r>
          </a:p>
          <a:p>
            <a:pPr marL="0" indent="0">
              <a:buFont typeface="Arial" panose="020B0604020202020204" pitchFamily="34" charset="0"/>
              <a:buNone/>
              <a:defRPr/>
            </a:pPr>
            <a:endParaRPr lang="pt-BR" sz="1200" dirty="0"/>
          </a:p>
          <a:p>
            <a:pPr marL="0" indent="0">
              <a:buFont typeface="Arial" panose="020B0604020202020204" pitchFamily="34" charset="0"/>
              <a:buNone/>
              <a:defRPr/>
            </a:pPr>
            <a:r>
              <a:rPr lang="pt-BR" sz="1200" dirty="0"/>
              <a:t>Art. 291. Ocorrendo várias cessões do mesmo crédito, prevalece a que se completar com a tradição do título do crédito cedido.</a:t>
            </a:r>
          </a:p>
          <a:p>
            <a:pPr marL="0" indent="0">
              <a:buFont typeface="Arial" panose="020B0604020202020204" pitchFamily="34" charset="0"/>
              <a:buNone/>
              <a:defRPr/>
            </a:pPr>
            <a:r>
              <a:rPr lang="pt-BR" sz="1200" dirty="0"/>
              <a:t>Art. 292. Fica desobrigado o devedor que, antes de ter conhecimento da cessão, paga ao credor primitivo, ou que, no caso de mais de uma cessão notificada, paga ao cessionário que lhe apresenta, com o título de cessão, o da obrigação cedida; quando o crédito constar de escritura pública, prevalecerá a prioridade da notificação.</a:t>
            </a:r>
          </a:p>
          <a:p>
            <a:pPr marL="0" indent="0">
              <a:buFont typeface="Arial" panose="020B0604020202020204" pitchFamily="34" charset="0"/>
              <a:buNone/>
              <a:defRPr/>
            </a:pPr>
            <a:endParaRPr lang="pt-BR" sz="1200" dirty="0"/>
          </a:p>
          <a:p>
            <a:pPr marL="0" indent="0">
              <a:buFont typeface="Arial" panose="020B0604020202020204" pitchFamily="34" charset="0"/>
              <a:buNone/>
              <a:defRPr/>
            </a:pPr>
            <a:r>
              <a:rPr lang="pt-BR" sz="1200" dirty="0"/>
              <a:t>Art. 294. O devedor pode opor ao cessionário as exceções que lhe competirem, bem como as que, no momento em que veio a ter conhecimento da cessão, tinha contra o cedente.</a:t>
            </a:r>
          </a:p>
          <a:p>
            <a:pPr marL="0" indent="0">
              <a:buFont typeface="Arial" panose="020B0604020202020204" pitchFamily="34" charset="0"/>
              <a:buNone/>
              <a:defRPr/>
            </a:pPr>
            <a:endParaRPr lang="pt-BR" sz="1200" dirty="0"/>
          </a:p>
          <a:p>
            <a:pPr marL="0" indent="0">
              <a:buFont typeface="Arial" panose="020B0604020202020204" pitchFamily="34" charset="0"/>
              <a:buNone/>
              <a:defRPr/>
            </a:pPr>
            <a:r>
              <a:rPr lang="pt-BR" sz="1200" dirty="0"/>
              <a:t>Art. 295. Na cessão por título oneroso, o cedente, ainda que não se responsabilize, fica responsável ao cessionário pela existência do crédito ao tempo em que lhe cedeu; a mesma responsabilidade lhe cabe nas cessões por título gratuito, se tiver procedido de má-fé.</a:t>
            </a:r>
          </a:p>
          <a:p>
            <a:pPr marL="0" indent="0">
              <a:buFont typeface="Arial" panose="020B0604020202020204" pitchFamily="34" charset="0"/>
              <a:buNone/>
              <a:defRPr/>
            </a:pPr>
            <a:endParaRPr lang="pt-BR" sz="1200" dirty="0"/>
          </a:p>
          <a:p>
            <a:pPr marL="0" indent="0">
              <a:buFont typeface="Arial" panose="020B0604020202020204" pitchFamily="34" charset="0"/>
              <a:buNone/>
              <a:defRPr/>
            </a:pPr>
            <a:r>
              <a:rPr lang="pt-BR" sz="1200" dirty="0"/>
              <a:t>Art. 296. Salvo estipulação em contrário, o cedente não responde pela solvência do devedor.</a:t>
            </a:r>
          </a:p>
          <a:p>
            <a:pPr>
              <a:defRPr/>
            </a:pP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21AD34D7-FC7A-FE40-A4F3-10FFA34A1CDA}"/>
              </a:ext>
            </a:extLst>
          </p:cNvPr>
          <p:cNvSpPr>
            <a:spLocks noGrp="1"/>
          </p:cNvSpPr>
          <p:nvPr>
            <p:ph type="title"/>
          </p:nvPr>
        </p:nvSpPr>
        <p:spPr/>
        <p:txBody>
          <a:bodyPr/>
          <a:lstStyle/>
          <a:p>
            <a:r>
              <a:rPr lang="pt-BR" altLang="pt-BR">
                <a:ea typeface="ＭＳ Ｐゴシック" panose="020B0600070205080204" pitchFamily="34" charset="-128"/>
              </a:rPr>
              <a:t>A SOLUÇÃO MILENAR DO DIREITO COMERCIAL: TÍTULOS DE CRÉDITO</a:t>
            </a:r>
          </a:p>
        </p:txBody>
      </p:sp>
      <p:sp>
        <p:nvSpPr>
          <p:cNvPr id="3" name="Espaço Reservado para Conteúdo 2">
            <a:extLst>
              <a:ext uri="{FF2B5EF4-FFF2-40B4-BE49-F238E27FC236}">
                <a16:creationId xmlns:a16="http://schemas.microsoft.com/office/drawing/2014/main" id="{89454B9E-83F4-4218-8A35-FCF57F0A7030}"/>
              </a:ext>
            </a:extLst>
          </p:cNvPr>
          <p:cNvSpPr>
            <a:spLocks noGrp="1"/>
          </p:cNvSpPr>
          <p:nvPr>
            <p:ph idx="1"/>
          </p:nvPr>
        </p:nvSpPr>
        <p:spPr>
          <a:xfrm>
            <a:off x="611188" y="1557338"/>
            <a:ext cx="8229600" cy="4525962"/>
          </a:xfrm>
        </p:spPr>
        <p:txBody>
          <a:bodyPr/>
          <a:lstStyle/>
          <a:p>
            <a:pPr marL="0" indent="0">
              <a:buFont typeface="Arial" panose="020B0604020202020204" pitchFamily="34" charset="0"/>
              <a:buNone/>
              <a:defRPr/>
            </a:pPr>
            <a:r>
              <a:rPr lang="pt-BR" sz="2800" dirty="0"/>
              <a:t>Constituição Instantânea do Crédito</a:t>
            </a:r>
          </a:p>
          <a:p>
            <a:pPr marL="0" indent="0">
              <a:buFont typeface="Arial" panose="020B0604020202020204" pitchFamily="34" charset="0"/>
              <a:buNone/>
              <a:defRPr/>
            </a:pPr>
            <a:r>
              <a:rPr lang="pt-BR" sz="2800" dirty="0"/>
              <a:t>Facilidade de circulação (endosso – antigamente até por tradição)</a:t>
            </a:r>
          </a:p>
          <a:p>
            <a:pPr marL="0" indent="0">
              <a:buFont typeface="Arial" panose="020B0604020202020204" pitchFamily="34" charset="0"/>
              <a:buNone/>
              <a:defRPr/>
            </a:pPr>
            <a:r>
              <a:rPr lang="pt-BR" sz="2800" dirty="0"/>
              <a:t>Garantia também instantânea, e autônoma em relação à principal (nulidade/exceções)</a:t>
            </a:r>
          </a:p>
          <a:p>
            <a:pPr marL="0" indent="0">
              <a:buFont typeface="Arial" panose="020B0604020202020204" pitchFamily="34" charset="0"/>
              <a:buNone/>
              <a:defRPr/>
            </a:pPr>
            <a:r>
              <a:rPr lang="pt-BR" sz="2800" dirty="0"/>
              <a:t>Para facilitar circulação, não são invocáveis contra o cessionário de boa fé as exceções (= defesas) em face do cedente (credor originário)</a:t>
            </a:r>
          </a:p>
          <a:p>
            <a:pPr>
              <a:defRPr/>
            </a:pP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9">
            <a:extLst>
              <a:ext uri="{FF2B5EF4-FFF2-40B4-BE49-F238E27FC236}">
                <a16:creationId xmlns:a16="http://schemas.microsoft.com/office/drawing/2014/main" id="{3FA28A0F-DA5F-3B40-9C77-4CA9A9FC509B}"/>
              </a:ext>
            </a:extLst>
          </p:cNvPr>
          <p:cNvSpPr txBox="1">
            <a:spLocks/>
          </p:cNvSpPr>
          <p:nvPr/>
        </p:nvSpPr>
        <p:spPr bwMode="auto">
          <a:xfrm>
            <a:off x="842963" y="211138"/>
            <a:ext cx="813593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80000"/>
              </a:lnSpc>
              <a:spcBef>
                <a:spcPct val="0"/>
              </a:spcBef>
              <a:buFontTx/>
              <a:buNone/>
            </a:pPr>
            <a:r>
              <a:rPr lang="pt-BR" altLang="pt-BR" sz="3000" b="1" u="sng">
                <a:solidFill>
                  <a:srgbClr val="DE0000"/>
                </a:solidFill>
                <a:latin typeface="Arial" panose="020B0604020202020204" pitchFamily="34" charset="0"/>
              </a:rPr>
              <a:t>VISÃO GERAL </a:t>
            </a:r>
            <a:r>
              <a:rPr lang="pt-BR" altLang="pt-BR" sz="3000">
                <a:solidFill>
                  <a:srgbClr val="DE0000"/>
                </a:solidFill>
                <a:latin typeface="Arial" panose="020B0604020202020204" pitchFamily="34" charset="0"/>
              </a:rPr>
              <a:t>-</a:t>
            </a:r>
            <a:r>
              <a:rPr lang="pt-BR" altLang="pt-BR" sz="3000" b="1">
                <a:solidFill>
                  <a:srgbClr val="DE0000"/>
                </a:solidFill>
                <a:latin typeface="Arial" panose="020B0604020202020204" pitchFamily="34" charset="0"/>
              </a:rPr>
              <a:t> AlgunsTítulos de Crédito</a:t>
            </a:r>
            <a:br>
              <a:rPr lang="pt-BR" altLang="pt-BR" sz="2800" b="1" i="1">
                <a:solidFill>
                  <a:srgbClr val="DE0000"/>
                </a:solidFill>
                <a:latin typeface="Gill Sans MT" panose="020B0502020104020203" pitchFamily="34" charset="77"/>
              </a:rPr>
            </a:br>
            <a:endParaRPr lang="en-US" altLang="pt-BR" sz="1900">
              <a:solidFill>
                <a:srgbClr val="DE0000"/>
              </a:solidFill>
              <a:latin typeface="Century" panose="02040604050505020304" pitchFamily="18" charset="0"/>
            </a:endParaRPr>
          </a:p>
        </p:txBody>
      </p:sp>
      <p:pic>
        <p:nvPicPr>
          <p:cNvPr id="11267" name="Picture 3">
            <a:extLst>
              <a:ext uri="{FF2B5EF4-FFF2-40B4-BE49-F238E27FC236}">
                <a16:creationId xmlns:a16="http://schemas.microsoft.com/office/drawing/2014/main" id="{C9EC46BA-BA5C-A041-9F2C-302A126E9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8675">
            <a:off x="550863" y="900113"/>
            <a:ext cx="3830637" cy="23574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ítulo 5">
            <a:extLst>
              <a:ext uri="{FF2B5EF4-FFF2-40B4-BE49-F238E27FC236}">
                <a16:creationId xmlns:a16="http://schemas.microsoft.com/office/drawing/2014/main" id="{DBD8B0E1-A49A-40B2-848B-5173ADD1BDA7}"/>
              </a:ext>
            </a:extLst>
          </p:cNvPr>
          <p:cNvSpPr>
            <a:spLocks noGrp="1"/>
          </p:cNvSpPr>
          <p:nvPr>
            <p:ph type="subTitle" idx="1"/>
          </p:nvPr>
        </p:nvSpPr>
        <p:spPr>
          <a:xfrm>
            <a:off x="1476375" y="1925638"/>
            <a:ext cx="1943100" cy="407987"/>
          </a:xfrm>
        </p:spPr>
        <p:txBody>
          <a:bodyPr>
            <a:normAutofit fontScale="77500" lnSpcReduction="20000"/>
          </a:bodyPr>
          <a:lstStyle/>
          <a:p>
            <a:pPr eaLnBrk="1" hangingPunct="1">
              <a:buFont typeface="Arial" charset="0"/>
              <a:buNone/>
              <a:defRPr/>
            </a:pPr>
            <a:r>
              <a:rPr lang="pt-BR" b="1" i="1" dirty="0">
                <a:solidFill>
                  <a:schemeClr val="tx1"/>
                </a:solidFill>
                <a:ea typeface="+mn-ea"/>
                <a:cs typeface="+mn-cs"/>
              </a:rPr>
              <a:t>DUPLICATA</a:t>
            </a:r>
          </a:p>
        </p:txBody>
      </p:sp>
      <p:pic>
        <p:nvPicPr>
          <p:cNvPr id="11269" name="Picture 2">
            <a:extLst>
              <a:ext uri="{FF2B5EF4-FFF2-40B4-BE49-F238E27FC236}">
                <a16:creationId xmlns:a16="http://schemas.microsoft.com/office/drawing/2014/main" id="{287011FC-967B-6C4F-9F1A-32DD0693707E}"/>
              </a:ext>
            </a:extLst>
          </p:cNvPr>
          <p:cNvPicPr>
            <a:picLocks noChangeAspect="1" noChangeArrowheads="1"/>
          </p:cNvPicPr>
          <p:nvPr/>
        </p:nvPicPr>
        <p:blipFill>
          <a:blip r:embed="rId3">
            <a:lum bright="-2000" contrast="2000"/>
            <a:extLst>
              <a:ext uri="{28A0092B-C50C-407E-A947-70E740481C1C}">
                <a14:useLocalDpi xmlns:a14="http://schemas.microsoft.com/office/drawing/2010/main" val="0"/>
              </a:ext>
            </a:extLst>
          </a:blip>
          <a:srcRect/>
          <a:stretch>
            <a:fillRect/>
          </a:stretch>
        </p:blipFill>
        <p:spPr bwMode="auto">
          <a:xfrm rot="-167324">
            <a:off x="4538663" y="785813"/>
            <a:ext cx="3875087" cy="1703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ubtítulo 5">
            <a:extLst>
              <a:ext uri="{FF2B5EF4-FFF2-40B4-BE49-F238E27FC236}">
                <a16:creationId xmlns:a16="http://schemas.microsoft.com/office/drawing/2014/main" id="{F144ABB6-0F71-49F7-83B9-CCA517A6071E}"/>
              </a:ext>
            </a:extLst>
          </p:cNvPr>
          <p:cNvSpPr txBox="1">
            <a:spLocks/>
          </p:cNvSpPr>
          <p:nvPr/>
        </p:nvSpPr>
        <p:spPr bwMode="auto">
          <a:xfrm>
            <a:off x="5248275" y="1525588"/>
            <a:ext cx="1079500" cy="360362"/>
          </a:xfrm>
          <a:prstGeom prst="rect">
            <a:avLst/>
          </a:prstGeom>
          <a:noFill/>
          <a:ln w="9525">
            <a:noFill/>
            <a:miter lim="800000"/>
            <a:headEnd/>
            <a:tailEnd/>
          </a:ln>
        </p:spPr>
        <p:txBody>
          <a:bodyPr>
            <a:normAutofit fontScale="62500" lnSpcReduction="20000"/>
          </a:bodyPr>
          <a:lstStyle/>
          <a:p>
            <a:pPr eaLnBrk="1" hangingPunct="1">
              <a:spcBef>
                <a:spcPct val="20000"/>
              </a:spcBef>
              <a:buFont typeface="Arial" charset="0"/>
              <a:buNone/>
              <a:defRPr/>
            </a:pPr>
            <a:r>
              <a:rPr lang="pt-BR" sz="3200" b="1" i="1" dirty="0">
                <a:latin typeface="+mn-lt"/>
                <a:ea typeface="+mn-ea"/>
              </a:rPr>
              <a:t>CHEQUE</a:t>
            </a:r>
          </a:p>
        </p:txBody>
      </p:sp>
      <p:pic>
        <p:nvPicPr>
          <p:cNvPr id="11271" name="Picture 2">
            <a:extLst>
              <a:ext uri="{FF2B5EF4-FFF2-40B4-BE49-F238E27FC236}">
                <a16:creationId xmlns:a16="http://schemas.microsoft.com/office/drawing/2014/main" id="{9616E888-9D13-AE49-8113-AA6357723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27">
            <a:off x="5273675" y="2382838"/>
            <a:ext cx="35306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Subtítulo 5">
            <a:extLst>
              <a:ext uri="{FF2B5EF4-FFF2-40B4-BE49-F238E27FC236}">
                <a16:creationId xmlns:a16="http://schemas.microsoft.com/office/drawing/2014/main" id="{9A667C13-DA54-554E-82D4-F307F49A85F9}"/>
              </a:ext>
            </a:extLst>
          </p:cNvPr>
          <p:cNvSpPr txBox="1">
            <a:spLocks/>
          </p:cNvSpPr>
          <p:nvPr/>
        </p:nvSpPr>
        <p:spPr bwMode="auto">
          <a:xfrm>
            <a:off x="6084888" y="3067050"/>
            <a:ext cx="23034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buFont typeface="Arial" panose="020B0604020202020204" pitchFamily="34" charset="0"/>
              <a:buNone/>
            </a:pPr>
            <a:r>
              <a:rPr lang="pt-BR" altLang="pt-BR" sz="1800" b="1" i="1"/>
              <a:t>NOTA PROMISSÓRIA</a:t>
            </a:r>
          </a:p>
        </p:txBody>
      </p:sp>
      <p:pic>
        <p:nvPicPr>
          <p:cNvPr id="11273" name="Picture 12">
            <a:extLst>
              <a:ext uri="{FF2B5EF4-FFF2-40B4-BE49-F238E27FC236}">
                <a16:creationId xmlns:a16="http://schemas.microsoft.com/office/drawing/2014/main" id="{D93C2FA8-A8E3-3543-9755-04D8C798B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781300"/>
            <a:ext cx="2736850" cy="3910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4" name="Subtítulo 5">
            <a:extLst>
              <a:ext uri="{FF2B5EF4-FFF2-40B4-BE49-F238E27FC236}">
                <a16:creationId xmlns:a16="http://schemas.microsoft.com/office/drawing/2014/main" id="{AC5382B4-9841-C44A-BE24-E1146C66CBEE}"/>
              </a:ext>
            </a:extLst>
          </p:cNvPr>
          <p:cNvSpPr txBox="1">
            <a:spLocks/>
          </p:cNvSpPr>
          <p:nvPr/>
        </p:nvSpPr>
        <p:spPr bwMode="auto">
          <a:xfrm>
            <a:off x="468313" y="4357688"/>
            <a:ext cx="244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buFont typeface="Arial" panose="020B0604020202020204" pitchFamily="34" charset="0"/>
              <a:buNone/>
            </a:pPr>
            <a:r>
              <a:rPr lang="pt-BR" altLang="pt-BR" sz="2000" b="1" i="1"/>
              <a:t>CÉDULA DE CRÉDITO BANCÁRIO</a:t>
            </a:r>
          </a:p>
        </p:txBody>
      </p:sp>
      <p:sp>
        <p:nvSpPr>
          <p:cNvPr id="22" name="Subtítulo 2">
            <a:extLst>
              <a:ext uri="{FF2B5EF4-FFF2-40B4-BE49-F238E27FC236}">
                <a16:creationId xmlns:a16="http://schemas.microsoft.com/office/drawing/2014/main" id="{576DE0B6-C0E9-43BB-A9D5-EE44A34C579B}"/>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1276" name="Picture 7">
            <a:extLst>
              <a:ext uri="{FF2B5EF4-FFF2-40B4-BE49-F238E27FC236}">
                <a16:creationId xmlns:a16="http://schemas.microsoft.com/office/drawing/2014/main" id="{AFD16031-AA97-DF4A-9A83-1415EB958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7188" y="3503613"/>
            <a:ext cx="3282950" cy="2281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7" name="Picture 9">
            <a:extLst>
              <a:ext uri="{FF2B5EF4-FFF2-40B4-BE49-F238E27FC236}">
                <a16:creationId xmlns:a16="http://schemas.microsoft.com/office/drawing/2014/main" id="{4F84FFA6-46AD-CB4A-9C9D-DB2F1DD0CE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0526">
            <a:off x="5386388" y="4414838"/>
            <a:ext cx="3281362"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ítulo 5">
            <a:extLst>
              <a:ext uri="{FF2B5EF4-FFF2-40B4-BE49-F238E27FC236}">
                <a16:creationId xmlns:a16="http://schemas.microsoft.com/office/drawing/2014/main" id="{563161C0-203C-4A26-907A-AB5CB831B1AF}"/>
              </a:ext>
            </a:extLst>
          </p:cNvPr>
          <p:cNvSpPr txBox="1">
            <a:spLocks/>
          </p:cNvSpPr>
          <p:nvPr/>
        </p:nvSpPr>
        <p:spPr bwMode="auto">
          <a:xfrm>
            <a:off x="5867400" y="5300663"/>
            <a:ext cx="2303463" cy="360362"/>
          </a:xfrm>
          <a:prstGeom prst="rect">
            <a:avLst/>
          </a:prstGeom>
          <a:noFill/>
          <a:ln w="9525">
            <a:noFill/>
            <a:miter lim="800000"/>
            <a:headEnd/>
            <a:tailEnd/>
          </a:ln>
        </p:spPr>
        <p:txBody>
          <a:bodyPr>
            <a:normAutofit fontScale="62500" lnSpcReduction="20000"/>
          </a:bodyPr>
          <a:lstStyle/>
          <a:p>
            <a:pPr algn="ctr" eaLnBrk="1" hangingPunct="1">
              <a:spcBef>
                <a:spcPct val="20000"/>
              </a:spcBef>
              <a:buFont typeface="Arial" charset="0"/>
              <a:buNone/>
              <a:defRPr/>
            </a:pPr>
            <a:r>
              <a:rPr lang="pt-BR" sz="3200" b="1" i="1" dirty="0">
                <a:latin typeface="+mn-lt"/>
                <a:ea typeface="+mn-ea"/>
              </a:rPr>
              <a:t>LETRA DE CÂMBIO</a:t>
            </a:r>
          </a:p>
        </p:txBody>
      </p:sp>
      <p:sp>
        <p:nvSpPr>
          <p:cNvPr id="14" name="Subtítulo 5">
            <a:extLst>
              <a:ext uri="{FF2B5EF4-FFF2-40B4-BE49-F238E27FC236}">
                <a16:creationId xmlns:a16="http://schemas.microsoft.com/office/drawing/2014/main" id="{98D30DA5-00C3-49EC-99ED-40C08613297B}"/>
              </a:ext>
            </a:extLst>
          </p:cNvPr>
          <p:cNvSpPr txBox="1">
            <a:spLocks/>
          </p:cNvSpPr>
          <p:nvPr/>
        </p:nvSpPr>
        <p:spPr bwMode="auto">
          <a:xfrm>
            <a:off x="3203575" y="4724400"/>
            <a:ext cx="1944688" cy="407988"/>
          </a:xfrm>
          <a:prstGeom prst="rect">
            <a:avLst/>
          </a:prstGeom>
          <a:noFill/>
          <a:ln w="9525">
            <a:noFill/>
            <a:miter lim="800000"/>
            <a:headEnd/>
            <a:tailEnd/>
          </a:ln>
        </p:spPr>
        <p:txBody>
          <a:bodyPr>
            <a:normAutofit fontScale="77500" lnSpcReduction="20000"/>
          </a:bodyPr>
          <a:lstStyle/>
          <a:p>
            <a:pPr algn="ctr" eaLnBrk="1" hangingPunct="1">
              <a:spcBef>
                <a:spcPct val="20000"/>
              </a:spcBef>
              <a:buFont typeface="Arial" charset="0"/>
              <a:buNone/>
              <a:defRPr/>
            </a:pPr>
            <a:r>
              <a:rPr lang="pt-BR" sz="3200" b="1" i="1" dirty="0">
                <a:latin typeface="+mn-lt"/>
                <a:ea typeface="+mn-ea"/>
              </a:rPr>
              <a:t>DEBÊNTURES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0EC7CDD4-4989-46E7-8FE7-3F4A7B1EADCC}"/>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eaLnBrk="1" fontAlgn="auto" hangingPunct="1">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12291" name="Retângulo 7">
            <a:extLst>
              <a:ext uri="{FF2B5EF4-FFF2-40B4-BE49-F238E27FC236}">
                <a16:creationId xmlns:a16="http://schemas.microsoft.com/office/drawing/2014/main" id="{270998D7-49E5-8F49-9FD3-094A469E28A7}"/>
              </a:ext>
            </a:extLst>
          </p:cNvPr>
          <p:cNvSpPr>
            <a:spLocks noChangeArrowheads="1"/>
          </p:cNvSpPr>
          <p:nvPr/>
        </p:nvSpPr>
        <p:spPr bwMode="auto">
          <a:xfrm>
            <a:off x="179388" y="755650"/>
            <a:ext cx="878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CC0000"/>
              </a:buClr>
              <a:buFont typeface="Wingdings" pitchFamily="2" charset="2"/>
              <a:buChar char="ü"/>
            </a:pPr>
            <a:r>
              <a:rPr lang="pt-BR" altLang="pt-BR" sz="2400" b="1"/>
              <a:t> Um dos Conceitos-Chave do Direito Privado</a:t>
            </a:r>
          </a:p>
          <a:p>
            <a:pPr eaLnBrk="1" hangingPunct="1">
              <a:spcBef>
                <a:spcPct val="0"/>
              </a:spcBef>
              <a:buClr>
                <a:srgbClr val="CC0000"/>
              </a:buClr>
              <a:buFontTx/>
              <a:buAutoNum type="arabicParenR"/>
            </a:pPr>
            <a:endParaRPr lang="pt-BR" altLang="pt-BR" sz="1200" b="1"/>
          </a:p>
          <a:p>
            <a:pPr eaLnBrk="1" hangingPunct="1">
              <a:spcBef>
                <a:spcPct val="0"/>
              </a:spcBef>
              <a:buClr>
                <a:srgbClr val="CC0000"/>
              </a:buClr>
              <a:buFont typeface="Wingdings" pitchFamily="2" charset="2"/>
              <a:buChar char="ü"/>
            </a:pPr>
            <a:r>
              <a:rPr lang="pt-BR" altLang="pt-BR" sz="2400" b="1"/>
              <a:t>Ascarelli: </a:t>
            </a:r>
            <a:r>
              <a:rPr lang="pt-BR" altLang="pt-BR" sz="2400"/>
              <a:t>Contribuição do Direito Comercial à Civilização</a:t>
            </a:r>
          </a:p>
          <a:p>
            <a:pPr eaLnBrk="1" hangingPunct="1">
              <a:spcBef>
                <a:spcPct val="0"/>
              </a:spcBef>
              <a:buClr>
                <a:srgbClr val="CC0000"/>
              </a:buClr>
              <a:buFont typeface="Wingdings" pitchFamily="2" charset="2"/>
              <a:buChar char="ü"/>
            </a:pPr>
            <a:endParaRPr lang="pt-BR" altLang="pt-BR" sz="1200" b="1"/>
          </a:p>
          <a:p>
            <a:pPr eaLnBrk="1" hangingPunct="1">
              <a:spcBef>
                <a:spcPct val="0"/>
              </a:spcBef>
              <a:buClr>
                <a:srgbClr val="CC0000"/>
              </a:buClr>
              <a:buFont typeface="Wingdings" pitchFamily="2" charset="2"/>
              <a:buChar char="ü"/>
            </a:pPr>
            <a:r>
              <a:rPr lang="pt-BR" altLang="pt-BR" sz="2400" b="1" u="sng"/>
              <a:t>Complexidade da Matéria</a:t>
            </a:r>
            <a:r>
              <a:rPr lang="pt-BR" altLang="pt-BR" sz="2400" b="1"/>
              <a:t>:</a:t>
            </a:r>
          </a:p>
          <a:p>
            <a:pPr eaLnBrk="1" hangingPunct="1">
              <a:spcBef>
                <a:spcPct val="0"/>
              </a:spcBef>
              <a:buClr>
                <a:srgbClr val="CC0000"/>
              </a:buClr>
              <a:buFontTx/>
              <a:buNone/>
            </a:pPr>
            <a:r>
              <a:rPr lang="pt-BR" altLang="pt-BR" sz="1200" b="1"/>
              <a:t>  -</a:t>
            </a:r>
            <a:r>
              <a:rPr lang="pt-BR" altLang="pt-BR" sz="1200" b="1">
                <a:latin typeface="Arial" panose="020B0604020202020204" pitchFamily="34" charset="0"/>
              </a:rPr>
              <a:t> Muitas espécies, com regimes detalhados. Ocorre a criação periódica de novas espécies (p. ex., a Letra Imobiliária Garantida, criada pela MP 656, de 7 de outubro de 2014), no esforço regulatório de viabilizar a captação de recursos para empréstimos de longo prazo, hoje praticamente só atendidos pelo BNDES.</a:t>
            </a:r>
          </a:p>
          <a:p>
            <a:pPr eaLnBrk="1" hangingPunct="1">
              <a:spcBef>
                <a:spcPct val="0"/>
              </a:spcBef>
              <a:buClr>
                <a:srgbClr val="CC0000"/>
              </a:buClr>
              <a:buFontTx/>
              <a:buNone/>
            </a:pPr>
            <a:endParaRPr lang="pt-BR" altLang="pt-BR" sz="1200" b="1">
              <a:latin typeface="Arial" panose="020B0604020202020204" pitchFamily="34" charset="0"/>
            </a:endParaRPr>
          </a:p>
          <a:p>
            <a:pPr eaLnBrk="1" hangingPunct="1">
              <a:spcBef>
                <a:spcPct val="0"/>
              </a:spcBef>
              <a:buClr>
                <a:srgbClr val="CC0000"/>
              </a:buClr>
              <a:buFontTx/>
              <a:buNone/>
            </a:pPr>
            <a:r>
              <a:rPr lang="pt-BR" altLang="pt-BR" sz="1200" b="1">
                <a:latin typeface="Arial" panose="020B0604020202020204" pitchFamily="34" charset="0"/>
              </a:rPr>
              <a:t>  - Mais de uma lei especial para alguns TCs, gerando problemas de Antinomia. </a:t>
            </a:r>
          </a:p>
          <a:p>
            <a:pPr eaLnBrk="1" hangingPunct="1">
              <a:spcBef>
                <a:spcPct val="0"/>
              </a:spcBef>
              <a:buClr>
                <a:srgbClr val="CC0000"/>
              </a:buClr>
              <a:buFontTx/>
              <a:buNone/>
            </a:pPr>
            <a:endParaRPr lang="pt-BR" altLang="pt-BR" sz="1200" b="1">
              <a:latin typeface="Arial" panose="020B0604020202020204" pitchFamily="34" charset="0"/>
            </a:endParaRPr>
          </a:p>
          <a:p>
            <a:pPr eaLnBrk="1" hangingPunct="1">
              <a:spcBef>
                <a:spcPct val="0"/>
              </a:spcBef>
              <a:buClr>
                <a:srgbClr val="CC0000"/>
              </a:buClr>
              <a:buFontTx/>
              <a:buNone/>
            </a:pPr>
            <a:r>
              <a:rPr lang="pt-BR" altLang="pt-BR" sz="1200" b="1">
                <a:latin typeface="Arial" panose="020B0604020202020204" pitchFamily="34" charset="0"/>
              </a:rPr>
              <a:t>  -  No que diz respeito à Letra de Cambio e  Nota Promissória, temos o Decreto 2044/1908 (Lei Saraiva), e Leis Uniformes de Genebra (estas, com tradução ruim, e alguns dispositivos com reserva do Brasil);</a:t>
            </a:r>
          </a:p>
          <a:p>
            <a:pPr eaLnBrk="1" hangingPunct="1">
              <a:spcBef>
                <a:spcPct val="0"/>
              </a:spcBef>
              <a:buClr>
                <a:srgbClr val="CC0000"/>
              </a:buClr>
              <a:buFontTx/>
              <a:buNone/>
            </a:pPr>
            <a:endParaRPr lang="pt-BR" altLang="pt-BR" sz="1200" b="1">
              <a:latin typeface="Arial" panose="020B0604020202020204" pitchFamily="34" charset="0"/>
            </a:endParaRPr>
          </a:p>
          <a:p>
            <a:pPr eaLnBrk="1" hangingPunct="1">
              <a:spcBef>
                <a:spcPct val="0"/>
              </a:spcBef>
              <a:buClr>
                <a:srgbClr val="CC0000"/>
              </a:buClr>
              <a:buFontTx/>
              <a:buNone/>
            </a:pPr>
            <a:r>
              <a:rPr lang="pt-BR" altLang="pt-BR" sz="1200" b="1">
                <a:latin typeface="Arial" panose="020B0604020202020204" pitchFamily="34" charset="0"/>
              </a:rPr>
              <a:t> - Duplicidade de regime: Código Civil que, em vez de sistematizar, aplica-se a títulos atípicos, afastando-se em determinados pontos dos regimes especiais; em relação aos TC típicos, tem aplicação subsidiária (art. 903 CC)</a:t>
            </a:r>
          </a:p>
          <a:p>
            <a:pPr eaLnBrk="1" hangingPunct="1">
              <a:spcBef>
                <a:spcPct val="0"/>
              </a:spcBef>
              <a:buClr>
                <a:srgbClr val="CC0000"/>
              </a:buClr>
              <a:buFontTx/>
              <a:buNone/>
            </a:pPr>
            <a:endParaRPr lang="pt-BR" altLang="pt-BR" sz="1200" b="1">
              <a:latin typeface="Arial" panose="020B0604020202020204" pitchFamily="34" charset="0"/>
            </a:endParaRPr>
          </a:p>
          <a:p>
            <a:pPr eaLnBrk="1" hangingPunct="1">
              <a:spcBef>
                <a:spcPct val="0"/>
              </a:spcBef>
              <a:buClr>
                <a:srgbClr val="CC0000"/>
              </a:buClr>
              <a:buFontTx/>
              <a:buNone/>
            </a:pPr>
            <a:r>
              <a:rPr lang="pt-BR" altLang="pt-BR" sz="1200" b="1">
                <a:latin typeface="Arial" panose="020B0604020202020204" pitchFamily="34" charset="0"/>
              </a:rPr>
              <a:t> - Jurisprudência suaviza rigor do direito cambiário, exigindo pesquisa de acórdãos.</a:t>
            </a:r>
          </a:p>
          <a:p>
            <a:pPr algn="just" eaLnBrk="1" hangingPunct="1">
              <a:spcBef>
                <a:spcPct val="0"/>
              </a:spcBef>
              <a:buClr>
                <a:srgbClr val="CC0000"/>
              </a:buClr>
              <a:buFontTx/>
              <a:buNone/>
            </a:pPr>
            <a:endParaRPr lang="pt-BR" altLang="pt-BR" sz="1000" b="1"/>
          </a:p>
          <a:p>
            <a:pPr eaLnBrk="1" hangingPunct="1">
              <a:spcBef>
                <a:spcPct val="0"/>
              </a:spcBef>
              <a:buClr>
                <a:srgbClr val="CC0000"/>
              </a:buClr>
              <a:buFont typeface="Wingdings" pitchFamily="2" charset="2"/>
              <a:buChar char="ü"/>
            </a:pPr>
            <a:r>
              <a:rPr lang="pt-BR" altLang="pt-BR" sz="2400"/>
              <a:t>importância dos </a:t>
            </a:r>
            <a:r>
              <a:rPr lang="pt-BR" altLang="pt-BR" sz="2400" b="1" u="sng"/>
              <a:t>Princípios</a:t>
            </a:r>
            <a:r>
              <a:rPr lang="pt-BR" altLang="pt-BR" sz="2400"/>
              <a:t> e dos </a:t>
            </a:r>
            <a:r>
              <a:rPr lang="pt-BR" altLang="pt-BR" sz="2400" b="1" u="sng"/>
              <a:t>Conceitos Cambiários</a:t>
            </a:r>
            <a:r>
              <a:rPr lang="pt-BR" altLang="pt-BR" sz="2400"/>
              <a:t>, sem recair na </a:t>
            </a:r>
            <a:r>
              <a:rPr lang="pt-BR" altLang="en-US" sz="2400"/>
              <a:t>“</a:t>
            </a:r>
            <a:r>
              <a:rPr lang="pt-BR" altLang="ja-JP" sz="2400"/>
              <a:t>jurisprudência dos conceitos</a:t>
            </a:r>
            <a:r>
              <a:rPr lang="pt-BR" altLang="en-US" sz="2400"/>
              <a:t>”</a:t>
            </a:r>
            <a:r>
              <a:rPr lang="pt-BR" altLang="ja-JP" sz="2400"/>
              <a:t> (Sec. XIX).</a:t>
            </a:r>
            <a:endParaRPr lang="pt-BR" altLang="pt-BR" sz="2400" b="1"/>
          </a:p>
        </p:txBody>
      </p:sp>
      <p:pic>
        <p:nvPicPr>
          <p:cNvPr id="12292" name="Picture 2">
            <a:extLst>
              <a:ext uri="{FF2B5EF4-FFF2-40B4-BE49-F238E27FC236}">
                <a16:creationId xmlns:a16="http://schemas.microsoft.com/office/drawing/2014/main" id="{2E49CA24-D6C7-B041-8FA3-FFFA59BC8366}"/>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2BE716D8-1D63-4A86-AD2F-7C234C1D90B7}"/>
              </a:ext>
            </a:extLst>
          </p:cNvPr>
          <p:cNvSpPr txBox="1">
            <a:spLocks/>
          </p:cNvSpPr>
          <p:nvPr/>
        </p:nvSpPr>
        <p:spPr>
          <a:xfrm>
            <a:off x="4298950" y="6345238"/>
            <a:ext cx="3960813" cy="287337"/>
          </a:xfrm>
          <a:prstGeom prst="rect">
            <a:avLst/>
          </a:prstGeom>
        </p:spPr>
        <p:txBody>
          <a:bodyPr>
            <a:normAutofit fontScale="85000" lnSpcReduction="10000"/>
          </a:bodyPr>
          <a:lstStyle/>
          <a:p>
            <a:pPr algn="ctr" eaLnBrk="1" fontAlgn="auto" hangingPunct="1">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eaLnBrk="1" fontAlgn="auto" hangingPunct="1">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2294" name="Title 9">
            <a:extLst>
              <a:ext uri="{FF2B5EF4-FFF2-40B4-BE49-F238E27FC236}">
                <a16:creationId xmlns:a16="http://schemas.microsoft.com/office/drawing/2014/main" id="{8328909E-5B2F-F647-965C-5D0A7C3DA96B}"/>
              </a:ext>
            </a:extLst>
          </p:cNvPr>
          <p:cNvSpPr txBox="1">
            <a:spLocks/>
          </p:cNvSpPr>
          <p:nvPr/>
        </p:nvSpPr>
        <p:spPr bwMode="auto">
          <a:xfrm>
            <a:off x="492125" y="15875"/>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pt-BR" altLang="pt-BR" b="1" i="1">
                <a:solidFill>
                  <a:srgbClr val="DE0000"/>
                </a:solidFill>
                <a:latin typeface="Gill Sans MT" panose="020B0502020104020203" pitchFamily="34" charset="77"/>
              </a:rPr>
              <a:t>Títulos de Crédito</a:t>
            </a:r>
            <a:endParaRPr lang="en-US" altLang="pt-BR">
              <a:solidFill>
                <a:srgbClr val="DE0000"/>
              </a:solidFill>
              <a:latin typeface="Century" panose="02040604050505020304" pitchFamily="18" charset="0"/>
            </a:endParaRP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6" ma:contentTypeDescription="Crie um novo documento." ma:contentTypeScope="" ma:versionID="66f9a464c5f8b2bbfe198461755c292d">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039b16e6fac43b79a128687017738e6c"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C2585B0-CA63-4D4F-98F3-3C31E693D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7F5C30-B5EA-45BC-B7E4-D6D6CC99D9F5}">
  <ds:schemaRefs>
    <ds:schemaRef ds:uri="http://schemas.microsoft.com/sharepoint/v3/contenttype/forms"/>
  </ds:schemaRefs>
</ds:datastoreItem>
</file>

<file path=customXml/itemProps3.xml><?xml version="1.0" encoding="utf-8"?>
<ds:datastoreItem xmlns:ds="http://schemas.openxmlformats.org/officeDocument/2006/customXml" ds:itemID="{66CBF5C4-1008-468E-B99A-0B06DAFBE8A0}">
  <ds:schemaRefs>
    <ds:schemaRef ds:uri="http://www.w3.org/XML/1998/namespace"/>
    <ds:schemaRef ds:uri="4c414ac8-549e-4ca5-81e3-16b3f3eb5c24"/>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ebba5f7d-3b76-4a58-9735-74f0064eafba"/>
    <ds:schemaRef ds:uri="http://purl.org/dc/dcmitype/"/>
    <ds:schemaRef ds:uri="http://schemas.microsoft.com/office/infopath/2007/PartnerControls"/>
  </ds:schemaRefs>
</ds:datastoreItem>
</file>

<file path=customXml/itemProps4.xml><?xml version="1.0" encoding="utf-8"?>
<ds:datastoreItem xmlns:ds="http://schemas.openxmlformats.org/officeDocument/2006/customXml" ds:itemID="{33824453-324F-4440-B71E-C8DF59BBA05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3708</TotalTime>
  <Words>5256</Words>
  <Application>Microsoft Macintosh PowerPoint</Application>
  <PresentationFormat>Apresentação na tela (4:3)</PresentationFormat>
  <Paragraphs>569</Paragraphs>
  <Slides>57</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57</vt:i4>
      </vt:variant>
    </vt:vector>
  </HeadingPairs>
  <TitlesOfParts>
    <vt:vector size="65" baseType="lpstr">
      <vt:lpstr>Arial</vt:lpstr>
      <vt:lpstr>Calibri</vt:lpstr>
      <vt:lpstr>Century</vt:lpstr>
      <vt:lpstr>Gill Sans MT</vt:lpstr>
      <vt:lpstr>Times</vt:lpstr>
      <vt:lpstr>Times New Roman</vt:lpstr>
      <vt:lpstr>Wingdings</vt:lpstr>
      <vt:lpstr>Tema do Office</vt:lpstr>
      <vt:lpstr>Apresentação do PowerPoint</vt:lpstr>
      <vt:lpstr>Como formalizar um empréstimo de R$ 100.000,00?</vt:lpstr>
      <vt:lpstr>Finalidade de prova...</vt:lpstr>
      <vt:lpstr>Como garantir o pagamento da dívida?</vt:lpstr>
      <vt:lpstr>E se o credor precisar antecipar o recebimento da dívida?</vt:lpstr>
      <vt:lpstr>Problemas da cessão de crédito...</vt:lpstr>
      <vt:lpstr>A SOLUÇÃO MILENAR DO DIREITO COMERCIAL: TÍTULOS DE CRÉDITO</vt:lpstr>
      <vt:lpstr>Apresentação do PowerPoint</vt:lpstr>
      <vt:lpstr>Apresentação do PowerPoint</vt:lpstr>
      <vt:lpstr>Visão Geral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Lei 13 775, de 2018, sobre duplicatas escriturais ou eletrônica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jeferson.kanashiro</dc:creator>
  <cp:lastModifiedBy>Ruy Camilo</cp:lastModifiedBy>
  <cp:revision>333</cp:revision>
  <cp:lastPrinted>2017-10-23T20:13:27Z</cp:lastPrinted>
  <dcterms:created xsi:type="dcterms:W3CDTF">2014-10-14T20:25:25Z</dcterms:created>
  <dcterms:modified xsi:type="dcterms:W3CDTF">2023-10-24T01:47:43Z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Ruy Pereira Camilo Jr.</vt:lpwstr>
  </property>
  <property fmtid="{D5CDD505-2E9C-101B-9397-08002B2CF9AE}" pid="3" name="Order">
    <vt:lpwstr>1882000.00000000</vt:lpwstr>
  </property>
  <property fmtid="{D5CDD505-2E9C-101B-9397-08002B2CF9AE}" pid="4" name="display_urn:schemas-microsoft-com:office:office#Author">
    <vt:lpwstr>Ruy Pereira Camilo Jr.</vt:lpwstr>
  </property>
  <property fmtid="{D5CDD505-2E9C-101B-9397-08002B2CF9AE}" pid="5" name="ContentTypeId">
    <vt:lpwstr>0x0101009E5DFEBCE2E50B4B8EF365B1600A6302</vt:lpwstr>
  </property>
</Properties>
</file>