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7" r:id="rId8"/>
    <p:sldMasterId id="2147483750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57" r:id="rId11"/>
    <p:sldId id="310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11" r:id="rId21"/>
    <p:sldId id="315" r:id="rId22"/>
    <p:sldId id="313" r:id="rId23"/>
    <p:sldId id="312" r:id="rId24"/>
  </p:sldIdLst>
  <p:sldSz cx="9144000" cy="6858000" type="screen4x3"/>
  <p:notesSz cx="6858000" cy="96583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22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FFCC"/>
    <a:srgbClr val="99FFCC"/>
    <a:srgbClr val="EAEAEA"/>
    <a:srgbClr val="FFFFCC"/>
    <a:srgbClr val="33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1346" y="-82"/>
      </p:cViewPr>
      <p:guideLst>
        <p:guide orient="horz" pos="2322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esktop\Disserta&#231;&#227;o%20de%20Mestrado\5%20-%20Figuras\Arquivos%20PowerPoint\Fig%202%20-%20App%20Traffi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Percentage of mobile traffic by application in 2022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Forecast!$B$1</c:f>
              <c:strCache>
                <c:ptCount val="1"/>
                <c:pt idx="0">
                  <c:v>EB/month</c:v>
                </c:pt>
              </c:strCache>
            </c:strRef>
          </c:tx>
          <c:dPt>
            <c:idx val="6"/>
            <c:bubble3D val="0"/>
            <c:explosion val="14"/>
            <c:extLst>
              <c:ext xmlns:c16="http://schemas.microsoft.com/office/drawing/2014/chart" uri="{C3380CC4-5D6E-409C-BE32-E72D297353CC}">
                <c16:uniqueId val="{00000000-4324-497D-8D75-AC221D80D2CF}"/>
              </c:ext>
            </c:extLst>
          </c:dPt>
          <c:dLbls>
            <c:dLbl>
              <c:idx val="6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24-497D-8D75-AC221D80D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Forecast!$A$2:$A$8</c:f>
              <c:strCache>
                <c:ptCount val="7"/>
                <c:pt idx="0">
                  <c:v>Other</c:v>
                </c:pt>
                <c:pt idx="1">
                  <c:v>File Sharing</c:v>
                </c:pt>
                <c:pt idx="2">
                  <c:v>Software Update</c:v>
                </c:pt>
                <c:pt idx="3">
                  <c:v>Web Browsing</c:v>
                </c:pt>
                <c:pt idx="4">
                  <c:v>Audio</c:v>
                </c:pt>
                <c:pt idx="5">
                  <c:v>Social Networking</c:v>
                </c:pt>
                <c:pt idx="6">
                  <c:v>Video</c:v>
                </c:pt>
              </c:strCache>
            </c:strRef>
          </c:cat>
          <c:val>
            <c:numRef>
              <c:f>Forecast!$B$2:$B$8</c:f>
              <c:numCache>
                <c:formatCode>0%</c:formatCode>
                <c:ptCount val="7"/>
                <c:pt idx="0">
                  <c:v>0.12</c:v>
                </c:pt>
                <c:pt idx="1">
                  <c:v>0.01</c:v>
                </c:pt>
                <c:pt idx="2">
                  <c:v>0.03</c:v>
                </c:pt>
                <c:pt idx="3">
                  <c:v>0.02</c:v>
                </c:pt>
                <c:pt idx="4">
                  <c:v>0.01</c:v>
                </c:pt>
                <c:pt idx="5">
                  <c:v>0.08</c:v>
                </c:pt>
                <c:pt idx="6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4-497D-8D75-AC221D80D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6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pt-BR"/>
          </a:p>
        </c:txPr>
      </c:legendEntry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39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31838"/>
            <a:ext cx="4811712" cy="3608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fld id="{195368DE-2893-4A7A-840C-2B883D5147A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7246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6A5AA2-AC2B-4717-A9F9-9232A7ED003A}" type="slidenum">
              <a:rPr lang="pt-BR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447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CD7CBC-1FF8-4CEB-B588-FD89B278C1D9}" type="slidenum"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pPr/>
              <a:t>10</a:t>
            </a:fld>
            <a:endParaRPr lang="en-US" altLang="en-US" sz="1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B5F7-8F2F-4C5F-853A-B4D506A5D26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1240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14004-C697-4C37-AF73-3F5EA3EE2C6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2401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C0784E-2A32-47B3-9076-6E1F9AA9534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111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1C18063-9FCB-41C1-B877-608356C32FB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163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F7FAF8-5194-409A-BEF1-ACAAD2F58A8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592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3FE0170-EDAE-4BE2-9238-0703B9B4551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248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3D6CC2E-53D2-4344-A9DE-E76E960CA1A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842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3F961D9-0529-4EA6-97BF-0E62991F927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253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3E2070B-F457-484C-9321-5ED62A12E66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5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-9525"/>
            <a:ext cx="2286000" cy="62912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-9525"/>
            <a:ext cx="6705600" cy="62912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6E43-9AE3-4E6C-9FBF-9A39D6EBC5F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892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FED9716-9A49-49B9-B9F8-E4213623A68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11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4CC6C31-8ED6-43A7-99AA-584884521B1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76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BA99D0A-5CFB-4B90-921D-4EF6FD5306F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82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DD54AB9-85C3-4E71-849F-5005BE4CF0E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1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6E3CED2-FAFE-409A-AC69-8A69C837BBE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557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90322-EA3C-41A7-8E44-5246C33EBFA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6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731C08-2D3E-4EE2-9B7E-DC01CC516D2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1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152A591-0343-4A58-BA95-2A46642B1D0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55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12C2F-BB72-4FB5-8628-4ED3A12D9A3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81503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A22203A-E003-4F7B-9939-29F3880915F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00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F5D3EBA-5FD4-4B38-947B-8538E90DB4E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76384FF-71CD-4945-9087-2866AFEB7CB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87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E01B9CD-0334-4164-A35B-212B0F5D3C7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C3EE2D7-AEEC-4A13-8D91-F07A3D90434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26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540C433-C9F1-4F75-B572-D9ACFB24F37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0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91C3F38-BFD4-44F7-BAE8-38BB7947DAB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73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DD89EC0-314D-43F4-8566-99A8A689F8F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7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60DA83-A571-47AA-8A01-0DF45A7835D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74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5AAFBF-4C23-4C32-AB2E-F63FDE1AAF6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86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9F3D-D77E-4714-8BC1-7CF573118DC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41993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E9F1E41-9FC0-4B53-9B78-8ACDFEC307C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56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D6FD0C8-23B8-4362-BA26-9709CD97304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6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F25FAEE-CAEB-46C0-A2CD-C368AA7352F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31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D35030D-9F46-4539-8CFF-BFAC6AF5CA7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87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6FAA545-D6FE-4BDD-B191-2E0454D0DEB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321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773FE1-387C-4656-A9C7-3C1F725899E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77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328814A-6D02-4173-86F9-1AE91BB3125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55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6C6ACD7-866A-4B72-8809-FE04692F7F9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6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CCF265C-2B8D-4C71-B5D6-C0458C05B1B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18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AD822EA-335F-435A-AE62-1927BFC995B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474663"/>
            <a:ext cx="4495800" cy="580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474663"/>
            <a:ext cx="4495800" cy="580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CD27-4D8A-4252-9904-66D52460BBB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69202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999D7D2-AB3C-47A6-995E-91CCDE90997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57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89EEA76-4D62-4161-98D2-B1CDD9F4E06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66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1F005E-9FAC-4AB7-8BEB-A5110979E0E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74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DE513FC-81CD-42DB-88B6-BFE2FC34C8C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9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2ED2352-724E-46B0-AF30-3B609D6D49A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81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4AAF43-489F-4237-9837-EFB30C28B81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18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46858D-00D7-4AA6-A9F5-B902E8622AE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96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497A77C-D7D9-4C99-A09E-5231E01E874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289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14E8D2F-8C6D-4711-949C-D55EA892604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68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08F9746-06C0-4642-9F38-ED6F7FEFA38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2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DAD1-3BBD-4065-9AF2-FCBAE379D73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0563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36AAE14-ACF8-4F6A-B65B-5EEE70F0D48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62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529F731-DF0C-4ECA-9A25-3468AFB493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260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B1BC4B6-4E77-40FE-B04F-95B4609C963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413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FB46F1-E661-4EE8-9CC4-2F85ABE36A6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234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1F928E6-D893-430B-A158-570BB4BB8F7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583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FD2A80C-E0E1-4187-8789-2AEE0F92B41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30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BD095D-D5D1-407E-A9C9-F5F4C0011DD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333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3EE75B-7F8D-4281-A61F-4A1C256CE62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953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2EE56D2-3BB6-4106-AC3D-432948CFA02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053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4CEBE93-95FD-4934-8FFD-A5DC447C0FB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5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F091-3DD3-4C6E-887E-73DDCB88144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1501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489518-3DC3-4BAF-8621-8C96F77D483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767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0B8304F-BDF5-40EE-8537-D70BA6D0D71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58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1110FF8-B551-465C-AE4D-AF6E7884728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11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CAEB62-1A69-498C-9719-708915C3763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519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96C531-443F-4711-9F59-AA051E89A18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269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394D28-459E-4D1B-A0AF-2D6A7B48194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37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3D42AFB-E2D4-4204-8331-A1E3FEE835C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48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0F84FA4-2DD7-49EE-A9B9-DC1A9A9414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842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5A28001-5B20-467F-BA4F-B701FC4FECB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329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9218798-9E66-43C9-BA17-D6BC1ADD38B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6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C321-2F15-43AF-9008-BC7DB9513D3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99152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143DB92-5E94-4114-8035-0FA126942FF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102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C2CF12-373F-4003-821C-FC536360374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79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en-US" sz="2215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 sz="2215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215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1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16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41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139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D646-F550-4BE1-B77A-EA2F1865BB7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70871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63D9-7385-4055-AEA3-579E018D251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494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4147-2563-41AC-BF62-E74EFD068D4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4953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44462" cy="3886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4044462" cy="3886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6568-579E-488D-B8E3-320594645AC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786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0B62-650F-4965-9E00-304D41186C2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48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9786-01EB-4767-80C7-9452D684DA6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56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A476-43AB-4EFD-8847-FB665E98FA7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155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6560-D3B4-424D-9394-B5D26B0ADBA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80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81-8C3F-40BC-B3C9-1A6EB5B808C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5788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B308-C3CE-4720-9DAB-9690302F3EB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93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A93-745C-4756-9606-0B147884921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0511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31523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36AA-1BD3-41B0-880A-E0BA9DF56CC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470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9630B48-F2AA-42A9-8323-A080E760A1F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96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21CFCED-7177-4E4A-B3B8-5B909DE73FF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5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1DEAC1-CFF1-4B04-9A0E-89331C9CE7A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88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F503577-7162-4076-9025-B26D6AA1618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44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D4298F-06B6-4302-AF81-CDEB9A6B10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8150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E781833-AB14-4335-8622-59C15096E1D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143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6E09E34-2C9A-4994-A984-25782922F6E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7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2222-162F-4C00-93D4-C7214C09CE2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816305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23337DB-95DD-4FA0-BF01-C876BF20447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816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EFE469E-EAD4-4ECC-9C0F-4D548D44EBD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83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81B90CC-FE5C-455D-B464-E2836F77489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210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1722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1722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9C9E04-A9A2-499F-BA81-CBCACC3E6C1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65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F024DF1-5043-46B5-8301-C57EC414B8C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65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631F756-8384-40B3-A3FD-BDDF6504121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568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DC99F8B-BD2D-4A40-AB86-E6FB387C3D2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7943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638EB2-F9D2-4A4E-B5E5-E593A51E116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226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4517C06-BAAC-4250-B3E8-D76308505EE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372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D634AE8-2F77-40DE-B5E3-E5C8952F1F7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525"/>
            <a:ext cx="9144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74663"/>
            <a:ext cx="9144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Click to edit Master text styles</a:t>
            </a:r>
          </a:p>
          <a:p>
            <a:pPr lvl="1"/>
            <a:r>
              <a:rPr lang="pt-BR" altLang="en-US"/>
              <a:t>Second level</a:t>
            </a:r>
          </a:p>
          <a:p>
            <a:pPr lvl="2"/>
            <a:r>
              <a:rPr lang="pt-BR" altLang="en-US"/>
              <a:t>Third level</a:t>
            </a:r>
          </a:p>
          <a:p>
            <a:pPr lvl="3"/>
            <a:r>
              <a:rPr lang="pt-BR" altLang="en-US"/>
              <a:t>Fourth level</a:t>
            </a:r>
          </a:p>
          <a:p>
            <a:pPr lvl="4"/>
            <a:r>
              <a:rPr lang="pt-BR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600" i="1"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817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C11CA2-0F4E-48C7-97FE-994973552CA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pic>
        <p:nvPicPr>
          <p:cNvPr id="2" name="Picture 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6307138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85725" y="6445250"/>
            <a:ext cx="1433513" cy="33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defRPr/>
            </a:pPr>
            <a:r>
              <a:rPr lang="pt-BR" altLang="en-US" sz="1600" i="1"/>
              <a:t>Introdução pcd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6275388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5ED77A-D1EC-4C2F-BA2E-196B7D06619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2054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0A5891-BE31-4F81-849A-6DE4AD0F763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3078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AFE6D6-0C28-4955-84A8-A459CD4E261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4102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5A0991-B407-4D53-A170-C638216BCE2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FEEFE9-4802-4B1B-A880-FD377FAA579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8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0FC7D79-53E7-49CB-842A-DBEF5D5F3F0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en-US" sz="2215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 sz="2215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 sz="2215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40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Arial" pitchFamily="34" charset="0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500">
          <a:solidFill>
            <a:schemeClr val="tx1"/>
          </a:solidFill>
          <a:latin typeface="+mn-lt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>
          <a:solidFill>
            <a:schemeClr val="tx1"/>
          </a:solidFill>
          <a:latin typeface="+mn-lt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123142-EF57-401F-9C39-991D5744E8B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8198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 para editar os estilos do texto mestre</a:t>
            </a:r>
          </a:p>
          <a:p>
            <a:pPr lvl="1"/>
            <a:r>
              <a:rPr lang="en-US" altLang="en-US"/>
              <a:t>Segundo nível</a:t>
            </a:r>
          </a:p>
          <a:p>
            <a:pPr lvl="2"/>
            <a:r>
              <a:rPr lang="en-US" altLang="en-US"/>
              <a:t>Terceiro nível</a:t>
            </a:r>
          </a:p>
          <a:p>
            <a:pPr lvl="3"/>
            <a:r>
              <a:rPr lang="en-US" altLang="en-US"/>
              <a:t>Quarto nível</a:t>
            </a:r>
          </a:p>
          <a:p>
            <a:pPr lvl="4"/>
            <a:r>
              <a:rPr lang="en-US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00800"/>
            <a:ext cx="777240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77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Murilo Araujo Romero, Ph.D.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ECF1B8-DAB1-49BE-B93A-60FBAAD7708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03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6400800"/>
            <a:ext cx="914400" cy="3810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4992" tIns="42497" rIns="84992" bIns="42497" anchor="ctr"/>
          <a:lstStyle/>
          <a:p>
            <a:pPr defTabSz="703402">
              <a:defRPr/>
            </a:pPr>
            <a:r>
              <a:rPr lang="en-US" sz="1292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USP</a:t>
            </a:r>
            <a:r>
              <a:rPr lang="en-US" sz="1292" b="1">
                <a:solidFill>
                  <a:srgbClr val="000000"/>
                </a:solidFill>
                <a:cs typeface="Arial" panose="020B0604020202020204" pitchFamily="34" charset="0"/>
              </a:rPr>
              <a:t> 	</a:t>
            </a:r>
            <a:endParaRPr lang="en-US" sz="1292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703402">
              <a:defRPr/>
            </a:pPr>
            <a:r>
              <a:rPr lang="en-US" sz="1292">
                <a:solidFill>
                  <a:srgbClr val="000000"/>
                </a:solidFill>
                <a:cs typeface="Arial" panose="020B0604020202020204" pitchFamily="34" charset="0"/>
              </a:rPr>
              <a:t>São Carlos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8458200" cy="0"/>
          </a:xfrm>
          <a:prstGeom prst="line">
            <a:avLst/>
          </a:prstGeom>
          <a:noFill/>
          <a:ln w="12699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dt="0"/>
  <p:txStyles>
    <p:titleStyle>
      <a:lvl1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defTabSz="70326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22041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defTabSz="703402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5913" indent="-315913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onotype Sorts" pitchFamily="2" charset="2"/>
        <a:buChar char="3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</a:defRPr>
      </a:lvl4pPr>
      <a:lvl5pPr marL="1898650" indent="-209550" algn="l" defTabSz="703263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1"/>
          </a:solidFill>
          <a:latin typeface="+mn-lt"/>
        </a:defRPr>
      </a:lvl5pPr>
      <a:lvl6pPr marL="2321227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6pPr>
      <a:lvl7pPr marL="2743269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7pPr>
      <a:lvl8pPr marL="3165310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8pPr>
      <a:lvl9pPr marL="3587351" indent="-211021" algn="l" defTabSz="703402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846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0854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073BF7-C670-4EAF-83A1-7E2086881E7A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7100" y="914400"/>
            <a:ext cx="7289800" cy="1117600"/>
          </a:xfrm>
          <a:solidFill>
            <a:schemeClr val="bg1"/>
          </a:solidFill>
          <a:ln w="25400" cap="flat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br>
              <a:rPr lang="pt-BR" altLang="en-US" sz="2400">
                <a:latin typeface="Comic Sans MS" panose="030F0702030302020204" pitchFamily="66" charset="0"/>
              </a:rPr>
            </a:br>
            <a:r>
              <a:rPr lang="pt-BR" altLang="en-US" sz="2400">
                <a:latin typeface="Comic Sans MS" panose="030F0702030302020204" pitchFamily="66" charset="0"/>
              </a:rPr>
              <a:t>Comunicação Digital</a:t>
            </a:r>
          </a:p>
        </p:txBody>
      </p:sp>
      <p:pic>
        <p:nvPicPr>
          <p:cNvPr id="108549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561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8550" name="Picture 43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53000"/>
            <a:ext cx="390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8551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485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8552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8553" name="Freeform 47"/>
          <p:cNvSpPr>
            <a:spLocks/>
          </p:cNvSpPr>
          <p:nvPr/>
        </p:nvSpPr>
        <p:spPr bwMode="auto">
          <a:xfrm>
            <a:off x="3429000" y="4191000"/>
            <a:ext cx="2209800" cy="304800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8554" name="Freeform 48"/>
          <p:cNvSpPr>
            <a:spLocks/>
          </p:cNvSpPr>
          <p:nvPr/>
        </p:nvSpPr>
        <p:spPr bwMode="auto">
          <a:xfrm>
            <a:off x="2921000" y="3505200"/>
            <a:ext cx="355600" cy="609600"/>
          </a:xfrm>
          <a:custGeom>
            <a:avLst/>
            <a:gdLst>
              <a:gd name="T0" fmla="*/ 2147483646 w 224"/>
              <a:gd name="T1" fmla="*/ 0 h 384"/>
              <a:gd name="T2" fmla="*/ 2147483646 w 224"/>
              <a:gd name="T3" fmla="*/ 2147483646 h 384"/>
              <a:gd name="T4" fmla="*/ 2147483646 w 224"/>
              <a:gd name="T5" fmla="*/ 2147483646 h 384"/>
              <a:gd name="T6" fmla="*/ 0 60000 65536"/>
              <a:gd name="T7" fmla="*/ 0 60000 65536"/>
              <a:gd name="T8" fmla="*/ 0 60000 65536"/>
              <a:gd name="T9" fmla="*/ 0 w 224"/>
              <a:gd name="T10" fmla="*/ 0 h 384"/>
              <a:gd name="T11" fmla="*/ 224 w 2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384">
                <a:moveTo>
                  <a:pt x="32" y="0"/>
                </a:moveTo>
                <a:cubicBezTo>
                  <a:pt x="16" y="64"/>
                  <a:pt x="0" y="128"/>
                  <a:pt x="32" y="192"/>
                </a:cubicBezTo>
                <a:cubicBezTo>
                  <a:pt x="64" y="256"/>
                  <a:pt x="192" y="352"/>
                  <a:pt x="224" y="384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8555" name="Freeform 50"/>
          <p:cNvSpPr>
            <a:spLocks/>
          </p:cNvSpPr>
          <p:nvPr/>
        </p:nvSpPr>
        <p:spPr bwMode="auto">
          <a:xfrm>
            <a:off x="2057400" y="3886200"/>
            <a:ext cx="1143000" cy="457200"/>
          </a:xfrm>
          <a:custGeom>
            <a:avLst/>
            <a:gdLst>
              <a:gd name="T0" fmla="*/ 0 w 720"/>
              <a:gd name="T1" fmla="*/ 0 h 288"/>
              <a:gd name="T2" fmla="*/ 2147483646 w 720"/>
              <a:gd name="T3" fmla="*/ 2147483646 h 288"/>
              <a:gd name="T4" fmla="*/ 2147483646 w 720"/>
              <a:gd name="T5" fmla="*/ 2147483646 h 288"/>
              <a:gd name="T6" fmla="*/ 0 60000 65536"/>
              <a:gd name="T7" fmla="*/ 0 60000 65536"/>
              <a:gd name="T8" fmla="*/ 0 60000 65536"/>
              <a:gd name="T9" fmla="*/ 0 w 720"/>
              <a:gd name="T10" fmla="*/ 0 h 288"/>
              <a:gd name="T11" fmla="*/ 720 w 72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88">
                <a:moveTo>
                  <a:pt x="0" y="0"/>
                </a:moveTo>
                <a:cubicBezTo>
                  <a:pt x="60" y="72"/>
                  <a:pt x="120" y="144"/>
                  <a:pt x="240" y="192"/>
                </a:cubicBezTo>
                <a:cubicBezTo>
                  <a:pt x="360" y="240"/>
                  <a:pt x="540" y="264"/>
                  <a:pt x="720" y="288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8556" name="Freeform 51"/>
          <p:cNvSpPr>
            <a:spLocks/>
          </p:cNvSpPr>
          <p:nvPr/>
        </p:nvSpPr>
        <p:spPr bwMode="auto">
          <a:xfrm>
            <a:off x="1752600" y="4470400"/>
            <a:ext cx="1447800" cy="177800"/>
          </a:xfrm>
          <a:custGeom>
            <a:avLst/>
            <a:gdLst>
              <a:gd name="T0" fmla="*/ 0 w 912"/>
              <a:gd name="T1" fmla="*/ 2147483646 h 112"/>
              <a:gd name="T2" fmla="*/ 2147483646 w 912"/>
              <a:gd name="T3" fmla="*/ 2147483646 h 112"/>
              <a:gd name="T4" fmla="*/ 2147483646 w 912"/>
              <a:gd name="T5" fmla="*/ 2147483646 h 112"/>
              <a:gd name="T6" fmla="*/ 0 60000 65536"/>
              <a:gd name="T7" fmla="*/ 0 60000 65536"/>
              <a:gd name="T8" fmla="*/ 0 60000 65536"/>
              <a:gd name="T9" fmla="*/ 0 w 912"/>
              <a:gd name="T10" fmla="*/ 0 h 112"/>
              <a:gd name="T11" fmla="*/ 912 w 91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12">
                <a:moveTo>
                  <a:pt x="0" y="112"/>
                </a:moveTo>
                <a:cubicBezTo>
                  <a:pt x="188" y="72"/>
                  <a:pt x="376" y="32"/>
                  <a:pt x="528" y="16"/>
                </a:cubicBezTo>
                <a:cubicBezTo>
                  <a:pt x="680" y="0"/>
                  <a:pt x="848" y="16"/>
                  <a:pt x="912" y="16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8557" name="Freeform 52"/>
          <p:cNvSpPr>
            <a:spLocks/>
          </p:cNvSpPr>
          <p:nvPr/>
        </p:nvSpPr>
        <p:spPr bwMode="auto">
          <a:xfrm>
            <a:off x="2590800" y="4648200"/>
            <a:ext cx="762000" cy="533400"/>
          </a:xfrm>
          <a:custGeom>
            <a:avLst/>
            <a:gdLst>
              <a:gd name="T0" fmla="*/ 0 w 480"/>
              <a:gd name="T1" fmla="*/ 2147483646 h 336"/>
              <a:gd name="T2" fmla="*/ 2147483646 w 480"/>
              <a:gd name="T3" fmla="*/ 2147483646 h 336"/>
              <a:gd name="T4" fmla="*/ 2147483646 w 480"/>
              <a:gd name="T5" fmla="*/ 0 h 336"/>
              <a:gd name="T6" fmla="*/ 0 60000 65536"/>
              <a:gd name="T7" fmla="*/ 0 60000 65536"/>
              <a:gd name="T8" fmla="*/ 0 60000 65536"/>
              <a:gd name="T9" fmla="*/ 0 w 480"/>
              <a:gd name="T10" fmla="*/ 0 h 336"/>
              <a:gd name="T11" fmla="*/ 480 w 48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336">
                <a:moveTo>
                  <a:pt x="0" y="336"/>
                </a:moveTo>
                <a:cubicBezTo>
                  <a:pt x="104" y="316"/>
                  <a:pt x="208" y="296"/>
                  <a:pt x="288" y="240"/>
                </a:cubicBezTo>
                <a:cubicBezTo>
                  <a:pt x="368" y="184"/>
                  <a:pt x="424" y="92"/>
                  <a:pt x="480" y="0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8558" name="AutoShape 53"/>
          <p:cNvSpPr>
            <a:spLocks noChangeArrowheads="1"/>
          </p:cNvSpPr>
          <p:nvPr/>
        </p:nvSpPr>
        <p:spPr bwMode="auto">
          <a:xfrm>
            <a:off x="6553200" y="3581400"/>
            <a:ext cx="674688" cy="1400175"/>
          </a:xfrm>
          <a:prstGeom prst="wedgeEllipseCallout">
            <a:avLst>
              <a:gd name="adj1" fmla="val -166940"/>
              <a:gd name="adj2" fmla="val 6347"/>
            </a:avLst>
          </a:prstGeom>
          <a:solidFill>
            <a:schemeClr val="folHlink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pt-BR" altLang="en-US" sz="6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de cantos arredondados 4"/>
          <p:cNvSpPr>
            <a:spLocks noChangeArrowheads="1"/>
          </p:cNvSpPr>
          <p:nvPr/>
        </p:nvSpPr>
        <p:spPr bwMode="auto">
          <a:xfrm>
            <a:off x="384175" y="1568450"/>
            <a:ext cx="8242300" cy="2924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789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03402">
              <a:defRPr/>
            </a:pPr>
            <a:r>
              <a:rPr lang="pt-BR" altLang="en-US" sz="2954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D-RAN vs. C-RAN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84175" y="4808538"/>
            <a:ext cx="37211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77" b="1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Traditional Radio Access Network architecture. Base Band Units (BBUs) and Radio Units (RUs) are both located on the cell site</a:t>
            </a:r>
            <a:endParaRPr lang="pt-BR" altLang="en-US" sz="1477" b="1">
              <a:solidFill>
                <a:srgbClr val="FFFFF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4641850" y="4624388"/>
            <a:ext cx="36560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77" b="1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Centralized Radio Access Network architecture</a:t>
            </a:r>
            <a:r>
              <a:rPr lang="en-US" altLang="en-US" sz="1477" b="1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The BBUs are grouped at the Central Office (CO), </a:t>
            </a:r>
            <a:r>
              <a:rPr lang="en-US" altLang="en-US" sz="1477" b="1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leaving the cells sites only with Remote Radio Heads (RRHs). It gives rise to </a:t>
            </a:r>
            <a:r>
              <a:rPr lang="en-US" altLang="en-US" sz="1477" b="1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fronthaul concept.</a:t>
            </a:r>
            <a:endParaRPr lang="pt-BR" altLang="en-US" sz="1477" b="1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879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766888"/>
            <a:ext cx="3729037" cy="249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850" y="1766888"/>
            <a:ext cx="3729038" cy="249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2" name="Espaço Reservado para Imagem 153" descr="Logo USP.jpg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3" t="-18526" r="-19748" b="-6796"/>
          <a:stretch>
            <a:fillRect/>
          </a:stretch>
        </p:blipFill>
        <p:spPr bwMode="auto">
          <a:xfrm>
            <a:off x="7496175" y="292100"/>
            <a:ext cx="1263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CaixaDeTexto 2"/>
          <p:cNvSpPr txBox="1">
            <a:spLocks noChangeArrowheads="1"/>
          </p:cNvSpPr>
          <p:nvPr/>
        </p:nvSpPr>
        <p:spPr bwMode="auto">
          <a:xfrm>
            <a:off x="1400175" y="6213475"/>
            <a:ext cx="785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sz="2000" b="1">
                <a:solidFill>
                  <a:srgbClr val="FFFF00"/>
                </a:solidFill>
              </a:rPr>
              <a:t>SERVIÇOS DE TELECOMUNICAÇÕES E REDES FAIXA-LARGA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ângulo 2"/>
          <p:cNvSpPr>
            <a:spLocks noChangeArrowheads="1"/>
          </p:cNvSpPr>
          <p:nvPr/>
        </p:nvSpPr>
        <p:spPr bwMode="auto">
          <a:xfrm>
            <a:off x="252413" y="1501775"/>
            <a:ext cx="5981700" cy="3598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52388" y="458788"/>
            <a:ext cx="7772400" cy="844550"/>
          </a:xfrm>
        </p:spPr>
        <p:txBody>
          <a:bodyPr/>
          <a:lstStyle/>
          <a:p>
            <a:pPr defTabSz="703402">
              <a:defRPr/>
            </a:pPr>
            <a:r>
              <a:rPr lang="pt-BR" altLang="en-US" sz="4062" b="1">
                <a:solidFill>
                  <a:schemeClr val="bg1"/>
                </a:solidFill>
              </a:rPr>
              <a:t>Optical-wireless convergence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6499225" y="2201863"/>
            <a:ext cx="23272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62" b="1">
                <a:solidFill>
                  <a:srgbClr val="FFFFFF"/>
                </a:solidFill>
                <a:cs typeface="Arial" panose="020B0604020202020204" pitchFamily="34" charset="0"/>
              </a:rPr>
              <a:t>Mobile access network in the C-RAN architecture. The BBUs are all stored inside the central office and the cell sites are left with the RRHs. </a:t>
            </a:r>
            <a:r>
              <a:rPr lang="en-US" altLang="en-US" sz="1662" b="1">
                <a:solidFill>
                  <a:srgbClr val="FFFF00"/>
                </a:solidFill>
                <a:cs typeface="Arial" panose="020B0604020202020204" pitchFamily="34" charset="0"/>
              </a:rPr>
              <a:t>An optical network should be used as backhaul and/or fronthaul,  in this case employing radio-over-fiber techniques.</a:t>
            </a:r>
            <a:endParaRPr lang="pt-BR" altLang="en-US" sz="1662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20837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8" y="1490663"/>
            <a:ext cx="5522912" cy="3678237"/>
          </a:xfrm>
        </p:spPr>
      </p:pic>
      <p:sp>
        <p:nvSpPr>
          <p:cNvPr id="39942" name="TextBox 10"/>
          <p:cNvSpPr>
            <a:spLocks noChangeAspect="1" noChangeArrowheads="1"/>
          </p:cNvSpPr>
          <p:nvPr/>
        </p:nvSpPr>
        <p:spPr bwMode="auto">
          <a:xfrm>
            <a:off x="312738" y="5251450"/>
            <a:ext cx="3625850" cy="1108075"/>
          </a:xfrm>
          <a:prstGeom prst="roundRect">
            <a:avLst>
              <a:gd name="adj" fmla="val 16667"/>
            </a:avLst>
          </a:prstGeom>
          <a:solidFill>
            <a:srgbClr val="FFFF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en-US" sz="1477">
                <a:solidFill>
                  <a:srgbClr val="FFFFFF"/>
                </a:solidFill>
                <a:cs typeface="Arial" panose="020B0604020202020204" pitchFamily="34" charset="0"/>
              </a:rPr>
              <a:t>C-RAN: Centralized Radio Access Network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en-US" sz="1477">
                <a:solidFill>
                  <a:srgbClr val="FFFFFF"/>
                </a:solidFill>
                <a:cs typeface="Arial" panose="020B0604020202020204" pitchFamily="34" charset="0"/>
              </a:rPr>
              <a:t>CO: Central Office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en-US" sz="1477">
                <a:solidFill>
                  <a:srgbClr val="FFFFFF"/>
                </a:solidFill>
                <a:cs typeface="Arial" panose="020B0604020202020204" pitchFamily="34" charset="0"/>
              </a:rPr>
              <a:t>BBU: Base Band Unit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en-US" sz="1477">
                <a:solidFill>
                  <a:srgbClr val="FFFFFF"/>
                </a:solidFill>
                <a:cs typeface="Arial" panose="020B0604020202020204" pitchFamily="34" charset="0"/>
              </a:rPr>
              <a:t>RRH: Remote Radio Head</a:t>
            </a:r>
          </a:p>
        </p:txBody>
      </p:sp>
      <p:pic>
        <p:nvPicPr>
          <p:cNvPr id="120839" name="Espaço Reservado para Imagem 153" descr="Logo USP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3" t="-18526" r="-19748" b="-6796"/>
          <a:stretch>
            <a:fillRect/>
          </a:stretch>
        </p:blipFill>
        <p:spPr bwMode="auto">
          <a:xfrm>
            <a:off x="7496175" y="292100"/>
            <a:ext cx="1263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Seta para a direita 3"/>
          <p:cNvSpPr>
            <a:spLocks noChangeArrowheads="1"/>
          </p:cNvSpPr>
          <p:nvPr/>
        </p:nvSpPr>
        <p:spPr bwMode="auto">
          <a:xfrm rot="-2148621">
            <a:off x="2711450" y="4359275"/>
            <a:ext cx="1328738" cy="333375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9945" name="Seta para a direita 12"/>
          <p:cNvSpPr>
            <a:spLocks noChangeArrowheads="1"/>
          </p:cNvSpPr>
          <p:nvPr/>
        </p:nvSpPr>
        <p:spPr bwMode="auto">
          <a:xfrm rot="-7548621">
            <a:off x="1655763" y="4554538"/>
            <a:ext cx="1328737" cy="331787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0842" name="CaixaDeTexto 9"/>
          <p:cNvSpPr txBox="1">
            <a:spLocks noChangeArrowheads="1"/>
          </p:cNvSpPr>
          <p:nvPr/>
        </p:nvSpPr>
        <p:spPr bwMode="auto">
          <a:xfrm>
            <a:off x="1400175" y="6416675"/>
            <a:ext cx="785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sz="2000" b="1">
                <a:solidFill>
                  <a:srgbClr val="FFFF00"/>
                </a:solidFill>
              </a:rPr>
              <a:t>SERVIÇOS DE TELECOMUNICAÇÕES E REDES FAIXA-LARGA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21859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E0F275-7E76-4BC7-A95C-B6AA13F42059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Introdução</a:t>
            </a:r>
          </a:p>
        </p:txBody>
      </p:sp>
      <p:grpSp>
        <p:nvGrpSpPr>
          <p:cNvPr id="121861" name="Group 41"/>
          <p:cNvGrpSpPr>
            <a:grpSpLocks/>
          </p:cNvGrpSpPr>
          <p:nvPr/>
        </p:nvGrpSpPr>
        <p:grpSpPr bwMode="auto">
          <a:xfrm>
            <a:off x="628650" y="1266825"/>
            <a:ext cx="7980363" cy="4367213"/>
            <a:chOff x="476" y="848"/>
            <a:chExt cx="5027" cy="2751"/>
          </a:xfrm>
        </p:grpSpPr>
        <p:sp>
          <p:nvSpPr>
            <p:cNvPr id="121862" name="Rectangle 40"/>
            <p:cNvSpPr>
              <a:spLocks noChangeArrowheads="1"/>
            </p:cNvSpPr>
            <p:nvPr/>
          </p:nvSpPr>
          <p:spPr bwMode="auto">
            <a:xfrm>
              <a:off x="476" y="848"/>
              <a:ext cx="5027" cy="275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1863" name="Rectangle 3"/>
            <p:cNvSpPr>
              <a:spLocks noChangeArrowheads="1"/>
            </p:cNvSpPr>
            <p:nvPr/>
          </p:nvSpPr>
          <p:spPr bwMode="auto">
            <a:xfrm>
              <a:off x="1466" y="1222"/>
              <a:ext cx="1144" cy="74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>
              <a:lvl1pPr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en-U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Digitalização</a:t>
              </a:r>
            </a:p>
            <a:p>
              <a:pPr algn="ctr"/>
              <a:r>
                <a:rPr lang="pt-BR" altLang="en-U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dos</a:t>
              </a:r>
            </a:p>
            <a:p>
              <a:pPr algn="ctr"/>
              <a:r>
                <a:rPr lang="pt-BR" altLang="en-U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Sinais</a:t>
              </a:r>
            </a:p>
          </p:txBody>
        </p:sp>
        <p:sp>
          <p:nvSpPr>
            <p:cNvPr id="121864" name="AutoShape 4"/>
            <p:cNvSpPr>
              <a:spLocks noChangeArrowheads="1"/>
            </p:cNvSpPr>
            <p:nvPr/>
          </p:nvSpPr>
          <p:spPr bwMode="auto">
            <a:xfrm>
              <a:off x="1476" y="2470"/>
              <a:ext cx="1816" cy="376"/>
            </a:xfrm>
            <a:prstGeom prst="rightArrow">
              <a:avLst>
                <a:gd name="adj1" fmla="val 50000"/>
                <a:gd name="adj2" fmla="val 91319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21865" name="Rectangle 5"/>
            <p:cNvSpPr>
              <a:spLocks noChangeArrowheads="1"/>
            </p:cNvSpPr>
            <p:nvPr/>
          </p:nvSpPr>
          <p:spPr bwMode="auto">
            <a:xfrm>
              <a:off x="574" y="2277"/>
              <a:ext cx="1172" cy="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sinais digitais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1866" name="Rectangle 6"/>
            <p:cNvSpPr>
              <a:spLocks noChangeArrowheads="1"/>
            </p:cNvSpPr>
            <p:nvPr/>
          </p:nvSpPr>
          <p:spPr bwMode="auto">
            <a:xfrm>
              <a:off x="504" y="1558"/>
              <a:ext cx="9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voz - áudio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vídeo</a:t>
              </a:r>
              <a:endParaRPr lang="pt-BR" altLang="en-US" sz="2400"/>
            </a:p>
          </p:txBody>
        </p:sp>
        <p:sp>
          <p:nvSpPr>
            <p:cNvPr id="121867" name="Rectangle 7"/>
            <p:cNvSpPr>
              <a:spLocks noChangeArrowheads="1"/>
            </p:cNvSpPr>
            <p:nvPr/>
          </p:nvSpPr>
          <p:spPr bwMode="auto">
            <a:xfrm>
              <a:off x="540" y="906"/>
              <a:ext cx="1449" cy="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sinais analógicos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1868" name="Group 8"/>
            <p:cNvGrpSpPr>
              <a:grpSpLocks/>
            </p:cNvGrpSpPr>
            <p:nvPr/>
          </p:nvGrpSpPr>
          <p:grpSpPr bwMode="auto">
            <a:xfrm>
              <a:off x="4538" y="2039"/>
              <a:ext cx="914" cy="296"/>
              <a:chOff x="4698" y="2069"/>
              <a:chExt cx="914" cy="296"/>
            </a:xfrm>
          </p:grpSpPr>
          <p:grpSp>
            <p:nvGrpSpPr>
              <p:cNvPr id="121883" name="Group 9"/>
              <p:cNvGrpSpPr>
                <a:grpSpLocks/>
              </p:cNvGrpSpPr>
              <p:nvPr/>
            </p:nvGrpSpPr>
            <p:grpSpPr bwMode="auto">
              <a:xfrm>
                <a:off x="5064" y="2069"/>
                <a:ext cx="0" cy="296"/>
                <a:chOff x="5064" y="2069"/>
                <a:chExt cx="0" cy="296"/>
              </a:xfrm>
            </p:grpSpPr>
            <p:sp>
              <p:nvSpPr>
                <p:cNvPr id="121898" name="Line 10"/>
                <p:cNvSpPr>
                  <a:spLocks noChangeShapeType="1"/>
                </p:cNvSpPr>
                <p:nvPr/>
              </p:nvSpPr>
              <p:spPr bwMode="auto">
                <a:xfrm>
                  <a:off x="5064" y="2069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9" name="Line 11"/>
                <p:cNvSpPr>
                  <a:spLocks noChangeShapeType="1"/>
                </p:cNvSpPr>
                <p:nvPr/>
              </p:nvSpPr>
              <p:spPr bwMode="auto">
                <a:xfrm>
                  <a:off x="5064" y="2217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884" name="Group 12"/>
              <p:cNvGrpSpPr>
                <a:grpSpLocks/>
              </p:cNvGrpSpPr>
              <p:nvPr/>
            </p:nvGrpSpPr>
            <p:grpSpPr bwMode="auto">
              <a:xfrm>
                <a:off x="5252" y="2069"/>
                <a:ext cx="0" cy="296"/>
                <a:chOff x="5252" y="2069"/>
                <a:chExt cx="0" cy="296"/>
              </a:xfrm>
            </p:grpSpPr>
            <p:sp>
              <p:nvSpPr>
                <p:cNvPr id="121896" name="Line 13"/>
                <p:cNvSpPr>
                  <a:spLocks noChangeShapeType="1"/>
                </p:cNvSpPr>
                <p:nvPr/>
              </p:nvSpPr>
              <p:spPr bwMode="auto">
                <a:xfrm>
                  <a:off x="5252" y="2069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7" name="Line 14"/>
                <p:cNvSpPr>
                  <a:spLocks noChangeShapeType="1"/>
                </p:cNvSpPr>
                <p:nvPr/>
              </p:nvSpPr>
              <p:spPr bwMode="auto">
                <a:xfrm>
                  <a:off x="5252" y="2217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885" name="Group 15"/>
              <p:cNvGrpSpPr>
                <a:grpSpLocks/>
              </p:cNvGrpSpPr>
              <p:nvPr/>
            </p:nvGrpSpPr>
            <p:grpSpPr bwMode="auto">
              <a:xfrm>
                <a:off x="5431" y="2069"/>
                <a:ext cx="0" cy="296"/>
                <a:chOff x="5431" y="2069"/>
                <a:chExt cx="0" cy="296"/>
              </a:xfrm>
            </p:grpSpPr>
            <p:sp>
              <p:nvSpPr>
                <p:cNvPr id="121894" name="Line 16"/>
                <p:cNvSpPr>
                  <a:spLocks noChangeShapeType="1"/>
                </p:cNvSpPr>
                <p:nvPr/>
              </p:nvSpPr>
              <p:spPr bwMode="auto">
                <a:xfrm>
                  <a:off x="5431" y="2069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5" name="Line 17"/>
                <p:cNvSpPr>
                  <a:spLocks noChangeShapeType="1"/>
                </p:cNvSpPr>
                <p:nvPr/>
              </p:nvSpPr>
              <p:spPr bwMode="auto">
                <a:xfrm>
                  <a:off x="5431" y="2217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86" name="Line 18"/>
              <p:cNvSpPr>
                <a:spLocks noChangeShapeType="1"/>
              </p:cNvSpPr>
              <p:nvPr/>
            </p:nvSpPr>
            <p:spPr bwMode="auto">
              <a:xfrm>
                <a:off x="4879" y="2072"/>
                <a:ext cx="183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7" name="Line 19"/>
              <p:cNvSpPr>
                <a:spLocks noChangeShapeType="1"/>
              </p:cNvSpPr>
              <p:nvPr/>
            </p:nvSpPr>
            <p:spPr bwMode="auto">
              <a:xfrm>
                <a:off x="5060" y="2365"/>
                <a:ext cx="184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8" name="Line 20"/>
              <p:cNvSpPr>
                <a:spLocks noChangeShapeType="1"/>
              </p:cNvSpPr>
              <p:nvPr/>
            </p:nvSpPr>
            <p:spPr bwMode="auto">
              <a:xfrm>
                <a:off x="5247" y="2072"/>
                <a:ext cx="184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9" name="Line 21"/>
              <p:cNvSpPr>
                <a:spLocks noChangeShapeType="1"/>
              </p:cNvSpPr>
              <p:nvPr/>
            </p:nvSpPr>
            <p:spPr bwMode="auto">
              <a:xfrm>
                <a:off x="5428" y="2364"/>
                <a:ext cx="184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890" name="Group 22"/>
              <p:cNvGrpSpPr>
                <a:grpSpLocks/>
              </p:cNvGrpSpPr>
              <p:nvPr/>
            </p:nvGrpSpPr>
            <p:grpSpPr bwMode="auto">
              <a:xfrm>
                <a:off x="4890" y="2069"/>
                <a:ext cx="0" cy="296"/>
                <a:chOff x="4890" y="2069"/>
                <a:chExt cx="0" cy="296"/>
              </a:xfrm>
            </p:grpSpPr>
            <p:sp>
              <p:nvSpPr>
                <p:cNvPr id="121892" name="Line 23"/>
                <p:cNvSpPr>
                  <a:spLocks noChangeShapeType="1"/>
                </p:cNvSpPr>
                <p:nvPr/>
              </p:nvSpPr>
              <p:spPr bwMode="auto">
                <a:xfrm>
                  <a:off x="4890" y="2069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3" name="Line 24"/>
                <p:cNvSpPr>
                  <a:spLocks noChangeShapeType="1"/>
                </p:cNvSpPr>
                <p:nvPr/>
              </p:nvSpPr>
              <p:spPr bwMode="auto">
                <a:xfrm>
                  <a:off x="4890" y="2217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891" name="Line 25"/>
              <p:cNvSpPr>
                <a:spLocks noChangeShapeType="1"/>
              </p:cNvSpPr>
              <p:nvPr/>
            </p:nvSpPr>
            <p:spPr bwMode="auto">
              <a:xfrm>
                <a:off x="4698" y="2365"/>
                <a:ext cx="184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869" name="Rectangle 26"/>
            <p:cNvSpPr>
              <a:spLocks noChangeArrowheads="1"/>
            </p:cNvSpPr>
            <p:nvPr/>
          </p:nvSpPr>
          <p:spPr bwMode="auto">
            <a:xfrm>
              <a:off x="4629" y="1433"/>
              <a:ext cx="693" cy="4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trem de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pulsos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1870" name="AutoShape 27"/>
            <p:cNvSpPr>
              <a:spLocks noChangeArrowheads="1"/>
            </p:cNvSpPr>
            <p:nvPr/>
          </p:nvSpPr>
          <p:spPr bwMode="auto">
            <a:xfrm>
              <a:off x="2615" y="1462"/>
              <a:ext cx="677" cy="376"/>
            </a:xfrm>
            <a:prstGeom prst="rightArrow">
              <a:avLst>
                <a:gd name="adj1" fmla="val 50000"/>
                <a:gd name="adj2" fmla="val 90035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3300" y="1174"/>
              <a:ext cx="1144" cy="200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pt-BR" sz="44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canal</a:t>
              </a:r>
            </a:p>
            <a:p>
              <a:pPr algn="ctr" defTabSz="762000">
                <a:defRPr/>
              </a:pPr>
              <a:endParaRPr lang="pt-BR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algn="ctr" defTabSz="762000">
                <a:defRPr/>
              </a:pPr>
              <a:r>
                <a:rPr lang="pt-BR" sz="44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digital</a:t>
              </a:r>
              <a:endParaRPr lang="pt-BR" sz="4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1872" name="Group 29"/>
            <p:cNvGrpSpPr>
              <a:grpSpLocks/>
            </p:cNvGrpSpPr>
            <p:nvPr/>
          </p:nvGrpSpPr>
          <p:grpSpPr bwMode="auto">
            <a:xfrm>
              <a:off x="603" y="1291"/>
              <a:ext cx="671" cy="232"/>
              <a:chOff x="593" y="1146"/>
              <a:chExt cx="671" cy="367"/>
            </a:xfrm>
          </p:grpSpPr>
          <p:sp>
            <p:nvSpPr>
              <p:cNvPr id="121876" name="Freeform 30"/>
              <p:cNvSpPr>
                <a:spLocks/>
              </p:cNvSpPr>
              <p:nvPr/>
            </p:nvSpPr>
            <p:spPr bwMode="auto">
              <a:xfrm>
                <a:off x="593" y="1146"/>
                <a:ext cx="111" cy="185"/>
              </a:xfrm>
              <a:custGeom>
                <a:avLst/>
                <a:gdLst>
                  <a:gd name="T0" fmla="*/ 1 w 111"/>
                  <a:gd name="T1" fmla="*/ 181 h 185"/>
                  <a:gd name="T2" fmla="*/ 2 w 111"/>
                  <a:gd name="T3" fmla="*/ 176 h 185"/>
                  <a:gd name="T4" fmla="*/ 3 w 111"/>
                  <a:gd name="T5" fmla="*/ 171 h 185"/>
                  <a:gd name="T6" fmla="*/ 4 w 111"/>
                  <a:gd name="T7" fmla="*/ 167 h 185"/>
                  <a:gd name="T8" fmla="*/ 5 w 111"/>
                  <a:gd name="T9" fmla="*/ 160 h 185"/>
                  <a:gd name="T10" fmla="*/ 8 w 111"/>
                  <a:gd name="T11" fmla="*/ 157 h 185"/>
                  <a:gd name="T12" fmla="*/ 9 w 111"/>
                  <a:gd name="T13" fmla="*/ 152 h 185"/>
                  <a:gd name="T14" fmla="*/ 11 w 111"/>
                  <a:gd name="T15" fmla="*/ 147 h 185"/>
                  <a:gd name="T16" fmla="*/ 12 w 111"/>
                  <a:gd name="T17" fmla="*/ 142 h 185"/>
                  <a:gd name="T18" fmla="*/ 13 w 111"/>
                  <a:gd name="T19" fmla="*/ 137 h 185"/>
                  <a:gd name="T20" fmla="*/ 14 w 111"/>
                  <a:gd name="T21" fmla="*/ 132 h 185"/>
                  <a:gd name="T22" fmla="*/ 15 w 111"/>
                  <a:gd name="T23" fmla="*/ 127 h 185"/>
                  <a:gd name="T24" fmla="*/ 18 w 111"/>
                  <a:gd name="T25" fmla="*/ 124 h 185"/>
                  <a:gd name="T26" fmla="*/ 19 w 111"/>
                  <a:gd name="T27" fmla="*/ 118 h 185"/>
                  <a:gd name="T28" fmla="*/ 20 w 111"/>
                  <a:gd name="T29" fmla="*/ 114 h 185"/>
                  <a:gd name="T30" fmla="*/ 22 w 111"/>
                  <a:gd name="T31" fmla="*/ 107 h 185"/>
                  <a:gd name="T32" fmla="*/ 24 w 111"/>
                  <a:gd name="T33" fmla="*/ 104 h 185"/>
                  <a:gd name="T34" fmla="*/ 25 w 111"/>
                  <a:gd name="T35" fmla="*/ 99 h 185"/>
                  <a:gd name="T36" fmla="*/ 26 w 111"/>
                  <a:gd name="T37" fmla="*/ 94 h 185"/>
                  <a:gd name="T38" fmla="*/ 28 w 111"/>
                  <a:gd name="T39" fmla="*/ 89 h 185"/>
                  <a:gd name="T40" fmla="*/ 30 w 111"/>
                  <a:gd name="T41" fmla="*/ 86 h 185"/>
                  <a:gd name="T42" fmla="*/ 31 w 111"/>
                  <a:gd name="T43" fmla="*/ 80 h 185"/>
                  <a:gd name="T44" fmla="*/ 33 w 111"/>
                  <a:gd name="T45" fmla="*/ 76 h 185"/>
                  <a:gd name="T46" fmla="*/ 35 w 111"/>
                  <a:gd name="T47" fmla="*/ 72 h 185"/>
                  <a:gd name="T48" fmla="*/ 36 w 111"/>
                  <a:gd name="T49" fmla="*/ 67 h 185"/>
                  <a:gd name="T50" fmla="*/ 37 w 111"/>
                  <a:gd name="T51" fmla="*/ 62 h 185"/>
                  <a:gd name="T52" fmla="*/ 40 w 111"/>
                  <a:gd name="T53" fmla="*/ 59 h 185"/>
                  <a:gd name="T54" fmla="*/ 41 w 111"/>
                  <a:gd name="T55" fmla="*/ 53 h 185"/>
                  <a:gd name="T56" fmla="*/ 44 w 111"/>
                  <a:gd name="T57" fmla="*/ 50 h 185"/>
                  <a:gd name="T58" fmla="*/ 45 w 111"/>
                  <a:gd name="T59" fmla="*/ 45 h 185"/>
                  <a:gd name="T60" fmla="*/ 47 w 111"/>
                  <a:gd name="T61" fmla="*/ 41 h 185"/>
                  <a:gd name="T62" fmla="*/ 48 w 111"/>
                  <a:gd name="T63" fmla="*/ 37 h 185"/>
                  <a:gd name="T64" fmla="*/ 51 w 111"/>
                  <a:gd name="T65" fmla="*/ 33 h 185"/>
                  <a:gd name="T66" fmla="*/ 53 w 111"/>
                  <a:gd name="T67" fmla="*/ 29 h 185"/>
                  <a:gd name="T68" fmla="*/ 55 w 111"/>
                  <a:gd name="T69" fmla="*/ 24 h 185"/>
                  <a:gd name="T70" fmla="*/ 57 w 111"/>
                  <a:gd name="T71" fmla="*/ 21 h 185"/>
                  <a:gd name="T72" fmla="*/ 61 w 111"/>
                  <a:gd name="T73" fmla="*/ 17 h 185"/>
                  <a:gd name="T74" fmla="*/ 63 w 111"/>
                  <a:gd name="T75" fmla="*/ 13 h 185"/>
                  <a:gd name="T76" fmla="*/ 66 w 111"/>
                  <a:gd name="T77" fmla="*/ 10 h 185"/>
                  <a:gd name="T78" fmla="*/ 69 w 111"/>
                  <a:gd name="T79" fmla="*/ 7 h 185"/>
                  <a:gd name="T80" fmla="*/ 72 w 111"/>
                  <a:gd name="T81" fmla="*/ 3 h 185"/>
                  <a:gd name="T82" fmla="*/ 75 w 111"/>
                  <a:gd name="T83" fmla="*/ 1 h 185"/>
                  <a:gd name="T84" fmla="*/ 80 w 111"/>
                  <a:gd name="T85" fmla="*/ 0 h 185"/>
                  <a:gd name="T86" fmla="*/ 86 w 111"/>
                  <a:gd name="T87" fmla="*/ 0 h 185"/>
                  <a:gd name="T88" fmla="*/ 91 w 111"/>
                  <a:gd name="T89" fmla="*/ 1 h 185"/>
                  <a:gd name="T90" fmla="*/ 95 w 111"/>
                  <a:gd name="T91" fmla="*/ 3 h 185"/>
                  <a:gd name="T92" fmla="*/ 97 w 111"/>
                  <a:gd name="T93" fmla="*/ 7 h 185"/>
                  <a:gd name="T94" fmla="*/ 101 w 111"/>
                  <a:gd name="T95" fmla="*/ 10 h 185"/>
                  <a:gd name="T96" fmla="*/ 103 w 111"/>
                  <a:gd name="T97" fmla="*/ 13 h 185"/>
                  <a:gd name="T98" fmla="*/ 106 w 111"/>
                  <a:gd name="T99" fmla="*/ 17 h 185"/>
                  <a:gd name="T100" fmla="*/ 110 w 111"/>
                  <a:gd name="T101" fmla="*/ 21 h 1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"/>
                  <a:gd name="T154" fmla="*/ 0 h 185"/>
                  <a:gd name="T155" fmla="*/ 111 w 111"/>
                  <a:gd name="T156" fmla="*/ 185 h 18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" h="185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1" y="179"/>
                    </a:lnTo>
                    <a:lnTo>
                      <a:pt x="1" y="178"/>
                    </a:lnTo>
                    <a:lnTo>
                      <a:pt x="2" y="178"/>
                    </a:lnTo>
                    <a:lnTo>
                      <a:pt x="2" y="176"/>
                    </a:lnTo>
                    <a:lnTo>
                      <a:pt x="2" y="175"/>
                    </a:lnTo>
                    <a:lnTo>
                      <a:pt x="2" y="174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3" y="169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4" y="167"/>
                    </a:lnTo>
                    <a:lnTo>
                      <a:pt x="4" y="165"/>
                    </a:lnTo>
                    <a:lnTo>
                      <a:pt x="5" y="164"/>
                    </a:lnTo>
                    <a:lnTo>
                      <a:pt x="5" y="163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7" y="160"/>
                    </a:lnTo>
                    <a:lnTo>
                      <a:pt x="7" y="159"/>
                    </a:lnTo>
                    <a:lnTo>
                      <a:pt x="7" y="158"/>
                    </a:lnTo>
                    <a:lnTo>
                      <a:pt x="7" y="157"/>
                    </a:lnTo>
                    <a:lnTo>
                      <a:pt x="8" y="157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8" y="153"/>
                    </a:lnTo>
                    <a:lnTo>
                      <a:pt x="8" y="152"/>
                    </a:lnTo>
                    <a:lnTo>
                      <a:pt x="9" y="152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2" y="143"/>
                    </a:lnTo>
                    <a:lnTo>
                      <a:pt x="12" y="142"/>
                    </a:lnTo>
                    <a:lnTo>
                      <a:pt x="12" y="141"/>
                    </a:lnTo>
                    <a:lnTo>
                      <a:pt x="12" y="140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13" y="137"/>
                    </a:lnTo>
                    <a:lnTo>
                      <a:pt x="13" y="136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5" y="132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7" y="127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7" y="124"/>
                    </a:lnTo>
                    <a:lnTo>
                      <a:pt x="18" y="124"/>
                    </a:lnTo>
                    <a:lnTo>
                      <a:pt x="18" y="122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9" y="120"/>
                    </a:lnTo>
                    <a:lnTo>
                      <a:pt x="19" y="118"/>
                    </a:lnTo>
                    <a:lnTo>
                      <a:pt x="19" y="117"/>
                    </a:lnTo>
                    <a:lnTo>
                      <a:pt x="19" y="116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2" y="111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3" y="107"/>
                    </a:lnTo>
                    <a:lnTo>
                      <a:pt x="23" y="106"/>
                    </a:lnTo>
                    <a:lnTo>
                      <a:pt x="23" y="105"/>
                    </a:lnTo>
                    <a:lnTo>
                      <a:pt x="23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6" y="95"/>
                    </a:lnTo>
                    <a:lnTo>
                      <a:pt x="26" y="94"/>
                    </a:lnTo>
                    <a:lnTo>
                      <a:pt x="26" y="93"/>
                    </a:lnTo>
                    <a:lnTo>
                      <a:pt x="28" y="93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0"/>
                    </a:lnTo>
                    <a:lnTo>
                      <a:pt x="31" y="79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9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0" y="35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9"/>
                    </a:lnTo>
                    <a:lnTo>
                      <a:pt x="53" y="29"/>
                    </a:lnTo>
                    <a:lnTo>
                      <a:pt x="53" y="28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2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3" y="13"/>
                    </a:lnTo>
                    <a:lnTo>
                      <a:pt x="105" y="13"/>
                    </a:lnTo>
                    <a:lnTo>
                      <a:pt x="105" y="14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8" y="19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0" y="22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7" name="Freeform 31"/>
              <p:cNvSpPr>
                <a:spLocks/>
              </p:cNvSpPr>
              <p:nvPr/>
            </p:nvSpPr>
            <p:spPr bwMode="auto">
              <a:xfrm>
                <a:off x="703" y="1168"/>
                <a:ext cx="81" cy="238"/>
              </a:xfrm>
              <a:custGeom>
                <a:avLst/>
                <a:gdLst>
                  <a:gd name="T0" fmla="*/ 2 w 81"/>
                  <a:gd name="T1" fmla="*/ 2 h 238"/>
                  <a:gd name="T2" fmla="*/ 3 w 81"/>
                  <a:gd name="T3" fmla="*/ 7 h 238"/>
                  <a:gd name="T4" fmla="*/ 6 w 81"/>
                  <a:gd name="T5" fmla="*/ 11 h 238"/>
                  <a:gd name="T6" fmla="*/ 8 w 81"/>
                  <a:gd name="T7" fmla="*/ 14 h 238"/>
                  <a:gd name="T8" fmla="*/ 9 w 81"/>
                  <a:gd name="T9" fmla="*/ 19 h 238"/>
                  <a:gd name="T10" fmla="*/ 12 w 81"/>
                  <a:gd name="T11" fmla="*/ 23 h 238"/>
                  <a:gd name="T12" fmla="*/ 13 w 81"/>
                  <a:gd name="T13" fmla="*/ 28 h 238"/>
                  <a:gd name="T14" fmla="*/ 15 w 81"/>
                  <a:gd name="T15" fmla="*/ 31 h 238"/>
                  <a:gd name="T16" fmla="*/ 17 w 81"/>
                  <a:gd name="T17" fmla="*/ 36 h 238"/>
                  <a:gd name="T18" fmla="*/ 19 w 81"/>
                  <a:gd name="T19" fmla="*/ 40 h 238"/>
                  <a:gd name="T20" fmla="*/ 20 w 81"/>
                  <a:gd name="T21" fmla="*/ 45 h 238"/>
                  <a:gd name="T22" fmla="*/ 22 w 81"/>
                  <a:gd name="T23" fmla="*/ 50 h 238"/>
                  <a:gd name="T24" fmla="*/ 24 w 81"/>
                  <a:gd name="T25" fmla="*/ 53 h 238"/>
                  <a:gd name="T26" fmla="*/ 25 w 81"/>
                  <a:gd name="T27" fmla="*/ 58 h 238"/>
                  <a:gd name="T28" fmla="*/ 27 w 81"/>
                  <a:gd name="T29" fmla="*/ 63 h 238"/>
                  <a:gd name="T30" fmla="*/ 29 w 81"/>
                  <a:gd name="T31" fmla="*/ 67 h 238"/>
                  <a:gd name="T32" fmla="*/ 30 w 81"/>
                  <a:gd name="T33" fmla="*/ 72 h 238"/>
                  <a:gd name="T34" fmla="*/ 31 w 81"/>
                  <a:gd name="T35" fmla="*/ 77 h 238"/>
                  <a:gd name="T36" fmla="*/ 33 w 81"/>
                  <a:gd name="T37" fmla="*/ 81 h 238"/>
                  <a:gd name="T38" fmla="*/ 35 w 81"/>
                  <a:gd name="T39" fmla="*/ 85 h 238"/>
                  <a:gd name="T40" fmla="*/ 37 w 81"/>
                  <a:gd name="T41" fmla="*/ 91 h 238"/>
                  <a:gd name="T42" fmla="*/ 38 w 81"/>
                  <a:gd name="T43" fmla="*/ 96 h 238"/>
                  <a:gd name="T44" fmla="*/ 39 w 81"/>
                  <a:gd name="T45" fmla="*/ 101 h 238"/>
                  <a:gd name="T46" fmla="*/ 41 w 81"/>
                  <a:gd name="T47" fmla="*/ 105 h 238"/>
                  <a:gd name="T48" fmla="*/ 43 w 81"/>
                  <a:gd name="T49" fmla="*/ 110 h 238"/>
                  <a:gd name="T50" fmla="*/ 44 w 81"/>
                  <a:gd name="T51" fmla="*/ 114 h 238"/>
                  <a:gd name="T52" fmla="*/ 45 w 81"/>
                  <a:gd name="T53" fmla="*/ 119 h 238"/>
                  <a:gd name="T54" fmla="*/ 46 w 81"/>
                  <a:gd name="T55" fmla="*/ 124 h 238"/>
                  <a:gd name="T56" fmla="*/ 48 w 81"/>
                  <a:gd name="T57" fmla="*/ 129 h 238"/>
                  <a:gd name="T58" fmla="*/ 49 w 81"/>
                  <a:gd name="T59" fmla="*/ 134 h 238"/>
                  <a:gd name="T60" fmla="*/ 51 w 81"/>
                  <a:gd name="T61" fmla="*/ 138 h 238"/>
                  <a:gd name="T62" fmla="*/ 52 w 81"/>
                  <a:gd name="T63" fmla="*/ 144 h 238"/>
                  <a:gd name="T64" fmla="*/ 54 w 81"/>
                  <a:gd name="T65" fmla="*/ 149 h 238"/>
                  <a:gd name="T66" fmla="*/ 55 w 81"/>
                  <a:gd name="T67" fmla="*/ 154 h 238"/>
                  <a:gd name="T68" fmla="*/ 56 w 81"/>
                  <a:gd name="T69" fmla="*/ 158 h 238"/>
                  <a:gd name="T70" fmla="*/ 57 w 81"/>
                  <a:gd name="T71" fmla="*/ 163 h 238"/>
                  <a:gd name="T72" fmla="*/ 60 w 81"/>
                  <a:gd name="T73" fmla="*/ 167 h 238"/>
                  <a:gd name="T74" fmla="*/ 61 w 81"/>
                  <a:gd name="T75" fmla="*/ 172 h 238"/>
                  <a:gd name="T76" fmla="*/ 62 w 81"/>
                  <a:gd name="T77" fmla="*/ 177 h 238"/>
                  <a:gd name="T78" fmla="*/ 64 w 81"/>
                  <a:gd name="T79" fmla="*/ 183 h 238"/>
                  <a:gd name="T80" fmla="*/ 65 w 81"/>
                  <a:gd name="T81" fmla="*/ 188 h 238"/>
                  <a:gd name="T82" fmla="*/ 66 w 81"/>
                  <a:gd name="T83" fmla="*/ 192 h 238"/>
                  <a:gd name="T84" fmla="*/ 68 w 81"/>
                  <a:gd name="T85" fmla="*/ 196 h 238"/>
                  <a:gd name="T86" fmla="*/ 70 w 81"/>
                  <a:gd name="T87" fmla="*/ 201 h 238"/>
                  <a:gd name="T88" fmla="*/ 71 w 81"/>
                  <a:gd name="T89" fmla="*/ 206 h 238"/>
                  <a:gd name="T90" fmla="*/ 72 w 81"/>
                  <a:gd name="T91" fmla="*/ 211 h 238"/>
                  <a:gd name="T92" fmla="*/ 73 w 81"/>
                  <a:gd name="T93" fmla="*/ 216 h 238"/>
                  <a:gd name="T94" fmla="*/ 75 w 81"/>
                  <a:gd name="T95" fmla="*/ 221 h 238"/>
                  <a:gd name="T96" fmla="*/ 77 w 81"/>
                  <a:gd name="T97" fmla="*/ 224 h 238"/>
                  <a:gd name="T98" fmla="*/ 78 w 81"/>
                  <a:gd name="T99" fmla="*/ 229 h 238"/>
                  <a:gd name="T100" fmla="*/ 80 w 81"/>
                  <a:gd name="T101" fmla="*/ 235 h 2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238"/>
                  <a:gd name="T155" fmla="*/ 81 w 81"/>
                  <a:gd name="T156" fmla="*/ 238 h 23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23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6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69"/>
                    </a:lnTo>
                    <a:lnTo>
                      <a:pt x="29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3"/>
                    </a:lnTo>
                    <a:lnTo>
                      <a:pt x="30" y="74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3" y="80"/>
                    </a:lnTo>
                    <a:lnTo>
                      <a:pt x="33" y="81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4" y="85"/>
                    </a:lnTo>
                    <a:lnTo>
                      <a:pt x="35" y="85"/>
                    </a:lnTo>
                    <a:lnTo>
                      <a:pt x="35" y="86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7" y="90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8" y="96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9"/>
                    </a:lnTo>
                    <a:lnTo>
                      <a:pt x="39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41" y="106"/>
                    </a:lnTo>
                    <a:lnTo>
                      <a:pt x="41" y="107"/>
                    </a:lnTo>
                    <a:lnTo>
                      <a:pt x="41" y="108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43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4" y="113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5" y="118"/>
                    </a:lnTo>
                    <a:lnTo>
                      <a:pt x="45" y="119"/>
                    </a:lnTo>
                    <a:lnTo>
                      <a:pt x="45" y="121"/>
                    </a:lnTo>
                    <a:lnTo>
                      <a:pt x="45" y="122"/>
                    </a:lnTo>
                    <a:lnTo>
                      <a:pt x="46" y="122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48" y="127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49" y="130"/>
                    </a:lnTo>
                    <a:lnTo>
                      <a:pt x="49" y="132"/>
                    </a:lnTo>
                    <a:lnTo>
                      <a:pt x="49" y="133"/>
                    </a:lnTo>
                    <a:lnTo>
                      <a:pt x="49" y="134"/>
                    </a:lnTo>
                    <a:lnTo>
                      <a:pt x="50" y="134"/>
                    </a:lnTo>
                    <a:lnTo>
                      <a:pt x="50" y="135"/>
                    </a:lnTo>
                    <a:lnTo>
                      <a:pt x="50" y="136"/>
                    </a:lnTo>
                    <a:lnTo>
                      <a:pt x="50" y="138"/>
                    </a:lnTo>
                    <a:lnTo>
                      <a:pt x="51" y="138"/>
                    </a:lnTo>
                    <a:lnTo>
                      <a:pt x="51" y="139"/>
                    </a:lnTo>
                    <a:lnTo>
                      <a:pt x="51" y="140"/>
                    </a:lnTo>
                    <a:lnTo>
                      <a:pt x="51" y="141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2" y="145"/>
                    </a:lnTo>
                    <a:lnTo>
                      <a:pt x="52" y="146"/>
                    </a:lnTo>
                    <a:lnTo>
                      <a:pt x="54" y="146"/>
                    </a:lnTo>
                    <a:lnTo>
                      <a:pt x="54" y="147"/>
                    </a:lnTo>
                    <a:lnTo>
                      <a:pt x="54" y="149"/>
                    </a:lnTo>
                    <a:lnTo>
                      <a:pt x="54" y="150"/>
                    </a:lnTo>
                    <a:lnTo>
                      <a:pt x="55" y="150"/>
                    </a:lnTo>
                    <a:lnTo>
                      <a:pt x="55" y="151"/>
                    </a:lnTo>
                    <a:lnTo>
                      <a:pt x="55" y="152"/>
                    </a:lnTo>
                    <a:lnTo>
                      <a:pt x="55" y="154"/>
                    </a:lnTo>
                    <a:lnTo>
                      <a:pt x="55" y="155"/>
                    </a:lnTo>
                    <a:lnTo>
                      <a:pt x="56" y="155"/>
                    </a:lnTo>
                    <a:lnTo>
                      <a:pt x="56" y="156"/>
                    </a:lnTo>
                    <a:lnTo>
                      <a:pt x="56" y="157"/>
                    </a:lnTo>
                    <a:lnTo>
                      <a:pt x="56" y="158"/>
                    </a:lnTo>
                    <a:lnTo>
                      <a:pt x="57" y="158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7" y="162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5"/>
                    </a:lnTo>
                    <a:lnTo>
                      <a:pt x="59" y="166"/>
                    </a:lnTo>
                    <a:lnTo>
                      <a:pt x="59" y="167"/>
                    </a:lnTo>
                    <a:lnTo>
                      <a:pt x="60" y="167"/>
                    </a:lnTo>
                    <a:lnTo>
                      <a:pt x="60" y="168"/>
                    </a:lnTo>
                    <a:lnTo>
                      <a:pt x="60" y="169"/>
                    </a:lnTo>
                    <a:lnTo>
                      <a:pt x="60" y="171"/>
                    </a:lnTo>
                    <a:lnTo>
                      <a:pt x="60" y="172"/>
                    </a:lnTo>
                    <a:lnTo>
                      <a:pt x="61" y="172"/>
                    </a:lnTo>
                    <a:lnTo>
                      <a:pt x="61" y="173"/>
                    </a:lnTo>
                    <a:lnTo>
                      <a:pt x="61" y="174"/>
                    </a:lnTo>
                    <a:lnTo>
                      <a:pt x="61" y="176"/>
                    </a:lnTo>
                    <a:lnTo>
                      <a:pt x="62" y="176"/>
                    </a:lnTo>
                    <a:lnTo>
                      <a:pt x="62" y="177"/>
                    </a:lnTo>
                    <a:lnTo>
                      <a:pt x="62" y="178"/>
                    </a:lnTo>
                    <a:lnTo>
                      <a:pt x="62" y="179"/>
                    </a:lnTo>
                    <a:lnTo>
                      <a:pt x="64" y="180"/>
                    </a:lnTo>
                    <a:lnTo>
                      <a:pt x="64" y="182"/>
                    </a:lnTo>
                    <a:lnTo>
                      <a:pt x="64" y="183"/>
                    </a:lnTo>
                    <a:lnTo>
                      <a:pt x="64" y="184"/>
                    </a:lnTo>
                    <a:lnTo>
                      <a:pt x="65" y="184"/>
                    </a:lnTo>
                    <a:lnTo>
                      <a:pt x="65" y="185"/>
                    </a:lnTo>
                    <a:lnTo>
                      <a:pt x="65" y="187"/>
                    </a:lnTo>
                    <a:lnTo>
                      <a:pt x="65" y="188"/>
                    </a:lnTo>
                    <a:lnTo>
                      <a:pt x="66" y="188"/>
                    </a:lnTo>
                    <a:lnTo>
                      <a:pt x="66" y="189"/>
                    </a:lnTo>
                    <a:lnTo>
                      <a:pt x="66" y="190"/>
                    </a:lnTo>
                    <a:lnTo>
                      <a:pt x="66" y="191"/>
                    </a:lnTo>
                    <a:lnTo>
                      <a:pt x="66" y="192"/>
                    </a:lnTo>
                    <a:lnTo>
                      <a:pt x="67" y="192"/>
                    </a:lnTo>
                    <a:lnTo>
                      <a:pt x="67" y="194"/>
                    </a:lnTo>
                    <a:lnTo>
                      <a:pt x="67" y="195"/>
                    </a:lnTo>
                    <a:lnTo>
                      <a:pt x="67" y="196"/>
                    </a:lnTo>
                    <a:lnTo>
                      <a:pt x="68" y="196"/>
                    </a:lnTo>
                    <a:lnTo>
                      <a:pt x="68" y="198"/>
                    </a:lnTo>
                    <a:lnTo>
                      <a:pt x="68" y="199"/>
                    </a:lnTo>
                    <a:lnTo>
                      <a:pt x="68" y="200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70" y="202"/>
                    </a:lnTo>
                    <a:lnTo>
                      <a:pt x="70" y="203"/>
                    </a:lnTo>
                    <a:lnTo>
                      <a:pt x="70" y="205"/>
                    </a:lnTo>
                    <a:lnTo>
                      <a:pt x="71" y="205"/>
                    </a:lnTo>
                    <a:lnTo>
                      <a:pt x="71" y="206"/>
                    </a:lnTo>
                    <a:lnTo>
                      <a:pt x="71" y="207"/>
                    </a:lnTo>
                    <a:lnTo>
                      <a:pt x="71" y="209"/>
                    </a:lnTo>
                    <a:lnTo>
                      <a:pt x="72" y="209"/>
                    </a:lnTo>
                    <a:lnTo>
                      <a:pt x="72" y="210"/>
                    </a:lnTo>
                    <a:lnTo>
                      <a:pt x="72" y="211"/>
                    </a:lnTo>
                    <a:lnTo>
                      <a:pt x="72" y="212"/>
                    </a:lnTo>
                    <a:lnTo>
                      <a:pt x="73" y="212"/>
                    </a:lnTo>
                    <a:lnTo>
                      <a:pt x="73" y="213"/>
                    </a:lnTo>
                    <a:lnTo>
                      <a:pt x="73" y="214"/>
                    </a:lnTo>
                    <a:lnTo>
                      <a:pt x="73" y="216"/>
                    </a:lnTo>
                    <a:lnTo>
                      <a:pt x="73" y="217"/>
                    </a:lnTo>
                    <a:lnTo>
                      <a:pt x="75" y="217"/>
                    </a:lnTo>
                    <a:lnTo>
                      <a:pt x="75" y="218"/>
                    </a:lnTo>
                    <a:lnTo>
                      <a:pt x="75" y="219"/>
                    </a:lnTo>
                    <a:lnTo>
                      <a:pt x="75" y="221"/>
                    </a:lnTo>
                    <a:lnTo>
                      <a:pt x="76" y="221"/>
                    </a:lnTo>
                    <a:lnTo>
                      <a:pt x="76" y="222"/>
                    </a:lnTo>
                    <a:lnTo>
                      <a:pt x="76" y="223"/>
                    </a:lnTo>
                    <a:lnTo>
                      <a:pt x="76" y="224"/>
                    </a:lnTo>
                    <a:lnTo>
                      <a:pt x="77" y="224"/>
                    </a:lnTo>
                    <a:lnTo>
                      <a:pt x="77" y="225"/>
                    </a:lnTo>
                    <a:lnTo>
                      <a:pt x="77" y="227"/>
                    </a:lnTo>
                    <a:lnTo>
                      <a:pt x="77" y="228"/>
                    </a:lnTo>
                    <a:lnTo>
                      <a:pt x="78" y="228"/>
                    </a:lnTo>
                    <a:lnTo>
                      <a:pt x="78" y="229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80" y="233"/>
                    </a:lnTo>
                    <a:lnTo>
                      <a:pt x="80" y="234"/>
                    </a:lnTo>
                    <a:lnTo>
                      <a:pt x="80" y="235"/>
                    </a:lnTo>
                    <a:lnTo>
                      <a:pt x="80" y="237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8" name="Freeform 32"/>
              <p:cNvSpPr>
                <a:spLocks/>
              </p:cNvSpPr>
              <p:nvPr/>
            </p:nvSpPr>
            <p:spPr bwMode="auto">
              <a:xfrm>
                <a:off x="782" y="1405"/>
                <a:ext cx="118" cy="108"/>
              </a:xfrm>
              <a:custGeom>
                <a:avLst/>
                <a:gdLst>
                  <a:gd name="T0" fmla="*/ 1 w 118"/>
                  <a:gd name="T1" fmla="*/ 3 h 108"/>
                  <a:gd name="T2" fmla="*/ 3 w 118"/>
                  <a:gd name="T3" fmla="*/ 7 h 108"/>
                  <a:gd name="T4" fmla="*/ 4 w 118"/>
                  <a:gd name="T5" fmla="*/ 12 h 108"/>
                  <a:gd name="T6" fmla="*/ 6 w 118"/>
                  <a:gd name="T7" fmla="*/ 17 h 108"/>
                  <a:gd name="T8" fmla="*/ 7 w 118"/>
                  <a:gd name="T9" fmla="*/ 21 h 108"/>
                  <a:gd name="T10" fmla="*/ 9 w 118"/>
                  <a:gd name="T11" fmla="*/ 25 h 108"/>
                  <a:gd name="T12" fmla="*/ 10 w 118"/>
                  <a:gd name="T13" fmla="*/ 30 h 108"/>
                  <a:gd name="T14" fmla="*/ 12 w 118"/>
                  <a:gd name="T15" fmla="*/ 35 h 108"/>
                  <a:gd name="T16" fmla="*/ 14 w 118"/>
                  <a:gd name="T17" fmla="*/ 38 h 108"/>
                  <a:gd name="T18" fmla="*/ 15 w 118"/>
                  <a:gd name="T19" fmla="*/ 43 h 108"/>
                  <a:gd name="T20" fmla="*/ 17 w 118"/>
                  <a:gd name="T21" fmla="*/ 48 h 108"/>
                  <a:gd name="T22" fmla="*/ 19 w 118"/>
                  <a:gd name="T23" fmla="*/ 52 h 108"/>
                  <a:gd name="T24" fmla="*/ 20 w 118"/>
                  <a:gd name="T25" fmla="*/ 57 h 108"/>
                  <a:gd name="T26" fmla="*/ 23 w 118"/>
                  <a:gd name="T27" fmla="*/ 60 h 108"/>
                  <a:gd name="T28" fmla="*/ 24 w 118"/>
                  <a:gd name="T29" fmla="*/ 65 h 108"/>
                  <a:gd name="T30" fmla="*/ 26 w 118"/>
                  <a:gd name="T31" fmla="*/ 69 h 108"/>
                  <a:gd name="T32" fmla="*/ 29 w 118"/>
                  <a:gd name="T33" fmla="*/ 73 h 108"/>
                  <a:gd name="T34" fmla="*/ 30 w 118"/>
                  <a:gd name="T35" fmla="*/ 77 h 108"/>
                  <a:gd name="T36" fmla="*/ 32 w 118"/>
                  <a:gd name="T37" fmla="*/ 81 h 108"/>
                  <a:gd name="T38" fmla="*/ 35 w 118"/>
                  <a:gd name="T39" fmla="*/ 85 h 108"/>
                  <a:gd name="T40" fmla="*/ 37 w 118"/>
                  <a:gd name="T41" fmla="*/ 89 h 108"/>
                  <a:gd name="T42" fmla="*/ 40 w 118"/>
                  <a:gd name="T43" fmla="*/ 93 h 108"/>
                  <a:gd name="T44" fmla="*/ 43 w 118"/>
                  <a:gd name="T45" fmla="*/ 96 h 108"/>
                  <a:gd name="T46" fmla="*/ 46 w 118"/>
                  <a:gd name="T47" fmla="*/ 99 h 108"/>
                  <a:gd name="T48" fmla="*/ 49 w 118"/>
                  <a:gd name="T49" fmla="*/ 102 h 108"/>
                  <a:gd name="T50" fmla="*/ 53 w 118"/>
                  <a:gd name="T51" fmla="*/ 104 h 108"/>
                  <a:gd name="T52" fmla="*/ 57 w 118"/>
                  <a:gd name="T53" fmla="*/ 107 h 108"/>
                  <a:gd name="T54" fmla="*/ 63 w 118"/>
                  <a:gd name="T55" fmla="*/ 107 h 108"/>
                  <a:gd name="T56" fmla="*/ 68 w 118"/>
                  <a:gd name="T57" fmla="*/ 105 h 108"/>
                  <a:gd name="T58" fmla="*/ 71 w 118"/>
                  <a:gd name="T59" fmla="*/ 103 h 108"/>
                  <a:gd name="T60" fmla="*/ 75 w 118"/>
                  <a:gd name="T61" fmla="*/ 100 h 108"/>
                  <a:gd name="T62" fmla="*/ 78 w 118"/>
                  <a:gd name="T63" fmla="*/ 97 h 108"/>
                  <a:gd name="T64" fmla="*/ 81 w 118"/>
                  <a:gd name="T65" fmla="*/ 95 h 108"/>
                  <a:gd name="T66" fmla="*/ 84 w 118"/>
                  <a:gd name="T67" fmla="*/ 91 h 108"/>
                  <a:gd name="T68" fmla="*/ 86 w 118"/>
                  <a:gd name="T69" fmla="*/ 86 h 108"/>
                  <a:gd name="T70" fmla="*/ 88 w 118"/>
                  <a:gd name="T71" fmla="*/ 82 h 108"/>
                  <a:gd name="T72" fmla="*/ 91 w 118"/>
                  <a:gd name="T73" fmla="*/ 79 h 108"/>
                  <a:gd name="T74" fmla="*/ 93 w 118"/>
                  <a:gd name="T75" fmla="*/ 75 h 108"/>
                  <a:gd name="T76" fmla="*/ 95 w 118"/>
                  <a:gd name="T77" fmla="*/ 70 h 108"/>
                  <a:gd name="T78" fmla="*/ 97 w 118"/>
                  <a:gd name="T79" fmla="*/ 67 h 108"/>
                  <a:gd name="T80" fmla="*/ 99 w 118"/>
                  <a:gd name="T81" fmla="*/ 63 h 108"/>
                  <a:gd name="T82" fmla="*/ 101 w 118"/>
                  <a:gd name="T83" fmla="*/ 58 h 108"/>
                  <a:gd name="T84" fmla="*/ 103 w 118"/>
                  <a:gd name="T85" fmla="*/ 54 h 108"/>
                  <a:gd name="T86" fmla="*/ 104 w 118"/>
                  <a:gd name="T87" fmla="*/ 49 h 108"/>
                  <a:gd name="T88" fmla="*/ 106 w 118"/>
                  <a:gd name="T89" fmla="*/ 45 h 108"/>
                  <a:gd name="T90" fmla="*/ 108 w 118"/>
                  <a:gd name="T91" fmla="*/ 41 h 108"/>
                  <a:gd name="T92" fmla="*/ 109 w 118"/>
                  <a:gd name="T93" fmla="*/ 36 h 108"/>
                  <a:gd name="T94" fmla="*/ 110 w 118"/>
                  <a:gd name="T95" fmla="*/ 31 h 108"/>
                  <a:gd name="T96" fmla="*/ 113 w 118"/>
                  <a:gd name="T97" fmla="*/ 28 h 108"/>
                  <a:gd name="T98" fmla="*/ 114 w 118"/>
                  <a:gd name="T99" fmla="*/ 23 h 108"/>
                  <a:gd name="T100" fmla="*/ 115 w 118"/>
                  <a:gd name="T101" fmla="*/ 18 h 1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8"/>
                  <a:gd name="T154" fmla="*/ 0 h 108"/>
                  <a:gd name="T155" fmla="*/ 118 w 118"/>
                  <a:gd name="T156" fmla="*/ 108 h 1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8" h="108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6"/>
                    </a:lnTo>
                    <a:lnTo>
                      <a:pt x="17" y="47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19" y="52"/>
                    </a:lnTo>
                    <a:lnTo>
                      <a:pt x="19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8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3" y="63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4" y="65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9"/>
                    </a:lnTo>
                    <a:lnTo>
                      <a:pt x="26" y="70"/>
                    </a:lnTo>
                    <a:lnTo>
                      <a:pt x="28" y="70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9" y="73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30" y="75"/>
                    </a:lnTo>
                    <a:lnTo>
                      <a:pt x="30" y="76"/>
                    </a:lnTo>
                    <a:lnTo>
                      <a:pt x="30" y="77"/>
                    </a:lnTo>
                    <a:lnTo>
                      <a:pt x="31" y="77"/>
                    </a:lnTo>
                    <a:lnTo>
                      <a:pt x="31" y="79"/>
                    </a:lnTo>
                    <a:lnTo>
                      <a:pt x="31" y="80"/>
                    </a:lnTo>
                    <a:lnTo>
                      <a:pt x="32" y="80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35" y="85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6" y="87"/>
                    </a:lnTo>
                    <a:lnTo>
                      <a:pt x="37" y="88"/>
                    </a:lnTo>
                    <a:lnTo>
                      <a:pt x="37" y="89"/>
                    </a:lnTo>
                    <a:lnTo>
                      <a:pt x="39" y="89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0" y="92"/>
                    </a:lnTo>
                    <a:lnTo>
                      <a:pt x="40" y="93"/>
                    </a:lnTo>
                    <a:lnTo>
                      <a:pt x="41" y="93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2" y="96"/>
                    </a:lnTo>
                    <a:lnTo>
                      <a:pt x="43" y="96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5" y="98"/>
                    </a:lnTo>
                    <a:lnTo>
                      <a:pt x="46" y="98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49" y="103"/>
                    </a:lnTo>
                    <a:lnTo>
                      <a:pt x="51" y="103"/>
                    </a:lnTo>
                    <a:lnTo>
                      <a:pt x="52" y="103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3" y="105"/>
                    </a:lnTo>
                    <a:lnTo>
                      <a:pt x="54" y="105"/>
                    </a:lnTo>
                    <a:lnTo>
                      <a:pt x="56" y="105"/>
                    </a:lnTo>
                    <a:lnTo>
                      <a:pt x="57" y="105"/>
                    </a:lnTo>
                    <a:lnTo>
                      <a:pt x="57" y="107"/>
                    </a:lnTo>
                    <a:lnTo>
                      <a:pt x="58" y="107"/>
                    </a:lnTo>
                    <a:lnTo>
                      <a:pt x="59" y="107"/>
                    </a:lnTo>
                    <a:lnTo>
                      <a:pt x="60" y="107"/>
                    </a:lnTo>
                    <a:lnTo>
                      <a:pt x="62" y="107"/>
                    </a:lnTo>
                    <a:lnTo>
                      <a:pt x="63" y="107"/>
                    </a:lnTo>
                    <a:lnTo>
                      <a:pt x="64" y="107"/>
                    </a:lnTo>
                    <a:lnTo>
                      <a:pt x="65" y="107"/>
                    </a:lnTo>
                    <a:lnTo>
                      <a:pt x="65" y="105"/>
                    </a:lnTo>
                    <a:lnTo>
                      <a:pt x="67" y="105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69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71" y="103"/>
                    </a:lnTo>
                    <a:lnTo>
                      <a:pt x="73" y="103"/>
                    </a:lnTo>
                    <a:lnTo>
                      <a:pt x="73" y="102"/>
                    </a:lnTo>
                    <a:lnTo>
                      <a:pt x="74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5" y="99"/>
                    </a:lnTo>
                    <a:lnTo>
                      <a:pt x="76" y="99"/>
                    </a:lnTo>
                    <a:lnTo>
                      <a:pt x="76" y="98"/>
                    </a:lnTo>
                    <a:lnTo>
                      <a:pt x="78" y="98"/>
                    </a:lnTo>
                    <a:lnTo>
                      <a:pt x="78" y="97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80" y="96"/>
                    </a:lnTo>
                    <a:lnTo>
                      <a:pt x="80" y="95"/>
                    </a:lnTo>
                    <a:lnTo>
                      <a:pt x="81" y="95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2" y="91"/>
                    </a:lnTo>
                    <a:lnTo>
                      <a:pt x="84" y="91"/>
                    </a:lnTo>
                    <a:lnTo>
                      <a:pt x="84" y="89"/>
                    </a:lnTo>
                    <a:lnTo>
                      <a:pt x="85" y="89"/>
                    </a:lnTo>
                    <a:lnTo>
                      <a:pt x="85" y="88"/>
                    </a:lnTo>
                    <a:lnTo>
                      <a:pt x="86" y="87"/>
                    </a:lnTo>
                    <a:lnTo>
                      <a:pt x="86" y="86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90" y="82"/>
                    </a:lnTo>
                    <a:lnTo>
                      <a:pt x="90" y="81"/>
                    </a:lnTo>
                    <a:lnTo>
                      <a:pt x="90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92" y="77"/>
                    </a:lnTo>
                    <a:lnTo>
                      <a:pt x="92" y="76"/>
                    </a:lnTo>
                    <a:lnTo>
                      <a:pt x="92" y="75"/>
                    </a:lnTo>
                    <a:lnTo>
                      <a:pt x="93" y="75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5" y="73"/>
                    </a:lnTo>
                    <a:lnTo>
                      <a:pt x="95" y="71"/>
                    </a:lnTo>
                    <a:lnTo>
                      <a:pt x="95" y="70"/>
                    </a:lnTo>
                    <a:lnTo>
                      <a:pt x="96" y="70"/>
                    </a:lnTo>
                    <a:lnTo>
                      <a:pt x="96" y="69"/>
                    </a:lnTo>
                    <a:lnTo>
                      <a:pt x="96" y="68"/>
                    </a:lnTo>
                    <a:lnTo>
                      <a:pt x="97" y="68"/>
                    </a:lnTo>
                    <a:lnTo>
                      <a:pt x="97" y="67"/>
                    </a:lnTo>
                    <a:lnTo>
                      <a:pt x="97" y="65"/>
                    </a:lnTo>
                    <a:lnTo>
                      <a:pt x="98" y="65"/>
                    </a:lnTo>
                    <a:lnTo>
                      <a:pt x="98" y="64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99" y="62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1" y="59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2" y="57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3" y="53"/>
                    </a:lnTo>
                    <a:lnTo>
                      <a:pt x="103" y="52"/>
                    </a:lnTo>
                    <a:lnTo>
                      <a:pt x="103" y="51"/>
                    </a:lnTo>
                    <a:lnTo>
                      <a:pt x="104" y="51"/>
                    </a:lnTo>
                    <a:lnTo>
                      <a:pt x="104" y="49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106" y="47"/>
                    </a:lnTo>
                    <a:lnTo>
                      <a:pt x="106" y="46"/>
                    </a:lnTo>
                    <a:lnTo>
                      <a:pt x="106" y="45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8" y="42"/>
                    </a:lnTo>
                    <a:lnTo>
                      <a:pt x="108" y="41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09" y="37"/>
                    </a:lnTo>
                    <a:lnTo>
                      <a:pt x="109" y="36"/>
                    </a:lnTo>
                    <a:lnTo>
                      <a:pt x="109" y="35"/>
                    </a:lnTo>
                    <a:lnTo>
                      <a:pt x="110" y="35"/>
                    </a:lnTo>
                    <a:lnTo>
                      <a:pt x="110" y="34"/>
                    </a:lnTo>
                    <a:lnTo>
                      <a:pt x="110" y="32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2" y="29"/>
                    </a:lnTo>
                    <a:lnTo>
                      <a:pt x="113" y="29"/>
                    </a:lnTo>
                    <a:lnTo>
                      <a:pt x="113" y="28"/>
                    </a:lnTo>
                    <a:lnTo>
                      <a:pt x="113" y="26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4" y="24"/>
                    </a:lnTo>
                    <a:lnTo>
                      <a:pt x="114" y="23"/>
                    </a:lnTo>
                    <a:lnTo>
                      <a:pt x="114" y="21"/>
                    </a:lnTo>
                    <a:lnTo>
                      <a:pt x="115" y="21"/>
                    </a:lnTo>
                    <a:lnTo>
                      <a:pt x="115" y="20"/>
                    </a:lnTo>
                    <a:lnTo>
                      <a:pt x="115" y="19"/>
                    </a:lnTo>
                    <a:lnTo>
                      <a:pt x="115" y="18"/>
                    </a:lnTo>
                    <a:lnTo>
                      <a:pt x="117" y="18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79" name="Freeform 33"/>
              <p:cNvSpPr>
                <a:spLocks/>
              </p:cNvSpPr>
              <p:nvPr/>
            </p:nvSpPr>
            <p:spPr bwMode="auto">
              <a:xfrm>
                <a:off x="899" y="1183"/>
                <a:ext cx="79" cy="240"/>
              </a:xfrm>
              <a:custGeom>
                <a:avLst/>
                <a:gdLst>
                  <a:gd name="T0" fmla="*/ 1 w 79"/>
                  <a:gd name="T1" fmla="*/ 235 h 240"/>
                  <a:gd name="T2" fmla="*/ 2 w 79"/>
                  <a:gd name="T3" fmla="*/ 230 h 240"/>
                  <a:gd name="T4" fmla="*/ 3 w 79"/>
                  <a:gd name="T5" fmla="*/ 225 h 240"/>
                  <a:gd name="T6" fmla="*/ 4 w 79"/>
                  <a:gd name="T7" fmla="*/ 220 h 240"/>
                  <a:gd name="T8" fmla="*/ 7 w 79"/>
                  <a:gd name="T9" fmla="*/ 215 h 240"/>
                  <a:gd name="T10" fmla="*/ 8 w 79"/>
                  <a:gd name="T11" fmla="*/ 210 h 240"/>
                  <a:gd name="T12" fmla="*/ 10 w 79"/>
                  <a:gd name="T13" fmla="*/ 206 h 240"/>
                  <a:gd name="T14" fmla="*/ 11 w 79"/>
                  <a:gd name="T15" fmla="*/ 201 h 240"/>
                  <a:gd name="T16" fmla="*/ 12 w 79"/>
                  <a:gd name="T17" fmla="*/ 196 h 240"/>
                  <a:gd name="T18" fmla="*/ 14 w 79"/>
                  <a:gd name="T19" fmla="*/ 192 h 240"/>
                  <a:gd name="T20" fmla="*/ 16 w 79"/>
                  <a:gd name="T21" fmla="*/ 187 h 240"/>
                  <a:gd name="T22" fmla="*/ 17 w 79"/>
                  <a:gd name="T23" fmla="*/ 182 h 240"/>
                  <a:gd name="T24" fmla="*/ 18 w 79"/>
                  <a:gd name="T25" fmla="*/ 177 h 240"/>
                  <a:gd name="T26" fmla="*/ 19 w 79"/>
                  <a:gd name="T27" fmla="*/ 173 h 240"/>
                  <a:gd name="T28" fmla="*/ 21 w 79"/>
                  <a:gd name="T29" fmla="*/ 168 h 240"/>
                  <a:gd name="T30" fmla="*/ 23 w 79"/>
                  <a:gd name="T31" fmla="*/ 163 h 240"/>
                  <a:gd name="T32" fmla="*/ 24 w 79"/>
                  <a:gd name="T33" fmla="*/ 158 h 240"/>
                  <a:gd name="T34" fmla="*/ 26 w 79"/>
                  <a:gd name="T35" fmla="*/ 153 h 240"/>
                  <a:gd name="T36" fmla="*/ 27 w 79"/>
                  <a:gd name="T37" fmla="*/ 148 h 240"/>
                  <a:gd name="T38" fmla="*/ 28 w 79"/>
                  <a:gd name="T39" fmla="*/ 144 h 240"/>
                  <a:gd name="T40" fmla="*/ 29 w 79"/>
                  <a:gd name="T41" fmla="*/ 139 h 240"/>
                  <a:gd name="T42" fmla="*/ 30 w 79"/>
                  <a:gd name="T43" fmla="*/ 134 h 240"/>
                  <a:gd name="T44" fmla="*/ 33 w 79"/>
                  <a:gd name="T45" fmla="*/ 130 h 240"/>
                  <a:gd name="T46" fmla="*/ 34 w 79"/>
                  <a:gd name="T47" fmla="*/ 124 h 240"/>
                  <a:gd name="T48" fmla="*/ 35 w 79"/>
                  <a:gd name="T49" fmla="*/ 119 h 240"/>
                  <a:gd name="T50" fmla="*/ 37 w 79"/>
                  <a:gd name="T51" fmla="*/ 114 h 240"/>
                  <a:gd name="T52" fmla="*/ 38 w 79"/>
                  <a:gd name="T53" fmla="*/ 109 h 240"/>
                  <a:gd name="T54" fmla="*/ 40 w 79"/>
                  <a:gd name="T55" fmla="*/ 106 h 240"/>
                  <a:gd name="T56" fmla="*/ 42 w 79"/>
                  <a:gd name="T57" fmla="*/ 101 h 240"/>
                  <a:gd name="T58" fmla="*/ 43 w 79"/>
                  <a:gd name="T59" fmla="*/ 96 h 240"/>
                  <a:gd name="T60" fmla="*/ 44 w 79"/>
                  <a:gd name="T61" fmla="*/ 91 h 240"/>
                  <a:gd name="T62" fmla="*/ 45 w 79"/>
                  <a:gd name="T63" fmla="*/ 86 h 240"/>
                  <a:gd name="T64" fmla="*/ 47 w 79"/>
                  <a:gd name="T65" fmla="*/ 81 h 240"/>
                  <a:gd name="T66" fmla="*/ 49 w 79"/>
                  <a:gd name="T67" fmla="*/ 78 h 240"/>
                  <a:gd name="T68" fmla="*/ 50 w 79"/>
                  <a:gd name="T69" fmla="*/ 72 h 240"/>
                  <a:gd name="T70" fmla="*/ 51 w 79"/>
                  <a:gd name="T71" fmla="*/ 67 h 240"/>
                  <a:gd name="T72" fmla="*/ 53 w 79"/>
                  <a:gd name="T73" fmla="*/ 62 h 240"/>
                  <a:gd name="T74" fmla="*/ 55 w 79"/>
                  <a:gd name="T75" fmla="*/ 58 h 240"/>
                  <a:gd name="T76" fmla="*/ 56 w 79"/>
                  <a:gd name="T77" fmla="*/ 53 h 240"/>
                  <a:gd name="T78" fmla="*/ 58 w 79"/>
                  <a:gd name="T79" fmla="*/ 48 h 240"/>
                  <a:gd name="T80" fmla="*/ 59 w 79"/>
                  <a:gd name="T81" fmla="*/ 43 h 240"/>
                  <a:gd name="T82" fmla="*/ 61 w 79"/>
                  <a:gd name="T83" fmla="*/ 40 h 240"/>
                  <a:gd name="T84" fmla="*/ 63 w 79"/>
                  <a:gd name="T85" fmla="*/ 35 h 240"/>
                  <a:gd name="T86" fmla="*/ 64 w 79"/>
                  <a:gd name="T87" fmla="*/ 30 h 240"/>
                  <a:gd name="T88" fmla="*/ 66 w 79"/>
                  <a:gd name="T89" fmla="*/ 26 h 240"/>
                  <a:gd name="T90" fmla="*/ 67 w 79"/>
                  <a:gd name="T91" fmla="*/ 21 h 240"/>
                  <a:gd name="T92" fmla="*/ 70 w 79"/>
                  <a:gd name="T93" fmla="*/ 18 h 240"/>
                  <a:gd name="T94" fmla="*/ 71 w 79"/>
                  <a:gd name="T95" fmla="*/ 13 h 240"/>
                  <a:gd name="T96" fmla="*/ 74 w 79"/>
                  <a:gd name="T97" fmla="*/ 9 h 240"/>
                  <a:gd name="T98" fmla="*/ 75 w 79"/>
                  <a:gd name="T99" fmla="*/ 5 h 240"/>
                  <a:gd name="T100" fmla="*/ 78 w 79"/>
                  <a:gd name="T101" fmla="*/ 1 h 2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9"/>
                  <a:gd name="T154" fmla="*/ 0 h 240"/>
                  <a:gd name="T155" fmla="*/ 79 w 79"/>
                  <a:gd name="T156" fmla="*/ 240 h 2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9" h="240">
                    <a:moveTo>
                      <a:pt x="0" y="239"/>
                    </a:moveTo>
                    <a:lnTo>
                      <a:pt x="0" y="237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1" y="235"/>
                    </a:lnTo>
                    <a:lnTo>
                      <a:pt x="1" y="234"/>
                    </a:lnTo>
                    <a:lnTo>
                      <a:pt x="1" y="232"/>
                    </a:lnTo>
                    <a:lnTo>
                      <a:pt x="1" y="231"/>
                    </a:lnTo>
                    <a:lnTo>
                      <a:pt x="2" y="231"/>
                    </a:lnTo>
                    <a:lnTo>
                      <a:pt x="2" y="230"/>
                    </a:lnTo>
                    <a:lnTo>
                      <a:pt x="2" y="229"/>
                    </a:lnTo>
                    <a:lnTo>
                      <a:pt x="2" y="228"/>
                    </a:lnTo>
                    <a:lnTo>
                      <a:pt x="3" y="228"/>
                    </a:lnTo>
                    <a:lnTo>
                      <a:pt x="3" y="226"/>
                    </a:lnTo>
                    <a:lnTo>
                      <a:pt x="3" y="225"/>
                    </a:lnTo>
                    <a:lnTo>
                      <a:pt x="3" y="224"/>
                    </a:lnTo>
                    <a:lnTo>
                      <a:pt x="4" y="224"/>
                    </a:lnTo>
                    <a:lnTo>
                      <a:pt x="4" y="223"/>
                    </a:lnTo>
                    <a:lnTo>
                      <a:pt x="4" y="221"/>
                    </a:lnTo>
                    <a:lnTo>
                      <a:pt x="4" y="220"/>
                    </a:lnTo>
                    <a:lnTo>
                      <a:pt x="6" y="220"/>
                    </a:lnTo>
                    <a:lnTo>
                      <a:pt x="6" y="219"/>
                    </a:lnTo>
                    <a:lnTo>
                      <a:pt x="6" y="218"/>
                    </a:lnTo>
                    <a:lnTo>
                      <a:pt x="6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3"/>
                    </a:lnTo>
                    <a:lnTo>
                      <a:pt x="7" y="212"/>
                    </a:lnTo>
                    <a:lnTo>
                      <a:pt x="8" y="212"/>
                    </a:lnTo>
                    <a:lnTo>
                      <a:pt x="8" y="210"/>
                    </a:lnTo>
                    <a:lnTo>
                      <a:pt x="8" y="209"/>
                    </a:lnTo>
                    <a:lnTo>
                      <a:pt x="8" y="208"/>
                    </a:lnTo>
                    <a:lnTo>
                      <a:pt x="10" y="208"/>
                    </a:lnTo>
                    <a:lnTo>
                      <a:pt x="10" y="207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1"/>
                    </a:lnTo>
                    <a:lnTo>
                      <a:pt x="12" y="201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2" y="197"/>
                    </a:lnTo>
                    <a:lnTo>
                      <a:pt x="12" y="196"/>
                    </a:lnTo>
                    <a:lnTo>
                      <a:pt x="13" y="196"/>
                    </a:lnTo>
                    <a:lnTo>
                      <a:pt x="13" y="195"/>
                    </a:lnTo>
                    <a:lnTo>
                      <a:pt x="13" y="193"/>
                    </a:lnTo>
                    <a:lnTo>
                      <a:pt x="13" y="192"/>
                    </a:lnTo>
                    <a:lnTo>
                      <a:pt x="14" y="192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4" y="188"/>
                    </a:lnTo>
                    <a:lnTo>
                      <a:pt x="16" y="188"/>
                    </a:lnTo>
                    <a:lnTo>
                      <a:pt x="16" y="187"/>
                    </a:lnTo>
                    <a:lnTo>
                      <a:pt x="16" y="186"/>
                    </a:lnTo>
                    <a:lnTo>
                      <a:pt x="16" y="185"/>
                    </a:lnTo>
                    <a:lnTo>
                      <a:pt x="16" y="184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1"/>
                    </a:lnTo>
                    <a:lnTo>
                      <a:pt x="17" y="180"/>
                    </a:lnTo>
                    <a:lnTo>
                      <a:pt x="18" y="180"/>
                    </a:lnTo>
                    <a:lnTo>
                      <a:pt x="18" y="179"/>
                    </a:lnTo>
                    <a:lnTo>
                      <a:pt x="18" y="177"/>
                    </a:lnTo>
                    <a:lnTo>
                      <a:pt x="18" y="176"/>
                    </a:lnTo>
                    <a:lnTo>
                      <a:pt x="19" y="176"/>
                    </a:lnTo>
                    <a:lnTo>
                      <a:pt x="19" y="175"/>
                    </a:lnTo>
                    <a:lnTo>
                      <a:pt x="19" y="174"/>
                    </a:lnTo>
                    <a:lnTo>
                      <a:pt x="19" y="173"/>
                    </a:lnTo>
                    <a:lnTo>
                      <a:pt x="19" y="171"/>
                    </a:lnTo>
                    <a:lnTo>
                      <a:pt x="21" y="171"/>
                    </a:lnTo>
                    <a:lnTo>
                      <a:pt x="21" y="170"/>
                    </a:lnTo>
                    <a:lnTo>
                      <a:pt x="21" y="169"/>
                    </a:lnTo>
                    <a:lnTo>
                      <a:pt x="21" y="168"/>
                    </a:lnTo>
                    <a:lnTo>
                      <a:pt x="22" y="168"/>
                    </a:lnTo>
                    <a:lnTo>
                      <a:pt x="22" y="166"/>
                    </a:lnTo>
                    <a:lnTo>
                      <a:pt x="22" y="165"/>
                    </a:lnTo>
                    <a:lnTo>
                      <a:pt x="22" y="164"/>
                    </a:lnTo>
                    <a:lnTo>
                      <a:pt x="23" y="163"/>
                    </a:lnTo>
                    <a:lnTo>
                      <a:pt x="23" y="162"/>
                    </a:lnTo>
                    <a:lnTo>
                      <a:pt x="23" y="160"/>
                    </a:lnTo>
                    <a:lnTo>
                      <a:pt x="23" y="159"/>
                    </a:lnTo>
                    <a:lnTo>
                      <a:pt x="24" y="159"/>
                    </a:lnTo>
                    <a:lnTo>
                      <a:pt x="24" y="158"/>
                    </a:lnTo>
                    <a:lnTo>
                      <a:pt x="24" y="157"/>
                    </a:lnTo>
                    <a:lnTo>
                      <a:pt x="24" y="156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6" y="153"/>
                    </a:lnTo>
                    <a:lnTo>
                      <a:pt x="26" y="152"/>
                    </a:lnTo>
                    <a:lnTo>
                      <a:pt x="26" y="151"/>
                    </a:lnTo>
                    <a:lnTo>
                      <a:pt x="27" y="151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7" y="147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8" y="145"/>
                    </a:lnTo>
                    <a:lnTo>
                      <a:pt x="28" y="144"/>
                    </a:lnTo>
                    <a:lnTo>
                      <a:pt x="28" y="142"/>
                    </a:lnTo>
                    <a:lnTo>
                      <a:pt x="29" y="142"/>
                    </a:lnTo>
                    <a:lnTo>
                      <a:pt x="29" y="141"/>
                    </a:lnTo>
                    <a:lnTo>
                      <a:pt x="29" y="140"/>
                    </a:lnTo>
                    <a:lnTo>
                      <a:pt x="29" y="139"/>
                    </a:lnTo>
                    <a:lnTo>
                      <a:pt x="30" y="139"/>
                    </a:lnTo>
                    <a:lnTo>
                      <a:pt x="30" y="137"/>
                    </a:lnTo>
                    <a:lnTo>
                      <a:pt x="30" y="136"/>
                    </a:lnTo>
                    <a:lnTo>
                      <a:pt x="30" y="135"/>
                    </a:lnTo>
                    <a:lnTo>
                      <a:pt x="30" y="134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3" y="130"/>
                    </a:lnTo>
                    <a:lnTo>
                      <a:pt x="33" y="129"/>
                    </a:lnTo>
                    <a:lnTo>
                      <a:pt x="33" y="128"/>
                    </a:lnTo>
                    <a:lnTo>
                      <a:pt x="33" y="126"/>
                    </a:lnTo>
                    <a:lnTo>
                      <a:pt x="34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5" y="122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7" y="114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8" y="112"/>
                    </a:lnTo>
                    <a:lnTo>
                      <a:pt x="38" y="111"/>
                    </a:lnTo>
                    <a:lnTo>
                      <a:pt x="38" y="109"/>
                    </a:lnTo>
                    <a:lnTo>
                      <a:pt x="39" y="109"/>
                    </a:lnTo>
                    <a:lnTo>
                      <a:pt x="39" y="108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7"/>
                    </a:lnTo>
                    <a:lnTo>
                      <a:pt x="43" y="97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3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4" y="90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5" y="87"/>
                    </a:lnTo>
                    <a:lnTo>
                      <a:pt x="45" y="86"/>
                    </a:lnTo>
                    <a:lnTo>
                      <a:pt x="45" y="85"/>
                    </a:lnTo>
                    <a:lnTo>
                      <a:pt x="47" y="85"/>
                    </a:lnTo>
                    <a:lnTo>
                      <a:pt x="47" y="84"/>
                    </a:lnTo>
                    <a:lnTo>
                      <a:pt x="47" y="82"/>
                    </a:lnTo>
                    <a:lnTo>
                      <a:pt x="47" y="81"/>
                    </a:lnTo>
                    <a:lnTo>
                      <a:pt x="48" y="81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8"/>
                    </a:lnTo>
                    <a:lnTo>
                      <a:pt x="49" y="76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7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3" y="62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5" y="57"/>
                    </a:lnTo>
                    <a:lnTo>
                      <a:pt x="55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8" y="51"/>
                    </a:lnTo>
                    <a:lnTo>
                      <a:pt x="58" y="50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59" y="47"/>
                    </a:lnTo>
                    <a:lnTo>
                      <a:pt x="59" y="46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0" y="42"/>
                    </a:lnTo>
                    <a:lnTo>
                      <a:pt x="60" y="41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3" y="37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3" y="34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6" y="25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6" y="2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8" y="0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0" name="Freeform 34"/>
              <p:cNvSpPr>
                <a:spLocks/>
              </p:cNvSpPr>
              <p:nvPr/>
            </p:nvSpPr>
            <p:spPr bwMode="auto">
              <a:xfrm>
                <a:off x="977" y="1146"/>
                <a:ext cx="114" cy="166"/>
              </a:xfrm>
              <a:custGeom>
                <a:avLst/>
                <a:gdLst>
                  <a:gd name="T0" fmla="*/ 1 w 114"/>
                  <a:gd name="T1" fmla="*/ 34 h 166"/>
                  <a:gd name="T2" fmla="*/ 3 w 114"/>
                  <a:gd name="T3" fmla="*/ 30 h 166"/>
                  <a:gd name="T4" fmla="*/ 6 w 114"/>
                  <a:gd name="T5" fmla="*/ 26 h 166"/>
                  <a:gd name="T6" fmla="*/ 8 w 114"/>
                  <a:gd name="T7" fmla="*/ 23 h 166"/>
                  <a:gd name="T8" fmla="*/ 10 w 114"/>
                  <a:gd name="T9" fmla="*/ 18 h 166"/>
                  <a:gd name="T10" fmla="*/ 13 w 114"/>
                  <a:gd name="T11" fmla="*/ 14 h 166"/>
                  <a:gd name="T12" fmla="*/ 15 w 114"/>
                  <a:gd name="T13" fmla="*/ 11 h 166"/>
                  <a:gd name="T14" fmla="*/ 19 w 114"/>
                  <a:gd name="T15" fmla="*/ 8 h 166"/>
                  <a:gd name="T16" fmla="*/ 21 w 114"/>
                  <a:gd name="T17" fmla="*/ 5 h 166"/>
                  <a:gd name="T18" fmla="*/ 25 w 114"/>
                  <a:gd name="T19" fmla="*/ 2 h 166"/>
                  <a:gd name="T20" fmla="*/ 30 w 114"/>
                  <a:gd name="T21" fmla="*/ 1 h 166"/>
                  <a:gd name="T22" fmla="*/ 35 w 114"/>
                  <a:gd name="T23" fmla="*/ 0 h 166"/>
                  <a:gd name="T24" fmla="*/ 40 w 114"/>
                  <a:gd name="T25" fmla="*/ 1 h 166"/>
                  <a:gd name="T26" fmla="*/ 43 w 114"/>
                  <a:gd name="T27" fmla="*/ 3 h 166"/>
                  <a:gd name="T28" fmla="*/ 47 w 114"/>
                  <a:gd name="T29" fmla="*/ 6 h 166"/>
                  <a:gd name="T30" fmla="*/ 51 w 114"/>
                  <a:gd name="T31" fmla="*/ 8 h 166"/>
                  <a:gd name="T32" fmla="*/ 53 w 114"/>
                  <a:gd name="T33" fmla="*/ 12 h 166"/>
                  <a:gd name="T34" fmla="*/ 55 w 114"/>
                  <a:gd name="T35" fmla="*/ 16 h 166"/>
                  <a:gd name="T36" fmla="*/ 59 w 114"/>
                  <a:gd name="T37" fmla="*/ 19 h 166"/>
                  <a:gd name="T38" fmla="*/ 61 w 114"/>
                  <a:gd name="T39" fmla="*/ 23 h 166"/>
                  <a:gd name="T40" fmla="*/ 64 w 114"/>
                  <a:gd name="T41" fmla="*/ 26 h 166"/>
                  <a:gd name="T42" fmla="*/ 65 w 114"/>
                  <a:gd name="T43" fmla="*/ 31 h 166"/>
                  <a:gd name="T44" fmla="*/ 68 w 114"/>
                  <a:gd name="T45" fmla="*/ 35 h 166"/>
                  <a:gd name="T46" fmla="*/ 70 w 114"/>
                  <a:gd name="T47" fmla="*/ 39 h 166"/>
                  <a:gd name="T48" fmla="*/ 71 w 114"/>
                  <a:gd name="T49" fmla="*/ 44 h 166"/>
                  <a:gd name="T50" fmla="*/ 74 w 114"/>
                  <a:gd name="T51" fmla="*/ 47 h 166"/>
                  <a:gd name="T52" fmla="*/ 75 w 114"/>
                  <a:gd name="T53" fmla="*/ 52 h 166"/>
                  <a:gd name="T54" fmla="*/ 77 w 114"/>
                  <a:gd name="T55" fmla="*/ 56 h 166"/>
                  <a:gd name="T56" fmla="*/ 78 w 114"/>
                  <a:gd name="T57" fmla="*/ 61 h 166"/>
                  <a:gd name="T58" fmla="*/ 81 w 114"/>
                  <a:gd name="T59" fmla="*/ 64 h 166"/>
                  <a:gd name="T60" fmla="*/ 82 w 114"/>
                  <a:gd name="T61" fmla="*/ 69 h 166"/>
                  <a:gd name="T62" fmla="*/ 83 w 114"/>
                  <a:gd name="T63" fmla="*/ 74 h 166"/>
                  <a:gd name="T64" fmla="*/ 86 w 114"/>
                  <a:gd name="T65" fmla="*/ 78 h 166"/>
                  <a:gd name="T66" fmla="*/ 87 w 114"/>
                  <a:gd name="T67" fmla="*/ 83 h 166"/>
                  <a:gd name="T68" fmla="*/ 88 w 114"/>
                  <a:gd name="T69" fmla="*/ 88 h 166"/>
                  <a:gd name="T70" fmla="*/ 89 w 114"/>
                  <a:gd name="T71" fmla="*/ 92 h 166"/>
                  <a:gd name="T72" fmla="*/ 92 w 114"/>
                  <a:gd name="T73" fmla="*/ 96 h 166"/>
                  <a:gd name="T74" fmla="*/ 93 w 114"/>
                  <a:gd name="T75" fmla="*/ 101 h 166"/>
                  <a:gd name="T76" fmla="*/ 94 w 114"/>
                  <a:gd name="T77" fmla="*/ 106 h 166"/>
                  <a:gd name="T78" fmla="*/ 95 w 114"/>
                  <a:gd name="T79" fmla="*/ 111 h 166"/>
                  <a:gd name="T80" fmla="*/ 98 w 114"/>
                  <a:gd name="T81" fmla="*/ 116 h 166"/>
                  <a:gd name="T82" fmla="*/ 99 w 114"/>
                  <a:gd name="T83" fmla="*/ 121 h 166"/>
                  <a:gd name="T84" fmla="*/ 100 w 114"/>
                  <a:gd name="T85" fmla="*/ 125 h 166"/>
                  <a:gd name="T86" fmla="*/ 102 w 114"/>
                  <a:gd name="T87" fmla="*/ 130 h 166"/>
                  <a:gd name="T88" fmla="*/ 103 w 114"/>
                  <a:gd name="T89" fmla="*/ 135 h 166"/>
                  <a:gd name="T90" fmla="*/ 105 w 114"/>
                  <a:gd name="T91" fmla="*/ 139 h 166"/>
                  <a:gd name="T92" fmla="*/ 106 w 114"/>
                  <a:gd name="T93" fmla="*/ 144 h 166"/>
                  <a:gd name="T94" fmla="*/ 107 w 114"/>
                  <a:gd name="T95" fmla="*/ 149 h 166"/>
                  <a:gd name="T96" fmla="*/ 109 w 114"/>
                  <a:gd name="T97" fmla="*/ 154 h 166"/>
                  <a:gd name="T98" fmla="*/ 110 w 114"/>
                  <a:gd name="T99" fmla="*/ 158 h 166"/>
                  <a:gd name="T100" fmla="*/ 111 w 114"/>
                  <a:gd name="T101" fmla="*/ 163 h 1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4"/>
                  <a:gd name="T154" fmla="*/ 0 h 166"/>
                  <a:gd name="T155" fmla="*/ 114 w 114"/>
                  <a:gd name="T156" fmla="*/ 166 h 1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4" h="166">
                    <a:moveTo>
                      <a:pt x="0" y="37"/>
                    </a:moveTo>
                    <a:lnTo>
                      <a:pt x="0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0" y="40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75" y="50"/>
                    </a:lnTo>
                    <a:lnTo>
                      <a:pt x="75" y="51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6" y="53"/>
                    </a:lnTo>
                    <a:lnTo>
                      <a:pt x="76" y="55"/>
                    </a:lnTo>
                    <a:lnTo>
                      <a:pt x="76" y="56"/>
                    </a:lnTo>
                    <a:lnTo>
                      <a:pt x="77" y="56"/>
                    </a:lnTo>
                    <a:lnTo>
                      <a:pt x="77" y="57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59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81" y="64"/>
                    </a:lnTo>
                    <a:lnTo>
                      <a:pt x="81" y="66"/>
                    </a:lnTo>
                    <a:lnTo>
                      <a:pt x="81" y="67"/>
                    </a:lnTo>
                    <a:lnTo>
                      <a:pt x="81" y="68"/>
                    </a:lnTo>
                    <a:lnTo>
                      <a:pt x="82" y="68"/>
                    </a:lnTo>
                    <a:lnTo>
                      <a:pt x="82" y="69"/>
                    </a:lnTo>
                    <a:lnTo>
                      <a:pt x="82" y="70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3" y="73"/>
                    </a:lnTo>
                    <a:lnTo>
                      <a:pt x="83" y="74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6" y="78"/>
                    </a:lnTo>
                    <a:lnTo>
                      <a:pt x="86" y="79"/>
                    </a:lnTo>
                    <a:lnTo>
                      <a:pt x="86" y="80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7" y="83"/>
                    </a:lnTo>
                    <a:lnTo>
                      <a:pt x="87" y="84"/>
                    </a:lnTo>
                    <a:lnTo>
                      <a:pt x="87" y="85"/>
                    </a:lnTo>
                    <a:lnTo>
                      <a:pt x="88" y="85"/>
                    </a:lnTo>
                    <a:lnTo>
                      <a:pt x="88" y="86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89" y="90"/>
                    </a:lnTo>
                    <a:lnTo>
                      <a:pt x="89" y="91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2" y="99"/>
                    </a:lnTo>
                    <a:lnTo>
                      <a:pt x="92" y="100"/>
                    </a:lnTo>
                    <a:lnTo>
                      <a:pt x="93" y="100"/>
                    </a:lnTo>
                    <a:lnTo>
                      <a:pt x="93" y="101"/>
                    </a:lnTo>
                    <a:lnTo>
                      <a:pt x="93" y="102"/>
                    </a:lnTo>
                    <a:lnTo>
                      <a:pt x="93" y="103"/>
                    </a:lnTo>
                    <a:lnTo>
                      <a:pt x="94" y="103"/>
                    </a:lnTo>
                    <a:lnTo>
                      <a:pt x="94" y="105"/>
                    </a:lnTo>
                    <a:lnTo>
                      <a:pt x="94" y="106"/>
                    </a:lnTo>
                    <a:lnTo>
                      <a:pt x="94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5" y="110"/>
                    </a:lnTo>
                    <a:lnTo>
                      <a:pt x="95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7" y="116"/>
                    </a:lnTo>
                    <a:lnTo>
                      <a:pt x="98" y="116"/>
                    </a:lnTo>
                    <a:lnTo>
                      <a:pt x="98" y="117"/>
                    </a:lnTo>
                    <a:lnTo>
                      <a:pt x="98" y="118"/>
                    </a:lnTo>
                    <a:lnTo>
                      <a:pt x="98" y="119"/>
                    </a:lnTo>
                    <a:lnTo>
                      <a:pt x="99" y="119"/>
                    </a:lnTo>
                    <a:lnTo>
                      <a:pt x="99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100" y="123"/>
                    </a:lnTo>
                    <a:lnTo>
                      <a:pt x="100" y="124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102" y="127"/>
                    </a:lnTo>
                    <a:lnTo>
                      <a:pt x="102" y="128"/>
                    </a:lnTo>
                    <a:lnTo>
                      <a:pt x="102" y="129"/>
                    </a:lnTo>
                    <a:lnTo>
                      <a:pt x="102" y="130"/>
                    </a:lnTo>
                    <a:lnTo>
                      <a:pt x="102" y="132"/>
                    </a:lnTo>
                    <a:lnTo>
                      <a:pt x="103" y="132"/>
                    </a:lnTo>
                    <a:lnTo>
                      <a:pt x="103" y="133"/>
                    </a:lnTo>
                    <a:lnTo>
                      <a:pt x="103" y="134"/>
                    </a:lnTo>
                    <a:lnTo>
                      <a:pt x="103" y="135"/>
                    </a:lnTo>
                    <a:lnTo>
                      <a:pt x="104" y="135"/>
                    </a:lnTo>
                    <a:lnTo>
                      <a:pt x="104" y="136"/>
                    </a:lnTo>
                    <a:lnTo>
                      <a:pt x="104" y="138"/>
                    </a:lnTo>
                    <a:lnTo>
                      <a:pt x="104" y="139"/>
                    </a:lnTo>
                    <a:lnTo>
                      <a:pt x="105" y="139"/>
                    </a:lnTo>
                    <a:lnTo>
                      <a:pt x="105" y="140"/>
                    </a:lnTo>
                    <a:lnTo>
                      <a:pt x="105" y="141"/>
                    </a:lnTo>
                    <a:lnTo>
                      <a:pt x="105" y="143"/>
                    </a:lnTo>
                    <a:lnTo>
                      <a:pt x="105" y="144"/>
                    </a:lnTo>
                    <a:lnTo>
                      <a:pt x="106" y="144"/>
                    </a:lnTo>
                    <a:lnTo>
                      <a:pt x="106" y="145"/>
                    </a:lnTo>
                    <a:lnTo>
                      <a:pt x="106" y="146"/>
                    </a:lnTo>
                    <a:lnTo>
                      <a:pt x="106" y="147"/>
                    </a:lnTo>
                    <a:lnTo>
                      <a:pt x="107" y="147"/>
                    </a:lnTo>
                    <a:lnTo>
                      <a:pt x="107" y="149"/>
                    </a:lnTo>
                    <a:lnTo>
                      <a:pt x="107" y="150"/>
                    </a:lnTo>
                    <a:lnTo>
                      <a:pt x="107" y="151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8"/>
                    </a:lnTo>
                    <a:lnTo>
                      <a:pt x="110" y="160"/>
                    </a:lnTo>
                    <a:lnTo>
                      <a:pt x="111" y="160"/>
                    </a:lnTo>
                    <a:lnTo>
                      <a:pt x="111" y="161"/>
                    </a:lnTo>
                    <a:lnTo>
                      <a:pt x="111" y="162"/>
                    </a:lnTo>
                    <a:lnTo>
                      <a:pt x="111" y="163"/>
                    </a:lnTo>
                    <a:lnTo>
                      <a:pt x="113" y="165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1" name="Freeform 35"/>
              <p:cNvSpPr>
                <a:spLocks/>
              </p:cNvSpPr>
              <p:nvPr/>
            </p:nvSpPr>
            <p:spPr bwMode="auto">
              <a:xfrm>
                <a:off x="1091" y="1311"/>
                <a:ext cx="107" cy="202"/>
              </a:xfrm>
              <a:custGeom>
                <a:avLst/>
                <a:gdLst>
                  <a:gd name="T0" fmla="*/ 1 w 107"/>
                  <a:gd name="T1" fmla="*/ 3 h 202"/>
                  <a:gd name="T2" fmla="*/ 2 w 107"/>
                  <a:gd name="T3" fmla="*/ 8 h 202"/>
                  <a:gd name="T4" fmla="*/ 3 w 107"/>
                  <a:gd name="T5" fmla="*/ 13 h 202"/>
                  <a:gd name="T6" fmla="*/ 4 w 107"/>
                  <a:gd name="T7" fmla="*/ 18 h 202"/>
                  <a:gd name="T8" fmla="*/ 6 w 107"/>
                  <a:gd name="T9" fmla="*/ 22 h 202"/>
                  <a:gd name="T10" fmla="*/ 7 w 107"/>
                  <a:gd name="T11" fmla="*/ 28 h 202"/>
                  <a:gd name="T12" fmla="*/ 8 w 107"/>
                  <a:gd name="T13" fmla="*/ 32 h 202"/>
                  <a:gd name="T14" fmla="*/ 11 w 107"/>
                  <a:gd name="T15" fmla="*/ 37 h 202"/>
                  <a:gd name="T16" fmla="*/ 12 w 107"/>
                  <a:gd name="T17" fmla="*/ 42 h 202"/>
                  <a:gd name="T18" fmla="*/ 13 w 107"/>
                  <a:gd name="T19" fmla="*/ 47 h 202"/>
                  <a:gd name="T20" fmla="*/ 14 w 107"/>
                  <a:gd name="T21" fmla="*/ 52 h 202"/>
                  <a:gd name="T22" fmla="*/ 15 w 107"/>
                  <a:gd name="T23" fmla="*/ 57 h 202"/>
                  <a:gd name="T24" fmla="*/ 17 w 107"/>
                  <a:gd name="T25" fmla="*/ 62 h 202"/>
                  <a:gd name="T26" fmla="*/ 19 w 107"/>
                  <a:gd name="T27" fmla="*/ 65 h 202"/>
                  <a:gd name="T28" fmla="*/ 20 w 107"/>
                  <a:gd name="T29" fmla="*/ 70 h 202"/>
                  <a:gd name="T30" fmla="*/ 22 w 107"/>
                  <a:gd name="T31" fmla="*/ 75 h 202"/>
                  <a:gd name="T32" fmla="*/ 23 w 107"/>
                  <a:gd name="T33" fmla="*/ 80 h 202"/>
                  <a:gd name="T34" fmla="*/ 24 w 107"/>
                  <a:gd name="T35" fmla="*/ 85 h 202"/>
                  <a:gd name="T36" fmla="*/ 27 w 107"/>
                  <a:gd name="T37" fmla="*/ 90 h 202"/>
                  <a:gd name="T38" fmla="*/ 28 w 107"/>
                  <a:gd name="T39" fmla="*/ 95 h 202"/>
                  <a:gd name="T40" fmla="*/ 29 w 107"/>
                  <a:gd name="T41" fmla="*/ 99 h 202"/>
                  <a:gd name="T42" fmla="*/ 30 w 107"/>
                  <a:gd name="T43" fmla="*/ 104 h 202"/>
                  <a:gd name="T44" fmla="*/ 33 w 107"/>
                  <a:gd name="T45" fmla="*/ 108 h 202"/>
                  <a:gd name="T46" fmla="*/ 34 w 107"/>
                  <a:gd name="T47" fmla="*/ 113 h 202"/>
                  <a:gd name="T48" fmla="*/ 35 w 107"/>
                  <a:gd name="T49" fmla="*/ 118 h 202"/>
                  <a:gd name="T50" fmla="*/ 36 w 107"/>
                  <a:gd name="T51" fmla="*/ 123 h 202"/>
                  <a:gd name="T52" fmla="*/ 39 w 107"/>
                  <a:gd name="T53" fmla="*/ 126 h 202"/>
                  <a:gd name="T54" fmla="*/ 40 w 107"/>
                  <a:gd name="T55" fmla="*/ 131 h 202"/>
                  <a:gd name="T56" fmla="*/ 41 w 107"/>
                  <a:gd name="T57" fmla="*/ 136 h 202"/>
                  <a:gd name="T58" fmla="*/ 44 w 107"/>
                  <a:gd name="T59" fmla="*/ 140 h 202"/>
                  <a:gd name="T60" fmla="*/ 45 w 107"/>
                  <a:gd name="T61" fmla="*/ 145 h 202"/>
                  <a:gd name="T62" fmla="*/ 47 w 107"/>
                  <a:gd name="T63" fmla="*/ 148 h 202"/>
                  <a:gd name="T64" fmla="*/ 49 w 107"/>
                  <a:gd name="T65" fmla="*/ 153 h 202"/>
                  <a:gd name="T66" fmla="*/ 51 w 107"/>
                  <a:gd name="T67" fmla="*/ 157 h 202"/>
                  <a:gd name="T68" fmla="*/ 52 w 107"/>
                  <a:gd name="T69" fmla="*/ 162 h 202"/>
                  <a:gd name="T70" fmla="*/ 55 w 107"/>
                  <a:gd name="T71" fmla="*/ 165 h 202"/>
                  <a:gd name="T72" fmla="*/ 57 w 107"/>
                  <a:gd name="T73" fmla="*/ 169 h 202"/>
                  <a:gd name="T74" fmla="*/ 59 w 107"/>
                  <a:gd name="T75" fmla="*/ 174 h 202"/>
                  <a:gd name="T76" fmla="*/ 61 w 107"/>
                  <a:gd name="T77" fmla="*/ 178 h 202"/>
                  <a:gd name="T78" fmla="*/ 63 w 107"/>
                  <a:gd name="T79" fmla="*/ 181 h 202"/>
                  <a:gd name="T80" fmla="*/ 67 w 107"/>
                  <a:gd name="T81" fmla="*/ 185 h 202"/>
                  <a:gd name="T82" fmla="*/ 70 w 107"/>
                  <a:gd name="T83" fmla="*/ 188 h 202"/>
                  <a:gd name="T84" fmla="*/ 72 w 107"/>
                  <a:gd name="T85" fmla="*/ 192 h 202"/>
                  <a:gd name="T86" fmla="*/ 76 w 107"/>
                  <a:gd name="T87" fmla="*/ 194 h 202"/>
                  <a:gd name="T88" fmla="*/ 80 w 107"/>
                  <a:gd name="T89" fmla="*/ 197 h 202"/>
                  <a:gd name="T90" fmla="*/ 83 w 107"/>
                  <a:gd name="T91" fmla="*/ 199 h 202"/>
                  <a:gd name="T92" fmla="*/ 88 w 107"/>
                  <a:gd name="T93" fmla="*/ 201 h 202"/>
                  <a:gd name="T94" fmla="*/ 93 w 107"/>
                  <a:gd name="T95" fmla="*/ 199 h 202"/>
                  <a:gd name="T96" fmla="*/ 98 w 107"/>
                  <a:gd name="T97" fmla="*/ 198 h 202"/>
                  <a:gd name="T98" fmla="*/ 102 w 107"/>
                  <a:gd name="T99" fmla="*/ 196 h 202"/>
                  <a:gd name="T100" fmla="*/ 104 w 107"/>
                  <a:gd name="T101" fmla="*/ 192 h 2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"/>
                  <a:gd name="T154" fmla="*/ 0 h 202"/>
                  <a:gd name="T155" fmla="*/ 107 w 107"/>
                  <a:gd name="T156" fmla="*/ 202 h 2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" h="20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8" y="62"/>
                    </a:lnTo>
                    <a:lnTo>
                      <a:pt x="18" y="63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20" y="69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20" y="73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2" y="75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1"/>
                    </a:lnTo>
                    <a:lnTo>
                      <a:pt x="24" y="81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4" y="85"/>
                    </a:lnTo>
                    <a:lnTo>
                      <a:pt x="25" y="85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7" y="90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7" y="93"/>
                    </a:lnTo>
                    <a:lnTo>
                      <a:pt x="28" y="93"/>
                    </a:lnTo>
                    <a:lnTo>
                      <a:pt x="28" y="95"/>
                    </a:lnTo>
                    <a:lnTo>
                      <a:pt x="28" y="96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29" y="98"/>
                    </a:lnTo>
                    <a:lnTo>
                      <a:pt x="29" y="99"/>
                    </a:lnTo>
                    <a:lnTo>
                      <a:pt x="29" y="101"/>
                    </a:lnTo>
                    <a:lnTo>
                      <a:pt x="30" y="101"/>
                    </a:lnTo>
                    <a:lnTo>
                      <a:pt x="30" y="102"/>
                    </a:lnTo>
                    <a:lnTo>
                      <a:pt x="30" y="103"/>
                    </a:lnTo>
                    <a:lnTo>
                      <a:pt x="30" y="104"/>
                    </a:lnTo>
                    <a:lnTo>
                      <a:pt x="31" y="104"/>
                    </a:lnTo>
                    <a:lnTo>
                      <a:pt x="31" y="105"/>
                    </a:lnTo>
                    <a:lnTo>
                      <a:pt x="31" y="107"/>
                    </a:lnTo>
                    <a:lnTo>
                      <a:pt x="31" y="108"/>
                    </a:lnTo>
                    <a:lnTo>
                      <a:pt x="33" y="108"/>
                    </a:lnTo>
                    <a:lnTo>
                      <a:pt x="33" y="109"/>
                    </a:lnTo>
                    <a:lnTo>
                      <a:pt x="33" y="110"/>
                    </a:lnTo>
                    <a:lnTo>
                      <a:pt x="33" y="112"/>
                    </a:lnTo>
                    <a:lnTo>
                      <a:pt x="34" y="112"/>
                    </a:lnTo>
                    <a:lnTo>
                      <a:pt x="34" y="113"/>
                    </a:lnTo>
                    <a:lnTo>
                      <a:pt x="34" y="114"/>
                    </a:lnTo>
                    <a:lnTo>
                      <a:pt x="34" y="115"/>
                    </a:lnTo>
                    <a:lnTo>
                      <a:pt x="35" y="115"/>
                    </a:lnTo>
                    <a:lnTo>
                      <a:pt x="35" y="116"/>
                    </a:lnTo>
                    <a:lnTo>
                      <a:pt x="35" y="118"/>
                    </a:lnTo>
                    <a:lnTo>
                      <a:pt x="35" y="119"/>
                    </a:lnTo>
                    <a:lnTo>
                      <a:pt x="36" y="119"/>
                    </a:lnTo>
                    <a:lnTo>
                      <a:pt x="36" y="120"/>
                    </a:lnTo>
                    <a:lnTo>
                      <a:pt x="36" y="121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38" y="124"/>
                    </a:lnTo>
                    <a:lnTo>
                      <a:pt x="38" y="125"/>
                    </a:lnTo>
                    <a:lnTo>
                      <a:pt x="39" y="125"/>
                    </a:lnTo>
                    <a:lnTo>
                      <a:pt x="39" y="126"/>
                    </a:lnTo>
                    <a:lnTo>
                      <a:pt x="39" y="127"/>
                    </a:lnTo>
                    <a:lnTo>
                      <a:pt x="39" y="129"/>
                    </a:lnTo>
                    <a:lnTo>
                      <a:pt x="40" y="129"/>
                    </a:lnTo>
                    <a:lnTo>
                      <a:pt x="40" y="130"/>
                    </a:lnTo>
                    <a:lnTo>
                      <a:pt x="40" y="131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1" y="136"/>
                    </a:lnTo>
                    <a:lnTo>
                      <a:pt x="43" y="136"/>
                    </a:lnTo>
                    <a:lnTo>
                      <a:pt x="43" y="137"/>
                    </a:lnTo>
                    <a:lnTo>
                      <a:pt x="43" y="138"/>
                    </a:lnTo>
                    <a:lnTo>
                      <a:pt x="44" y="138"/>
                    </a:lnTo>
                    <a:lnTo>
                      <a:pt x="44" y="140"/>
                    </a:lnTo>
                    <a:lnTo>
                      <a:pt x="44" y="141"/>
                    </a:lnTo>
                    <a:lnTo>
                      <a:pt x="44" y="142"/>
                    </a:lnTo>
                    <a:lnTo>
                      <a:pt x="45" y="142"/>
                    </a:lnTo>
                    <a:lnTo>
                      <a:pt x="45" y="143"/>
                    </a:lnTo>
                    <a:lnTo>
                      <a:pt x="45" y="145"/>
                    </a:lnTo>
                    <a:lnTo>
                      <a:pt x="46" y="145"/>
                    </a:lnTo>
                    <a:lnTo>
                      <a:pt x="46" y="146"/>
                    </a:lnTo>
                    <a:lnTo>
                      <a:pt x="46" y="147"/>
                    </a:lnTo>
                    <a:lnTo>
                      <a:pt x="46" y="148"/>
                    </a:lnTo>
                    <a:lnTo>
                      <a:pt x="47" y="148"/>
                    </a:lnTo>
                    <a:lnTo>
                      <a:pt x="47" y="149"/>
                    </a:lnTo>
                    <a:lnTo>
                      <a:pt x="47" y="151"/>
                    </a:lnTo>
                    <a:lnTo>
                      <a:pt x="49" y="151"/>
                    </a:lnTo>
                    <a:lnTo>
                      <a:pt x="49" y="152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0" y="154"/>
                    </a:lnTo>
                    <a:lnTo>
                      <a:pt x="50" y="156"/>
                    </a:lnTo>
                    <a:lnTo>
                      <a:pt x="50" y="157"/>
                    </a:lnTo>
                    <a:lnTo>
                      <a:pt x="51" y="157"/>
                    </a:lnTo>
                    <a:lnTo>
                      <a:pt x="51" y="158"/>
                    </a:lnTo>
                    <a:lnTo>
                      <a:pt x="51" y="159"/>
                    </a:lnTo>
                    <a:lnTo>
                      <a:pt x="52" y="159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4" y="162"/>
                    </a:lnTo>
                    <a:lnTo>
                      <a:pt x="54" y="163"/>
                    </a:lnTo>
                    <a:lnTo>
                      <a:pt x="54" y="164"/>
                    </a:lnTo>
                    <a:lnTo>
                      <a:pt x="55" y="164"/>
                    </a:lnTo>
                    <a:lnTo>
                      <a:pt x="55" y="165"/>
                    </a:lnTo>
                    <a:lnTo>
                      <a:pt x="55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69"/>
                    </a:lnTo>
                    <a:lnTo>
                      <a:pt x="57" y="170"/>
                    </a:lnTo>
                    <a:lnTo>
                      <a:pt x="57" y="171"/>
                    </a:lnTo>
                    <a:lnTo>
                      <a:pt x="59" y="171"/>
                    </a:lnTo>
                    <a:lnTo>
                      <a:pt x="59" y="173"/>
                    </a:lnTo>
                    <a:lnTo>
                      <a:pt x="59" y="174"/>
                    </a:lnTo>
                    <a:lnTo>
                      <a:pt x="60" y="174"/>
                    </a:lnTo>
                    <a:lnTo>
                      <a:pt x="60" y="175"/>
                    </a:lnTo>
                    <a:lnTo>
                      <a:pt x="60" y="176"/>
                    </a:lnTo>
                    <a:lnTo>
                      <a:pt x="61" y="176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9"/>
                    </a:lnTo>
                    <a:lnTo>
                      <a:pt x="62" y="180"/>
                    </a:lnTo>
                    <a:lnTo>
                      <a:pt x="63" y="180"/>
                    </a:lnTo>
                    <a:lnTo>
                      <a:pt x="63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6" y="183"/>
                    </a:lnTo>
                    <a:lnTo>
                      <a:pt x="66" y="185"/>
                    </a:lnTo>
                    <a:lnTo>
                      <a:pt x="67" y="185"/>
                    </a:lnTo>
                    <a:lnTo>
                      <a:pt x="67" y="186"/>
                    </a:lnTo>
                    <a:lnTo>
                      <a:pt x="67" y="187"/>
                    </a:lnTo>
                    <a:lnTo>
                      <a:pt x="68" y="187"/>
                    </a:lnTo>
                    <a:lnTo>
                      <a:pt x="68" y="188"/>
                    </a:lnTo>
                    <a:lnTo>
                      <a:pt x="70" y="188"/>
                    </a:lnTo>
                    <a:lnTo>
                      <a:pt x="70" y="190"/>
                    </a:lnTo>
                    <a:lnTo>
                      <a:pt x="71" y="190"/>
                    </a:lnTo>
                    <a:lnTo>
                      <a:pt x="71" y="191"/>
                    </a:lnTo>
                    <a:lnTo>
                      <a:pt x="72" y="191"/>
                    </a:lnTo>
                    <a:lnTo>
                      <a:pt x="72" y="192"/>
                    </a:lnTo>
                    <a:lnTo>
                      <a:pt x="74" y="192"/>
                    </a:lnTo>
                    <a:lnTo>
                      <a:pt x="74" y="193"/>
                    </a:lnTo>
                    <a:lnTo>
                      <a:pt x="75" y="193"/>
                    </a:lnTo>
                    <a:lnTo>
                      <a:pt x="75" y="194"/>
                    </a:lnTo>
                    <a:lnTo>
                      <a:pt x="76" y="194"/>
                    </a:lnTo>
                    <a:lnTo>
                      <a:pt x="76" y="196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8" y="197"/>
                    </a:lnTo>
                    <a:lnTo>
                      <a:pt x="80" y="197"/>
                    </a:lnTo>
                    <a:lnTo>
                      <a:pt x="80" y="198"/>
                    </a:lnTo>
                    <a:lnTo>
                      <a:pt x="81" y="198"/>
                    </a:lnTo>
                    <a:lnTo>
                      <a:pt x="81" y="199"/>
                    </a:lnTo>
                    <a:lnTo>
                      <a:pt x="82" y="199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5" y="201"/>
                    </a:lnTo>
                    <a:lnTo>
                      <a:pt x="86" y="201"/>
                    </a:lnTo>
                    <a:lnTo>
                      <a:pt x="87" y="201"/>
                    </a:lnTo>
                    <a:lnTo>
                      <a:pt x="88" y="201"/>
                    </a:lnTo>
                    <a:lnTo>
                      <a:pt x="90" y="201"/>
                    </a:lnTo>
                    <a:lnTo>
                      <a:pt x="91" y="201"/>
                    </a:lnTo>
                    <a:lnTo>
                      <a:pt x="92" y="201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4" y="199"/>
                    </a:lnTo>
                    <a:lnTo>
                      <a:pt x="96" y="199"/>
                    </a:lnTo>
                    <a:lnTo>
                      <a:pt x="97" y="199"/>
                    </a:lnTo>
                    <a:lnTo>
                      <a:pt x="97" y="198"/>
                    </a:lnTo>
                    <a:lnTo>
                      <a:pt x="98" y="198"/>
                    </a:lnTo>
                    <a:lnTo>
                      <a:pt x="98" y="197"/>
                    </a:lnTo>
                    <a:lnTo>
                      <a:pt x="99" y="197"/>
                    </a:lnTo>
                    <a:lnTo>
                      <a:pt x="101" y="197"/>
                    </a:lnTo>
                    <a:lnTo>
                      <a:pt x="101" y="196"/>
                    </a:lnTo>
                    <a:lnTo>
                      <a:pt x="102" y="196"/>
                    </a:lnTo>
                    <a:lnTo>
                      <a:pt x="102" y="194"/>
                    </a:lnTo>
                    <a:lnTo>
                      <a:pt x="103" y="194"/>
                    </a:lnTo>
                    <a:lnTo>
                      <a:pt x="103" y="193"/>
                    </a:lnTo>
                    <a:lnTo>
                      <a:pt x="104" y="193"/>
                    </a:lnTo>
                    <a:lnTo>
                      <a:pt x="104" y="192"/>
                    </a:lnTo>
                    <a:lnTo>
                      <a:pt x="106" y="192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2" name="Freeform 36"/>
              <p:cNvSpPr>
                <a:spLocks/>
              </p:cNvSpPr>
              <p:nvPr/>
            </p:nvSpPr>
            <p:spPr bwMode="auto">
              <a:xfrm>
                <a:off x="1196" y="1330"/>
                <a:ext cx="68" cy="176"/>
              </a:xfrm>
              <a:custGeom>
                <a:avLst/>
                <a:gdLst>
                  <a:gd name="T0" fmla="*/ 1 w 68"/>
                  <a:gd name="T1" fmla="*/ 172 h 176"/>
                  <a:gd name="T2" fmla="*/ 3 w 68"/>
                  <a:gd name="T3" fmla="*/ 170 h 176"/>
                  <a:gd name="T4" fmla="*/ 6 w 68"/>
                  <a:gd name="T5" fmla="*/ 167 h 176"/>
                  <a:gd name="T6" fmla="*/ 8 w 68"/>
                  <a:gd name="T7" fmla="*/ 163 h 176"/>
                  <a:gd name="T8" fmla="*/ 9 w 68"/>
                  <a:gd name="T9" fmla="*/ 160 h 176"/>
                  <a:gd name="T10" fmla="*/ 12 w 68"/>
                  <a:gd name="T11" fmla="*/ 157 h 176"/>
                  <a:gd name="T12" fmla="*/ 13 w 68"/>
                  <a:gd name="T13" fmla="*/ 154 h 176"/>
                  <a:gd name="T14" fmla="*/ 15 w 68"/>
                  <a:gd name="T15" fmla="*/ 151 h 176"/>
                  <a:gd name="T16" fmla="*/ 17 w 68"/>
                  <a:gd name="T17" fmla="*/ 148 h 176"/>
                  <a:gd name="T18" fmla="*/ 18 w 68"/>
                  <a:gd name="T19" fmla="*/ 144 h 176"/>
                  <a:gd name="T20" fmla="*/ 20 w 68"/>
                  <a:gd name="T21" fmla="*/ 141 h 176"/>
                  <a:gd name="T22" fmla="*/ 21 w 68"/>
                  <a:gd name="T23" fmla="*/ 138 h 176"/>
                  <a:gd name="T24" fmla="*/ 23 w 68"/>
                  <a:gd name="T25" fmla="*/ 134 h 176"/>
                  <a:gd name="T26" fmla="*/ 24 w 68"/>
                  <a:gd name="T27" fmla="*/ 130 h 176"/>
                  <a:gd name="T28" fmla="*/ 25 w 68"/>
                  <a:gd name="T29" fmla="*/ 127 h 176"/>
                  <a:gd name="T30" fmla="*/ 28 w 68"/>
                  <a:gd name="T31" fmla="*/ 124 h 176"/>
                  <a:gd name="T32" fmla="*/ 29 w 68"/>
                  <a:gd name="T33" fmla="*/ 121 h 176"/>
                  <a:gd name="T34" fmla="*/ 30 w 68"/>
                  <a:gd name="T35" fmla="*/ 117 h 176"/>
                  <a:gd name="T36" fmla="*/ 31 w 68"/>
                  <a:gd name="T37" fmla="*/ 113 h 176"/>
                  <a:gd name="T38" fmla="*/ 32 w 68"/>
                  <a:gd name="T39" fmla="*/ 110 h 176"/>
                  <a:gd name="T40" fmla="*/ 34 w 68"/>
                  <a:gd name="T41" fmla="*/ 106 h 176"/>
                  <a:gd name="T42" fmla="*/ 35 w 68"/>
                  <a:gd name="T43" fmla="*/ 102 h 176"/>
                  <a:gd name="T44" fmla="*/ 36 w 68"/>
                  <a:gd name="T45" fmla="*/ 99 h 176"/>
                  <a:gd name="T46" fmla="*/ 37 w 68"/>
                  <a:gd name="T47" fmla="*/ 95 h 176"/>
                  <a:gd name="T48" fmla="*/ 38 w 68"/>
                  <a:gd name="T49" fmla="*/ 91 h 176"/>
                  <a:gd name="T50" fmla="*/ 40 w 68"/>
                  <a:gd name="T51" fmla="*/ 88 h 176"/>
                  <a:gd name="T52" fmla="*/ 41 w 68"/>
                  <a:gd name="T53" fmla="*/ 84 h 176"/>
                  <a:gd name="T54" fmla="*/ 42 w 68"/>
                  <a:gd name="T55" fmla="*/ 80 h 176"/>
                  <a:gd name="T56" fmla="*/ 43 w 68"/>
                  <a:gd name="T57" fmla="*/ 77 h 176"/>
                  <a:gd name="T58" fmla="*/ 45 w 68"/>
                  <a:gd name="T59" fmla="*/ 73 h 176"/>
                  <a:gd name="T60" fmla="*/ 46 w 68"/>
                  <a:gd name="T61" fmla="*/ 68 h 176"/>
                  <a:gd name="T62" fmla="*/ 47 w 68"/>
                  <a:gd name="T63" fmla="*/ 64 h 176"/>
                  <a:gd name="T64" fmla="*/ 48 w 68"/>
                  <a:gd name="T65" fmla="*/ 61 h 176"/>
                  <a:gd name="T66" fmla="*/ 49 w 68"/>
                  <a:gd name="T67" fmla="*/ 57 h 176"/>
                  <a:gd name="T68" fmla="*/ 51 w 68"/>
                  <a:gd name="T69" fmla="*/ 53 h 176"/>
                  <a:gd name="T70" fmla="*/ 52 w 68"/>
                  <a:gd name="T71" fmla="*/ 50 h 176"/>
                  <a:gd name="T72" fmla="*/ 53 w 68"/>
                  <a:gd name="T73" fmla="*/ 46 h 176"/>
                  <a:gd name="T74" fmla="*/ 54 w 68"/>
                  <a:gd name="T75" fmla="*/ 42 h 176"/>
                  <a:gd name="T76" fmla="*/ 56 w 68"/>
                  <a:gd name="T77" fmla="*/ 39 h 176"/>
                  <a:gd name="T78" fmla="*/ 57 w 68"/>
                  <a:gd name="T79" fmla="*/ 35 h 176"/>
                  <a:gd name="T80" fmla="*/ 58 w 68"/>
                  <a:gd name="T81" fmla="*/ 31 h 176"/>
                  <a:gd name="T82" fmla="*/ 58 w 68"/>
                  <a:gd name="T83" fmla="*/ 26 h 176"/>
                  <a:gd name="T84" fmla="*/ 59 w 68"/>
                  <a:gd name="T85" fmla="*/ 23 h 176"/>
                  <a:gd name="T86" fmla="*/ 60 w 68"/>
                  <a:gd name="T87" fmla="*/ 19 h 176"/>
                  <a:gd name="T88" fmla="*/ 62 w 68"/>
                  <a:gd name="T89" fmla="*/ 14 h 176"/>
                  <a:gd name="T90" fmla="*/ 63 w 68"/>
                  <a:gd name="T91" fmla="*/ 11 h 176"/>
                  <a:gd name="T92" fmla="*/ 64 w 68"/>
                  <a:gd name="T93" fmla="*/ 7 h 176"/>
                  <a:gd name="T94" fmla="*/ 65 w 68"/>
                  <a:gd name="T95" fmla="*/ 3 h 176"/>
                  <a:gd name="T96" fmla="*/ 67 w 68"/>
                  <a:gd name="T97" fmla="*/ 0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76"/>
                  <a:gd name="T149" fmla="*/ 68 w 68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76">
                    <a:moveTo>
                      <a:pt x="0" y="175"/>
                    </a:moveTo>
                    <a:lnTo>
                      <a:pt x="0" y="173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2" y="172"/>
                    </a:lnTo>
                    <a:lnTo>
                      <a:pt x="2" y="171"/>
                    </a:lnTo>
                    <a:lnTo>
                      <a:pt x="3" y="171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4" y="168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9" y="162"/>
                    </a:lnTo>
                    <a:lnTo>
                      <a:pt x="9" y="161"/>
                    </a:lnTo>
                    <a:lnTo>
                      <a:pt x="9" y="160"/>
                    </a:lnTo>
                    <a:lnTo>
                      <a:pt x="10" y="160"/>
                    </a:lnTo>
                    <a:lnTo>
                      <a:pt x="10" y="159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3" y="156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7" y="149"/>
                    </a:lnTo>
                    <a:lnTo>
                      <a:pt x="17" y="148"/>
                    </a:lnTo>
                    <a:lnTo>
                      <a:pt x="17" y="146"/>
                    </a:lnTo>
                    <a:lnTo>
                      <a:pt x="18" y="146"/>
                    </a:lnTo>
                    <a:lnTo>
                      <a:pt x="18" y="145"/>
                    </a:lnTo>
                    <a:lnTo>
                      <a:pt x="18" y="144"/>
                    </a:lnTo>
                    <a:lnTo>
                      <a:pt x="19" y="144"/>
                    </a:lnTo>
                    <a:lnTo>
                      <a:pt x="19" y="143"/>
                    </a:lnTo>
                    <a:lnTo>
                      <a:pt x="19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9"/>
                    </a:lnTo>
                    <a:lnTo>
                      <a:pt x="21" y="138"/>
                    </a:lnTo>
                    <a:lnTo>
                      <a:pt x="21" y="137"/>
                    </a:lnTo>
                    <a:lnTo>
                      <a:pt x="21" y="135"/>
                    </a:lnTo>
                    <a:lnTo>
                      <a:pt x="23" y="135"/>
                    </a:lnTo>
                    <a:lnTo>
                      <a:pt x="23" y="134"/>
                    </a:lnTo>
                    <a:lnTo>
                      <a:pt x="23" y="133"/>
                    </a:lnTo>
                    <a:lnTo>
                      <a:pt x="24" y="133"/>
                    </a:lnTo>
                    <a:lnTo>
                      <a:pt x="24" y="132"/>
                    </a:lnTo>
                    <a:lnTo>
                      <a:pt x="24" y="130"/>
                    </a:lnTo>
                    <a:lnTo>
                      <a:pt x="25" y="130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8" y="124"/>
                    </a:lnTo>
                    <a:lnTo>
                      <a:pt x="28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29" y="121"/>
                    </a:lnTo>
                    <a:lnTo>
                      <a:pt x="29" y="119"/>
                    </a:lnTo>
                    <a:lnTo>
                      <a:pt x="29" y="118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6"/>
                    </a:lnTo>
                    <a:lnTo>
                      <a:pt x="30" y="115"/>
                    </a:lnTo>
                    <a:lnTo>
                      <a:pt x="31" y="115"/>
                    </a:lnTo>
                    <a:lnTo>
                      <a:pt x="31" y="113"/>
                    </a:lnTo>
                    <a:lnTo>
                      <a:pt x="31" y="112"/>
                    </a:lnTo>
                    <a:lnTo>
                      <a:pt x="31" y="111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32" y="107"/>
                    </a:lnTo>
                    <a:lnTo>
                      <a:pt x="34" y="107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5" y="101"/>
                    </a:lnTo>
                    <a:lnTo>
                      <a:pt x="36" y="101"/>
                    </a:lnTo>
                    <a:lnTo>
                      <a:pt x="36" y="100"/>
                    </a:lnTo>
                    <a:lnTo>
                      <a:pt x="36" y="99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2" y="83"/>
                    </a:lnTo>
                    <a:lnTo>
                      <a:pt x="42" y="81"/>
                    </a:lnTo>
                    <a:lnTo>
                      <a:pt x="42" y="80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7"/>
                    </a:lnTo>
                    <a:lnTo>
                      <a:pt x="43" y="75"/>
                    </a:lnTo>
                    <a:lnTo>
                      <a:pt x="45" y="75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0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6" y="67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1" y="55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2" y="51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3" y="47"/>
                    </a:lnTo>
                    <a:lnTo>
                      <a:pt x="53" y="46"/>
                    </a:lnTo>
                    <a:lnTo>
                      <a:pt x="53" y="45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4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4" y="8"/>
                    </a:lnTo>
                    <a:lnTo>
                      <a:pt x="64" y="7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65" y="3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7" y="0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873" name="Rectangle 37"/>
            <p:cNvSpPr>
              <a:spLocks noChangeArrowheads="1"/>
            </p:cNvSpPr>
            <p:nvPr/>
          </p:nvSpPr>
          <p:spPr bwMode="auto">
            <a:xfrm>
              <a:off x="1530" y="3309"/>
              <a:ext cx="31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2400" b="1">
                  <a:solidFill>
                    <a:srgbClr val="FF3300"/>
                  </a:solidFill>
                </a:rPr>
                <a:t>codec</a:t>
              </a:r>
              <a:r>
                <a:rPr lang="pt-BR" altLang="en-US" sz="2400"/>
                <a:t> : </a:t>
              </a:r>
              <a:r>
                <a:rPr lang="pt-BR" altLang="en-US" sz="2400" b="1">
                  <a:solidFill>
                    <a:srgbClr val="FF3300"/>
                  </a:solidFill>
                </a:rPr>
                <a:t>co</a:t>
              </a:r>
              <a:r>
                <a:rPr lang="pt-BR" altLang="en-US" sz="2400"/>
                <a:t>dificador / </a:t>
              </a:r>
              <a:r>
                <a:rPr lang="pt-BR" altLang="en-US" sz="2400" b="1">
                  <a:solidFill>
                    <a:srgbClr val="FF3300"/>
                  </a:solidFill>
                </a:rPr>
                <a:t>dec</a:t>
              </a:r>
              <a:r>
                <a:rPr lang="pt-BR" altLang="en-US" sz="2400"/>
                <a:t>odificador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1874" name="Rectangle 38"/>
            <p:cNvSpPr>
              <a:spLocks noChangeArrowheads="1"/>
            </p:cNvSpPr>
            <p:nvPr/>
          </p:nvSpPr>
          <p:spPr bwMode="auto">
            <a:xfrm>
              <a:off x="4735" y="2552"/>
              <a:ext cx="533" cy="2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bits/s</a:t>
              </a:r>
              <a:endParaRPr lang="pt-BR" altLang="en-US"/>
            </a:p>
          </p:txBody>
        </p:sp>
        <p:sp>
          <p:nvSpPr>
            <p:cNvPr id="121875" name="Text Box 39"/>
            <p:cNvSpPr txBox="1">
              <a:spLocks noChangeArrowheads="1"/>
            </p:cNvSpPr>
            <p:nvPr/>
          </p:nvSpPr>
          <p:spPr bwMode="auto">
            <a:xfrm>
              <a:off x="576" y="2516"/>
              <a:ext cx="6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Dados</a:t>
              </a:r>
              <a:endParaRPr lang="pt-B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2288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41A1D3-C0B2-4626-9847-C07BA6521F28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Sistema de Comunicação Digital</a:t>
            </a:r>
          </a:p>
        </p:txBody>
      </p:sp>
      <p:grpSp>
        <p:nvGrpSpPr>
          <p:cNvPr id="122885" name="Group 49"/>
          <p:cNvGrpSpPr>
            <a:grpSpLocks/>
          </p:cNvGrpSpPr>
          <p:nvPr/>
        </p:nvGrpSpPr>
        <p:grpSpPr bwMode="auto">
          <a:xfrm>
            <a:off x="422275" y="1058863"/>
            <a:ext cx="8404225" cy="5026025"/>
            <a:chOff x="266" y="667"/>
            <a:chExt cx="5294" cy="3166"/>
          </a:xfrm>
        </p:grpSpPr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79" y="1094"/>
              <a:ext cx="5249" cy="187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2288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1649"/>
              <a:ext cx="30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2888" name="Freeform 9"/>
            <p:cNvSpPr>
              <a:spLocks/>
            </p:cNvSpPr>
            <p:nvPr/>
          </p:nvSpPr>
          <p:spPr bwMode="auto">
            <a:xfrm>
              <a:off x="1374" y="2128"/>
              <a:ext cx="384" cy="192"/>
            </a:xfrm>
            <a:custGeom>
              <a:avLst/>
              <a:gdLst>
                <a:gd name="T0" fmla="*/ 0 w 1392"/>
                <a:gd name="T1" fmla="*/ 192 h 192"/>
                <a:gd name="T2" fmla="*/ 0 w 1392"/>
                <a:gd name="T3" fmla="*/ 0 h 192"/>
                <a:gd name="T4" fmla="*/ 1 w 1392"/>
                <a:gd name="T5" fmla="*/ 0 h 192"/>
                <a:gd name="T6" fmla="*/ 1 w 1392"/>
                <a:gd name="T7" fmla="*/ 192 h 192"/>
                <a:gd name="T8" fmla="*/ 1 w 1392"/>
                <a:gd name="T9" fmla="*/ 192 h 192"/>
                <a:gd name="T10" fmla="*/ 1 w 1392"/>
                <a:gd name="T11" fmla="*/ 0 h 192"/>
                <a:gd name="T12" fmla="*/ 2 w 1392"/>
                <a:gd name="T13" fmla="*/ 0 h 192"/>
                <a:gd name="T14" fmla="*/ 2 w 1392"/>
                <a:gd name="T15" fmla="*/ 192 h 192"/>
                <a:gd name="T16" fmla="*/ 2 w 1392"/>
                <a:gd name="T17" fmla="*/ 192 h 192"/>
                <a:gd name="T18" fmla="*/ 2 w 1392"/>
                <a:gd name="T19" fmla="*/ 0 h 192"/>
                <a:gd name="T20" fmla="*/ 3 w 1392"/>
                <a:gd name="T21" fmla="*/ 0 h 192"/>
                <a:gd name="T22" fmla="*/ 3 w 1392"/>
                <a:gd name="T23" fmla="*/ 192 h 192"/>
                <a:gd name="T24" fmla="*/ 5 w 1392"/>
                <a:gd name="T25" fmla="*/ 192 h 192"/>
                <a:gd name="T26" fmla="*/ 5 w 1392"/>
                <a:gd name="T27" fmla="*/ 0 h 192"/>
                <a:gd name="T28" fmla="*/ 6 w 1392"/>
                <a:gd name="T29" fmla="*/ 0 h 192"/>
                <a:gd name="T30" fmla="*/ 6 w 1392"/>
                <a:gd name="T31" fmla="*/ 192 h 192"/>
                <a:gd name="T32" fmla="*/ 7 w 1392"/>
                <a:gd name="T33" fmla="*/ 192 h 192"/>
                <a:gd name="T34" fmla="*/ 7 w 1392"/>
                <a:gd name="T35" fmla="*/ 0 h 192"/>
                <a:gd name="T36" fmla="*/ 7 w 1392"/>
                <a:gd name="T37" fmla="*/ 0 h 192"/>
                <a:gd name="T38" fmla="*/ 7 w 1392"/>
                <a:gd name="T39" fmla="*/ 192 h 192"/>
                <a:gd name="T40" fmla="*/ 8 w 1392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2"/>
                <a:gd name="T64" fmla="*/ 0 h 192"/>
                <a:gd name="T65" fmla="*/ 1392 w 1392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2" h="192">
                  <a:moveTo>
                    <a:pt x="0" y="192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92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32" y="192"/>
                  </a:lnTo>
                  <a:lnTo>
                    <a:pt x="432" y="0"/>
                  </a:lnTo>
                  <a:lnTo>
                    <a:pt x="528" y="0"/>
                  </a:lnTo>
                  <a:lnTo>
                    <a:pt x="528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1008" y="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248" y="192"/>
                  </a:lnTo>
                  <a:lnTo>
                    <a:pt x="1392" y="192"/>
                  </a:ln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889" name="Freeform 10"/>
            <p:cNvSpPr>
              <a:spLocks/>
            </p:cNvSpPr>
            <p:nvPr/>
          </p:nvSpPr>
          <p:spPr bwMode="auto">
            <a:xfrm rot="-5400000">
              <a:off x="3895" y="1634"/>
              <a:ext cx="336" cy="759"/>
            </a:xfrm>
            <a:custGeom>
              <a:avLst/>
              <a:gdLst>
                <a:gd name="T0" fmla="*/ 0 w 720"/>
                <a:gd name="T1" fmla="*/ 0 h 288"/>
                <a:gd name="T2" fmla="*/ 11 w 720"/>
                <a:gd name="T3" fmla="*/ 9266 h 288"/>
                <a:gd name="T4" fmla="*/ 34 w 720"/>
                <a:gd name="T5" fmla="*/ 13891 h 288"/>
                <a:gd name="T6" fmla="*/ 0 60000 65536"/>
                <a:gd name="T7" fmla="*/ 0 60000 65536"/>
                <a:gd name="T8" fmla="*/ 0 60000 65536"/>
                <a:gd name="T9" fmla="*/ 0 w 720"/>
                <a:gd name="T10" fmla="*/ 0 h 288"/>
                <a:gd name="T11" fmla="*/ 720 w 72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88">
                  <a:moveTo>
                    <a:pt x="0" y="0"/>
                  </a:moveTo>
                  <a:cubicBezTo>
                    <a:pt x="60" y="72"/>
                    <a:pt x="120" y="144"/>
                    <a:pt x="240" y="192"/>
                  </a:cubicBezTo>
                  <a:cubicBezTo>
                    <a:pt x="360" y="240"/>
                    <a:pt x="540" y="264"/>
                    <a:pt x="720" y="28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890" name="Freeform 11"/>
            <p:cNvSpPr>
              <a:spLocks/>
            </p:cNvSpPr>
            <p:nvPr/>
          </p:nvSpPr>
          <p:spPr bwMode="auto">
            <a:xfrm>
              <a:off x="709" y="2365"/>
              <a:ext cx="309" cy="399"/>
            </a:xfrm>
            <a:custGeom>
              <a:avLst/>
              <a:gdLst>
                <a:gd name="T0" fmla="*/ 0 w 480"/>
                <a:gd name="T1" fmla="*/ 669 h 336"/>
                <a:gd name="T2" fmla="*/ 50 w 480"/>
                <a:gd name="T3" fmla="*/ 476 h 336"/>
                <a:gd name="T4" fmla="*/ 82 w 480"/>
                <a:gd name="T5" fmla="*/ 0 h 336"/>
                <a:gd name="T6" fmla="*/ 0 60000 65536"/>
                <a:gd name="T7" fmla="*/ 0 60000 65536"/>
                <a:gd name="T8" fmla="*/ 0 60000 65536"/>
                <a:gd name="T9" fmla="*/ 0 w 480"/>
                <a:gd name="T10" fmla="*/ 0 h 336"/>
                <a:gd name="T11" fmla="*/ 480 w 48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336">
                  <a:moveTo>
                    <a:pt x="0" y="336"/>
                  </a:moveTo>
                  <a:cubicBezTo>
                    <a:pt x="104" y="316"/>
                    <a:pt x="208" y="296"/>
                    <a:pt x="288" y="240"/>
                  </a:cubicBezTo>
                  <a:cubicBezTo>
                    <a:pt x="368" y="184"/>
                    <a:pt x="424" y="92"/>
                    <a:pt x="4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pic>
          <p:nvPicPr>
            <p:cNvPr id="12289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2640"/>
              <a:ext cx="30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2892" name="Freeform 13"/>
            <p:cNvSpPr>
              <a:spLocks/>
            </p:cNvSpPr>
            <p:nvPr/>
          </p:nvSpPr>
          <p:spPr bwMode="auto">
            <a:xfrm>
              <a:off x="836" y="2118"/>
              <a:ext cx="384" cy="192"/>
            </a:xfrm>
            <a:custGeom>
              <a:avLst/>
              <a:gdLst>
                <a:gd name="T0" fmla="*/ 0 w 1392"/>
                <a:gd name="T1" fmla="*/ 192 h 192"/>
                <a:gd name="T2" fmla="*/ 0 w 1392"/>
                <a:gd name="T3" fmla="*/ 0 h 192"/>
                <a:gd name="T4" fmla="*/ 1 w 1392"/>
                <a:gd name="T5" fmla="*/ 0 h 192"/>
                <a:gd name="T6" fmla="*/ 1 w 1392"/>
                <a:gd name="T7" fmla="*/ 192 h 192"/>
                <a:gd name="T8" fmla="*/ 1 w 1392"/>
                <a:gd name="T9" fmla="*/ 192 h 192"/>
                <a:gd name="T10" fmla="*/ 1 w 1392"/>
                <a:gd name="T11" fmla="*/ 0 h 192"/>
                <a:gd name="T12" fmla="*/ 2 w 1392"/>
                <a:gd name="T13" fmla="*/ 0 h 192"/>
                <a:gd name="T14" fmla="*/ 2 w 1392"/>
                <a:gd name="T15" fmla="*/ 192 h 192"/>
                <a:gd name="T16" fmla="*/ 2 w 1392"/>
                <a:gd name="T17" fmla="*/ 192 h 192"/>
                <a:gd name="T18" fmla="*/ 2 w 1392"/>
                <a:gd name="T19" fmla="*/ 0 h 192"/>
                <a:gd name="T20" fmla="*/ 3 w 1392"/>
                <a:gd name="T21" fmla="*/ 0 h 192"/>
                <a:gd name="T22" fmla="*/ 3 w 1392"/>
                <a:gd name="T23" fmla="*/ 192 h 192"/>
                <a:gd name="T24" fmla="*/ 5 w 1392"/>
                <a:gd name="T25" fmla="*/ 192 h 192"/>
                <a:gd name="T26" fmla="*/ 5 w 1392"/>
                <a:gd name="T27" fmla="*/ 0 h 192"/>
                <a:gd name="T28" fmla="*/ 6 w 1392"/>
                <a:gd name="T29" fmla="*/ 0 h 192"/>
                <a:gd name="T30" fmla="*/ 6 w 1392"/>
                <a:gd name="T31" fmla="*/ 192 h 192"/>
                <a:gd name="T32" fmla="*/ 7 w 1392"/>
                <a:gd name="T33" fmla="*/ 192 h 192"/>
                <a:gd name="T34" fmla="*/ 7 w 1392"/>
                <a:gd name="T35" fmla="*/ 0 h 192"/>
                <a:gd name="T36" fmla="*/ 7 w 1392"/>
                <a:gd name="T37" fmla="*/ 0 h 192"/>
                <a:gd name="T38" fmla="*/ 7 w 1392"/>
                <a:gd name="T39" fmla="*/ 192 h 192"/>
                <a:gd name="T40" fmla="*/ 8 w 1392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2"/>
                <a:gd name="T64" fmla="*/ 0 h 192"/>
                <a:gd name="T65" fmla="*/ 1392 w 1392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2" h="192">
                  <a:moveTo>
                    <a:pt x="0" y="192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92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32" y="192"/>
                  </a:lnTo>
                  <a:lnTo>
                    <a:pt x="432" y="0"/>
                  </a:lnTo>
                  <a:lnTo>
                    <a:pt x="528" y="0"/>
                  </a:lnTo>
                  <a:lnTo>
                    <a:pt x="528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1008" y="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248" y="192"/>
                  </a:lnTo>
                  <a:lnTo>
                    <a:pt x="1392" y="192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893" name="Rectangle 14"/>
            <p:cNvSpPr>
              <a:spLocks noChangeArrowheads="1"/>
            </p:cNvSpPr>
            <p:nvPr/>
          </p:nvSpPr>
          <p:spPr bwMode="auto">
            <a:xfrm>
              <a:off x="2277" y="2115"/>
              <a:ext cx="858" cy="23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Canal - H(f)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pic>
          <p:nvPicPr>
            <p:cNvPr id="122894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" y="1642"/>
              <a:ext cx="30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22895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2632"/>
              <a:ext cx="30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2896" name="Freeform 17"/>
            <p:cNvSpPr>
              <a:spLocks/>
            </p:cNvSpPr>
            <p:nvPr/>
          </p:nvSpPr>
          <p:spPr bwMode="auto">
            <a:xfrm>
              <a:off x="3780" y="2259"/>
              <a:ext cx="336" cy="288"/>
            </a:xfrm>
            <a:custGeom>
              <a:avLst/>
              <a:gdLst>
                <a:gd name="T0" fmla="*/ 0 w 720"/>
                <a:gd name="T1" fmla="*/ 0 h 288"/>
                <a:gd name="T2" fmla="*/ 11 w 720"/>
                <a:gd name="T3" fmla="*/ 192 h 288"/>
                <a:gd name="T4" fmla="*/ 34 w 720"/>
                <a:gd name="T5" fmla="*/ 288 h 288"/>
                <a:gd name="T6" fmla="*/ 0 60000 65536"/>
                <a:gd name="T7" fmla="*/ 0 60000 65536"/>
                <a:gd name="T8" fmla="*/ 0 60000 65536"/>
                <a:gd name="T9" fmla="*/ 0 w 720"/>
                <a:gd name="T10" fmla="*/ 0 h 288"/>
                <a:gd name="T11" fmla="*/ 720 w 72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88">
                  <a:moveTo>
                    <a:pt x="0" y="0"/>
                  </a:moveTo>
                  <a:cubicBezTo>
                    <a:pt x="60" y="72"/>
                    <a:pt x="120" y="144"/>
                    <a:pt x="240" y="192"/>
                  </a:cubicBezTo>
                  <a:cubicBezTo>
                    <a:pt x="360" y="240"/>
                    <a:pt x="540" y="264"/>
                    <a:pt x="720" y="288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897" name="Line 18"/>
            <p:cNvSpPr>
              <a:spLocks noChangeShapeType="1"/>
            </p:cNvSpPr>
            <p:nvPr/>
          </p:nvSpPr>
          <p:spPr bwMode="auto">
            <a:xfrm>
              <a:off x="1942" y="223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898" name="Line 19"/>
            <p:cNvSpPr>
              <a:spLocks noChangeShapeType="1"/>
            </p:cNvSpPr>
            <p:nvPr/>
          </p:nvSpPr>
          <p:spPr bwMode="auto">
            <a:xfrm>
              <a:off x="3143" y="222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2899" name="Group 20"/>
            <p:cNvGrpSpPr>
              <a:grpSpLocks/>
            </p:cNvGrpSpPr>
            <p:nvPr/>
          </p:nvGrpSpPr>
          <p:grpSpPr bwMode="auto">
            <a:xfrm>
              <a:off x="401" y="1127"/>
              <a:ext cx="689" cy="341"/>
              <a:chOff x="2125" y="665"/>
              <a:chExt cx="689" cy="341"/>
            </a:xfrm>
          </p:grpSpPr>
          <p:sp>
            <p:nvSpPr>
              <p:cNvPr id="122921" name="Freeform 21"/>
              <p:cNvSpPr>
                <a:spLocks noChangeAspect="1"/>
              </p:cNvSpPr>
              <p:nvPr/>
            </p:nvSpPr>
            <p:spPr bwMode="auto">
              <a:xfrm>
                <a:off x="2191" y="665"/>
                <a:ext cx="513" cy="341"/>
              </a:xfrm>
              <a:custGeom>
                <a:avLst/>
                <a:gdLst>
                  <a:gd name="T0" fmla="*/ 0 w 931"/>
                  <a:gd name="T1" fmla="*/ 16 h 808"/>
                  <a:gd name="T2" fmla="*/ 22 w 931"/>
                  <a:gd name="T3" fmla="*/ 1 h 808"/>
                  <a:gd name="T4" fmla="*/ 42 w 931"/>
                  <a:gd name="T5" fmla="*/ 24 h 808"/>
                  <a:gd name="T6" fmla="*/ 58 w 931"/>
                  <a:gd name="T7" fmla="*/ 7 h 808"/>
                  <a:gd name="T8" fmla="*/ 73 w 931"/>
                  <a:gd name="T9" fmla="*/ 13 h 808"/>
                  <a:gd name="T10" fmla="*/ 86 w 931"/>
                  <a:gd name="T11" fmla="*/ 13 h 8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1"/>
                  <a:gd name="T19" fmla="*/ 0 h 808"/>
                  <a:gd name="T20" fmla="*/ 931 w 931"/>
                  <a:gd name="T21" fmla="*/ 808 h 8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1" h="808">
                    <a:moveTo>
                      <a:pt x="0" y="519"/>
                    </a:moveTo>
                    <a:cubicBezTo>
                      <a:pt x="81" y="259"/>
                      <a:pt x="162" y="0"/>
                      <a:pt x="238" y="43"/>
                    </a:cubicBezTo>
                    <a:cubicBezTo>
                      <a:pt x="314" y="86"/>
                      <a:pt x="390" y="746"/>
                      <a:pt x="455" y="777"/>
                    </a:cubicBezTo>
                    <a:cubicBezTo>
                      <a:pt x="520" y="808"/>
                      <a:pt x="574" y="291"/>
                      <a:pt x="631" y="229"/>
                    </a:cubicBezTo>
                    <a:cubicBezTo>
                      <a:pt x="688" y="167"/>
                      <a:pt x="747" y="377"/>
                      <a:pt x="797" y="405"/>
                    </a:cubicBezTo>
                    <a:cubicBezTo>
                      <a:pt x="847" y="433"/>
                      <a:pt x="889" y="414"/>
                      <a:pt x="931" y="395"/>
                    </a:cubicBezTo>
                  </a:path>
                </a:pathLst>
              </a:custGeom>
              <a:noFill/>
              <a:ln w="38100" cap="flat" cmpd="sng">
                <a:solidFill>
                  <a:srgbClr val="0000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22" name="Line 22"/>
              <p:cNvSpPr>
                <a:spLocks noChangeShapeType="1"/>
              </p:cNvSpPr>
              <p:nvPr/>
            </p:nvSpPr>
            <p:spPr bwMode="auto">
              <a:xfrm>
                <a:off x="2125" y="863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23" name="Line 23"/>
              <p:cNvSpPr>
                <a:spLocks noChangeShapeType="1"/>
              </p:cNvSpPr>
              <p:nvPr/>
            </p:nvSpPr>
            <p:spPr bwMode="auto">
              <a:xfrm flipV="1">
                <a:off x="2271" y="718"/>
                <a:ext cx="0" cy="15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24" name="Line 24"/>
              <p:cNvSpPr>
                <a:spLocks noChangeShapeType="1"/>
              </p:cNvSpPr>
              <p:nvPr/>
            </p:nvSpPr>
            <p:spPr bwMode="auto">
              <a:xfrm flipV="1">
                <a:off x="2346" y="761"/>
                <a:ext cx="0" cy="1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25" name="Line 25"/>
              <p:cNvSpPr>
                <a:spLocks noChangeShapeType="1"/>
              </p:cNvSpPr>
              <p:nvPr/>
            </p:nvSpPr>
            <p:spPr bwMode="auto">
              <a:xfrm>
                <a:off x="2443" y="857"/>
                <a:ext cx="0" cy="11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26" name="Line 26"/>
              <p:cNvSpPr>
                <a:spLocks noChangeShapeType="1"/>
              </p:cNvSpPr>
              <p:nvPr/>
            </p:nvSpPr>
            <p:spPr bwMode="auto">
              <a:xfrm flipV="1">
                <a:off x="2571" y="771"/>
                <a:ext cx="0" cy="10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2900" name="Freeform 27"/>
            <p:cNvSpPr>
              <a:spLocks/>
            </p:cNvSpPr>
            <p:nvPr/>
          </p:nvSpPr>
          <p:spPr bwMode="auto">
            <a:xfrm>
              <a:off x="472" y="1394"/>
              <a:ext cx="140" cy="214"/>
            </a:xfrm>
            <a:custGeom>
              <a:avLst/>
              <a:gdLst>
                <a:gd name="T0" fmla="*/ 0 w 150"/>
                <a:gd name="T1" fmla="*/ 781 h 139"/>
                <a:gd name="T2" fmla="*/ 114 w 150"/>
                <a:gd name="T3" fmla="*/ 0 h 139"/>
                <a:gd name="T4" fmla="*/ 0 60000 65536"/>
                <a:gd name="T5" fmla="*/ 0 60000 65536"/>
                <a:gd name="T6" fmla="*/ 0 w 150"/>
                <a:gd name="T7" fmla="*/ 0 h 139"/>
                <a:gd name="T8" fmla="*/ 150 w 150"/>
                <a:gd name="T9" fmla="*/ 139 h 1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" h="139">
                  <a:moveTo>
                    <a:pt x="0" y="139"/>
                  </a:moveTo>
                  <a:cubicBezTo>
                    <a:pt x="62" y="81"/>
                    <a:pt x="125" y="23"/>
                    <a:pt x="150" y="0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01" name="Freeform 28"/>
            <p:cNvSpPr>
              <a:spLocks/>
            </p:cNvSpPr>
            <p:nvPr/>
          </p:nvSpPr>
          <p:spPr bwMode="auto">
            <a:xfrm>
              <a:off x="825" y="1372"/>
              <a:ext cx="687" cy="718"/>
            </a:xfrm>
            <a:custGeom>
              <a:avLst/>
              <a:gdLst>
                <a:gd name="T0" fmla="*/ 0 w 204"/>
                <a:gd name="T1" fmla="*/ 0 h 525"/>
                <a:gd name="T2" fmla="*/ 20698 w 204"/>
                <a:gd name="T3" fmla="*/ 1087 h 525"/>
                <a:gd name="T4" fmla="*/ 26244 w 204"/>
                <a:gd name="T5" fmla="*/ 1837 h 525"/>
                <a:gd name="T6" fmla="*/ 0 60000 65536"/>
                <a:gd name="T7" fmla="*/ 0 60000 65536"/>
                <a:gd name="T8" fmla="*/ 0 60000 65536"/>
                <a:gd name="T9" fmla="*/ 0 w 204"/>
                <a:gd name="T10" fmla="*/ 0 h 525"/>
                <a:gd name="T11" fmla="*/ 204 w 204"/>
                <a:gd name="T12" fmla="*/ 525 h 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525">
                  <a:moveTo>
                    <a:pt x="0" y="0"/>
                  </a:moveTo>
                  <a:cubicBezTo>
                    <a:pt x="63" y="111"/>
                    <a:pt x="127" y="223"/>
                    <a:pt x="161" y="311"/>
                  </a:cubicBezTo>
                  <a:cubicBezTo>
                    <a:pt x="195" y="399"/>
                    <a:pt x="199" y="462"/>
                    <a:pt x="204" y="525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02" name="Text Box 29"/>
            <p:cNvSpPr txBox="1">
              <a:spLocks noChangeArrowheads="1"/>
            </p:cNvSpPr>
            <p:nvPr/>
          </p:nvSpPr>
          <p:spPr bwMode="auto">
            <a:xfrm rot="-5400000">
              <a:off x="147" y="2169"/>
              <a:ext cx="6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400" b="1">
                  <a:latin typeface="Times New Roman" panose="02020603050405020304" pitchFamily="18" charset="0"/>
                </a:rPr>
                <a:t>N CANAIS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2903" name="Line 30"/>
            <p:cNvSpPr>
              <a:spLocks noChangeShapeType="1"/>
            </p:cNvSpPr>
            <p:nvPr/>
          </p:nvSpPr>
          <p:spPr bwMode="auto">
            <a:xfrm>
              <a:off x="2694" y="1866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04" name="Line 31"/>
            <p:cNvSpPr>
              <a:spLocks noChangeShapeType="1"/>
            </p:cNvSpPr>
            <p:nvPr/>
          </p:nvSpPr>
          <p:spPr bwMode="auto">
            <a:xfrm flipV="1">
              <a:off x="2685" y="2390"/>
              <a:ext cx="9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05" name="Freeform 32"/>
            <p:cNvSpPr>
              <a:spLocks/>
            </p:cNvSpPr>
            <p:nvPr/>
          </p:nvSpPr>
          <p:spPr bwMode="auto">
            <a:xfrm>
              <a:off x="4278" y="1592"/>
              <a:ext cx="384" cy="192"/>
            </a:xfrm>
            <a:custGeom>
              <a:avLst/>
              <a:gdLst>
                <a:gd name="T0" fmla="*/ 0 w 1392"/>
                <a:gd name="T1" fmla="*/ 192 h 192"/>
                <a:gd name="T2" fmla="*/ 0 w 1392"/>
                <a:gd name="T3" fmla="*/ 0 h 192"/>
                <a:gd name="T4" fmla="*/ 1 w 1392"/>
                <a:gd name="T5" fmla="*/ 0 h 192"/>
                <a:gd name="T6" fmla="*/ 1 w 1392"/>
                <a:gd name="T7" fmla="*/ 192 h 192"/>
                <a:gd name="T8" fmla="*/ 1 w 1392"/>
                <a:gd name="T9" fmla="*/ 192 h 192"/>
                <a:gd name="T10" fmla="*/ 1 w 1392"/>
                <a:gd name="T11" fmla="*/ 0 h 192"/>
                <a:gd name="T12" fmla="*/ 2 w 1392"/>
                <a:gd name="T13" fmla="*/ 0 h 192"/>
                <a:gd name="T14" fmla="*/ 2 w 1392"/>
                <a:gd name="T15" fmla="*/ 192 h 192"/>
                <a:gd name="T16" fmla="*/ 2 w 1392"/>
                <a:gd name="T17" fmla="*/ 192 h 192"/>
                <a:gd name="T18" fmla="*/ 2 w 1392"/>
                <a:gd name="T19" fmla="*/ 0 h 192"/>
                <a:gd name="T20" fmla="*/ 3 w 1392"/>
                <a:gd name="T21" fmla="*/ 0 h 192"/>
                <a:gd name="T22" fmla="*/ 3 w 1392"/>
                <a:gd name="T23" fmla="*/ 192 h 192"/>
                <a:gd name="T24" fmla="*/ 5 w 1392"/>
                <a:gd name="T25" fmla="*/ 192 h 192"/>
                <a:gd name="T26" fmla="*/ 5 w 1392"/>
                <a:gd name="T27" fmla="*/ 0 h 192"/>
                <a:gd name="T28" fmla="*/ 6 w 1392"/>
                <a:gd name="T29" fmla="*/ 0 h 192"/>
                <a:gd name="T30" fmla="*/ 6 w 1392"/>
                <a:gd name="T31" fmla="*/ 192 h 192"/>
                <a:gd name="T32" fmla="*/ 7 w 1392"/>
                <a:gd name="T33" fmla="*/ 192 h 192"/>
                <a:gd name="T34" fmla="*/ 7 w 1392"/>
                <a:gd name="T35" fmla="*/ 0 h 192"/>
                <a:gd name="T36" fmla="*/ 7 w 1392"/>
                <a:gd name="T37" fmla="*/ 0 h 192"/>
                <a:gd name="T38" fmla="*/ 7 w 1392"/>
                <a:gd name="T39" fmla="*/ 192 h 192"/>
                <a:gd name="T40" fmla="*/ 8 w 1392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2"/>
                <a:gd name="T64" fmla="*/ 0 h 192"/>
                <a:gd name="T65" fmla="*/ 1392 w 1392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2" h="192">
                  <a:moveTo>
                    <a:pt x="0" y="192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92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32" y="192"/>
                  </a:lnTo>
                  <a:lnTo>
                    <a:pt x="432" y="0"/>
                  </a:lnTo>
                  <a:lnTo>
                    <a:pt x="528" y="0"/>
                  </a:lnTo>
                  <a:lnTo>
                    <a:pt x="528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1008" y="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248" y="192"/>
                  </a:lnTo>
                  <a:lnTo>
                    <a:pt x="1392" y="192"/>
                  </a:ln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06" name="Freeform 33"/>
            <p:cNvSpPr>
              <a:spLocks/>
            </p:cNvSpPr>
            <p:nvPr/>
          </p:nvSpPr>
          <p:spPr bwMode="auto">
            <a:xfrm>
              <a:off x="4306" y="2429"/>
              <a:ext cx="384" cy="192"/>
            </a:xfrm>
            <a:custGeom>
              <a:avLst/>
              <a:gdLst>
                <a:gd name="T0" fmla="*/ 0 w 1392"/>
                <a:gd name="T1" fmla="*/ 192 h 192"/>
                <a:gd name="T2" fmla="*/ 0 w 1392"/>
                <a:gd name="T3" fmla="*/ 0 h 192"/>
                <a:gd name="T4" fmla="*/ 1 w 1392"/>
                <a:gd name="T5" fmla="*/ 0 h 192"/>
                <a:gd name="T6" fmla="*/ 1 w 1392"/>
                <a:gd name="T7" fmla="*/ 192 h 192"/>
                <a:gd name="T8" fmla="*/ 1 w 1392"/>
                <a:gd name="T9" fmla="*/ 192 h 192"/>
                <a:gd name="T10" fmla="*/ 1 w 1392"/>
                <a:gd name="T11" fmla="*/ 0 h 192"/>
                <a:gd name="T12" fmla="*/ 2 w 1392"/>
                <a:gd name="T13" fmla="*/ 0 h 192"/>
                <a:gd name="T14" fmla="*/ 2 w 1392"/>
                <a:gd name="T15" fmla="*/ 192 h 192"/>
                <a:gd name="T16" fmla="*/ 2 w 1392"/>
                <a:gd name="T17" fmla="*/ 192 h 192"/>
                <a:gd name="T18" fmla="*/ 2 w 1392"/>
                <a:gd name="T19" fmla="*/ 0 h 192"/>
                <a:gd name="T20" fmla="*/ 3 w 1392"/>
                <a:gd name="T21" fmla="*/ 0 h 192"/>
                <a:gd name="T22" fmla="*/ 3 w 1392"/>
                <a:gd name="T23" fmla="*/ 192 h 192"/>
                <a:gd name="T24" fmla="*/ 5 w 1392"/>
                <a:gd name="T25" fmla="*/ 192 h 192"/>
                <a:gd name="T26" fmla="*/ 5 w 1392"/>
                <a:gd name="T27" fmla="*/ 0 h 192"/>
                <a:gd name="T28" fmla="*/ 6 w 1392"/>
                <a:gd name="T29" fmla="*/ 0 h 192"/>
                <a:gd name="T30" fmla="*/ 6 w 1392"/>
                <a:gd name="T31" fmla="*/ 192 h 192"/>
                <a:gd name="T32" fmla="*/ 7 w 1392"/>
                <a:gd name="T33" fmla="*/ 192 h 192"/>
                <a:gd name="T34" fmla="*/ 7 w 1392"/>
                <a:gd name="T35" fmla="*/ 0 h 192"/>
                <a:gd name="T36" fmla="*/ 7 w 1392"/>
                <a:gd name="T37" fmla="*/ 0 h 192"/>
                <a:gd name="T38" fmla="*/ 7 w 1392"/>
                <a:gd name="T39" fmla="*/ 192 h 192"/>
                <a:gd name="T40" fmla="*/ 8 w 1392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2"/>
                <a:gd name="T64" fmla="*/ 0 h 192"/>
                <a:gd name="T65" fmla="*/ 1392 w 1392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2" h="192">
                  <a:moveTo>
                    <a:pt x="0" y="192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92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32" y="192"/>
                  </a:lnTo>
                  <a:lnTo>
                    <a:pt x="432" y="0"/>
                  </a:lnTo>
                  <a:lnTo>
                    <a:pt x="528" y="0"/>
                  </a:lnTo>
                  <a:lnTo>
                    <a:pt x="528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1008" y="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248" y="192"/>
                  </a:lnTo>
                  <a:lnTo>
                    <a:pt x="1392" y="192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07" name="Text Box 34"/>
            <p:cNvSpPr txBox="1">
              <a:spLocks noChangeArrowheads="1"/>
            </p:cNvSpPr>
            <p:nvPr/>
          </p:nvSpPr>
          <p:spPr bwMode="auto">
            <a:xfrm>
              <a:off x="2451" y="1623"/>
              <a:ext cx="4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Ruído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2908" name="Text Box 35"/>
            <p:cNvSpPr txBox="1">
              <a:spLocks noChangeArrowheads="1"/>
            </p:cNvSpPr>
            <p:nvPr/>
          </p:nvSpPr>
          <p:spPr bwMode="auto">
            <a:xfrm>
              <a:off x="2521" y="2570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IES</a:t>
              </a:r>
            </a:p>
          </p:txBody>
        </p:sp>
        <p:grpSp>
          <p:nvGrpSpPr>
            <p:cNvPr id="122909" name="Group 36"/>
            <p:cNvGrpSpPr>
              <a:grpSpLocks/>
            </p:cNvGrpSpPr>
            <p:nvPr/>
          </p:nvGrpSpPr>
          <p:grpSpPr bwMode="auto">
            <a:xfrm>
              <a:off x="4803" y="1125"/>
              <a:ext cx="689" cy="341"/>
              <a:chOff x="3410" y="1072"/>
              <a:chExt cx="689" cy="341"/>
            </a:xfrm>
          </p:grpSpPr>
          <p:sp>
            <p:nvSpPr>
              <p:cNvPr id="122919" name="Freeform 37"/>
              <p:cNvSpPr>
                <a:spLocks noChangeAspect="1"/>
              </p:cNvSpPr>
              <p:nvPr/>
            </p:nvSpPr>
            <p:spPr bwMode="auto">
              <a:xfrm>
                <a:off x="3476" y="1072"/>
                <a:ext cx="513" cy="341"/>
              </a:xfrm>
              <a:custGeom>
                <a:avLst/>
                <a:gdLst>
                  <a:gd name="T0" fmla="*/ 0 w 931"/>
                  <a:gd name="T1" fmla="*/ 16 h 808"/>
                  <a:gd name="T2" fmla="*/ 22 w 931"/>
                  <a:gd name="T3" fmla="*/ 1 h 808"/>
                  <a:gd name="T4" fmla="*/ 42 w 931"/>
                  <a:gd name="T5" fmla="*/ 24 h 808"/>
                  <a:gd name="T6" fmla="*/ 58 w 931"/>
                  <a:gd name="T7" fmla="*/ 7 h 808"/>
                  <a:gd name="T8" fmla="*/ 73 w 931"/>
                  <a:gd name="T9" fmla="*/ 13 h 808"/>
                  <a:gd name="T10" fmla="*/ 86 w 931"/>
                  <a:gd name="T11" fmla="*/ 13 h 8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1"/>
                  <a:gd name="T19" fmla="*/ 0 h 808"/>
                  <a:gd name="T20" fmla="*/ 931 w 931"/>
                  <a:gd name="T21" fmla="*/ 808 h 8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1" h="808">
                    <a:moveTo>
                      <a:pt x="0" y="519"/>
                    </a:moveTo>
                    <a:cubicBezTo>
                      <a:pt x="81" y="259"/>
                      <a:pt x="162" y="0"/>
                      <a:pt x="238" y="43"/>
                    </a:cubicBezTo>
                    <a:cubicBezTo>
                      <a:pt x="314" y="86"/>
                      <a:pt x="390" y="746"/>
                      <a:pt x="455" y="777"/>
                    </a:cubicBezTo>
                    <a:cubicBezTo>
                      <a:pt x="520" y="808"/>
                      <a:pt x="574" y="291"/>
                      <a:pt x="631" y="229"/>
                    </a:cubicBezTo>
                    <a:cubicBezTo>
                      <a:pt x="688" y="167"/>
                      <a:pt x="747" y="377"/>
                      <a:pt x="797" y="405"/>
                    </a:cubicBezTo>
                    <a:cubicBezTo>
                      <a:pt x="847" y="433"/>
                      <a:pt x="889" y="414"/>
                      <a:pt x="931" y="395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20" name="Line 38"/>
              <p:cNvSpPr>
                <a:spLocks noChangeShapeType="1"/>
              </p:cNvSpPr>
              <p:nvPr/>
            </p:nvSpPr>
            <p:spPr bwMode="auto">
              <a:xfrm>
                <a:off x="3410" y="1270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2910" name="Freeform 39"/>
            <p:cNvSpPr>
              <a:spLocks/>
            </p:cNvSpPr>
            <p:nvPr/>
          </p:nvSpPr>
          <p:spPr bwMode="auto">
            <a:xfrm>
              <a:off x="5239" y="1415"/>
              <a:ext cx="75" cy="171"/>
            </a:xfrm>
            <a:custGeom>
              <a:avLst/>
              <a:gdLst>
                <a:gd name="T0" fmla="*/ 0 w 75"/>
                <a:gd name="T1" fmla="*/ 0 h 171"/>
                <a:gd name="T2" fmla="*/ 75 w 75"/>
                <a:gd name="T3" fmla="*/ 171 h 171"/>
                <a:gd name="T4" fmla="*/ 0 60000 65536"/>
                <a:gd name="T5" fmla="*/ 0 60000 65536"/>
                <a:gd name="T6" fmla="*/ 0 w 75"/>
                <a:gd name="T7" fmla="*/ 0 h 171"/>
                <a:gd name="T8" fmla="*/ 75 w 75"/>
                <a:gd name="T9" fmla="*/ 171 h 1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" h="171">
                  <a:moveTo>
                    <a:pt x="0" y="0"/>
                  </a:moveTo>
                  <a:cubicBezTo>
                    <a:pt x="31" y="71"/>
                    <a:pt x="63" y="143"/>
                    <a:pt x="75" y="171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11" name="Freeform 40"/>
            <p:cNvSpPr>
              <a:spLocks/>
            </p:cNvSpPr>
            <p:nvPr/>
          </p:nvSpPr>
          <p:spPr bwMode="auto">
            <a:xfrm>
              <a:off x="4425" y="1297"/>
              <a:ext cx="321" cy="182"/>
            </a:xfrm>
            <a:custGeom>
              <a:avLst/>
              <a:gdLst>
                <a:gd name="T0" fmla="*/ 0 w 321"/>
                <a:gd name="T1" fmla="*/ 182 h 182"/>
                <a:gd name="T2" fmla="*/ 321 w 321"/>
                <a:gd name="T3" fmla="*/ 0 h 182"/>
                <a:gd name="T4" fmla="*/ 0 60000 65536"/>
                <a:gd name="T5" fmla="*/ 0 60000 65536"/>
                <a:gd name="T6" fmla="*/ 0 w 321"/>
                <a:gd name="T7" fmla="*/ 0 h 182"/>
                <a:gd name="T8" fmla="*/ 321 w 321"/>
                <a:gd name="T9" fmla="*/ 182 h 1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1" h="182">
                  <a:moveTo>
                    <a:pt x="0" y="182"/>
                  </a:moveTo>
                  <a:cubicBezTo>
                    <a:pt x="132" y="107"/>
                    <a:pt x="264" y="32"/>
                    <a:pt x="321" y="0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12" name="Freeform 41"/>
            <p:cNvSpPr>
              <a:spLocks/>
            </p:cNvSpPr>
            <p:nvPr/>
          </p:nvSpPr>
          <p:spPr bwMode="auto">
            <a:xfrm>
              <a:off x="4757" y="2508"/>
              <a:ext cx="364" cy="96"/>
            </a:xfrm>
            <a:custGeom>
              <a:avLst/>
              <a:gdLst>
                <a:gd name="T0" fmla="*/ 0 w 364"/>
                <a:gd name="T1" fmla="*/ 0 h 96"/>
                <a:gd name="T2" fmla="*/ 247 w 364"/>
                <a:gd name="T3" fmla="*/ 21 h 96"/>
                <a:gd name="T4" fmla="*/ 364 w 364"/>
                <a:gd name="T5" fmla="*/ 96 h 96"/>
                <a:gd name="T6" fmla="*/ 0 60000 65536"/>
                <a:gd name="T7" fmla="*/ 0 60000 65536"/>
                <a:gd name="T8" fmla="*/ 0 60000 65536"/>
                <a:gd name="T9" fmla="*/ 0 w 364"/>
                <a:gd name="T10" fmla="*/ 0 h 96"/>
                <a:gd name="T11" fmla="*/ 364 w 36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" h="96">
                  <a:moveTo>
                    <a:pt x="0" y="0"/>
                  </a:moveTo>
                  <a:cubicBezTo>
                    <a:pt x="93" y="2"/>
                    <a:pt x="186" y="5"/>
                    <a:pt x="247" y="21"/>
                  </a:cubicBezTo>
                  <a:cubicBezTo>
                    <a:pt x="308" y="37"/>
                    <a:pt x="336" y="66"/>
                    <a:pt x="364" y="9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13" name="Freeform 42"/>
            <p:cNvSpPr>
              <a:spLocks/>
            </p:cNvSpPr>
            <p:nvPr/>
          </p:nvSpPr>
          <p:spPr bwMode="auto">
            <a:xfrm>
              <a:off x="1875" y="2304"/>
              <a:ext cx="1768" cy="618"/>
            </a:xfrm>
            <a:custGeom>
              <a:avLst/>
              <a:gdLst>
                <a:gd name="T0" fmla="*/ 0 w 1768"/>
                <a:gd name="T1" fmla="*/ 43 h 618"/>
                <a:gd name="T2" fmla="*/ 118 w 1768"/>
                <a:gd name="T3" fmla="*/ 408 h 618"/>
                <a:gd name="T4" fmla="*/ 643 w 1768"/>
                <a:gd name="T5" fmla="*/ 558 h 618"/>
                <a:gd name="T6" fmla="*/ 1372 w 1768"/>
                <a:gd name="T7" fmla="*/ 525 h 618"/>
                <a:gd name="T8" fmla="*/ 1768 w 1768"/>
                <a:gd name="T9" fmla="*/ 0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8"/>
                <a:gd name="T16" fmla="*/ 0 h 618"/>
                <a:gd name="T17" fmla="*/ 1768 w 1768"/>
                <a:gd name="T18" fmla="*/ 618 h 6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8" h="618">
                  <a:moveTo>
                    <a:pt x="0" y="43"/>
                  </a:moveTo>
                  <a:cubicBezTo>
                    <a:pt x="5" y="182"/>
                    <a:pt x="11" y="322"/>
                    <a:pt x="118" y="408"/>
                  </a:cubicBezTo>
                  <a:cubicBezTo>
                    <a:pt x="225" y="494"/>
                    <a:pt x="434" y="539"/>
                    <a:pt x="643" y="558"/>
                  </a:cubicBezTo>
                  <a:cubicBezTo>
                    <a:pt x="852" y="577"/>
                    <a:pt x="1185" y="618"/>
                    <a:pt x="1372" y="525"/>
                  </a:cubicBezTo>
                  <a:cubicBezTo>
                    <a:pt x="1559" y="432"/>
                    <a:pt x="1663" y="216"/>
                    <a:pt x="1768" y="0"/>
                  </a:cubicBezTo>
                </a:path>
              </a:pathLst>
            </a:custGeom>
            <a:noFill/>
            <a:ln w="38100" cap="flat" cmpd="sng">
              <a:solidFill>
                <a:srgbClr val="0066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14" name="Text Box 43"/>
            <p:cNvSpPr txBox="1">
              <a:spLocks noChangeArrowheads="1"/>
            </p:cNvSpPr>
            <p:nvPr/>
          </p:nvSpPr>
          <p:spPr bwMode="auto">
            <a:xfrm>
              <a:off x="266" y="669"/>
              <a:ext cx="1906" cy="404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/>
                <a:t>Transmissor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/>
                <a:t>FIL. - AMOS. - COD. - MUX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2915" name="Text Box 44"/>
            <p:cNvSpPr txBox="1">
              <a:spLocks noChangeArrowheads="1"/>
            </p:cNvSpPr>
            <p:nvPr/>
          </p:nvSpPr>
          <p:spPr bwMode="auto">
            <a:xfrm>
              <a:off x="3558" y="667"/>
              <a:ext cx="2002" cy="404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/>
                <a:t>Receptor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/>
                <a:t>REG. - EQ.  - DEMUX - DEC.</a:t>
              </a:r>
              <a:endParaRPr lang="pt-BR" altLang="en-US" sz="1800"/>
            </a:p>
          </p:txBody>
        </p:sp>
        <p:sp>
          <p:nvSpPr>
            <p:cNvPr id="122916" name="Text Box 46"/>
            <p:cNvSpPr txBox="1">
              <a:spLocks noChangeArrowheads="1"/>
            </p:cNvSpPr>
            <p:nvPr/>
          </p:nvSpPr>
          <p:spPr bwMode="auto">
            <a:xfrm>
              <a:off x="287" y="3161"/>
              <a:ext cx="1454" cy="52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Amostragem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MDT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Codificação da Fonte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2917" name="Text Box 47"/>
            <p:cNvSpPr txBox="1">
              <a:spLocks noChangeArrowheads="1"/>
            </p:cNvSpPr>
            <p:nvPr/>
          </p:nvSpPr>
          <p:spPr bwMode="auto">
            <a:xfrm>
              <a:off x="2024" y="3005"/>
              <a:ext cx="1707" cy="828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Trans.Dig.em Banda Base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IES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Formato do Pulso,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Diagrama de Olho,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Sistemas Duo-binário,</a:t>
              </a:r>
            </a:p>
          </p:txBody>
        </p:sp>
        <p:sp>
          <p:nvSpPr>
            <p:cNvPr id="122918" name="Text Box 48"/>
            <p:cNvSpPr txBox="1">
              <a:spLocks noChangeArrowheads="1"/>
            </p:cNvSpPr>
            <p:nvPr/>
          </p:nvSpPr>
          <p:spPr bwMode="auto">
            <a:xfrm>
              <a:off x="4211" y="3314"/>
              <a:ext cx="948" cy="212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>
                  <a:latin typeface="Comic Sans MS" panose="030F0702030302020204" pitchFamily="66" charset="0"/>
                </a:rPr>
                <a:t>Equalizadores</a:t>
              </a:r>
              <a:endParaRPr lang="pt-BR" altLang="en-US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23907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EBCC7-7C34-4CF8-9FD3-F15699CFB827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Vantagens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555625" y="900113"/>
            <a:ext cx="3917950" cy="701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>
                <a:latin typeface="Arial" charset="0"/>
              </a:rPr>
              <a:t>Nos sinais analógicos a degra- dação não pode ser extraída</a:t>
            </a:r>
            <a:endParaRPr lang="pt-BR" sz="2400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4781550" y="900113"/>
            <a:ext cx="3871913" cy="701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>
                <a:latin typeface="Arial" charset="0"/>
              </a:rPr>
              <a:t>Os sinais digitais podem ser recuperados com perfeição</a:t>
            </a: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576263" y="2449513"/>
            <a:ext cx="8043862" cy="29765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pt-BR"/>
          </a:p>
        </p:txBody>
      </p:sp>
      <p:grpSp>
        <p:nvGrpSpPr>
          <p:cNvPr id="123912" name="Group 45"/>
          <p:cNvGrpSpPr>
            <a:grpSpLocks/>
          </p:cNvGrpSpPr>
          <p:nvPr/>
        </p:nvGrpSpPr>
        <p:grpSpPr bwMode="auto">
          <a:xfrm>
            <a:off x="628650" y="2498725"/>
            <a:ext cx="7956550" cy="2852738"/>
            <a:chOff x="528" y="1574"/>
            <a:chExt cx="5012" cy="1797"/>
          </a:xfrm>
        </p:grpSpPr>
        <p:grpSp>
          <p:nvGrpSpPr>
            <p:cNvPr id="123913" name="Group 24"/>
            <p:cNvGrpSpPr>
              <a:grpSpLocks noChangeAspect="1"/>
            </p:cNvGrpSpPr>
            <p:nvPr/>
          </p:nvGrpSpPr>
          <p:grpSpPr bwMode="auto">
            <a:xfrm>
              <a:off x="528" y="2965"/>
              <a:ext cx="814" cy="319"/>
              <a:chOff x="569" y="3172"/>
              <a:chExt cx="1167" cy="622"/>
            </a:xfrm>
          </p:grpSpPr>
          <p:grpSp>
            <p:nvGrpSpPr>
              <p:cNvPr id="123933" name="Group 4"/>
              <p:cNvGrpSpPr>
                <a:grpSpLocks noChangeAspect="1"/>
              </p:cNvGrpSpPr>
              <p:nvPr/>
            </p:nvGrpSpPr>
            <p:grpSpPr bwMode="auto">
              <a:xfrm>
                <a:off x="966" y="3172"/>
                <a:ext cx="0" cy="622"/>
                <a:chOff x="966" y="3172"/>
                <a:chExt cx="0" cy="622"/>
              </a:xfrm>
            </p:grpSpPr>
            <p:sp>
              <p:nvSpPr>
                <p:cNvPr id="123940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966" y="317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41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966" y="348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34" name="Group 7"/>
              <p:cNvGrpSpPr>
                <a:grpSpLocks noChangeAspect="1"/>
              </p:cNvGrpSpPr>
              <p:nvPr/>
            </p:nvGrpSpPr>
            <p:grpSpPr bwMode="auto">
              <a:xfrm>
                <a:off x="1344" y="3172"/>
                <a:ext cx="0" cy="622"/>
                <a:chOff x="1344" y="3172"/>
                <a:chExt cx="0" cy="622"/>
              </a:xfrm>
            </p:grpSpPr>
            <p:sp>
              <p:nvSpPr>
                <p:cNvPr id="123938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1344" y="317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39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344" y="348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935" name="Line 10"/>
              <p:cNvSpPr>
                <a:spLocks noChangeAspect="1" noChangeShapeType="1"/>
              </p:cNvSpPr>
              <p:nvPr/>
            </p:nvSpPr>
            <p:spPr bwMode="auto">
              <a:xfrm>
                <a:off x="569" y="3774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6" name="Line 11"/>
              <p:cNvSpPr>
                <a:spLocks noChangeAspect="1" noChangeShapeType="1"/>
              </p:cNvSpPr>
              <p:nvPr/>
            </p:nvSpPr>
            <p:spPr bwMode="auto">
              <a:xfrm>
                <a:off x="966" y="3187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7" name="Line 12"/>
              <p:cNvSpPr>
                <a:spLocks noChangeAspect="1" noChangeShapeType="1"/>
              </p:cNvSpPr>
              <p:nvPr/>
            </p:nvSpPr>
            <p:spPr bwMode="auto">
              <a:xfrm>
                <a:off x="1348" y="3784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1385" y="2511"/>
              <a:ext cx="1389" cy="43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pt-BR" sz="2400">
                  <a:latin typeface="Arial" charset="0"/>
                </a:rPr>
                <a:t>Canal</a:t>
              </a:r>
              <a:endParaRPr lang="pt-BR" sz="3200"/>
            </a:p>
          </p:txBody>
        </p:sp>
        <p:sp>
          <p:nvSpPr>
            <p:cNvPr id="123915" name="AutoShape 18"/>
            <p:cNvSpPr>
              <a:spLocks noChangeArrowheads="1"/>
            </p:cNvSpPr>
            <p:nvPr/>
          </p:nvSpPr>
          <p:spPr bwMode="auto">
            <a:xfrm>
              <a:off x="1855" y="1937"/>
              <a:ext cx="258" cy="540"/>
            </a:xfrm>
            <a:prstGeom prst="downArrow">
              <a:avLst>
                <a:gd name="adj1" fmla="val 50000"/>
                <a:gd name="adj2" fmla="val 104661"/>
              </a:avLst>
            </a:prstGeom>
            <a:solidFill>
              <a:srgbClr val="99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23916" name="Rectangle 19"/>
            <p:cNvSpPr>
              <a:spLocks noChangeArrowheads="1"/>
            </p:cNvSpPr>
            <p:nvPr/>
          </p:nvSpPr>
          <p:spPr bwMode="auto">
            <a:xfrm>
              <a:off x="1541" y="1574"/>
              <a:ext cx="2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/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Degradação: Ruído, interferências, ...</a:t>
              </a:r>
            </a:p>
          </p:txBody>
        </p:sp>
        <p:sp>
          <p:nvSpPr>
            <p:cNvPr id="123917" name="Freeform 23"/>
            <p:cNvSpPr>
              <a:spLocks noChangeAspect="1"/>
            </p:cNvSpPr>
            <p:nvPr/>
          </p:nvSpPr>
          <p:spPr bwMode="auto">
            <a:xfrm>
              <a:off x="653" y="2080"/>
              <a:ext cx="652" cy="341"/>
            </a:xfrm>
            <a:custGeom>
              <a:avLst/>
              <a:gdLst>
                <a:gd name="T0" fmla="*/ 0 w 931"/>
                <a:gd name="T1" fmla="*/ 16 h 808"/>
                <a:gd name="T2" fmla="*/ 57 w 931"/>
                <a:gd name="T3" fmla="*/ 1 h 808"/>
                <a:gd name="T4" fmla="*/ 109 w 931"/>
                <a:gd name="T5" fmla="*/ 24 h 808"/>
                <a:gd name="T6" fmla="*/ 152 w 931"/>
                <a:gd name="T7" fmla="*/ 7 h 808"/>
                <a:gd name="T8" fmla="*/ 192 w 931"/>
                <a:gd name="T9" fmla="*/ 13 h 808"/>
                <a:gd name="T10" fmla="*/ 224 w 931"/>
                <a:gd name="T11" fmla="*/ 13 h 8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1"/>
                <a:gd name="T19" fmla="*/ 0 h 808"/>
                <a:gd name="T20" fmla="*/ 931 w 931"/>
                <a:gd name="T21" fmla="*/ 808 h 8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1" h="808">
                  <a:moveTo>
                    <a:pt x="0" y="519"/>
                  </a:moveTo>
                  <a:cubicBezTo>
                    <a:pt x="81" y="259"/>
                    <a:pt x="162" y="0"/>
                    <a:pt x="238" y="43"/>
                  </a:cubicBezTo>
                  <a:cubicBezTo>
                    <a:pt x="314" y="86"/>
                    <a:pt x="390" y="746"/>
                    <a:pt x="455" y="777"/>
                  </a:cubicBezTo>
                  <a:cubicBezTo>
                    <a:pt x="520" y="808"/>
                    <a:pt x="574" y="291"/>
                    <a:pt x="631" y="229"/>
                  </a:cubicBezTo>
                  <a:cubicBezTo>
                    <a:pt x="688" y="167"/>
                    <a:pt x="747" y="377"/>
                    <a:pt x="797" y="405"/>
                  </a:cubicBezTo>
                  <a:cubicBezTo>
                    <a:pt x="847" y="433"/>
                    <a:pt x="889" y="414"/>
                    <a:pt x="931" y="395"/>
                  </a:cubicBez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18" name="Freeform 28"/>
            <p:cNvSpPr>
              <a:spLocks noChangeAspect="1"/>
            </p:cNvSpPr>
            <p:nvPr/>
          </p:nvSpPr>
          <p:spPr bwMode="auto">
            <a:xfrm>
              <a:off x="4721" y="2120"/>
              <a:ext cx="617" cy="351"/>
            </a:xfrm>
            <a:custGeom>
              <a:avLst/>
              <a:gdLst>
                <a:gd name="T0" fmla="*/ 0 w 882"/>
                <a:gd name="T1" fmla="*/ 74 h 502"/>
                <a:gd name="T2" fmla="*/ 5 w 882"/>
                <a:gd name="T3" fmla="*/ 55 h 502"/>
                <a:gd name="T4" fmla="*/ 12 w 882"/>
                <a:gd name="T5" fmla="*/ 57 h 502"/>
                <a:gd name="T6" fmla="*/ 15 w 882"/>
                <a:gd name="T7" fmla="*/ 37 h 502"/>
                <a:gd name="T8" fmla="*/ 17 w 882"/>
                <a:gd name="T9" fmla="*/ 50 h 502"/>
                <a:gd name="T10" fmla="*/ 22 w 882"/>
                <a:gd name="T11" fmla="*/ 20 h 502"/>
                <a:gd name="T12" fmla="*/ 27 w 882"/>
                <a:gd name="T13" fmla="*/ 12 h 502"/>
                <a:gd name="T14" fmla="*/ 32 w 882"/>
                <a:gd name="T15" fmla="*/ 2 h 502"/>
                <a:gd name="T16" fmla="*/ 37 w 882"/>
                <a:gd name="T17" fmla="*/ 10 h 502"/>
                <a:gd name="T18" fmla="*/ 42 w 882"/>
                <a:gd name="T19" fmla="*/ 5 h 502"/>
                <a:gd name="T20" fmla="*/ 50 w 882"/>
                <a:gd name="T21" fmla="*/ 12 h 502"/>
                <a:gd name="T22" fmla="*/ 52 w 882"/>
                <a:gd name="T23" fmla="*/ 2 h 502"/>
                <a:gd name="T24" fmla="*/ 55 w 882"/>
                <a:gd name="T25" fmla="*/ 10 h 502"/>
                <a:gd name="T26" fmla="*/ 57 w 882"/>
                <a:gd name="T27" fmla="*/ 20 h 502"/>
                <a:gd name="T28" fmla="*/ 62 w 882"/>
                <a:gd name="T29" fmla="*/ 35 h 502"/>
                <a:gd name="T30" fmla="*/ 66 w 882"/>
                <a:gd name="T31" fmla="*/ 27 h 502"/>
                <a:gd name="T32" fmla="*/ 69 w 882"/>
                <a:gd name="T33" fmla="*/ 35 h 502"/>
                <a:gd name="T34" fmla="*/ 79 w 882"/>
                <a:gd name="T35" fmla="*/ 74 h 502"/>
                <a:gd name="T36" fmla="*/ 87 w 882"/>
                <a:gd name="T37" fmla="*/ 66 h 502"/>
                <a:gd name="T38" fmla="*/ 94 w 882"/>
                <a:gd name="T39" fmla="*/ 104 h 502"/>
                <a:gd name="T40" fmla="*/ 97 w 882"/>
                <a:gd name="T41" fmla="*/ 94 h 502"/>
                <a:gd name="T42" fmla="*/ 107 w 882"/>
                <a:gd name="T43" fmla="*/ 108 h 502"/>
                <a:gd name="T44" fmla="*/ 108 w 882"/>
                <a:gd name="T45" fmla="*/ 87 h 502"/>
                <a:gd name="T46" fmla="*/ 111 w 882"/>
                <a:gd name="T47" fmla="*/ 94 h 502"/>
                <a:gd name="T48" fmla="*/ 114 w 882"/>
                <a:gd name="T49" fmla="*/ 74 h 502"/>
                <a:gd name="T50" fmla="*/ 121 w 882"/>
                <a:gd name="T51" fmla="*/ 94 h 502"/>
                <a:gd name="T52" fmla="*/ 121 w 882"/>
                <a:gd name="T53" fmla="*/ 87 h 502"/>
                <a:gd name="T54" fmla="*/ 129 w 882"/>
                <a:gd name="T55" fmla="*/ 74 h 502"/>
                <a:gd name="T56" fmla="*/ 136 w 882"/>
                <a:gd name="T57" fmla="*/ 64 h 502"/>
                <a:gd name="T58" fmla="*/ 139 w 882"/>
                <a:gd name="T59" fmla="*/ 42 h 502"/>
                <a:gd name="T60" fmla="*/ 141 w 882"/>
                <a:gd name="T61" fmla="*/ 50 h 502"/>
                <a:gd name="T62" fmla="*/ 146 w 882"/>
                <a:gd name="T63" fmla="*/ 35 h 502"/>
                <a:gd name="T64" fmla="*/ 149 w 882"/>
                <a:gd name="T65" fmla="*/ 42 h 502"/>
                <a:gd name="T66" fmla="*/ 151 w 882"/>
                <a:gd name="T67" fmla="*/ 35 h 502"/>
                <a:gd name="T68" fmla="*/ 153 w 882"/>
                <a:gd name="T69" fmla="*/ 42 h 502"/>
                <a:gd name="T70" fmla="*/ 155 w 882"/>
                <a:gd name="T71" fmla="*/ 27 h 502"/>
                <a:gd name="T72" fmla="*/ 159 w 882"/>
                <a:gd name="T73" fmla="*/ 35 h 502"/>
                <a:gd name="T74" fmla="*/ 161 w 882"/>
                <a:gd name="T75" fmla="*/ 27 h 502"/>
                <a:gd name="T76" fmla="*/ 164 w 882"/>
                <a:gd name="T77" fmla="*/ 40 h 502"/>
                <a:gd name="T78" fmla="*/ 166 w 882"/>
                <a:gd name="T79" fmla="*/ 32 h 502"/>
                <a:gd name="T80" fmla="*/ 173 w 882"/>
                <a:gd name="T81" fmla="*/ 57 h 502"/>
                <a:gd name="T82" fmla="*/ 178 w 882"/>
                <a:gd name="T83" fmla="*/ 47 h 502"/>
                <a:gd name="T84" fmla="*/ 188 w 882"/>
                <a:gd name="T85" fmla="*/ 62 h 502"/>
                <a:gd name="T86" fmla="*/ 196 w 882"/>
                <a:gd name="T87" fmla="*/ 62 h 502"/>
                <a:gd name="T88" fmla="*/ 203 w 882"/>
                <a:gd name="T89" fmla="*/ 64 h 502"/>
                <a:gd name="T90" fmla="*/ 206 w 882"/>
                <a:gd name="T91" fmla="*/ 52 h 502"/>
                <a:gd name="T92" fmla="*/ 211 w 882"/>
                <a:gd name="T93" fmla="*/ 59 h 5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2"/>
                <a:gd name="T142" fmla="*/ 0 h 502"/>
                <a:gd name="T143" fmla="*/ 882 w 882"/>
                <a:gd name="T144" fmla="*/ 502 h 5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2" h="502">
                  <a:moveTo>
                    <a:pt x="0" y="310"/>
                  </a:moveTo>
                  <a:cubicBezTo>
                    <a:pt x="9" y="283"/>
                    <a:pt x="0" y="248"/>
                    <a:pt x="20" y="228"/>
                  </a:cubicBezTo>
                  <a:cubicBezTo>
                    <a:pt x="28" y="220"/>
                    <a:pt x="41" y="235"/>
                    <a:pt x="51" y="238"/>
                  </a:cubicBezTo>
                  <a:cubicBezTo>
                    <a:pt x="55" y="210"/>
                    <a:pt x="46" y="178"/>
                    <a:pt x="62" y="155"/>
                  </a:cubicBezTo>
                  <a:cubicBezTo>
                    <a:pt x="72" y="140"/>
                    <a:pt x="65" y="223"/>
                    <a:pt x="72" y="207"/>
                  </a:cubicBezTo>
                  <a:cubicBezTo>
                    <a:pt x="89" y="168"/>
                    <a:pt x="70" y="118"/>
                    <a:pt x="93" y="83"/>
                  </a:cubicBezTo>
                  <a:cubicBezTo>
                    <a:pt x="100" y="73"/>
                    <a:pt x="106" y="62"/>
                    <a:pt x="113" y="52"/>
                  </a:cubicBezTo>
                  <a:cubicBezTo>
                    <a:pt x="140" y="127"/>
                    <a:pt x="106" y="47"/>
                    <a:pt x="134" y="10"/>
                  </a:cubicBezTo>
                  <a:cubicBezTo>
                    <a:pt x="142" y="0"/>
                    <a:pt x="148" y="31"/>
                    <a:pt x="155" y="42"/>
                  </a:cubicBezTo>
                  <a:cubicBezTo>
                    <a:pt x="179" y="141"/>
                    <a:pt x="149" y="41"/>
                    <a:pt x="176" y="21"/>
                  </a:cubicBezTo>
                  <a:cubicBezTo>
                    <a:pt x="188" y="12"/>
                    <a:pt x="197" y="42"/>
                    <a:pt x="207" y="52"/>
                  </a:cubicBezTo>
                  <a:cubicBezTo>
                    <a:pt x="210" y="38"/>
                    <a:pt x="204" y="16"/>
                    <a:pt x="217" y="10"/>
                  </a:cubicBezTo>
                  <a:cubicBezTo>
                    <a:pt x="227" y="5"/>
                    <a:pt x="224" y="31"/>
                    <a:pt x="227" y="42"/>
                  </a:cubicBezTo>
                  <a:cubicBezTo>
                    <a:pt x="231" y="56"/>
                    <a:pt x="234" y="69"/>
                    <a:pt x="238" y="83"/>
                  </a:cubicBezTo>
                  <a:cubicBezTo>
                    <a:pt x="244" y="104"/>
                    <a:pt x="258" y="145"/>
                    <a:pt x="258" y="145"/>
                  </a:cubicBezTo>
                  <a:cubicBezTo>
                    <a:pt x="265" y="135"/>
                    <a:pt x="267" y="114"/>
                    <a:pt x="279" y="114"/>
                  </a:cubicBezTo>
                  <a:cubicBezTo>
                    <a:pt x="290" y="114"/>
                    <a:pt x="286" y="134"/>
                    <a:pt x="289" y="145"/>
                  </a:cubicBezTo>
                  <a:cubicBezTo>
                    <a:pt x="303" y="200"/>
                    <a:pt x="312" y="256"/>
                    <a:pt x="331" y="310"/>
                  </a:cubicBezTo>
                  <a:cubicBezTo>
                    <a:pt x="354" y="238"/>
                    <a:pt x="344" y="228"/>
                    <a:pt x="362" y="279"/>
                  </a:cubicBezTo>
                  <a:cubicBezTo>
                    <a:pt x="370" y="334"/>
                    <a:pt x="382" y="381"/>
                    <a:pt x="393" y="435"/>
                  </a:cubicBezTo>
                  <a:cubicBezTo>
                    <a:pt x="396" y="421"/>
                    <a:pt x="389" y="397"/>
                    <a:pt x="403" y="393"/>
                  </a:cubicBezTo>
                  <a:cubicBezTo>
                    <a:pt x="427" y="387"/>
                    <a:pt x="440" y="444"/>
                    <a:pt x="444" y="455"/>
                  </a:cubicBezTo>
                  <a:cubicBezTo>
                    <a:pt x="448" y="424"/>
                    <a:pt x="445" y="392"/>
                    <a:pt x="455" y="362"/>
                  </a:cubicBezTo>
                  <a:cubicBezTo>
                    <a:pt x="458" y="352"/>
                    <a:pt x="461" y="403"/>
                    <a:pt x="465" y="393"/>
                  </a:cubicBezTo>
                  <a:cubicBezTo>
                    <a:pt x="475" y="367"/>
                    <a:pt x="472" y="338"/>
                    <a:pt x="476" y="310"/>
                  </a:cubicBezTo>
                  <a:cubicBezTo>
                    <a:pt x="486" y="338"/>
                    <a:pt x="498" y="365"/>
                    <a:pt x="507" y="393"/>
                  </a:cubicBezTo>
                  <a:cubicBezTo>
                    <a:pt x="518" y="428"/>
                    <a:pt x="526" y="502"/>
                    <a:pt x="507" y="362"/>
                  </a:cubicBezTo>
                  <a:cubicBezTo>
                    <a:pt x="511" y="339"/>
                    <a:pt x="511" y="233"/>
                    <a:pt x="538" y="310"/>
                  </a:cubicBezTo>
                  <a:cubicBezTo>
                    <a:pt x="548" y="279"/>
                    <a:pt x="543" y="195"/>
                    <a:pt x="569" y="269"/>
                  </a:cubicBezTo>
                  <a:cubicBezTo>
                    <a:pt x="572" y="238"/>
                    <a:pt x="569" y="206"/>
                    <a:pt x="579" y="176"/>
                  </a:cubicBezTo>
                  <a:cubicBezTo>
                    <a:pt x="582" y="166"/>
                    <a:pt x="581" y="215"/>
                    <a:pt x="589" y="207"/>
                  </a:cubicBezTo>
                  <a:cubicBezTo>
                    <a:pt x="604" y="192"/>
                    <a:pt x="610" y="145"/>
                    <a:pt x="610" y="145"/>
                  </a:cubicBezTo>
                  <a:cubicBezTo>
                    <a:pt x="613" y="155"/>
                    <a:pt x="609" y="176"/>
                    <a:pt x="620" y="176"/>
                  </a:cubicBezTo>
                  <a:cubicBezTo>
                    <a:pt x="631" y="176"/>
                    <a:pt x="620" y="145"/>
                    <a:pt x="631" y="145"/>
                  </a:cubicBezTo>
                  <a:cubicBezTo>
                    <a:pt x="642" y="145"/>
                    <a:pt x="638" y="166"/>
                    <a:pt x="641" y="176"/>
                  </a:cubicBezTo>
                  <a:cubicBezTo>
                    <a:pt x="644" y="155"/>
                    <a:pt x="639" y="131"/>
                    <a:pt x="651" y="114"/>
                  </a:cubicBezTo>
                  <a:cubicBezTo>
                    <a:pt x="657" y="105"/>
                    <a:pt x="651" y="145"/>
                    <a:pt x="662" y="145"/>
                  </a:cubicBezTo>
                  <a:cubicBezTo>
                    <a:pt x="673" y="145"/>
                    <a:pt x="669" y="124"/>
                    <a:pt x="672" y="114"/>
                  </a:cubicBezTo>
                  <a:cubicBezTo>
                    <a:pt x="675" y="131"/>
                    <a:pt x="670" y="154"/>
                    <a:pt x="682" y="166"/>
                  </a:cubicBezTo>
                  <a:cubicBezTo>
                    <a:pt x="690" y="174"/>
                    <a:pt x="685" y="127"/>
                    <a:pt x="693" y="135"/>
                  </a:cubicBezTo>
                  <a:cubicBezTo>
                    <a:pt x="699" y="141"/>
                    <a:pt x="720" y="222"/>
                    <a:pt x="724" y="238"/>
                  </a:cubicBezTo>
                  <a:cubicBezTo>
                    <a:pt x="731" y="224"/>
                    <a:pt x="729" y="200"/>
                    <a:pt x="744" y="197"/>
                  </a:cubicBezTo>
                  <a:cubicBezTo>
                    <a:pt x="767" y="192"/>
                    <a:pt x="782" y="247"/>
                    <a:pt x="786" y="259"/>
                  </a:cubicBezTo>
                  <a:cubicBezTo>
                    <a:pt x="804" y="181"/>
                    <a:pt x="784" y="226"/>
                    <a:pt x="817" y="259"/>
                  </a:cubicBezTo>
                  <a:cubicBezTo>
                    <a:pt x="825" y="267"/>
                    <a:pt x="838" y="266"/>
                    <a:pt x="848" y="269"/>
                  </a:cubicBezTo>
                  <a:cubicBezTo>
                    <a:pt x="851" y="252"/>
                    <a:pt x="841" y="212"/>
                    <a:pt x="858" y="217"/>
                  </a:cubicBezTo>
                  <a:cubicBezTo>
                    <a:pt x="882" y="225"/>
                    <a:pt x="879" y="331"/>
                    <a:pt x="879" y="248"/>
                  </a:cubicBez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19" name="Freeform 29"/>
            <p:cNvSpPr>
              <a:spLocks noChangeAspect="1"/>
            </p:cNvSpPr>
            <p:nvPr/>
          </p:nvSpPr>
          <p:spPr bwMode="auto">
            <a:xfrm>
              <a:off x="2563" y="2090"/>
              <a:ext cx="1015" cy="370"/>
            </a:xfrm>
            <a:custGeom>
              <a:avLst/>
              <a:gdLst>
                <a:gd name="T0" fmla="*/ 0 w 933"/>
                <a:gd name="T1" fmla="*/ 58 h 610"/>
                <a:gd name="T2" fmla="*/ 15 w 933"/>
                <a:gd name="T3" fmla="*/ 61 h 610"/>
                <a:gd name="T4" fmla="*/ 44 w 933"/>
                <a:gd name="T5" fmla="*/ 58 h 610"/>
                <a:gd name="T6" fmla="*/ 86 w 933"/>
                <a:gd name="T7" fmla="*/ 49 h 610"/>
                <a:gd name="T8" fmla="*/ 131 w 933"/>
                <a:gd name="T9" fmla="*/ 41 h 610"/>
                <a:gd name="T10" fmla="*/ 146 w 933"/>
                <a:gd name="T11" fmla="*/ 32 h 610"/>
                <a:gd name="T12" fmla="*/ 174 w 933"/>
                <a:gd name="T13" fmla="*/ 18 h 610"/>
                <a:gd name="T14" fmla="*/ 189 w 933"/>
                <a:gd name="T15" fmla="*/ 41 h 610"/>
                <a:gd name="T16" fmla="*/ 203 w 933"/>
                <a:gd name="T17" fmla="*/ 22 h 610"/>
                <a:gd name="T18" fmla="*/ 218 w 933"/>
                <a:gd name="T19" fmla="*/ 28 h 610"/>
                <a:gd name="T20" fmla="*/ 233 w 933"/>
                <a:gd name="T21" fmla="*/ 33 h 610"/>
                <a:gd name="T22" fmla="*/ 320 w 933"/>
                <a:gd name="T23" fmla="*/ 16 h 610"/>
                <a:gd name="T24" fmla="*/ 334 w 933"/>
                <a:gd name="T25" fmla="*/ 35 h 610"/>
                <a:gd name="T26" fmla="*/ 363 w 933"/>
                <a:gd name="T27" fmla="*/ 18 h 610"/>
                <a:gd name="T28" fmla="*/ 377 w 933"/>
                <a:gd name="T29" fmla="*/ 13 h 610"/>
                <a:gd name="T30" fmla="*/ 435 w 933"/>
                <a:gd name="T31" fmla="*/ 0 h 610"/>
                <a:gd name="T32" fmla="*/ 480 w 933"/>
                <a:gd name="T33" fmla="*/ 42 h 610"/>
                <a:gd name="T34" fmla="*/ 494 w 933"/>
                <a:gd name="T35" fmla="*/ 28 h 610"/>
                <a:gd name="T36" fmla="*/ 508 w 933"/>
                <a:gd name="T37" fmla="*/ 70 h 610"/>
                <a:gd name="T38" fmla="*/ 523 w 933"/>
                <a:gd name="T39" fmla="*/ 61 h 610"/>
                <a:gd name="T40" fmla="*/ 552 w 933"/>
                <a:gd name="T41" fmla="*/ 33 h 610"/>
                <a:gd name="T42" fmla="*/ 594 w 933"/>
                <a:gd name="T43" fmla="*/ 74 h 610"/>
                <a:gd name="T44" fmla="*/ 623 w 933"/>
                <a:gd name="T45" fmla="*/ 70 h 610"/>
                <a:gd name="T46" fmla="*/ 638 w 933"/>
                <a:gd name="T47" fmla="*/ 75 h 610"/>
                <a:gd name="T48" fmla="*/ 654 w 933"/>
                <a:gd name="T49" fmla="*/ 82 h 610"/>
                <a:gd name="T50" fmla="*/ 668 w 933"/>
                <a:gd name="T51" fmla="*/ 74 h 610"/>
                <a:gd name="T52" fmla="*/ 697 w 933"/>
                <a:gd name="T53" fmla="*/ 70 h 610"/>
                <a:gd name="T54" fmla="*/ 727 w 933"/>
                <a:gd name="T55" fmla="*/ 75 h 610"/>
                <a:gd name="T56" fmla="*/ 768 w 933"/>
                <a:gd name="T57" fmla="*/ 70 h 610"/>
                <a:gd name="T58" fmla="*/ 812 w 933"/>
                <a:gd name="T59" fmla="*/ 69 h 610"/>
                <a:gd name="T60" fmla="*/ 870 w 933"/>
                <a:gd name="T61" fmla="*/ 39 h 610"/>
                <a:gd name="T62" fmla="*/ 899 w 933"/>
                <a:gd name="T63" fmla="*/ 30 h 610"/>
                <a:gd name="T64" fmla="*/ 927 w 933"/>
                <a:gd name="T65" fmla="*/ 10 h 610"/>
                <a:gd name="T66" fmla="*/ 986 w 933"/>
                <a:gd name="T67" fmla="*/ 44 h 610"/>
                <a:gd name="T68" fmla="*/ 1000 w 933"/>
                <a:gd name="T69" fmla="*/ 58 h 610"/>
                <a:gd name="T70" fmla="*/ 1029 w 933"/>
                <a:gd name="T71" fmla="*/ 49 h 610"/>
                <a:gd name="T72" fmla="*/ 1042 w 933"/>
                <a:gd name="T73" fmla="*/ 53 h 610"/>
                <a:gd name="T74" fmla="*/ 1056 w 933"/>
                <a:gd name="T75" fmla="*/ 49 h 610"/>
                <a:gd name="T76" fmla="*/ 1073 w 933"/>
                <a:gd name="T77" fmla="*/ 59 h 610"/>
                <a:gd name="T78" fmla="*/ 1116 w 933"/>
                <a:gd name="T79" fmla="*/ 55 h 610"/>
                <a:gd name="T80" fmla="*/ 1144 w 933"/>
                <a:gd name="T81" fmla="*/ 50 h 610"/>
                <a:gd name="T82" fmla="*/ 1174 w 933"/>
                <a:gd name="T83" fmla="*/ 45 h 610"/>
                <a:gd name="T84" fmla="*/ 1189 w 933"/>
                <a:gd name="T85" fmla="*/ 49 h 610"/>
                <a:gd name="T86" fmla="*/ 1247 w 933"/>
                <a:gd name="T87" fmla="*/ 50 h 610"/>
                <a:gd name="T88" fmla="*/ 1261 w 933"/>
                <a:gd name="T89" fmla="*/ 38 h 610"/>
                <a:gd name="T90" fmla="*/ 1276 w 933"/>
                <a:gd name="T91" fmla="*/ 42 h 610"/>
                <a:gd name="T92" fmla="*/ 1304 w 933"/>
                <a:gd name="T93" fmla="*/ 47 h 6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3"/>
                <a:gd name="T142" fmla="*/ 0 h 610"/>
                <a:gd name="T143" fmla="*/ 933 w 933"/>
                <a:gd name="T144" fmla="*/ 610 h 6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3" h="610">
                  <a:moveTo>
                    <a:pt x="0" y="424"/>
                  </a:moveTo>
                  <a:cubicBezTo>
                    <a:pt x="4" y="434"/>
                    <a:pt x="0" y="455"/>
                    <a:pt x="11" y="455"/>
                  </a:cubicBezTo>
                  <a:cubicBezTo>
                    <a:pt x="23" y="455"/>
                    <a:pt x="26" y="435"/>
                    <a:pt x="31" y="424"/>
                  </a:cubicBezTo>
                  <a:cubicBezTo>
                    <a:pt x="74" y="339"/>
                    <a:pt x="5" y="450"/>
                    <a:pt x="62" y="362"/>
                  </a:cubicBezTo>
                  <a:cubicBezTo>
                    <a:pt x="65" y="342"/>
                    <a:pt x="67" y="191"/>
                    <a:pt x="93" y="300"/>
                  </a:cubicBezTo>
                  <a:cubicBezTo>
                    <a:pt x="97" y="279"/>
                    <a:pt x="102" y="259"/>
                    <a:pt x="104" y="238"/>
                  </a:cubicBezTo>
                  <a:cubicBezTo>
                    <a:pt x="118" y="103"/>
                    <a:pt x="99" y="57"/>
                    <a:pt x="124" y="134"/>
                  </a:cubicBezTo>
                  <a:cubicBezTo>
                    <a:pt x="128" y="189"/>
                    <a:pt x="104" y="254"/>
                    <a:pt x="135" y="300"/>
                  </a:cubicBezTo>
                  <a:cubicBezTo>
                    <a:pt x="160" y="337"/>
                    <a:pt x="136" y="209"/>
                    <a:pt x="145" y="165"/>
                  </a:cubicBezTo>
                  <a:cubicBezTo>
                    <a:pt x="148" y="151"/>
                    <a:pt x="151" y="193"/>
                    <a:pt x="155" y="207"/>
                  </a:cubicBezTo>
                  <a:cubicBezTo>
                    <a:pt x="158" y="221"/>
                    <a:pt x="162" y="234"/>
                    <a:pt x="166" y="248"/>
                  </a:cubicBezTo>
                  <a:cubicBezTo>
                    <a:pt x="192" y="208"/>
                    <a:pt x="201" y="164"/>
                    <a:pt x="228" y="124"/>
                  </a:cubicBezTo>
                  <a:cubicBezTo>
                    <a:pt x="231" y="169"/>
                    <a:pt x="195" y="244"/>
                    <a:pt x="238" y="258"/>
                  </a:cubicBezTo>
                  <a:cubicBezTo>
                    <a:pt x="278" y="271"/>
                    <a:pt x="249" y="175"/>
                    <a:pt x="259" y="134"/>
                  </a:cubicBezTo>
                  <a:cubicBezTo>
                    <a:pt x="262" y="120"/>
                    <a:pt x="266" y="107"/>
                    <a:pt x="269" y="93"/>
                  </a:cubicBezTo>
                  <a:cubicBezTo>
                    <a:pt x="319" y="316"/>
                    <a:pt x="302" y="66"/>
                    <a:pt x="311" y="0"/>
                  </a:cubicBezTo>
                  <a:cubicBezTo>
                    <a:pt x="322" y="88"/>
                    <a:pt x="312" y="545"/>
                    <a:pt x="342" y="310"/>
                  </a:cubicBezTo>
                  <a:cubicBezTo>
                    <a:pt x="346" y="276"/>
                    <a:pt x="349" y="241"/>
                    <a:pt x="352" y="207"/>
                  </a:cubicBezTo>
                  <a:cubicBezTo>
                    <a:pt x="355" y="310"/>
                    <a:pt x="353" y="414"/>
                    <a:pt x="362" y="517"/>
                  </a:cubicBezTo>
                  <a:cubicBezTo>
                    <a:pt x="364" y="538"/>
                    <a:pt x="370" y="476"/>
                    <a:pt x="373" y="455"/>
                  </a:cubicBezTo>
                  <a:cubicBezTo>
                    <a:pt x="384" y="378"/>
                    <a:pt x="386" y="330"/>
                    <a:pt x="393" y="248"/>
                  </a:cubicBezTo>
                  <a:cubicBezTo>
                    <a:pt x="401" y="416"/>
                    <a:pt x="396" y="432"/>
                    <a:pt x="424" y="548"/>
                  </a:cubicBezTo>
                  <a:cubicBezTo>
                    <a:pt x="431" y="538"/>
                    <a:pt x="433" y="513"/>
                    <a:pt x="445" y="517"/>
                  </a:cubicBezTo>
                  <a:cubicBezTo>
                    <a:pt x="458" y="521"/>
                    <a:pt x="452" y="544"/>
                    <a:pt x="455" y="558"/>
                  </a:cubicBezTo>
                  <a:cubicBezTo>
                    <a:pt x="459" y="575"/>
                    <a:pt x="462" y="593"/>
                    <a:pt x="466" y="610"/>
                  </a:cubicBezTo>
                  <a:cubicBezTo>
                    <a:pt x="469" y="589"/>
                    <a:pt x="469" y="568"/>
                    <a:pt x="476" y="548"/>
                  </a:cubicBezTo>
                  <a:cubicBezTo>
                    <a:pt x="480" y="536"/>
                    <a:pt x="485" y="514"/>
                    <a:pt x="497" y="517"/>
                  </a:cubicBezTo>
                  <a:cubicBezTo>
                    <a:pt x="512" y="521"/>
                    <a:pt x="511" y="544"/>
                    <a:pt x="518" y="558"/>
                  </a:cubicBezTo>
                  <a:cubicBezTo>
                    <a:pt x="528" y="544"/>
                    <a:pt x="541" y="532"/>
                    <a:pt x="549" y="517"/>
                  </a:cubicBezTo>
                  <a:cubicBezTo>
                    <a:pt x="570" y="475"/>
                    <a:pt x="544" y="453"/>
                    <a:pt x="580" y="506"/>
                  </a:cubicBezTo>
                  <a:cubicBezTo>
                    <a:pt x="614" y="437"/>
                    <a:pt x="603" y="363"/>
                    <a:pt x="621" y="289"/>
                  </a:cubicBezTo>
                  <a:cubicBezTo>
                    <a:pt x="638" y="416"/>
                    <a:pt x="627" y="374"/>
                    <a:pt x="642" y="217"/>
                  </a:cubicBezTo>
                  <a:cubicBezTo>
                    <a:pt x="648" y="156"/>
                    <a:pt x="653" y="130"/>
                    <a:pt x="662" y="72"/>
                  </a:cubicBezTo>
                  <a:cubicBezTo>
                    <a:pt x="706" y="158"/>
                    <a:pt x="657" y="453"/>
                    <a:pt x="704" y="320"/>
                  </a:cubicBezTo>
                  <a:cubicBezTo>
                    <a:pt x="707" y="355"/>
                    <a:pt x="693" y="396"/>
                    <a:pt x="714" y="424"/>
                  </a:cubicBezTo>
                  <a:cubicBezTo>
                    <a:pt x="727" y="442"/>
                    <a:pt x="735" y="362"/>
                    <a:pt x="735" y="362"/>
                  </a:cubicBezTo>
                  <a:cubicBezTo>
                    <a:pt x="738" y="372"/>
                    <a:pt x="734" y="393"/>
                    <a:pt x="745" y="393"/>
                  </a:cubicBezTo>
                  <a:cubicBezTo>
                    <a:pt x="756" y="393"/>
                    <a:pt x="750" y="352"/>
                    <a:pt x="755" y="362"/>
                  </a:cubicBezTo>
                  <a:cubicBezTo>
                    <a:pt x="766" y="384"/>
                    <a:pt x="762" y="410"/>
                    <a:pt x="766" y="434"/>
                  </a:cubicBezTo>
                  <a:cubicBezTo>
                    <a:pt x="789" y="362"/>
                    <a:pt x="779" y="352"/>
                    <a:pt x="797" y="403"/>
                  </a:cubicBezTo>
                  <a:cubicBezTo>
                    <a:pt x="804" y="393"/>
                    <a:pt x="811" y="383"/>
                    <a:pt x="817" y="372"/>
                  </a:cubicBezTo>
                  <a:cubicBezTo>
                    <a:pt x="825" y="359"/>
                    <a:pt x="823" y="336"/>
                    <a:pt x="838" y="331"/>
                  </a:cubicBezTo>
                  <a:cubicBezTo>
                    <a:pt x="848" y="328"/>
                    <a:pt x="845" y="352"/>
                    <a:pt x="849" y="362"/>
                  </a:cubicBezTo>
                  <a:cubicBezTo>
                    <a:pt x="867" y="565"/>
                    <a:pt x="849" y="451"/>
                    <a:pt x="890" y="372"/>
                  </a:cubicBezTo>
                  <a:cubicBezTo>
                    <a:pt x="893" y="341"/>
                    <a:pt x="890" y="309"/>
                    <a:pt x="900" y="279"/>
                  </a:cubicBezTo>
                  <a:cubicBezTo>
                    <a:pt x="904" y="269"/>
                    <a:pt x="906" y="300"/>
                    <a:pt x="911" y="310"/>
                  </a:cubicBezTo>
                  <a:cubicBezTo>
                    <a:pt x="933" y="354"/>
                    <a:pt x="931" y="326"/>
                    <a:pt x="931" y="351"/>
                  </a:cubicBez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3920" name="Group 30"/>
            <p:cNvGrpSpPr>
              <a:grpSpLocks noChangeAspect="1"/>
            </p:cNvGrpSpPr>
            <p:nvPr/>
          </p:nvGrpSpPr>
          <p:grpSpPr bwMode="auto">
            <a:xfrm>
              <a:off x="4726" y="2998"/>
              <a:ext cx="814" cy="319"/>
              <a:chOff x="569" y="3172"/>
              <a:chExt cx="1167" cy="622"/>
            </a:xfrm>
          </p:grpSpPr>
          <p:grpSp>
            <p:nvGrpSpPr>
              <p:cNvPr id="123924" name="Group 31"/>
              <p:cNvGrpSpPr>
                <a:grpSpLocks noChangeAspect="1"/>
              </p:cNvGrpSpPr>
              <p:nvPr/>
            </p:nvGrpSpPr>
            <p:grpSpPr bwMode="auto">
              <a:xfrm>
                <a:off x="966" y="3172"/>
                <a:ext cx="0" cy="622"/>
                <a:chOff x="966" y="3172"/>
                <a:chExt cx="0" cy="622"/>
              </a:xfrm>
            </p:grpSpPr>
            <p:sp>
              <p:nvSpPr>
                <p:cNvPr id="123931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966" y="317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32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966" y="348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925" name="Group 34"/>
              <p:cNvGrpSpPr>
                <a:grpSpLocks noChangeAspect="1"/>
              </p:cNvGrpSpPr>
              <p:nvPr/>
            </p:nvGrpSpPr>
            <p:grpSpPr bwMode="auto">
              <a:xfrm>
                <a:off x="1344" y="3172"/>
                <a:ext cx="0" cy="622"/>
                <a:chOff x="1344" y="3172"/>
                <a:chExt cx="0" cy="622"/>
              </a:xfrm>
            </p:grpSpPr>
            <p:sp>
              <p:nvSpPr>
                <p:cNvPr id="123929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1344" y="317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30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1344" y="3482"/>
                  <a:ext cx="0" cy="31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926" name="Line 37"/>
              <p:cNvSpPr>
                <a:spLocks noChangeAspect="1" noChangeShapeType="1"/>
              </p:cNvSpPr>
              <p:nvPr/>
            </p:nvSpPr>
            <p:spPr bwMode="auto">
              <a:xfrm>
                <a:off x="569" y="3774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7" name="Line 38"/>
              <p:cNvSpPr>
                <a:spLocks noChangeAspect="1" noChangeShapeType="1"/>
              </p:cNvSpPr>
              <p:nvPr/>
            </p:nvSpPr>
            <p:spPr bwMode="auto">
              <a:xfrm>
                <a:off x="966" y="3187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8" name="Line 39"/>
              <p:cNvSpPr>
                <a:spLocks noChangeAspect="1" noChangeShapeType="1"/>
              </p:cNvSpPr>
              <p:nvPr/>
            </p:nvSpPr>
            <p:spPr bwMode="auto">
              <a:xfrm>
                <a:off x="1348" y="3784"/>
                <a:ext cx="38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21" name="Freeform 42"/>
            <p:cNvSpPr>
              <a:spLocks/>
            </p:cNvSpPr>
            <p:nvPr/>
          </p:nvSpPr>
          <p:spPr bwMode="auto">
            <a:xfrm>
              <a:off x="2679" y="3083"/>
              <a:ext cx="833" cy="288"/>
            </a:xfrm>
            <a:custGeom>
              <a:avLst/>
              <a:gdLst>
                <a:gd name="T0" fmla="*/ 0 w 833"/>
                <a:gd name="T1" fmla="*/ 236 h 288"/>
                <a:gd name="T2" fmla="*/ 31 w 833"/>
                <a:gd name="T3" fmla="*/ 247 h 288"/>
                <a:gd name="T4" fmla="*/ 52 w 833"/>
                <a:gd name="T5" fmla="*/ 216 h 288"/>
                <a:gd name="T6" fmla="*/ 73 w 833"/>
                <a:gd name="T7" fmla="*/ 278 h 288"/>
                <a:gd name="T8" fmla="*/ 104 w 833"/>
                <a:gd name="T9" fmla="*/ 257 h 288"/>
                <a:gd name="T10" fmla="*/ 135 w 833"/>
                <a:gd name="T11" fmla="*/ 257 h 288"/>
                <a:gd name="T12" fmla="*/ 176 w 833"/>
                <a:gd name="T13" fmla="*/ 236 h 288"/>
                <a:gd name="T14" fmla="*/ 197 w 833"/>
                <a:gd name="T15" fmla="*/ 205 h 288"/>
                <a:gd name="T16" fmla="*/ 269 w 833"/>
                <a:gd name="T17" fmla="*/ 92 h 288"/>
                <a:gd name="T18" fmla="*/ 311 w 833"/>
                <a:gd name="T19" fmla="*/ 50 h 288"/>
                <a:gd name="T20" fmla="*/ 321 w 833"/>
                <a:gd name="T21" fmla="*/ 81 h 288"/>
                <a:gd name="T22" fmla="*/ 362 w 833"/>
                <a:gd name="T23" fmla="*/ 50 h 288"/>
                <a:gd name="T24" fmla="*/ 393 w 833"/>
                <a:gd name="T25" fmla="*/ 30 h 288"/>
                <a:gd name="T26" fmla="*/ 424 w 833"/>
                <a:gd name="T27" fmla="*/ 50 h 288"/>
                <a:gd name="T28" fmla="*/ 445 w 833"/>
                <a:gd name="T29" fmla="*/ 112 h 288"/>
                <a:gd name="T30" fmla="*/ 455 w 833"/>
                <a:gd name="T31" fmla="*/ 71 h 288"/>
                <a:gd name="T32" fmla="*/ 466 w 833"/>
                <a:gd name="T33" fmla="*/ 102 h 288"/>
                <a:gd name="T34" fmla="*/ 466 w 833"/>
                <a:gd name="T35" fmla="*/ 123 h 288"/>
                <a:gd name="T36" fmla="*/ 476 w 833"/>
                <a:gd name="T37" fmla="*/ 154 h 288"/>
                <a:gd name="T38" fmla="*/ 486 w 833"/>
                <a:gd name="T39" fmla="*/ 195 h 288"/>
                <a:gd name="T40" fmla="*/ 507 w 833"/>
                <a:gd name="T41" fmla="*/ 164 h 288"/>
                <a:gd name="T42" fmla="*/ 528 w 833"/>
                <a:gd name="T43" fmla="*/ 195 h 288"/>
                <a:gd name="T44" fmla="*/ 579 w 833"/>
                <a:gd name="T45" fmla="*/ 185 h 288"/>
                <a:gd name="T46" fmla="*/ 590 w 833"/>
                <a:gd name="T47" fmla="*/ 288 h 288"/>
                <a:gd name="T48" fmla="*/ 642 w 833"/>
                <a:gd name="T49" fmla="*/ 226 h 288"/>
                <a:gd name="T50" fmla="*/ 652 w 833"/>
                <a:gd name="T51" fmla="*/ 267 h 288"/>
                <a:gd name="T52" fmla="*/ 683 w 833"/>
                <a:gd name="T53" fmla="*/ 247 h 288"/>
                <a:gd name="T54" fmla="*/ 745 w 833"/>
                <a:gd name="T55" fmla="*/ 226 h 288"/>
                <a:gd name="T56" fmla="*/ 776 w 833"/>
                <a:gd name="T57" fmla="*/ 205 h 288"/>
                <a:gd name="T58" fmla="*/ 797 w 833"/>
                <a:gd name="T59" fmla="*/ 226 h 2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3"/>
                <a:gd name="T91" fmla="*/ 0 h 288"/>
                <a:gd name="T92" fmla="*/ 833 w 833"/>
                <a:gd name="T93" fmla="*/ 288 h 2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3" h="288">
                  <a:moveTo>
                    <a:pt x="0" y="236"/>
                  </a:moveTo>
                  <a:cubicBezTo>
                    <a:pt x="10" y="240"/>
                    <a:pt x="21" y="251"/>
                    <a:pt x="31" y="247"/>
                  </a:cubicBezTo>
                  <a:cubicBezTo>
                    <a:pt x="43" y="243"/>
                    <a:pt x="42" y="209"/>
                    <a:pt x="52" y="216"/>
                  </a:cubicBezTo>
                  <a:cubicBezTo>
                    <a:pt x="70" y="229"/>
                    <a:pt x="73" y="278"/>
                    <a:pt x="73" y="278"/>
                  </a:cubicBezTo>
                  <a:cubicBezTo>
                    <a:pt x="83" y="271"/>
                    <a:pt x="96" y="267"/>
                    <a:pt x="104" y="257"/>
                  </a:cubicBezTo>
                  <a:cubicBezTo>
                    <a:pt x="127" y="228"/>
                    <a:pt x="97" y="201"/>
                    <a:pt x="135" y="257"/>
                  </a:cubicBezTo>
                  <a:cubicBezTo>
                    <a:pt x="159" y="181"/>
                    <a:pt x="124" y="257"/>
                    <a:pt x="176" y="236"/>
                  </a:cubicBezTo>
                  <a:cubicBezTo>
                    <a:pt x="188" y="231"/>
                    <a:pt x="190" y="215"/>
                    <a:pt x="197" y="205"/>
                  </a:cubicBezTo>
                  <a:cubicBezTo>
                    <a:pt x="216" y="148"/>
                    <a:pt x="218" y="125"/>
                    <a:pt x="269" y="92"/>
                  </a:cubicBezTo>
                  <a:cubicBezTo>
                    <a:pt x="273" y="79"/>
                    <a:pt x="278" y="34"/>
                    <a:pt x="311" y="50"/>
                  </a:cubicBezTo>
                  <a:cubicBezTo>
                    <a:pt x="321" y="55"/>
                    <a:pt x="318" y="71"/>
                    <a:pt x="321" y="81"/>
                  </a:cubicBezTo>
                  <a:cubicBezTo>
                    <a:pt x="341" y="0"/>
                    <a:pt x="312" y="58"/>
                    <a:pt x="362" y="50"/>
                  </a:cubicBezTo>
                  <a:cubicBezTo>
                    <a:pt x="374" y="48"/>
                    <a:pt x="383" y="37"/>
                    <a:pt x="393" y="30"/>
                  </a:cubicBezTo>
                  <a:cubicBezTo>
                    <a:pt x="403" y="37"/>
                    <a:pt x="417" y="40"/>
                    <a:pt x="424" y="50"/>
                  </a:cubicBezTo>
                  <a:cubicBezTo>
                    <a:pt x="436" y="68"/>
                    <a:pt x="445" y="112"/>
                    <a:pt x="445" y="112"/>
                  </a:cubicBezTo>
                  <a:cubicBezTo>
                    <a:pt x="448" y="98"/>
                    <a:pt x="442" y="77"/>
                    <a:pt x="455" y="71"/>
                  </a:cubicBezTo>
                  <a:cubicBezTo>
                    <a:pt x="465" y="66"/>
                    <a:pt x="466" y="91"/>
                    <a:pt x="466" y="102"/>
                  </a:cubicBezTo>
                  <a:cubicBezTo>
                    <a:pt x="466" y="128"/>
                    <a:pt x="440" y="243"/>
                    <a:pt x="466" y="123"/>
                  </a:cubicBezTo>
                  <a:cubicBezTo>
                    <a:pt x="469" y="133"/>
                    <a:pt x="473" y="144"/>
                    <a:pt x="476" y="154"/>
                  </a:cubicBezTo>
                  <a:cubicBezTo>
                    <a:pt x="480" y="168"/>
                    <a:pt x="473" y="191"/>
                    <a:pt x="486" y="195"/>
                  </a:cubicBezTo>
                  <a:cubicBezTo>
                    <a:pt x="498" y="199"/>
                    <a:pt x="500" y="174"/>
                    <a:pt x="507" y="164"/>
                  </a:cubicBezTo>
                  <a:cubicBezTo>
                    <a:pt x="514" y="174"/>
                    <a:pt x="516" y="192"/>
                    <a:pt x="528" y="195"/>
                  </a:cubicBezTo>
                  <a:cubicBezTo>
                    <a:pt x="545" y="200"/>
                    <a:pt x="569" y="171"/>
                    <a:pt x="579" y="185"/>
                  </a:cubicBezTo>
                  <a:cubicBezTo>
                    <a:pt x="598" y="214"/>
                    <a:pt x="586" y="254"/>
                    <a:pt x="590" y="288"/>
                  </a:cubicBezTo>
                  <a:cubicBezTo>
                    <a:pt x="592" y="285"/>
                    <a:pt x="617" y="214"/>
                    <a:pt x="642" y="226"/>
                  </a:cubicBezTo>
                  <a:cubicBezTo>
                    <a:pt x="655" y="232"/>
                    <a:pt x="649" y="253"/>
                    <a:pt x="652" y="267"/>
                  </a:cubicBezTo>
                  <a:cubicBezTo>
                    <a:pt x="662" y="260"/>
                    <a:pt x="672" y="252"/>
                    <a:pt x="683" y="247"/>
                  </a:cubicBezTo>
                  <a:cubicBezTo>
                    <a:pt x="703" y="238"/>
                    <a:pt x="745" y="226"/>
                    <a:pt x="745" y="226"/>
                  </a:cubicBezTo>
                  <a:cubicBezTo>
                    <a:pt x="755" y="219"/>
                    <a:pt x="764" y="207"/>
                    <a:pt x="776" y="205"/>
                  </a:cubicBezTo>
                  <a:cubicBezTo>
                    <a:pt x="833" y="196"/>
                    <a:pt x="805" y="218"/>
                    <a:pt x="797" y="226"/>
                  </a:cubicBezTo>
                </a:path>
              </a:pathLst>
            </a:custGeom>
            <a:noFill/>
            <a:ln w="381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3352" y="2504"/>
              <a:ext cx="1389" cy="44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pt-BR" sz="2400">
                  <a:latin typeface="Arial" charset="0"/>
                </a:rPr>
                <a:t>Receptor</a:t>
              </a:r>
              <a:endParaRPr lang="pt-BR" sz="3200"/>
            </a:p>
          </p:txBody>
        </p:sp>
        <p:sp>
          <p:nvSpPr>
            <p:cNvPr id="123923" name="AutoShape 44"/>
            <p:cNvSpPr>
              <a:spLocks noChangeArrowheads="1"/>
            </p:cNvSpPr>
            <p:nvPr/>
          </p:nvSpPr>
          <p:spPr bwMode="auto">
            <a:xfrm>
              <a:off x="2927" y="2689"/>
              <a:ext cx="311" cy="176"/>
            </a:xfrm>
            <a:prstGeom prst="rightArrow">
              <a:avLst>
                <a:gd name="adj1" fmla="val 50000"/>
                <a:gd name="adj2" fmla="val 44176"/>
              </a:avLst>
            </a:prstGeom>
            <a:solidFill>
              <a:srgbClr val="990000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2493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798EB7-89A1-4A57-931E-432567D4514B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388938"/>
          </a:xfrm>
        </p:spPr>
        <p:txBody>
          <a:bodyPr/>
          <a:lstStyle/>
          <a:p>
            <a:r>
              <a:rPr lang="pt-BR" altLang="en-US"/>
              <a:t>Tópicos de Estudo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677863"/>
            <a:ext cx="8988425" cy="5486400"/>
          </a:xfrm>
        </p:spPr>
        <p:txBody>
          <a:bodyPr/>
          <a:lstStyle/>
          <a:p>
            <a:r>
              <a:rPr lang="pt-BR" altLang="en-US">
                <a:latin typeface="Comic Sans MS" panose="030F0702030302020204" pitchFamily="66" charset="0"/>
              </a:rPr>
              <a:t> Amostragem de Sinais.</a:t>
            </a:r>
          </a:p>
          <a:p>
            <a:r>
              <a:rPr lang="pt-BR" altLang="en-US">
                <a:latin typeface="Comic Sans MS" panose="030F0702030302020204" pitchFamily="66" charset="0"/>
              </a:rPr>
              <a:t> Multiplexação por Divisão do Tempo.</a:t>
            </a:r>
          </a:p>
          <a:p>
            <a:r>
              <a:rPr lang="pt-BR" altLang="en-US">
                <a:latin typeface="Comic Sans MS" panose="030F0702030302020204" pitchFamily="66" charset="0"/>
              </a:rPr>
              <a:t> Codificação da Fonte.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PCM - DM - ADM - DPCM - ADPCM</a:t>
            </a:r>
          </a:p>
          <a:p>
            <a:r>
              <a:rPr lang="pt-BR" altLang="en-US">
                <a:latin typeface="Comic Sans MS" panose="030F0702030302020204" pitchFamily="66" charset="0"/>
              </a:rPr>
              <a:t> Códigos de Linha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NRZ - RZ - Manchester - BnZs - HDB3 - Diferencial</a:t>
            </a:r>
          </a:p>
          <a:p>
            <a:r>
              <a:rPr lang="pt-BR" altLang="en-US">
                <a:latin typeface="Comic Sans MS" panose="030F0702030302020204" pitchFamily="66" charset="0"/>
              </a:rPr>
              <a:t> Transmissão Digital em Banda Base.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Potência do Pulso,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Interferência entre Símbolos,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Formato do Pulso,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Diagrama de Olho,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Probabilidade de Erro,</a:t>
            </a:r>
          </a:p>
          <a:p>
            <a:pPr lvl="1"/>
            <a:r>
              <a:rPr lang="pt-BR" altLang="en-US">
                <a:latin typeface="Comic Sans MS" panose="030F0702030302020204" pitchFamily="66" charset="0"/>
              </a:rPr>
              <a:t> Sistemas Duo-binário,</a:t>
            </a:r>
          </a:p>
          <a:p>
            <a:r>
              <a:rPr lang="pt-BR" altLang="en-US">
                <a:latin typeface="Comic Sans MS" panose="030F0702030302020204" pitchFamily="66" charset="0"/>
              </a:rPr>
              <a:t> Equalizadores.</a:t>
            </a:r>
          </a:p>
          <a:p>
            <a:r>
              <a:rPr lang="pt-BR" altLang="en-US">
                <a:latin typeface="Comic Sans MS" panose="030F0702030302020204" pitchFamily="66" charset="0"/>
              </a:rPr>
              <a:t> Outros Tópicos.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0957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34355E-D3E6-483F-B87A-148DF0CD02A7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095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0063" y="558800"/>
            <a:ext cx="8643937" cy="5692775"/>
          </a:xfrm>
        </p:spPr>
        <p:txBody>
          <a:bodyPr/>
          <a:lstStyle/>
          <a:p>
            <a:r>
              <a:rPr lang="pt-BR" altLang="en-US" dirty="0" err="1"/>
              <a:t>Haykin</a:t>
            </a:r>
            <a:r>
              <a:rPr lang="pt-BR" altLang="en-US" dirty="0"/>
              <a:t>, S. “Digital Communication”, John </a:t>
            </a:r>
            <a:r>
              <a:rPr lang="pt-BR" altLang="en-US" dirty="0" err="1"/>
              <a:t>Wiley</a:t>
            </a:r>
            <a:r>
              <a:rPr lang="pt-BR" altLang="en-US" dirty="0"/>
              <a:t> &amp; Sons, 1984.</a:t>
            </a:r>
          </a:p>
          <a:p>
            <a:r>
              <a:rPr lang="pt-BR" altLang="en-US" dirty="0" err="1"/>
              <a:t>Haykin</a:t>
            </a:r>
            <a:r>
              <a:rPr lang="pt-BR" altLang="en-US" dirty="0"/>
              <a:t>, S. “Communication Systems”,</a:t>
            </a:r>
            <a:r>
              <a:rPr lang="pt-BR" altLang="en-US" dirty="0" err="1"/>
              <a:t>3a</a:t>
            </a:r>
            <a:r>
              <a:rPr lang="pt-BR" altLang="en-US" dirty="0"/>
              <a:t>. Ed. John </a:t>
            </a:r>
            <a:r>
              <a:rPr lang="pt-BR" altLang="en-US" dirty="0" err="1"/>
              <a:t>Wiley</a:t>
            </a:r>
            <a:r>
              <a:rPr lang="pt-BR" altLang="en-US" dirty="0"/>
              <a:t> &amp; Sons, 1994.</a:t>
            </a:r>
          </a:p>
          <a:p>
            <a:r>
              <a:rPr lang="pt-BR" altLang="en-US" dirty="0"/>
              <a:t>Carlson, A. B. “Sistemas de Comunicação”, McGraw-Hill, 1981,</a:t>
            </a:r>
          </a:p>
          <a:p>
            <a:r>
              <a:rPr lang="pt-BR" altLang="en-US" dirty="0" err="1"/>
              <a:t>Roden</a:t>
            </a:r>
            <a:r>
              <a:rPr lang="pt-BR" altLang="en-US" dirty="0"/>
              <a:t>, M. S. “</a:t>
            </a:r>
            <a:r>
              <a:rPr lang="pt-BR" altLang="en-US" dirty="0" err="1"/>
              <a:t>Analog</a:t>
            </a:r>
            <a:r>
              <a:rPr lang="pt-BR" altLang="en-US" dirty="0"/>
              <a:t> </a:t>
            </a:r>
            <a:r>
              <a:rPr lang="pt-BR" altLang="en-US" dirty="0" err="1"/>
              <a:t>and</a:t>
            </a:r>
            <a:r>
              <a:rPr lang="pt-BR" altLang="en-US" dirty="0"/>
              <a:t> Digital Communication Systems”, Prentice </a:t>
            </a:r>
            <a:r>
              <a:rPr lang="pt-BR" altLang="en-US" dirty="0" err="1"/>
              <a:t>Hall,1996</a:t>
            </a:r>
            <a:r>
              <a:rPr lang="pt-BR" altLang="en-US" dirty="0"/>
              <a:t>.</a:t>
            </a:r>
          </a:p>
          <a:p>
            <a:r>
              <a:rPr lang="pt-BR" altLang="en-US" dirty="0" err="1"/>
              <a:t>Rabiner</a:t>
            </a:r>
            <a:r>
              <a:rPr lang="pt-BR" altLang="en-US" dirty="0"/>
              <a:t>, L. R. &amp; Schafer, R. W. “Digital </a:t>
            </a:r>
            <a:r>
              <a:rPr lang="pt-BR" altLang="en-US" dirty="0" err="1"/>
              <a:t>Processing</a:t>
            </a:r>
            <a:r>
              <a:rPr lang="pt-BR" altLang="en-US" dirty="0"/>
              <a:t> </a:t>
            </a:r>
            <a:r>
              <a:rPr lang="pt-BR" altLang="en-US" dirty="0" err="1"/>
              <a:t>of</a:t>
            </a:r>
            <a:r>
              <a:rPr lang="pt-BR" altLang="en-US" dirty="0"/>
              <a:t> Speech </a:t>
            </a:r>
            <a:r>
              <a:rPr lang="pt-BR" altLang="en-US" dirty="0" err="1"/>
              <a:t>Signals</a:t>
            </a:r>
            <a:r>
              <a:rPr lang="pt-BR" altLang="en-US" dirty="0"/>
              <a:t>”, Prentice Hall, 1978.</a:t>
            </a:r>
          </a:p>
          <a:p>
            <a:r>
              <a:rPr lang="pt-BR" altLang="en-US" b="1" dirty="0" err="1">
                <a:solidFill>
                  <a:srgbClr val="FF0000"/>
                </a:solidFill>
              </a:rPr>
              <a:t>Bellamy</a:t>
            </a:r>
            <a:r>
              <a:rPr lang="pt-BR" altLang="en-US" b="1" dirty="0">
                <a:solidFill>
                  <a:srgbClr val="FF0000"/>
                </a:solidFill>
              </a:rPr>
              <a:t>, J. “Digital </a:t>
            </a:r>
            <a:r>
              <a:rPr lang="pt-BR" altLang="en-US" b="1" dirty="0" err="1">
                <a:solidFill>
                  <a:srgbClr val="FF0000"/>
                </a:solidFill>
              </a:rPr>
              <a:t>Telephony</a:t>
            </a:r>
            <a:r>
              <a:rPr lang="pt-BR" altLang="en-US" b="1" dirty="0">
                <a:solidFill>
                  <a:srgbClr val="FF0000"/>
                </a:solidFill>
              </a:rPr>
              <a:t>”, John </a:t>
            </a:r>
            <a:r>
              <a:rPr lang="pt-BR" altLang="en-US" b="1" dirty="0" err="1">
                <a:solidFill>
                  <a:srgbClr val="FF0000"/>
                </a:solidFill>
              </a:rPr>
              <a:t>Wiley</a:t>
            </a:r>
            <a:r>
              <a:rPr lang="pt-BR" altLang="en-US" b="1" dirty="0">
                <a:solidFill>
                  <a:srgbClr val="FF0000"/>
                </a:solidFill>
              </a:rPr>
              <a:t> &amp; Sons, 1991.</a:t>
            </a:r>
          </a:p>
          <a:p>
            <a:r>
              <a:rPr lang="pt-BR" altLang="en-US" dirty="0" err="1"/>
              <a:t>Kondoz</a:t>
            </a:r>
            <a:r>
              <a:rPr lang="pt-BR" altLang="en-US" dirty="0"/>
              <a:t>, A. M. “Digital Speech: </a:t>
            </a:r>
            <a:r>
              <a:rPr lang="pt-BR" altLang="en-US" dirty="0" err="1"/>
              <a:t>Coding</a:t>
            </a:r>
            <a:r>
              <a:rPr lang="pt-BR" altLang="en-US" dirty="0"/>
              <a:t> for </a:t>
            </a:r>
            <a:r>
              <a:rPr lang="pt-BR" altLang="en-US" dirty="0" err="1"/>
              <a:t>Low</a:t>
            </a:r>
            <a:r>
              <a:rPr lang="pt-BR" altLang="en-US" dirty="0"/>
              <a:t> Bit Rate Communication”, John </a:t>
            </a:r>
            <a:r>
              <a:rPr lang="pt-BR" altLang="en-US" dirty="0" err="1"/>
              <a:t>Wiley</a:t>
            </a:r>
            <a:r>
              <a:rPr lang="pt-BR" altLang="en-US" dirty="0"/>
              <a:t> &amp; Sons, 1995.</a:t>
            </a:r>
          </a:p>
          <a:p>
            <a:r>
              <a:rPr lang="pt-BR" altLang="en-US" dirty="0" err="1"/>
              <a:t>Shenoi</a:t>
            </a:r>
            <a:r>
              <a:rPr lang="pt-BR" altLang="en-US" dirty="0"/>
              <a:t>, K. “Digital </a:t>
            </a:r>
            <a:r>
              <a:rPr lang="pt-BR" altLang="en-US" dirty="0" err="1"/>
              <a:t>Signal</a:t>
            </a:r>
            <a:r>
              <a:rPr lang="pt-BR" altLang="en-US" dirty="0"/>
              <a:t> </a:t>
            </a:r>
            <a:r>
              <a:rPr lang="pt-BR" altLang="en-US" dirty="0" err="1"/>
              <a:t>Processing</a:t>
            </a:r>
            <a:r>
              <a:rPr lang="pt-BR" altLang="en-US" dirty="0"/>
              <a:t> in </a:t>
            </a:r>
            <a:r>
              <a:rPr lang="pt-BR" altLang="en-US" dirty="0" err="1"/>
              <a:t>Telecommunicatins</a:t>
            </a:r>
            <a:r>
              <a:rPr lang="pt-BR" altLang="en-US" dirty="0"/>
              <a:t>”, Prentice Hall, 1995.</a:t>
            </a:r>
          </a:p>
          <a:p>
            <a:r>
              <a:rPr lang="pt-BR" altLang="en-US" b="1" dirty="0">
                <a:solidFill>
                  <a:srgbClr val="FF0000"/>
                </a:solidFill>
              </a:rPr>
              <a:t>Notas de Aula</a:t>
            </a:r>
          </a:p>
          <a:p>
            <a:r>
              <a:rPr lang="pt-BR" altLang="en-US" dirty="0">
                <a:solidFill>
                  <a:srgbClr val="FF0000"/>
                </a:solidFill>
              </a:rPr>
              <a:t>Duas Provas   Datas: já agendadas no site</a:t>
            </a:r>
          </a:p>
          <a:p>
            <a:r>
              <a:rPr lang="pt-BR" altLang="en-US" dirty="0">
                <a:solidFill>
                  <a:schemeClr val="accent2"/>
                </a:solidFill>
              </a:rPr>
              <a:t>Media Final: Média das Provas (e considerando outros trabalhos)</a:t>
            </a:r>
          </a:p>
        </p:txBody>
      </p:sp>
      <p:sp>
        <p:nvSpPr>
          <p:cNvPr id="109573" name="Rectangle 8"/>
          <p:cNvSpPr>
            <a:spLocks noGrp="1" noChangeArrowheads="1"/>
          </p:cNvSpPr>
          <p:nvPr>
            <p:ph type="title"/>
          </p:nvPr>
        </p:nvSpPr>
        <p:spPr>
          <a:xfrm>
            <a:off x="79375" y="-12700"/>
            <a:ext cx="8934450" cy="477838"/>
          </a:xfrm>
        </p:spPr>
        <p:txBody>
          <a:bodyPr/>
          <a:lstStyle/>
          <a:p>
            <a:r>
              <a:rPr lang="pt-BR" altLang="en-US"/>
              <a:t>Bibliografia Recomendada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>
                <a:latin typeface="Times New Roman" panose="02020603050405020304" pitchFamily="18" charset="0"/>
              </a:rPr>
              <a:t>Marcelo B. Joaquim e M.A. Romero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t-BR" altLang="en-US" sz="1600">
              <a:latin typeface="Times New Roman" panose="02020603050405020304" pitchFamily="18" charset="0"/>
            </a:endParaRPr>
          </a:p>
        </p:txBody>
      </p:sp>
      <p:sp>
        <p:nvSpPr>
          <p:cNvPr id="11059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597893-B9CB-4C09-882E-8F213EF0D96B}" type="slidenum">
              <a:rPr lang="pt-BR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en-US" sz="1400">
              <a:latin typeface="Times New Roman" panose="02020603050405020304" pitchFamily="18" charset="0"/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Histórico</a:t>
            </a: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392113" y="925513"/>
            <a:ext cx="418465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3000 AC:</a:t>
            </a:r>
            <a:r>
              <a:rPr lang="pt-BR" altLang="en-US" sz="1800" b="1"/>
              <a:t> Linguagem Escrita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1844:</a:t>
            </a:r>
            <a:r>
              <a:rPr lang="pt-BR" altLang="en-US" sz="1800" b="1"/>
              <a:t> (Morse)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1876:</a:t>
            </a:r>
            <a:r>
              <a:rPr lang="pt-BR" altLang="en-US" sz="1800" b="1"/>
              <a:t> Telefone (Bell)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1897:</a:t>
            </a:r>
            <a:r>
              <a:rPr lang="pt-BR" altLang="en-US" sz="1800" b="1"/>
              <a:t> Telegrafia sem Fio (Marconi)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1918</a:t>
            </a:r>
            <a:r>
              <a:rPr lang="pt-BR" altLang="en-US" sz="1800" b="1">
                <a:solidFill>
                  <a:srgbClr val="339933"/>
                </a:solidFill>
              </a:rPr>
              <a:t>:</a:t>
            </a:r>
            <a:r>
              <a:rPr lang="pt-BR" altLang="en-US" sz="1800" b="1"/>
              <a:t> Receptor AM Superhete-ródino (Armstrong)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1928</a:t>
            </a:r>
            <a:r>
              <a:rPr lang="pt-BR" altLang="en-US" sz="1800" b="1"/>
              <a:t>: Televisão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1928:</a:t>
            </a:r>
            <a:r>
              <a:rPr lang="pt-BR" altLang="en-US" sz="1800" b="1"/>
              <a:t> (Nyquist)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1930:</a:t>
            </a:r>
            <a:r>
              <a:rPr lang="pt-BR" altLang="en-US" sz="1800" b="1"/>
              <a:t> PAM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1933</a:t>
            </a:r>
            <a:r>
              <a:rPr lang="pt-BR" altLang="en-US" sz="1800" b="1">
                <a:solidFill>
                  <a:srgbClr val="339933"/>
                </a:solidFill>
              </a:rPr>
              <a:t>:</a:t>
            </a:r>
            <a:r>
              <a:rPr lang="pt-BR" altLang="en-US" sz="1800" b="1"/>
              <a:t> Rádio FM (Armstrong)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1937:</a:t>
            </a:r>
            <a:r>
              <a:rPr lang="pt-BR" altLang="en-US" sz="1800" b="1"/>
              <a:t> PCM (Alex Reeves)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1948:</a:t>
            </a:r>
            <a:r>
              <a:rPr lang="pt-BR" altLang="en-US" sz="1800" b="1"/>
              <a:t> Teoria Matemática da Comunicação (Shannon)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1948:</a:t>
            </a:r>
            <a:r>
              <a:rPr lang="pt-BR" altLang="en-US" sz="1800" b="1"/>
              <a:t> Invenção do Transistor</a:t>
            </a:r>
            <a:endParaRPr lang="pt-BR" altLang="en-US" sz="1800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4654550" y="908050"/>
            <a:ext cx="44894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/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1950:</a:t>
            </a:r>
            <a:r>
              <a:rPr lang="pt-BR" altLang="en-US" sz="1800" b="1"/>
              <a:t> TDM (Bell)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1962:</a:t>
            </a:r>
            <a:r>
              <a:rPr lang="pt-BR" altLang="en-US" sz="1800" b="1"/>
              <a:t> PCM (Bell  T-1)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1963:</a:t>
            </a:r>
            <a:r>
              <a:rPr lang="pt-BR" altLang="en-US" sz="1800" b="1"/>
              <a:t> Comunicações por Satélite (Bell)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1979:</a:t>
            </a:r>
            <a:r>
              <a:rPr lang="pt-BR" altLang="en-US" sz="1800" b="1"/>
              <a:t> Telefonia Celular (Motorola AT&amp;T)</a:t>
            </a:r>
          </a:p>
          <a:p>
            <a:r>
              <a:rPr lang="pt-BR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1996:</a:t>
            </a:r>
            <a:r>
              <a:rPr lang="pt-BR" altLang="en-US" sz="1800" b="1"/>
              <a:t> Mobile Communications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2"/>
          <p:cNvSpPr>
            <a:spLocks noChangeArrowheads="1"/>
          </p:cNvSpPr>
          <p:nvPr/>
        </p:nvSpPr>
        <p:spPr bwMode="auto">
          <a:xfrm>
            <a:off x="4011613" y="1900238"/>
            <a:ext cx="4786312" cy="345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215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72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03402">
              <a:defRPr/>
            </a:pPr>
            <a:r>
              <a:rPr lang="pt-BR" altLang="en-US" sz="3323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Introdução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2413" y="1701800"/>
            <a:ext cx="3727450" cy="4176713"/>
          </a:xfrm>
        </p:spPr>
        <p:txBody>
          <a:bodyPr>
            <a:normAutofit/>
          </a:bodyPr>
          <a:lstStyle/>
          <a:p>
            <a:pPr marL="316531" indent="-316531" defTabSz="703402">
              <a:lnSpc>
                <a:spcPct val="110000"/>
              </a:lnSpc>
              <a:defRPr/>
            </a:pPr>
            <a:r>
              <a:rPr lang="en-US" sz="1477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According to the Mobility Report published by Ericsson [1] in June 2018, smartphones world data traffic is expected to increase from 14,872 PB/month in 2017 to 106,535 PB/month in 2022.</a:t>
            </a:r>
          </a:p>
          <a:p>
            <a:pPr marL="0" indent="0" defTabSz="703402"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US" sz="1477" b="1" dirty="0">
              <a:latin typeface="Cambria" pitchFamily="18" charset="0"/>
              <a:ea typeface="Cambria" pitchFamily="18" charset="0"/>
            </a:endParaRPr>
          </a:p>
          <a:p>
            <a:pPr marL="316531" indent="-316531" defTabSz="703402">
              <a:lnSpc>
                <a:spcPct val="110000"/>
              </a:lnSpc>
              <a:defRPr/>
            </a:pPr>
            <a:r>
              <a:rPr lang="en-US" sz="1477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Although LTE (4G) coverage has a perspective to become the dominant mobile technology by the end of 2018, 3</a:t>
            </a:r>
            <a:r>
              <a:rPr lang="en-US" sz="1477" b="1" baseline="300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rd</a:t>
            </a:r>
            <a:r>
              <a:rPr lang="en-US" sz="1477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Generation Partnership Project (3GPP) is already developing a Fifth Generation (5G) standard. </a:t>
            </a:r>
            <a:endParaRPr lang="pt-BR" sz="1477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162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963" y="1900238"/>
            <a:ext cx="4814887" cy="3368675"/>
          </a:xfrm>
        </p:spPr>
      </p:pic>
      <p:pic>
        <p:nvPicPr>
          <p:cNvPr id="111622" name="Espaço Reservado para Imagem 153" descr="Logo USP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3" t="-18526" r="-19748" b="-6796"/>
          <a:stretch>
            <a:fillRect/>
          </a:stretch>
        </p:blipFill>
        <p:spPr bwMode="auto">
          <a:xfrm>
            <a:off x="7496175" y="292100"/>
            <a:ext cx="1263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1366838" y="6219825"/>
            <a:ext cx="22907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pt-BR" altLang="en-US" sz="1292" b="1" i="1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Murilo Araujo Romero, Ph.D.</a:t>
            </a:r>
          </a:p>
        </p:txBody>
      </p:sp>
      <p:sp>
        <p:nvSpPr>
          <p:cNvPr id="30728" name="Retângulo 3"/>
          <p:cNvSpPr>
            <a:spLocks noChangeArrowheads="1"/>
          </p:cNvSpPr>
          <p:nvPr/>
        </p:nvSpPr>
        <p:spPr bwMode="auto">
          <a:xfrm>
            <a:off x="160338" y="5737225"/>
            <a:ext cx="76025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92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[1] “Ericsson Mobility Report, June 2018”. Internet: </a:t>
            </a:r>
            <a:r>
              <a:rPr lang="en-US" altLang="en-US" sz="1292" u="sng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https://www.ericsson.com/en/mobility-report</a:t>
            </a:r>
            <a:endParaRPr lang="en-US" altLang="en-US" sz="1292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214313" y="404813"/>
            <a:ext cx="8509001" cy="842962"/>
          </a:xfrm>
        </p:spPr>
        <p:txBody>
          <a:bodyPr/>
          <a:lstStyle/>
          <a:p>
            <a:pPr defTabSz="703402">
              <a:defRPr/>
            </a:pPr>
            <a:r>
              <a:rPr lang="pt-BR" altLang="en-US" sz="4062">
                <a:solidFill>
                  <a:schemeClr val="bg1"/>
                </a:solidFill>
              </a:rPr>
              <a:t>       </a:t>
            </a:r>
            <a:r>
              <a:rPr lang="pt-BR" altLang="en-US" sz="4062" b="1">
                <a:solidFill>
                  <a:schemeClr val="bg1"/>
                </a:solidFill>
              </a:rPr>
              <a:t>Introdução </a:t>
            </a: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14430" y="1540618"/>
          <a:ext cx="5832000" cy="447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44" name="Espaço Reservado para Imagem 153" descr="Logo USP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3" t="-18526" r="-19748" b="-6796"/>
          <a:stretch>
            <a:fillRect/>
          </a:stretch>
        </p:blipFill>
        <p:spPr bwMode="auto">
          <a:xfrm>
            <a:off x="7229475" y="171450"/>
            <a:ext cx="188118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tângulo 11"/>
          <p:cNvSpPr>
            <a:spLocks noChangeArrowheads="1"/>
          </p:cNvSpPr>
          <p:nvPr/>
        </p:nvSpPr>
        <p:spPr bwMode="auto">
          <a:xfrm>
            <a:off x="490538" y="5870575"/>
            <a:ext cx="76041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92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[1] “Ericsson Mobility Report, June 2018”. Internet: </a:t>
            </a:r>
            <a:r>
              <a:rPr lang="en-US" altLang="en-US" sz="1292" u="sng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https://www.ericsson.com/en/mobility-report</a:t>
            </a:r>
            <a:endParaRPr lang="en-US" altLang="en-US" sz="1292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73113" y="104775"/>
            <a:ext cx="7597775" cy="1055688"/>
          </a:xfrm>
        </p:spPr>
        <p:txBody>
          <a:bodyPr/>
          <a:lstStyle/>
          <a:p>
            <a:pPr defTabSz="703402">
              <a:defRPr/>
            </a:pPr>
            <a:r>
              <a:rPr lang="pt-BR" altLang="en-US" sz="3323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3323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Especificações 5G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408113"/>
            <a:ext cx="7654925" cy="1489075"/>
          </a:xfrm>
        </p:spPr>
        <p:txBody>
          <a:bodyPr/>
          <a:lstStyle/>
          <a:p>
            <a:pPr marL="0" indent="0" defTabSz="703402">
              <a:buFont typeface="Monotype Sorts" pitchFamily="2" charset="2"/>
              <a:buNone/>
              <a:defRPr/>
            </a:pP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5G is expected to handle new applications such as Machine-to-Machine (</a:t>
            </a:r>
            <a:r>
              <a:rPr lang="en-US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MtM</a:t>
            </a: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communication, Internet of Things (</a:t>
            </a:r>
            <a:r>
              <a:rPr lang="en-US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IoT</a:t>
            </a: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), Virtual Reality (VR), industrial control, Unmanned Aerial Vehicle (UAV) control, etc.</a:t>
            </a:r>
          </a:p>
          <a:p>
            <a:pPr marL="316531" indent="-316531" defTabSz="703402">
              <a:defRPr/>
            </a:pPr>
            <a:endParaRPr lang="en-US" altLang="en-US" sz="1662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defTabSz="703402">
              <a:buFont typeface="Monotype Sorts" pitchFamily="2" charset="2"/>
              <a:buNone/>
              <a:defRPr/>
            </a:pP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These applications are driving the 5G requirements, especially for high data rates and low latency, as presented by 3GPP on the TS22.261 document. </a:t>
            </a:r>
            <a:endParaRPr lang="pt-BR" altLang="en-US" sz="1662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13668" name="Espaço Reservado para Imagem 153" descr="Logo USP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3" t="-18526" r="-19748" b="-6796"/>
          <a:stretch>
            <a:fillRect/>
          </a:stretch>
        </p:blipFill>
        <p:spPr bwMode="auto">
          <a:xfrm>
            <a:off x="7496175" y="292100"/>
            <a:ext cx="1263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69" name="Group 4"/>
          <p:cNvGrpSpPr>
            <a:grpSpLocks noChangeAspect="1"/>
          </p:cNvGrpSpPr>
          <p:nvPr/>
        </p:nvGrpSpPr>
        <p:grpSpPr bwMode="auto">
          <a:xfrm>
            <a:off x="1581150" y="3138488"/>
            <a:ext cx="6156325" cy="3868737"/>
            <a:chOff x="1079" y="1962"/>
            <a:chExt cx="4201" cy="2640"/>
          </a:xfrm>
        </p:grpSpPr>
        <p:sp>
          <p:nvSpPr>
            <p:cNvPr id="327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9" y="1962"/>
              <a:ext cx="420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3671" name="Group 205"/>
            <p:cNvGrpSpPr>
              <a:grpSpLocks/>
            </p:cNvGrpSpPr>
            <p:nvPr/>
          </p:nvGrpSpPr>
          <p:grpSpPr bwMode="auto">
            <a:xfrm>
              <a:off x="1084" y="1962"/>
              <a:ext cx="4192" cy="1278"/>
              <a:chOff x="1084" y="1962"/>
              <a:chExt cx="4192" cy="1278"/>
            </a:xfrm>
          </p:grpSpPr>
          <p:sp>
            <p:nvSpPr>
              <p:cNvPr id="33038" name="Rectangle 5"/>
              <p:cNvSpPr>
                <a:spLocks noChangeArrowheads="1"/>
              </p:cNvSpPr>
              <p:nvPr/>
            </p:nvSpPr>
            <p:spPr bwMode="auto">
              <a:xfrm>
                <a:off x="1793" y="1962"/>
                <a:ext cx="293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 b="1">
                    <a:solidFill>
                      <a:srgbClr val="FFFF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Some 5G scenarios/applications and their requirements</a:t>
                </a:r>
                <a:r>
                  <a:rPr lang="en-US" altLang="en-US" sz="1292">
                    <a:solidFill>
                      <a:srgbClr val="FFFF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en-US" altLang="en-US" sz="2215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9" name="Rectangle 6"/>
              <p:cNvSpPr>
                <a:spLocks noChangeArrowheads="1"/>
              </p:cNvSpPr>
              <p:nvPr/>
            </p:nvSpPr>
            <p:spPr bwMode="auto">
              <a:xfrm>
                <a:off x="4567" y="1962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0" name="Rectangle 7"/>
              <p:cNvSpPr>
                <a:spLocks noChangeArrowheads="1"/>
              </p:cNvSpPr>
              <p:nvPr/>
            </p:nvSpPr>
            <p:spPr bwMode="auto">
              <a:xfrm>
                <a:off x="1097" y="2207"/>
                <a:ext cx="45" cy="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1" name="Rectangle 8"/>
              <p:cNvSpPr>
                <a:spLocks noChangeArrowheads="1"/>
              </p:cNvSpPr>
              <p:nvPr/>
            </p:nvSpPr>
            <p:spPr bwMode="auto">
              <a:xfrm>
                <a:off x="3652" y="2207"/>
                <a:ext cx="49" cy="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2" name="Rectangle 9"/>
              <p:cNvSpPr>
                <a:spLocks noChangeArrowheads="1"/>
              </p:cNvSpPr>
              <p:nvPr/>
            </p:nvSpPr>
            <p:spPr bwMode="auto">
              <a:xfrm>
                <a:off x="1143" y="2207"/>
                <a:ext cx="2509" cy="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3" name="Rectangle 10"/>
              <p:cNvSpPr>
                <a:spLocks noChangeArrowheads="1"/>
              </p:cNvSpPr>
              <p:nvPr/>
            </p:nvSpPr>
            <p:spPr bwMode="auto">
              <a:xfrm>
                <a:off x="1143" y="2207"/>
                <a:ext cx="17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 b="1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Sce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4" name="Rectangle 11"/>
              <p:cNvSpPr>
                <a:spLocks noChangeArrowheads="1"/>
              </p:cNvSpPr>
              <p:nvPr/>
            </p:nvSpPr>
            <p:spPr bwMode="auto">
              <a:xfrm>
                <a:off x="1316" y="2207"/>
                <a:ext cx="99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 b="1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nario / Application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5" name="Rectangle 12"/>
              <p:cNvSpPr>
                <a:spLocks noChangeArrowheads="1"/>
              </p:cNvSpPr>
              <p:nvPr/>
            </p:nvSpPr>
            <p:spPr bwMode="auto">
              <a:xfrm>
                <a:off x="2325" y="2207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 b="1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6" name="Rectangle 13"/>
              <p:cNvSpPr>
                <a:spLocks noChangeArrowheads="1"/>
              </p:cNvSpPr>
              <p:nvPr/>
            </p:nvSpPr>
            <p:spPr bwMode="auto">
              <a:xfrm>
                <a:off x="3707" y="2207"/>
                <a:ext cx="49" cy="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7" name="Rectangle 14"/>
              <p:cNvSpPr>
                <a:spLocks noChangeArrowheads="1"/>
              </p:cNvSpPr>
              <p:nvPr/>
            </p:nvSpPr>
            <p:spPr bwMode="auto">
              <a:xfrm>
                <a:off x="5217" y="2207"/>
                <a:ext cx="45" cy="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8" name="Rectangle 15"/>
              <p:cNvSpPr>
                <a:spLocks noChangeArrowheads="1"/>
              </p:cNvSpPr>
              <p:nvPr/>
            </p:nvSpPr>
            <p:spPr bwMode="auto">
              <a:xfrm>
                <a:off x="3756" y="2207"/>
                <a:ext cx="1461" cy="20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49" name="Rectangle 16"/>
              <p:cNvSpPr>
                <a:spLocks noChangeArrowheads="1"/>
              </p:cNvSpPr>
              <p:nvPr/>
            </p:nvSpPr>
            <p:spPr bwMode="auto">
              <a:xfrm>
                <a:off x="3756" y="2207"/>
                <a:ext cx="68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 b="1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Requirement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0" name="Rectangle 17"/>
              <p:cNvSpPr>
                <a:spLocks noChangeArrowheads="1"/>
              </p:cNvSpPr>
              <p:nvPr/>
            </p:nvSpPr>
            <p:spPr bwMode="auto">
              <a:xfrm>
                <a:off x="4456" y="2207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 b="1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1" name="Rectangle 18"/>
              <p:cNvSpPr>
                <a:spLocks noChangeArrowheads="1"/>
              </p:cNvSpPr>
              <p:nvPr/>
            </p:nvSpPr>
            <p:spPr bwMode="auto">
              <a:xfrm>
                <a:off x="1084" y="2194"/>
                <a:ext cx="4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2" name="Line 19"/>
              <p:cNvSpPr>
                <a:spLocks noChangeShapeType="1"/>
              </p:cNvSpPr>
              <p:nvPr/>
            </p:nvSpPr>
            <p:spPr bwMode="auto">
              <a:xfrm>
                <a:off x="1084" y="219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3" name="Rectangle 20"/>
              <p:cNvSpPr>
                <a:spLocks noChangeArrowheads="1"/>
              </p:cNvSpPr>
              <p:nvPr/>
            </p:nvSpPr>
            <p:spPr bwMode="auto">
              <a:xfrm>
                <a:off x="1084" y="2194"/>
                <a:ext cx="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4" name="Line 21"/>
              <p:cNvSpPr>
                <a:spLocks noChangeShapeType="1"/>
              </p:cNvSpPr>
              <p:nvPr/>
            </p:nvSpPr>
            <p:spPr bwMode="auto">
              <a:xfrm>
                <a:off x="1084" y="219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5" name="Rectangle 22"/>
              <p:cNvSpPr>
                <a:spLocks noChangeArrowheads="1"/>
              </p:cNvSpPr>
              <p:nvPr/>
            </p:nvSpPr>
            <p:spPr bwMode="auto">
              <a:xfrm>
                <a:off x="1093" y="2204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6" name="Line 23"/>
              <p:cNvSpPr>
                <a:spLocks noChangeShapeType="1"/>
              </p:cNvSpPr>
              <p:nvPr/>
            </p:nvSpPr>
            <p:spPr bwMode="auto">
              <a:xfrm>
                <a:off x="1093" y="2204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7" name="Rectangle 24"/>
              <p:cNvSpPr>
                <a:spLocks noChangeArrowheads="1"/>
              </p:cNvSpPr>
              <p:nvPr/>
            </p:nvSpPr>
            <p:spPr bwMode="auto">
              <a:xfrm>
                <a:off x="1093" y="220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8" name="Line 25"/>
              <p:cNvSpPr>
                <a:spLocks noChangeShapeType="1"/>
              </p:cNvSpPr>
              <p:nvPr/>
            </p:nvSpPr>
            <p:spPr bwMode="auto">
              <a:xfrm>
                <a:off x="1093" y="220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59" name="Line 26"/>
              <p:cNvSpPr>
                <a:spLocks noChangeShapeType="1"/>
              </p:cNvSpPr>
              <p:nvPr/>
            </p:nvSpPr>
            <p:spPr bwMode="auto">
              <a:xfrm>
                <a:off x="1093" y="220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0" name="Rectangle 27"/>
              <p:cNvSpPr>
                <a:spLocks noChangeArrowheads="1"/>
              </p:cNvSpPr>
              <p:nvPr/>
            </p:nvSpPr>
            <p:spPr bwMode="auto">
              <a:xfrm>
                <a:off x="1097" y="2194"/>
                <a:ext cx="26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1" name="Line 28"/>
              <p:cNvSpPr>
                <a:spLocks noChangeShapeType="1"/>
              </p:cNvSpPr>
              <p:nvPr/>
            </p:nvSpPr>
            <p:spPr bwMode="auto">
              <a:xfrm>
                <a:off x="1097" y="2194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2" name="Rectangle 29"/>
              <p:cNvSpPr>
                <a:spLocks noChangeArrowheads="1"/>
              </p:cNvSpPr>
              <p:nvPr/>
            </p:nvSpPr>
            <p:spPr bwMode="auto">
              <a:xfrm>
                <a:off x="1097" y="2204"/>
                <a:ext cx="2605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3" name="Line 30"/>
              <p:cNvSpPr>
                <a:spLocks noChangeShapeType="1"/>
              </p:cNvSpPr>
              <p:nvPr/>
            </p:nvSpPr>
            <p:spPr bwMode="auto">
              <a:xfrm>
                <a:off x="1097" y="2204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4" name="Rectangle 31"/>
              <p:cNvSpPr>
                <a:spLocks noChangeArrowheads="1"/>
              </p:cNvSpPr>
              <p:nvPr/>
            </p:nvSpPr>
            <p:spPr bwMode="auto">
              <a:xfrm>
                <a:off x="1097" y="2207"/>
                <a:ext cx="2605" cy="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5" name="Rectangle 32"/>
              <p:cNvSpPr>
                <a:spLocks noChangeArrowheads="1"/>
              </p:cNvSpPr>
              <p:nvPr/>
            </p:nvSpPr>
            <p:spPr bwMode="auto">
              <a:xfrm>
                <a:off x="3707" y="2207"/>
                <a:ext cx="9" cy="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6" name="Rectangle 33"/>
              <p:cNvSpPr>
                <a:spLocks noChangeArrowheads="1"/>
              </p:cNvSpPr>
              <p:nvPr/>
            </p:nvSpPr>
            <p:spPr bwMode="auto">
              <a:xfrm>
                <a:off x="3703" y="2207"/>
                <a:ext cx="4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7" name="Line 34"/>
              <p:cNvSpPr>
                <a:spLocks noChangeShapeType="1"/>
              </p:cNvSpPr>
              <p:nvPr/>
            </p:nvSpPr>
            <p:spPr bwMode="auto">
              <a:xfrm>
                <a:off x="3703" y="220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8" name="Rectangle 35"/>
              <p:cNvSpPr>
                <a:spLocks noChangeArrowheads="1"/>
              </p:cNvSpPr>
              <p:nvPr/>
            </p:nvSpPr>
            <p:spPr bwMode="auto">
              <a:xfrm>
                <a:off x="3703" y="2194"/>
                <a:ext cx="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69" name="Line 36"/>
              <p:cNvSpPr>
                <a:spLocks noChangeShapeType="1"/>
              </p:cNvSpPr>
              <p:nvPr/>
            </p:nvSpPr>
            <p:spPr bwMode="auto">
              <a:xfrm>
                <a:off x="3703" y="219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0" name="Rectangle 37"/>
              <p:cNvSpPr>
                <a:spLocks noChangeArrowheads="1"/>
              </p:cNvSpPr>
              <p:nvPr/>
            </p:nvSpPr>
            <p:spPr bwMode="auto">
              <a:xfrm>
                <a:off x="3703" y="2204"/>
                <a:ext cx="1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1" name="Line 38"/>
              <p:cNvSpPr>
                <a:spLocks noChangeShapeType="1"/>
              </p:cNvSpPr>
              <p:nvPr/>
            </p:nvSpPr>
            <p:spPr bwMode="auto">
              <a:xfrm>
                <a:off x="3703" y="220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2" name="Rectangle 39"/>
              <p:cNvSpPr>
                <a:spLocks noChangeArrowheads="1"/>
              </p:cNvSpPr>
              <p:nvPr/>
            </p:nvSpPr>
            <p:spPr bwMode="auto">
              <a:xfrm>
                <a:off x="3716" y="2194"/>
                <a:ext cx="154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3" name="Line 40"/>
              <p:cNvSpPr>
                <a:spLocks noChangeShapeType="1"/>
              </p:cNvSpPr>
              <p:nvPr/>
            </p:nvSpPr>
            <p:spPr bwMode="auto">
              <a:xfrm>
                <a:off x="3716" y="2194"/>
                <a:ext cx="15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4" name="Rectangle 41"/>
              <p:cNvSpPr>
                <a:spLocks noChangeArrowheads="1"/>
              </p:cNvSpPr>
              <p:nvPr/>
            </p:nvSpPr>
            <p:spPr bwMode="auto">
              <a:xfrm>
                <a:off x="3716" y="2204"/>
                <a:ext cx="1547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5" name="Line 42"/>
              <p:cNvSpPr>
                <a:spLocks noChangeShapeType="1"/>
              </p:cNvSpPr>
              <p:nvPr/>
            </p:nvSpPr>
            <p:spPr bwMode="auto">
              <a:xfrm>
                <a:off x="3716" y="2204"/>
                <a:ext cx="154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6" name="Rectangle 43"/>
              <p:cNvSpPr>
                <a:spLocks noChangeArrowheads="1"/>
              </p:cNvSpPr>
              <p:nvPr/>
            </p:nvSpPr>
            <p:spPr bwMode="auto">
              <a:xfrm>
                <a:off x="3716" y="2207"/>
                <a:ext cx="1547" cy="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7" name="Rectangle 44"/>
              <p:cNvSpPr>
                <a:spLocks noChangeArrowheads="1"/>
              </p:cNvSpPr>
              <p:nvPr/>
            </p:nvSpPr>
            <p:spPr bwMode="auto">
              <a:xfrm>
                <a:off x="5271" y="2194"/>
                <a:ext cx="4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8" name="Line 45"/>
              <p:cNvSpPr>
                <a:spLocks noChangeShapeType="1"/>
              </p:cNvSpPr>
              <p:nvPr/>
            </p:nvSpPr>
            <p:spPr bwMode="auto">
              <a:xfrm>
                <a:off x="5271" y="219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79" name="Rectangle 46"/>
              <p:cNvSpPr>
                <a:spLocks noChangeArrowheads="1"/>
              </p:cNvSpPr>
              <p:nvPr/>
            </p:nvSpPr>
            <p:spPr bwMode="auto">
              <a:xfrm>
                <a:off x="5263" y="2194"/>
                <a:ext cx="1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0" name="Line 47"/>
              <p:cNvSpPr>
                <a:spLocks noChangeShapeType="1"/>
              </p:cNvSpPr>
              <p:nvPr/>
            </p:nvSpPr>
            <p:spPr bwMode="auto">
              <a:xfrm>
                <a:off x="5263" y="219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1" name="Rectangle 48"/>
              <p:cNvSpPr>
                <a:spLocks noChangeArrowheads="1"/>
              </p:cNvSpPr>
              <p:nvPr/>
            </p:nvSpPr>
            <p:spPr bwMode="auto">
              <a:xfrm>
                <a:off x="5263" y="2204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2" name="Line 49"/>
              <p:cNvSpPr>
                <a:spLocks noChangeShapeType="1"/>
              </p:cNvSpPr>
              <p:nvPr/>
            </p:nvSpPr>
            <p:spPr bwMode="auto">
              <a:xfrm>
                <a:off x="5263" y="2204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3" name="Rectangle 50"/>
              <p:cNvSpPr>
                <a:spLocks noChangeArrowheads="1"/>
              </p:cNvSpPr>
              <p:nvPr/>
            </p:nvSpPr>
            <p:spPr bwMode="auto">
              <a:xfrm>
                <a:off x="5263" y="220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4" name="Line 51"/>
              <p:cNvSpPr>
                <a:spLocks noChangeShapeType="1"/>
              </p:cNvSpPr>
              <p:nvPr/>
            </p:nvSpPr>
            <p:spPr bwMode="auto">
              <a:xfrm>
                <a:off x="5263" y="220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5" name="Line 52"/>
              <p:cNvSpPr>
                <a:spLocks noChangeShapeType="1"/>
              </p:cNvSpPr>
              <p:nvPr/>
            </p:nvSpPr>
            <p:spPr bwMode="auto">
              <a:xfrm>
                <a:off x="5263" y="220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6" name="Rectangle 53"/>
              <p:cNvSpPr>
                <a:spLocks noChangeArrowheads="1"/>
              </p:cNvSpPr>
              <p:nvPr/>
            </p:nvSpPr>
            <p:spPr bwMode="auto">
              <a:xfrm>
                <a:off x="1093" y="2209"/>
                <a:ext cx="4" cy="2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7" name="Line 54"/>
              <p:cNvSpPr>
                <a:spLocks noChangeShapeType="1"/>
              </p:cNvSpPr>
              <p:nvPr/>
            </p:nvSpPr>
            <p:spPr bwMode="auto">
              <a:xfrm>
                <a:off x="1093" y="2209"/>
                <a:ext cx="0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8" name="Rectangle 55"/>
              <p:cNvSpPr>
                <a:spLocks noChangeArrowheads="1"/>
              </p:cNvSpPr>
              <p:nvPr/>
            </p:nvSpPr>
            <p:spPr bwMode="auto">
              <a:xfrm>
                <a:off x="1084" y="2209"/>
                <a:ext cx="4" cy="2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89" name="Line 56"/>
              <p:cNvSpPr>
                <a:spLocks noChangeShapeType="1"/>
              </p:cNvSpPr>
              <p:nvPr/>
            </p:nvSpPr>
            <p:spPr bwMode="auto">
              <a:xfrm>
                <a:off x="1084" y="2209"/>
                <a:ext cx="0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0" name="Rectangle 57"/>
              <p:cNvSpPr>
                <a:spLocks noChangeArrowheads="1"/>
              </p:cNvSpPr>
              <p:nvPr/>
            </p:nvSpPr>
            <p:spPr bwMode="auto">
              <a:xfrm>
                <a:off x="3703" y="2209"/>
                <a:ext cx="4" cy="2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1" name="Line 58"/>
              <p:cNvSpPr>
                <a:spLocks noChangeShapeType="1"/>
              </p:cNvSpPr>
              <p:nvPr/>
            </p:nvSpPr>
            <p:spPr bwMode="auto">
              <a:xfrm>
                <a:off x="3703" y="2209"/>
                <a:ext cx="0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2" name="Rectangle 59"/>
              <p:cNvSpPr>
                <a:spLocks noChangeArrowheads="1"/>
              </p:cNvSpPr>
              <p:nvPr/>
            </p:nvSpPr>
            <p:spPr bwMode="auto">
              <a:xfrm>
                <a:off x="5271" y="2209"/>
                <a:ext cx="4" cy="2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3" name="Line 60"/>
              <p:cNvSpPr>
                <a:spLocks noChangeShapeType="1"/>
              </p:cNvSpPr>
              <p:nvPr/>
            </p:nvSpPr>
            <p:spPr bwMode="auto">
              <a:xfrm>
                <a:off x="5271" y="2209"/>
                <a:ext cx="0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4" name="Rectangle 61"/>
              <p:cNvSpPr>
                <a:spLocks noChangeArrowheads="1"/>
              </p:cNvSpPr>
              <p:nvPr/>
            </p:nvSpPr>
            <p:spPr bwMode="auto">
              <a:xfrm>
                <a:off x="5263" y="2209"/>
                <a:ext cx="4" cy="2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5" name="Line 62"/>
              <p:cNvSpPr>
                <a:spLocks noChangeShapeType="1"/>
              </p:cNvSpPr>
              <p:nvPr/>
            </p:nvSpPr>
            <p:spPr bwMode="auto">
              <a:xfrm>
                <a:off x="5263" y="2209"/>
                <a:ext cx="0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6" name="Rectangle 63"/>
              <p:cNvSpPr>
                <a:spLocks noChangeArrowheads="1"/>
              </p:cNvSpPr>
              <p:nvPr/>
            </p:nvSpPr>
            <p:spPr bwMode="auto">
              <a:xfrm>
                <a:off x="1097" y="2416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7" name="Rectangle 64"/>
              <p:cNvSpPr>
                <a:spLocks noChangeArrowheads="1"/>
              </p:cNvSpPr>
              <p:nvPr/>
            </p:nvSpPr>
            <p:spPr bwMode="auto">
              <a:xfrm>
                <a:off x="3652" y="2416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8" name="Rectangle 65"/>
              <p:cNvSpPr>
                <a:spLocks noChangeArrowheads="1"/>
              </p:cNvSpPr>
              <p:nvPr/>
            </p:nvSpPr>
            <p:spPr bwMode="auto">
              <a:xfrm>
                <a:off x="1143" y="2416"/>
                <a:ext cx="250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99" name="Rectangle 66"/>
              <p:cNvSpPr>
                <a:spLocks noChangeArrowheads="1"/>
              </p:cNvSpPr>
              <p:nvPr/>
            </p:nvSpPr>
            <p:spPr bwMode="auto">
              <a:xfrm>
                <a:off x="1143" y="2415"/>
                <a:ext cx="75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Urban coverage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0" name="Rectangle 67"/>
              <p:cNvSpPr>
                <a:spLocks noChangeArrowheads="1"/>
              </p:cNvSpPr>
              <p:nvPr/>
            </p:nvSpPr>
            <p:spPr bwMode="auto">
              <a:xfrm>
                <a:off x="1917" y="2415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1" name="Rectangle 68"/>
              <p:cNvSpPr>
                <a:spLocks noChangeArrowheads="1"/>
              </p:cNvSpPr>
              <p:nvPr/>
            </p:nvSpPr>
            <p:spPr bwMode="auto">
              <a:xfrm>
                <a:off x="3707" y="2416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2" name="Rectangle 69"/>
              <p:cNvSpPr>
                <a:spLocks noChangeArrowheads="1"/>
              </p:cNvSpPr>
              <p:nvPr/>
            </p:nvSpPr>
            <p:spPr bwMode="auto">
              <a:xfrm>
                <a:off x="5217" y="2416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3" name="Rectangle 70"/>
              <p:cNvSpPr>
                <a:spLocks noChangeArrowheads="1"/>
              </p:cNvSpPr>
              <p:nvPr/>
            </p:nvSpPr>
            <p:spPr bwMode="auto">
              <a:xfrm>
                <a:off x="3756" y="2416"/>
                <a:ext cx="1461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4" name="Rectangle 71"/>
              <p:cNvSpPr>
                <a:spLocks noChangeArrowheads="1"/>
              </p:cNvSpPr>
              <p:nvPr/>
            </p:nvSpPr>
            <p:spPr bwMode="auto">
              <a:xfrm>
                <a:off x="3756" y="2415"/>
                <a:ext cx="136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50 Mbps (DL), 25 Mbps (UL)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5" name="Rectangle 72"/>
              <p:cNvSpPr>
                <a:spLocks noChangeArrowheads="1"/>
              </p:cNvSpPr>
              <p:nvPr/>
            </p:nvSpPr>
            <p:spPr bwMode="auto">
              <a:xfrm>
                <a:off x="5152" y="2415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6" name="Rectangle 73"/>
              <p:cNvSpPr>
                <a:spLocks noChangeArrowheads="1"/>
              </p:cNvSpPr>
              <p:nvPr/>
            </p:nvSpPr>
            <p:spPr bwMode="auto">
              <a:xfrm>
                <a:off x="1093" y="241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7" name="Line 74"/>
              <p:cNvSpPr>
                <a:spLocks noChangeShapeType="1"/>
              </p:cNvSpPr>
              <p:nvPr/>
            </p:nvSpPr>
            <p:spPr bwMode="auto">
              <a:xfrm>
                <a:off x="1093" y="241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8" name="Line 75"/>
              <p:cNvSpPr>
                <a:spLocks noChangeShapeType="1"/>
              </p:cNvSpPr>
              <p:nvPr/>
            </p:nvSpPr>
            <p:spPr bwMode="auto">
              <a:xfrm>
                <a:off x="1093" y="241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09" name="Rectangle 76"/>
              <p:cNvSpPr>
                <a:spLocks noChangeArrowheads="1"/>
              </p:cNvSpPr>
              <p:nvPr/>
            </p:nvSpPr>
            <p:spPr bwMode="auto">
              <a:xfrm>
                <a:off x="1084" y="241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0" name="Line 77"/>
              <p:cNvSpPr>
                <a:spLocks noChangeShapeType="1"/>
              </p:cNvSpPr>
              <p:nvPr/>
            </p:nvSpPr>
            <p:spPr bwMode="auto">
              <a:xfrm>
                <a:off x="1084" y="241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1" name="Line 78"/>
              <p:cNvSpPr>
                <a:spLocks noChangeShapeType="1"/>
              </p:cNvSpPr>
              <p:nvPr/>
            </p:nvSpPr>
            <p:spPr bwMode="auto">
              <a:xfrm>
                <a:off x="1084" y="241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2" name="Rectangle 79"/>
              <p:cNvSpPr>
                <a:spLocks noChangeArrowheads="1"/>
              </p:cNvSpPr>
              <p:nvPr/>
            </p:nvSpPr>
            <p:spPr bwMode="auto">
              <a:xfrm>
                <a:off x="1097" y="2410"/>
                <a:ext cx="26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3" name="Line 80"/>
              <p:cNvSpPr>
                <a:spLocks noChangeShapeType="1"/>
              </p:cNvSpPr>
              <p:nvPr/>
            </p:nvSpPr>
            <p:spPr bwMode="auto">
              <a:xfrm>
                <a:off x="1097" y="2410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4" name="Rectangle 81"/>
              <p:cNvSpPr>
                <a:spLocks noChangeArrowheads="1"/>
              </p:cNvSpPr>
              <p:nvPr/>
            </p:nvSpPr>
            <p:spPr bwMode="auto">
              <a:xfrm>
                <a:off x="3703" y="241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5" name="Line 82"/>
              <p:cNvSpPr>
                <a:spLocks noChangeShapeType="1"/>
              </p:cNvSpPr>
              <p:nvPr/>
            </p:nvSpPr>
            <p:spPr bwMode="auto">
              <a:xfrm>
                <a:off x="3703" y="241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6" name="Line 83"/>
              <p:cNvSpPr>
                <a:spLocks noChangeShapeType="1"/>
              </p:cNvSpPr>
              <p:nvPr/>
            </p:nvSpPr>
            <p:spPr bwMode="auto">
              <a:xfrm>
                <a:off x="3703" y="241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7" name="Rectangle 84"/>
              <p:cNvSpPr>
                <a:spLocks noChangeArrowheads="1"/>
              </p:cNvSpPr>
              <p:nvPr/>
            </p:nvSpPr>
            <p:spPr bwMode="auto">
              <a:xfrm>
                <a:off x="3707" y="2410"/>
                <a:ext cx="155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8" name="Line 85"/>
              <p:cNvSpPr>
                <a:spLocks noChangeShapeType="1"/>
              </p:cNvSpPr>
              <p:nvPr/>
            </p:nvSpPr>
            <p:spPr bwMode="auto">
              <a:xfrm>
                <a:off x="3707" y="2410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19" name="Rectangle 86"/>
              <p:cNvSpPr>
                <a:spLocks noChangeArrowheads="1"/>
              </p:cNvSpPr>
              <p:nvPr/>
            </p:nvSpPr>
            <p:spPr bwMode="auto">
              <a:xfrm>
                <a:off x="5271" y="241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0" name="Line 87"/>
              <p:cNvSpPr>
                <a:spLocks noChangeShapeType="1"/>
              </p:cNvSpPr>
              <p:nvPr/>
            </p:nvSpPr>
            <p:spPr bwMode="auto">
              <a:xfrm>
                <a:off x="5271" y="241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1" name="Line 88"/>
              <p:cNvSpPr>
                <a:spLocks noChangeShapeType="1"/>
              </p:cNvSpPr>
              <p:nvPr/>
            </p:nvSpPr>
            <p:spPr bwMode="auto">
              <a:xfrm>
                <a:off x="5271" y="241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2" name="Rectangle 89"/>
              <p:cNvSpPr>
                <a:spLocks noChangeArrowheads="1"/>
              </p:cNvSpPr>
              <p:nvPr/>
            </p:nvSpPr>
            <p:spPr bwMode="auto">
              <a:xfrm>
                <a:off x="5263" y="241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3" name="Line 90"/>
              <p:cNvSpPr>
                <a:spLocks noChangeShapeType="1"/>
              </p:cNvSpPr>
              <p:nvPr/>
            </p:nvSpPr>
            <p:spPr bwMode="auto">
              <a:xfrm>
                <a:off x="5263" y="241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4" name="Line 91"/>
              <p:cNvSpPr>
                <a:spLocks noChangeShapeType="1"/>
              </p:cNvSpPr>
              <p:nvPr/>
            </p:nvSpPr>
            <p:spPr bwMode="auto">
              <a:xfrm>
                <a:off x="5263" y="241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5" name="Rectangle 92"/>
              <p:cNvSpPr>
                <a:spLocks noChangeArrowheads="1"/>
              </p:cNvSpPr>
              <p:nvPr/>
            </p:nvSpPr>
            <p:spPr bwMode="auto">
              <a:xfrm>
                <a:off x="1093" y="2415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6" name="Line 93"/>
              <p:cNvSpPr>
                <a:spLocks noChangeShapeType="1"/>
              </p:cNvSpPr>
              <p:nvPr/>
            </p:nvSpPr>
            <p:spPr bwMode="auto">
              <a:xfrm>
                <a:off x="1093" y="2415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7" name="Rectangle 94"/>
              <p:cNvSpPr>
                <a:spLocks noChangeArrowheads="1"/>
              </p:cNvSpPr>
              <p:nvPr/>
            </p:nvSpPr>
            <p:spPr bwMode="auto">
              <a:xfrm>
                <a:off x="1084" y="2415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8" name="Line 95"/>
              <p:cNvSpPr>
                <a:spLocks noChangeShapeType="1"/>
              </p:cNvSpPr>
              <p:nvPr/>
            </p:nvSpPr>
            <p:spPr bwMode="auto">
              <a:xfrm>
                <a:off x="1084" y="2415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29" name="Rectangle 96"/>
              <p:cNvSpPr>
                <a:spLocks noChangeArrowheads="1"/>
              </p:cNvSpPr>
              <p:nvPr/>
            </p:nvSpPr>
            <p:spPr bwMode="auto">
              <a:xfrm>
                <a:off x="3703" y="2415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0" name="Line 97"/>
              <p:cNvSpPr>
                <a:spLocks noChangeShapeType="1"/>
              </p:cNvSpPr>
              <p:nvPr/>
            </p:nvSpPr>
            <p:spPr bwMode="auto">
              <a:xfrm>
                <a:off x="3703" y="2415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1" name="Rectangle 98"/>
              <p:cNvSpPr>
                <a:spLocks noChangeArrowheads="1"/>
              </p:cNvSpPr>
              <p:nvPr/>
            </p:nvSpPr>
            <p:spPr bwMode="auto">
              <a:xfrm>
                <a:off x="5271" y="2415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2" name="Line 99"/>
              <p:cNvSpPr>
                <a:spLocks noChangeShapeType="1"/>
              </p:cNvSpPr>
              <p:nvPr/>
            </p:nvSpPr>
            <p:spPr bwMode="auto">
              <a:xfrm>
                <a:off x="5271" y="2415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3" name="Rectangle 100"/>
              <p:cNvSpPr>
                <a:spLocks noChangeArrowheads="1"/>
              </p:cNvSpPr>
              <p:nvPr/>
            </p:nvSpPr>
            <p:spPr bwMode="auto">
              <a:xfrm>
                <a:off x="5263" y="2415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4" name="Line 101"/>
              <p:cNvSpPr>
                <a:spLocks noChangeShapeType="1"/>
              </p:cNvSpPr>
              <p:nvPr/>
            </p:nvSpPr>
            <p:spPr bwMode="auto">
              <a:xfrm>
                <a:off x="5263" y="2415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5" name="Rectangle 102"/>
              <p:cNvSpPr>
                <a:spLocks noChangeArrowheads="1"/>
              </p:cNvSpPr>
              <p:nvPr/>
            </p:nvSpPr>
            <p:spPr bwMode="auto">
              <a:xfrm>
                <a:off x="1097" y="2623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6" name="Rectangle 103"/>
              <p:cNvSpPr>
                <a:spLocks noChangeArrowheads="1"/>
              </p:cNvSpPr>
              <p:nvPr/>
            </p:nvSpPr>
            <p:spPr bwMode="auto">
              <a:xfrm>
                <a:off x="3652" y="2623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7" name="Rectangle 104"/>
              <p:cNvSpPr>
                <a:spLocks noChangeArrowheads="1"/>
              </p:cNvSpPr>
              <p:nvPr/>
            </p:nvSpPr>
            <p:spPr bwMode="auto">
              <a:xfrm>
                <a:off x="1143" y="2623"/>
                <a:ext cx="250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8" name="Rectangle 105"/>
              <p:cNvSpPr>
                <a:spLocks noChangeArrowheads="1"/>
              </p:cNvSpPr>
              <p:nvPr/>
            </p:nvSpPr>
            <p:spPr bwMode="auto">
              <a:xfrm>
                <a:off x="1143" y="2623"/>
                <a:ext cx="10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Dense urban coverage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39" name="Rectangle 106"/>
              <p:cNvSpPr>
                <a:spLocks noChangeArrowheads="1"/>
              </p:cNvSpPr>
              <p:nvPr/>
            </p:nvSpPr>
            <p:spPr bwMode="auto">
              <a:xfrm>
                <a:off x="2234" y="2623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0" name="Rectangle 107"/>
              <p:cNvSpPr>
                <a:spLocks noChangeArrowheads="1"/>
              </p:cNvSpPr>
              <p:nvPr/>
            </p:nvSpPr>
            <p:spPr bwMode="auto">
              <a:xfrm>
                <a:off x="3707" y="2623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1" name="Rectangle 108"/>
              <p:cNvSpPr>
                <a:spLocks noChangeArrowheads="1"/>
              </p:cNvSpPr>
              <p:nvPr/>
            </p:nvSpPr>
            <p:spPr bwMode="auto">
              <a:xfrm>
                <a:off x="5217" y="2623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2" name="Rectangle 109"/>
              <p:cNvSpPr>
                <a:spLocks noChangeArrowheads="1"/>
              </p:cNvSpPr>
              <p:nvPr/>
            </p:nvSpPr>
            <p:spPr bwMode="auto">
              <a:xfrm>
                <a:off x="3756" y="2623"/>
                <a:ext cx="1461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3" name="Rectangle 110"/>
              <p:cNvSpPr>
                <a:spLocks noChangeArrowheads="1"/>
              </p:cNvSpPr>
              <p:nvPr/>
            </p:nvSpPr>
            <p:spPr bwMode="auto">
              <a:xfrm>
                <a:off x="3756" y="2623"/>
                <a:ext cx="142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300 Mbps (DL), 50 Mbps (UL)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4" name="Rectangle 111"/>
              <p:cNvSpPr>
                <a:spLocks noChangeArrowheads="1"/>
              </p:cNvSpPr>
              <p:nvPr/>
            </p:nvSpPr>
            <p:spPr bwMode="auto">
              <a:xfrm>
                <a:off x="5217" y="2623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5" name="Rectangle 112"/>
              <p:cNvSpPr>
                <a:spLocks noChangeArrowheads="1"/>
              </p:cNvSpPr>
              <p:nvPr/>
            </p:nvSpPr>
            <p:spPr bwMode="auto">
              <a:xfrm>
                <a:off x="1093" y="261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6" name="Line 113"/>
              <p:cNvSpPr>
                <a:spLocks noChangeShapeType="1"/>
              </p:cNvSpPr>
              <p:nvPr/>
            </p:nvSpPr>
            <p:spPr bwMode="auto">
              <a:xfrm>
                <a:off x="1093" y="26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7" name="Line 114"/>
              <p:cNvSpPr>
                <a:spLocks noChangeShapeType="1"/>
              </p:cNvSpPr>
              <p:nvPr/>
            </p:nvSpPr>
            <p:spPr bwMode="auto">
              <a:xfrm>
                <a:off x="1093" y="26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8" name="Rectangle 115"/>
              <p:cNvSpPr>
                <a:spLocks noChangeArrowheads="1"/>
              </p:cNvSpPr>
              <p:nvPr/>
            </p:nvSpPr>
            <p:spPr bwMode="auto">
              <a:xfrm>
                <a:off x="1084" y="261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49" name="Line 116"/>
              <p:cNvSpPr>
                <a:spLocks noChangeShapeType="1"/>
              </p:cNvSpPr>
              <p:nvPr/>
            </p:nvSpPr>
            <p:spPr bwMode="auto">
              <a:xfrm>
                <a:off x="1084" y="26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0" name="Line 117"/>
              <p:cNvSpPr>
                <a:spLocks noChangeShapeType="1"/>
              </p:cNvSpPr>
              <p:nvPr/>
            </p:nvSpPr>
            <p:spPr bwMode="auto">
              <a:xfrm>
                <a:off x="1084" y="26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1" name="Rectangle 118"/>
              <p:cNvSpPr>
                <a:spLocks noChangeArrowheads="1"/>
              </p:cNvSpPr>
              <p:nvPr/>
            </p:nvSpPr>
            <p:spPr bwMode="auto">
              <a:xfrm>
                <a:off x="1097" y="2618"/>
                <a:ext cx="2605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2" name="Line 119"/>
              <p:cNvSpPr>
                <a:spLocks noChangeShapeType="1"/>
              </p:cNvSpPr>
              <p:nvPr/>
            </p:nvSpPr>
            <p:spPr bwMode="auto">
              <a:xfrm>
                <a:off x="1097" y="2618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3" name="Rectangle 120"/>
              <p:cNvSpPr>
                <a:spLocks noChangeArrowheads="1"/>
              </p:cNvSpPr>
              <p:nvPr/>
            </p:nvSpPr>
            <p:spPr bwMode="auto">
              <a:xfrm>
                <a:off x="3703" y="261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4" name="Line 121"/>
              <p:cNvSpPr>
                <a:spLocks noChangeShapeType="1"/>
              </p:cNvSpPr>
              <p:nvPr/>
            </p:nvSpPr>
            <p:spPr bwMode="auto">
              <a:xfrm>
                <a:off x="3703" y="26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5" name="Line 122"/>
              <p:cNvSpPr>
                <a:spLocks noChangeShapeType="1"/>
              </p:cNvSpPr>
              <p:nvPr/>
            </p:nvSpPr>
            <p:spPr bwMode="auto">
              <a:xfrm>
                <a:off x="3703" y="26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6" name="Rectangle 123"/>
              <p:cNvSpPr>
                <a:spLocks noChangeArrowheads="1"/>
              </p:cNvSpPr>
              <p:nvPr/>
            </p:nvSpPr>
            <p:spPr bwMode="auto">
              <a:xfrm>
                <a:off x="3707" y="2618"/>
                <a:ext cx="155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7" name="Line 124"/>
              <p:cNvSpPr>
                <a:spLocks noChangeShapeType="1"/>
              </p:cNvSpPr>
              <p:nvPr/>
            </p:nvSpPr>
            <p:spPr bwMode="auto">
              <a:xfrm>
                <a:off x="3707" y="2618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8" name="Rectangle 125"/>
              <p:cNvSpPr>
                <a:spLocks noChangeArrowheads="1"/>
              </p:cNvSpPr>
              <p:nvPr/>
            </p:nvSpPr>
            <p:spPr bwMode="auto">
              <a:xfrm>
                <a:off x="5271" y="261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59" name="Line 126"/>
              <p:cNvSpPr>
                <a:spLocks noChangeShapeType="1"/>
              </p:cNvSpPr>
              <p:nvPr/>
            </p:nvSpPr>
            <p:spPr bwMode="auto">
              <a:xfrm>
                <a:off x="5271" y="26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0" name="Line 127"/>
              <p:cNvSpPr>
                <a:spLocks noChangeShapeType="1"/>
              </p:cNvSpPr>
              <p:nvPr/>
            </p:nvSpPr>
            <p:spPr bwMode="auto">
              <a:xfrm>
                <a:off x="5271" y="26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1" name="Rectangle 128"/>
              <p:cNvSpPr>
                <a:spLocks noChangeArrowheads="1"/>
              </p:cNvSpPr>
              <p:nvPr/>
            </p:nvSpPr>
            <p:spPr bwMode="auto">
              <a:xfrm>
                <a:off x="5263" y="2618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2" name="Line 129"/>
              <p:cNvSpPr>
                <a:spLocks noChangeShapeType="1"/>
              </p:cNvSpPr>
              <p:nvPr/>
            </p:nvSpPr>
            <p:spPr bwMode="auto">
              <a:xfrm>
                <a:off x="5263" y="26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3" name="Line 130"/>
              <p:cNvSpPr>
                <a:spLocks noChangeShapeType="1"/>
              </p:cNvSpPr>
              <p:nvPr/>
            </p:nvSpPr>
            <p:spPr bwMode="auto">
              <a:xfrm>
                <a:off x="5263" y="26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4" name="Rectangle 131"/>
              <p:cNvSpPr>
                <a:spLocks noChangeArrowheads="1"/>
              </p:cNvSpPr>
              <p:nvPr/>
            </p:nvSpPr>
            <p:spPr bwMode="auto">
              <a:xfrm>
                <a:off x="1093" y="2622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5" name="Line 132"/>
              <p:cNvSpPr>
                <a:spLocks noChangeShapeType="1"/>
              </p:cNvSpPr>
              <p:nvPr/>
            </p:nvSpPr>
            <p:spPr bwMode="auto">
              <a:xfrm>
                <a:off x="1093" y="2622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6" name="Rectangle 133"/>
              <p:cNvSpPr>
                <a:spLocks noChangeArrowheads="1"/>
              </p:cNvSpPr>
              <p:nvPr/>
            </p:nvSpPr>
            <p:spPr bwMode="auto">
              <a:xfrm>
                <a:off x="1084" y="2622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7" name="Line 134"/>
              <p:cNvSpPr>
                <a:spLocks noChangeShapeType="1"/>
              </p:cNvSpPr>
              <p:nvPr/>
            </p:nvSpPr>
            <p:spPr bwMode="auto">
              <a:xfrm>
                <a:off x="1084" y="2622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8" name="Rectangle 135"/>
              <p:cNvSpPr>
                <a:spLocks noChangeArrowheads="1"/>
              </p:cNvSpPr>
              <p:nvPr/>
            </p:nvSpPr>
            <p:spPr bwMode="auto">
              <a:xfrm>
                <a:off x="3703" y="2622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69" name="Line 136"/>
              <p:cNvSpPr>
                <a:spLocks noChangeShapeType="1"/>
              </p:cNvSpPr>
              <p:nvPr/>
            </p:nvSpPr>
            <p:spPr bwMode="auto">
              <a:xfrm>
                <a:off x="3703" y="2622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0" name="Rectangle 137"/>
              <p:cNvSpPr>
                <a:spLocks noChangeArrowheads="1"/>
              </p:cNvSpPr>
              <p:nvPr/>
            </p:nvSpPr>
            <p:spPr bwMode="auto">
              <a:xfrm>
                <a:off x="5271" y="2622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1" name="Line 138"/>
              <p:cNvSpPr>
                <a:spLocks noChangeShapeType="1"/>
              </p:cNvSpPr>
              <p:nvPr/>
            </p:nvSpPr>
            <p:spPr bwMode="auto">
              <a:xfrm>
                <a:off x="5271" y="2622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2" name="Rectangle 139"/>
              <p:cNvSpPr>
                <a:spLocks noChangeArrowheads="1"/>
              </p:cNvSpPr>
              <p:nvPr/>
            </p:nvSpPr>
            <p:spPr bwMode="auto">
              <a:xfrm>
                <a:off x="5263" y="2622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3" name="Line 140"/>
              <p:cNvSpPr>
                <a:spLocks noChangeShapeType="1"/>
              </p:cNvSpPr>
              <p:nvPr/>
            </p:nvSpPr>
            <p:spPr bwMode="auto">
              <a:xfrm>
                <a:off x="5263" y="2622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4" name="Rectangle 141"/>
              <p:cNvSpPr>
                <a:spLocks noChangeArrowheads="1"/>
              </p:cNvSpPr>
              <p:nvPr/>
            </p:nvSpPr>
            <p:spPr bwMode="auto">
              <a:xfrm>
                <a:off x="1097" y="2831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5" name="Rectangle 142"/>
              <p:cNvSpPr>
                <a:spLocks noChangeArrowheads="1"/>
              </p:cNvSpPr>
              <p:nvPr/>
            </p:nvSpPr>
            <p:spPr bwMode="auto">
              <a:xfrm>
                <a:off x="3652" y="2831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6" name="Rectangle 143"/>
              <p:cNvSpPr>
                <a:spLocks noChangeArrowheads="1"/>
              </p:cNvSpPr>
              <p:nvPr/>
            </p:nvSpPr>
            <p:spPr bwMode="auto">
              <a:xfrm>
                <a:off x="1143" y="2831"/>
                <a:ext cx="250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7" name="Rectangle 144"/>
              <p:cNvSpPr>
                <a:spLocks noChangeArrowheads="1"/>
              </p:cNvSpPr>
              <p:nvPr/>
            </p:nvSpPr>
            <p:spPr bwMode="auto">
              <a:xfrm>
                <a:off x="1143" y="2830"/>
                <a:ext cx="71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Rural coverage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8" name="Rectangle 145"/>
              <p:cNvSpPr>
                <a:spLocks noChangeArrowheads="1"/>
              </p:cNvSpPr>
              <p:nvPr/>
            </p:nvSpPr>
            <p:spPr bwMode="auto">
              <a:xfrm>
                <a:off x="1882" y="2830"/>
                <a:ext cx="2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79" name="Rectangle 146"/>
              <p:cNvSpPr>
                <a:spLocks noChangeArrowheads="1"/>
              </p:cNvSpPr>
              <p:nvPr/>
            </p:nvSpPr>
            <p:spPr bwMode="auto">
              <a:xfrm>
                <a:off x="3707" y="2831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0" name="Rectangle 147"/>
              <p:cNvSpPr>
                <a:spLocks noChangeArrowheads="1"/>
              </p:cNvSpPr>
              <p:nvPr/>
            </p:nvSpPr>
            <p:spPr bwMode="auto">
              <a:xfrm>
                <a:off x="5217" y="2831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1" name="Rectangle 148"/>
              <p:cNvSpPr>
                <a:spLocks noChangeArrowheads="1"/>
              </p:cNvSpPr>
              <p:nvPr/>
            </p:nvSpPr>
            <p:spPr bwMode="auto">
              <a:xfrm>
                <a:off x="3756" y="2831"/>
                <a:ext cx="1461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2" name="Rectangle 149"/>
              <p:cNvSpPr>
                <a:spLocks noChangeArrowheads="1"/>
              </p:cNvSpPr>
              <p:nvPr/>
            </p:nvSpPr>
            <p:spPr bwMode="auto">
              <a:xfrm>
                <a:off x="3756" y="2830"/>
                <a:ext cx="136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50 Mbps (DL), 25 Mbps (UL)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3" name="Rectangle 150"/>
              <p:cNvSpPr>
                <a:spLocks noChangeArrowheads="1"/>
              </p:cNvSpPr>
              <p:nvPr/>
            </p:nvSpPr>
            <p:spPr bwMode="auto">
              <a:xfrm>
                <a:off x="5152" y="2830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4" name="Rectangle 151"/>
              <p:cNvSpPr>
                <a:spLocks noChangeArrowheads="1"/>
              </p:cNvSpPr>
              <p:nvPr/>
            </p:nvSpPr>
            <p:spPr bwMode="auto">
              <a:xfrm>
                <a:off x="1093" y="282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5" name="Line 152"/>
              <p:cNvSpPr>
                <a:spLocks noChangeShapeType="1"/>
              </p:cNvSpPr>
              <p:nvPr/>
            </p:nvSpPr>
            <p:spPr bwMode="auto">
              <a:xfrm>
                <a:off x="1093" y="282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6" name="Line 153"/>
              <p:cNvSpPr>
                <a:spLocks noChangeShapeType="1"/>
              </p:cNvSpPr>
              <p:nvPr/>
            </p:nvSpPr>
            <p:spPr bwMode="auto">
              <a:xfrm>
                <a:off x="1093" y="282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7" name="Rectangle 154"/>
              <p:cNvSpPr>
                <a:spLocks noChangeArrowheads="1"/>
              </p:cNvSpPr>
              <p:nvPr/>
            </p:nvSpPr>
            <p:spPr bwMode="auto">
              <a:xfrm>
                <a:off x="1084" y="282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8" name="Line 155"/>
              <p:cNvSpPr>
                <a:spLocks noChangeShapeType="1"/>
              </p:cNvSpPr>
              <p:nvPr/>
            </p:nvSpPr>
            <p:spPr bwMode="auto">
              <a:xfrm>
                <a:off x="1084" y="282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89" name="Line 156"/>
              <p:cNvSpPr>
                <a:spLocks noChangeShapeType="1"/>
              </p:cNvSpPr>
              <p:nvPr/>
            </p:nvSpPr>
            <p:spPr bwMode="auto">
              <a:xfrm>
                <a:off x="1084" y="282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0" name="Rectangle 157"/>
              <p:cNvSpPr>
                <a:spLocks noChangeArrowheads="1"/>
              </p:cNvSpPr>
              <p:nvPr/>
            </p:nvSpPr>
            <p:spPr bwMode="auto">
              <a:xfrm>
                <a:off x="1097" y="2825"/>
                <a:ext cx="26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1" name="Line 158"/>
              <p:cNvSpPr>
                <a:spLocks noChangeShapeType="1"/>
              </p:cNvSpPr>
              <p:nvPr/>
            </p:nvSpPr>
            <p:spPr bwMode="auto">
              <a:xfrm>
                <a:off x="1097" y="2825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2" name="Rectangle 159"/>
              <p:cNvSpPr>
                <a:spLocks noChangeArrowheads="1"/>
              </p:cNvSpPr>
              <p:nvPr/>
            </p:nvSpPr>
            <p:spPr bwMode="auto">
              <a:xfrm>
                <a:off x="3703" y="282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3" name="Line 160"/>
              <p:cNvSpPr>
                <a:spLocks noChangeShapeType="1"/>
              </p:cNvSpPr>
              <p:nvPr/>
            </p:nvSpPr>
            <p:spPr bwMode="auto">
              <a:xfrm>
                <a:off x="3703" y="282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4" name="Line 161"/>
              <p:cNvSpPr>
                <a:spLocks noChangeShapeType="1"/>
              </p:cNvSpPr>
              <p:nvPr/>
            </p:nvSpPr>
            <p:spPr bwMode="auto">
              <a:xfrm>
                <a:off x="3703" y="282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5" name="Rectangle 162"/>
              <p:cNvSpPr>
                <a:spLocks noChangeArrowheads="1"/>
              </p:cNvSpPr>
              <p:nvPr/>
            </p:nvSpPr>
            <p:spPr bwMode="auto">
              <a:xfrm>
                <a:off x="3707" y="2825"/>
                <a:ext cx="155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6" name="Line 163"/>
              <p:cNvSpPr>
                <a:spLocks noChangeShapeType="1"/>
              </p:cNvSpPr>
              <p:nvPr/>
            </p:nvSpPr>
            <p:spPr bwMode="auto">
              <a:xfrm>
                <a:off x="3707" y="2825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7" name="Rectangle 164"/>
              <p:cNvSpPr>
                <a:spLocks noChangeArrowheads="1"/>
              </p:cNvSpPr>
              <p:nvPr/>
            </p:nvSpPr>
            <p:spPr bwMode="auto">
              <a:xfrm>
                <a:off x="5271" y="282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8" name="Line 165"/>
              <p:cNvSpPr>
                <a:spLocks noChangeShapeType="1"/>
              </p:cNvSpPr>
              <p:nvPr/>
            </p:nvSpPr>
            <p:spPr bwMode="auto">
              <a:xfrm>
                <a:off x="5271" y="282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99" name="Line 166"/>
              <p:cNvSpPr>
                <a:spLocks noChangeShapeType="1"/>
              </p:cNvSpPr>
              <p:nvPr/>
            </p:nvSpPr>
            <p:spPr bwMode="auto">
              <a:xfrm>
                <a:off x="5271" y="282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0" name="Rectangle 167"/>
              <p:cNvSpPr>
                <a:spLocks noChangeArrowheads="1"/>
              </p:cNvSpPr>
              <p:nvPr/>
            </p:nvSpPr>
            <p:spPr bwMode="auto">
              <a:xfrm>
                <a:off x="5263" y="282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1" name="Line 168"/>
              <p:cNvSpPr>
                <a:spLocks noChangeShapeType="1"/>
              </p:cNvSpPr>
              <p:nvPr/>
            </p:nvSpPr>
            <p:spPr bwMode="auto">
              <a:xfrm>
                <a:off x="5263" y="282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2" name="Line 169"/>
              <p:cNvSpPr>
                <a:spLocks noChangeShapeType="1"/>
              </p:cNvSpPr>
              <p:nvPr/>
            </p:nvSpPr>
            <p:spPr bwMode="auto">
              <a:xfrm>
                <a:off x="5263" y="282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3" name="Rectangle 170"/>
              <p:cNvSpPr>
                <a:spLocks noChangeArrowheads="1"/>
              </p:cNvSpPr>
              <p:nvPr/>
            </p:nvSpPr>
            <p:spPr bwMode="auto">
              <a:xfrm>
                <a:off x="1093" y="283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4" name="Line 171"/>
              <p:cNvSpPr>
                <a:spLocks noChangeShapeType="1"/>
              </p:cNvSpPr>
              <p:nvPr/>
            </p:nvSpPr>
            <p:spPr bwMode="auto">
              <a:xfrm>
                <a:off x="1093" y="283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5" name="Rectangle 172"/>
              <p:cNvSpPr>
                <a:spLocks noChangeArrowheads="1"/>
              </p:cNvSpPr>
              <p:nvPr/>
            </p:nvSpPr>
            <p:spPr bwMode="auto">
              <a:xfrm>
                <a:off x="1084" y="283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6" name="Line 173"/>
              <p:cNvSpPr>
                <a:spLocks noChangeShapeType="1"/>
              </p:cNvSpPr>
              <p:nvPr/>
            </p:nvSpPr>
            <p:spPr bwMode="auto">
              <a:xfrm>
                <a:off x="1084" y="283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7" name="Rectangle 174"/>
              <p:cNvSpPr>
                <a:spLocks noChangeArrowheads="1"/>
              </p:cNvSpPr>
              <p:nvPr/>
            </p:nvSpPr>
            <p:spPr bwMode="auto">
              <a:xfrm>
                <a:off x="3703" y="283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8" name="Line 175"/>
              <p:cNvSpPr>
                <a:spLocks noChangeShapeType="1"/>
              </p:cNvSpPr>
              <p:nvPr/>
            </p:nvSpPr>
            <p:spPr bwMode="auto">
              <a:xfrm>
                <a:off x="3703" y="283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09" name="Rectangle 176"/>
              <p:cNvSpPr>
                <a:spLocks noChangeArrowheads="1"/>
              </p:cNvSpPr>
              <p:nvPr/>
            </p:nvSpPr>
            <p:spPr bwMode="auto">
              <a:xfrm>
                <a:off x="5271" y="283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0" name="Line 177"/>
              <p:cNvSpPr>
                <a:spLocks noChangeShapeType="1"/>
              </p:cNvSpPr>
              <p:nvPr/>
            </p:nvSpPr>
            <p:spPr bwMode="auto">
              <a:xfrm>
                <a:off x="5271" y="283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1" name="Rectangle 178"/>
              <p:cNvSpPr>
                <a:spLocks noChangeArrowheads="1"/>
              </p:cNvSpPr>
              <p:nvPr/>
            </p:nvSpPr>
            <p:spPr bwMode="auto">
              <a:xfrm>
                <a:off x="5263" y="283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2" name="Line 179"/>
              <p:cNvSpPr>
                <a:spLocks noChangeShapeType="1"/>
              </p:cNvSpPr>
              <p:nvPr/>
            </p:nvSpPr>
            <p:spPr bwMode="auto">
              <a:xfrm>
                <a:off x="5263" y="283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3" name="Rectangle 180"/>
              <p:cNvSpPr>
                <a:spLocks noChangeArrowheads="1"/>
              </p:cNvSpPr>
              <p:nvPr/>
            </p:nvSpPr>
            <p:spPr bwMode="auto">
              <a:xfrm>
                <a:off x="1097" y="3038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4" name="Rectangle 181"/>
              <p:cNvSpPr>
                <a:spLocks noChangeArrowheads="1"/>
              </p:cNvSpPr>
              <p:nvPr/>
            </p:nvSpPr>
            <p:spPr bwMode="auto">
              <a:xfrm>
                <a:off x="3652" y="3038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5" name="Rectangle 182"/>
              <p:cNvSpPr>
                <a:spLocks noChangeArrowheads="1"/>
              </p:cNvSpPr>
              <p:nvPr/>
            </p:nvSpPr>
            <p:spPr bwMode="auto">
              <a:xfrm>
                <a:off x="1143" y="3038"/>
                <a:ext cx="250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6" name="Rectangle 183"/>
              <p:cNvSpPr>
                <a:spLocks noChangeArrowheads="1"/>
              </p:cNvSpPr>
              <p:nvPr/>
            </p:nvSpPr>
            <p:spPr bwMode="auto">
              <a:xfrm>
                <a:off x="1143" y="3038"/>
                <a:ext cx="78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Indoor coverage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7" name="Rectangle 184"/>
              <p:cNvSpPr>
                <a:spLocks noChangeArrowheads="1"/>
              </p:cNvSpPr>
              <p:nvPr/>
            </p:nvSpPr>
            <p:spPr bwMode="auto">
              <a:xfrm>
                <a:off x="1948" y="3038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8" name="Rectangle 185"/>
              <p:cNvSpPr>
                <a:spLocks noChangeArrowheads="1"/>
              </p:cNvSpPr>
              <p:nvPr/>
            </p:nvSpPr>
            <p:spPr bwMode="auto">
              <a:xfrm>
                <a:off x="3707" y="3038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19" name="Rectangle 186"/>
              <p:cNvSpPr>
                <a:spLocks noChangeArrowheads="1"/>
              </p:cNvSpPr>
              <p:nvPr/>
            </p:nvSpPr>
            <p:spPr bwMode="auto">
              <a:xfrm>
                <a:off x="5217" y="3038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0" name="Rectangle 187"/>
              <p:cNvSpPr>
                <a:spLocks noChangeArrowheads="1"/>
              </p:cNvSpPr>
              <p:nvPr/>
            </p:nvSpPr>
            <p:spPr bwMode="auto">
              <a:xfrm>
                <a:off x="3756" y="3038"/>
                <a:ext cx="1461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1" name="Rectangle 188"/>
              <p:cNvSpPr>
                <a:spLocks noChangeArrowheads="1"/>
              </p:cNvSpPr>
              <p:nvPr/>
            </p:nvSpPr>
            <p:spPr bwMode="auto">
              <a:xfrm>
                <a:off x="3756" y="3038"/>
                <a:ext cx="134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1 Gbps (DL), 500 Mbps (UL)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2" name="Rectangle 189"/>
              <p:cNvSpPr>
                <a:spLocks noChangeArrowheads="1"/>
              </p:cNvSpPr>
              <p:nvPr/>
            </p:nvSpPr>
            <p:spPr bwMode="auto">
              <a:xfrm>
                <a:off x="5129" y="3038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3" name="Rectangle 190"/>
              <p:cNvSpPr>
                <a:spLocks noChangeArrowheads="1"/>
              </p:cNvSpPr>
              <p:nvPr/>
            </p:nvSpPr>
            <p:spPr bwMode="auto">
              <a:xfrm>
                <a:off x="1093" y="30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4" name="Line 191"/>
              <p:cNvSpPr>
                <a:spLocks noChangeShapeType="1"/>
              </p:cNvSpPr>
              <p:nvPr/>
            </p:nvSpPr>
            <p:spPr bwMode="auto">
              <a:xfrm>
                <a:off x="1093" y="30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5" name="Line 192"/>
              <p:cNvSpPr>
                <a:spLocks noChangeShapeType="1"/>
              </p:cNvSpPr>
              <p:nvPr/>
            </p:nvSpPr>
            <p:spPr bwMode="auto">
              <a:xfrm>
                <a:off x="1093" y="30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6" name="Rectangle 193"/>
              <p:cNvSpPr>
                <a:spLocks noChangeArrowheads="1"/>
              </p:cNvSpPr>
              <p:nvPr/>
            </p:nvSpPr>
            <p:spPr bwMode="auto">
              <a:xfrm>
                <a:off x="1084" y="30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7" name="Line 194"/>
              <p:cNvSpPr>
                <a:spLocks noChangeShapeType="1"/>
              </p:cNvSpPr>
              <p:nvPr/>
            </p:nvSpPr>
            <p:spPr bwMode="auto">
              <a:xfrm>
                <a:off x="1084" y="30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8" name="Line 195"/>
              <p:cNvSpPr>
                <a:spLocks noChangeShapeType="1"/>
              </p:cNvSpPr>
              <p:nvPr/>
            </p:nvSpPr>
            <p:spPr bwMode="auto">
              <a:xfrm>
                <a:off x="1084" y="30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29" name="Rectangle 196"/>
              <p:cNvSpPr>
                <a:spLocks noChangeArrowheads="1"/>
              </p:cNvSpPr>
              <p:nvPr/>
            </p:nvSpPr>
            <p:spPr bwMode="auto">
              <a:xfrm>
                <a:off x="1097" y="3032"/>
                <a:ext cx="260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0" name="Line 197"/>
              <p:cNvSpPr>
                <a:spLocks noChangeShapeType="1"/>
              </p:cNvSpPr>
              <p:nvPr/>
            </p:nvSpPr>
            <p:spPr bwMode="auto">
              <a:xfrm>
                <a:off x="1097" y="3032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1" name="Rectangle 198"/>
              <p:cNvSpPr>
                <a:spLocks noChangeArrowheads="1"/>
              </p:cNvSpPr>
              <p:nvPr/>
            </p:nvSpPr>
            <p:spPr bwMode="auto">
              <a:xfrm>
                <a:off x="3703" y="30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2" name="Line 199"/>
              <p:cNvSpPr>
                <a:spLocks noChangeShapeType="1"/>
              </p:cNvSpPr>
              <p:nvPr/>
            </p:nvSpPr>
            <p:spPr bwMode="auto">
              <a:xfrm>
                <a:off x="3703" y="30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3" name="Line 200"/>
              <p:cNvSpPr>
                <a:spLocks noChangeShapeType="1"/>
              </p:cNvSpPr>
              <p:nvPr/>
            </p:nvSpPr>
            <p:spPr bwMode="auto">
              <a:xfrm>
                <a:off x="3703" y="30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4" name="Rectangle 201"/>
              <p:cNvSpPr>
                <a:spLocks noChangeArrowheads="1"/>
              </p:cNvSpPr>
              <p:nvPr/>
            </p:nvSpPr>
            <p:spPr bwMode="auto">
              <a:xfrm>
                <a:off x="3707" y="3032"/>
                <a:ext cx="155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5" name="Line 202"/>
              <p:cNvSpPr>
                <a:spLocks noChangeShapeType="1"/>
              </p:cNvSpPr>
              <p:nvPr/>
            </p:nvSpPr>
            <p:spPr bwMode="auto">
              <a:xfrm>
                <a:off x="3707" y="3032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6" name="Rectangle 203"/>
              <p:cNvSpPr>
                <a:spLocks noChangeArrowheads="1"/>
              </p:cNvSpPr>
              <p:nvPr/>
            </p:nvSpPr>
            <p:spPr bwMode="auto">
              <a:xfrm>
                <a:off x="5271" y="30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37" name="Line 204"/>
              <p:cNvSpPr>
                <a:spLocks noChangeShapeType="1"/>
              </p:cNvSpPr>
              <p:nvPr/>
            </p:nvSpPr>
            <p:spPr bwMode="auto">
              <a:xfrm>
                <a:off x="5271" y="30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3672" name="Group 406"/>
            <p:cNvGrpSpPr>
              <a:grpSpLocks/>
            </p:cNvGrpSpPr>
            <p:nvPr/>
          </p:nvGrpSpPr>
          <p:grpSpPr bwMode="auto">
            <a:xfrm>
              <a:off x="1084" y="3032"/>
              <a:ext cx="4192" cy="1246"/>
              <a:chOff x="1084" y="3032"/>
              <a:chExt cx="4192" cy="1246"/>
            </a:xfrm>
          </p:grpSpPr>
          <p:sp>
            <p:nvSpPr>
              <p:cNvPr id="32838" name="Line 206"/>
              <p:cNvSpPr>
                <a:spLocks noChangeShapeType="1"/>
              </p:cNvSpPr>
              <p:nvPr/>
            </p:nvSpPr>
            <p:spPr bwMode="auto">
              <a:xfrm>
                <a:off x="5271" y="30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39" name="Rectangle 207"/>
              <p:cNvSpPr>
                <a:spLocks noChangeArrowheads="1"/>
              </p:cNvSpPr>
              <p:nvPr/>
            </p:nvSpPr>
            <p:spPr bwMode="auto">
              <a:xfrm>
                <a:off x="5263" y="303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0" name="Line 208"/>
              <p:cNvSpPr>
                <a:spLocks noChangeShapeType="1"/>
              </p:cNvSpPr>
              <p:nvPr/>
            </p:nvSpPr>
            <p:spPr bwMode="auto">
              <a:xfrm>
                <a:off x="5263" y="303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1" name="Line 209"/>
              <p:cNvSpPr>
                <a:spLocks noChangeShapeType="1"/>
              </p:cNvSpPr>
              <p:nvPr/>
            </p:nvSpPr>
            <p:spPr bwMode="auto">
              <a:xfrm>
                <a:off x="5263" y="303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2" name="Rectangle 210"/>
              <p:cNvSpPr>
                <a:spLocks noChangeArrowheads="1"/>
              </p:cNvSpPr>
              <p:nvPr/>
            </p:nvSpPr>
            <p:spPr bwMode="auto">
              <a:xfrm>
                <a:off x="1093" y="3038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3" name="Line 211"/>
              <p:cNvSpPr>
                <a:spLocks noChangeShapeType="1"/>
              </p:cNvSpPr>
              <p:nvPr/>
            </p:nvSpPr>
            <p:spPr bwMode="auto">
              <a:xfrm>
                <a:off x="1093" y="3038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4" name="Rectangle 212"/>
              <p:cNvSpPr>
                <a:spLocks noChangeArrowheads="1"/>
              </p:cNvSpPr>
              <p:nvPr/>
            </p:nvSpPr>
            <p:spPr bwMode="auto">
              <a:xfrm>
                <a:off x="1084" y="3038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5" name="Line 213"/>
              <p:cNvSpPr>
                <a:spLocks noChangeShapeType="1"/>
              </p:cNvSpPr>
              <p:nvPr/>
            </p:nvSpPr>
            <p:spPr bwMode="auto">
              <a:xfrm>
                <a:off x="1084" y="3038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6" name="Rectangle 214"/>
              <p:cNvSpPr>
                <a:spLocks noChangeArrowheads="1"/>
              </p:cNvSpPr>
              <p:nvPr/>
            </p:nvSpPr>
            <p:spPr bwMode="auto">
              <a:xfrm>
                <a:off x="3703" y="3038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7" name="Line 215"/>
              <p:cNvSpPr>
                <a:spLocks noChangeShapeType="1"/>
              </p:cNvSpPr>
              <p:nvPr/>
            </p:nvSpPr>
            <p:spPr bwMode="auto">
              <a:xfrm>
                <a:off x="3703" y="3038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8" name="Rectangle 216"/>
              <p:cNvSpPr>
                <a:spLocks noChangeArrowheads="1"/>
              </p:cNvSpPr>
              <p:nvPr/>
            </p:nvSpPr>
            <p:spPr bwMode="auto">
              <a:xfrm>
                <a:off x="5271" y="3038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49" name="Line 217"/>
              <p:cNvSpPr>
                <a:spLocks noChangeShapeType="1"/>
              </p:cNvSpPr>
              <p:nvPr/>
            </p:nvSpPr>
            <p:spPr bwMode="auto">
              <a:xfrm>
                <a:off x="5271" y="3038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0" name="Rectangle 218"/>
              <p:cNvSpPr>
                <a:spLocks noChangeArrowheads="1"/>
              </p:cNvSpPr>
              <p:nvPr/>
            </p:nvSpPr>
            <p:spPr bwMode="auto">
              <a:xfrm>
                <a:off x="5263" y="3038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1" name="Line 219"/>
              <p:cNvSpPr>
                <a:spLocks noChangeShapeType="1"/>
              </p:cNvSpPr>
              <p:nvPr/>
            </p:nvSpPr>
            <p:spPr bwMode="auto">
              <a:xfrm>
                <a:off x="5263" y="3038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2" name="Rectangle 220"/>
              <p:cNvSpPr>
                <a:spLocks noChangeArrowheads="1"/>
              </p:cNvSpPr>
              <p:nvPr/>
            </p:nvSpPr>
            <p:spPr bwMode="auto">
              <a:xfrm>
                <a:off x="1097" y="3246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3" name="Rectangle 221"/>
              <p:cNvSpPr>
                <a:spLocks noChangeArrowheads="1"/>
              </p:cNvSpPr>
              <p:nvPr/>
            </p:nvSpPr>
            <p:spPr bwMode="auto">
              <a:xfrm>
                <a:off x="3652" y="3246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4" name="Rectangle 222"/>
              <p:cNvSpPr>
                <a:spLocks noChangeArrowheads="1"/>
              </p:cNvSpPr>
              <p:nvPr/>
            </p:nvSpPr>
            <p:spPr bwMode="auto">
              <a:xfrm>
                <a:off x="1143" y="3246"/>
                <a:ext cx="250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5" name="Rectangle 223"/>
              <p:cNvSpPr>
                <a:spLocks noChangeArrowheads="1"/>
              </p:cNvSpPr>
              <p:nvPr/>
            </p:nvSpPr>
            <p:spPr bwMode="auto">
              <a:xfrm>
                <a:off x="1143" y="3246"/>
                <a:ext cx="22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High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6" name="Rectangle 224"/>
              <p:cNvSpPr>
                <a:spLocks noChangeArrowheads="1"/>
              </p:cNvSpPr>
              <p:nvPr/>
            </p:nvSpPr>
            <p:spPr bwMode="auto">
              <a:xfrm>
                <a:off x="1375" y="3246"/>
                <a:ext cx="3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7" name="Rectangle 225"/>
              <p:cNvSpPr>
                <a:spLocks noChangeArrowheads="1"/>
              </p:cNvSpPr>
              <p:nvPr/>
            </p:nvSpPr>
            <p:spPr bwMode="auto">
              <a:xfrm>
                <a:off x="1413" y="3246"/>
                <a:ext cx="186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speed train coverage (up to 500 km/h)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8" name="Rectangle 226"/>
              <p:cNvSpPr>
                <a:spLocks noChangeArrowheads="1"/>
              </p:cNvSpPr>
              <p:nvPr/>
            </p:nvSpPr>
            <p:spPr bwMode="auto">
              <a:xfrm>
                <a:off x="3320" y="3246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59" name="Rectangle 227"/>
              <p:cNvSpPr>
                <a:spLocks noChangeArrowheads="1"/>
              </p:cNvSpPr>
              <p:nvPr/>
            </p:nvSpPr>
            <p:spPr bwMode="auto">
              <a:xfrm>
                <a:off x="3707" y="3246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0" name="Rectangle 228"/>
              <p:cNvSpPr>
                <a:spLocks noChangeArrowheads="1"/>
              </p:cNvSpPr>
              <p:nvPr/>
            </p:nvSpPr>
            <p:spPr bwMode="auto">
              <a:xfrm>
                <a:off x="5217" y="3246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1" name="Rectangle 229"/>
              <p:cNvSpPr>
                <a:spLocks noChangeArrowheads="1"/>
              </p:cNvSpPr>
              <p:nvPr/>
            </p:nvSpPr>
            <p:spPr bwMode="auto">
              <a:xfrm>
                <a:off x="3756" y="3246"/>
                <a:ext cx="1461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2" name="Rectangle 230"/>
              <p:cNvSpPr>
                <a:spLocks noChangeArrowheads="1"/>
              </p:cNvSpPr>
              <p:nvPr/>
            </p:nvSpPr>
            <p:spPr bwMode="auto">
              <a:xfrm>
                <a:off x="3756" y="3246"/>
                <a:ext cx="136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50 Mbps (DL), 25 Mbps (UL)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3" name="Rectangle 231"/>
              <p:cNvSpPr>
                <a:spLocks noChangeArrowheads="1"/>
              </p:cNvSpPr>
              <p:nvPr/>
            </p:nvSpPr>
            <p:spPr bwMode="auto">
              <a:xfrm>
                <a:off x="5152" y="3246"/>
                <a:ext cx="2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4" name="Rectangle 232"/>
              <p:cNvSpPr>
                <a:spLocks noChangeArrowheads="1"/>
              </p:cNvSpPr>
              <p:nvPr/>
            </p:nvSpPr>
            <p:spPr bwMode="auto">
              <a:xfrm>
                <a:off x="1093" y="324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5" name="Line 233"/>
              <p:cNvSpPr>
                <a:spLocks noChangeShapeType="1"/>
              </p:cNvSpPr>
              <p:nvPr/>
            </p:nvSpPr>
            <p:spPr bwMode="auto">
              <a:xfrm>
                <a:off x="1093" y="324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6" name="Line 234"/>
              <p:cNvSpPr>
                <a:spLocks noChangeShapeType="1"/>
              </p:cNvSpPr>
              <p:nvPr/>
            </p:nvSpPr>
            <p:spPr bwMode="auto">
              <a:xfrm>
                <a:off x="1093" y="324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7" name="Rectangle 235"/>
              <p:cNvSpPr>
                <a:spLocks noChangeArrowheads="1"/>
              </p:cNvSpPr>
              <p:nvPr/>
            </p:nvSpPr>
            <p:spPr bwMode="auto">
              <a:xfrm>
                <a:off x="1084" y="324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8" name="Line 236"/>
              <p:cNvSpPr>
                <a:spLocks noChangeShapeType="1"/>
              </p:cNvSpPr>
              <p:nvPr/>
            </p:nvSpPr>
            <p:spPr bwMode="auto">
              <a:xfrm>
                <a:off x="1084" y="324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69" name="Line 237"/>
              <p:cNvSpPr>
                <a:spLocks noChangeShapeType="1"/>
              </p:cNvSpPr>
              <p:nvPr/>
            </p:nvSpPr>
            <p:spPr bwMode="auto">
              <a:xfrm>
                <a:off x="1084" y="324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0" name="Rectangle 238"/>
              <p:cNvSpPr>
                <a:spLocks noChangeArrowheads="1"/>
              </p:cNvSpPr>
              <p:nvPr/>
            </p:nvSpPr>
            <p:spPr bwMode="auto">
              <a:xfrm>
                <a:off x="1097" y="3240"/>
                <a:ext cx="26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1" name="Line 239"/>
              <p:cNvSpPr>
                <a:spLocks noChangeShapeType="1"/>
              </p:cNvSpPr>
              <p:nvPr/>
            </p:nvSpPr>
            <p:spPr bwMode="auto">
              <a:xfrm>
                <a:off x="1097" y="3240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2" name="Rectangle 240"/>
              <p:cNvSpPr>
                <a:spLocks noChangeArrowheads="1"/>
              </p:cNvSpPr>
              <p:nvPr/>
            </p:nvSpPr>
            <p:spPr bwMode="auto">
              <a:xfrm>
                <a:off x="3703" y="324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3" name="Line 241"/>
              <p:cNvSpPr>
                <a:spLocks noChangeShapeType="1"/>
              </p:cNvSpPr>
              <p:nvPr/>
            </p:nvSpPr>
            <p:spPr bwMode="auto">
              <a:xfrm>
                <a:off x="3703" y="324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4" name="Line 242"/>
              <p:cNvSpPr>
                <a:spLocks noChangeShapeType="1"/>
              </p:cNvSpPr>
              <p:nvPr/>
            </p:nvSpPr>
            <p:spPr bwMode="auto">
              <a:xfrm>
                <a:off x="3703" y="324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5" name="Rectangle 243"/>
              <p:cNvSpPr>
                <a:spLocks noChangeArrowheads="1"/>
              </p:cNvSpPr>
              <p:nvPr/>
            </p:nvSpPr>
            <p:spPr bwMode="auto">
              <a:xfrm>
                <a:off x="3707" y="3240"/>
                <a:ext cx="155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6" name="Line 244"/>
              <p:cNvSpPr>
                <a:spLocks noChangeShapeType="1"/>
              </p:cNvSpPr>
              <p:nvPr/>
            </p:nvSpPr>
            <p:spPr bwMode="auto">
              <a:xfrm>
                <a:off x="3707" y="3240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7" name="Rectangle 245"/>
              <p:cNvSpPr>
                <a:spLocks noChangeArrowheads="1"/>
              </p:cNvSpPr>
              <p:nvPr/>
            </p:nvSpPr>
            <p:spPr bwMode="auto">
              <a:xfrm>
                <a:off x="5271" y="324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8" name="Line 246"/>
              <p:cNvSpPr>
                <a:spLocks noChangeShapeType="1"/>
              </p:cNvSpPr>
              <p:nvPr/>
            </p:nvSpPr>
            <p:spPr bwMode="auto">
              <a:xfrm>
                <a:off x="5271" y="324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79" name="Line 247"/>
              <p:cNvSpPr>
                <a:spLocks noChangeShapeType="1"/>
              </p:cNvSpPr>
              <p:nvPr/>
            </p:nvSpPr>
            <p:spPr bwMode="auto">
              <a:xfrm>
                <a:off x="5271" y="324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0" name="Rectangle 248"/>
              <p:cNvSpPr>
                <a:spLocks noChangeArrowheads="1"/>
              </p:cNvSpPr>
              <p:nvPr/>
            </p:nvSpPr>
            <p:spPr bwMode="auto">
              <a:xfrm>
                <a:off x="5263" y="3240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1" name="Line 249"/>
              <p:cNvSpPr>
                <a:spLocks noChangeShapeType="1"/>
              </p:cNvSpPr>
              <p:nvPr/>
            </p:nvSpPr>
            <p:spPr bwMode="auto">
              <a:xfrm>
                <a:off x="5263" y="324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2" name="Line 250"/>
              <p:cNvSpPr>
                <a:spLocks noChangeShapeType="1"/>
              </p:cNvSpPr>
              <p:nvPr/>
            </p:nvSpPr>
            <p:spPr bwMode="auto">
              <a:xfrm>
                <a:off x="5263" y="3240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3" name="Rectangle 251"/>
              <p:cNvSpPr>
                <a:spLocks noChangeArrowheads="1"/>
              </p:cNvSpPr>
              <p:nvPr/>
            </p:nvSpPr>
            <p:spPr bwMode="auto">
              <a:xfrm>
                <a:off x="1093" y="3245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4" name="Line 252"/>
              <p:cNvSpPr>
                <a:spLocks noChangeShapeType="1"/>
              </p:cNvSpPr>
              <p:nvPr/>
            </p:nvSpPr>
            <p:spPr bwMode="auto">
              <a:xfrm>
                <a:off x="1093" y="3245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5" name="Rectangle 253"/>
              <p:cNvSpPr>
                <a:spLocks noChangeArrowheads="1"/>
              </p:cNvSpPr>
              <p:nvPr/>
            </p:nvSpPr>
            <p:spPr bwMode="auto">
              <a:xfrm>
                <a:off x="1084" y="3245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6" name="Line 254"/>
              <p:cNvSpPr>
                <a:spLocks noChangeShapeType="1"/>
              </p:cNvSpPr>
              <p:nvPr/>
            </p:nvSpPr>
            <p:spPr bwMode="auto">
              <a:xfrm>
                <a:off x="1084" y="3245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7" name="Rectangle 255"/>
              <p:cNvSpPr>
                <a:spLocks noChangeArrowheads="1"/>
              </p:cNvSpPr>
              <p:nvPr/>
            </p:nvSpPr>
            <p:spPr bwMode="auto">
              <a:xfrm>
                <a:off x="3703" y="3245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8" name="Line 256"/>
              <p:cNvSpPr>
                <a:spLocks noChangeShapeType="1"/>
              </p:cNvSpPr>
              <p:nvPr/>
            </p:nvSpPr>
            <p:spPr bwMode="auto">
              <a:xfrm>
                <a:off x="3703" y="3245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89" name="Rectangle 257"/>
              <p:cNvSpPr>
                <a:spLocks noChangeArrowheads="1"/>
              </p:cNvSpPr>
              <p:nvPr/>
            </p:nvSpPr>
            <p:spPr bwMode="auto">
              <a:xfrm>
                <a:off x="5271" y="3245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0" name="Line 258"/>
              <p:cNvSpPr>
                <a:spLocks noChangeShapeType="1"/>
              </p:cNvSpPr>
              <p:nvPr/>
            </p:nvSpPr>
            <p:spPr bwMode="auto">
              <a:xfrm>
                <a:off x="5271" y="3245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1" name="Rectangle 259"/>
              <p:cNvSpPr>
                <a:spLocks noChangeArrowheads="1"/>
              </p:cNvSpPr>
              <p:nvPr/>
            </p:nvSpPr>
            <p:spPr bwMode="auto">
              <a:xfrm>
                <a:off x="5263" y="3245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2" name="Line 260"/>
              <p:cNvSpPr>
                <a:spLocks noChangeShapeType="1"/>
              </p:cNvSpPr>
              <p:nvPr/>
            </p:nvSpPr>
            <p:spPr bwMode="auto">
              <a:xfrm>
                <a:off x="5263" y="3245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3" name="Rectangle 261"/>
              <p:cNvSpPr>
                <a:spLocks noChangeArrowheads="1"/>
              </p:cNvSpPr>
              <p:nvPr/>
            </p:nvSpPr>
            <p:spPr bwMode="auto">
              <a:xfrm>
                <a:off x="1097" y="3454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4" name="Rectangle 262"/>
              <p:cNvSpPr>
                <a:spLocks noChangeArrowheads="1"/>
              </p:cNvSpPr>
              <p:nvPr/>
            </p:nvSpPr>
            <p:spPr bwMode="auto">
              <a:xfrm>
                <a:off x="3652" y="3454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5" name="Rectangle 263"/>
              <p:cNvSpPr>
                <a:spLocks noChangeArrowheads="1"/>
              </p:cNvSpPr>
              <p:nvPr/>
            </p:nvSpPr>
            <p:spPr bwMode="auto">
              <a:xfrm>
                <a:off x="1143" y="3454"/>
                <a:ext cx="250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6" name="Rectangle 264"/>
              <p:cNvSpPr>
                <a:spLocks noChangeArrowheads="1"/>
              </p:cNvSpPr>
              <p:nvPr/>
            </p:nvSpPr>
            <p:spPr bwMode="auto">
              <a:xfrm>
                <a:off x="1143" y="3453"/>
                <a:ext cx="135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Discrete automation control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7" name="Rectangle 265"/>
              <p:cNvSpPr>
                <a:spLocks noChangeArrowheads="1"/>
              </p:cNvSpPr>
              <p:nvPr/>
            </p:nvSpPr>
            <p:spPr bwMode="auto">
              <a:xfrm>
                <a:off x="2525" y="3453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8" name="Rectangle 266"/>
              <p:cNvSpPr>
                <a:spLocks noChangeArrowheads="1"/>
              </p:cNvSpPr>
              <p:nvPr/>
            </p:nvSpPr>
            <p:spPr bwMode="auto">
              <a:xfrm>
                <a:off x="3707" y="3454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99" name="Rectangle 267"/>
              <p:cNvSpPr>
                <a:spLocks noChangeArrowheads="1"/>
              </p:cNvSpPr>
              <p:nvPr/>
            </p:nvSpPr>
            <p:spPr bwMode="auto">
              <a:xfrm>
                <a:off x="5217" y="3454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0" name="Rectangle 268"/>
              <p:cNvSpPr>
                <a:spLocks noChangeArrowheads="1"/>
              </p:cNvSpPr>
              <p:nvPr/>
            </p:nvSpPr>
            <p:spPr bwMode="auto">
              <a:xfrm>
                <a:off x="3756" y="3454"/>
                <a:ext cx="1461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1" name="Rectangle 269"/>
              <p:cNvSpPr>
                <a:spLocks noChangeArrowheads="1"/>
              </p:cNvSpPr>
              <p:nvPr/>
            </p:nvSpPr>
            <p:spPr bwMode="auto">
              <a:xfrm>
                <a:off x="3756" y="3453"/>
                <a:ext cx="43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1 ms end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2" name="Rectangle 270"/>
              <p:cNvSpPr>
                <a:spLocks noChangeArrowheads="1"/>
              </p:cNvSpPr>
              <p:nvPr/>
            </p:nvSpPr>
            <p:spPr bwMode="auto">
              <a:xfrm>
                <a:off x="4199" y="3453"/>
                <a:ext cx="3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3" name="Rectangle 271"/>
              <p:cNvSpPr>
                <a:spLocks noChangeArrowheads="1"/>
              </p:cNvSpPr>
              <p:nvPr/>
            </p:nvSpPr>
            <p:spPr bwMode="auto">
              <a:xfrm>
                <a:off x="4237" y="3453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to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4" name="Rectangle 272"/>
              <p:cNvSpPr>
                <a:spLocks noChangeArrowheads="1"/>
              </p:cNvSpPr>
              <p:nvPr/>
            </p:nvSpPr>
            <p:spPr bwMode="auto">
              <a:xfrm>
                <a:off x="4336" y="3453"/>
                <a:ext cx="3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5" name="Rectangle 273"/>
              <p:cNvSpPr>
                <a:spLocks noChangeArrowheads="1"/>
              </p:cNvSpPr>
              <p:nvPr/>
            </p:nvSpPr>
            <p:spPr bwMode="auto">
              <a:xfrm>
                <a:off x="4374" y="3453"/>
                <a:ext cx="55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end latency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6" name="Rectangle 274"/>
              <p:cNvSpPr>
                <a:spLocks noChangeArrowheads="1"/>
              </p:cNvSpPr>
              <p:nvPr/>
            </p:nvSpPr>
            <p:spPr bwMode="auto">
              <a:xfrm>
                <a:off x="4942" y="3453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7" name="Rectangle 275"/>
              <p:cNvSpPr>
                <a:spLocks noChangeArrowheads="1"/>
              </p:cNvSpPr>
              <p:nvPr/>
            </p:nvSpPr>
            <p:spPr bwMode="auto">
              <a:xfrm>
                <a:off x="1093" y="34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8" name="Line 276"/>
              <p:cNvSpPr>
                <a:spLocks noChangeShapeType="1"/>
              </p:cNvSpPr>
              <p:nvPr/>
            </p:nvSpPr>
            <p:spPr bwMode="auto">
              <a:xfrm>
                <a:off x="1093" y="344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09" name="Line 277"/>
              <p:cNvSpPr>
                <a:spLocks noChangeShapeType="1"/>
              </p:cNvSpPr>
              <p:nvPr/>
            </p:nvSpPr>
            <p:spPr bwMode="auto">
              <a:xfrm>
                <a:off x="1093" y="34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0" name="Rectangle 278"/>
              <p:cNvSpPr>
                <a:spLocks noChangeArrowheads="1"/>
              </p:cNvSpPr>
              <p:nvPr/>
            </p:nvSpPr>
            <p:spPr bwMode="auto">
              <a:xfrm>
                <a:off x="1084" y="34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1" name="Line 279"/>
              <p:cNvSpPr>
                <a:spLocks noChangeShapeType="1"/>
              </p:cNvSpPr>
              <p:nvPr/>
            </p:nvSpPr>
            <p:spPr bwMode="auto">
              <a:xfrm>
                <a:off x="1084" y="344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2" name="Line 280"/>
              <p:cNvSpPr>
                <a:spLocks noChangeShapeType="1"/>
              </p:cNvSpPr>
              <p:nvPr/>
            </p:nvSpPr>
            <p:spPr bwMode="auto">
              <a:xfrm>
                <a:off x="1084" y="34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3" name="Rectangle 281"/>
              <p:cNvSpPr>
                <a:spLocks noChangeArrowheads="1"/>
              </p:cNvSpPr>
              <p:nvPr/>
            </p:nvSpPr>
            <p:spPr bwMode="auto">
              <a:xfrm>
                <a:off x="1097" y="3447"/>
                <a:ext cx="260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4" name="Line 282"/>
              <p:cNvSpPr>
                <a:spLocks noChangeShapeType="1"/>
              </p:cNvSpPr>
              <p:nvPr/>
            </p:nvSpPr>
            <p:spPr bwMode="auto">
              <a:xfrm>
                <a:off x="1097" y="3447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5" name="Rectangle 283"/>
              <p:cNvSpPr>
                <a:spLocks noChangeArrowheads="1"/>
              </p:cNvSpPr>
              <p:nvPr/>
            </p:nvSpPr>
            <p:spPr bwMode="auto">
              <a:xfrm>
                <a:off x="3703" y="34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6" name="Line 284"/>
              <p:cNvSpPr>
                <a:spLocks noChangeShapeType="1"/>
              </p:cNvSpPr>
              <p:nvPr/>
            </p:nvSpPr>
            <p:spPr bwMode="auto">
              <a:xfrm>
                <a:off x="3703" y="344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7" name="Line 285"/>
              <p:cNvSpPr>
                <a:spLocks noChangeShapeType="1"/>
              </p:cNvSpPr>
              <p:nvPr/>
            </p:nvSpPr>
            <p:spPr bwMode="auto">
              <a:xfrm>
                <a:off x="3703" y="34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8" name="Rectangle 286"/>
              <p:cNvSpPr>
                <a:spLocks noChangeArrowheads="1"/>
              </p:cNvSpPr>
              <p:nvPr/>
            </p:nvSpPr>
            <p:spPr bwMode="auto">
              <a:xfrm>
                <a:off x="3707" y="3447"/>
                <a:ext cx="155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19" name="Line 287"/>
              <p:cNvSpPr>
                <a:spLocks noChangeShapeType="1"/>
              </p:cNvSpPr>
              <p:nvPr/>
            </p:nvSpPr>
            <p:spPr bwMode="auto">
              <a:xfrm>
                <a:off x="3707" y="3447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0" name="Rectangle 288"/>
              <p:cNvSpPr>
                <a:spLocks noChangeArrowheads="1"/>
              </p:cNvSpPr>
              <p:nvPr/>
            </p:nvSpPr>
            <p:spPr bwMode="auto">
              <a:xfrm>
                <a:off x="5271" y="34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1" name="Line 289"/>
              <p:cNvSpPr>
                <a:spLocks noChangeShapeType="1"/>
              </p:cNvSpPr>
              <p:nvPr/>
            </p:nvSpPr>
            <p:spPr bwMode="auto">
              <a:xfrm>
                <a:off x="5271" y="344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2" name="Line 290"/>
              <p:cNvSpPr>
                <a:spLocks noChangeShapeType="1"/>
              </p:cNvSpPr>
              <p:nvPr/>
            </p:nvSpPr>
            <p:spPr bwMode="auto">
              <a:xfrm>
                <a:off x="5271" y="34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3" name="Rectangle 291"/>
              <p:cNvSpPr>
                <a:spLocks noChangeArrowheads="1"/>
              </p:cNvSpPr>
              <p:nvPr/>
            </p:nvSpPr>
            <p:spPr bwMode="auto">
              <a:xfrm>
                <a:off x="5263" y="344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4" name="Line 292"/>
              <p:cNvSpPr>
                <a:spLocks noChangeShapeType="1"/>
              </p:cNvSpPr>
              <p:nvPr/>
            </p:nvSpPr>
            <p:spPr bwMode="auto">
              <a:xfrm>
                <a:off x="5263" y="344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5" name="Line 293"/>
              <p:cNvSpPr>
                <a:spLocks noChangeShapeType="1"/>
              </p:cNvSpPr>
              <p:nvPr/>
            </p:nvSpPr>
            <p:spPr bwMode="auto">
              <a:xfrm>
                <a:off x="5263" y="344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6" name="Rectangle 294"/>
              <p:cNvSpPr>
                <a:spLocks noChangeArrowheads="1"/>
              </p:cNvSpPr>
              <p:nvPr/>
            </p:nvSpPr>
            <p:spPr bwMode="auto">
              <a:xfrm>
                <a:off x="1093" y="3453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7" name="Line 295"/>
              <p:cNvSpPr>
                <a:spLocks noChangeShapeType="1"/>
              </p:cNvSpPr>
              <p:nvPr/>
            </p:nvSpPr>
            <p:spPr bwMode="auto">
              <a:xfrm>
                <a:off x="1093" y="3453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8" name="Rectangle 296"/>
              <p:cNvSpPr>
                <a:spLocks noChangeArrowheads="1"/>
              </p:cNvSpPr>
              <p:nvPr/>
            </p:nvSpPr>
            <p:spPr bwMode="auto">
              <a:xfrm>
                <a:off x="1084" y="3453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29" name="Line 297"/>
              <p:cNvSpPr>
                <a:spLocks noChangeShapeType="1"/>
              </p:cNvSpPr>
              <p:nvPr/>
            </p:nvSpPr>
            <p:spPr bwMode="auto">
              <a:xfrm>
                <a:off x="1084" y="3453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0" name="Rectangle 298"/>
              <p:cNvSpPr>
                <a:spLocks noChangeArrowheads="1"/>
              </p:cNvSpPr>
              <p:nvPr/>
            </p:nvSpPr>
            <p:spPr bwMode="auto">
              <a:xfrm>
                <a:off x="3703" y="3453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1" name="Line 299"/>
              <p:cNvSpPr>
                <a:spLocks noChangeShapeType="1"/>
              </p:cNvSpPr>
              <p:nvPr/>
            </p:nvSpPr>
            <p:spPr bwMode="auto">
              <a:xfrm>
                <a:off x="3703" y="3453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2" name="Rectangle 300"/>
              <p:cNvSpPr>
                <a:spLocks noChangeArrowheads="1"/>
              </p:cNvSpPr>
              <p:nvPr/>
            </p:nvSpPr>
            <p:spPr bwMode="auto">
              <a:xfrm>
                <a:off x="5271" y="3453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3" name="Line 301"/>
              <p:cNvSpPr>
                <a:spLocks noChangeShapeType="1"/>
              </p:cNvSpPr>
              <p:nvPr/>
            </p:nvSpPr>
            <p:spPr bwMode="auto">
              <a:xfrm>
                <a:off x="5271" y="3453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4" name="Rectangle 302"/>
              <p:cNvSpPr>
                <a:spLocks noChangeArrowheads="1"/>
              </p:cNvSpPr>
              <p:nvPr/>
            </p:nvSpPr>
            <p:spPr bwMode="auto">
              <a:xfrm>
                <a:off x="5263" y="3453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5" name="Line 303"/>
              <p:cNvSpPr>
                <a:spLocks noChangeShapeType="1"/>
              </p:cNvSpPr>
              <p:nvPr/>
            </p:nvSpPr>
            <p:spPr bwMode="auto">
              <a:xfrm>
                <a:off x="5263" y="3453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6" name="Rectangle 304"/>
              <p:cNvSpPr>
                <a:spLocks noChangeArrowheads="1"/>
              </p:cNvSpPr>
              <p:nvPr/>
            </p:nvSpPr>
            <p:spPr bwMode="auto">
              <a:xfrm>
                <a:off x="1097" y="3661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7" name="Rectangle 305"/>
              <p:cNvSpPr>
                <a:spLocks noChangeArrowheads="1"/>
              </p:cNvSpPr>
              <p:nvPr/>
            </p:nvSpPr>
            <p:spPr bwMode="auto">
              <a:xfrm>
                <a:off x="3652" y="3661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8" name="Rectangle 306"/>
              <p:cNvSpPr>
                <a:spLocks noChangeArrowheads="1"/>
              </p:cNvSpPr>
              <p:nvPr/>
            </p:nvSpPr>
            <p:spPr bwMode="auto">
              <a:xfrm>
                <a:off x="1143" y="3661"/>
                <a:ext cx="250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39" name="Rectangle 307"/>
              <p:cNvSpPr>
                <a:spLocks noChangeArrowheads="1"/>
              </p:cNvSpPr>
              <p:nvPr/>
            </p:nvSpPr>
            <p:spPr bwMode="auto">
              <a:xfrm>
                <a:off x="1143" y="3661"/>
                <a:ext cx="245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Automation for high voltage electricity distribution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0" name="Rectangle 308"/>
              <p:cNvSpPr>
                <a:spLocks noChangeArrowheads="1"/>
              </p:cNvSpPr>
              <p:nvPr/>
            </p:nvSpPr>
            <p:spPr bwMode="auto">
              <a:xfrm>
                <a:off x="3653" y="3661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1" name="Rectangle 309"/>
              <p:cNvSpPr>
                <a:spLocks noChangeArrowheads="1"/>
              </p:cNvSpPr>
              <p:nvPr/>
            </p:nvSpPr>
            <p:spPr bwMode="auto">
              <a:xfrm>
                <a:off x="3707" y="3661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2" name="Rectangle 310"/>
              <p:cNvSpPr>
                <a:spLocks noChangeArrowheads="1"/>
              </p:cNvSpPr>
              <p:nvPr/>
            </p:nvSpPr>
            <p:spPr bwMode="auto">
              <a:xfrm>
                <a:off x="5217" y="3661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3" name="Rectangle 311"/>
              <p:cNvSpPr>
                <a:spLocks noChangeArrowheads="1"/>
              </p:cNvSpPr>
              <p:nvPr/>
            </p:nvSpPr>
            <p:spPr bwMode="auto">
              <a:xfrm>
                <a:off x="3756" y="3661"/>
                <a:ext cx="1461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4" name="Rectangle 312"/>
              <p:cNvSpPr>
                <a:spLocks noChangeArrowheads="1"/>
              </p:cNvSpPr>
              <p:nvPr/>
            </p:nvSpPr>
            <p:spPr bwMode="auto">
              <a:xfrm>
                <a:off x="3756" y="3661"/>
                <a:ext cx="43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5 ms end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5" name="Rectangle 313"/>
              <p:cNvSpPr>
                <a:spLocks noChangeArrowheads="1"/>
              </p:cNvSpPr>
              <p:nvPr/>
            </p:nvSpPr>
            <p:spPr bwMode="auto">
              <a:xfrm>
                <a:off x="4199" y="3661"/>
                <a:ext cx="3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6" name="Rectangle 314"/>
              <p:cNvSpPr>
                <a:spLocks noChangeArrowheads="1"/>
              </p:cNvSpPr>
              <p:nvPr/>
            </p:nvSpPr>
            <p:spPr bwMode="auto">
              <a:xfrm>
                <a:off x="4237" y="3661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to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7" name="Rectangle 315"/>
              <p:cNvSpPr>
                <a:spLocks noChangeArrowheads="1"/>
              </p:cNvSpPr>
              <p:nvPr/>
            </p:nvSpPr>
            <p:spPr bwMode="auto">
              <a:xfrm>
                <a:off x="4336" y="3661"/>
                <a:ext cx="3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8" name="Rectangle 316"/>
              <p:cNvSpPr>
                <a:spLocks noChangeArrowheads="1"/>
              </p:cNvSpPr>
              <p:nvPr/>
            </p:nvSpPr>
            <p:spPr bwMode="auto">
              <a:xfrm>
                <a:off x="4374" y="3661"/>
                <a:ext cx="55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end latency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49" name="Rectangle 317"/>
              <p:cNvSpPr>
                <a:spLocks noChangeArrowheads="1"/>
              </p:cNvSpPr>
              <p:nvPr/>
            </p:nvSpPr>
            <p:spPr bwMode="auto">
              <a:xfrm>
                <a:off x="4942" y="3661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0" name="Rectangle 318"/>
              <p:cNvSpPr>
                <a:spLocks noChangeArrowheads="1"/>
              </p:cNvSpPr>
              <p:nvPr/>
            </p:nvSpPr>
            <p:spPr bwMode="auto">
              <a:xfrm>
                <a:off x="1093" y="365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1" name="Line 319"/>
              <p:cNvSpPr>
                <a:spLocks noChangeShapeType="1"/>
              </p:cNvSpPr>
              <p:nvPr/>
            </p:nvSpPr>
            <p:spPr bwMode="auto">
              <a:xfrm>
                <a:off x="1093" y="36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2" name="Line 320"/>
              <p:cNvSpPr>
                <a:spLocks noChangeShapeType="1"/>
              </p:cNvSpPr>
              <p:nvPr/>
            </p:nvSpPr>
            <p:spPr bwMode="auto">
              <a:xfrm>
                <a:off x="1093" y="365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3" name="Rectangle 321"/>
              <p:cNvSpPr>
                <a:spLocks noChangeArrowheads="1"/>
              </p:cNvSpPr>
              <p:nvPr/>
            </p:nvSpPr>
            <p:spPr bwMode="auto">
              <a:xfrm>
                <a:off x="1084" y="365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4" name="Line 322"/>
              <p:cNvSpPr>
                <a:spLocks noChangeShapeType="1"/>
              </p:cNvSpPr>
              <p:nvPr/>
            </p:nvSpPr>
            <p:spPr bwMode="auto">
              <a:xfrm>
                <a:off x="1084" y="36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5" name="Line 323"/>
              <p:cNvSpPr>
                <a:spLocks noChangeShapeType="1"/>
              </p:cNvSpPr>
              <p:nvPr/>
            </p:nvSpPr>
            <p:spPr bwMode="auto">
              <a:xfrm>
                <a:off x="1084" y="365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6" name="Rectangle 324"/>
              <p:cNvSpPr>
                <a:spLocks noChangeArrowheads="1"/>
              </p:cNvSpPr>
              <p:nvPr/>
            </p:nvSpPr>
            <p:spPr bwMode="auto">
              <a:xfrm>
                <a:off x="1097" y="3655"/>
                <a:ext cx="26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7" name="Line 325"/>
              <p:cNvSpPr>
                <a:spLocks noChangeShapeType="1"/>
              </p:cNvSpPr>
              <p:nvPr/>
            </p:nvSpPr>
            <p:spPr bwMode="auto">
              <a:xfrm>
                <a:off x="1097" y="3655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8" name="Rectangle 326"/>
              <p:cNvSpPr>
                <a:spLocks noChangeArrowheads="1"/>
              </p:cNvSpPr>
              <p:nvPr/>
            </p:nvSpPr>
            <p:spPr bwMode="auto">
              <a:xfrm>
                <a:off x="3703" y="365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59" name="Line 327"/>
              <p:cNvSpPr>
                <a:spLocks noChangeShapeType="1"/>
              </p:cNvSpPr>
              <p:nvPr/>
            </p:nvSpPr>
            <p:spPr bwMode="auto">
              <a:xfrm>
                <a:off x="3703" y="36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0" name="Line 328"/>
              <p:cNvSpPr>
                <a:spLocks noChangeShapeType="1"/>
              </p:cNvSpPr>
              <p:nvPr/>
            </p:nvSpPr>
            <p:spPr bwMode="auto">
              <a:xfrm>
                <a:off x="3703" y="365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1" name="Rectangle 329"/>
              <p:cNvSpPr>
                <a:spLocks noChangeArrowheads="1"/>
              </p:cNvSpPr>
              <p:nvPr/>
            </p:nvSpPr>
            <p:spPr bwMode="auto">
              <a:xfrm>
                <a:off x="3707" y="3655"/>
                <a:ext cx="155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2" name="Line 330"/>
              <p:cNvSpPr>
                <a:spLocks noChangeShapeType="1"/>
              </p:cNvSpPr>
              <p:nvPr/>
            </p:nvSpPr>
            <p:spPr bwMode="auto">
              <a:xfrm>
                <a:off x="3707" y="3655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3" name="Rectangle 331"/>
              <p:cNvSpPr>
                <a:spLocks noChangeArrowheads="1"/>
              </p:cNvSpPr>
              <p:nvPr/>
            </p:nvSpPr>
            <p:spPr bwMode="auto">
              <a:xfrm>
                <a:off x="5271" y="365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4" name="Line 332"/>
              <p:cNvSpPr>
                <a:spLocks noChangeShapeType="1"/>
              </p:cNvSpPr>
              <p:nvPr/>
            </p:nvSpPr>
            <p:spPr bwMode="auto">
              <a:xfrm>
                <a:off x="5271" y="36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5" name="Line 333"/>
              <p:cNvSpPr>
                <a:spLocks noChangeShapeType="1"/>
              </p:cNvSpPr>
              <p:nvPr/>
            </p:nvSpPr>
            <p:spPr bwMode="auto">
              <a:xfrm>
                <a:off x="5271" y="365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6" name="Rectangle 334"/>
              <p:cNvSpPr>
                <a:spLocks noChangeArrowheads="1"/>
              </p:cNvSpPr>
              <p:nvPr/>
            </p:nvSpPr>
            <p:spPr bwMode="auto">
              <a:xfrm>
                <a:off x="5263" y="365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7" name="Line 335"/>
              <p:cNvSpPr>
                <a:spLocks noChangeShapeType="1"/>
              </p:cNvSpPr>
              <p:nvPr/>
            </p:nvSpPr>
            <p:spPr bwMode="auto">
              <a:xfrm>
                <a:off x="5263" y="36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8" name="Line 336"/>
              <p:cNvSpPr>
                <a:spLocks noChangeShapeType="1"/>
              </p:cNvSpPr>
              <p:nvPr/>
            </p:nvSpPr>
            <p:spPr bwMode="auto">
              <a:xfrm>
                <a:off x="5263" y="365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69" name="Rectangle 337"/>
              <p:cNvSpPr>
                <a:spLocks noChangeArrowheads="1"/>
              </p:cNvSpPr>
              <p:nvPr/>
            </p:nvSpPr>
            <p:spPr bwMode="auto">
              <a:xfrm>
                <a:off x="1093" y="366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0" name="Line 338"/>
              <p:cNvSpPr>
                <a:spLocks noChangeShapeType="1"/>
              </p:cNvSpPr>
              <p:nvPr/>
            </p:nvSpPr>
            <p:spPr bwMode="auto">
              <a:xfrm>
                <a:off x="1093" y="366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1" name="Rectangle 339"/>
              <p:cNvSpPr>
                <a:spLocks noChangeArrowheads="1"/>
              </p:cNvSpPr>
              <p:nvPr/>
            </p:nvSpPr>
            <p:spPr bwMode="auto">
              <a:xfrm>
                <a:off x="1084" y="366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2" name="Line 340"/>
              <p:cNvSpPr>
                <a:spLocks noChangeShapeType="1"/>
              </p:cNvSpPr>
              <p:nvPr/>
            </p:nvSpPr>
            <p:spPr bwMode="auto">
              <a:xfrm>
                <a:off x="1084" y="366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3" name="Rectangle 341"/>
              <p:cNvSpPr>
                <a:spLocks noChangeArrowheads="1"/>
              </p:cNvSpPr>
              <p:nvPr/>
            </p:nvSpPr>
            <p:spPr bwMode="auto">
              <a:xfrm>
                <a:off x="3703" y="366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4" name="Line 342"/>
              <p:cNvSpPr>
                <a:spLocks noChangeShapeType="1"/>
              </p:cNvSpPr>
              <p:nvPr/>
            </p:nvSpPr>
            <p:spPr bwMode="auto">
              <a:xfrm>
                <a:off x="3703" y="366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5" name="Rectangle 343"/>
              <p:cNvSpPr>
                <a:spLocks noChangeArrowheads="1"/>
              </p:cNvSpPr>
              <p:nvPr/>
            </p:nvSpPr>
            <p:spPr bwMode="auto">
              <a:xfrm>
                <a:off x="5271" y="366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6" name="Line 344"/>
              <p:cNvSpPr>
                <a:spLocks noChangeShapeType="1"/>
              </p:cNvSpPr>
              <p:nvPr/>
            </p:nvSpPr>
            <p:spPr bwMode="auto">
              <a:xfrm>
                <a:off x="5271" y="366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7" name="Rectangle 345"/>
              <p:cNvSpPr>
                <a:spLocks noChangeArrowheads="1"/>
              </p:cNvSpPr>
              <p:nvPr/>
            </p:nvSpPr>
            <p:spPr bwMode="auto">
              <a:xfrm>
                <a:off x="5263" y="3660"/>
                <a:ext cx="4" cy="2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8" name="Line 346"/>
              <p:cNvSpPr>
                <a:spLocks noChangeShapeType="1"/>
              </p:cNvSpPr>
              <p:nvPr/>
            </p:nvSpPr>
            <p:spPr bwMode="auto">
              <a:xfrm>
                <a:off x="5263" y="3660"/>
                <a:ext cx="0" cy="2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79" name="Rectangle 347"/>
              <p:cNvSpPr>
                <a:spLocks noChangeArrowheads="1"/>
              </p:cNvSpPr>
              <p:nvPr/>
            </p:nvSpPr>
            <p:spPr bwMode="auto">
              <a:xfrm>
                <a:off x="1097" y="3869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0" name="Rectangle 348"/>
              <p:cNvSpPr>
                <a:spLocks noChangeArrowheads="1"/>
              </p:cNvSpPr>
              <p:nvPr/>
            </p:nvSpPr>
            <p:spPr bwMode="auto">
              <a:xfrm>
                <a:off x="3652" y="3869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1" name="Rectangle 349"/>
              <p:cNvSpPr>
                <a:spLocks noChangeArrowheads="1"/>
              </p:cNvSpPr>
              <p:nvPr/>
            </p:nvSpPr>
            <p:spPr bwMode="auto">
              <a:xfrm>
                <a:off x="1143" y="3869"/>
                <a:ext cx="250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2" name="Rectangle 350"/>
              <p:cNvSpPr>
                <a:spLocks noChangeArrowheads="1"/>
              </p:cNvSpPr>
              <p:nvPr/>
            </p:nvSpPr>
            <p:spPr bwMode="auto">
              <a:xfrm>
                <a:off x="1143" y="3868"/>
                <a:ext cx="139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Intelligent transport systems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3" name="Rectangle 351"/>
              <p:cNvSpPr>
                <a:spLocks noChangeArrowheads="1"/>
              </p:cNvSpPr>
              <p:nvPr/>
            </p:nvSpPr>
            <p:spPr bwMode="auto">
              <a:xfrm>
                <a:off x="2569" y="3868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4" name="Rectangle 352"/>
              <p:cNvSpPr>
                <a:spLocks noChangeArrowheads="1"/>
              </p:cNvSpPr>
              <p:nvPr/>
            </p:nvSpPr>
            <p:spPr bwMode="auto">
              <a:xfrm>
                <a:off x="3707" y="3869"/>
                <a:ext cx="49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5" name="Rectangle 353"/>
              <p:cNvSpPr>
                <a:spLocks noChangeArrowheads="1"/>
              </p:cNvSpPr>
              <p:nvPr/>
            </p:nvSpPr>
            <p:spPr bwMode="auto">
              <a:xfrm>
                <a:off x="5217" y="3869"/>
                <a:ext cx="45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6" name="Rectangle 354"/>
              <p:cNvSpPr>
                <a:spLocks noChangeArrowheads="1"/>
              </p:cNvSpPr>
              <p:nvPr/>
            </p:nvSpPr>
            <p:spPr bwMode="auto">
              <a:xfrm>
                <a:off x="3756" y="3869"/>
                <a:ext cx="1461" cy="2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7" name="Rectangle 355"/>
              <p:cNvSpPr>
                <a:spLocks noChangeArrowheads="1"/>
              </p:cNvSpPr>
              <p:nvPr/>
            </p:nvSpPr>
            <p:spPr bwMode="auto">
              <a:xfrm>
                <a:off x="3756" y="3868"/>
                <a:ext cx="49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10 ms end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8" name="Rectangle 356"/>
              <p:cNvSpPr>
                <a:spLocks noChangeArrowheads="1"/>
              </p:cNvSpPr>
              <p:nvPr/>
            </p:nvSpPr>
            <p:spPr bwMode="auto">
              <a:xfrm>
                <a:off x="4263" y="3868"/>
                <a:ext cx="3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89" name="Rectangle 357"/>
              <p:cNvSpPr>
                <a:spLocks noChangeArrowheads="1"/>
              </p:cNvSpPr>
              <p:nvPr/>
            </p:nvSpPr>
            <p:spPr bwMode="auto">
              <a:xfrm>
                <a:off x="4301" y="3868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to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0" name="Rectangle 358"/>
              <p:cNvSpPr>
                <a:spLocks noChangeArrowheads="1"/>
              </p:cNvSpPr>
              <p:nvPr/>
            </p:nvSpPr>
            <p:spPr bwMode="auto">
              <a:xfrm>
                <a:off x="4400" y="3868"/>
                <a:ext cx="3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1" name="Rectangle 359"/>
              <p:cNvSpPr>
                <a:spLocks noChangeArrowheads="1"/>
              </p:cNvSpPr>
              <p:nvPr/>
            </p:nvSpPr>
            <p:spPr bwMode="auto">
              <a:xfrm>
                <a:off x="4438" y="3868"/>
                <a:ext cx="55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end latency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2" name="Rectangle 360"/>
              <p:cNvSpPr>
                <a:spLocks noChangeArrowheads="1"/>
              </p:cNvSpPr>
              <p:nvPr/>
            </p:nvSpPr>
            <p:spPr bwMode="auto">
              <a:xfrm>
                <a:off x="5006" y="3868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3" name="Rectangle 361"/>
              <p:cNvSpPr>
                <a:spLocks noChangeArrowheads="1"/>
              </p:cNvSpPr>
              <p:nvPr/>
            </p:nvSpPr>
            <p:spPr bwMode="auto">
              <a:xfrm>
                <a:off x="1093" y="386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4" name="Line 362"/>
              <p:cNvSpPr>
                <a:spLocks noChangeShapeType="1"/>
              </p:cNvSpPr>
              <p:nvPr/>
            </p:nvSpPr>
            <p:spPr bwMode="auto">
              <a:xfrm>
                <a:off x="1093" y="386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5" name="Line 363"/>
              <p:cNvSpPr>
                <a:spLocks noChangeShapeType="1"/>
              </p:cNvSpPr>
              <p:nvPr/>
            </p:nvSpPr>
            <p:spPr bwMode="auto">
              <a:xfrm>
                <a:off x="1093" y="386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6" name="Rectangle 364"/>
              <p:cNvSpPr>
                <a:spLocks noChangeArrowheads="1"/>
              </p:cNvSpPr>
              <p:nvPr/>
            </p:nvSpPr>
            <p:spPr bwMode="auto">
              <a:xfrm>
                <a:off x="1084" y="386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7" name="Line 365"/>
              <p:cNvSpPr>
                <a:spLocks noChangeShapeType="1"/>
              </p:cNvSpPr>
              <p:nvPr/>
            </p:nvSpPr>
            <p:spPr bwMode="auto">
              <a:xfrm>
                <a:off x="1084" y="386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8" name="Line 366"/>
              <p:cNvSpPr>
                <a:spLocks noChangeShapeType="1"/>
              </p:cNvSpPr>
              <p:nvPr/>
            </p:nvSpPr>
            <p:spPr bwMode="auto">
              <a:xfrm>
                <a:off x="1084" y="386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99" name="Rectangle 367"/>
              <p:cNvSpPr>
                <a:spLocks noChangeArrowheads="1"/>
              </p:cNvSpPr>
              <p:nvPr/>
            </p:nvSpPr>
            <p:spPr bwMode="auto">
              <a:xfrm>
                <a:off x="1097" y="3862"/>
                <a:ext cx="260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0" name="Line 368"/>
              <p:cNvSpPr>
                <a:spLocks noChangeShapeType="1"/>
              </p:cNvSpPr>
              <p:nvPr/>
            </p:nvSpPr>
            <p:spPr bwMode="auto">
              <a:xfrm>
                <a:off x="1097" y="3862"/>
                <a:ext cx="26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1" name="Rectangle 369"/>
              <p:cNvSpPr>
                <a:spLocks noChangeArrowheads="1"/>
              </p:cNvSpPr>
              <p:nvPr/>
            </p:nvSpPr>
            <p:spPr bwMode="auto">
              <a:xfrm>
                <a:off x="3703" y="386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2" name="Line 370"/>
              <p:cNvSpPr>
                <a:spLocks noChangeShapeType="1"/>
              </p:cNvSpPr>
              <p:nvPr/>
            </p:nvSpPr>
            <p:spPr bwMode="auto">
              <a:xfrm>
                <a:off x="3703" y="386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3" name="Line 371"/>
              <p:cNvSpPr>
                <a:spLocks noChangeShapeType="1"/>
              </p:cNvSpPr>
              <p:nvPr/>
            </p:nvSpPr>
            <p:spPr bwMode="auto">
              <a:xfrm>
                <a:off x="3703" y="386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4" name="Rectangle 372"/>
              <p:cNvSpPr>
                <a:spLocks noChangeArrowheads="1"/>
              </p:cNvSpPr>
              <p:nvPr/>
            </p:nvSpPr>
            <p:spPr bwMode="auto">
              <a:xfrm>
                <a:off x="3707" y="3862"/>
                <a:ext cx="155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5" name="Line 373"/>
              <p:cNvSpPr>
                <a:spLocks noChangeShapeType="1"/>
              </p:cNvSpPr>
              <p:nvPr/>
            </p:nvSpPr>
            <p:spPr bwMode="auto">
              <a:xfrm>
                <a:off x="3707" y="3862"/>
                <a:ext cx="15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6" name="Rectangle 374"/>
              <p:cNvSpPr>
                <a:spLocks noChangeArrowheads="1"/>
              </p:cNvSpPr>
              <p:nvPr/>
            </p:nvSpPr>
            <p:spPr bwMode="auto">
              <a:xfrm>
                <a:off x="5271" y="386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7" name="Line 375"/>
              <p:cNvSpPr>
                <a:spLocks noChangeShapeType="1"/>
              </p:cNvSpPr>
              <p:nvPr/>
            </p:nvSpPr>
            <p:spPr bwMode="auto">
              <a:xfrm>
                <a:off x="5271" y="386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8" name="Line 376"/>
              <p:cNvSpPr>
                <a:spLocks noChangeShapeType="1"/>
              </p:cNvSpPr>
              <p:nvPr/>
            </p:nvSpPr>
            <p:spPr bwMode="auto">
              <a:xfrm>
                <a:off x="5271" y="386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09" name="Rectangle 377"/>
              <p:cNvSpPr>
                <a:spLocks noChangeArrowheads="1"/>
              </p:cNvSpPr>
              <p:nvPr/>
            </p:nvSpPr>
            <p:spPr bwMode="auto">
              <a:xfrm>
                <a:off x="5263" y="3862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0" name="Line 378"/>
              <p:cNvSpPr>
                <a:spLocks noChangeShapeType="1"/>
              </p:cNvSpPr>
              <p:nvPr/>
            </p:nvSpPr>
            <p:spPr bwMode="auto">
              <a:xfrm>
                <a:off x="5263" y="3862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1" name="Line 379"/>
              <p:cNvSpPr>
                <a:spLocks noChangeShapeType="1"/>
              </p:cNvSpPr>
              <p:nvPr/>
            </p:nvSpPr>
            <p:spPr bwMode="auto">
              <a:xfrm>
                <a:off x="5263" y="3862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2" name="Rectangle 380"/>
              <p:cNvSpPr>
                <a:spLocks noChangeArrowheads="1"/>
              </p:cNvSpPr>
              <p:nvPr/>
            </p:nvSpPr>
            <p:spPr bwMode="auto">
              <a:xfrm>
                <a:off x="1093" y="3866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3" name="Line 381"/>
              <p:cNvSpPr>
                <a:spLocks noChangeShapeType="1"/>
              </p:cNvSpPr>
              <p:nvPr/>
            </p:nvSpPr>
            <p:spPr bwMode="auto">
              <a:xfrm>
                <a:off x="1093" y="3866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4" name="Rectangle 382"/>
              <p:cNvSpPr>
                <a:spLocks noChangeArrowheads="1"/>
              </p:cNvSpPr>
              <p:nvPr/>
            </p:nvSpPr>
            <p:spPr bwMode="auto">
              <a:xfrm>
                <a:off x="1084" y="3866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5" name="Line 383"/>
              <p:cNvSpPr>
                <a:spLocks noChangeShapeType="1"/>
              </p:cNvSpPr>
              <p:nvPr/>
            </p:nvSpPr>
            <p:spPr bwMode="auto">
              <a:xfrm>
                <a:off x="1084" y="3866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6" name="Rectangle 384"/>
              <p:cNvSpPr>
                <a:spLocks noChangeArrowheads="1"/>
              </p:cNvSpPr>
              <p:nvPr/>
            </p:nvSpPr>
            <p:spPr bwMode="auto">
              <a:xfrm>
                <a:off x="3703" y="3866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7" name="Line 385"/>
              <p:cNvSpPr>
                <a:spLocks noChangeShapeType="1"/>
              </p:cNvSpPr>
              <p:nvPr/>
            </p:nvSpPr>
            <p:spPr bwMode="auto">
              <a:xfrm>
                <a:off x="3703" y="3866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8" name="Rectangle 386"/>
              <p:cNvSpPr>
                <a:spLocks noChangeArrowheads="1"/>
              </p:cNvSpPr>
              <p:nvPr/>
            </p:nvSpPr>
            <p:spPr bwMode="auto">
              <a:xfrm>
                <a:off x="5271" y="3866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19" name="Line 387"/>
              <p:cNvSpPr>
                <a:spLocks noChangeShapeType="1"/>
              </p:cNvSpPr>
              <p:nvPr/>
            </p:nvSpPr>
            <p:spPr bwMode="auto">
              <a:xfrm>
                <a:off x="5271" y="3866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0" name="Rectangle 388"/>
              <p:cNvSpPr>
                <a:spLocks noChangeArrowheads="1"/>
              </p:cNvSpPr>
              <p:nvPr/>
            </p:nvSpPr>
            <p:spPr bwMode="auto">
              <a:xfrm>
                <a:off x="5263" y="3866"/>
                <a:ext cx="4" cy="2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1" name="Line 389"/>
              <p:cNvSpPr>
                <a:spLocks noChangeShapeType="1"/>
              </p:cNvSpPr>
              <p:nvPr/>
            </p:nvSpPr>
            <p:spPr bwMode="auto">
              <a:xfrm>
                <a:off x="5263" y="3866"/>
                <a:ext cx="0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2" name="Rectangle 390"/>
              <p:cNvSpPr>
                <a:spLocks noChangeArrowheads="1"/>
              </p:cNvSpPr>
              <p:nvPr/>
            </p:nvSpPr>
            <p:spPr bwMode="auto">
              <a:xfrm>
                <a:off x="1097" y="4076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3" name="Rectangle 391"/>
              <p:cNvSpPr>
                <a:spLocks noChangeArrowheads="1"/>
              </p:cNvSpPr>
              <p:nvPr/>
            </p:nvSpPr>
            <p:spPr bwMode="auto">
              <a:xfrm>
                <a:off x="3652" y="4076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4" name="Rectangle 392"/>
              <p:cNvSpPr>
                <a:spLocks noChangeArrowheads="1"/>
              </p:cNvSpPr>
              <p:nvPr/>
            </p:nvSpPr>
            <p:spPr bwMode="auto">
              <a:xfrm>
                <a:off x="1143" y="4076"/>
                <a:ext cx="250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5" name="Rectangle 393"/>
              <p:cNvSpPr>
                <a:spLocks noChangeArrowheads="1"/>
              </p:cNvSpPr>
              <p:nvPr/>
            </p:nvSpPr>
            <p:spPr bwMode="auto">
              <a:xfrm>
                <a:off x="1143" y="4074"/>
                <a:ext cx="87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Tactile interaction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6" name="Rectangle 394"/>
              <p:cNvSpPr>
                <a:spLocks noChangeArrowheads="1"/>
              </p:cNvSpPr>
              <p:nvPr/>
            </p:nvSpPr>
            <p:spPr bwMode="auto">
              <a:xfrm>
                <a:off x="2045" y="4074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7" name="Rectangle 395"/>
              <p:cNvSpPr>
                <a:spLocks noChangeArrowheads="1"/>
              </p:cNvSpPr>
              <p:nvPr/>
            </p:nvSpPr>
            <p:spPr bwMode="auto">
              <a:xfrm>
                <a:off x="3707" y="4076"/>
                <a:ext cx="49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8" name="Rectangle 396"/>
              <p:cNvSpPr>
                <a:spLocks noChangeArrowheads="1"/>
              </p:cNvSpPr>
              <p:nvPr/>
            </p:nvSpPr>
            <p:spPr bwMode="auto">
              <a:xfrm>
                <a:off x="5217" y="4076"/>
                <a:ext cx="45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29" name="Rectangle 397"/>
              <p:cNvSpPr>
                <a:spLocks noChangeArrowheads="1"/>
              </p:cNvSpPr>
              <p:nvPr/>
            </p:nvSpPr>
            <p:spPr bwMode="auto">
              <a:xfrm>
                <a:off x="3756" y="4076"/>
                <a:ext cx="1461" cy="2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0" name="Rectangle 398"/>
              <p:cNvSpPr>
                <a:spLocks noChangeArrowheads="1"/>
              </p:cNvSpPr>
              <p:nvPr/>
            </p:nvSpPr>
            <p:spPr bwMode="auto">
              <a:xfrm>
                <a:off x="3756" y="4074"/>
                <a:ext cx="52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0.5 ms end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1" name="Rectangle 399"/>
              <p:cNvSpPr>
                <a:spLocks noChangeArrowheads="1"/>
              </p:cNvSpPr>
              <p:nvPr/>
            </p:nvSpPr>
            <p:spPr bwMode="auto">
              <a:xfrm>
                <a:off x="4287" y="4074"/>
                <a:ext cx="3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2" name="Rectangle 400"/>
              <p:cNvSpPr>
                <a:spLocks noChangeArrowheads="1"/>
              </p:cNvSpPr>
              <p:nvPr/>
            </p:nvSpPr>
            <p:spPr bwMode="auto">
              <a:xfrm>
                <a:off x="4325" y="4074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to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3" name="Rectangle 401"/>
              <p:cNvSpPr>
                <a:spLocks noChangeArrowheads="1"/>
              </p:cNvSpPr>
              <p:nvPr/>
            </p:nvSpPr>
            <p:spPr bwMode="auto">
              <a:xfrm>
                <a:off x="4425" y="4074"/>
                <a:ext cx="3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4" name="Rectangle 402"/>
              <p:cNvSpPr>
                <a:spLocks noChangeArrowheads="1"/>
              </p:cNvSpPr>
              <p:nvPr/>
            </p:nvSpPr>
            <p:spPr bwMode="auto">
              <a:xfrm>
                <a:off x="4463" y="4074"/>
                <a:ext cx="32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end lat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5" name="Rectangle 403"/>
              <p:cNvSpPr>
                <a:spLocks noChangeArrowheads="1"/>
              </p:cNvSpPr>
              <p:nvPr/>
            </p:nvSpPr>
            <p:spPr bwMode="auto">
              <a:xfrm>
                <a:off x="4799" y="4074"/>
                <a:ext cx="22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ency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6" name="Rectangle 404"/>
              <p:cNvSpPr>
                <a:spLocks noChangeArrowheads="1"/>
              </p:cNvSpPr>
              <p:nvPr/>
            </p:nvSpPr>
            <p:spPr bwMode="auto">
              <a:xfrm>
                <a:off x="5029" y="4074"/>
                <a:ext cx="2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1292">
                    <a:solidFill>
                      <a:srgbClr val="000000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37" name="Rectangle 405"/>
              <p:cNvSpPr>
                <a:spLocks noChangeArrowheads="1"/>
              </p:cNvSpPr>
              <p:nvPr/>
            </p:nvSpPr>
            <p:spPr bwMode="auto">
              <a:xfrm>
                <a:off x="1093" y="40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FF3300"/>
                  </a:buClr>
                  <a:buFont typeface="Monotype Sorts" pitchFamily="2" charset="2"/>
                  <a:buChar char="3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00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2215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777" name="Line 407"/>
            <p:cNvSpPr>
              <a:spLocks noChangeShapeType="1"/>
            </p:cNvSpPr>
            <p:nvPr/>
          </p:nvSpPr>
          <p:spPr bwMode="auto">
            <a:xfrm>
              <a:off x="1093" y="407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78" name="Line 408"/>
            <p:cNvSpPr>
              <a:spLocks noChangeShapeType="1"/>
            </p:cNvSpPr>
            <p:nvPr/>
          </p:nvSpPr>
          <p:spPr bwMode="auto">
            <a:xfrm>
              <a:off x="1093" y="407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79" name="Rectangle 409"/>
            <p:cNvSpPr>
              <a:spLocks noChangeArrowheads="1"/>
            </p:cNvSpPr>
            <p:nvPr/>
          </p:nvSpPr>
          <p:spPr bwMode="auto">
            <a:xfrm>
              <a:off x="1084" y="4070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0" name="Line 410"/>
            <p:cNvSpPr>
              <a:spLocks noChangeShapeType="1"/>
            </p:cNvSpPr>
            <p:nvPr/>
          </p:nvSpPr>
          <p:spPr bwMode="auto">
            <a:xfrm>
              <a:off x="1084" y="407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1" name="Line 411"/>
            <p:cNvSpPr>
              <a:spLocks noChangeShapeType="1"/>
            </p:cNvSpPr>
            <p:nvPr/>
          </p:nvSpPr>
          <p:spPr bwMode="auto">
            <a:xfrm>
              <a:off x="1084" y="407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2" name="Rectangle 412"/>
            <p:cNvSpPr>
              <a:spLocks noChangeArrowheads="1"/>
            </p:cNvSpPr>
            <p:nvPr/>
          </p:nvSpPr>
          <p:spPr bwMode="auto">
            <a:xfrm>
              <a:off x="1097" y="4070"/>
              <a:ext cx="260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3" name="Line 413"/>
            <p:cNvSpPr>
              <a:spLocks noChangeShapeType="1"/>
            </p:cNvSpPr>
            <p:nvPr/>
          </p:nvSpPr>
          <p:spPr bwMode="auto">
            <a:xfrm>
              <a:off x="1097" y="4070"/>
              <a:ext cx="26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4" name="Rectangle 414"/>
            <p:cNvSpPr>
              <a:spLocks noChangeArrowheads="1"/>
            </p:cNvSpPr>
            <p:nvPr/>
          </p:nvSpPr>
          <p:spPr bwMode="auto">
            <a:xfrm>
              <a:off x="3703" y="4070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5" name="Line 415"/>
            <p:cNvSpPr>
              <a:spLocks noChangeShapeType="1"/>
            </p:cNvSpPr>
            <p:nvPr/>
          </p:nvSpPr>
          <p:spPr bwMode="auto">
            <a:xfrm>
              <a:off x="3703" y="407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6" name="Line 416"/>
            <p:cNvSpPr>
              <a:spLocks noChangeShapeType="1"/>
            </p:cNvSpPr>
            <p:nvPr/>
          </p:nvSpPr>
          <p:spPr bwMode="auto">
            <a:xfrm>
              <a:off x="3703" y="407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7" name="Rectangle 417"/>
            <p:cNvSpPr>
              <a:spLocks noChangeArrowheads="1"/>
            </p:cNvSpPr>
            <p:nvPr/>
          </p:nvSpPr>
          <p:spPr bwMode="auto">
            <a:xfrm>
              <a:off x="3707" y="4070"/>
              <a:ext cx="155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8" name="Line 418"/>
            <p:cNvSpPr>
              <a:spLocks noChangeShapeType="1"/>
            </p:cNvSpPr>
            <p:nvPr/>
          </p:nvSpPr>
          <p:spPr bwMode="auto">
            <a:xfrm>
              <a:off x="3707" y="4070"/>
              <a:ext cx="15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89" name="Rectangle 419"/>
            <p:cNvSpPr>
              <a:spLocks noChangeArrowheads="1"/>
            </p:cNvSpPr>
            <p:nvPr/>
          </p:nvSpPr>
          <p:spPr bwMode="auto">
            <a:xfrm>
              <a:off x="5272" y="4070"/>
              <a:ext cx="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0" name="Line 420"/>
            <p:cNvSpPr>
              <a:spLocks noChangeShapeType="1"/>
            </p:cNvSpPr>
            <p:nvPr/>
          </p:nvSpPr>
          <p:spPr bwMode="auto">
            <a:xfrm>
              <a:off x="5272" y="407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1" name="Line 421"/>
            <p:cNvSpPr>
              <a:spLocks noChangeShapeType="1"/>
            </p:cNvSpPr>
            <p:nvPr/>
          </p:nvSpPr>
          <p:spPr bwMode="auto">
            <a:xfrm>
              <a:off x="5272" y="407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2" name="Rectangle 422"/>
            <p:cNvSpPr>
              <a:spLocks noChangeArrowheads="1"/>
            </p:cNvSpPr>
            <p:nvPr/>
          </p:nvSpPr>
          <p:spPr bwMode="auto">
            <a:xfrm>
              <a:off x="5263" y="4070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3" name="Line 423"/>
            <p:cNvSpPr>
              <a:spLocks noChangeShapeType="1"/>
            </p:cNvSpPr>
            <p:nvPr/>
          </p:nvSpPr>
          <p:spPr bwMode="auto">
            <a:xfrm>
              <a:off x="5263" y="4070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4" name="Line 424"/>
            <p:cNvSpPr>
              <a:spLocks noChangeShapeType="1"/>
            </p:cNvSpPr>
            <p:nvPr/>
          </p:nvSpPr>
          <p:spPr bwMode="auto">
            <a:xfrm>
              <a:off x="5263" y="4070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5" name="Rectangle 425"/>
            <p:cNvSpPr>
              <a:spLocks noChangeArrowheads="1"/>
            </p:cNvSpPr>
            <p:nvPr/>
          </p:nvSpPr>
          <p:spPr bwMode="auto">
            <a:xfrm>
              <a:off x="1093" y="4076"/>
              <a:ext cx="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6" name="Line 426"/>
            <p:cNvSpPr>
              <a:spLocks noChangeShapeType="1"/>
            </p:cNvSpPr>
            <p:nvPr/>
          </p:nvSpPr>
          <p:spPr bwMode="auto">
            <a:xfrm>
              <a:off x="1093" y="4076"/>
              <a:ext cx="0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7" name="Rectangle 427"/>
            <p:cNvSpPr>
              <a:spLocks noChangeArrowheads="1"/>
            </p:cNvSpPr>
            <p:nvPr/>
          </p:nvSpPr>
          <p:spPr bwMode="auto">
            <a:xfrm>
              <a:off x="1084" y="4076"/>
              <a:ext cx="3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8" name="Line 428"/>
            <p:cNvSpPr>
              <a:spLocks noChangeShapeType="1"/>
            </p:cNvSpPr>
            <p:nvPr/>
          </p:nvSpPr>
          <p:spPr bwMode="auto">
            <a:xfrm>
              <a:off x="1084" y="4076"/>
              <a:ext cx="0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99" name="Rectangle 429"/>
            <p:cNvSpPr>
              <a:spLocks noChangeArrowheads="1"/>
            </p:cNvSpPr>
            <p:nvPr/>
          </p:nvSpPr>
          <p:spPr bwMode="auto">
            <a:xfrm>
              <a:off x="1084" y="4278"/>
              <a:ext cx="3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0" name="Line 430"/>
            <p:cNvSpPr>
              <a:spLocks noChangeShapeType="1"/>
            </p:cNvSpPr>
            <p:nvPr/>
          </p:nvSpPr>
          <p:spPr bwMode="auto">
            <a:xfrm>
              <a:off x="1084" y="427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1" name="Rectangle 431"/>
            <p:cNvSpPr>
              <a:spLocks noChangeArrowheads="1"/>
            </p:cNvSpPr>
            <p:nvPr/>
          </p:nvSpPr>
          <p:spPr bwMode="auto">
            <a:xfrm>
              <a:off x="1084" y="4287"/>
              <a:ext cx="1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2" name="Line 432"/>
            <p:cNvSpPr>
              <a:spLocks noChangeShapeType="1"/>
            </p:cNvSpPr>
            <p:nvPr/>
          </p:nvSpPr>
          <p:spPr bwMode="auto">
            <a:xfrm>
              <a:off x="1084" y="4287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3" name="Rectangle 433"/>
            <p:cNvSpPr>
              <a:spLocks noChangeArrowheads="1"/>
            </p:cNvSpPr>
            <p:nvPr/>
          </p:nvSpPr>
          <p:spPr bwMode="auto">
            <a:xfrm>
              <a:off x="1093" y="427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4" name="Line 434"/>
            <p:cNvSpPr>
              <a:spLocks noChangeShapeType="1"/>
            </p:cNvSpPr>
            <p:nvPr/>
          </p:nvSpPr>
          <p:spPr bwMode="auto">
            <a:xfrm>
              <a:off x="1093" y="427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5" name="Line 435"/>
            <p:cNvSpPr>
              <a:spLocks noChangeShapeType="1"/>
            </p:cNvSpPr>
            <p:nvPr/>
          </p:nvSpPr>
          <p:spPr bwMode="auto">
            <a:xfrm>
              <a:off x="1093" y="427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6" name="Rectangle 436"/>
            <p:cNvSpPr>
              <a:spLocks noChangeArrowheads="1"/>
            </p:cNvSpPr>
            <p:nvPr/>
          </p:nvSpPr>
          <p:spPr bwMode="auto">
            <a:xfrm>
              <a:off x="1093" y="427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7" name="Line 437"/>
            <p:cNvSpPr>
              <a:spLocks noChangeShapeType="1"/>
            </p:cNvSpPr>
            <p:nvPr/>
          </p:nvSpPr>
          <p:spPr bwMode="auto">
            <a:xfrm>
              <a:off x="1093" y="427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8" name="Line 438"/>
            <p:cNvSpPr>
              <a:spLocks noChangeShapeType="1"/>
            </p:cNvSpPr>
            <p:nvPr/>
          </p:nvSpPr>
          <p:spPr bwMode="auto">
            <a:xfrm>
              <a:off x="1093" y="427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9" name="Rectangle 439"/>
            <p:cNvSpPr>
              <a:spLocks noChangeArrowheads="1"/>
            </p:cNvSpPr>
            <p:nvPr/>
          </p:nvSpPr>
          <p:spPr bwMode="auto">
            <a:xfrm>
              <a:off x="1097" y="4287"/>
              <a:ext cx="260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0" name="Line 440"/>
            <p:cNvSpPr>
              <a:spLocks noChangeShapeType="1"/>
            </p:cNvSpPr>
            <p:nvPr/>
          </p:nvSpPr>
          <p:spPr bwMode="auto">
            <a:xfrm>
              <a:off x="1097" y="4287"/>
              <a:ext cx="26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1" name="Rectangle 441"/>
            <p:cNvSpPr>
              <a:spLocks noChangeArrowheads="1"/>
            </p:cNvSpPr>
            <p:nvPr/>
          </p:nvSpPr>
          <p:spPr bwMode="auto">
            <a:xfrm>
              <a:off x="1097" y="4278"/>
              <a:ext cx="260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2" name="Line 442"/>
            <p:cNvSpPr>
              <a:spLocks noChangeShapeType="1"/>
            </p:cNvSpPr>
            <p:nvPr/>
          </p:nvSpPr>
          <p:spPr bwMode="auto">
            <a:xfrm>
              <a:off x="1097" y="4278"/>
              <a:ext cx="26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3" name="Rectangle 443"/>
            <p:cNvSpPr>
              <a:spLocks noChangeArrowheads="1"/>
            </p:cNvSpPr>
            <p:nvPr/>
          </p:nvSpPr>
          <p:spPr bwMode="auto">
            <a:xfrm>
              <a:off x="3703" y="4076"/>
              <a:ext cx="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4" name="Line 444"/>
            <p:cNvSpPr>
              <a:spLocks noChangeShapeType="1"/>
            </p:cNvSpPr>
            <p:nvPr/>
          </p:nvSpPr>
          <p:spPr bwMode="auto">
            <a:xfrm>
              <a:off x="3703" y="4076"/>
              <a:ext cx="0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5" name="Rectangle 445"/>
            <p:cNvSpPr>
              <a:spLocks noChangeArrowheads="1"/>
            </p:cNvSpPr>
            <p:nvPr/>
          </p:nvSpPr>
          <p:spPr bwMode="auto">
            <a:xfrm>
              <a:off x="3703" y="4278"/>
              <a:ext cx="1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6" name="Line 446"/>
            <p:cNvSpPr>
              <a:spLocks noChangeShapeType="1"/>
            </p:cNvSpPr>
            <p:nvPr/>
          </p:nvSpPr>
          <p:spPr bwMode="auto">
            <a:xfrm>
              <a:off x="3703" y="4278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7" name="Rectangle 447"/>
            <p:cNvSpPr>
              <a:spLocks noChangeArrowheads="1"/>
            </p:cNvSpPr>
            <p:nvPr/>
          </p:nvSpPr>
          <p:spPr bwMode="auto">
            <a:xfrm>
              <a:off x="3703" y="4287"/>
              <a:ext cx="1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8" name="Line 448"/>
            <p:cNvSpPr>
              <a:spLocks noChangeShapeType="1"/>
            </p:cNvSpPr>
            <p:nvPr/>
          </p:nvSpPr>
          <p:spPr bwMode="auto">
            <a:xfrm>
              <a:off x="3703" y="4287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9" name="Rectangle 449"/>
            <p:cNvSpPr>
              <a:spLocks noChangeArrowheads="1"/>
            </p:cNvSpPr>
            <p:nvPr/>
          </p:nvSpPr>
          <p:spPr bwMode="auto">
            <a:xfrm>
              <a:off x="3716" y="4287"/>
              <a:ext cx="154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0" name="Line 450"/>
            <p:cNvSpPr>
              <a:spLocks noChangeShapeType="1"/>
            </p:cNvSpPr>
            <p:nvPr/>
          </p:nvSpPr>
          <p:spPr bwMode="auto">
            <a:xfrm>
              <a:off x="3716" y="4287"/>
              <a:ext cx="15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1" name="Rectangle 451"/>
            <p:cNvSpPr>
              <a:spLocks noChangeArrowheads="1"/>
            </p:cNvSpPr>
            <p:nvPr/>
          </p:nvSpPr>
          <p:spPr bwMode="auto">
            <a:xfrm>
              <a:off x="3716" y="4278"/>
              <a:ext cx="154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2" name="Line 452"/>
            <p:cNvSpPr>
              <a:spLocks noChangeShapeType="1"/>
            </p:cNvSpPr>
            <p:nvPr/>
          </p:nvSpPr>
          <p:spPr bwMode="auto">
            <a:xfrm>
              <a:off x="3716" y="4278"/>
              <a:ext cx="15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3" name="Rectangle 453"/>
            <p:cNvSpPr>
              <a:spLocks noChangeArrowheads="1"/>
            </p:cNvSpPr>
            <p:nvPr/>
          </p:nvSpPr>
          <p:spPr bwMode="auto">
            <a:xfrm>
              <a:off x="5272" y="4076"/>
              <a:ext cx="3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4" name="Line 454"/>
            <p:cNvSpPr>
              <a:spLocks noChangeShapeType="1"/>
            </p:cNvSpPr>
            <p:nvPr/>
          </p:nvSpPr>
          <p:spPr bwMode="auto">
            <a:xfrm>
              <a:off x="5272" y="4076"/>
              <a:ext cx="0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5" name="Rectangle 455"/>
            <p:cNvSpPr>
              <a:spLocks noChangeArrowheads="1"/>
            </p:cNvSpPr>
            <p:nvPr/>
          </p:nvSpPr>
          <p:spPr bwMode="auto">
            <a:xfrm>
              <a:off x="5263" y="4076"/>
              <a:ext cx="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6" name="Line 456"/>
            <p:cNvSpPr>
              <a:spLocks noChangeShapeType="1"/>
            </p:cNvSpPr>
            <p:nvPr/>
          </p:nvSpPr>
          <p:spPr bwMode="auto">
            <a:xfrm>
              <a:off x="5263" y="4076"/>
              <a:ext cx="0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7" name="Rectangle 457"/>
            <p:cNvSpPr>
              <a:spLocks noChangeArrowheads="1"/>
            </p:cNvSpPr>
            <p:nvPr/>
          </p:nvSpPr>
          <p:spPr bwMode="auto">
            <a:xfrm>
              <a:off x="5272" y="4278"/>
              <a:ext cx="3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8" name="Line 458"/>
            <p:cNvSpPr>
              <a:spLocks noChangeShapeType="1"/>
            </p:cNvSpPr>
            <p:nvPr/>
          </p:nvSpPr>
          <p:spPr bwMode="auto">
            <a:xfrm>
              <a:off x="5272" y="4278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29" name="Rectangle 459"/>
            <p:cNvSpPr>
              <a:spLocks noChangeArrowheads="1"/>
            </p:cNvSpPr>
            <p:nvPr/>
          </p:nvSpPr>
          <p:spPr bwMode="auto">
            <a:xfrm>
              <a:off x="5263" y="4287"/>
              <a:ext cx="1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0" name="Line 460"/>
            <p:cNvSpPr>
              <a:spLocks noChangeShapeType="1"/>
            </p:cNvSpPr>
            <p:nvPr/>
          </p:nvSpPr>
          <p:spPr bwMode="auto">
            <a:xfrm>
              <a:off x="5263" y="4287"/>
              <a:ext cx="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1" name="Rectangle 461"/>
            <p:cNvSpPr>
              <a:spLocks noChangeArrowheads="1"/>
            </p:cNvSpPr>
            <p:nvPr/>
          </p:nvSpPr>
          <p:spPr bwMode="auto">
            <a:xfrm>
              <a:off x="5263" y="427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2" name="Line 462"/>
            <p:cNvSpPr>
              <a:spLocks noChangeShapeType="1"/>
            </p:cNvSpPr>
            <p:nvPr/>
          </p:nvSpPr>
          <p:spPr bwMode="auto">
            <a:xfrm>
              <a:off x="5263" y="427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3" name="Line 463"/>
            <p:cNvSpPr>
              <a:spLocks noChangeShapeType="1"/>
            </p:cNvSpPr>
            <p:nvPr/>
          </p:nvSpPr>
          <p:spPr bwMode="auto">
            <a:xfrm>
              <a:off x="5263" y="427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4" name="Rectangle 464"/>
            <p:cNvSpPr>
              <a:spLocks noChangeArrowheads="1"/>
            </p:cNvSpPr>
            <p:nvPr/>
          </p:nvSpPr>
          <p:spPr bwMode="auto">
            <a:xfrm>
              <a:off x="5263" y="427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5" name="Line 465"/>
            <p:cNvSpPr>
              <a:spLocks noChangeShapeType="1"/>
            </p:cNvSpPr>
            <p:nvPr/>
          </p:nvSpPr>
          <p:spPr bwMode="auto">
            <a:xfrm>
              <a:off x="5263" y="427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6" name="Line 466"/>
            <p:cNvSpPr>
              <a:spLocks noChangeShapeType="1"/>
            </p:cNvSpPr>
            <p:nvPr/>
          </p:nvSpPr>
          <p:spPr bwMode="auto">
            <a:xfrm>
              <a:off x="5263" y="427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37" name="Rectangle 467"/>
            <p:cNvSpPr>
              <a:spLocks noChangeArrowheads="1"/>
            </p:cNvSpPr>
            <p:nvPr/>
          </p:nvSpPr>
          <p:spPr bwMode="auto">
            <a:xfrm>
              <a:off x="1139" y="4293"/>
              <a:ext cx="2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3300"/>
                </a:buClr>
                <a:buFont typeface="Monotype Sorts" pitchFamily="2" charset="2"/>
                <a:buChar char="3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33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292">
                  <a:solidFill>
                    <a:srgbClr val="000000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endParaRPr lang="en-US" altLang="en-US" sz="2215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703402">
              <a:defRPr/>
            </a:pPr>
            <a:r>
              <a:rPr lang="en-US"/>
              <a:t> </a:t>
            </a:r>
            <a:r>
              <a:rPr lang="en-US" sz="1292" i="1">
                <a:solidFill>
                  <a:srgbClr val="000000"/>
                </a:solidFill>
                <a:effectLst/>
              </a:rPr>
              <a:t>     Murilo Araujo Romero, Ph.D.</a:t>
            </a:r>
          </a:p>
        </p:txBody>
      </p:sp>
      <p:sp>
        <p:nvSpPr>
          <p:cNvPr id="33795" name="Espaço Reservado para Número de Slid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03402"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295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defTabSz="703402">
              <a:spcBef>
                <a:spcPct val="20000"/>
              </a:spcBef>
              <a:buClr>
                <a:srgbClr val="FF3300"/>
              </a:buClr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defTabSz="703402">
              <a:spcBef>
                <a:spcPct val="20000"/>
              </a:spcBef>
              <a:buClr>
                <a:srgbClr val="FF3300"/>
              </a:buClr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defTabSz="703402">
              <a:spcBef>
                <a:spcPct val="20000"/>
              </a:spcBef>
              <a:buClr>
                <a:srgbClr val="FF3300"/>
              </a:buClr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defTabSz="703402">
              <a:spcBef>
                <a:spcPct val="20000"/>
              </a:spcBef>
              <a:buClr>
                <a:srgbClr val="FF3300"/>
              </a:buClr>
              <a:buChar char="•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defTabSz="7034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846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6D4FFA4E-A2A8-4FEC-AE49-66893309ECB8}" type="slidenum">
              <a:rPr lang="en-US" altLang="en-US" sz="1292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altLang="en-US" sz="1292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-2009775" y="238125"/>
            <a:ext cx="12431713" cy="844550"/>
          </a:xfrm>
        </p:spPr>
        <p:txBody>
          <a:bodyPr/>
          <a:lstStyle/>
          <a:p>
            <a:pPr defTabSz="703402">
              <a:defRPr/>
            </a:pPr>
            <a:r>
              <a:rPr lang="pt-BR" altLang="en-US" sz="2215" b="1">
                <a:solidFill>
                  <a:schemeClr val="bg1"/>
                </a:solidFill>
              </a:rPr>
              <a:t>      IoT:</a:t>
            </a:r>
            <a:r>
              <a:rPr lang="en-US" altLang="en-US" sz="2215" b="1">
                <a:solidFill>
                  <a:schemeClr val="bg1"/>
                </a:solidFill>
              </a:rPr>
              <a:t>machine-to-machine (M2M) data communication </a:t>
            </a:r>
            <a:br>
              <a:rPr lang="en-US" altLang="en-US" sz="2215" b="1">
                <a:solidFill>
                  <a:schemeClr val="bg1"/>
                </a:solidFill>
              </a:rPr>
            </a:br>
            <a:r>
              <a:rPr lang="en-US" altLang="en-US" sz="2215" b="1">
                <a:solidFill>
                  <a:schemeClr val="bg1"/>
                </a:solidFill>
              </a:rPr>
              <a:t>without human intervention (3GPP TS 22.368)</a:t>
            </a:r>
            <a:endParaRPr lang="pt-BR" altLang="en-US" sz="2215" b="1">
              <a:solidFill>
                <a:schemeClr val="bg1"/>
              </a:solidFill>
            </a:endParaRPr>
          </a:p>
        </p:txBody>
      </p:sp>
      <p:pic>
        <p:nvPicPr>
          <p:cNvPr id="11469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77938"/>
            <a:ext cx="6780213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tângulo 8"/>
          <p:cNvSpPr>
            <a:spLocks noChangeArrowheads="1"/>
          </p:cNvSpPr>
          <p:nvPr/>
        </p:nvSpPr>
        <p:spPr bwMode="auto">
          <a:xfrm>
            <a:off x="122238" y="5670550"/>
            <a:ext cx="88995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Monotype Sorts" pitchFamily="2" charset="2"/>
              <a:buChar char="3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92" b="1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[2] Figura Extraída de M. AGIWAL ET AL.: TOWARDS CONNECTED LIVING: 5G ENABLED INTERNET OF THINGS (IOT),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92" b="1">
                <a:solidFill>
                  <a:srgbClr val="FFFFF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IETE Technical Review, Maio 2018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292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50875" y="238125"/>
            <a:ext cx="7596188" cy="1055688"/>
          </a:xfrm>
        </p:spPr>
        <p:txBody>
          <a:bodyPr/>
          <a:lstStyle/>
          <a:p>
            <a:pPr defTabSz="703402">
              <a:defRPr/>
            </a:pPr>
            <a:r>
              <a:rPr lang="en-US" altLang="en-US" sz="3323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Características das Redes 5G</a:t>
            </a:r>
            <a:endParaRPr lang="pt-BR" altLang="en-US" sz="3323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749300" y="1555750"/>
            <a:ext cx="7596188" cy="4178300"/>
          </a:xfrm>
        </p:spPr>
        <p:txBody>
          <a:bodyPr/>
          <a:lstStyle/>
          <a:p>
            <a:pPr marL="0" indent="0" defTabSz="703402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Some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highlighted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features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of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5G Radio Access Network  are:</a:t>
            </a:r>
            <a:endParaRPr lang="pt-BR" altLang="en-US" sz="1662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22041" lvl="1" indent="0" defTabSz="703402">
              <a:lnSpc>
                <a:spcPct val="150000"/>
              </a:lnSpc>
              <a:buFontTx/>
              <a:buNone/>
              <a:defRPr/>
            </a:pP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Millimeter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wave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communications (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carrier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frequency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above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30 GHz)</a:t>
            </a:r>
          </a:p>
          <a:p>
            <a:pPr marL="422041" lvl="1" indent="0" defTabSz="703402">
              <a:lnSpc>
                <a:spcPct val="150000"/>
              </a:lnSpc>
              <a:buFontTx/>
              <a:buNone/>
              <a:defRPr/>
            </a:pP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Dense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coverage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with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small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cells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(pico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and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femto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cells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</a:p>
          <a:p>
            <a:pPr marL="422041" lvl="1" indent="0" defTabSz="703402">
              <a:lnSpc>
                <a:spcPct val="150000"/>
              </a:lnSpc>
              <a:buFontTx/>
              <a:buNone/>
              <a:defRPr/>
            </a:pP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Massive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MIMO (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Multiple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-Input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Multiple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-Output);</a:t>
            </a:r>
          </a:p>
          <a:p>
            <a:pPr marL="422041" lvl="1" indent="0" defTabSz="703402">
              <a:lnSpc>
                <a:spcPct val="150000"/>
              </a:lnSpc>
              <a:buFontTx/>
              <a:buNone/>
              <a:defRPr/>
            </a:pP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Heterogeneous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Network (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HetNet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</a:p>
          <a:p>
            <a:pPr marL="422041" lvl="1" indent="0" defTabSz="703402">
              <a:lnSpc>
                <a:spcPct val="150000"/>
              </a:lnSpc>
              <a:buFontTx/>
              <a:buNone/>
              <a:defRPr/>
            </a:pP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Coordinate Multi-Point (</a:t>
            </a:r>
            <a:r>
              <a:rPr lang="en-US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CoMP</a:t>
            </a:r>
            <a:r>
              <a:rPr lang="en-US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).</a:t>
            </a:r>
            <a:endParaRPr lang="pt-BR" altLang="en-US" sz="1662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defTabSz="703402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These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features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pose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several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challenges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Radio Access Network (RAN)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architecture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indent="0" defTabSz="703402">
              <a:lnSpc>
                <a:spcPct val="150000"/>
              </a:lnSpc>
              <a:buFont typeface="Monotype Sorts" pitchFamily="2" charset="2"/>
              <a:buNone/>
              <a:defRPr/>
            </a:pPr>
            <a:endParaRPr lang="pt-BR" altLang="en-US" sz="1662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defTabSz="703402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pt-BR" altLang="en-US" sz="1662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Centralized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Radio Access Network (C-RAN)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architecture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more     	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suitable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than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altLang="en-US" sz="1662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Distributed</a:t>
            </a:r>
            <a:r>
              <a:rPr lang="pt-BR" altLang="en-US" sz="1662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Radio Access Network (D-RAN)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		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address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these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pt-BR" altLang="en-US" sz="1662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challenges</a:t>
            </a:r>
            <a:r>
              <a:rPr lang="pt-BR" altLang="en-US" sz="1662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</p:txBody>
      </p:sp>
      <p:pic>
        <p:nvPicPr>
          <p:cNvPr id="115716" name="Espaço Reservado para Imagem 153" descr="Logo USP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3" t="-18526" r="-19748" b="-6796"/>
          <a:stretch>
            <a:fillRect/>
          </a:stretch>
        </p:blipFill>
        <p:spPr bwMode="auto">
          <a:xfrm>
            <a:off x="7496175" y="292100"/>
            <a:ext cx="1263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9018588" y="3638550"/>
            <a:ext cx="2133600" cy="422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7087FA-1B0B-4999-A5F3-2BB6F9469C2E}" type="slidenum">
              <a:rPr lang="pt-BR" altLang="en-US" sz="1108">
                <a:solidFill>
                  <a:srgbClr val="000000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pt-BR" altLang="en-US" sz="1108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6739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87413"/>
            <a:ext cx="228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7788" y="4510088"/>
            <a:ext cx="8278812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23" dirty="0">
                <a:solidFill>
                  <a:srgbClr val="000000"/>
                </a:solidFill>
                <a:latin typeface="Arial" panose="020B0604020202020204" pitchFamily="34" charset="0"/>
              </a:rPr>
              <a:t>By </a:t>
            </a:r>
            <a:r>
              <a:rPr lang="en-US" sz="923" dirty="0" err="1">
                <a:solidFill>
                  <a:srgbClr val="000000"/>
                </a:solidFill>
                <a:latin typeface="Arial" panose="020B0604020202020204" pitchFamily="34" charset="0"/>
              </a:rPr>
              <a:t>Mataresephotos</a:t>
            </a:r>
            <a:r>
              <a:rPr lang="en-US" sz="923" dirty="0">
                <a:solidFill>
                  <a:srgbClr val="000000"/>
                </a:solidFill>
                <a:latin typeface="Arial" panose="020B0604020202020204" pitchFamily="34" charset="0"/>
              </a:rPr>
              <a:t> - http://fotosbsb.com.br, CC BY 3.0, </a:t>
            </a:r>
          </a:p>
          <a:p>
            <a:pPr>
              <a:defRPr/>
            </a:pPr>
            <a:r>
              <a:rPr lang="en-US" sz="923" dirty="0">
                <a:solidFill>
                  <a:srgbClr val="000000"/>
                </a:solidFill>
                <a:latin typeface="Arial" panose="020B0604020202020204" pitchFamily="34" charset="0"/>
              </a:rPr>
              <a:t>https://commons.wikimedia.org/w/index.php?curid=15088292</a:t>
            </a:r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4318000" y="3970338"/>
            <a:ext cx="1703388" cy="363537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3077" tIns="43200" rIns="83077" bIns="43200" anchor="ctr">
            <a:spAutoFit/>
          </a:bodyPr>
          <a:lstStyle/>
          <a:p>
            <a:endParaRPr 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045075" y="1639888"/>
            <a:ext cx="200025" cy="442912"/>
          </a:xfrm>
          <a:prstGeom prst="downArrow">
            <a:avLst>
              <a:gd name="adj1" fmla="val 50000"/>
              <a:gd name="adj2" fmla="val 7299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83077" tIns="43200" rIns="83077" bIns="432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endParaRPr lang="pt-BR" altLang="pt-BR" sz="1846" b="0">
              <a:solidFill>
                <a:srgbClr val="000000"/>
              </a:solidFill>
            </a:endParaRPr>
          </a:p>
        </p:txBody>
      </p:sp>
      <p:sp>
        <p:nvSpPr>
          <p:cNvPr id="116743" name="Freeform 8"/>
          <p:cNvSpPr>
            <a:spLocks noChangeAspect="1"/>
          </p:cNvSpPr>
          <p:nvPr/>
        </p:nvSpPr>
        <p:spPr bwMode="auto">
          <a:xfrm>
            <a:off x="3973513" y="2416175"/>
            <a:ext cx="2309812" cy="511175"/>
          </a:xfrm>
          <a:custGeom>
            <a:avLst/>
            <a:gdLst>
              <a:gd name="T0" fmla="*/ 2147483646 w 2598"/>
              <a:gd name="T1" fmla="*/ 2147483646 h 559"/>
              <a:gd name="T2" fmla="*/ 2147483646 w 2598"/>
              <a:gd name="T3" fmla="*/ 2147483646 h 559"/>
              <a:gd name="T4" fmla="*/ 2147483646 w 2598"/>
              <a:gd name="T5" fmla="*/ 2147483646 h 559"/>
              <a:gd name="T6" fmla="*/ 2147483646 w 2598"/>
              <a:gd name="T7" fmla="*/ 2147483646 h 559"/>
              <a:gd name="T8" fmla="*/ 2147483646 w 2598"/>
              <a:gd name="T9" fmla="*/ 0 h 559"/>
              <a:gd name="T10" fmla="*/ 2147483646 w 2598"/>
              <a:gd name="T11" fmla="*/ 2147483646 h 559"/>
              <a:gd name="T12" fmla="*/ 2147483646 w 2598"/>
              <a:gd name="T13" fmla="*/ 2147483646 h 559"/>
              <a:gd name="T14" fmla="*/ 2147483646 w 2598"/>
              <a:gd name="T15" fmla="*/ 2147483646 h 559"/>
              <a:gd name="T16" fmla="*/ 2147483646 w 2598"/>
              <a:gd name="T17" fmla="*/ 2147483646 h 559"/>
              <a:gd name="T18" fmla="*/ 2147483646 w 2598"/>
              <a:gd name="T19" fmla="*/ 2147483646 h 559"/>
              <a:gd name="T20" fmla="*/ 2147483646 w 2598"/>
              <a:gd name="T21" fmla="*/ 2147483646 h 559"/>
              <a:gd name="T22" fmla="*/ 2147483646 w 2598"/>
              <a:gd name="T23" fmla="*/ 2147483646 h 559"/>
              <a:gd name="T24" fmla="*/ 2147483646 w 2598"/>
              <a:gd name="T25" fmla="*/ 2147483646 h 559"/>
              <a:gd name="T26" fmla="*/ 2147483646 w 2598"/>
              <a:gd name="T27" fmla="*/ 2147483646 h 559"/>
              <a:gd name="T28" fmla="*/ 2147483646 w 2598"/>
              <a:gd name="T29" fmla="*/ 2147483646 h 559"/>
              <a:gd name="T30" fmla="*/ 2147483646 w 2598"/>
              <a:gd name="T31" fmla="*/ 2147483646 h 559"/>
              <a:gd name="T32" fmla="*/ 2147483646 w 2598"/>
              <a:gd name="T33" fmla="*/ 2147483646 h 559"/>
              <a:gd name="T34" fmla="*/ 2147483646 w 2598"/>
              <a:gd name="T35" fmla="*/ 2147483646 h 559"/>
              <a:gd name="T36" fmla="*/ 2147483646 w 2598"/>
              <a:gd name="T37" fmla="*/ 2147483646 h 559"/>
              <a:gd name="T38" fmla="*/ 2147483646 w 2598"/>
              <a:gd name="T39" fmla="*/ 2147483646 h 559"/>
              <a:gd name="T40" fmla="*/ 2147483646 w 2598"/>
              <a:gd name="T41" fmla="*/ 2147483646 h 559"/>
              <a:gd name="T42" fmla="*/ 2147483646 w 2598"/>
              <a:gd name="T43" fmla="*/ 2147483646 h 559"/>
              <a:gd name="T44" fmla="*/ 2147483646 w 2598"/>
              <a:gd name="T45" fmla="*/ 2147483646 h 559"/>
              <a:gd name="T46" fmla="*/ 2147483646 w 2598"/>
              <a:gd name="T47" fmla="*/ 2147483646 h 559"/>
              <a:gd name="T48" fmla="*/ 2147483646 w 2598"/>
              <a:gd name="T49" fmla="*/ 2147483646 h 559"/>
              <a:gd name="T50" fmla="*/ 2147483646 w 2598"/>
              <a:gd name="T51" fmla="*/ 2147483646 h 559"/>
              <a:gd name="T52" fmla="*/ 2147483646 w 2598"/>
              <a:gd name="T53" fmla="*/ 2147483646 h 559"/>
              <a:gd name="T54" fmla="*/ 2147483646 w 2598"/>
              <a:gd name="T55" fmla="*/ 2147483646 h 559"/>
              <a:gd name="T56" fmla="*/ 2147483646 w 2598"/>
              <a:gd name="T57" fmla="*/ 2147483646 h 559"/>
              <a:gd name="T58" fmla="*/ 2147483646 w 2598"/>
              <a:gd name="T59" fmla="*/ 2147483646 h 559"/>
              <a:gd name="T60" fmla="*/ 2147483646 w 2598"/>
              <a:gd name="T61" fmla="*/ 2147483646 h 559"/>
              <a:gd name="T62" fmla="*/ 2147483646 w 2598"/>
              <a:gd name="T63" fmla="*/ 2147483646 h 559"/>
              <a:gd name="T64" fmla="*/ 2147483646 w 2598"/>
              <a:gd name="T65" fmla="*/ 2147483646 h 559"/>
              <a:gd name="T66" fmla="*/ 2147483646 w 2598"/>
              <a:gd name="T67" fmla="*/ 2147483646 h 559"/>
              <a:gd name="T68" fmla="*/ 2147483646 w 2598"/>
              <a:gd name="T69" fmla="*/ 2147483646 h 559"/>
              <a:gd name="T70" fmla="*/ 2147483646 w 2598"/>
              <a:gd name="T71" fmla="*/ 2147483646 h 559"/>
              <a:gd name="T72" fmla="*/ 2147483646 w 2598"/>
              <a:gd name="T73" fmla="*/ 2147483646 h 559"/>
              <a:gd name="T74" fmla="*/ 2147483646 w 2598"/>
              <a:gd name="T75" fmla="*/ 2147483646 h 559"/>
              <a:gd name="T76" fmla="*/ 2147483646 w 2598"/>
              <a:gd name="T77" fmla="*/ 2147483646 h 559"/>
              <a:gd name="T78" fmla="*/ 2147483646 w 2598"/>
              <a:gd name="T79" fmla="*/ 2147483646 h 559"/>
              <a:gd name="T80" fmla="*/ 2147483646 w 2598"/>
              <a:gd name="T81" fmla="*/ 2147483646 h 559"/>
              <a:gd name="T82" fmla="*/ 2147483646 w 2598"/>
              <a:gd name="T83" fmla="*/ 2147483646 h 559"/>
              <a:gd name="T84" fmla="*/ 2147483646 w 2598"/>
              <a:gd name="T85" fmla="*/ 2147483646 h 559"/>
              <a:gd name="T86" fmla="*/ 2147483646 w 2598"/>
              <a:gd name="T87" fmla="*/ 2147483646 h 559"/>
              <a:gd name="T88" fmla="*/ 2147483646 w 2598"/>
              <a:gd name="T89" fmla="*/ 0 h 559"/>
              <a:gd name="T90" fmla="*/ 2147483646 w 2598"/>
              <a:gd name="T91" fmla="*/ 2147483646 h 559"/>
              <a:gd name="T92" fmla="*/ 2147483646 w 2598"/>
              <a:gd name="T93" fmla="*/ 2147483646 h 559"/>
              <a:gd name="T94" fmla="*/ 2147483646 w 2598"/>
              <a:gd name="T95" fmla="*/ 2147483646 h 559"/>
              <a:gd name="T96" fmla="*/ 2147483646 w 2598"/>
              <a:gd name="T97" fmla="*/ 2147483646 h 559"/>
              <a:gd name="T98" fmla="*/ 2147483646 w 2598"/>
              <a:gd name="T99" fmla="*/ 2147483646 h 559"/>
              <a:gd name="T100" fmla="*/ 2147483646 w 2598"/>
              <a:gd name="T101" fmla="*/ 2147483646 h 559"/>
              <a:gd name="T102" fmla="*/ 2147483646 w 2598"/>
              <a:gd name="T103" fmla="*/ 2147483646 h 559"/>
              <a:gd name="T104" fmla="*/ 2147483646 w 2598"/>
              <a:gd name="T105" fmla="*/ 2147483646 h 559"/>
              <a:gd name="T106" fmla="*/ 2147483646 w 2598"/>
              <a:gd name="T107" fmla="*/ 2147483646 h 559"/>
              <a:gd name="T108" fmla="*/ 2147483646 w 2598"/>
              <a:gd name="T109" fmla="*/ 2147483646 h 559"/>
              <a:gd name="T110" fmla="*/ 2147483646 w 2598"/>
              <a:gd name="T111" fmla="*/ 2147483646 h 559"/>
              <a:gd name="T112" fmla="*/ 2147483646 w 2598"/>
              <a:gd name="T113" fmla="*/ 2147483646 h 559"/>
              <a:gd name="T114" fmla="*/ 2147483646 w 2598"/>
              <a:gd name="T115" fmla="*/ 2147483646 h 559"/>
              <a:gd name="T116" fmla="*/ 2147483646 w 2598"/>
              <a:gd name="T117" fmla="*/ 2147483646 h 559"/>
              <a:gd name="T118" fmla="*/ 2147483646 w 2598"/>
              <a:gd name="T119" fmla="*/ 2147483646 h 559"/>
              <a:gd name="T120" fmla="*/ 2147483646 w 2598"/>
              <a:gd name="T121" fmla="*/ 2147483646 h 559"/>
              <a:gd name="T122" fmla="*/ 2147483646 w 2598"/>
              <a:gd name="T123" fmla="*/ 2147483646 h 559"/>
              <a:gd name="T124" fmla="*/ 2147483646 w 2598"/>
              <a:gd name="T125" fmla="*/ 2147483646 h 5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98"/>
              <a:gd name="T190" fmla="*/ 0 h 559"/>
              <a:gd name="T191" fmla="*/ 2598 w 2598"/>
              <a:gd name="T192" fmla="*/ 559 h 5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98" h="559">
                <a:moveTo>
                  <a:pt x="0" y="0"/>
                </a:moveTo>
                <a:lnTo>
                  <a:pt x="0" y="7"/>
                </a:lnTo>
                <a:lnTo>
                  <a:pt x="0" y="13"/>
                </a:lnTo>
                <a:lnTo>
                  <a:pt x="6" y="25"/>
                </a:lnTo>
                <a:lnTo>
                  <a:pt x="6" y="43"/>
                </a:lnTo>
                <a:lnTo>
                  <a:pt x="6" y="67"/>
                </a:lnTo>
                <a:lnTo>
                  <a:pt x="6" y="91"/>
                </a:lnTo>
                <a:lnTo>
                  <a:pt x="12" y="115"/>
                </a:lnTo>
                <a:lnTo>
                  <a:pt x="12" y="145"/>
                </a:lnTo>
                <a:lnTo>
                  <a:pt x="12" y="175"/>
                </a:lnTo>
                <a:lnTo>
                  <a:pt x="12" y="211"/>
                </a:lnTo>
                <a:lnTo>
                  <a:pt x="12" y="247"/>
                </a:lnTo>
                <a:lnTo>
                  <a:pt x="18" y="283"/>
                </a:lnTo>
                <a:lnTo>
                  <a:pt x="18" y="313"/>
                </a:lnTo>
                <a:lnTo>
                  <a:pt x="18" y="349"/>
                </a:lnTo>
                <a:lnTo>
                  <a:pt x="18" y="385"/>
                </a:lnTo>
                <a:lnTo>
                  <a:pt x="18" y="415"/>
                </a:lnTo>
                <a:lnTo>
                  <a:pt x="24" y="445"/>
                </a:lnTo>
                <a:lnTo>
                  <a:pt x="24" y="469"/>
                </a:lnTo>
                <a:lnTo>
                  <a:pt x="24" y="493"/>
                </a:lnTo>
                <a:lnTo>
                  <a:pt x="24" y="517"/>
                </a:lnTo>
                <a:lnTo>
                  <a:pt x="30" y="535"/>
                </a:lnTo>
                <a:lnTo>
                  <a:pt x="30" y="547"/>
                </a:lnTo>
                <a:lnTo>
                  <a:pt x="30" y="553"/>
                </a:lnTo>
                <a:lnTo>
                  <a:pt x="30" y="559"/>
                </a:lnTo>
                <a:lnTo>
                  <a:pt x="36" y="553"/>
                </a:lnTo>
                <a:lnTo>
                  <a:pt x="36" y="547"/>
                </a:lnTo>
                <a:lnTo>
                  <a:pt x="36" y="535"/>
                </a:lnTo>
                <a:lnTo>
                  <a:pt x="36" y="517"/>
                </a:lnTo>
                <a:lnTo>
                  <a:pt x="36" y="493"/>
                </a:lnTo>
                <a:lnTo>
                  <a:pt x="42" y="469"/>
                </a:lnTo>
                <a:lnTo>
                  <a:pt x="42" y="445"/>
                </a:lnTo>
                <a:lnTo>
                  <a:pt x="42" y="415"/>
                </a:lnTo>
                <a:lnTo>
                  <a:pt x="42" y="385"/>
                </a:lnTo>
                <a:lnTo>
                  <a:pt x="48" y="349"/>
                </a:lnTo>
                <a:lnTo>
                  <a:pt x="48" y="313"/>
                </a:lnTo>
                <a:lnTo>
                  <a:pt x="48" y="283"/>
                </a:lnTo>
                <a:lnTo>
                  <a:pt x="48" y="247"/>
                </a:lnTo>
                <a:lnTo>
                  <a:pt x="48" y="211"/>
                </a:lnTo>
                <a:lnTo>
                  <a:pt x="54" y="175"/>
                </a:lnTo>
                <a:lnTo>
                  <a:pt x="54" y="145"/>
                </a:lnTo>
                <a:lnTo>
                  <a:pt x="54" y="115"/>
                </a:lnTo>
                <a:lnTo>
                  <a:pt x="54" y="91"/>
                </a:lnTo>
                <a:lnTo>
                  <a:pt x="60" y="67"/>
                </a:lnTo>
                <a:lnTo>
                  <a:pt x="60" y="43"/>
                </a:lnTo>
                <a:lnTo>
                  <a:pt x="60" y="25"/>
                </a:lnTo>
                <a:lnTo>
                  <a:pt x="60" y="13"/>
                </a:lnTo>
                <a:lnTo>
                  <a:pt x="60" y="7"/>
                </a:lnTo>
                <a:lnTo>
                  <a:pt x="66" y="0"/>
                </a:lnTo>
                <a:lnTo>
                  <a:pt x="66" y="7"/>
                </a:lnTo>
                <a:lnTo>
                  <a:pt x="66" y="13"/>
                </a:lnTo>
                <a:lnTo>
                  <a:pt x="66" y="25"/>
                </a:lnTo>
                <a:lnTo>
                  <a:pt x="72" y="43"/>
                </a:lnTo>
                <a:lnTo>
                  <a:pt x="72" y="67"/>
                </a:lnTo>
                <a:lnTo>
                  <a:pt x="72" y="91"/>
                </a:lnTo>
                <a:lnTo>
                  <a:pt x="72" y="115"/>
                </a:lnTo>
                <a:lnTo>
                  <a:pt x="78" y="145"/>
                </a:lnTo>
                <a:lnTo>
                  <a:pt x="78" y="175"/>
                </a:lnTo>
                <a:lnTo>
                  <a:pt x="78" y="211"/>
                </a:lnTo>
                <a:lnTo>
                  <a:pt x="78" y="247"/>
                </a:lnTo>
                <a:lnTo>
                  <a:pt x="78" y="283"/>
                </a:lnTo>
                <a:lnTo>
                  <a:pt x="84" y="313"/>
                </a:lnTo>
                <a:lnTo>
                  <a:pt x="84" y="349"/>
                </a:lnTo>
                <a:lnTo>
                  <a:pt x="84" y="385"/>
                </a:lnTo>
                <a:lnTo>
                  <a:pt x="84" y="415"/>
                </a:lnTo>
                <a:lnTo>
                  <a:pt x="90" y="445"/>
                </a:lnTo>
                <a:lnTo>
                  <a:pt x="90" y="469"/>
                </a:lnTo>
                <a:lnTo>
                  <a:pt x="90" y="493"/>
                </a:lnTo>
                <a:lnTo>
                  <a:pt x="90" y="517"/>
                </a:lnTo>
                <a:lnTo>
                  <a:pt x="90" y="535"/>
                </a:lnTo>
                <a:lnTo>
                  <a:pt x="96" y="547"/>
                </a:lnTo>
                <a:lnTo>
                  <a:pt x="96" y="553"/>
                </a:lnTo>
                <a:lnTo>
                  <a:pt x="96" y="559"/>
                </a:lnTo>
                <a:lnTo>
                  <a:pt x="96" y="553"/>
                </a:lnTo>
                <a:lnTo>
                  <a:pt x="102" y="547"/>
                </a:lnTo>
                <a:lnTo>
                  <a:pt x="102" y="535"/>
                </a:lnTo>
                <a:lnTo>
                  <a:pt x="102" y="517"/>
                </a:lnTo>
                <a:lnTo>
                  <a:pt x="102" y="493"/>
                </a:lnTo>
                <a:lnTo>
                  <a:pt x="108" y="469"/>
                </a:lnTo>
                <a:lnTo>
                  <a:pt x="108" y="445"/>
                </a:lnTo>
                <a:lnTo>
                  <a:pt x="108" y="415"/>
                </a:lnTo>
                <a:lnTo>
                  <a:pt x="108" y="385"/>
                </a:lnTo>
                <a:lnTo>
                  <a:pt x="108" y="349"/>
                </a:lnTo>
                <a:lnTo>
                  <a:pt x="114" y="313"/>
                </a:lnTo>
                <a:lnTo>
                  <a:pt x="114" y="277"/>
                </a:lnTo>
                <a:lnTo>
                  <a:pt x="114" y="247"/>
                </a:lnTo>
                <a:lnTo>
                  <a:pt x="114" y="211"/>
                </a:lnTo>
                <a:lnTo>
                  <a:pt x="114" y="175"/>
                </a:lnTo>
                <a:lnTo>
                  <a:pt x="120" y="145"/>
                </a:lnTo>
                <a:lnTo>
                  <a:pt x="120" y="115"/>
                </a:lnTo>
                <a:lnTo>
                  <a:pt x="120" y="91"/>
                </a:lnTo>
                <a:lnTo>
                  <a:pt x="120" y="67"/>
                </a:lnTo>
                <a:lnTo>
                  <a:pt x="126" y="43"/>
                </a:lnTo>
                <a:lnTo>
                  <a:pt x="126" y="25"/>
                </a:lnTo>
                <a:lnTo>
                  <a:pt x="126" y="13"/>
                </a:lnTo>
                <a:lnTo>
                  <a:pt x="126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25"/>
                </a:lnTo>
                <a:lnTo>
                  <a:pt x="138" y="43"/>
                </a:lnTo>
                <a:lnTo>
                  <a:pt x="138" y="67"/>
                </a:lnTo>
                <a:lnTo>
                  <a:pt x="138" y="91"/>
                </a:lnTo>
                <a:lnTo>
                  <a:pt x="138" y="115"/>
                </a:lnTo>
                <a:lnTo>
                  <a:pt x="138" y="145"/>
                </a:lnTo>
                <a:lnTo>
                  <a:pt x="144" y="175"/>
                </a:lnTo>
                <a:lnTo>
                  <a:pt x="144" y="211"/>
                </a:lnTo>
                <a:lnTo>
                  <a:pt x="144" y="247"/>
                </a:lnTo>
                <a:lnTo>
                  <a:pt x="144" y="283"/>
                </a:lnTo>
                <a:lnTo>
                  <a:pt x="144" y="313"/>
                </a:lnTo>
                <a:lnTo>
                  <a:pt x="150" y="349"/>
                </a:lnTo>
                <a:lnTo>
                  <a:pt x="150" y="385"/>
                </a:lnTo>
                <a:lnTo>
                  <a:pt x="150" y="415"/>
                </a:lnTo>
                <a:lnTo>
                  <a:pt x="150" y="445"/>
                </a:lnTo>
                <a:lnTo>
                  <a:pt x="156" y="469"/>
                </a:lnTo>
                <a:lnTo>
                  <a:pt x="156" y="493"/>
                </a:lnTo>
                <a:lnTo>
                  <a:pt x="156" y="517"/>
                </a:lnTo>
                <a:lnTo>
                  <a:pt x="156" y="535"/>
                </a:lnTo>
                <a:lnTo>
                  <a:pt x="156" y="547"/>
                </a:lnTo>
                <a:lnTo>
                  <a:pt x="162" y="553"/>
                </a:lnTo>
                <a:lnTo>
                  <a:pt x="162" y="559"/>
                </a:lnTo>
                <a:lnTo>
                  <a:pt x="162" y="553"/>
                </a:lnTo>
                <a:lnTo>
                  <a:pt x="162" y="547"/>
                </a:lnTo>
                <a:lnTo>
                  <a:pt x="168" y="535"/>
                </a:lnTo>
                <a:lnTo>
                  <a:pt x="168" y="517"/>
                </a:lnTo>
                <a:lnTo>
                  <a:pt x="168" y="493"/>
                </a:lnTo>
                <a:lnTo>
                  <a:pt x="168" y="469"/>
                </a:lnTo>
                <a:lnTo>
                  <a:pt x="174" y="445"/>
                </a:lnTo>
                <a:lnTo>
                  <a:pt x="174" y="415"/>
                </a:lnTo>
                <a:lnTo>
                  <a:pt x="174" y="385"/>
                </a:lnTo>
                <a:lnTo>
                  <a:pt x="174" y="349"/>
                </a:lnTo>
                <a:lnTo>
                  <a:pt x="174" y="313"/>
                </a:lnTo>
                <a:lnTo>
                  <a:pt x="180" y="277"/>
                </a:lnTo>
                <a:lnTo>
                  <a:pt x="180" y="247"/>
                </a:lnTo>
                <a:lnTo>
                  <a:pt x="180" y="211"/>
                </a:lnTo>
                <a:lnTo>
                  <a:pt x="180" y="175"/>
                </a:lnTo>
                <a:lnTo>
                  <a:pt x="186" y="145"/>
                </a:lnTo>
                <a:lnTo>
                  <a:pt x="186" y="115"/>
                </a:lnTo>
                <a:lnTo>
                  <a:pt x="186" y="91"/>
                </a:lnTo>
                <a:lnTo>
                  <a:pt x="186" y="67"/>
                </a:lnTo>
                <a:lnTo>
                  <a:pt x="186" y="43"/>
                </a:lnTo>
                <a:lnTo>
                  <a:pt x="192" y="25"/>
                </a:lnTo>
                <a:lnTo>
                  <a:pt x="192" y="13"/>
                </a:lnTo>
                <a:lnTo>
                  <a:pt x="192" y="7"/>
                </a:lnTo>
                <a:lnTo>
                  <a:pt x="192" y="0"/>
                </a:lnTo>
                <a:lnTo>
                  <a:pt x="198" y="7"/>
                </a:lnTo>
                <a:lnTo>
                  <a:pt x="198" y="13"/>
                </a:lnTo>
                <a:lnTo>
                  <a:pt x="198" y="25"/>
                </a:lnTo>
                <a:lnTo>
                  <a:pt x="198" y="43"/>
                </a:lnTo>
                <a:lnTo>
                  <a:pt x="204" y="67"/>
                </a:lnTo>
                <a:lnTo>
                  <a:pt x="204" y="91"/>
                </a:lnTo>
                <a:lnTo>
                  <a:pt x="204" y="115"/>
                </a:lnTo>
                <a:lnTo>
                  <a:pt x="204" y="145"/>
                </a:lnTo>
                <a:lnTo>
                  <a:pt x="204" y="175"/>
                </a:lnTo>
                <a:lnTo>
                  <a:pt x="210" y="211"/>
                </a:lnTo>
                <a:lnTo>
                  <a:pt x="210" y="247"/>
                </a:lnTo>
                <a:lnTo>
                  <a:pt x="210" y="283"/>
                </a:lnTo>
                <a:lnTo>
                  <a:pt x="210" y="313"/>
                </a:lnTo>
                <a:lnTo>
                  <a:pt x="216" y="349"/>
                </a:lnTo>
                <a:lnTo>
                  <a:pt x="216" y="385"/>
                </a:lnTo>
                <a:lnTo>
                  <a:pt x="216" y="415"/>
                </a:lnTo>
                <a:lnTo>
                  <a:pt x="216" y="445"/>
                </a:lnTo>
                <a:lnTo>
                  <a:pt x="216" y="469"/>
                </a:lnTo>
                <a:lnTo>
                  <a:pt x="222" y="493"/>
                </a:lnTo>
                <a:lnTo>
                  <a:pt x="222" y="517"/>
                </a:lnTo>
                <a:lnTo>
                  <a:pt x="222" y="535"/>
                </a:lnTo>
                <a:lnTo>
                  <a:pt x="222" y="547"/>
                </a:lnTo>
                <a:lnTo>
                  <a:pt x="222" y="553"/>
                </a:lnTo>
                <a:lnTo>
                  <a:pt x="228" y="559"/>
                </a:lnTo>
                <a:lnTo>
                  <a:pt x="228" y="553"/>
                </a:lnTo>
                <a:lnTo>
                  <a:pt x="228" y="547"/>
                </a:lnTo>
                <a:lnTo>
                  <a:pt x="234" y="535"/>
                </a:lnTo>
                <a:lnTo>
                  <a:pt x="234" y="517"/>
                </a:lnTo>
                <a:lnTo>
                  <a:pt x="234" y="493"/>
                </a:lnTo>
                <a:lnTo>
                  <a:pt x="234" y="469"/>
                </a:lnTo>
                <a:lnTo>
                  <a:pt x="234" y="445"/>
                </a:lnTo>
                <a:lnTo>
                  <a:pt x="240" y="415"/>
                </a:lnTo>
                <a:lnTo>
                  <a:pt x="240" y="385"/>
                </a:lnTo>
                <a:lnTo>
                  <a:pt x="240" y="349"/>
                </a:lnTo>
                <a:lnTo>
                  <a:pt x="240" y="313"/>
                </a:lnTo>
                <a:lnTo>
                  <a:pt x="240" y="283"/>
                </a:lnTo>
                <a:lnTo>
                  <a:pt x="246" y="247"/>
                </a:lnTo>
                <a:lnTo>
                  <a:pt x="246" y="211"/>
                </a:lnTo>
                <a:lnTo>
                  <a:pt x="246" y="175"/>
                </a:lnTo>
                <a:lnTo>
                  <a:pt x="246" y="145"/>
                </a:lnTo>
                <a:lnTo>
                  <a:pt x="252" y="115"/>
                </a:lnTo>
                <a:lnTo>
                  <a:pt x="252" y="91"/>
                </a:lnTo>
                <a:lnTo>
                  <a:pt x="252" y="67"/>
                </a:lnTo>
                <a:lnTo>
                  <a:pt x="252" y="43"/>
                </a:lnTo>
                <a:lnTo>
                  <a:pt x="252" y="25"/>
                </a:lnTo>
                <a:lnTo>
                  <a:pt x="258" y="13"/>
                </a:lnTo>
                <a:lnTo>
                  <a:pt x="258" y="7"/>
                </a:lnTo>
                <a:lnTo>
                  <a:pt x="258" y="0"/>
                </a:lnTo>
                <a:lnTo>
                  <a:pt x="264" y="7"/>
                </a:lnTo>
                <a:lnTo>
                  <a:pt x="264" y="13"/>
                </a:lnTo>
                <a:lnTo>
                  <a:pt x="264" y="25"/>
                </a:lnTo>
                <a:lnTo>
                  <a:pt x="264" y="43"/>
                </a:lnTo>
                <a:lnTo>
                  <a:pt x="264" y="67"/>
                </a:lnTo>
                <a:lnTo>
                  <a:pt x="270" y="91"/>
                </a:lnTo>
                <a:lnTo>
                  <a:pt x="270" y="115"/>
                </a:lnTo>
                <a:lnTo>
                  <a:pt x="270" y="145"/>
                </a:lnTo>
                <a:lnTo>
                  <a:pt x="270" y="175"/>
                </a:lnTo>
                <a:lnTo>
                  <a:pt x="270" y="211"/>
                </a:lnTo>
                <a:lnTo>
                  <a:pt x="276" y="247"/>
                </a:lnTo>
                <a:lnTo>
                  <a:pt x="276" y="283"/>
                </a:lnTo>
                <a:lnTo>
                  <a:pt x="276" y="313"/>
                </a:lnTo>
                <a:lnTo>
                  <a:pt x="276" y="349"/>
                </a:lnTo>
                <a:lnTo>
                  <a:pt x="282" y="385"/>
                </a:lnTo>
                <a:lnTo>
                  <a:pt x="282" y="415"/>
                </a:lnTo>
                <a:lnTo>
                  <a:pt x="282" y="445"/>
                </a:lnTo>
                <a:lnTo>
                  <a:pt x="282" y="469"/>
                </a:lnTo>
                <a:lnTo>
                  <a:pt x="282" y="493"/>
                </a:lnTo>
                <a:lnTo>
                  <a:pt x="288" y="517"/>
                </a:lnTo>
                <a:lnTo>
                  <a:pt x="288" y="535"/>
                </a:lnTo>
                <a:lnTo>
                  <a:pt x="288" y="547"/>
                </a:lnTo>
                <a:lnTo>
                  <a:pt x="288" y="553"/>
                </a:lnTo>
                <a:lnTo>
                  <a:pt x="294" y="559"/>
                </a:lnTo>
                <a:lnTo>
                  <a:pt x="294" y="553"/>
                </a:lnTo>
                <a:lnTo>
                  <a:pt x="294" y="547"/>
                </a:lnTo>
                <a:lnTo>
                  <a:pt x="294" y="535"/>
                </a:lnTo>
                <a:lnTo>
                  <a:pt x="300" y="517"/>
                </a:lnTo>
                <a:lnTo>
                  <a:pt x="300" y="493"/>
                </a:lnTo>
                <a:lnTo>
                  <a:pt x="300" y="469"/>
                </a:lnTo>
                <a:lnTo>
                  <a:pt x="300" y="445"/>
                </a:lnTo>
                <a:lnTo>
                  <a:pt x="300" y="415"/>
                </a:lnTo>
                <a:lnTo>
                  <a:pt x="306" y="385"/>
                </a:lnTo>
                <a:lnTo>
                  <a:pt x="306" y="349"/>
                </a:lnTo>
                <a:lnTo>
                  <a:pt x="306" y="313"/>
                </a:lnTo>
                <a:lnTo>
                  <a:pt x="306" y="283"/>
                </a:lnTo>
                <a:lnTo>
                  <a:pt x="312" y="247"/>
                </a:lnTo>
                <a:lnTo>
                  <a:pt x="312" y="211"/>
                </a:lnTo>
                <a:lnTo>
                  <a:pt x="312" y="175"/>
                </a:lnTo>
                <a:lnTo>
                  <a:pt x="312" y="145"/>
                </a:lnTo>
                <a:lnTo>
                  <a:pt x="312" y="115"/>
                </a:lnTo>
                <a:lnTo>
                  <a:pt x="318" y="91"/>
                </a:lnTo>
                <a:lnTo>
                  <a:pt x="318" y="67"/>
                </a:lnTo>
                <a:lnTo>
                  <a:pt x="318" y="43"/>
                </a:lnTo>
                <a:lnTo>
                  <a:pt x="318" y="25"/>
                </a:lnTo>
                <a:lnTo>
                  <a:pt x="318" y="13"/>
                </a:lnTo>
                <a:lnTo>
                  <a:pt x="324" y="7"/>
                </a:lnTo>
                <a:lnTo>
                  <a:pt x="324" y="0"/>
                </a:lnTo>
                <a:lnTo>
                  <a:pt x="324" y="7"/>
                </a:lnTo>
                <a:lnTo>
                  <a:pt x="330" y="13"/>
                </a:lnTo>
                <a:lnTo>
                  <a:pt x="330" y="25"/>
                </a:lnTo>
                <a:lnTo>
                  <a:pt x="330" y="43"/>
                </a:lnTo>
                <a:lnTo>
                  <a:pt x="330" y="67"/>
                </a:lnTo>
                <a:lnTo>
                  <a:pt x="330" y="91"/>
                </a:lnTo>
                <a:lnTo>
                  <a:pt x="336" y="115"/>
                </a:lnTo>
                <a:lnTo>
                  <a:pt x="336" y="145"/>
                </a:lnTo>
                <a:lnTo>
                  <a:pt x="336" y="175"/>
                </a:lnTo>
                <a:lnTo>
                  <a:pt x="336" y="211"/>
                </a:lnTo>
                <a:lnTo>
                  <a:pt x="342" y="247"/>
                </a:lnTo>
                <a:lnTo>
                  <a:pt x="342" y="283"/>
                </a:lnTo>
                <a:lnTo>
                  <a:pt x="342" y="313"/>
                </a:lnTo>
                <a:lnTo>
                  <a:pt x="342" y="349"/>
                </a:lnTo>
                <a:lnTo>
                  <a:pt x="342" y="385"/>
                </a:lnTo>
                <a:lnTo>
                  <a:pt x="348" y="415"/>
                </a:lnTo>
                <a:lnTo>
                  <a:pt x="348" y="445"/>
                </a:lnTo>
                <a:lnTo>
                  <a:pt x="348" y="469"/>
                </a:lnTo>
                <a:lnTo>
                  <a:pt x="348" y="493"/>
                </a:lnTo>
                <a:lnTo>
                  <a:pt x="348" y="517"/>
                </a:lnTo>
                <a:lnTo>
                  <a:pt x="354" y="535"/>
                </a:lnTo>
                <a:lnTo>
                  <a:pt x="354" y="547"/>
                </a:lnTo>
                <a:lnTo>
                  <a:pt x="354" y="553"/>
                </a:lnTo>
                <a:lnTo>
                  <a:pt x="360" y="559"/>
                </a:lnTo>
                <a:lnTo>
                  <a:pt x="360" y="553"/>
                </a:lnTo>
                <a:lnTo>
                  <a:pt x="360" y="547"/>
                </a:lnTo>
                <a:lnTo>
                  <a:pt x="360" y="535"/>
                </a:lnTo>
                <a:lnTo>
                  <a:pt x="360" y="517"/>
                </a:lnTo>
                <a:lnTo>
                  <a:pt x="366" y="493"/>
                </a:lnTo>
                <a:lnTo>
                  <a:pt x="366" y="469"/>
                </a:lnTo>
                <a:lnTo>
                  <a:pt x="366" y="445"/>
                </a:lnTo>
                <a:lnTo>
                  <a:pt x="366" y="415"/>
                </a:lnTo>
                <a:lnTo>
                  <a:pt x="366" y="385"/>
                </a:lnTo>
                <a:lnTo>
                  <a:pt x="372" y="349"/>
                </a:lnTo>
                <a:lnTo>
                  <a:pt x="372" y="313"/>
                </a:lnTo>
                <a:lnTo>
                  <a:pt x="372" y="277"/>
                </a:lnTo>
                <a:lnTo>
                  <a:pt x="372" y="247"/>
                </a:lnTo>
                <a:lnTo>
                  <a:pt x="378" y="211"/>
                </a:lnTo>
                <a:lnTo>
                  <a:pt x="378" y="175"/>
                </a:lnTo>
                <a:lnTo>
                  <a:pt x="378" y="145"/>
                </a:lnTo>
                <a:lnTo>
                  <a:pt x="378" y="115"/>
                </a:lnTo>
                <a:lnTo>
                  <a:pt x="378" y="91"/>
                </a:lnTo>
                <a:lnTo>
                  <a:pt x="384" y="67"/>
                </a:lnTo>
                <a:lnTo>
                  <a:pt x="384" y="43"/>
                </a:lnTo>
                <a:lnTo>
                  <a:pt x="384" y="25"/>
                </a:lnTo>
                <a:lnTo>
                  <a:pt x="384" y="13"/>
                </a:lnTo>
                <a:lnTo>
                  <a:pt x="390" y="7"/>
                </a:lnTo>
                <a:lnTo>
                  <a:pt x="390" y="0"/>
                </a:lnTo>
                <a:lnTo>
                  <a:pt x="390" y="7"/>
                </a:lnTo>
                <a:lnTo>
                  <a:pt x="390" y="13"/>
                </a:lnTo>
                <a:lnTo>
                  <a:pt x="396" y="25"/>
                </a:lnTo>
                <a:lnTo>
                  <a:pt x="396" y="43"/>
                </a:lnTo>
                <a:lnTo>
                  <a:pt x="396" y="67"/>
                </a:lnTo>
                <a:lnTo>
                  <a:pt x="396" y="91"/>
                </a:lnTo>
                <a:lnTo>
                  <a:pt x="396" y="115"/>
                </a:lnTo>
                <a:lnTo>
                  <a:pt x="402" y="145"/>
                </a:lnTo>
                <a:lnTo>
                  <a:pt x="402" y="175"/>
                </a:lnTo>
                <a:lnTo>
                  <a:pt x="402" y="211"/>
                </a:lnTo>
                <a:lnTo>
                  <a:pt x="402" y="247"/>
                </a:lnTo>
                <a:lnTo>
                  <a:pt x="408" y="283"/>
                </a:lnTo>
                <a:lnTo>
                  <a:pt x="408" y="313"/>
                </a:lnTo>
                <a:lnTo>
                  <a:pt x="408" y="349"/>
                </a:lnTo>
                <a:lnTo>
                  <a:pt x="408" y="385"/>
                </a:lnTo>
                <a:lnTo>
                  <a:pt x="408" y="415"/>
                </a:lnTo>
                <a:lnTo>
                  <a:pt x="414" y="445"/>
                </a:lnTo>
                <a:lnTo>
                  <a:pt x="414" y="469"/>
                </a:lnTo>
                <a:lnTo>
                  <a:pt x="414" y="493"/>
                </a:lnTo>
                <a:lnTo>
                  <a:pt x="414" y="517"/>
                </a:lnTo>
                <a:lnTo>
                  <a:pt x="414" y="535"/>
                </a:lnTo>
                <a:lnTo>
                  <a:pt x="420" y="547"/>
                </a:lnTo>
                <a:lnTo>
                  <a:pt x="420" y="553"/>
                </a:lnTo>
                <a:lnTo>
                  <a:pt x="420" y="559"/>
                </a:lnTo>
                <a:lnTo>
                  <a:pt x="426" y="553"/>
                </a:lnTo>
                <a:lnTo>
                  <a:pt x="426" y="547"/>
                </a:lnTo>
                <a:lnTo>
                  <a:pt x="426" y="535"/>
                </a:lnTo>
                <a:lnTo>
                  <a:pt x="426" y="517"/>
                </a:lnTo>
                <a:lnTo>
                  <a:pt x="426" y="493"/>
                </a:lnTo>
                <a:lnTo>
                  <a:pt x="432" y="469"/>
                </a:lnTo>
                <a:lnTo>
                  <a:pt x="432" y="445"/>
                </a:lnTo>
                <a:lnTo>
                  <a:pt x="432" y="415"/>
                </a:lnTo>
                <a:lnTo>
                  <a:pt x="432" y="385"/>
                </a:lnTo>
                <a:lnTo>
                  <a:pt x="438" y="349"/>
                </a:lnTo>
                <a:lnTo>
                  <a:pt x="438" y="313"/>
                </a:lnTo>
                <a:lnTo>
                  <a:pt x="438" y="283"/>
                </a:lnTo>
                <a:lnTo>
                  <a:pt x="438" y="247"/>
                </a:lnTo>
                <a:lnTo>
                  <a:pt x="438" y="211"/>
                </a:lnTo>
                <a:lnTo>
                  <a:pt x="444" y="175"/>
                </a:lnTo>
                <a:lnTo>
                  <a:pt x="444" y="145"/>
                </a:lnTo>
                <a:lnTo>
                  <a:pt x="444" y="115"/>
                </a:lnTo>
                <a:lnTo>
                  <a:pt x="444" y="91"/>
                </a:lnTo>
                <a:lnTo>
                  <a:pt x="444" y="67"/>
                </a:lnTo>
                <a:lnTo>
                  <a:pt x="450" y="43"/>
                </a:lnTo>
                <a:lnTo>
                  <a:pt x="450" y="25"/>
                </a:lnTo>
                <a:lnTo>
                  <a:pt x="450" y="13"/>
                </a:lnTo>
                <a:lnTo>
                  <a:pt x="450" y="7"/>
                </a:lnTo>
                <a:lnTo>
                  <a:pt x="456" y="0"/>
                </a:lnTo>
                <a:lnTo>
                  <a:pt x="456" y="7"/>
                </a:lnTo>
                <a:lnTo>
                  <a:pt x="456" y="13"/>
                </a:lnTo>
                <a:lnTo>
                  <a:pt x="456" y="25"/>
                </a:lnTo>
                <a:lnTo>
                  <a:pt x="462" y="43"/>
                </a:lnTo>
                <a:lnTo>
                  <a:pt x="462" y="67"/>
                </a:lnTo>
                <a:lnTo>
                  <a:pt x="462" y="91"/>
                </a:lnTo>
                <a:lnTo>
                  <a:pt x="462" y="115"/>
                </a:lnTo>
                <a:lnTo>
                  <a:pt x="468" y="145"/>
                </a:lnTo>
                <a:lnTo>
                  <a:pt x="468" y="175"/>
                </a:lnTo>
                <a:lnTo>
                  <a:pt x="468" y="211"/>
                </a:lnTo>
                <a:lnTo>
                  <a:pt x="468" y="247"/>
                </a:lnTo>
                <a:lnTo>
                  <a:pt x="468" y="283"/>
                </a:lnTo>
                <a:lnTo>
                  <a:pt x="474" y="313"/>
                </a:lnTo>
                <a:lnTo>
                  <a:pt x="474" y="349"/>
                </a:lnTo>
                <a:lnTo>
                  <a:pt x="474" y="385"/>
                </a:lnTo>
                <a:lnTo>
                  <a:pt x="474" y="415"/>
                </a:lnTo>
                <a:lnTo>
                  <a:pt x="474" y="445"/>
                </a:lnTo>
                <a:lnTo>
                  <a:pt x="480" y="469"/>
                </a:lnTo>
                <a:lnTo>
                  <a:pt x="480" y="493"/>
                </a:lnTo>
                <a:lnTo>
                  <a:pt x="480" y="517"/>
                </a:lnTo>
                <a:lnTo>
                  <a:pt x="480" y="535"/>
                </a:lnTo>
                <a:lnTo>
                  <a:pt x="486" y="547"/>
                </a:lnTo>
                <a:lnTo>
                  <a:pt x="486" y="553"/>
                </a:lnTo>
                <a:lnTo>
                  <a:pt x="486" y="559"/>
                </a:lnTo>
                <a:lnTo>
                  <a:pt x="486" y="553"/>
                </a:lnTo>
                <a:lnTo>
                  <a:pt x="492" y="547"/>
                </a:lnTo>
                <a:lnTo>
                  <a:pt x="492" y="535"/>
                </a:lnTo>
                <a:lnTo>
                  <a:pt x="492" y="517"/>
                </a:lnTo>
                <a:lnTo>
                  <a:pt x="492" y="493"/>
                </a:lnTo>
                <a:lnTo>
                  <a:pt x="492" y="469"/>
                </a:lnTo>
                <a:lnTo>
                  <a:pt x="498" y="445"/>
                </a:lnTo>
                <a:lnTo>
                  <a:pt x="498" y="415"/>
                </a:lnTo>
                <a:lnTo>
                  <a:pt x="498" y="385"/>
                </a:lnTo>
                <a:lnTo>
                  <a:pt x="498" y="349"/>
                </a:lnTo>
                <a:lnTo>
                  <a:pt x="504" y="313"/>
                </a:lnTo>
                <a:lnTo>
                  <a:pt x="504" y="277"/>
                </a:lnTo>
                <a:lnTo>
                  <a:pt x="504" y="247"/>
                </a:lnTo>
                <a:lnTo>
                  <a:pt x="504" y="211"/>
                </a:lnTo>
                <a:lnTo>
                  <a:pt x="504" y="175"/>
                </a:lnTo>
                <a:lnTo>
                  <a:pt x="510" y="145"/>
                </a:lnTo>
                <a:lnTo>
                  <a:pt x="510" y="115"/>
                </a:lnTo>
                <a:lnTo>
                  <a:pt x="510" y="91"/>
                </a:lnTo>
                <a:lnTo>
                  <a:pt x="510" y="67"/>
                </a:lnTo>
                <a:lnTo>
                  <a:pt x="516" y="43"/>
                </a:lnTo>
                <a:lnTo>
                  <a:pt x="516" y="25"/>
                </a:lnTo>
                <a:lnTo>
                  <a:pt x="516" y="13"/>
                </a:lnTo>
                <a:lnTo>
                  <a:pt x="516" y="7"/>
                </a:lnTo>
                <a:lnTo>
                  <a:pt x="522" y="0"/>
                </a:lnTo>
                <a:lnTo>
                  <a:pt x="522" y="7"/>
                </a:lnTo>
                <a:lnTo>
                  <a:pt x="522" y="13"/>
                </a:lnTo>
                <a:lnTo>
                  <a:pt x="522" y="25"/>
                </a:lnTo>
                <a:lnTo>
                  <a:pt x="522" y="43"/>
                </a:lnTo>
                <a:lnTo>
                  <a:pt x="528" y="67"/>
                </a:lnTo>
                <a:lnTo>
                  <a:pt x="528" y="91"/>
                </a:lnTo>
                <a:lnTo>
                  <a:pt x="528" y="115"/>
                </a:lnTo>
                <a:lnTo>
                  <a:pt x="528" y="145"/>
                </a:lnTo>
                <a:lnTo>
                  <a:pt x="534" y="175"/>
                </a:lnTo>
                <a:lnTo>
                  <a:pt x="534" y="211"/>
                </a:lnTo>
                <a:lnTo>
                  <a:pt x="534" y="247"/>
                </a:lnTo>
                <a:lnTo>
                  <a:pt x="534" y="283"/>
                </a:lnTo>
                <a:lnTo>
                  <a:pt x="534" y="313"/>
                </a:lnTo>
                <a:lnTo>
                  <a:pt x="540" y="349"/>
                </a:lnTo>
                <a:lnTo>
                  <a:pt x="540" y="385"/>
                </a:lnTo>
                <a:lnTo>
                  <a:pt x="540" y="415"/>
                </a:lnTo>
                <a:lnTo>
                  <a:pt x="540" y="445"/>
                </a:lnTo>
                <a:lnTo>
                  <a:pt x="540" y="469"/>
                </a:lnTo>
                <a:lnTo>
                  <a:pt x="546" y="493"/>
                </a:lnTo>
                <a:lnTo>
                  <a:pt x="546" y="517"/>
                </a:lnTo>
                <a:lnTo>
                  <a:pt x="546" y="535"/>
                </a:lnTo>
                <a:lnTo>
                  <a:pt x="546" y="547"/>
                </a:lnTo>
                <a:lnTo>
                  <a:pt x="552" y="553"/>
                </a:lnTo>
                <a:lnTo>
                  <a:pt x="552" y="559"/>
                </a:lnTo>
                <a:lnTo>
                  <a:pt x="552" y="553"/>
                </a:lnTo>
                <a:lnTo>
                  <a:pt x="552" y="547"/>
                </a:lnTo>
                <a:lnTo>
                  <a:pt x="558" y="535"/>
                </a:lnTo>
                <a:lnTo>
                  <a:pt x="558" y="517"/>
                </a:lnTo>
                <a:lnTo>
                  <a:pt x="558" y="493"/>
                </a:lnTo>
                <a:lnTo>
                  <a:pt x="558" y="469"/>
                </a:lnTo>
                <a:lnTo>
                  <a:pt x="564" y="445"/>
                </a:lnTo>
                <a:lnTo>
                  <a:pt x="564" y="415"/>
                </a:lnTo>
                <a:lnTo>
                  <a:pt x="564" y="385"/>
                </a:lnTo>
                <a:lnTo>
                  <a:pt x="564" y="349"/>
                </a:lnTo>
                <a:lnTo>
                  <a:pt x="564" y="313"/>
                </a:lnTo>
                <a:lnTo>
                  <a:pt x="570" y="283"/>
                </a:lnTo>
                <a:lnTo>
                  <a:pt x="570" y="247"/>
                </a:lnTo>
                <a:lnTo>
                  <a:pt x="570" y="211"/>
                </a:lnTo>
                <a:lnTo>
                  <a:pt x="570" y="175"/>
                </a:lnTo>
                <a:lnTo>
                  <a:pt x="570" y="145"/>
                </a:lnTo>
                <a:lnTo>
                  <a:pt x="576" y="115"/>
                </a:lnTo>
                <a:lnTo>
                  <a:pt x="576" y="91"/>
                </a:lnTo>
                <a:lnTo>
                  <a:pt x="576" y="67"/>
                </a:lnTo>
                <a:lnTo>
                  <a:pt x="576" y="43"/>
                </a:lnTo>
                <a:lnTo>
                  <a:pt x="582" y="25"/>
                </a:lnTo>
                <a:lnTo>
                  <a:pt x="582" y="13"/>
                </a:lnTo>
                <a:lnTo>
                  <a:pt x="582" y="7"/>
                </a:lnTo>
                <a:lnTo>
                  <a:pt x="582" y="0"/>
                </a:lnTo>
                <a:lnTo>
                  <a:pt x="588" y="7"/>
                </a:lnTo>
                <a:lnTo>
                  <a:pt x="588" y="13"/>
                </a:lnTo>
                <a:lnTo>
                  <a:pt x="588" y="25"/>
                </a:lnTo>
                <a:lnTo>
                  <a:pt x="588" y="43"/>
                </a:lnTo>
                <a:lnTo>
                  <a:pt x="594" y="67"/>
                </a:lnTo>
                <a:lnTo>
                  <a:pt x="594" y="91"/>
                </a:lnTo>
                <a:lnTo>
                  <a:pt x="594" y="115"/>
                </a:lnTo>
                <a:lnTo>
                  <a:pt x="594" y="145"/>
                </a:lnTo>
                <a:lnTo>
                  <a:pt x="594" y="175"/>
                </a:lnTo>
                <a:lnTo>
                  <a:pt x="600" y="211"/>
                </a:lnTo>
                <a:lnTo>
                  <a:pt x="600" y="247"/>
                </a:lnTo>
                <a:lnTo>
                  <a:pt x="600" y="277"/>
                </a:lnTo>
                <a:lnTo>
                  <a:pt x="600" y="313"/>
                </a:lnTo>
                <a:lnTo>
                  <a:pt x="600" y="349"/>
                </a:lnTo>
                <a:lnTo>
                  <a:pt x="606" y="385"/>
                </a:lnTo>
                <a:lnTo>
                  <a:pt x="606" y="415"/>
                </a:lnTo>
                <a:lnTo>
                  <a:pt x="606" y="445"/>
                </a:lnTo>
                <a:lnTo>
                  <a:pt x="606" y="469"/>
                </a:lnTo>
                <a:lnTo>
                  <a:pt x="612" y="493"/>
                </a:lnTo>
                <a:lnTo>
                  <a:pt x="612" y="517"/>
                </a:lnTo>
                <a:lnTo>
                  <a:pt x="612" y="535"/>
                </a:lnTo>
                <a:lnTo>
                  <a:pt x="612" y="547"/>
                </a:lnTo>
                <a:lnTo>
                  <a:pt x="612" y="553"/>
                </a:lnTo>
                <a:lnTo>
                  <a:pt x="618" y="559"/>
                </a:lnTo>
                <a:lnTo>
                  <a:pt x="618" y="553"/>
                </a:lnTo>
                <a:lnTo>
                  <a:pt x="618" y="547"/>
                </a:lnTo>
                <a:lnTo>
                  <a:pt x="618" y="535"/>
                </a:lnTo>
                <a:lnTo>
                  <a:pt x="624" y="517"/>
                </a:lnTo>
                <a:lnTo>
                  <a:pt x="624" y="493"/>
                </a:lnTo>
                <a:lnTo>
                  <a:pt x="624" y="469"/>
                </a:lnTo>
                <a:lnTo>
                  <a:pt x="624" y="445"/>
                </a:lnTo>
                <a:lnTo>
                  <a:pt x="630" y="415"/>
                </a:lnTo>
                <a:lnTo>
                  <a:pt x="630" y="385"/>
                </a:lnTo>
                <a:lnTo>
                  <a:pt x="630" y="349"/>
                </a:lnTo>
                <a:lnTo>
                  <a:pt x="630" y="313"/>
                </a:lnTo>
                <a:lnTo>
                  <a:pt x="630" y="277"/>
                </a:lnTo>
                <a:lnTo>
                  <a:pt x="636" y="247"/>
                </a:lnTo>
                <a:lnTo>
                  <a:pt x="636" y="211"/>
                </a:lnTo>
                <a:lnTo>
                  <a:pt x="636" y="175"/>
                </a:lnTo>
                <a:lnTo>
                  <a:pt x="636" y="145"/>
                </a:lnTo>
                <a:lnTo>
                  <a:pt x="642" y="115"/>
                </a:lnTo>
                <a:lnTo>
                  <a:pt x="642" y="91"/>
                </a:lnTo>
                <a:lnTo>
                  <a:pt x="642" y="67"/>
                </a:lnTo>
                <a:lnTo>
                  <a:pt x="642" y="43"/>
                </a:lnTo>
                <a:lnTo>
                  <a:pt x="642" y="25"/>
                </a:lnTo>
                <a:lnTo>
                  <a:pt x="648" y="13"/>
                </a:lnTo>
                <a:lnTo>
                  <a:pt x="648" y="7"/>
                </a:lnTo>
                <a:lnTo>
                  <a:pt x="654" y="0"/>
                </a:lnTo>
                <a:lnTo>
                  <a:pt x="654" y="7"/>
                </a:lnTo>
                <a:lnTo>
                  <a:pt x="654" y="13"/>
                </a:lnTo>
                <a:lnTo>
                  <a:pt x="660" y="19"/>
                </a:lnTo>
                <a:lnTo>
                  <a:pt x="660" y="25"/>
                </a:lnTo>
                <a:lnTo>
                  <a:pt x="660" y="37"/>
                </a:lnTo>
                <a:lnTo>
                  <a:pt x="660" y="43"/>
                </a:lnTo>
                <a:lnTo>
                  <a:pt x="660" y="55"/>
                </a:lnTo>
                <a:lnTo>
                  <a:pt x="666" y="67"/>
                </a:lnTo>
                <a:lnTo>
                  <a:pt x="666" y="79"/>
                </a:lnTo>
                <a:lnTo>
                  <a:pt x="666" y="91"/>
                </a:lnTo>
                <a:lnTo>
                  <a:pt x="666" y="103"/>
                </a:lnTo>
                <a:lnTo>
                  <a:pt x="666" y="115"/>
                </a:lnTo>
                <a:lnTo>
                  <a:pt x="672" y="133"/>
                </a:lnTo>
                <a:lnTo>
                  <a:pt x="672" y="145"/>
                </a:lnTo>
                <a:lnTo>
                  <a:pt x="672" y="163"/>
                </a:lnTo>
                <a:lnTo>
                  <a:pt x="672" y="175"/>
                </a:lnTo>
                <a:lnTo>
                  <a:pt x="678" y="193"/>
                </a:lnTo>
                <a:lnTo>
                  <a:pt x="678" y="211"/>
                </a:lnTo>
                <a:lnTo>
                  <a:pt x="678" y="229"/>
                </a:lnTo>
                <a:lnTo>
                  <a:pt x="678" y="247"/>
                </a:lnTo>
                <a:lnTo>
                  <a:pt x="678" y="265"/>
                </a:lnTo>
                <a:lnTo>
                  <a:pt x="684" y="283"/>
                </a:lnTo>
                <a:lnTo>
                  <a:pt x="684" y="295"/>
                </a:lnTo>
                <a:lnTo>
                  <a:pt x="684" y="313"/>
                </a:lnTo>
                <a:lnTo>
                  <a:pt x="684" y="331"/>
                </a:lnTo>
                <a:lnTo>
                  <a:pt x="690" y="349"/>
                </a:lnTo>
                <a:lnTo>
                  <a:pt x="690" y="367"/>
                </a:lnTo>
                <a:lnTo>
                  <a:pt x="690" y="385"/>
                </a:lnTo>
                <a:lnTo>
                  <a:pt x="690" y="397"/>
                </a:lnTo>
                <a:lnTo>
                  <a:pt x="690" y="415"/>
                </a:lnTo>
                <a:lnTo>
                  <a:pt x="696" y="427"/>
                </a:lnTo>
                <a:lnTo>
                  <a:pt x="696" y="445"/>
                </a:lnTo>
                <a:lnTo>
                  <a:pt x="696" y="457"/>
                </a:lnTo>
                <a:lnTo>
                  <a:pt x="696" y="469"/>
                </a:lnTo>
                <a:lnTo>
                  <a:pt x="696" y="481"/>
                </a:lnTo>
                <a:lnTo>
                  <a:pt x="702" y="493"/>
                </a:lnTo>
                <a:lnTo>
                  <a:pt x="702" y="505"/>
                </a:lnTo>
                <a:lnTo>
                  <a:pt x="702" y="517"/>
                </a:lnTo>
                <a:lnTo>
                  <a:pt x="702" y="523"/>
                </a:lnTo>
                <a:lnTo>
                  <a:pt x="708" y="535"/>
                </a:lnTo>
                <a:lnTo>
                  <a:pt x="708" y="541"/>
                </a:lnTo>
                <a:lnTo>
                  <a:pt x="708" y="547"/>
                </a:lnTo>
                <a:lnTo>
                  <a:pt x="708" y="553"/>
                </a:lnTo>
                <a:lnTo>
                  <a:pt x="714" y="559"/>
                </a:lnTo>
                <a:lnTo>
                  <a:pt x="720" y="553"/>
                </a:lnTo>
                <a:lnTo>
                  <a:pt x="720" y="547"/>
                </a:lnTo>
                <a:lnTo>
                  <a:pt x="720" y="541"/>
                </a:lnTo>
                <a:lnTo>
                  <a:pt x="726" y="535"/>
                </a:lnTo>
                <a:lnTo>
                  <a:pt x="726" y="523"/>
                </a:lnTo>
                <a:lnTo>
                  <a:pt x="726" y="517"/>
                </a:lnTo>
                <a:lnTo>
                  <a:pt x="726" y="505"/>
                </a:lnTo>
                <a:lnTo>
                  <a:pt x="726" y="493"/>
                </a:lnTo>
                <a:lnTo>
                  <a:pt x="732" y="481"/>
                </a:lnTo>
                <a:lnTo>
                  <a:pt x="732" y="469"/>
                </a:lnTo>
                <a:lnTo>
                  <a:pt x="732" y="457"/>
                </a:lnTo>
                <a:lnTo>
                  <a:pt x="732" y="445"/>
                </a:lnTo>
                <a:lnTo>
                  <a:pt x="738" y="427"/>
                </a:lnTo>
                <a:lnTo>
                  <a:pt x="738" y="415"/>
                </a:lnTo>
                <a:lnTo>
                  <a:pt x="738" y="397"/>
                </a:lnTo>
                <a:lnTo>
                  <a:pt x="738" y="385"/>
                </a:lnTo>
                <a:lnTo>
                  <a:pt x="738" y="367"/>
                </a:lnTo>
                <a:lnTo>
                  <a:pt x="744" y="349"/>
                </a:lnTo>
                <a:lnTo>
                  <a:pt x="744" y="331"/>
                </a:lnTo>
                <a:lnTo>
                  <a:pt x="744" y="313"/>
                </a:lnTo>
                <a:lnTo>
                  <a:pt x="744" y="295"/>
                </a:lnTo>
                <a:lnTo>
                  <a:pt x="744" y="277"/>
                </a:lnTo>
                <a:lnTo>
                  <a:pt x="750" y="265"/>
                </a:lnTo>
                <a:lnTo>
                  <a:pt x="750" y="247"/>
                </a:lnTo>
                <a:lnTo>
                  <a:pt x="750" y="229"/>
                </a:lnTo>
                <a:lnTo>
                  <a:pt x="750" y="211"/>
                </a:lnTo>
                <a:lnTo>
                  <a:pt x="756" y="193"/>
                </a:lnTo>
                <a:lnTo>
                  <a:pt x="756" y="175"/>
                </a:lnTo>
                <a:lnTo>
                  <a:pt x="756" y="163"/>
                </a:lnTo>
                <a:lnTo>
                  <a:pt x="756" y="145"/>
                </a:lnTo>
                <a:lnTo>
                  <a:pt x="756" y="133"/>
                </a:lnTo>
                <a:lnTo>
                  <a:pt x="762" y="115"/>
                </a:lnTo>
                <a:lnTo>
                  <a:pt x="762" y="103"/>
                </a:lnTo>
                <a:lnTo>
                  <a:pt x="762" y="91"/>
                </a:lnTo>
                <a:lnTo>
                  <a:pt x="762" y="79"/>
                </a:lnTo>
                <a:lnTo>
                  <a:pt x="768" y="67"/>
                </a:lnTo>
                <a:lnTo>
                  <a:pt x="768" y="55"/>
                </a:lnTo>
                <a:lnTo>
                  <a:pt x="768" y="43"/>
                </a:lnTo>
                <a:lnTo>
                  <a:pt x="768" y="37"/>
                </a:lnTo>
                <a:lnTo>
                  <a:pt x="768" y="25"/>
                </a:lnTo>
                <a:lnTo>
                  <a:pt x="774" y="19"/>
                </a:lnTo>
                <a:lnTo>
                  <a:pt x="774" y="13"/>
                </a:lnTo>
                <a:lnTo>
                  <a:pt x="774" y="7"/>
                </a:lnTo>
                <a:lnTo>
                  <a:pt x="780" y="0"/>
                </a:lnTo>
                <a:lnTo>
                  <a:pt x="786" y="7"/>
                </a:lnTo>
                <a:lnTo>
                  <a:pt x="786" y="13"/>
                </a:lnTo>
                <a:lnTo>
                  <a:pt x="786" y="19"/>
                </a:lnTo>
                <a:lnTo>
                  <a:pt x="786" y="25"/>
                </a:lnTo>
                <a:lnTo>
                  <a:pt x="792" y="37"/>
                </a:lnTo>
                <a:lnTo>
                  <a:pt x="792" y="43"/>
                </a:lnTo>
                <a:lnTo>
                  <a:pt x="792" y="55"/>
                </a:lnTo>
                <a:lnTo>
                  <a:pt x="792" y="67"/>
                </a:lnTo>
                <a:lnTo>
                  <a:pt x="792" y="79"/>
                </a:lnTo>
                <a:lnTo>
                  <a:pt x="798" y="91"/>
                </a:lnTo>
                <a:lnTo>
                  <a:pt x="798" y="103"/>
                </a:lnTo>
                <a:lnTo>
                  <a:pt x="798" y="115"/>
                </a:lnTo>
                <a:lnTo>
                  <a:pt x="798" y="133"/>
                </a:lnTo>
                <a:lnTo>
                  <a:pt x="804" y="145"/>
                </a:lnTo>
                <a:lnTo>
                  <a:pt x="804" y="163"/>
                </a:lnTo>
                <a:lnTo>
                  <a:pt x="804" y="175"/>
                </a:lnTo>
                <a:lnTo>
                  <a:pt x="804" y="193"/>
                </a:lnTo>
                <a:lnTo>
                  <a:pt x="804" y="211"/>
                </a:lnTo>
                <a:lnTo>
                  <a:pt x="810" y="229"/>
                </a:lnTo>
                <a:lnTo>
                  <a:pt x="810" y="247"/>
                </a:lnTo>
                <a:lnTo>
                  <a:pt x="810" y="265"/>
                </a:lnTo>
                <a:lnTo>
                  <a:pt x="810" y="277"/>
                </a:lnTo>
                <a:lnTo>
                  <a:pt x="816" y="295"/>
                </a:lnTo>
                <a:lnTo>
                  <a:pt x="816" y="313"/>
                </a:lnTo>
                <a:lnTo>
                  <a:pt x="816" y="331"/>
                </a:lnTo>
                <a:lnTo>
                  <a:pt x="816" y="349"/>
                </a:lnTo>
                <a:lnTo>
                  <a:pt x="816" y="367"/>
                </a:lnTo>
                <a:lnTo>
                  <a:pt x="822" y="385"/>
                </a:lnTo>
                <a:lnTo>
                  <a:pt x="822" y="397"/>
                </a:lnTo>
                <a:lnTo>
                  <a:pt x="822" y="415"/>
                </a:lnTo>
                <a:lnTo>
                  <a:pt x="822" y="427"/>
                </a:lnTo>
                <a:lnTo>
                  <a:pt x="822" y="445"/>
                </a:lnTo>
                <a:lnTo>
                  <a:pt x="828" y="457"/>
                </a:lnTo>
                <a:lnTo>
                  <a:pt x="828" y="469"/>
                </a:lnTo>
                <a:lnTo>
                  <a:pt x="828" y="481"/>
                </a:lnTo>
                <a:lnTo>
                  <a:pt x="828" y="493"/>
                </a:lnTo>
                <a:lnTo>
                  <a:pt x="834" y="505"/>
                </a:lnTo>
                <a:lnTo>
                  <a:pt x="834" y="517"/>
                </a:lnTo>
                <a:lnTo>
                  <a:pt x="834" y="523"/>
                </a:lnTo>
                <a:lnTo>
                  <a:pt x="834" y="535"/>
                </a:lnTo>
                <a:lnTo>
                  <a:pt x="834" y="541"/>
                </a:lnTo>
                <a:lnTo>
                  <a:pt x="840" y="547"/>
                </a:lnTo>
                <a:lnTo>
                  <a:pt x="840" y="553"/>
                </a:lnTo>
                <a:lnTo>
                  <a:pt x="846" y="559"/>
                </a:lnTo>
                <a:lnTo>
                  <a:pt x="852" y="553"/>
                </a:lnTo>
                <a:lnTo>
                  <a:pt x="852" y="547"/>
                </a:lnTo>
                <a:lnTo>
                  <a:pt x="852" y="541"/>
                </a:lnTo>
                <a:lnTo>
                  <a:pt x="852" y="535"/>
                </a:lnTo>
                <a:lnTo>
                  <a:pt x="852" y="523"/>
                </a:lnTo>
                <a:lnTo>
                  <a:pt x="858" y="517"/>
                </a:lnTo>
                <a:lnTo>
                  <a:pt x="858" y="505"/>
                </a:lnTo>
                <a:lnTo>
                  <a:pt x="858" y="493"/>
                </a:lnTo>
                <a:lnTo>
                  <a:pt x="858" y="481"/>
                </a:lnTo>
                <a:lnTo>
                  <a:pt x="864" y="469"/>
                </a:lnTo>
                <a:lnTo>
                  <a:pt x="864" y="457"/>
                </a:lnTo>
                <a:lnTo>
                  <a:pt x="864" y="445"/>
                </a:lnTo>
                <a:lnTo>
                  <a:pt x="864" y="427"/>
                </a:lnTo>
                <a:lnTo>
                  <a:pt x="864" y="415"/>
                </a:lnTo>
                <a:lnTo>
                  <a:pt x="870" y="397"/>
                </a:lnTo>
                <a:lnTo>
                  <a:pt x="870" y="385"/>
                </a:lnTo>
                <a:lnTo>
                  <a:pt x="870" y="367"/>
                </a:lnTo>
                <a:lnTo>
                  <a:pt x="870" y="349"/>
                </a:lnTo>
                <a:lnTo>
                  <a:pt x="870" y="331"/>
                </a:lnTo>
                <a:lnTo>
                  <a:pt x="876" y="313"/>
                </a:lnTo>
                <a:lnTo>
                  <a:pt x="876" y="295"/>
                </a:lnTo>
                <a:lnTo>
                  <a:pt x="876" y="277"/>
                </a:lnTo>
                <a:lnTo>
                  <a:pt x="876" y="265"/>
                </a:lnTo>
                <a:lnTo>
                  <a:pt x="882" y="247"/>
                </a:lnTo>
                <a:lnTo>
                  <a:pt x="882" y="229"/>
                </a:lnTo>
                <a:lnTo>
                  <a:pt x="882" y="211"/>
                </a:lnTo>
                <a:lnTo>
                  <a:pt x="882" y="193"/>
                </a:lnTo>
                <a:lnTo>
                  <a:pt x="882" y="175"/>
                </a:lnTo>
                <a:lnTo>
                  <a:pt x="888" y="163"/>
                </a:lnTo>
                <a:lnTo>
                  <a:pt x="888" y="145"/>
                </a:lnTo>
                <a:lnTo>
                  <a:pt x="888" y="133"/>
                </a:lnTo>
                <a:lnTo>
                  <a:pt x="888" y="115"/>
                </a:lnTo>
                <a:lnTo>
                  <a:pt x="894" y="103"/>
                </a:lnTo>
                <a:lnTo>
                  <a:pt x="894" y="91"/>
                </a:lnTo>
                <a:lnTo>
                  <a:pt x="894" y="79"/>
                </a:lnTo>
                <a:lnTo>
                  <a:pt x="894" y="67"/>
                </a:lnTo>
                <a:lnTo>
                  <a:pt x="894" y="55"/>
                </a:lnTo>
                <a:lnTo>
                  <a:pt x="900" y="43"/>
                </a:lnTo>
                <a:lnTo>
                  <a:pt x="900" y="37"/>
                </a:lnTo>
                <a:lnTo>
                  <a:pt x="900" y="25"/>
                </a:lnTo>
                <a:lnTo>
                  <a:pt x="900" y="19"/>
                </a:lnTo>
                <a:lnTo>
                  <a:pt x="900" y="13"/>
                </a:lnTo>
                <a:lnTo>
                  <a:pt x="906" y="7"/>
                </a:lnTo>
                <a:lnTo>
                  <a:pt x="912" y="0"/>
                </a:lnTo>
                <a:lnTo>
                  <a:pt x="912" y="7"/>
                </a:lnTo>
                <a:lnTo>
                  <a:pt x="918" y="13"/>
                </a:lnTo>
                <a:lnTo>
                  <a:pt x="918" y="19"/>
                </a:lnTo>
                <a:lnTo>
                  <a:pt x="918" y="25"/>
                </a:lnTo>
                <a:lnTo>
                  <a:pt x="918" y="37"/>
                </a:lnTo>
                <a:lnTo>
                  <a:pt x="918" y="43"/>
                </a:lnTo>
                <a:lnTo>
                  <a:pt x="924" y="55"/>
                </a:lnTo>
                <a:lnTo>
                  <a:pt x="924" y="67"/>
                </a:lnTo>
                <a:lnTo>
                  <a:pt x="924" y="79"/>
                </a:lnTo>
                <a:lnTo>
                  <a:pt x="924" y="91"/>
                </a:lnTo>
                <a:lnTo>
                  <a:pt x="930" y="103"/>
                </a:lnTo>
                <a:lnTo>
                  <a:pt x="930" y="115"/>
                </a:lnTo>
                <a:lnTo>
                  <a:pt x="930" y="133"/>
                </a:lnTo>
                <a:lnTo>
                  <a:pt x="930" y="145"/>
                </a:lnTo>
                <a:lnTo>
                  <a:pt x="930" y="163"/>
                </a:lnTo>
                <a:lnTo>
                  <a:pt x="936" y="175"/>
                </a:lnTo>
                <a:lnTo>
                  <a:pt x="936" y="193"/>
                </a:lnTo>
                <a:lnTo>
                  <a:pt x="936" y="211"/>
                </a:lnTo>
                <a:lnTo>
                  <a:pt x="936" y="229"/>
                </a:lnTo>
                <a:lnTo>
                  <a:pt x="942" y="247"/>
                </a:lnTo>
                <a:lnTo>
                  <a:pt x="942" y="265"/>
                </a:lnTo>
                <a:lnTo>
                  <a:pt x="942" y="283"/>
                </a:lnTo>
                <a:lnTo>
                  <a:pt x="942" y="295"/>
                </a:lnTo>
                <a:lnTo>
                  <a:pt x="942" y="313"/>
                </a:lnTo>
                <a:lnTo>
                  <a:pt x="948" y="331"/>
                </a:lnTo>
                <a:lnTo>
                  <a:pt x="948" y="349"/>
                </a:lnTo>
                <a:lnTo>
                  <a:pt x="948" y="367"/>
                </a:lnTo>
                <a:lnTo>
                  <a:pt x="948" y="385"/>
                </a:lnTo>
                <a:lnTo>
                  <a:pt x="948" y="397"/>
                </a:lnTo>
                <a:lnTo>
                  <a:pt x="954" y="415"/>
                </a:lnTo>
                <a:lnTo>
                  <a:pt x="954" y="427"/>
                </a:lnTo>
                <a:lnTo>
                  <a:pt x="954" y="445"/>
                </a:lnTo>
                <a:lnTo>
                  <a:pt x="954" y="457"/>
                </a:lnTo>
                <a:lnTo>
                  <a:pt x="960" y="469"/>
                </a:lnTo>
                <a:lnTo>
                  <a:pt x="960" y="481"/>
                </a:lnTo>
                <a:lnTo>
                  <a:pt x="960" y="493"/>
                </a:lnTo>
                <a:lnTo>
                  <a:pt x="960" y="505"/>
                </a:lnTo>
                <a:lnTo>
                  <a:pt x="960" y="517"/>
                </a:lnTo>
                <a:lnTo>
                  <a:pt x="966" y="523"/>
                </a:lnTo>
                <a:lnTo>
                  <a:pt x="966" y="535"/>
                </a:lnTo>
                <a:lnTo>
                  <a:pt x="966" y="541"/>
                </a:lnTo>
                <a:lnTo>
                  <a:pt x="966" y="547"/>
                </a:lnTo>
                <a:lnTo>
                  <a:pt x="972" y="553"/>
                </a:lnTo>
                <a:lnTo>
                  <a:pt x="978" y="559"/>
                </a:lnTo>
                <a:lnTo>
                  <a:pt x="978" y="553"/>
                </a:lnTo>
                <a:lnTo>
                  <a:pt x="978" y="547"/>
                </a:lnTo>
                <a:lnTo>
                  <a:pt x="984" y="541"/>
                </a:lnTo>
                <a:lnTo>
                  <a:pt x="984" y="535"/>
                </a:lnTo>
                <a:lnTo>
                  <a:pt x="984" y="523"/>
                </a:lnTo>
                <a:lnTo>
                  <a:pt x="984" y="517"/>
                </a:lnTo>
                <a:lnTo>
                  <a:pt x="990" y="505"/>
                </a:lnTo>
                <a:lnTo>
                  <a:pt x="990" y="493"/>
                </a:lnTo>
                <a:lnTo>
                  <a:pt x="990" y="481"/>
                </a:lnTo>
                <a:lnTo>
                  <a:pt x="990" y="469"/>
                </a:lnTo>
                <a:lnTo>
                  <a:pt x="990" y="457"/>
                </a:lnTo>
                <a:lnTo>
                  <a:pt x="996" y="445"/>
                </a:lnTo>
                <a:lnTo>
                  <a:pt x="996" y="427"/>
                </a:lnTo>
                <a:lnTo>
                  <a:pt x="996" y="415"/>
                </a:lnTo>
                <a:lnTo>
                  <a:pt x="996" y="397"/>
                </a:lnTo>
                <a:lnTo>
                  <a:pt x="996" y="385"/>
                </a:lnTo>
                <a:lnTo>
                  <a:pt x="1002" y="367"/>
                </a:lnTo>
                <a:lnTo>
                  <a:pt x="1002" y="349"/>
                </a:lnTo>
                <a:lnTo>
                  <a:pt x="1002" y="331"/>
                </a:lnTo>
                <a:lnTo>
                  <a:pt x="1002" y="313"/>
                </a:lnTo>
                <a:lnTo>
                  <a:pt x="1008" y="295"/>
                </a:lnTo>
                <a:lnTo>
                  <a:pt x="1008" y="277"/>
                </a:lnTo>
                <a:lnTo>
                  <a:pt x="1008" y="265"/>
                </a:lnTo>
                <a:lnTo>
                  <a:pt x="1008" y="247"/>
                </a:lnTo>
                <a:lnTo>
                  <a:pt x="1008" y="229"/>
                </a:lnTo>
                <a:lnTo>
                  <a:pt x="1014" y="211"/>
                </a:lnTo>
                <a:lnTo>
                  <a:pt x="1014" y="193"/>
                </a:lnTo>
                <a:lnTo>
                  <a:pt x="1014" y="175"/>
                </a:lnTo>
                <a:lnTo>
                  <a:pt x="1014" y="163"/>
                </a:lnTo>
                <a:lnTo>
                  <a:pt x="1020" y="145"/>
                </a:lnTo>
                <a:lnTo>
                  <a:pt x="1020" y="133"/>
                </a:lnTo>
                <a:lnTo>
                  <a:pt x="1020" y="115"/>
                </a:lnTo>
                <a:lnTo>
                  <a:pt x="1020" y="103"/>
                </a:lnTo>
                <a:lnTo>
                  <a:pt x="1020" y="91"/>
                </a:lnTo>
                <a:lnTo>
                  <a:pt x="1026" y="79"/>
                </a:lnTo>
                <a:lnTo>
                  <a:pt x="1026" y="67"/>
                </a:lnTo>
                <a:lnTo>
                  <a:pt x="1026" y="55"/>
                </a:lnTo>
                <a:lnTo>
                  <a:pt x="1026" y="43"/>
                </a:lnTo>
                <a:lnTo>
                  <a:pt x="1026" y="37"/>
                </a:lnTo>
                <a:lnTo>
                  <a:pt x="1032" y="25"/>
                </a:lnTo>
                <a:lnTo>
                  <a:pt x="1032" y="19"/>
                </a:lnTo>
                <a:lnTo>
                  <a:pt x="1032" y="13"/>
                </a:lnTo>
                <a:lnTo>
                  <a:pt x="1038" y="7"/>
                </a:lnTo>
                <a:lnTo>
                  <a:pt x="1044" y="0"/>
                </a:lnTo>
                <a:lnTo>
                  <a:pt x="1044" y="7"/>
                </a:lnTo>
                <a:lnTo>
                  <a:pt x="1044" y="13"/>
                </a:lnTo>
                <a:lnTo>
                  <a:pt x="1044" y="19"/>
                </a:lnTo>
                <a:lnTo>
                  <a:pt x="1050" y="25"/>
                </a:lnTo>
                <a:lnTo>
                  <a:pt x="1050" y="37"/>
                </a:lnTo>
                <a:lnTo>
                  <a:pt x="1050" y="43"/>
                </a:lnTo>
                <a:lnTo>
                  <a:pt x="1050" y="55"/>
                </a:lnTo>
                <a:lnTo>
                  <a:pt x="1056" y="67"/>
                </a:lnTo>
                <a:lnTo>
                  <a:pt x="1056" y="79"/>
                </a:lnTo>
                <a:lnTo>
                  <a:pt x="1056" y="91"/>
                </a:lnTo>
                <a:lnTo>
                  <a:pt x="1056" y="103"/>
                </a:lnTo>
                <a:lnTo>
                  <a:pt x="1056" y="115"/>
                </a:lnTo>
                <a:lnTo>
                  <a:pt x="1062" y="133"/>
                </a:lnTo>
                <a:lnTo>
                  <a:pt x="1062" y="145"/>
                </a:lnTo>
                <a:lnTo>
                  <a:pt x="1062" y="163"/>
                </a:lnTo>
                <a:lnTo>
                  <a:pt x="1062" y="175"/>
                </a:lnTo>
                <a:lnTo>
                  <a:pt x="1068" y="193"/>
                </a:lnTo>
                <a:lnTo>
                  <a:pt x="1068" y="211"/>
                </a:lnTo>
                <a:lnTo>
                  <a:pt x="1068" y="229"/>
                </a:lnTo>
                <a:lnTo>
                  <a:pt x="1068" y="247"/>
                </a:lnTo>
                <a:lnTo>
                  <a:pt x="1068" y="265"/>
                </a:lnTo>
                <a:lnTo>
                  <a:pt x="1074" y="277"/>
                </a:lnTo>
                <a:lnTo>
                  <a:pt x="1074" y="295"/>
                </a:lnTo>
                <a:lnTo>
                  <a:pt x="1074" y="313"/>
                </a:lnTo>
                <a:lnTo>
                  <a:pt x="1074" y="331"/>
                </a:lnTo>
                <a:lnTo>
                  <a:pt x="1074" y="349"/>
                </a:lnTo>
                <a:lnTo>
                  <a:pt x="1080" y="367"/>
                </a:lnTo>
                <a:lnTo>
                  <a:pt x="1080" y="385"/>
                </a:lnTo>
                <a:lnTo>
                  <a:pt x="1080" y="397"/>
                </a:lnTo>
                <a:lnTo>
                  <a:pt x="1080" y="415"/>
                </a:lnTo>
                <a:lnTo>
                  <a:pt x="1086" y="427"/>
                </a:lnTo>
                <a:lnTo>
                  <a:pt x="1086" y="445"/>
                </a:lnTo>
                <a:lnTo>
                  <a:pt x="1086" y="457"/>
                </a:lnTo>
                <a:lnTo>
                  <a:pt x="1086" y="469"/>
                </a:lnTo>
                <a:lnTo>
                  <a:pt x="1086" y="481"/>
                </a:lnTo>
                <a:lnTo>
                  <a:pt x="1092" y="493"/>
                </a:lnTo>
                <a:lnTo>
                  <a:pt x="1092" y="505"/>
                </a:lnTo>
                <a:lnTo>
                  <a:pt x="1092" y="517"/>
                </a:lnTo>
                <a:lnTo>
                  <a:pt x="1092" y="523"/>
                </a:lnTo>
                <a:lnTo>
                  <a:pt x="1098" y="535"/>
                </a:lnTo>
                <a:lnTo>
                  <a:pt x="1098" y="541"/>
                </a:lnTo>
                <a:lnTo>
                  <a:pt x="1098" y="547"/>
                </a:lnTo>
                <a:lnTo>
                  <a:pt x="1098" y="553"/>
                </a:lnTo>
                <a:lnTo>
                  <a:pt x="1104" y="559"/>
                </a:lnTo>
                <a:lnTo>
                  <a:pt x="1110" y="553"/>
                </a:lnTo>
                <a:lnTo>
                  <a:pt x="1110" y="547"/>
                </a:lnTo>
                <a:lnTo>
                  <a:pt x="1110" y="541"/>
                </a:lnTo>
                <a:lnTo>
                  <a:pt x="1116" y="535"/>
                </a:lnTo>
                <a:lnTo>
                  <a:pt x="1116" y="523"/>
                </a:lnTo>
                <a:lnTo>
                  <a:pt x="1116" y="517"/>
                </a:lnTo>
                <a:lnTo>
                  <a:pt x="1116" y="505"/>
                </a:lnTo>
                <a:lnTo>
                  <a:pt x="1116" y="493"/>
                </a:lnTo>
                <a:lnTo>
                  <a:pt x="1122" y="481"/>
                </a:lnTo>
                <a:lnTo>
                  <a:pt x="1122" y="469"/>
                </a:lnTo>
                <a:lnTo>
                  <a:pt x="1122" y="457"/>
                </a:lnTo>
                <a:lnTo>
                  <a:pt x="1122" y="445"/>
                </a:lnTo>
                <a:lnTo>
                  <a:pt x="1122" y="427"/>
                </a:lnTo>
                <a:lnTo>
                  <a:pt x="1128" y="415"/>
                </a:lnTo>
                <a:lnTo>
                  <a:pt x="1128" y="397"/>
                </a:lnTo>
                <a:lnTo>
                  <a:pt x="1128" y="385"/>
                </a:lnTo>
                <a:lnTo>
                  <a:pt x="1128" y="367"/>
                </a:lnTo>
                <a:lnTo>
                  <a:pt x="1134" y="349"/>
                </a:lnTo>
                <a:lnTo>
                  <a:pt x="1134" y="331"/>
                </a:lnTo>
                <a:lnTo>
                  <a:pt x="1134" y="313"/>
                </a:lnTo>
                <a:lnTo>
                  <a:pt x="1134" y="295"/>
                </a:lnTo>
                <a:lnTo>
                  <a:pt x="1134" y="277"/>
                </a:lnTo>
                <a:lnTo>
                  <a:pt x="1140" y="265"/>
                </a:lnTo>
                <a:lnTo>
                  <a:pt x="1140" y="247"/>
                </a:lnTo>
                <a:lnTo>
                  <a:pt x="1140" y="229"/>
                </a:lnTo>
                <a:lnTo>
                  <a:pt x="1140" y="211"/>
                </a:lnTo>
                <a:lnTo>
                  <a:pt x="1146" y="193"/>
                </a:lnTo>
                <a:lnTo>
                  <a:pt x="1146" y="175"/>
                </a:lnTo>
                <a:lnTo>
                  <a:pt x="1146" y="163"/>
                </a:lnTo>
                <a:lnTo>
                  <a:pt x="1146" y="145"/>
                </a:lnTo>
                <a:lnTo>
                  <a:pt x="1146" y="133"/>
                </a:lnTo>
                <a:lnTo>
                  <a:pt x="1152" y="115"/>
                </a:lnTo>
                <a:lnTo>
                  <a:pt x="1152" y="103"/>
                </a:lnTo>
                <a:lnTo>
                  <a:pt x="1152" y="91"/>
                </a:lnTo>
                <a:lnTo>
                  <a:pt x="1152" y="79"/>
                </a:lnTo>
                <a:lnTo>
                  <a:pt x="1152" y="67"/>
                </a:lnTo>
                <a:lnTo>
                  <a:pt x="1158" y="55"/>
                </a:lnTo>
                <a:lnTo>
                  <a:pt x="1158" y="43"/>
                </a:lnTo>
                <a:lnTo>
                  <a:pt x="1158" y="37"/>
                </a:lnTo>
                <a:lnTo>
                  <a:pt x="1158" y="25"/>
                </a:lnTo>
                <a:lnTo>
                  <a:pt x="1164" y="19"/>
                </a:lnTo>
                <a:lnTo>
                  <a:pt x="1164" y="13"/>
                </a:lnTo>
                <a:lnTo>
                  <a:pt x="1164" y="7"/>
                </a:lnTo>
                <a:lnTo>
                  <a:pt x="1170" y="0"/>
                </a:lnTo>
                <a:lnTo>
                  <a:pt x="1176" y="7"/>
                </a:lnTo>
                <a:lnTo>
                  <a:pt x="1176" y="13"/>
                </a:lnTo>
                <a:lnTo>
                  <a:pt x="1176" y="19"/>
                </a:lnTo>
                <a:lnTo>
                  <a:pt x="1176" y="25"/>
                </a:lnTo>
                <a:lnTo>
                  <a:pt x="1182" y="37"/>
                </a:lnTo>
                <a:lnTo>
                  <a:pt x="1182" y="43"/>
                </a:lnTo>
                <a:lnTo>
                  <a:pt x="1182" y="55"/>
                </a:lnTo>
                <a:lnTo>
                  <a:pt x="1182" y="67"/>
                </a:lnTo>
                <a:lnTo>
                  <a:pt x="1182" y="79"/>
                </a:lnTo>
                <a:lnTo>
                  <a:pt x="1188" y="91"/>
                </a:lnTo>
                <a:lnTo>
                  <a:pt x="1188" y="103"/>
                </a:lnTo>
                <a:lnTo>
                  <a:pt x="1188" y="115"/>
                </a:lnTo>
                <a:lnTo>
                  <a:pt x="1188" y="133"/>
                </a:lnTo>
                <a:lnTo>
                  <a:pt x="1194" y="145"/>
                </a:lnTo>
                <a:lnTo>
                  <a:pt x="1194" y="163"/>
                </a:lnTo>
                <a:lnTo>
                  <a:pt x="1194" y="175"/>
                </a:lnTo>
                <a:lnTo>
                  <a:pt x="1194" y="193"/>
                </a:lnTo>
                <a:lnTo>
                  <a:pt x="1194" y="211"/>
                </a:lnTo>
                <a:lnTo>
                  <a:pt x="1200" y="229"/>
                </a:lnTo>
                <a:lnTo>
                  <a:pt x="1200" y="247"/>
                </a:lnTo>
                <a:lnTo>
                  <a:pt x="1200" y="265"/>
                </a:lnTo>
                <a:lnTo>
                  <a:pt x="1200" y="283"/>
                </a:lnTo>
                <a:lnTo>
                  <a:pt x="1200" y="295"/>
                </a:lnTo>
                <a:lnTo>
                  <a:pt x="1206" y="313"/>
                </a:lnTo>
                <a:lnTo>
                  <a:pt x="1206" y="331"/>
                </a:lnTo>
                <a:lnTo>
                  <a:pt x="1206" y="349"/>
                </a:lnTo>
                <a:lnTo>
                  <a:pt x="1206" y="367"/>
                </a:lnTo>
                <a:lnTo>
                  <a:pt x="1212" y="385"/>
                </a:lnTo>
                <a:lnTo>
                  <a:pt x="1212" y="397"/>
                </a:lnTo>
                <a:lnTo>
                  <a:pt x="1212" y="415"/>
                </a:lnTo>
                <a:lnTo>
                  <a:pt x="1212" y="427"/>
                </a:lnTo>
                <a:lnTo>
                  <a:pt x="1212" y="445"/>
                </a:lnTo>
                <a:lnTo>
                  <a:pt x="1218" y="457"/>
                </a:lnTo>
                <a:lnTo>
                  <a:pt x="1218" y="469"/>
                </a:lnTo>
                <a:lnTo>
                  <a:pt x="1218" y="481"/>
                </a:lnTo>
                <a:lnTo>
                  <a:pt x="1218" y="493"/>
                </a:lnTo>
                <a:lnTo>
                  <a:pt x="1224" y="505"/>
                </a:lnTo>
                <a:lnTo>
                  <a:pt x="1224" y="517"/>
                </a:lnTo>
                <a:lnTo>
                  <a:pt x="1224" y="523"/>
                </a:lnTo>
                <a:lnTo>
                  <a:pt x="1224" y="535"/>
                </a:lnTo>
                <a:lnTo>
                  <a:pt x="1224" y="541"/>
                </a:lnTo>
                <a:lnTo>
                  <a:pt x="1230" y="547"/>
                </a:lnTo>
                <a:lnTo>
                  <a:pt x="1230" y="553"/>
                </a:lnTo>
                <a:lnTo>
                  <a:pt x="1236" y="559"/>
                </a:lnTo>
                <a:lnTo>
                  <a:pt x="1242" y="553"/>
                </a:lnTo>
                <a:lnTo>
                  <a:pt x="1242" y="547"/>
                </a:lnTo>
                <a:lnTo>
                  <a:pt x="1242" y="541"/>
                </a:lnTo>
                <a:lnTo>
                  <a:pt x="1242" y="535"/>
                </a:lnTo>
                <a:lnTo>
                  <a:pt x="1242" y="523"/>
                </a:lnTo>
                <a:lnTo>
                  <a:pt x="1248" y="517"/>
                </a:lnTo>
                <a:lnTo>
                  <a:pt x="1248" y="505"/>
                </a:lnTo>
                <a:lnTo>
                  <a:pt x="1248" y="493"/>
                </a:lnTo>
                <a:lnTo>
                  <a:pt x="1248" y="481"/>
                </a:lnTo>
                <a:lnTo>
                  <a:pt x="1248" y="469"/>
                </a:lnTo>
                <a:lnTo>
                  <a:pt x="1254" y="457"/>
                </a:lnTo>
                <a:lnTo>
                  <a:pt x="1254" y="445"/>
                </a:lnTo>
                <a:lnTo>
                  <a:pt x="1254" y="427"/>
                </a:lnTo>
                <a:lnTo>
                  <a:pt x="1254" y="415"/>
                </a:lnTo>
                <a:lnTo>
                  <a:pt x="1260" y="397"/>
                </a:lnTo>
                <a:lnTo>
                  <a:pt x="1260" y="385"/>
                </a:lnTo>
                <a:lnTo>
                  <a:pt x="1260" y="367"/>
                </a:lnTo>
                <a:lnTo>
                  <a:pt x="1260" y="349"/>
                </a:lnTo>
                <a:lnTo>
                  <a:pt x="1260" y="331"/>
                </a:lnTo>
                <a:lnTo>
                  <a:pt x="1266" y="313"/>
                </a:lnTo>
                <a:lnTo>
                  <a:pt x="1266" y="295"/>
                </a:lnTo>
                <a:lnTo>
                  <a:pt x="1266" y="283"/>
                </a:lnTo>
                <a:lnTo>
                  <a:pt x="1266" y="265"/>
                </a:lnTo>
                <a:lnTo>
                  <a:pt x="1272" y="247"/>
                </a:lnTo>
                <a:lnTo>
                  <a:pt x="1272" y="229"/>
                </a:lnTo>
                <a:lnTo>
                  <a:pt x="1272" y="211"/>
                </a:lnTo>
                <a:lnTo>
                  <a:pt x="1272" y="193"/>
                </a:lnTo>
                <a:lnTo>
                  <a:pt x="1272" y="175"/>
                </a:lnTo>
                <a:lnTo>
                  <a:pt x="1278" y="163"/>
                </a:lnTo>
                <a:lnTo>
                  <a:pt x="1278" y="145"/>
                </a:lnTo>
                <a:lnTo>
                  <a:pt x="1278" y="133"/>
                </a:lnTo>
                <a:lnTo>
                  <a:pt x="1278" y="115"/>
                </a:lnTo>
                <a:lnTo>
                  <a:pt x="1278" y="103"/>
                </a:lnTo>
                <a:lnTo>
                  <a:pt x="1284" y="91"/>
                </a:lnTo>
                <a:lnTo>
                  <a:pt x="1284" y="79"/>
                </a:lnTo>
                <a:lnTo>
                  <a:pt x="1284" y="67"/>
                </a:lnTo>
                <a:lnTo>
                  <a:pt x="1284" y="55"/>
                </a:lnTo>
                <a:lnTo>
                  <a:pt x="1290" y="43"/>
                </a:lnTo>
                <a:lnTo>
                  <a:pt x="1290" y="37"/>
                </a:lnTo>
                <a:lnTo>
                  <a:pt x="1290" y="25"/>
                </a:lnTo>
                <a:lnTo>
                  <a:pt x="1290" y="19"/>
                </a:lnTo>
                <a:lnTo>
                  <a:pt x="1290" y="13"/>
                </a:lnTo>
                <a:lnTo>
                  <a:pt x="1296" y="7"/>
                </a:lnTo>
                <a:lnTo>
                  <a:pt x="1302" y="0"/>
                </a:lnTo>
                <a:lnTo>
                  <a:pt x="1302" y="7"/>
                </a:lnTo>
                <a:lnTo>
                  <a:pt x="1302" y="13"/>
                </a:lnTo>
                <a:lnTo>
                  <a:pt x="1302" y="25"/>
                </a:lnTo>
                <a:lnTo>
                  <a:pt x="1302" y="43"/>
                </a:lnTo>
                <a:lnTo>
                  <a:pt x="1308" y="67"/>
                </a:lnTo>
                <a:lnTo>
                  <a:pt x="1308" y="91"/>
                </a:lnTo>
                <a:lnTo>
                  <a:pt x="1308" y="115"/>
                </a:lnTo>
                <a:lnTo>
                  <a:pt x="1308" y="145"/>
                </a:lnTo>
                <a:lnTo>
                  <a:pt x="1308" y="175"/>
                </a:lnTo>
                <a:lnTo>
                  <a:pt x="1314" y="211"/>
                </a:lnTo>
                <a:lnTo>
                  <a:pt x="1314" y="247"/>
                </a:lnTo>
                <a:lnTo>
                  <a:pt x="1314" y="277"/>
                </a:lnTo>
                <a:lnTo>
                  <a:pt x="1314" y="313"/>
                </a:lnTo>
                <a:lnTo>
                  <a:pt x="1320" y="349"/>
                </a:lnTo>
                <a:lnTo>
                  <a:pt x="1320" y="385"/>
                </a:lnTo>
                <a:lnTo>
                  <a:pt x="1320" y="415"/>
                </a:lnTo>
                <a:lnTo>
                  <a:pt x="1320" y="445"/>
                </a:lnTo>
                <a:lnTo>
                  <a:pt x="1320" y="469"/>
                </a:lnTo>
                <a:lnTo>
                  <a:pt x="1326" y="493"/>
                </a:lnTo>
                <a:lnTo>
                  <a:pt x="1326" y="517"/>
                </a:lnTo>
                <a:lnTo>
                  <a:pt x="1326" y="535"/>
                </a:lnTo>
                <a:lnTo>
                  <a:pt x="1326" y="547"/>
                </a:lnTo>
                <a:lnTo>
                  <a:pt x="1326" y="553"/>
                </a:lnTo>
                <a:lnTo>
                  <a:pt x="1332" y="559"/>
                </a:lnTo>
                <a:lnTo>
                  <a:pt x="1332" y="553"/>
                </a:lnTo>
                <a:lnTo>
                  <a:pt x="1332" y="547"/>
                </a:lnTo>
                <a:lnTo>
                  <a:pt x="1338" y="535"/>
                </a:lnTo>
                <a:lnTo>
                  <a:pt x="1338" y="517"/>
                </a:lnTo>
                <a:lnTo>
                  <a:pt x="1338" y="493"/>
                </a:lnTo>
                <a:lnTo>
                  <a:pt x="1338" y="469"/>
                </a:lnTo>
                <a:lnTo>
                  <a:pt x="1338" y="445"/>
                </a:lnTo>
                <a:lnTo>
                  <a:pt x="1344" y="415"/>
                </a:lnTo>
                <a:lnTo>
                  <a:pt x="1344" y="385"/>
                </a:lnTo>
                <a:lnTo>
                  <a:pt x="1344" y="349"/>
                </a:lnTo>
                <a:lnTo>
                  <a:pt x="1344" y="313"/>
                </a:lnTo>
                <a:lnTo>
                  <a:pt x="1350" y="283"/>
                </a:lnTo>
                <a:lnTo>
                  <a:pt x="1350" y="247"/>
                </a:lnTo>
                <a:lnTo>
                  <a:pt x="1350" y="211"/>
                </a:lnTo>
                <a:lnTo>
                  <a:pt x="1350" y="175"/>
                </a:lnTo>
                <a:lnTo>
                  <a:pt x="1350" y="145"/>
                </a:lnTo>
                <a:lnTo>
                  <a:pt x="1356" y="115"/>
                </a:lnTo>
                <a:lnTo>
                  <a:pt x="1356" y="91"/>
                </a:lnTo>
                <a:lnTo>
                  <a:pt x="1356" y="67"/>
                </a:lnTo>
                <a:lnTo>
                  <a:pt x="1356" y="43"/>
                </a:lnTo>
                <a:lnTo>
                  <a:pt x="1356" y="25"/>
                </a:lnTo>
                <a:lnTo>
                  <a:pt x="1362" y="13"/>
                </a:lnTo>
                <a:lnTo>
                  <a:pt x="1362" y="7"/>
                </a:lnTo>
                <a:lnTo>
                  <a:pt x="1362" y="0"/>
                </a:lnTo>
                <a:lnTo>
                  <a:pt x="1368" y="7"/>
                </a:lnTo>
                <a:lnTo>
                  <a:pt x="1368" y="13"/>
                </a:lnTo>
                <a:lnTo>
                  <a:pt x="1368" y="25"/>
                </a:lnTo>
                <a:lnTo>
                  <a:pt x="1368" y="43"/>
                </a:lnTo>
                <a:lnTo>
                  <a:pt x="1368" y="67"/>
                </a:lnTo>
                <a:lnTo>
                  <a:pt x="1374" y="91"/>
                </a:lnTo>
                <a:lnTo>
                  <a:pt x="1374" y="115"/>
                </a:lnTo>
                <a:lnTo>
                  <a:pt x="1374" y="145"/>
                </a:lnTo>
                <a:lnTo>
                  <a:pt x="1374" y="175"/>
                </a:lnTo>
                <a:lnTo>
                  <a:pt x="1374" y="211"/>
                </a:lnTo>
                <a:lnTo>
                  <a:pt x="1380" y="247"/>
                </a:lnTo>
                <a:lnTo>
                  <a:pt x="1380" y="277"/>
                </a:lnTo>
                <a:lnTo>
                  <a:pt x="1380" y="313"/>
                </a:lnTo>
                <a:lnTo>
                  <a:pt x="1380" y="349"/>
                </a:lnTo>
                <a:lnTo>
                  <a:pt x="1386" y="385"/>
                </a:lnTo>
                <a:lnTo>
                  <a:pt x="1386" y="415"/>
                </a:lnTo>
                <a:lnTo>
                  <a:pt x="1386" y="445"/>
                </a:lnTo>
                <a:lnTo>
                  <a:pt x="1386" y="469"/>
                </a:lnTo>
                <a:lnTo>
                  <a:pt x="1386" y="493"/>
                </a:lnTo>
                <a:lnTo>
                  <a:pt x="1392" y="517"/>
                </a:lnTo>
                <a:lnTo>
                  <a:pt x="1392" y="535"/>
                </a:lnTo>
                <a:lnTo>
                  <a:pt x="1392" y="547"/>
                </a:lnTo>
                <a:lnTo>
                  <a:pt x="1392" y="553"/>
                </a:lnTo>
                <a:lnTo>
                  <a:pt x="1398" y="559"/>
                </a:lnTo>
                <a:lnTo>
                  <a:pt x="1398" y="553"/>
                </a:lnTo>
                <a:lnTo>
                  <a:pt x="1398" y="547"/>
                </a:lnTo>
                <a:lnTo>
                  <a:pt x="1398" y="535"/>
                </a:lnTo>
                <a:lnTo>
                  <a:pt x="1404" y="517"/>
                </a:lnTo>
                <a:lnTo>
                  <a:pt x="1404" y="493"/>
                </a:lnTo>
                <a:lnTo>
                  <a:pt x="1404" y="469"/>
                </a:lnTo>
                <a:lnTo>
                  <a:pt x="1404" y="445"/>
                </a:lnTo>
                <a:lnTo>
                  <a:pt x="1404" y="415"/>
                </a:lnTo>
                <a:lnTo>
                  <a:pt x="1410" y="385"/>
                </a:lnTo>
                <a:lnTo>
                  <a:pt x="1410" y="349"/>
                </a:lnTo>
                <a:lnTo>
                  <a:pt x="1410" y="313"/>
                </a:lnTo>
                <a:lnTo>
                  <a:pt x="1410" y="283"/>
                </a:lnTo>
                <a:lnTo>
                  <a:pt x="1416" y="247"/>
                </a:lnTo>
                <a:lnTo>
                  <a:pt x="1416" y="211"/>
                </a:lnTo>
                <a:lnTo>
                  <a:pt x="1416" y="175"/>
                </a:lnTo>
                <a:lnTo>
                  <a:pt x="1416" y="145"/>
                </a:lnTo>
                <a:lnTo>
                  <a:pt x="1416" y="115"/>
                </a:lnTo>
                <a:lnTo>
                  <a:pt x="1422" y="91"/>
                </a:lnTo>
                <a:lnTo>
                  <a:pt x="1422" y="67"/>
                </a:lnTo>
                <a:lnTo>
                  <a:pt x="1422" y="43"/>
                </a:lnTo>
                <a:lnTo>
                  <a:pt x="1422" y="25"/>
                </a:lnTo>
                <a:lnTo>
                  <a:pt x="1428" y="13"/>
                </a:lnTo>
                <a:lnTo>
                  <a:pt x="1428" y="7"/>
                </a:lnTo>
                <a:lnTo>
                  <a:pt x="1428" y="0"/>
                </a:lnTo>
                <a:lnTo>
                  <a:pt x="1428" y="7"/>
                </a:lnTo>
                <a:lnTo>
                  <a:pt x="1434" y="13"/>
                </a:lnTo>
                <a:lnTo>
                  <a:pt x="1434" y="25"/>
                </a:lnTo>
                <a:lnTo>
                  <a:pt x="1434" y="43"/>
                </a:lnTo>
                <a:lnTo>
                  <a:pt x="1434" y="67"/>
                </a:lnTo>
                <a:lnTo>
                  <a:pt x="1434" y="91"/>
                </a:lnTo>
                <a:lnTo>
                  <a:pt x="1440" y="115"/>
                </a:lnTo>
                <a:lnTo>
                  <a:pt x="1440" y="145"/>
                </a:lnTo>
                <a:lnTo>
                  <a:pt x="1440" y="175"/>
                </a:lnTo>
                <a:lnTo>
                  <a:pt x="1440" y="211"/>
                </a:lnTo>
                <a:lnTo>
                  <a:pt x="1446" y="247"/>
                </a:lnTo>
                <a:lnTo>
                  <a:pt x="1446" y="277"/>
                </a:lnTo>
                <a:lnTo>
                  <a:pt x="1446" y="313"/>
                </a:lnTo>
                <a:lnTo>
                  <a:pt x="1446" y="349"/>
                </a:lnTo>
                <a:lnTo>
                  <a:pt x="1446" y="385"/>
                </a:lnTo>
                <a:lnTo>
                  <a:pt x="1452" y="415"/>
                </a:lnTo>
                <a:lnTo>
                  <a:pt x="1452" y="445"/>
                </a:lnTo>
                <a:lnTo>
                  <a:pt x="1452" y="469"/>
                </a:lnTo>
                <a:lnTo>
                  <a:pt x="1452" y="493"/>
                </a:lnTo>
                <a:lnTo>
                  <a:pt x="1452" y="517"/>
                </a:lnTo>
                <a:lnTo>
                  <a:pt x="1458" y="535"/>
                </a:lnTo>
                <a:lnTo>
                  <a:pt x="1458" y="547"/>
                </a:lnTo>
                <a:lnTo>
                  <a:pt x="1458" y="553"/>
                </a:lnTo>
                <a:lnTo>
                  <a:pt x="1464" y="559"/>
                </a:lnTo>
                <a:lnTo>
                  <a:pt x="1464" y="553"/>
                </a:lnTo>
                <a:lnTo>
                  <a:pt x="1464" y="547"/>
                </a:lnTo>
                <a:lnTo>
                  <a:pt x="1464" y="535"/>
                </a:lnTo>
                <a:lnTo>
                  <a:pt x="1464" y="517"/>
                </a:lnTo>
                <a:lnTo>
                  <a:pt x="1470" y="493"/>
                </a:lnTo>
                <a:lnTo>
                  <a:pt x="1470" y="469"/>
                </a:lnTo>
                <a:lnTo>
                  <a:pt x="1470" y="445"/>
                </a:lnTo>
                <a:lnTo>
                  <a:pt x="1470" y="415"/>
                </a:lnTo>
                <a:lnTo>
                  <a:pt x="1476" y="385"/>
                </a:lnTo>
                <a:lnTo>
                  <a:pt x="1476" y="349"/>
                </a:lnTo>
                <a:lnTo>
                  <a:pt x="1476" y="313"/>
                </a:lnTo>
                <a:lnTo>
                  <a:pt x="1476" y="283"/>
                </a:lnTo>
                <a:lnTo>
                  <a:pt x="1476" y="247"/>
                </a:lnTo>
                <a:lnTo>
                  <a:pt x="1482" y="211"/>
                </a:lnTo>
                <a:lnTo>
                  <a:pt x="1482" y="175"/>
                </a:lnTo>
                <a:lnTo>
                  <a:pt x="1482" y="145"/>
                </a:lnTo>
                <a:lnTo>
                  <a:pt x="1482" y="115"/>
                </a:lnTo>
                <a:lnTo>
                  <a:pt x="1482" y="91"/>
                </a:lnTo>
                <a:lnTo>
                  <a:pt x="1488" y="67"/>
                </a:lnTo>
                <a:lnTo>
                  <a:pt x="1488" y="43"/>
                </a:lnTo>
                <a:lnTo>
                  <a:pt x="1488" y="25"/>
                </a:lnTo>
                <a:lnTo>
                  <a:pt x="1488" y="13"/>
                </a:lnTo>
                <a:lnTo>
                  <a:pt x="1494" y="7"/>
                </a:lnTo>
                <a:lnTo>
                  <a:pt x="1494" y="0"/>
                </a:lnTo>
                <a:lnTo>
                  <a:pt x="1494" y="7"/>
                </a:lnTo>
                <a:lnTo>
                  <a:pt x="1494" y="13"/>
                </a:lnTo>
                <a:lnTo>
                  <a:pt x="1500" y="25"/>
                </a:lnTo>
                <a:lnTo>
                  <a:pt x="1500" y="43"/>
                </a:lnTo>
                <a:lnTo>
                  <a:pt x="1500" y="67"/>
                </a:lnTo>
                <a:lnTo>
                  <a:pt x="1500" y="91"/>
                </a:lnTo>
                <a:lnTo>
                  <a:pt x="1500" y="115"/>
                </a:lnTo>
                <a:lnTo>
                  <a:pt x="1506" y="145"/>
                </a:lnTo>
                <a:lnTo>
                  <a:pt x="1506" y="175"/>
                </a:lnTo>
                <a:lnTo>
                  <a:pt x="1506" y="211"/>
                </a:lnTo>
                <a:lnTo>
                  <a:pt x="1506" y="247"/>
                </a:lnTo>
                <a:lnTo>
                  <a:pt x="1512" y="277"/>
                </a:lnTo>
                <a:lnTo>
                  <a:pt x="1512" y="313"/>
                </a:lnTo>
                <a:lnTo>
                  <a:pt x="1512" y="349"/>
                </a:lnTo>
                <a:lnTo>
                  <a:pt x="1512" y="385"/>
                </a:lnTo>
                <a:lnTo>
                  <a:pt x="1512" y="415"/>
                </a:lnTo>
                <a:lnTo>
                  <a:pt x="1518" y="445"/>
                </a:lnTo>
                <a:lnTo>
                  <a:pt x="1518" y="469"/>
                </a:lnTo>
                <a:lnTo>
                  <a:pt x="1518" y="493"/>
                </a:lnTo>
                <a:lnTo>
                  <a:pt x="1518" y="517"/>
                </a:lnTo>
                <a:lnTo>
                  <a:pt x="1524" y="535"/>
                </a:lnTo>
                <a:lnTo>
                  <a:pt x="1524" y="547"/>
                </a:lnTo>
                <a:lnTo>
                  <a:pt x="1524" y="553"/>
                </a:lnTo>
                <a:lnTo>
                  <a:pt x="1524" y="559"/>
                </a:lnTo>
                <a:lnTo>
                  <a:pt x="1530" y="553"/>
                </a:lnTo>
                <a:lnTo>
                  <a:pt x="1530" y="547"/>
                </a:lnTo>
                <a:lnTo>
                  <a:pt x="1530" y="535"/>
                </a:lnTo>
                <a:lnTo>
                  <a:pt x="1530" y="517"/>
                </a:lnTo>
                <a:lnTo>
                  <a:pt x="1530" y="493"/>
                </a:lnTo>
                <a:lnTo>
                  <a:pt x="1536" y="469"/>
                </a:lnTo>
                <a:lnTo>
                  <a:pt x="1536" y="445"/>
                </a:lnTo>
                <a:lnTo>
                  <a:pt x="1536" y="415"/>
                </a:lnTo>
                <a:lnTo>
                  <a:pt x="1536" y="385"/>
                </a:lnTo>
                <a:lnTo>
                  <a:pt x="1542" y="349"/>
                </a:lnTo>
                <a:lnTo>
                  <a:pt x="1542" y="313"/>
                </a:lnTo>
                <a:lnTo>
                  <a:pt x="1542" y="283"/>
                </a:lnTo>
                <a:lnTo>
                  <a:pt x="1542" y="247"/>
                </a:lnTo>
                <a:lnTo>
                  <a:pt x="1542" y="211"/>
                </a:lnTo>
                <a:lnTo>
                  <a:pt x="1548" y="175"/>
                </a:lnTo>
                <a:lnTo>
                  <a:pt x="1548" y="145"/>
                </a:lnTo>
                <a:lnTo>
                  <a:pt x="1548" y="115"/>
                </a:lnTo>
                <a:lnTo>
                  <a:pt x="1548" y="91"/>
                </a:lnTo>
                <a:lnTo>
                  <a:pt x="1554" y="67"/>
                </a:lnTo>
                <a:lnTo>
                  <a:pt x="1554" y="43"/>
                </a:lnTo>
                <a:lnTo>
                  <a:pt x="1554" y="25"/>
                </a:lnTo>
                <a:lnTo>
                  <a:pt x="1554" y="13"/>
                </a:lnTo>
                <a:lnTo>
                  <a:pt x="1554" y="7"/>
                </a:lnTo>
                <a:lnTo>
                  <a:pt x="1560" y="0"/>
                </a:lnTo>
                <a:lnTo>
                  <a:pt x="1560" y="7"/>
                </a:lnTo>
                <a:lnTo>
                  <a:pt x="1560" y="13"/>
                </a:lnTo>
                <a:lnTo>
                  <a:pt x="1560" y="25"/>
                </a:lnTo>
                <a:lnTo>
                  <a:pt x="1566" y="43"/>
                </a:lnTo>
                <a:lnTo>
                  <a:pt x="1566" y="67"/>
                </a:lnTo>
                <a:lnTo>
                  <a:pt x="1566" y="91"/>
                </a:lnTo>
                <a:lnTo>
                  <a:pt x="1566" y="115"/>
                </a:lnTo>
                <a:lnTo>
                  <a:pt x="1572" y="145"/>
                </a:lnTo>
                <a:lnTo>
                  <a:pt x="1572" y="175"/>
                </a:lnTo>
                <a:lnTo>
                  <a:pt x="1572" y="211"/>
                </a:lnTo>
                <a:lnTo>
                  <a:pt x="1572" y="247"/>
                </a:lnTo>
                <a:lnTo>
                  <a:pt x="1572" y="277"/>
                </a:lnTo>
                <a:lnTo>
                  <a:pt x="1578" y="313"/>
                </a:lnTo>
                <a:lnTo>
                  <a:pt x="1578" y="349"/>
                </a:lnTo>
                <a:lnTo>
                  <a:pt x="1578" y="385"/>
                </a:lnTo>
                <a:lnTo>
                  <a:pt x="1578" y="415"/>
                </a:lnTo>
                <a:lnTo>
                  <a:pt x="1578" y="445"/>
                </a:lnTo>
                <a:lnTo>
                  <a:pt x="1584" y="469"/>
                </a:lnTo>
                <a:lnTo>
                  <a:pt x="1584" y="493"/>
                </a:lnTo>
                <a:lnTo>
                  <a:pt x="1584" y="517"/>
                </a:lnTo>
                <a:lnTo>
                  <a:pt x="1584" y="535"/>
                </a:lnTo>
                <a:lnTo>
                  <a:pt x="1590" y="547"/>
                </a:lnTo>
                <a:lnTo>
                  <a:pt x="1590" y="553"/>
                </a:lnTo>
                <a:lnTo>
                  <a:pt x="1590" y="559"/>
                </a:lnTo>
                <a:lnTo>
                  <a:pt x="1590" y="553"/>
                </a:lnTo>
                <a:lnTo>
                  <a:pt x="1596" y="547"/>
                </a:lnTo>
                <a:lnTo>
                  <a:pt x="1596" y="535"/>
                </a:lnTo>
                <a:lnTo>
                  <a:pt x="1596" y="517"/>
                </a:lnTo>
                <a:lnTo>
                  <a:pt x="1596" y="493"/>
                </a:lnTo>
                <a:lnTo>
                  <a:pt x="1602" y="469"/>
                </a:lnTo>
                <a:lnTo>
                  <a:pt x="1602" y="445"/>
                </a:lnTo>
                <a:lnTo>
                  <a:pt x="1602" y="415"/>
                </a:lnTo>
                <a:lnTo>
                  <a:pt x="1602" y="385"/>
                </a:lnTo>
                <a:lnTo>
                  <a:pt x="1602" y="349"/>
                </a:lnTo>
                <a:lnTo>
                  <a:pt x="1608" y="313"/>
                </a:lnTo>
                <a:lnTo>
                  <a:pt x="1608" y="283"/>
                </a:lnTo>
                <a:lnTo>
                  <a:pt x="1608" y="247"/>
                </a:lnTo>
                <a:lnTo>
                  <a:pt x="1608" y="211"/>
                </a:lnTo>
                <a:lnTo>
                  <a:pt x="1608" y="175"/>
                </a:lnTo>
                <a:lnTo>
                  <a:pt x="1614" y="145"/>
                </a:lnTo>
                <a:lnTo>
                  <a:pt x="1614" y="115"/>
                </a:lnTo>
                <a:lnTo>
                  <a:pt x="1614" y="91"/>
                </a:lnTo>
                <a:lnTo>
                  <a:pt x="1614" y="67"/>
                </a:lnTo>
                <a:lnTo>
                  <a:pt x="1620" y="43"/>
                </a:lnTo>
                <a:lnTo>
                  <a:pt x="1620" y="25"/>
                </a:lnTo>
                <a:lnTo>
                  <a:pt x="1620" y="13"/>
                </a:lnTo>
                <a:lnTo>
                  <a:pt x="1620" y="7"/>
                </a:lnTo>
                <a:lnTo>
                  <a:pt x="1626" y="0"/>
                </a:lnTo>
                <a:lnTo>
                  <a:pt x="1626" y="7"/>
                </a:lnTo>
                <a:lnTo>
                  <a:pt x="1626" y="13"/>
                </a:lnTo>
                <a:lnTo>
                  <a:pt x="1626" y="25"/>
                </a:lnTo>
                <a:lnTo>
                  <a:pt x="1626" y="43"/>
                </a:lnTo>
                <a:lnTo>
                  <a:pt x="1632" y="67"/>
                </a:lnTo>
                <a:lnTo>
                  <a:pt x="1632" y="91"/>
                </a:lnTo>
                <a:lnTo>
                  <a:pt x="1632" y="115"/>
                </a:lnTo>
                <a:lnTo>
                  <a:pt x="1632" y="145"/>
                </a:lnTo>
                <a:lnTo>
                  <a:pt x="1638" y="175"/>
                </a:lnTo>
                <a:lnTo>
                  <a:pt x="1638" y="211"/>
                </a:lnTo>
                <a:lnTo>
                  <a:pt x="1638" y="247"/>
                </a:lnTo>
                <a:lnTo>
                  <a:pt x="1638" y="277"/>
                </a:lnTo>
                <a:lnTo>
                  <a:pt x="1638" y="313"/>
                </a:lnTo>
                <a:lnTo>
                  <a:pt x="1644" y="349"/>
                </a:lnTo>
                <a:lnTo>
                  <a:pt x="1644" y="385"/>
                </a:lnTo>
                <a:lnTo>
                  <a:pt x="1644" y="415"/>
                </a:lnTo>
                <a:lnTo>
                  <a:pt x="1644" y="445"/>
                </a:lnTo>
                <a:lnTo>
                  <a:pt x="1650" y="469"/>
                </a:lnTo>
                <a:lnTo>
                  <a:pt x="1650" y="493"/>
                </a:lnTo>
                <a:lnTo>
                  <a:pt x="1650" y="517"/>
                </a:lnTo>
                <a:lnTo>
                  <a:pt x="1650" y="535"/>
                </a:lnTo>
                <a:lnTo>
                  <a:pt x="1650" y="547"/>
                </a:lnTo>
                <a:lnTo>
                  <a:pt x="1656" y="553"/>
                </a:lnTo>
                <a:lnTo>
                  <a:pt x="1656" y="559"/>
                </a:lnTo>
                <a:lnTo>
                  <a:pt x="1656" y="553"/>
                </a:lnTo>
                <a:lnTo>
                  <a:pt x="1656" y="547"/>
                </a:lnTo>
                <a:lnTo>
                  <a:pt x="1662" y="535"/>
                </a:lnTo>
                <a:lnTo>
                  <a:pt x="1662" y="517"/>
                </a:lnTo>
                <a:lnTo>
                  <a:pt x="1662" y="493"/>
                </a:lnTo>
                <a:lnTo>
                  <a:pt x="1662" y="469"/>
                </a:lnTo>
                <a:lnTo>
                  <a:pt x="1668" y="445"/>
                </a:lnTo>
                <a:lnTo>
                  <a:pt x="1668" y="415"/>
                </a:lnTo>
                <a:lnTo>
                  <a:pt x="1668" y="385"/>
                </a:lnTo>
                <a:lnTo>
                  <a:pt x="1668" y="349"/>
                </a:lnTo>
                <a:lnTo>
                  <a:pt x="1668" y="313"/>
                </a:lnTo>
                <a:lnTo>
                  <a:pt x="1674" y="277"/>
                </a:lnTo>
                <a:lnTo>
                  <a:pt x="1674" y="247"/>
                </a:lnTo>
                <a:lnTo>
                  <a:pt x="1674" y="211"/>
                </a:lnTo>
                <a:lnTo>
                  <a:pt x="1674" y="175"/>
                </a:lnTo>
                <a:lnTo>
                  <a:pt x="1680" y="145"/>
                </a:lnTo>
                <a:lnTo>
                  <a:pt x="1680" y="115"/>
                </a:lnTo>
                <a:lnTo>
                  <a:pt x="1680" y="91"/>
                </a:lnTo>
                <a:lnTo>
                  <a:pt x="1680" y="67"/>
                </a:lnTo>
                <a:lnTo>
                  <a:pt x="1680" y="43"/>
                </a:lnTo>
                <a:lnTo>
                  <a:pt x="1686" y="25"/>
                </a:lnTo>
                <a:lnTo>
                  <a:pt x="1686" y="13"/>
                </a:lnTo>
                <a:lnTo>
                  <a:pt x="1686" y="7"/>
                </a:lnTo>
                <a:lnTo>
                  <a:pt x="1686" y="0"/>
                </a:lnTo>
                <a:lnTo>
                  <a:pt x="1692" y="7"/>
                </a:lnTo>
                <a:lnTo>
                  <a:pt x="1692" y="13"/>
                </a:lnTo>
                <a:lnTo>
                  <a:pt x="1692" y="25"/>
                </a:lnTo>
                <a:lnTo>
                  <a:pt x="1692" y="43"/>
                </a:lnTo>
                <a:lnTo>
                  <a:pt x="1698" y="67"/>
                </a:lnTo>
                <a:lnTo>
                  <a:pt x="1698" y="91"/>
                </a:lnTo>
                <a:lnTo>
                  <a:pt x="1698" y="115"/>
                </a:lnTo>
                <a:lnTo>
                  <a:pt x="1698" y="145"/>
                </a:lnTo>
                <a:lnTo>
                  <a:pt x="1698" y="175"/>
                </a:lnTo>
                <a:lnTo>
                  <a:pt x="1704" y="211"/>
                </a:lnTo>
                <a:lnTo>
                  <a:pt x="1704" y="247"/>
                </a:lnTo>
                <a:lnTo>
                  <a:pt x="1704" y="277"/>
                </a:lnTo>
                <a:lnTo>
                  <a:pt x="1704" y="313"/>
                </a:lnTo>
                <a:lnTo>
                  <a:pt x="1704" y="349"/>
                </a:lnTo>
                <a:lnTo>
                  <a:pt x="1710" y="385"/>
                </a:lnTo>
                <a:lnTo>
                  <a:pt x="1710" y="415"/>
                </a:lnTo>
                <a:lnTo>
                  <a:pt x="1710" y="445"/>
                </a:lnTo>
                <a:lnTo>
                  <a:pt x="1710" y="469"/>
                </a:lnTo>
                <a:lnTo>
                  <a:pt x="1716" y="493"/>
                </a:lnTo>
                <a:lnTo>
                  <a:pt x="1716" y="517"/>
                </a:lnTo>
                <a:lnTo>
                  <a:pt x="1716" y="535"/>
                </a:lnTo>
                <a:lnTo>
                  <a:pt x="1716" y="547"/>
                </a:lnTo>
                <a:lnTo>
                  <a:pt x="1716" y="553"/>
                </a:lnTo>
                <a:lnTo>
                  <a:pt x="1722" y="559"/>
                </a:lnTo>
                <a:lnTo>
                  <a:pt x="1722" y="553"/>
                </a:lnTo>
                <a:lnTo>
                  <a:pt x="1722" y="547"/>
                </a:lnTo>
                <a:lnTo>
                  <a:pt x="1728" y="535"/>
                </a:lnTo>
                <a:lnTo>
                  <a:pt x="1728" y="517"/>
                </a:lnTo>
                <a:lnTo>
                  <a:pt x="1728" y="493"/>
                </a:lnTo>
                <a:lnTo>
                  <a:pt x="1728" y="469"/>
                </a:lnTo>
                <a:lnTo>
                  <a:pt x="1728" y="445"/>
                </a:lnTo>
                <a:lnTo>
                  <a:pt x="1734" y="415"/>
                </a:lnTo>
                <a:lnTo>
                  <a:pt x="1734" y="385"/>
                </a:lnTo>
                <a:lnTo>
                  <a:pt x="1734" y="349"/>
                </a:lnTo>
                <a:lnTo>
                  <a:pt x="1734" y="313"/>
                </a:lnTo>
                <a:lnTo>
                  <a:pt x="1734" y="283"/>
                </a:lnTo>
                <a:lnTo>
                  <a:pt x="1740" y="247"/>
                </a:lnTo>
                <a:lnTo>
                  <a:pt x="1740" y="211"/>
                </a:lnTo>
                <a:lnTo>
                  <a:pt x="1740" y="175"/>
                </a:lnTo>
                <a:lnTo>
                  <a:pt x="1740" y="145"/>
                </a:lnTo>
                <a:lnTo>
                  <a:pt x="1746" y="115"/>
                </a:lnTo>
                <a:lnTo>
                  <a:pt x="1746" y="91"/>
                </a:lnTo>
                <a:lnTo>
                  <a:pt x="1746" y="67"/>
                </a:lnTo>
                <a:lnTo>
                  <a:pt x="1746" y="43"/>
                </a:lnTo>
                <a:lnTo>
                  <a:pt x="1746" y="25"/>
                </a:lnTo>
                <a:lnTo>
                  <a:pt x="1752" y="13"/>
                </a:lnTo>
                <a:lnTo>
                  <a:pt x="1752" y="7"/>
                </a:lnTo>
                <a:lnTo>
                  <a:pt x="1752" y="0"/>
                </a:lnTo>
                <a:lnTo>
                  <a:pt x="1752" y="7"/>
                </a:lnTo>
                <a:lnTo>
                  <a:pt x="1758" y="13"/>
                </a:lnTo>
                <a:lnTo>
                  <a:pt x="1758" y="25"/>
                </a:lnTo>
                <a:lnTo>
                  <a:pt x="1758" y="43"/>
                </a:lnTo>
                <a:lnTo>
                  <a:pt x="1758" y="67"/>
                </a:lnTo>
                <a:lnTo>
                  <a:pt x="1764" y="91"/>
                </a:lnTo>
                <a:lnTo>
                  <a:pt x="1764" y="115"/>
                </a:lnTo>
                <a:lnTo>
                  <a:pt x="1764" y="145"/>
                </a:lnTo>
                <a:lnTo>
                  <a:pt x="1764" y="175"/>
                </a:lnTo>
                <a:lnTo>
                  <a:pt x="1764" y="211"/>
                </a:lnTo>
                <a:lnTo>
                  <a:pt x="1770" y="247"/>
                </a:lnTo>
                <a:lnTo>
                  <a:pt x="1770" y="277"/>
                </a:lnTo>
                <a:lnTo>
                  <a:pt x="1770" y="313"/>
                </a:lnTo>
                <a:lnTo>
                  <a:pt x="1770" y="349"/>
                </a:lnTo>
                <a:lnTo>
                  <a:pt x="1776" y="385"/>
                </a:lnTo>
                <a:lnTo>
                  <a:pt x="1776" y="415"/>
                </a:lnTo>
                <a:lnTo>
                  <a:pt x="1776" y="445"/>
                </a:lnTo>
                <a:lnTo>
                  <a:pt x="1776" y="469"/>
                </a:lnTo>
                <a:lnTo>
                  <a:pt x="1776" y="493"/>
                </a:lnTo>
                <a:lnTo>
                  <a:pt x="1782" y="517"/>
                </a:lnTo>
                <a:lnTo>
                  <a:pt x="1782" y="535"/>
                </a:lnTo>
                <a:lnTo>
                  <a:pt x="1782" y="547"/>
                </a:lnTo>
                <a:lnTo>
                  <a:pt x="1782" y="553"/>
                </a:lnTo>
                <a:lnTo>
                  <a:pt x="1788" y="559"/>
                </a:lnTo>
                <a:lnTo>
                  <a:pt x="1788" y="553"/>
                </a:lnTo>
                <a:lnTo>
                  <a:pt x="1788" y="547"/>
                </a:lnTo>
                <a:lnTo>
                  <a:pt x="1788" y="535"/>
                </a:lnTo>
                <a:lnTo>
                  <a:pt x="1794" y="517"/>
                </a:lnTo>
                <a:lnTo>
                  <a:pt x="1794" y="493"/>
                </a:lnTo>
                <a:lnTo>
                  <a:pt x="1794" y="469"/>
                </a:lnTo>
                <a:lnTo>
                  <a:pt x="1794" y="445"/>
                </a:lnTo>
                <a:lnTo>
                  <a:pt x="1794" y="415"/>
                </a:lnTo>
                <a:lnTo>
                  <a:pt x="1800" y="385"/>
                </a:lnTo>
                <a:lnTo>
                  <a:pt x="1800" y="349"/>
                </a:lnTo>
                <a:lnTo>
                  <a:pt x="1800" y="313"/>
                </a:lnTo>
                <a:lnTo>
                  <a:pt x="1800" y="283"/>
                </a:lnTo>
                <a:lnTo>
                  <a:pt x="1806" y="247"/>
                </a:lnTo>
                <a:lnTo>
                  <a:pt x="1806" y="211"/>
                </a:lnTo>
                <a:lnTo>
                  <a:pt x="1806" y="175"/>
                </a:lnTo>
                <a:lnTo>
                  <a:pt x="1806" y="145"/>
                </a:lnTo>
                <a:lnTo>
                  <a:pt x="1806" y="115"/>
                </a:lnTo>
                <a:lnTo>
                  <a:pt x="1812" y="91"/>
                </a:lnTo>
                <a:lnTo>
                  <a:pt x="1812" y="67"/>
                </a:lnTo>
                <a:lnTo>
                  <a:pt x="1812" y="43"/>
                </a:lnTo>
                <a:lnTo>
                  <a:pt x="1812" y="25"/>
                </a:lnTo>
                <a:lnTo>
                  <a:pt x="1812" y="13"/>
                </a:lnTo>
                <a:lnTo>
                  <a:pt x="1818" y="7"/>
                </a:lnTo>
                <a:lnTo>
                  <a:pt x="1818" y="0"/>
                </a:lnTo>
                <a:lnTo>
                  <a:pt x="1818" y="7"/>
                </a:lnTo>
                <a:lnTo>
                  <a:pt x="1824" y="13"/>
                </a:lnTo>
                <a:lnTo>
                  <a:pt x="1824" y="25"/>
                </a:lnTo>
                <a:lnTo>
                  <a:pt x="1824" y="43"/>
                </a:lnTo>
                <a:lnTo>
                  <a:pt x="1824" y="67"/>
                </a:lnTo>
                <a:lnTo>
                  <a:pt x="1824" y="91"/>
                </a:lnTo>
                <a:lnTo>
                  <a:pt x="1830" y="115"/>
                </a:lnTo>
                <a:lnTo>
                  <a:pt x="1830" y="145"/>
                </a:lnTo>
                <a:lnTo>
                  <a:pt x="1830" y="175"/>
                </a:lnTo>
                <a:lnTo>
                  <a:pt x="1830" y="211"/>
                </a:lnTo>
                <a:lnTo>
                  <a:pt x="1830" y="247"/>
                </a:lnTo>
                <a:lnTo>
                  <a:pt x="1836" y="283"/>
                </a:lnTo>
                <a:lnTo>
                  <a:pt x="1836" y="313"/>
                </a:lnTo>
                <a:lnTo>
                  <a:pt x="1836" y="349"/>
                </a:lnTo>
                <a:lnTo>
                  <a:pt x="1836" y="385"/>
                </a:lnTo>
                <a:lnTo>
                  <a:pt x="1842" y="415"/>
                </a:lnTo>
                <a:lnTo>
                  <a:pt x="1842" y="445"/>
                </a:lnTo>
                <a:lnTo>
                  <a:pt x="1842" y="469"/>
                </a:lnTo>
                <a:lnTo>
                  <a:pt x="1842" y="493"/>
                </a:lnTo>
                <a:lnTo>
                  <a:pt x="1842" y="517"/>
                </a:lnTo>
                <a:lnTo>
                  <a:pt x="1848" y="535"/>
                </a:lnTo>
                <a:lnTo>
                  <a:pt x="1848" y="547"/>
                </a:lnTo>
                <a:lnTo>
                  <a:pt x="1848" y="553"/>
                </a:lnTo>
                <a:lnTo>
                  <a:pt x="1854" y="559"/>
                </a:lnTo>
                <a:lnTo>
                  <a:pt x="1854" y="553"/>
                </a:lnTo>
                <a:lnTo>
                  <a:pt x="1854" y="547"/>
                </a:lnTo>
                <a:lnTo>
                  <a:pt x="1854" y="535"/>
                </a:lnTo>
                <a:lnTo>
                  <a:pt x="1854" y="517"/>
                </a:lnTo>
                <a:lnTo>
                  <a:pt x="1860" y="493"/>
                </a:lnTo>
                <a:lnTo>
                  <a:pt x="1860" y="469"/>
                </a:lnTo>
                <a:lnTo>
                  <a:pt x="1860" y="445"/>
                </a:lnTo>
                <a:lnTo>
                  <a:pt x="1860" y="415"/>
                </a:lnTo>
                <a:lnTo>
                  <a:pt x="1860" y="385"/>
                </a:lnTo>
                <a:lnTo>
                  <a:pt x="1866" y="349"/>
                </a:lnTo>
                <a:lnTo>
                  <a:pt x="1866" y="313"/>
                </a:lnTo>
                <a:lnTo>
                  <a:pt x="1866" y="283"/>
                </a:lnTo>
                <a:lnTo>
                  <a:pt x="1866" y="247"/>
                </a:lnTo>
                <a:lnTo>
                  <a:pt x="1872" y="211"/>
                </a:lnTo>
                <a:lnTo>
                  <a:pt x="1872" y="175"/>
                </a:lnTo>
                <a:lnTo>
                  <a:pt x="1872" y="145"/>
                </a:lnTo>
                <a:lnTo>
                  <a:pt x="1872" y="115"/>
                </a:lnTo>
                <a:lnTo>
                  <a:pt x="1872" y="91"/>
                </a:lnTo>
                <a:lnTo>
                  <a:pt x="1878" y="67"/>
                </a:lnTo>
                <a:lnTo>
                  <a:pt x="1878" y="43"/>
                </a:lnTo>
                <a:lnTo>
                  <a:pt x="1878" y="25"/>
                </a:lnTo>
                <a:lnTo>
                  <a:pt x="1878" y="13"/>
                </a:lnTo>
                <a:lnTo>
                  <a:pt x="1878" y="7"/>
                </a:lnTo>
                <a:lnTo>
                  <a:pt x="1884" y="0"/>
                </a:lnTo>
                <a:lnTo>
                  <a:pt x="1884" y="7"/>
                </a:lnTo>
                <a:lnTo>
                  <a:pt x="1884" y="13"/>
                </a:lnTo>
                <a:lnTo>
                  <a:pt x="1890" y="25"/>
                </a:lnTo>
                <a:lnTo>
                  <a:pt x="1890" y="43"/>
                </a:lnTo>
                <a:lnTo>
                  <a:pt x="1890" y="67"/>
                </a:lnTo>
                <a:lnTo>
                  <a:pt x="1890" y="91"/>
                </a:lnTo>
                <a:lnTo>
                  <a:pt x="1890" y="115"/>
                </a:lnTo>
                <a:lnTo>
                  <a:pt x="1896" y="145"/>
                </a:lnTo>
                <a:lnTo>
                  <a:pt x="1896" y="175"/>
                </a:lnTo>
                <a:lnTo>
                  <a:pt x="1896" y="211"/>
                </a:lnTo>
                <a:lnTo>
                  <a:pt x="1896" y="247"/>
                </a:lnTo>
                <a:lnTo>
                  <a:pt x="1902" y="277"/>
                </a:lnTo>
                <a:lnTo>
                  <a:pt x="1902" y="313"/>
                </a:lnTo>
                <a:lnTo>
                  <a:pt x="1902" y="349"/>
                </a:lnTo>
                <a:lnTo>
                  <a:pt x="1902" y="385"/>
                </a:lnTo>
                <a:lnTo>
                  <a:pt x="1902" y="415"/>
                </a:lnTo>
                <a:lnTo>
                  <a:pt x="1908" y="445"/>
                </a:lnTo>
                <a:lnTo>
                  <a:pt x="1908" y="469"/>
                </a:lnTo>
                <a:lnTo>
                  <a:pt x="1908" y="493"/>
                </a:lnTo>
                <a:lnTo>
                  <a:pt x="1908" y="517"/>
                </a:lnTo>
                <a:lnTo>
                  <a:pt x="1908" y="535"/>
                </a:lnTo>
                <a:lnTo>
                  <a:pt x="1914" y="547"/>
                </a:lnTo>
                <a:lnTo>
                  <a:pt x="1914" y="553"/>
                </a:lnTo>
                <a:lnTo>
                  <a:pt x="1914" y="559"/>
                </a:lnTo>
                <a:lnTo>
                  <a:pt x="1920" y="553"/>
                </a:lnTo>
                <a:lnTo>
                  <a:pt x="1920" y="547"/>
                </a:lnTo>
                <a:lnTo>
                  <a:pt x="1920" y="535"/>
                </a:lnTo>
                <a:lnTo>
                  <a:pt x="1920" y="517"/>
                </a:lnTo>
                <a:lnTo>
                  <a:pt x="1920" y="493"/>
                </a:lnTo>
                <a:lnTo>
                  <a:pt x="1926" y="469"/>
                </a:lnTo>
                <a:lnTo>
                  <a:pt x="1926" y="445"/>
                </a:lnTo>
                <a:lnTo>
                  <a:pt x="1926" y="415"/>
                </a:lnTo>
                <a:lnTo>
                  <a:pt x="1926" y="385"/>
                </a:lnTo>
                <a:lnTo>
                  <a:pt x="1932" y="349"/>
                </a:lnTo>
                <a:lnTo>
                  <a:pt x="1932" y="313"/>
                </a:lnTo>
                <a:lnTo>
                  <a:pt x="1932" y="277"/>
                </a:lnTo>
                <a:lnTo>
                  <a:pt x="1932" y="247"/>
                </a:lnTo>
                <a:lnTo>
                  <a:pt x="1932" y="211"/>
                </a:lnTo>
                <a:lnTo>
                  <a:pt x="1938" y="175"/>
                </a:lnTo>
                <a:lnTo>
                  <a:pt x="1938" y="145"/>
                </a:lnTo>
                <a:lnTo>
                  <a:pt x="1938" y="115"/>
                </a:lnTo>
                <a:lnTo>
                  <a:pt x="1938" y="91"/>
                </a:lnTo>
                <a:lnTo>
                  <a:pt x="1938" y="67"/>
                </a:lnTo>
                <a:lnTo>
                  <a:pt x="1944" y="43"/>
                </a:lnTo>
                <a:lnTo>
                  <a:pt x="1944" y="25"/>
                </a:lnTo>
                <a:lnTo>
                  <a:pt x="1944" y="13"/>
                </a:lnTo>
                <a:lnTo>
                  <a:pt x="1944" y="7"/>
                </a:lnTo>
                <a:lnTo>
                  <a:pt x="1950" y="0"/>
                </a:lnTo>
                <a:lnTo>
                  <a:pt x="1956" y="7"/>
                </a:lnTo>
                <a:lnTo>
                  <a:pt x="1956" y="13"/>
                </a:lnTo>
                <a:lnTo>
                  <a:pt x="1956" y="19"/>
                </a:lnTo>
                <a:lnTo>
                  <a:pt x="1956" y="25"/>
                </a:lnTo>
                <a:lnTo>
                  <a:pt x="1956" y="37"/>
                </a:lnTo>
                <a:lnTo>
                  <a:pt x="1962" y="43"/>
                </a:lnTo>
                <a:lnTo>
                  <a:pt x="1962" y="55"/>
                </a:lnTo>
                <a:lnTo>
                  <a:pt x="1962" y="67"/>
                </a:lnTo>
                <a:lnTo>
                  <a:pt x="1962" y="79"/>
                </a:lnTo>
                <a:lnTo>
                  <a:pt x="1968" y="91"/>
                </a:lnTo>
                <a:lnTo>
                  <a:pt x="1968" y="103"/>
                </a:lnTo>
                <a:lnTo>
                  <a:pt x="1968" y="115"/>
                </a:lnTo>
                <a:lnTo>
                  <a:pt x="1968" y="133"/>
                </a:lnTo>
                <a:lnTo>
                  <a:pt x="1968" y="145"/>
                </a:lnTo>
                <a:lnTo>
                  <a:pt x="1974" y="163"/>
                </a:lnTo>
                <a:lnTo>
                  <a:pt x="1974" y="175"/>
                </a:lnTo>
                <a:lnTo>
                  <a:pt x="1974" y="193"/>
                </a:lnTo>
                <a:lnTo>
                  <a:pt x="1974" y="211"/>
                </a:lnTo>
                <a:lnTo>
                  <a:pt x="1980" y="229"/>
                </a:lnTo>
                <a:lnTo>
                  <a:pt x="1980" y="247"/>
                </a:lnTo>
                <a:lnTo>
                  <a:pt x="1980" y="265"/>
                </a:lnTo>
                <a:lnTo>
                  <a:pt x="1980" y="277"/>
                </a:lnTo>
                <a:lnTo>
                  <a:pt x="1980" y="295"/>
                </a:lnTo>
                <a:lnTo>
                  <a:pt x="1986" y="313"/>
                </a:lnTo>
                <a:lnTo>
                  <a:pt x="1986" y="331"/>
                </a:lnTo>
                <a:lnTo>
                  <a:pt x="1986" y="349"/>
                </a:lnTo>
                <a:lnTo>
                  <a:pt x="1986" y="367"/>
                </a:lnTo>
                <a:lnTo>
                  <a:pt x="1986" y="385"/>
                </a:lnTo>
                <a:lnTo>
                  <a:pt x="1992" y="397"/>
                </a:lnTo>
                <a:lnTo>
                  <a:pt x="1992" y="415"/>
                </a:lnTo>
                <a:lnTo>
                  <a:pt x="1992" y="427"/>
                </a:lnTo>
                <a:lnTo>
                  <a:pt x="1992" y="445"/>
                </a:lnTo>
                <a:lnTo>
                  <a:pt x="1998" y="457"/>
                </a:lnTo>
                <a:lnTo>
                  <a:pt x="1998" y="469"/>
                </a:lnTo>
                <a:lnTo>
                  <a:pt x="1998" y="481"/>
                </a:lnTo>
                <a:lnTo>
                  <a:pt x="1998" y="493"/>
                </a:lnTo>
                <a:lnTo>
                  <a:pt x="1998" y="505"/>
                </a:lnTo>
                <a:lnTo>
                  <a:pt x="2004" y="517"/>
                </a:lnTo>
                <a:lnTo>
                  <a:pt x="2004" y="523"/>
                </a:lnTo>
                <a:lnTo>
                  <a:pt x="2004" y="535"/>
                </a:lnTo>
                <a:lnTo>
                  <a:pt x="2004" y="541"/>
                </a:lnTo>
                <a:lnTo>
                  <a:pt x="2004" y="547"/>
                </a:lnTo>
                <a:lnTo>
                  <a:pt x="2010" y="553"/>
                </a:lnTo>
                <a:lnTo>
                  <a:pt x="2016" y="559"/>
                </a:lnTo>
                <a:lnTo>
                  <a:pt x="2016" y="553"/>
                </a:lnTo>
                <a:lnTo>
                  <a:pt x="2022" y="547"/>
                </a:lnTo>
                <a:lnTo>
                  <a:pt x="2022" y="541"/>
                </a:lnTo>
                <a:lnTo>
                  <a:pt x="2022" y="535"/>
                </a:lnTo>
                <a:lnTo>
                  <a:pt x="2022" y="523"/>
                </a:lnTo>
                <a:lnTo>
                  <a:pt x="2028" y="517"/>
                </a:lnTo>
                <a:lnTo>
                  <a:pt x="2028" y="505"/>
                </a:lnTo>
                <a:lnTo>
                  <a:pt x="2028" y="493"/>
                </a:lnTo>
                <a:lnTo>
                  <a:pt x="2028" y="481"/>
                </a:lnTo>
                <a:lnTo>
                  <a:pt x="2028" y="469"/>
                </a:lnTo>
                <a:lnTo>
                  <a:pt x="2034" y="457"/>
                </a:lnTo>
                <a:lnTo>
                  <a:pt x="2034" y="445"/>
                </a:lnTo>
                <a:lnTo>
                  <a:pt x="2034" y="427"/>
                </a:lnTo>
                <a:lnTo>
                  <a:pt x="2034" y="415"/>
                </a:lnTo>
                <a:lnTo>
                  <a:pt x="2034" y="397"/>
                </a:lnTo>
                <a:lnTo>
                  <a:pt x="2040" y="385"/>
                </a:lnTo>
                <a:lnTo>
                  <a:pt x="2040" y="367"/>
                </a:lnTo>
                <a:lnTo>
                  <a:pt x="2040" y="349"/>
                </a:lnTo>
                <a:lnTo>
                  <a:pt x="2040" y="331"/>
                </a:lnTo>
                <a:lnTo>
                  <a:pt x="2046" y="313"/>
                </a:lnTo>
                <a:lnTo>
                  <a:pt x="2046" y="295"/>
                </a:lnTo>
                <a:lnTo>
                  <a:pt x="2046" y="283"/>
                </a:lnTo>
                <a:lnTo>
                  <a:pt x="2046" y="265"/>
                </a:lnTo>
                <a:lnTo>
                  <a:pt x="2046" y="247"/>
                </a:lnTo>
                <a:lnTo>
                  <a:pt x="2052" y="229"/>
                </a:lnTo>
                <a:lnTo>
                  <a:pt x="2052" y="211"/>
                </a:lnTo>
                <a:lnTo>
                  <a:pt x="2052" y="193"/>
                </a:lnTo>
                <a:lnTo>
                  <a:pt x="2052" y="175"/>
                </a:lnTo>
                <a:lnTo>
                  <a:pt x="2058" y="163"/>
                </a:lnTo>
                <a:lnTo>
                  <a:pt x="2058" y="145"/>
                </a:lnTo>
                <a:lnTo>
                  <a:pt x="2058" y="133"/>
                </a:lnTo>
                <a:lnTo>
                  <a:pt x="2058" y="115"/>
                </a:lnTo>
                <a:lnTo>
                  <a:pt x="2058" y="103"/>
                </a:lnTo>
                <a:lnTo>
                  <a:pt x="2064" y="91"/>
                </a:lnTo>
                <a:lnTo>
                  <a:pt x="2064" y="79"/>
                </a:lnTo>
                <a:lnTo>
                  <a:pt x="2064" y="67"/>
                </a:lnTo>
                <a:lnTo>
                  <a:pt x="2064" y="55"/>
                </a:lnTo>
                <a:lnTo>
                  <a:pt x="2064" y="43"/>
                </a:lnTo>
                <a:lnTo>
                  <a:pt x="2070" y="37"/>
                </a:lnTo>
                <a:lnTo>
                  <a:pt x="2070" y="25"/>
                </a:lnTo>
                <a:lnTo>
                  <a:pt x="2070" y="19"/>
                </a:lnTo>
                <a:lnTo>
                  <a:pt x="2070" y="13"/>
                </a:lnTo>
                <a:lnTo>
                  <a:pt x="2076" y="7"/>
                </a:lnTo>
                <a:lnTo>
                  <a:pt x="2082" y="0"/>
                </a:lnTo>
                <a:lnTo>
                  <a:pt x="2082" y="7"/>
                </a:lnTo>
                <a:lnTo>
                  <a:pt x="2082" y="13"/>
                </a:lnTo>
                <a:lnTo>
                  <a:pt x="2088" y="19"/>
                </a:lnTo>
                <a:lnTo>
                  <a:pt x="2088" y="25"/>
                </a:lnTo>
                <a:lnTo>
                  <a:pt x="2088" y="37"/>
                </a:lnTo>
                <a:lnTo>
                  <a:pt x="2088" y="43"/>
                </a:lnTo>
                <a:lnTo>
                  <a:pt x="2094" y="55"/>
                </a:lnTo>
                <a:lnTo>
                  <a:pt x="2094" y="67"/>
                </a:lnTo>
                <a:lnTo>
                  <a:pt x="2094" y="79"/>
                </a:lnTo>
                <a:lnTo>
                  <a:pt x="2094" y="91"/>
                </a:lnTo>
                <a:lnTo>
                  <a:pt x="2094" y="103"/>
                </a:lnTo>
                <a:lnTo>
                  <a:pt x="2100" y="115"/>
                </a:lnTo>
                <a:lnTo>
                  <a:pt x="2100" y="133"/>
                </a:lnTo>
                <a:lnTo>
                  <a:pt x="2100" y="145"/>
                </a:lnTo>
                <a:lnTo>
                  <a:pt x="2100" y="163"/>
                </a:lnTo>
                <a:lnTo>
                  <a:pt x="2106" y="175"/>
                </a:lnTo>
                <a:lnTo>
                  <a:pt x="2106" y="193"/>
                </a:lnTo>
                <a:lnTo>
                  <a:pt x="2106" y="211"/>
                </a:lnTo>
                <a:lnTo>
                  <a:pt x="2106" y="229"/>
                </a:lnTo>
                <a:lnTo>
                  <a:pt x="2106" y="247"/>
                </a:lnTo>
                <a:lnTo>
                  <a:pt x="2112" y="265"/>
                </a:lnTo>
                <a:lnTo>
                  <a:pt x="2112" y="283"/>
                </a:lnTo>
                <a:lnTo>
                  <a:pt x="2112" y="295"/>
                </a:lnTo>
                <a:lnTo>
                  <a:pt x="2112" y="313"/>
                </a:lnTo>
                <a:lnTo>
                  <a:pt x="2112" y="331"/>
                </a:lnTo>
                <a:lnTo>
                  <a:pt x="2118" y="349"/>
                </a:lnTo>
                <a:lnTo>
                  <a:pt x="2118" y="367"/>
                </a:lnTo>
                <a:lnTo>
                  <a:pt x="2118" y="385"/>
                </a:lnTo>
                <a:lnTo>
                  <a:pt x="2118" y="397"/>
                </a:lnTo>
                <a:lnTo>
                  <a:pt x="2124" y="415"/>
                </a:lnTo>
                <a:lnTo>
                  <a:pt x="2124" y="427"/>
                </a:lnTo>
                <a:lnTo>
                  <a:pt x="2124" y="445"/>
                </a:lnTo>
                <a:lnTo>
                  <a:pt x="2124" y="457"/>
                </a:lnTo>
                <a:lnTo>
                  <a:pt x="2124" y="469"/>
                </a:lnTo>
                <a:lnTo>
                  <a:pt x="2130" y="481"/>
                </a:lnTo>
                <a:lnTo>
                  <a:pt x="2130" y="493"/>
                </a:lnTo>
                <a:lnTo>
                  <a:pt x="2130" y="505"/>
                </a:lnTo>
                <a:lnTo>
                  <a:pt x="2130" y="517"/>
                </a:lnTo>
                <a:lnTo>
                  <a:pt x="2130" y="523"/>
                </a:lnTo>
                <a:lnTo>
                  <a:pt x="2136" y="535"/>
                </a:lnTo>
                <a:lnTo>
                  <a:pt x="2136" y="541"/>
                </a:lnTo>
                <a:lnTo>
                  <a:pt x="2136" y="547"/>
                </a:lnTo>
                <a:lnTo>
                  <a:pt x="2142" y="553"/>
                </a:lnTo>
                <a:lnTo>
                  <a:pt x="2148" y="559"/>
                </a:lnTo>
                <a:lnTo>
                  <a:pt x="2148" y="553"/>
                </a:lnTo>
                <a:lnTo>
                  <a:pt x="2148" y="547"/>
                </a:lnTo>
                <a:lnTo>
                  <a:pt x="2154" y="541"/>
                </a:lnTo>
                <a:lnTo>
                  <a:pt x="2154" y="535"/>
                </a:lnTo>
                <a:lnTo>
                  <a:pt x="2154" y="523"/>
                </a:lnTo>
                <a:lnTo>
                  <a:pt x="2154" y="517"/>
                </a:lnTo>
                <a:lnTo>
                  <a:pt x="2154" y="505"/>
                </a:lnTo>
                <a:lnTo>
                  <a:pt x="2160" y="493"/>
                </a:lnTo>
                <a:lnTo>
                  <a:pt x="2160" y="481"/>
                </a:lnTo>
                <a:lnTo>
                  <a:pt x="2160" y="469"/>
                </a:lnTo>
                <a:lnTo>
                  <a:pt x="2160" y="457"/>
                </a:lnTo>
                <a:lnTo>
                  <a:pt x="2160" y="445"/>
                </a:lnTo>
                <a:lnTo>
                  <a:pt x="2166" y="427"/>
                </a:lnTo>
                <a:lnTo>
                  <a:pt x="2166" y="415"/>
                </a:lnTo>
                <a:lnTo>
                  <a:pt x="2166" y="397"/>
                </a:lnTo>
                <a:lnTo>
                  <a:pt x="2166" y="385"/>
                </a:lnTo>
                <a:lnTo>
                  <a:pt x="2172" y="367"/>
                </a:lnTo>
                <a:lnTo>
                  <a:pt x="2172" y="349"/>
                </a:lnTo>
                <a:lnTo>
                  <a:pt x="2172" y="331"/>
                </a:lnTo>
                <a:lnTo>
                  <a:pt x="2172" y="313"/>
                </a:lnTo>
                <a:lnTo>
                  <a:pt x="2172" y="295"/>
                </a:lnTo>
                <a:lnTo>
                  <a:pt x="2178" y="283"/>
                </a:lnTo>
                <a:lnTo>
                  <a:pt x="2178" y="265"/>
                </a:lnTo>
                <a:lnTo>
                  <a:pt x="2178" y="247"/>
                </a:lnTo>
                <a:lnTo>
                  <a:pt x="2178" y="229"/>
                </a:lnTo>
                <a:lnTo>
                  <a:pt x="2184" y="211"/>
                </a:lnTo>
                <a:lnTo>
                  <a:pt x="2184" y="193"/>
                </a:lnTo>
                <a:lnTo>
                  <a:pt x="2184" y="175"/>
                </a:lnTo>
                <a:lnTo>
                  <a:pt x="2184" y="163"/>
                </a:lnTo>
                <a:lnTo>
                  <a:pt x="2184" y="145"/>
                </a:lnTo>
                <a:lnTo>
                  <a:pt x="2190" y="133"/>
                </a:lnTo>
                <a:lnTo>
                  <a:pt x="2190" y="115"/>
                </a:lnTo>
                <a:lnTo>
                  <a:pt x="2190" y="103"/>
                </a:lnTo>
                <a:lnTo>
                  <a:pt x="2190" y="91"/>
                </a:lnTo>
                <a:lnTo>
                  <a:pt x="2190" y="79"/>
                </a:lnTo>
                <a:lnTo>
                  <a:pt x="2196" y="67"/>
                </a:lnTo>
                <a:lnTo>
                  <a:pt x="2196" y="55"/>
                </a:lnTo>
                <a:lnTo>
                  <a:pt x="2196" y="43"/>
                </a:lnTo>
                <a:lnTo>
                  <a:pt x="2196" y="37"/>
                </a:lnTo>
                <a:lnTo>
                  <a:pt x="2202" y="25"/>
                </a:lnTo>
                <a:lnTo>
                  <a:pt x="2202" y="19"/>
                </a:lnTo>
                <a:lnTo>
                  <a:pt x="2202" y="13"/>
                </a:lnTo>
                <a:lnTo>
                  <a:pt x="2202" y="7"/>
                </a:lnTo>
                <a:lnTo>
                  <a:pt x="2208" y="0"/>
                </a:lnTo>
                <a:lnTo>
                  <a:pt x="2214" y="7"/>
                </a:lnTo>
                <a:lnTo>
                  <a:pt x="2214" y="13"/>
                </a:lnTo>
                <a:lnTo>
                  <a:pt x="2214" y="19"/>
                </a:lnTo>
                <a:lnTo>
                  <a:pt x="2220" y="25"/>
                </a:lnTo>
                <a:lnTo>
                  <a:pt x="2220" y="37"/>
                </a:lnTo>
                <a:lnTo>
                  <a:pt x="2220" y="43"/>
                </a:lnTo>
                <a:lnTo>
                  <a:pt x="2220" y="55"/>
                </a:lnTo>
                <a:lnTo>
                  <a:pt x="2220" y="67"/>
                </a:lnTo>
                <a:lnTo>
                  <a:pt x="2226" y="79"/>
                </a:lnTo>
                <a:lnTo>
                  <a:pt x="2226" y="91"/>
                </a:lnTo>
                <a:lnTo>
                  <a:pt x="2226" y="103"/>
                </a:lnTo>
                <a:lnTo>
                  <a:pt x="2226" y="115"/>
                </a:lnTo>
                <a:lnTo>
                  <a:pt x="2232" y="133"/>
                </a:lnTo>
                <a:lnTo>
                  <a:pt x="2232" y="145"/>
                </a:lnTo>
                <a:lnTo>
                  <a:pt x="2232" y="163"/>
                </a:lnTo>
                <a:lnTo>
                  <a:pt x="2232" y="175"/>
                </a:lnTo>
                <a:lnTo>
                  <a:pt x="2232" y="193"/>
                </a:lnTo>
                <a:lnTo>
                  <a:pt x="2238" y="211"/>
                </a:lnTo>
                <a:lnTo>
                  <a:pt x="2238" y="229"/>
                </a:lnTo>
                <a:lnTo>
                  <a:pt x="2238" y="247"/>
                </a:lnTo>
                <a:lnTo>
                  <a:pt x="2238" y="265"/>
                </a:lnTo>
                <a:lnTo>
                  <a:pt x="2238" y="283"/>
                </a:lnTo>
                <a:lnTo>
                  <a:pt x="2244" y="295"/>
                </a:lnTo>
                <a:lnTo>
                  <a:pt x="2244" y="313"/>
                </a:lnTo>
                <a:lnTo>
                  <a:pt x="2244" y="331"/>
                </a:lnTo>
                <a:lnTo>
                  <a:pt x="2244" y="349"/>
                </a:lnTo>
                <a:lnTo>
                  <a:pt x="2250" y="367"/>
                </a:lnTo>
                <a:lnTo>
                  <a:pt x="2250" y="385"/>
                </a:lnTo>
                <a:lnTo>
                  <a:pt x="2250" y="397"/>
                </a:lnTo>
                <a:lnTo>
                  <a:pt x="2250" y="415"/>
                </a:lnTo>
                <a:lnTo>
                  <a:pt x="2250" y="427"/>
                </a:lnTo>
                <a:lnTo>
                  <a:pt x="2256" y="445"/>
                </a:lnTo>
                <a:lnTo>
                  <a:pt x="2256" y="457"/>
                </a:lnTo>
                <a:lnTo>
                  <a:pt x="2256" y="469"/>
                </a:lnTo>
                <a:lnTo>
                  <a:pt x="2256" y="481"/>
                </a:lnTo>
                <a:lnTo>
                  <a:pt x="2256" y="493"/>
                </a:lnTo>
                <a:lnTo>
                  <a:pt x="2262" y="505"/>
                </a:lnTo>
                <a:lnTo>
                  <a:pt x="2262" y="517"/>
                </a:lnTo>
                <a:lnTo>
                  <a:pt x="2262" y="523"/>
                </a:lnTo>
                <a:lnTo>
                  <a:pt x="2262" y="535"/>
                </a:lnTo>
                <a:lnTo>
                  <a:pt x="2268" y="541"/>
                </a:lnTo>
                <a:lnTo>
                  <a:pt x="2268" y="547"/>
                </a:lnTo>
                <a:lnTo>
                  <a:pt x="2268" y="553"/>
                </a:lnTo>
                <a:lnTo>
                  <a:pt x="2274" y="559"/>
                </a:lnTo>
                <a:lnTo>
                  <a:pt x="2280" y="553"/>
                </a:lnTo>
                <a:lnTo>
                  <a:pt x="2280" y="547"/>
                </a:lnTo>
                <a:lnTo>
                  <a:pt x="2280" y="541"/>
                </a:lnTo>
                <a:lnTo>
                  <a:pt x="2280" y="535"/>
                </a:lnTo>
                <a:lnTo>
                  <a:pt x="2286" y="523"/>
                </a:lnTo>
                <a:lnTo>
                  <a:pt x="2286" y="517"/>
                </a:lnTo>
                <a:lnTo>
                  <a:pt x="2286" y="505"/>
                </a:lnTo>
                <a:lnTo>
                  <a:pt x="2286" y="493"/>
                </a:lnTo>
                <a:lnTo>
                  <a:pt x="2286" y="481"/>
                </a:lnTo>
                <a:lnTo>
                  <a:pt x="2292" y="469"/>
                </a:lnTo>
                <a:lnTo>
                  <a:pt x="2292" y="457"/>
                </a:lnTo>
                <a:lnTo>
                  <a:pt x="2292" y="445"/>
                </a:lnTo>
                <a:lnTo>
                  <a:pt x="2292" y="427"/>
                </a:lnTo>
                <a:lnTo>
                  <a:pt x="2298" y="415"/>
                </a:lnTo>
                <a:lnTo>
                  <a:pt x="2298" y="397"/>
                </a:lnTo>
                <a:lnTo>
                  <a:pt x="2298" y="385"/>
                </a:lnTo>
                <a:lnTo>
                  <a:pt x="2298" y="367"/>
                </a:lnTo>
                <a:lnTo>
                  <a:pt x="2298" y="349"/>
                </a:lnTo>
                <a:lnTo>
                  <a:pt x="2304" y="331"/>
                </a:lnTo>
                <a:lnTo>
                  <a:pt x="2304" y="313"/>
                </a:lnTo>
                <a:lnTo>
                  <a:pt x="2304" y="295"/>
                </a:lnTo>
                <a:lnTo>
                  <a:pt x="2304" y="283"/>
                </a:lnTo>
                <a:lnTo>
                  <a:pt x="2310" y="265"/>
                </a:lnTo>
                <a:lnTo>
                  <a:pt x="2310" y="247"/>
                </a:lnTo>
                <a:lnTo>
                  <a:pt x="2310" y="229"/>
                </a:lnTo>
                <a:lnTo>
                  <a:pt x="2310" y="211"/>
                </a:lnTo>
                <a:lnTo>
                  <a:pt x="2310" y="193"/>
                </a:lnTo>
                <a:lnTo>
                  <a:pt x="2316" y="175"/>
                </a:lnTo>
                <a:lnTo>
                  <a:pt x="2316" y="163"/>
                </a:lnTo>
                <a:lnTo>
                  <a:pt x="2316" y="145"/>
                </a:lnTo>
                <a:lnTo>
                  <a:pt x="2316" y="133"/>
                </a:lnTo>
                <a:lnTo>
                  <a:pt x="2316" y="115"/>
                </a:lnTo>
                <a:lnTo>
                  <a:pt x="2322" y="103"/>
                </a:lnTo>
                <a:lnTo>
                  <a:pt x="2322" y="91"/>
                </a:lnTo>
                <a:lnTo>
                  <a:pt x="2322" y="79"/>
                </a:lnTo>
                <a:lnTo>
                  <a:pt x="2322" y="67"/>
                </a:lnTo>
                <a:lnTo>
                  <a:pt x="2328" y="55"/>
                </a:lnTo>
                <a:lnTo>
                  <a:pt x="2328" y="43"/>
                </a:lnTo>
                <a:lnTo>
                  <a:pt x="2328" y="37"/>
                </a:lnTo>
                <a:lnTo>
                  <a:pt x="2328" y="25"/>
                </a:lnTo>
                <a:lnTo>
                  <a:pt x="2328" y="19"/>
                </a:lnTo>
                <a:lnTo>
                  <a:pt x="2334" y="13"/>
                </a:lnTo>
                <a:lnTo>
                  <a:pt x="2334" y="7"/>
                </a:lnTo>
                <a:lnTo>
                  <a:pt x="2340" y="0"/>
                </a:lnTo>
                <a:lnTo>
                  <a:pt x="2346" y="7"/>
                </a:lnTo>
                <a:lnTo>
                  <a:pt x="2346" y="13"/>
                </a:lnTo>
                <a:lnTo>
                  <a:pt x="2346" y="19"/>
                </a:lnTo>
                <a:lnTo>
                  <a:pt x="2346" y="25"/>
                </a:lnTo>
                <a:lnTo>
                  <a:pt x="2346" y="37"/>
                </a:lnTo>
                <a:lnTo>
                  <a:pt x="2352" y="43"/>
                </a:lnTo>
                <a:lnTo>
                  <a:pt x="2352" y="55"/>
                </a:lnTo>
                <a:lnTo>
                  <a:pt x="2352" y="67"/>
                </a:lnTo>
                <a:lnTo>
                  <a:pt x="2352" y="79"/>
                </a:lnTo>
                <a:lnTo>
                  <a:pt x="2358" y="91"/>
                </a:lnTo>
                <a:lnTo>
                  <a:pt x="2358" y="103"/>
                </a:lnTo>
                <a:lnTo>
                  <a:pt x="2358" y="115"/>
                </a:lnTo>
                <a:lnTo>
                  <a:pt x="2358" y="133"/>
                </a:lnTo>
                <a:lnTo>
                  <a:pt x="2358" y="145"/>
                </a:lnTo>
                <a:lnTo>
                  <a:pt x="2364" y="163"/>
                </a:lnTo>
                <a:lnTo>
                  <a:pt x="2364" y="175"/>
                </a:lnTo>
                <a:lnTo>
                  <a:pt x="2364" y="193"/>
                </a:lnTo>
                <a:lnTo>
                  <a:pt x="2364" y="211"/>
                </a:lnTo>
                <a:lnTo>
                  <a:pt x="2364" y="229"/>
                </a:lnTo>
                <a:lnTo>
                  <a:pt x="2370" y="247"/>
                </a:lnTo>
                <a:lnTo>
                  <a:pt x="2370" y="265"/>
                </a:lnTo>
                <a:lnTo>
                  <a:pt x="2370" y="277"/>
                </a:lnTo>
                <a:lnTo>
                  <a:pt x="2370" y="295"/>
                </a:lnTo>
                <a:lnTo>
                  <a:pt x="2376" y="313"/>
                </a:lnTo>
                <a:lnTo>
                  <a:pt x="2376" y="331"/>
                </a:lnTo>
                <a:lnTo>
                  <a:pt x="2376" y="349"/>
                </a:lnTo>
                <a:lnTo>
                  <a:pt x="2376" y="367"/>
                </a:lnTo>
                <a:lnTo>
                  <a:pt x="2376" y="385"/>
                </a:lnTo>
                <a:lnTo>
                  <a:pt x="2382" y="397"/>
                </a:lnTo>
                <a:lnTo>
                  <a:pt x="2382" y="415"/>
                </a:lnTo>
                <a:lnTo>
                  <a:pt x="2382" y="427"/>
                </a:lnTo>
                <a:lnTo>
                  <a:pt x="2382" y="445"/>
                </a:lnTo>
                <a:lnTo>
                  <a:pt x="2382" y="457"/>
                </a:lnTo>
                <a:lnTo>
                  <a:pt x="2388" y="469"/>
                </a:lnTo>
                <a:lnTo>
                  <a:pt x="2388" y="481"/>
                </a:lnTo>
                <a:lnTo>
                  <a:pt x="2388" y="493"/>
                </a:lnTo>
                <a:lnTo>
                  <a:pt x="2388" y="505"/>
                </a:lnTo>
                <a:lnTo>
                  <a:pt x="2394" y="517"/>
                </a:lnTo>
                <a:lnTo>
                  <a:pt x="2394" y="523"/>
                </a:lnTo>
                <a:lnTo>
                  <a:pt x="2394" y="535"/>
                </a:lnTo>
                <a:lnTo>
                  <a:pt x="2394" y="541"/>
                </a:lnTo>
                <a:lnTo>
                  <a:pt x="2394" y="547"/>
                </a:lnTo>
                <a:lnTo>
                  <a:pt x="2400" y="553"/>
                </a:lnTo>
                <a:lnTo>
                  <a:pt x="2406" y="559"/>
                </a:lnTo>
                <a:lnTo>
                  <a:pt x="2406" y="553"/>
                </a:lnTo>
                <a:lnTo>
                  <a:pt x="2412" y="547"/>
                </a:lnTo>
                <a:lnTo>
                  <a:pt x="2412" y="541"/>
                </a:lnTo>
                <a:lnTo>
                  <a:pt x="2412" y="535"/>
                </a:lnTo>
                <a:lnTo>
                  <a:pt x="2412" y="523"/>
                </a:lnTo>
                <a:lnTo>
                  <a:pt x="2412" y="517"/>
                </a:lnTo>
                <a:lnTo>
                  <a:pt x="2418" y="505"/>
                </a:lnTo>
                <a:lnTo>
                  <a:pt x="2418" y="493"/>
                </a:lnTo>
                <a:lnTo>
                  <a:pt x="2418" y="481"/>
                </a:lnTo>
                <a:lnTo>
                  <a:pt x="2418" y="469"/>
                </a:lnTo>
                <a:lnTo>
                  <a:pt x="2424" y="457"/>
                </a:lnTo>
                <a:lnTo>
                  <a:pt x="2424" y="445"/>
                </a:lnTo>
                <a:lnTo>
                  <a:pt x="2424" y="427"/>
                </a:lnTo>
                <a:lnTo>
                  <a:pt x="2424" y="415"/>
                </a:lnTo>
                <a:lnTo>
                  <a:pt x="2424" y="397"/>
                </a:lnTo>
                <a:lnTo>
                  <a:pt x="2430" y="385"/>
                </a:lnTo>
                <a:lnTo>
                  <a:pt x="2430" y="367"/>
                </a:lnTo>
                <a:lnTo>
                  <a:pt x="2430" y="349"/>
                </a:lnTo>
                <a:lnTo>
                  <a:pt x="2430" y="331"/>
                </a:lnTo>
                <a:lnTo>
                  <a:pt x="2436" y="313"/>
                </a:lnTo>
                <a:lnTo>
                  <a:pt x="2436" y="295"/>
                </a:lnTo>
                <a:lnTo>
                  <a:pt x="2436" y="283"/>
                </a:lnTo>
                <a:lnTo>
                  <a:pt x="2436" y="265"/>
                </a:lnTo>
                <a:lnTo>
                  <a:pt x="2436" y="247"/>
                </a:lnTo>
                <a:lnTo>
                  <a:pt x="2442" y="229"/>
                </a:lnTo>
                <a:lnTo>
                  <a:pt x="2442" y="211"/>
                </a:lnTo>
                <a:lnTo>
                  <a:pt x="2442" y="193"/>
                </a:lnTo>
                <a:lnTo>
                  <a:pt x="2442" y="175"/>
                </a:lnTo>
                <a:lnTo>
                  <a:pt x="2442" y="163"/>
                </a:lnTo>
                <a:lnTo>
                  <a:pt x="2448" y="145"/>
                </a:lnTo>
                <a:lnTo>
                  <a:pt x="2448" y="133"/>
                </a:lnTo>
                <a:lnTo>
                  <a:pt x="2448" y="115"/>
                </a:lnTo>
                <a:lnTo>
                  <a:pt x="2448" y="103"/>
                </a:lnTo>
                <a:lnTo>
                  <a:pt x="2454" y="91"/>
                </a:lnTo>
                <a:lnTo>
                  <a:pt x="2454" y="79"/>
                </a:lnTo>
                <a:lnTo>
                  <a:pt x="2454" y="67"/>
                </a:lnTo>
                <a:lnTo>
                  <a:pt x="2454" y="55"/>
                </a:lnTo>
                <a:lnTo>
                  <a:pt x="2454" y="43"/>
                </a:lnTo>
                <a:lnTo>
                  <a:pt x="2460" y="37"/>
                </a:lnTo>
                <a:lnTo>
                  <a:pt x="2460" y="25"/>
                </a:lnTo>
                <a:lnTo>
                  <a:pt x="2460" y="19"/>
                </a:lnTo>
                <a:lnTo>
                  <a:pt x="2460" y="13"/>
                </a:lnTo>
                <a:lnTo>
                  <a:pt x="2466" y="7"/>
                </a:lnTo>
                <a:lnTo>
                  <a:pt x="2472" y="0"/>
                </a:lnTo>
                <a:lnTo>
                  <a:pt x="2472" y="7"/>
                </a:lnTo>
                <a:lnTo>
                  <a:pt x="2472" y="13"/>
                </a:lnTo>
                <a:lnTo>
                  <a:pt x="2478" y="19"/>
                </a:lnTo>
                <a:lnTo>
                  <a:pt x="2478" y="25"/>
                </a:lnTo>
                <a:lnTo>
                  <a:pt x="2478" y="37"/>
                </a:lnTo>
                <a:lnTo>
                  <a:pt x="2478" y="43"/>
                </a:lnTo>
                <a:lnTo>
                  <a:pt x="2484" y="55"/>
                </a:lnTo>
                <a:lnTo>
                  <a:pt x="2484" y="67"/>
                </a:lnTo>
                <a:lnTo>
                  <a:pt x="2484" y="79"/>
                </a:lnTo>
                <a:lnTo>
                  <a:pt x="2484" y="91"/>
                </a:lnTo>
                <a:lnTo>
                  <a:pt x="2484" y="103"/>
                </a:lnTo>
                <a:lnTo>
                  <a:pt x="2490" y="115"/>
                </a:lnTo>
                <a:lnTo>
                  <a:pt x="2490" y="133"/>
                </a:lnTo>
                <a:lnTo>
                  <a:pt x="2490" y="145"/>
                </a:lnTo>
                <a:lnTo>
                  <a:pt x="2490" y="163"/>
                </a:lnTo>
                <a:lnTo>
                  <a:pt x="2490" y="175"/>
                </a:lnTo>
                <a:lnTo>
                  <a:pt x="2496" y="193"/>
                </a:lnTo>
                <a:lnTo>
                  <a:pt x="2496" y="211"/>
                </a:lnTo>
                <a:lnTo>
                  <a:pt x="2496" y="229"/>
                </a:lnTo>
                <a:lnTo>
                  <a:pt x="2496" y="247"/>
                </a:lnTo>
                <a:lnTo>
                  <a:pt x="2502" y="265"/>
                </a:lnTo>
                <a:lnTo>
                  <a:pt x="2502" y="277"/>
                </a:lnTo>
                <a:lnTo>
                  <a:pt x="2502" y="295"/>
                </a:lnTo>
                <a:lnTo>
                  <a:pt x="2502" y="313"/>
                </a:lnTo>
                <a:lnTo>
                  <a:pt x="2502" y="331"/>
                </a:lnTo>
                <a:lnTo>
                  <a:pt x="2508" y="349"/>
                </a:lnTo>
                <a:lnTo>
                  <a:pt x="2508" y="367"/>
                </a:lnTo>
                <a:lnTo>
                  <a:pt x="2508" y="385"/>
                </a:lnTo>
                <a:lnTo>
                  <a:pt x="2508" y="397"/>
                </a:lnTo>
                <a:lnTo>
                  <a:pt x="2508" y="415"/>
                </a:lnTo>
                <a:lnTo>
                  <a:pt x="2514" y="427"/>
                </a:lnTo>
                <a:lnTo>
                  <a:pt x="2514" y="445"/>
                </a:lnTo>
                <a:lnTo>
                  <a:pt x="2514" y="457"/>
                </a:lnTo>
                <a:lnTo>
                  <a:pt x="2514" y="469"/>
                </a:lnTo>
                <a:lnTo>
                  <a:pt x="2520" y="481"/>
                </a:lnTo>
                <a:lnTo>
                  <a:pt x="2520" y="493"/>
                </a:lnTo>
                <a:lnTo>
                  <a:pt x="2520" y="505"/>
                </a:lnTo>
                <a:lnTo>
                  <a:pt x="2520" y="517"/>
                </a:lnTo>
                <a:lnTo>
                  <a:pt x="2520" y="523"/>
                </a:lnTo>
                <a:lnTo>
                  <a:pt x="2526" y="535"/>
                </a:lnTo>
                <a:lnTo>
                  <a:pt x="2526" y="541"/>
                </a:lnTo>
                <a:lnTo>
                  <a:pt x="2526" y="547"/>
                </a:lnTo>
                <a:lnTo>
                  <a:pt x="2532" y="553"/>
                </a:lnTo>
                <a:lnTo>
                  <a:pt x="2538" y="559"/>
                </a:lnTo>
                <a:lnTo>
                  <a:pt x="2538" y="553"/>
                </a:lnTo>
                <a:lnTo>
                  <a:pt x="2538" y="547"/>
                </a:lnTo>
                <a:lnTo>
                  <a:pt x="2538" y="541"/>
                </a:lnTo>
                <a:lnTo>
                  <a:pt x="2544" y="535"/>
                </a:lnTo>
                <a:lnTo>
                  <a:pt x="2544" y="523"/>
                </a:lnTo>
                <a:lnTo>
                  <a:pt x="2544" y="517"/>
                </a:lnTo>
                <a:lnTo>
                  <a:pt x="2544" y="505"/>
                </a:lnTo>
                <a:lnTo>
                  <a:pt x="2550" y="493"/>
                </a:lnTo>
                <a:lnTo>
                  <a:pt x="2550" y="481"/>
                </a:lnTo>
                <a:lnTo>
                  <a:pt x="2550" y="469"/>
                </a:lnTo>
                <a:lnTo>
                  <a:pt x="2550" y="457"/>
                </a:lnTo>
                <a:lnTo>
                  <a:pt x="2550" y="445"/>
                </a:lnTo>
                <a:lnTo>
                  <a:pt x="2556" y="427"/>
                </a:lnTo>
                <a:lnTo>
                  <a:pt x="2556" y="415"/>
                </a:lnTo>
                <a:lnTo>
                  <a:pt x="2556" y="397"/>
                </a:lnTo>
                <a:lnTo>
                  <a:pt x="2556" y="385"/>
                </a:lnTo>
                <a:lnTo>
                  <a:pt x="2562" y="367"/>
                </a:lnTo>
                <a:lnTo>
                  <a:pt x="2562" y="349"/>
                </a:lnTo>
                <a:lnTo>
                  <a:pt x="2562" y="331"/>
                </a:lnTo>
                <a:lnTo>
                  <a:pt x="2562" y="313"/>
                </a:lnTo>
                <a:lnTo>
                  <a:pt x="2562" y="295"/>
                </a:lnTo>
                <a:lnTo>
                  <a:pt x="2568" y="283"/>
                </a:lnTo>
                <a:lnTo>
                  <a:pt x="2568" y="265"/>
                </a:lnTo>
                <a:lnTo>
                  <a:pt x="2568" y="247"/>
                </a:lnTo>
                <a:lnTo>
                  <a:pt x="2568" y="229"/>
                </a:lnTo>
                <a:lnTo>
                  <a:pt x="2568" y="211"/>
                </a:lnTo>
                <a:lnTo>
                  <a:pt x="2574" y="193"/>
                </a:lnTo>
                <a:lnTo>
                  <a:pt x="2574" y="175"/>
                </a:lnTo>
                <a:lnTo>
                  <a:pt x="2574" y="163"/>
                </a:lnTo>
                <a:lnTo>
                  <a:pt x="2574" y="145"/>
                </a:lnTo>
                <a:lnTo>
                  <a:pt x="2580" y="133"/>
                </a:lnTo>
                <a:lnTo>
                  <a:pt x="2580" y="115"/>
                </a:lnTo>
                <a:lnTo>
                  <a:pt x="2580" y="103"/>
                </a:lnTo>
                <a:lnTo>
                  <a:pt x="2580" y="91"/>
                </a:lnTo>
                <a:lnTo>
                  <a:pt x="2580" y="79"/>
                </a:lnTo>
                <a:lnTo>
                  <a:pt x="2586" y="67"/>
                </a:lnTo>
                <a:lnTo>
                  <a:pt x="2586" y="55"/>
                </a:lnTo>
                <a:lnTo>
                  <a:pt x="2586" y="43"/>
                </a:lnTo>
                <a:lnTo>
                  <a:pt x="2586" y="37"/>
                </a:lnTo>
                <a:lnTo>
                  <a:pt x="2586" y="25"/>
                </a:lnTo>
                <a:lnTo>
                  <a:pt x="2592" y="19"/>
                </a:lnTo>
                <a:lnTo>
                  <a:pt x="2592" y="13"/>
                </a:lnTo>
                <a:lnTo>
                  <a:pt x="2592" y="7"/>
                </a:lnTo>
                <a:lnTo>
                  <a:pt x="2598" y="0"/>
                </a:lnTo>
              </a:path>
            </a:pathLst>
          </a:custGeom>
          <a:noFill/>
          <a:ln w="19050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068888" y="3179763"/>
            <a:ext cx="201612" cy="442912"/>
          </a:xfrm>
          <a:prstGeom prst="downArrow">
            <a:avLst>
              <a:gd name="adj1" fmla="val 50000"/>
              <a:gd name="adj2" fmla="val 7299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83077" tIns="43200" rIns="83077" bIns="432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endParaRPr lang="pt-BR" altLang="pt-BR" sz="1846" b="0">
              <a:solidFill>
                <a:srgbClr val="000000"/>
              </a:solidFill>
            </a:endParaRPr>
          </a:p>
        </p:txBody>
      </p:sp>
      <p:sp>
        <p:nvSpPr>
          <p:cNvPr id="116745" name="Freeform 5"/>
          <p:cNvSpPr>
            <a:spLocks/>
          </p:cNvSpPr>
          <p:nvPr/>
        </p:nvSpPr>
        <p:spPr bwMode="auto">
          <a:xfrm>
            <a:off x="4217988" y="989013"/>
            <a:ext cx="1703387" cy="363537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3077" tIns="43200" rIns="83077" bIns="43200" anchor="ctr">
            <a:spAutoFit/>
          </a:bodyPr>
          <a:lstStyle/>
          <a:p>
            <a:endParaRPr lang="en-US"/>
          </a:p>
        </p:txBody>
      </p:sp>
      <p:sp>
        <p:nvSpPr>
          <p:cNvPr id="116746" name="Retângulo 17"/>
          <p:cNvSpPr>
            <a:spLocks noChangeArrowheads="1"/>
          </p:cNvSpPr>
          <p:nvPr/>
        </p:nvSpPr>
        <p:spPr bwMode="auto">
          <a:xfrm>
            <a:off x="2754313" y="5610225"/>
            <a:ext cx="842962" cy="842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t-BR" altLang="en-US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t-BR" altLang="en-US" b="1">
                <a:solidFill>
                  <a:srgbClr val="000000"/>
                </a:solidFill>
                <a:latin typeface="Arial" panose="020B0604020202020204" pitchFamily="34" charset="0"/>
              </a:rPr>
              <a:t>ADC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47" name="Retângulo 18"/>
          <p:cNvSpPr>
            <a:spLocks noChangeArrowheads="1"/>
          </p:cNvSpPr>
          <p:nvPr/>
        </p:nvSpPr>
        <p:spPr bwMode="auto">
          <a:xfrm>
            <a:off x="4181475" y="5616575"/>
            <a:ext cx="844550" cy="844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Digital</a:t>
            </a:r>
          </a:p>
          <a:p>
            <a:pPr eaLnBrk="1" hangingPunct="1"/>
            <a:r>
              <a:rPr lang="pt-BR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Signal</a:t>
            </a:r>
          </a:p>
          <a:p>
            <a:pPr eaLnBrk="1" hangingPunct="1"/>
            <a:r>
              <a:rPr lang="pt-BR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Processing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48" name="Retângulo 19"/>
          <p:cNvSpPr>
            <a:spLocks noChangeArrowheads="1"/>
          </p:cNvSpPr>
          <p:nvPr/>
        </p:nvSpPr>
        <p:spPr bwMode="auto">
          <a:xfrm>
            <a:off x="5599113" y="5610225"/>
            <a:ext cx="844550" cy="842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6749" name="Grupo 21"/>
          <p:cNvGrpSpPr>
            <a:grpSpLocks/>
          </p:cNvGrpSpPr>
          <p:nvPr/>
        </p:nvGrpSpPr>
        <p:grpSpPr bwMode="auto">
          <a:xfrm>
            <a:off x="138113" y="5006975"/>
            <a:ext cx="2041525" cy="1454150"/>
            <a:chOff x="148933" y="5138896"/>
            <a:chExt cx="2212811" cy="1574585"/>
          </a:xfrm>
        </p:grpSpPr>
        <p:sp>
          <p:nvSpPr>
            <p:cNvPr id="116762" name="Retângulo 5"/>
            <p:cNvSpPr>
              <a:spLocks noChangeArrowheads="1"/>
            </p:cNvSpPr>
            <p:nvPr/>
          </p:nvSpPr>
          <p:spPr bwMode="auto">
            <a:xfrm>
              <a:off x="1173442" y="5772915"/>
              <a:ext cx="1188302" cy="94056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4406" tIns="42203" rIns="84406" bIns="42203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Processamento</a:t>
              </a:r>
            </a:p>
            <a:p>
              <a:pPr eaLnBrk="1" hangingPunct="1"/>
              <a:r>
                <a:rPr lang="pt-BR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Da Portadora</a:t>
              </a:r>
            </a:p>
            <a:p>
              <a:pPr eaLnBrk="1" hangingPunct="1"/>
              <a:r>
                <a:rPr lang="pt-BR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Analógica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6763" name="Conector reto 7"/>
            <p:cNvCxnSpPr>
              <a:cxnSpLocks noChangeShapeType="1"/>
            </p:cNvCxnSpPr>
            <p:nvPr/>
          </p:nvCxnSpPr>
          <p:spPr bwMode="auto">
            <a:xfrm flipH="1" flipV="1">
              <a:off x="776536" y="5608984"/>
              <a:ext cx="360040" cy="43204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6764" name="CaixaDeTexto 16"/>
            <p:cNvSpPr txBox="1">
              <a:spLocks noChangeArrowheads="1"/>
            </p:cNvSpPr>
            <p:nvPr/>
          </p:nvSpPr>
          <p:spPr bwMode="auto">
            <a:xfrm>
              <a:off x="148933" y="5138896"/>
              <a:ext cx="9919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en-US">
                  <a:solidFill>
                    <a:srgbClr val="FF0000"/>
                  </a:solidFill>
                  <a:latin typeface="Arial" panose="020B0604020202020204" pitchFamily="34" charset="0"/>
                </a:rPr>
                <a:t>Antena</a:t>
              </a:r>
              <a:endParaRPr lang="en-US" altLang="en-US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6750" name="Retângulo 26"/>
          <p:cNvSpPr>
            <a:spLocks noChangeArrowheads="1"/>
          </p:cNvSpPr>
          <p:nvPr/>
        </p:nvSpPr>
        <p:spPr bwMode="auto">
          <a:xfrm>
            <a:off x="7056438" y="5637213"/>
            <a:ext cx="1096962" cy="868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1200">
                <a:solidFill>
                  <a:srgbClr val="000000"/>
                </a:solidFill>
                <a:latin typeface="Arial" panose="020B0604020202020204" pitchFamily="34" charset="0"/>
              </a:rPr>
              <a:t>Processamento</a:t>
            </a:r>
          </a:p>
          <a:p>
            <a:pPr eaLnBrk="1" hangingPunct="1"/>
            <a:r>
              <a:rPr lang="pt-BR" altLang="en-US" sz="1200">
                <a:solidFill>
                  <a:srgbClr val="000000"/>
                </a:solidFill>
                <a:latin typeface="Arial" panose="020B0604020202020204" pitchFamily="34" charset="0"/>
              </a:rPr>
              <a:t>Da Portadora</a:t>
            </a:r>
          </a:p>
          <a:p>
            <a:pPr eaLnBrk="1" hangingPunct="1"/>
            <a:r>
              <a:rPr lang="pt-BR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Analógica</a:t>
            </a: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6751" name="Conector reto 27"/>
          <p:cNvCxnSpPr>
            <a:cxnSpLocks noChangeShapeType="1"/>
          </p:cNvCxnSpPr>
          <p:nvPr/>
        </p:nvCxnSpPr>
        <p:spPr bwMode="auto">
          <a:xfrm rot="5400000" flipH="1" flipV="1">
            <a:off x="8194675" y="5389563"/>
            <a:ext cx="331788" cy="398462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6752" name="CaixaDeTexto 28"/>
          <p:cNvSpPr txBox="1">
            <a:spLocks noChangeArrowheads="1"/>
          </p:cNvSpPr>
          <p:nvPr/>
        </p:nvSpPr>
        <p:spPr bwMode="auto">
          <a:xfrm>
            <a:off x="8180388" y="5032375"/>
            <a:ext cx="91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>
                <a:solidFill>
                  <a:srgbClr val="FF0000"/>
                </a:solidFill>
                <a:latin typeface="Arial" panose="020B0604020202020204" pitchFamily="34" charset="0"/>
              </a:rPr>
              <a:t>Antena</a:t>
            </a:r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34113" y="969963"/>
            <a:ext cx="2682875" cy="433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15" dirty="0">
                <a:solidFill>
                  <a:srgbClr val="000000"/>
                </a:solidFill>
                <a:latin typeface="Arial" panose="020B0604020202020204" pitchFamily="34" charset="0"/>
              </a:rPr>
              <a:t>Bits no Transmissor</a:t>
            </a:r>
            <a:endParaRPr lang="en-US" sz="221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00788" y="4000500"/>
            <a:ext cx="2287587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15" dirty="0">
                <a:solidFill>
                  <a:srgbClr val="000000"/>
                </a:solidFill>
                <a:latin typeface="Arial" panose="020B0604020202020204" pitchFamily="34" charset="0"/>
              </a:rPr>
              <a:t>Bits no Receptor</a:t>
            </a:r>
            <a:endParaRPr lang="en-US" sz="221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365875" y="2471738"/>
            <a:ext cx="274955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215" dirty="0">
                <a:solidFill>
                  <a:srgbClr val="000000"/>
                </a:solidFill>
                <a:latin typeface="Arial" panose="020B0604020202020204" pitchFamily="34" charset="0"/>
              </a:rPr>
              <a:t>Portadora Analógica</a:t>
            </a:r>
            <a:endParaRPr lang="en-US" sz="221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6756" name="Conector de seta reta 24"/>
          <p:cNvCxnSpPr>
            <a:cxnSpLocks noChangeShapeType="1"/>
            <a:stCxn id="116762" idx="3"/>
            <a:endCxn id="116746" idx="1"/>
          </p:cNvCxnSpPr>
          <p:nvPr/>
        </p:nvCxnSpPr>
        <p:spPr bwMode="auto">
          <a:xfrm>
            <a:off x="2179638" y="6026150"/>
            <a:ext cx="574675" cy="63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757" name="Conector de seta reta 34"/>
          <p:cNvCxnSpPr>
            <a:cxnSpLocks noChangeShapeType="1"/>
          </p:cNvCxnSpPr>
          <p:nvPr/>
        </p:nvCxnSpPr>
        <p:spPr bwMode="auto">
          <a:xfrm>
            <a:off x="3606800" y="6026150"/>
            <a:ext cx="574675" cy="63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758" name="Conector de seta reta 35"/>
          <p:cNvCxnSpPr>
            <a:cxnSpLocks noChangeShapeType="1"/>
          </p:cNvCxnSpPr>
          <p:nvPr/>
        </p:nvCxnSpPr>
        <p:spPr bwMode="auto">
          <a:xfrm>
            <a:off x="5033963" y="6046788"/>
            <a:ext cx="574675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759" name="Conector de seta reta 36"/>
          <p:cNvCxnSpPr>
            <a:cxnSpLocks noChangeShapeType="1"/>
          </p:cNvCxnSpPr>
          <p:nvPr/>
        </p:nvCxnSpPr>
        <p:spPr bwMode="auto">
          <a:xfrm>
            <a:off x="6484938" y="6062663"/>
            <a:ext cx="574675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6760" name="Retângulo 29"/>
          <p:cNvSpPr>
            <a:spLocks noChangeArrowheads="1"/>
          </p:cNvSpPr>
          <p:nvPr/>
        </p:nvSpPr>
        <p:spPr bwMode="auto">
          <a:xfrm>
            <a:off x="5680075" y="588010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b="1">
                <a:solidFill>
                  <a:srgbClr val="000000"/>
                </a:solidFill>
                <a:latin typeface="Arial" panose="020B0604020202020204" pitchFamily="34" charset="0"/>
              </a:rPr>
              <a:t>DAC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61" name="CaixaDeTexto 1"/>
          <p:cNvSpPr txBox="1">
            <a:spLocks noChangeArrowheads="1"/>
          </p:cNvSpPr>
          <p:nvPr/>
        </p:nvSpPr>
        <p:spPr bwMode="auto">
          <a:xfrm>
            <a:off x="2911475" y="4816475"/>
            <a:ext cx="5094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sz="2800" b="1">
                <a:solidFill>
                  <a:srgbClr val="FF0000"/>
                </a:solidFill>
              </a:rPr>
              <a:t>COMUNICAÇÃO DIGITAL II 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C:\MSOffice\Modelos\Apresentação em Branco.pot</Template>
  <TotalTime>2704</TotalTime>
  <Words>1297</Words>
  <Application>Microsoft Office PowerPoint</Application>
  <PresentationFormat>Apresentação na tela (4:3)</PresentationFormat>
  <Paragraphs>228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15</vt:i4>
      </vt:variant>
    </vt:vector>
  </HeadingPairs>
  <TitlesOfParts>
    <vt:vector size="32" baseType="lpstr">
      <vt:lpstr>Arial</vt:lpstr>
      <vt:lpstr>Arial Black</vt:lpstr>
      <vt:lpstr>Book Antiqua</vt:lpstr>
      <vt:lpstr>Cambria</vt:lpstr>
      <vt:lpstr>Comic Sans MS</vt:lpstr>
      <vt:lpstr>Monotype Sorts</vt:lpstr>
      <vt:lpstr>Times New Roman</vt:lpstr>
      <vt:lpstr>Wingdings</vt:lpstr>
      <vt:lpstr>Apresentação em Branco</vt:lpstr>
      <vt:lpstr>Estrutura padrão</vt:lpstr>
      <vt:lpstr>1_Estrutura padrão</vt:lpstr>
      <vt:lpstr>2_Estrutura padrão</vt:lpstr>
      <vt:lpstr>3_Estrutura padrão</vt:lpstr>
      <vt:lpstr>4_Estrutura padrão</vt:lpstr>
      <vt:lpstr>Pixel</vt:lpstr>
      <vt:lpstr>5_Estrutura padrão</vt:lpstr>
      <vt:lpstr>6_Estrutura padrão</vt:lpstr>
      <vt:lpstr> Comunicação Digital</vt:lpstr>
      <vt:lpstr>Bibliografia Recomendada</vt:lpstr>
      <vt:lpstr>Histórico</vt:lpstr>
      <vt:lpstr>Introdução</vt:lpstr>
      <vt:lpstr>       Introdução </vt:lpstr>
      <vt:lpstr> Especificações 5G </vt:lpstr>
      <vt:lpstr>      IoT:machine-to-machine (M2M) data communication  without human intervention (3GPP TS 22.368)</vt:lpstr>
      <vt:lpstr>Características das Redes 5G</vt:lpstr>
      <vt:lpstr>Apresentação do PowerPoint</vt:lpstr>
      <vt:lpstr>D-RAN vs. C-RAN</vt:lpstr>
      <vt:lpstr>Optical-wireless convergence</vt:lpstr>
      <vt:lpstr>Introdução</vt:lpstr>
      <vt:lpstr>Sistema de Comunicação Digital</vt:lpstr>
      <vt:lpstr>Vantagens</vt:lpstr>
      <vt:lpstr>Tópicos de Estudo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TRANSFORMADA DISCRETA DE FOURIER</dc:title>
  <dc:creator>Murilo</dc:creator>
  <cp:lastModifiedBy>Murilo Araujo Romero</cp:lastModifiedBy>
  <cp:revision>98</cp:revision>
  <cp:lastPrinted>1999-02-23T18:12:00Z</cp:lastPrinted>
  <dcterms:created xsi:type="dcterms:W3CDTF">1995-06-17T23:31:02Z</dcterms:created>
  <dcterms:modified xsi:type="dcterms:W3CDTF">2022-08-13T23:49:22Z</dcterms:modified>
</cp:coreProperties>
</file>