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345" r:id="rId3"/>
    <p:sldId id="351" r:id="rId4"/>
    <p:sldId id="291" r:id="rId5"/>
    <p:sldId id="257" r:id="rId6"/>
    <p:sldId id="258" r:id="rId7"/>
    <p:sldId id="266" r:id="rId8"/>
    <p:sldId id="267" r:id="rId9"/>
    <p:sldId id="268" r:id="rId10"/>
    <p:sldId id="352" r:id="rId11"/>
    <p:sldId id="269" r:id="rId12"/>
    <p:sldId id="349" r:id="rId13"/>
    <p:sldId id="272" r:id="rId14"/>
    <p:sldId id="273" r:id="rId15"/>
    <p:sldId id="274" r:id="rId16"/>
    <p:sldId id="275" r:id="rId17"/>
    <p:sldId id="278" r:id="rId18"/>
    <p:sldId id="281" r:id="rId19"/>
    <p:sldId id="282" r:id="rId20"/>
    <p:sldId id="284" r:id="rId21"/>
    <p:sldId id="310" r:id="rId22"/>
    <p:sldId id="312" r:id="rId23"/>
    <p:sldId id="313" r:id="rId24"/>
    <p:sldId id="260" r:id="rId25"/>
    <p:sldId id="314" r:id="rId26"/>
    <p:sldId id="315" r:id="rId27"/>
    <p:sldId id="348" r:id="rId28"/>
    <p:sldId id="308" r:id="rId29"/>
    <p:sldId id="262" r:id="rId30"/>
    <p:sldId id="263" r:id="rId31"/>
    <p:sldId id="264" r:id="rId32"/>
    <p:sldId id="265" r:id="rId33"/>
    <p:sldId id="292" r:id="rId34"/>
    <p:sldId id="294" r:id="rId35"/>
    <p:sldId id="295" r:id="rId36"/>
    <p:sldId id="296" r:id="rId37"/>
    <p:sldId id="297" r:id="rId38"/>
    <p:sldId id="298" r:id="rId39"/>
    <p:sldId id="300" r:id="rId40"/>
    <p:sldId id="299" r:id="rId41"/>
    <p:sldId id="302" r:id="rId42"/>
    <p:sldId id="303" r:id="rId43"/>
    <p:sldId id="350" r:id="rId44"/>
    <p:sldId id="306" r:id="rId45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47"/>
    </p:embeddedFont>
    <p:embeddedFont>
      <p:font typeface="Arial Narrow" panose="020B0606020202030204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omic Sans MS" panose="030F0702030302020204" pitchFamily="66" charset="0"/>
      <p:regular r:id="rId56"/>
      <p:bold r:id="rId57"/>
      <p:italic r:id="rId58"/>
      <p:boldItalic r:id="rId59"/>
    </p:embeddedFont>
    <p:embeddedFont>
      <p:font typeface="Garamond" panose="02020404030301010803" pitchFamily="18" charset="0"/>
      <p:regular r:id="rId60"/>
      <p:bold r:id="rId61"/>
      <p:italic r:id="rId62"/>
    </p:embeddedFont>
    <p:embeddedFont>
      <p:font typeface="Verdana" panose="020B0604030504040204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660"/>
  </p:normalViewPr>
  <p:slideViewPr>
    <p:cSldViewPr>
      <p:cViewPr varScale="1">
        <p:scale>
          <a:sx n="104" d="100"/>
          <a:sy n="104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F357D-1FD3-4D63-87F8-4285E417378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E5A32B11-FAE4-4A10-93DC-8CF5A7D436C5}">
      <dgm:prSet phldrT="[Texto]"/>
      <dgm:spPr/>
      <dgm:t>
        <a:bodyPr/>
        <a:lstStyle/>
        <a:p>
          <a:r>
            <a:rPr lang="pt-BR" dirty="0">
              <a:solidFill>
                <a:schemeClr val="accent2">
                  <a:lumMod val="50000"/>
                </a:schemeClr>
              </a:solidFill>
            </a:rPr>
            <a:t>Desenvolver estratégias de cuidado no âmbito do cuidado do corpo </a:t>
          </a:r>
        </a:p>
      </dgm:t>
    </dgm:pt>
    <dgm:pt modelId="{1C5A14FB-BB43-4809-936C-678C925CE0CC}" type="parTrans" cxnId="{E0FC17C3-5E62-4DF4-911F-12161FF39C4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23F1F70B-6636-4439-ADD6-C33491349207}" type="sibTrans" cxnId="{E0FC17C3-5E62-4DF4-911F-12161FF39C4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58AC0D23-0947-4F14-9E12-323728459C30}">
      <dgm:prSet phldrT="[Texto]"/>
      <dgm:spPr/>
      <dgm:t>
        <a:bodyPr/>
        <a:lstStyle/>
        <a:p>
          <a:r>
            <a:rPr lang="pt-BR" dirty="0">
              <a:solidFill>
                <a:schemeClr val="accent2">
                  <a:lumMod val="50000"/>
                </a:schemeClr>
              </a:solidFill>
            </a:rPr>
            <a:t>Desenvolver estratégias de cuidado no âmbito as atividades e cotidianos dos sujeitos  </a:t>
          </a:r>
        </a:p>
      </dgm:t>
    </dgm:pt>
    <dgm:pt modelId="{5608B1FA-97CE-42C4-8C32-ABBBA163A978}" type="parTrans" cxnId="{EB6C4D62-1658-4900-BA8A-CA7455946CC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F13A4A1B-BA41-4083-A880-D739B0782555}" type="sibTrans" cxnId="{EB6C4D62-1658-4900-BA8A-CA7455946CC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48C122E7-B0FE-44AD-AB1D-E5255295AA69}">
      <dgm:prSet phldrT="[Texto]"/>
      <dgm:spPr/>
      <dgm:t>
        <a:bodyPr/>
        <a:lstStyle/>
        <a:p>
          <a:r>
            <a:rPr lang="pt-BR" dirty="0">
              <a:solidFill>
                <a:schemeClr val="accent2">
                  <a:lumMod val="50000"/>
                </a:schemeClr>
              </a:solidFill>
            </a:rPr>
            <a:t>Identificar de necessidades e demandas para a ação da TO</a:t>
          </a:r>
        </a:p>
      </dgm:t>
    </dgm:pt>
    <dgm:pt modelId="{B14225FD-EC21-47ED-81F5-DB4BA17202B4}" type="parTrans" cxnId="{AC5A99A8-8A9F-45D4-AD80-E23A644B133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BA8C6B2E-24B6-418D-A0CD-6A6C04066EDD}" type="sibTrans" cxnId="{AC5A99A8-8A9F-45D4-AD80-E23A644B1337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5F30CE63-28A8-4CB7-B433-A9C5D244E351}">
      <dgm:prSet phldrT="[Texto]"/>
      <dgm:spPr/>
      <dgm:t>
        <a:bodyPr/>
        <a:lstStyle/>
        <a:p>
          <a:r>
            <a:rPr lang="pt-BR" dirty="0">
              <a:solidFill>
                <a:schemeClr val="accent2">
                  <a:lumMod val="50000"/>
                </a:schemeClr>
              </a:solidFill>
            </a:rPr>
            <a:t>Desenvolver estratégias de cuidado no âmbito da família e rede social</a:t>
          </a:r>
        </a:p>
      </dgm:t>
    </dgm:pt>
    <dgm:pt modelId="{08046C20-C08F-450B-BBBB-52D5E3EA15B9}" type="parTrans" cxnId="{73D49049-16D2-464D-A751-BEF170AC69A8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ADCA8D1F-D083-4544-939A-9FDAB87DE9E7}" type="sibTrans" cxnId="{73D49049-16D2-464D-A751-BEF170AC69A8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515CFE85-3D46-4526-BFDE-B0A525BC30AE}">
      <dgm:prSet/>
      <dgm:spPr/>
      <dgm:t>
        <a:bodyPr/>
        <a:lstStyle/>
        <a:p>
          <a:r>
            <a:rPr lang="pt-BR" dirty="0">
              <a:solidFill>
                <a:schemeClr val="accent2">
                  <a:lumMod val="50000"/>
                </a:schemeClr>
              </a:solidFill>
            </a:rPr>
            <a:t>Desenvolver estratégias de cuidado no âmbito relacional </a:t>
          </a:r>
        </a:p>
      </dgm:t>
    </dgm:pt>
    <dgm:pt modelId="{DA2DE0B3-45F8-48CD-B79C-9448F1ABD052}" type="parTrans" cxnId="{2B3F91BD-229F-49AE-A0D6-157E4F2F2F08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A1B5F55D-6782-4546-AB0D-20EAA12C8B04}" type="sibTrans" cxnId="{2B3F91BD-229F-49AE-A0D6-157E4F2F2F08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39E51FC1-92C9-4FD7-8A16-648457C4289D}">
      <dgm:prSet/>
      <dgm:spPr/>
      <dgm:t>
        <a:bodyPr/>
        <a:lstStyle/>
        <a:p>
          <a:r>
            <a:rPr lang="pt-BR" dirty="0">
              <a:solidFill>
                <a:schemeClr val="accent2">
                  <a:lumMod val="50000"/>
                </a:schemeClr>
              </a:solidFill>
            </a:rPr>
            <a:t>Desenvolver interação, comunicação e trabalho colaborativo em equipe</a:t>
          </a:r>
        </a:p>
      </dgm:t>
    </dgm:pt>
    <dgm:pt modelId="{4EF5A338-B2F0-4B0F-B0BF-07BD60D87FF2}" type="parTrans" cxnId="{0572FAB8-D79A-45C1-88C5-0BA0FF8F348F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2A92E02A-38A4-43B9-96DA-2E859BFDDC10}" type="sibTrans" cxnId="{0572FAB8-D79A-45C1-88C5-0BA0FF8F348F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6713258D-1562-49CC-9C45-9B63072F4604}">
      <dgm:prSet/>
      <dgm:spPr/>
      <dgm:t>
        <a:bodyPr/>
        <a:lstStyle/>
        <a:p>
          <a:r>
            <a:rPr lang="pt-BR" dirty="0">
              <a:solidFill>
                <a:schemeClr val="accent2">
                  <a:lumMod val="50000"/>
                </a:schemeClr>
              </a:solidFill>
            </a:rPr>
            <a:t>Desenvolver estratégias de construção de uma ambiência acolhedora</a:t>
          </a:r>
        </a:p>
      </dgm:t>
    </dgm:pt>
    <dgm:pt modelId="{4B608000-9B0B-4DCF-B7FD-275A24877734}" type="parTrans" cxnId="{11EB68CF-22CA-4BC3-8601-8A2377427F5B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A070DB2F-D992-46B4-A0D9-4702BE8B7C31}" type="sibTrans" cxnId="{11EB68CF-22CA-4BC3-8601-8A2377427F5B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4AD3559F-26B2-4E13-812C-141FA8105BB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dirty="0">
              <a:solidFill>
                <a:schemeClr val="accent2">
                  <a:lumMod val="50000"/>
                </a:schemeClr>
              </a:solidFill>
            </a:rPr>
            <a:t>Desenvolver estratégias de articulação e construção da rede de cuidados </a:t>
          </a:r>
          <a:endParaRPr lang="pt-BR" sz="3600" dirty="0">
            <a:solidFill>
              <a:schemeClr val="accent2">
                <a:lumMod val="50000"/>
              </a:schemeClr>
            </a:solidFill>
          </a:endParaRPr>
        </a:p>
      </dgm:t>
    </dgm:pt>
    <dgm:pt modelId="{1B35148C-7BA4-4FB3-816F-D0DDB0FE1A98}" type="parTrans" cxnId="{61A94126-FCAE-45B8-93CA-28A8AB8E76AE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96283CFC-A7A9-43BC-A87A-BA50B3DE2209}" type="sibTrans" cxnId="{61A94126-FCAE-45B8-93CA-28A8AB8E76AE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8CB22ED8-4E63-4702-B83C-2F7483CE84BF}">
      <dgm:prSet/>
      <dgm:spPr/>
      <dgm:t>
        <a:bodyPr/>
        <a:lstStyle/>
        <a:p>
          <a:r>
            <a:rPr lang="pt-BR" dirty="0">
              <a:solidFill>
                <a:schemeClr val="accent2">
                  <a:lumMod val="50000"/>
                </a:schemeClr>
              </a:solidFill>
            </a:rPr>
            <a:t>Desenvolver estratégias para o acesso a direitos, a participação e o empoderamento</a:t>
          </a:r>
        </a:p>
      </dgm:t>
    </dgm:pt>
    <dgm:pt modelId="{D892BC3C-2856-430C-B9F9-DD745C5D34FD}" type="parTrans" cxnId="{ABF100E0-5057-411C-8B7B-002F73A8758B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B842112A-A84E-4D80-A5B1-6CA2F81910DF}" type="sibTrans" cxnId="{ABF100E0-5057-411C-8B7B-002F73A8758B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A4EFE6EC-8696-49E6-A231-E9DCDFD946B0}" type="pres">
      <dgm:prSet presAssocID="{6AAF357D-1FD3-4D63-87F8-4285E4173789}" presName="diagram" presStyleCnt="0">
        <dgm:presLayoutVars>
          <dgm:dir/>
          <dgm:resizeHandles val="exact"/>
        </dgm:presLayoutVars>
      </dgm:prSet>
      <dgm:spPr/>
    </dgm:pt>
    <dgm:pt modelId="{4ACC34D2-F6D3-4CE7-A6B0-071FD5C88298}" type="pres">
      <dgm:prSet presAssocID="{E5A32B11-FAE4-4A10-93DC-8CF5A7D436C5}" presName="node" presStyleLbl="node1" presStyleIdx="0" presStyleCnt="9" custLinFactY="14814" custLinFactNeighborX="2145" custLinFactNeighborY="100000">
        <dgm:presLayoutVars>
          <dgm:bulletEnabled val="1"/>
        </dgm:presLayoutVars>
      </dgm:prSet>
      <dgm:spPr/>
    </dgm:pt>
    <dgm:pt modelId="{DCCCBEC0-BDF1-4422-A8A1-532FCB9F5C08}" type="pres">
      <dgm:prSet presAssocID="{23F1F70B-6636-4439-ADD6-C33491349207}" presName="sibTrans" presStyleCnt="0"/>
      <dgm:spPr/>
    </dgm:pt>
    <dgm:pt modelId="{6EE893FF-BAAC-4F3F-95F0-77F739C6AE07}" type="pres">
      <dgm:prSet presAssocID="{58AC0D23-0947-4F14-9E12-323728459C30}" presName="node" presStyleLbl="node1" presStyleIdx="1" presStyleCnt="9">
        <dgm:presLayoutVars>
          <dgm:bulletEnabled val="1"/>
        </dgm:presLayoutVars>
      </dgm:prSet>
      <dgm:spPr/>
    </dgm:pt>
    <dgm:pt modelId="{6FF62543-CD8F-4472-A5E5-6F9E0FA3A1C3}" type="pres">
      <dgm:prSet presAssocID="{F13A4A1B-BA41-4083-A880-D739B0782555}" presName="sibTrans" presStyleCnt="0"/>
      <dgm:spPr/>
    </dgm:pt>
    <dgm:pt modelId="{2819CB83-B962-4255-84B8-9C6DAEDB2E42}" type="pres">
      <dgm:prSet presAssocID="{515CFE85-3D46-4526-BFDE-B0A525BC30AE}" presName="node" presStyleLbl="node1" presStyleIdx="2" presStyleCnt="9">
        <dgm:presLayoutVars>
          <dgm:bulletEnabled val="1"/>
        </dgm:presLayoutVars>
      </dgm:prSet>
      <dgm:spPr/>
    </dgm:pt>
    <dgm:pt modelId="{831A8F6F-8377-4646-8C68-D7A6103AF20F}" type="pres">
      <dgm:prSet presAssocID="{A1B5F55D-6782-4546-AB0D-20EAA12C8B04}" presName="sibTrans" presStyleCnt="0"/>
      <dgm:spPr/>
    </dgm:pt>
    <dgm:pt modelId="{57A3A94B-A215-4FDF-B7B5-03C3081475A5}" type="pres">
      <dgm:prSet presAssocID="{48C122E7-B0FE-44AD-AB1D-E5255295AA69}" presName="node" presStyleLbl="node1" presStyleIdx="3" presStyleCnt="9" custLinFactY="-15224" custLinFactNeighborX="3734" custLinFactNeighborY="-100000">
        <dgm:presLayoutVars>
          <dgm:bulletEnabled val="1"/>
        </dgm:presLayoutVars>
      </dgm:prSet>
      <dgm:spPr/>
    </dgm:pt>
    <dgm:pt modelId="{BFEDF2E9-9AF1-411C-A982-E862561322CB}" type="pres">
      <dgm:prSet presAssocID="{BA8C6B2E-24B6-418D-A0CD-6A6C04066EDD}" presName="sibTrans" presStyleCnt="0"/>
      <dgm:spPr/>
    </dgm:pt>
    <dgm:pt modelId="{5CF5C6B2-E5BA-4B48-891E-8D7FC71F8FF3}" type="pres">
      <dgm:prSet presAssocID="{5F30CE63-28A8-4CB7-B433-A9C5D244E351}" presName="node" presStyleLbl="node1" presStyleIdx="4" presStyleCnt="9">
        <dgm:presLayoutVars>
          <dgm:bulletEnabled val="1"/>
        </dgm:presLayoutVars>
      </dgm:prSet>
      <dgm:spPr/>
    </dgm:pt>
    <dgm:pt modelId="{F57E31F4-51B2-4617-A474-71BA3B5B79D5}" type="pres">
      <dgm:prSet presAssocID="{ADCA8D1F-D083-4544-939A-9FDAB87DE9E7}" presName="sibTrans" presStyleCnt="0"/>
      <dgm:spPr/>
    </dgm:pt>
    <dgm:pt modelId="{2395F5DC-C583-4B54-BC4F-F7D4B7865B78}" type="pres">
      <dgm:prSet presAssocID="{39E51FC1-92C9-4FD7-8A16-648457C4289D}" presName="node" presStyleLbl="node1" presStyleIdx="5" presStyleCnt="9">
        <dgm:presLayoutVars>
          <dgm:bulletEnabled val="1"/>
        </dgm:presLayoutVars>
      </dgm:prSet>
      <dgm:spPr/>
    </dgm:pt>
    <dgm:pt modelId="{8F0BE0E8-FDDB-4D56-AC13-05BC02FF827B}" type="pres">
      <dgm:prSet presAssocID="{2A92E02A-38A4-43B9-96DA-2E859BFDDC10}" presName="sibTrans" presStyleCnt="0"/>
      <dgm:spPr/>
    </dgm:pt>
    <dgm:pt modelId="{DA1A769A-86B0-426A-AB1D-B07DECFF632F}" type="pres">
      <dgm:prSet presAssocID="{6713258D-1562-49CC-9C45-9B63072F4604}" presName="node" presStyleLbl="node1" presStyleIdx="6" presStyleCnt="9">
        <dgm:presLayoutVars>
          <dgm:bulletEnabled val="1"/>
        </dgm:presLayoutVars>
      </dgm:prSet>
      <dgm:spPr/>
    </dgm:pt>
    <dgm:pt modelId="{A8B808D1-2B1F-42C2-A4DD-E50DAF80D135}" type="pres">
      <dgm:prSet presAssocID="{A070DB2F-D992-46B4-A0D9-4702BE8B7C31}" presName="sibTrans" presStyleCnt="0"/>
      <dgm:spPr/>
    </dgm:pt>
    <dgm:pt modelId="{8BD684F2-A529-49DE-8AEC-38E61E85242F}" type="pres">
      <dgm:prSet presAssocID="{4AD3559F-26B2-4E13-812C-141FA8105BBC}" presName="node" presStyleLbl="node1" presStyleIdx="7" presStyleCnt="9">
        <dgm:presLayoutVars>
          <dgm:bulletEnabled val="1"/>
        </dgm:presLayoutVars>
      </dgm:prSet>
      <dgm:spPr/>
    </dgm:pt>
    <dgm:pt modelId="{E83E4405-465D-412F-A2F8-045612E5674F}" type="pres">
      <dgm:prSet presAssocID="{96283CFC-A7A9-43BC-A87A-BA50B3DE2209}" presName="sibTrans" presStyleCnt="0"/>
      <dgm:spPr/>
    </dgm:pt>
    <dgm:pt modelId="{1AC37B32-6160-4B03-8359-C8155077E455}" type="pres">
      <dgm:prSet presAssocID="{8CB22ED8-4E63-4702-B83C-2F7483CE84BF}" presName="node" presStyleLbl="node1" presStyleIdx="8" presStyleCnt="9">
        <dgm:presLayoutVars>
          <dgm:bulletEnabled val="1"/>
        </dgm:presLayoutVars>
      </dgm:prSet>
      <dgm:spPr/>
    </dgm:pt>
  </dgm:ptLst>
  <dgm:cxnLst>
    <dgm:cxn modelId="{D59C0705-A44C-4779-85B5-54F2F3145C31}" type="presOf" srcId="{E5A32B11-FAE4-4A10-93DC-8CF5A7D436C5}" destId="{4ACC34D2-F6D3-4CE7-A6B0-071FD5C88298}" srcOrd="0" destOrd="0" presId="urn:microsoft.com/office/officeart/2005/8/layout/default"/>
    <dgm:cxn modelId="{61A94126-FCAE-45B8-93CA-28A8AB8E76AE}" srcId="{6AAF357D-1FD3-4D63-87F8-4285E4173789}" destId="{4AD3559F-26B2-4E13-812C-141FA8105BBC}" srcOrd="7" destOrd="0" parTransId="{1B35148C-7BA4-4FB3-816F-D0DDB0FE1A98}" sibTransId="{96283CFC-A7A9-43BC-A87A-BA50B3DE2209}"/>
    <dgm:cxn modelId="{66117D36-389E-4C22-92B8-340711DB4924}" type="presOf" srcId="{8CB22ED8-4E63-4702-B83C-2F7483CE84BF}" destId="{1AC37B32-6160-4B03-8359-C8155077E455}" srcOrd="0" destOrd="0" presId="urn:microsoft.com/office/officeart/2005/8/layout/default"/>
    <dgm:cxn modelId="{EB6C4D62-1658-4900-BA8A-CA7455946CCD}" srcId="{6AAF357D-1FD3-4D63-87F8-4285E4173789}" destId="{58AC0D23-0947-4F14-9E12-323728459C30}" srcOrd="1" destOrd="0" parTransId="{5608B1FA-97CE-42C4-8C32-ABBBA163A978}" sibTransId="{F13A4A1B-BA41-4083-A880-D739B0782555}"/>
    <dgm:cxn modelId="{81BCE262-A469-4598-86BC-9E39D79402CB}" type="presOf" srcId="{6713258D-1562-49CC-9C45-9B63072F4604}" destId="{DA1A769A-86B0-426A-AB1D-B07DECFF632F}" srcOrd="0" destOrd="0" presId="urn:microsoft.com/office/officeart/2005/8/layout/default"/>
    <dgm:cxn modelId="{DE639A47-E652-4FFC-BFDF-D5045EEBD6DA}" type="presOf" srcId="{48C122E7-B0FE-44AD-AB1D-E5255295AA69}" destId="{57A3A94B-A215-4FDF-B7B5-03C3081475A5}" srcOrd="0" destOrd="0" presId="urn:microsoft.com/office/officeart/2005/8/layout/default"/>
    <dgm:cxn modelId="{73D49049-16D2-464D-A751-BEF170AC69A8}" srcId="{6AAF357D-1FD3-4D63-87F8-4285E4173789}" destId="{5F30CE63-28A8-4CB7-B433-A9C5D244E351}" srcOrd="4" destOrd="0" parTransId="{08046C20-C08F-450B-BBBB-52D5E3EA15B9}" sibTransId="{ADCA8D1F-D083-4544-939A-9FDAB87DE9E7}"/>
    <dgm:cxn modelId="{B13A7456-C591-4982-9DF6-03333674324A}" type="presOf" srcId="{515CFE85-3D46-4526-BFDE-B0A525BC30AE}" destId="{2819CB83-B962-4255-84B8-9C6DAEDB2E42}" srcOrd="0" destOrd="0" presId="urn:microsoft.com/office/officeart/2005/8/layout/default"/>
    <dgm:cxn modelId="{162DFC7F-94AD-4A78-BEA9-8928E075A566}" type="presOf" srcId="{39E51FC1-92C9-4FD7-8A16-648457C4289D}" destId="{2395F5DC-C583-4B54-BC4F-F7D4B7865B78}" srcOrd="0" destOrd="0" presId="urn:microsoft.com/office/officeart/2005/8/layout/default"/>
    <dgm:cxn modelId="{125CB38C-4DEA-41DB-9BA9-8532028048AE}" type="presOf" srcId="{6AAF357D-1FD3-4D63-87F8-4285E4173789}" destId="{A4EFE6EC-8696-49E6-A231-E9DCDFD946B0}" srcOrd="0" destOrd="0" presId="urn:microsoft.com/office/officeart/2005/8/layout/default"/>
    <dgm:cxn modelId="{2DC3CF92-91E5-42F3-B9B4-F7B570FCABE6}" type="presOf" srcId="{4AD3559F-26B2-4E13-812C-141FA8105BBC}" destId="{8BD684F2-A529-49DE-8AEC-38E61E85242F}" srcOrd="0" destOrd="0" presId="urn:microsoft.com/office/officeart/2005/8/layout/default"/>
    <dgm:cxn modelId="{1B5CA4A0-25AC-4E30-B7DA-FD957BF85C18}" type="presOf" srcId="{58AC0D23-0947-4F14-9E12-323728459C30}" destId="{6EE893FF-BAAC-4F3F-95F0-77F739C6AE07}" srcOrd="0" destOrd="0" presId="urn:microsoft.com/office/officeart/2005/8/layout/default"/>
    <dgm:cxn modelId="{AC5A99A8-8A9F-45D4-AD80-E23A644B1337}" srcId="{6AAF357D-1FD3-4D63-87F8-4285E4173789}" destId="{48C122E7-B0FE-44AD-AB1D-E5255295AA69}" srcOrd="3" destOrd="0" parTransId="{B14225FD-EC21-47ED-81F5-DB4BA17202B4}" sibTransId="{BA8C6B2E-24B6-418D-A0CD-6A6C04066EDD}"/>
    <dgm:cxn modelId="{0572FAB8-D79A-45C1-88C5-0BA0FF8F348F}" srcId="{6AAF357D-1FD3-4D63-87F8-4285E4173789}" destId="{39E51FC1-92C9-4FD7-8A16-648457C4289D}" srcOrd="5" destOrd="0" parTransId="{4EF5A338-B2F0-4B0F-B0BF-07BD60D87FF2}" sibTransId="{2A92E02A-38A4-43B9-96DA-2E859BFDDC10}"/>
    <dgm:cxn modelId="{2B3F91BD-229F-49AE-A0D6-157E4F2F2F08}" srcId="{6AAF357D-1FD3-4D63-87F8-4285E4173789}" destId="{515CFE85-3D46-4526-BFDE-B0A525BC30AE}" srcOrd="2" destOrd="0" parTransId="{DA2DE0B3-45F8-48CD-B79C-9448F1ABD052}" sibTransId="{A1B5F55D-6782-4546-AB0D-20EAA12C8B04}"/>
    <dgm:cxn modelId="{E0FC17C3-5E62-4DF4-911F-12161FF39C4D}" srcId="{6AAF357D-1FD3-4D63-87F8-4285E4173789}" destId="{E5A32B11-FAE4-4A10-93DC-8CF5A7D436C5}" srcOrd="0" destOrd="0" parTransId="{1C5A14FB-BB43-4809-936C-678C925CE0CC}" sibTransId="{23F1F70B-6636-4439-ADD6-C33491349207}"/>
    <dgm:cxn modelId="{11EB68CF-22CA-4BC3-8601-8A2377427F5B}" srcId="{6AAF357D-1FD3-4D63-87F8-4285E4173789}" destId="{6713258D-1562-49CC-9C45-9B63072F4604}" srcOrd="6" destOrd="0" parTransId="{4B608000-9B0B-4DCF-B7FD-275A24877734}" sibTransId="{A070DB2F-D992-46B4-A0D9-4702BE8B7C31}"/>
    <dgm:cxn modelId="{ABF100E0-5057-411C-8B7B-002F73A8758B}" srcId="{6AAF357D-1FD3-4D63-87F8-4285E4173789}" destId="{8CB22ED8-4E63-4702-B83C-2F7483CE84BF}" srcOrd="8" destOrd="0" parTransId="{D892BC3C-2856-430C-B9F9-DD745C5D34FD}" sibTransId="{B842112A-A84E-4D80-A5B1-6CA2F81910DF}"/>
    <dgm:cxn modelId="{855171F9-6564-4ED0-A07E-FD65E518F5E7}" type="presOf" srcId="{5F30CE63-28A8-4CB7-B433-A9C5D244E351}" destId="{5CF5C6B2-E5BA-4B48-891E-8D7FC71F8FF3}" srcOrd="0" destOrd="0" presId="urn:microsoft.com/office/officeart/2005/8/layout/default"/>
    <dgm:cxn modelId="{AD991EB1-C1EE-497C-8846-06B087E9D555}" type="presParOf" srcId="{A4EFE6EC-8696-49E6-A231-E9DCDFD946B0}" destId="{4ACC34D2-F6D3-4CE7-A6B0-071FD5C88298}" srcOrd="0" destOrd="0" presId="urn:microsoft.com/office/officeart/2005/8/layout/default"/>
    <dgm:cxn modelId="{84C1CE8B-F474-4DA4-925B-807B521D4FCB}" type="presParOf" srcId="{A4EFE6EC-8696-49E6-A231-E9DCDFD946B0}" destId="{DCCCBEC0-BDF1-4422-A8A1-532FCB9F5C08}" srcOrd="1" destOrd="0" presId="urn:microsoft.com/office/officeart/2005/8/layout/default"/>
    <dgm:cxn modelId="{57018263-73AD-4AC6-AFBA-06E1E46BF7F1}" type="presParOf" srcId="{A4EFE6EC-8696-49E6-A231-E9DCDFD946B0}" destId="{6EE893FF-BAAC-4F3F-95F0-77F739C6AE07}" srcOrd="2" destOrd="0" presId="urn:microsoft.com/office/officeart/2005/8/layout/default"/>
    <dgm:cxn modelId="{DCFB037E-C7A9-41F4-B604-D1C833FA6D5D}" type="presParOf" srcId="{A4EFE6EC-8696-49E6-A231-E9DCDFD946B0}" destId="{6FF62543-CD8F-4472-A5E5-6F9E0FA3A1C3}" srcOrd="3" destOrd="0" presId="urn:microsoft.com/office/officeart/2005/8/layout/default"/>
    <dgm:cxn modelId="{5F7461E1-A2F6-439B-8762-EFC62D918A75}" type="presParOf" srcId="{A4EFE6EC-8696-49E6-A231-E9DCDFD946B0}" destId="{2819CB83-B962-4255-84B8-9C6DAEDB2E42}" srcOrd="4" destOrd="0" presId="urn:microsoft.com/office/officeart/2005/8/layout/default"/>
    <dgm:cxn modelId="{F93484FB-E011-42E8-B267-8D702F68E782}" type="presParOf" srcId="{A4EFE6EC-8696-49E6-A231-E9DCDFD946B0}" destId="{831A8F6F-8377-4646-8C68-D7A6103AF20F}" srcOrd="5" destOrd="0" presId="urn:microsoft.com/office/officeart/2005/8/layout/default"/>
    <dgm:cxn modelId="{993AB092-3992-49E9-AC08-DA5AB0E2CA03}" type="presParOf" srcId="{A4EFE6EC-8696-49E6-A231-E9DCDFD946B0}" destId="{57A3A94B-A215-4FDF-B7B5-03C3081475A5}" srcOrd="6" destOrd="0" presId="urn:microsoft.com/office/officeart/2005/8/layout/default"/>
    <dgm:cxn modelId="{A5E267EB-4824-40EC-8BA5-6AD8D60B269B}" type="presParOf" srcId="{A4EFE6EC-8696-49E6-A231-E9DCDFD946B0}" destId="{BFEDF2E9-9AF1-411C-A982-E862561322CB}" srcOrd="7" destOrd="0" presId="urn:microsoft.com/office/officeart/2005/8/layout/default"/>
    <dgm:cxn modelId="{F1FBAECB-B20A-488E-A72E-025754E2F4C3}" type="presParOf" srcId="{A4EFE6EC-8696-49E6-A231-E9DCDFD946B0}" destId="{5CF5C6B2-E5BA-4B48-891E-8D7FC71F8FF3}" srcOrd="8" destOrd="0" presId="urn:microsoft.com/office/officeart/2005/8/layout/default"/>
    <dgm:cxn modelId="{0036B1B8-29DC-4976-AD55-F01642574142}" type="presParOf" srcId="{A4EFE6EC-8696-49E6-A231-E9DCDFD946B0}" destId="{F57E31F4-51B2-4617-A474-71BA3B5B79D5}" srcOrd="9" destOrd="0" presId="urn:microsoft.com/office/officeart/2005/8/layout/default"/>
    <dgm:cxn modelId="{79778F25-5763-4DE2-B308-C3FF805436B4}" type="presParOf" srcId="{A4EFE6EC-8696-49E6-A231-E9DCDFD946B0}" destId="{2395F5DC-C583-4B54-BC4F-F7D4B7865B78}" srcOrd="10" destOrd="0" presId="urn:microsoft.com/office/officeart/2005/8/layout/default"/>
    <dgm:cxn modelId="{805F0D51-07F0-454D-9CE1-27622029656F}" type="presParOf" srcId="{A4EFE6EC-8696-49E6-A231-E9DCDFD946B0}" destId="{8F0BE0E8-FDDB-4D56-AC13-05BC02FF827B}" srcOrd="11" destOrd="0" presId="urn:microsoft.com/office/officeart/2005/8/layout/default"/>
    <dgm:cxn modelId="{319B5236-0142-4160-AF11-995891A97313}" type="presParOf" srcId="{A4EFE6EC-8696-49E6-A231-E9DCDFD946B0}" destId="{DA1A769A-86B0-426A-AB1D-B07DECFF632F}" srcOrd="12" destOrd="0" presId="urn:microsoft.com/office/officeart/2005/8/layout/default"/>
    <dgm:cxn modelId="{FC0EB0CF-9F15-41C0-8E73-56175494A098}" type="presParOf" srcId="{A4EFE6EC-8696-49E6-A231-E9DCDFD946B0}" destId="{A8B808D1-2B1F-42C2-A4DD-E50DAF80D135}" srcOrd="13" destOrd="0" presId="urn:microsoft.com/office/officeart/2005/8/layout/default"/>
    <dgm:cxn modelId="{DD992328-FAED-41B1-A5DD-12E2BFCBBF9E}" type="presParOf" srcId="{A4EFE6EC-8696-49E6-A231-E9DCDFD946B0}" destId="{8BD684F2-A529-49DE-8AEC-38E61E85242F}" srcOrd="14" destOrd="0" presId="urn:microsoft.com/office/officeart/2005/8/layout/default"/>
    <dgm:cxn modelId="{1E36AF94-B132-4175-9734-4D0839287D98}" type="presParOf" srcId="{A4EFE6EC-8696-49E6-A231-E9DCDFD946B0}" destId="{E83E4405-465D-412F-A2F8-045612E5674F}" srcOrd="15" destOrd="0" presId="urn:microsoft.com/office/officeart/2005/8/layout/default"/>
    <dgm:cxn modelId="{4D3520DF-D45E-4044-9207-5F919DFE51B1}" type="presParOf" srcId="{A4EFE6EC-8696-49E6-A231-E9DCDFD946B0}" destId="{1AC37B32-6160-4B03-8359-C8155077E45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C34D2-F6D3-4CE7-A6B0-071FD5C88298}">
      <dsp:nvSpPr>
        <dsp:cNvPr id="0" name=""/>
        <dsp:cNvSpPr/>
      </dsp:nvSpPr>
      <dsp:spPr>
        <a:xfrm>
          <a:off x="351208" y="1513285"/>
          <a:ext cx="2195189" cy="13171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accent2">
                  <a:lumMod val="50000"/>
                </a:schemeClr>
              </a:solidFill>
            </a:rPr>
            <a:t>Desenvolver estratégias de cuidado no âmbito do cuidado do corpo </a:t>
          </a:r>
        </a:p>
      </dsp:txBody>
      <dsp:txXfrm>
        <a:off x="351208" y="1513285"/>
        <a:ext cx="2195189" cy="1317113"/>
      </dsp:txXfrm>
    </dsp:sp>
    <dsp:sp modelId="{6EE893FF-BAAC-4F3F-95F0-77F739C6AE07}">
      <dsp:nvSpPr>
        <dsp:cNvPr id="0" name=""/>
        <dsp:cNvSpPr/>
      </dsp:nvSpPr>
      <dsp:spPr>
        <a:xfrm>
          <a:off x="2718829" y="1054"/>
          <a:ext cx="2195189" cy="1317113"/>
        </a:xfrm>
        <a:prstGeom prst="rect">
          <a:avLst/>
        </a:prstGeom>
        <a:solidFill>
          <a:schemeClr val="accent2">
            <a:hueOff val="-180775"/>
            <a:satOff val="-1241"/>
            <a:lumOff val="6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accent2">
                  <a:lumMod val="50000"/>
                </a:schemeClr>
              </a:solidFill>
            </a:rPr>
            <a:t>Desenvolver estratégias de cuidado no âmbito as atividades e cotidianos dos sujeitos  </a:t>
          </a:r>
        </a:p>
      </dsp:txBody>
      <dsp:txXfrm>
        <a:off x="2718829" y="1054"/>
        <a:ext cx="2195189" cy="1317113"/>
      </dsp:txXfrm>
    </dsp:sp>
    <dsp:sp modelId="{2819CB83-B962-4255-84B8-9C6DAEDB2E42}">
      <dsp:nvSpPr>
        <dsp:cNvPr id="0" name=""/>
        <dsp:cNvSpPr/>
      </dsp:nvSpPr>
      <dsp:spPr>
        <a:xfrm>
          <a:off x="5133537" y="1054"/>
          <a:ext cx="2195189" cy="1317113"/>
        </a:xfrm>
        <a:prstGeom prst="rect">
          <a:avLst/>
        </a:prstGeom>
        <a:solidFill>
          <a:schemeClr val="accent2">
            <a:hueOff val="-361550"/>
            <a:satOff val="-2481"/>
            <a:lumOff val="1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accent2">
                  <a:lumMod val="50000"/>
                </a:schemeClr>
              </a:solidFill>
            </a:rPr>
            <a:t>Desenvolver estratégias de cuidado no âmbito relacional </a:t>
          </a:r>
        </a:p>
      </dsp:txBody>
      <dsp:txXfrm>
        <a:off x="5133537" y="1054"/>
        <a:ext cx="2195189" cy="1317113"/>
      </dsp:txXfrm>
    </dsp:sp>
    <dsp:sp modelId="{57A3A94B-A215-4FDF-B7B5-03C3081475A5}">
      <dsp:nvSpPr>
        <dsp:cNvPr id="0" name=""/>
        <dsp:cNvSpPr/>
      </dsp:nvSpPr>
      <dsp:spPr>
        <a:xfrm>
          <a:off x="386089" y="20056"/>
          <a:ext cx="2195189" cy="1317113"/>
        </a:xfrm>
        <a:prstGeom prst="rect">
          <a:avLst/>
        </a:prstGeom>
        <a:solidFill>
          <a:schemeClr val="accent2">
            <a:hueOff val="-542325"/>
            <a:satOff val="-3722"/>
            <a:lumOff val="19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accent2">
                  <a:lumMod val="50000"/>
                </a:schemeClr>
              </a:solidFill>
            </a:rPr>
            <a:t>Identificar de necessidades e demandas para a ação da TO</a:t>
          </a:r>
        </a:p>
      </dsp:txBody>
      <dsp:txXfrm>
        <a:off x="386089" y="20056"/>
        <a:ext cx="2195189" cy="1317113"/>
      </dsp:txXfrm>
    </dsp:sp>
    <dsp:sp modelId="{5CF5C6B2-E5BA-4B48-891E-8D7FC71F8FF3}">
      <dsp:nvSpPr>
        <dsp:cNvPr id="0" name=""/>
        <dsp:cNvSpPr/>
      </dsp:nvSpPr>
      <dsp:spPr>
        <a:xfrm>
          <a:off x="2718829" y="1537687"/>
          <a:ext cx="2195189" cy="1317113"/>
        </a:xfrm>
        <a:prstGeom prst="rect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accent2">
                  <a:lumMod val="50000"/>
                </a:schemeClr>
              </a:solidFill>
            </a:rPr>
            <a:t>Desenvolver estratégias de cuidado no âmbito da família e rede social</a:t>
          </a:r>
        </a:p>
      </dsp:txBody>
      <dsp:txXfrm>
        <a:off x="2718829" y="1537687"/>
        <a:ext cx="2195189" cy="1317113"/>
      </dsp:txXfrm>
    </dsp:sp>
    <dsp:sp modelId="{2395F5DC-C583-4B54-BC4F-F7D4B7865B78}">
      <dsp:nvSpPr>
        <dsp:cNvPr id="0" name=""/>
        <dsp:cNvSpPr/>
      </dsp:nvSpPr>
      <dsp:spPr>
        <a:xfrm>
          <a:off x="5133537" y="1537687"/>
          <a:ext cx="2195189" cy="1317113"/>
        </a:xfrm>
        <a:prstGeom prst="rect">
          <a:avLst/>
        </a:prstGeom>
        <a:solidFill>
          <a:schemeClr val="accent2">
            <a:hueOff val="-903875"/>
            <a:satOff val="-6203"/>
            <a:lumOff val="31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accent2">
                  <a:lumMod val="50000"/>
                </a:schemeClr>
              </a:solidFill>
            </a:rPr>
            <a:t>Desenvolver interação, comunicação e trabalho colaborativo em equipe</a:t>
          </a:r>
        </a:p>
      </dsp:txBody>
      <dsp:txXfrm>
        <a:off x="5133537" y="1537687"/>
        <a:ext cx="2195189" cy="1317113"/>
      </dsp:txXfrm>
    </dsp:sp>
    <dsp:sp modelId="{DA1A769A-86B0-426A-AB1D-B07DECFF632F}">
      <dsp:nvSpPr>
        <dsp:cNvPr id="0" name=""/>
        <dsp:cNvSpPr/>
      </dsp:nvSpPr>
      <dsp:spPr>
        <a:xfrm>
          <a:off x="304121" y="3074319"/>
          <a:ext cx="2195189" cy="1317113"/>
        </a:xfrm>
        <a:prstGeom prst="rect">
          <a:avLst/>
        </a:prstGeom>
        <a:solidFill>
          <a:schemeClr val="accent2">
            <a:hueOff val="-1084650"/>
            <a:satOff val="-7443"/>
            <a:lumOff val="3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accent2">
                  <a:lumMod val="50000"/>
                </a:schemeClr>
              </a:solidFill>
            </a:rPr>
            <a:t>Desenvolver estratégias de construção de uma ambiência acolhedora</a:t>
          </a:r>
        </a:p>
      </dsp:txBody>
      <dsp:txXfrm>
        <a:off x="304121" y="3074319"/>
        <a:ext cx="2195189" cy="1317113"/>
      </dsp:txXfrm>
    </dsp:sp>
    <dsp:sp modelId="{8BD684F2-A529-49DE-8AEC-38E61E85242F}">
      <dsp:nvSpPr>
        <dsp:cNvPr id="0" name=""/>
        <dsp:cNvSpPr/>
      </dsp:nvSpPr>
      <dsp:spPr>
        <a:xfrm>
          <a:off x="2718829" y="3074319"/>
          <a:ext cx="2195189" cy="1317113"/>
        </a:xfrm>
        <a:prstGeom prst="rect">
          <a:avLst/>
        </a:prstGeom>
        <a:solidFill>
          <a:schemeClr val="accent2">
            <a:hueOff val="-1265425"/>
            <a:satOff val="-8684"/>
            <a:lumOff val="44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kern="1200" dirty="0">
              <a:solidFill>
                <a:schemeClr val="accent2">
                  <a:lumMod val="50000"/>
                </a:schemeClr>
              </a:solidFill>
            </a:rPr>
            <a:t>Desenvolver estratégias de articulação e construção da rede de cuidados </a:t>
          </a:r>
          <a:endParaRPr lang="pt-BR" sz="3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718829" y="3074319"/>
        <a:ext cx="2195189" cy="1317113"/>
      </dsp:txXfrm>
    </dsp:sp>
    <dsp:sp modelId="{1AC37B32-6160-4B03-8359-C8155077E455}">
      <dsp:nvSpPr>
        <dsp:cNvPr id="0" name=""/>
        <dsp:cNvSpPr/>
      </dsp:nvSpPr>
      <dsp:spPr>
        <a:xfrm>
          <a:off x="5133537" y="3074319"/>
          <a:ext cx="2195189" cy="1317113"/>
        </a:xfrm>
        <a:prstGeom prst="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accent2">
                  <a:lumMod val="50000"/>
                </a:schemeClr>
              </a:solidFill>
            </a:rPr>
            <a:t>Desenvolver estratégias para o acesso a direitos, a participação e o empoderamento</a:t>
          </a:r>
        </a:p>
      </dsp:txBody>
      <dsp:txXfrm>
        <a:off x="5133537" y="3074319"/>
        <a:ext cx="2195189" cy="1317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1783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Google Shape;40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123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7" name="Google Shape;2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6" name="Google Shape;25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5" name="Google Shape;26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4" name="Google Shape;27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01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Google Shape;32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422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Google Shape;34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363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Google Shape;40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4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Google Shape;40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3" name="Google Shape;41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Google Shape;42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7" name="Google Shape;43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5" name="Google Shape;44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3" name="Google Shape;45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1" name="Google Shape;46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" name="Google Shape;47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941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Google Shape;46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Google Shape;493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1" name="Google Shape;501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4" name="Google Shape;52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6" name="Google Shape;1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354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4" name="Google Shape;1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592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" name="Google Shape;1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31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670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59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6" name="Google Shape;26;p2"/>
            <p:cNvSpPr/>
            <p:nvPr/>
          </p:nvSpPr>
          <p:spPr>
            <a:xfrm>
              <a:off x="144" y="1680"/>
              <a:ext cx="1808" cy="144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0" y="1680"/>
              <a:ext cx="1808" cy="14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17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17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9879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1"/>
          <p:cNvCxnSpPr/>
          <p:nvPr/>
        </p:nvCxnSpPr>
        <p:spPr>
          <a:xfrm>
            <a:off x="457200" y="1447800"/>
            <a:ext cx="807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1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5.x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3200" b="0" i="0" u="none" strike="noStrike" cap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pt-BR" sz="3200" b="0" i="0" u="none" strike="noStrike" cap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3200" b="0" i="0" u="none" strike="noStrike" cap="none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A integralidade das ações de saúde no hospital e a produção de cuidado pela Terapia Ocupacional nos processos saúde-doença</a:t>
            </a:r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1600" b="1" i="0" u="none" strike="noStrike" cap="none" dirty="0">
              <a:solidFill>
                <a:schemeClr val="accent6">
                  <a:lumMod val="40000"/>
                  <a:lumOff val="6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lang="pt-BR" sz="1600" b="1" i="0" u="none" strike="noStrike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Disciplina: MFT0781 - Terapia Ocupacional em Programas Hospitalares</a:t>
            </a:r>
            <a:r>
              <a:rPr lang="pt-BR" sz="1600" b="0" i="0" u="none" strike="noStrike" cap="none" dirty="0">
                <a:solidFill>
                  <a:schemeClr val="accent6">
                    <a:lumMod val="40000"/>
                    <a:lumOff val="60000"/>
                  </a:schemeClr>
                </a:solidFill>
                <a:sym typeface="Verdana"/>
              </a:rPr>
              <a:t> </a:t>
            </a:r>
            <a:endParaRPr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1600" b="0" i="0" u="none" strike="noStrike" cap="none" dirty="0">
              <a:solidFill>
                <a:schemeClr val="accent6">
                  <a:lumMod val="40000"/>
                  <a:lumOff val="6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lang="pt-BR" sz="1600" b="1" i="0" u="none" strike="noStrike" cap="none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Profa. Dra. Sandra Maria </a:t>
            </a:r>
            <a:r>
              <a:rPr lang="pt-BR" sz="1600" b="1" i="0" u="none" strike="noStrike" cap="none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Galheigo</a:t>
            </a:r>
            <a:endParaRPr sz="1600" b="1" i="0" u="none" strike="noStrike" cap="none" dirty="0">
              <a:solidFill>
                <a:schemeClr val="accent6">
                  <a:lumMod val="40000"/>
                  <a:lumOff val="6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1600" b="0" i="0" u="none" strike="noStrike" cap="none" dirty="0">
              <a:solidFill>
                <a:schemeClr val="accent6">
                  <a:lumMod val="40000"/>
                  <a:lumOff val="6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É importante ter clareza que há várias perspectivas epistemológicas e referências…</a:t>
            </a:r>
            <a:endParaRPr dirty="0"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</a:t>
            </a:fld>
            <a:endParaRPr sz="1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0" name="Google Shape;110;p16"/>
          <p:cNvGrpSpPr/>
          <p:nvPr/>
        </p:nvGrpSpPr>
        <p:grpSpPr>
          <a:xfrm>
            <a:off x="2915816" y="1710259"/>
            <a:ext cx="4953596" cy="4717711"/>
            <a:chOff x="1171945" y="1632"/>
            <a:chExt cx="4953596" cy="4717711"/>
          </a:xfrm>
        </p:grpSpPr>
        <p:sp>
          <p:nvSpPr>
            <p:cNvPr id="111" name="Google Shape;111;p16"/>
            <p:cNvSpPr/>
            <p:nvPr/>
          </p:nvSpPr>
          <p:spPr>
            <a:xfrm>
              <a:off x="1171945" y="1632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1171945" y="1632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biomecânicas</a:t>
              </a:r>
              <a:endParaRPr sz="1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3766686" y="1632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 txBox="1"/>
            <p:nvPr/>
          </p:nvSpPr>
          <p:spPr>
            <a:xfrm>
              <a:off x="3766686" y="1632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psicodinâmicas</a:t>
              </a:r>
              <a:endParaRPr sz="1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171945" y="1652831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1171945" y="1652831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centradas na pessoa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(Modelo canadense; MOHO)</a:t>
              </a:r>
              <a:endParaRPr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3766686" y="1652831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3766686" y="1652831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Estrutura da Prática da TO (AOTA),  organizada pelas características dos clientes, habilidades de desempenho, padrões de desempenho, contextos e ambientes</a:t>
              </a:r>
              <a:endPara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171945" y="3304030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1171945" y="3304030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organizadas a partir da CIF</a:t>
              </a:r>
              <a:endParaRPr dirty="0"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3766686" y="3304030"/>
              <a:ext cx="2358855" cy="141531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3766686" y="3304030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dirty="0">
                  <a:solidFill>
                    <a:schemeClr val="bg2">
                      <a:lumMod val="1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Saúde Coletiva / princípios e recomendações das Políticas Públicas do Brasil</a:t>
              </a:r>
              <a:endParaRPr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3" name="Google Shape;123;p16"/>
          <p:cNvSpPr txBox="1"/>
          <p:nvPr/>
        </p:nvSpPr>
        <p:spPr>
          <a:xfrm>
            <a:off x="483703" y="2417915"/>
            <a:ext cx="24482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O que considerar válido?</a:t>
            </a:r>
            <a:endParaRPr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Estrela: 7 Pontas 1">
            <a:extLst>
              <a:ext uri="{FF2B5EF4-FFF2-40B4-BE49-F238E27FC236}">
                <a16:creationId xmlns:a16="http://schemas.microsoft.com/office/drawing/2014/main" id="{38F75235-C708-441C-BB82-07D5328F71B6}"/>
              </a:ext>
            </a:extLst>
          </p:cNvPr>
          <p:cNvSpPr/>
          <p:nvPr/>
        </p:nvSpPr>
        <p:spPr>
          <a:xfrm>
            <a:off x="7629768" y="4838441"/>
            <a:ext cx="951060" cy="79208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/>
              <a:t>Curso de TO – USP Capital</a:t>
            </a:r>
          </a:p>
        </p:txBody>
      </p:sp>
      <p:sp>
        <p:nvSpPr>
          <p:cNvPr id="19" name="Estrela: 7 Pontas 18">
            <a:extLst>
              <a:ext uri="{FF2B5EF4-FFF2-40B4-BE49-F238E27FC236}">
                <a16:creationId xmlns:a16="http://schemas.microsoft.com/office/drawing/2014/main" id="{8592EC3A-C260-49CE-8B93-E22FDF04220C}"/>
              </a:ext>
            </a:extLst>
          </p:cNvPr>
          <p:cNvSpPr/>
          <p:nvPr/>
        </p:nvSpPr>
        <p:spPr>
          <a:xfrm>
            <a:off x="7432266" y="5662769"/>
            <a:ext cx="1691680" cy="904016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/>
              <a:t>Necessidades sociais e de saúde e </a:t>
            </a:r>
          </a:p>
          <a:p>
            <a:pPr algn="ctr"/>
            <a:r>
              <a:rPr lang="pt-BR" sz="800" dirty="0"/>
              <a:t>construção da RAS</a:t>
            </a:r>
          </a:p>
        </p:txBody>
      </p:sp>
    </p:spTree>
    <p:extLst>
      <p:ext uri="{BB962C8B-B14F-4D97-AF65-F5344CB8AC3E}">
        <p14:creationId xmlns:p14="http://schemas.microsoft.com/office/powerpoint/2010/main" val="171629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/>
          <p:nvPr/>
        </p:nvSpPr>
        <p:spPr>
          <a:xfrm>
            <a:off x="1187389" y="2565176"/>
            <a:ext cx="6840538" cy="3240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chemeClr val="tx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8" name="Google Shape;228;p27"/>
          <p:cNvSpPr txBox="1">
            <a:spLocks noGrp="1"/>
          </p:cNvSpPr>
          <p:nvPr>
            <p:ph type="title"/>
          </p:nvPr>
        </p:nvSpPr>
        <p:spPr>
          <a:xfrm>
            <a:off x="1187624" y="3068960"/>
            <a:ext cx="684076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0C0C0C"/>
                </a:solidFill>
                <a:latin typeface="Garamond"/>
                <a:ea typeface="Garamond"/>
                <a:cs typeface="Garamond"/>
                <a:sym typeface="Garamond"/>
              </a:rPr>
              <a:t>Como o SUS propõe que sejam entendidas e abordadas as necessidades sociais e de saúde nos processos saúde-doença-cuidado dos usuários dos serviços de saúde?</a:t>
            </a:r>
            <a:endParaRPr dirty="0"/>
          </a:p>
        </p:txBody>
      </p:sp>
      <p:sp>
        <p:nvSpPr>
          <p:cNvPr id="226" name="Google Shape;226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4139952" y="188640"/>
            <a:ext cx="69281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200" b="1" i="0" u="none" strike="noStrike" cap="none" dirty="0">
              <a:solidFill>
                <a:srgbClr val="7272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80000"/>
              </a:lnSpc>
              <a:spcBef>
                <a:spcPts val="640"/>
              </a:spcBef>
            </a:pP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A integralidade como uma das referências centrais à produção do cuidado na atenção hospitalar</a:t>
            </a:r>
            <a:endParaRPr sz="3200" b="1" i="0" u="none" strike="noStrike" cap="none" dirty="0">
              <a:solidFill>
                <a:schemeClr val="accent2">
                  <a:lumMod val="75000"/>
                </a:schemeClr>
              </a:solidFill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200" b="1" i="0" u="none" strike="noStrike" cap="none" dirty="0">
              <a:solidFill>
                <a:srgbClr val="7272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200" b="1" i="0" u="none" strike="noStrike" cap="none" dirty="0">
              <a:solidFill>
                <a:srgbClr val="7272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200" b="0" i="0" u="none" strike="noStrike" cap="none" dirty="0">
              <a:solidFill>
                <a:srgbClr val="7272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8031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Integralidade enquanto "imagem objetivo"</a:t>
            </a:r>
            <a:endParaRPr dirty="0"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433079" y="1456010"/>
            <a:ext cx="8229600" cy="528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Integralidade não é apenas uma diretriz do SUS definida constitucionalmente.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Ela é uma "bandeira de luta", parte de uma </a:t>
            </a:r>
            <a:r>
              <a:rPr lang="pt-BR" sz="2400" b="0" i="0" u="none" strike="noStrike" cap="none" dirty="0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  <a:t>"imagem objetivo",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um enunciado de certas características do sistema de saúde, de suas instituições e de suas práticas que são consideradas por alguns (diria eu, por nós), desejáveis.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Ela tenta falar de </a:t>
            </a:r>
            <a:r>
              <a:rPr lang="pt-BR" sz="2400" b="0" i="0" u="none" strike="noStrike" cap="none" dirty="0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  <a:t>um conjunto de valores pelos quais vale lutar,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pois se relacionam a um ideal de uma sociedade mais justa e mais solidária. </a:t>
            </a:r>
            <a:endParaRPr dirty="0"/>
          </a:p>
        </p:txBody>
      </p:sp>
      <p:sp>
        <p:nvSpPr>
          <p:cNvPr id="251" name="Google Shape;251;p30"/>
          <p:cNvSpPr txBox="1">
            <a:spLocks noGrp="1"/>
          </p:cNvSpPr>
          <p:nvPr>
            <p:ph type="sldNum" idx="12"/>
          </p:nvPr>
        </p:nvSpPr>
        <p:spPr>
          <a:xfrm>
            <a:off x="6588224" y="602128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Google Shape;250;p30"/>
          <p:cNvSpPr txBox="1">
            <a:spLocks noGrp="1"/>
          </p:cNvSpPr>
          <p:nvPr>
            <p:ph type="ftr" idx="4294967295"/>
          </p:nvPr>
        </p:nvSpPr>
        <p:spPr>
          <a:xfrm>
            <a:off x="6444208" y="6462613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Mattos, 2001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"imagem objetivo“ versus utopia</a:t>
            </a:r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7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noção de </a:t>
            </a:r>
            <a:r>
              <a:rPr lang="pt-BR" sz="2800" b="0" i="0" u="none" strike="noStrike" cap="none" dirty="0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  <a:t>"imagem objetivo"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tem sido usada para designar uma certa configuração ou situação que alguns atores na arena política consideram desejável.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pt-BR" sz="2800" b="0" i="0" u="none" strike="noStrike" cap="none" dirty="0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  <a:t>"imagem objetivo“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diferencia-se de uma </a:t>
            </a:r>
            <a:r>
              <a:rPr lang="pt-BR" sz="2800" b="0" i="0" u="none" strike="noStrike" cap="none" dirty="0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  <a:t>utopia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pelo fato de que os atores que sustentam a </a:t>
            </a:r>
            <a:r>
              <a:rPr lang="pt-BR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idéia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da imagem julgam que tal configuração pode ser tornada real num horizonte temporal definido. </a:t>
            </a:r>
            <a:endParaRPr dirty="0"/>
          </a:p>
        </p:txBody>
      </p:sp>
      <p:sp>
        <p:nvSpPr>
          <p:cNvPr id="259" name="Google Shape;259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Google Shape;262;p31"/>
          <p:cNvSpPr txBox="1">
            <a:spLocks noGrp="1"/>
          </p:cNvSpPr>
          <p:nvPr>
            <p:ph type="ftr" idx="4294967295"/>
          </p:nvPr>
        </p:nvSpPr>
        <p:spPr>
          <a:xfrm>
            <a:off x="6172200" y="6365875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Mattos, 2001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Por um pensamento crítico</a:t>
            </a:r>
            <a:endParaRPr/>
          </a:p>
        </p:txBody>
      </p:sp>
      <p:sp>
        <p:nvSpPr>
          <p:cNvPr id="270" name="Google Shape;270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Uma imagem-objetivo parte de um pensamento crítico, um </a:t>
            </a:r>
            <a:r>
              <a:rPr lang="pt-BR" sz="24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  <a:t>pensamento que se recusa a reduzir a realidade ao que "existe",</a:t>
            </a:r>
            <a:r>
              <a:rPr lang="pt-BR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que se indigna com algumas características do que existe, e almeja superá-las. </a:t>
            </a:r>
            <a:endParaRPr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Ao enunciar aquilo que, segundo nossa aspiração, existirá, a imagem objetivo também fala, embora sinteticamente, daquilo que criticamos no que existe, e que nos levou a sonhar com uma outra realidade. </a:t>
            </a:r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15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1" name="Google Shape;271;p32"/>
          <p:cNvSpPr txBox="1">
            <a:spLocks noGrp="1"/>
          </p:cNvSpPr>
          <p:nvPr>
            <p:ph type="ftr" idx="4294967295"/>
          </p:nvPr>
        </p:nvSpPr>
        <p:spPr>
          <a:xfrm>
            <a:off x="6248400" y="6092825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Mattos, 2001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/>
          <p:nvPr/>
        </p:nvSpPr>
        <p:spPr>
          <a:xfrm>
            <a:off x="471984" y="3626125"/>
            <a:ext cx="8280400" cy="1243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Os sentidos do princípio de integralidade</a:t>
            </a:r>
            <a:endParaRPr/>
          </a:p>
        </p:txBody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Seja</a:t>
            </a:r>
            <a:endParaRPr sz="20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princípio orientador das práticas, </a:t>
            </a:r>
            <a:endParaRPr sz="20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princípio orientador da organização do trabalho,</a:t>
            </a:r>
            <a:endParaRPr sz="20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princípio orientador da organização das políticas, </a:t>
            </a:r>
            <a:endParaRPr sz="20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20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2000" dirty="0"/>
          </a:p>
          <a:p>
            <a:pPr marL="342900" indent="-342900">
              <a:spcBef>
                <a:spcPts val="480"/>
              </a:spcBef>
              <a:buNone/>
            </a:pPr>
            <a:r>
              <a:rPr lang="pt-BR" sz="2000" dirty="0"/>
              <a:t>i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ntegralidade implica uma recusa ao reducionismo, uma recusa à objetivação dos sujeitos e talvez uma afirmação da abertura para o diálogo</a:t>
            </a:r>
            <a:r>
              <a:rPr lang="pt-BR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			</a:t>
            </a:r>
            <a:r>
              <a:rPr lang="pt-BR" sz="1400" dirty="0"/>
              <a:t>Mattos, 2001</a:t>
            </a:r>
            <a:endParaRPr lang="pt-BR" sz="20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2000" dirty="0"/>
          </a:p>
        </p:txBody>
      </p:sp>
      <p:sp>
        <p:nvSpPr>
          <p:cNvPr id="277" name="Google Shape;277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16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1" name="Google Shape;281;p33"/>
          <p:cNvSpPr/>
          <p:nvPr/>
        </p:nvSpPr>
        <p:spPr>
          <a:xfrm rot="5400000">
            <a:off x="4226785" y="3194621"/>
            <a:ext cx="432940" cy="323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000" y="0"/>
                </a:moveTo>
                <a:lnTo>
                  <a:pt x="90000" y="30000"/>
                </a:lnTo>
                <a:lnTo>
                  <a:pt x="18750" y="30000"/>
                </a:lnTo>
                <a:lnTo>
                  <a:pt x="18750" y="90000"/>
                </a:lnTo>
                <a:lnTo>
                  <a:pt x="90000" y="90000"/>
                </a:lnTo>
                <a:lnTo>
                  <a:pt x="90000" y="120000"/>
                </a:lnTo>
                <a:lnTo>
                  <a:pt x="120000" y="60000"/>
                </a:lnTo>
                <a:close/>
              </a:path>
              <a:path w="120000" h="120000" extrusionOk="0">
                <a:moveTo>
                  <a:pt x="7500" y="30000"/>
                </a:moveTo>
                <a:lnTo>
                  <a:pt x="7500" y="90000"/>
                </a:lnTo>
                <a:lnTo>
                  <a:pt x="15000" y="90000"/>
                </a:lnTo>
                <a:lnTo>
                  <a:pt x="15000" y="30000"/>
                </a:lnTo>
                <a:close/>
              </a:path>
              <a:path w="120000" h="120000" extrusionOk="0">
                <a:moveTo>
                  <a:pt x="0" y="30000"/>
                </a:moveTo>
                <a:lnTo>
                  <a:pt x="0" y="90000"/>
                </a:lnTo>
                <a:lnTo>
                  <a:pt x="3750" y="90000"/>
                </a:lnTo>
                <a:lnTo>
                  <a:pt x="3750" y="30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A3B8B6A-8C09-4B15-9BA9-1CEC386E09DC}"/>
              </a:ext>
            </a:extLst>
          </p:cNvPr>
          <p:cNvSpPr/>
          <p:nvPr/>
        </p:nvSpPr>
        <p:spPr>
          <a:xfrm>
            <a:off x="1763688" y="5858204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incapacidade de estabelecer uma relação com o outro a não ser transformando-o em objeto.</a:t>
            </a:r>
          </a:p>
          <a:p>
            <a:pPr algn="r"/>
            <a:r>
              <a:rPr lang="pt-BR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(Santos, 2000, p.83)</a:t>
            </a:r>
            <a:endParaRPr lang="pt-BR" sz="2000" dirty="0"/>
          </a:p>
        </p:txBody>
      </p:sp>
      <p:sp>
        <p:nvSpPr>
          <p:cNvPr id="9" name="Google Shape;291;p34">
            <a:extLst>
              <a:ext uri="{FF2B5EF4-FFF2-40B4-BE49-F238E27FC236}">
                <a16:creationId xmlns:a16="http://schemas.microsoft.com/office/drawing/2014/main" id="{0D28BD2C-7495-42EB-BF0C-36BBBBE81CB5}"/>
              </a:ext>
            </a:extLst>
          </p:cNvPr>
          <p:cNvSpPr/>
          <p:nvPr/>
        </p:nvSpPr>
        <p:spPr>
          <a:xfrm>
            <a:off x="2411760" y="5051723"/>
            <a:ext cx="1379839" cy="782484"/>
          </a:xfrm>
          <a:prstGeom prst="downArrowCallout">
            <a:avLst>
              <a:gd name="adj1" fmla="val 0"/>
              <a:gd name="adj2" fmla="val 55763"/>
              <a:gd name="adj3" fmla="val 16667"/>
              <a:gd name="adj4" fmla="val 66667"/>
            </a:avLst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superar</a:t>
            </a:r>
            <a:endParaRPr sz="10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Pensando a integralidade do cuidado no hospital</a:t>
            </a:r>
            <a:endParaRPr dirty="0"/>
          </a:p>
        </p:txBody>
      </p:sp>
      <p:sp>
        <p:nvSpPr>
          <p:cNvPr id="305" name="Google Shape;305;p36"/>
          <p:cNvSpPr txBox="1">
            <a:spLocks noGrp="1"/>
          </p:cNvSpPr>
          <p:nvPr>
            <p:ph type="body" idx="1"/>
          </p:nvPr>
        </p:nvSpPr>
        <p:spPr>
          <a:xfrm>
            <a:off x="457200" y="1700807"/>
            <a:ext cx="8445822" cy="487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“Se o hospital se </a:t>
            </a:r>
            <a:r>
              <a:rPr lang="pt-BR" sz="20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desospitaliza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humaniza sua atenção, é a </a:t>
            </a:r>
            <a:r>
              <a:rPr lang="pt-BR" sz="200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integralidade do cuidado oferecido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o grande desafio para se pensar </a:t>
            </a:r>
            <a:r>
              <a:rPr lang="pt-BR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 gestão, a oferta e a qualidade do atendimento, assim como a própria formação de recursos humanos em saúde.”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endParaRPr sz="2000" dirty="0"/>
          </a:p>
          <a:p>
            <a:pPr marL="342900" lvl="0" indent="-342900">
              <a:spcBef>
                <a:spcPts val="0"/>
              </a:spcBef>
              <a:buSzPts val="1500"/>
            </a:pPr>
            <a:r>
              <a:rPr lang="pt-BR" sz="2000" dirty="0"/>
              <a:t>a construção da integralidade, enquanto meta da gestão hospitalar, implica em problematizá-la  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no hospital</a:t>
            </a:r>
            <a:r>
              <a:rPr lang="pt-BR" sz="2000" b="1" dirty="0"/>
              <a:t> </a:t>
            </a:r>
            <a:r>
              <a:rPr lang="pt-BR" sz="2000" dirty="0"/>
              <a:t>e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a partir do </a:t>
            </a:r>
            <a:r>
              <a:rPr lang="pt-BR" sz="2000" dirty="0"/>
              <a:t>hospital</a:t>
            </a:r>
            <a:r>
              <a:rPr lang="pt-BR" sz="2000" b="1" dirty="0"/>
              <a:t>. </a:t>
            </a:r>
          </a:p>
          <a:p>
            <a:pPr marL="342900" lvl="0" indent="-342900">
              <a:spcBef>
                <a:spcPts val="0"/>
              </a:spcBef>
              <a:buSzPts val="1500"/>
            </a:pPr>
            <a:endParaRPr lang="pt-BR" sz="2000" b="1" dirty="0"/>
          </a:p>
          <a:p>
            <a:pPr marL="342900" lvl="0" indent="-342900">
              <a:spcBef>
                <a:spcPts val="0"/>
              </a:spcBef>
              <a:buSzPts val="1500"/>
            </a:pPr>
            <a:r>
              <a:rPr lang="pt-BR" sz="2000" dirty="0"/>
              <a:t>a construção da integralidade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pt-BR" sz="2000" b="1" dirty="0">
                <a:solidFill>
                  <a:srgbClr val="FF9900"/>
                </a:solidFill>
              </a:rPr>
              <a:t> </a:t>
            </a:r>
            <a:r>
              <a:rPr lang="pt-BR" sz="2000" dirty="0">
                <a:solidFill>
                  <a:srgbClr val="0C0C0C"/>
                </a:solidFill>
              </a:rPr>
              <a:t>hospital</a:t>
            </a:r>
            <a:r>
              <a:rPr lang="pt-BR" sz="2000" b="1" dirty="0"/>
              <a:t> </a:t>
            </a:r>
            <a:r>
              <a:rPr lang="pt-BR" sz="2000" dirty="0"/>
              <a:t>como</a:t>
            </a:r>
            <a:r>
              <a:rPr lang="pt-BR" sz="2000" b="1" dirty="0"/>
              <a:t>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‘síntese dos múltiplos cuidados’ </a:t>
            </a:r>
            <a:r>
              <a:rPr lang="pt-BR" sz="2000" dirty="0">
                <a:solidFill>
                  <a:schemeClr val="tx1"/>
                </a:solidFill>
              </a:rPr>
              <a:t>disponibilizados pelos diferentes profissionais, remete ao conceito de integralidade enquanto </a:t>
            </a:r>
            <a:r>
              <a:rPr lang="pt-BR" sz="2000" u="sng" dirty="0">
                <a:solidFill>
                  <a:schemeClr val="tx1"/>
                </a:solidFill>
              </a:rPr>
              <a:t>oposição à fragmentação dos saberes e práticas</a:t>
            </a:r>
            <a:r>
              <a:rPr lang="pt-BR" sz="2000" dirty="0">
                <a:solidFill>
                  <a:schemeClr val="tx1"/>
                </a:solidFill>
              </a:rPr>
              <a:t>, colocada pelo modelo biomédico de saúde.</a:t>
            </a:r>
          </a:p>
          <a:p>
            <a:pPr marL="342900" lvl="0" indent="-342900" algn="r">
              <a:spcBef>
                <a:spcPts val="0"/>
              </a:spcBef>
              <a:buSzPts val="1500"/>
            </a:pPr>
            <a:r>
              <a:rPr lang="pt-BR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Cecílio, </a:t>
            </a:r>
            <a:r>
              <a:rPr lang="pt-BR" sz="1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Merhy</a:t>
            </a:r>
            <a:r>
              <a:rPr lang="pt-BR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2003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304691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Para a construção da integralidade </a:t>
            </a:r>
            <a:r>
              <a:rPr lang="pt-BR" sz="2800" b="1" i="0" u="none" strike="noStrike" cap="none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Garamond"/>
                <a:ea typeface="Garamond"/>
                <a:cs typeface="Garamond"/>
                <a:sym typeface="Garamond"/>
              </a:rPr>
              <a:t>no</a:t>
            </a:r>
            <a:r>
              <a:rPr lang="pt-BR" sz="2800" b="0" i="0" u="none" strike="noStrike" cap="none" dirty="0">
                <a:solidFill>
                  <a:schemeClr val="dk2"/>
                </a:solidFill>
                <a:highlight>
                  <a:srgbClr val="FFFF00"/>
                </a:highlight>
                <a:latin typeface="Garamond"/>
                <a:ea typeface="Garamond"/>
                <a:cs typeface="Garamond"/>
                <a:sym typeface="Garamond"/>
              </a:rPr>
              <a:t> hospital</a:t>
            </a:r>
            <a:r>
              <a:rPr lang="pt-BR" sz="28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, dois movimentos são necessários:</a:t>
            </a:r>
            <a:br>
              <a:rPr lang="pt-BR" sz="28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18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CECÍLIO E MEHRY (2003) </a:t>
            </a:r>
            <a:endParaRPr dirty="0"/>
          </a:p>
        </p:txBody>
      </p:sp>
      <p:sp>
        <p:nvSpPr>
          <p:cNvPr id="328" name="Google Shape;328;p39"/>
          <p:cNvSpPr txBox="1">
            <a:spLocks noGrp="1"/>
          </p:cNvSpPr>
          <p:nvPr>
            <p:ph type="body" idx="1"/>
          </p:nvPr>
        </p:nvSpPr>
        <p:spPr>
          <a:xfrm>
            <a:off x="457200" y="184467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•"/>
            </a:pPr>
            <a:r>
              <a:rPr lang="pt-BR" sz="18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 disponibilização do profissional em realizar uma </a:t>
            </a:r>
            <a:r>
              <a:rPr lang="pt-BR" sz="1800" i="0" u="none" strike="noStrike" cap="none" dirty="0">
                <a:solidFill>
                  <a:schemeClr val="accent2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prática comprometida com a atenção às necessidades de cuidado dos usuários</a:t>
            </a:r>
            <a:r>
              <a:rPr lang="pt-BR" sz="18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dos serviços em contraposição a uma </a:t>
            </a:r>
            <a:r>
              <a:rPr lang="pt-BR" sz="1800" i="0" u="none" strike="noStrike" cap="none" dirty="0">
                <a:solidFill>
                  <a:schemeClr val="accent2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prática fragmentada em atos e procedimentos</a:t>
            </a:r>
            <a:r>
              <a:rPr lang="pt-BR" sz="18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, que partem da opção </a:t>
            </a:r>
            <a:r>
              <a:rPr lang="pt-BR" sz="1800" i="1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teórico-metodológica do profissional tomada a priori,</a:t>
            </a:r>
            <a:r>
              <a:rPr lang="pt-BR" sz="1800" i="1" u="none" strike="noStrike" cap="none" dirty="0">
                <a:solidFill>
                  <a:schemeClr val="tx1"/>
                </a:solidFill>
                <a:sym typeface="Verdana"/>
              </a:rPr>
              <a:t> sem a devida escuta aos sujeitos sob cuidado. </a:t>
            </a:r>
            <a:endParaRPr sz="1800" dirty="0">
              <a:solidFill>
                <a:schemeClr val="tx1"/>
              </a:solidFill>
            </a:endParaRPr>
          </a:p>
          <a:p>
            <a:pPr marL="342900" marR="0" lvl="0" indent="-2476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1800" i="1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•"/>
            </a:pPr>
            <a:r>
              <a:rPr lang="pt-BR" sz="1800" i="1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gestão hospitalar que se proponha </a:t>
            </a:r>
            <a:r>
              <a:rPr lang="pt-BR" sz="1800" i="1" u="none" strike="noStrike" cap="none" dirty="0">
                <a:solidFill>
                  <a:schemeClr val="accent2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a articular os cuidados oferecidos ao usuário</a:t>
            </a:r>
            <a:r>
              <a:rPr lang="pt-BR" sz="1800" i="1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. Assim, mostra-se necessária uma gestão da micropolítica do trabalho que pense modos de operar o cotidiano institucional </a:t>
            </a:r>
            <a:r>
              <a:rPr lang="pt-BR" sz="1800" i="1" u="none" strike="noStrike" cap="none" dirty="0">
                <a:solidFill>
                  <a:schemeClr val="tx1"/>
                </a:solidFill>
                <a:sym typeface="Verdana"/>
              </a:rPr>
              <a:t>possibilitando uma atuação mais solidária e em concerto dos trabalhadores de saúde envolvidos </a:t>
            </a:r>
            <a:r>
              <a:rPr lang="pt-BR" sz="1400" i="1" u="none" strike="noStrike" cap="none" dirty="0">
                <a:solidFill>
                  <a:schemeClr val="tx1"/>
                </a:solidFill>
                <a:sym typeface="Verdana"/>
              </a:rPr>
              <a:t>(NICÁCIO, 2003).</a:t>
            </a:r>
            <a:endParaRPr sz="1800" dirty="0">
              <a:solidFill>
                <a:schemeClr val="tx1"/>
              </a:solidFill>
            </a:endParaRPr>
          </a:p>
          <a:p>
            <a:pPr marL="342900" marR="0" lvl="0" indent="-2476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9" name="Google Shape;329;p39"/>
          <p:cNvSpPr txBox="1">
            <a:spLocks noGrp="1"/>
          </p:cNvSpPr>
          <p:nvPr>
            <p:ph type="dt" idx="4294967295"/>
          </p:nvPr>
        </p:nvSpPr>
        <p:spPr>
          <a:xfrm>
            <a:off x="7058025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2014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06113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Para a construção da integralidade </a:t>
            </a:r>
            <a:r>
              <a:rPr lang="pt-BR" sz="2800" b="1" i="0" u="none" strike="noStrike" cap="none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Garamond"/>
                <a:ea typeface="Garamond"/>
                <a:cs typeface="Garamond"/>
                <a:sym typeface="Garamond"/>
              </a:rPr>
              <a:t>a partir do </a:t>
            </a:r>
            <a:r>
              <a:rPr lang="pt-BR" sz="2400" b="0" i="0" u="none" strike="noStrike" cap="none" dirty="0">
                <a:solidFill>
                  <a:schemeClr val="dk2"/>
                </a:solidFill>
                <a:highlight>
                  <a:srgbClr val="FFFF00"/>
                </a:highlight>
                <a:latin typeface="Garamond"/>
                <a:ea typeface="Garamond"/>
                <a:cs typeface="Garamond"/>
                <a:sym typeface="Garamond"/>
              </a:rPr>
              <a:t>hospital</a:t>
            </a:r>
            <a:r>
              <a:rPr lang="pt-BR" sz="24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pt-BR" sz="16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CECÍLIO E MEHRY (2003)</a:t>
            </a:r>
            <a:endParaRPr dirty="0"/>
          </a:p>
        </p:txBody>
      </p:sp>
      <p:sp>
        <p:nvSpPr>
          <p:cNvPr id="337" name="Google Shape;337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00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Pensar a integralidade a partir da “transversalidade do cuidado [que] realiza-se em uma rede mais ampla de serviços na qual </a:t>
            </a:r>
            <a:r>
              <a:rPr lang="pt-BR" sz="2000" u="none" strike="noStrike" cap="none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o hospital é apenas uma estação do cuidado</a:t>
            </a:r>
            <a:r>
              <a:rPr lang="pt-BR" sz="200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.”</a:t>
            </a:r>
            <a:endParaRPr sz="24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200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00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Problematiza-se assim </a:t>
            </a:r>
            <a:r>
              <a:rPr lang="pt-BR" sz="200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pt-BR" sz="200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auto-suficiência</a:t>
            </a:r>
            <a:r>
              <a:rPr lang="pt-BR" sz="200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do hospital e sua </a:t>
            </a:r>
            <a:r>
              <a:rPr lang="pt-BR" sz="200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freqüente</a:t>
            </a:r>
            <a:r>
              <a:rPr lang="pt-BR" sz="200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desresponsabilização</a:t>
            </a:r>
            <a:r>
              <a:rPr lang="pt-BR" sz="2000" u="none" strike="noStrike" cap="none" dirty="0">
                <a:solidFill>
                  <a:schemeClr val="tx1"/>
                </a:solidFill>
                <a:sym typeface="Verdana"/>
              </a:rPr>
              <a:t> pelo paciente em/após seu momento de alta.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480"/>
              </a:spcBef>
              <a:buSzPts val="1800"/>
            </a:pPr>
            <a:r>
              <a:rPr lang="pt-BR" sz="2000" dirty="0"/>
              <a:t>“gestão de forma que a responsabilização pelo cuidado se desse em uma linha de produção do cuidado, contínua e que se </a:t>
            </a:r>
            <a:r>
              <a:rPr lang="pt-BR" sz="2000" dirty="0" err="1"/>
              <a:t>transversaliza</a:t>
            </a:r>
            <a:r>
              <a:rPr lang="pt-BR" sz="2000" dirty="0"/>
              <a:t>, atravessando, sem descontinuidade, vários lugares do hospital ou mesmo outros serviços de saúde” </a:t>
            </a:r>
            <a:r>
              <a:rPr lang="pt-BR" sz="1400" dirty="0"/>
              <a:t>(CECÍLIO E MEHRY, 2003, p 11). </a:t>
            </a:r>
            <a:endParaRPr lang="pt-BR" sz="20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endParaRPr sz="2400" dirty="0">
              <a:solidFill>
                <a:schemeClr val="tx1"/>
              </a:solidFill>
            </a:endParaRPr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Google Shape;338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7599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E187C-871D-4ED6-BA5C-E8A0A3E4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79084A-A846-4FF9-BBAA-713343D6E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3272" cy="45307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Apresentar e discutir sobre as possíveis perspectivas teórico-metodológicas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sym typeface="Garamond"/>
              </a:rPr>
              <a:t>utilizadas nas práticas hospitalares da terapia ocupacional.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Apresentar e discutir sobre  i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  <a:sym typeface="Garamond"/>
              </a:rPr>
              <a:t>ntegralidade enquanto "imagem objetivo“.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Apresentar e discutir sobre a construção da integralidade, enquanto meta da gestão hospitalar, </a:t>
            </a: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no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 e a partir do hospital.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Apresentar e discutir sobre as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sym typeface="Garamond"/>
              </a:rPr>
              <a:t>descontinuidades no viver e no cotidiano produzidas pelo o adoecimento e a hospitalização.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Apresentar e discutir sobre a produção de cuidado da terapia ocupacional junto aos sujeitos e seus processos saúde-doença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Apresentar e discutir sobre quais os recursos que o terapeuta ocupacional precisa ter em sua valise tecnológica e quais as competências devem ter.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sym typeface="Garamond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SzPts val="1500"/>
            </a:pPr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SzPts val="1500"/>
            </a:pPr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SzPts val="1500"/>
            </a:pPr>
            <a:endParaRPr lang="pt-BR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84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O trabalho por linhas do cuidado </a:t>
            </a:r>
            <a:endParaRPr/>
          </a:p>
        </p:txBody>
      </p:sp>
      <p:sp>
        <p:nvSpPr>
          <p:cNvPr id="353" name="Google Shape;353;p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00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saúde da criança e do adolescente, </a:t>
            </a:r>
            <a:endParaRPr sz="20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00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saúde do adulto e do idoso, </a:t>
            </a:r>
            <a:endParaRPr sz="20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00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saúde materno-infantil, </a:t>
            </a:r>
            <a:endParaRPr sz="20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00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maternidade segura </a:t>
            </a:r>
            <a:endParaRPr sz="20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00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crianças portadoras de câncer </a:t>
            </a:r>
            <a:endParaRPr sz="20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200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lang="pt-BR" sz="200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A gestão pela linha do cuidado possibilita que esta seja articulada desde as ações da rede básica de saúde, passando pelo hospital, indo até a rede de cuidados de reabilitação, por exemplo. </a:t>
            </a:r>
            <a:endParaRPr sz="2000" dirty="0"/>
          </a:p>
          <a:p>
            <a: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4" name="Google Shape;354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25083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D3E2259-10D5-47AA-9E37-BC3753897F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É possível uma perspectiva crítica e complexa para trabalhar em contextos hospitalares?</a:t>
            </a:r>
          </a:p>
        </p:txBody>
      </p:sp>
    </p:spTree>
    <p:extLst>
      <p:ext uri="{BB962C8B-B14F-4D97-AF65-F5344CB8AC3E}">
        <p14:creationId xmlns:p14="http://schemas.microsoft.com/office/powerpoint/2010/main" val="3619485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8F47CDA-9589-4DC7-851E-AEDD9D72C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638" y="351643"/>
            <a:ext cx="8229600" cy="787400"/>
          </a:xfrm>
        </p:spPr>
        <p:txBody>
          <a:bodyPr/>
          <a:lstStyle/>
          <a:p>
            <a:r>
              <a:rPr lang="pt-BR" altLang="pt-BR" sz="2800" dirty="0"/>
              <a:t>Inadequação entre saberes e realidades ou problemas</a:t>
            </a:r>
          </a:p>
        </p:txBody>
      </p:sp>
      <p:sp>
        <p:nvSpPr>
          <p:cNvPr id="12" name="Espaço Reservado para Número de Slide 4">
            <a:extLst>
              <a:ext uri="{FF2B5EF4-FFF2-40B4-BE49-F238E27FC236}">
                <a16:creationId xmlns:a16="http://schemas.microsoft.com/office/drawing/2014/main" id="{D6E7782B-9992-46DF-BF87-92EF01FC48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10EA783-B8F8-4771-939E-9351B2A663E2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4099" name="Oval 3">
            <a:extLst>
              <a:ext uri="{FF2B5EF4-FFF2-40B4-BE49-F238E27FC236}">
                <a16:creationId xmlns:a16="http://schemas.microsoft.com/office/drawing/2014/main" id="{51E6DBBD-3081-4E90-B541-8B9EE7335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357563"/>
            <a:ext cx="2519362" cy="194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altLang="pt-BR" b="1">
                <a:latin typeface="Arial" panose="020B0604020202020204" pitchFamily="34" charset="0"/>
              </a:rPr>
              <a:t>desunidos</a:t>
            </a:r>
          </a:p>
          <a:p>
            <a:pPr algn="ctr"/>
            <a:r>
              <a:rPr lang="pt-BR" altLang="pt-BR" b="1">
                <a:latin typeface="Arial" panose="020B0604020202020204" pitchFamily="34" charset="0"/>
              </a:rPr>
              <a:t>divididos</a:t>
            </a:r>
          </a:p>
          <a:p>
            <a:pPr algn="ctr"/>
            <a:r>
              <a:rPr lang="pt-BR" altLang="pt-BR" b="1">
                <a:latin typeface="Arial" panose="020B0604020202020204" pitchFamily="34" charset="0"/>
              </a:rPr>
              <a:t>compartimentados</a:t>
            </a:r>
          </a:p>
        </p:txBody>
      </p:sp>
      <p:sp>
        <p:nvSpPr>
          <p:cNvPr id="4100" name="Oval 4">
            <a:extLst>
              <a:ext uri="{FF2B5EF4-FFF2-40B4-BE49-F238E27FC236}">
                <a16:creationId xmlns:a16="http://schemas.microsoft.com/office/drawing/2014/main" id="{53A967BE-5E64-475A-87FA-E1800A22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286125"/>
            <a:ext cx="2881313" cy="29511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altLang="pt-BR" b="1">
                <a:latin typeface="Arial" panose="020B0604020202020204" pitchFamily="34" charset="0"/>
              </a:rPr>
              <a:t>multidisciplinares</a:t>
            </a:r>
          </a:p>
          <a:p>
            <a:pPr algn="ctr"/>
            <a:r>
              <a:rPr lang="pt-BR" altLang="pt-BR" b="1">
                <a:latin typeface="Arial" panose="020B0604020202020204" pitchFamily="34" charset="0"/>
              </a:rPr>
              <a:t>transversais</a:t>
            </a:r>
          </a:p>
          <a:p>
            <a:pPr algn="ctr"/>
            <a:r>
              <a:rPr lang="pt-BR" altLang="pt-BR" b="1">
                <a:latin typeface="Arial" panose="020B0604020202020204" pitchFamily="34" charset="0"/>
              </a:rPr>
              <a:t>multidimensionais</a:t>
            </a:r>
          </a:p>
          <a:p>
            <a:pPr algn="ctr"/>
            <a:r>
              <a:rPr lang="pt-BR" altLang="pt-BR" b="1">
                <a:latin typeface="Arial" panose="020B0604020202020204" pitchFamily="34" charset="0"/>
              </a:rPr>
              <a:t>transnacionais</a:t>
            </a:r>
          </a:p>
          <a:p>
            <a:pPr algn="ctr"/>
            <a:r>
              <a:rPr lang="pt-BR" altLang="pt-BR" b="1">
                <a:latin typeface="Arial" panose="020B0604020202020204" pitchFamily="34" charset="0"/>
              </a:rPr>
              <a:t>globais</a:t>
            </a:r>
          </a:p>
          <a:p>
            <a:pPr algn="ctr"/>
            <a:r>
              <a:rPr lang="pt-BR" altLang="pt-BR" b="1">
                <a:latin typeface="Arial" panose="020B0604020202020204" pitchFamily="34" charset="0"/>
              </a:rPr>
              <a:t>planetários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DEEBA2-A55E-49D8-AE57-46498FD15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108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latin typeface="Arial" panose="020B0604020202020204" pitchFamily="34" charset="0"/>
              </a:rPr>
              <a:t>Saberes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F3F23197-41CD-4708-8ED7-78185D47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179638"/>
            <a:ext cx="387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>
                <a:latin typeface="Arial" panose="020B0604020202020204" pitchFamily="34" charset="0"/>
              </a:rPr>
              <a:t>Realidades ou problemas</a:t>
            </a:r>
          </a:p>
        </p:txBody>
      </p:sp>
      <p:sp>
        <p:nvSpPr>
          <p:cNvPr id="4103" name="AutoShape 7">
            <a:extLst>
              <a:ext uri="{FF2B5EF4-FFF2-40B4-BE49-F238E27FC236}">
                <a16:creationId xmlns:a16="http://schemas.microsoft.com/office/drawing/2014/main" id="{65AB9664-2298-4A08-93B1-CCACB52FF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708275"/>
            <a:ext cx="574675" cy="50482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4" name="AutoShape 8">
            <a:extLst>
              <a:ext uri="{FF2B5EF4-FFF2-40B4-BE49-F238E27FC236}">
                <a16:creationId xmlns:a16="http://schemas.microsoft.com/office/drawing/2014/main" id="{6A8CA0FF-F177-4D74-96F7-14340D81F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636838"/>
            <a:ext cx="574675" cy="50482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B2461EEE-8F42-446B-A08D-E06CBBFA8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784850"/>
            <a:ext cx="185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tx2"/>
                </a:solidFill>
                <a:latin typeface="Verdana" panose="020B0604030504040204" pitchFamily="34" charset="0"/>
              </a:rPr>
              <a:t>(Morin 2001)</a:t>
            </a:r>
          </a:p>
        </p:txBody>
      </p:sp>
    </p:spTree>
    <p:extLst>
      <p:ext uri="{BB962C8B-B14F-4D97-AF65-F5344CB8AC3E}">
        <p14:creationId xmlns:p14="http://schemas.microsoft.com/office/powerpoint/2010/main" val="263598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91F134-F2B6-4279-A35B-80EDA27E1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49300"/>
            <a:ext cx="8229600" cy="554037"/>
          </a:xfrm>
        </p:spPr>
        <p:txBody>
          <a:bodyPr/>
          <a:lstStyle/>
          <a:p>
            <a:r>
              <a:rPr lang="pt-BR" altLang="pt-BR" sz="3200" dirty="0"/>
              <a:t>Invisibilidade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4553A3B-D339-409D-BE13-5D1D34B32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2000"/>
              <a:t>O contexto</a:t>
            </a:r>
          </a:p>
          <a:p>
            <a:endParaRPr lang="pt-BR" altLang="pt-BR" sz="2000"/>
          </a:p>
          <a:p>
            <a:r>
              <a:rPr lang="pt-BR" altLang="pt-BR" sz="2000"/>
              <a:t>O global ( a relação entre o todo e as partes)</a:t>
            </a:r>
          </a:p>
          <a:p>
            <a:endParaRPr lang="pt-BR" altLang="pt-BR" sz="2000"/>
          </a:p>
          <a:p>
            <a:r>
              <a:rPr lang="pt-BR" altLang="pt-BR" sz="2000"/>
              <a:t>O multidimensional</a:t>
            </a:r>
          </a:p>
          <a:p>
            <a:endParaRPr lang="pt-BR" altLang="pt-BR" sz="2000"/>
          </a:p>
          <a:p>
            <a:r>
              <a:rPr lang="pt-BR" altLang="pt-BR" sz="2000"/>
              <a:t>O complexo </a:t>
            </a:r>
          </a:p>
          <a:p>
            <a:endParaRPr lang="pt-BR" altLang="pt-BR" sz="2000"/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sz="2000"/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/>
              <a:t>“o que foi tecido junto”;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/>
              <a:t>união entre unidade e multiplicidade</a:t>
            </a: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1CF82E87-D759-4ACB-9C6A-C054B63BDB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D7A3B4-0A12-4980-B4F1-29D3C7D5DA5E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1C181766-1BE0-4E1D-8BF8-9C98D6D6D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797425"/>
            <a:ext cx="574675" cy="50482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6AF8CA5-799B-4F2B-8633-390E10E6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711825"/>
            <a:ext cx="1858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tx2"/>
                </a:solidFill>
                <a:latin typeface="Verdana" panose="020B0604030504040204" pitchFamily="34" charset="0"/>
              </a:rPr>
              <a:t>(Morin 2001)</a:t>
            </a:r>
          </a:p>
        </p:txBody>
      </p:sp>
    </p:spTree>
    <p:extLst>
      <p:ext uri="{BB962C8B-B14F-4D97-AF65-F5344CB8AC3E}">
        <p14:creationId xmlns:p14="http://schemas.microsoft.com/office/powerpoint/2010/main" val="2969926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7418C43-C9AC-465B-BA6D-C218BF5A1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495300"/>
          </a:xfrm>
        </p:spPr>
        <p:txBody>
          <a:bodyPr/>
          <a:lstStyle/>
          <a:p>
            <a:r>
              <a:rPr lang="pt-BR" altLang="pt-BR" sz="3200" dirty="0" err="1"/>
              <a:t>Hiperespecialização</a:t>
            </a:r>
            <a:endParaRPr lang="pt-BR" altLang="pt-BR" sz="32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F865A0D-2133-4064-9FC7-6C6C6961A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/>
              <a:t>Hiperespecialização impede tanto a percepção do global (que fragmenta em parcelas) como do essencial (que ela dissolve)</a:t>
            </a:r>
          </a:p>
          <a:p>
            <a:pPr>
              <a:lnSpc>
                <a:spcPct val="90000"/>
              </a:lnSpc>
            </a:pPr>
            <a:endParaRPr lang="pt-BR" altLang="pt-BR" sz="2000"/>
          </a:p>
          <a:p>
            <a:pPr>
              <a:lnSpc>
                <a:spcPct val="90000"/>
              </a:lnSpc>
            </a:pPr>
            <a:r>
              <a:rPr lang="pt-BR" altLang="pt-BR" sz="2000"/>
              <a:t>A especialização “abs-trai”: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Extrai um objeto de seu contexto e de seu conjunto;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rejeita os laços e as intercomunicações com seu meio;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introduz o objeto no setor conceitual abstrato que é o da disciplina compartimentada (cujas fronteiras fragmentam arbitrariamente a sistemicidade e a multidimensionalidade dos fenômenos);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conduz à abstração matemática que opera de si própria uma cisão do concreto, privilegiando tudo o que é calculável e passível de ser formalizado.</a:t>
            </a:r>
          </a:p>
          <a:p>
            <a:pPr lvl="1">
              <a:lnSpc>
                <a:spcPct val="90000"/>
              </a:lnSpc>
            </a:pPr>
            <a:endParaRPr lang="pt-BR" altLang="pt-BR" sz="180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EDE7918-6D6B-4F63-8D4F-ED27F21BAE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B170D31-D6AA-47BD-818B-72068C692361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A265ED7-F11A-4D4B-9AEF-CF9CD8840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6000750"/>
            <a:ext cx="185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tx2"/>
                </a:solidFill>
                <a:latin typeface="Verdana" panose="020B0604030504040204" pitchFamily="34" charset="0"/>
              </a:rPr>
              <a:t>(Morin 2001)</a:t>
            </a:r>
          </a:p>
        </p:txBody>
      </p:sp>
    </p:spTree>
    <p:extLst>
      <p:ext uri="{BB962C8B-B14F-4D97-AF65-F5344CB8AC3E}">
        <p14:creationId xmlns:p14="http://schemas.microsoft.com/office/powerpoint/2010/main" val="1441190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78EDDAD-E9EA-49C1-9FCF-B5CCDFE51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638" y="645103"/>
            <a:ext cx="8229600" cy="554037"/>
          </a:xfrm>
        </p:spPr>
        <p:txBody>
          <a:bodyPr/>
          <a:lstStyle/>
          <a:p>
            <a:r>
              <a:rPr lang="pt-BR" altLang="pt-BR" sz="3200" dirty="0"/>
              <a:t>Miopia e cegueira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25F5B77-F059-42B9-8BA3-5F62F44D1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pt-BR" altLang="pt-BR" sz="2400"/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/>
              <a:t>	A inteligência</a:t>
            </a:r>
          </a:p>
          <a:p>
            <a:pPr lvl="1"/>
            <a:r>
              <a:rPr lang="pt-BR" altLang="pt-BR" sz="2000"/>
              <a:t>Parcelada</a:t>
            </a:r>
          </a:p>
          <a:p>
            <a:pPr lvl="1"/>
            <a:r>
              <a:rPr lang="pt-BR" altLang="pt-BR" sz="2000"/>
              <a:t>Compartimentada</a:t>
            </a:r>
          </a:p>
          <a:p>
            <a:pPr lvl="1"/>
            <a:r>
              <a:rPr lang="pt-BR" altLang="pt-BR" sz="2000"/>
              <a:t>Mecanicista</a:t>
            </a:r>
          </a:p>
          <a:p>
            <a:pPr lvl="1"/>
            <a:r>
              <a:rPr lang="pt-BR" altLang="pt-BR" sz="2000"/>
              <a:t>Disjuntiva e</a:t>
            </a:r>
          </a:p>
          <a:p>
            <a:pPr lvl="1"/>
            <a:r>
              <a:rPr lang="pt-BR" altLang="pt-BR" sz="2000"/>
              <a:t>Reducionista</a:t>
            </a:r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940233A4-4FBB-45DE-A014-83DA8E7076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2B4EB1-32E9-4035-AA04-BE3F78A49FCE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6C551DD-5DD5-4574-AEFB-11BDDABA9A4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46663" y="2392363"/>
            <a:ext cx="4097337" cy="33496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2400"/>
              <a:t>Rompe o complexo do mundo em fragmentos disjuntos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sz="2400"/>
              <a:t>Fraciona os problemas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sz="2400"/>
              <a:t>Separa o que está unido, torna unidimensional o que é multidimensional</a:t>
            </a:r>
          </a:p>
          <a:p>
            <a:endParaRPr lang="pt-BR" altLang="pt-BR" sz="2400"/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F97F6175-41F2-4D78-B1F1-43DECC46207A}"/>
              </a:ext>
            </a:extLst>
          </p:cNvPr>
          <p:cNvSpPr>
            <a:spLocks/>
          </p:cNvSpPr>
          <p:nvPr/>
        </p:nvSpPr>
        <p:spPr bwMode="auto">
          <a:xfrm>
            <a:off x="4138613" y="1989138"/>
            <a:ext cx="504825" cy="3744912"/>
          </a:xfrm>
          <a:prstGeom prst="leftBrace">
            <a:avLst>
              <a:gd name="adj1" fmla="val 61819"/>
              <a:gd name="adj2" fmla="val 50000"/>
            </a:avLst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83AF8BA-CAB4-4542-9E4E-0AD25953F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6000750"/>
            <a:ext cx="185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tx2"/>
                </a:solidFill>
                <a:latin typeface="Verdana" panose="020B0604030504040204" pitchFamily="34" charset="0"/>
              </a:rPr>
              <a:t>(Morin 2001)</a:t>
            </a:r>
          </a:p>
        </p:txBody>
      </p:sp>
    </p:spTree>
    <p:extLst>
      <p:ext uri="{BB962C8B-B14F-4D97-AF65-F5344CB8AC3E}">
        <p14:creationId xmlns:p14="http://schemas.microsoft.com/office/powerpoint/2010/main" val="3557945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C755BD9-2C32-45C1-8EDD-6B81A1816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9450"/>
            <a:ext cx="8229600" cy="612775"/>
          </a:xfrm>
        </p:spPr>
        <p:txBody>
          <a:bodyPr/>
          <a:lstStyle/>
          <a:p>
            <a:r>
              <a:rPr lang="pt-BR" altLang="pt-BR" sz="3600" dirty="0"/>
              <a:t>Proposta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E9381BC-9EA0-4497-AD21-B0DA28A59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2400" dirty="0"/>
              <a:t>Pensamento que separa e que reduz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 dirty="0"/>
              <a:t>				X</a:t>
            </a:r>
          </a:p>
          <a:p>
            <a:r>
              <a:rPr lang="pt-BR" altLang="pt-BR" sz="2400" dirty="0"/>
              <a:t>Pensamento que distingue e une</a:t>
            </a:r>
          </a:p>
          <a:p>
            <a:endParaRPr lang="pt-BR" altLang="pt-BR" sz="2400" dirty="0"/>
          </a:p>
          <a:p>
            <a:endParaRPr lang="pt-BR" altLang="pt-BR" sz="2400" dirty="0"/>
          </a:p>
          <a:p>
            <a:r>
              <a:rPr lang="pt-BR" altLang="pt-BR" sz="2400" dirty="0"/>
              <a:t>Não se trata de abandonar o conhecimento das partes pelo conhecimento de totalidades, nem da análise pela síntese. É preciso conjugá-las.</a:t>
            </a: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AA43756-7C2D-438F-9D5A-7DBA219E8C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79D9AF9-4915-4B07-8E83-C229EBE22A5A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4AB9AF6-AC41-466B-A987-24292E3F4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5594350"/>
            <a:ext cx="185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solidFill>
                  <a:schemeClr val="tx2"/>
                </a:solidFill>
                <a:latin typeface="Verdana" panose="020B0604030504040204" pitchFamily="34" charset="0"/>
              </a:rPr>
              <a:t>(Morin 2001)</a:t>
            </a:r>
          </a:p>
        </p:txBody>
      </p:sp>
    </p:spTree>
    <p:extLst>
      <p:ext uri="{BB962C8B-B14F-4D97-AF65-F5344CB8AC3E}">
        <p14:creationId xmlns:p14="http://schemas.microsoft.com/office/powerpoint/2010/main" val="2474946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200" b="1" i="0" u="none" strike="noStrike" cap="none" dirty="0">
              <a:solidFill>
                <a:srgbClr val="7272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lang="pt-BR" sz="3200" b="0" i="0" u="none" strike="noStrike" cap="none" dirty="0">
                <a:solidFill>
                  <a:schemeClr val="accent2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A produção de cuidado da terapia ocupacional junto aos sujeitos e seus processos saúde-doença</a:t>
            </a:r>
            <a:endParaRPr sz="3200" b="1" i="0" u="none" strike="noStrike" cap="none" dirty="0">
              <a:solidFill>
                <a:schemeClr val="accent2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200" b="1" i="0" u="none" strike="noStrike" cap="none" dirty="0">
              <a:solidFill>
                <a:srgbClr val="7272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200" b="1" i="0" u="none" strike="noStrike" cap="none" dirty="0">
              <a:solidFill>
                <a:srgbClr val="7272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200" b="1" i="0" u="none" strike="noStrike" cap="none" dirty="0">
              <a:solidFill>
                <a:srgbClr val="7272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200" b="0" i="0" u="none" strike="noStrike" cap="none" dirty="0">
              <a:solidFill>
                <a:srgbClr val="7272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88022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D9485-5F7F-469D-8C78-961B345C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começo de conversa...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1CF379-BDE0-4C9C-8E92-E686D59F0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34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29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1187450" y="2276475"/>
            <a:ext cx="6840538" cy="3240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+mn-lt"/>
                <a:ea typeface="Garamond"/>
                <a:cs typeface="Garamond"/>
                <a:sym typeface="Garamond"/>
              </a:rPr>
              <a:t>Por que, para que, para quem e como a Terapia Ocupacional oferece cuidado nos processos saúde-doença? </a:t>
            </a:r>
            <a:endParaRPr lang="pt-BR" sz="2800" dirty="0">
              <a:solidFill>
                <a:schemeClr val="tx1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35450-FEA1-4CBB-B9D9-0574A210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orientadoras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CA8CCF-DDA0-414A-84C4-40CC183AE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712968" cy="4853136"/>
          </a:xfrm>
        </p:spPr>
        <p:txBody>
          <a:bodyPr/>
          <a:lstStyle/>
          <a:p>
            <a:r>
              <a:rPr lang="pt-BR" sz="1800" dirty="0"/>
              <a:t>Como o princípio de integralidade do SUS pode constituir um dos pilares para a atenção do terapeuta ocupacional a pessoas vivenciando condições de adoecimento e hospitalização?</a:t>
            </a:r>
          </a:p>
          <a:p>
            <a:endParaRPr lang="pt-BR" sz="500" dirty="0"/>
          </a:p>
          <a:p>
            <a:r>
              <a:rPr lang="pt-BR" sz="1800" dirty="0">
                <a:solidFill>
                  <a:schemeClr val="tx1"/>
                </a:solidFill>
                <a:ea typeface="Garamond"/>
                <a:cs typeface="Garamond"/>
                <a:sym typeface="Garamond"/>
              </a:rPr>
              <a:t>Em linhas gerais por que, para que, para quem e como a Terapia Ocupacional oferece cuidado nos processos saúde-doença? </a:t>
            </a:r>
          </a:p>
          <a:p>
            <a:endParaRPr lang="pt-BR" sz="900" dirty="0">
              <a:solidFill>
                <a:schemeClr val="tx1"/>
              </a:solidFill>
              <a:ea typeface="Garamond"/>
              <a:cs typeface="Garamond"/>
              <a:sym typeface="Garamond"/>
            </a:endParaRPr>
          </a:p>
          <a:p>
            <a:r>
              <a:rPr lang="pt-BR" sz="1800" dirty="0">
                <a:solidFill>
                  <a:schemeClr val="tx1"/>
                </a:solidFill>
                <a:sym typeface="Garamond"/>
              </a:rPr>
              <a:t>Que impactos os processos de adoecimento e hospitalização devem ser  levados em conta na construção do projeto de cuidado?</a:t>
            </a:r>
          </a:p>
          <a:p>
            <a:endParaRPr lang="pt-BR" sz="900" dirty="0">
              <a:solidFill>
                <a:schemeClr val="tx1"/>
              </a:solidFill>
              <a:sym typeface="Garamond"/>
            </a:endParaRPr>
          </a:p>
          <a:p>
            <a:r>
              <a:rPr lang="pt-BR" sz="1800" dirty="0">
                <a:solidFill>
                  <a:schemeClr val="tx1"/>
                </a:solidFill>
                <a:sym typeface="Garamond"/>
              </a:rPr>
              <a:t>Em que consiste uma intervenção ampliada, isto é, a construção da ação do terapeuta ocupacional em contextos hospitalares  a partir de uma clínica ampliada?</a:t>
            </a:r>
          </a:p>
          <a:p>
            <a:endParaRPr lang="pt-BR" sz="1050" dirty="0">
              <a:solidFill>
                <a:schemeClr val="tx1"/>
              </a:solidFill>
              <a:sym typeface="Garamond"/>
            </a:endParaRPr>
          </a:p>
          <a:p>
            <a:r>
              <a:rPr lang="pt-BR" sz="1800" dirty="0">
                <a:solidFill>
                  <a:schemeClr val="tx1"/>
                </a:solidFill>
                <a:sym typeface="Garamond"/>
              </a:rPr>
              <a:t>Que competências profissionais o terapeuta ocupacional necessita ter para sua ação junto </a:t>
            </a:r>
            <a:r>
              <a:rPr lang="pt-BR" sz="1800" dirty="0"/>
              <a:t>a pessoas vivenciando condições de adoecimento e hospitalização?</a:t>
            </a:r>
            <a:endParaRPr lang="pt-BR" sz="1800" dirty="0">
              <a:solidFill>
                <a:schemeClr val="tx1"/>
              </a:solidFill>
            </a:endParaRPr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217268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08912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pt-BR" b="1" dirty="0">
                <a:solidFill>
                  <a:schemeClr val="tx1"/>
                </a:solidFill>
              </a:rPr>
              <a:t>Para que?</a:t>
            </a:r>
            <a:endParaRPr dirty="0"/>
          </a:p>
        </p:txBody>
      </p:sp>
      <p:sp>
        <p:nvSpPr>
          <p:cNvPr id="155" name="Google Shape;15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30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1187450" y="2276475"/>
            <a:ext cx="6840538" cy="3240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Fortalecimento do sujeito,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ampliação da capacidade de agir no mundo e de se cuidar.</a:t>
            </a:r>
            <a:endParaRPr sz="2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08912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Para que?</a:t>
            </a:r>
            <a:endParaRPr dirty="0"/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31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1187450" y="2276475"/>
            <a:ext cx="6840538" cy="3240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Para atender as necessidades sociais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 de saúde de sujeitos, grupos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 coletivos...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Em consonância com seus anseios,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desejos, demandas, contextos.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 que mais?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08912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FC8604"/>
                </a:solidFill>
                <a:latin typeface="Garamond"/>
                <a:ea typeface="Garamond"/>
                <a:cs typeface="Garamond"/>
                <a:sym typeface="Garamond"/>
              </a:rPr>
              <a:t>O que nos orienta quando produzimos cuidado frente aos processos saúde-doença dos usuários dos serviços? 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32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1187450" y="2276475"/>
            <a:ext cx="6840538" cy="3240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Compromisso técnico, ético estético e político com os sujeitos e coletivos que são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usuários dos serviços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ABD3C9D-B013-4C9B-B147-EC4A31B1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Como compreender necessidades sociais e de saúde, anseios, desejos e demandas e produzir um cuidado integral?</a:t>
            </a:r>
            <a:endParaRPr lang="pt-BR" sz="2400" dirty="0"/>
          </a:p>
        </p:txBody>
      </p:sp>
      <p:sp>
        <p:nvSpPr>
          <p:cNvPr id="416" name="Google Shape;416;p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pt-BR" sz="24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Sem a fragmentação de saberes e práticas.</a:t>
            </a:r>
          </a:p>
          <a:p>
            <a:pPr marL="342900" indent="-342900">
              <a:spcBef>
                <a:spcPts val="0"/>
              </a:spcBef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Produzindo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ações usuário-centradas </a:t>
            </a:r>
            <a:r>
              <a:rPr lang="pt-BR" sz="2400" dirty="0">
                <a:solidFill>
                  <a:schemeClr val="tx1"/>
                </a:solidFill>
              </a:rPr>
              <a:t>(</a:t>
            </a:r>
            <a:r>
              <a:rPr lang="pt-BR" sz="2400" i="1" dirty="0">
                <a:solidFill>
                  <a:schemeClr val="tx1"/>
                </a:solidFill>
              </a:rPr>
              <a:t>escuta aos sujeitos em cuidado)</a:t>
            </a:r>
          </a:p>
          <a:p>
            <a:pPr marL="342900" indent="-342900"/>
            <a:endParaRPr lang="pt-BR" sz="2400" i="1" dirty="0">
              <a:solidFill>
                <a:schemeClr val="tx1"/>
              </a:solidFill>
            </a:endParaRPr>
          </a:p>
          <a:p>
            <a:pPr marL="342900" indent="-342900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Evitando práticas procedimento-centradas </a:t>
            </a:r>
            <a:r>
              <a:rPr lang="pt-BR" sz="2400" dirty="0">
                <a:solidFill>
                  <a:schemeClr val="tx1"/>
                </a:solidFill>
              </a:rPr>
              <a:t>(prática fragmentada em atos e procedimentos)</a:t>
            </a:r>
          </a:p>
          <a:p>
            <a:pPr marL="342900" indent="-342900">
              <a:spcBef>
                <a:spcPts val="0"/>
              </a:spcBef>
            </a:pP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417" name="Google Shape;417;p50"/>
          <p:cNvSpPr txBox="1">
            <a:spLocks noGrp="1"/>
          </p:cNvSpPr>
          <p:nvPr>
            <p:ph type="sldNum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33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2"/>
          <p:cNvSpPr txBox="1">
            <a:spLocks noGrp="1"/>
          </p:cNvSpPr>
          <p:nvPr>
            <p:ph type="title"/>
          </p:nvPr>
        </p:nvSpPr>
        <p:spPr>
          <a:xfrm>
            <a:off x="981075" y="476672"/>
            <a:ext cx="8162925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O impacto da hospitalização</a:t>
            </a:r>
            <a:endParaRPr/>
          </a:p>
        </p:txBody>
      </p:sp>
      <p:sp>
        <p:nvSpPr>
          <p:cNvPr id="434" name="Google Shape;434;p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separação da família e quebra do cotidiano;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endParaRPr sz="1200" dirty="0"/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rotina hospitalar e o controle exercido sobre a pessoa doente;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endParaRPr sz="1400" dirty="0"/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relacionamento da equipe com o sujeito sob tratamento e sua família;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endParaRPr sz="1400" dirty="0"/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 ritmos e as esperas da hospitalização;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endParaRPr sz="1400" dirty="0"/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tratamento ambulatorial vivido como “internação”.</a:t>
            </a:r>
            <a:endParaRPr sz="2400" dirty="0"/>
          </a:p>
          <a:p>
            <a:pPr marL="342900" marR="0" lvl="0" indent="-209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2" name="Google Shape;432;p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34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3"/>
          <p:cNvSpPr txBox="1">
            <a:spLocks noGrp="1"/>
          </p:cNvSpPr>
          <p:nvPr>
            <p:ph type="title"/>
          </p:nvPr>
        </p:nvSpPr>
        <p:spPr>
          <a:xfrm>
            <a:off x="683568" y="404664"/>
            <a:ext cx="8162925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i="0" u="none" strike="noStrike" cap="none" dirty="0">
                <a:solidFill>
                  <a:schemeClr val="tx1"/>
                </a:solidFill>
                <a:sym typeface="Garamond"/>
              </a:rPr>
              <a:t>O adoecimento provoca uma série de  descontinuidades no viver e no cotidiano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42" name="Google Shape;442;p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lang="pt-BR" dirty="0"/>
              <a:t>A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necessidade do cuidado do si (da relação corpo-mente e de suas funções):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lang="pt-BR" sz="2400" dirty="0"/>
          </a:p>
          <a:p>
            <a:pPr marL="342900" indent="-342900">
              <a:lnSpc>
                <a:spcPct val="80000"/>
              </a:lnSpc>
              <a:spcBef>
                <a:spcPts val="0"/>
              </a:spcBef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passa a demandar lugar e tempo especial para a recuperação.</a:t>
            </a:r>
            <a:endParaRPr dirty="0"/>
          </a:p>
          <a:p>
            <a:pPr marL="342900" indent="-342900">
              <a:lnSpc>
                <a:spcPct val="80000"/>
              </a:lnSpc>
              <a:spcBef>
                <a:spcPts val="480"/>
              </a:spcBef>
            </a:pP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adia, redimensiona ou cancela projetos de vida, </a:t>
            </a:r>
            <a:endParaRPr dirty="0"/>
          </a:p>
          <a:p>
            <a:pPr indent="-342900">
              <a:lnSpc>
                <a:spcPct val="80000"/>
              </a:lnSpc>
              <a:spcBef>
                <a:spcPts val="480"/>
              </a:spcBef>
              <a:buSzPts val="1800"/>
            </a:pP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altera hábitos e cotidianos, </a:t>
            </a:r>
            <a:endParaRPr dirty="0"/>
          </a:p>
          <a:p>
            <a:pPr indent="-342900">
              <a:lnSpc>
                <a:spcPct val="80000"/>
              </a:lnSpc>
              <a:spcBef>
                <a:spcPts val="480"/>
              </a:spcBef>
              <a:buSzPts val="1800"/>
            </a:pP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exige adaptações e reorganizações por parte dos sujeitos, de seus dependentes e de seus cuidadores.</a:t>
            </a:r>
            <a:endParaRPr dirty="0"/>
          </a:p>
        </p:txBody>
      </p:sp>
      <p:sp>
        <p:nvSpPr>
          <p:cNvPr id="440" name="Google Shape;440;p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35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4"/>
          <p:cNvSpPr txBox="1">
            <a:spLocks noGrp="1"/>
          </p:cNvSpPr>
          <p:nvPr>
            <p:ph type="title"/>
          </p:nvPr>
        </p:nvSpPr>
        <p:spPr>
          <a:xfrm>
            <a:off x="683568" y="404664"/>
            <a:ext cx="8162925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Temores e sofrimentos</a:t>
            </a:r>
            <a:endParaRPr sz="3600" dirty="0"/>
          </a:p>
        </p:txBody>
      </p:sp>
      <p:sp>
        <p:nvSpPr>
          <p:cNvPr id="450" name="Google Shape;450;p54"/>
          <p:cNvSpPr txBox="1">
            <a:spLocks noGrp="1"/>
          </p:cNvSpPr>
          <p:nvPr>
            <p:ph type="body" idx="1"/>
          </p:nvPr>
        </p:nvSpPr>
        <p:spPr>
          <a:xfrm>
            <a:off x="912813" y="1905000"/>
            <a:ext cx="8110537" cy="404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85"/>
              <a:buFont typeface="Noto Sans Symbols"/>
              <a:buChar char="•"/>
            </a:pPr>
            <a:r>
              <a:rPr lang="pt-BR" sz="238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Sofrimento físico propriamente dito;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85"/>
              <a:buFont typeface="Noto Sans Symbols"/>
              <a:buChar char="•"/>
            </a:pPr>
            <a:endParaRPr dirty="0"/>
          </a:p>
          <a:p>
            <a:pPr marL="342900" marR="0" lvl="0" indent="-229552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lt2"/>
              </a:buClr>
              <a:buSzPts val="1785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lt2"/>
              </a:buClr>
              <a:buSzPts val="1785"/>
              <a:buFont typeface="Noto Sans Symbols"/>
              <a:buChar char="•"/>
            </a:pPr>
            <a:r>
              <a:rPr lang="pt-BR" sz="238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Medo frente ao desconhecido, medo da morte;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lt2"/>
              </a:buClr>
              <a:buSzPts val="1785"/>
              <a:buFont typeface="Noto Sans Symbols"/>
              <a:buChar char="•"/>
            </a:pPr>
            <a:endParaRPr dirty="0"/>
          </a:p>
          <a:p>
            <a:pPr marL="342900" marR="0" lvl="0" indent="-229552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lt2"/>
              </a:buClr>
              <a:buSzPts val="1785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lt2"/>
              </a:buClr>
              <a:buSzPts val="1785"/>
              <a:buFont typeface="Noto Sans Symbols"/>
              <a:buChar char="•"/>
            </a:pPr>
            <a:r>
              <a:rPr lang="pt-BR" sz="238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Incômodo com o tornar-se dependente, </a:t>
            </a:r>
            <a:endParaRPr dirty="0"/>
          </a:p>
          <a:p>
            <a:pPr marL="342900" marR="0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lang="pt-BR" sz="238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ter sua privacidade invadida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dirty="0"/>
          </a:p>
          <a:p>
            <a:pPr marL="342900" marR="0" lvl="0" indent="-229552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lt2"/>
              </a:buClr>
              <a:buSzPts val="1785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lt2"/>
              </a:buClr>
              <a:buSzPts val="1785"/>
              <a:buFont typeface="Noto Sans Symbols"/>
              <a:buChar char="•"/>
            </a:pPr>
            <a:r>
              <a:rPr lang="pt-BR" sz="238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Sentimentos de abandono e de solidão</a:t>
            </a:r>
            <a:endParaRPr dirty="0"/>
          </a:p>
          <a:p>
            <a:pPr marL="342900" marR="0" lvl="0" indent="-229552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lt2"/>
              </a:buClr>
              <a:buSzPts val="1785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29552" algn="l" rtl="0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lt2"/>
              </a:buClr>
              <a:buSzPts val="1785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8" name="Google Shape;448;p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36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5"/>
          <p:cNvSpPr txBox="1">
            <a:spLocks noGrp="1"/>
          </p:cNvSpPr>
          <p:nvPr>
            <p:ph type="title"/>
          </p:nvPr>
        </p:nvSpPr>
        <p:spPr>
          <a:xfrm>
            <a:off x="755576" y="548680"/>
            <a:ext cx="8162925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O impacto do adoecimento na família</a:t>
            </a:r>
            <a:endParaRPr/>
          </a:p>
        </p:txBody>
      </p:sp>
      <p:sp>
        <p:nvSpPr>
          <p:cNvPr id="458" name="Google Shape;458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medo da perda;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 decisões com relação ao tratamento;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manutenção das condições de vida (rotina doméstica, trabalho);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re-acomodação dos projetos pessoais;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lidar com a equipe de saúde;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sentir-se cansado e esvaziado para ajudar;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elaboração do luto.</a:t>
            </a:r>
            <a:endParaRPr/>
          </a:p>
        </p:txBody>
      </p:sp>
      <p:sp>
        <p:nvSpPr>
          <p:cNvPr id="456" name="Google Shape;456;p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37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6492A-6F02-4203-ABB9-78831F06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adoecimento e a hospitalização </a:t>
            </a:r>
            <a:r>
              <a:rPr lang="pt-BR" sz="2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fazem parte do processo do viver</a:t>
            </a:r>
            <a:endParaRPr lang="pt-BR" sz="2400" dirty="0"/>
          </a:p>
        </p:txBody>
      </p:sp>
      <p:sp>
        <p:nvSpPr>
          <p:cNvPr id="464" name="Google Shape;464;p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363" indent="-342900"/>
            <a:r>
              <a:rPr lang="pt-BR" sz="2000" b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período de internação pode, inclusive, ser aproveitado para apoiar o paciente na direção de conquistar maior autonomia e na reconstrução de seu modo de andar a vida” </a:t>
            </a:r>
            <a:r>
              <a:rPr lang="pt-BR" sz="1600" b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(Cecílio, </a:t>
            </a:r>
            <a:r>
              <a:rPr lang="pt-BR" sz="1600" b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Merhy</a:t>
            </a:r>
            <a:r>
              <a:rPr lang="pt-BR" sz="1600" b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2003, p.204).</a:t>
            </a:r>
            <a:endParaRPr lang="pt-BR" sz="2000" b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17463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lang="pt-BR" sz="2000" i="1" dirty="0"/>
          </a:p>
          <a:p>
            <a:pPr marL="342900" lvl="0" indent="-342900">
              <a:spcBef>
                <a:spcPts val="0"/>
              </a:spcBef>
            </a:pPr>
            <a:r>
              <a:rPr lang="pt-BR" sz="2000" dirty="0"/>
              <a:t>A fragilidade, representada pela falência do corpo, vai sendo minimizada à medida que </a:t>
            </a:r>
            <a:r>
              <a:rPr lang="pt-BR" sz="2000" dirty="0">
                <a:solidFill>
                  <a:schemeClr val="tx1"/>
                </a:solidFill>
              </a:rPr>
              <a:t>é devolvida ao cliente a sua autonomia</a:t>
            </a:r>
            <a:r>
              <a:rPr lang="pt-BR" sz="2000" dirty="0">
                <a:solidFill>
                  <a:srgbClr val="00B0F0"/>
                </a:solidFill>
              </a:rPr>
              <a:t> </a:t>
            </a:r>
            <a:r>
              <a:rPr lang="pt-BR" sz="2000" dirty="0"/>
              <a:t>(mesmo que ele ainda seja dependente) de modo a aumentar progressivamente seu sentido de potência: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controle sobre si, sua história, seus desejos e seu corpo</a:t>
            </a:r>
            <a:r>
              <a:rPr lang="pt-BR" sz="2000" b="1" dirty="0">
                <a:solidFill>
                  <a:srgbClr val="EE9C2E"/>
                </a:solidFill>
              </a:rPr>
              <a:t>.</a:t>
            </a:r>
            <a:r>
              <a:rPr lang="pt-BR" sz="2000" dirty="0"/>
              <a:t>” </a:t>
            </a:r>
            <a:r>
              <a:rPr lang="pt-BR" sz="1600" dirty="0"/>
              <a:t>(Rocha e Mello 2004: p.30)</a:t>
            </a:r>
            <a:endParaRPr lang="pt-BR" sz="2000" dirty="0"/>
          </a:p>
          <a:p>
            <a:pPr marL="342900" marR="0" lvl="0" indent="17463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lang="pt-BR" sz="2000" dirty="0"/>
          </a:p>
          <a:p>
            <a:pPr marL="342900" lvl="0" indent="17463" algn="ctr">
              <a:buNone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sym typeface="Garamond"/>
              </a:rPr>
              <a:t>Cuidar de si é a condição para a sobrevivência do sujeito, da subjetividade.</a:t>
            </a:r>
            <a:endParaRPr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5" name="Google Shape;465;p56"/>
          <p:cNvSpPr txBox="1">
            <a:spLocks noGrp="1"/>
          </p:cNvSpPr>
          <p:nvPr>
            <p:ph type="sldNum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38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8"/>
          <p:cNvSpPr txBox="1">
            <a:spLocks noGrp="1"/>
          </p:cNvSpPr>
          <p:nvPr>
            <p:ph type="title"/>
          </p:nvPr>
        </p:nvSpPr>
        <p:spPr>
          <a:xfrm>
            <a:off x="1115616" y="404664"/>
            <a:ext cx="7696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Clínica ampliada na PNH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0" name="Google Shape;480;p58"/>
          <p:cNvSpPr txBox="1">
            <a:spLocks noGrp="1"/>
          </p:cNvSpPr>
          <p:nvPr>
            <p:ph type="body" idx="1"/>
          </p:nvPr>
        </p:nvSpPr>
        <p:spPr>
          <a:xfrm>
            <a:off x="838200" y="2057400"/>
            <a:ext cx="7391400" cy="439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lang="pt-BR" sz="2400" b="1" i="0" u="none" strike="noStrike" cap="none" dirty="0">
                <a:solidFill>
                  <a:srgbClr val="E97817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pt-BR" sz="2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Clínica ampliada: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Trabalho clínico que visa o sujeito e a doença, a família e o contexto, tendo como </a:t>
            </a:r>
            <a:r>
              <a:rPr lang="pt-BR" sz="2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objetivo produzir saúde e aumentar a autonomia do sujeito, da família e da comunidade.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Utiliza como meios de trabalho: a </a:t>
            </a:r>
            <a:r>
              <a:rPr lang="pt-BR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integração da equipe multiprofissional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pt-BR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lang="pt-BR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adscrição</a:t>
            </a:r>
            <a:r>
              <a:rPr lang="pt-BR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clientela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pt-BR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construção de vínculo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 </a:t>
            </a:r>
            <a:r>
              <a:rPr lang="pt-BR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elaboração de projeto terapêutico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conforme a vulnerabilidade de cada caso e ampliação dos recursos de intervenção sobre o processo saúde doença.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1" name="Google Shape;481;p58"/>
          <p:cNvSpPr txBox="1"/>
          <p:nvPr/>
        </p:nvSpPr>
        <p:spPr>
          <a:xfrm>
            <a:off x="6248400" y="6172200"/>
            <a:ext cx="1828800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8">
            <a:hlinkClick r:id="rId3"/>
          </p:cNvPr>
          <p:cNvSpPr/>
          <p:nvPr/>
        </p:nvSpPr>
        <p:spPr>
          <a:xfrm>
            <a:off x="8229600" y="5943600"/>
            <a:ext cx="609600" cy="6096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744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lang="pt-BR" sz="3200" b="1" i="0" u="none" strike="noStrike" cap="none" dirty="0">
              <a:solidFill>
                <a:srgbClr val="7272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200" b="1" i="0" u="none" strike="noStrike" cap="none" dirty="0">
              <a:solidFill>
                <a:srgbClr val="7272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80000"/>
              </a:lnSpc>
              <a:spcBef>
                <a:spcPts val="640"/>
              </a:spcBef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Perspectivas teórico-metodológicas na atenção hospitalar</a:t>
            </a:r>
            <a:endParaRPr sz="2400" b="1" i="0" u="none" strike="noStrike" cap="none" dirty="0">
              <a:solidFill>
                <a:schemeClr val="accent2">
                  <a:lumMod val="75000"/>
                </a:schemeClr>
              </a:solidFill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200" b="1" i="0" u="none" strike="noStrike" cap="none" dirty="0">
              <a:solidFill>
                <a:srgbClr val="7272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200" b="1" i="0" u="none" strike="noStrike" cap="none" dirty="0">
              <a:solidFill>
                <a:srgbClr val="7272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200" b="0" i="0" u="none" strike="noStrike" cap="none" dirty="0">
              <a:solidFill>
                <a:srgbClr val="7272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7"/>
          <p:cNvSpPr txBox="1">
            <a:spLocks noGrp="1"/>
          </p:cNvSpPr>
          <p:nvPr>
            <p:ph type="title"/>
          </p:nvPr>
        </p:nvSpPr>
        <p:spPr>
          <a:xfrm>
            <a:off x="683568" y="514061"/>
            <a:ext cx="8162925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1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intervenção</a:t>
            </a:r>
            <a:r>
              <a:rPr lang="pt-BR" sz="3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3200" b="0" i="1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ampliada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473" name="Google Shape;473;p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</a:pPr>
            <a:r>
              <a:rPr lang="pt-BR" sz="2000" i="1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intervenção</a:t>
            </a:r>
            <a:r>
              <a:rPr lang="pt-BR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2000" i="1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ampliada</a:t>
            </a:r>
            <a:r>
              <a:rPr lang="pt-BR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que implica no: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</a:pPr>
            <a:endParaRPr lang="pt-BR" sz="200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conhecimento e compreensão inicial das necessidades dos sujeitos e de suas histórias de vida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0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no auxílio ao sujeito em cuidar de si e se tornar-se capaz de  novamente gerar sentido para sua vida após a experiência do adoecimento, podendo </a:t>
            </a:r>
            <a:r>
              <a:rPr lang="pt-BR" sz="2000" i="0" u="none" strike="noStrike" cap="none" dirty="0">
                <a:solidFill>
                  <a:schemeClr val="tx1"/>
                </a:solidFill>
                <a:sym typeface="Verdana"/>
              </a:rPr>
              <a:t>recompor o seu cotidiano e o de sua rede social.</a:t>
            </a:r>
            <a:endParaRPr sz="20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lang="pt-BR" dirty="0"/>
              <a:t>	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(com base na perspectiva de Sarraceno, 1998)</a:t>
            </a:r>
            <a:endParaRPr dirty="0"/>
          </a:p>
        </p:txBody>
      </p:sp>
      <p:sp>
        <p:nvSpPr>
          <p:cNvPr id="471" name="Google Shape;471;p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40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0"/>
          <p:cNvSpPr txBox="1">
            <a:spLocks noGrp="1"/>
          </p:cNvSpPr>
          <p:nvPr>
            <p:ph type="title"/>
          </p:nvPr>
        </p:nvSpPr>
        <p:spPr>
          <a:xfrm>
            <a:off x="683568" y="620688"/>
            <a:ext cx="8162925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Trajetória da intervenção</a:t>
            </a:r>
            <a:endParaRPr/>
          </a:p>
        </p:txBody>
      </p:sp>
      <p:sp>
        <p:nvSpPr>
          <p:cNvPr id="498" name="Google Shape;498;p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levantamento detalhado de necessidades;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desconstrução de problemas;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favorecer o cuidado de si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auxiliar na recomposição e </a:t>
            </a:r>
            <a:r>
              <a:rPr lang="pt-BR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re-significação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do cotidiano, das possibilidades de participação social;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SzPts val="2100"/>
              <a:buFont typeface="Noto Sans Symbols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ajudar na construção de estratégias que recuperem as condições de saúde e de qualidade de vida;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lt2"/>
              </a:buClr>
              <a:buFont typeface="Noto Sans Symbols"/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			</a:t>
            </a:r>
            <a:endParaRPr sz="1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6" name="Google Shape;496;p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41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1"/>
          <p:cNvSpPr txBox="1">
            <a:spLocks noGrp="1"/>
          </p:cNvSpPr>
          <p:nvPr>
            <p:ph type="title"/>
          </p:nvPr>
        </p:nvSpPr>
        <p:spPr>
          <a:xfrm>
            <a:off x="539552" y="260648"/>
            <a:ext cx="8162925" cy="95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Focos da terapia ocupacional no processo do cuidar</a:t>
            </a:r>
            <a:endParaRPr/>
          </a:p>
        </p:txBody>
      </p:sp>
      <p:sp>
        <p:nvSpPr>
          <p:cNvPr id="504" name="Google Shape;504;p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42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6" name="Google Shape;506;p61"/>
          <p:cNvSpPr/>
          <p:nvPr/>
        </p:nvSpPr>
        <p:spPr>
          <a:xfrm>
            <a:off x="642938" y="1812792"/>
            <a:ext cx="7929562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acolhimento e continência, reconhecimento e interpelação;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reconstituição dos modos de viver a vida, de seus cotidianos e atividades;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redução da dor, do sofrimento e do desconforto;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posicionamento, acomodação  e conforto (corporal, sensorial, </a:t>
            </a:r>
            <a:r>
              <a:rPr lang="pt-BR" sz="1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sócio-emocional</a:t>
            </a: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);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manutenção e recuperação da funcionalidade;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ambiência e humanização;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pt-BR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articulação da rede de serviços e da rede social de suporte.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97929-BEEC-4779-87A3-4F708B44F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Competências profissionais: o que o TO precisa em sua valise tecnológica?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10C6917-4792-4B80-8597-85A12BC30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116479"/>
              </p:ext>
            </p:extLst>
          </p:nvPr>
        </p:nvGraphicFramePr>
        <p:xfrm>
          <a:off x="971600" y="1844824"/>
          <a:ext cx="76328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18B51AAE-8B20-4B05-9A55-7FC2BE29C0C7}"/>
              </a:ext>
            </a:extLst>
          </p:cNvPr>
          <p:cNvSpPr/>
          <p:nvPr/>
        </p:nvSpPr>
        <p:spPr>
          <a:xfrm>
            <a:off x="3347864" y="2949492"/>
            <a:ext cx="576064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06CC1106-5095-42B5-B35F-AA99012D0FFE}"/>
              </a:ext>
            </a:extLst>
          </p:cNvPr>
          <p:cNvSpPr/>
          <p:nvPr/>
        </p:nvSpPr>
        <p:spPr>
          <a:xfrm>
            <a:off x="3303069" y="5925515"/>
            <a:ext cx="576064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86D52AD8-CC4D-4E9B-B632-8BAD3B6C5491}"/>
              </a:ext>
            </a:extLst>
          </p:cNvPr>
          <p:cNvSpPr/>
          <p:nvPr/>
        </p:nvSpPr>
        <p:spPr>
          <a:xfrm>
            <a:off x="5722105" y="4449386"/>
            <a:ext cx="576064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ECC9610-4E81-4A71-AF49-36BFF9C5465C}"/>
              </a:ext>
            </a:extLst>
          </p:cNvPr>
          <p:cNvSpPr/>
          <p:nvPr/>
        </p:nvSpPr>
        <p:spPr>
          <a:xfrm>
            <a:off x="3364632" y="4357805"/>
            <a:ext cx="576064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2C81353D-5C57-4C20-A21D-6DC84A087E2B}"/>
              </a:ext>
            </a:extLst>
          </p:cNvPr>
          <p:cNvSpPr/>
          <p:nvPr/>
        </p:nvSpPr>
        <p:spPr>
          <a:xfrm>
            <a:off x="5724128" y="2949492"/>
            <a:ext cx="576064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FA534EF0-48D0-450E-B555-8C09E7E0594E}"/>
              </a:ext>
            </a:extLst>
          </p:cNvPr>
          <p:cNvSpPr/>
          <p:nvPr/>
        </p:nvSpPr>
        <p:spPr>
          <a:xfrm>
            <a:off x="5705872" y="6069531"/>
            <a:ext cx="576064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0220BC57-16DE-4462-8E58-8BE6503066D0}"/>
              </a:ext>
            </a:extLst>
          </p:cNvPr>
          <p:cNvSpPr/>
          <p:nvPr/>
        </p:nvSpPr>
        <p:spPr>
          <a:xfrm>
            <a:off x="980557" y="6009406"/>
            <a:ext cx="576064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7EDED793-5E85-48DD-A98E-7686CE7AA4DD}"/>
              </a:ext>
            </a:extLst>
          </p:cNvPr>
          <p:cNvSpPr/>
          <p:nvPr/>
        </p:nvSpPr>
        <p:spPr>
          <a:xfrm>
            <a:off x="1066063" y="4447534"/>
            <a:ext cx="576064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Curva para a Esquerda 11">
            <a:extLst>
              <a:ext uri="{FF2B5EF4-FFF2-40B4-BE49-F238E27FC236}">
                <a16:creationId xmlns:a16="http://schemas.microsoft.com/office/drawing/2014/main" id="{C5E1B908-B889-44B1-8930-467BFE398D40}"/>
              </a:ext>
            </a:extLst>
          </p:cNvPr>
          <p:cNvSpPr/>
          <p:nvPr/>
        </p:nvSpPr>
        <p:spPr>
          <a:xfrm>
            <a:off x="8244408" y="2945788"/>
            <a:ext cx="288032" cy="339196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: Curva para a Esquerda 12">
            <a:extLst>
              <a:ext uri="{FF2B5EF4-FFF2-40B4-BE49-F238E27FC236}">
                <a16:creationId xmlns:a16="http://schemas.microsoft.com/office/drawing/2014/main" id="{A36437AF-4B29-43DA-A332-E9C96FCD8F1E}"/>
              </a:ext>
            </a:extLst>
          </p:cNvPr>
          <p:cNvSpPr/>
          <p:nvPr/>
        </p:nvSpPr>
        <p:spPr>
          <a:xfrm>
            <a:off x="8236462" y="4454702"/>
            <a:ext cx="288032" cy="339196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8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Referências Bibliográficas</a:t>
            </a:r>
            <a:endParaRPr/>
          </a:p>
        </p:txBody>
      </p:sp>
      <p:sp>
        <p:nvSpPr>
          <p:cNvPr id="529" name="Google Shape;529;p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pt-BR" sz="16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CECÍLIO, L.C. e MERHY, E. E. “Integralidade do cuidado como eixo da gestão hospitalar” Inhttp://www.uff.br/saudecoletiva/professores/merhy/capitulos-07.pdf. Acessado em: 01/03/08.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5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pt-BR" sz="16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GALHEIGO, S M. Terapia ocupacional, a produção do cuidado em saúde e o lugar do hospital: reflexões sobre a constituição de um campo de saber e prática. </a:t>
            </a:r>
            <a:r>
              <a:rPr lang="pt-BR" sz="1600" b="0" i="1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Rev. Ter. Ocup. Univ. São Paulo</a:t>
            </a:r>
            <a:r>
              <a:rPr lang="pt-BR" sz="16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, v. 19, nº 1, p.20-28, 2008.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5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pt-BR" sz="16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MATTOS, R. Os Sentidos da Integralidade: algumas reflexões acerca de valores que merecem ser defendidos. In: Pinheiro, R. e Mattos, R. (org) </a:t>
            </a:r>
            <a:r>
              <a:rPr lang="pt-BR" sz="1600" b="1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Os Sentidos da INTEGRALIDADE </a:t>
            </a:r>
            <a:r>
              <a:rPr lang="pt-BR" sz="1600" b="0" i="1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na atenção e no cuidado à saúde. </a:t>
            </a:r>
            <a:r>
              <a:rPr lang="pt-BR" sz="16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Rio de Janeiro: UERJ, IMS: ABRASCO, 2001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5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pt-BR" sz="16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PINHEIRO, R e LUZ, M.. Práticas Eficazes X Modelos Idéias: ação e pensamento na Construção da integralidade. In: Pinheiro, R. e Mattos, R. (org) </a:t>
            </a:r>
            <a:r>
              <a:rPr lang="pt-BR" sz="1600" b="1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A Construção da Integralidade: cotidiano, saberes e práticas em saúde</a:t>
            </a:r>
            <a:r>
              <a:rPr lang="pt-BR" sz="1600" b="0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. Rio de Janeiro: UERJ, IMS: ABRASCO, 2003.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5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ROCHA e MELLO. Os Sentidos do Corpo e da Intervenção Hospitalar.  In: De Carlo, M. e Luzo, M.C. (orgs.) Terapia ocupacional: reabilitação física e contextos hospitalares. São Paulo: Rocca,  2004, pp.29-46.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5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SARRACENO, B. A concepção de reabilitação psicossocial como referencial para as intervenções terapêuticas em saúde mental. Revista de Terapia Ocupacional da Universidade de São Paulo,  v. 9, n. 1, p. 26-31, 1998 </a:t>
            </a:r>
            <a:endParaRPr/>
          </a:p>
          <a:p>
            <a:pPr marL="342900" marR="0" lvl="0" indent="-266700" algn="l" rtl="0">
              <a:lnSpc>
                <a:spcPct val="90000"/>
              </a:lnSpc>
              <a:spcBef>
                <a:spcPts val="15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</a:pPr>
            <a:endParaRPr sz="1600" b="1" i="0" u="none" strike="noStrike" cap="none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15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None/>
            </a:pPr>
            <a:endParaRPr sz="1600" b="0" i="0" u="none" strike="noStrike" cap="none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7" name="Google Shape;527;p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44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914400" y="242088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QUAIS SÃO AS PERSPECTIVAS TEÓRICO-METODOLÓGICAS UTILIZADAS NOS PROCESSOS SAÚDE-DOENÇA-CUIDADO PELAS PRÁTICAS HOSPITALARES DA TERAPIA OCUPACIONAL?</a:t>
            </a:r>
            <a:br>
              <a:rPr lang="pt-BR" sz="2400" b="1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1" i="0" u="none" strike="noStrike" cap="none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É importante ter clareza que há várias perspectivas epistemológicas e referências…</a:t>
            </a:r>
            <a:endParaRPr dirty="0"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0" name="Google Shape;110;p16"/>
          <p:cNvGrpSpPr/>
          <p:nvPr/>
        </p:nvGrpSpPr>
        <p:grpSpPr>
          <a:xfrm>
            <a:off x="2915816" y="1710259"/>
            <a:ext cx="4953596" cy="4717711"/>
            <a:chOff x="1171945" y="1632"/>
            <a:chExt cx="4953596" cy="4717711"/>
          </a:xfrm>
        </p:grpSpPr>
        <p:sp>
          <p:nvSpPr>
            <p:cNvPr id="111" name="Google Shape;111;p16"/>
            <p:cNvSpPr/>
            <p:nvPr/>
          </p:nvSpPr>
          <p:spPr>
            <a:xfrm>
              <a:off x="1171945" y="1632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1171945" y="1632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biomecânicas</a:t>
              </a:r>
              <a:endParaRPr sz="1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3766686" y="1632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 txBox="1"/>
            <p:nvPr/>
          </p:nvSpPr>
          <p:spPr>
            <a:xfrm>
              <a:off x="3766686" y="1632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psicodinâmicas</a:t>
              </a:r>
              <a:endParaRPr sz="1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171945" y="1652831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1171945" y="1652831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centradas na pessoa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(Modelo canadense; MOHO)</a:t>
              </a:r>
              <a:endParaRPr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3766686" y="1652831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3766686" y="1652831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Estrutura da Prática da TO (AOTA),  organizada pelas características dos clientes, habilidades de desempenho, padrões de desempenho, contextos e ambientes</a:t>
              </a:r>
              <a:endPara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171945" y="3304030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1171945" y="3304030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organizadas a partir da CIF</a:t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3766686" y="3304030"/>
              <a:ext cx="2358855" cy="141531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3766686" y="3304030"/>
              <a:ext cx="2358855" cy="141531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dirty="0">
                  <a:solidFill>
                    <a:schemeClr val="bg2">
                      <a:lumMod val="1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Saúde Coletiva / princípios e recomendações das Políticas Públicas do Brasil</a:t>
              </a:r>
              <a:endParaRPr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3" name="Google Shape;123;p16"/>
          <p:cNvSpPr txBox="1"/>
          <p:nvPr/>
        </p:nvSpPr>
        <p:spPr>
          <a:xfrm>
            <a:off x="483703" y="2417915"/>
            <a:ext cx="24482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O que considerar válido?</a:t>
            </a:r>
            <a:endParaRPr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Estrela: 7 Pontas 1">
            <a:extLst>
              <a:ext uri="{FF2B5EF4-FFF2-40B4-BE49-F238E27FC236}">
                <a16:creationId xmlns:a16="http://schemas.microsoft.com/office/drawing/2014/main" id="{38F75235-C708-441C-BB82-07D5328F71B6}"/>
              </a:ext>
            </a:extLst>
          </p:cNvPr>
          <p:cNvSpPr/>
          <p:nvPr/>
        </p:nvSpPr>
        <p:spPr>
          <a:xfrm>
            <a:off x="7802576" y="5123223"/>
            <a:ext cx="951060" cy="79208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/>
              <a:t>Curso de TO – USP Capital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64096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FC8604"/>
                </a:solidFill>
                <a:latin typeface="Garamond"/>
                <a:ea typeface="Garamond"/>
                <a:cs typeface="Garamond"/>
                <a:sym typeface="Garamond"/>
              </a:rPr>
              <a:t>Em que bases a intervenção do terapeuta ocupacional  pode ser  construída? </a:t>
            </a:r>
            <a:endParaRPr dirty="0"/>
          </a:p>
        </p:txBody>
      </p:sp>
      <p:sp>
        <p:nvSpPr>
          <p:cNvPr id="179" name="Google Shape;179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1187450" y="2276475"/>
            <a:ext cx="6840538" cy="3240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6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 partir das necessidades sociais 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e de saúde dos usuários dos serviços?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6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 partir de um quadro de referência/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Modelo tomado 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 priori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6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 partir de uma decisão de gestão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tomada 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 priori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6">
                  <a:lumMod val="5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272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08912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FC8604"/>
                </a:solidFill>
                <a:latin typeface="Garamond"/>
                <a:ea typeface="Garamond"/>
                <a:cs typeface="Garamond"/>
                <a:sym typeface="Garamond"/>
              </a:rPr>
              <a:t>Em que bases a intervenção do TO é construída? </a:t>
            </a:r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1187450" y="2276475"/>
            <a:ext cx="6840538" cy="3240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Depende da linha epistemológica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que o profissional trilha.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839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08912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FC8604"/>
                </a:solidFill>
                <a:latin typeface="Garamond"/>
                <a:ea typeface="Garamond"/>
                <a:cs typeface="Garamond"/>
                <a:sym typeface="Garamond"/>
              </a:rPr>
              <a:t>Quem define as necessidades sociais e de saúde nos processos saúde-doença-cuidado?</a:t>
            </a:r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755576" y="1700808"/>
            <a:ext cx="7704856" cy="439248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8" name="Google Shape;198;p26"/>
          <p:cNvSpPr/>
          <p:nvPr/>
        </p:nvSpPr>
        <p:spPr>
          <a:xfrm rot="5400000">
            <a:off x="1511660" y="2636912"/>
            <a:ext cx="2088232" cy="115212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6F9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26"/>
          <p:cNvSpPr/>
          <p:nvPr/>
        </p:nvSpPr>
        <p:spPr>
          <a:xfrm rot="10800000">
            <a:off x="4211960" y="2564904"/>
            <a:ext cx="1728192" cy="10801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6F9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6084168" y="2564904"/>
            <a:ext cx="1728192" cy="10801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6F9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1" name="Google Shape;201;p26"/>
          <p:cNvGrpSpPr/>
          <p:nvPr/>
        </p:nvGrpSpPr>
        <p:grpSpPr>
          <a:xfrm>
            <a:off x="6379209" y="3861437"/>
            <a:ext cx="2023887" cy="2166242"/>
            <a:chOff x="367049" y="-71619"/>
            <a:chExt cx="2023887" cy="2166242"/>
          </a:xfrm>
        </p:grpSpPr>
        <p:sp>
          <p:nvSpPr>
            <p:cNvPr id="202" name="Google Shape;202;p26"/>
            <p:cNvSpPr/>
            <p:nvPr/>
          </p:nvSpPr>
          <p:spPr>
            <a:xfrm>
              <a:off x="1126925" y="874897"/>
              <a:ext cx="1069318" cy="10693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 txBox="1"/>
            <p:nvPr/>
          </p:nvSpPr>
          <p:spPr>
            <a:xfrm>
              <a:off x="1341905" y="1125380"/>
              <a:ext cx="639358" cy="549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504776" y="622149"/>
              <a:ext cx="777686" cy="777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 txBox="1"/>
            <p:nvPr/>
          </p:nvSpPr>
          <p:spPr>
            <a:xfrm>
              <a:off x="700561" y="819117"/>
              <a:ext cx="386116" cy="383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 rot="-900000">
              <a:off x="940359" y="85624"/>
              <a:ext cx="761973" cy="7619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 txBox="1"/>
            <p:nvPr/>
          </p:nvSpPr>
          <p:spPr>
            <a:xfrm>
              <a:off x="1107483" y="252748"/>
              <a:ext cx="427727" cy="427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1022208" y="725895"/>
              <a:ext cx="1368728" cy="13687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288" y="3776"/>
                  </a:moveTo>
                  <a:lnTo>
                    <a:pt x="58288" y="3776"/>
                  </a:lnTo>
                  <a:cubicBezTo>
                    <a:pt x="80542" y="3099"/>
                    <a:pt x="101102" y="15611"/>
                    <a:pt x="110724" y="35688"/>
                  </a:cubicBezTo>
                  <a:cubicBezTo>
                    <a:pt x="120347" y="55765"/>
                    <a:pt x="117223" y="79628"/>
                    <a:pt x="102756" y="96551"/>
                  </a:cubicBezTo>
                  <a:lnTo>
                    <a:pt x="105388" y="99208"/>
                  </a:lnTo>
                  <a:lnTo>
                    <a:pt x="97613" y="97957"/>
                  </a:lnTo>
                  <a:lnTo>
                    <a:pt x="96149" y="89885"/>
                  </a:lnTo>
                  <a:lnTo>
                    <a:pt x="98781" y="92540"/>
                  </a:lnTo>
                  <a:cubicBezTo>
                    <a:pt x="111606" y="77255"/>
                    <a:pt x="114257" y="55862"/>
                    <a:pt x="105550" y="37909"/>
                  </a:cubicBezTo>
                  <a:cubicBezTo>
                    <a:pt x="96843" y="19956"/>
                    <a:pt x="78403" y="8792"/>
                    <a:pt x="58460" y="9399"/>
                  </a:cubicBezTo>
                  <a:close/>
                </a:path>
              </a:pathLst>
            </a:custGeom>
            <a:solidFill>
              <a:srgbClr val="C9E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367049" y="459732"/>
              <a:ext cx="994466" cy="9944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C9E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764107" y="-71619"/>
              <a:ext cx="1072235" cy="1072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C9E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26"/>
          <p:cNvGrpSpPr/>
          <p:nvPr/>
        </p:nvGrpSpPr>
        <p:grpSpPr>
          <a:xfrm>
            <a:off x="4139952" y="4077072"/>
            <a:ext cx="1728192" cy="1728192"/>
            <a:chOff x="216024" y="0"/>
            <a:chExt cx="1728192" cy="1728192"/>
          </a:xfrm>
        </p:grpSpPr>
        <p:sp>
          <p:nvSpPr>
            <p:cNvPr id="212" name="Google Shape;212;p26"/>
            <p:cNvSpPr/>
            <p:nvPr/>
          </p:nvSpPr>
          <p:spPr>
            <a:xfrm>
              <a:off x="216024" y="0"/>
              <a:ext cx="1728192" cy="1728192"/>
            </a:xfrm>
            <a:prstGeom prst="ellipse">
              <a:avLst/>
            </a:prstGeom>
            <a:gradFill>
              <a:gsLst>
                <a:gs pos="0">
                  <a:srgbClr val="919138"/>
                </a:gs>
                <a:gs pos="80000">
                  <a:srgbClr val="BFBF4B"/>
                </a:gs>
                <a:gs pos="100000">
                  <a:srgbClr val="C1C14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 txBox="1"/>
            <p:nvPr/>
          </p:nvSpPr>
          <p:spPr>
            <a:xfrm>
              <a:off x="838518" y="86409"/>
              <a:ext cx="483202" cy="259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775" tIns="49775" rIns="49775" bIns="49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388843" y="345638"/>
              <a:ext cx="1382553" cy="1382553"/>
            </a:xfrm>
            <a:prstGeom prst="ellipse">
              <a:avLst/>
            </a:prstGeom>
            <a:gradFill>
              <a:gsLst>
                <a:gs pos="0">
                  <a:srgbClr val="98984C"/>
                </a:gs>
                <a:gs pos="80000">
                  <a:srgbClr val="C8C864"/>
                </a:gs>
                <a:gs pos="100000">
                  <a:srgbClr val="CBCB6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 txBox="1"/>
            <p:nvPr/>
          </p:nvSpPr>
          <p:spPr>
            <a:xfrm>
              <a:off x="838518" y="428591"/>
              <a:ext cx="483202" cy="248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775" tIns="49775" rIns="49775" bIns="49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561662" y="691276"/>
              <a:ext cx="1036915" cy="1036915"/>
            </a:xfrm>
            <a:prstGeom prst="ellipse">
              <a:avLst/>
            </a:prstGeom>
            <a:gradFill>
              <a:gsLst>
                <a:gs pos="0">
                  <a:srgbClr val="A0A060"/>
                </a:gs>
                <a:gs pos="80000">
                  <a:srgbClr val="D2D27F"/>
                </a:gs>
                <a:gs pos="100000">
                  <a:srgbClr val="D5D57E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 txBox="1"/>
            <p:nvPr/>
          </p:nvSpPr>
          <p:spPr>
            <a:xfrm>
              <a:off x="838518" y="769045"/>
              <a:ext cx="483202" cy="233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775" tIns="49775" rIns="49775" bIns="49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734481" y="1036915"/>
              <a:ext cx="691276" cy="691276"/>
            </a:xfrm>
            <a:prstGeom prst="ellipse">
              <a:avLst/>
            </a:prstGeom>
            <a:gradFill>
              <a:gsLst>
                <a:gs pos="0">
                  <a:srgbClr val="A6A674"/>
                </a:gs>
                <a:gs pos="80000">
                  <a:srgbClr val="DBDB99"/>
                </a:gs>
                <a:gs pos="100000">
                  <a:srgbClr val="DDDD9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 txBox="1"/>
            <p:nvPr/>
          </p:nvSpPr>
          <p:spPr>
            <a:xfrm>
              <a:off x="835716" y="1209734"/>
              <a:ext cx="488806" cy="3456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775" tIns="49775" rIns="49775" bIns="49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20" name="Google Shape;220;p26"/>
          <p:cNvSpPr/>
          <p:nvPr/>
        </p:nvSpPr>
        <p:spPr>
          <a:xfrm>
            <a:off x="1835696" y="4509120"/>
            <a:ext cx="1512168" cy="86409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F9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43776546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2864</Words>
  <Application>Microsoft Office PowerPoint</Application>
  <PresentationFormat>Apresentação na tela (4:3)</PresentationFormat>
  <Paragraphs>368</Paragraphs>
  <Slides>44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6" baseType="lpstr">
      <vt:lpstr>Garamond</vt:lpstr>
      <vt:lpstr>Calibri</vt:lpstr>
      <vt:lpstr>Arial Black</vt:lpstr>
      <vt:lpstr>Noto Sans Symbols</vt:lpstr>
      <vt:lpstr>Courier New</vt:lpstr>
      <vt:lpstr>Wingdings</vt:lpstr>
      <vt:lpstr>Comic Sans MS</vt:lpstr>
      <vt:lpstr>Verdana</vt:lpstr>
      <vt:lpstr>Times New Roman</vt:lpstr>
      <vt:lpstr>Arial</vt:lpstr>
      <vt:lpstr>Arial Narrow</vt:lpstr>
      <vt:lpstr>Level</vt:lpstr>
      <vt:lpstr>  A integralidade das ações de saúde no hospital e a produção de cuidado pela Terapia Ocupacional nos processos saúde-doença</vt:lpstr>
      <vt:lpstr>Objetivos</vt:lpstr>
      <vt:lpstr>Questões orientadoras</vt:lpstr>
      <vt:lpstr>Apresentação do PowerPoint</vt:lpstr>
      <vt:lpstr>QUAIS SÃO AS PERSPECTIVAS TEÓRICO-METODOLÓGICAS UTILIZADAS NOS PROCESSOS SAÚDE-DOENÇA-CUIDADO PELAS PRÁTICAS HOSPITALARES DA TERAPIA OCUPACIONAL? </vt:lpstr>
      <vt:lpstr>É importante ter clareza que há várias perspectivas epistemológicas e referências…</vt:lpstr>
      <vt:lpstr>Em que bases a intervenção do terapeuta ocupacional  pode ser  construída? </vt:lpstr>
      <vt:lpstr>Em que bases a intervenção do TO é construída? </vt:lpstr>
      <vt:lpstr>Quem define as necessidades sociais e de saúde nos processos saúde-doença-cuidado?</vt:lpstr>
      <vt:lpstr>É importante ter clareza que há várias perspectivas epistemológicas e referências…</vt:lpstr>
      <vt:lpstr>Como o SUS propõe que sejam entendidas e abordadas as necessidades sociais e de saúde nos processos saúde-doença-cuidado dos usuários dos serviços de saúde?</vt:lpstr>
      <vt:lpstr>Apresentação do PowerPoint</vt:lpstr>
      <vt:lpstr>Integralidade enquanto "imagem objetivo"</vt:lpstr>
      <vt:lpstr>"imagem objetivo“ versus utopia</vt:lpstr>
      <vt:lpstr>Por um pensamento crítico</vt:lpstr>
      <vt:lpstr>Os sentidos do princípio de integralidade</vt:lpstr>
      <vt:lpstr>Pensando a integralidade do cuidado no hospital</vt:lpstr>
      <vt:lpstr>Para a construção da integralidade no hospital, dois movimentos são necessários: CECÍLIO E MEHRY (2003) </vt:lpstr>
      <vt:lpstr>Para a construção da integralidade a partir do hospital, CECÍLIO E MEHRY (2003)</vt:lpstr>
      <vt:lpstr>O trabalho por linhas do cuidado </vt:lpstr>
      <vt:lpstr>Apresentação do PowerPoint</vt:lpstr>
      <vt:lpstr>Inadequação entre saberes e realidades ou problemas</vt:lpstr>
      <vt:lpstr>Invisibilidade</vt:lpstr>
      <vt:lpstr>Hiperespecialização</vt:lpstr>
      <vt:lpstr>Miopia e cegueira</vt:lpstr>
      <vt:lpstr>Proposta</vt:lpstr>
      <vt:lpstr>Apresentação do PowerPoint</vt:lpstr>
      <vt:lpstr>Um começo de conversa...</vt:lpstr>
      <vt:lpstr>Apresentação do PowerPoint</vt:lpstr>
      <vt:lpstr>Para que?</vt:lpstr>
      <vt:lpstr>Para que?</vt:lpstr>
      <vt:lpstr>O que nos orienta quando produzimos cuidado frente aos processos saúde-doença dos usuários dos serviços? </vt:lpstr>
      <vt:lpstr>Como compreender necessidades sociais e de saúde, anseios, desejos e demandas e produzir um cuidado integral?</vt:lpstr>
      <vt:lpstr>O impacto da hospitalização</vt:lpstr>
      <vt:lpstr>O adoecimento provoca uma série de  descontinuidades no viver e no cotidiano</vt:lpstr>
      <vt:lpstr>Temores e sofrimentos</vt:lpstr>
      <vt:lpstr>O impacto do adoecimento na família</vt:lpstr>
      <vt:lpstr>O adoecimento e a hospitalização fazem parte do processo do viver</vt:lpstr>
      <vt:lpstr>Clínica ampliada na PNH</vt:lpstr>
      <vt:lpstr>intervenção ampliada</vt:lpstr>
      <vt:lpstr>Trajetória da intervenção</vt:lpstr>
      <vt:lpstr>Focos da terapia ocupacional no processo do cuidar</vt:lpstr>
      <vt:lpstr>Competências profissionais: o que o TO precisa em sua valise tecnológica?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integralidade das ações de saúde no hospital e a produção de cuidado pela Terapia Ocupacional nos processos saúde-doença:</dc:title>
  <dc:creator>Sandra</dc:creator>
  <cp:lastModifiedBy>Sandra Galheigo</cp:lastModifiedBy>
  <cp:revision>34</cp:revision>
  <dcterms:modified xsi:type="dcterms:W3CDTF">2021-04-26T15:01:54Z</dcterms:modified>
</cp:coreProperties>
</file>