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5" r:id="rId3"/>
    <p:sldId id="279" r:id="rId4"/>
    <p:sldId id="280" r:id="rId5"/>
    <p:sldId id="267" r:id="rId6"/>
    <p:sldId id="268" r:id="rId7"/>
    <p:sldId id="270" r:id="rId8"/>
    <p:sldId id="28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ike Barbetta" initials="MB" lastIdx="11" clrIdx="0">
    <p:extLst>
      <p:ext uri="{19B8F6BF-5375-455C-9EA6-DF929625EA0E}">
        <p15:presenceInfo xmlns:p15="http://schemas.microsoft.com/office/powerpoint/2012/main" userId="1491c6c2a94963f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421"/>
    <a:srgbClr val="BDD7EE"/>
    <a:srgbClr val="669E41"/>
    <a:srgbClr val="1094AB"/>
    <a:srgbClr val="5B9BD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86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ike%20Barbetta\Downloads\dados%20LLE_CE_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ike%20Barbetta\Downloads\dados%20LLE_CE_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34341207349081365"/>
                  <c:y val="-3.0764071157771945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</c:trendlineLbl>
          </c:trendline>
          <c:xVal>
            <c:numRef>
              <c:f>Planilha1!$B$15:$B$24</c:f>
              <c:numCache>
                <c:formatCode>0.00</c:formatCode>
                <c:ptCount val="10"/>
                <c:pt idx="0">
                  <c:v>2.5</c:v>
                </c:pt>
                <c:pt idx="1">
                  <c:v>2.5</c:v>
                </c:pt>
                <c:pt idx="2">
                  <c:v>5</c:v>
                </c:pt>
                <c:pt idx="3">
                  <c:v>5</c:v>
                </c:pt>
                <c:pt idx="4">
                  <c:v>10</c:v>
                </c:pt>
                <c:pt idx="5">
                  <c:v>10</c:v>
                </c:pt>
                <c:pt idx="6">
                  <c:v>15</c:v>
                </c:pt>
                <c:pt idx="7">
                  <c:v>15</c:v>
                </c:pt>
                <c:pt idx="8">
                  <c:v>25</c:v>
                </c:pt>
                <c:pt idx="9">
                  <c:v>25</c:v>
                </c:pt>
              </c:numCache>
            </c:numRef>
          </c:xVal>
          <c:yVal>
            <c:numRef>
              <c:f>Planilha1!$G$15:$G$24</c:f>
              <c:numCache>
                <c:formatCode>General</c:formatCode>
                <c:ptCount val="10"/>
                <c:pt idx="0">
                  <c:v>0.71628092577813252</c:v>
                </c:pt>
                <c:pt idx="1">
                  <c:v>0.72973359045782449</c:v>
                </c:pt>
                <c:pt idx="2">
                  <c:v>1.3032891381947986</c:v>
                </c:pt>
                <c:pt idx="3">
                  <c:v>1.3341128051632214</c:v>
                </c:pt>
                <c:pt idx="4">
                  <c:v>2.1334208798424164</c:v>
                </c:pt>
                <c:pt idx="5">
                  <c:v>2.2302386536073939</c:v>
                </c:pt>
                <c:pt idx="6">
                  <c:v>3.2995049504950495</c:v>
                </c:pt>
                <c:pt idx="7">
                  <c:v>3.3393627954779035</c:v>
                </c:pt>
                <c:pt idx="8">
                  <c:v>5.4354600968624975</c:v>
                </c:pt>
                <c:pt idx="9">
                  <c:v>5.2709907640638116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0426128"/>
        <c:axId val="1230421776"/>
      </c:scatterChart>
      <c:valAx>
        <c:axId val="1230426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Massa</a:t>
                </a:r>
                <a:r>
                  <a:rPr lang="en-US" baseline="0"/>
                  <a:t> de venlafaxina (</a:t>
                </a:r>
                <a:r>
                  <a:rPr lang="en-US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µg)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30421776"/>
        <c:crosses val="autoZero"/>
        <c:crossBetween val="midCat"/>
      </c:valAx>
      <c:valAx>
        <c:axId val="123042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 err="1"/>
                  <a:t>Área</a:t>
                </a:r>
                <a:r>
                  <a:rPr lang="en-US" baseline="0" dirty="0"/>
                  <a:t> </a:t>
                </a:r>
                <a:r>
                  <a:rPr lang="en-US" baseline="0" dirty="0" err="1" smtClean="0"/>
                  <a:t>Ven</a:t>
                </a:r>
                <a:r>
                  <a:rPr lang="en-US" baseline="0" dirty="0" smtClean="0"/>
                  <a:t>/</a:t>
                </a:r>
                <a:r>
                  <a:rPr lang="en-US" baseline="0" dirty="0" err="1" smtClean="0"/>
                  <a:t>Área</a:t>
                </a:r>
                <a:r>
                  <a:rPr lang="en-US" baseline="0" dirty="0" smtClean="0"/>
                  <a:t> </a:t>
                </a:r>
                <a:r>
                  <a:rPr lang="en-US" baseline="0" dirty="0"/>
                  <a:t>PI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304261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0.37213856158941394"/>
                  <c:y val="-1.6875182268883057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anose="02020603050405020304" pitchFamily="18" charset="0"/>
                      <a:ea typeface="Tahoma" panose="020B0604030504040204" pitchFamily="34" charset="0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</c:trendlineLbl>
          </c:trendline>
          <c:xVal>
            <c:numRef>
              <c:f>Planilha1!$C$15:$C$24</c:f>
              <c:numCache>
                <c:formatCode>0.00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10</c:v>
                </c:pt>
                <c:pt idx="3">
                  <c:v>10</c:v>
                </c:pt>
                <c:pt idx="4">
                  <c:v>20</c:v>
                </c:pt>
                <c:pt idx="5">
                  <c:v>20</c:v>
                </c:pt>
                <c:pt idx="6">
                  <c:v>30</c:v>
                </c:pt>
                <c:pt idx="7">
                  <c:v>30</c:v>
                </c:pt>
                <c:pt idx="8">
                  <c:v>50</c:v>
                </c:pt>
                <c:pt idx="9">
                  <c:v>50</c:v>
                </c:pt>
              </c:numCache>
            </c:numRef>
          </c:xVal>
          <c:yVal>
            <c:numRef>
              <c:f>Planilha1!$G$15:$G$24</c:f>
              <c:numCache>
                <c:formatCode>General</c:formatCode>
                <c:ptCount val="10"/>
                <c:pt idx="0">
                  <c:v>0.71628092577813252</c:v>
                </c:pt>
                <c:pt idx="1">
                  <c:v>0.72973359045782449</c:v>
                </c:pt>
                <c:pt idx="2">
                  <c:v>1.3032891381947986</c:v>
                </c:pt>
                <c:pt idx="3">
                  <c:v>1.3341128051632214</c:v>
                </c:pt>
                <c:pt idx="4">
                  <c:v>2.1334208798424164</c:v>
                </c:pt>
                <c:pt idx="5">
                  <c:v>2.2302386536073939</c:v>
                </c:pt>
                <c:pt idx="6">
                  <c:v>3.2995049504950495</c:v>
                </c:pt>
                <c:pt idx="7">
                  <c:v>3.3393627954779035</c:v>
                </c:pt>
                <c:pt idx="8">
                  <c:v>5.4354600968624975</c:v>
                </c:pt>
                <c:pt idx="9">
                  <c:v>5.2709907640638116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30422864"/>
        <c:axId val="1230426672"/>
      </c:scatterChart>
      <c:valAx>
        <c:axId val="12304228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defRPr>
                </a:pPr>
                <a:r>
                  <a:rPr lang="en-US"/>
                  <a:t>Concentração</a:t>
                </a:r>
                <a:r>
                  <a:rPr lang="en-US" baseline="0"/>
                  <a:t> de venlafaxina (</a:t>
                </a:r>
                <a:r>
                  <a:rPr lang="en-US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µg mL</a:t>
                </a:r>
                <a:r>
                  <a:rPr lang="en-US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r>
                  <a:rPr lang="en-US" baseline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defRPr>
            </a:pPr>
            <a:endParaRPr lang="en-US"/>
          </a:p>
        </c:txPr>
        <c:crossAx val="1230426672"/>
        <c:crosses val="autoZero"/>
        <c:crossBetween val="midCat"/>
      </c:valAx>
      <c:valAx>
        <c:axId val="123042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defRPr>
                </a:pPr>
                <a:r>
                  <a:rPr lang="en-US"/>
                  <a:t>Área Ven/ Área</a:t>
                </a:r>
                <a:r>
                  <a:rPr lang="en-US" baseline="0"/>
                  <a:t> PI</a:t>
                </a:r>
                <a:r>
                  <a:rPr lang="en-US"/>
                  <a:t>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,##0.0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defRPr>
            </a:pPr>
            <a:endParaRPr lang="en-US"/>
          </a:p>
        </c:txPr>
        <c:crossAx val="12304228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ea typeface="Tahoma" panose="020B0604030504040204" pitchFamily="34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5D57E-7A35-449E-8B4A-EC366FC2AB9C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78C39-71D5-4773-9619-E1C7B7A6F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1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9983-EA21-4CA6-9B4E-27EE88CF16A7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98D-84D8-4D0C-BC05-741ABF854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53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D26F9-BCB5-4B8B-AFB5-0BD5E5FC1CCA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98D-84D8-4D0C-BC05-741ABF854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5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93E95-2862-48BA-93AE-0D55901865B4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98D-84D8-4D0C-BC05-741ABF854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3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6028-C478-49C4-8700-FA6118059637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98D-84D8-4D0C-BC05-741ABF854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1007-A524-4E15-805D-C5205E38D5C5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98D-84D8-4D0C-BC05-741ABF854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8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8A7D5-DB86-48C2-9328-6A6EF5FA728C}" type="datetime1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98D-84D8-4D0C-BC05-741ABF854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6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9882-1E35-40EA-B8A1-705BE5E2B8FA}" type="datetime1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98D-84D8-4D0C-BC05-741ABF854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4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0291-FA52-4C67-AD3F-F98254A3E8E2}" type="datetime1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98D-84D8-4D0C-BC05-741ABF854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9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B62E-7324-453F-A770-0A289D58C711}" type="datetime1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98D-84D8-4D0C-BC05-741ABF854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4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A88A-F28D-4C0C-A8C5-94666D0799D7}" type="datetime1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98D-84D8-4D0C-BC05-741ABF854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6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17DD-A8EB-470B-B367-3274C26FD076}" type="datetime1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298D-84D8-4D0C-BC05-741ABF854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76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5A371-AB3A-4577-9971-75CBE888DFA6}" type="datetime1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9298D-84D8-4D0C-BC05-741ABF854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5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chart" Target="../charts/chart1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0" y="1088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planejar um experimento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14671" y="3267247"/>
            <a:ext cx="2829463" cy="467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Planejar a curva analítica</a:t>
            </a:r>
            <a:endParaRPr lang="en-US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4521782" y="3130149"/>
            <a:ext cx="86255" cy="7418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08037" y="3131753"/>
            <a:ext cx="31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Faixa de concentração esperada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8037" y="3501085"/>
            <a:ext cx="4537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Faixa linear de acordo com a técnica de análise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608037" y="1866892"/>
            <a:ext cx="3295293" cy="4676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Planejar o preparo de amostra</a:t>
            </a:r>
            <a:endParaRPr lang="en-US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2891378" y="4120126"/>
            <a:ext cx="276048" cy="1840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54747" y="4675002"/>
            <a:ext cx="2165231" cy="681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fazer a curva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Bent-Up Arrow 12"/>
          <p:cNvSpPr/>
          <p:nvPr/>
        </p:nvSpPr>
        <p:spPr>
          <a:xfrm flipV="1">
            <a:off x="4019978" y="4965454"/>
            <a:ext cx="5926347" cy="48161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405845" y="5085708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126313" y="5085708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416070" y="5382310"/>
            <a:ext cx="1653396" cy="3135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Alternativa 1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695602" y="5382310"/>
            <a:ext cx="1653396" cy="3135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Alternativa 2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9004611" y="5379294"/>
            <a:ext cx="1653396" cy="3135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Alternativa 3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87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14" grpId="0" animBg="1"/>
      <p:bldP spid="16" grpId="0" animBg="1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8550" y="2133330"/>
            <a:ext cx="280800" cy="1518661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0" y="1088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Alternativa 1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8202" y="1736701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10000 µg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81067" y="1029207"/>
            <a:ext cx="4505154" cy="460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Variar o volume de solução estoque na matriz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Down Arrow 43"/>
          <p:cNvSpPr/>
          <p:nvPr/>
        </p:nvSpPr>
        <p:spPr>
          <a:xfrm>
            <a:off x="2296293" y="4376719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>
            <a:off x="4170174" y="4376719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6042150" y="4376719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>
            <a:off x="7912356" y="4376719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9780655" y="4376719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354580" y="4167207"/>
            <a:ext cx="7601607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6041923" y="3737611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81471" y="6293356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2162" y="6304729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42854" y="6293358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76372" y="6293357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09613" y="6293356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40289" y="4754252"/>
            <a:ext cx="142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µL de padrão</a:t>
            </a:r>
          </a:p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495 µL de matriz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12265" y="4754252"/>
            <a:ext cx="142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µL de padrão</a:t>
            </a:r>
          </a:p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490 µL de matriz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84241" y="4754252"/>
            <a:ext cx="142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µL de padrão</a:t>
            </a:r>
          </a:p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485 µL de matriz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54447" y="4754252"/>
            <a:ext cx="142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µL de padrão</a:t>
            </a:r>
          </a:p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480 µL de matriz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224653" y="4754252"/>
            <a:ext cx="142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µL de padrão</a:t>
            </a:r>
          </a:p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475 µL de matriz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5824" y="5367857"/>
            <a:ext cx="720000" cy="79024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8520" y="5377382"/>
            <a:ext cx="720000" cy="79024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364" y="5367857"/>
            <a:ext cx="720000" cy="79024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6208" y="5369319"/>
            <a:ext cx="720000" cy="79024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435" y="5370995"/>
            <a:ext cx="720000" cy="79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93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7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6307" y="2149260"/>
            <a:ext cx="280800" cy="1518661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1766" y="2147087"/>
            <a:ext cx="280800" cy="1518661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9360" y="2161771"/>
            <a:ext cx="280800" cy="1518661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488" y="2164793"/>
            <a:ext cx="280800" cy="1518661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381" y="2178203"/>
            <a:ext cx="280800" cy="1518661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0" y="1088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Alternativa 2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582748" y="1018879"/>
            <a:ext cx="5026503" cy="460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Variar a concentração da solução estoque na matriz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43671" y="4157657"/>
            <a:ext cx="142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µL de padrão</a:t>
            </a:r>
          </a:p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490 µL de matriz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Down Arrow 41"/>
          <p:cNvSpPr/>
          <p:nvPr/>
        </p:nvSpPr>
        <p:spPr>
          <a:xfrm>
            <a:off x="2238981" y="3750041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>
            <a:off x="4110957" y="3750041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/>
          <p:nvPr/>
        </p:nvSpPr>
        <p:spPr>
          <a:xfrm>
            <a:off x="5982933" y="3750041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>
            <a:off x="7853139" y="3750041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9723343" y="3750041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727700" y="1776608"/>
            <a:ext cx="1220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10430" y="4157657"/>
            <a:ext cx="142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µL de padrão</a:t>
            </a:r>
          </a:p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490 µL de matriz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77189" y="4157657"/>
            <a:ext cx="142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µL de padrão</a:t>
            </a:r>
          </a:p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490 µL de matriz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43948" y="4157657"/>
            <a:ext cx="142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µL de padrão</a:t>
            </a:r>
          </a:p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490 µL de matriz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110707" y="4157657"/>
            <a:ext cx="142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µL de padrão</a:t>
            </a:r>
          </a:p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490 µL de matriz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67208" y="1774613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33967" y="1774612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15000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167485" y="1774611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25000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00726" y="1774610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Down Arrow 60"/>
          <p:cNvSpPr/>
          <p:nvPr/>
        </p:nvSpPr>
        <p:spPr>
          <a:xfrm>
            <a:off x="2263493" y="4747749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own Arrow 61"/>
          <p:cNvSpPr/>
          <p:nvPr/>
        </p:nvSpPr>
        <p:spPr>
          <a:xfrm>
            <a:off x="4135469" y="4747749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own Arrow 62"/>
          <p:cNvSpPr/>
          <p:nvPr/>
        </p:nvSpPr>
        <p:spPr>
          <a:xfrm>
            <a:off x="6007445" y="4747749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Down Arrow 63"/>
          <p:cNvSpPr/>
          <p:nvPr/>
        </p:nvSpPr>
        <p:spPr>
          <a:xfrm>
            <a:off x="7877651" y="4747749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>
          <a:xfrm>
            <a:off x="9747855" y="4747749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813444" y="6293356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44135" y="6304729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74827" y="6293358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208345" y="6293357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341586" y="6293356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0672" y="5301182"/>
            <a:ext cx="720000" cy="79024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3368" y="5310707"/>
            <a:ext cx="720000" cy="790244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7212" y="5301182"/>
            <a:ext cx="720000" cy="79024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1056" y="5302644"/>
            <a:ext cx="720000" cy="790244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283" y="5304320"/>
            <a:ext cx="720000" cy="79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1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9105" y="5467676"/>
            <a:ext cx="720000" cy="79024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5887" y="5471599"/>
            <a:ext cx="720000" cy="79024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5329" y="5453946"/>
            <a:ext cx="720000" cy="79024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9015" y="5453946"/>
            <a:ext cx="720000" cy="79024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493" y="5463471"/>
            <a:ext cx="720000" cy="79024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9267" y="2370596"/>
            <a:ext cx="280800" cy="152100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7308" y="2390656"/>
            <a:ext cx="280800" cy="152100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721" y="2387342"/>
            <a:ext cx="280800" cy="152100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2548" y="2387342"/>
            <a:ext cx="280800" cy="152100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5421" y="2387342"/>
            <a:ext cx="280800" cy="1521001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Alternativa 3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207544" y="1016254"/>
            <a:ext cx="5776912" cy="460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Soluções estoque já na matriz, com a concentração desejada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2204471" y="3974333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4076447" y="3974333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5948423" y="3974333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7818629" y="3974333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9688833" y="3974333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872165" y="1952321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2856" y="1963694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33548" y="1952323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267066" y="1952322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00307" y="1952321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23623" y="4381949"/>
            <a:ext cx="142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µL de matriz</a:t>
            </a:r>
          </a:p>
          <a:p>
            <a:pPr algn="ctr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 padrão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Down Arrow 52"/>
          <p:cNvSpPr/>
          <p:nvPr/>
        </p:nvSpPr>
        <p:spPr>
          <a:xfrm>
            <a:off x="2243445" y="4972041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Arrow 53"/>
          <p:cNvSpPr/>
          <p:nvPr/>
        </p:nvSpPr>
        <p:spPr>
          <a:xfrm>
            <a:off x="4115421" y="4972041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5987397" y="4972041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>
            <a:off x="7857603" y="4972041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own Arrow 56"/>
          <p:cNvSpPr/>
          <p:nvPr/>
        </p:nvSpPr>
        <p:spPr>
          <a:xfrm>
            <a:off x="9727807" y="4972041"/>
            <a:ext cx="232913" cy="340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475920" y="4376544"/>
            <a:ext cx="142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µL de matriz</a:t>
            </a:r>
          </a:p>
          <a:p>
            <a:pPr algn="ctr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 padrão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53113" y="4317185"/>
            <a:ext cx="142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µL de matriz</a:t>
            </a:r>
          </a:p>
          <a:p>
            <a:pPr algn="ctr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 padrão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223319" y="4317185"/>
            <a:ext cx="142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µL de matriz</a:t>
            </a:r>
          </a:p>
          <a:p>
            <a:pPr algn="ctr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 padrão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093525" y="4317185"/>
            <a:ext cx="1423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µL de matriz</a:t>
            </a:r>
          </a:p>
          <a:p>
            <a:pPr algn="ctr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 padrão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2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70670" y="1398657"/>
            <a:ext cx="76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Curva</a:t>
            </a:r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55651" y="372794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Amostra</a:t>
            </a:r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7202" y="2076287"/>
            <a:ext cx="40024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µL de água (matriz)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BDD7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pt-BR" dirty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solidFill>
                  <a:srgbClr val="BDD7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µL de</a:t>
            </a:r>
            <a:r>
              <a:rPr lang="pt-BR" dirty="0" smtClean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solidFill>
                  <a:srgbClr val="BDD7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padrão de Venlafaxina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CB4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pt-BR" dirty="0">
                <a:solidFill>
                  <a:srgbClr val="FCB4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µL </a:t>
            </a:r>
            <a:r>
              <a:rPr lang="pt-BR" dirty="0" smtClean="0">
                <a:solidFill>
                  <a:srgbClr val="FCB4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padrão interno Mirtazapina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669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pt-BR" dirty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669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µL </a:t>
            </a:r>
            <a:r>
              <a:rPr lang="pt-BR" dirty="0" smtClean="0">
                <a:solidFill>
                  <a:srgbClr val="669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NaOH</a:t>
            </a:r>
            <a:endParaRPr lang="en-US" dirty="0">
              <a:solidFill>
                <a:srgbClr val="669E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37202" y="4687113"/>
            <a:ext cx="3874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µL </a:t>
            </a:r>
            <a:r>
              <a:rPr lang="pt-BR" dirty="0" smtClean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amostra de água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CB4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µL de padrão interno Mirtazapina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669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pt-BR" dirty="0">
                <a:solidFill>
                  <a:srgbClr val="5B9B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669E4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µL de NaOH</a:t>
            </a:r>
            <a:endParaRPr lang="en-US" dirty="0">
              <a:solidFill>
                <a:srgbClr val="669E4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415" y="1886207"/>
            <a:ext cx="1440000" cy="158048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8415" y="4358534"/>
            <a:ext cx="1440000" cy="15804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1088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Preparo da curva e da amostra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73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7505" y="2363514"/>
            <a:ext cx="76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Curva</a:t>
            </a:r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1097" y="483022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Amostra</a:t>
            </a:r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2743198" y="2357898"/>
            <a:ext cx="400050" cy="552450"/>
          </a:xfrm>
          <a:prstGeom prst="rightArrow">
            <a:avLst/>
          </a:prstGeom>
          <a:solidFill>
            <a:srgbClr val="1094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743198" y="4830223"/>
            <a:ext cx="400050" cy="552450"/>
          </a:xfrm>
          <a:prstGeom prst="rightArrow">
            <a:avLst/>
          </a:prstGeom>
          <a:solidFill>
            <a:srgbClr val="1094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61537" y="1459989"/>
            <a:ext cx="2135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+ 2 mL de acetato de etila  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8" y="1843880"/>
            <a:ext cx="1440000" cy="158048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8" y="4316206"/>
            <a:ext cx="1440000" cy="158048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644" y="1843880"/>
            <a:ext cx="1440000" cy="158048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644" y="4316205"/>
            <a:ext cx="1440000" cy="1580488"/>
          </a:xfrm>
          <a:prstGeom prst="rect">
            <a:avLst/>
          </a:prstGeom>
        </p:spPr>
      </p:pic>
      <p:sp>
        <p:nvSpPr>
          <p:cNvPr id="27" name="Right Arrow 26"/>
          <p:cNvSpPr/>
          <p:nvPr/>
        </p:nvSpPr>
        <p:spPr>
          <a:xfrm>
            <a:off x="5196802" y="2357898"/>
            <a:ext cx="400050" cy="552450"/>
          </a:xfrm>
          <a:prstGeom prst="rightArrow">
            <a:avLst/>
          </a:prstGeom>
          <a:solidFill>
            <a:srgbClr val="1094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5196802" y="4830223"/>
            <a:ext cx="400050" cy="552450"/>
          </a:xfrm>
          <a:prstGeom prst="rightArrow">
            <a:avLst/>
          </a:prstGeom>
          <a:solidFill>
            <a:srgbClr val="1094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6852" y="1843880"/>
            <a:ext cx="1440000" cy="158048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6852" y="4316204"/>
            <a:ext cx="1440000" cy="1580487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969851" y="1459989"/>
            <a:ext cx="1217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Coleta 1,5 mL</a:t>
            </a:r>
            <a:endParaRPr lang="en-US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61537" y="3938384"/>
            <a:ext cx="2135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+ 2 mL de acetato de etila  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69851" y="3938384"/>
            <a:ext cx="1217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Coleta 1,5 mL</a:t>
            </a:r>
            <a:endParaRPr lang="en-US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7650406" y="2357898"/>
            <a:ext cx="400050" cy="552450"/>
          </a:xfrm>
          <a:prstGeom prst="rightArrow">
            <a:avLst/>
          </a:prstGeom>
          <a:solidFill>
            <a:srgbClr val="1094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7650406" y="4830223"/>
            <a:ext cx="400050" cy="552450"/>
          </a:xfrm>
          <a:prstGeom prst="rightArrow">
            <a:avLst/>
          </a:prstGeom>
          <a:solidFill>
            <a:srgbClr val="1094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50456" y="1847714"/>
            <a:ext cx="1440000" cy="158048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50456" y="4316204"/>
            <a:ext cx="1440000" cy="1580488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8906642" y="1459989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Secar</a:t>
            </a:r>
            <a:endParaRPr lang="en-US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906642" y="3938384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Secar</a:t>
            </a:r>
            <a:endParaRPr lang="en-US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10104010" y="2357898"/>
            <a:ext cx="400050" cy="552450"/>
          </a:xfrm>
          <a:prstGeom prst="rightArrow">
            <a:avLst/>
          </a:prstGeom>
          <a:solidFill>
            <a:srgbClr val="1094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10104010" y="4830223"/>
            <a:ext cx="400050" cy="552450"/>
          </a:xfrm>
          <a:prstGeom prst="rightArrow">
            <a:avLst/>
          </a:prstGeom>
          <a:solidFill>
            <a:srgbClr val="1094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17614" y="2098180"/>
            <a:ext cx="319393" cy="9000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17613" y="4656447"/>
            <a:ext cx="319393" cy="900000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10639355" y="1459989"/>
            <a:ext cx="1220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Ressuspender </a:t>
            </a:r>
          </a:p>
          <a:p>
            <a:pPr algn="ctr"/>
            <a:r>
              <a:rPr lang="pt-BR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em 150 µL</a:t>
            </a:r>
            <a:endParaRPr lang="en-US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639355" y="3938384"/>
            <a:ext cx="1220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Ressuspender </a:t>
            </a:r>
          </a:p>
          <a:p>
            <a:pPr algn="ctr"/>
            <a:r>
              <a:rPr lang="pt-BR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em 150 µL</a:t>
            </a:r>
            <a:endParaRPr lang="en-US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1088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Preparo da curva e da amostra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Brace 2"/>
          <p:cNvSpPr/>
          <p:nvPr/>
        </p:nvSpPr>
        <p:spPr>
          <a:xfrm rot="5400000">
            <a:off x="7181652" y="1528280"/>
            <a:ext cx="123092" cy="9000000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635378" y="6254827"/>
            <a:ext cx="3215640" cy="490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Sofreram os mesmos processos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555" y="1963966"/>
            <a:ext cx="1440000" cy="1580487"/>
          </a:xfrm>
          <a:prstGeom prst="rect">
            <a:avLst/>
          </a:prstGeom>
        </p:spPr>
      </p:pic>
      <p:sp>
        <p:nvSpPr>
          <p:cNvPr id="120" name="Right Arrow 119"/>
          <p:cNvSpPr/>
          <p:nvPr/>
        </p:nvSpPr>
        <p:spPr>
          <a:xfrm>
            <a:off x="6090313" y="2677441"/>
            <a:ext cx="2668947" cy="2058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0652" y="2331138"/>
            <a:ext cx="319393" cy="900000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5519126" y="1856233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150 µL</a:t>
            </a:r>
            <a:endParaRPr lang="en-US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1088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Concentração da curva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80659" y="1676473"/>
            <a:ext cx="712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500 </a:t>
            </a:r>
            <a:r>
              <a:rPr lang="pt-BR" sz="1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µL</a:t>
            </a:r>
            <a:endParaRPr lang="en-US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Not Equal 2"/>
          <p:cNvSpPr/>
          <p:nvPr/>
        </p:nvSpPr>
        <p:spPr>
          <a:xfrm>
            <a:off x="2244473" y="2171875"/>
            <a:ext cx="2449285" cy="1150851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163845" y="4774468"/>
            <a:ext cx="3029438" cy="1600200"/>
            <a:chOff x="279818" y="3178629"/>
            <a:chExt cx="3029438" cy="1600200"/>
          </a:xfrm>
        </p:grpSpPr>
        <p:sp>
          <p:nvSpPr>
            <p:cNvPr id="9" name="Rounded Rectangle 8"/>
            <p:cNvSpPr/>
            <p:nvPr/>
          </p:nvSpPr>
          <p:spPr>
            <a:xfrm>
              <a:off x="1785742" y="3733049"/>
              <a:ext cx="1523514" cy="56923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Concentração inicial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79818" y="3178629"/>
              <a:ext cx="1560354" cy="1600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08127" y="3436710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00378" y="3665310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Mir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298028" y="4090601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85461" y="3973873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Mir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97542" y="3651409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18712" y="3298210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Mir</a:t>
              </a:r>
              <a:endParaRPr 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36652" y="3495246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321256" y="3886119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Mir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76869" y="4234037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202648" y="3365953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Mir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88914" y="3798365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00557" y="3957544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154870" y="4340971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037449" y="4170909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9818" y="3710694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 rot="10800000">
            <a:off x="653218" y="2474291"/>
            <a:ext cx="180469" cy="966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Down Arrow 87"/>
          <p:cNvSpPr/>
          <p:nvPr/>
        </p:nvSpPr>
        <p:spPr>
          <a:xfrm rot="16200000">
            <a:off x="5712508" y="5061149"/>
            <a:ext cx="301273" cy="1036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6531434" y="4779082"/>
            <a:ext cx="3029438" cy="1600200"/>
            <a:chOff x="279818" y="3178629"/>
            <a:chExt cx="3029438" cy="1600200"/>
          </a:xfrm>
        </p:grpSpPr>
        <p:sp>
          <p:nvSpPr>
            <p:cNvPr id="91" name="Rounded Rectangle 90"/>
            <p:cNvSpPr/>
            <p:nvPr/>
          </p:nvSpPr>
          <p:spPr>
            <a:xfrm>
              <a:off x="1785742" y="3733049"/>
              <a:ext cx="1523514" cy="56923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Após coletar no fim da extração</a:t>
              </a:r>
              <a:endPara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79818" y="3178629"/>
              <a:ext cx="1560354" cy="1600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908127" y="3436710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00378" y="3665310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Mir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298028" y="4090601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85461" y="3973873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Mir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297542" y="3651409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18712" y="3298210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Mir</a:t>
              </a:r>
              <a:endParaRPr 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36652" y="3495246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321256" y="3886119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Mir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76869" y="4234037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988914" y="3798365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154870" y="4340971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79818" y="3710694"/>
              <a:ext cx="4240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Ven</a:t>
              </a:r>
              <a:endParaRPr 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5" name="Down Arrow 104"/>
          <p:cNvSpPr/>
          <p:nvPr/>
        </p:nvSpPr>
        <p:spPr>
          <a:xfrm rot="10800000">
            <a:off x="915830" y="2474290"/>
            <a:ext cx="180469" cy="966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Down Arrow 105"/>
          <p:cNvSpPr/>
          <p:nvPr/>
        </p:nvSpPr>
        <p:spPr>
          <a:xfrm rot="10800000">
            <a:off x="4620245" y="2201182"/>
            <a:ext cx="180469" cy="966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Down Arrow 106"/>
          <p:cNvSpPr/>
          <p:nvPr/>
        </p:nvSpPr>
        <p:spPr>
          <a:xfrm rot="10800000">
            <a:off x="4831101" y="2201181"/>
            <a:ext cx="180469" cy="966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Down Arrow 107"/>
          <p:cNvSpPr/>
          <p:nvPr/>
        </p:nvSpPr>
        <p:spPr>
          <a:xfrm rot="10800000">
            <a:off x="5041957" y="2201181"/>
            <a:ext cx="180469" cy="966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Down Arrow 108"/>
          <p:cNvSpPr/>
          <p:nvPr/>
        </p:nvSpPr>
        <p:spPr>
          <a:xfrm rot="10800000">
            <a:off x="5252813" y="2201181"/>
            <a:ext cx="180469" cy="966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Down Arrow 109"/>
          <p:cNvSpPr/>
          <p:nvPr/>
        </p:nvSpPr>
        <p:spPr>
          <a:xfrm rot="10800000">
            <a:off x="5463669" y="2201181"/>
            <a:ext cx="180469" cy="966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370083" y="1388396"/>
            <a:ext cx="0" cy="25197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370083" y="3908145"/>
            <a:ext cx="39420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046153" y="3916019"/>
            <a:ext cx="2589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Concentração de Venlafaxina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 rot="16200000">
            <a:off x="6253489" y="2477655"/>
            <a:ext cx="18870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Área analito/Área PI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133521" y="125083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Concentração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585147" y="1250830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Sinal analítico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Flowchart: Extract 114"/>
          <p:cNvSpPr/>
          <p:nvPr/>
        </p:nvSpPr>
        <p:spPr>
          <a:xfrm>
            <a:off x="8896053" y="1747283"/>
            <a:ext cx="461540" cy="2160000"/>
          </a:xfrm>
          <a:prstGeom prst="flowChartExtra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lowchart: Extract 115"/>
          <p:cNvSpPr/>
          <p:nvPr/>
        </p:nvSpPr>
        <p:spPr>
          <a:xfrm>
            <a:off x="8894823" y="2611214"/>
            <a:ext cx="461540" cy="1296000"/>
          </a:xfrm>
          <a:prstGeom prst="flowChartExtra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lowchart: Extract 116"/>
          <p:cNvSpPr/>
          <p:nvPr/>
        </p:nvSpPr>
        <p:spPr>
          <a:xfrm>
            <a:off x="8897363" y="3041352"/>
            <a:ext cx="461540" cy="864000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lowchart: Extract 117"/>
          <p:cNvSpPr/>
          <p:nvPr/>
        </p:nvSpPr>
        <p:spPr>
          <a:xfrm>
            <a:off x="8894823" y="3475722"/>
            <a:ext cx="461540" cy="432000"/>
          </a:xfrm>
          <a:prstGeom prst="flowChartExtra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lowchart: Extract 118"/>
          <p:cNvSpPr/>
          <p:nvPr/>
        </p:nvSpPr>
        <p:spPr>
          <a:xfrm>
            <a:off x="8894823" y="3690316"/>
            <a:ext cx="461540" cy="216000"/>
          </a:xfrm>
          <a:prstGeom prst="flowChartExtra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Bent-Up Arrow 120"/>
          <p:cNvSpPr/>
          <p:nvPr/>
        </p:nvSpPr>
        <p:spPr>
          <a:xfrm flipH="1">
            <a:off x="1933576" y="3634233"/>
            <a:ext cx="6905623" cy="21894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Up Arrow 121"/>
          <p:cNvSpPr/>
          <p:nvPr/>
        </p:nvSpPr>
        <p:spPr>
          <a:xfrm>
            <a:off x="5791199" y="3306469"/>
            <a:ext cx="189708" cy="49710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3063656" y="3475184"/>
            <a:ext cx="1544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Proporcional à </a:t>
            </a:r>
            <a:r>
              <a:rPr lang="pt-B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9104911" y="1849168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50,0 µg mL</a:t>
            </a:r>
            <a:r>
              <a:rPr lang="pt-BR" sz="1400" baseline="30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9171051" y="2737224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30,0 µg mL</a:t>
            </a:r>
            <a:r>
              <a:rPr lang="pt-BR" sz="1400" baseline="30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9219027" y="3085581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20,0 µg mL</a:t>
            </a:r>
            <a:r>
              <a:rPr lang="pt-BR" sz="1400" baseline="300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266435" y="3445532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10,0 µg mL</a:t>
            </a:r>
            <a:r>
              <a:rPr lang="pt-BR" sz="1400" baseline="300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272193" y="3658314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5,00 µg mL</a:t>
            </a:r>
            <a:r>
              <a:rPr lang="pt-BR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37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3" grpId="0" animBg="1"/>
      <p:bldP spid="10" grpId="0" animBg="1"/>
      <p:bldP spid="88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24" grpId="0"/>
      <p:bldP spid="111" grpId="0"/>
      <p:bldP spid="114" grpId="0"/>
      <p:bldP spid="115" grpId="0" animBg="1"/>
      <p:bldP spid="116" grpId="0" animBg="1"/>
      <p:bldP spid="117" grpId="0" animBg="1"/>
      <p:bldP spid="118" grpId="0" animBg="1"/>
      <p:bldP spid="119" grpId="0" animBg="1"/>
      <p:bldP spid="121" grpId="0" animBg="1"/>
      <p:bldP spid="122" grpId="0" animBg="1"/>
      <p:bldP spid="123" grpId="0"/>
      <p:bldP spid="124" grpId="0"/>
      <p:bldP spid="125" grpId="0"/>
      <p:bldP spid="126" grpId="0"/>
      <p:bldP spid="127" grpId="0"/>
      <p:bldP spid="1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0" y="1088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Tratamento dos dados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001202"/>
              </p:ext>
            </p:extLst>
          </p:nvPr>
        </p:nvGraphicFramePr>
        <p:xfrm>
          <a:off x="1143479" y="1708509"/>
          <a:ext cx="3764951" cy="1854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79283"/>
                <a:gridCol w="1785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Amostra</a:t>
                      </a:r>
                      <a:endParaRPr lang="en-US" sz="14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Razão Analito/PI</a:t>
                      </a:r>
                      <a:endParaRPr lang="en-US" sz="14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Amostra</a:t>
                      </a:r>
                      <a:r>
                        <a:rPr lang="pt-BR" sz="1400" baseline="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1 (NaOH)</a:t>
                      </a:r>
                      <a:endParaRPr lang="en-US" sz="14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2,053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Amostra 2 (NaOH)</a:t>
                      </a:r>
                      <a:endParaRPr lang="en-US" sz="14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2,128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Amostra</a:t>
                      </a:r>
                      <a:r>
                        <a:rPr lang="pt-BR" sz="1400" baseline="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3 (HCl)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14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Amostra 4 (HCl)</a:t>
                      </a:r>
                      <a:endParaRPr lang="en-US" sz="14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14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3478" y="1369955"/>
            <a:ext cx="3764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Tabela 1 –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das amostras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8487" y="1214438"/>
            <a:ext cx="3764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 1 –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Curva analítica de venlafaxina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478" y="3875104"/>
            <a:ext cx="1608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a amostra 1: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43478" y="4387553"/>
                <a:ext cx="2385268" cy="52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478" y="4387553"/>
                <a:ext cx="2385268" cy="52411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57213" y="5085566"/>
                <a:ext cx="3601691" cy="550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2,0527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−0,2241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0,2048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/>
                        <m:t>8,92888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213" y="5085566"/>
                <a:ext cx="3601691" cy="5500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Arrow 8"/>
          <p:cNvSpPr/>
          <p:nvPr/>
        </p:nvSpPr>
        <p:spPr>
          <a:xfrm>
            <a:off x="5495026" y="5227610"/>
            <a:ext cx="1733522" cy="3559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745830" y="4833860"/>
                <a:ext cx="3107454" cy="5668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𝑉𝑒𝑛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]=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𝑚𝑎𝑠𝑠𝑎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𝑣𝑜𝑙𝑢𝑚𝑒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𝑎𝑚𝑜𝑠𝑡𝑟𝑎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830" y="4833860"/>
                <a:ext cx="3107454" cy="56682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311125" y="4858278"/>
            <a:ext cx="2206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Cálculo da concentração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0511563"/>
              </p:ext>
            </p:extLst>
          </p:nvPr>
        </p:nvGraphicFramePr>
        <p:xfrm>
          <a:off x="6904962" y="147045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009549" y="5614290"/>
                <a:ext cx="5001113" cy="634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pt-BR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nor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𝑒𝑛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]=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/>
                            <m:t>8,92888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r>
                            <m:rPr>
                              <m:nor/>
                            </m:rPr>
                            <a:rPr 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0,500 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𝑚𝐿</m:t>
                          </m:r>
                        </m:den>
                      </m:f>
                      <m:r>
                        <m:rPr>
                          <m:nor/>
                        </m:rPr>
                        <a:rPr lang="pt-BR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17,8</m:t>
                      </m:r>
                      <m:r>
                        <a:rPr lang="pt-BR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578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≅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17,86 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pt-B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𝑚𝐿</m:t>
                          </m:r>
                        </m:e>
                        <m:sup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549" y="5614290"/>
                <a:ext cx="5001113" cy="63434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472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9" grpId="0" animBg="1"/>
      <p:bldP spid="12" grpId="0"/>
      <p:bldP spid="1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0" y="1088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Tratamento dos dados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001202"/>
              </p:ext>
            </p:extLst>
          </p:nvPr>
        </p:nvGraphicFramePr>
        <p:xfrm>
          <a:off x="1143479" y="1708509"/>
          <a:ext cx="3764951" cy="1854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79283"/>
                <a:gridCol w="1785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Amostra</a:t>
                      </a:r>
                      <a:endParaRPr lang="en-US" sz="14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Razão Analito/PI</a:t>
                      </a:r>
                      <a:endParaRPr lang="en-US" sz="14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Amostra</a:t>
                      </a:r>
                      <a:r>
                        <a:rPr lang="pt-BR" sz="1400" baseline="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1 (NaOH)</a:t>
                      </a:r>
                      <a:endParaRPr lang="en-US" sz="14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2,053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Amostra 2 (NaOH)</a:t>
                      </a:r>
                      <a:endParaRPr lang="en-US" sz="14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2,128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Amostra</a:t>
                      </a:r>
                      <a:r>
                        <a:rPr lang="pt-BR" sz="1400" baseline="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3 (HCl)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14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Amostra 4 (HCl)</a:t>
                      </a:r>
                      <a:endParaRPr lang="en-US" sz="14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14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3478" y="1369955"/>
            <a:ext cx="3764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Tabela 1 –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das amostras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478" y="3875104"/>
            <a:ext cx="1608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a amostra 1: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43478" y="4387553"/>
                <a:ext cx="2385268" cy="524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478" y="4387553"/>
                <a:ext cx="2385268" cy="52411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57213" y="5085566"/>
                <a:ext cx="4115677" cy="550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2,0527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−0,2241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0,1024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=17,86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𝑚𝐿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213" y="5085566"/>
                <a:ext cx="4115677" cy="5500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7308487" y="1214438"/>
            <a:ext cx="3764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 2 –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Curva analítica de venlafaxina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547411"/>
              </p:ext>
            </p:extLst>
          </p:nvPr>
        </p:nvGraphicFramePr>
        <p:xfrm>
          <a:off x="6247707" y="1443146"/>
          <a:ext cx="53111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6441723" y="4387553"/>
            <a:ext cx="5117124" cy="4659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 volume de diluição do padrão devo considerar?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8487" y="5296618"/>
            <a:ext cx="1034252" cy="113515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825613" y="4988841"/>
            <a:ext cx="714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525 µL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17075" y="5297773"/>
            <a:ext cx="1033200" cy="1134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9797581" y="4988840"/>
            <a:ext cx="714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µL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9089898" y="4911671"/>
            <a:ext cx="1759789" cy="177380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1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3" grpId="0" animBg="1"/>
      <p:bldP spid="11" grpId="0"/>
      <p:bldP spid="25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603</Words>
  <Application>Microsoft Office PowerPoint</Application>
  <PresentationFormat>Widescreen</PresentationFormat>
  <Paragraphs>174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Instruções para os relatórios</dc:title>
  <dc:creator>Maike Barbetta</dc:creator>
  <cp:lastModifiedBy>Maike Barbetta</cp:lastModifiedBy>
  <cp:revision>92</cp:revision>
  <dcterms:created xsi:type="dcterms:W3CDTF">2020-09-28T18:16:44Z</dcterms:created>
  <dcterms:modified xsi:type="dcterms:W3CDTF">2020-10-06T17:30:12Z</dcterms:modified>
</cp:coreProperties>
</file>