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3" r:id="rId2"/>
    <p:sldId id="419" r:id="rId3"/>
    <p:sldId id="420" r:id="rId4"/>
    <p:sldId id="394" r:id="rId5"/>
    <p:sldId id="392" r:id="rId6"/>
    <p:sldId id="395" r:id="rId7"/>
    <p:sldId id="396" r:id="rId8"/>
    <p:sldId id="397" r:id="rId9"/>
    <p:sldId id="398" r:id="rId10"/>
    <p:sldId id="399" r:id="rId11"/>
    <p:sldId id="402" r:id="rId12"/>
    <p:sldId id="400" r:id="rId13"/>
    <p:sldId id="404" r:id="rId14"/>
    <p:sldId id="405" r:id="rId15"/>
    <p:sldId id="406" r:id="rId16"/>
    <p:sldId id="407" r:id="rId17"/>
    <p:sldId id="408" r:id="rId18"/>
    <p:sldId id="410" r:id="rId19"/>
    <p:sldId id="409" r:id="rId20"/>
    <p:sldId id="413" r:id="rId21"/>
    <p:sldId id="401" r:id="rId22"/>
    <p:sldId id="414" r:id="rId23"/>
    <p:sldId id="415" r:id="rId24"/>
    <p:sldId id="416" r:id="rId25"/>
    <p:sldId id="417" r:id="rId26"/>
    <p:sldId id="421" r:id="rId27"/>
    <p:sldId id="411" r:id="rId28"/>
    <p:sldId id="422" r:id="rId29"/>
  </p:sldIdLst>
  <p:sldSz cx="9144000" cy="6858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978" autoAdjust="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98" cy="4983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983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E6C81-67E0-444D-84C1-6610C8C07E92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925"/>
            <a:ext cx="2972098" cy="49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414" y="9448925"/>
            <a:ext cx="2972098" cy="49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21D36-3D22-4492-B5D7-2EC97C2C2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436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41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21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39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105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020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515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502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21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21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03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03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03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03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03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0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6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1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5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4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2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8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1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29.png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25.png"/><Relationship Id="rId15" Type="http://schemas.openxmlformats.org/officeDocument/2006/relationships/image" Target="../media/image8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0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3.png"/><Relationship Id="rId7" Type="http://schemas.openxmlformats.org/officeDocument/2006/relationships/image" Target="../media/image440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5.png"/><Relationship Id="rId5" Type="http://schemas.openxmlformats.org/officeDocument/2006/relationships/image" Target="../media/image60.png"/><Relationship Id="rId10" Type="http://schemas.openxmlformats.org/officeDocument/2006/relationships/image" Target="../media/image66.png"/><Relationship Id="rId4" Type="http://schemas.openxmlformats.org/officeDocument/2006/relationships/image" Target="../media/image5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1173157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pt-BR" sz="3100" b="1" i="1" dirty="0" smtClean="0"/>
              <a:t>Escola Superior de Agricultura</a:t>
            </a:r>
            <a:br>
              <a:rPr lang="pt-BR" sz="3100" b="1" i="1" dirty="0" smtClean="0"/>
            </a:br>
            <a:r>
              <a:rPr lang="pt-BR" sz="3100" b="1" i="1" dirty="0" smtClean="0"/>
              <a:t> “Luiz de Queiroz”</a:t>
            </a:r>
            <a:br>
              <a:rPr lang="pt-BR" sz="3100" b="1" i="1" dirty="0" smtClean="0"/>
            </a:br>
            <a:r>
              <a:rPr lang="pt-BR" sz="3100" b="1" i="1" dirty="0" smtClean="0"/>
              <a:t>Universidade de São Paulo</a:t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sz="3600" b="1" i="1" dirty="0" smtClean="0"/>
              <a:t>LCE0211 </a:t>
            </a:r>
            <a:r>
              <a:rPr lang="pt-BR" sz="3600" b="1" i="1" dirty="0"/>
              <a:t>– Estatística Geral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Profa</a:t>
            </a:r>
            <a: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</a:t>
            </a:r>
            <a:r>
              <a:rPr lang="pt-BR" dirty="0">
                <a:solidFill>
                  <a:schemeClr val="tx1"/>
                </a:solidFill>
              </a:rPr>
              <a:t>ndréia Adami</a:t>
            </a:r>
          </a:p>
          <a:p>
            <a:pPr algn="r"/>
            <a:r>
              <a:rPr lang="pt-BR" u="sng" dirty="0">
                <a:solidFill>
                  <a:schemeClr val="tx1"/>
                </a:solidFill>
              </a:rPr>
              <a:t>adami@cepea.org.br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39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ym typeface="Wingdings" pitchFamily="2" charset="2"/>
              </a:rPr>
              <a:t>Regressão Linear Simples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pt-BR" dirty="0" smtClean="0">
                    <a:solidFill>
                      <a:srgbClr val="FF0000"/>
                    </a:solidFill>
                    <a:sym typeface="Wingdings" pitchFamily="2" charset="2"/>
                  </a:rPr>
                  <a:t>Modelo de Regressão Linear Simples</a:t>
                </a:r>
              </a:p>
              <a:p>
                <a:pPr marL="0" indent="0" algn="just">
                  <a:buNone/>
                </a:pPr>
                <a:endParaRPr lang="pt-BR" i="1" dirty="0" smtClean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 algn="just">
                  <a:buNone/>
                </a:pPr>
                <a:endParaRPr lang="pt-BR" b="0" dirty="0" smtClean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b="0" dirty="0" smtClean="0"/>
                  <a:t> é a variável resposta (variável dependente);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dirty="0"/>
                  <a:t> é a </a:t>
                </a:r>
                <a:r>
                  <a:rPr lang="pt-BR" dirty="0" smtClean="0"/>
                  <a:t>variável independente;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b="0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b="0" dirty="0" smtClean="0"/>
                  <a:t> são os parâmetros do modelo;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b="0" dirty="0" smtClean="0"/>
                  <a:t> variável aleatória chamado de erro do modelo.</a:t>
                </a:r>
              </a:p>
              <a:p>
                <a:pPr marL="0" indent="0" algn="just">
                  <a:buNone/>
                </a:pPr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0">
                <a:blip r:embed="rId3"/>
                <a:stretch>
                  <a:fillRect l="-1852" t="-2577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15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>
                <a:sym typeface="Wingdings" pitchFamily="2" charset="2"/>
              </a:rPr>
              <a:t>Modelo de Regressão Linear Simples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endParaRPr lang="pt-BR" i="1" dirty="0" smtClean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 algn="just">
                  <a:buNone/>
                </a:pPr>
                <a:endParaRPr lang="pt-BR" dirty="0" smtClean="0"/>
              </a:p>
              <a:p>
                <a:pPr marL="0" indent="0" algn="just">
                  <a:buNone/>
                </a:pPr>
                <a:r>
                  <a:rPr lang="pt-BR" dirty="0" smtClean="0"/>
                  <a:t>Com base nos dados da amostra vamos encontrar valores para os parâmetros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 smtClean="0"/>
                  <a:t> (estimar parâmetros) para construir o modelo de regressão.</a:t>
                </a:r>
                <a:endParaRPr lang="pt-BR" dirty="0"/>
              </a:p>
              <a:p>
                <a:pPr marL="0" indent="0" algn="just">
                  <a:buNone/>
                </a:pPr>
                <a:endParaRPr lang="pt-BR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0">
                <a:blip r:embed="rId3"/>
                <a:stretch>
                  <a:fillRect l="-1852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3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>
                <a:sym typeface="Wingdings" pitchFamily="2" charset="2"/>
              </a:rPr>
              <a:t>Modelo de Regressão Linear Simples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dirty="0" smtClean="0">
                    <a:solidFill>
                      <a:srgbClr val="FF0000"/>
                    </a:solidFill>
                    <a:sym typeface="Wingdings" pitchFamily="2" charset="2"/>
                  </a:rPr>
                  <a:t>Estimação dos parâmetros</a:t>
                </a:r>
              </a:p>
              <a:p>
                <a:pPr marL="0" indent="0" algn="just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pt-BR" dirty="0" smtClean="0"/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 algn="just">
                  <a:buNone/>
                </a:pPr>
                <a:endParaRPr lang="pt-BR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𝑋𝑌</m:t>
                              </m:r>
                            </m:e>
                          </m:nary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nary>
                                </m:e>
                              </m:d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</m:nary>
                                </m:e>
                              </m:d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pPr marL="0" indent="0" algn="just">
                  <a:buNone/>
                </a:pPr>
                <a:endParaRPr lang="pt-BR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3"/>
                <a:stretch>
                  <a:fillRect l="-1630" t="-1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6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>
                <a:sym typeface="Wingdings" pitchFamily="2" charset="2"/>
              </a:rPr>
              <a:t>Modelo de Regressão Linear Simples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Estimação dos parâmetros</a:t>
            </a:r>
          </a:p>
          <a:p>
            <a:pPr marL="0" indent="0" algn="just">
              <a:buNone/>
            </a:pPr>
            <a:endParaRPr lang="pt-BR" b="1" dirty="0">
              <a:sym typeface="Wingdings" pitchFamily="2" charset="2"/>
            </a:endParaRPr>
          </a:p>
          <a:p>
            <a:pPr marL="0" indent="0" algn="just">
              <a:buNone/>
            </a:pPr>
            <a:endParaRPr lang="pt-BR" b="1" dirty="0" smtClean="0">
              <a:sym typeface="Wingdings" pitchFamily="2" charset="2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383631"/>
              </p:ext>
            </p:extLst>
          </p:nvPr>
        </p:nvGraphicFramePr>
        <p:xfrm>
          <a:off x="323528" y="1916832"/>
          <a:ext cx="813690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88232"/>
                <a:gridCol w="1368152"/>
                <a:gridCol w="115212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Adubo (X)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Produção (Y)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X.Y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X²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Y²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2x48 = 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4x56 = 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5x64 = 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4.096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6x60 = 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8x72 = 576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5.184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1.576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145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18.320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348922" y="4797152"/>
                <a:ext cx="7463438" cy="1376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pt-BR" sz="2400" i="1">
                                  <a:latin typeface="Cambria Math"/>
                                </a:rPr>
                                <m:t>𝑋𝑌</m:t>
                              </m:r>
                            </m:e>
                          </m:nary>
                          <m:r>
                            <a:rPr lang="pt-BR" sz="2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pt-BR" sz="2400" i="1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nary>
                                </m:e>
                              </m:d>
                              <m:d>
                                <m:d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pt-BR" sz="2400" i="1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</m:nary>
                                </m:e>
                              </m:d>
                            </m:num>
                            <m:den>
                              <m:r>
                                <a:rPr lang="pt-BR" sz="2400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pt-BR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pt-BR" sz="2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pt-B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pt-BR" sz="2400" i="1"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pt-BR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2400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den>
                      </m:f>
                      <m:r>
                        <a:rPr lang="pt-B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/>
                            </a:rPr>
                            <m:t>𝑆𝑃𝑋𝑌</m:t>
                          </m:r>
                        </m:num>
                        <m:den>
                          <m:r>
                            <a:rPr lang="pt-BR" sz="2400" i="1">
                              <a:latin typeface="Cambria Math"/>
                            </a:rPr>
                            <m:t>𝑆𝑄𝑋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76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=3,8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22" y="4797152"/>
                <a:ext cx="7463438" cy="13766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0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Estimação dos parâmetros</a:t>
            </a:r>
          </a:p>
          <a:p>
            <a:pPr marL="0" indent="0" algn="just">
              <a:buNone/>
            </a:pPr>
            <a:endParaRPr lang="pt-BR" b="1" dirty="0">
              <a:sym typeface="Wingdings" pitchFamily="2" charset="2"/>
            </a:endParaRPr>
          </a:p>
          <a:p>
            <a:pPr marL="0" indent="0" algn="just">
              <a:buNone/>
            </a:pPr>
            <a:endParaRPr lang="pt-BR" b="1" dirty="0" smtClean="0">
              <a:sym typeface="Wingdings" pitchFamily="2" charset="2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12293"/>
              </p:ext>
            </p:extLst>
          </p:nvPr>
        </p:nvGraphicFramePr>
        <p:xfrm>
          <a:off x="323528" y="1916832"/>
          <a:ext cx="813690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88232"/>
                <a:gridCol w="1368152"/>
                <a:gridCol w="115212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Adubo (X)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Produção (Y)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X.Y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X²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Y²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2x48 = 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4x56 = 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5x64 = 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4.096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6x60 = 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8x72 = 576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5.184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1.576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145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18.320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547664" y="5204904"/>
                <a:ext cx="5416932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200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2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sz="3200" i="1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i="1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pt-BR" sz="32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200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200" i="1">
                              <a:latin typeface="Cambria Math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i="1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/>
                            </a:rPr>
                            <m:t>300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pt-BR" sz="3200" b="0" i="1" smtClean="0">
                          <a:latin typeface="Cambria Math"/>
                        </a:rPr>
                        <m:t>−3,8</m:t>
                      </m:r>
                      <m:f>
                        <m:fPr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pt-BR" sz="3200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204904"/>
                <a:ext cx="5416932" cy="10275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6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Estimação dos parâmetros</a:t>
            </a:r>
          </a:p>
          <a:p>
            <a:pPr marL="0" indent="0" algn="just">
              <a:buNone/>
            </a:pPr>
            <a:endParaRPr lang="pt-BR" b="1" dirty="0">
              <a:sym typeface="Wingdings" pitchFamily="2" charset="2"/>
            </a:endParaRPr>
          </a:p>
          <a:p>
            <a:pPr marL="0" indent="0" algn="just">
              <a:buNone/>
            </a:pPr>
            <a:endParaRPr lang="pt-BR" b="1" dirty="0" smtClean="0">
              <a:sym typeface="Wingdings" pitchFamily="2" charset="2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766970"/>
              </p:ext>
            </p:extLst>
          </p:nvPr>
        </p:nvGraphicFramePr>
        <p:xfrm>
          <a:off x="323528" y="1916832"/>
          <a:ext cx="813690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88232"/>
                <a:gridCol w="1368152"/>
                <a:gridCol w="115212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Adubo (X)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Produção (Y)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X.Y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X²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Y²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2x48 = 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4x56 = 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5x64 = 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4.096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6x60 = 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8x72 = 576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5.184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1.576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145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18.320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547664" y="5204904"/>
                <a:ext cx="6223307" cy="611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200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2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sz="3200" i="1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i="1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pt-BR" sz="32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200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200" i="1">
                              <a:latin typeface="Cambria Math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i="1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pt-BR" sz="3200" b="0" i="1" smtClean="0">
                          <a:latin typeface="Cambria Math"/>
                        </a:rPr>
                        <m:t>=60−3,8</m:t>
                      </m:r>
                      <m:d>
                        <m:dPr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pt-BR" sz="3200" b="0" i="0" smtClean="0">
                          <a:latin typeface="Cambria Math"/>
                        </a:rPr>
                        <m:t>=41</m:t>
                      </m:r>
                    </m:oMath>
                  </m:oMathPara>
                </a14:m>
                <a:endParaRPr lang="pt-BR" sz="3200" b="0" dirty="0" smtClean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204904"/>
                <a:ext cx="6223307" cy="6115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3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Estimação dos parâmetros</a:t>
            </a:r>
          </a:p>
          <a:p>
            <a:pPr marL="0" indent="0" algn="just">
              <a:buNone/>
            </a:pPr>
            <a:endParaRPr lang="pt-BR" b="1" dirty="0">
              <a:sym typeface="Wingdings" pitchFamily="2" charset="2"/>
            </a:endParaRPr>
          </a:p>
          <a:p>
            <a:pPr marL="0" indent="0" algn="just">
              <a:buNone/>
            </a:pPr>
            <a:endParaRPr lang="pt-BR" b="1" dirty="0" smtClean="0">
              <a:sym typeface="Wingdings" pitchFamily="2" charset="2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627764"/>
              </p:ext>
            </p:extLst>
          </p:nvPr>
        </p:nvGraphicFramePr>
        <p:xfrm>
          <a:off x="323528" y="1916832"/>
          <a:ext cx="813690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88232"/>
                <a:gridCol w="1368152"/>
                <a:gridCol w="115212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Adubo (X)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Produção (Y)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X.Y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X²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Y²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2x48 = 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4x56 = 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5x64 = 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4.096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6x60 = 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8x72 = 576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5.184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1.576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145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18.320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547664" y="5204904"/>
                <a:ext cx="2827184" cy="598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pt-BR" sz="3200" b="0" i="1" smtClean="0">
                          <a:latin typeface="Cambria Math"/>
                        </a:rPr>
                        <m:t>=41+3,8</m:t>
                      </m:r>
                      <m:r>
                        <m:rPr>
                          <m:sty m:val="p"/>
                        </m:rPr>
                        <a:rPr lang="pt-BR" sz="32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pt-BR" sz="3200" b="0" dirty="0" smtClean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204904"/>
                <a:ext cx="2827184" cy="598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de seta reta 6"/>
          <p:cNvCxnSpPr/>
          <p:nvPr/>
        </p:nvCxnSpPr>
        <p:spPr>
          <a:xfrm flipV="1">
            <a:off x="2699792" y="4941168"/>
            <a:ext cx="1440160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563888" y="4725144"/>
                <a:ext cx="48965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pt-BR" dirty="0" smtClean="0"/>
                  <a:t>Estimativa 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pt-BR" dirty="0" smtClean="0"/>
                  <a:t> intercepto y do modelo de</a:t>
                </a:r>
              </a:p>
              <a:p>
                <a:pPr algn="r"/>
                <a:r>
                  <a:rPr lang="pt-BR" dirty="0" smtClean="0"/>
                  <a:t> regressão </a:t>
                </a:r>
                <a:r>
                  <a:rPr lang="pt-BR" dirty="0" smtClean="0">
                    <a:sym typeface="Wingdings" pitchFamily="2" charset="2"/>
                  </a:rPr>
                  <a:t> valor da produção da </a:t>
                </a:r>
              </a:p>
              <a:p>
                <a:pPr algn="r"/>
                <a:r>
                  <a:rPr lang="pt-BR" dirty="0" smtClean="0">
                    <a:sym typeface="Wingdings" pitchFamily="2" charset="2"/>
                  </a:rPr>
                  <a:t>cultura quando é aplicado X=0 de adubo</a:t>
                </a:r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725144"/>
                <a:ext cx="4896544" cy="923330"/>
              </a:xfrm>
              <a:prstGeom prst="rect">
                <a:avLst/>
              </a:prstGeom>
              <a:blipFill rotWithShape="1">
                <a:blip r:embed="rId4"/>
                <a:stretch>
                  <a:fillRect t="-3289" r="-1993" b="-9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sym typeface="Wingdings" pitchFamily="2" charset="2"/>
              </a:rPr>
              <a:t>Estimação dos parâmetros</a:t>
            </a:r>
          </a:p>
          <a:p>
            <a:pPr marL="0" indent="0" algn="just">
              <a:buNone/>
            </a:pPr>
            <a:endParaRPr lang="pt-BR" b="1" dirty="0">
              <a:sym typeface="Wingdings" pitchFamily="2" charset="2"/>
            </a:endParaRPr>
          </a:p>
          <a:p>
            <a:pPr marL="0" indent="0" algn="just">
              <a:buNone/>
            </a:pPr>
            <a:endParaRPr lang="pt-BR" b="1" dirty="0" smtClean="0">
              <a:sym typeface="Wingdings" pitchFamily="2" charset="2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672795"/>
              </p:ext>
            </p:extLst>
          </p:nvPr>
        </p:nvGraphicFramePr>
        <p:xfrm>
          <a:off x="323528" y="1916832"/>
          <a:ext cx="813690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88232"/>
                <a:gridCol w="1368152"/>
                <a:gridCol w="115212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Adubo (X)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Produção (Y)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X.Y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X²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Y²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2x48 = 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4x56 = 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5x64 = 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4.096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6x60 = 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8x72 = 576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5.184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1.576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145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18.320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547664" y="5204904"/>
                <a:ext cx="2827184" cy="598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pt-BR" sz="3200" b="0" i="1" smtClean="0">
                          <a:latin typeface="Cambria Math"/>
                        </a:rPr>
                        <m:t>=41+3,8</m:t>
                      </m:r>
                      <m:r>
                        <m:rPr>
                          <m:sty m:val="p"/>
                        </m:rPr>
                        <a:rPr lang="pt-BR" sz="32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pt-BR" sz="3200" b="0" dirty="0" smtClean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204904"/>
                <a:ext cx="2827184" cy="598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de seta reta 6"/>
          <p:cNvCxnSpPr/>
          <p:nvPr/>
        </p:nvCxnSpPr>
        <p:spPr>
          <a:xfrm flipV="1">
            <a:off x="3707904" y="5013176"/>
            <a:ext cx="1224136" cy="2401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572000" y="4820959"/>
                <a:ext cx="43924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pt-BR" dirty="0" smtClean="0"/>
                  <a:t>Estimativa 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pt-BR" dirty="0" smtClean="0"/>
                  <a:t> coeficiente angular do modelo </a:t>
                </a:r>
                <a:r>
                  <a:rPr lang="pt-BR" dirty="0" smtClean="0">
                    <a:sym typeface="Wingdings" pitchFamily="2" charset="2"/>
                  </a:rPr>
                  <a:t> o quanto aumenta a produção da cultura quando aumentamos a quantidade de adubo em uma “unidade”</a:t>
                </a:r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20959"/>
                <a:ext cx="4392488" cy="1200329"/>
              </a:xfrm>
              <a:prstGeom prst="rect">
                <a:avLst/>
              </a:prstGeom>
              <a:blipFill rotWithShape="1">
                <a:blip r:embed="rId4"/>
                <a:stretch>
                  <a:fillRect t="-2538" r="-2080" b="-71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3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6" y="1342356"/>
            <a:ext cx="5288632" cy="52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724128" y="1837420"/>
                <a:ext cx="2880320" cy="2239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000" dirty="0" smtClean="0"/>
                  <a:t>Qual é a produção da cultura A se forem aplicadas 3 toneladas de adubo?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pt-BR" sz="2000" b="1" i="1">
                        <a:latin typeface="Cambria Math"/>
                      </a:rPr>
                      <m:t>𝒀</m:t>
                    </m:r>
                    <m:r>
                      <a:rPr lang="pt-BR" sz="2000" b="1" i="1">
                        <a:latin typeface="Cambria Math"/>
                      </a:rPr>
                      <m:t>=</m:t>
                    </m:r>
                    <m:r>
                      <a:rPr lang="pt-BR" sz="2000" b="1" i="1">
                        <a:latin typeface="Cambria Math"/>
                      </a:rPr>
                      <m:t>𝟒𝟏</m:t>
                    </m:r>
                    <m:r>
                      <a:rPr lang="pt-BR" sz="2000" b="1" i="1">
                        <a:latin typeface="Cambria Math"/>
                      </a:rPr>
                      <m:t>+</m:t>
                    </m:r>
                    <m:r>
                      <a:rPr lang="pt-BR" sz="2000" b="1" i="1">
                        <a:latin typeface="Cambria Math"/>
                      </a:rPr>
                      <m:t>𝟑</m:t>
                    </m:r>
                    <m:r>
                      <a:rPr lang="pt-BR" sz="2000" b="1" i="1">
                        <a:latin typeface="Cambria Math"/>
                      </a:rPr>
                      <m:t>,</m:t>
                    </m:r>
                    <m:r>
                      <a:rPr lang="pt-BR" sz="2000" b="1" i="1">
                        <a:latin typeface="Cambria Math"/>
                      </a:rPr>
                      <m:t>𝟖</m:t>
                    </m:r>
                    <m:d>
                      <m:dPr>
                        <m:ctrlPr>
                          <a:rPr lang="pt-BR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pt-BR" sz="2000" b="1" i="1">
                        <a:latin typeface="Cambria Math"/>
                      </a:rPr>
                      <m:t>=</m:t>
                    </m:r>
                    <m:r>
                      <a:rPr lang="pt-BR" sz="2000" b="1" i="1">
                        <a:latin typeface="Cambria Math"/>
                      </a:rPr>
                      <m:t>𝟓𝟐</m:t>
                    </m:r>
                    <m:r>
                      <a:rPr lang="pt-BR" sz="2000" b="1" i="1">
                        <a:latin typeface="Cambria Math"/>
                      </a:rPr>
                      <m:t>,</m:t>
                    </m:r>
                    <m:r>
                      <a:rPr lang="pt-BR" sz="2000" b="1" i="1">
                        <a:latin typeface="Cambria Math"/>
                      </a:rPr>
                      <m:t>𝟒</m:t>
                    </m:r>
                  </m:oMath>
                </a14:m>
                <a:r>
                  <a:rPr lang="pt-BR" sz="2000" b="1" dirty="0" smtClean="0"/>
                  <a:t> toneladas</a:t>
                </a:r>
                <a:endParaRPr lang="pt-BR" sz="2000" b="1" dirty="0"/>
              </a:p>
              <a:p>
                <a:pPr algn="just"/>
                <a:endParaRPr lang="pt-BR" sz="2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837420"/>
                <a:ext cx="2880320" cy="2239652"/>
              </a:xfrm>
              <a:prstGeom prst="rect">
                <a:avLst/>
              </a:prstGeom>
              <a:blipFill rotWithShape="1">
                <a:blip r:embed="rId3"/>
                <a:stretch>
                  <a:fillRect l="-2331" t="-1359" r="-23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em curva 11"/>
          <p:cNvCxnSpPr/>
          <p:nvPr/>
        </p:nvCxnSpPr>
        <p:spPr>
          <a:xfrm>
            <a:off x="3923928" y="3024247"/>
            <a:ext cx="2016224" cy="1772905"/>
          </a:xfrm>
          <a:prstGeom prst="curvedConnector3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V="1">
            <a:off x="1547664" y="508518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683568" y="508518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6012160" y="4616633"/>
                <a:ext cx="2827184" cy="598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pt-BR" sz="3200" b="0" i="1" smtClean="0">
                          <a:latin typeface="Cambria Math"/>
                        </a:rPr>
                        <m:t>=41+3,8</m:t>
                      </m:r>
                      <m:r>
                        <m:rPr>
                          <m:sty m:val="p"/>
                        </m:rPr>
                        <a:rPr lang="pt-BR" sz="32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pt-BR" sz="3200" b="0" dirty="0" smtClean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616633"/>
                <a:ext cx="2827184" cy="598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9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>
              <a:sym typeface="Wingdings" pitchFamily="2" charset="2"/>
            </a:endParaRPr>
          </a:p>
          <a:p>
            <a:pPr marL="0" indent="0" algn="just">
              <a:buNone/>
            </a:pPr>
            <a:endParaRPr lang="pt-BR" b="1" dirty="0" smtClean="0">
              <a:sym typeface="Wingdings" pitchFamily="2" charset="2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38647"/>
              </p:ext>
            </p:extLst>
          </p:nvPr>
        </p:nvGraphicFramePr>
        <p:xfrm>
          <a:off x="323528" y="1916832"/>
          <a:ext cx="813690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88232"/>
                <a:gridCol w="1368152"/>
                <a:gridCol w="115212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Adubo (X)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Produção (Y)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X.Y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X²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Y²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2x48 = 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4x56 = 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3.136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5x64 = 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4.096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6x60 = 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8x72 = 576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5.184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1.576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145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18.320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547664" y="5204904"/>
                <a:ext cx="2557303" cy="534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800" b="0" i="1" smtClean="0">
                            <a:latin typeface="Cambria Math"/>
                          </a:rPr>
                          <m:t>𝑌</m:t>
                        </m:r>
                        <m:r>
                          <a:rPr lang="pt-BR" sz="28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pt-BR" sz="2800" b="0" i="1" smtClean="0">
                        <a:latin typeface="Cambria Math"/>
                      </a:rPr>
                      <m:t>=41+3,8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pt-BR" sz="3200" b="0" baseline="-25000" dirty="0" smtClean="0"/>
                  <a:t>i</a:t>
                </a:r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204904"/>
                <a:ext cx="2557303" cy="534762"/>
              </a:xfrm>
              <a:prstGeom prst="rect">
                <a:avLst/>
              </a:prstGeom>
              <a:blipFill rotWithShape="0">
                <a:blip r:embed="rId3"/>
                <a:stretch>
                  <a:fillRect r="-477" b="-37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499992" y="5085184"/>
                <a:ext cx="439248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/>
                        </a:rPr>
                        <m:t>𝒀</m:t>
                      </m:r>
                      <m:r>
                        <a:rPr lang="pt-BR" sz="2400" b="1" i="1" smtClean="0">
                          <a:latin typeface="Cambria Math"/>
                        </a:rPr>
                        <m:t>=</m:t>
                      </m:r>
                      <m:r>
                        <a:rPr lang="pt-BR" sz="2400" b="1" i="1" smtClean="0">
                          <a:latin typeface="Cambria Math"/>
                        </a:rPr>
                        <m:t>𝟒𝟏</m:t>
                      </m:r>
                      <m:r>
                        <a:rPr lang="pt-BR" sz="2400" b="1" i="1" smtClean="0">
                          <a:latin typeface="Cambria Math"/>
                        </a:rPr>
                        <m:t>+</m:t>
                      </m:r>
                      <m:r>
                        <a:rPr lang="pt-BR" sz="2400" b="1" i="1" smtClean="0">
                          <a:latin typeface="Cambria Math"/>
                        </a:rPr>
                        <m:t>𝟑</m:t>
                      </m:r>
                      <m:r>
                        <a:rPr lang="pt-BR" sz="2400" b="1" i="1" smtClean="0">
                          <a:latin typeface="Cambria Math"/>
                        </a:rPr>
                        <m:t>,</m:t>
                      </m:r>
                      <m:r>
                        <a:rPr lang="pt-BR" sz="2400" b="1" i="1" smtClean="0">
                          <a:latin typeface="Cambria Math"/>
                        </a:rPr>
                        <m:t>𝟖</m:t>
                      </m:r>
                      <m:d>
                        <m:d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pt-BR" sz="2400" b="1" i="1" smtClean="0">
                          <a:latin typeface="Cambria Math"/>
                        </a:rPr>
                        <m:t>=</m:t>
                      </m:r>
                      <m:r>
                        <a:rPr lang="pt-BR" sz="2400" b="1" i="1" smtClean="0">
                          <a:latin typeface="Cambria Math"/>
                        </a:rPr>
                        <m:t>𝟒𝟖</m:t>
                      </m:r>
                      <m:r>
                        <a:rPr lang="pt-BR" sz="2400" b="1" i="1" smtClean="0">
                          <a:latin typeface="Cambria Math"/>
                        </a:rPr>
                        <m:t>,</m:t>
                      </m:r>
                      <m:r>
                        <a:rPr lang="pt-BR" sz="24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pt-BR" sz="2400" b="1" dirty="0" smtClean="0"/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>
                          <a:latin typeface="Cambria Math"/>
                        </a:rPr>
                        <m:t>𝒀</m:t>
                      </m:r>
                      <m:r>
                        <a:rPr lang="pt-BR" sz="2400" b="1" i="1">
                          <a:latin typeface="Cambria Math"/>
                        </a:rPr>
                        <m:t>=</m:t>
                      </m:r>
                      <m:r>
                        <a:rPr lang="pt-BR" sz="2400" b="1" i="1">
                          <a:latin typeface="Cambria Math"/>
                        </a:rPr>
                        <m:t>𝟒𝟏</m:t>
                      </m:r>
                      <m:r>
                        <a:rPr lang="pt-BR" sz="2400" b="1" i="1">
                          <a:latin typeface="Cambria Math"/>
                        </a:rPr>
                        <m:t>+</m:t>
                      </m:r>
                      <m:r>
                        <a:rPr lang="pt-BR" sz="2400" b="1" i="1">
                          <a:latin typeface="Cambria Math"/>
                        </a:rPr>
                        <m:t>𝟑</m:t>
                      </m:r>
                      <m:r>
                        <a:rPr lang="pt-BR" sz="2400" b="1" i="1">
                          <a:latin typeface="Cambria Math"/>
                        </a:rPr>
                        <m:t>,</m:t>
                      </m:r>
                      <m:r>
                        <a:rPr lang="pt-BR" sz="2400" b="1" i="1">
                          <a:latin typeface="Cambria Math"/>
                        </a:rPr>
                        <m:t>𝟖</m:t>
                      </m:r>
                      <m:d>
                        <m:d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pt-BR" sz="2400" b="1" i="1">
                          <a:latin typeface="Cambria Math"/>
                        </a:rPr>
                        <m:t>=</m:t>
                      </m:r>
                      <m:r>
                        <a:rPr lang="pt-BR" sz="2400" b="1" i="1" smtClean="0">
                          <a:latin typeface="Cambria Math"/>
                        </a:rPr>
                        <m:t>𝟓𝟐</m:t>
                      </m:r>
                      <m:r>
                        <a:rPr lang="pt-BR" sz="2400" b="1" i="1">
                          <a:latin typeface="Cambria Math"/>
                        </a:rPr>
                        <m:t>,</m:t>
                      </m:r>
                      <m:r>
                        <a:rPr lang="pt-BR" sz="2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pt-BR" sz="2400" b="1" dirty="0"/>
              </a:p>
              <a:p>
                <a:pPr algn="r"/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085184"/>
                <a:ext cx="4392488" cy="11079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have esquerda 4"/>
          <p:cNvSpPr/>
          <p:nvPr/>
        </p:nvSpPr>
        <p:spPr>
          <a:xfrm>
            <a:off x="4572000" y="5085184"/>
            <a:ext cx="360040" cy="864096"/>
          </a:xfrm>
          <a:prstGeom prst="lef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0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54041"/>
            <a:ext cx="6715172" cy="1470025"/>
          </a:xfrm>
        </p:spPr>
        <p:txBody>
          <a:bodyPr>
            <a:normAutofit/>
          </a:bodyPr>
          <a:lstStyle/>
          <a:p>
            <a:r>
              <a:rPr lang="pt-BR" sz="3600" dirty="0"/>
              <a:t>Relembrando as aulas 01 e 02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524066"/>
            <a:ext cx="7992888" cy="500127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/>
                </a:solidFill>
              </a:rPr>
              <a:t>Tipos </a:t>
            </a:r>
            <a:r>
              <a:rPr lang="pt-BR" sz="2400" b="1" dirty="0">
                <a:solidFill>
                  <a:schemeClr val="tx1"/>
                </a:solidFill>
              </a:rPr>
              <a:t>de variáveis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</a:rPr>
              <a:t>Qualitativas nominais (sexo, cor dos olhos, espécies arbóreas, etc...);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</a:rPr>
              <a:t>Qualitativas ordinais (grau de instrução, estado civil, grau de severidade de doenças, etc...);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</a:rPr>
              <a:t>Quantitativas discretas (número de filhos, número de insetos/folha, número de empresas sustentáveis, etc..);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</a:rPr>
              <a:t>Quantitativas contínuas (peso, altura, volume, diâmetro, produção, produtividade, etc....).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1"/>
                </a:solidFill>
              </a:rPr>
              <a:t>Construção </a:t>
            </a:r>
            <a:r>
              <a:rPr lang="pt-BR" sz="2400" b="1" dirty="0">
                <a:solidFill>
                  <a:schemeClr val="tx1"/>
                </a:solidFill>
              </a:rPr>
              <a:t>de Tabelas de Distribuição de Frequências para os três primeiros tipos de variáveis.</a:t>
            </a:r>
          </a:p>
          <a:p>
            <a:pPr algn="r"/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>
                <a:sym typeface="Wingdings" pitchFamily="2" charset="2"/>
              </a:rPr>
              <a:t>Modelo de Regressão Linear Simples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buNone/>
                </a:pPr>
                <a:r>
                  <a:rPr lang="pt-BR" dirty="0">
                    <a:solidFill>
                      <a:srgbClr val="FF0000"/>
                    </a:solidFill>
                    <a:sym typeface="Wingdings" pitchFamily="2" charset="2"/>
                  </a:rPr>
                  <a:t>Método de Estimação dos parâmetros</a:t>
                </a:r>
              </a:p>
              <a:p>
                <a:pPr marL="0" indent="0" algn="just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pt-BR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charset="0"/>
                  </a:rPr>
                  <a:t>Mínimos quadrados ordinários (MQO): </a:t>
                </a:r>
                <a:r>
                  <a:rPr lang="es-AR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charset="0"/>
                  </a:rPr>
                  <a:t>Minimizar a soma dos </a:t>
                </a:r>
                <a:r>
                  <a:rPr lang="es-AR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charset="0"/>
                  </a:rPr>
                  <a:t>quadrados</a:t>
                </a:r>
                <a:r>
                  <a:rPr lang="es-AR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charset="0"/>
                  </a:rPr>
                  <a:t> das </a:t>
                </a:r>
                <a:r>
                  <a:rPr lang="es-AR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charset="0"/>
                  </a:rPr>
                  <a:t>diferenças</a:t>
                </a:r>
                <a:r>
                  <a:rPr lang="es-AR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charset="0"/>
                  </a:rPr>
                  <a:t> entre os valores observados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charset="0"/>
                          </a:rPr>
                          <m:t>𝑌</m:t>
                        </m:r>
                      </m:e>
                      <m:sub>
                        <m:r>
                          <a:rPr lang="pt-B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AR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charset="0"/>
                  </a:rPr>
                  <a:t> e </a:t>
                </a:r>
                <a:r>
                  <a:rPr lang="es-AR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charset="0"/>
                  </a:rPr>
                  <a:t>seu</a:t>
                </a:r>
                <a:r>
                  <a:rPr lang="es-AR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charset="0"/>
                  </a:rPr>
                  <a:t> valor  esperado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s-A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Arial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pt-B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Arial" charset="0"/>
                          </a:rPr>
                          <m:t>𝑖</m:t>
                        </m:r>
                      </m:sub>
                    </m:sSub>
                  </m:oMath>
                </a14:m>
                <a:endParaRPr lang="pt-BR" b="0" dirty="0" smtClean="0"/>
              </a:p>
              <a:p>
                <a:pPr marL="0" indent="0" algn="just">
                  <a:buNone/>
                </a:pPr>
                <a:endParaRPr lang="pt-BR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0">
                <a:blip r:embed="rId4"/>
                <a:stretch>
                  <a:fillRect l="-1704" t="-1472" r="-17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094070"/>
              </p:ext>
            </p:extLst>
          </p:nvPr>
        </p:nvGraphicFramePr>
        <p:xfrm>
          <a:off x="2771800" y="4365104"/>
          <a:ext cx="2343538" cy="94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ção" r:id="rId5" imgW="838080" imgH="431640" progId="Equation.3">
                  <p:embed/>
                </p:oleObj>
              </mc:Choice>
              <mc:Fallback>
                <p:oleObj name="Equação" r:id="rId5" imgW="838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365104"/>
                        <a:ext cx="2343538" cy="941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00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6" y="1342356"/>
            <a:ext cx="5288632" cy="52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rgbClr val="FF0000"/>
                </a:solidFill>
                <a:sym typeface="Wingdings" pitchFamily="2" charset="2"/>
              </a:rPr>
              <a:t>Método de Estimação dos parâmetros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24128" y="1700808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Qual é a produção da cultura A se forem aplicadas 3 toneladas de adubo?</a:t>
            </a:r>
            <a:endParaRPr lang="pt-BR" sz="2000" dirty="0"/>
          </a:p>
        </p:txBody>
      </p:sp>
      <p:cxnSp>
        <p:nvCxnSpPr>
          <p:cNvPr id="12" name="Conector em curva 11"/>
          <p:cNvCxnSpPr/>
          <p:nvPr/>
        </p:nvCxnSpPr>
        <p:spPr>
          <a:xfrm>
            <a:off x="3923928" y="3024247"/>
            <a:ext cx="2016224" cy="836801"/>
          </a:xfrm>
          <a:prstGeom prst="curvedConnector3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868144" y="357301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Modelo de regressão linear simples</a:t>
            </a:r>
            <a:endParaRPr lang="pt-BR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2873953" y="3284984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3523695" y="3390735"/>
            <a:ext cx="0" cy="4904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2483768" y="3356992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356992"/>
                <a:ext cx="50405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419872" y="342900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429000"/>
                <a:ext cx="50405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3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872" y="149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/>
          </a:p>
        </p:txBody>
      </p:sp>
      <p:graphicFrame>
        <p:nvGraphicFramePr>
          <p:cNvPr id="1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604705"/>
              </p:ext>
            </p:extLst>
          </p:nvPr>
        </p:nvGraphicFramePr>
        <p:xfrm>
          <a:off x="422275" y="1433513"/>
          <a:ext cx="66595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" name="Equação" r:id="rId3" imgW="3454200" imgH="431640" progId="Equation.3">
                  <p:embed/>
                </p:oleObj>
              </mc:Choice>
              <mc:Fallback>
                <p:oleObj name="Equação" r:id="rId3" imgW="3454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1433513"/>
                        <a:ext cx="6659563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tângulo 14"/>
          <p:cNvSpPr/>
          <p:nvPr/>
        </p:nvSpPr>
        <p:spPr>
          <a:xfrm>
            <a:off x="515947" y="2214553"/>
            <a:ext cx="61442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spcBef>
                <a:spcPct val="100000"/>
              </a:spcBef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Minimizando a soma dos quadrados dos Resíduos (SQR):</a:t>
            </a:r>
          </a:p>
          <a:p>
            <a:pPr marL="381000" indent="-381000">
              <a:spcBef>
                <a:spcPct val="100000"/>
              </a:spcBef>
            </a:pP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  <a:p>
            <a:pPr marL="381000" indent="-381000">
              <a:spcBef>
                <a:spcPct val="100000"/>
              </a:spcBef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  <a:p>
            <a:pPr marL="381000" indent="-381000">
              <a:spcBef>
                <a:spcPct val="100000"/>
              </a:spcBef>
            </a:pP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  <a:p>
            <a:pPr marL="381000" indent="-381000">
              <a:spcBef>
                <a:spcPct val="100000"/>
              </a:spcBef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  <a:p>
            <a:pPr marL="381000" indent="-381000">
              <a:spcBef>
                <a:spcPct val="100000"/>
              </a:spcBef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Reordenando as equações temos: </a:t>
            </a:r>
          </a:p>
          <a:p>
            <a:pPr marL="381000" indent="-381000">
              <a:spcBef>
                <a:spcPct val="100000"/>
              </a:spcBef>
            </a:pP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  <a:p>
            <a:pPr marL="381000" indent="-381000">
              <a:spcBef>
                <a:spcPct val="100000"/>
              </a:spcBef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			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515947" y="2766267"/>
                <a:ext cx="4231928" cy="795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Sup>
                                <m:sSub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i="1" smtClean="0">
                              <a:latin typeface="Cambria Math"/>
                            </a:rPr>
                            <m:t>𝜕</m:t>
                          </m:r>
                        </m:den>
                      </m:f>
                      <m:r>
                        <a:rPr lang="pt-BR" b="0" i="0" smtClean="0">
                          <a:latin typeface="Cambria Math"/>
                        </a:rPr>
                        <m:t>=2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47" y="2766267"/>
                <a:ext cx="4231928" cy="79547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515947" y="3784214"/>
                <a:ext cx="4324004" cy="784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/>
                            </a:rPr>
                            <m:t>𝜕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²)</m:t>
                              </m:r>
                            </m:e>
                          </m:nary>
                        </m:num>
                        <m:den>
                          <m:r>
                            <a:rPr lang="pt-BR" i="1" smtClean="0">
                              <a:latin typeface="Cambria Math"/>
                            </a:rPr>
                            <m:t>𝜕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=2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47" y="3784214"/>
                <a:ext cx="4324004" cy="78418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710233" y="5445224"/>
                <a:ext cx="299857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𝑛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33" y="5445224"/>
                <a:ext cx="2998578" cy="76309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683568" y="5928814"/>
                <a:ext cx="3573862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²</m:t>
                          </m:r>
                        </m:e>
                      </m:nary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928814"/>
                <a:ext cx="3573862" cy="76309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ixaDeTexto 22"/>
          <p:cNvSpPr txBox="1"/>
          <p:nvPr/>
        </p:nvSpPr>
        <p:spPr>
          <a:xfrm>
            <a:off x="4727659" y="5568693"/>
            <a:ext cx="3096344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Equações normais de MQO</a:t>
            </a:r>
            <a:endParaRPr lang="pt-BR" dirty="0"/>
          </a:p>
        </p:txBody>
      </p:sp>
      <p:sp>
        <p:nvSpPr>
          <p:cNvPr id="24" name="Chave direita 23"/>
          <p:cNvSpPr/>
          <p:nvPr/>
        </p:nvSpPr>
        <p:spPr>
          <a:xfrm>
            <a:off x="4171083" y="5445224"/>
            <a:ext cx="340030" cy="91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89761" y="976783"/>
            <a:ext cx="4933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dirty="0">
                <a:solidFill>
                  <a:srgbClr val="FF0000"/>
                </a:solidFill>
                <a:sym typeface="Wingdings" pitchFamily="2" charset="2"/>
              </a:rPr>
              <a:t>Método de Estimação dos parâmetros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420361"/>
              </p:ext>
            </p:extLst>
          </p:nvPr>
        </p:nvGraphicFramePr>
        <p:xfrm>
          <a:off x="3138488" y="2998788"/>
          <a:ext cx="241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" name="Equação" r:id="rId9" imgW="241200" imgH="330120" progId="Equation.3">
                  <p:embed/>
                </p:oleObj>
              </mc:Choice>
              <mc:Fallback>
                <p:oleObj name="Equação" r:id="rId9" imgW="2412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38488" y="2998788"/>
                        <a:ext cx="241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637517"/>
              </p:ext>
            </p:extLst>
          </p:nvPr>
        </p:nvGraphicFramePr>
        <p:xfrm>
          <a:off x="2677680" y="2998904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" name="Equação" r:id="rId11" imgW="253800" imgH="330120" progId="Equation.3">
                  <p:embed/>
                </p:oleObj>
              </mc:Choice>
              <mc:Fallback>
                <p:oleObj name="Equação" r:id="rId11" imgW="2538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77680" y="2998904"/>
                        <a:ext cx="254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253371"/>
              </p:ext>
            </p:extLst>
          </p:nvPr>
        </p:nvGraphicFramePr>
        <p:xfrm>
          <a:off x="2690656" y="3998468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" name="Equação" r:id="rId13" imgW="253800" imgH="330120" progId="Equation.3">
                  <p:embed/>
                </p:oleObj>
              </mc:Choice>
              <mc:Fallback>
                <p:oleObj name="Equação" r:id="rId13" imgW="2538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90656" y="3998468"/>
                        <a:ext cx="254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500476"/>
              </p:ext>
            </p:extLst>
          </p:nvPr>
        </p:nvGraphicFramePr>
        <p:xfrm>
          <a:off x="3189501" y="3985224"/>
          <a:ext cx="241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" name="Equação" r:id="rId14" imgW="241200" imgH="330120" progId="Equation.3">
                  <p:embed/>
                </p:oleObj>
              </mc:Choice>
              <mc:Fallback>
                <p:oleObj name="Equação" r:id="rId14" imgW="2412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89501" y="3985224"/>
                        <a:ext cx="241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392502"/>
              </p:ext>
            </p:extLst>
          </p:nvPr>
        </p:nvGraphicFramePr>
        <p:xfrm>
          <a:off x="1766620" y="5614994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" name="Equação" r:id="rId16" imgW="253800" imgH="330120" progId="Equation.3">
                  <p:embed/>
                </p:oleObj>
              </mc:Choice>
              <mc:Fallback>
                <p:oleObj name="Equação" r:id="rId16" imgW="2538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66620" y="5614994"/>
                        <a:ext cx="254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47505"/>
              </p:ext>
            </p:extLst>
          </p:nvPr>
        </p:nvGraphicFramePr>
        <p:xfrm>
          <a:off x="2282981" y="5586164"/>
          <a:ext cx="241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" name="Equação" r:id="rId17" imgW="241200" imgH="330120" progId="Equation.3">
                  <p:embed/>
                </p:oleObj>
              </mc:Choice>
              <mc:Fallback>
                <p:oleObj name="Equação" r:id="rId17" imgW="2412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82981" y="5586164"/>
                        <a:ext cx="241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339352"/>
              </p:ext>
            </p:extLst>
          </p:nvPr>
        </p:nvGraphicFramePr>
        <p:xfrm>
          <a:off x="1765509" y="6067179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" name="Equação" r:id="rId18" imgW="253800" imgH="330120" progId="Equation.3">
                  <p:embed/>
                </p:oleObj>
              </mc:Choice>
              <mc:Fallback>
                <p:oleObj name="Equação" r:id="rId18" imgW="2538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65509" y="6067179"/>
                        <a:ext cx="254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685973"/>
              </p:ext>
            </p:extLst>
          </p:nvPr>
        </p:nvGraphicFramePr>
        <p:xfrm>
          <a:off x="2804680" y="6093346"/>
          <a:ext cx="241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" name="Equação" r:id="rId19" imgW="241200" imgH="330120" progId="Equation.3">
                  <p:embed/>
                </p:oleObj>
              </mc:Choice>
              <mc:Fallback>
                <p:oleObj name="Equação" r:id="rId19" imgW="2412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04680" y="6093346"/>
                        <a:ext cx="241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414444"/>
              </p:ext>
            </p:extLst>
          </p:nvPr>
        </p:nvGraphicFramePr>
        <p:xfrm>
          <a:off x="1112410" y="3142184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" name="Equação" r:id="rId20" imgW="253800" imgH="330120" progId="Equation.3">
                  <p:embed/>
                </p:oleObj>
              </mc:Choice>
              <mc:Fallback>
                <p:oleObj name="Equação" r:id="rId20" imgW="2538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12410" y="3142184"/>
                        <a:ext cx="254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06550"/>
              </p:ext>
            </p:extLst>
          </p:nvPr>
        </p:nvGraphicFramePr>
        <p:xfrm>
          <a:off x="1112410" y="4150324"/>
          <a:ext cx="241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" name="Equação" r:id="rId21" imgW="241200" imgH="330120" progId="Equation.3">
                  <p:embed/>
                </p:oleObj>
              </mc:Choice>
              <mc:Fallback>
                <p:oleObj name="Equação" r:id="rId21" imgW="2412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2410" y="4150324"/>
                        <a:ext cx="241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03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/>
                <a:r>
                  <a:rPr lang="pt-BR" dirty="0" smtClean="0">
                    <a:solidFill>
                      <a:srgbClr val="FF0000"/>
                    </a:solidFill>
                    <a:sym typeface="Wingdings" pitchFamily="2" charset="2"/>
                  </a:rPr>
                  <a:t>Estimação dos parâmetros</a:t>
                </a:r>
              </a:p>
              <a:p>
                <a:pPr marL="0" indent="0" algn="just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pt-BR" dirty="0" smtClean="0"/>
              </a:p>
              <a:p>
                <a:pPr marL="0" indent="0" algn="just">
                  <a:buNone/>
                </a:pPr>
                <a:endParaRPr lang="pt-BR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𝑋𝑌</m:t>
                              </m:r>
                            </m:e>
                          </m:nary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nary>
                                </m:e>
                              </m:d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</m:nary>
                                </m:e>
                              </m:d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pPr marL="0" indent="0" algn="just">
                  <a:buNone/>
                </a:pPr>
                <a:endParaRPr lang="pt-BR" dirty="0" smtClean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pt-BR" dirty="0" smtClean="0">
                    <a:solidFill>
                      <a:srgbClr val="FF0000"/>
                    </a:solidFill>
                  </a:rPr>
                  <a:t>Teorema </a:t>
                </a:r>
                <a:r>
                  <a:rPr lang="pt-BR" dirty="0">
                    <a:solidFill>
                      <a:srgbClr val="FF0000"/>
                    </a:solidFill>
                  </a:rPr>
                  <a:t>de Gauss-</a:t>
                </a:r>
                <a:r>
                  <a:rPr lang="pt-BR" dirty="0" err="1">
                    <a:solidFill>
                      <a:srgbClr val="FF0000"/>
                    </a:solidFill>
                  </a:rPr>
                  <a:t>Markov</a:t>
                </a:r>
                <a:r>
                  <a:rPr lang="pt-BR" dirty="0">
                    <a:solidFill>
                      <a:srgbClr val="FF0000"/>
                    </a:solidFill>
                  </a:rPr>
                  <a:t>: </a:t>
                </a:r>
                <a:r>
                  <a:rPr lang="pt-BR" sz="3000" dirty="0"/>
                  <a:t>Dadas as pressuposições do modelo, os estimadores de MQO, na classe dos estimadores </a:t>
                </a:r>
                <a:r>
                  <a:rPr lang="pt-BR" sz="3000" u="sng" dirty="0"/>
                  <a:t>não-</a:t>
                </a:r>
                <a:r>
                  <a:rPr lang="pt-BR" sz="3000" u="sng" dirty="0" err="1"/>
                  <a:t>viesados</a:t>
                </a:r>
                <a:r>
                  <a:rPr lang="pt-BR" sz="3000" dirty="0"/>
                  <a:t>, têm </a:t>
                </a:r>
                <a:r>
                  <a:rPr lang="pt-BR" sz="3000" u="sng" dirty="0"/>
                  <a:t>variância mínima</a:t>
                </a:r>
                <a:r>
                  <a:rPr lang="pt-BR" dirty="0"/>
                  <a:t>. </a:t>
                </a:r>
              </a:p>
              <a:p>
                <a:pPr marL="0" indent="0" algn="just">
                  <a:buNone/>
                </a:pPr>
                <a:endParaRPr lang="pt-BR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0">
                <a:blip r:embed="rId3"/>
                <a:stretch>
                  <a:fillRect l="-1407" t="-1963" r="-1333" b="-11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5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16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400599"/>
              </a:xfrm>
            </p:spPr>
            <p:txBody>
              <a:bodyPr>
                <a:normAutofit fontScale="85000" lnSpcReduction="20000"/>
              </a:bodyPr>
              <a:lstStyle/>
              <a:p>
                <a:pPr algn="just"/>
                <a:r>
                  <a:rPr lang="pt-BR" dirty="0" smtClean="0">
                    <a:solidFill>
                      <a:srgbClr val="FF0000"/>
                    </a:solidFill>
                    <a:sym typeface="Wingdings" pitchFamily="2" charset="2"/>
                  </a:rPr>
                  <a:t>Pressuposições do modelo</a:t>
                </a:r>
              </a:p>
              <a:p>
                <a:pPr marL="624078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O 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modelo é 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linear,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ou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a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relação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entre X e Y é linear;</a:t>
                </a:r>
                <a:endParaRPr lang="es-AR" sz="2400" dirty="0">
                  <a:latin typeface="Arial" pitchFamily="34" charset="0"/>
                  <a:cs typeface="Arial" pitchFamily="34" charset="0"/>
                </a:endParaRPr>
              </a:p>
              <a:p>
                <a:pPr marL="624078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Os valores de X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são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fixos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em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amostras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repetidas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;</a:t>
                </a:r>
              </a:p>
              <a:p>
                <a:pPr marL="624078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E(     )  =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0;</a:t>
                </a:r>
              </a:p>
              <a:p>
                <a:pPr marL="109728" indent="0">
                  <a:lnSpc>
                    <a:spcPct val="150000"/>
                  </a:lnSpc>
                  <a:buNone/>
                </a:pP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4. A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variância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do erro é constante: </a:t>
                </a:r>
              </a:p>
              <a:p>
                <a:pPr marL="109728" indent="0">
                  <a:lnSpc>
                    <a:spcPct val="150000"/>
                  </a:lnSpc>
                  <a:buNone/>
                </a:pP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5.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Ausência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de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autocorrelação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resíduo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: </a:t>
                </a:r>
              </a:p>
              <a:p>
                <a:pPr marL="109728" indent="0">
                  <a:lnSpc>
                    <a:spcPct val="150000"/>
                  </a:lnSpc>
                  <a:buNone/>
                </a:pP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6.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Covariância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zero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entre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sz="2400">
                            <a:latin typeface="Cambria Math"/>
                            <a:cs typeface="Arial" pitchFamily="34" charset="0"/>
                          </a:rPr>
                          <m:t>𝜀</m:t>
                        </m:r>
                      </m:e>
                      <m:sub>
                        <m:r>
                          <a:rPr lang="pt-BR" sz="2400">
                            <a:latin typeface="Cambria Math"/>
                            <a:cs typeface="Arial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pt-BR" sz="2400">
                            <a:latin typeface="Cambria Math"/>
                            <a:cs typeface="Arial" pitchFamily="34" charset="0"/>
                          </a:rPr>
                          <m:t>𝑋</m:t>
                        </m:r>
                      </m:e>
                      <m:sub>
                        <m:r>
                          <a:rPr lang="pt-BR" sz="2400">
                            <a:latin typeface="Cambria Math"/>
                            <a:cs typeface="Arial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ou</a:t>
                </a:r>
                <a14:m>
                  <m:oMath xmlns:m="http://schemas.openxmlformats.org/officeDocument/2006/math">
                    <m:r>
                      <a:rPr lang="pt-BR" sz="24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pt-BR" sz="2400">
                        <a:latin typeface="Cambria Math"/>
                        <a:cs typeface="Arial" pitchFamily="34" charset="0"/>
                      </a:rPr>
                      <m:t>𝐸</m:t>
                    </m:r>
                    <m:d>
                      <m:dPr>
                        <m:ctrlPr>
                          <a:rPr lang="pt-BR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pt-BR" sz="2400">
                                <a:latin typeface="Cambria Math"/>
                                <a:cs typeface="Arial" pitchFamily="34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pt-BR" sz="2400">
                                <a:latin typeface="Cambria Math"/>
                                <a:cs typeface="Arial" pitchFamily="34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pt-BR" sz="2400">
                                <a:latin typeface="Cambria Math"/>
                                <a:cs typeface="Arial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pt-BR" sz="2400">
                                <a:latin typeface="Cambria Math"/>
                                <a:cs typeface="Arial" pitchFamily="34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0;</a:t>
                </a:r>
              </a:p>
              <a:p>
                <a:pPr marL="109728" indent="0">
                  <a:lnSpc>
                    <a:spcPct val="150000"/>
                  </a:lnSpc>
                  <a:buNone/>
                </a:pP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7. Os erros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sz="2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pt-BR" sz="2000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pt-BR" sz="20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têm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distribuição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normal;</a:t>
                </a:r>
              </a:p>
              <a:p>
                <a:pPr marL="109728" indent="0">
                  <a:lnSpc>
                    <a:spcPct val="150000"/>
                  </a:lnSpc>
                  <a:buNone/>
                </a:pP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8. 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O número de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observações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i="1" dirty="0"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deve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 ser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maior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que o número de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parâmetros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a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serem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estimados. Alternativamente, o número de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observações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i="1" dirty="0"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devem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ser </a:t>
                </a:r>
                <a:r>
                  <a:rPr lang="es-AR" sz="2400" dirty="0" err="1">
                    <a:latin typeface="Arial" pitchFamily="34" charset="0"/>
                    <a:cs typeface="Arial" pitchFamily="34" charset="0"/>
                  </a:rPr>
                  <a:t>maior</a:t>
                </a:r>
                <a:r>
                  <a:rPr lang="es-AR" sz="2400" dirty="0">
                    <a:latin typeface="Arial" pitchFamily="34" charset="0"/>
                    <a:cs typeface="Arial" pitchFamily="34" charset="0"/>
                  </a:rPr>
                  <a:t> que o número de </a:t>
                </a:r>
                <a:r>
                  <a:rPr lang="es-AR" sz="2400" dirty="0" err="1" smtClean="0">
                    <a:latin typeface="Arial" pitchFamily="34" charset="0"/>
                    <a:cs typeface="Arial" pitchFamily="34" charset="0"/>
                  </a:rPr>
                  <a:t>variáveis</a:t>
                </a:r>
                <a:r>
                  <a:rPr lang="es-AR" sz="2400" dirty="0" smtClean="0">
                    <a:latin typeface="Arial" pitchFamily="34" charset="0"/>
                    <a:cs typeface="Arial" pitchFamily="34" charset="0"/>
                  </a:rPr>
                  <a:t> explicativas</a:t>
                </a:r>
              </a:p>
              <a:p>
                <a:pPr marL="109728" indent="0">
                  <a:lnSpc>
                    <a:spcPct val="150000"/>
                  </a:lnSpc>
                  <a:buNone/>
                </a:pPr>
                <a:endParaRPr lang="es-AR" sz="2400" dirty="0">
                  <a:latin typeface="Arial" pitchFamily="34" charset="0"/>
                  <a:cs typeface="Arial" pitchFamily="34" charset="0"/>
                </a:endParaRPr>
              </a:p>
              <a:p>
                <a:pPr marL="109728" indent="0">
                  <a:lnSpc>
                    <a:spcPct val="150000"/>
                  </a:lnSpc>
                  <a:buNone/>
                </a:pPr>
                <a:endParaRPr lang="es-AR" sz="2400" dirty="0">
                  <a:latin typeface="Arial" pitchFamily="34" charset="0"/>
                  <a:cs typeface="Arial" pitchFamily="34" charset="0"/>
                </a:endParaRPr>
              </a:p>
              <a:p>
                <a:pPr marL="109728" indent="0">
                  <a:lnSpc>
                    <a:spcPct val="150000"/>
                  </a:lnSpc>
                  <a:buNone/>
                </a:pPr>
                <a:endParaRPr lang="es-AR" sz="2400" dirty="0">
                  <a:latin typeface="Arial" pitchFamily="34" charset="0"/>
                  <a:cs typeface="Arial" pitchFamily="34" charset="0"/>
                </a:endParaRPr>
              </a:p>
              <a:p>
                <a:pPr marL="452628">
                  <a:spcBef>
                    <a:spcPts val="300"/>
                  </a:spcBef>
                  <a:buClr>
                    <a:schemeClr val="accent3"/>
                  </a:buClr>
                  <a:buFont typeface="+mj-lt"/>
                  <a:buAutoNum type="arabicPeriod" startAt="6"/>
                  <a:defRPr/>
                </a:pPr>
                <a:endParaRPr lang="es-AR" sz="2400" dirty="0">
                  <a:latin typeface="Arial" pitchFamily="34" charset="0"/>
                  <a:cs typeface="Arial" pitchFamily="34" charset="0"/>
                </a:endParaRPr>
              </a:p>
              <a:p>
                <a:pPr marL="109728" indent="0">
                  <a:lnSpc>
                    <a:spcPct val="150000"/>
                  </a:lnSpc>
                  <a:buNone/>
                </a:pPr>
                <a:endParaRPr lang="es-AR" sz="2400" dirty="0">
                  <a:latin typeface="Arial" pitchFamily="34" charset="0"/>
                  <a:cs typeface="Arial" pitchFamily="34" charset="0"/>
                </a:endParaRPr>
              </a:p>
              <a:p>
                <a:pPr marL="0" indent="0" algn="just">
                  <a:buNone/>
                </a:pPr>
                <a:endParaRPr lang="pt-BR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400599"/>
              </a:xfrm>
              <a:blipFill rotWithShape="0">
                <a:blip r:embed="rId3"/>
                <a:stretch>
                  <a:fillRect l="-1259" t="-23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187624" y="2564904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564904"/>
                <a:ext cx="86409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4427984" y="2899776"/>
                <a:ext cx="2456570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𝑉𝑎𝑟</m:t>
                      </m:r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)=</m:t>
                      </m:r>
                      <m:r>
                        <a:rPr lang="pt-BR" b="0" i="1" smtClean="0">
                          <a:latin typeface="Cambria Math"/>
                        </a:rPr>
                        <m:t>𝐸</m:t>
                      </m:r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sSubSup>
                        <m:sSub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²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)=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899776"/>
                <a:ext cx="2456570" cy="415755"/>
              </a:xfrm>
              <a:prstGeom prst="rect">
                <a:avLst/>
              </a:prstGeom>
              <a:blipFill rotWithShape="0">
                <a:blip r:embed="rId5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tângulo 7"/>
              <p:cNvSpPr/>
              <p:nvPr/>
            </p:nvSpPr>
            <p:spPr>
              <a:xfrm>
                <a:off x="5170066" y="3377299"/>
                <a:ext cx="1701876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𝐶𝑜𝑣</m:t>
                      </m:r>
                      <m:r>
                        <a:rPr lang="pt-BR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)=</m:t>
                      </m:r>
                      <m:r>
                        <a:rPr lang="pt-BR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066" y="3377299"/>
                <a:ext cx="1701876" cy="391646"/>
              </a:xfrm>
              <a:prstGeom prst="rect">
                <a:avLst/>
              </a:prstGeom>
              <a:blipFill rotWithShape="0">
                <a:blip r:embed="rId6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0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16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sym typeface="Wingdings" pitchFamily="2" charset="2"/>
              </a:rPr>
              <a:t>Modelo de Regressão Linear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599"/>
          </a:xfrm>
        </p:spPr>
        <p:txBody>
          <a:bodyPr>
            <a:normAutofit/>
          </a:bodyPr>
          <a:lstStyle/>
          <a:p>
            <a:pPr marL="452628">
              <a:lnSpc>
                <a:spcPct val="150000"/>
              </a:lnSpc>
            </a:pPr>
            <a:r>
              <a:rPr lang="es-AR" sz="2400" dirty="0" err="1" smtClean="0">
                <a:latin typeface="Arial" pitchFamily="34" charset="0"/>
                <a:cs typeface="Arial" pitchFamily="34" charset="0"/>
              </a:rPr>
              <a:t>Qualidade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 do ajuste do modelo</a:t>
            </a:r>
            <a:endParaRPr lang="es-AR" sz="2400" dirty="0">
              <a:latin typeface="Arial" pitchFamily="34" charset="0"/>
              <a:cs typeface="Arial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endParaRPr lang="es-AR" sz="2400" dirty="0">
              <a:latin typeface="Arial" pitchFamily="34" charset="0"/>
              <a:cs typeface="Arial" pitchFamily="34" charset="0"/>
            </a:endParaRPr>
          </a:p>
          <a:p>
            <a:pPr marL="452628">
              <a:spcBef>
                <a:spcPts val="300"/>
              </a:spcBef>
              <a:buClr>
                <a:schemeClr val="accent3"/>
              </a:buClr>
              <a:buFont typeface="+mj-lt"/>
              <a:buAutoNum type="arabicPeriod" startAt="6"/>
              <a:defRPr/>
            </a:pPr>
            <a:endParaRPr lang="es-AR" sz="2400" dirty="0">
              <a:latin typeface="Arial" pitchFamily="34" charset="0"/>
              <a:cs typeface="Arial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endParaRPr lang="es-A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b="0" i="1" dirty="0" smtClean="0">
              <a:latin typeface="Cambria Math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72191" y="2696064"/>
            <a:ext cx="8712080" cy="3274684"/>
            <a:chOff x="654990" y="1156079"/>
            <a:chExt cx="8712080" cy="32746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aixaDeTexto 9"/>
                <p:cNvSpPr txBox="1"/>
                <p:nvPr/>
              </p:nvSpPr>
              <p:spPr>
                <a:xfrm>
                  <a:off x="6413888" y="1213305"/>
                  <a:ext cx="295318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600" dirty="0" smtClean="0">
                      <a:latin typeface="Cambria Math" pitchFamily="18" charset="0"/>
                      <a:ea typeface="Cambria Math" pitchFamily="18" charset="0"/>
                    </a:rPr>
                    <a:t>Componente não explicado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sz="1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sz="1600" b="0" i="1" smtClean="0">
                          <a:latin typeface="Cambria Math"/>
                        </a:rPr>
                        <m:t>)</m:t>
                      </m:r>
                    </m:oMath>
                  </a14:m>
                  <a:endParaRPr lang="pt-BR" sz="1600" dirty="0">
                    <a:latin typeface="Cambria Math" pitchFamily="18" charset="0"/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10" name="CaixaDe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3888" y="1213305"/>
                  <a:ext cx="2953182" cy="33855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240" t="-7273" b="-21818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upo 10"/>
            <p:cNvGrpSpPr/>
            <p:nvPr/>
          </p:nvGrpSpPr>
          <p:grpSpPr>
            <a:xfrm>
              <a:off x="654990" y="1156079"/>
              <a:ext cx="8526698" cy="3274684"/>
              <a:chOff x="654990" y="1156079"/>
              <a:chExt cx="8526698" cy="3274684"/>
            </a:xfrm>
          </p:grpSpPr>
          <p:grpSp>
            <p:nvGrpSpPr>
              <p:cNvPr id="12" name="Grupo 11"/>
              <p:cNvGrpSpPr/>
              <p:nvPr/>
            </p:nvGrpSpPr>
            <p:grpSpPr>
              <a:xfrm>
                <a:off x="654990" y="1156079"/>
                <a:ext cx="8526698" cy="3274684"/>
                <a:chOff x="654990" y="1582190"/>
                <a:chExt cx="9249663" cy="4333494"/>
              </a:xfrm>
            </p:grpSpPr>
            <p:grpSp>
              <p:nvGrpSpPr>
                <p:cNvPr id="14" name="Grupo 13"/>
                <p:cNvGrpSpPr/>
                <p:nvPr/>
              </p:nvGrpSpPr>
              <p:grpSpPr>
                <a:xfrm>
                  <a:off x="654990" y="1657920"/>
                  <a:ext cx="5037568" cy="4257764"/>
                  <a:chOff x="1159046" y="1772816"/>
                  <a:chExt cx="5037568" cy="4257764"/>
                </a:xfrm>
              </p:grpSpPr>
              <p:cxnSp>
                <p:nvCxnSpPr>
                  <p:cNvPr id="29" name="Conector de seta reta 28"/>
                  <p:cNvCxnSpPr/>
                  <p:nvPr/>
                </p:nvCxnSpPr>
                <p:spPr>
                  <a:xfrm flipV="1">
                    <a:off x="1660672" y="2194421"/>
                    <a:ext cx="0" cy="3384376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Conector de seta reta 29"/>
                  <p:cNvCxnSpPr/>
                  <p:nvPr/>
                </p:nvCxnSpPr>
                <p:spPr>
                  <a:xfrm>
                    <a:off x="1660672" y="5578797"/>
                    <a:ext cx="4351488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ector reto 30"/>
                  <p:cNvCxnSpPr/>
                  <p:nvPr/>
                </p:nvCxnSpPr>
                <p:spPr>
                  <a:xfrm flipV="1">
                    <a:off x="1660672" y="2220834"/>
                    <a:ext cx="4535942" cy="303381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CaixaDeTexto 31"/>
                  <p:cNvSpPr txBox="1"/>
                  <p:nvPr/>
                </p:nvSpPr>
                <p:spPr>
                  <a:xfrm>
                    <a:off x="1300632" y="2050405"/>
                    <a:ext cx="43204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dirty="0" smtClean="0">
                        <a:latin typeface="Cambria Math" pitchFamily="18" charset="0"/>
                        <a:ea typeface="Cambria Math" pitchFamily="18" charset="0"/>
                      </a:rPr>
                      <a:t>Y</a:t>
                    </a:r>
                    <a:endParaRPr lang="pt-BR" dirty="0">
                      <a:latin typeface="Cambria Math" pitchFamily="18" charset="0"/>
                      <a:ea typeface="Cambria Math" pitchFamily="18" charset="0"/>
                    </a:endParaRPr>
                  </a:p>
                </p:txBody>
              </p:sp>
              <p:sp>
                <p:nvSpPr>
                  <p:cNvPr id="33" name="CaixaDeTexto 32"/>
                  <p:cNvSpPr txBox="1"/>
                  <p:nvPr/>
                </p:nvSpPr>
                <p:spPr>
                  <a:xfrm>
                    <a:off x="5580112" y="5573345"/>
                    <a:ext cx="43204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dirty="0" smtClean="0">
                        <a:latin typeface="Cambria Math" pitchFamily="18" charset="0"/>
                        <a:ea typeface="Cambria Math" pitchFamily="18" charset="0"/>
                      </a:rPr>
                      <a:t>X</a:t>
                    </a:r>
                    <a:endParaRPr lang="pt-BR" dirty="0">
                      <a:latin typeface="Cambria Math" pitchFamily="18" charset="0"/>
                      <a:ea typeface="Cambria Math" pitchFamily="18" charset="0"/>
                    </a:endParaRPr>
                  </a:p>
                </p:txBody>
              </p:sp>
              <p:cxnSp>
                <p:nvCxnSpPr>
                  <p:cNvPr id="34" name="Conector reto 33"/>
                  <p:cNvCxnSpPr/>
                  <p:nvPr/>
                </p:nvCxnSpPr>
                <p:spPr>
                  <a:xfrm>
                    <a:off x="3635896" y="1772816"/>
                    <a:ext cx="0" cy="38005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ector reto 34"/>
                  <p:cNvCxnSpPr/>
                  <p:nvPr/>
                </p:nvCxnSpPr>
                <p:spPr>
                  <a:xfrm>
                    <a:off x="1662470" y="3933056"/>
                    <a:ext cx="427948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6" name="CaixaDeTexto 35"/>
                      <p:cNvSpPr txBox="1"/>
                      <p:nvPr/>
                    </p:nvSpPr>
                    <p:spPr>
                      <a:xfrm>
                        <a:off x="3419872" y="5661248"/>
                        <a:ext cx="39228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pt-BR" dirty="0"/>
                      </a:p>
                    </p:txBody>
                  </p:sp>
                </mc:Choice>
                <mc:Fallback xmlns="">
                  <p:sp>
                    <p:nvSpPr>
                      <p:cNvPr id="16" name="CaixaDeTexto 1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419872" y="5661248"/>
                        <a:ext cx="392287" cy="369332"/>
                      </a:xfrm>
                      <a:prstGeom prst="rect">
                        <a:avLst/>
                      </a:prstGeom>
                      <a:blipFill rotWithShape="1">
                        <a:blip r:embed="rId4"/>
                        <a:stretch>
                          <a:fillRect r="-312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pt-B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7" name="CaixaDeTexto 36"/>
                      <p:cNvSpPr txBox="1"/>
                      <p:nvPr/>
                    </p:nvSpPr>
                    <p:spPr>
                      <a:xfrm>
                        <a:off x="1159046" y="3748390"/>
                        <a:ext cx="38266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pt-BR" dirty="0"/>
                      </a:p>
                    </p:txBody>
                  </p:sp>
                </mc:Choice>
                <mc:Fallback xmlns="">
                  <p:sp>
                    <p:nvSpPr>
                      <p:cNvPr id="17" name="CaixaDeTexto 1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159046" y="3748390"/>
                        <a:ext cx="382669" cy="369332"/>
                      </a:xfrm>
                      <a:prstGeom prst="rect">
                        <a:avLst/>
                      </a:prstGeom>
                      <a:blipFill rotWithShape="1"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pt-B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15" name="Conector reto 14"/>
                <p:cNvCxnSpPr>
                  <a:stCxn id="17" idx="5"/>
                </p:cNvCxnSpPr>
                <p:nvPr/>
              </p:nvCxnSpPr>
              <p:spPr>
                <a:xfrm flipH="1">
                  <a:off x="5137016" y="1684624"/>
                  <a:ext cx="42869" cy="37738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Chave direita 15"/>
                <p:cNvSpPr/>
                <p:nvPr/>
              </p:nvSpPr>
              <p:spPr>
                <a:xfrm>
                  <a:off x="5168548" y="2522016"/>
                  <a:ext cx="216024" cy="1249696"/>
                </a:xfrm>
                <a:prstGeom prst="righ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7" name="Elipse 16"/>
                <p:cNvSpPr/>
                <p:nvPr/>
              </p:nvSpPr>
              <p:spPr>
                <a:xfrm>
                  <a:off x="5114887" y="1593841"/>
                  <a:ext cx="76149" cy="106359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8" name="Elipse 17"/>
                <p:cNvSpPr/>
                <p:nvPr/>
              </p:nvSpPr>
              <p:spPr>
                <a:xfrm>
                  <a:off x="5114156" y="2484607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CaixaDeTexto 18"/>
                    <p:cNvSpPr txBox="1"/>
                    <p:nvPr/>
                  </p:nvSpPr>
                  <p:spPr>
                    <a:xfrm>
                      <a:off x="5463675" y="2990058"/>
                      <a:ext cx="745578" cy="41501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pt-B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sz="1400" b="0" i="1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sz="1400" b="0" i="1" smtClean="0"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400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</m:acc>
                          </m:oMath>
                        </m:oMathPara>
                      </a14:m>
                      <a:endParaRPr lang="pt-BR" dirty="0"/>
                    </a:p>
                  </p:txBody>
                </p:sp>
              </mc:Choice>
              <mc:Fallback xmlns="">
                <p:sp>
                  <p:nvSpPr>
                    <p:cNvPr id="19" name="CaixaDeTexto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63675" y="2990058"/>
                      <a:ext cx="745578" cy="415013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t="-1961" r="-1946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" name="Chave direita 20"/>
                <p:cNvSpPr/>
                <p:nvPr/>
              </p:nvSpPr>
              <p:spPr>
                <a:xfrm>
                  <a:off x="5209024" y="1616700"/>
                  <a:ext cx="108012" cy="764316"/>
                </a:xfrm>
                <a:prstGeom prst="righ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CaixaDeTexto 22"/>
                    <p:cNvSpPr txBox="1"/>
                    <p:nvPr/>
                  </p:nvSpPr>
                  <p:spPr>
                    <a:xfrm>
                      <a:off x="5278371" y="1660098"/>
                      <a:ext cx="1197489" cy="41501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sz="1400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pt-B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sz="1400" b="0" i="1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sz="1400" b="0" i="1" smtClean="0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b="0" i="1" smtClean="0">
                                    <a:latin typeface="Cambria Math"/>
                                    <a:ea typeface="Cambria Math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oMath>
                        </m:oMathPara>
                      </a14:m>
                      <a:endParaRPr lang="pt-BR" dirty="0"/>
                    </a:p>
                  </p:txBody>
                </p:sp>
              </mc:Choice>
              <mc:Fallback xmlns="">
                <p:sp>
                  <p:nvSpPr>
                    <p:cNvPr id="23" name="CaixaDeTexto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78371" y="1660098"/>
                      <a:ext cx="1197489" cy="415013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 t="-196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CaixaDeTexto 23"/>
                    <p:cNvSpPr txBox="1"/>
                    <p:nvPr/>
                  </p:nvSpPr>
                  <p:spPr>
                    <a:xfrm>
                      <a:off x="3800466" y="1582190"/>
                      <a:ext cx="905560" cy="40729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pt-BR" sz="14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sz="1400" b="0" i="1" smtClean="0"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pt-BR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1400" i="1">
                                    <a:latin typeface="Cambria Math"/>
                                  </a:rPr>
                                  <m:t>𝑌</m:t>
                                </m:r>
                              </m:e>
                            </m:acc>
                            <m:r>
                              <a:rPr lang="pt-BR" sz="1400" b="0" i="1" smtClean="0"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pt-BR" sz="1400" dirty="0"/>
                    </a:p>
                  </p:txBody>
                </p:sp>
              </mc:Choice>
              <mc:Fallback xmlns="">
                <p:sp>
                  <p:nvSpPr>
                    <p:cNvPr id="24" name="CaixaDeTexto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00466" y="1582190"/>
                      <a:ext cx="905560" cy="407291"/>
                    </a:xfrm>
                    <a:prstGeom prst="rect">
                      <a:avLst/>
                    </a:prstGeom>
                    <a:blipFill rotWithShape="0">
                      <a:blip r:embed="rId8"/>
                      <a:stretch>
                        <a:fillRect r="-7353" b="-78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5" name="Conector de seta reta 24"/>
                <p:cNvCxnSpPr/>
                <p:nvPr/>
              </p:nvCxnSpPr>
              <p:spPr>
                <a:xfrm>
                  <a:off x="4574687" y="1946067"/>
                  <a:ext cx="450148" cy="43494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Seta para a direita 25"/>
                <p:cNvSpPr/>
                <p:nvPr/>
              </p:nvSpPr>
              <p:spPr>
                <a:xfrm>
                  <a:off x="6369457" y="1853761"/>
                  <a:ext cx="490589" cy="116155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>
                    <a:solidFill>
                      <a:srgbClr val="FF000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7" name="CaixaDeTexto 26"/>
                    <p:cNvSpPr txBox="1"/>
                    <p:nvPr/>
                  </p:nvSpPr>
                  <p:spPr>
                    <a:xfrm>
                      <a:off x="6920869" y="3017258"/>
                      <a:ext cx="2983784" cy="45684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pt-BR" sz="1600" dirty="0" smtClean="0">
                          <a:latin typeface="Cambria Math" pitchFamily="18" charset="0"/>
                          <a:ea typeface="Cambria Math" pitchFamily="18" charset="0"/>
                        </a:rPr>
                        <a:t>Componente  explicado (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pt-B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16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16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1600" b="0" i="1" smtClean="0">
                              <a:latin typeface="Cambria Math"/>
                            </a:rPr>
                            <m:t>)</m:t>
                          </m:r>
                        </m:oMath>
                      </a14:m>
                      <a:endParaRPr lang="pt-BR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21" name="CaixaDeTexto 12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20869" y="3017258"/>
                      <a:ext cx="2983784" cy="456845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 l="-1106" t="-3509" b="-2105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8" name="Chave direita 27"/>
                <p:cNvSpPr/>
                <p:nvPr/>
              </p:nvSpPr>
              <p:spPr>
                <a:xfrm flipH="1">
                  <a:off x="4980590" y="1593842"/>
                  <a:ext cx="108012" cy="2177872"/>
                </a:xfrm>
                <a:prstGeom prst="righ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3" name="Seta para a direita 12"/>
              <p:cNvSpPr/>
              <p:nvPr/>
            </p:nvSpPr>
            <p:spPr>
              <a:xfrm>
                <a:off x="5903635" y="2322868"/>
                <a:ext cx="490589" cy="96067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rgbClr val="FF00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/>
              <p:cNvSpPr txBox="1"/>
              <p:nvPr/>
            </p:nvSpPr>
            <p:spPr>
              <a:xfrm>
                <a:off x="4938430" y="4770551"/>
                <a:ext cx="4231863" cy="763094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  <a:prstDash val="sysDash"/>
              </a:ln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>
                  <a:defRPr b="0"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pt-BR">
                              <a:latin typeface="Cambria Math"/>
                            </a:rPr>
                            <m:t>² </m:t>
                          </m:r>
                        </m:e>
                      </m:nary>
                      <m:r>
                        <a:rPr lang="pt-BR">
                          <a:latin typeface="Cambria Math"/>
                        </a:rPr>
                        <m:t>  = 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pt-BR">
                              <a:latin typeface="Cambria Math"/>
                            </a:rPr>
                            <m:t>²</m:t>
                          </m:r>
                        </m:e>
                      </m:nary>
                      <m:r>
                        <a:rPr lang="pt-BR">
                          <a:latin typeface="Cambria Math"/>
                        </a:rPr>
                        <m:t>   +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pt-BR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>
                              <a:latin typeface="Cambria Math"/>
                            </a:rPr>
                            <m:t>²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8" name="CaixaDe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430" y="4770551"/>
                <a:ext cx="4231863" cy="76309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solidFill>
                  <a:schemeClr val="tx2">
                    <a:lumMod val="75000"/>
                  </a:schemeClr>
                </a:solidFill>
                <a:prstDash val="sysDash"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/>
              <p:cNvSpPr txBox="1"/>
              <p:nvPr/>
            </p:nvSpPr>
            <p:spPr>
              <a:xfrm>
                <a:off x="5320837" y="5790939"/>
                <a:ext cx="3823164" cy="369332"/>
              </a:xfrm>
              <a:prstGeom prst="rect">
                <a:avLst/>
              </a:prstGeom>
              <a:noFill/>
              <a:ln>
                <a:solidFill>
                  <a:schemeClr val="tx2">
                    <a:lumMod val="75000"/>
                  </a:schemeClr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  </m:t>
                      </m:r>
                      <m:r>
                        <a:rPr lang="pt-BR" i="1" smtClean="0">
                          <a:latin typeface="Cambria Math"/>
                        </a:rPr>
                        <m:t>𝑆</m:t>
                      </m:r>
                      <m:r>
                        <a:rPr lang="pt-BR" b="0" i="1" smtClean="0">
                          <a:latin typeface="Cambria Math"/>
                        </a:rPr>
                        <m:t>𝑄𝑇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𝑜𝑡</m:t>
                      </m:r>
                      <m:r>
                        <a:rPr lang="pt-BR" b="0" i="1" smtClean="0">
                          <a:latin typeface="Cambria Math"/>
                        </a:rPr>
                        <m:t>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  </m:t>
                      </m:r>
                      <m:r>
                        <a:rPr lang="pt-BR" b="0" i="1" smtClean="0">
                          <a:latin typeface="Cambria Math"/>
                        </a:rPr>
                        <m:t>𝑆𝑄𝑅𝑒𝑔</m:t>
                      </m:r>
                      <m:r>
                        <a:rPr lang="pt-BR" b="0" i="1" smtClean="0">
                          <a:latin typeface="Cambria Math"/>
                        </a:rPr>
                        <m:t>       +    </m:t>
                      </m:r>
                      <m:r>
                        <a:rPr lang="pt-BR" b="0" i="1" smtClean="0">
                          <a:latin typeface="Cambria Math"/>
                        </a:rPr>
                        <m:t>𝑆𝑄𝑅𝑒𝑠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9" name="CaixaDe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837" y="5790939"/>
                <a:ext cx="3823164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6349"/>
                </a:stretch>
              </a:blipFill>
              <a:ln>
                <a:solidFill>
                  <a:schemeClr val="tx2">
                    <a:lumMod val="75000"/>
                  </a:schemeClr>
                </a:solidFill>
                <a:prstDash val="sysDash"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Seta para baixo 39"/>
          <p:cNvSpPr/>
          <p:nvPr/>
        </p:nvSpPr>
        <p:spPr>
          <a:xfrm>
            <a:off x="5607414" y="5574915"/>
            <a:ext cx="9637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eta para baixo 40"/>
          <p:cNvSpPr/>
          <p:nvPr/>
        </p:nvSpPr>
        <p:spPr>
          <a:xfrm>
            <a:off x="7156653" y="5574915"/>
            <a:ext cx="9637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eta para baixo 41"/>
          <p:cNvSpPr/>
          <p:nvPr/>
        </p:nvSpPr>
        <p:spPr>
          <a:xfrm>
            <a:off x="8702671" y="5583644"/>
            <a:ext cx="9637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9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161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sym typeface="Wingdings" pitchFamily="2" charset="2"/>
              </a:rPr>
              <a:t>Coeficiente de Determinação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</a:rPr>
              <a:t>Coeficiente de determinação (R²): </a:t>
            </a:r>
            <a:r>
              <a:rPr lang="pt-BR" dirty="0"/>
              <a:t>Mede o grau de ajustamento da reta de regressão aos </a:t>
            </a:r>
            <a:r>
              <a:rPr lang="pt-BR" dirty="0" smtClean="0"/>
              <a:t>dados, ou seja, é uma medida descritiva da qualidade do ajuste. </a:t>
            </a:r>
            <a:r>
              <a:rPr lang="pt-BR" altLang="pt-BR" dirty="0"/>
              <a:t> Em geral referimo-nos ao  </a:t>
            </a:r>
            <a:r>
              <a:rPr lang="pt-BR" b="1" dirty="0">
                <a:solidFill>
                  <a:srgbClr val="FF0000"/>
                </a:solidFill>
              </a:rPr>
              <a:t>R²</a:t>
            </a:r>
            <a:r>
              <a:rPr lang="pt-BR" altLang="pt-BR" dirty="0" smtClean="0"/>
              <a:t> </a:t>
            </a:r>
            <a:r>
              <a:rPr lang="pt-BR" altLang="pt-BR" dirty="0"/>
              <a:t> como a quantidade de variabilidade nos dados que é explicada pelo modelo de regressão ajustado. </a:t>
            </a:r>
            <a:endParaRPr lang="pt-BR" altLang="pt-BR" dirty="0" smtClean="0"/>
          </a:p>
          <a:p>
            <a:pPr marL="0" indent="0" algn="just">
              <a:buNone/>
            </a:pPr>
            <a:endParaRPr lang="pt-BR" altLang="pt-BR" dirty="0"/>
          </a:p>
          <a:p>
            <a:pPr marL="0" indent="0" algn="just">
              <a:buNone/>
            </a:pPr>
            <a:endParaRPr lang="pt-BR" altLang="pt-BR" dirty="0" smtClean="0"/>
          </a:p>
          <a:p>
            <a:pPr marL="0" indent="0" algn="ctr">
              <a:buNone/>
            </a:pPr>
            <a:r>
              <a:rPr lang="pt-BR" b="1" dirty="0" smtClean="0"/>
              <a:t>0 ≤ R² ≥ 1</a:t>
            </a:r>
            <a:endParaRPr lang="pt-BR" altLang="pt-BR" dirty="0"/>
          </a:p>
          <a:p>
            <a:pPr marL="0" indent="0" algn="just">
              <a:buNone/>
            </a:pPr>
            <a:endParaRPr lang="pt-BR" b="0" i="1" dirty="0" smtClean="0">
              <a:latin typeface="Cambria Math"/>
            </a:endParaRPr>
          </a:p>
          <a:p>
            <a:pPr marL="0" indent="0" algn="just">
              <a:buNone/>
            </a:pPr>
            <a:endParaRPr lang="pt-BR" i="1" dirty="0">
              <a:latin typeface="Cambria Math"/>
            </a:endParaRPr>
          </a:p>
          <a:p>
            <a:pPr marL="0" indent="0" algn="just">
              <a:buNone/>
            </a:pPr>
            <a:endParaRPr lang="pt-BR" b="0" i="1" dirty="0" smtClean="0"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/>
              <p:cNvSpPr txBox="1"/>
              <p:nvPr/>
            </p:nvSpPr>
            <p:spPr>
              <a:xfrm>
                <a:off x="1871700" y="4365104"/>
                <a:ext cx="5400600" cy="661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𝑆𝑄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𝑅𝑒𝑔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𝑆𝑄𝑇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𝑜𝑡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𝑆𝑃𝑋𝑌</m:t>
                          </m:r>
                          <m:r>
                            <m:rPr>
                              <m:nor/>
                            </m:rPr>
                            <a:rPr lang="pt-BR" dirty="0"/>
                            <m:t>)</m:t>
                          </m:r>
                          <m:r>
                            <m:rPr>
                              <m:nor/>
                            </m:rPr>
                            <a:rPr lang="pt-BR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𝑆𝑄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𝑋𝑆𝑄𝑌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7" name="CaixaDe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700" y="4365104"/>
                <a:ext cx="5400600" cy="6611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69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2307"/>
            <a:ext cx="8229600" cy="1143000"/>
          </a:xfrm>
        </p:spPr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rgbClr val="FF0000"/>
                </a:solidFill>
                <a:sym typeface="Wingdings" pitchFamily="2" charset="2"/>
              </a:rPr>
              <a:t>Exemplo 3: obter o modelo de regressão linear </a:t>
            </a:r>
            <a:r>
              <a:rPr lang="pt-BR" sz="2800" dirty="0" smtClean="0">
                <a:solidFill>
                  <a:srgbClr val="FF0000"/>
                </a:solidFill>
                <a:sym typeface="Wingdings" pitchFamily="2" charset="2"/>
              </a:rPr>
              <a:t>simples e coeficiente de determinação R2</a:t>
            </a:r>
          </a:p>
          <a:p>
            <a:pPr algn="just"/>
            <a:endParaRPr lang="pt-BR" dirty="0">
              <a:solidFill>
                <a:srgbClr val="FF0000"/>
              </a:solidFill>
              <a:sym typeface="Wingdings" pitchFamily="2" charset="2"/>
            </a:endParaRPr>
          </a:p>
          <a:p>
            <a:pPr algn="just"/>
            <a:endParaRPr lang="pt-BR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just"/>
            <a:r>
              <a:rPr lang="pt-BR" sz="2800" dirty="0" smtClean="0">
                <a:solidFill>
                  <a:srgbClr val="FF0000"/>
                </a:solidFill>
                <a:sym typeface="Wingdings" pitchFamily="2" charset="2"/>
              </a:rPr>
              <a:t>No Excel:</a:t>
            </a:r>
            <a:endParaRPr lang="pt-BR" sz="2800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just"/>
            <a:endParaRPr lang="pt-BR" dirty="0">
              <a:solidFill>
                <a:srgbClr val="FF0000"/>
              </a:solidFill>
              <a:sym typeface="Wingdings" pitchFamily="2" charset="2"/>
            </a:endParaRPr>
          </a:p>
          <a:p>
            <a:pPr algn="just"/>
            <a:endParaRPr lang="pt-BR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36156"/>
              </p:ext>
            </p:extLst>
          </p:nvPr>
        </p:nvGraphicFramePr>
        <p:xfrm>
          <a:off x="466561" y="2123728"/>
          <a:ext cx="8280922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86"/>
                <a:gridCol w="737904"/>
                <a:gridCol w="737904"/>
                <a:gridCol w="737904"/>
                <a:gridCol w="737904"/>
                <a:gridCol w="737904"/>
                <a:gridCol w="737904"/>
                <a:gridCol w="737904"/>
                <a:gridCol w="737904"/>
                <a:gridCol w="737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Salinidade (X)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3,85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9,61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2,26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2,06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6,10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2,89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9,61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10,58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11,40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Temperatura (Y)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25,5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24,3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3284984"/>
            <a:ext cx="5832648" cy="350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Para a próxima aula (14/03/18) obter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o modelo de regressão linear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simples e R</a:t>
            </a:r>
            <a:r>
              <a:rPr lang="pt-BR" baseline="30000" dirty="0" smtClean="0">
                <a:solidFill>
                  <a:srgbClr val="FF0000"/>
                </a:solidFill>
                <a:sym typeface="Wingdings" pitchFamily="2" charset="2"/>
              </a:rPr>
              <a:t>2 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para o problema a seguir:</a:t>
            </a:r>
            <a:endParaRPr lang="pt-BR" baseline="300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47896"/>
              </p:ext>
            </p:extLst>
          </p:nvPr>
        </p:nvGraphicFramePr>
        <p:xfrm>
          <a:off x="179512" y="3068960"/>
          <a:ext cx="8712962" cy="1638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6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  <a:gridCol w="660073"/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Meses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Jan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err="1" smtClean="0"/>
                        <a:t>Fev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Mar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err="1" smtClean="0"/>
                        <a:t>Abr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Mai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err="1" smtClean="0"/>
                        <a:t>Jun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err="1" smtClean="0"/>
                        <a:t>Jul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err="1" smtClean="0"/>
                        <a:t>Ago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Set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Out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err="1" smtClean="0"/>
                        <a:t>Nov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Dez</a:t>
                      </a:r>
                      <a:endParaRPr lang="pt-BR" sz="1600" b="0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Leite </a:t>
                      </a:r>
                    </a:p>
                    <a:p>
                      <a:pPr algn="ctr"/>
                      <a:r>
                        <a:rPr lang="pt-BR" sz="1600" b="0" dirty="0" smtClean="0"/>
                        <a:t>X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1,90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2,20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2,50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2,30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2,60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2,50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2,90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2,70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2,80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2,60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2,70</a:t>
                      </a:r>
                      <a:endParaRPr lang="pt-BR" sz="1600" b="0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Queijo Y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15,00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16,00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17,00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19,00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18,00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23,00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21,00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27,00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25,00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25,00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22,00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27,00</a:t>
                      </a:r>
                      <a:endParaRPr lang="pt-BR" sz="16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0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54041"/>
            <a:ext cx="6715172" cy="1470025"/>
          </a:xfrm>
        </p:spPr>
        <p:txBody>
          <a:bodyPr>
            <a:normAutofit/>
          </a:bodyPr>
          <a:lstStyle/>
          <a:p>
            <a:r>
              <a:rPr lang="pt-BR" sz="3600" dirty="0"/>
              <a:t>Relembrando as aulas </a:t>
            </a:r>
            <a:r>
              <a:rPr lang="pt-BR" sz="3600" dirty="0" smtClean="0"/>
              <a:t>01, 02 e 03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524066"/>
            <a:ext cx="7992888" cy="5001278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Nem sempre estamos interessados em avaliar uma variável por vez;</a:t>
            </a:r>
          </a:p>
          <a:p>
            <a:pPr algn="just"/>
            <a:r>
              <a:rPr lang="pt-BR" sz="2000" b="1" dirty="0">
                <a:solidFill>
                  <a:schemeClr val="tx1"/>
                </a:solidFill>
              </a:rPr>
              <a:t>Analisar a distribuição de duas ou mais variáveis conjuntamente;</a:t>
            </a:r>
          </a:p>
          <a:p>
            <a:pPr algn="just"/>
            <a:r>
              <a:rPr lang="pt-BR" sz="2000" b="1" dirty="0">
                <a:solidFill>
                  <a:schemeClr val="tx1"/>
                </a:solidFill>
                <a:sym typeface="Wingdings" pitchFamily="2" charset="2"/>
              </a:rPr>
              <a:t>Quando consideramos </a:t>
            </a:r>
            <a:r>
              <a:rPr lang="pt-BR" sz="2000" b="1" dirty="0">
                <a:solidFill>
                  <a:srgbClr val="FF0000"/>
                </a:solidFill>
                <a:sym typeface="Wingdings" pitchFamily="2" charset="2"/>
              </a:rPr>
              <a:t>duas variáveis</a:t>
            </a:r>
            <a:r>
              <a:rPr lang="pt-BR" sz="2000" b="1" dirty="0">
                <a:sym typeface="Wingdings" pitchFamily="2" charset="2"/>
              </a:rPr>
              <a:t>, </a:t>
            </a:r>
            <a:r>
              <a:rPr lang="pt-BR" sz="2000" b="1" dirty="0">
                <a:solidFill>
                  <a:schemeClr val="tx1"/>
                </a:solidFill>
                <a:sym typeface="Wingdings" pitchFamily="2" charset="2"/>
              </a:rPr>
              <a:t>podemos ter basicamente 3 situações:</a:t>
            </a:r>
          </a:p>
          <a:p>
            <a:pPr algn="just"/>
            <a:endParaRPr lang="pt-BR" sz="2000" b="1" dirty="0">
              <a:sym typeface="Wingdings" pitchFamily="2" charset="2"/>
            </a:endParaRPr>
          </a:p>
          <a:p>
            <a:pPr lvl="1" algn="just"/>
            <a:r>
              <a:rPr lang="pt-BR" sz="2000" b="1" dirty="0">
                <a:solidFill>
                  <a:srgbClr val="FF0000"/>
                </a:solidFill>
                <a:sym typeface="Wingdings" pitchFamily="2" charset="2"/>
              </a:rPr>
              <a:t>1) As duas variáveis qualitativas (Tabelas de Contingência e Coeficiente de Contingência Pearson Corrigido);</a:t>
            </a:r>
          </a:p>
          <a:p>
            <a:pPr lvl="1" algn="just"/>
            <a:r>
              <a:rPr lang="pt-BR" sz="2000" b="1" dirty="0">
                <a:solidFill>
                  <a:srgbClr val="FF0000"/>
                </a:solidFill>
                <a:sym typeface="Wingdings" pitchFamily="2" charset="2"/>
              </a:rPr>
              <a:t>2) Uma das variáveis qualitativa e a outra quantitativa (Tabelas de Contingência e Coeficiente de Contingência Pearson Corrigido);</a:t>
            </a:r>
          </a:p>
          <a:p>
            <a:pPr lvl="1"/>
            <a:endParaRPr lang="pt-BR" sz="2000" b="1" dirty="0">
              <a:sym typeface="Wingdings" pitchFamily="2" charset="2"/>
            </a:endParaRPr>
          </a:p>
          <a:p>
            <a:pPr lvl="1"/>
            <a:r>
              <a:rPr lang="pt-BR" sz="2000" b="1" dirty="0">
                <a:solidFill>
                  <a:schemeClr val="tx1"/>
                </a:solidFill>
                <a:sym typeface="Wingdings" pitchFamily="2" charset="2"/>
              </a:rPr>
              <a:t>3) As duas variáveis quantitativas ?</a:t>
            </a:r>
          </a:p>
          <a:p>
            <a:pPr lvl="1"/>
            <a:r>
              <a:rPr lang="pt-BR" sz="2000" b="1" dirty="0">
                <a:solidFill>
                  <a:srgbClr val="FF0000"/>
                </a:solidFill>
                <a:sym typeface="Wingdings" pitchFamily="2" charset="2"/>
              </a:rPr>
              <a:t>Gráficos de dispersão e </a:t>
            </a:r>
          </a:p>
          <a:p>
            <a:pPr lvl="1"/>
            <a:r>
              <a:rPr lang="pt-BR" sz="2000" b="1" dirty="0">
                <a:solidFill>
                  <a:srgbClr val="FF0000"/>
                </a:solidFill>
                <a:sym typeface="Wingdings" pitchFamily="2" charset="2"/>
              </a:rPr>
              <a:t>Coeficiente de Correlação de Pearson</a:t>
            </a:r>
          </a:p>
          <a:p>
            <a:pPr algn="r"/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bidimensional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b="1" dirty="0" smtClean="0">
                    <a:solidFill>
                      <a:srgbClr val="FF0000"/>
                    </a:solidFill>
                    <a:sym typeface="Wingdings" pitchFamily="2" charset="2"/>
                  </a:rPr>
                  <a:t>Coeficiente de Correlação de Pearson (r)</a:t>
                </a:r>
              </a:p>
              <a:p>
                <a:pPr marL="0" indent="0" algn="ctr">
                  <a:buNone/>
                </a:pPr>
                <a:endParaRPr lang="pt-BR" sz="1050" b="1" i="1" dirty="0" smtClean="0">
                  <a:solidFill>
                    <a:schemeClr val="tx1"/>
                  </a:solidFill>
                  <a:latin typeface="Cambria Math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  <a:sym typeface="Wingdings" pitchFamily="2" charset="2"/>
                        </a:rPr>
                        <m:t>𝒓</m:t>
                      </m:r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  <a:sym typeface="Wingdings" pitchFamily="2" charset="2"/>
                        </a:rPr>
                        <m:t>=</m:t>
                      </m:r>
                      <m:f>
                        <m:f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  <a:sym typeface="Wingdings" pitchFamily="2" charset="2"/>
                            </a:rPr>
                            <m:t>𝑺𝑷𝑿𝒀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pt-BR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</m:ctrlPr>
                                </m:dPr>
                                <m:e>
                                  <m:r>
                                    <a:rPr lang="pt-BR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sym typeface="Wingdings" pitchFamily="2" charset="2"/>
                                    </a:rPr>
                                    <m:t>𝑺𝑸𝑿</m:t>
                                  </m:r>
                                </m:e>
                              </m:d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itchFamily="2" charset="2"/>
                                </a:rPr>
                                <m:t>(</m:t>
                              </m:r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itchFamily="2" charset="2"/>
                                </a:rPr>
                                <m:t>𝑺𝑸𝒀</m:t>
                              </m:r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sym typeface="Wingdings" pitchFamily="2" charset="2"/>
                                </a:rPr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pt-BR" b="1" dirty="0" smtClean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pt-BR" b="1" dirty="0" smtClean="0">
                  <a:solidFill>
                    <a:schemeClr val="tx1"/>
                  </a:solidFill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2"/>
                <a:stretch>
                  <a:fillRect l="-1630" t="-1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31788" y="3501008"/>
            <a:ext cx="8272462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 é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sempre um número entre -1 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1;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 = 0 não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indica independência entre as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variáveis, indica apenas que não existe uma relação “LINEAR” entre as variáveis;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|r| próximo a 1, indica alta associação entre as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variáveis (positiva/negativa)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|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r| próximo 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0,5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, indica associação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moderada.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6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2356"/>
            <a:ext cx="5288632" cy="52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bidimensional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Gráfico de Dispersão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971600" y="2708920"/>
                <a:ext cx="1162498" cy="36933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>
                          <a:latin typeface="Cambria Math"/>
                          <a:sym typeface="Wingdings" pitchFamily="2" charset="2"/>
                        </a:rPr>
                        <m:t>𝒓</m:t>
                      </m:r>
                      <m:r>
                        <a:rPr lang="pt-BR" b="1" i="1">
                          <a:latin typeface="Cambria Math"/>
                          <a:sym typeface="Wingdings" pitchFamily="2" charset="2"/>
                        </a:rPr>
                        <m:t>=</m:t>
                      </m:r>
                      <m:r>
                        <a:rPr lang="pt-BR" b="1" i="1">
                          <a:latin typeface="Cambria Math"/>
                          <a:sym typeface="Wingdings" pitchFamily="2" charset="2"/>
                        </a:rPr>
                        <m:t>𝟎</m:t>
                      </m:r>
                      <m:r>
                        <a:rPr lang="pt-BR" b="1" i="1">
                          <a:latin typeface="Cambria Math"/>
                          <a:sym typeface="Wingdings" pitchFamily="2" charset="2"/>
                        </a:rPr>
                        <m:t>,</m:t>
                      </m:r>
                      <m:r>
                        <a:rPr lang="pt-BR" b="1" i="1">
                          <a:latin typeface="Cambria Math"/>
                          <a:sym typeface="Wingdings" pitchFamily="2" charset="2"/>
                        </a:rPr>
                        <m:t>𝟗𝟓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708920"/>
                <a:ext cx="116249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ângulo 5"/>
          <p:cNvSpPr/>
          <p:nvPr/>
        </p:nvSpPr>
        <p:spPr>
          <a:xfrm>
            <a:off x="5148064" y="1484784"/>
            <a:ext cx="37444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Segundo o resultado da correlação </a:t>
            </a:r>
            <a:r>
              <a:rPr lang="pt-BR" sz="2400" b="1" dirty="0" smtClean="0"/>
              <a:t>obtida (r=0,95), </a:t>
            </a:r>
            <a:r>
              <a:rPr lang="pt-BR" sz="2400" b="1" dirty="0"/>
              <a:t>pode-se notar que há uma forte correlação linear entre </a:t>
            </a:r>
            <a:r>
              <a:rPr lang="pt-BR" sz="2400" b="1" dirty="0" smtClean="0"/>
              <a:t>as variáveis quantidade de adubo aplicado e produção da cultura. </a:t>
            </a:r>
            <a:r>
              <a:rPr lang="pt-BR" sz="2400" b="1" dirty="0"/>
              <a:t>Nota-se que à medida que a </a:t>
            </a:r>
            <a:r>
              <a:rPr lang="pt-BR" sz="2400" b="1" dirty="0" smtClean="0"/>
              <a:t>quantidade de adubo aplicado aumenta também aumenta a produção da cultura, </a:t>
            </a:r>
            <a:r>
              <a:rPr lang="pt-BR" sz="2400" b="1" dirty="0"/>
              <a:t>o que é coerente com o gráfico de dispersão </a:t>
            </a:r>
            <a:r>
              <a:rPr lang="pt-BR" sz="2400" b="1" dirty="0" smtClean="0"/>
              <a:t>apresentado.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9753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bidimensional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Gráfico de Dispersão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77124"/>
            <a:ext cx="5112568" cy="532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475656" y="5949280"/>
            <a:ext cx="50405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724128" y="1700808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Qual é a produção da cultura A se forem aplicadas 3 toneladas de adubo?</a:t>
            </a:r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331640" y="501317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????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6" y="1342356"/>
            <a:ext cx="5288632" cy="52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bidimensional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Gráfico de Dispersão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24128" y="1700808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Qual é a produção da cultura A se forem aplicadas 3 toneladas de adubo?</a:t>
            </a:r>
            <a:endParaRPr lang="pt-BR" sz="2000" dirty="0"/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1547664" y="5085184"/>
            <a:ext cx="0" cy="7920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683568" y="5085184"/>
            <a:ext cx="864096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7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6" y="1342356"/>
            <a:ext cx="5288632" cy="52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bidimensional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Gráfico de Dispersão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24128" y="1700808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Qual é a produção da cultura A se forem aplicadas 3 toneladas de adubo?</a:t>
            </a:r>
            <a:endParaRPr lang="pt-BR" sz="2000" dirty="0"/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1547664" y="5085184"/>
            <a:ext cx="0" cy="7920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683568" y="5085184"/>
            <a:ext cx="864096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em curva 11"/>
          <p:cNvCxnSpPr/>
          <p:nvPr/>
        </p:nvCxnSpPr>
        <p:spPr>
          <a:xfrm>
            <a:off x="3923928" y="3024247"/>
            <a:ext cx="2016224" cy="836801"/>
          </a:xfrm>
          <a:prstGeom prst="curvedConnector3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5724128" y="3707740"/>
                <a:ext cx="18722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𝑌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𝑎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𝑏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pt-BR" dirty="0" smtClean="0"/>
              </a:p>
              <a:p>
                <a:pPr algn="ctr"/>
                <a:r>
                  <a:rPr lang="pt-BR" dirty="0"/>
                  <a:t>(</a:t>
                </a:r>
                <a:r>
                  <a:rPr lang="pt-BR" dirty="0" smtClean="0"/>
                  <a:t>Equação da reta)</a:t>
                </a:r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707740"/>
                <a:ext cx="1872208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954" r="-1303" b="-141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de seta reta 14"/>
          <p:cNvCxnSpPr/>
          <p:nvPr/>
        </p:nvCxnSpPr>
        <p:spPr>
          <a:xfrm>
            <a:off x="6660232" y="4437112"/>
            <a:ext cx="0" cy="648072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220072" y="5158933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Modelo de regressão linear simples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741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ym typeface="Wingdings" pitchFamily="2" charset="2"/>
              </a:rPr>
              <a:t>Regressão Linear Simples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pt-BR" dirty="0" smtClean="0">
                    <a:sym typeface="Wingdings" pitchFamily="2" charset="2"/>
                  </a:rPr>
                  <a:t>Consideremos duas variáveis “quantitativas” X e Y. Dados n pares de valores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sym typeface="Wingdings" pitchFamily="2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sym typeface="Wingdings" pitchFamily="2" charset="2"/>
                              </a:rPr>
                              <m:t>𝑌</m:t>
                            </m:r>
                          </m:e>
                          <m:sub>
                            <m:r>
                              <a:rPr lang="pt-BR" i="1">
                                <a:latin typeface="Cambria Math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latin typeface="Cambria Math"/>
                        <a:sym typeface="Wingdings" pitchFamily="2" charset="2"/>
                      </a:rPr>
                      <m:t>…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  <a:sym typeface="Wingdings" pitchFamily="2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sym typeface="Wingdings" pitchFamily="2" charset="2"/>
                              </a:rPr>
                              <m:t>𝑛</m:t>
                            </m:r>
                          </m:sub>
                        </m:sSub>
                        <m:r>
                          <a:rPr lang="pt-BR" i="1">
                            <a:latin typeface="Cambria Math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/>
                                <a:sym typeface="Wingdings" pitchFamily="2" charset="2"/>
                              </a:rPr>
                              <m:t>𝑌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sym typeface="Wingdings" pitchFamily="2" charset="2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latin typeface="Cambria Math"/>
                        <a:sym typeface="Wingdings" pitchFamily="2" charset="2"/>
                      </a:rPr>
                      <m:t>, </m:t>
                    </m:r>
                  </m:oMath>
                </a14:m>
                <a:r>
                  <a:rPr lang="pt-BR" dirty="0" smtClean="0"/>
                  <a:t>se Y é uma função linear de X, podemos estabelecer uma regressão linear simples cujo modelo estatístico é:</a:t>
                </a:r>
              </a:p>
              <a:p>
                <a:pPr marL="0" indent="0" algn="just">
                  <a:buNone/>
                </a:pPr>
                <a:endParaRPr lang="pt-BR" dirty="0" smtClean="0"/>
              </a:p>
              <a:p>
                <a:pPr marL="0" indent="0" algn="just">
                  <a:buNone/>
                </a:pPr>
                <a:endParaRPr lang="pt-BR" sz="180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 algn="just">
                  <a:buNone/>
                </a:pPr>
                <a:r>
                  <a:rPr lang="pt-BR" dirty="0" smtClean="0"/>
                  <a:t>para i=1, ..., n.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0">
                <a:blip r:embed="rId2"/>
                <a:stretch>
                  <a:fillRect l="-1852" t="-1595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1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1197</Words>
  <Application>Microsoft Office PowerPoint</Application>
  <PresentationFormat>Apresentação na tela (4:3)</PresentationFormat>
  <Paragraphs>464</Paragraphs>
  <Slides>28</Slides>
  <Notes>14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Wingdings</vt:lpstr>
      <vt:lpstr>Tema do Office</vt:lpstr>
      <vt:lpstr>Equação</vt:lpstr>
      <vt:lpstr>Escola Superior de Agricultura  “Luiz de Queiroz” Universidade de São Paulo   LCE0211 – Estatística Geral</vt:lpstr>
      <vt:lpstr>Relembrando as aulas 01 e 02</vt:lpstr>
      <vt:lpstr>Relembrando as aulas 01, 02 e 03</vt:lpstr>
      <vt:lpstr>Análise bidimensional</vt:lpstr>
      <vt:lpstr>Análise bidimensional</vt:lpstr>
      <vt:lpstr>Análise bidimensional</vt:lpstr>
      <vt:lpstr>Análise bidimensional</vt:lpstr>
      <vt:lpstr>Análise bidimensional</vt:lpstr>
      <vt:lpstr>Regressão Linear Simples</vt:lpstr>
      <vt:lpstr>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Modelo de Regressão Linear Simples</vt:lpstr>
      <vt:lpstr>Coeficiente de Determinação </vt:lpstr>
      <vt:lpstr>Exercícios</vt:lpstr>
      <vt:lpstr>Exercícios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Andréia Cristina Oliveira Adami</cp:lastModifiedBy>
  <cp:revision>167</cp:revision>
  <cp:lastPrinted>2017-11-22T13:38:23Z</cp:lastPrinted>
  <dcterms:created xsi:type="dcterms:W3CDTF">2014-08-05T19:39:36Z</dcterms:created>
  <dcterms:modified xsi:type="dcterms:W3CDTF">2018-03-07T12:24:13Z</dcterms:modified>
</cp:coreProperties>
</file>