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4" r:id="rId1"/>
  </p:sldMasterIdLst>
  <p:notesMasterIdLst>
    <p:notesMasterId r:id="rId22"/>
  </p:notesMasterIdLst>
  <p:sldIdLst>
    <p:sldId id="256" r:id="rId2"/>
    <p:sldId id="257" r:id="rId3"/>
    <p:sldId id="283" r:id="rId4"/>
    <p:sldId id="284" r:id="rId5"/>
    <p:sldId id="258" r:id="rId6"/>
    <p:sldId id="259" r:id="rId7"/>
    <p:sldId id="260" r:id="rId8"/>
    <p:sldId id="261" r:id="rId9"/>
    <p:sldId id="263" r:id="rId10"/>
    <p:sldId id="291" r:id="rId11"/>
    <p:sldId id="296" r:id="rId12"/>
    <p:sldId id="278" r:id="rId13"/>
    <p:sldId id="287" r:id="rId14"/>
    <p:sldId id="290" r:id="rId15"/>
    <p:sldId id="288" r:id="rId16"/>
    <p:sldId id="264" r:id="rId17"/>
    <p:sldId id="280" r:id="rId18"/>
    <p:sldId id="265" r:id="rId19"/>
    <p:sldId id="281" r:id="rId20"/>
    <p:sldId id="295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660"/>
  </p:normalViewPr>
  <p:slideViewPr>
    <p:cSldViewPr>
      <p:cViewPr>
        <p:scale>
          <a:sx n="80" d="100"/>
          <a:sy n="80" d="100"/>
        </p:scale>
        <p:origin x="2418" y="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0BC84-2BF1-4CFF-8E0F-4ACDC73F8859}" type="datetimeFigureOut">
              <a:rPr lang="pt-BR" smtClean="0"/>
              <a:pPr/>
              <a:t>04/05/2015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512CE-45A0-4AD3-BAE3-2B4F950A845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1061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12CE-45A0-4AD3-BAE3-2B4F950A845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722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04/05/2015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04/05/2015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04/05/2015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04/05/2015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prof e crianças.png"/>
          <p:cNvPicPr>
            <a:picLocks noChangeAspect="1"/>
          </p:cNvPicPr>
          <p:nvPr/>
        </p:nvPicPr>
        <p:blipFill>
          <a:blip r:embed="rId2" cstate="print">
            <a:lum bright="39000"/>
          </a:blip>
          <a:stretch>
            <a:fillRect/>
          </a:stretch>
        </p:blipFill>
        <p:spPr>
          <a:xfrm>
            <a:off x="1619672" y="1052736"/>
            <a:ext cx="5162972" cy="5209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9552" y="1052736"/>
            <a:ext cx="7772400" cy="1470025"/>
          </a:xfrm>
        </p:spPr>
        <p:txBody>
          <a:bodyPr>
            <a:noAutofit/>
          </a:bodyPr>
          <a:lstStyle/>
          <a:p>
            <a:r>
              <a:rPr lang="pt-BR" sz="7200" b="1" dirty="0" smtClean="0"/>
              <a:t>Desenvolvimento</a:t>
            </a:r>
            <a:br>
              <a:rPr lang="pt-BR" sz="7200" b="1" dirty="0" smtClean="0"/>
            </a:br>
            <a:r>
              <a:rPr lang="pt-BR" sz="7200" b="1" dirty="0" smtClean="0"/>
              <a:t>Linguagem </a:t>
            </a:r>
            <a:endParaRPr lang="pt-BR" sz="72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3568" y="5943600"/>
            <a:ext cx="7772400" cy="914400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>
                <a:solidFill>
                  <a:srgbClr val="00B0F0"/>
                </a:solidFill>
              </a:rPr>
              <a:t>Desenvolvimento da linguagem e  formas de estimulação</a:t>
            </a:r>
            <a:r>
              <a:rPr lang="pt-BR" dirty="0" smtClean="0"/>
              <a:t>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s-GT" dirty="0" smtClean="0"/>
              <a:t>Ambiente: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251520" y="1340768"/>
            <a:ext cx="8229600" cy="5069160"/>
          </a:xfrm>
        </p:spPr>
        <p:txBody>
          <a:bodyPr>
            <a:normAutofit fontScale="85000" lnSpcReduction="20000"/>
          </a:bodyPr>
          <a:lstStyle/>
          <a:p>
            <a:r>
              <a:rPr lang="es-GT" dirty="0" smtClean="0"/>
              <a:t>Físico</a:t>
            </a:r>
          </a:p>
          <a:p>
            <a:r>
              <a:rPr lang="es-GT" dirty="0" smtClean="0"/>
              <a:t>Familiar – 10 </a:t>
            </a:r>
            <a:r>
              <a:rPr lang="es-GT" dirty="0" err="1" smtClean="0"/>
              <a:t>coisas</a:t>
            </a:r>
            <a:r>
              <a:rPr lang="es-GT" dirty="0" smtClean="0"/>
              <a:t> que </a:t>
            </a:r>
            <a:r>
              <a:rPr lang="es-GT" dirty="0" err="1" smtClean="0"/>
              <a:t>uma</a:t>
            </a:r>
            <a:r>
              <a:rPr lang="es-GT" dirty="0" smtClean="0"/>
              <a:t> </a:t>
            </a:r>
            <a:r>
              <a:rPr lang="es-GT" dirty="0" err="1" smtClean="0"/>
              <a:t>criança</a:t>
            </a:r>
            <a:r>
              <a:rPr lang="es-GT" dirty="0" smtClean="0"/>
              <a:t> precisa: </a:t>
            </a:r>
          </a:p>
          <a:p>
            <a:r>
              <a:rPr lang="es-GT" dirty="0" err="1" smtClean="0">
                <a:solidFill>
                  <a:srgbClr val="0000FF"/>
                </a:solidFill>
              </a:rPr>
              <a:t>Interação</a:t>
            </a:r>
            <a:r>
              <a:rPr lang="es-GT" dirty="0" smtClean="0">
                <a:solidFill>
                  <a:srgbClr val="0000FF"/>
                </a:solidFill>
              </a:rPr>
              <a:t> </a:t>
            </a:r>
            <a:endParaRPr lang="es-GT" dirty="0" smtClean="0">
              <a:solidFill>
                <a:srgbClr val="0000FF"/>
              </a:solidFill>
            </a:endParaRPr>
          </a:p>
          <a:p>
            <a:r>
              <a:rPr lang="es-GT" dirty="0" err="1" smtClean="0">
                <a:solidFill>
                  <a:srgbClr val="0000FF"/>
                </a:solidFill>
              </a:rPr>
              <a:t>Carinho</a:t>
            </a:r>
            <a:endParaRPr lang="es-GT" dirty="0" smtClean="0">
              <a:solidFill>
                <a:srgbClr val="0000FF"/>
              </a:solidFill>
            </a:endParaRPr>
          </a:p>
          <a:p>
            <a:r>
              <a:rPr lang="es-GT" dirty="0" err="1" smtClean="0">
                <a:solidFill>
                  <a:srgbClr val="0000FF"/>
                </a:solidFill>
              </a:rPr>
              <a:t>Relacionamentos</a:t>
            </a:r>
            <a:r>
              <a:rPr lang="es-GT" dirty="0" smtClean="0">
                <a:solidFill>
                  <a:srgbClr val="0000FF"/>
                </a:solidFill>
              </a:rPr>
              <a:t> </a:t>
            </a:r>
            <a:r>
              <a:rPr lang="es-GT" dirty="0" err="1" smtClean="0">
                <a:solidFill>
                  <a:srgbClr val="0000FF"/>
                </a:solidFill>
              </a:rPr>
              <a:t>estáveis</a:t>
            </a:r>
            <a:endParaRPr lang="es-GT" dirty="0">
              <a:solidFill>
                <a:srgbClr val="0000FF"/>
              </a:solidFill>
            </a:endParaRPr>
          </a:p>
          <a:p>
            <a:r>
              <a:rPr lang="es-GT" dirty="0" err="1" smtClean="0">
                <a:solidFill>
                  <a:srgbClr val="0000FF"/>
                </a:solidFill>
              </a:rPr>
              <a:t>Segurança</a:t>
            </a:r>
            <a:r>
              <a:rPr lang="es-GT" dirty="0" smtClean="0">
                <a:solidFill>
                  <a:srgbClr val="0000FF"/>
                </a:solidFill>
              </a:rPr>
              <a:t> </a:t>
            </a:r>
            <a:r>
              <a:rPr lang="es-GT" dirty="0" smtClean="0">
                <a:solidFill>
                  <a:srgbClr val="0000FF"/>
                </a:solidFill>
              </a:rPr>
              <a:t>e ambiente </a:t>
            </a:r>
            <a:r>
              <a:rPr lang="es-GT" dirty="0" err="1" smtClean="0">
                <a:solidFill>
                  <a:srgbClr val="0000FF"/>
                </a:solidFill>
              </a:rPr>
              <a:t>saudável</a:t>
            </a:r>
            <a:endParaRPr lang="es-GT" dirty="0" smtClean="0">
              <a:solidFill>
                <a:srgbClr val="0000FF"/>
              </a:solidFill>
            </a:endParaRPr>
          </a:p>
          <a:p>
            <a:r>
              <a:rPr lang="es-GT" dirty="0" smtClean="0">
                <a:solidFill>
                  <a:srgbClr val="0000FF"/>
                </a:solidFill>
              </a:rPr>
              <a:t>Auto-estima </a:t>
            </a:r>
            <a:endParaRPr lang="es-GT" dirty="0" smtClean="0">
              <a:solidFill>
                <a:srgbClr val="0000FF"/>
              </a:solidFill>
            </a:endParaRPr>
          </a:p>
          <a:p>
            <a:r>
              <a:rPr lang="es-GT" dirty="0" smtClean="0">
                <a:solidFill>
                  <a:srgbClr val="0000FF"/>
                </a:solidFill>
              </a:rPr>
              <a:t>Cuidados</a:t>
            </a:r>
            <a:endParaRPr lang="es-GT" dirty="0" smtClean="0">
              <a:solidFill>
                <a:srgbClr val="0000FF"/>
              </a:solidFill>
            </a:endParaRPr>
          </a:p>
          <a:p>
            <a:r>
              <a:rPr lang="es-GT" dirty="0" err="1" smtClean="0">
                <a:solidFill>
                  <a:srgbClr val="0000FF"/>
                </a:solidFill>
              </a:rPr>
              <a:t>Comunicação</a:t>
            </a:r>
            <a:r>
              <a:rPr lang="es-GT" dirty="0" smtClean="0">
                <a:solidFill>
                  <a:srgbClr val="0000FF"/>
                </a:solidFill>
              </a:rPr>
              <a:t> </a:t>
            </a:r>
            <a:endParaRPr lang="es-GT" dirty="0" smtClean="0">
              <a:solidFill>
                <a:srgbClr val="0000FF"/>
              </a:solidFill>
            </a:endParaRPr>
          </a:p>
          <a:p>
            <a:r>
              <a:rPr lang="es-GT" dirty="0" smtClean="0">
                <a:solidFill>
                  <a:srgbClr val="0000FF"/>
                </a:solidFill>
              </a:rPr>
              <a:t>Brincar</a:t>
            </a:r>
          </a:p>
          <a:p>
            <a:r>
              <a:rPr lang="es-GT" dirty="0" smtClean="0">
                <a:solidFill>
                  <a:srgbClr val="0000FF"/>
                </a:solidFill>
              </a:rPr>
              <a:t>Música </a:t>
            </a:r>
          </a:p>
          <a:p>
            <a:r>
              <a:rPr lang="es-GT" dirty="0" err="1" smtClean="0">
                <a:solidFill>
                  <a:srgbClr val="0000FF"/>
                </a:solidFill>
              </a:rPr>
              <a:t>Leitura</a:t>
            </a:r>
            <a:endParaRPr lang="pt-BR" dirty="0">
              <a:solidFill>
                <a:srgbClr val="0000FF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4077072"/>
            <a:ext cx="481965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0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82" y="17712"/>
            <a:ext cx="8718036" cy="685859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796779" y="6506974"/>
            <a:ext cx="213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Urie</a:t>
            </a:r>
            <a:r>
              <a:rPr lang="pt-BR" dirty="0" smtClean="0"/>
              <a:t> </a:t>
            </a:r>
            <a:r>
              <a:rPr lang="pt-BR" dirty="0" err="1" smtClean="0"/>
              <a:t>Bronfenbrenner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5916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prof e crianças.png"/>
          <p:cNvPicPr>
            <a:picLocks noChangeAspect="1"/>
          </p:cNvPicPr>
          <p:nvPr/>
        </p:nvPicPr>
        <p:blipFill>
          <a:blip r:embed="rId2" cstate="print">
            <a:lum bright="43000"/>
          </a:blip>
          <a:stretch>
            <a:fillRect/>
          </a:stretch>
        </p:blipFill>
        <p:spPr>
          <a:xfrm>
            <a:off x="1619672" y="1052736"/>
            <a:ext cx="5162972" cy="52090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617649"/>
            <a:ext cx="7772400" cy="1362075"/>
          </a:xfrm>
        </p:spPr>
        <p:txBody>
          <a:bodyPr/>
          <a:lstStyle/>
          <a:p>
            <a:pPr algn="ctr"/>
            <a:r>
              <a:rPr lang="pt-BR" dirty="0" smtClean="0"/>
              <a:t>Distúrbios da aprendizagem: 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Cognição social - autismo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997152"/>
          </a:xfrm>
        </p:spPr>
        <p:txBody>
          <a:bodyPr>
            <a:normAutofit/>
          </a:bodyPr>
          <a:lstStyle/>
          <a:p>
            <a:r>
              <a:rPr lang="pt-BR" sz="2400" dirty="0" smtClean="0"/>
              <a:t>Principais características: </a:t>
            </a:r>
          </a:p>
          <a:p>
            <a:pPr>
              <a:buNone/>
            </a:pPr>
            <a:r>
              <a:rPr lang="pt-BR" sz="2400" dirty="0" smtClean="0"/>
              <a:t>-Déficit linguístico;</a:t>
            </a:r>
          </a:p>
          <a:p>
            <a:pPr>
              <a:buNone/>
            </a:pPr>
            <a:r>
              <a:rPr lang="pt-BR" sz="2400" dirty="0" smtClean="0"/>
              <a:t>-Déficit na interação social:</a:t>
            </a:r>
          </a:p>
          <a:p>
            <a:pPr>
              <a:buNone/>
            </a:pPr>
            <a:r>
              <a:rPr lang="pt-BR" sz="2400" dirty="0" smtClean="0"/>
              <a:t>-Dificuldades de imitação;</a:t>
            </a:r>
          </a:p>
          <a:p>
            <a:pPr>
              <a:buNone/>
            </a:pPr>
            <a:r>
              <a:rPr lang="pt-BR" sz="2400" dirty="0" smtClean="0"/>
              <a:t>-Perturbação do comportamento relacional não verbal</a:t>
            </a:r>
          </a:p>
          <a:p>
            <a:pPr>
              <a:buNone/>
            </a:pPr>
            <a:r>
              <a:rPr lang="pt-BR" sz="2400" dirty="0" smtClean="0"/>
              <a:t>-Existência de comportamentos motores repetitivos e estereotipados,</a:t>
            </a:r>
          </a:p>
          <a:p>
            <a:pPr>
              <a:buNone/>
            </a:pPr>
            <a:r>
              <a:rPr lang="pt-BR" sz="2400" dirty="0" smtClean="0"/>
              <a:t>-Dificuldade ou incapacidade de atribuir sentimentos ou pensamentos ao outro. </a:t>
            </a:r>
          </a:p>
          <a:p>
            <a:pPr>
              <a:buNone/>
            </a:pP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 smtClean="0"/>
              <a:t>Autismo: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Sintomas:</a:t>
            </a:r>
          </a:p>
          <a:p>
            <a:pPr>
              <a:buNone/>
            </a:pPr>
            <a:r>
              <a:rPr lang="pt-BR" dirty="0" smtClean="0"/>
              <a:t> </a:t>
            </a:r>
          </a:p>
          <a:p>
            <a:endParaRPr lang="pt-BR" dirty="0"/>
          </a:p>
        </p:txBody>
      </p:sp>
      <p:pic>
        <p:nvPicPr>
          <p:cNvPr id="1026" name="Picture 2" descr="im1.jpg (2564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132856"/>
            <a:ext cx="167455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2.jpg (3327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420888"/>
            <a:ext cx="113982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im3.jpg (2563 byte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276872"/>
            <a:ext cx="113982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im4.jpg (1715 bytes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564904"/>
            <a:ext cx="11398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im5.jpg (2094 bytes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3861048"/>
            <a:ext cx="113982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im6.jpg (3787 bytes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3933056"/>
            <a:ext cx="1139825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im7.jpg (2029 bytes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3501008"/>
            <a:ext cx="113982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im8.jpg (2549 bytes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3501008"/>
            <a:ext cx="113982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im9.jpg (1876 bytes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5085184"/>
            <a:ext cx="113982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im10.jpg (2469 bytes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67744" y="5445224"/>
            <a:ext cx="113982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 descr="im11.jpg (2175 bytes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39952" y="5085184"/>
            <a:ext cx="113982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 descr="im12.jpg (2347 bytes)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96136" y="5229200"/>
            <a:ext cx="113982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 descr="im13.jpg (2551 bytes)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52320" y="4437112"/>
            <a:ext cx="113982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 descr="im14.jpg (2161 bytes)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36296" y="2996952"/>
            <a:ext cx="1139825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ixaDeTexto 17"/>
          <p:cNvSpPr txBox="1"/>
          <p:nvPr/>
        </p:nvSpPr>
        <p:spPr>
          <a:xfrm>
            <a:off x="0" y="3284985"/>
            <a:ext cx="269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Usa as pessoas como</a:t>
            </a:r>
          </a:p>
          <a:p>
            <a:r>
              <a:rPr lang="pt-BR" dirty="0" smtClean="0"/>
              <a:t>        ferramentas.</a:t>
            </a:r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2339752" y="32849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Resiste a mudanças  </a:t>
            </a: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3995936" y="285293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Não se mistura</a:t>
            </a:r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300192" y="234888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Apego inapropriado   </a:t>
            </a:r>
          </a:p>
          <a:p>
            <a:r>
              <a:rPr lang="pt-BR" dirty="0" smtClean="0"/>
              <a:t>        a objetos. 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0" y="4437112"/>
            <a:ext cx="241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Não mantém contato </a:t>
            </a:r>
          </a:p>
          <a:p>
            <a:r>
              <a:rPr lang="pt-BR" dirty="0" smtClean="0"/>
              <a:t>            visual</a:t>
            </a:r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2123728" y="472514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Age como se fosse </a:t>
            </a:r>
          </a:p>
          <a:p>
            <a:r>
              <a:rPr lang="pt-BR" dirty="0" smtClean="0"/>
              <a:t>         surdo</a:t>
            </a:r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563888" y="422108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Resiste ao</a:t>
            </a:r>
          </a:p>
          <a:p>
            <a:r>
              <a:rPr lang="pt-BR" dirty="0" smtClean="0"/>
              <a:t>      aprendizado</a:t>
            </a:r>
            <a:endParaRPr lang="pt-BR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5364088" y="422108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Não demonstra</a:t>
            </a:r>
          </a:p>
          <a:p>
            <a:r>
              <a:rPr lang="pt-BR" dirty="0" smtClean="0"/>
              <a:t>        medo</a:t>
            </a:r>
            <a:endParaRPr lang="pt-BR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3635896" y="5805264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Acentuada hiperatividade </a:t>
            </a:r>
          </a:p>
          <a:p>
            <a:r>
              <a:rPr lang="pt-BR" dirty="0" smtClean="0"/>
              <a:t>       física</a:t>
            </a:r>
            <a:endParaRPr lang="pt-BR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7308304" y="5301208"/>
            <a:ext cx="1408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Às vezes destrutivo e agressivo</a:t>
            </a:r>
            <a:endParaRPr lang="pt-BR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5364088" y="5877272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Gira objetos de maneira bizarra e </a:t>
            </a:r>
          </a:p>
          <a:p>
            <a:r>
              <a:rPr lang="pt-BR" dirty="0" smtClean="0"/>
              <a:t>       peculiar</a:t>
            </a:r>
            <a:endParaRPr lang="pt-BR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179512" y="5877272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Risos e movimentos não apropriados</a:t>
            </a:r>
            <a:endParaRPr lang="pt-BR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2267744" y="6021288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Resiste ao </a:t>
            </a:r>
          </a:p>
          <a:p>
            <a:r>
              <a:rPr lang="pt-BR" dirty="0" smtClean="0"/>
              <a:t>Contato   </a:t>
            </a:r>
          </a:p>
          <a:p>
            <a:r>
              <a:rPr lang="pt-BR" dirty="0" smtClean="0"/>
              <a:t>    </a:t>
            </a:r>
            <a:r>
              <a:rPr lang="pt-BR" dirty="0" err="1" smtClean="0"/>
              <a:t>fisico</a:t>
            </a:r>
            <a:endParaRPr lang="pt-BR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6444208" y="3717032"/>
            <a:ext cx="269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Modo e comportamento   </a:t>
            </a:r>
          </a:p>
          <a:p>
            <a:r>
              <a:rPr lang="pt-BR" dirty="0" smtClean="0"/>
              <a:t>     indiferente e arredio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 smtClean="0"/>
              <a:t>Disturbios</a:t>
            </a:r>
            <a:r>
              <a:rPr lang="pt-BR" dirty="0" smtClean="0"/>
              <a:t> do hemisfério direito – cognição espacial</a:t>
            </a:r>
            <a:endParaRPr lang="pt-BR" dirty="0"/>
          </a:p>
        </p:txBody>
      </p:sp>
      <p:pic>
        <p:nvPicPr>
          <p:cNvPr id="4" name="Espaço Reservado para Conteúdo 3" descr="hemisferio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63688" y="1662601"/>
            <a:ext cx="4968552" cy="5195399"/>
          </a:xfrm>
        </p:spPr>
      </p:pic>
      <p:sp>
        <p:nvSpPr>
          <p:cNvPr id="7" name="CaixaDeTexto 6"/>
          <p:cNvSpPr txBox="1"/>
          <p:nvPr/>
        </p:nvSpPr>
        <p:spPr>
          <a:xfrm>
            <a:off x="1403648" y="1844824"/>
            <a:ext cx="144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i="1" dirty="0" err="1" smtClean="0"/>
              <a:t>H.E</a:t>
            </a:r>
            <a:r>
              <a:rPr lang="pt-BR" dirty="0" err="1" smtClean="0"/>
              <a:t>.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5724128" y="1772816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i="1" dirty="0" smtClean="0"/>
              <a:t>Hemisfério Direito: </a:t>
            </a:r>
          </a:p>
          <a:p>
            <a:pPr algn="r"/>
            <a:r>
              <a:rPr lang="pt-BR" sz="2000" b="1" i="1" dirty="0" smtClean="0"/>
              <a:t>        Ortografia, compreensão matemática</a:t>
            </a:r>
            <a:r>
              <a:rPr lang="pt-BR" dirty="0" smtClean="0"/>
              <a:t>;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83880" cy="676656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Sugestões gerais aos professores: 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1520" y="1081320"/>
            <a:ext cx="8399904" cy="540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-</a:t>
            </a:r>
            <a:r>
              <a:rPr lang="pt-BR" sz="2600" dirty="0" smtClean="0">
                <a:solidFill>
                  <a:schemeClr val="tx1"/>
                </a:solidFill>
              </a:rPr>
              <a:t>Redução de ruídos </a:t>
            </a:r>
          </a:p>
          <a:p>
            <a:r>
              <a:rPr lang="pt-BR" sz="2600" dirty="0" smtClean="0">
                <a:solidFill>
                  <a:schemeClr val="tx1"/>
                </a:solidFill>
              </a:rPr>
              <a:t>-</a:t>
            </a:r>
            <a:r>
              <a:rPr lang="pt-BR" sz="2600" dirty="0" smtClean="0">
                <a:solidFill>
                  <a:schemeClr val="tx1"/>
                </a:solidFill>
              </a:rPr>
              <a:t>Posicionar a criança longe do corredor, de janelas e portas, colocando-a mais perto do professor possível</a:t>
            </a:r>
          </a:p>
          <a:p>
            <a:pPr>
              <a:buFontTx/>
              <a:buChar char="-"/>
            </a:pPr>
            <a:r>
              <a:rPr lang="pt-BR" sz="2600" dirty="0" smtClean="0">
                <a:solidFill>
                  <a:schemeClr val="tx1"/>
                </a:solidFill>
              </a:rPr>
              <a:t>Possibilitar </a:t>
            </a:r>
            <a:r>
              <a:rPr lang="pt-BR" sz="2600" dirty="0" smtClean="0">
                <a:solidFill>
                  <a:schemeClr val="tx1"/>
                </a:solidFill>
              </a:rPr>
              <a:t>rodízio no posicionamento da criança na sala de aula, a fim de propiciar maior atenção e participação nas atividades propostas * DA- meio da sala</a:t>
            </a:r>
          </a:p>
          <a:p>
            <a:r>
              <a:rPr lang="pt-BR" sz="2600" dirty="0" smtClean="0">
                <a:solidFill>
                  <a:schemeClr val="tx1"/>
                </a:solidFill>
              </a:rPr>
              <a:t>-</a:t>
            </a:r>
            <a:r>
              <a:rPr lang="pt-BR" sz="2600" dirty="0" smtClean="0">
                <a:solidFill>
                  <a:schemeClr val="tx1"/>
                </a:solidFill>
              </a:rPr>
              <a:t>Garantir a atenção da criança antes de começar a ensinar, chamando seu nome</a:t>
            </a:r>
          </a:p>
          <a:p>
            <a:r>
              <a:rPr lang="pt-BR" sz="2600" dirty="0" smtClean="0">
                <a:solidFill>
                  <a:schemeClr val="tx1"/>
                </a:solidFill>
              </a:rPr>
              <a:t>-</a:t>
            </a:r>
            <a:r>
              <a:rPr lang="pt-BR" sz="2600" dirty="0" smtClean="0">
                <a:solidFill>
                  <a:schemeClr val="tx1"/>
                </a:solidFill>
              </a:rPr>
              <a:t>Usar instruções </a:t>
            </a:r>
            <a:r>
              <a:rPr lang="pt-BR" sz="2600" dirty="0" smtClean="0">
                <a:solidFill>
                  <a:schemeClr val="tx1"/>
                </a:solidFill>
              </a:rPr>
              <a:t>curtas </a:t>
            </a:r>
            <a:r>
              <a:rPr lang="pt-BR" sz="2600" dirty="0" smtClean="0">
                <a:solidFill>
                  <a:schemeClr val="tx1"/>
                </a:solidFill>
              </a:rPr>
              <a:t>e reformular a mensagem caso a criança não entenda. Reduzindo a complexidade </a:t>
            </a:r>
            <a:r>
              <a:rPr lang="pt-BR" sz="2600" dirty="0" err="1" smtClean="0">
                <a:solidFill>
                  <a:schemeClr val="tx1"/>
                </a:solidFill>
              </a:rPr>
              <a:t>linguistica</a:t>
            </a:r>
            <a:r>
              <a:rPr lang="pt-BR" sz="2600" dirty="0" smtClean="0">
                <a:solidFill>
                  <a:schemeClr val="tx1"/>
                </a:solidFill>
              </a:rPr>
              <a:t> do vocabulário</a:t>
            </a:r>
          </a:p>
          <a:p>
            <a:r>
              <a:rPr lang="pt-BR" sz="2600" dirty="0" smtClean="0">
                <a:solidFill>
                  <a:schemeClr val="tx1"/>
                </a:solidFill>
              </a:rPr>
              <a:t>-</a:t>
            </a:r>
            <a:r>
              <a:rPr lang="pt-BR" sz="2600" dirty="0" smtClean="0">
                <a:solidFill>
                  <a:schemeClr val="tx1"/>
                </a:solidFill>
              </a:rPr>
              <a:t>Falar com articulação clara, precisa e rica em entonação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76672"/>
            <a:ext cx="8388424" cy="853275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Sugestões gerais aos professores: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1628800"/>
            <a:ext cx="8712968" cy="5400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pt-BR" sz="2800" dirty="0" smtClean="0">
                <a:solidFill>
                  <a:schemeClr val="tx1"/>
                </a:solidFill>
              </a:rPr>
              <a:t>Lista de palavras chaves da matéria</a:t>
            </a:r>
          </a:p>
          <a:p>
            <a:r>
              <a:rPr lang="pt-BR" sz="2800" dirty="0" smtClean="0"/>
              <a:t>-</a:t>
            </a:r>
            <a:r>
              <a:rPr lang="pt-BR" sz="2800" dirty="0" smtClean="0">
                <a:solidFill>
                  <a:schemeClr val="tx1"/>
                </a:solidFill>
              </a:rPr>
              <a:t>Escrever instruções por meio de anotações organizadas e lembretes</a:t>
            </a:r>
          </a:p>
          <a:p>
            <a:r>
              <a:rPr lang="pt-BR" sz="2800" dirty="0" smtClean="0">
                <a:solidFill>
                  <a:schemeClr val="tx1"/>
                </a:solidFill>
              </a:rPr>
              <a:t>-</a:t>
            </a:r>
            <a:r>
              <a:rPr lang="pt-BR" sz="2800" dirty="0" smtClean="0">
                <a:solidFill>
                  <a:schemeClr val="tx1"/>
                </a:solidFill>
              </a:rPr>
              <a:t>Fornecer auxílio visual, realizando associação auditivo-visual, ajudando a criança a memorizar novos aprendizados</a:t>
            </a:r>
          </a:p>
          <a:p>
            <a:r>
              <a:rPr lang="pt-BR" sz="2800" dirty="0" smtClean="0">
                <a:solidFill>
                  <a:schemeClr val="tx1"/>
                </a:solidFill>
              </a:rPr>
              <a:t>-</a:t>
            </a:r>
            <a:r>
              <a:rPr lang="pt-BR" sz="2800" dirty="0" smtClean="0">
                <a:solidFill>
                  <a:schemeClr val="tx1"/>
                </a:solidFill>
              </a:rPr>
              <a:t>Solicitar repetição de ordens em voz baixa ou imagine sua execução</a:t>
            </a:r>
          </a:p>
          <a:p>
            <a:r>
              <a:rPr lang="pt-BR" sz="2800" dirty="0" smtClean="0">
                <a:solidFill>
                  <a:schemeClr val="tx1"/>
                </a:solidFill>
              </a:rPr>
              <a:t>-</a:t>
            </a:r>
            <a:r>
              <a:rPr lang="pt-BR" sz="2800" dirty="0" smtClean="0">
                <a:solidFill>
                  <a:schemeClr val="tx1"/>
                </a:solidFill>
              </a:rPr>
              <a:t>Ajuda individual em reforço escolar –para conteúdos mais complexos</a:t>
            </a:r>
          </a:p>
          <a:p>
            <a:r>
              <a:rPr lang="pt-BR" sz="2800" dirty="0" smtClean="0">
                <a:solidFill>
                  <a:schemeClr val="tx1"/>
                </a:solidFill>
              </a:rPr>
              <a:t>-</a:t>
            </a:r>
            <a:r>
              <a:rPr lang="pt-BR" sz="2800" dirty="0" smtClean="0">
                <a:solidFill>
                  <a:schemeClr val="tx1"/>
                </a:solidFill>
              </a:rPr>
              <a:t>Fazer intervalos de aulas mais </a:t>
            </a:r>
            <a:r>
              <a:rPr lang="pt-BR" sz="2800" dirty="0" err="1" smtClean="0">
                <a:solidFill>
                  <a:schemeClr val="tx1"/>
                </a:solidFill>
              </a:rPr>
              <a:t>frequêntes</a:t>
            </a:r>
            <a:endParaRPr lang="pt-BR" sz="2800" dirty="0" smtClean="0">
              <a:solidFill>
                <a:schemeClr val="tx1"/>
              </a:solidFill>
            </a:endParaRPr>
          </a:p>
          <a:p>
            <a:r>
              <a:rPr lang="pt-BR" sz="2800" dirty="0" smtClean="0">
                <a:solidFill>
                  <a:schemeClr val="tx1"/>
                </a:solidFill>
              </a:rPr>
              <a:t>-</a:t>
            </a:r>
            <a:r>
              <a:rPr lang="pt-BR" sz="2800" dirty="0" smtClean="0">
                <a:solidFill>
                  <a:schemeClr val="tx1"/>
                </a:solidFill>
              </a:rPr>
              <a:t>Insistir somente no essencial para evitar frustrações</a:t>
            </a:r>
          </a:p>
          <a:p>
            <a:r>
              <a:rPr lang="pt-BR" sz="2800" dirty="0" smtClean="0">
                <a:solidFill>
                  <a:schemeClr val="tx1"/>
                </a:solidFill>
              </a:rPr>
              <a:t>-</a:t>
            </a:r>
            <a:r>
              <a:rPr lang="pt-BR" sz="2800" dirty="0" smtClean="0">
                <a:solidFill>
                  <a:schemeClr val="tx1"/>
                </a:solidFill>
              </a:rPr>
              <a:t>Avaliar a compreensão do conteúdo periodicamente,mediante direcionamento como perguntas</a:t>
            </a:r>
            <a:r>
              <a:rPr lang="pt-BR" sz="2800" dirty="0" smtClean="0">
                <a:solidFill>
                  <a:schemeClr val="tx1"/>
                </a:solidFill>
              </a:rPr>
              <a:t>.</a:t>
            </a:r>
            <a:endParaRPr lang="pt-BR" dirty="0" smtClean="0">
              <a:solidFill>
                <a:schemeClr val="tx1"/>
              </a:solidFill>
            </a:endParaRPr>
          </a:p>
          <a:p>
            <a:endParaRPr lang="pt-BR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296144"/>
          </a:xfrm>
        </p:spPr>
        <p:txBody>
          <a:bodyPr>
            <a:normAutofit/>
          </a:bodyPr>
          <a:lstStyle/>
          <a:p>
            <a:pPr algn="ctr"/>
            <a:r>
              <a:rPr lang="pt-BR" dirty="0" smtClean="0"/>
              <a:t> Atividades de estimulação 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5536" y="2297676"/>
            <a:ext cx="8183880" cy="4560324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Estimulação auditiva – detecção, atenção, discriminação, localização, reconhecimento de sons, fechamento de sons</a:t>
            </a:r>
          </a:p>
          <a:p>
            <a:pPr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Cobra cega</a:t>
            </a:r>
          </a:p>
          <a:p>
            <a:pPr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Dança da cadeira </a:t>
            </a:r>
          </a:p>
          <a:p>
            <a:pPr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Seu chefe mandou</a:t>
            </a:r>
          </a:p>
          <a:p>
            <a:pPr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De quem é esse som? </a:t>
            </a:r>
          </a:p>
          <a:p>
            <a:pPr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Telefone sem fio</a:t>
            </a:r>
          </a:p>
          <a:p>
            <a:pPr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Recitar, cantar, fazer poemas com rimas</a:t>
            </a:r>
          </a:p>
          <a:p>
            <a:pPr>
              <a:buFontTx/>
              <a:buChar char="-"/>
            </a:pPr>
            <a:endParaRPr lang="pt-BR" dirty="0" smtClean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755576" y="1484784"/>
            <a:ext cx="7776864" cy="18722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691680" y="1882177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/>
              <a:t>ATIVIDADES LÚDICAS!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4221088"/>
            <a:ext cx="3316213" cy="2396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179512" y="260648"/>
            <a:ext cx="8496944" cy="6408712"/>
          </a:xfrm>
        </p:spPr>
        <p:txBody>
          <a:bodyPr>
            <a:normAutofit lnSpcReduction="10000"/>
          </a:bodyPr>
          <a:lstStyle/>
          <a:p>
            <a:endParaRPr lang="pt-BR" dirty="0" smtClean="0"/>
          </a:p>
          <a:p>
            <a:endParaRPr lang="pt-BR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pt-BR" sz="2600" dirty="0" smtClean="0">
                <a:solidFill>
                  <a:schemeClr val="tx1"/>
                </a:solidFill>
              </a:rPr>
              <a:t>Quem </a:t>
            </a:r>
            <a:r>
              <a:rPr lang="pt-BR" sz="2600" dirty="0" smtClean="0">
                <a:solidFill>
                  <a:schemeClr val="tx1"/>
                </a:solidFill>
              </a:rPr>
              <a:t>forma mais frases ou palavras</a:t>
            </a:r>
          </a:p>
          <a:p>
            <a:pPr>
              <a:buFontTx/>
              <a:buChar char="-"/>
            </a:pPr>
            <a:r>
              <a:rPr lang="pt-BR" sz="2600" dirty="0" smtClean="0">
                <a:solidFill>
                  <a:schemeClr val="tx1"/>
                </a:solidFill>
              </a:rPr>
              <a:t> Associação do fonema com grafema correspondente – colagens, recortes, enquanto emite. </a:t>
            </a:r>
          </a:p>
          <a:p>
            <a:pPr>
              <a:buFontTx/>
              <a:buChar char="-"/>
            </a:pPr>
            <a:r>
              <a:rPr lang="pt-BR" sz="2600" dirty="0" smtClean="0">
                <a:solidFill>
                  <a:schemeClr val="tx1"/>
                </a:solidFill>
              </a:rPr>
              <a:t>Bater palmas conforme a força das sílabas</a:t>
            </a:r>
          </a:p>
          <a:p>
            <a:pPr>
              <a:buFontTx/>
              <a:buChar char="-"/>
            </a:pPr>
            <a:endParaRPr lang="pt-BR" sz="2600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pt-BR" sz="2600" dirty="0" smtClean="0">
              <a:solidFill>
                <a:schemeClr val="tx1"/>
              </a:solidFill>
            </a:endParaRPr>
          </a:p>
          <a:p>
            <a:r>
              <a:rPr lang="pt-BR" sz="2600" dirty="0" smtClean="0">
                <a:solidFill>
                  <a:schemeClr val="tx1"/>
                </a:solidFill>
              </a:rPr>
              <a:t>Compreensão: </a:t>
            </a:r>
          </a:p>
          <a:p>
            <a:r>
              <a:rPr lang="pt-BR" sz="2600" dirty="0" smtClean="0">
                <a:solidFill>
                  <a:schemeClr val="tx1"/>
                </a:solidFill>
              </a:rPr>
              <a:t>-Adivinhações verbais </a:t>
            </a:r>
          </a:p>
          <a:p>
            <a:r>
              <a:rPr lang="pt-BR" sz="2600" dirty="0" smtClean="0">
                <a:solidFill>
                  <a:schemeClr val="tx1"/>
                </a:solidFill>
              </a:rPr>
              <a:t>-Palavras opostas </a:t>
            </a:r>
          </a:p>
          <a:p>
            <a:r>
              <a:rPr lang="pt-BR" sz="2600" dirty="0" smtClean="0">
                <a:solidFill>
                  <a:schemeClr val="tx1"/>
                </a:solidFill>
              </a:rPr>
              <a:t>-Detectar </a:t>
            </a:r>
            <a:r>
              <a:rPr lang="pt-BR" sz="2600" dirty="0" smtClean="0">
                <a:solidFill>
                  <a:schemeClr val="tx1"/>
                </a:solidFill>
              </a:rPr>
              <a:t>“absurdos verbais”</a:t>
            </a:r>
            <a:endParaRPr lang="pt-BR" sz="2600" dirty="0" smtClean="0">
              <a:solidFill>
                <a:schemeClr val="tx1"/>
              </a:solidFill>
            </a:endParaRPr>
          </a:p>
          <a:p>
            <a:r>
              <a:rPr lang="pt-BR" sz="2600" dirty="0" smtClean="0">
                <a:solidFill>
                  <a:schemeClr val="tx1"/>
                </a:solidFill>
              </a:rPr>
              <a:t>-Recontar parágrafos, fazer perguntas referentes a história</a:t>
            </a:r>
          </a:p>
          <a:p>
            <a:r>
              <a:rPr lang="pt-BR" sz="2600" dirty="0" smtClean="0">
                <a:solidFill>
                  <a:schemeClr val="tx1"/>
                </a:solidFill>
              </a:rPr>
              <a:t>-Reescrever o fim da história, pedir para que elas tentem adivinhar qual será o fim da história. </a:t>
            </a:r>
          </a:p>
          <a:p>
            <a:endParaRPr lang="pt-BR" dirty="0" smtClean="0"/>
          </a:p>
          <a:p>
            <a:endParaRPr lang="pt-BR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411288"/>
            <a:ext cx="3161148" cy="2107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395536" y="116632"/>
            <a:ext cx="7644328" cy="4536504"/>
          </a:xfrm>
        </p:spPr>
        <p:txBody>
          <a:bodyPr>
            <a:normAutofit/>
          </a:bodyPr>
          <a:lstStyle/>
          <a:p>
            <a:r>
              <a:rPr lang="pt-BR" sz="4400" dirty="0" smtClean="0">
                <a:solidFill>
                  <a:schemeClr val="tx1"/>
                </a:solidFill>
              </a:rPr>
              <a:t>3- 4 meses</a:t>
            </a:r>
            <a:r>
              <a:rPr lang="pt-BR" sz="4400" dirty="0" smtClean="0">
                <a:solidFill>
                  <a:schemeClr val="tx1"/>
                </a:solidFill>
              </a:rPr>
              <a:t>:</a:t>
            </a:r>
          </a:p>
          <a:p>
            <a:endParaRPr lang="pt-BR" sz="2400" dirty="0" smtClean="0">
              <a:solidFill>
                <a:schemeClr val="tx1"/>
              </a:solidFill>
            </a:endParaRPr>
          </a:p>
          <a:p>
            <a:r>
              <a:rPr lang="pt-BR" sz="2400" dirty="0" smtClean="0">
                <a:solidFill>
                  <a:srgbClr val="0000FF"/>
                </a:solidFill>
              </a:rPr>
              <a:t>Motor – quando de bruços, controla e levanta a cabeça, se apóia nos cotovelos; cabeça erguida quando no colo</a:t>
            </a:r>
            <a:r>
              <a:rPr lang="pt-BR" sz="2400" dirty="0" smtClean="0">
                <a:solidFill>
                  <a:schemeClr val="tx1"/>
                </a:solidFill>
              </a:rPr>
              <a:t>.</a:t>
            </a:r>
          </a:p>
          <a:p>
            <a:endParaRPr lang="pt-BR" sz="2400" dirty="0" smtClean="0">
              <a:solidFill>
                <a:schemeClr val="tx1"/>
              </a:solidFill>
            </a:endParaRPr>
          </a:p>
          <a:p>
            <a:r>
              <a:rPr lang="pt-BR" sz="2400" dirty="0" smtClean="0">
                <a:solidFill>
                  <a:schemeClr val="tx1"/>
                </a:solidFill>
              </a:rPr>
              <a:t>Linguagem- Balbucio – vocalizações vogais.Compreensão!</a:t>
            </a:r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</p:txBody>
      </p:sp>
      <p:pic>
        <p:nvPicPr>
          <p:cNvPr id="2050" name="Picture 2" descr="C:\Documents and Settings\Administrador\Desktop\Rondon FInal\bruc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1008"/>
            <a:ext cx="5572483" cy="2852936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987" y="3429000"/>
            <a:ext cx="335701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 smtClean="0"/>
              <a:t>Utilizar papel quadriculado- cognição espacial</a:t>
            </a:r>
          </a:p>
          <a:p>
            <a:r>
              <a:rPr lang="pt-BR" sz="2000" dirty="0" smtClean="0"/>
              <a:t>Desenvolver “receitas” para resolução </a:t>
            </a:r>
          </a:p>
          <a:p>
            <a:r>
              <a:rPr lang="pt-BR" sz="2000" dirty="0" smtClean="0"/>
              <a:t>Método </a:t>
            </a:r>
            <a:r>
              <a:rPr lang="pt-BR" sz="2000" dirty="0" err="1" smtClean="0"/>
              <a:t>Teacch</a:t>
            </a:r>
            <a:r>
              <a:rPr lang="pt-BR" sz="2000" dirty="0" smtClean="0"/>
              <a:t> – cognição social</a:t>
            </a:r>
          </a:p>
        </p:txBody>
      </p:sp>
      <p:sp>
        <p:nvSpPr>
          <p:cNvPr id="6" name="Fluxograma: Fita perfurada 5"/>
          <p:cNvSpPr/>
          <p:nvPr/>
        </p:nvSpPr>
        <p:spPr>
          <a:xfrm>
            <a:off x="1403648" y="2996952"/>
            <a:ext cx="5760640" cy="3024336"/>
          </a:xfrm>
          <a:prstGeom prst="flowChartPunched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691680" y="3645024"/>
            <a:ext cx="51845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De quem é esse som??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                                     Quantas palavras??       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O que está estranho?? </a:t>
            </a:r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idx="1"/>
          </p:nvPr>
        </p:nvSpPr>
        <p:spPr>
          <a:xfrm>
            <a:off x="251520" y="476672"/>
            <a:ext cx="746760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800" dirty="0" smtClean="0"/>
              <a:t>6 – 9 meses</a:t>
            </a:r>
            <a:r>
              <a:rPr lang="pt-BR" sz="4800" dirty="0" smtClean="0"/>
              <a:t>:</a:t>
            </a:r>
          </a:p>
          <a:p>
            <a:endParaRPr lang="pt-BR" sz="1800" dirty="0" smtClean="0"/>
          </a:p>
          <a:p>
            <a:r>
              <a:rPr lang="pt-BR" sz="2400" dirty="0" smtClean="0">
                <a:solidFill>
                  <a:srgbClr val="0000FF"/>
                </a:solidFill>
              </a:rPr>
              <a:t>Motor- rola e senta sozinho; movimentos de marcha. Explora os objetos.</a:t>
            </a:r>
          </a:p>
          <a:p>
            <a:r>
              <a:rPr lang="pt-BR" sz="2400" dirty="0" smtClean="0"/>
              <a:t>Linguagem- Balbucio ; Produção dos fonemas </a:t>
            </a:r>
            <a:r>
              <a:rPr lang="pt-BR" sz="2400" dirty="0" err="1" smtClean="0"/>
              <a:t>plosivos</a:t>
            </a:r>
            <a:r>
              <a:rPr lang="pt-BR" sz="2400" dirty="0" smtClean="0"/>
              <a:t> /b/ /d/ /t/ </a:t>
            </a:r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5159"/>
            <a:ext cx="3602356" cy="304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53" y="3090679"/>
            <a:ext cx="2746623" cy="346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6858" y="3617640"/>
            <a:ext cx="242714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/>
        </p:nvSpPr>
        <p:spPr>
          <a:xfrm>
            <a:off x="3779912" y="602128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Senta com apoio 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331640" y="64886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     Engatinha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804248" y="6525344"/>
            <a:ext cx="233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Em pé com apoio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41835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t-BR" sz="5400" dirty="0" smtClean="0"/>
              <a:t>1 ano: </a:t>
            </a:r>
          </a:p>
          <a:p>
            <a:r>
              <a:rPr lang="pt-BR" sz="2800" dirty="0" smtClean="0">
                <a:solidFill>
                  <a:srgbClr val="0000FF"/>
                </a:solidFill>
              </a:rPr>
              <a:t>Motor – em pé se amparado, </a:t>
            </a:r>
          </a:p>
          <a:p>
            <a:pPr>
              <a:buNone/>
            </a:pPr>
            <a:r>
              <a:rPr lang="pt-BR" sz="2800" dirty="0" smtClean="0">
                <a:solidFill>
                  <a:srgbClr val="0000FF"/>
                </a:solidFill>
              </a:rPr>
              <a:t>      Ensaia os primeiros passos -&gt;</a:t>
            </a:r>
          </a:p>
          <a:p>
            <a:r>
              <a:rPr lang="pt-BR" sz="2800" dirty="0" smtClean="0"/>
              <a:t>Linguagem – Primeiras palavras!</a:t>
            </a:r>
          </a:p>
          <a:p>
            <a:endParaRPr lang="pt-BR" dirty="0"/>
          </a:p>
        </p:txBody>
      </p:sp>
      <p:pic>
        <p:nvPicPr>
          <p:cNvPr id="5122" name="Picture 2" descr="C:\Documents and Settings\Administrador\Desktop\Rondon FInal\01bebes_ida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3789040"/>
            <a:ext cx="3620176" cy="306896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9744" y="404664"/>
            <a:ext cx="2304256" cy="347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000500"/>
            <a:ext cx="457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1520" y="393808"/>
            <a:ext cx="8183880" cy="5162864"/>
          </a:xfrm>
        </p:spPr>
        <p:txBody>
          <a:bodyPr>
            <a:normAutofit/>
          </a:bodyPr>
          <a:lstStyle/>
          <a:p>
            <a:pPr algn="ctr"/>
            <a:r>
              <a:rPr lang="pt-BR" sz="4400" i="1" dirty="0" smtClean="0">
                <a:solidFill>
                  <a:schemeClr val="tx1"/>
                </a:solidFill>
              </a:rPr>
              <a:t>2 </a:t>
            </a:r>
            <a:r>
              <a:rPr lang="pt-BR" sz="4400" i="1" dirty="0" smtClean="0">
                <a:solidFill>
                  <a:schemeClr val="tx1"/>
                </a:solidFill>
              </a:rPr>
              <a:t>anos: </a:t>
            </a:r>
            <a:endParaRPr lang="pt-BR" sz="4400" i="1" dirty="0" smtClean="0">
              <a:solidFill>
                <a:schemeClr val="tx1"/>
              </a:solidFill>
            </a:endParaRPr>
          </a:p>
          <a:p>
            <a:r>
              <a:rPr lang="pt-BR" sz="2400" dirty="0" smtClean="0">
                <a:solidFill>
                  <a:srgbClr val="0000FF"/>
                </a:solidFill>
              </a:rPr>
              <a:t>Motor </a:t>
            </a:r>
            <a:r>
              <a:rPr lang="pt-BR" sz="2400" dirty="0" smtClean="0">
                <a:solidFill>
                  <a:srgbClr val="0000FF"/>
                </a:solidFill>
              </a:rPr>
              <a:t>– Corre, chuta bola, sobe escada, anda de triciclo. </a:t>
            </a:r>
          </a:p>
          <a:p>
            <a:r>
              <a:rPr lang="pt-BR" sz="2400" dirty="0" smtClean="0">
                <a:solidFill>
                  <a:schemeClr val="tx1"/>
                </a:solidFill>
              </a:rPr>
              <a:t>Linguagem – </a:t>
            </a:r>
            <a:r>
              <a:rPr lang="pt-BR" sz="2400" b="1" dirty="0" smtClean="0">
                <a:solidFill>
                  <a:schemeClr val="tx1"/>
                </a:solidFill>
              </a:rPr>
              <a:t>Explosão do vocabulário! </a:t>
            </a:r>
          </a:p>
          <a:p>
            <a:r>
              <a:rPr lang="pt-BR" sz="2400" dirty="0" smtClean="0">
                <a:solidFill>
                  <a:schemeClr val="tx1"/>
                </a:solidFill>
              </a:rPr>
              <a:t>                      </a:t>
            </a:r>
            <a:r>
              <a:rPr lang="pt-BR" sz="2400" dirty="0" smtClean="0">
                <a:solidFill>
                  <a:schemeClr val="tx1"/>
                </a:solidFill>
              </a:rPr>
              <a:t>       </a:t>
            </a:r>
            <a:r>
              <a:rPr lang="pt-BR" sz="2400" dirty="0" smtClean="0">
                <a:solidFill>
                  <a:schemeClr val="tx1"/>
                </a:solidFill>
              </a:rPr>
              <a:t>Forma pequenas frases </a:t>
            </a:r>
            <a:r>
              <a:rPr lang="pt-BR" sz="2400" dirty="0" smtClean="0">
                <a:solidFill>
                  <a:schemeClr val="tx1"/>
                </a:solidFill>
              </a:rPr>
              <a:t>(de </a:t>
            </a:r>
            <a:r>
              <a:rPr lang="pt-BR" sz="2400" dirty="0" smtClean="0">
                <a:solidFill>
                  <a:schemeClr val="tx1"/>
                </a:solidFill>
              </a:rPr>
              <a:t>duas a três palavras) </a:t>
            </a:r>
          </a:p>
          <a:p>
            <a:r>
              <a:rPr lang="pt-BR" sz="2400" dirty="0" smtClean="0">
                <a:solidFill>
                  <a:schemeClr val="tx1"/>
                </a:solidFill>
              </a:rPr>
              <a:t>                         </a:t>
            </a:r>
            <a:r>
              <a:rPr lang="pt-BR" sz="2400" dirty="0" smtClean="0">
                <a:solidFill>
                  <a:schemeClr val="tx1"/>
                </a:solidFill>
              </a:rPr>
              <a:t>     </a:t>
            </a:r>
            <a:r>
              <a:rPr lang="pt-BR" sz="2400" dirty="0" smtClean="0">
                <a:solidFill>
                  <a:schemeClr val="tx1"/>
                </a:solidFill>
              </a:rPr>
              <a:t>Capaz de repetir novas palavras.</a:t>
            </a:r>
          </a:p>
          <a:p>
            <a:pPr algn="just"/>
            <a:r>
              <a:rPr lang="pt-BR" sz="2400" dirty="0" smtClean="0">
                <a:solidFill>
                  <a:schemeClr val="tx1"/>
                </a:solidFill>
              </a:rPr>
              <a:t>                          </a:t>
            </a:r>
            <a:r>
              <a:rPr lang="pt-BR" sz="2400" dirty="0" smtClean="0">
                <a:solidFill>
                  <a:schemeClr val="tx1"/>
                </a:solidFill>
              </a:rPr>
              <a:t>    Utiliza </a:t>
            </a:r>
            <a:r>
              <a:rPr lang="pt-BR" sz="2400" dirty="0" smtClean="0">
                <a:solidFill>
                  <a:schemeClr val="tx1"/>
                </a:solidFill>
              </a:rPr>
              <a:t>a linguagem com diversas funções.</a:t>
            </a:r>
          </a:p>
          <a:p>
            <a:pPr algn="just"/>
            <a:r>
              <a:rPr lang="pt-BR" sz="2400" dirty="0" smtClean="0">
                <a:solidFill>
                  <a:schemeClr val="tx1"/>
                </a:solidFill>
              </a:rPr>
              <a:t>                          </a:t>
            </a:r>
            <a:r>
              <a:rPr lang="pt-BR" sz="2400" dirty="0" smtClean="0">
                <a:solidFill>
                  <a:schemeClr val="tx1"/>
                </a:solidFill>
              </a:rPr>
              <a:t>    Dispersa </a:t>
            </a:r>
            <a:r>
              <a:rPr lang="pt-BR" sz="2400" dirty="0" smtClean="0">
                <a:solidFill>
                  <a:schemeClr val="tx1"/>
                </a:solidFill>
              </a:rPr>
              <a:t>e foge a temática;</a:t>
            </a:r>
          </a:p>
          <a:p>
            <a:pPr algn="just"/>
            <a:r>
              <a:rPr lang="pt-BR" sz="2400" dirty="0" smtClean="0">
                <a:solidFill>
                  <a:schemeClr val="tx1"/>
                </a:solidFill>
              </a:rPr>
              <a:t>                          </a:t>
            </a:r>
            <a:r>
              <a:rPr lang="pt-BR" sz="2400" dirty="0" smtClean="0">
                <a:solidFill>
                  <a:schemeClr val="tx1"/>
                </a:solidFill>
              </a:rPr>
              <a:t>    Conversa </a:t>
            </a:r>
            <a:r>
              <a:rPr lang="pt-BR" sz="2400" dirty="0" smtClean="0">
                <a:solidFill>
                  <a:schemeClr val="tx1"/>
                </a:solidFill>
              </a:rPr>
              <a:t>em contextos </a:t>
            </a:r>
            <a:r>
              <a:rPr lang="pt-BR" sz="2400" dirty="0" smtClean="0">
                <a:solidFill>
                  <a:schemeClr val="tx1"/>
                </a:solidFill>
              </a:rPr>
              <a:t>conhecidos</a:t>
            </a:r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75240"/>
            <a:ext cx="223896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727" y="4725211"/>
            <a:ext cx="2918593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2843916" y="6453336"/>
            <a:ext cx="5735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https://www.youtube.com/watch?v=auYejknNAsw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16573" y="284742"/>
            <a:ext cx="8183880" cy="5136388"/>
          </a:xfrm>
        </p:spPr>
        <p:txBody>
          <a:bodyPr>
            <a:normAutofit fontScale="92500" lnSpcReduction="20000"/>
          </a:bodyPr>
          <a:lstStyle/>
          <a:p>
            <a:r>
              <a:rPr lang="pt-BR" sz="5400" dirty="0" smtClean="0">
                <a:solidFill>
                  <a:schemeClr val="tx1"/>
                </a:solidFill>
              </a:rPr>
              <a:t>3 anos: </a:t>
            </a:r>
            <a:endParaRPr lang="pt-BR" sz="5400" dirty="0" smtClean="0">
              <a:solidFill>
                <a:schemeClr val="tx1"/>
              </a:solidFill>
            </a:endParaRPr>
          </a:p>
          <a:p>
            <a:endParaRPr lang="pt-BR" sz="3000" dirty="0" smtClean="0">
              <a:solidFill>
                <a:schemeClr val="tx1"/>
              </a:solidFill>
            </a:endParaRPr>
          </a:p>
          <a:p>
            <a:r>
              <a:rPr lang="pt-BR" sz="2400" dirty="0" smtClean="0">
                <a:solidFill>
                  <a:srgbClr val="0000FF"/>
                </a:solidFill>
              </a:rPr>
              <a:t>Motor – anda e corre com segurança. </a:t>
            </a:r>
          </a:p>
          <a:p>
            <a:r>
              <a:rPr lang="pt-BR" sz="2400" dirty="0" smtClean="0">
                <a:solidFill>
                  <a:schemeClr val="tx1"/>
                </a:solidFill>
              </a:rPr>
              <a:t>Linguagem – Conversa em turnos coerentes e maiores.</a:t>
            </a:r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6147" name="Picture 3" descr="C:\Documents and Settings\Administrador\Desktop\Rondon FInal\gs248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996952"/>
            <a:ext cx="2767005" cy="3172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10833" y="404664"/>
            <a:ext cx="8183880" cy="4848356"/>
          </a:xfrm>
        </p:spPr>
        <p:txBody>
          <a:bodyPr>
            <a:normAutofit fontScale="92500" lnSpcReduction="10000"/>
          </a:bodyPr>
          <a:lstStyle/>
          <a:p>
            <a:r>
              <a:rPr lang="pt-BR" sz="4800" dirty="0" smtClean="0">
                <a:solidFill>
                  <a:schemeClr val="tx1"/>
                </a:solidFill>
              </a:rPr>
              <a:t>4 anos: </a:t>
            </a:r>
          </a:p>
          <a:p>
            <a:r>
              <a:rPr lang="pt-BR" sz="2400" dirty="0" smtClean="0">
                <a:solidFill>
                  <a:srgbClr val="0000FF"/>
                </a:solidFill>
              </a:rPr>
              <a:t>Motor – desenvolvimento motor fino</a:t>
            </a:r>
            <a:r>
              <a:rPr lang="pt-BR" sz="2400" dirty="0" smtClean="0">
                <a:solidFill>
                  <a:schemeClr val="tx1"/>
                </a:solidFill>
              </a:rPr>
              <a:t>.</a:t>
            </a:r>
            <a:endParaRPr lang="pt-BR" sz="2400" dirty="0" smtClean="0">
              <a:solidFill>
                <a:schemeClr val="tx1"/>
              </a:solidFill>
            </a:endParaRPr>
          </a:p>
          <a:p>
            <a:r>
              <a:rPr lang="pt-BR" sz="2400" dirty="0" smtClean="0">
                <a:solidFill>
                  <a:schemeClr val="tx1"/>
                </a:solidFill>
              </a:rPr>
              <a:t>Linguagem – conversa sobre elementos ausentes e abstratos e com mais de um interlocutor.</a:t>
            </a:r>
          </a:p>
          <a:p>
            <a:r>
              <a:rPr lang="pt-BR" sz="2400" dirty="0" smtClean="0">
                <a:solidFill>
                  <a:schemeClr val="tx1"/>
                </a:solidFill>
              </a:rPr>
              <a:t>                     Inicia narrativa, sequência de 2, 3 fatos.</a:t>
            </a:r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r>
              <a:rPr lang="pt-BR" sz="2400" dirty="0" smtClean="0"/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278601"/>
            <a:ext cx="3217548" cy="301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572000" y="60166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https://www.youtube.com/watch?v=WFs0gAXsDo8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996952"/>
            <a:ext cx="4757539" cy="3110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41351" y="260648"/>
            <a:ext cx="8183880" cy="5160482"/>
          </a:xfrm>
        </p:spPr>
        <p:txBody>
          <a:bodyPr>
            <a:normAutofit fontScale="92500" lnSpcReduction="20000"/>
          </a:bodyPr>
          <a:lstStyle/>
          <a:p>
            <a:r>
              <a:rPr lang="pt-BR" sz="5800" dirty="0" smtClean="0">
                <a:solidFill>
                  <a:schemeClr val="tx1"/>
                </a:solidFill>
              </a:rPr>
              <a:t>5 </a:t>
            </a:r>
            <a:r>
              <a:rPr lang="pt-BR" sz="5800" dirty="0" smtClean="0">
                <a:solidFill>
                  <a:schemeClr val="tx1"/>
                </a:solidFill>
              </a:rPr>
              <a:t>-6 </a:t>
            </a:r>
            <a:r>
              <a:rPr lang="pt-BR" sz="5800" dirty="0" smtClean="0">
                <a:solidFill>
                  <a:schemeClr val="tx1"/>
                </a:solidFill>
              </a:rPr>
              <a:t>anos</a:t>
            </a:r>
            <a:r>
              <a:rPr lang="pt-BR" sz="5800" dirty="0" smtClean="0">
                <a:solidFill>
                  <a:schemeClr val="tx1"/>
                </a:solidFill>
              </a:rPr>
              <a:t>:</a:t>
            </a:r>
          </a:p>
          <a:p>
            <a:endParaRPr lang="pt-BR" sz="3800" dirty="0" smtClean="0">
              <a:solidFill>
                <a:schemeClr val="tx1"/>
              </a:solidFill>
            </a:endParaRPr>
          </a:p>
          <a:p>
            <a:r>
              <a:rPr lang="pt-BR" sz="3800" dirty="0" smtClean="0">
                <a:solidFill>
                  <a:srgbClr val="0000FF"/>
                </a:solidFill>
              </a:rPr>
              <a:t>Motor – Começa a desenvolver atos motores finos</a:t>
            </a:r>
          </a:p>
          <a:p>
            <a:r>
              <a:rPr lang="pt-BR" sz="3800" dirty="0" smtClean="0">
                <a:solidFill>
                  <a:schemeClr val="tx1"/>
                </a:solidFill>
              </a:rPr>
              <a:t>Linguagem – Narra 4</a:t>
            </a:r>
            <a:r>
              <a:rPr lang="pt-BR" sz="3800" dirty="0" smtClean="0">
                <a:solidFill>
                  <a:schemeClr val="tx1"/>
                </a:solidFill>
              </a:rPr>
              <a:t>, 5 </a:t>
            </a:r>
            <a:r>
              <a:rPr lang="pt-BR" sz="3800" dirty="0" smtClean="0">
                <a:solidFill>
                  <a:schemeClr val="tx1"/>
                </a:solidFill>
              </a:rPr>
              <a:t>fatos, a criança sabe rimar e fazer separações silábicas de palavras. </a:t>
            </a:r>
          </a:p>
          <a:p>
            <a:endParaRPr lang="pt-BR" sz="2400" dirty="0" smtClean="0"/>
          </a:p>
          <a:p>
            <a:endParaRPr lang="pt-BR" sz="2400" dirty="0" smtClean="0"/>
          </a:p>
          <a:p>
            <a:r>
              <a:rPr lang="pt-BR" sz="2400" dirty="0" smtClean="0"/>
              <a:t> </a:t>
            </a:r>
          </a:p>
          <a:p>
            <a:r>
              <a:rPr lang="pt-BR" dirty="0" smtClean="0"/>
              <a:t> </a:t>
            </a:r>
          </a:p>
          <a:p>
            <a:endParaRPr lang="pt-B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429000"/>
            <a:ext cx="4276428" cy="324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676456" cy="864096"/>
          </a:xfrm>
        </p:spPr>
        <p:txBody>
          <a:bodyPr>
            <a:normAutofit/>
          </a:bodyPr>
          <a:lstStyle/>
          <a:p>
            <a:r>
              <a:rPr lang="pt-BR" sz="3200" dirty="0" smtClean="0"/>
              <a:t>A linguagem e aprendizagem dependem: 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 flipV="1">
            <a:off x="395536" y="6597352"/>
            <a:ext cx="8183880" cy="260648"/>
          </a:xfrm>
        </p:spPr>
        <p:txBody>
          <a:bodyPr>
            <a:normAutofit fontScale="62500" lnSpcReduction="20000"/>
          </a:bodyPr>
          <a:lstStyle/>
          <a:p>
            <a:endParaRPr lang="pt-BR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239848"/>
            <a:ext cx="2191494" cy="311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41" y="3054798"/>
            <a:ext cx="23241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5630" y="4920999"/>
            <a:ext cx="1487101" cy="189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852936"/>
            <a:ext cx="271263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6896" y="5158431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    Processamento auditivo e semântica</a:t>
            </a:r>
            <a:endParaRPr lang="pt-BR" sz="20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627590" y="5437359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Ambiente</a:t>
            </a:r>
            <a:endParaRPr lang="pt-BR" sz="24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275856" y="1772816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  Todos juntos =      Aprendizado </a:t>
            </a:r>
          </a:p>
          <a:p>
            <a:r>
              <a:rPr lang="pt-BR" sz="2400" dirty="0" smtClean="0"/>
              <a:t>       ótimo! </a:t>
            </a:r>
            <a:endParaRPr lang="pt-BR" sz="24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4067944" y="616530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Bases 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Biológicas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</TotalTime>
  <Words>802</Words>
  <Application>Microsoft Office PowerPoint</Application>
  <PresentationFormat>Apresentação na tela (4:3)</PresentationFormat>
  <Paragraphs>178</Paragraphs>
  <Slides>20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3" baseType="lpstr">
      <vt:lpstr>Arial</vt:lpstr>
      <vt:lpstr>Calibri</vt:lpstr>
      <vt:lpstr>Tema do Office</vt:lpstr>
      <vt:lpstr>Desenvolvimento Linguagem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linguagem e aprendizagem dependem: </vt:lpstr>
      <vt:lpstr>Ambiente:</vt:lpstr>
      <vt:lpstr>Apresentação do PowerPoint</vt:lpstr>
      <vt:lpstr>Distúrbios da aprendizagem: </vt:lpstr>
      <vt:lpstr> Cognição social - autismo </vt:lpstr>
      <vt:lpstr>Autismo:</vt:lpstr>
      <vt:lpstr>Disturbios do hemisfério direito – cognição espacial</vt:lpstr>
      <vt:lpstr>Sugestões gerais aos professores: </vt:lpstr>
      <vt:lpstr>Sugestões gerais aos professores:</vt:lpstr>
      <vt:lpstr> Atividades de estimulação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Linguagem</dc:title>
  <dc:creator>Dora</dc:creator>
  <cp:lastModifiedBy>joana andrade</cp:lastModifiedBy>
  <cp:revision>69</cp:revision>
  <dcterms:created xsi:type="dcterms:W3CDTF">2010-12-09T13:05:57Z</dcterms:created>
  <dcterms:modified xsi:type="dcterms:W3CDTF">2015-05-04T12:37:48Z</dcterms:modified>
</cp:coreProperties>
</file>