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345" r:id="rId2"/>
    <p:sldId id="416" r:id="rId3"/>
    <p:sldId id="414" r:id="rId4"/>
    <p:sldId id="292" r:id="rId5"/>
    <p:sldId id="404" r:id="rId6"/>
    <p:sldId id="275" r:id="rId7"/>
    <p:sldId id="273" r:id="rId8"/>
    <p:sldId id="314" r:id="rId9"/>
    <p:sldId id="315" r:id="rId10"/>
    <p:sldId id="343" r:id="rId11"/>
    <p:sldId id="417" r:id="rId12"/>
    <p:sldId id="419" r:id="rId13"/>
    <p:sldId id="425" r:id="rId14"/>
    <p:sldId id="420" r:id="rId15"/>
    <p:sldId id="421" r:id="rId16"/>
    <p:sldId id="422" r:id="rId17"/>
    <p:sldId id="423" r:id="rId18"/>
    <p:sldId id="415" r:id="rId19"/>
    <p:sldId id="424" r:id="rId20"/>
    <p:sldId id="428" r:id="rId21"/>
    <p:sldId id="427" r:id="rId22"/>
    <p:sldId id="429" r:id="rId23"/>
    <p:sldId id="438" r:id="rId24"/>
    <p:sldId id="431" r:id="rId25"/>
    <p:sldId id="407" r:id="rId26"/>
    <p:sldId id="430" r:id="rId27"/>
    <p:sldId id="433" r:id="rId28"/>
    <p:sldId id="434" r:id="rId29"/>
    <p:sldId id="435" r:id="rId30"/>
    <p:sldId id="436" r:id="rId31"/>
    <p:sldId id="43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7E8"/>
    <a:srgbClr val="FBB427"/>
    <a:srgbClr val="FFE723"/>
    <a:srgbClr val="D4D645"/>
    <a:srgbClr val="7D3265"/>
    <a:srgbClr val="F54B4C"/>
    <a:srgbClr val="00F101"/>
    <a:srgbClr val="F3DDBA"/>
    <a:srgbClr val="F6ECDC"/>
    <a:srgbClr val="F9F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0" autoAdjust="0"/>
    <p:restoredTop sz="91565" autoAdjust="0"/>
  </p:normalViewPr>
  <p:slideViewPr>
    <p:cSldViewPr snapToGrid="0" snapToObjects="1">
      <p:cViewPr varScale="1">
        <p:scale>
          <a:sx n="141" d="100"/>
          <a:sy n="141" d="100"/>
        </p:scale>
        <p:origin x="1688" y="472"/>
      </p:cViewPr>
      <p:guideLst>
        <p:guide orient="horz" pos="22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-53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ECAE040-680C-5440-83FC-A996F17F029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583543-7B27-5A48-A4ED-4C8AEE6B576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7B4BF-6F64-1F44-999B-FBC5ADB6EDE0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82B135-5E02-6647-90DB-3AB93EA6EEB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70CC70-C10C-D24B-9FE9-399C854B58B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9D2C23-324D-8D43-899B-96EE492B6301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0604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D883BF-A61B-A747-9739-A4EA62E560DA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DADAF0-EF0B-8047-AFA5-4B836F75B55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2298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40-60 min</a:t>
            </a:r>
          </a:p>
          <a:p>
            <a:r>
              <a:rPr lang="en-US" dirty="0" err="1"/>
              <a:t>Seminario</a:t>
            </a:r>
            <a:r>
              <a:rPr lang="en-US" dirty="0"/>
              <a:t> </a:t>
            </a:r>
            <a:r>
              <a:rPr lang="en-US" dirty="0" err="1"/>
              <a:t>Genetica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5194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725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09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57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8239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4994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913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206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A15793-1D6C-61F3-463F-FAA19A62C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7BFE9D1-28D3-DA09-EEBC-B37BEA22CE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3AA09E8-7125-DBCB-5391-5C673337B2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3FF3F46-D342-DB93-089A-1AB53B3C13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383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ADCA55-E4CA-E237-4BA8-BF23AFAE1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26959FC-183D-4D1F-4BE1-805686544D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94D20BB-FE60-CE96-9509-299631AE0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75EE16-9D52-CC06-C2A0-08CEBE3B09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2188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PCR A – RFLP grupo 9 </a:t>
            </a:r>
            <a:r>
              <a:rPr lang="pt-BR" dirty="0" err="1"/>
              <a:t>Lam</a:t>
            </a:r>
            <a:endParaRPr lang="pt-BR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PCR </a:t>
            </a:r>
            <a:r>
              <a:rPr lang="pt-BR" dirty="0" err="1"/>
              <a:t>B</a:t>
            </a:r>
            <a:r>
              <a:rPr lang="pt-BR" dirty="0"/>
              <a:t> e C – grupo 1 L </a:t>
            </a:r>
            <a:r>
              <a:rPr lang="pt-BR" dirty="0" err="1"/>
              <a:t>sh</a:t>
            </a:r>
            <a:endParaRPr lang="pt-BR" dirty="0"/>
          </a:p>
          <a:p>
            <a:r>
              <a:rPr lang="pt-BR" dirty="0"/>
              <a:t>PCR </a:t>
            </a:r>
            <a:r>
              <a:rPr lang="pt-BR" dirty="0" err="1"/>
              <a:t>B</a:t>
            </a:r>
            <a:r>
              <a:rPr lang="pt-BR" dirty="0"/>
              <a:t> e C – grupo 6 L </a:t>
            </a:r>
            <a:r>
              <a:rPr lang="pt-BR" dirty="0" err="1"/>
              <a:t>br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95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Os protozoários do gênero Leishmania, da família dos </a:t>
            </a:r>
            <a:r>
              <a:rPr lang="pt-BR" sz="1300" dirty="0" err="1">
                <a:latin typeface="Arial" panose="020B0604020202020204" pitchFamily="34" charset="0"/>
                <a:cs typeface="Arial" panose="020B0604020202020204" pitchFamily="34" charset="0"/>
              </a:rPr>
              <a:t>tripanossomatídeos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, são responsáveis pelas doenças conhecidas como leishmanioses </a:t>
            </a:r>
            <a:r>
              <a:rPr lang="pt-BR" sz="1300" dirty="0" err="1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 são na verdade um espectro de doenças com quadros clínicos que vão de lesões cutâneas (localizadas ou difusas), a lesões muco-cutâneas e viscerais, que podem ser fatais </a:t>
            </a:r>
            <a:r>
              <a:rPr lang="pt-BR" sz="1300" dirty="0" err="1">
                <a:latin typeface="Arial" panose="020B0604020202020204" pitchFamily="34" charset="0"/>
                <a:cs typeface="Arial" panose="020B0604020202020204" pitchFamily="34" charset="0"/>
              </a:rPr>
              <a:t>qdo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 não tratadas;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as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terapias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disponíveis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para o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tratamento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das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leishmanioses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são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limitadas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 </a:t>
            </a:r>
            <a:r>
              <a:rPr lang="en-US" sz="1300" b="0" i="0" u="none" strike="noStrike" kern="1200" baseline="0" dirty="0" err="1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ineficientes</a:t>
            </a:r>
            <a:r>
              <a:rPr lang="en-US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r>
              <a:rPr lang="pt-BR" sz="1300" b="0" i="0" u="none" strike="noStrike" kern="1200" baseline="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Assim, a leishmaniose representa um grave problema de saúde pública mundial, e é a segunda infecção mais importante causada por protozoários, superada somente pela malária.</a:t>
            </a:r>
            <a:endParaRPr lang="pt-BR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98 países são afetados, principalmente países subdesenvolvidos e emergentes,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com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estimativa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 12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milhoes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infectadas</a:t>
            </a:r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 no mundo e mais de 1 bilhão de pessoas vivendo nessas áreas com alto risco de adquirir a doença. </a:t>
            </a:r>
          </a:p>
          <a:p>
            <a:r>
              <a:rPr lang="pt-BR" sz="1300" dirty="0">
                <a:latin typeface="Arial" panose="020B0604020202020204" pitchFamily="34" charset="0"/>
                <a:cs typeface="Arial" panose="020B0604020202020204" pitchFamily="34" charset="0"/>
              </a:rPr>
              <a:t>Mas é importante ressaltar q todos esses números são subestimativas, já que vários casos não são oficialmente reportados. </a:t>
            </a:r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0148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289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1E2F1-1E7E-E283-CEAF-DF4BF7EEF0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F9A82A-7191-F631-5A2C-CDBF62215A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E1A1845-11B9-AB7C-0499-00D2FD959B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EA26A3-68D3-2B7B-BEE0-F25EF27EFC2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7745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01044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7159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67B87E-496A-4A58-2E48-CBC50167A2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220C43-66E8-9224-26E5-CD76A42454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44D0757-A127-4670-F010-CD5A1AA2D1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9426D1-6B56-C60C-B2D9-E7E7D7AD9C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888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57C22A-34F0-F6BF-FF91-4F8EF1C0DB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B94B90-A3E4-8B3C-B449-BEB9158DD1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4E4846-BE8A-C32E-E710-2AF58215FB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1AB94-F4E9-1AE6-897D-3DAF54A9EE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3358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D908B9-1F22-9A72-77C8-5C7D73913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AFA2136-020A-2858-4EE4-355036FF67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8EF6208-C724-EC74-95A0-D0166315E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1FD0BE-1FB8-7375-65A6-7138E38EFE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701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leishmanioses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doenças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transmitidas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vetores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causadas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espécies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do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gênero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Leishmania (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22)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transmitidas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entre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hospedeiros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mamíferos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flebotomíneos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geral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cada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espécie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flebotomíneo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nicho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ecológico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preferido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transmite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determinadas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espécies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Leishmania.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As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leishmanioses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silvestres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ser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transmitidas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para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humanos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animais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vivem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proximidades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florestais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transmissão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principalmente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devido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desmatamento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outros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fatores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que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afetam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equilíbrio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ecológico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flebotomíneos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vetores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cujas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florestas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primárias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são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seus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locais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reprodução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adaptam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-se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ambientes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peridomiciliares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domésticos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eventualmente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invadem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ambientes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urbanos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densamente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povoados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diversos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grupos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mamiferos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hospedeiros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reservatorios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naturais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enquanto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homem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mamiferos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domesticos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hospedeiros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acidentais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inseridos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no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GB" sz="1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transmissao</a:t>
            </a:r>
            <a:r>
              <a:rPr lang="en-GB" sz="1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natural.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64E2F-162A-4946-86CD-2ACEEA99A21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20111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Estas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diferentes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formas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clinicas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frequentemente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associadas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determinada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espécie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ou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subgênero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no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entanto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exclusivas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espécie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Os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sinais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clínicos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comuns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 VL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incluem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esplenomegalia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hepatomegalia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indivíduos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problemas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saúde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pré-existentes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podem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desenvolver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leishmaniose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dérmica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pós-calazar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(PKDL)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consequência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tratamento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en-US" sz="1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coinfecção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com HIV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também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muitas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vezes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induzir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leishmanioses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atípicas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exemplo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infecções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L. (L.)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amazonensis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e L. (V.)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braziliensis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podem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causar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LV.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Além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disso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coinfecção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com LV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pode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levar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uma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progressão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mais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rápida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para 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Síndrome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da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Imunodeficiência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300" dirty="0" err="1">
                <a:latin typeface="Arial" panose="020B0604020202020204" pitchFamily="34" charset="0"/>
                <a:cs typeface="Arial" panose="020B0604020202020204" pitchFamily="34" charset="0"/>
              </a:rPr>
              <a:t>Adquirida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 (AIDS).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786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Esse</a:t>
            </a:r>
            <a:r>
              <a:rPr lang="en-US" dirty="0"/>
              <a:t> </a:t>
            </a:r>
            <a:r>
              <a:rPr lang="en-US" dirty="0" err="1"/>
              <a:t>mapa</a:t>
            </a:r>
            <a:r>
              <a:rPr lang="en-US" dirty="0"/>
              <a:t> da OMS </a:t>
            </a:r>
            <a:r>
              <a:rPr lang="en-US" dirty="0" err="1"/>
              <a:t>mostra</a:t>
            </a:r>
            <a:r>
              <a:rPr lang="en-US" baseline="0" dirty="0"/>
              <a:t> o status da forma </a:t>
            </a:r>
            <a:r>
              <a:rPr lang="en-US" baseline="0" dirty="0" err="1"/>
              <a:t>cutanea</a:t>
            </a:r>
            <a:r>
              <a:rPr lang="en-US" baseline="0" dirty="0"/>
              <a:t> da </a:t>
            </a:r>
            <a:r>
              <a:rPr lang="en-US" baseline="0" dirty="0" err="1"/>
              <a:t>doenca</a:t>
            </a:r>
            <a:r>
              <a:rPr lang="en-US" baseline="0" dirty="0"/>
              <a:t>. E </a:t>
            </a:r>
            <a:r>
              <a:rPr lang="en-US" baseline="0" dirty="0" err="1"/>
              <a:t>aqui</a:t>
            </a:r>
            <a:r>
              <a:rPr lang="en-US" baseline="0" dirty="0"/>
              <a:t> </a:t>
            </a:r>
            <a:r>
              <a:rPr lang="en-US" baseline="0" dirty="0" err="1"/>
              <a:t>eu</a:t>
            </a:r>
            <a:r>
              <a:rPr lang="en-US" baseline="0" dirty="0"/>
              <a:t> </a:t>
            </a:r>
            <a:r>
              <a:rPr lang="en-US" baseline="0" dirty="0" err="1"/>
              <a:t>queria</a:t>
            </a:r>
            <a:r>
              <a:rPr lang="en-US" baseline="0" dirty="0"/>
              <a:t> </a:t>
            </a:r>
            <a:r>
              <a:rPr lang="en-US" baseline="0" dirty="0" err="1"/>
              <a:t>apontar</a:t>
            </a:r>
            <a:r>
              <a:rPr lang="en-US" baseline="0" dirty="0"/>
              <a:t> a </a:t>
            </a:r>
            <a:r>
              <a:rPr lang="en-US" baseline="0" dirty="0" err="1"/>
              <a:t>relevancia</a:t>
            </a:r>
            <a:r>
              <a:rPr lang="en-US" baseline="0" dirty="0"/>
              <a:t> do </a:t>
            </a:r>
            <a:r>
              <a:rPr lang="en-US" baseline="0" dirty="0" err="1"/>
              <a:t>Brasil</a:t>
            </a:r>
            <a:r>
              <a:rPr lang="en-US" baseline="0" dirty="0"/>
              <a:t> </a:t>
            </a:r>
            <a:r>
              <a:rPr lang="en-US" baseline="0" dirty="0" err="1"/>
              <a:t>nesse</a:t>
            </a:r>
            <a:r>
              <a:rPr lang="en-US" baseline="0" dirty="0"/>
              <a:t> </a:t>
            </a:r>
            <a:r>
              <a:rPr lang="en-US" baseline="0" dirty="0" err="1"/>
              <a:t>quadro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386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 </a:t>
            </a:r>
            <a:r>
              <a:rPr lang="en-US" dirty="0" err="1"/>
              <a:t>aqui</a:t>
            </a:r>
            <a:r>
              <a:rPr lang="en-US" dirty="0"/>
              <a:t> o status d</a:t>
            </a:r>
            <a:r>
              <a:rPr lang="en-US" baseline="0" dirty="0"/>
              <a:t>a forma visceral. Tb </a:t>
            </a:r>
            <a:r>
              <a:rPr lang="en-US" baseline="0" dirty="0" err="1"/>
              <a:t>destacando</a:t>
            </a:r>
            <a:r>
              <a:rPr lang="en-US" baseline="0" dirty="0"/>
              <a:t> a </a:t>
            </a:r>
            <a:r>
              <a:rPr lang="en-US" baseline="0" dirty="0" err="1"/>
              <a:t>importancia</a:t>
            </a:r>
            <a:r>
              <a:rPr lang="en-US" baseline="0" dirty="0"/>
              <a:t> da </a:t>
            </a:r>
            <a:r>
              <a:rPr lang="en-US" baseline="0" dirty="0" err="1"/>
              <a:t>doenca</a:t>
            </a:r>
            <a:r>
              <a:rPr lang="en-US" baseline="0" dirty="0"/>
              <a:t> no </a:t>
            </a:r>
            <a:r>
              <a:rPr lang="en-US" baseline="0" dirty="0" err="1"/>
              <a:t>Brasil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5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Esses dados do Ministério da Saúde ilustram bem a evolução e migração da doença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era concentrada na região nordeste e agora é bastante presente nas regiões Sudeste e Centro-Oeste do pais, com até alguns casos reportados no Sul tb. Isso se dá principalmente pela urbanização de áreas desflorestadas e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tb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mudanças climáticas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permitem a sobrevivência dos insetos vetores da doença em novos ambientes, por exemplo.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Um relatório da OMS de 2014 apontou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43% da população no Brasil vive em risco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visceral e 70 % em risco para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leish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cutânea.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seja, todos os dados confirmam </a:t>
            </a:r>
            <a:r>
              <a:rPr lang="pt-BR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</a:t>
            </a:r>
            <a:r>
              <a:rPr lang="pt-B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leishmaniose é um problema de saúde extremante importante para o pais.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213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420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Crithidia</a:t>
            </a:r>
            <a:r>
              <a:rPr lang="pt-BR" sz="1800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80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fasciculata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– parasita de inseto, modelo de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tripanossomatideo</a:t>
            </a:r>
            <a:r>
              <a:rPr lang="pt-BR" sz="18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não </a:t>
            </a:r>
            <a:r>
              <a:rPr lang="pt-BR" sz="1800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infectivo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DADAF0-EF0B-8047-AFA5-4B836F75B55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0137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132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24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672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306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920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280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3744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543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23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99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2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816A19-A563-F34A-9EEA-20EBF825FB7C}" type="datetimeFigureOut">
              <a:rPr lang="en-US" smtClean="0"/>
              <a:t>4/16/25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18DD6C-977D-C14F-8F1B-27E62A34E62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84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svg"/><Relationship Id="rId11" Type="http://schemas.openxmlformats.org/officeDocument/2006/relationships/image" Target="../media/image7.png"/><Relationship Id="rId5" Type="http://schemas.openxmlformats.org/officeDocument/2006/relationships/image" Target="../media/image2.png"/><Relationship Id="rId10" Type="http://schemas.microsoft.com/office/2007/relationships/hdphoto" Target="../media/hdphoto1.wdp"/><Relationship Id="rId4" Type="http://schemas.openxmlformats.org/officeDocument/2006/relationships/hyperlink" Target="mailto:mfernandals@gmail.com" TargetMode="Externa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5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EFA9D80-5ADE-211D-CF3E-27A551CEE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2426"/>
            <a:ext cx="2763061" cy="9062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3723" y="1013729"/>
            <a:ext cx="8595097" cy="4434875"/>
          </a:xfrm>
          <a:ln>
            <a:noFill/>
          </a:ln>
        </p:spPr>
        <p:txBody>
          <a:bodyPr>
            <a:noAutofit/>
          </a:bodyPr>
          <a:lstStyle/>
          <a:p>
            <a:pPr algn="l"/>
            <a:br>
              <a:rPr lang="en-US" sz="2400" dirty="0">
                <a:latin typeface="Arial"/>
                <a:cs typeface="Arial"/>
              </a:rPr>
            </a:br>
            <a:r>
              <a:rPr lang="pt-BR" sz="2400" b="1" u="sng" dirty="0">
                <a:latin typeface="Arial"/>
                <a:cs typeface="Arial"/>
              </a:rPr>
              <a:t>Laboratório de Biologia I (CCM0215)</a:t>
            </a:r>
            <a:r>
              <a:rPr lang="pt-BR" sz="2400" b="1" dirty="0">
                <a:latin typeface="Arial"/>
                <a:cs typeface="Arial"/>
              </a:rPr>
              <a:t>: </a:t>
            </a:r>
            <a:br>
              <a:rPr lang="pt-BR" sz="2400" b="1" dirty="0">
                <a:latin typeface="Arial"/>
                <a:cs typeface="Arial"/>
              </a:rPr>
            </a:br>
            <a:br>
              <a:rPr lang="pt-BR" sz="2400" b="1" dirty="0">
                <a:latin typeface="Arial"/>
                <a:cs typeface="Arial"/>
              </a:rPr>
            </a:br>
            <a:r>
              <a:rPr lang="pt-BR" sz="2400" b="1" dirty="0">
                <a:latin typeface="Arial"/>
                <a:cs typeface="Arial"/>
              </a:rPr>
              <a:t>DIAGNÓSTICO MOLECULAR – Identificação de espécies de </a:t>
            </a:r>
            <a:r>
              <a:rPr lang="pt-BR" sz="2400" b="1" i="1" dirty="0">
                <a:latin typeface="Arial"/>
                <a:cs typeface="Arial"/>
              </a:rPr>
              <a:t>Leishmania</a:t>
            </a:r>
            <a:r>
              <a:rPr lang="pt-BR" sz="2400" b="1" dirty="0">
                <a:latin typeface="Arial"/>
                <a:cs typeface="Arial"/>
              </a:rPr>
              <a:t> por PCR, PCR/RFLP e </a:t>
            </a:r>
            <a:r>
              <a:rPr lang="pt-BR" sz="2400" b="1" dirty="0" err="1">
                <a:latin typeface="Arial"/>
                <a:cs typeface="Arial"/>
              </a:rPr>
              <a:t>qPCR</a:t>
            </a:r>
            <a:r>
              <a:rPr lang="pt-BR" sz="2400" b="1" dirty="0">
                <a:latin typeface="Arial"/>
                <a:cs typeface="Arial"/>
              </a:rPr>
              <a:t>/HRM</a:t>
            </a:r>
            <a:br>
              <a:rPr lang="pt-BR" sz="2400" b="1" dirty="0">
                <a:latin typeface="Arial"/>
                <a:cs typeface="Arial"/>
              </a:rPr>
            </a:br>
            <a:br>
              <a:rPr lang="en-US" sz="2400" b="1" i="1" dirty="0">
                <a:latin typeface="Arial"/>
                <a:cs typeface="Arial"/>
              </a:rPr>
            </a:br>
            <a:br>
              <a:rPr lang="en-US" sz="2400" b="1" i="1" dirty="0">
                <a:latin typeface="Arial"/>
                <a:cs typeface="Arial"/>
              </a:rPr>
            </a:br>
            <a:br>
              <a:rPr lang="en-US" sz="2400" b="1" i="1" dirty="0">
                <a:latin typeface="Arial"/>
                <a:cs typeface="Arial"/>
              </a:rPr>
            </a:br>
            <a:br>
              <a:rPr lang="en-US" sz="2400" b="1" i="1" dirty="0">
                <a:latin typeface="Arial"/>
                <a:cs typeface="Arial"/>
              </a:rPr>
            </a:br>
            <a:r>
              <a:rPr lang="en-US" sz="2400" dirty="0" err="1">
                <a:latin typeface="Arial"/>
                <a:cs typeface="Arial"/>
              </a:rPr>
              <a:t>Profa</a:t>
            </a:r>
            <a:r>
              <a:rPr lang="en-US" sz="2400" dirty="0">
                <a:latin typeface="Arial"/>
                <a:cs typeface="Arial"/>
              </a:rPr>
              <a:t>. Maria Fernanda Laranjeira da Silva</a:t>
            </a:r>
            <a:br>
              <a:rPr lang="en-US" sz="2400" dirty="0">
                <a:latin typeface="Arial"/>
                <a:cs typeface="Arial"/>
              </a:rPr>
            </a:br>
            <a:r>
              <a:rPr lang="en-US" sz="2400" dirty="0">
                <a:latin typeface="Arial"/>
                <a:cs typeface="Arial"/>
              </a:rPr>
              <a:t>☛ </a:t>
            </a:r>
            <a:r>
              <a:rPr lang="en-US" sz="2000" dirty="0" err="1">
                <a:latin typeface="Arial"/>
                <a:cs typeface="Arial"/>
              </a:rPr>
              <a:t>Laboratório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Fisiologia</a:t>
            </a:r>
            <a:r>
              <a:rPr lang="en-US" sz="2000" dirty="0">
                <a:latin typeface="Arial"/>
                <a:cs typeface="Arial"/>
              </a:rPr>
              <a:t> de </a:t>
            </a:r>
            <a:r>
              <a:rPr lang="en-US" sz="2000" dirty="0" err="1">
                <a:latin typeface="Arial"/>
                <a:cs typeface="Arial"/>
              </a:rPr>
              <a:t>Tripanosomatídeos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918906"/>
            <a:ext cx="9144000" cy="0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8032A71-3079-4ED9-9928-54C74448D477}"/>
              </a:ext>
            </a:extLst>
          </p:cNvPr>
          <p:cNvSpPr txBox="1"/>
          <p:nvPr/>
        </p:nvSpPr>
        <p:spPr>
          <a:xfrm>
            <a:off x="548902" y="5922538"/>
            <a:ext cx="8595097" cy="872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mfernandals@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usp.br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</a:p>
          <a:p>
            <a:pPr>
              <a:lnSpc>
                <a:spcPct val="150000"/>
              </a:lnSpc>
            </a:pP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https://</a:t>
            </a:r>
            <a:r>
              <a:rPr lang="pt-BR" dirty="0" err="1">
                <a:latin typeface="Arial" panose="020B0604020202020204" pitchFamily="34" charset="0"/>
                <a:cs typeface="Arial" panose="020B0604020202020204" pitchFamily="34" charset="0"/>
              </a:rPr>
              <a:t>felab.ib.usp.br</a:t>
            </a:r>
            <a:r>
              <a:rPr lang="pt-BR" dirty="0">
                <a:latin typeface="Arial" panose="020B0604020202020204" pitchFamily="34" charset="0"/>
                <a:cs typeface="Arial" panose="020B0604020202020204" pitchFamily="34" charset="0"/>
              </a:rPr>
              <a:t>/								           			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Abril/2025</a:t>
            </a:r>
            <a:endParaRPr lang="pt-BR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áfico 18" descr="Envelope com preenchimento sólido">
            <a:extLst>
              <a:ext uri="{FF2B5EF4-FFF2-40B4-BE49-F238E27FC236}">
                <a16:creationId xmlns:a16="http://schemas.microsoft.com/office/drawing/2014/main" id="{D7FD2961-B716-41DD-887A-9FACE4369B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4790" y="6049462"/>
            <a:ext cx="345677" cy="324000"/>
          </a:xfrm>
          <a:prstGeom prst="rect">
            <a:avLst/>
          </a:prstGeom>
        </p:spPr>
      </p:pic>
      <p:pic>
        <p:nvPicPr>
          <p:cNvPr id="20" name="Gráfico 19" descr="Internet com preenchimento sólido">
            <a:extLst>
              <a:ext uri="{FF2B5EF4-FFF2-40B4-BE49-F238E27FC236}">
                <a16:creationId xmlns:a16="http://schemas.microsoft.com/office/drawing/2014/main" id="{7F71DC98-F29A-4075-81B2-E7AED482B7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8790" y="6416366"/>
            <a:ext cx="422495" cy="384166"/>
          </a:xfrm>
          <a:prstGeom prst="rect">
            <a:avLst/>
          </a:prstGeom>
        </p:spPr>
      </p:pic>
      <p:cxnSp>
        <p:nvCxnSpPr>
          <p:cNvPr id="21" name="Straight Connector 6">
            <a:extLst>
              <a:ext uri="{FF2B5EF4-FFF2-40B4-BE49-F238E27FC236}">
                <a16:creationId xmlns:a16="http://schemas.microsoft.com/office/drawing/2014/main" id="{CECB0946-C6DC-4D3E-9BA9-46941D6D4582}"/>
              </a:ext>
            </a:extLst>
          </p:cNvPr>
          <p:cNvCxnSpPr/>
          <p:nvPr/>
        </p:nvCxnSpPr>
        <p:spPr>
          <a:xfrm>
            <a:off x="0" y="6007683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m 21" descr="Desenho de rosto de pessoa visto de perto&#10;&#10;Descrição gerada automaticamente com confiança média">
            <a:extLst>
              <a:ext uri="{FF2B5EF4-FFF2-40B4-BE49-F238E27FC236}">
                <a16:creationId xmlns:a16="http://schemas.microsoft.com/office/drawing/2014/main" id="{DD828E9E-B2E4-4D9D-A784-16108E778A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809452">
            <a:off x="5584050" y="2778022"/>
            <a:ext cx="3831907" cy="2872529"/>
          </a:xfrm>
          <a:prstGeom prst="rect">
            <a:avLst/>
          </a:prstGeom>
        </p:spPr>
      </p:pic>
      <p:pic>
        <p:nvPicPr>
          <p:cNvPr id="3" name="image1.png">
            <a:extLst>
              <a:ext uri="{FF2B5EF4-FFF2-40B4-BE49-F238E27FC236}">
                <a16:creationId xmlns:a16="http://schemas.microsoft.com/office/drawing/2014/main" id="{8D381F17-1B42-CA64-44AF-3D219D8A8FA0}"/>
              </a:ext>
            </a:extLst>
          </p:cNvPr>
          <p:cNvPicPr/>
          <p:nvPr/>
        </p:nvPicPr>
        <p:blipFill rotWithShape="1">
          <a:blip r:embed="rId11"/>
          <a:srcRect l="70569"/>
          <a:stretch/>
        </p:blipFill>
        <p:spPr>
          <a:xfrm>
            <a:off x="7945390" y="43147"/>
            <a:ext cx="1167788" cy="842949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104068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102"/>
            <a:ext cx="91440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Evolução do número de casos de LV – Brasil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2233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B7348B81-B479-4569-B5BC-5CC635AEAE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02" r="75515" b="34799"/>
          <a:stretch/>
        </p:blipFill>
        <p:spPr>
          <a:xfrm>
            <a:off x="127525" y="3675824"/>
            <a:ext cx="2238904" cy="2344754"/>
          </a:xfrm>
          <a:prstGeom prst="rect">
            <a:avLst/>
          </a:prstGeom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5D2B7711-27DB-4652-831C-F7A022B7FC29}"/>
              </a:ext>
            </a:extLst>
          </p:cNvPr>
          <p:cNvSpPr txBox="1"/>
          <p:nvPr/>
        </p:nvSpPr>
        <p:spPr>
          <a:xfrm>
            <a:off x="6410826" y="6416620"/>
            <a:ext cx="2632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dirty="0" err="1">
                <a:latin typeface="Arial"/>
                <a:cs typeface="Arial"/>
              </a:rPr>
              <a:t>Ministério</a:t>
            </a:r>
            <a:r>
              <a:rPr lang="en-US" sz="1400" dirty="0">
                <a:latin typeface="Arial"/>
                <a:cs typeface="Arial"/>
              </a:rPr>
              <a:t> da </a:t>
            </a:r>
            <a:r>
              <a:rPr lang="en-US" sz="1400" dirty="0" err="1">
                <a:latin typeface="Arial"/>
                <a:cs typeface="Arial"/>
              </a:rPr>
              <a:t>Saúde</a:t>
            </a:r>
            <a:r>
              <a:rPr lang="en-US" sz="1400" dirty="0">
                <a:latin typeface="Arial"/>
                <a:cs typeface="Arial"/>
              </a:rPr>
              <a:t> do </a:t>
            </a:r>
            <a:r>
              <a:rPr lang="en-US" sz="1400" dirty="0" err="1">
                <a:latin typeface="Arial"/>
                <a:cs typeface="Arial"/>
              </a:rPr>
              <a:t>Brasil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7ECA8ED5-9242-4EDC-B773-5FA8F61465CB}"/>
              </a:ext>
            </a:extLst>
          </p:cNvPr>
          <p:cNvSpPr txBox="1"/>
          <p:nvPr/>
        </p:nvSpPr>
        <p:spPr>
          <a:xfrm>
            <a:off x="7367500" y="3565083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2001-2006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164E94BD-D814-46CB-8073-58303D9B3A29}"/>
              </a:ext>
            </a:extLst>
          </p:cNvPr>
          <p:cNvSpPr txBox="1"/>
          <p:nvPr/>
        </p:nvSpPr>
        <p:spPr>
          <a:xfrm>
            <a:off x="2901518" y="5321431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1989-1994</a:t>
            </a:r>
          </a:p>
        </p:txBody>
      </p:sp>
      <p:sp>
        <p:nvSpPr>
          <p:cNvPr id="12" name="TextBox 2">
            <a:extLst>
              <a:ext uri="{FF2B5EF4-FFF2-40B4-BE49-F238E27FC236}">
                <a16:creationId xmlns:a16="http://schemas.microsoft.com/office/drawing/2014/main" id="{37D8B419-41DA-456C-94BB-DDB240210D58}"/>
              </a:ext>
            </a:extLst>
          </p:cNvPr>
          <p:cNvSpPr txBox="1"/>
          <p:nvPr/>
        </p:nvSpPr>
        <p:spPr>
          <a:xfrm>
            <a:off x="603211" y="6116008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1983-1988</a:t>
            </a: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D91961EA-27EE-418D-95C0-4F6D6EDCCED1}"/>
              </a:ext>
            </a:extLst>
          </p:cNvPr>
          <p:cNvSpPr txBox="1"/>
          <p:nvPr/>
        </p:nvSpPr>
        <p:spPr>
          <a:xfrm>
            <a:off x="5130773" y="4448472"/>
            <a:ext cx="12875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  <a:cs typeface="Arial"/>
              </a:rPr>
              <a:t>1995-2000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85FF848C-5412-4503-ACB3-0D97E9CABD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176" t="30619" r="51048" b="11277"/>
          <a:stretch/>
        </p:blipFill>
        <p:spPr>
          <a:xfrm>
            <a:off x="2412550" y="3011625"/>
            <a:ext cx="2265468" cy="2244522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3ED74F92-0EC9-444E-AE39-F44EAC4C00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33" t="5188" r="28081" b="36708"/>
          <a:stretch/>
        </p:blipFill>
        <p:spPr>
          <a:xfrm>
            <a:off x="4696196" y="2206558"/>
            <a:ext cx="2156687" cy="2244522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CA993A85-58AF-4185-99BE-ABDD62D000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30" t="30060" r="2195" b="11835"/>
          <a:stretch/>
        </p:blipFill>
        <p:spPr>
          <a:xfrm>
            <a:off x="6878533" y="1301615"/>
            <a:ext cx="2265467" cy="2244522"/>
          </a:xfrm>
          <a:prstGeom prst="rect">
            <a:avLst/>
          </a:prstGeom>
        </p:spPr>
      </p:pic>
      <p:pic>
        <p:nvPicPr>
          <p:cNvPr id="2" name="Picture 3" descr="F:\power point leishmania ultimos\powerpoint finais1\Fig_7 copy.jpg">
            <a:extLst>
              <a:ext uri="{FF2B5EF4-FFF2-40B4-BE49-F238E27FC236}">
                <a16:creationId xmlns:a16="http://schemas.microsoft.com/office/drawing/2014/main" id="{28F764B7-7DD4-623A-21BC-931CA5074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25" y="970432"/>
            <a:ext cx="2568775" cy="1943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96686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1@ prática – Extração </a:t>
            </a:r>
            <a:r>
              <a:rPr lang="pt-BR" sz="2000" b="1" dirty="0" err="1">
                <a:latin typeface="Arial" charset="0"/>
              </a:rPr>
              <a:t>DNAg</a:t>
            </a:r>
            <a:r>
              <a:rPr lang="pt-BR" sz="2000" b="1" dirty="0">
                <a:latin typeface="Arial" charset="0"/>
              </a:rPr>
              <a:t> </a:t>
            </a:r>
            <a:r>
              <a:rPr lang="pt-BR" sz="2000" b="1" i="1" dirty="0" err="1">
                <a:latin typeface="Arial" charset="0"/>
              </a:rPr>
              <a:t>Crithidia</a:t>
            </a:r>
            <a:r>
              <a:rPr lang="pt-BR" sz="2000" b="1" i="1" dirty="0">
                <a:latin typeface="Arial" charset="0"/>
              </a:rPr>
              <a:t> </a:t>
            </a:r>
            <a:r>
              <a:rPr lang="pt-BR" sz="2000" b="1" i="1" dirty="0" err="1">
                <a:latin typeface="Arial" charset="0"/>
              </a:rPr>
              <a:t>fasciculata</a:t>
            </a:r>
            <a:r>
              <a:rPr lang="pt-BR" sz="2000" b="1" i="1" dirty="0">
                <a:latin typeface="Arial" charset="0"/>
              </a:rPr>
              <a:t> </a:t>
            </a: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>
            <a:extLst>
              <a:ext uri="{FF2B5EF4-FFF2-40B4-BE49-F238E27FC236}">
                <a16:creationId xmlns:a16="http://schemas.microsoft.com/office/drawing/2014/main" id="{C85DF297-31BB-E6E5-F950-EA604A86D2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563" r="51714" b="52174"/>
          <a:stretch/>
        </p:blipFill>
        <p:spPr>
          <a:xfrm>
            <a:off x="164687" y="3331326"/>
            <a:ext cx="4078540" cy="3117597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250C5B2-C62D-02BF-6B2A-D830F664D797}"/>
              </a:ext>
            </a:extLst>
          </p:cNvPr>
          <p:cNvSpPr/>
          <p:nvPr/>
        </p:nvSpPr>
        <p:spPr>
          <a:xfrm>
            <a:off x="2501930" y="4937003"/>
            <a:ext cx="924675" cy="38777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1A337020-5403-FC8F-40AF-3AFB24623613}"/>
              </a:ext>
            </a:extLst>
          </p:cNvPr>
          <p:cNvSpPr txBox="1"/>
          <p:nvPr/>
        </p:nvSpPr>
        <p:spPr>
          <a:xfrm>
            <a:off x="164686" y="6461837"/>
            <a:ext cx="3261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</a:t>
            </a:r>
            <a:r>
              <a:rPr lang="sv-SE" sz="1400" b="0" i="0" dirty="0">
                <a:solidFill>
                  <a:srgbClr val="202020"/>
                </a:solidFill>
                <a:effectLst/>
                <a:latin typeface="Helvetica" panose="020B0604020202020204" pitchFamily="34" charset="0"/>
              </a:rPr>
              <a:t>doi.org/10.1371/journal.ppat.1001161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89E9EB4-689D-4D1A-79DA-3BABD45FAD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1" t="21362" r="13654" b="16939"/>
          <a:stretch/>
        </p:blipFill>
        <p:spPr bwMode="auto">
          <a:xfrm>
            <a:off x="3657600" y="848385"/>
            <a:ext cx="5461462" cy="2452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3B4BC97E-4DED-5EEC-329A-6B567FB33DA0}"/>
              </a:ext>
            </a:extLst>
          </p:cNvPr>
          <p:cNvSpPr txBox="1"/>
          <p:nvPr/>
        </p:nvSpPr>
        <p:spPr>
          <a:xfrm>
            <a:off x="3565130" y="2946080"/>
            <a:ext cx="1376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100" b="1" dirty="0">
                <a:latin typeface="+mj-lt"/>
                <a:cs typeface="Arial"/>
              </a:rPr>
              <a:t>+ Protein </a:t>
            </a:r>
            <a:r>
              <a:rPr lang="pt-BR" sz="1100" b="1" dirty="0" err="1">
                <a:latin typeface="+mj-lt"/>
                <a:cs typeface="Arial"/>
              </a:rPr>
              <a:t>digestion</a:t>
            </a:r>
            <a:endParaRPr lang="en-US" sz="1100" b="1" dirty="0"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4877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2@ prática – 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(</a:t>
            </a:r>
            <a:r>
              <a:rPr lang="pt-BR" sz="20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Polymerase</a:t>
            </a:r>
            <a:r>
              <a:rPr lang="pt-BR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Chain </a:t>
            </a:r>
            <a:r>
              <a:rPr lang="pt-BR" sz="20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Reaction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A3BD581E-38E6-D64C-905C-9092554734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62" y="1393491"/>
            <a:ext cx="8876875" cy="466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25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2@ prática – 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(</a:t>
            </a:r>
            <a:r>
              <a:rPr lang="pt-BR" sz="20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Polymerase</a:t>
            </a:r>
            <a:r>
              <a:rPr lang="pt-BR" sz="20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Chain </a:t>
            </a:r>
            <a:r>
              <a:rPr lang="pt-BR" sz="2000" b="1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Reaction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26D8B13-A440-483A-A371-589859BAD7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2" y="1014773"/>
            <a:ext cx="7479055" cy="56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269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7676" y="2102"/>
            <a:ext cx="8517276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3@ prática – 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RFLP (</a:t>
            </a:r>
            <a:r>
              <a:rPr lang="pt-BR" sz="2000" b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Restriction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fragment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length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2000" b="1" dirty="0" err="1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polymorphism</a:t>
            </a:r>
            <a:r>
              <a:rPr lang="pt-BR" sz="20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074" name="Picture 2" descr="Restriction Fragment Length Polymorphism - an overview | ScienceDirect  Topics">
            <a:extLst>
              <a:ext uri="{FF2B5EF4-FFF2-40B4-BE49-F238E27FC236}">
                <a16:creationId xmlns:a16="http://schemas.microsoft.com/office/drawing/2014/main" id="{78DDB3A6-03A2-5A99-E1C9-0051862E3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25" y="1481850"/>
            <a:ext cx="47053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triction Enzymes - Snapgene">
            <a:extLst>
              <a:ext uri="{FF2B5EF4-FFF2-40B4-BE49-F238E27FC236}">
                <a16:creationId xmlns:a16="http://schemas.microsoft.com/office/drawing/2014/main" id="{B3F61F70-EAE6-5B6D-483E-27DA5D0A9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314" y="3623235"/>
            <a:ext cx="4285343" cy="194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484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4@ prática – 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EM TEMPO REAL ACOPLADO </a:t>
            </a:r>
            <a:b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HRM (</a:t>
            </a:r>
            <a:r>
              <a:rPr lang="en-US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High Resolution Melting Analysis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8ED19DBC-4DD8-4A26-A983-EF9BB9114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72" y="1004493"/>
            <a:ext cx="7479055" cy="5609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8809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4@ prática – 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EM TEMPO REAL ACOPLADO </a:t>
            </a:r>
            <a:b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HRM (</a:t>
            </a:r>
            <a:r>
              <a:rPr lang="en-US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High Resolution Melting Analysis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tângulo 9">
            <a:extLst>
              <a:ext uri="{FF2B5EF4-FFF2-40B4-BE49-F238E27FC236}">
                <a16:creationId xmlns:a16="http://schemas.microsoft.com/office/drawing/2014/main" id="{B9C5D806-4362-0A55-8234-86CCEDE8672A}"/>
              </a:ext>
            </a:extLst>
          </p:cNvPr>
          <p:cNvSpPr/>
          <p:nvPr/>
        </p:nvSpPr>
        <p:spPr>
          <a:xfrm>
            <a:off x="3719242" y="3033412"/>
            <a:ext cx="1047964" cy="29479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6">
            <a:extLst>
              <a:ext uri="{FF2B5EF4-FFF2-40B4-BE49-F238E27FC236}">
                <a16:creationId xmlns:a16="http://schemas.microsoft.com/office/drawing/2014/main" id="{DE26922B-2FAE-4A30-9D90-DC318E11148A}"/>
              </a:ext>
            </a:extLst>
          </p:cNvPr>
          <p:cNvSpPr txBox="1"/>
          <p:nvPr/>
        </p:nvSpPr>
        <p:spPr>
          <a:xfrm>
            <a:off x="3618525" y="3919121"/>
            <a:ext cx="278817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/>
              <a:t>Curva de Dissociação</a:t>
            </a:r>
          </a:p>
        </p:txBody>
      </p:sp>
      <p:sp>
        <p:nvSpPr>
          <p:cNvPr id="9" name="CaixaDeTexto 7">
            <a:extLst>
              <a:ext uri="{FF2B5EF4-FFF2-40B4-BE49-F238E27FC236}">
                <a16:creationId xmlns:a16="http://schemas.microsoft.com/office/drawing/2014/main" id="{9291FA58-7294-4991-929D-982773425E25}"/>
              </a:ext>
            </a:extLst>
          </p:cNvPr>
          <p:cNvSpPr txBox="1"/>
          <p:nvPr/>
        </p:nvSpPr>
        <p:spPr>
          <a:xfrm rot="16200000">
            <a:off x="1945185" y="1773334"/>
            <a:ext cx="1156670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Fluorescência</a:t>
            </a:r>
          </a:p>
        </p:txBody>
      </p:sp>
      <p:pic>
        <p:nvPicPr>
          <p:cNvPr id="16" name="Imagem 15" descr="Gráfico, Gráfico de linhas&#10;&#10;Descrição gerada automaticamente">
            <a:extLst>
              <a:ext uri="{FF2B5EF4-FFF2-40B4-BE49-F238E27FC236}">
                <a16:creationId xmlns:a16="http://schemas.microsoft.com/office/drawing/2014/main" id="{92BCCF78-F175-C236-A336-39935D1F9A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05"/>
          <a:stretch/>
        </p:blipFill>
        <p:spPr>
          <a:xfrm>
            <a:off x="514350" y="2995768"/>
            <a:ext cx="3007441" cy="3772162"/>
          </a:xfrm>
          <a:prstGeom prst="rect">
            <a:avLst/>
          </a:prstGeom>
        </p:spPr>
      </p:pic>
      <p:pic>
        <p:nvPicPr>
          <p:cNvPr id="18" name="Imagem 17" descr="Gráfico, Gráfico de linhas&#10;&#10;Descrição gerada automaticamente">
            <a:extLst>
              <a:ext uri="{FF2B5EF4-FFF2-40B4-BE49-F238E27FC236}">
                <a16:creationId xmlns:a16="http://schemas.microsoft.com/office/drawing/2014/main" id="{B59C25C5-0B54-77CD-FB76-5D54206FC92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664"/>
          <a:stretch/>
        </p:blipFill>
        <p:spPr>
          <a:xfrm>
            <a:off x="5675537" y="3006479"/>
            <a:ext cx="3007440" cy="3761450"/>
          </a:xfrm>
          <a:prstGeom prst="rect">
            <a:avLst/>
          </a:prstGeom>
        </p:spPr>
      </p:pic>
      <p:pic>
        <p:nvPicPr>
          <p:cNvPr id="20" name="Imagem 19" descr="Gráfico, Gráfico de linhas&#10;&#10;Descrição gerada automaticamente">
            <a:extLst>
              <a:ext uri="{FF2B5EF4-FFF2-40B4-BE49-F238E27FC236}">
                <a16:creationId xmlns:a16="http://schemas.microsoft.com/office/drawing/2014/main" id="{DA7BF2C1-FD5E-047D-5415-CB7FFCC243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7" t="3278" b="12807"/>
          <a:stretch/>
        </p:blipFill>
        <p:spPr>
          <a:xfrm>
            <a:off x="2661290" y="925800"/>
            <a:ext cx="3946515" cy="2115280"/>
          </a:xfrm>
          <a:prstGeom prst="rect">
            <a:avLst/>
          </a:prstGeom>
        </p:spPr>
      </p:pic>
      <p:sp>
        <p:nvSpPr>
          <p:cNvPr id="14" name="CaixaDeTexto 6">
            <a:extLst>
              <a:ext uri="{FF2B5EF4-FFF2-40B4-BE49-F238E27FC236}">
                <a16:creationId xmlns:a16="http://schemas.microsoft.com/office/drawing/2014/main" id="{0FABFC52-F7D0-1E37-3DFC-172B8D0A88FC}"/>
              </a:ext>
            </a:extLst>
          </p:cNvPr>
          <p:cNvSpPr txBox="1"/>
          <p:nvPr/>
        </p:nvSpPr>
        <p:spPr>
          <a:xfrm>
            <a:off x="2969068" y="942873"/>
            <a:ext cx="211410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 b="1" dirty="0"/>
              <a:t>Curva de Amplificação</a:t>
            </a:r>
          </a:p>
        </p:txBody>
      </p:sp>
    </p:spTree>
    <p:extLst>
      <p:ext uri="{BB962C8B-B14F-4D97-AF65-F5344CB8AC3E}">
        <p14:creationId xmlns:p14="http://schemas.microsoft.com/office/powerpoint/2010/main" val="29054469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4@ prática – 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EM TEMPO REAL ACOPLADO </a:t>
            </a:r>
            <a:b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HRM (</a:t>
            </a:r>
            <a:r>
              <a:rPr lang="en-US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High Resolution Melting Analysis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m 1">
            <a:extLst>
              <a:ext uri="{FF2B5EF4-FFF2-40B4-BE49-F238E27FC236}">
                <a16:creationId xmlns:a16="http://schemas.microsoft.com/office/drawing/2014/main" id="{5CDD3B84-E61E-4F15-9DF9-04B5C8B89E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373"/>
          <a:stretch/>
        </p:blipFill>
        <p:spPr>
          <a:xfrm>
            <a:off x="81907" y="1113268"/>
            <a:ext cx="8980186" cy="3701179"/>
          </a:xfrm>
          <a:prstGeom prst="rect">
            <a:avLst/>
          </a:prstGeom>
        </p:spPr>
      </p:pic>
      <p:sp>
        <p:nvSpPr>
          <p:cNvPr id="15" name="CaixaDeTexto 5">
            <a:extLst>
              <a:ext uri="{FF2B5EF4-FFF2-40B4-BE49-F238E27FC236}">
                <a16:creationId xmlns:a16="http://schemas.microsoft.com/office/drawing/2014/main" id="{0A5FD650-6EDC-4112-8232-6DDCC89F2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068" y="5047431"/>
            <a:ext cx="75653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en-US" sz="1800" dirty="0">
                <a:latin typeface="HelvLight" pitchFamily="2" charset="0"/>
                <a:cs typeface="Arial" panose="020B0604020202020204" pitchFamily="34" charset="0"/>
              </a:rPr>
              <a:t>	Conformação do DNA → Temperatura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en-US" sz="1800" dirty="0">
                <a:latin typeface="HelvLight" pitchFamily="2" charset="0"/>
                <a:cs typeface="Arial" panose="020B0604020202020204" pitchFamily="34" charset="0"/>
              </a:rPr>
              <a:t>	Controle da temperatura : perfis da cinética </a:t>
            </a:r>
            <a:r>
              <a:rPr lang="pt-BR" altLang="en-US" sz="1800" dirty="0" err="1">
                <a:latin typeface="HelvLight" pitchFamily="2" charset="0"/>
                <a:cs typeface="Arial" panose="020B0604020202020204" pitchFamily="34" charset="0"/>
              </a:rPr>
              <a:t>dsDNA</a:t>
            </a:r>
            <a:r>
              <a:rPr lang="pt-BR" altLang="en-US" sz="1800" dirty="0">
                <a:latin typeface="HelvLight" pitchFamily="2" charset="0"/>
                <a:cs typeface="Arial" panose="020B0604020202020204" pitchFamily="34" charset="0"/>
              </a:rPr>
              <a:t> → </a:t>
            </a:r>
            <a:r>
              <a:rPr lang="pt-BR" altLang="en-US" sz="1800" dirty="0" err="1">
                <a:latin typeface="HelvLight" pitchFamily="2" charset="0"/>
                <a:cs typeface="Arial" panose="020B0604020202020204" pitchFamily="34" charset="0"/>
              </a:rPr>
              <a:t>ssDNA</a:t>
            </a:r>
            <a:endParaRPr lang="pt-BR" altLang="en-US" sz="1800" dirty="0">
              <a:latin typeface="HelvLight" pitchFamily="2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pt-BR" altLang="en-US" sz="1800" dirty="0">
                <a:latin typeface="HelvLight" pitchFamily="2" charset="0"/>
                <a:cs typeface="Arial" panose="020B0604020202020204" pitchFamily="34" charset="0"/>
              </a:rPr>
              <a:t>	Detecção de diferenças na composição </a:t>
            </a:r>
            <a:r>
              <a:rPr lang="pt-BR" altLang="en-US" sz="1800" dirty="0" err="1">
                <a:latin typeface="HelvLight" pitchFamily="2" charset="0"/>
                <a:cs typeface="Arial" panose="020B0604020202020204" pitchFamily="34" charset="0"/>
              </a:rPr>
              <a:t>nucleotídica</a:t>
            </a:r>
            <a:endParaRPr lang="pt-BR" altLang="en-US" sz="1800" dirty="0">
              <a:latin typeface="HelvLight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896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Agrupar 4">
            <a:extLst>
              <a:ext uri="{FF2B5EF4-FFF2-40B4-BE49-F238E27FC236}">
                <a16:creationId xmlns:a16="http://schemas.microsoft.com/office/drawing/2014/main" id="{FE5274DF-A5C8-CB8E-276F-F37BAB35AC56}"/>
              </a:ext>
            </a:extLst>
          </p:cNvPr>
          <p:cNvGrpSpPr/>
          <p:nvPr/>
        </p:nvGrpSpPr>
        <p:grpSpPr>
          <a:xfrm>
            <a:off x="484742" y="869980"/>
            <a:ext cx="8427904" cy="5709832"/>
            <a:chOff x="484742" y="470630"/>
            <a:chExt cx="8427904" cy="5709832"/>
          </a:xfrm>
        </p:grpSpPr>
        <p:pic>
          <p:nvPicPr>
            <p:cNvPr id="3" name="Imagem 2" descr="Tabela&#10;&#10;Descrição gerada automaticamente">
              <a:extLst>
                <a:ext uri="{FF2B5EF4-FFF2-40B4-BE49-F238E27FC236}">
                  <a16:creationId xmlns:a16="http://schemas.microsoft.com/office/drawing/2014/main" id="{04FADB30-C511-8900-7C41-4EC50F35F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301" r="2530" b="24341"/>
            <a:stretch/>
          </p:blipFill>
          <p:spPr>
            <a:xfrm>
              <a:off x="484742" y="470630"/>
              <a:ext cx="8427904" cy="4409842"/>
            </a:xfrm>
            <a:prstGeom prst="rect">
              <a:avLst/>
            </a:prstGeom>
          </p:spPr>
        </p:pic>
        <p:pic>
          <p:nvPicPr>
            <p:cNvPr id="4" name="Imagem 3" descr="Tabela&#10;&#10;Descrição gerada automaticamente">
              <a:extLst>
                <a:ext uri="{FF2B5EF4-FFF2-40B4-BE49-F238E27FC236}">
                  <a16:creationId xmlns:a16="http://schemas.microsoft.com/office/drawing/2014/main" id="{7E501280-3FBD-3EDA-AFD0-31AEC2C24B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140" t="75123" r="1666" b="4275"/>
            <a:stretch/>
          </p:blipFill>
          <p:spPr>
            <a:xfrm>
              <a:off x="539826" y="4979624"/>
              <a:ext cx="8064348" cy="1200838"/>
            </a:xfrm>
            <a:prstGeom prst="rect">
              <a:avLst/>
            </a:prstGeom>
          </p:spPr>
        </p:pic>
      </p:grpSp>
      <p:sp>
        <p:nvSpPr>
          <p:cNvPr id="2" name="Rectangle 2">
            <a:extLst>
              <a:ext uri="{FF2B5EF4-FFF2-40B4-BE49-F238E27FC236}">
                <a16:creationId xmlns:a16="http://schemas.microsoft.com/office/drawing/2014/main" id="{99946F2F-A158-2E92-89C6-2EA82081C650}"/>
              </a:ext>
            </a:extLst>
          </p:cNvPr>
          <p:cNvSpPr txBox="1">
            <a:spLocks noChangeArrowheads="1"/>
          </p:cNvSpPr>
          <p:nvPr/>
        </p:nvSpPr>
        <p:spPr>
          <a:xfrm>
            <a:off x="685800" y="2102"/>
            <a:ext cx="7772400" cy="762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>
                <a:latin typeface="Arial" charset="0"/>
              </a:rPr>
              <a:t>4@ prática – </a:t>
            </a:r>
            <a:r>
              <a:rPr lang="en-US" sz="1800" b="1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PCR EM TEMPO REAL ACOPLADO </a:t>
            </a:r>
            <a:br>
              <a:rPr lang="en-US" sz="1800" b="1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800" b="1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A HRM (</a:t>
            </a:r>
            <a:r>
              <a:rPr lang="en-US" sz="1800" b="1" i="1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High Resolution Melting Analysis</a:t>
            </a:r>
            <a:r>
              <a:rPr lang="en-US" sz="1800" b="1">
                <a:solidFill>
                  <a:srgbClr val="222222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6" name="Straight Connector 3">
            <a:extLst>
              <a:ext uri="{FF2B5EF4-FFF2-40B4-BE49-F238E27FC236}">
                <a16:creationId xmlns:a16="http://schemas.microsoft.com/office/drawing/2014/main" id="{AEE5EA92-3AAC-3CC3-1975-BA8EAC2F37F6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4650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3B00FC-38B4-61AA-58E6-72285FD1B4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4@ prática – 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PCR EM TEMPO REAL ACOPLADO </a:t>
            </a:r>
            <a:b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</a:b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 HRM (</a:t>
            </a:r>
            <a:r>
              <a:rPr lang="en-US" sz="1800" b="1" i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High Resolution Melting Analysis</a:t>
            </a:r>
            <a:r>
              <a:rPr lang="en-US" sz="18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9C9C1174-1C22-0D23-8276-BAF38FB1C0D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Imagem 8">
            <a:extLst>
              <a:ext uri="{FF2B5EF4-FFF2-40B4-BE49-F238E27FC236}">
                <a16:creationId xmlns:a16="http://schemas.microsoft.com/office/drawing/2014/main" id="{0B8BACDC-0971-4063-A73B-E08797B6F8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7" y="2345077"/>
            <a:ext cx="4160569" cy="216784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630EE720-BC9F-48B2-B88F-75273EFCB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4" r="65315" b="51488"/>
          <a:stretch/>
        </p:blipFill>
        <p:spPr>
          <a:xfrm>
            <a:off x="4324956" y="1536896"/>
            <a:ext cx="4562191" cy="4000108"/>
          </a:xfrm>
          <a:prstGeom prst="rect">
            <a:avLst/>
          </a:prstGeom>
        </p:spPr>
      </p:pic>
      <p:sp>
        <p:nvSpPr>
          <p:cNvPr id="8" name="CaixaDeTexto 4">
            <a:extLst>
              <a:ext uri="{FF2B5EF4-FFF2-40B4-BE49-F238E27FC236}">
                <a16:creationId xmlns:a16="http://schemas.microsoft.com/office/drawing/2014/main" id="{E6C53639-5C4A-4C9A-9471-DCC590C4EF8D}"/>
              </a:ext>
            </a:extLst>
          </p:cNvPr>
          <p:cNvSpPr txBox="1"/>
          <p:nvPr/>
        </p:nvSpPr>
        <p:spPr>
          <a:xfrm>
            <a:off x="2250442" y="5968943"/>
            <a:ext cx="57839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b="1" dirty="0">
                <a:latin typeface="HelvLight" pitchFamily="2" charset="0"/>
              </a:rPr>
              <a:t>Identificação HRM = Tm + perfil das curvas de dissociação</a:t>
            </a:r>
          </a:p>
        </p:txBody>
      </p:sp>
    </p:spTree>
    <p:extLst>
      <p:ext uri="{BB962C8B-B14F-4D97-AF65-F5344CB8AC3E}">
        <p14:creationId xmlns:p14="http://schemas.microsoft.com/office/powerpoint/2010/main" val="1208446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15BFF1A-A84A-3068-19F1-A23018A580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CRONOGRAMA</a:t>
            </a:r>
          </a:p>
        </p:txBody>
      </p:sp>
      <p:cxnSp>
        <p:nvCxnSpPr>
          <p:cNvPr id="3" name="Straight Connector 3">
            <a:extLst>
              <a:ext uri="{FF2B5EF4-FFF2-40B4-BE49-F238E27FC236}">
                <a16:creationId xmlns:a16="http://schemas.microsoft.com/office/drawing/2014/main" id="{9C49F83B-B31A-E226-7DE7-9D6FEB810DB4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aixaDeTexto 6">
            <a:extLst>
              <a:ext uri="{FF2B5EF4-FFF2-40B4-BE49-F238E27FC236}">
                <a16:creationId xmlns:a16="http://schemas.microsoft.com/office/drawing/2014/main" id="{71136F7F-AD21-66CD-CB24-B97D24D58843}"/>
              </a:ext>
            </a:extLst>
          </p:cNvPr>
          <p:cNvSpPr txBox="1"/>
          <p:nvPr/>
        </p:nvSpPr>
        <p:spPr>
          <a:xfrm>
            <a:off x="538274" y="4720388"/>
            <a:ext cx="7919926" cy="2991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pt-BR" sz="1600" b="1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* 12:30 - 14:30: ALMOÇO</a:t>
            </a:r>
            <a:endParaRPr lang="pt-BR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sz="16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AVALIAÇÃO</a:t>
            </a:r>
            <a:endParaRPr lang="pt-BR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- 3 avaliações individuais (QUIZ 1, QUIZ 2, QUIZ 3), valendo 1,0 cada</a:t>
            </a:r>
            <a:endParaRPr lang="pt-BR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pt-BR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- Relatório Final em grupo (dividido em seções </a:t>
            </a:r>
            <a:r>
              <a:rPr lang="pt-BR" sz="1600" b="1" dirty="0">
                <a:solidFill>
                  <a:srgbClr val="C0504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A</a:t>
            </a:r>
            <a:r>
              <a:rPr lang="pt-BR" sz="1600" dirty="0">
                <a:solidFill>
                  <a:srgbClr val="C0504D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pt-BR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 </a:t>
            </a:r>
            <a:r>
              <a:rPr lang="pt-BR" sz="1600" b="1" dirty="0">
                <a:solidFill>
                  <a:srgbClr val="4F6228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pt-BR" sz="1600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) valendo 7,0 – </a:t>
            </a:r>
            <a:r>
              <a:rPr lang="pt-BR" sz="1600" b="1" u="sng" dirty="0">
                <a:solidFill>
                  <a:srgbClr val="222222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ENTREGA 04/05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</a:pPr>
            <a:endParaRPr lang="pt-BR" sz="16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endParaRPr lang="pt-BR" sz="1600" dirty="0"/>
          </a:p>
        </p:txBody>
      </p:sp>
      <p:pic>
        <p:nvPicPr>
          <p:cNvPr id="9" name="Imagem 8" descr="Tabela, Calendário&#10;&#10;O conteúdo gerado por IA pode estar incorreto.">
            <a:extLst>
              <a:ext uri="{FF2B5EF4-FFF2-40B4-BE49-F238E27FC236}">
                <a16:creationId xmlns:a16="http://schemas.microsoft.com/office/drawing/2014/main" id="{99528D13-0B0B-FAE2-6B11-F0731D3D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553" y="897672"/>
            <a:ext cx="6015509" cy="381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90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F8B363-FF42-22E6-76C4-775B35555F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D7AE4B5-1A70-FA84-32B9-6F762F4B80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Antes de começar....... Como pipetamos???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A310E2A8-9C0B-F55F-469E-F823E224C166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Uma imagem contendo segurando, mulher, jogador, homem&#10;&#10;O conteúdo gerado por IA pode estar incorreto.">
            <a:extLst>
              <a:ext uri="{FF2B5EF4-FFF2-40B4-BE49-F238E27FC236}">
                <a16:creationId xmlns:a16="http://schemas.microsoft.com/office/drawing/2014/main" id="{17C81EF7-F1AA-C40F-E3E0-52BFF84FD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4199"/>
            <a:ext cx="2032000" cy="2832100"/>
          </a:xfrm>
          <a:prstGeom prst="rect">
            <a:avLst/>
          </a:prstGeom>
        </p:spPr>
      </p:pic>
      <p:pic>
        <p:nvPicPr>
          <p:cNvPr id="10" name="Imagem 9" descr="Uma imagem contendo Diagrama&#10;&#10;O conteúdo gerado por IA pode estar incorreto.">
            <a:extLst>
              <a:ext uri="{FF2B5EF4-FFF2-40B4-BE49-F238E27FC236}">
                <a16:creationId xmlns:a16="http://schemas.microsoft.com/office/drawing/2014/main" id="{08B6170E-ED50-B966-7380-AFDB8245F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914" y="3676299"/>
            <a:ext cx="2336800" cy="3073400"/>
          </a:xfrm>
          <a:prstGeom prst="rect">
            <a:avLst/>
          </a:prstGeom>
        </p:spPr>
      </p:pic>
      <p:pic>
        <p:nvPicPr>
          <p:cNvPr id="12" name="Imagem 11" descr="Diagrama&#10;&#10;O conteúdo gerado por IA pode estar incorreto.">
            <a:extLst>
              <a:ext uri="{FF2B5EF4-FFF2-40B4-BE49-F238E27FC236}">
                <a16:creationId xmlns:a16="http://schemas.microsoft.com/office/drawing/2014/main" id="{8BED6FB2-02AD-C506-ACB2-ACC697B00D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3700" y="1361818"/>
            <a:ext cx="55245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083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7FBC18-681C-C4CE-3E67-81A495F82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369D1A8-8B7E-A453-6D49-FBDA1F3F30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Antes de começar....... Como pipetamos???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E8AE5E1E-F23B-D621-C358-07AA451E9555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m 11" descr="Diagrama&#10;&#10;O conteúdo gerado por IA pode estar incorreto.">
            <a:extLst>
              <a:ext uri="{FF2B5EF4-FFF2-40B4-BE49-F238E27FC236}">
                <a16:creationId xmlns:a16="http://schemas.microsoft.com/office/drawing/2014/main" id="{C39825AE-42E5-15CD-7CFF-D22DEC9F52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" r="49656"/>
          <a:stretch/>
        </p:blipFill>
        <p:spPr>
          <a:xfrm>
            <a:off x="271849" y="1377950"/>
            <a:ext cx="2767914" cy="4381500"/>
          </a:xfrm>
          <a:prstGeom prst="rect">
            <a:avLst/>
          </a:prstGeom>
        </p:spPr>
      </p:pic>
      <p:pic>
        <p:nvPicPr>
          <p:cNvPr id="6" name="Imagem 5" descr="Tabela&#10;&#10;O conteúdo gerado por IA pode estar incorreto.">
            <a:extLst>
              <a:ext uri="{FF2B5EF4-FFF2-40B4-BE49-F238E27FC236}">
                <a16:creationId xmlns:a16="http://schemas.microsoft.com/office/drawing/2014/main" id="{8B70A228-405F-938A-86F4-C46536FF6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4389" y="1517650"/>
            <a:ext cx="52197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90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9952EFE-53D3-6E71-2FBF-C664E854F3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RESULTADOS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0C658EC2-8F64-B12E-753A-76532FAAE32A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m 7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001DEA06-834D-BCD3-2991-27DE58F62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650" y="883110"/>
            <a:ext cx="3746438" cy="4300951"/>
          </a:xfrm>
          <a:prstGeom prst="rect">
            <a:avLst/>
          </a:prstGeom>
        </p:spPr>
      </p:pic>
      <p:pic>
        <p:nvPicPr>
          <p:cNvPr id="10" name="Imagem 9" descr="Imagem em preto e branco&#10;&#10;O conteúdo gerado por IA pode estar incorreto.">
            <a:extLst>
              <a:ext uri="{FF2B5EF4-FFF2-40B4-BE49-F238E27FC236}">
                <a16:creationId xmlns:a16="http://schemas.microsoft.com/office/drawing/2014/main" id="{9273F7F0-0D50-4AAC-53AA-134E5689F5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331" y="4499566"/>
            <a:ext cx="4295869" cy="2300953"/>
          </a:xfrm>
          <a:prstGeom prst="rect">
            <a:avLst/>
          </a:prstGeom>
        </p:spPr>
      </p:pic>
      <p:pic>
        <p:nvPicPr>
          <p:cNvPr id="12" name="Imagem 11" descr="Tela de computador com texto preto sobre fundo branco&#10;&#10;O conteúdo gerado por IA pode estar incorreto.">
            <a:extLst>
              <a:ext uri="{FF2B5EF4-FFF2-40B4-BE49-F238E27FC236}">
                <a16:creationId xmlns:a16="http://schemas.microsoft.com/office/drawing/2014/main" id="{5939CDAA-A2D9-CBAB-492C-7CB5BECC7B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62331" y="883110"/>
            <a:ext cx="2971800" cy="356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865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BE94B18A-D6E2-12A0-B41F-EA333A2098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RESULTADOS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1E406C49-6262-EA3E-C744-236B3AC19F3D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Imagem 6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7AC0CA02-1ECF-0882-1D13-3B5ECD578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55" y="2471595"/>
            <a:ext cx="4389687" cy="2689759"/>
          </a:xfrm>
          <a:prstGeom prst="rect">
            <a:avLst/>
          </a:prstGeom>
        </p:spPr>
      </p:pic>
      <p:pic>
        <p:nvPicPr>
          <p:cNvPr id="9" name="Imagem 8" descr="Gráfico, Gráfico de linhas&#10;&#10;O conteúdo gerado por IA pode estar incorreto.">
            <a:extLst>
              <a:ext uri="{FF2B5EF4-FFF2-40B4-BE49-F238E27FC236}">
                <a16:creationId xmlns:a16="http://schemas.microsoft.com/office/drawing/2014/main" id="{FCEFECAA-54AE-59DA-30EA-AC8FFA955F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4000500"/>
            <a:ext cx="4571999" cy="2857500"/>
          </a:xfrm>
          <a:prstGeom prst="rect">
            <a:avLst/>
          </a:prstGeom>
        </p:spPr>
      </p:pic>
      <p:pic>
        <p:nvPicPr>
          <p:cNvPr id="11" name="Imagem 10" descr="Gráfico&#10;&#10;O conteúdo gerado por IA pode estar incorreto.">
            <a:extLst>
              <a:ext uri="{FF2B5EF4-FFF2-40B4-BE49-F238E27FC236}">
                <a16:creationId xmlns:a16="http://schemas.microsoft.com/office/drawing/2014/main" id="{9FBF65B6-6510-52BC-68CD-4E94E9403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916255"/>
            <a:ext cx="45720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1731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3E8F3-EFB7-8A7E-DBC3-BBBFCF0D7C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5B7B69E-D27C-69A1-CC6A-9FCEA285D8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r>
              <a:rPr lang="pt-BR" sz="2000" b="1" dirty="0">
                <a:latin typeface="Arial" charset="0"/>
              </a:rPr>
              <a:t>RELATÓRIO</a:t>
            </a:r>
            <a:endParaRPr lang="pt-BR" sz="2000" b="1" i="1" dirty="0">
              <a:latin typeface="Arial" charset="0"/>
            </a:endParaRPr>
          </a:p>
        </p:txBody>
      </p:sp>
      <p:cxnSp>
        <p:nvCxnSpPr>
          <p:cNvPr id="5" name="Straight Connector 3">
            <a:extLst>
              <a:ext uri="{FF2B5EF4-FFF2-40B4-BE49-F238E27FC236}">
                <a16:creationId xmlns:a16="http://schemas.microsoft.com/office/drawing/2014/main" id="{DB1D91CD-E3FB-C84E-AC3B-D65A69562BF7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A06EF8EC-4CF0-6351-A2BC-AEC1041943F7}"/>
              </a:ext>
            </a:extLst>
          </p:cNvPr>
          <p:cNvSpPr txBox="1">
            <a:spLocks noChangeArrowheads="1"/>
          </p:cNvSpPr>
          <p:nvPr/>
        </p:nvSpPr>
        <p:spPr>
          <a:xfrm>
            <a:off x="214943" y="1001525"/>
            <a:ext cx="8714114" cy="569820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600" u="sng" dirty="0">
                <a:latin typeface="Arial" charset="0"/>
              </a:rPr>
              <a:t>Formato</a:t>
            </a:r>
            <a:r>
              <a:rPr lang="pt-BR" sz="1600" dirty="0">
                <a:latin typeface="Arial" charset="0"/>
              </a:rPr>
              <a:t>:</a:t>
            </a:r>
          </a:p>
          <a:p>
            <a:pPr marL="400050" lvl="1" indent="0">
              <a:lnSpc>
                <a:spcPct val="200000"/>
              </a:lnSpc>
              <a:buNone/>
            </a:pPr>
            <a:r>
              <a:rPr lang="pt-BR" sz="1600" dirty="0">
                <a:latin typeface="Arial" charset="0"/>
              </a:rPr>
              <a:t>Fonte 12</a:t>
            </a:r>
          </a:p>
          <a:p>
            <a:pPr marL="400050" lvl="1" indent="0">
              <a:lnSpc>
                <a:spcPct val="200000"/>
              </a:lnSpc>
              <a:buNone/>
            </a:pPr>
            <a:r>
              <a:rPr lang="pt-BR" sz="1600" dirty="0">
                <a:latin typeface="Arial" charset="0"/>
              </a:rPr>
              <a:t>Espaçamento 1,5</a:t>
            </a:r>
          </a:p>
          <a:p>
            <a:pPr marL="400050" lvl="1" indent="0">
              <a:lnSpc>
                <a:spcPct val="200000"/>
              </a:lnSpc>
              <a:buNone/>
            </a:pPr>
            <a:r>
              <a:rPr lang="pt-BR" sz="1600" dirty="0">
                <a:latin typeface="Arial" charset="0"/>
              </a:rPr>
              <a:t>Capa: título, nomes com número USP</a:t>
            </a:r>
          </a:p>
          <a:p>
            <a:pPr marL="400050" lvl="1" indent="0">
              <a:lnSpc>
                <a:spcPct val="200000"/>
              </a:lnSpc>
              <a:buNone/>
            </a:pPr>
            <a:endParaRPr lang="pt-BR" sz="1600" dirty="0">
              <a:latin typeface="Arial" charset="0"/>
            </a:endParaRPr>
          </a:p>
          <a:p>
            <a:pPr marL="400050" lvl="1" indent="0">
              <a:lnSpc>
                <a:spcPct val="200000"/>
              </a:lnSpc>
              <a:buNone/>
            </a:pPr>
            <a:endParaRPr lang="pt-BR" sz="1600" dirty="0">
              <a:latin typeface="Arial" charset="0"/>
            </a:endParaRPr>
          </a:p>
          <a:p>
            <a:pPr marL="0" indent="0">
              <a:lnSpc>
                <a:spcPct val="200000"/>
              </a:lnSpc>
              <a:buNone/>
            </a:pPr>
            <a:r>
              <a:rPr lang="pt-BR" sz="2000" b="1" dirty="0">
                <a:latin typeface="Arial" charset="0"/>
              </a:rPr>
              <a:t>AVALIAÇÃO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sz="2000" dirty="0">
                <a:latin typeface="Arial" charset="0"/>
              </a:rPr>
              <a:t>- 3 avaliações individuais (QUIZ 1, QUIZ 2, QUIZ 3), valendo 1,0 cada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pt-BR" sz="2000" dirty="0">
                <a:latin typeface="Arial" charset="0"/>
              </a:rPr>
              <a:t>- Relatório Final em grupo (dividido em seções A e </a:t>
            </a:r>
            <a:r>
              <a:rPr lang="pt-BR" sz="2000" dirty="0" err="1">
                <a:latin typeface="Arial" charset="0"/>
              </a:rPr>
              <a:t>B</a:t>
            </a:r>
            <a:r>
              <a:rPr lang="pt-BR" sz="2000" dirty="0">
                <a:latin typeface="Arial" charset="0"/>
              </a:rPr>
              <a:t>) valendo 7,0 – </a:t>
            </a:r>
            <a:r>
              <a:rPr lang="pt-BR" sz="2000" b="1" u="sng" dirty="0">
                <a:latin typeface="Arial" charset="0"/>
              </a:rPr>
              <a:t>ENTREGA 04/05</a:t>
            </a:r>
          </a:p>
          <a:p>
            <a:pPr marL="400050" lvl="1" indent="0">
              <a:lnSpc>
                <a:spcPct val="200000"/>
              </a:lnSpc>
              <a:buNone/>
            </a:pPr>
            <a:endParaRPr lang="pt-BR" sz="1600" dirty="0">
              <a:latin typeface="Arial" charset="0"/>
            </a:endParaRPr>
          </a:p>
          <a:p>
            <a:pPr marL="400050" lvl="1" indent="0">
              <a:lnSpc>
                <a:spcPct val="200000"/>
              </a:lnSpc>
              <a:buNone/>
            </a:pPr>
            <a:endParaRPr lang="pt-BR" sz="1600" dirty="0">
              <a:latin typeface="Arial" charset="0"/>
            </a:endParaRPr>
          </a:p>
          <a:p>
            <a:pPr marL="400050" lvl="1" indent="0">
              <a:lnSpc>
                <a:spcPct val="200000"/>
              </a:lnSpc>
              <a:buNone/>
            </a:pPr>
            <a:endParaRPr lang="pt-BR" sz="1600" dirty="0">
              <a:latin typeface="Arial" charset="0"/>
            </a:endParaRPr>
          </a:p>
          <a:p>
            <a:pPr marL="0" indent="0">
              <a:lnSpc>
                <a:spcPct val="200000"/>
              </a:lnSpc>
              <a:buFont typeface="Arial"/>
              <a:buNone/>
            </a:pPr>
            <a:endParaRPr lang="pt-BR" sz="1600" dirty="0">
              <a:latin typeface="Arial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endParaRPr lang="pt-BR" sz="1600" u="sng" dirty="0">
              <a:latin typeface="Arial" charset="0"/>
            </a:endParaRPr>
          </a:p>
          <a:p>
            <a:pPr>
              <a:lnSpc>
                <a:spcPct val="110000"/>
              </a:lnSpc>
              <a:buFont typeface="Wingdings" pitchFamily="2" charset="2"/>
              <a:buChar char="ü"/>
            </a:pPr>
            <a:endParaRPr lang="pt-BR" sz="16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839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Estrutura Relatório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4943" y="883836"/>
            <a:ext cx="8714114" cy="5854371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pt-BR" sz="1500" b="1" dirty="0">
                <a:latin typeface="Arial" charset="0"/>
              </a:rPr>
              <a:t>Parte A (máx. 7 paginas + </a:t>
            </a:r>
            <a:r>
              <a:rPr lang="pt-BR" sz="1500" b="1" dirty="0" err="1">
                <a:latin typeface="Arial" charset="0"/>
              </a:rPr>
              <a:t>refs</a:t>
            </a:r>
            <a:r>
              <a:rPr lang="pt-BR" sz="1500" b="1" dirty="0">
                <a:latin typeface="Arial" charset="0"/>
              </a:rPr>
              <a:t>.) e Parte </a:t>
            </a:r>
            <a:r>
              <a:rPr lang="pt-BR" sz="1500" b="1" dirty="0" err="1">
                <a:latin typeface="Arial" charset="0"/>
              </a:rPr>
              <a:t>B</a:t>
            </a:r>
            <a:r>
              <a:rPr lang="pt-BR" sz="1500" b="1" dirty="0">
                <a:latin typeface="Arial" charset="0"/>
              </a:rPr>
              <a:t> (máx. 7 paginas + </a:t>
            </a:r>
            <a:r>
              <a:rPr lang="pt-BR" sz="1500" b="1" dirty="0" err="1">
                <a:latin typeface="Arial" charset="0"/>
              </a:rPr>
              <a:t>refs</a:t>
            </a:r>
            <a:r>
              <a:rPr lang="pt-BR" sz="1500" b="1" dirty="0">
                <a:latin typeface="Arial" charset="0"/>
              </a:rPr>
              <a:t>.), cada parte deve conter: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1500" u="sng" dirty="0">
                <a:latin typeface="Arial" charset="0"/>
              </a:rPr>
              <a:t>Resumo (até 250 palavras)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Breve contextualização do tema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Objetivo principal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Principais resultados obtidos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Conclusão geral</a:t>
            </a:r>
            <a:endParaRPr lang="pt-BR" sz="1500" u="sng" dirty="0">
              <a:latin typeface="Arial" charset="0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pt-BR" sz="1500" u="sng" dirty="0">
                <a:latin typeface="Arial" charset="0"/>
              </a:rPr>
              <a:t>Introdução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Contextualização do tema - relevância biológica/molecular da proposta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Objetivos principal e específicos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 startAt="3"/>
            </a:pPr>
            <a:r>
              <a:rPr lang="pt-BR" sz="1500" u="sng" dirty="0">
                <a:latin typeface="Arial" charset="0"/>
              </a:rPr>
              <a:t>Metodologia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Descrição resumida de cada técnica, </a:t>
            </a:r>
            <a:r>
              <a:rPr lang="pt-BR" sz="1500" u="sng" dirty="0">
                <a:latin typeface="Arial" charset="0"/>
              </a:rPr>
              <a:t>sem</a:t>
            </a:r>
            <a:r>
              <a:rPr lang="pt-BR" sz="1500" dirty="0">
                <a:latin typeface="Arial" charset="0"/>
              </a:rPr>
              <a:t> detalhes secundários (</a:t>
            </a:r>
            <a:r>
              <a:rPr lang="pt-BR" sz="1500" dirty="0" err="1">
                <a:latin typeface="Arial" charset="0"/>
              </a:rPr>
              <a:t>ex</a:t>
            </a:r>
            <a:r>
              <a:rPr lang="pt-BR" sz="1500" dirty="0">
                <a:latin typeface="Arial" charset="0"/>
              </a:rPr>
              <a:t>: volumes...)</a:t>
            </a:r>
            <a:endParaRPr lang="pt-BR" sz="1500" u="sng" dirty="0">
              <a:latin typeface="Arial" charset="0"/>
            </a:endParaRPr>
          </a:p>
          <a:p>
            <a:pPr eaLnBrk="1" hangingPunct="1">
              <a:lnSpc>
                <a:spcPct val="110000"/>
              </a:lnSpc>
              <a:buFont typeface="Wingdings" pitchFamily="2" charset="2"/>
              <a:buChar char="ü"/>
            </a:pPr>
            <a:endParaRPr lang="pt-BR" sz="1500" dirty="0">
              <a:latin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442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7F621-236A-FB40-7F42-A6818A170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FA2B7F8D-DE33-4048-043A-A59E16CD61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Estrutura Relatório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87B63C78-1DE0-42B8-2A3A-470870A44F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14943" y="812717"/>
            <a:ext cx="8714114" cy="5990965"/>
          </a:xfrm>
        </p:spPr>
        <p:txBody>
          <a:bodyPr>
            <a:noAutofit/>
          </a:bodyPr>
          <a:lstStyle/>
          <a:p>
            <a:pPr marL="457200" indent="-457200">
              <a:lnSpc>
                <a:spcPct val="200000"/>
              </a:lnSpc>
              <a:spcBef>
                <a:spcPts val="300"/>
              </a:spcBef>
              <a:buFont typeface="+mj-lt"/>
              <a:buAutoNum type="arabicPeriod" startAt="4"/>
            </a:pPr>
            <a:r>
              <a:rPr lang="pt-BR" sz="1500" u="sng" dirty="0">
                <a:latin typeface="Arial" charset="0"/>
              </a:rPr>
              <a:t>Resultados e Discussão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Apresentação organizada dos dados obtidos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Figuras/tabelas: fotos de géis, espectros, curvas de amplificação..... </a:t>
            </a:r>
            <a:r>
              <a:rPr lang="pt-BR" sz="1500" u="sng" dirty="0">
                <a:latin typeface="Arial" charset="0"/>
              </a:rPr>
              <a:t>de resultados</a:t>
            </a:r>
            <a:r>
              <a:rPr lang="pt-BR" sz="1500" dirty="0">
                <a:latin typeface="Arial" charset="0"/>
              </a:rPr>
              <a:t>!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Legendas claras e numeradas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Observações sobre sucesso/falha da técnica (quando aplicável) e possíveis fontes de erro</a:t>
            </a:r>
          </a:p>
          <a:p>
            <a:pPr lvl="1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Análise crítica dos resultados: O que funcionou? O que falhou? Comparação das abordagens de diagnóstico (vantagens/desvantagens)......</a:t>
            </a:r>
          </a:p>
          <a:p>
            <a:pPr marL="457200" indent="-457200">
              <a:lnSpc>
                <a:spcPct val="200000"/>
              </a:lnSpc>
              <a:spcBef>
                <a:spcPts val="300"/>
              </a:spcBef>
              <a:buFont typeface="+mj-lt"/>
              <a:buAutoNum type="arabicPeriod" startAt="4"/>
            </a:pPr>
            <a:r>
              <a:rPr lang="pt-BR" sz="1500" u="sng" dirty="0">
                <a:latin typeface="Arial" charset="0"/>
              </a:rPr>
              <a:t>Conclusões</a:t>
            </a:r>
          </a:p>
          <a:p>
            <a:pPr marL="755650" lvl="1" indent="-306388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Recapitulação breve do objetivo</a:t>
            </a:r>
          </a:p>
          <a:p>
            <a:pPr marL="755650" lvl="1" indent="-306388">
              <a:lnSpc>
                <a:spcPct val="200000"/>
              </a:lnSpc>
              <a:spcBef>
                <a:spcPts val="300"/>
              </a:spcBef>
              <a:buFont typeface="Wingdings" pitchFamily="2" charset="2"/>
              <a:buChar char="Ø"/>
            </a:pPr>
            <a:r>
              <a:rPr lang="pt-BR" sz="1500" dirty="0">
                <a:latin typeface="Arial" charset="0"/>
              </a:rPr>
              <a:t>Síntese dos principais achados e potenciais aplicações </a:t>
            </a:r>
            <a:endParaRPr lang="pt-BR" sz="1500" u="sng" dirty="0">
              <a:latin typeface="Arial" charset="0"/>
            </a:endParaRPr>
          </a:p>
          <a:p>
            <a:pPr marL="457200" indent="-457200">
              <a:lnSpc>
                <a:spcPct val="200000"/>
              </a:lnSpc>
              <a:spcBef>
                <a:spcPts val="300"/>
              </a:spcBef>
              <a:buFont typeface="+mj-lt"/>
              <a:buAutoNum type="arabicPeriod" startAt="4"/>
            </a:pPr>
            <a:r>
              <a:rPr lang="pt-BR" sz="1500" u="sng" dirty="0">
                <a:latin typeface="Arial" charset="0"/>
              </a:rPr>
              <a:t>Referências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3CADA13-8D24-F597-542C-BAA8D39A1F6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9188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  <a:cs typeface="Arial" charset="0"/>
              </a:rPr>
              <a:t>Aspectos Éticos</a:t>
            </a:r>
            <a:endParaRPr lang="pt-BR" sz="2000" b="1" dirty="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3">
            <a:extLst>
              <a:ext uri="{FF2B5EF4-FFF2-40B4-BE49-F238E27FC236}">
                <a16:creationId xmlns:a16="http://schemas.microsoft.com/office/drawing/2014/main" id="{BFB93A78-454B-2420-E113-26D77A0FA80B}"/>
              </a:ext>
            </a:extLst>
          </p:cNvPr>
          <p:cNvSpPr txBox="1">
            <a:spLocks noChangeArrowheads="1"/>
          </p:cNvSpPr>
          <p:nvPr/>
        </p:nvSpPr>
        <p:spPr>
          <a:xfrm>
            <a:off x="109729" y="1003562"/>
            <a:ext cx="5559551" cy="55191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</a:rPr>
              <a:t>Originalidade e Plágio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</a:rPr>
              <a:t>Plágio </a:t>
            </a:r>
            <a:r>
              <a:rPr lang="pt-BR" sz="1800" u="sng" dirty="0">
                <a:latin typeface="Arial" charset="0"/>
              </a:rPr>
              <a:t>Direto</a:t>
            </a:r>
            <a:r>
              <a:rPr lang="pt-BR" sz="1800" dirty="0">
                <a:latin typeface="Arial" charset="0"/>
              </a:rPr>
              <a:t> (Ctrl C + Ctrl V), </a:t>
            </a:r>
            <a:r>
              <a:rPr lang="pt-BR" sz="1800" u="sng" dirty="0">
                <a:latin typeface="Arial" charset="0"/>
              </a:rPr>
              <a:t>Indireto</a:t>
            </a:r>
            <a:r>
              <a:rPr lang="pt-BR" sz="1800" dirty="0">
                <a:latin typeface="Arial" charset="0"/>
              </a:rPr>
              <a:t> (reescreve sem citar), </a:t>
            </a:r>
            <a:r>
              <a:rPr lang="pt-BR" sz="1800" u="sng" dirty="0">
                <a:latin typeface="Arial" charset="0"/>
              </a:rPr>
              <a:t>Consentido</a:t>
            </a:r>
            <a:r>
              <a:rPr lang="pt-BR" sz="1800" dirty="0">
                <a:latin typeface="Arial" charset="0"/>
              </a:rPr>
              <a:t>, </a:t>
            </a:r>
            <a:r>
              <a:rPr lang="pt-BR" sz="1800" u="sng" dirty="0">
                <a:latin typeface="Arial" charset="0"/>
              </a:rPr>
              <a:t>de Fontes</a:t>
            </a:r>
            <a:r>
              <a:rPr lang="pt-BR" sz="1800" dirty="0">
                <a:latin typeface="Arial" charset="0"/>
              </a:rPr>
              <a:t> e </a:t>
            </a:r>
            <a:r>
              <a:rPr lang="pt-BR" sz="1800" u="sng" dirty="0">
                <a:latin typeface="Arial" charset="0"/>
              </a:rPr>
              <a:t>Autoplágio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</a:rPr>
              <a:t>Ferramentas (</a:t>
            </a:r>
            <a:r>
              <a:rPr lang="pt-BR" sz="1800" dirty="0" err="1">
                <a:latin typeface="Arial" charset="0"/>
              </a:rPr>
              <a:t>Turnitin</a:t>
            </a:r>
            <a:r>
              <a:rPr lang="pt-BR" sz="1800" dirty="0">
                <a:latin typeface="Arial" charset="0"/>
              </a:rPr>
              <a:t>, Grammarly....)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  <a:cs typeface="Arial" charset="0"/>
              </a:rPr>
              <a:t>Integridade Científica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  <a:cs typeface="Arial" charset="0"/>
              </a:rPr>
              <a:t>Ética na coleta e análise de dados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r>
              <a:rPr lang="pt-BR" sz="1800" dirty="0">
                <a:latin typeface="Arial" charset="0"/>
                <a:cs typeface="Arial" charset="0"/>
              </a:rPr>
              <a:t>Comitês (uso de animais, amostras humanas....)</a:t>
            </a:r>
          </a:p>
          <a:p>
            <a:pPr lvl="1">
              <a:lnSpc>
                <a:spcPct val="200000"/>
              </a:lnSpc>
              <a:buFont typeface="Wingdings" pitchFamily="2" charset="2"/>
              <a:buChar char="Ø"/>
            </a:pPr>
            <a:endParaRPr lang="pt-BR" sz="1800" dirty="0">
              <a:latin typeface="Arial" charset="0"/>
              <a:cs typeface="Arial" charset="0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0E8E532-A9BF-5A22-99AA-FC00506E8F31}"/>
              </a:ext>
            </a:extLst>
          </p:cNvPr>
          <p:cNvSpPr txBox="1"/>
          <p:nvPr/>
        </p:nvSpPr>
        <p:spPr>
          <a:xfrm>
            <a:off x="5888736" y="1221630"/>
            <a:ext cx="2938272" cy="46197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“</a:t>
            </a:r>
            <a:r>
              <a:rPr lang="pt-BR" dirty="0">
                <a:solidFill>
                  <a:srgbClr val="202124"/>
                </a:solidFill>
                <a:effectLst/>
                <a:highlight>
                  <a:srgbClr val="FFFFFF"/>
                </a:highlight>
                <a:latin typeface="Arial Black" panose="020B0A04020102020204" pitchFamily="34" charset="0"/>
                <a:cs typeface="Arial" panose="020B0604020202020204" pitchFamily="34" charset="0"/>
              </a:rPr>
              <a:t>Apresentação feita por alguém, como de sua própria autoria, de trabalho, obra intelectual etc. produzido por outrem.</a:t>
            </a:r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”</a:t>
            </a:r>
          </a:p>
          <a:p>
            <a:pPr>
              <a:lnSpc>
                <a:spcPct val="150000"/>
              </a:lnSpc>
            </a:pPr>
            <a:endParaRPr lang="pt-BR" dirty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dirty="0">
                <a:latin typeface="Arial Black" panose="020B0A04020102020204" pitchFamily="34" charset="0"/>
                <a:cs typeface="Arial" panose="020B0604020202020204" pitchFamily="34" charset="0"/>
              </a:rPr>
              <a:t>“Cópia integral ou parcial de um texto ou de uma ideia.”</a:t>
            </a:r>
          </a:p>
        </p:txBody>
      </p:sp>
    </p:spTree>
    <p:extLst>
      <p:ext uri="{BB962C8B-B14F-4D97-AF65-F5344CB8AC3E}">
        <p14:creationId xmlns:p14="http://schemas.microsoft.com/office/powerpoint/2010/main" val="1274649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  <a:cs typeface="Arial" charset="0"/>
              </a:rPr>
              <a:t>DICAS </a:t>
            </a:r>
            <a:r>
              <a:rPr lang="pt-BR" sz="2000" dirty="0">
                <a:latin typeface="Arial" charset="0"/>
                <a:cs typeface="Arial" charset="0"/>
              </a:rPr>
              <a:t>(fonte: https://www.ukri.org/what-we-do/developing-people-and-skills/mrc/</a:t>
            </a:r>
            <a:r>
              <a:rPr lang="pt-BR" sz="2000" dirty="0" err="1">
                <a:latin typeface="Arial" charset="0"/>
                <a:cs typeface="Arial" charset="0"/>
              </a:rPr>
              <a:t>the-secrets-of-science-writing</a:t>
            </a:r>
            <a:r>
              <a:rPr lang="pt-BR" sz="2000" dirty="0">
                <a:latin typeface="Arial" charset="0"/>
                <a:cs typeface="Arial" charset="0"/>
              </a:rPr>
              <a:t>/)</a:t>
            </a:r>
            <a:endParaRPr lang="pt-BR" sz="2000" dirty="0">
              <a:latin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Interface gráfica do usuário, Texto, Site&#10;&#10;Descrição gerada automaticamente">
            <a:extLst>
              <a:ext uri="{FF2B5EF4-FFF2-40B4-BE49-F238E27FC236}">
                <a16:creationId xmlns:a16="http://schemas.microsoft.com/office/drawing/2014/main" id="{C79CBFC7-8FB1-E419-A6E3-243F02788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912" y="844199"/>
            <a:ext cx="8266176" cy="5816939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C082C11C-EE30-4B50-BD08-9387074230DC}"/>
              </a:ext>
            </a:extLst>
          </p:cNvPr>
          <p:cNvSpPr/>
          <p:nvPr/>
        </p:nvSpPr>
        <p:spPr>
          <a:xfrm>
            <a:off x="649588" y="5015622"/>
            <a:ext cx="2003079" cy="12312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076700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956989-76D5-E404-10A8-B535FD7C3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C6A1C59-8F38-0CAE-B123-8F298C529D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Exemplos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28D8CB9-2155-A22D-563E-F350CF83AF28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m 9" descr="Texto&#10;&#10;O conteúdo gerado por IA pode estar incorreto.">
            <a:extLst>
              <a:ext uri="{FF2B5EF4-FFF2-40B4-BE49-F238E27FC236}">
                <a16:creationId xmlns:a16="http://schemas.microsoft.com/office/drawing/2014/main" id="{59F60BF4-3E4E-3344-23F0-7826977E08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120" y="1077352"/>
            <a:ext cx="4086760" cy="379284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m 11" descr="Texto, Carta&#10;&#10;O conteúdo gerado por IA pode estar incorreto.">
            <a:extLst>
              <a:ext uri="{FF2B5EF4-FFF2-40B4-BE49-F238E27FC236}">
                <a16:creationId xmlns:a16="http://schemas.microsoft.com/office/drawing/2014/main" id="{B2BDBCF2-469A-850F-413B-35F7DE805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7120" y="943683"/>
            <a:ext cx="4086760" cy="3673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Imagem 13" descr="Texto&#10;&#10;O conteúdo gerado por IA pode estar incorreto.">
            <a:extLst>
              <a:ext uri="{FF2B5EF4-FFF2-40B4-BE49-F238E27FC236}">
                <a16:creationId xmlns:a16="http://schemas.microsoft.com/office/drawing/2014/main" id="{7FFC4DF8-E653-FEDE-866F-632110E08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3385" y="4757029"/>
            <a:ext cx="4243880" cy="201806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4698900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drawing of a cell&#10;&#10;Description automatically generated">
            <a:extLst>
              <a:ext uri="{FF2B5EF4-FFF2-40B4-BE49-F238E27FC236}">
                <a16:creationId xmlns:a16="http://schemas.microsoft.com/office/drawing/2014/main" id="{5F2DBC05-198B-2F3E-8E5D-7E878F5168A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 rot="20875079">
            <a:off x="3331030" y="2405010"/>
            <a:ext cx="7145383" cy="5356422"/>
          </a:xfrm>
          <a:prstGeom prst="rect">
            <a:avLst/>
          </a:prstGeom>
        </p:spPr>
      </p:pic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 A) APRESENTAÇÃO – Leishmanioses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9815" y="1181786"/>
            <a:ext cx="8714114" cy="5421082"/>
          </a:xfrm>
        </p:spPr>
        <p:txBody>
          <a:bodyPr>
            <a:normAutofit/>
          </a:bodyPr>
          <a:lstStyle/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</a:rPr>
              <a:t>Agentes: </a:t>
            </a:r>
            <a:r>
              <a:rPr lang="pt-BR" sz="2000" dirty="0">
                <a:latin typeface="Arial" charset="0"/>
                <a:cs typeface="Times New Roman" charset="0"/>
              </a:rPr>
              <a:t>protozoários do gênero </a:t>
            </a:r>
            <a:r>
              <a:rPr lang="pt-BR" sz="2000" i="1" dirty="0">
                <a:latin typeface="Arial" charset="0"/>
                <a:cs typeface="Times New Roman" charset="0"/>
              </a:rPr>
              <a:t>Leishmania</a:t>
            </a:r>
            <a:r>
              <a:rPr lang="pt-BR" sz="2000" dirty="0">
                <a:latin typeface="Arial" charset="0"/>
                <a:cs typeface="Times New Roman" charset="0"/>
              </a:rPr>
              <a:t>, família </a:t>
            </a:r>
            <a:r>
              <a:rPr lang="pt-BR" sz="2000" dirty="0" err="1">
                <a:latin typeface="Arial" charset="0"/>
                <a:cs typeface="Times New Roman" charset="0"/>
              </a:rPr>
              <a:t>Trypanosomatidae</a:t>
            </a:r>
            <a:r>
              <a:rPr lang="pt-BR" sz="2000" dirty="0">
                <a:latin typeface="Arial" charset="0"/>
                <a:cs typeface="Times New Roman" charset="0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endParaRPr lang="pt-BR" sz="2000" dirty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</a:rPr>
              <a:t>A segunda doença mais letal causada por um parasita! </a:t>
            </a:r>
          </a:p>
          <a:p>
            <a:pPr eaLnBrk="1" hangingPunct="1">
              <a:lnSpc>
                <a:spcPct val="110000"/>
              </a:lnSpc>
            </a:pPr>
            <a:endParaRPr lang="pt-BR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  <a:cs typeface="Arial" charset="0"/>
              </a:rPr>
              <a:t>Quadros clínicos: lesões cutâneas, muco-cutâneas e visceral. </a:t>
            </a:r>
          </a:p>
          <a:p>
            <a:pPr eaLnBrk="1" hangingPunct="1">
              <a:lnSpc>
                <a:spcPct val="110000"/>
              </a:lnSpc>
            </a:pPr>
            <a:endParaRPr lang="pt-BR" sz="2000" dirty="0">
              <a:latin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</a:rPr>
              <a:t>Endêmica em 99 países e 12 milhões de pessoas infectadas no mundo (OMS).</a:t>
            </a:r>
          </a:p>
          <a:p>
            <a:pPr eaLnBrk="1" hangingPunct="1">
              <a:lnSpc>
                <a:spcPct val="110000"/>
              </a:lnSpc>
            </a:pPr>
            <a:endParaRPr lang="pt-BR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  <a:cs typeface="Arial" charset="0"/>
              </a:rPr>
              <a:t>Mais de 1 bilhão de pessoas vivendo em áreas endêmicas (OMS).</a:t>
            </a:r>
          </a:p>
          <a:p>
            <a:pPr eaLnBrk="1" hangingPunct="1">
              <a:lnSpc>
                <a:spcPct val="110000"/>
              </a:lnSpc>
            </a:pPr>
            <a:endParaRPr lang="pt-BR" sz="2000" dirty="0">
              <a:latin typeface="Arial" charset="0"/>
              <a:cs typeface="Arial" charset="0"/>
            </a:endParaRPr>
          </a:p>
          <a:p>
            <a:pPr eaLnBrk="1" hangingPunct="1">
              <a:lnSpc>
                <a:spcPct val="110000"/>
              </a:lnSpc>
            </a:pPr>
            <a:r>
              <a:rPr lang="pt-BR" sz="2000" dirty="0">
                <a:latin typeface="Arial" charset="0"/>
                <a:cs typeface="Arial" charset="0"/>
              </a:rPr>
              <a:t>Terapias disponíveis limitadas e ineficientes.</a:t>
            </a:r>
          </a:p>
          <a:p>
            <a:pPr marL="0" indent="0" eaLnBrk="1" hangingPunct="1">
              <a:lnSpc>
                <a:spcPct val="110000"/>
              </a:lnSpc>
              <a:buNone/>
            </a:pPr>
            <a:endParaRPr lang="pt-BR" sz="2000" dirty="0">
              <a:latin typeface="Arial" charset="0"/>
              <a:cs typeface="Arial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0294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7C734-F635-C16D-9FCA-986C7E46B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4270A921-5178-6CDA-BA8A-D1333E51B6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Exemplos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6E72782-10A7-9295-897D-18B389364B74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Imagem 2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3B65DC81-4AFC-1517-FC7B-76F8C77F0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4839" y="1049761"/>
            <a:ext cx="4474321" cy="557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938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E57CB-C9C4-430B-B8F4-139E69E4CB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244BF804-C5D3-43E1-BD58-F3F2E3819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Exemplos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F5DEFE-FBDB-858D-9F3E-CE620CE5D4B4}"/>
              </a:ext>
            </a:extLst>
          </p:cNvPr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m 4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3E2CB653-2A86-2B0A-BC35-ABC71D24CD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9287" y="1422777"/>
            <a:ext cx="4745425" cy="477884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11945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C37E7DB-B2BF-3496-E30A-2691057A3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8334" y="2690601"/>
            <a:ext cx="4571504" cy="3430772"/>
          </a:xfrm>
          <a:prstGeom prst="rect">
            <a:avLst/>
          </a:prstGeom>
        </p:spPr>
      </p:pic>
      <p:pic>
        <p:nvPicPr>
          <p:cNvPr id="7" name="Picture 6" descr="A table of medical information&#10;&#10;Description automatically generated">
            <a:extLst>
              <a:ext uri="{FF2B5EF4-FFF2-40B4-BE49-F238E27FC236}">
                <a16:creationId xmlns:a16="http://schemas.microsoft.com/office/drawing/2014/main" id="{35C93102-4915-89C3-7544-C5C47F5CBB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635" t="7253" r="35599" b="11301"/>
          <a:stretch/>
        </p:blipFill>
        <p:spPr>
          <a:xfrm>
            <a:off x="1972098" y="937624"/>
            <a:ext cx="1554480" cy="5585641"/>
          </a:xfrm>
          <a:prstGeom prst="rect">
            <a:avLst/>
          </a:prstGeom>
        </p:spPr>
      </p:pic>
      <p:pic>
        <p:nvPicPr>
          <p:cNvPr id="8" name="Picture 7" descr="A table of medical information&#10;&#10;Description automatically generated">
            <a:extLst>
              <a:ext uri="{FF2B5EF4-FFF2-40B4-BE49-F238E27FC236}">
                <a16:creationId xmlns:a16="http://schemas.microsoft.com/office/drawing/2014/main" id="{D74A3B32-EB84-864F-247E-67AE811A1F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53" t="7338" r="74281" b="11216"/>
          <a:stretch/>
        </p:blipFill>
        <p:spPr>
          <a:xfrm>
            <a:off x="354988" y="940745"/>
            <a:ext cx="1554480" cy="5585641"/>
          </a:xfrm>
          <a:prstGeom prst="rect">
            <a:avLst/>
          </a:prstGeom>
        </p:spPr>
      </p:pic>
      <p:sp>
        <p:nvSpPr>
          <p:cNvPr id="16" name="TextBox 2">
            <a:extLst>
              <a:ext uri="{FF2B5EF4-FFF2-40B4-BE49-F238E27FC236}">
                <a16:creationId xmlns:a16="http://schemas.microsoft.com/office/drawing/2014/main" id="{A47149AF-1A98-1E5F-5618-DDDC918D8536}"/>
              </a:ext>
            </a:extLst>
          </p:cNvPr>
          <p:cNvSpPr txBox="1"/>
          <p:nvPr/>
        </p:nvSpPr>
        <p:spPr>
          <a:xfrm>
            <a:off x="6497833" y="6215508"/>
            <a:ext cx="2621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(Hong et. al, </a:t>
            </a:r>
            <a:r>
              <a:rPr lang="en-US" sz="1400" i="1" dirty="0">
                <a:latin typeface="Arial"/>
                <a:cs typeface="Arial"/>
              </a:rPr>
              <a:t>Pathogens</a:t>
            </a:r>
            <a:r>
              <a:rPr lang="en-US" sz="1400" dirty="0">
                <a:latin typeface="Arial"/>
                <a:cs typeface="Arial"/>
              </a:rPr>
              <a:t>,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2020)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BA067DA6-8169-74D0-1502-39C7609E2590}"/>
              </a:ext>
            </a:extLst>
          </p:cNvPr>
          <p:cNvSpPr txBox="1">
            <a:spLocks noChangeArrowheads="1"/>
          </p:cNvSpPr>
          <p:nvPr/>
        </p:nvSpPr>
        <p:spPr>
          <a:xfrm>
            <a:off x="0" y="2102"/>
            <a:ext cx="9144000" cy="762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000" b="1" i="1" dirty="0">
                <a:latin typeface="Arial" charset="0"/>
              </a:rPr>
              <a:t>Leishmania </a:t>
            </a:r>
            <a:r>
              <a:rPr lang="pt-BR" sz="2000" b="1" dirty="0">
                <a:latin typeface="Arial" charset="0"/>
              </a:rPr>
              <a:t>– hospedeiros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9D81316-4FFC-4AFD-5F1C-2B084008F8E2}"/>
              </a:ext>
            </a:extLst>
          </p:cNvPr>
          <p:cNvCxnSpPr/>
          <p:nvPr/>
        </p:nvCxnSpPr>
        <p:spPr>
          <a:xfrm>
            <a:off x="-2233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0" name="Imagem 14">
            <a:extLst>
              <a:ext uri="{FF2B5EF4-FFF2-40B4-BE49-F238E27FC236}">
                <a16:creationId xmlns:a16="http://schemas.microsoft.com/office/drawing/2014/main" id="{F589A470-9643-951D-BE62-755D4A12F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7278827" y="811253"/>
            <a:ext cx="1554522" cy="1838558"/>
          </a:xfrm>
          <a:prstGeom prst="rect">
            <a:avLst/>
          </a:prstGeom>
        </p:spPr>
      </p:pic>
      <p:sp>
        <p:nvSpPr>
          <p:cNvPr id="21" name="CaixaDeTexto 18">
            <a:extLst>
              <a:ext uri="{FF2B5EF4-FFF2-40B4-BE49-F238E27FC236}">
                <a16:creationId xmlns:a16="http://schemas.microsoft.com/office/drawing/2014/main" id="{8EB8EC3F-AED9-55BE-913B-6F280D611B44}"/>
              </a:ext>
            </a:extLst>
          </p:cNvPr>
          <p:cNvSpPr txBox="1"/>
          <p:nvPr/>
        </p:nvSpPr>
        <p:spPr>
          <a:xfrm>
            <a:off x="4176330" y="1458254"/>
            <a:ext cx="3040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&gt; 50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phlebotomine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sandflies</a:t>
            </a:r>
            <a:endParaRPr lang="pt-BR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known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transmit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200" dirty="0" err="1">
                <a:latin typeface="Arial" panose="020B0604020202020204" pitchFamily="34" charset="0"/>
                <a:cs typeface="Arial" panose="020B0604020202020204" pitchFamily="34" charset="0"/>
              </a:rPr>
              <a:t>leishmaniases</a:t>
            </a:r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10470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Leishmanioses – formas clínicas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aixaDeTexto 7">
            <a:extLst>
              <a:ext uri="{FF2B5EF4-FFF2-40B4-BE49-F238E27FC236}">
                <a16:creationId xmlns:a16="http://schemas.microsoft.com/office/drawing/2014/main" id="{70F326C5-B86E-F209-948A-B55EC2FAE939}"/>
              </a:ext>
            </a:extLst>
          </p:cNvPr>
          <p:cNvSpPr txBox="1"/>
          <p:nvPr/>
        </p:nvSpPr>
        <p:spPr>
          <a:xfrm>
            <a:off x="6141402" y="2987776"/>
            <a:ext cx="30314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err="1">
                <a:latin typeface="HelvLight" pitchFamily="2" charset="0"/>
              </a:rPr>
              <a:t>Clinical</a:t>
            </a:r>
            <a:r>
              <a:rPr lang="pt-BR" sz="1600" b="1" dirty="0">
                <a:latin typeface="HelvLight" pitchFamily="2" charset="0"/>
              </a:rPr>
              <a:t> </a:t>
            </a:r>
            <a:r>
              <a:rPr lang="pt-BR" sz="1600" b="1" dirty="0" err="1">
                <a:latin typeface="HelvLight" pitchFamily="2" charset="0"/>
              </a:rPr>
              <a:t>Manifestation</a:t>
            </a:r>
            <a:endParaRPr lang="pt-BR" sz="1600" b="1" dirty="0">
              <a:latin typeface="HelvLight" pitchFamily="2" charset="0"/>
            </a:endParaRPr>
          </a:p>
          <a:p>
            <a:pPr algn="ctr"/>
            <a:endParaRPr lang="pt-BR" sz="1600" b="1" dirty="0">
              <a:latin typeface="HelvLight" pitchFamily="2" charset="0"/>
            </a:endParaRPr>
          </a:p>
          <a:p>
            <a:pPr algn="ctr"/>
            <a:r>
              <a:rPr lang="pt-BR" sz="1600" dirty="0" err="1">
                <a:latin typeface="HelvLight" pitchFamily="2" charset="0"/>
              </a:rPr>
              <a:t>Genetics</a:t>
            </a:r>
            <a:r>
              <a:rPr lang="pt-BR" sz="1600" dirty="0">
                <a:latin typeface="HelvLight" pitchFamily="2" charset="0"/>
              </a:rPr>
              <a:t> </a:t>
            </a:r>
            <a:r>
              <a:rPr lang="pt-BR" sz="1600" dirty="0" err="1">
                <a:latin typeface="HelvLight" pitchFamily="2" charset="0"/>
              </a:rPr>
              <a:t>and</a:t>
            </a:r>
            <a:r>
              <a:rPr lang="pt-BR" sz="1600" dirty="0">
                <a:latin typeface="HelvLight" pitchFamily="2" charset="0"/>
              </a:rPr>
              <a:t> </a:t>
            </a:r>
            <a:r>
              <a:rPr lang="pt-BR" sz="1600" dirty="0" err="1">
                <a:latin typeface="HelvLight" pitchFamily="2" charset="0"/>
              </a:rPr>
              <a:t>Immunological</a:t>
            </a:r>
            <a:r>
              <a:rPr lang="pt-BR" sz="1600" dirty="0">
                <a:latin typeface="HelvLight" pitchFamily="2" charset="0"/>
              </a:rPr>
              <a:t> background</a:t>
            </a:r>
          </a:p>
          <a:p>
            <a:pPr algn="ctr"/>
            <a:endParaRPr lang="pt-BR" sz="1600" dirty="0">
              <a:latin typeface="HelvLight" pitchFamily="2" charset="0"/>
            </a:endParaRPr>
          </a:p>
          <a:p>
            <a:pPr algn="ctr"/>
            <a:r>
              <a:rPr lang="pt-BR" sz="1600" dirty="0" err="1">
                <a:latin typeface="HelvLight" pitchFamily="2" charset="0"/>
              </a:rPr>
              <a:t>Species</a:t>
            </a:r>
            <a:r>
              <a:rPr lang="pt-BR" sz="1600" dirty="0">
                <a:latin typeface="HelvLight" pitchFamily="2" charset="0"/>
              </a:rPr>
              <a:t> </a:t>
            </a:r>
            <a:r>
              <a:rPr lang="pt-BR" sz="1600" dirty="0" err="1">
                <a:latin typeface="HelvLight" pitchFamily="2" charset="0"/>
              </a:rPr>
              <a:t>involved</a:t>
            </a:r>
            <a:r>
              <a:rPr lang="pt-BR" sz="1600" dirty="0">
                <a:latin typeface="HelvLight" pitchFamily="2" charset="0"/>
              </a:rPr>
              <a:t> in </a:t>
            </a:r>
            <a:r>
              <a:rPr lang="pt-BR" sz="1600" dirty="0" err="1">
                <a:latin typeface="HelvLight" pitchFamily="2" charset="0"/>
              </a:rPr>
              <a:t>the</a:t>
            </a:r>
            <a:r>
              <a:rPr lang="pt-BR" sz="1600" dirty="0">
                <a:latin typeface="HelvLight" pitchFamily="2" charset="0"/>
              </a:rPr>
              <a:t> </a:t>
            </a:r>
            <a:r>
              <a:rPr lang="pt-BR" sz="1600" dirty="0" err="1">
                <a:latin typeface="HelvLight" pitchFamily="2" charset="0"/>
              </a:rPr>
              <a:t>infection</a:t>
            </a:r>
            <a:endParaRPr lang="pt-BR" sz="1600" dirty="0">
              <a:latin typeface="HelvLight" pitchFamily="2" charset="0"/>
            </a:endParaRPr>
          </a:p>
          <a:p>
            <a:pPr algn="ctr"/>
            <a:endParaRPr lang="pt-BR" sz="1600" dirty="0">
              <a:latin typeface="HelvLight" pitchFamily="2" charset="0"/>
            </a:endParaRPr>
          </a:p>
          <a:p>
            <a:pPr algn="ctr"/>
            <a:endParaRPr lang="pt-BR" sz="1200" dirty="0">
              <a:latin typeface="HelvLight" pitchFamily="2" charset="0"/>
            </a:endParaRPr>
          </a:p>
        </p:txBody>
      </p:sp>
      <p:sp>
        <p:nvSpPr>
          <p:cNvPr id="8" name="Elipse 8">
            <a:extLst>
              <a:ext uri="{FF2B5EF4-FFF2-40B4-BE49-F238E27FC236}">
                <a16:creationId xmlns:a16="http://schemas.microsoft.com/office/drawing/2014/main" id="{CEA62219-A357-FDFA-E2AF-BE9A19CFE114}"/>
              </a:ext>
            </a:extLst>
          </p:cNvPr>
          <p:cNvSpPr/>
          <p:nvPr/>
        </p:nvSpPr>
        <p:spPr>
          <a:xfrm>
            <a:off x="6272627" y="2585973"/>
            <a:ext cx="2769009" cy="250321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10" descr="A table of medical information&#10;&#10;Description automatically generated">
            <a:extLst>
              <a:ext uri="{FF2B5EF4-FFF2-40B4-BE49-F238E27FC236}">
                <a16:creationId xmlns:a16="http://schemas.microsoft.com/office/drawing/2014/main" id="{723DC27F-1D47-56BA-1158-9161352FAC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84" t="7428" r="55061" b="11726"/>
          <a:stretch/>
        </p:blipFill>
        <p:spPr>
          <a:xfrm>
            <a:off x="331219" y="824748"/>
            <a:ext cx="2999897" cy="5631582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932E4007-9868-08AE-2B79-DC6F7061CEDC}"/>
              </a:ext>
            </a:extLst>
          </p:cNvPr>
          <p:cNvSpPr txBox="1"/>
          <p:nvPr/>
        </p:nvSpPr>
        <p:spPr>
          <a:xfrm>
            <a:off x="259746" y="6472425"/>
            <a:ext cx="2621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(Hong et. al, </a:t>
            </a:r>
            <a:r>
              <a:rPr lang="en-US" sz="1400" i="1" dirty="0">
                <a:latin typeface="Arial"/>
                <a:cs typeface="Arial"/>
              </a:rPr>
              <a:t>Pathogens</a:t>
            </a:r>
            <a:r>
              <a:rPr lang="en-US" sz="1400" dirty="0">
                <a:latin typeface="Arial"/>
                <a:cs typeface="Arial"/>
              </a:rPr>
              <a:t>,</a:t>
            </a:r>
            <a:r>
              <a:rPr lang="en-US" sz="1400" i="1" dirty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2020)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5C9F473-E721-028E-570D-AA70DD6399F1}"/>
              </a:ext>
            </a:extLst>
          </p:cNvPr>
          <p:cNvGrpSpPr/>
          <p:nvPr/>
        </p:nvGrpSpPr>
        <p:grpSpPr>
          <a:xfrm>
            <a:off x="3385228" y="913336"/>
            <a:ext cx="3997426" cy="5733205"/>
            <a:chOff x="3385228" y="978651"/>
            <a:chExt cx="3997426" cy="5733205"/>
          </a:xfrm>
        </p:grpSpPr>
        <p:pic>
          <p:nvPicPr>
            <p:cNvPr id="5" name="Imagem 6">
              <a:extLst>
                <a:ext uri="{FF2B5EF4-FFF2-40B4-BE49-F238E27FC236}">
                  <a16:creationId xmlns:a16="http://schemas.microsoft.com/office/drawing/2014/main" id="{CD6D29C7-E896-DA56-A9B1-1DD706879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75005" r="488" b="9663"/>
            <a:stretch/>
          </p:blipFill>
          <p:spPr>
            <a:xfrm>
              <a:off x="3385593" y="5660366"/>
              <a:ext cx="3997061" cy="1051490"/>
            </a:xfrm>
            <a:prstGeom prst="rect">
              <a:avLst/>
            </a:prstGeom>
          </p:spPr>
        </p:pic>
        <p:pic>
          <p:nvPicPr>
            <p:cNvPr id="13" name="Imagem 6">
              <a:extLst>
                <a:ext uri="{FF2B5EF4-FFF2-40B4-BE49-F238E27FC236}">
                  <a16:creationId xmlns:a16="http://schemas.microsoft.com/office/drawing/2014/main" id="{7BD0BD0F-80A5-2B39-091A-85D1399F9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7560" r="32729" b="46540"/>
            <a:stretch/>
          </p:blipFill>
          <p:spPr>
            <a:xfrm>
              <a:off x="3388004" y="3381495"/>
              <a:ext cx="2702062" cy="1090467"/>
            </a:xfrm>
            <a:prstGeom prst="rect">
              <a:avLst/>
            </a:prstGeom>
          </p:spPr>
        </p:pic>
        <p:pic>
          <p:nvPicPr>
            <p:cNvPr id="14" name="Imagem 6">
              <a:extLst>
                <a:ext uri="{FF2B5EF4-FFF2-40B4-BE49-F238E27FC236}">
                  <a16:creationId xmlns:a16="http://schemas.microsoft.com/office/drawing/2014/main" id="{4851577F-DCDA-ED75-C85F-A97EEE164E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8389" r="28666" b="62915"/>
            <a:stretch/>
          </p:blipFill>
          <p:spPr>
            <a:xfrm>
              <a:off x="3404823" y="2109577"/>
              <a:ext cx="2865224" cy="1282219"/>
            </a:xfrm>
            <a:prstGeom prst="rect">
              <a:avLst/>
            </a:prstGeom>
          </p:spPr>
        </p:pic>
        <p:pic>
          <p:nvPicPr>
            <p:cNvPr id="15" name="Imagem 6">
              <a:extLst>
                <a:ext uri="{FF2B5EF4-FFF2-40B4-BE49-F238E27FC236}">
                  <a16:creationId xmlns:a16="http://schemas.microsoft.com/office/drawing/2014/main" id="{CF7EB1E4-7368-71B2-6915-5651812E3A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8275" t="1" r="38715" b="83307"/>
            <a:stretch/>
          </p:blipFill>
          <p:spPr>
            <a:xfrm>
              <a:off x="3697762" y="978651"/>
              <a:ext cx="2129246" cy="1144796"/>
            </a:xfrm>
            <a:prstGeom prst="rect">
              <a:avLst/>
            </a:prstGeom>
          </p:spPr>
        </p:pic>
        <p:pic>
          <p:nvPicPr>
            <p:cNvPr id="16" name="Imagem 6">
              <a:extLst>
                <a:ext uri="{FF2B5EF4-FFF2-40B4-BE49-F238E27FC236}">
                  <a16:creationId xmlns:a16="http://schemas.microsoft.com/office/drawing/2014/main" id="{3B3FDB9C-744A-DC47-20D3-9DA37BA736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5473" r="32729" b="27843"/>
            <a:stretch/>
          </p:blipFill>
          <p:spPr>
            <a:xfrm>
              <a:off x="3385228" y="4458899"/>
              <a:ext cx="2702063" cy="11442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72355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Agrupar 3">
            <a:extLst>
              <a:ext uri="{FF2B5EF4-FFF2-40B4-BE49-F238E27FC236}">
                <a16:creationId xmlns:a16="http://schemas.microsoft.com/office/drawing/2014/main" id="{ACADDA47-3514-4DEF-81F9-8B6DDD2160F4}"/>
              </a:ext>
            </a:extLst>
          </p:cNvPr>
          <p:cNvGrpSpPr/>
          <p:nvPr/>
        </p:nvGrpSpPr>
        <p:grpSpPr>
          <a:xfrm>
            <a:off x="-1" y="0"/>
            <a:ext cx="9406948" cy="6884224"/>
            <a:chOff x="-1" y="0"/>
            <a:chExt cx="9406948" cy="6884224"/>
          </a:xfrm>
        </p:grpSpPr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E57EF3DB-F468-4CB0-831D-A3A235D990F3}"/>
                </a:ext>
              </a:extLst>
            </p:cNvPr>
            <p:cNvSpPr txBox="1"/>
            <p:nvPr/>
          </p:nvSpPr>
          <p:spPr>
            <a:xfrm>
              <a:off x="-1" y="0"/>
              <a:ext cx="50707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2800" b="1" dirty="0">
                  <a:solidFill>
                    <a:schemeClr val="accent1">
                      <a:lumMod val="75000"/>
                    </a:schemeClr>
                  </a:solidFill>
                  <a:latin typeface="HelvLight" pitchFamily="2" charset="0"/>
                </a:rPr>
                <a:t>O parasita</a:t>
              </a:r>
            </a:p>
            <a:p>
              <a:r>
                <a:rPr lang="pt-BR" b="1" i="1" dirty="0">
                  <a:solidFill>
                    <a:schemeClr val="accent1">
                      <a:lumMod val="75000"/>
                    </a:schemeClr>
                  </a:solidFill>
                  <a:latin typeface="HelvLight" pitchFamily="2" charset="0"/>
                </a:rPr>
                <a:t>Leishmania</a:t>
              </a:r>
              <a:r>
                <a:rPr lang="pt-BR" b="1" dirty="0">
                  <a:solidFill>
                    <a:schemeClr val="accent1">
                      <a:lumMod val="75000"/>
                    </a:schemeClr>
                  </a:solidFill>
                  <a:latin typeface="HelvLight" pitchFamily="2" charset="0"/>
                </a:rPr>
                <a:t> e humanos</a:t>
              </a:r>
            </a:p>
            <a:p>
              <a:endParaRPr lang="pt-BR" b="1" dirty="0">
                <a:latin typeface="HelvLight" pitchFamily="2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64521810-95D2-4B73-8BE6-9C4D8F3CC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2577" t="27343" r="37120" b="18246"/>
            <a:stretch/>
          </p:blipFill>
          <p:spPr>
            <a:xfrm>
              <a:off x="854652" y="1007892"/>
              <a:ext cx="7434695" cy="4521376"/>
            </a:xfrm>
            <a:prstGeom prst="rect">
              <a:avLst/>
            </a:prstGeom>
          </p:spPr>
        </p:pic>
        <p:sp>
          <p:nvSpPr>
            <p:cNvPr id="7" name="CaixaDeTexto 8">
              <a:extLst>
                <a:ext uri="{FF2B5EF4-FFF2-40B4-BE49-F238E27FC236}">
                  <a16:creationId xmlns:a16="http://schemas.microsoft.com/office/drawing/2014/main" id="{809CD15A-68F3-40AF-ACB1-B0EC31A2AE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171747" y="869448"/>
              <a:ext cx="2235200" cy="27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333" tIns="45665" rIns="91333" bIns="45665">
              <a:spAutoFit/>
            </a:bodyPr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pt-BR" altLang="en-US" sz="1200" dirty="0">
                  <a:latin typeface="HelvLight" pitchFamily="2" charset="0"/>
                </a:rPr>
                <a:t>OMS, 2010</a:t>
              </a:r>
            </a:p>
          </p:txBody>
        </p: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4E690D44-D2DE-4896-A6FF-2DBCD94A1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9007" y="5462338"/>
              <a:ext cx="858023" cy="1167970"/>
            </a:xfrm>
            <a:prstGeom prst="rect">
              <a:avLst/>
            </a:prstGeom>
          </p:spPr>
        </p:pic>
        <p:pic>
          <p:nvPicPr>
            <p:cNvPr id="13" name="Imagem 12">
              <a:extLst>
                <a:ext uri="{FF2B5EF4-FFF2-40B4-BE49-F238E27FC236}">
                  <a16:creationId xmlns:a16="http://schemas.microsoft.com/office/drawing/2014/main" id="{21E04804-1D28-47DD-8FCE-E359CC07D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4143" y="5471567"/>
              <a:ext cx="858023" cy="1167970"/>
            </a:xfrm>
            <a:prstGeom prst="rect">
              <a:avLst/>
            </a:prstGeom>
          </p:spPr>
        </p:pic>
        <p:pic>
          <p:nvPicPr>
            <p:cNvPr id="14" name="Imagem 13">
              <a:extLst>
                <a:ext uri="{FF2B5EF4-FFF2-40B4-BE49-F238E27FC236}">
                  <a16:creationId xmlns:a16="http://schemas.microsoft.com/office/drawing/2014/main" id="{98B30FF0-E23C-463E-A70D-6AA5790EEC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51" r="14433"/>
            <a:stretch/>
          </p:blipFill>
          <p:spPr>
            <a:xfrm>
              <a:off x="5488157" y="5471568"/>
              <a:ext cx="858023" cy="1167969"/>
            </a:xfrm>
            <a:prstGeom prst="rect">
              <a:avLst/>
            </a:prstGeom>
          </p:spPr>
        </p:pic>
        <p:pic>
          <p:nvPicPr>
            <p:cNvPr id="15" name="Imagem 14">
              <a:extLst>
                <a:ext uri="{FF2B5EF4-FFF2-40B4-BE49-F238E27FC236}">
                  <a16:creationId xmlns:a16="http://schemas.microsoft.com/office/drawing/2014/main" id="{08A5D773-2C77-4016-99F9-D858D42CA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3021" y="5462338"/>
              <a:ext cx="858023" cy="1167970"/>
            </a:xfrm>
            <a:prstGeom prst="rect">
              <a:avLst/>
            </a:prstGeom>
          </p:spPr>
        </p:pic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753B3340-90F8-462E-9985-02748E0FA0D2}"/>
                </a:ext>
              </a:extLst>
            </p:cNvPr>
            <p:cNvSpPr txBox="1"/>
            <p:nvPr/>
          </p:nvSpPr>
          <p:spPr>
            <a:xfrm>
              <a:off x="2251979" y="6630308"/>
              <a:ext cx="6187485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sz="1000" dirty="0">
                  <a:latin typeface="HelvLight" pitchFamily="2" charset="0"/>
                </a:rPr>
                <a:t>http://www.coccidia.icb.usp.br/parasite_db/galerias_a.php?id_galeria=P_3&amp;nome_gal=Leishmania</a:t>
              </a:r>
            </a:p>
          </p:txBody>
        </p:sp>
        <p:sp>
          <p:nvSpPr>
            <p:cNvPr id="3" name="CaixaDeTexto 2">
              <a:extLst>
                <a:ext uri="{FF2B5EF4-FFF2-40B4-BE49-F238E27FC236}">
                  <a16:creationId xmlns:a16="http://schemas.microsoft.com/office/drawing/2014/main" id="{BE6B0EF0-0AC7-4BF5-B3D5-4016CF1AD076}"/>
                </a:ext>
              </a:extLst>
            </p:cNvPr>
            <p:cNvSpPr txBox="1"/>
            <p:nvPr/>
          </p:nvSpPr>
          <p:spPr>
            <a:xfrm>
              <a:off x="1049524" y="1588959"/>
              <a:ext cx="1049099" cy="923330"/>
            </a:xfrm>
            <a:prstGeom prst="rect">
              <a:avLst/>
            </a:prstGeom>
            <a:solidFill>
              <a:srgbClr val="E7E7E8"/>
            </a:solidFill>
          </p:spPr>
          <p:txBody>
            <a:bodyPr wrap="square" rtlCol="0">
              <a:spAutoFit/>
            </a:bodyPr>
            <a:lstStyle/>
            <a:p>
              <a:r>
                <a:rPr lang="pt-BR" dirty="0">
                  <a:latin typeface="HelvLight" pitchFamily="2" charset="0"/>
                </a:rPr>
                <a:t>Europa</a:t>
              </a:r>
            </a:p>
            <a:p>
              <a:r>
                <a:rPr lang="pt-BR" dirty="0" err="1">
                  <a:latin typeface="HelvLight" pitchFamily="2" charset="0"/>
                </a:rPr>
                <a:t>Asia</a:t>
              </a:r>
              <a:endParaRPr lang="pt-BR" dirty="0">
                <a:latin typeface="HelvLight" pitchFamily="2" charset="0"/>
              </a:endParaRPr>
            </a:p>
            <a:p>
              <a:r>
                <a:rPr lang="pt-BR" dirty="0" err="1">
                  <a:latin typeface="HelvLight" pitchFamily="2" charset="0"/>
                </a:rPr>
                <a:t>Africa</a:t>
              </a:r>
              <a:endParaRPr lang="pt-BR" dirty="0">
                <a:latin typeface="HelvLight" pitchFamily="2" charset="0"/>
              </a:endParaRP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7BFFAF3-8084-453A-9154-0D8E29D208F8}"/>
                </a:ext>
              </a:extLst>
            </p:cNvPr>
            <p:cNvSpPr txBox="1"/>
            <p:nvPr/>
          </p:nvSpPr>
          <p:spPr>
            <a:xfrm>
              <a:off x="1049523" y="2940275"/>
              <a:ext cx="120245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pt-BR" dirty="0" err="1">
                  <a:latin typeface="HelvLight" pitchFamily="2" charset="0"/>
                </a:rPr>
                <a:t>Americas</a:t>
              </a:r>
              <a:endParaRPr lang="pt-BR" dirty="0">
                <a:latin typeface="HelvLight" pitchFamily="2" charset="0"/>
              </a:endParaRPr>
            </a:p>
          </p:txBody>
        </p:sp>
      </p:grpSp>
      <p:sp>
        <p:nvSpPr>
          <p:cNvPr id="2" name="TextBox 2">
            <a:extLst>
              <a:ext uri="{FF2B5EF4-FFF2-40B4-BE49-F238E27FC236}">
                <a16:creationId xmlns:a16="http://schemas.microsoft.com/office/drawing/2014/main" id="{9F1CE5F5-4697-82B1-05B7-506A0520BFBA}"/>
              </a:ext>
            </a:extLst>
          </p:cNvPr>
          <p:cNvSpPr txBox="1"/>
          <p:nvPr/>
        </p:nvSpPr>
        <p:spPr>
          <a:xfrm>
            <a:off x="-14656" y="6485648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dirty="0" err="1">
                <a:latin typeface="Arial"/>
                <a:cs typeface="Arial"/>
              </a:rPr>
              <a:t>Zampieri</a:t>
            </a:r>
            <a:r>
              <a:rPr lang="en-US" sz="1400" dirty="0">
                <a:latin typeface="Arial"/>
                <a:cs typeface="Arial"/>
              </a:rPr>
              <a:t> 2019)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7B78C3C-FE10-1A2A-81A7-FCE7DFB92CB6}"/>
              </a:ext>
            </a:extLst>
          </p:cNvPr>
          <p:cNvSpPr/>
          <p:nvPr/>
        </p:nvSpPr>
        <p:spPr>
          <a:xfrm>
            <a:off x="2338754" y="1846385"/>
            <a:ext cx="1266092" cy="298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8466D9D-A1CF-45EA-824A-9CBB38C977D0}"/>
              </a:ext>
            </a:extLst>
          </p:cNvPr>
          <p:cNvSpPr/>
          <p:nvPr/>
        </p:nvSpPr>
        <p:spPr>
          <a:xfrm>
            <a:off x="3695700" y="4088736"/>
            <a:ext cx="1614854" cy="298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93D38FE-D87F-5104-62B2-B9A805733E17}"/>
              </a:ext>
            </a:extLst>
          </p:cNvPr>
          <p:cNvSpPr/>
          <p:nvPr/>
        </p:nvSpPr>
        <p:spPr>
          <a:xfrm>
            <a:off x="5248081" y="3624552"/>
            <a:ext cx="941703" cy="298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FBFF2CB-AA92-6BB5-A681-81D7D734054E}"/>
              </a:ext>
            </a:extLst>
          </p:cNvPr>
          <p:cNvSpPr/>
          <p:nvPr/>
        </p:nvSpPr>
        <p:spPr>
          <a:xfrm>
            <a:off x="6700895" y="2940026"/>
            <a:ext cx="1393582" cy="29893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038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E57EF3DB-F468-4CB0-831D-A3A235D990F3}"/>
              </a:ext>
            </a:extLst>
          </p:cNvPr>
          <p:cNvSpPr txBox="1"/>
          <p:nvPr/>
        </p:nvSpPr>
        <p:spPr>
          <a:xfrm>
            <a:off x="-1" y="0"/>
            <a:ext cx="26185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solidFill>
                  <a:schemeClr val="accent1">
                    <a:lumMod val="75000"/>
                  </a:schemeClr>
                </a:solidFill>
                <a:latin typeface="HelvLight" pitchFamily="2" charset="0"/>
              </a:rPr>
              <a:t>O parasita</a:t>
            </a:r>
          </a:p>
          <a:p>
            <a:r>
              <a:rPr lang="pt-BR" b="1" dirty="0">
                <a:solidFill>
                  <a:schemeClr val="accent1">
                    <a:lumMod val="75000"/>
                  </a:schemeClr>
                </a:solidFill>
                <a:latin typeface="HelvLight" pitchFamily="2" charset="0"/>
              </a:rPr>
              <a:t>taxonomia</a:t>
            </a:r>
          </a:p>
          <a:p>
            <a:endParaRPr lang="pt-BR" b="1" dirty="0">
              <a:latin typeface="HelvLight" pitchFamily="2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F04CF84-4FB2-4505-A708-FCB62E171D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820" t="9642" r="3771" b="7940"/>
          <a:stretch/>
        </p:blipFill>
        <p:spPr>
          <a:xfrm>
            <a:off x="2047766" y="677108"/>
            <a:ext cx="7096234" cy="5934375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97E1E1E-F675-431E-A1DC-E0A43DA383D3}"/>
              </a:ext>
            </a:extLst>
          </p:cNvPr>
          <p:cNvSpPr txBox="1"/>
          <p:nvPr/>
        </p:nvSpPr>
        <p:spPr>
          <a:xfrm>
            <a:off x="119920" y="2736354"/>
            <a:ext cx="206864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latin typeface="HelvLight" pitchFamily="2" charset="0"/>
              </a:rPr>
              <a:t>Estudos filogenéticos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b="1" dirty="0">
              <a:latin typeface="Helv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latin typeface="HelvLight" pitchFamily="2" charset="0"/>
              </a:rPr>
              <a:t>Biologia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1600" b="1" dirty="0">
              <a:latin typeface="HelvLight" pitchFamily="2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1600" b="1" dirty="0">
                <a:latin typeface="HelvLight" pitchFamily="2" charset="0"/>
              </a:rPr>
              <a:t>Comportamento no hospedeiro</a:t>
            </a: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9E91878D-D9CC-2639-D68B-D4CA0840AA4A}"/>
              </a:ext>
            </a:extLst>
          </p:cNvPr>
          <p:cNvSpPr txBox="1"/>
          <p:nvPr/>
        </p:nvSpPr>
        <p:spPr>
          <a:xfrm>
            <a:off x="-14656" y="6485648"/>
            <a:ext cx="1446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(</a:t>
            </a:r>
            <a:r>
              <a:rPr lang="en-US" sz="1400" dirty="0" err="1">
                <a:latin typeface="Arial"/>
                <a:cs typeface="Arial"/>
              </a:rPr>
              <a:t>Zampieri</a:t>
            </a:r>
            <a:r>
              <a:rPr lang="en-US" sz="1400" dirty="0">
                <a:latin typeface="Arial"/>
                <a:cs typeface="Arial"/>
              </a:rPr>
              <a:t> 2019)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11DC20A-44C9-9B39-396D-220F55E9E19B}"/>
              </a:ext>
            </a:extLst>
          </p:cNvPr>
          <p:cNvSpPr/>
          <p:nvPr/>
        </p:nvSpPr>
        <p:spPr>
          <a:xfrm>
            <a:off x="4724578" y="2569300"/>
            <a:ext cx="1060760" cy="437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EA9CC30-9779-801A-E038-A35E6C7D5299}"/>
              </a:ext>
            </a:extLst>
          </p:cNvPr>
          <p:cNvSpPr/>
          <p:nvPr/>
        </p:nvSpPr>
        <p:spPr>
          <a:xfrm>
            <a:off x="6884377" y="2912200"/>
            <a:ext cx="764931" cy="43766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65385CA-C0D5-A7EB-23D9-43F5165D16B5}"/>
              </a:ext>
            </a:extLst>
          </p:cNvPr>
          <p:cNvSpPr/>
          <p:nvPr/>
        </p:nvSpPr>
        <p:spPr>
          <a:xfrm>
            <a:off x="6884377" y="1485901"/>
            <a:ext cx="1060760" cy="354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AD2C7EB-F883-9CF3-39C9-A76490E1BE16}"/>
              </a:ext>
            </a:extLst>
          </p:cNvPr>
          <p:cNvSpPr/>
          <p:nvPr/>
        </p:nvSpPr>
        <p:spPr>
          <a:xfrm>
            <a:off x="6884377" y="1814146"/>
            <a:ext cx="1151792" cy="3546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384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Leishmaniose cutânea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64EF75ED-8F7D-C1BE-9688-D520F775F255}"/>
              </a:ext>
            </a:extLst>
          </p:cNvPr>
          <p:cNvGrpSpPr/>
          <p:nvPr/>
        </p:nvGrpSpPr>
        <p:grpSpPr>
          <a:xfrm>
            <a:off x="99260" y="992414"/>
            <a:ext cx="8941486" cy="5669275"/>
            <a:chOff x="85834" y="979714"/>
            <a:chExt cx="8941486" cy="5669275"/>
          </a:xfrm>
        </p:grpSpPr>
        <p:pic>
          <p:nvPicPr>
            <p:cNvPr id="6" name="Picture 5" descr="A map of the world with different colored countries/regions&#10;&#10;Description automatically generated">
              <a:extLst>
                <a:ext uri="{FF2B5EF4-FFF2-40B4-BE49-F238E27FC236}">
                  <a16:creationId xmlns:a16="http://schemas.microsoft.com/office/drawing/2014/main" id="{1D19CC04-CEC7-16BC-2F98-D57DDAC882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10748"/>
            <a:stretch/>
          </p:blipFill>
          <p:spPr>
            <a:xfrm>
              <a:off x="85834" y="979714"/>
              <a:ext cx="8941486" cy="5669275"/>
            </a:xfrm>
            <a:prstGeom prst="rect">
              <a:avLst/>
            </a:prstGeom>
          </p:spPr>
        </p:pic>
        <p:pic>
          <p:nvPicPr>
            <p:cNvPr id="7" name="Picture 6" descr="A map of the world with different colored countries/regions&#10;&#10;Description automatically generated">
              <a:extLst>
                <a:ext uri="{FF2B5EF4-FFF2-40B4-BE49-F238E27FC236}">
                  <a16:creationId xmlns:a16="http://schemas.microsoft.com/office/drawing/2014/main" id="{87A12F68-5E2F-BBC4-73C6-65E004E905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4853" t="88648" b="2097"/>
            <a:stretch/>
          </p:blipFill>
          <p:spPr>
            <a:xfrm>
              <a:off x="3267708" y="5761448"/>
              <a:ext cx="1288869" cy="559403"/>
            </a:xfrm>
            <a:prstGeom prst="rect">
              <a:avLst/>
            </a:prstGeom>
          </p:spPr>
        </p:pic>
      </p:grpSp>
      <p:pic>
        <p:nvPicPr>
          <p:cNvPr id="5" name="Picture 4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C192F226-B720-BC15-CD24-02999F34D9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547" y="1038089"/>
            <a:ext cx="8933273" cy="5623599"/>
          </a:xfrm>
          <a:prstGeom prst="rect">
            <a:avLst/>
          </a:prstGeom>
        </p:spPr>
      </p:pic>
      <p:pic>
        <p:nvPicPr>
          <p:cNvPr id="2" name="Imagem 17">
            <a:extLst>
              <a:ext uri="{FF2B5EF4-FFF2-40B4-BE49-F238E27FC236}">
                <a16:creationId xmlns:a16="http://schemas.microsoft.com/office/drawing/2014/main" id="{EEC9284F-987F-639A-4E54-0F7D7BC257C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486" t="56333" r="30826" b="21299"/>
          <a:stretch/>
        </p:blipFill>
        <p:spPr>
          <a:xfrm>
            <a:off x="6601190" y="939665"/>
            <a:ext cx="2452256" cy="1487605"/>
          </a:xfrm>
          <a:prstGeom prst="rect">
            <a:avLst/>
          </a:prstGeom>
        </p:spPr>
      </p:pic>
      <p:pic>
        <p:nvPicPr>
          <p:cNvPr id="10" name="Picture 9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59470DB0-F1E1-64F3-3DB1-498B28E7AE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853" t="88648" b="2097"/>
          <a:stretch/>
        </p:blipFill>
        <p:spPr>
          <a:xfrm>
            <a:off x="4115977" y="5930265"/>
            <a:ext cx="1288869" cy="5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895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102"/>
            <a:ext cx="7772400" cy="762000"/>
          </a:xfrm>
        </p:spPr>
        <p:txBody>
          <a:bodyPr>
            <a:normAutofit/>
          </a:bodyPr>
          <a:lstStyle/>
          <a:p>
            <a:pPr eaLnBrk="1" hangingPunct="1"/>
            <a:r>
              <a:rPr lang="pt-BR" sz="2000" b="1" dirty="0">
                <a:latin typeface="Arial" charset="0"/>
              </a:rPr>
              <a:t>Leishmaniose visceral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0" y="804150"/>
            <a:ext cx="91440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3F869BEE-B3FA-D366-D500-F7AC80CC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55" y="1042039"/>
            <a:ext cx="8914896" cy="5620020"/>
          </a:xfrm>
          <a:prstGeom prst="rect">
            <a:avLst/>
          </a:prstGeom>
        </p:spPr>
      </p:pic>
      <p:pic>
        <p:nvPicPr>
          <p:cNvPr id="5" name="Picture 4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70A286BE-6E86-E52C-CB22-B36AAF5333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754" y="1018728"/>
            <a:ext cx="8877159" cy="5620003"/>
          </a:xfrm>
          <a:prstGeom prst="rect">
            <a:avLst/>
          </a:prstGeom>
        </p:spPr>
      </p:pic>
      <p:pic>
        <p:nvPicPr>
          <p:cNvPr id="2" name="Imagem 22">
            <a:extLst>
              <a:ext uri="{FF2B5EF4-FFF2-40B4-BE49-F238E27FC236}">
                <a16:creationId xmlns:a16="http://schemas.microsoft.com/office/drawing/2014/main" id="{99E03F39-2280-11B2-FB98-6ADCDA2F9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61" t="56333" r="54574" b="21299"/>
          <a:stretch/>
        </p:blipFill>
        <p:spPr>
          <a:xfrm>
            <a:off x="6581230" y="898901"/>
            <a:ext cx="2495005" cy="1620299"/>
          </a:xfrm>
          <a:prstGeom prst="rect">
            <a:avLst/>
          </a:prstGeom>
        </p:spPr>
      </p:pic>
      <p:pic>
        <p:nvPicPr>
          <p:cNvPr id="7" name="Picture 6" descr="A map of the world with different colored countries/regions&#10;&#10;Description automatically generated">
            <a:extLst>
              <a:ext uri="{FF2B5EF4-FFF2-40B4-BE49-F238E27FC236}">
                <a16:creationId xmlns:a16="http://schemas.microsoft.com/office/drawing/2014/main" id="{78E29359-001E-A42D-6A86-002FD22754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4853" t="88648" b="2097"/>
          <a:stretch/>
        </p:blipFill>
        <p:spPr>
          <a:xfrm>
            <a:off x="4115975" y="5858825"/>
            <a:ext cx="1288869" cy="55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398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33124</TotalTime>
  <Words>1558</Words>
  <Application>Microsoft Macintosh PowerPoint</Application>
  <PresentationFormat>Apresentação na tela (4:3)</PresentationFormat>
  <Paragraphs>185</Paragraphs>
  <Slides>31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Arial Black</vt:lpstr>
      <vt:lpstr>Calibri</vt:lpstr>
      <vt:lpstr>Helvetica</vt:lpstr>
      <vt:lpstr>HelvLight</vt:lpstr>
      <vt:lpstr>Wingdings</vt:lpstr>
      <vt:lpstr>Office Theme</vt:lpstr>
      <vt:lpstr> Laboratório de Biologia I (CCM0215):   DIAGNÓSTICO MOLECULAR – Identificação de espécies de Leishmania por PCR, PCR/RFLP e qPCR/HRM     Profa. Maria Fernanda Laranjeira da Silva ☛ Laboratório de Fisiologia de Tripanosomatídeos</vt:lpstr>
      <vt:lpstr>CRONOGRAMA</vt:lpstr>
      <vt:lpstr> A) APRESENTAÇÃO – Leishmanioses</vt:lpstr>
      <vt:lpstr>Apresentação do PowerPoint</vt:lpstr>
      <vt:lpstr>Leishmanioses – formas clínicas</vt:lpstr>
      <vt:lpstr>Apresentação do PowerPoint</vt:lpstr>
      <vt:lpstr>Apresentação do PowerPoint</vt:lpstr>
      <vt:lpstr>Leishmaniose cutânea</vt:lpstr>
      <vt:lpstr>Leishmaniose visceral</vt:lpstr>
      <vt:lpstr>Evolução do número de casos de LV – Brasil</vt:lpstr>
      <vt:lpstr>1@ prática – Extração DNAg Crithidia fasciculata </vt:lpstr>
      <vt:lpstr>2@ prática – PCR (Polymerase Chain Reaction)</vt:lpstr>
      <vt:lpstr>2@ prática – PCR (Polymerase Chain Reaction)</vt:lpstr>
      <vt:lpstr>3@ prática – RFLP (Restriction fragment length polymorphism)</vt:lpstr>
      <vt:lpstr>4@ prática – PCR EM TEMPO REAL ACOPLADO  A HRM (High Resolution Melting Analysis)</vt:lpstr>
      <vt:lpstr>4@ prática – PCR EM TEMPO REAL ACOPLADO  A HRM (High Resolution Melting Analysis)</vt:lpstr>
      <vt:lpstr>4@ prática – PCR EM TEMPO REAL ACOPLADO  A HRM (High Resolution Melting Analysis)</vt:lpstr>
      <vt:lpstr>Apresentação do PowerPoint</vt:lpstr>
      <vt:lpstr>4@ prática – PCR EM TEMPO REAL ACOPLADO  A HRM (High Resolution Melting Analysis)</vt:lpstr>
      <vt:lpstr>Antes de começar....... Como pipetamos???</vt:lpstr>
      <vt:lpstr>Antes de começar....... Como pipetamos???</vt:lpstr>
      <vt:lpstr>RESULTADOS</vt:lpstr>
      <vt:lpstr>RESULTADOS</vt:lpstr>
      <vt:lpstr>RELATÓRIO</vt:lpstr>
      <vt:lpstr>Estrutura Relatório</vt:lpstr>
      <vt:lpstr>Estrutura Relatório</vt:lpstr>
      <vt:lpstr>Aspectos Éticos</vt:lpstr>
      <vt:lpstr>DICAS (fonte: https://www.ukri.org/what-we-do/developing-people-and-skills/mrc/the-secrets-of-science-writing/)</vt:lpstr>
      <vt:lpstr>Exemplos</vt:lpstr>
      <vt:lpstr>Exemplos</vt:lpstr>
      <vt:lpstr>Exemplos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MFS-type plasma membrane transporter protects Leishmania parasites from iron toxicity   Maria Fernanda Laranjeira-Silva1, Wanpeng Wang1, Tamika K. Samuel2, Fernando Y. Maeda1, Vladimir Michailowsky1,3, Iqbal Hamza2, Zhongchi Liu1 and Norma W. Andrews1*</dc:title>
  <dc:creator>Maria Fernanda  Laranjeira da Silva</dc:creator>
  <cp:lastModifiedBy>Maria Fernanda Laranjeira da Silva</cp:lastModifiedBy>
  <cp:revision>602</cp:revision>
  <cp:lastPrinted>2019-05-20T18:38:31Z</cp:lastPrinted>
  <dcterms:created xsi:type="dcterms:W3CDTF">2017-01-23T20:46:19Z</dcterms:created>
  <dcterms:modified xsi:type="dcterms:W3CDTF">2025-04-17T18:58:27Z</dcterms:modified>
</cp:coreProperties>
</file>