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1060" r:id="rId3"/>
    <p:sldId id="1038" r:id="rId4"/>
    <p:sldId id="1039" r:id="rId5"/>
    <p:sldId id="1040" r:id="rId6"/>
    <p:sldId id="1042" r:id="rId7"/>
    <p:sldId id="911" r:id="rId8"/>
    <p:sldId id="943" r:id="rId9"/>
    <p:sldId id="484" r:id="rId10"/>
    <p:sldId id="858" r:id="rId11"/>
    <p:sldId id="821" r:id="rId12"/>
    <p:sldId id="486" r:id="rId13"/>
    <p:sldId id="489" r:id="rId14"/>
    <p:sldId id="490" r:id="rId15"/>
    <p:sldId id="491" r:id="rId16"/>
    <p:sldId id="492" r:id="rId17"/>
    <p:sldId id="493" r:id="rId18"/>
    <p:sldId id="494" r:id="rId19"/>
    <p:sldId id="1082" r:id="rId20"/>
    <p:sldId id="967" r:id="rId21"/>
    <p:sldId id="2350" r:id="rId22"/>
    <p:sldId id="2354" r:id="rId23"/>
    <p:sldId id="2338" r:id="rId24"/>
    <p:sldId id="2390" r:id="rId25"/>
    <p:sldId id="2341" r:id="rId26"/>
    <p:sldId id="2351" r:id="rId27"/>
    <p:sldId id="2352" r:id="rId28"/>
    <p:sldId id="2384" r:id="rId29"/>
    <p:sldId id="2264" r:id="rId30"/>
    <p:sldId id="2387" r:id="rId31"/>
    <p:sldId id="2386" r:id="rId32"/>
    <p:sldId id="2388" r:id="rId33"/>
    <p:sldId id="2389" r:id="rId34"/>
    <p:sldId id="2374" r:id="rId35"/>
    <p:sldId id="2365" r:id="rId36"/>
    <p:sldId id="2366" r:id="rId37"/>
    <p:sldId id="2267" r:id="rId38"/>
    <p:sldId id="2369" r:id="rId39"/>
    <p:sldId id="2377" r:id="rId40"/>
    <p:sldId id="2391" r:id="rId41"/>
    <p:sldId id="2335" r:id="rId42"/>
    <p:sldId id="2392" r:id="rId43"/>
    <p:sldId id="2355" r:id="rId44"/>
    <p:sldId id="1973" r:id="rId45"/>
    <p:sldId id="2393" r:id="rId46"/>
    <p:sldId id="2348" r:id="rId47"/>
    <p:sldId id="2192" r:id="rId48"/>
    <p:sldId id="1974" r:id="rId49"/>
    <p:sldId id="1975" r:id="rId50"/>
    <p:sldId id="1980" r:id="rId51"/>
    <p:sldId id="1981" r:id="rId52"/>
    <p:sldId id="1982" r:id="rId53"/>
    <p:sldId id="2349" r:id="rId54"/>
    <p:sldId id="2339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66"/>
    <a:srgbClr val="008080"/>
    <a:srgbClr val="FFCC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8E565-376C-4D78-9F19-B47FD205E007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FDD6-0207-4ABC-8C73-0E2D834C8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5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DB7BB2CC-2228-4E9B-852A-9B8993E55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7E47CF71-C3E8-4E2F-9981-44C518B63A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3EFFBA26-39D8-45BF-8E56-FB6D9FC71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44F7E6-7F86-4D0E-8F93-B82DCA91E8F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0C9F9-DC13-4C1C-862A-74046D4CF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9A8709-B082-455C-85B7-512C572C0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A286F6-3285-4E6F-B5F1-BB8D6CC3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E0CEBF-76CB-41D4-9295-EDD34169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018D0-1901-42DB-AAF4-1EBB263E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0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D68F9-BB81-4FC6-88D1-BF211290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48DD22-187B-4413-9975-899AFEC18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C5336C-7159-45F6-BEB6-5B2F1D46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1F02B7-F754-44FA-A8F8-8A2782EA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9D3D55-371D-4861-AE2D-D1BB4669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53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088FF-3D31-415C-9D93-60FAABA38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6F6659-8A43-4BCA-A155-A1D463C4C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C585C9-4AB6-4713-9374-9E8D5622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EA83E-C68C-410E-BD84-6EF6CBF2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79AA05-4C9E-429E-8AF2-5F3A597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71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2D4F7-EDF6-4210-9C56-B8F70BCC1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A5F27-F54F-4398-8A22-082B31A3A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67F8-2D2B-4853-956D-5DA46EA0D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A9F7-4A96-4B16-BB9A-40DCC1A9F40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2676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08102-DB58-4B1A-B1D2-6A7C952B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8B8357-8CB1-456B-9532-B5618825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99FE7-AFAD-461B-BDD9-D59CB71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BC5089-0C0A-4B66-96EB-53D112D1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D28A51-456D-4009-AD0D-8388E149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2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EB10F-0C57-478F-A95F-90FF7254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C2A0A7-ECF3-4EB1-BC32-7EEEFA154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44B653-55E5-42C2-8E07-7CA22CA2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B62B1F-F029-4560-9298-D6C33553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C393F9-6106-41FC-ADA2-BEA55607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3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40F22-72B1-45CC-B7F7-478C3804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3937-F4A0-484B-94FE-269D1C379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9C7888-D6EE-4009-835F-939D911E3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F980CC-2187-45B8-AD09-DFEC0096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56FBB1-C3ED-455B-978C-A748E5B0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3ACC54-C545-40DC-BBFC-E50B999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75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D9ED0-DAD7-4759-B16D-DCEC8C33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16F880-BF33-4283-889B-BE9B0DE09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E3B51F-A601-43CD-B7FA-A7F592004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362071-8DC9-4935-AFC8-93AD720D4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5F133C-72BB-4873-939E-10FBD76D7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B2A1EC-E802-4D67-A28F-6CEAC353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86400B-3AE8-4DD0-AFD0-FAEF72CE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6486BC-ECBD-4CCF-AF59-DA0FEAB0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3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E3CB2-D256-4509-B2A9-D46BDB4C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49350A-251F-4B63-9065-30C68D65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012A8C-2BEA-4FA7-A02D-F3754633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A0FF5C-B407-4AB5-A4E1-15DAD376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35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9A935F-428E-4D25-B2EE-3D5052E7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9202F6-298A-4D98-9813-6476B02D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5745B-0B30-4B22-98E4-BC2E2E65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03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019BD-03F6-4C95-867D-9C3C033A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1AD212-DB1A-44FE-AB31-A66449BA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1F40FA-9420-459A-B145-6FA57182A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802D90-524B-437C-B282-742CBC21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D584F6-9523-48CD-B785-EB02399D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5E47C-D761-43A2-BB39-8E502424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97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7F92F-C115-43D6-BB00-553A126D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FFD68B-2C31-46F3-A7B5-71770C984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0D2906-D34B-480E-8922-6A8FF3586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F1A187-CD82-4BE2-9779-B0BF6D8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E4D00F-B7D1-4D6A-8932-21FA228B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8CBF02-07D6-4002-98AD-78094802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BA6F0A-0FC1-4EDB-BC7E-D6C3087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ED233-69F9-443B-AE74-3A65B137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C50CC3-8C7A-46C0-88F1-962D2FEA5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C829-8452-4221-8E7D-92B1FF8B05D6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18A90E-E7E8-40B8-AD49-19DE018F1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9D8351-29A6-4C87-8E23-C05400E3C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C4D4-C943-4074-B292-9D2348CFD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hyperlink" Target="http://images.google.com.br/imgres?imgurl=http://www.observatorioagricola.pt/AdvHTML_Upload/dieta5.jpg&amp;imgrefurl=http://www.observatorioagricola.pt/pormenor.asp?id_rubrica%3D98%26id_seccao%3D41&amp;h=320&amp;w=400&amp;sz=34&amp;hl=pt-BR&amp;start=1&amp;tbnid=zGpCxz7drCYdVM:&amp;tbnh=99&amp;tbnw=124&amp;prev=/images?q%3Ddieta%26gbv%3D2%26hl%3Dpt-BR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.br/imgres?imgurl=http://www.fabricademusculos.com.br/IDOSOS/VOVO_6.GIF&amp;imgrefurl=http://www.fabricademusculos.com.br/musc-idosos.htm&amp;h=230&amp;w=150&amp;sz=25&amp;hl=pt-BR&amp;start=9&amp;tbnid=XyLVWPX1dJ8KEM:&amp;tbnh=108&amp;tbnw=70&amp;prev=/images?q%3Dmuscula%C3%A7%C3%A3o%2Bidoso%26gbv%3D2%26hl%3Dpt-BR%26sa%3DG" TargetMode="Externa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google.com.br/imgres?imgurl=http://www.gastronomiavasca.net/glosario-file/628/Vitamina_D.jpg&amp;imgrefurl=http://www.gastronomiavasca.net/hl/glosario/picture?item_id%3D628&amp;h=378&amp;w=300&amp;sz=30&amp;hl=pt-BR&amp;start=9&amp;tbnid=1U2gdeRAu6Mp2M:&amp;tbnh=122&amp;tbnw=97&amp;prev=/images?q%3Dvitamina%2BD%26svnum%3D10%26hl%3Dpt-BR%26lr%3D%26sa%3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images.google.com.br/imgres?imgurl=http://www.alimentacion-sana.com.ar/images/vitamina_d.jpg&amp;imgrefurl=http://www.alimentacion-sana.com.ar/informaciones/Nutricion/vitaD.htm&amp;h=250&amp;w=210&amp;sz=13&amp;hl=pt-BR&amp;start=3&amp;tbnid=jjU0ev0r9UOxJM:&amp;tbnh=111&amp;tbnw=93&amp;prev=/images?q%3Dvitamina%2BD%26svnum%3D10%26hl%3Dpt-BR%26lr%3D%26sa%3D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6986D-E58B-4298-86E9-81C55715C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908" y="1122363"/>
            <a:ext cx="9902092" cy="1824037"/>
          </a:xfrm>
        </p:spPr>
        <p:txBody>
          <a:bodyPr>
            <a:normAutofit/>
          </a:bodyPr>
          <a:lstStyle/>
          <a:p>
            <a:r>
              <a:rPr lang="pt-BR" sz="4400" b="1" dirty="0"/>
              <a:t>Fragilidade- Conceitos</a:t>
            </a:r>
            <a:br>
              <a:rPr lang="pt-BR" sz="4400" b="1" dirty="0"/>
            </a:br>
            <a:r>
              <a:rPr lang="pt-BR" sz="4400" b="1" dirty="0"/>
              <a:t>Nutrição, sarcopenia e fragilidade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95F9C0-F61E-4C49-9455-E4E4E2636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393"/>
          </a:xfrm>
        </p:spPr>
        <p:txBody>
          <a:bodyPr>
            <a:normAutofit/>
          </a:bodyPr>
          <a:lstStyle/>
          <a:p>
            <a:r>
              <a:rPr lang="pt-BR" sz="3200" dirty="0"/>
              <a:t>Sandra Maria Lima Ribeiro</a:t>
            </a:r>
          </a:p>
        </p:txBody>
      </p:sp>
    </p:spTree>
    <p:extLst>
      <p:ext uri="{BB962C8B-B14F-4D97-AF65-F5344CB8AC3E}">
        <p14:creationId xmlns:p14="http://schemas.microsoft.com/office/powerpoint/2010/main" val="249994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41F2F32F-DD78-4912-B652-F1AB22E7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1773238"/>
            <a:ext cx="8943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>
            <a:extLst>
              <a:ext uri="{FF2B5EF4-FFF2-40B4-BE49-F238E27FC236}">
                <a16:creationId xmlns:a16="http://schemas.microsoft.com/office/drawing/2014/main" id="{BD77C067-F0F5-4DE0-8DD4-A3F6687D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755"/>
            <a:ext cx="10515600" cy="1325563"/>
          </a:xfrm>
        </p:spPr>
        <p:txBody>
          <a:bodyPr/>
          <a:lstStyle/>
          <a:p>
            <a:pPr algn="ctr"/>
            <a:r>
              <a:rPr lang="pt-BR" altLang="en-US" b="1" dirty="0">
                <a:solidFill>
                  <a:schemeClr val="accent2">
                    <a:lumMod val="50000"/>
                  </a:schemeClr>
                </a:solidFill>
              </a:rPr>
              <a:t>Definição do fenótipo</a:t>
            </a:r>
          </a:p>
        </p:txBody>
      </p:sp>
      <p:sp>
        <p:nvSpPr>
          <p:cNvPr id="61443" name="Espaço Reservado para Conteúdo 2">
            <a:extLst>
              <a:ext uri="{FF2B5EF4-FFF2-40B4-BE49-F238E27FC236}">
                <a16:creationId xmlns:a16="http://schemas.microsoft.com/office/drawing/2014/main" id="{23DE53A5-3D3F-4D50-9153-C42F1D58D2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6666"/>
          </a:solidFill>
        </p:spPr>
        <p:txBody>
          <a:bodyPr/>
          <a:lstStyle/>
          <a:p>
            <a:r>
              <a:rPr lang="pt-BR" altLang="en-US" dirty="0">
                <a:solidFill>
                  <a:srgbClr val="FFC000"/>
                </a:solidFill>
              </a:rPr>
              <a:t>Desenvolvimento e operacionalização do fenótipo da fragilidade e suas associações</a:t>
            </a:r>
          </a:p>
          <a:p>
            <a:pPr>
              <a:buFont typeface="Arial" panose="020B0604020202020204" pitchFamily="34" charset="0"/>
              <a:buNone/>
            </a:pPr>
            <a:endParaRPr lang="pt-BR" altLang="en-US" dirty="0">
              <a:solidFill>
                <a:srgbClr val="FFC000"/>
              </a:solidFill>
            </a:endParaRPr>
          </a:p>
          <a:p>
            <a:r>
              <a:rPr lang="pt-BR" altLang="en-US" dirty="0">
                <a:solidFill>
                  <a:srgbClr val="FFC000"/>
                </a:solidFill>
              </a:rPr>
              <a:t>Baseado nos dados do Cardiovascular Health Study (2 cohort, em 3 momentos)</a:t>
            </a:r>
          </a:p>
          <a:p>
            <a:pPr>
              <a:buFont typeface="Arial" panose="020B0604020202020204" pitchFamily="34" charset="0"/>
              <a:buNone/>
            </a:pPr>
            <a:endParaRPr lang="pt-BR" altLang="en-US" dirty="0">
              <a:solidFill>
                <a:srgbClr val="FFC000"/>
              </a:solidFill>
            </a:endParaRPr>
          </a:p>
          <a:p>
            <a:r>
              <a:rPr lang="pt-BR" altLang="en-US" dirty="0">
                <a:solidFill>
                  <a:srgbClr val="FFC000"/>
                </a:solidFill>
              </a:rPr>
              <a:t>Indivíduos estudados: 5317 ao todo (4735 em 1989-90;  582 afro-americanos em 1993-93)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>
            <a:extLst>
              <a:ext uri="{FF2B5EF4-FFF2-40B4-BE49-F238E27FC236}">
                <a16:creationId xmlns:a16="http://schemas.microsoft.com/office/drawing/2014/main" id="{0FE78DDE-0728-4D41-817C-5C9094E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017"/>
            <a:ext cx="10515600" cy="807183"/>
          </a:xfrm>
        </p:spPr>
        <p:txBody>
          <a:bodyPr/>
          <a:lstStyle/>
          <a:p>
            <a:pPr algn="ctr" eaLnBrk="1" hangingPunct="1"/>
            <a:r>
              <a:rPr lang="pt-BR" altLang="en-US" sz="4000" b="1" dirty="0">
                <a:solidFill>
                  <a:srgbClr val="C00000"/>
                </a:solidFill>
              </a:rPr>
              <a:t>Como identificar a fragilidade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52772F-396E-41A8-9D8A-C7A2E13B0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1764446"/>
            <a:ext cx="10112375" cy="4681537"/>
          </a:xfrm>
          <a:solidFill>
            <a:srgbClr val="006666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</a:rPr>
              <a:t>Fried e cols. estabeleceram um </a:t>
            </a:r>
            <a:r>
              <a:rPr lang="pt-BR" u="sng" dirty="0">
                <a:solidFill>
                  <a:schemeClr val="bg1"/>
                </a:solidFill>
              </a:rPr>
              <a:t>fenótipo da fragilidade</a:t>
            </a:r>
            <a:r>
              <a:rPr lang="pt-BR" dirty="0">
                <a:solidFill>
                  <a:schemeClr val="bg1"/>
                </a:solidFill>
              </a:rPr>
              <a:t>, composto por </a:t>
            </a:r>
            <a:r>
              <a:rPr lang="pt-BR" u="sng" dirty="0">
                <a:solidFill>
                  <a:schemeClr val="bg1"/>
                </a:solidFill>
              </a:rPr>
              <a:t>5 critérios a serem avaliados </a:t>
            </a:r>
            <a:r>
              <a:rPr lang="pt-BR" dirty="0">
                <a:solidFill>
                  <a:schemeClr val="bg1"/>
                </a:solidFill>
              </a:rPr>
              <a:t>:</a:t>
            </a:r>
          </a:p>
          <a:p>
            <a:pPr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pt-BR" dirty="0">
                <a:solidFill>
                  <a:schemeClr val="bg1"/>
                </a:solidFill>
              </a:rPr>
              <a:t>Perda de peso não intencional (≥4,5Kg ou 5% no follow-up)</a:t>
            </a:r>
          </a:p>
          <a:p>
            <a:pPr lvl="1">
              <a:defRPr/>
            </a:pPr>
            <a:r>
              <a:rPr lang="pt-BR" dirty="0">
                <a:solidFill>
                  <a:schemeClr val="bg1"/>
                </a:solidFill>
              </a:rPr>
              <a:t>Exaustão (2 questões do CES-D: “Tudo que eu fiz foi um esforço”; “Eu não consigo seguir adiante)</a:t>
            </a:r>
          </a:p>
          <a:p>
            <a:pPr lvl="1">
              <a:defRPr/>
            </a:pPr>
            <a:r>
              <a:rPr lang="pt-BR" dirty="0">
                <a:solidFill>
                  <a:schemeClr val="bg1"/>
                </a:solidFill>
              </a:rPr>
              <a:t> Força de Preensão palmar (com dinamômetro)</a:t>
            </a:r>
          </a:p>
          <a:p>
            <a:pPr lvl="1">
              <a:defRPr/>
            </a:pPr>
            <a:r>
              <a:rPr lang="pt-BR" dirty="0">
                <a:solidFill>
                  <a:schemeClr val="bg1"/>
                </a:solidFill>
              </a:rPr>
              <a:t>Velocidade de marcha (4,6 m)</a:t>
            </a:r>
          </a:p>
          <a:p>
            <a:pPr lvl="1">
              <a:defRPr/>
            </a:pPr>
            <a:r>
              <a:rPr lang="pt-BR" dirty="0">
                <a:solidFill>
                  <a:schemeClr val="bg1"/>
                </a:solidFill>
              </a:rPr>
              <a:t>Nível de atividade física (questionário validado)</a:t>
            </a:r>
          </a:p>
          <a:p>
            <a:pPr lvl="1"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>
            <a:extLst>
              <a:ext uri="{FF2B5EF4-FFF2-40B4-BE49-F238E27FC236}">
                <a16:creationId xmlns:a16="http://schemas.microsoft.com/office/drawing/2014/main" id="{B925D981-AE54-4767-988C-3D5355B2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ctr" eaLnBrk="1" hangingPunct="1"/>
            <a:r>
              <a:rPr lang="pt-BR" alt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Força de Preensão palmar</a:t>
            </a:r>
          </a:p>
        </p:txBody>
      </p:sp>
      <p:pic>
        <p:nvPicPr>
          <p:cNvPr id="80899" name="Picture 4" descr="https://encrypted-tbn2.gstatic.com/images?q=tbn:ANd9GcQF-X6v1adhZiWg89_I11M_BW2qW76kHvv7nDh8Sd1W4oqHr0Kbfw">
            <a:extLst>
              <a:ext uri="{FF2B5EF4-FFF2-40B4-BE49-F238E27FC236}">
                <a16:creationId xmlns:a16="http://schemas.microsoft.com/office/drawing/2014/main" id="{2BBD7D2E-0F7F-40E2-AE14-A7F6FF6D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2492375"/>
            <a:ext cx="3851275" cy="33607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6" descr="https://encrypted-tbn3.gstatic.com/images?q=tbn:ANd9GcRyHGYCf7YA8WZ62QSyOgjxC6SLUEkkTNsoD6aFx601j-EjK__Vfg">
            <a:extLst>
              <a:ext uri="{FF2B5EF4-FFF2-40B4-BE49-F238E27FC236}">
                <a16:creationId xmlns:a16="http://schemas.microsoft.com/office/drawing/2014/main" id="{7A23A367-BF4E-4CCE-9574-3A358A90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492376"/>
            <a:ext cx="4022725" cy="33575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>
            <a:extLst>
              <a:ext uri="{FF2B5EF4-FFF2-40B4-BE49-F238E27FC236}">
                <a16:creationId xmlns:a16="http://schemas.microsoft.com/office/drawing/2014/main" id="{6E65B8BE-4ED8-47C4-BDC6-346E8EFB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2" y="0"/>
            <a:ext cx="11222892" cy="1143000"/>
          </a:xfrm>
        </p:spPr>
        <p:txBody>
          <a:bodyPr/>
          <a:lstStyle/>
          <a:p>
            <a:r>
              <a:rPr lang="pt-BR" altLang="en-US" sz="3600" b="1" dirty="0">
                <a:solidFill>
                  <a:srgbClr val="C00000"/>
                </a:solidFill>
              </a:rPr>
              <a:t>Ponto de corte para preensão palmar, de acordo com o IMC</a:t>
            </a:r>
          </a:p>
        </p:txBody>
      </p:sp>
      <p:pic>
        <p:nvPicPr>
          <p:cNvPr id="81923" name="Picture 2">
            <a:extLst>
              <a:ext uri="{FF2B5EF4-FFF2-40B4-BE49-F238E27FC236}">
                <a16:creationId xmlns:a16="http://schemas.microsoft.com/office/drawing/2014/main" id="{A188B107-C838-4ACC-A0F6-83433B0FD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2669" r="18996"/>
          <a:stretch/>
        </p:blipFill>
        <p:spPr bwMode="auto">
          <a:xfrm>
            <a:off x="2279652" y="1268414"/>
            <a:ext cx="6317272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CaixaDeTexto 3">
            <a:extLst>
              <a:ext uri="{FF2B5EF4-FFF2-40B4-BE49-F238E27FC236}">
                <a16:creationId xmlns:a16="http://schemas.microsoft.com/office/drawing/2014/main" id="{17CCCFE0-2993-47F6-BEB0-DBC47D22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7" y="6480971"/>
            <a:ext cx="380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dirty="0" err="1">
                <a:latin typeface="Arial" panose="020B0604020202020204" pitchFamily="34" charset="0"/>
              </a:rPr>
              <a:t>Fried</a:t>
            </a:r>
            <a:r>
              <a:rPr lang="pt-BR" altLang="en-US" sz="1800" dirty="0">
                <a:latin typeface="Arial" panose="020B0604020202020204" pitchFamily="34" charset="0"/>
              </a:rPr>
              <a:t> et al, 2001; </a:t>
            </a:r>
            <a:r>
              <a:rPr lang="pt-BR" altLang="en-US" sz="1800" dirty="0" err="1">
                <a:latin typeface="Arial" panose="020B0604020202020204" pitchFamily="34" charset="0"/>
              </a:rPr>
              <a:t>Haidar</a:t>
            </a:r>
            <a:r>
              <a:rPr lang="pt-BR" altLang="en-US" sz="1800" dirty="0">
                <a:latin typeface="Arial" panose="020B0604020202020204" pitchFamily="34" charset="0"/>
              </a:rPr>
              <a:t> et al, 2004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8D026BA-500F-4704-8386-D6D2623949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4826" y="3357563"/>
          <a:ext cx="8640764" cy="24685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6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Homens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Mulheres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Altura (cm)</a:t>
                      </a:r>
                      <a:endParaRPr lang="pt-B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Tempo gasto para andar 4,6 metros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Altura (cm)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Tempo gasto para andar 4,6 metros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≤ 173</a:t>
                      </a:r>
                      <a:endParaRPr lang="pt-B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&gt; </a:t>
                      </a:r>
                      <a:r>
                        <a:rPr lang="pt-BR" sz="2000" dirty="0">
                          <a:effectLst/>
                        </a:rPr>
                        <a:t>7 segundos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≤ </a:t>
                      </a:r>
                      <a:r>
                        <a:rPr lang="pt-BR" sz="2000" dirty="0">
                          <a:effectLst/>
                        </a:rPr>
                        <a:t>159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&gt; </a:t>
                      </a:r>
                      <a:r>
                        <a:rPr lang="pt-BR" sz="2000" dirty="0">
                          <a:effectLst/>
                        </a:rPr>
                        <a:t>7 segundos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≥ 173</a:t>
                      </a:r>
                      <a:endParaRPr lang="pt-B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&gt;  </a:t>
                      </a:r>
                      <a:r>
                        <a:rPr lang="pt-BR" sz="2000" dirty="0">
                          <a:effectLst/>
                        </a:rPr>
                        <a:t>6 segundos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≥ </a:t>
                      </a:r>
                      <a:r>
                        <a:rPr lang="pt-BR" sz="2000" dirty="0">
                          <a:effectLst/>
                        </a:rPr>
                        <a:t>159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&gt; </a:t>
                      </a:r>
                      <a:r>
                        <a:rPr lang="pt-BR" sz="2000" dirty="0">
                          <a:effectLst/>
                        </a:rPr>
                        <a:t>6 segundos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4" name="Rectangle 1">
            <a:extLst>
              <a:ext uri="{FF2B5EF4-FFF2-40B4-BE49-F238E27FC236}">
                <a16:creationId xmlns:a16="http://schemas.microsoft.com/office/drawing/2014/main" id="{8400E5AC-5D0A-43FC-890A-0B31F326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62" y="1868486"/>
            <a:ext cx="11426092" cy="107791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8080"/>
                </a:solidFill>
                <a:latin typeface="+mj-lt"/>
                <a:cs typeface="Times New Roman" pitchFamily="18" charset="0"/>
              </a:rPr>
              <a:t>Em ritmo normalmente adotado no dia-a-dia, sem apoio ou auxílio de bengalas e andadores</a:t>
            </a:r>
            <a:endParaRPr lang="pt-BR" sz="32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82972" name="Título 1">
            <a:extLst>
              <a:ext uri="{FF2B5EF4-FFF2-40B4-BE49-F238E27FC236}">
                <a16:creationId xmlns:a16="http://schemas.microsoft.com/office/drawing/2014/main" id="{4FD527EE-68D5-46DA-B021-AF4ADF3E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77" y="0"/>
            <a:ext cx="9714523" cy="1143000"/>
          </a:xfrm>
        </p:spPr>
        <p:txBody>
          <a:bodyPr/>
          <a:lstStyle/>
          <a:p>
            <a:pPr algn="ctr" eaLnBrk="1" hangingPunct="1"/>
            <a:r>
              <a:rPr lang="pt-BR" altLang="en-US" b="1" dirty="0">
                <a:cs typeface="Times New Roman" panose="02020603050405020304" pitchFamily="18" charset="0"/>
              </a:rPr>
              <a:t>Velocidade da marcha</a:t>
            </a:r>
            <a:endParaRPr lang="pt-BR" altLang="en-US" b="1" dirty="0"/>
          </a:p>
        </p:txBody>
      </p:sp>
      <p:sp>
        <p:nvSpPr>
          <p:cNvPr id="82973" name="TextBox 1">
            <a:extLst>
              <a:ext uri="{FF2B5EF4-FFF2-40B4-BE49-F238E27FC236}">
                <a16:creationId xmlns:a16="http://schemas.microsoft.com/office/drawing/2014/main" id="{F6C42838-96E7-422E-9813-B0D460DB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6" y="6237289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t>Fried et al, 2001</a:t>
            </a: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>
            <a:extLst>
              <a:ext uri="{FF2B5EF4-FFF2-40B4-BE49-F238E27FC236}">
                <a16:creationId xmlns:a16="http://schemas.microsoft.com/office/drawing/2014/main" id="{4F7F2D54-322D-49DB-A723-7A6BB3EA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2315675"/>
            <a:ext cx="11488615" cy="3413002"/>
          </a:xfrm>
          <a:solidFill>
            <a:srgbClr val="006666"/>
          </a:solidFill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Apresentar gasto energético com a atividade física menor que:</a:t>
            </a:r>
          </a:p>
          <a:p>
            <a:pPr marL="0" indent="0"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	383 kcal/semana para homens</a:t>
            </a:r>
          </a:p>
          <a:p>
            <a:pPr marL="0" indent="0"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	270 kcal/semana para mulheres.</a:t>
            </a:r>
          </a:p>
          <a:p>
            <a:pPr marL="0" indent="0"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IPAQ= adaptações mais práticas; mas ainda sem consenso!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83971" name="Título 1">
            <a:extLst>
              <a:ext uri="{FF2B5EF4-FFF2-40B4-BE49-F238E27FC236}">
                <a16:creationId xmlns:a16="http://schemas.microsoft.com/office/drawing/2014/main" id="{7D4A09FB-9C94-430D-ACC3-368FB753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88"/>
          </a:xfrm>
        </p:spPr>
        <p:txBody>
          <a:bodyPr/>
          <a:lstStyle/>
          <a:p>
            <a:pPr algn="ctr" eaLnBrk="1" hangingPunct="1"/>
            <a:r>
              <a:rPr lang="pt-BR" altLang="en-US" b="1" dirty="0">
                <a:solidFill>
                  <a:srgbClr val="C00000"/>
                </a:solidFill>
                <a:cs typeface="Arial" panose="020B0604020202020204" pitchFamily="34" charset="0"/>
              </a:rPr>
              <a:t>Nível de atividade física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>
            <a:extLst>
              <a:ext uri="{FF2B5EF4-FFF2-40B4-BE49-F238E27FC236}">
                <a16:creationId xmlns:a16="http://schemas.microsoft.com/office/drawing/2014/main" id="{9CE41EE9-64A8-42FE-B513-5E175E97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981" y="147149"/>
            <a:ext cx="2613025" cy="1143000"/>
          </a:xfrm>
          <a:solidFill>
            <a:srgbClr val="006666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en-US" b="1" dirty="0">
                <a:solidFill>
                  <a:srgbClr val="FFC000"/>
                </a:solidFill>
              </a:rPr>
              <a:t>Gasto de energia</a:t>
            </a:r>
            <a:endParaRPr lang="pt-BR" altLang="en-US" dirty="0">
              <a:solidFill>
                <a:srgbClr val="FFC000"/>
              </a:solidFill>
            </a:endParaRPr>
          </a:p>
        </p:txBody>
      </p:sp>
      <p:pic>
        <p:nvPicPr>
          <p:cNvPr id="84995" name="Picture 6">
            <a:extLst>
              <a:ext uri="{FF2B5EF4-FFF2-40B4-BE49-F238E27FC236}">
                <a16:creationId xmlns:a16="http://schemas.microsoft.com/office/drawing/2014/main" id="{91F68542-63EA-4CB2-8CC9-26099ACD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/>
          <a:stretch>
            <a:fillRect/>
          </a:stretch>
        </p:blipFill>
        <p:spPr bwMode="auto">
          <a:xfrm>
            <a:off x="1527175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2">
            <a:extLst>
              <a:ext uri="{FF2B5EF4-FFF2-40B4-BE49-F238E27FC236}">
                <a16:creationId xmlns:a16="http://schemas.microsoft.com/office/drawing/2014/main" id="{7D38A74B-7A5F-43FC-966B-88F07FF5B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11" y="2482605"/>
            <a:ext cx="4597712" cy="32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>
            <a:extLst>
              <a:ext uri="{FF2B5EF4-FFF2-40B4-BE49-F238E27FC236}">
                <a16:creationId xmlns:a16="http://schemas.microsoft.com/office/drawing/2014/main" id="{AFC7B60C-59B2-4963-AB48-7C46BDE8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solidFill>
                  <a:srgbClr val="008080"/>
                </a:solidFill>
              </a:rPr>
              <a:t>De acordo com a proposta de </a:t>
            </a:r>
            <a:r>
              <a:rPr lang="pt-BR" altLang="pt-BR" b="1" dirty="0" err="1">
                <a:solidFill>
                  <a:srgbClr val="008080"/>
                </a:solidFill>
              </a:rPr>
              <a:t>Fried</a:t>
            </a:r>
            <a:r>
              <a:rPr lang="pt-BR" altLang="pt-BR" b="1" dirty="0">
                <a:solidFill>
                  <a:srgbClr val="008080"/>
                </a:solidFill>
              </a:rPr>
              <a:t> et al</a:t>
            </a:r>
          </a:p>
        </p:txBody>
      </p:sp>
      <p:sp>
        <p:nvSpPr>
          <p:cNvPr id="86019" name="Espaço Reservado para Conteúdo 2">
            <a:extLst>
              <a:ext uri="{FF2B5EF4-FFF2-40B4-BE49-F238E27FC236}">
                <a16:creationId xmlns:a16="http://schemas.microsoft.com/office/drawing/2014/main" id="{0AD3D153-7C85-4F0A-9DDF-C75D40E7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162" y="2979861"/>
            <a:ext cx="8229600" cy="1810970"/>
          </a:xfrm>
          <a:solidFill>
            <a:srgbClr val="006666"/>
          </a:solidFill>
        </p:spPr>
        <p:txBody>
          <a:bodyPr/>
          <a:lstStyle/>
          <a:p>
            <a:r>
              <a:rPr lang="pt-BR" altLang="pt-BR" dirty="0">
                <a:solidFill>
                  <a:schemeClr val="bg1"/>
                </a:solidFill>
              </a:rPr>
              <a:t>Robustez- nenhum critério preenchido</a:t>
            </a:r>
          </a:p>
          <a:p>
            <a:r>
              <a:rPr lang="pt-BR" altLang="pt-BR" dirty="0" err="1">
                <a:solidFill>
                  <a:schemeClr val="bg1"/>
                </a:solidFill>
              </a:rPr>
              <a:t>Pré</a:t>
            </a:r>
            <a:r>
              <a:rPr lang="pt-BR" altLang="pt-BR" dirty="0">
                <a:solidFill>
                  <a:schemeClr val="bg1"/>
                </a:solidFill>
              </a:rPr>
              <a:t>-Fragilidade- 1 a 2 critérios preenchidos</a:t>
            </a:r>
          </a:p>
          <a:p>
            <a:r>
              <a:rPr lang="pt-BR" altLang="pt-BR" dirty="0">
                <a:solidFill>
                  <a:schemeClr val="bg1"/>
                </a:solidFill>
              </a:rPr>
              <a:t>Fragilidade- mais que 2 critérios preenchidos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3">
            <a:extLst>
              <a:ext uri="{FF2B5EF4-FFF2-40B4-BE49-F238E27FC236}">
                <a16:creationId xmlns:a16="http://schemas.microsoft.com/office/drawing/2014/main" id="{DCD2FDC0-1FBB-4846-9948-F7C364D3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74" y="242399"/>
            <a:ext cx="9694252" cy="1143000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8080"/>
                </a:solidFill>
              </a:rPr>
              <a:t>Os critérios estabelecidos por </a:t>
            </a:r>
            <a:r>
              <a:rPr lang="pt-BR" altLang="pt-BR" sz="3200" b="1" dirty="0" err="1">
                <a:solidFill>
                  <a:srgbClr val="008080"/>
                </a:solidFill>
              </a:rPr>
              <a:t>Fried</a:t>
            </a:r>
            <a:r>
              <a:rPr lang="pt-BR" altLang="pt-BR" sz="3200" b="1" dirty="0">
                <a:solidFill>
                  <a:srgbClr val="008080"/>
                </a:solidFill>
              </a:rPr>
              <a:t> et al não são consenso</a:t>
            </a:r>
          </a:p>
        </p:txBody>
      </p:sp>
      <p:sp>
        <p:nvSpPr>
          <p:cNvPr id="88067" name="CaixaDeTexto 4">
            <a:extLst>
              <a:ext uri="{FF2B5EF4-FFF2-40B4-BE49-F238E27FC236}">
                <a16:creationId xmlns:a16="http://schemas.microsoft.com/office/drawing/2014/main" id="{5D6026D3-0927-4D57-9F44-885BAF31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4" y="1485901"/>
            <a:ext cx="8569325" cy="2308225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Rockwood</a:t>
            </a: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 (2005)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- Quase impossível sumarizar a complexidade da síndrome- o fenótipo seria um bom começo, mas não é suficiente;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- Propõe a investigação de múltiplas variáveis, de diferentes origens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- Propõe a necessidade de um modelo estatístico para definir a dependência entre as variáveis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CaixaDeTexto 5">
            <a:extLst>
              <a:ext uri="{FF2B5EF4-FFF2-40B4-BE49-F238E27FC236}">
                <a16:creationId xmlns:a16="http://schemas.microsoft.com/office/drawing/2014/main" id="{A38551B6-954E-45B3-A8FE-C891CFCC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446" y="4816079"/>
            <a:ext cx="6365875" cy="369887"/>
          </a:xfrm>
          <a:prstGeom prst="rect">
            <a:avLst/>
          </a:prstGeom>
          <a:solidFill>
            <a:srgbClr val="0066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Quanto mais “coisas erradas”, mais frágil a pessoa será</a:t>
            </a:r>
          </a:p>
        </p:txBody>
      </p:sp>
      <p:sp>
        <p:nvSpPr>
          <p:cNvPr id="88069" name="CaixaDeTexto 7">
            <a:extLst>
              <a:ext uri="{FF2B5EF4-FFF2-40B4-BE49-F238E27FC236}">
                <a16:creationId xmlns:a16="http://schemas.microsoft.com/office/drawing/2014/main" id="{76BAA2FC-401E-46C9-BC65-A8D14223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0" y="6091726"/>
            <a:ext cx="899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Arial" panose="020B0604020202020204" pitchFamily="34" charset="0"/>
              </a:rPr>
              <a:t>Rockwood</a:t>
            </a:r>
            <a:r>
              <a:rPr lang="pt-BR" altLang="pt-BR" sz="1400" dirty="0">
                <a:latin typeface="Arial" panose="020B0604020202020204" pitchFamily="34" charset="0"/>
              </a:rPr>
              <a:t> K. </a:t>
            </a:r>
            <a:r>
              <a:rPr lang="pt-BR" altLang="pt-BR" sz="1400" dirty="0" err="1">
                <a:latin typeface="Arial" panose="020B0604020202020204" pitchFamily="34" charset="0"/>
              </a:rPr>
              <a:t>Frailty</a:t>
            </a:r>
            <a:r>
              <a:rPr lang="pt-BR" altLang="pt-BR" sz="1400" dirty="0">
                <a:latin typeface="Arial" panose="020B0604020202020204" pitchFamily="34" charset="0"/>
              </a:rPr>
              <a:t> </a:t>
            </a:r>
            <a:r>
              <a:rPr lang="pt-BR" altLang="pt-BR" sz="1400" dirty="0" err="1">
                <a:latin typeface="Arial" panose="020B0604020202020204" pitchFamily="34" charset="0"/>
              </a:rPr>
              <a:t>and</a:t>
            </a:r>
            <a:r>
              <a:rPr lang="pt-BR" altLang="pt-BR" sz="1400" dirty="0">
                <a:latin typeface="Arial" panose="020B0604020202020204" pitchFamily="34" charset="0"/>
              </a:rPr>
              <a:t> its </a:t>
            </a:r>
            <a:r>
              <a:rPr lang="pt-BR" altLang="pt-BR" sz="1400" dirty="0" err="1">
                <a:latin typeface="Arial" panose="020B0604020202020204" pitchFamily="34" charset="0"/>
              </a:rPr>
              <a:t>definition</a:t>
            </a:r>
            <a:r>
              <a:rPr lang="pt-BR" altLang="pt-BR" sz="1400" dirty="0">
                <a:latin typeface="Arial" panose="020B0604020202020204" pitchFamily="34" charset="0"/>
              </a:rPr>
              <a:t>: a </a:t>
            </a:r>
            <a:r>
              <a:rPr lang="pt-BR" altLang="pt-BR" sz="1400" dirty="0" err="1">
                <a:latin typeface="Arial" panose="020B0604020202020204" pitchFamily="34" charset="0"/>
              </a:rPr>
              <a:t>worthy</a:t>
            </a:r>
            <a:r>
              <a:rPr lang="pt-BR" altLang="pt-BR" sz="1400" dirty="0">
                <a:latin typeface="Arial" panose="020B0604020202020204" pitchFamily="34" charset="0"/>
              </a:rPr>
              <a:t> </a:t>
            </a:r>
            <a:r>
              <a:rPr lang="pt-BR" altLang="pt-BR" sz="1400" dirty="0" err="1">
                <a:latin typeface="Arial" panose="020B0604020202020204" pitchFamily="34" charset="0"/>
              </a:rPr>
              <a:t>challenge</a:t>
            </a:r>
            <a:r>
              <a:rPr lang="pt-BR" altLang="pt-BR" sz="1400" dirty="0">
                <a:latin typeface="Arial" panose="020B0604020202020204" pitchFamily="34" charset="0"/>
              </a:rPr>
              <a:t>. J </a:t>
            </a:r>
            <a:r>
              <a:rPr lang="pt-BR" altLang="pt-BR" sz="1400" dirty="0" err="1">
                <a:latin typeface="Arial" panose="020B0604020202020204" pitchFamily="34" charset="0"/>
              </a:rPr>
              <a:t>Am</a:t>
            </a:r>
            <a:r>
              <a:rPr lang="pt-BR" altLang="pt-BR" sz="1400" dirty="0">
                <a:latin typeface="Arial" panose="020B0604020202020204" pitchFamily="34" charset="0"/>
              </a:rPr>
              <a:t> </a:t>
            </a:r>
            <a:r>
              <a:rPr lang="pt-BR" altLang="pt-BR" sz="1400" dirty="0" err="1">
                <a:latin typeface="Arial" panose="020B0604020202020204" pitchFamily="34" charset="0"/>
              </a:rPr>
              <a:t>Ger</a:t>
            </a:r>
            <a:r>
              <a:rPr lang="pt-BR" altLang="pt-BR" sz="1400" dirty="0">
                <a:latin typeface="Arial" panose="020B0604020202020204" pitchFamily="34" charset="0"/>
              </a:rPr>
              <a:t> </a:t>
            </a:r>
            <a:r>
              <a:rPr lang="pt-BR" altLang="pt-BR" sz="1400" dirty="0" err="1">
                <a:latin typeface="Arial" panose="020B0604020202020204" pitchFamily="34" charset="0"/>
              </a:rPr>
              <a:t>Soc</a:t>
            </a:r>
            <a:r>
              <a:rPr lang="pt-BR" altLang="pt-BR" sz="1400" dirty="0">
                <a:latin typeface="Arial" panose="020B0604020202020204" pitchFamily="34" charset="0"/>
              </a:rPr>
              <a:t> 2005; 53: 1069-70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Arial" panose="020B0604020202020204" pitchFamily="34" charset="0"/>
              </a:rPr>
              <a:t>Clegg</a:t>
            </a:r>
            <a:r>
              <a:rPr lang="pt-BR" altLang="pt-BR" sz="1400" dirty="0">
                <a:latin typeface="Arial" panose="020B0604020202020204" pitchFamily="34" charset="0"/>
              </a:rPr>
              <a:t> A, Young J, </a:t>
            </a:r>
            <a:r>
              <a:rPr lang="pt-BR" altLang="pt-BR" sz="1400" dirty="0" err="1">
                <a:latin typeface="Arial" panose="020B0604020202020204" pitchFamily="34" charset="0"/>
              </a:rPr>
              <a:t>Hiffe</a:t>
            </a:r>
            <a:r>
              <a:rPr lang="pt-BR" altLang="pt-BR" sz="1400" dirty="0">
                <a:latin typeface="Arial" panose="020B0604020202020204" pitchFamily="34" charset="0"/>
              </a:rPr>
              <a:t> S, </a:t>
            </a:r>
            <a:r>
              <a:rPr lang="pt-BR" altLang="pt-BR" sz="1400" dirty="0" err="1">
                <a:latin typeface="Arial" panose="020B0604020202020204" pitchFamily="34" charset="0"/>
              </a:rPr>
              <a:t>Rikkert</a:t>
            </a:r>
            <a:r>
              <a:rPr lang="pt-BR" altLang="pt-BR" sz="1400" dirty="0">
                <a:latin typeface="Arial" panose="020B0604020202020204" pitchFamily="34" charset="0"/>
              </a:rPr>
              <a:t> MO, </a:t>
            </a:r>
            <a:r>
              <a:rPr lang="pt-BR" altLang="pt-BR" sz="1400" dirty="0" err="1">
                <a:latin typeface="Arial" panose="020B0604020202020204" pitchFamily="34" charset="0"/>
              </a:rPr>
              <a:t>Rockwood</a:t>
            </a:r>
            <a:r>
              <a:rPr lang="pt-BR" altLang="pt-BR" sz="1400" dirty="0">
                <a:latin typeface="Arial" panose="020B0604020202020204" pitchFamily="34" charset="0"/>
              </a:rPr>
              <a:t> K. </a:t>
            </a:r>
            <a:r>
              <a:rPr lang="pt-BR" altLang="pt-BR" sz="1400" dirty="0" err="1">
                <a:latin typeface="Arial" panose="020B0604020202020204" pitchFamily="34" charset="0"/>
              </a:rPr>
              <a:t>Frailty</a:t>
            </a:r>
            <a:r>
              <a:rPr lang="pt-BR" altLang="pt-BR" sz="1400" dirty="0">
                <a:latin typeface="Arial" panose="020B0604020202020204" pitchFamily="34" charset="0"/>
              </a:rPr>
              <a:t> in </a:t>
            </a:r>
            <a:r>
              <a:rPr lang="pt-BR" altLang="pt-BR" sz="1400" dirty="0" err="1">
                <a:latin typeface="Arial" panose="020B0604020202020204" pitchFamily="34" charset="0"/>
              </a:rPr>
              <a:t>elderly</a:t>
            </a:r>
            <a:r>
              <a:rPr lang="pt-BR" altLang="pt-BR" sz="1400" dirty="0">
                <a:latin typeface="Arial" panose="020B0604020202020204" pitchFamily="34" charset="0"/>
              </a:rPr>
              <a:t> </a:t>
            </a:r>
            <a:r>
              <a:rPr lang="pt-BR" altLang="pt-BR" sz="1400" dirty="0" err="1">
                <a:latin typeface="Arial" panose="020B0604020202020204" pitchFamily="34" charset="0"/>
              </a:rPr>
              <a:t>people</a:t>
            </a:r>
            <a:r>
              <a:rPr lang="pt-BR" altLang="pt-BR" sz="1400" dirty="0">
                <a:latin typeface="Arial" panose="020B0604020202020204" pitchFamily="34" charset="0"/>
              </a:rPr>
              <a:t>. Lancet 2013; 381: 752-62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24869F90-F9F9-4477-9DB0-B889965ADFFA}"/>
              </a:ext>
            </a:extLst>
          </p:cNvPr>
          <p:cNvSpPr/>
          <p:nvPr/>
        </p:nvSpPr>
        <p:spPr>
          <a:xfrm>
            <a:off x="5440484" y="3982245"/>
            <a:ext cx="431800" cy="36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:a16="http://schemas.microsoft.com/office/drawing/2014/main" id="{7AD08CFF-E3BC-4F8A-884A-DC6CAAFE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557338"/>
            <a:ext cx="11715749" cy="4667250"/>
          </a:xfrm>
          <a:solidFill>
            <a:srgbClr val="006666"/>
          </a:solidFill>
        </p:spPr>
        <p:txBody>
          <a:bodyPr/>
          <a:lstStyle/>
          <a:p>
            <a:r>
              <a:rPr lang="pt-BR" altLang="en-US" b="1" dirty="0">
                <a:solidFill>
                  <a:schemeClr val="bg1"/>
                </a:solidFill>
              </a:rPr>
              <a:t>O que constitui o envelhecimento bem-sucedido:</a:t>
            </a:r>
            <a:br>
              <a:rPr lang="pt-BR" altLang="en-US" b="1" dirty="0">
                <a:solidFill>
                  <a:schemeClr val="bg1"/>
                </a:solidFill>
              </a:rPr>
            </a:br>
            <a:br>
              <a:rPr lang="pt-BR" altLang="en-US" b="1" dirty="0">
                <a:solidFill>
                  <a:srgbClr val="FFC000"/>
                </a:solidFill>
              </a:rPr>
            </a:br>
            <a:r>
              <a:rPr lang="pt-BR" altLang="en-US" b="1" u="sng" dirty="0">
                <a:solidFill>
                  <a:srgbClr val="FFC000"/>
                </a:solidFill>
              </a:rPr>
              <a:t>Ausência de doenças </a:t>
            </a:r>
            <a:r>
              <a:rPr lang="pt-BR" altLang="en-US" b="1" dirty="0">
                <a:solidFill>
                  <a:srgbClr val="FFC000"/>
                </a:solidFill>
              </a:rPr>
              <a:t>ou a </a:t>
            </a:r>
            <a:r>
              <a:rPr lang="pt-BR" altLang="en-US" b="1" u="sng" dirty="0">
                <a:solidFill>
                  <a:srgbClr val="FFC000"/>
                </a:solidFill>
              </a:rPr>
              <a:t>capacidade de lidar </a:t>
            </a:r>
            <a:r>
              <a:rPr lang="pt-BR" altLang="en-US" b="1" dirty="0">
                <a:solidFill>
                  <a:srgbClr val="FFC000"/>
                </a:solidFill>
              </a:rPr>
              <a:t>com as doenças? </a:t>
            </a:r>
          </a:p>
        </p:txBody>
      </p:sp>
      <p:pic>
        <p:nvPicPr>
          <p:cNvPr id="45059" name="Picture 1">
            <a:extLst>
              <a:ext uri="{FF2B5EF4-FFF2-40B4-BE49-F238E27FC236}">
                <a16:creationId xmlns:a16="http://schemas.microsoft.com/office/drawing/2014/main" id="{23AEBE90-A8C6-42B7-8710-778ABD60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41ECC2A-B35C-4841-8D10-8840A73616D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83323" y="1219200"/>
            <a:ext cx="9575800" cy="2672861"/>
          </a:xfrm>
          <a:solidFill>
            <a:srgbClr val="006666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i="1" dirty="0">
                <a:solidFill>
                  <a:srgbClr val="FFC000"/>
                </a:solidFill>
              </a:rPr>
              <a:t>A </a:t>
            </a:r>
            <a:r>
              <a:rPr lang="en-US" sz="4000" b="1" i="1" dirty="0" err="1">
                <a:solidFill>
                  <a:srgbClr val="FFC000"/>
                </a:solidFill>
              </a:rPr>
              <a:t>fragilidade</a:t>
            </a:r>
            <a:r>
              <a:rPr lang="en-US" sz="4000" b="1" i="1" dirty="0">
                <a:solidFill>
                  <a:srgbClr val="FFC000"/>
                </a:solidFill>
              </a:rPr>
              <a:t> se </a:t>
            </a:r>
            <a:r>
              <a:rPr lang="en-US" sz="4000" b="1" i="1" dirty="0" err="1">
                <a:solidFill>
                  <a:srgbClr val="FFC000"/>
                </a:solidFill>
              </a:rPr>
              <a:t>desenvolve</a:t>
            </a:r>
            <a:r>
              <a:rPr lang="en-US" sz="4000" b="1" i="1" dirty="0">
                <a:solidFill>
                  <a:srgbClr val="FFC000"/>
                </a:solidFill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</a:rPr>
              <a:t>progressivamente</a:t>
            </a:r>
            <a:r>
              <a:rPr lang="en-US" sz="4000" b="1" i="1" dirty="0">
                <a:solidFill>
                  <a:srgbClr val="FFC000"/>
                </a:solidFill>
              </a:rPr>
              <a:t>, </a:t>
            </a:r>
            <a:r>
              <a:rPr lang="en-US" sz="4000" b="1" i="1" dirty="0" err="1">
                <a:solidFill>
                  <a:srgbClr val="FFC000"/>
                </a:solidFill>
              </a:rPr>
              <a:t>sendo</a:t>
            </a:r>
            <a:r>
              <a:rPr lang="en-US" sz="4000" b="1" i="1" dirty="0">
                <a:solidFill>
                  <a:srgbClr val="FFC000"/>
                </a:solidFill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</a:rPr>
              <a:t>provavelmente</a:t>
            </a:r>
            <a:r>
              <a:rPr lang="en-US" sz="4000" b="1" i="1" dirty="0">
                <a:solidFill>
                  <a:srgbClr val="FFC000"/>
                </a:solidFill>
              </a:rPr>
              <a:t> as </a:t>
            </a:r>
            <a:r>
              <a:rPr lang="en-US" sz="4000" b="1" i="1" dirty="0" err="1">
                <a:solidFill>
                  <a:srgbClr val="FFC000"/>
                </a:solidFill>
              </a:rPr>
              <a:t>fases</a:t>
            </a:r>
            <a:r>
              <a:rPr lang="en-US" sz="4000" b="1" i="1" dirty="0">
                <a:solidFill>
                  <a:srgbClr val="FFC000"/>
                </a:solidFill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</a:rPr>
              <a:t>iniciais</a:t>
            </a:r>
            <a:r>
              <a:rPr lang="en-US" sz="4000" b="1" i="1" dirty="0">
                <a:solidFill>
                  <a:srgbClr val="FFC000"/>
                </a:solidFill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</a:rPr>
              <a:t>mais</a:t>
            </a:r>
            <a:r>
              <a:rPr lang="en-US" sz="4000" b="1" i="1" dirty="0">
                <a:solidFill>
                  <a:srgbClr val="FFC000"/>
                </a:solidFill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</a:rPr>
              <a:t>responsivas</a:t>
            </a:r>
            <a:r>
              <a:rPr lang="en-US" sz="4000" b="1" i="1" dirty="0">
                <a:solidFill>
                  <a:srgbClr val="FFC000"/>
                </a:solidFill>
              </a:rPr>
              <a:t> a </a:t>
            </a:r>
            <a:r>
              <a:rPr lang="en-US" sz="4000" b="1" i="1" dirty="0" err="1">
                <a:solidFill>
                  <a:srgbClr val="FFC000"/>
                </a:solidFill>
              </a:rPr>
              <a:t>intervenções</a:t>
            </a:r>
            <a:endParaRPr lang="en-US" sz="4000" b="1" i="1" dirty="0">
              <a:solidFill>
                <a:srgbClr val="FFC000"/>
              </a:solidFill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3B94F56-6FD9-4805-9ABB-7720CCC67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86184" y="42926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err="1"/>
              <a:t>Importância</a:t>
            </a:r>
            <a:r>
              <a:rPr lang="en-US" altLang="en-US" dirty="0"/>
              <a:t> da </a:t>
            </a:r>
            <a:r>
              <a:rPr lang="en-US" altLang="en-US" dirty="0" err="1"/>
              <a:t>detecção</a:t>
            </a:r>
            <a:r>
              <a:rPr lang="en-US" altLang="en-US" dirty="0"/>
              <a:t> e </a:t>
            </a:r>
            <a:r>
              <a:rPr lang="en-US" altLang="en-US" dirty="0" err="1"/>
              <a:t>rastreio</a:t>
            </a:r>
            <a:r>
              <a:rPr lang="en-US" altLang="en-US" dirty="0"/>
              <a:t> </a:t>
            </a:r>
            <a:r>
              <a:rPr lang="en-US" altLang="en-US" dirty="0" err="1"/>
              <a:t>precoces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AD8DE20-1B45-45B0-B88E-3765C3AB095A}"/>
              </a:ext>
            </a:extLst>
          </p:cNvPr>
          <p:cNvSpPr txBox="1">
            <a:spLocks noChangeArrowheads="1"/>
          </p:cNvSpPr>
          <p:nvPr/>
        </p:nvSpPr>
        <p:spPr>
          <a:xfrm>
            <a:off x="4406108" y="4546602"/>
            <a:ext cx="3659187" cy="1798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  <a:defRPr/>
            </a:pPr>
            <a:r>
              <a:rPr lang="pt-BR" altLang="en-US" sz="2800" b="1" u="sng" dirty="0">
                <a:cs typeface="Arial" panose="020B0604020202020204" pitchFamily="34" charset="0"/>
              </a:rPr>
              <a:t>Exercício Físic</a:t>
            </a:r>
            <a:r>
              <a:rPr lang="pt-BR" altLang="en-US" sz="2800" b="1" dirty="0">
                <a:cs typeface="Arial" panose="020B0604020202020204" pitchFamily="34" charset="0"/>
              </a:rPr>
              <a:t>o: estímulo à síntese de proteínas, melhora da resistência insulínica, redução da inflamação</a:t>
            </a:r>
            <a:endParaRPr lang="pt-BR" altLang="en-US" sz="2800" b="1" dirty="0"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pt-BR" altLang="en-US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8F3F30B-2638-412D-999C-54B1632E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2" y="308770"/>
            <a:ext cx="91440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800" b="1" dirty="0">
                <a:latin typeface="+mj-lt"/>
              </a:rPr>
              <a:t>Estímulos à síntese de proteínas no organismo</a:t>
            </a:r>
          </a:p>
        </p:txBody>
      </p:sp>
      <p:pic>
        <p:nvPicPr>
          <p:cNvPr id="6" name="Picture 7" descr="dieta5">
            <a:hlinkClick r:id="rId2"/>
            <a:extLst>
              <a:ext uri="{FF2B5EF4-FFF2-40B4-BE49-F238E27FC236}">
                <a16:creationId xmlns:a16="http://schemas.microsoft.com/office/drawing/2014/main" id="{0AA73CBC-3958-491D-B1CB-A7BFBB6C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709613"/>
            <a:ext cx="23050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VOVO_6">
            <a:hlinkClick r:id="rId4"/>
            <a:extLst>
              <a:ext uri="{FF2B5EF4-FFF2-40B4-BE49-F238E27FC236}">
                <a16:creationId xmlns:a16="http://schemas.microsoft.com/office/drawing/2014/main" id="{F3203329-4FBC-49C3-9BBE-EB4B66BC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>
            <a:fillRect/>
          </a:stretch>
        </p:blipFill>
        <p:spPr bwMode="auto">
          <a:xfrm>
            <a:off x="1797050" y="722313"/>
            <a:ext cx="20891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">
            <a:extLst>
              <a:ext uri="{FF2B5EF4-FFF2-40B4-BE49-F238E27FC236}">
                <a16:creationId xmlns:a16="http://schemas.microsoft.com/office/drawing/2014/main" id="{8DD5F10A-1CF8-4D69-8BD0-698DEB5CD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9" y="49069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F8502409-A505-4BBE-BEAA-EFBDE24E5E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3090863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D1F0A910-31D9-421F-9082-C76646E0B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813051"/>
            <a:ext cx="19621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>
            <a:extLst>
              <a:ext uri="{FF2B5EF4-FFF2-40B4-BE49-F238E27FC236}">
                <a16:creationId xmlns:a16="http://schemas.microsoft.com/office/drawing/2014/main" id="{0C1325A1-7281-42E6-B4E3-9E057795C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9" y="5022851"/>
            <a:ext cx="229552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FDD3333-D5D0-4839-8D8E-62B87406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1262064"/>
            <a:ext cx="3835400" cy="28717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buNone/>
              <a:defRPr/>
            </a:pPr>
            <a:r>
              <a:rPr lang="pt-BR" altLang="en-US" sz="2800" b="1" u="sng" dirty="0">
                <a:cs typeface="Arial" panose="020B0604020202020204" pitchFamily="34" charset="0"/>
              </a:rPr>
              <a:t>Alimentação</a:t>
            </a:r>
            <a:r>
              <a:rPr lang="pt-BR" altLang="en-US" sz="2800" b="1" dirty="0">
                <a:cs typeface="Arial" panose="020B0604020202020204" pitchFamily="34" charset="0"/>
              </a:rPr>
              <a:t>: </a:t>
            </a:r>
          </a:p>
          <a:p>
            <a:pPr marL="0" indent="0" algn="ctr" eaLnBrk="1" hangingPunct="1">
              <a:buClr>
                <a:schemeClr val="tx1"/>
              </a:buClr>
              <a:buNone/>
              <a:defRPr/>
            </a:pPr>
            <a:r>
              <a:rPr lang="pt-BR" altLang="en-US" sz="2800" b="1" dirty="0">
                <a:cs typeface="Arial" panose="020B0604020202020204" pitchFamily="34" charset="0"/>
              </a:rPr>
              <a:t>Aumento das necessidades de proteínas</a:t>
            </a:r>
          </a:p>
          <a:p>
            <a:pPr marL="0" indent="0" algn="ctr" eaLnBrk="1" hangingPunct="1">
              <a:buClr>
                <a:schemeClr val="tx1"/>
              </a:buClr>
              <a:buNone/>
              <a:defRPr/>
            </a:pPr>
            <a:r>
              <a:rPr lang="pt-BR" altLang="en-US" sz="2800" b="1" dirty="0">
                <a:cs typeface="Arial" panose="020B0604020202020204" pitchFamily="34" charset="0"/>
              </a:rPr>
              <a:t>Padrão anti-inflamatório da dieta</a:t>
            </a:r>
            <a:endParaRPr lang="pt-BR" altLang="en-US" sz="2800" b="1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3131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D2238B3-F356-4BBF-89AE-9E969D77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1095376"/>
            <a:ext cx="28765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2100" b="1" u="sng">
                <a:cs typeface="Arial" panose="020B0604020202020204" pitchFamily="34" charset="0"/>
              </a:rPr>
              <a:t>Disbiose intestinal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Menor absorção de proteínas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(Nutrientes prebióticos?)</a:t>
            </a:r>
            <a:endParaRPr lang="pt-BR" altLang="en-US" sz="1800" b="1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pt-BR" altLang="en-US" sz="21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35CEAE-940A-466F-9128-DD83502C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1082676"/>
            <a:ext cx="28765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2100" b="1" u="sng">
                <a:cs typeface="Arial" panose="020B0604020202020204" pitchFamily="34" charset="0"/>
              </a:rPr>
              <a:t>Inflamação sistêmica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Estresse oxidativo 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Menor sensibilidade à insulina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(Nutrientes anti-inflamatórios?)</a:t>
            </a:r>
            <a:endParaRPr lang="pt-BR" altLang="en-US" sz="1800" b="1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pt-BR" altLang="en-US" sz="21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C31B047-A1D2-4A4D-AD3C-0CC1B8F0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6" y="4445000"/>
            <a:ext cx="4003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2100" b="1" u="sng">
                <a:cs typeface="Arial" panose="020B0604020202020204" pitchFamily="34" charset="0"/>
              </a:rPr>
              <a:t>Anorexia da idade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(Prática da comensalidade?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Alimentos palatáveis?)</a:t>
            </a:r>
            <a:endParaRPr lang="pt-BR" altLang="en-US" sz="1800" b="1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pt-BR" altLang="en-US" sz="21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063B89-1D99-4FA6-8E5B-4878648C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0" y="4445001"/>
            <a:ext cx="28765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2100" b="1" u="sng">
                <a:cs typeface="Arial" panose="020B0604020202020204" pitchFamily="34" charset="0"/>
              </a:rPr>
              <a:t>Digestão e absorção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pt-BR" altLang="en-US" sz="1800" b="1">
                <a:cs typeface="Arial" panose="020B0604020202020204" pitchFamily="34" charset="0"/>
              </a:rPr>
              <a:t>(Estratégias culinárias para melhor aproveitamento das proteínas?)</a:t>
            </a:r>
            <a:endParaRPr lang="pt-BR" altLang="en-US" sz="1800" b="1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pt-BR" altLang="en-US" sz="2100"/>
          </a:p>
        </p:txBody>
      </p:sp>
      <p:pic>
        <p:nvPicPr>
          <p:cNvPr id="20486" name="Imagem 1">
            <a:extLst>
              <a:ext uri="{FF2B5EF4-FFF2-40B4-BE49-F238E27FC236}">
                <a16:creationId xmlns:a16="http://schemas.microsoft.com/office/drawing/2014/main" id="{75F47568-FE2F-4CD2-B0D7-E061F772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976439"/>
            <a:ext cx="31242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ítulo 2">
            <a:extLst>
              <a:ext uri="{FF2B5EF4-FFF2-40B4-BE49-F238E27FC236}">
                <a16:creationId xmlns:a16="http://schemas.microsoft.com/office/drawing/2014/main" id="{86AFADAB-FEAB-4545-99A9-483D2D238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Alimentação</a:t>
            </a:r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00730-E61A-4C18-B680-8DCB6BF2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2" y="403225"/>
            <a:ext cx="3165476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100"/>
              <a:t>Nutrientes Anti-inflamatórios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53311F-CD70-417B-A988-2EF21627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1" y="476251"/>
            <a:ext cx="2225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100"/>
              <a:t>Nutrientes anti-oxidantes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05CF61-F594-44C6-AE1F-4BD970AF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4233864"/>
            <a:ext cx="328136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100"/>
              <a:t>Outros componentes: flavonóides, prebióticos, etc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97D135-9661-4812-92F0-5A2430B6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446713"/>
            <a:ext cx="2386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697C2DC-E566-4853-882B-356993BE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466850"/>
            <a:ext cx="21082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05C00C6-8306-4593-9EF0-296168B0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6" y="1482725"/>
            <a:ext cx="1800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5CCA879-645E-4256-ADFC-3500FFF5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257425"/>
            <a:ext cx="19653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1FE0BE-6CEB-4113-8C23-2DB6401A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1" y="1762126"/>
            <a:ext cx="3165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100"/>
              <a:t>Proteínas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EB2F4-A048-41F7-BAB7-A0A54897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952017"/>
            <a:ext cx="10515600" cy="1325563"/>
          </a:xfrm>
        </p:spPr>
        <p:txBody>
          <a:bodyPr/>
          <a:lstStyle/>
          <a:p>
            <a:r>
              <a:rPr lang="pt-BR" dirty="0"/>
              <a:t>PROTEÍNAS</a:t>
            </a:r>
          </a:p>
        </p:txBody>
      </p:sp>
    </p:spTree>
    <p:extLst>
      <p:ext uri="{BB962C8B-B14F-4D97-AF65-F5344CB8AC3E}">
        <p14:creationId xmlns:p14="http://schemas.microsoft.com/office/powerpoint/2010/main" val="388482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28F2834-B021-4071-9155-60932C5CDF3A}"/>
              </a:ext>
            </a:extLst>
          </p:cNvPr>
          <p:cNvSpPr/>
          <p:nvPr/>
        </p:nvSpPr>
        <p:spPr>
          <a:xfrm>
            <a:off x="3379788" y="4211639"/>
            <a:ext cx="5314950" cy="11969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0AD942F-2CB6-4671-AAD1-CC1F2D215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6151564"/>
            <a:ext cx="7867650" cy="6175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i="1">
                <a:latin typeface="+mn-lt"/>
                <a:ea typeface="MS PGothic" panose="020B0600070205080204" pitchFamily="34" charset="-128"/>
              </a:rPr>
              <a:t>Journal of the American Medical Directors Association</a:t>
            </a:r>
            <a:r>
              <a:rPr lang="en-US" altLang="en-US" sz="1200">
                <a:latin typeface="+mn-lt"/>
                <a:ea typeface="MS PGothic" panose="020B0600070205080204" pitchFamily="34" charset="-128"/>
              </a:rPr>
              <a:t> 2013 14, 542-559DOI: (10.1016/j.jamda.2013.05.021) </a:t>
            </a: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CE698548-D3FC-4477-A8C0-1EEC6BC67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1416051"/>
            <a:ext cx="3417888" cy="267811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u="sng" dirty="0">
                <a:latin typeface="+mn-lt"/>
              </a:rPr>
              <a:t>Reguladores Positivos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u="sng" dirty="0">
                <a:latin typeface="+mn-lt"/>
              </a:rPr>
              <a:t>(Pró-Anabólicos)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2400" b="1" u="sng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dirty="0">
                <a:latin typeface="+mn-lt"/>
              </a:rPr>
              <a:t>*</a:t>
            </a:r>
            <a:r>
              <a:rPr lang="pt-BR" altLang="en-US" sz="2400" b="1" dirty="0">
                <a:latin typeface="+mn-lt"/>
              </a:rPr>
              <a:t>Exercício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*Nutrientes (energia, proteínas, cálcio, vitamina D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F3607EB8-57E1-421F-9C69-E524FED1B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9" y="1352551"/>
            <a:ext cx="3094037" cy="304641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u="sng" dirty="0">
                <a:latin typeface="+mn-lt"/>
              </a:rPr>
              <a:t>Reguladores Negativos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u="sng" dirty="0">
                <a:latin typeface="+mn-lt"/>
              </a:rPr>
              <a:t>(Anti-Anabólicos)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24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*Sedentarismo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*Subnutrição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*Inflamação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*Resistência Anabólica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*Estresse oxidativo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D88DB3B3-AD8D-4DAC-9B92-0062902D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6" y="394494"/>
            <a:ext cx="2836862" cy="83185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Regulação Hormonal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latin typeface="+mn-lt"/>
              </a:rPr>
              <a:t>(insulina, IGF-I, </a:t>
            </a:r>
            <a:r>
              <a:rPr lang="pt-BR" altLang="en-US" sz="2400" b="1" dirty="0" err="1">
                <a:latin typeface="+mn-lt"/>
              </a:rPr>
              <a:t>etc</a:t>
            </a:r>
            <a:r>
              <a:rPr lang="pt-BR" altLang="en-US" sz="2400" b="1" dirty="0">
                <a:latin typeface="+mn-lt"/>
              </a:rPr>
              <a:t>)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4363FA75-847C-453F-A2E8-117F8F02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4518026"/>
            <a:ext cx="40290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dirty="0">
                <a:latin typeface="+mn-lt"/>
              </a:rPr>
              <a:t>Balanço de proteínas corporais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0" name="CaixaDeTexto 8">
            <a:extLst>
              <a:ext uri="{FF2B5EF4-FFF2-40B4-BE49-F238E27FC236}">
                <a16:creationId xmlns:a16="http://schemas.microsoft.com/office/drawing/2014/main" id="{8B2D6AB3-17B1-4BAD-A565-44129DC2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716588"/>
            <a:ext cx="4114800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dirty="0">
                <a:latin typeface="+mn-lt"/>
              </a:rPr>
              <a:t>Massa, força e função muscular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1" name="CaixaDeTexto 9">
            <a:extLst>
              <a:ext uri="{FF2B5EF4-FFF2-40B4-BE49-F238E27FC236}">
                <a16:creationId xmlns:a16="http://schemas.microsoft.com/office/drawing/2014/main" id="{8189B539-F3B3-4F6A-9A3F-4FD9D3C5B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72151"/>
            <a:ext cx="2605088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dirty="0" err="1">
                <a:latin typeface="+mn-lt"/>
              </a:rPr>
              <a:t>Imunocompetência</a:t>
            </a:r>
            <a:endParaRPr lang="en-US" altLang="en-US" sz="2400" dirty="0">
              <a:latin typeface="+mn-lt"/>
            </a:endParaRP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B669AD9-2329-46ED-90D1-CCFDBA2DD1A9}"/>
              </a:ext>
            </a:extLst>
          </p:cNvPr>
          <p:cNvCxnSpPr/>
          <p:nvPr/>
        </p:nvCxnSpPr>
        <p:spPr>
          <a:xfrm flipH="1">
            <a:off x="3216275" y="5230814"/>
            <a:ext cx="719138" cy="48577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B5741FD-41E7-479D-A915-E30B40B59FCD}"/>
              </a:ext>
            </a:extLst>
          </p:cNvPr>
          <p:cNvCxnSpPr/>
          <p:nvPr/>
        </p:nvCxnSpPr>
        <p:spPr>
          <a:xfrm>
            <a:off x="8329613" y="5164138"/>
            <a:ext cx="520700" cy="48736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32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7A3293D-F385-4705-B2CA-984AB80B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3376"/>
            <a:ext cx="8229600" cy="2074863"/>
          </a:xfrm>
        </p:spPr>
        <p:txBody>
          <a:bodyPr>
            <a:normAutofit/>
          </a:bodyPr>
          <a:lstStyle/>
          <a:p>
            <a:r>
              <a:rPr lang="pt-BR" altLang="en-US" sz="3600" b="1"/>
              <a:t>Recomendações atuais de proteínas: DRIs (IOM)= proteínas de acordo com o RDA (0,8g/kg de peso corporal/dia), e o valor é mantido para idosos</a:t>
            </a:r>
            <a:endParaRPr lang="en-US" altLang="en-US" sz="3600" b="1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A0EB8FA1-0F85-46BB-BE65-2AA8BC59E635}"/>
              </a:ext>
            </a:extLst>
          </p:cNvPr>
          <p:cNvSpPr txBox="1">
            <a:spLocks/>
          </p:cNvSpPr>
          <p:nvPr/>
        </p:nvSpPr>
        <p:spPr bwMode="auto">
          <a:xfrm>
            <a:off x="1981200" y="3357564"/>
            <a:ext cx="822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4400"/>
              <a:t>Vários questionamentos para a aplicação em idosos. Posicionamentos mais recentes: PROT-AGE/ESPEN</a:t>
            </a:r>
            <a:endParaRPr lang="en-US" altLang="en-US" sz="4400"/>
          </a:p>
        </p:txBody>
      </p:sp>
      <p:sp>
        <p:nvSpPr>
          <p:cNvPr id="6" name="Seta para Baixo 1">
            <a:extLst>
              <a:ext uri="{FF2B5EF4-FFF2-40B4-BE49-F238E27FC236}">
                <a16:creationId xmlns:a16="http://schemas.microsoft.com/office/drawing/2014/main" id="{1C20B2ED-4BBE-4951-851E-65DBF6E6E0CF}"/>
              </a:ext>
            </a:extLst>
          </p:cNvPr>
          <p:cNvSpPr/>
          <p:nvPr/>
        </p:nvSpPr>
        <p:spPr>
          <a:xfrm>
            <a:off x="5735638" y="2781301"/>
            <a:ext cx="1008062" cy="7207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21164CD8-5896-4527-A9F3-DF59D94D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167438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Bauer et al. J Am Med Dir Assoc. 2013 Aug;14(8):542-59. Deutz et al.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Clin Nutr. 2014 Dec;33(6):929-36</a:t>
            </a:r>
          </a:p>
        </p:txBody>
      </p:sp>
    </p:spTree>
    <p:extLst>
      <p:ext uri="{BB962C8B-B14F-4D97-AF65-F5344CB8AC3E}">
        <p14:creationId xmlns:p14="http://schemas.microsoft.com/office/powerpoint/2010/main" val="225133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B1ECCE40-17F4-4BC8-BB35-C59F8C36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pt-BR" altLang="en-US" sz="3200" b="1"/>
              <a:t>De forma geral, ambos os posicionamentos estabelecem alguns subgrupos</a:t>
            </a:r>
            <a:endParaRPr lang="en-US" altLang="en-US" sz="3200" b="1"/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59896108-740B-4827-929A-EC25826F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r>
              <a:rPr lang="pt-BR" altLang="en-US"/>
              <a:t>Idosos aparentemente saudáveis</a:t>
            </a:r>
          </a:p>
          <a:p>
            <a:endParaRPr lang="pt-BR" altLang="en-US"/>
          </a:p>
          <a:p>
            <a:r>
              <a:rPr lang="pt-BR" altLang="en-US"/>
              <a:t>Idosos com doenças agudas e crônicas em diferentes graus de severidade</a:t>
            </a:r>
          </a:p>
          <a:p>
            <a:endParaRPr lang="pt-BR" altLang="en-US"/>
          </a:p>
          <a:p>
            <a:r>
              <a:rPr lang="pt-BR" altLang="en-US"/>
              <a:t>Idosos com diabetes e doenças renais.</a:t>
            </a:r>
            <a:endParaRPr lang="en-US" altLang="en-US"/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498A01DC-F04C-4127-A494-122F05690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5805488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Bauer et al. J Am Med Dir Assoc. 2013 Aug;14(8):542-59. Deutz et al.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Clin Nutr. 2014 Dec;33(6):929-36</a:t>
            </a:r>
          </a:p>
        </p:txBody>
      </p:sp>
    </p:spTree>
    <p:extLst>
      <p:ext uri="{BB962C8B-B14F-4D97-AF65-F5344CB8AC3E}">
        <p14:creationId xmlns:p14="http://schemas.microsoft.com/office/powerpoint/2010/main" val="413263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AFF0A9-C93D-4D67-A038-2DC4B7B3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989138"/>
            <a:ext cx="8229600" cy="1143000"/>
          </a:xfrm>
        </p:spPr>
        <p:txBody>
          <a:bodyPr/>
          <a:lstStyle/>
          <a:p>
            <a:r>
              <a:rPr lang="pt-BR" altLang="en-US" b="1"/>
              <a:t>Idosos aparentemente saudáveis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73866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3">
            <a:extLst>
              <a:ext uri="{FF2B5EF4-FFF2-40B4-BE49-F238E27FC236}">
                <a16:creationId xmlns:a16="http://schemas.microsoft.com/office/drawing/2014/main" id="{E4FBF5E5-92BB-4B64-878B-5AB986A9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139" y="1108075"/>
            <a:ext cx="8651875" cy="941388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pt-BR" altLang="en-US" sz="2100" b="1" dirty="0"/>
              <a:t>Recomendações atuais de proteínas: </a:t>
            </a:r>
            <a:r>
              <a:rPr lang="pt-BR" altLang="en-US" sz="2100" b="1" dirty="0" err="1"/>
              <a:t>DRIs</a:t>
            </a:r>
            <a:r>
              <a:rPr lang="pt-BR" altLang="en-US" sz="2100" b="1" dirty="0"/>
              <a:t> (IOM)= proteínas de acordo com o RDA (0,8g/kg de peso corporal/dia), e o valor é mantido para idosos</a:t>
            </a:r>
            <a:endParaRPr lang="en-US" altLang="en-US" sz="2100" b="1" dirty="0"/>
          </a:p>
        </p:txBody>
      </p:sp>
      <p:sp>
        <p:nvSpPr>
          <p:cNvPr id="24579" name="Título 3">
            <a:extLst>
              <a:ext uri="{FF2B5EF4-FFF2-40B4-BE49-F238E27FC236}">
                <a16:creationId xmlns:a16="http://schemas.microsoft.com/office/drawing/2014/main" id="{7B715D93-9B32-46C5-ADA5-0E7E087B765A}"/>
              </a:ext>
            </a:extLst>
          </p:cNvPr>
          <p:cNvSpPr txBox="1">
            <a:spLocks/>
          </p:cNvSpPr>
          <p:nvPr/>
        </p:nvSpPr>
        <p:spPr bwMode="auto">
          <a:xfrm>
            <a:off x="2041525" y="2809875"/>
            <a:ext cx="8229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100" b="1">
                <a:latin typeface="Calibri" panose="020F0502020204030204" pitchFamily="34" charset="0"/>
              </a:rPr>
              <a:t>PROT-AGE/ESPEN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100">
                <a:latin typeface="Calibri" panose="020F0502020204030204" pitchFamily="34" charset="0"/>
              </a:rPr>
              <a:t>*Tem sido proposto um intervalo de 1,0 a 1,5g/Kg de peso/dia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en-US" sz="210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100">
                <a:latin typeface="Calibri" panose="020F0502020204030204" pitchFamily="34" charset="0"/>
              </a:rPr>
              <a:t>*Parece haver um limiar anabólico em uma refeição maior em idosos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100">
                <a:latin typeface="Calibri" panose="020F0502020204030204" pitchFamily="34" charset="0"/>
              </a:rPr>
              <a:t>(~ 25-30g de proteína por refeição; 2,5 a 2,8g de leucina), comparativamente a jovens</a:t>
            </a:r>
            <a:endParaRPr lang="en-US" altLang="en-US" sz="3300">
              <a:latin typeface="Calibri" panose="020F0502020204030204" pitchFamily="34" charset="0"/>
            </a:endParaRPr>
          </a:p>
        </p:txBody>
      </p:sp>
      <p:sp>
        <p:nvSpPr>
          <p:cNvPr id="2" name="Seta para Baixo 1">
            <a:extLst>
              <a:ext uri="{FF2B5EF4-FFF2-40B4-BE49-F238E27FC236}">
                <a16:creationId xmlns:a16="http://schemas.microsoft.com/office/drawing/2014/main" id="{F12B77BC-7F7E-4FA8-A052-B788E0D18EC3}"/>
              </a:ext>
            </a:extLst>
          </p:cNvPr>
          <p:cNvSpPr/>
          <p:nvPr/>
        </p:nvSpPr>
        <p:spPr>
          <a:xfrm>
            <a:off x="5710238" y="2243139"/>
            <a:ext cx="755650" cy="541337"/>
          </a:xfrm>
          <a:prstGeom prst="downArrow">
            <a:avLst/>
          </a:prstGeom>
          <a:solidFill>
            <a:srgbClr val="0066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2533" name="CaixaDeTexto 4">
            <a:extLst>
              <a:ext uri="{FF2B5EF4-FFF2-40B4-BE49-F238E27FC236}">
                <a16:creationId xmlns:a16="http://schemas.microsoft.com/office/drawing/2014/main" id="{58357BD8-9595-4900-B584-6F491556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9" y="5630864"/>
            <a:ext cx="84089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350" dirty="0">
                <a:latin typeface="Arial" panose="020B0604020202020204" pitchFamily="34" charset="0"/>
              </a:rPr>
              <a:t>Bauer et al. J Am Med Dir Assoc. 2013;14(8):542-59. Deutz et al. </a:t>
            </a:r>
            <a:r>
              <a:rPr lang="en-US" altLang="en-US" sz="1350" dirty="0" err="1">
                <a:latin typeface="Arial" panose="020B0604020202020204" pitchFamily="34" charset="0"/>
              </a:rPr>
              <a:t>Clin</a:t>
            </a:r>
            <a:r>
              <a:rPr lang="en-US" altLang="en-US" sz="1350" dirty="0">
                <a:latin typeface="Arial" panose="020B0604020202020204" pitchFamily="34" charset="0"/>
              </a:rPr>
              <a:t> </a:t>
            </a:r>
            <a:r>
              <a:rPr lang="en-US" altLang="en-US" sz="1350" dirty="0" err="1">
                <a:latin typeface="Arial" panose="020B0604020202020204" pitchFamily="34" charset="0"/>
              </a:rPr>
              <a:t>Nutr</a:t>
            </a:r>
            <a:r>
              <a:rPr lang="en-US" altLang="en-US" sz="1350" dirty="0">
                <a:latin typeface="Arial" panose="020B0604020202020204" pitchFamily="34" charset="0"/>
              </a:rPr>
              <a:t>. 2014;33(6):929-36</a:t>
            </a:r>
          </a:p>
        </p:txBody>
      </p:sp>
    </p:spTree>
    <p:extLst>
      <p:ext uri="{BB962C8B-B14F-4D97-AF65-F5344CB8AC3E}">
        <p14:creationId xmlns:p14="http://schemas.microsoft.com/office/powerpoint/2010/main" val="42735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id="{895F74AF-4BC4-4065-8C63-6C103C45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814"/>
          </a:xfrm>
        </p:spPr>
        <p:txBody>
          <a:bodyPr/>
          <a:lstStyle/>
          <a:p>
            <a:pPr algn="ctr"/>
            <a:r>
              <a:rPr lang="pt-BR" altLang="en-US" b="1" dirty="0">
                <a:solidFill>
                  <a:srgbClr val="C00000"/>
                </a:solidFill>
              </a:rPr>
              <a:t>Vários “estressores durante toda a vida”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B6815832-4DFF-413D-9E38-E91683537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9" y="1805965"/>
            <a:ext cx="2305050" cy="17256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3">
            <a:extLst>
              <a:ext uri="{FF2B5EF4-FFF2-40B4-BE49-F238E27FC236}">
                <a16:creationId xmlns:a16="http://schemas.microsoft.com/office/drawing/2014/main" id="{AE3200EC-D99B-47DA-823C-155C7000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06" y="4417526"/>
            <a:ext cx="1957387" cy="13033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4">
            <a:extLst>
              <a:ext uri="{FF2B5EF4-FFF2-40B4-BE49-F238E27FC236}">
                <a16:creationId xmlns:a16="http://schemas.microsoft.com/office/drawing/2014/main" id="{E3D0758B-4518-44AD-B46F-EFBDEB12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346324"/>
            <a:ext cx="3965575" cy="24733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5">
            <a:extLst>
              <a:ext uri="{FF2B5EF4-FFF2-40B4-BE49-F238E27FC236}">
                <a16:creationId xmlns:a16="http://schemas.microsoft.com/office/drawing/2014/main" id="{892CB24E-8E4D-41F7-8451-FB803DD4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36" y="4254380"/>
            <a:ext cx="2755900" cy="20637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6">
            <a:extLst>
              <a:ext uri="{FF2B5EF4-FFF2-40B4-BE49-F238E27FC236}">
                <a16:creationId xmlns:a16="http://schemas.microsoft.com/office/drawing/2014/main" id="{88E0BC84-EEF9-4B38-901B-85BACDC0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26" y="4229101"/>
            <a:ext cx="2133600" cy="21431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059F2F9-780F-4705-9A31-868085D3D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pt-BR" altLang="en-US" sz="3200" b="1" dirty="0">
                <a:latin typeface="+mn-lt"/>
              </a:rPr>
              <a:t>Quantidade: Proteínas em alguns alimentos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FFB9B07-E795-4402-965D-1E9985776DA9}"/>
              </a:ext>
            </a:extLst>
          </p:cNvPr>
          <p:cNvSpPr txBox="1">
            <a:spLocks/>
          </p:cNvSpPr>
          <p:nvPr/>
        </p:nvSpPr>
        <p:spPr>
          <a:xfrm>
            <a:off x="1919288" y="1600201"/>
            <a:ext cx="8208962" cy="4924425"/>
          </a:xfrm>
          <a:prstGeom prst="rect">
            <a:avLst/>
          </a:prstGeom>
        </p:spPr>
        <p:txBody>
          <a:bodyPr vert="horz" lIns="90488" tIns="44450" rIns="90488" bIns="4445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en-US" sz="2800"/>
              <a:t>Bife  de  vaca  (100 g)  = 23 g de proteína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z="2800"/>
              <a:t>Filé de peito de frango (100 g) = 26,4g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z="2800"/>
              <a:t>Coxa  de  frango (100 g) = 28,6 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z="2800"/>
              <a:t>Atum enlatado (100 g) = 23,5 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z="2800"/>
              <a:t>Omelete com 5 claras = 30,0 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z="2800"/>
              <a:t>Leite (1 copo)=  6,5-7,5g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z="2800"/>
              <a:t>Feijão cozido (1 concha)= ~ 7,0g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z="2800" b="1"/>
              <a:t>Suplemento em pó dirigido para idosos (2 colheres de sopa)= 7,5g (com água) ou 13,0g (com leite integral)</a:t>
            </a:r>
          </a:p>
        </p:txBody>
      </p:sp>
    </p:spTree>
    <p:extLst>
      <p:ext uri="{BB962C8B-B14F-4D97-AF65-F5344CB8AC3E}">
        <p14:creationId xmlns:p14="http://schemas.microsoft.com/office/powerpoint/2010/main" val="4019257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2CCFA1B-1CB0-4AA7-BC69-96307833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en-US" b="1"/>
              <a:t>Sumário: Proteínas e idosos- PROT-AGE e ESPEN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FFDF401-8480-4F96-8BEA-C5F807F5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773238"/>
            <a:ext cx="8002587" cy="4608512"/>
          </a:xfrm>
        </p:spPr>
        <p:txBody>
          <a:bodyPr/>
          <a:lstStyle/>
          <a:p>
            <a:pPr>
              <a:defRPr/>
            </a:pPr>
            <a:r>
              <a:rPr lang="pt-BR" altLang="en-US" b="1" dirty="0"/>
              <a:t>Aspectos importantes: quantidade, fonte de proteína, momento de ingestão, o fracionamento e, possivelmente, suplementação de aminoácidos específicos</a:t>
            </a:r>
          </a:p>
          <a:p>
            <a:pPr marL="0" indent="0">
              <a:buNone/>
              <a:defRPr/>
            </a:pPr>
            <a:endParaRPr lang="pt-BR" altLang="en-US" b="1" dirty="0"/>
          </a:p>
          <a:p>
            <a:pPr>
              <a:defRPr/>
            </a:pPr>
            <a:r>
              <a:rPr lang="pt-BR" altLang="en-US" b="1" dirty="0"/>
              <a:t>Mais estudos são necessários; as metodologias ainda precisam ser aprimoradas.</a:t>
            </a:r>
          </a:p>
        </p:txBody>
      </p:sp>
    </p:spTree>
    <p:extLst>
      <p:ext uri="{BB962C8B-B14F-4D97-AF65-F5344CB8AC3E}">
        <p14:creationId xmlns:p14="http://schemas.microsoft.com/office/powerpoint/2010/main" val="1305934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89808A9-780D-48AA-8339-236708AC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pt-BR" altLang="en-US" sz="3200" b="1"/>
              <a:t>Qualidade da proteína</a:t>
            </a:r>
            <a:endParaRPr lang="en-US" altLang="en-US" sz="3200" b="1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AD01D6D-0893-458C-95F8-60394E47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pt-BR" altLang="en-US"/>
              <a:t>Além da quantidade de proteínas, deve-se considerar</a:t>
            </a:r>
          </a:p>
          <a:p>
            <a:pPr lvl="1"/>
            <a:r>
              <a:rPr lang="pt-BR" altLang="en-US"/>
              <a:t>A composição (escore) em aminoácidos (essenciais)</a:t>
            </a:r>
          </a:p>
          <a:p>
            <a:pPr lvl="1"/>
            <a:r>
              <a:rPr lang="pt-BR" altLang="en-US"/>
              <a:t>A digestibilidade (presença e inibidores, apresentação da proteína na matriz alimentar)</a:t>
            </a:r>
          </a:p>
          <a:p>
            <a:pPr lvl="1"/>
            <a:r>
              <a:rPr lang="pt-BR" altLang="en-US"/>
              <a:t>Escore de aminoácidos corrigido pela digestibilidade (PDCAAS)  ou aminoácidos essenciais digeríveis (DIAAS)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4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A3A28D6-1D36-4DFA-9E4A-5B8CE25E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77837"/>
          </a:xfrm>
        </p:spPr>
        <p:txBody>
          <a:bodyPr>
            <a:normAutofit fontScale="90000"/>
          </a:bodyPr>
          <a:lstStyle/>
          <a:p>
            <a:r>
              <a:rPr lang="en-US" altLang="pt-BR" sz="3600" b="1" dirty="0" err="1"/>
              <a:t>Conceitos</a:t>
            </a:r>
            <a:r>
              <a:rPr lang="en-US" altLang="pt-BR" sz="3600" b="1" dirty="0"/>
              <a:t> </a:t>
            </a:r>
            <a:r>
              <a:rPr lang="en-US" altLang="pt-BR" sz="3600" b="1" dirty="0" err="1"/>
              <a:t>importantes</a:t>
            </a:r>
            <a:r>
              <a:rPr lang="en-US" altLang="pt-BR" sz="3600" b="1" dirty="0"/>
              <a:t> a se </a:t>
            </a:r>
            <a:r>
              <a:rPr lang="en-US" altLang="pt-BR" sz="3600" b="1" dirty="0" err="1"/>
              <a:t>relembrar</a:t>
            </a:r>
            <a:endParaRPr lang="en-US" altLang="pt-BR" sz="3600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7EBB628-6C4B-45A6-978E-A03BFD5A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92" y="3156195"/>
            <a:ext cx="9304215" cy="3560763"/>
          </a:xfrm>
          <a:solidFill>
            <a:srgbClr val="006666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>
                <a:solidFill>
                  <a:srgbClr val="FFCC66"/>
                </a:solidFill>
              </a:rPr>
              <a:t>Composição</a:t>
            </a:r>
            <a:r>
              <a:rPr lang="en-US" dirty="0">
                <a:solidFill>
                  <a:srgbClr val="FFCC66"/>
                </a:solidFill>
              </a:rPr>
              <a:t> </a:t>
            </a:r>
            <a:r>
              <a:rPr lang="en-US" dirty="0" err="1">
                <a:solidFill>
                  <a:srgbClr val="FFCC66"/>
                </a:solidFill>
              </a:rPr>
              <a:t>em</a:t>
            </a:r>
            <a:r>
              <a:rPr lang="en-US" dirty="0">
                <a:solidFill>
                  <a:srgbClr val="FFCC66"/>
                </a:solidFill>
              </a:rPr>
              <a:t> </a:t>
            </a:r>
            <a:r>
              <a:rPr lang="en-US" dirty="0" err="1">
                <a:solidFill>
                  <a:srgbClr val="FFCC66"/>
                </a:solidFill>
              </a:rPr>
              <a:t>aminoácidos</a:t>
            </a:r>
            <a:r>
              <a:rPr lang="en-US" dirty="0">
                <a:solidFill>
                  <a:srgbClr val="FFCC66"/>
                </a:solidFill>
              </a:rPr>
              <a:t> de </a:t>
            </a:r>
            <a:r>
              <a:rPr lang="en-US" dirty="0" err="1">
                <a:solidFill>
                  <a:srgbClr val="FFCC66"/>
                </a:solidFill>
              </a:rPr>
              <a:t>uma</a:t>
            </a:r>
            <a:r>
              <a:rPr lang="en-US" dirty="0">
                <a:solidFill>
                  <a:srgbClr val="FFCC66"/>
                </a:solidFill>
              </a:rPr>
              <a:t> </a:t>
            </a:r>
            <a:r>
              <a:rPr lang="en-US" dirty="0" err="1">
                <a:solidFill>
                  <a:srgbClr val="FFCC66"/>
                </a:solidFill>
              </a:rPr>
              <a:t>proteína</a:t>
            </a:r>
            <a:endParaRPr lang="en-US" dirty="0">
              <a:solidFill>
                <a:srgbClr val="FFCC66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FFCC66"/>
                </a:solidFill>
              </a:rPr>
              <a:t>	</a:t>
            </a:r>
            <a:r>
              <a:rPr lang="en-US" dirty="0" err="1">
                <a:solidFill>
                  <a:srgbClr val="FFCC66"/>
                </a:solidFill>
              </a:rPr>
              <a:t>Aminoácidos</a:t>
            </a:r>
            <a:r>
              <a:rPr lang="en-US" dirty="0">
                <a:solidFill>
                  <a:srgbClr val="FFCC66"/>
                </a:solidFill>
              </a:rPr>
              <a:t> </a:t>
            </a:r>
            <a:r>
              <a:rPr lang="en-US" dirty="0" err="1">
                <a:solidFill>
                  <a:srgbClr val="FFCC66"/>
                </a:solidFill>
              </a:rPr>
              <a:t>essenciais</a:t>
            </a:r>
            <a:r>
              <a:rPr lang="en-US" dirty="0">
                <a:solidFill>
                  <a:srgbClr val="FFCC66"/>
                </a:solidFill>
              </a:rPr>
              <a:t>, </a:t>
            </a:r>
            <a:r>
              <a:rPr lang="en-US" dirty="0" err="1">
                <a:solidFill>
                  <a:srgbClr val="FFCC66"/>
                </a:solidFill>
              </a:rPr>
              <a:t>não</a:t>
            </a:r>
            <a:r>
              <a:rPr lang="en-US" dirty="0">
                <a:solidFill>
                  <a:srgbClr val="FFCC66"/>
                </a:solidFill>
              </a:rPr>
              <a:t> </a:t>
            </a:r>
            <a:r>
              <a:rPr lang="en-US" dirty="0" err="1">
                <a:solidFill>
                  <a:srgbClr val="FFCC66"/>
                </a:solidFill>
              </a:rPr>
              <a:t>essenciais</a:t>
            </a:r>
            <a:r>
              <a:rPr lang="en-US" dirty="0">
                <a:solidFill>
                  <a:srgbClr val="FFCC66"/>
                </a:solidFill>
              </a:rPr>
              <a:t> e </a:t>
            </a:r>
            <a:r>
              <a:rPr lang="en-US" dirty="0" err="1">
                <a:solidFill>
                  <a:srgbClr val="FFCC66"/>
                </a:solidFill>
              </a:rPr>
              <a:t>condicionalmente</a:t>
            </a:r>
            <a:r>
              <a:rPr lang="en-US" dirty="0">
                <a:solidFill>
                  <a:srgbClr val="FFCC66"/>
                </a:solidFill>
              </a:rPr>
              <a:t> </a:t>
            </a:r>
            <a:r>
              <a:rPr lang="en-US" dirty="0" err="1">
                <a:solidFill>
                  <a:srgbClr val="FFCC66"/>
                </a:solidFill>
              </a:rPr>
              <a:t>essenciais</a:t>
            </a:r>
            <a:endParaRPr lang="en-US" dirty="0">
              <a:solidFill>
                <a:srgbClr val="FFCC66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FFCC66"/>
                </a:solidFill>
              </a:rPr>
              <a:t>	</a:t>
            </a:r>
            <a:r>
              <a:rPr lang="en-US" dirty="0" err="1">
                <a:solidFill>
                  <a:srgbClr val="FFCC66"/>
                </a:solidFill>
              </a:rPr>
              <a:t>Proteínas</a:t>
            </a:r>
            <a:r>
              <a:rPr lang="en-US" dirty="0">
                <a:solidFill>
                  <a:srgbClr val="FFCC66"/>
                </a:solidFill>
              </a:rPr>
              <a:t> de alto valor </a:t>
            </a:r>
            <a:r>
              <a:rPr lang="en-US" dirty="0" err="1">
                <a:solidFill>
                  <a:srgbClr val="FFCC66"/>
                </a:solidFill>
              </a:rPr>
              <a:t>biológico</a:t>
            </a:r>
            <a:endParaRPr lang="en-US" dirty="0">
              <a:solidFill>
                <a:srgbClr val="FFCC66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FFCC66"/>
                </a:solidFill>
              </a:rPr>
              <a:t>	</a:t>
            </a:r>
            <a:r>
              <a:rPr lang="en-US" dirty="0" err="1">
                <a:solidFill>
                  <a:srgbClr val="FFCC66"/>
                </a:solidFill>
              </a:rPr>
              <a:t>Proteínas</a:t>
            </a:r>
            <a:r>
              <a:rPr lang="en-US" dirty="0">
                <a:solidFill>
                  <a:srgbClr val="FFCC66"/>
                </a:solidFill>
              </a:rPr>
              <a:t> de </a:t>
            </a:r>
            <a:r>
              <a:rPr lang="en-US" dirty="0" err="1">
                <a:solidFill>
                  <a:srgbClr val="FFCC66"/>
                </a:solidFill>
              </a:rPr>
              <a:t>baixo</a:t>
            </a:r>
            <a:r>
              <a:rPr lang="en-US" dirty="0">
                <a:solidFill>
                  <a:srgbClr val="FFCC66"/>
                </a:solidFill>
              </a:rPr>
              <a:t> valor </a:t>
            </a:r>
            <a:r>
              <a:rPr lang="en-US" dirty="0" err="1">
                <a:solidFill>
                  <a:srgbClr val="FFCC66"/>
                </a:solidFill>
              </a:rPr>
              <a:t>biológico</a:t>
            </a:r>
            <a:endParaRPr lang="en-US" dirty="0">
              <a:solidFill>
                <a:srgbClr val="FFCC66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FFCC66"/>
                </a:solidFill>
              </a:rPr>
              <a:t>	</a:t>
            </a:r>
            <a:r>
              <a:rPr lang="en-US" dirty="0" err="1">
                <a:solidFill>
                  <a:srgbClr val="FFCC66"/>
                </a:solidFill>
              </a:rPr>
              <a:t>Combinação</a:t>
            </a:r>
            <a:r>
              <a:rPr lang="en-US" dirty="0">
                <a:solidFill>
                  <a:srgbClr val="FFCC66"/>
                </a:solidFill>
              </a:rPr>
              <a:t> entre </a:t>
            </a:r>
            <a:r>
              <a:rPr lang="en-US" dirty="0" err="1">
                <a:solidFill>
                  <a:srgbClr val="FFCC66"/>
                </a:solidFill>
              </a:rPr>
              <a:t>diferentes</a:t>
            </a:r>
            <a:r>
              <a:rPr lang="en-US" dirty="0">
                <a:solidFill>
                  <a:srgbClr val="FFCC66"/>
                </a:solidFill>
              </a:rPr>
              <a:t> </a:t>
            </a:r>
            <a:r>
              <a:rPr lang="en-US" dirty="0" err="1">
                <a:solidFill>
                  <a:srgbClr val="FFCC66"/>
                </a:solidFill>
              </a:rPr>
              <a:t>fontes</a:t>
            </a:r>
            <a:r>
              <a:rPr lang="en-US" dirty="0">
                <a:solidFill>
                  <a:srgbClr val="FFCC66"/>
                </a:solidFill>
              </a:rPr>
              <a:t> de </a:t>
            </a:r>
            <a:r>
              <a:rPr lang="en-US" dirty="0" err="1">
                <a:solidFill>
                  <a:srgbClr val="FFCC66"/>
                </a:solidFill>
              </a:rPr>
              <a:t>proteínas</a:t>
            </a:r>
            <a:endParaRPr lang="en-US" dirty="0">
              <a:solidFill>
                <a:srgbClr val="FFCC66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56F4C3-D3AC-47E1-B599-21326F99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6" y="831833"/>
            <a:ext cx="2581275" cy="17716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9C527E-C93B-4A15-990C-A27BD64A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6" y="984424"/>
            <a:ext cx="3339978" cy="17397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F701F3-A83E-41EE-9108-9E76DD1FF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1003283"/>
            <a:ext cx="3171825" cy="17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2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5B743EA-32E7-4442-81F2-A34D3CC1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274638"/>
            <a:ext cx="117856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en-US" sz="3600" b="1" dirty="0"/>
              <a:t>Qualidade de proteína a aminoácidos específicos: PROT-AGE e ESPEN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8A32025-3ED5-491E-9C39-1138EAD9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2276476"/>
            <a:ext cx="8713788" cy="4392613"/>
          </a:xfrm>
        </p:spPr>
        <p:txBody>
          <a:bodyPr/>
          <a:lstStyle/>
          <a:p>
            <a:pPr>
              <a:defRPr/>
            </a:pPr>
            <a:r>
              <a:rPr lang="pt-BR" altLang="en-US" b="1" dirty="0"/>
              <a:t>Leucina e BCAA demonstram, principalmente em estudos com não humanos, uma capacidade anabólica aumentada; o </a:t>
            </a:r>
            <a:r>
              <a:rPr lang="el-GR" altLang="en-US" b="1" dirty="0"/>
              <a:t>ᵦ</a:t>
            </a:r>
            <a:r>
              <a:rPr lang="pt-BR" altLang="en-US" b="1" dirty="0"/>
              <a:t>- HMB parece atenuar perdas musculares. São necessários mais estudos com idosos</a:t>
            </a:r>
          </a:p>
          <a:p>
            <a:pPr marL="0" indent="0">
              <a:buNone/>
              <a:defRPr/>
            </a:pPr>
            <a:endParaRPr lang="pt-BR" altLang="en-US" b="1" dirty="0"/>
          </a:p>
        </p:txBody>
      </p:sp>
    </p:spTree>
    <p:extLst>
      <p:ext uri="{BB962C8B-B14F-4D97-AF65-F5344CB8AC3E}">
        <p14:creationId xmlns:p14="http://schemas.microsoft.com/office/powerpoint/2010/main" val="3698862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9F5D693-A0AB-4530-BAE5-6A6CABEA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pt-BR" altLang="en-US" sz="4000" b="1"/>
              <a:t>Fracionamento</a:t>
            </a:r>
            <a:endParaRPr lang="en-US" altLang="en-US" sz="4000" b="1"/>
          </a:p>
        </p:txBody>
      </p:sp>
      <p:pic>
        <p:nvPicPr>
          <p:cNvPr id="5" name="Imagem 6">
            <a:extLst>
              <a:ext uri="{FF2B5EF4-FFF2-40B4-BE49-F238E27FC236}">
                <a16:creationId xmlns:a16="http://schemas.microsoft.com/office/drawing/2014/main" id="{5E0E2BFC-1F50-4E14-8173-74404CE0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258889"/>
            <a:ext cx="7100887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7">
            <a:extLst>
              <a:ext uri="{FF2B5EF4-FFF2-40B4-BE49-F238E27FC236}">
                <a16:creationId xmlns:a16="http://schemas.microsoft.com/office/drawing/2014/main" id="{A5CA2710-B02A-4B60-9AA7-DD2B2AC3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9" y="6165850"/>
            <a:ext cx="6904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Devries MC, Phillips SM.J Food Sci. 2015;80 Suppl 1:A8-A15. </a:t>
            </a:r>
          </a:p>
        </p:txBody>
      </p:sp>
    </p:spTree>
    <p:extLst>
      <p:ext uri="{BB962C8B-B14F-4D97-AF65-F5344CB8AC3E}">
        <p14:creationId xmlns:p14="http://schemas.microsoft.com/office/powerpoint/2010/main" val="2226206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EAAAFD86-EA08-4DA6-B771-1DDB1D4E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205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en-US" b="1"/>
              <a:t>Momento de ingestão: exemplo do exercício físico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675805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1A17B464-C15C-463C-85E9-2D351478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9"/>
          <a:stretch>
            <a:fillRect/>
          </a:stretch>
        </p:blipFill>
        <p:spPr bwMode="auto">
          <a:xfrm>
            <a:off x="2667000" y="1754189"/>
            <a:ext cx="3429000" cy="22685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1CB49469-9F13-493A-B810-E6625B68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81"/>
          <a:stretch>
            <a:fillRect/>
          </a:stretch>
        </p:blipFill>
        <p:spPr bwMode="auto">
          <a:xfrm>
            <a:off x="6365876" y="1754189"/>
            <a:ext cx="3159125" cy="22685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430B483C-11F2-45CE-9AD2-CADEA284F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527801"/>
            <a:ext cx="3194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>
                <a:latin typeface="Times New Roman" panose="02020603050405020304" pitchFamily="18" charset="0"/>
              </a:rPr>
              <a:t>Esmarck et al. </a:t>
            </a:r>
            <a:r>
              <a:rPr lang="pt-BR" altLang="en-US" sz="1200" b="1" i="1">
                <a:latin typeface="Times New Roman" panose="02020603050405020304" pitchFamily="18" charset="0"/>
              </a:rPr>
              <a:t>J Physiol</a:t>
            </a:r>
            <a:r>
              <a:rPr lang="pt-BR" altLang="en-US" sz="1200">
                <a:latin typeface="Times New Roman" panose="02020603050405020304" pitchFamily="18" charset="0"/>
              </a:rPr>
              <a:t>. 2001; 535(1): 301-311.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F4B036E7-92BC-41A6-8C54-39B5AB227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4132263"/>
            <a:ext cx="319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>
                <a:latin typeface="Times New Roman" panose="02020603050405020304" pitchFamily="18" charset="0"/>
              </a:rPr>
              <a:t>Área seccional do quadríceps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C094C997-FA52-411F-ABD9-B73614DD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4132263"/>
            <a:ext cx="363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>
                <a:latin typeface="Times New Roman" panose="02020603050405020304" pitchFamily="18" charset="0"/>
              </a:rPr>
              <a:t>Área média das fibras musculares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46A267C2-A3B1-4B42-8FF1-03673572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5006976"/>
            <a:ext cx="7059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>
                <a:latin typeface="Times New Roman" panose="02020603050405020304" pitchFamily="18" charset="0"/>
              </a:rPr>
              <a:t>13 homens, média de 74 anos; 12 semanas de treinamento resistido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>
                <a:latin typeface="Times New Roman" panose="02020603050405020304" pitchFamily="18" charset="0"/>
              </a:rPr>
              <a:t>Dietas isocalóricas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>
                <a:latin typeface="Times New Roman" panose="02020603050405020304" pitchFamily="18" charset="0"/>
              </a:rPr>
              <a:t>PO= ingestão alimentar imediatamente após (n=7)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>
                <a:latin typeface="Times New Roman" panose="02020603050405020304" pitchFamily="18" charset="0"/>
              </a:rPr>
              <a:t>P2= ingestão alimentar 2h após (n=6)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09EE48EC-631D-4C3B-9C64-A6BB1F98B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4" y="442914"/>
            <a:ext cx="8461375" cy="898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00" b="1" dirty="0">
                <a:latin typeface="+mn-lt"/>
              </a:rPr>
              <a:t>Momento da ingestão: Alimentação ideal após o exercício para preservar/melhorar a massa muscular</a:t>
            </a:r>
          </a:p>
        </p:txBody>
      </p:sp>
    </p:spTree>
    <p:extLst>
      <p:ext uri="{BB962C8B-B14F-4D97-AF65-F5344CB8AC3E}">
        <p14:creationId xmlns:p14="http://schemas.microsoft.com/office/powerpoint/2010/main" val="2912537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709DEF7-6CDE-495F-B80F-7B4CEED9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altLang="en-US" sz="3600" b="1"/>
              <a:t>Exercício e ingestão de proteínas</a:t>
            </a:r>
            <a:br>
              <a:rPr lang="pt-BR" altLang="en-US" sz="3600" b="1"/>
            </a:br>
            <a:r>
              <a:rPr lang="pt-BR" altLang="en-US" sz="3600" b="1"/>
              <a:t>PROT-AGE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A1A970B-CA70-444E-95A1-8800952F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57338"/>
            <a:ext cx="9144000" cy="5300662"/>
          </a:xfrm>
        </p:spPr>
        <p:txBody>
          <a:bodyPr/>
          <a:lstStyle/>
          <a:p>
            <a:r>
              <a:rPr lang="pt-BR" altLang="en-US" b="1"/>
              <a:t>30 minutos por dia de exercícios aeróbios ou em intensidade e frequência seguros e toleráveis</a:t>
            </a:r>
          </a:p>
          <a:p>
            <a:r>
              <a:rPr lang="pt-BR" altLang="en-US" b="1"/>
              <a:t>Se possível, pelo menos 2x por semana exercícios resistidos em dias não consecutivos</a:t>
            </a:r>
          </a:p>
          <a:p>
            <a:r>
              <a:rPr lang="pt-BR" altLang="en-US" b="1"/>
              <a:t>Proteínas, principalmente na combinação com exercícios físicos: 1,2 g/Kg/dia</a:t>
            </a:r>
          </a:p>
          <a:p>
            <a:r>
              <a:rPr lang="pt-BR" altLang="en-US" b="1"/>
              <a:t>Proteínas após as sessões de exercício; possibilidade de se prescrever em torno de 20g suplementares após a sessão de exercícios</a:t>
            </a:r>
          </a:p>
        </p:txBody>
      </p:sp>
    </p:spTree>
    <p:extLst>
      <p:ext uri="{BB962C8B-B14F-4D97-AF65-F5344CB8AC3E}">
        <p14:creationId xmlns:p14="http://schemas.microsoft.com/office/powerpoint/2010/main" val="3734780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0C82307-0F73-4F6B-914F-E6E16E6F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b="1" dirty="0"/>
              <a:t>Idosos com doenças agudas e crônicas</a:t>
            </a:r>
            <a:br>
              <a:rPr lang="pt-BR" b="1" dirty="0"/>
            </a:br>
            <a:r>
              <a:rPr lang="pt-BR" sz="1400" b="1" dirty="0"/>
              <a:t>Hospitalizados, Frágeis, Úlceras de pressão, DPOC, Doenças cardíacas, etc.</a:t>
            </a:r>
            <a:br>
              <a:rPr lang="pt-BR" sz="1400" b="1" dirty="0"/>
            </a:br>
            <a:r>
              <a:rPr lang="pt-BR" sz="2400" b="1" dirty="0"/>
              <a:t>PROT-AGE</a:t>
            </a:r>
            <a:endParaRPr lang="pt-BR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4B79BDF-A6DE-4856-896B-943CA990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417639"/>
            <a:ext cx="8964613" cy="5324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b="1" dirty="0"/>
              <a:t>A quantidade de proteína adicional na dieta, ou suplementada, depende do tipo e da severidade da doença, do estado nutricional do paciente antes da doença e do impacto da doença no estado nutricional</a:t>
            </a:r>
          </a:p>
          <a:p>
            <a:pPr marL="0" indent="0">
              <a:buNone/>
              <a:defRPr/>
            </a:pPr>
            <a:endParaRPr lang="pt-BR" b="1" dirty="0"/>
          </a:p>
          <a:p>
            <a:pPr>
              <a:defRPr/>
            </a:pPr>
            <a:r>
              <a:rPr lang="pt-BR" b="1" dirty="0"/>
              <a:t>A maioria dos idosos com doenças agudas ou crônicas necessitam de maiores quantidades de proteínas (1,0-1,5 g/Kg peso corporal/dia); doenças ou injúrias mais severas, ou que comprometam severamente o estado nutricional, podem significar a necessidade de até 2,0 g/Kg peso corporal/dia</a:t>
            </a:r>
          </a:p>
          <a:p>
            <a:pPr marL="0" indent="0">
              <a:buNone/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3331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id="{89B397FB-9632-4356-ACA1-36E0BFC76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2594830"/>
            <a:ext cx="8229600" cy="2620962"/>
          </a:xfrm>
          <a:solidFill>
            <a:srgbClr val="006666"/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Adaptação ou capacidade de remodelação</a:t>
            </a:r>
          </a:p>
          <a:p>
            <a:pPr marL="0" indent="0" algn="ctr">
              <a:buNone/>
              <a:defRPr/>
            </a:pP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Manutenção da saúde e capacidade Física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Estilos de vida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pt-B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pt-B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107" name="Título 1">
            <a:extLst>
              <a:ext uri="{FF2B5EF4-FFF2-40B4-BE49-F238E27FC236}">
                <a16:creationId xmlns:a16="http://schemas.microsoft.com/office/drawing/2014/main" id="{5DAB175C-06E9-4811-997D-84B32EFD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478" y="274638"/>
            <a:ext cx="8721968" cy="1143000"/>
          </a:xfrm>
        </p:spPr>
        <p:txBody>
          <a:bodyPr>
            <a:normAutofit/>
          </a:bodyPr>
          <a:lstStyle/>
          <a:p>
            <a:r>
              <a:rPr lang="pt-BR" altLang="en-US" sz="4000" b="1" dirty="0">
                <a:solidFill>
                  <a:srgbClr val="C00000"/>
                </a:solidFill>
              </a:rPr>
              <a:t>Resposta adequada a agentes estressores</a:t>
            </a:r>
          </a:p>
        </p:txBody>
      </p:sp>
      <p:pic>
        <p:nvPicPr>
          <p:cNvPr id="47108" name="Picture 5">
            <a:extLst>
              <a:ext uri="{FF2B5EF4-FFF2-40B4-BE49-F238E27FC236}">
                <a16:creationId xmlns:a16="http://schemas.microsoft.com/office/drawing/2014/main" id="{FE2E339A-1145-4112-AA27-40CF8CB7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2" y="170656"/>
            <a:ext cx="21177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9BD968B3-B28D-4395-AFD1-A7C338CEBA84}"/>
              </a:ext>
            </a:extLst>
          </p:cNvPr>
          <p:cNvSpPr/>
          <p:nvPr/>
        </p:nvSpPr>
        <p:spPr>
          <a:xfrm>
            <a:off x="6181969" y="3626338"/>
            <a:ext cx="453293" cy="49236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EB2F4-A048-41F7-BAB7-A0A54897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952017"/>
            <a:ext cx="10515600" cy="1325563"/>
          </a:xfrm>
        </p:spPr>
        <p:txBody>
          <a:bodyPr/>
          <a:lstStyle/>
          <a:p>
            <a:r>
              <a:rPr lang="pt-BR" dirty="0"/>
              <a:t>CARBOIDRATOS</a:t>
            </a:r>
          </a:p>
        </p:txBody>
      </p:sp>
    </p:spTree>
    <p:extLst>
      <p:ext uri="{BB962C8B-B14F-4D97-AF65-F5344CB8AC3E}">
        <p14:creationId xmlns:p14="http://schemas.microsoft.com/office/powerpoint/2010/main" val="1519731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Text Box 3">
            <a:extLst>
              <a:ext uri="{FF2B5EF4-FFF2-40B4-BE49-F238E27FC236}">
                <a16:creationId xmlns:a16="http://schemas.microsoft.com/office/drawing/2014/main" id="{CD51AF6B-84C3-4CDF-A4EF-EFDD2A08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37289"/>
            <a:ext cx="8497888" cy="3381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Jenkins et al. </a:t>
            </a:r>
            <a:r>
              <a:rPr lang="en-US" sz="1600" i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 J </a:t>
            </a:r>
            <a:r>
              <a:rPr lang="en-US" sz="16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Clin</a:t>
            </a:r>
            <a:r>
              <a:rPr lang="en-US" sz="1600" i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6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Nutr</a:t>
            </a: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76 (</a:t>
            </a:r>
            <a:r>
              <a:rPr lang="en-US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</a:t>
            </a: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):266-73, 2002; </a:t>
            </a:r>
            <a:r>
              <a:rPr lang="en-US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Ludwig,D</a:t>
            </a: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J. </a:t>
            </a:r>
            <a:r>
              <a:rPr lang="en-US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</a:t>
            </a: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130: 280S-283S, 2000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pt-BR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2D4A8BF0-9E40-4739-920B-32CE5717D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451"/>
            <a:ext cx="8229600" cy="7921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glicêmico</a:t>
            </a:r>
            <a:endParaRPr lang="pt-BR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0DC31234-DAF7-4DF1-8B80-D6CDF5A7C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1400" y="1597025"/>
            <a:ext cx="3168650" cy="4495800"/>
          </a:xfrm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Hiperinsulinemia x lipólise</a:t>
            </a:r>
          </a:p>
          <a:p>
            <a:pPr eaLnBrk="1" hangingPunct="1"/>
            <a:endParaRPr lang="en-US" altLang="en-US" sz="24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Hiperinsulinemia e hiperglicemia x oxidação de AG diminuída;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>
              <a:solidFill>
                <a:schemeClr val="bg1"/>
              </a:solidFill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086D015D-C6CE-4CEC-9D79-F6EF6B78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7379" b="9975"/>
          <a:stretch>
            <a:fillRect/>
          </a:stretch>
        </p:blipFill>
        <p:spPr bwMode="auto">
          <a:xfrm>
            <a:off x="6623050" y="2857500"/>
            <a:ext cx="4044950" cy="31432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2050">
            <a:extLst>
              <a:ext uri="{FF2B5EF4-FFF2-40B4-BE49-F238E27FC236}">
                <a16:creationId xmlns:a16="http://schemas.microsoft.com/office/drawing/2014/main" id="{1FDAFD4C-7A68-47E2-A408-887DD379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16347" b="12971"/>
          <a:stretch>
            <a:fillRect/>
          </a:stretch>
        </p:blipFill>
        <p:spPr bwMode="auto">
          <a:xfrm>
            <a:off x="1666875" y="1285876"/>
            <a:ext cx="4357688" cy="32480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3695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EB2F4-A048-41F7-BAB7-A0A54897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952017"/>
            <a:ext cx="10515600" cy="1325563"/>
          </a:xfrm>
        </p:spPr>
        <p:txBody>
          <a:bodyPr/>
          <a:lstStyle/>
          <a:p>
            <a:r>
              <a:rPr lang="pt-BR" dirty="0"/>
              <a:t>LIPÍDEOS</a:t>
            </a:r>
          </a:p>
        </p:txBody>
      </p:sp>
    </p:spTree>
    <p:extLst>
      <p:ext uri="{BB962C8B-B14F-4D97-AF65-F5344CB8AC3E}">
        <p14:creationId xmlns:p14="http://schemas.microsoft.com/office/powerpoint/2010/main" val="2930895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B686285A-F54C-4316-97B2-0D5858C0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/>
          <a:stretch>
            <a:fillRect/>
          </a:stretch>
        </p:blipFill>
        <p:spPr bwMode="auto">
          <a:xfrm>
            <a:off x="3754439" y="1749426"/>
            <a:ext cx="66389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ítulo 3">
            <a:extLst>
              <a:ext uri="{FF2B5EF4-FFF2-40B4-BE49-F238E27FC236}">
                <a16:creationId xmlns:a16="http://schemas.microsoft.com/office/drawing/2014/main" id="{7556F767-55DB-4328-9E64-267E8666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725"/>
            <a:ext cx="8904288" cy="12827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altLang="en-US" sz="2800" b="1" dirty="0"/>
              <a:t>Ácidos graxos w-3</a:t>
            </a:r>
            <a:br>
              <a:rPr lang="pt-BR" altLang="en-US" sz="2800" b="1" dirty="0"/>
            </a:br>
            <a:r>
              <a:rPr lang="pt-BR" altLang="en-US" sz="2800" b="1" dirty="0"/>
              <a:t>Consumo contemporâneo de peixes e prevalência anual de depressão maior</a:t>
            </a:r>
          </a:p>
        </p:txBody>
      </p:sp>
      <p:sp>
        <p:nvSpPr>
          <p:cNvPr id="34820" name="CaixaDeTexto 4">
            <a:extLst>
              <a:ext uri="{FF2B5EF4-FFF2-40B4-BE49-F238E27FC236}">
                <a16:creationId xmlns:a16="http://schemas.microsoft.com/office/drawing/2014/main" id="{36D99F41-7024-49D0-99DA-FC59CAAD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73800"/>
            <a:ext cx="807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>
                <a:cs typeface="Arial" panose="020B0604020202020204" pitchFamily="34" charset="0"/>
              </a:rPr>
              <a:t>Gomez-Pinilla F. Brain-foods: the effects of nutrients on brain function.  </a:t>
            </a:r>
            <a:r>
              <a:rPr lang="pt-BR" altLang="en-US" sz="1600" b="1" i="1">
                <a:cs typeface="Arial" panose="020B0604020202020204" pitchFamily="34" charset="0"/>
              </a:rPr>
              <a:t>Nature Rev Neurosc</a:t>
            </a:r>
            <a:r>
              <a:rPr lang="pt-BR" altLang="en-US" sz="1600" b="1">
                <a:cs typeface="Arial" panose="020B0604020202020204" pitchFamily="34" charset="0"/>
              </a:rPr>
              <a:t>.  2008; 9:568-578</a:t>
            </a:r>
          </a:p>
        </p:txBody>
      </p:sp>
      <p:pic>
        <p:nvPicPr>
          <p:cNvPr id="34821" name="Picture 4" descr="http://t2.gstatic.com/images?q=tbn:ANd9GcSOYOpUCVlLdYrrD_flmMMZOu5RJbzR01OnNM9OVh7PML2jLvfx2g">
            <a:extLst>
              <a:ext uri="{FF2B5EF4-FFF2-40B4-BE49-F238E27FC236}">
                <a16:creationId xmlns:a16="http://schemas.microsoft.com/office/drawing/2014/main" id="{E5230B0F-10FB-43C4-985E-39D7BB65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141663"/>
            <a:ext cx="16287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31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6589210B-BCDD-4849-B190-9569CB18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811214"/>
            <a:ext cx="73580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ítulo 2">
            <a:extLst>
              <a:ext uri="{FF2B5EF4-FFF2-40B4-BE49-F238E27FC236}">
                <a16:creationId xmlns:a16="http://schemas.microsoft.com/office/drawing/2014/main" id="{3DE06BFB-3968-4D64-B229-1FB2595F3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pPr eaLnBrk="1" hangingPunct="1"/>
            <a:r>
              <a:rPr lang="pt-BR" altLang="en-US" sz="3200" b="1"/>
              <a:t>Ácido graxo W-3, plasticidade sináptica e cognição</a:t>
            </a:r>
          </a:p>
        </p:txBody>
      </p:sp>
      <p:sp>
        <p:nvSpPr>
          <p:cNvPr id="35844" name="CaixaDeTexto 4">
            <a:extLst>
              <a:ext uri="{FF2B5EF4-FFF2-40B4-BE49-F238E27FC236}">
                <a16:creationId xmlns:a16="http://schemas.microsoft.com/office/drawing/2014/main" id="{2D166106-F3FB-430B-BD17-D46FA9BB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472239"/>
            <a:ext cx="837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>
                <a:cs typeface="Arial" panose="020B0604020202020204" pitchFamily="34" charset="0"/>
              </a:rPr>
              <a:t>Gomez-Pinilla.  </a:t>
            </a:r>
            <a:r>
              <a:rPr lang="pt-BR" altLang="en-US" sz="1400" i="1">
                <a:cs typeface="Arial" panose="020B0604020202020204" pitchFamily="34" charset="0"/>
              </a:rPr>
              <a:t>Nature Rev Neurosc</a:t>
            </a:r>
            <a:r>
              <a:rPr lang="pt-BR" altLang="en-US" sz="1400">
                <a:cs typeface="Arial" panose="020B0604020202020204" pitchFamily="34" charset="0"/>
              </a:rPr>
              <a:t>.  2008; 9:568-578; Cole GM et al</a:t>
            </a:r>
            <a:r>
              <a:rPr lang="pt-BR" altLang="en-US" sz="1400" b="1" i="1">
                <a:cs typeface="Arial" panose="020B0604020202020204" pitchFamily="34" charset="0"/>
              </a:rPr>
              <a:t>Nutr Rev </a:t>
            </a:r>
            <a:r>
              <a:rPr lang="pt-BR" altLang="en-US" sz="1400">
                <a:cs typeface="Arial" panose="020B0604020202020204" pitchFamily="34" charset="0"/>
              </a:rPr>
              <a:t>68(suppl 2): S102-S111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441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EB2F4-A048-41F7-BAB7-A0A54897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952017"/>
            <a:ext cx="10515600" cy="1325563"/>
          </a:xfrm>
        </p:spPr>
        <p:txBody>
          <a:bodyPr/>
          <a:lstStyle/>
          <a:p>
            <a:r>
              <a:rPr lang="pt-BR" dirty="0"/>
              <a:t>MICRONUTRIENTES</a:t>
            </a:r>
          </a:p>
        </p:txBody>
      </p:sp>
    </p:spTree>
    <p:extLst>
      <p:ext uri="{BB962C8B-B14F-4D97-AF65-F5344CB8AC3E}">
        <p14:creationId xmlns:p14="http://schemas.microsoft.com/office/powerpoint/2010/main" val="1193217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522E239-3604-4728-A6F0-B21A50891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3429001"/>
            <a:ext cx="7772400" cy="31670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altLang="en-US" dirty="0"/>
              <a:t>Vitamina D- Mulheres idosas- diminuição na capacidade de formar 7 </a:t>
            </a:r>
            <a:r>
              <a:rPr lang="pt-BR" altLang="en-US" dirty="0" err="1"/>
              <a:t>dehidrocolesterol</a:t>
            </a:r>
            <a:r>
              <a:rPr lang="pt-BR" altLang="en-US" dirty="0"/>
              <a:t> </a:t>
            </a:r>
          </a:p>
          <a:p>
            <a:pPr lvl="1" eaLnBrk="1" hangingPunct="1">
              <a:defRPr/>
            </a:pPr>
            <a:r>
              <a:rPr lang="pt-BR" altLang="en-US" dirty="0"/>
              <a:t>Def. alimentar</a:t>
            </a:r>
          </a:p>
          <a:p>
            <a:pPr lvl="1" eaLnBrk="1" hangingPunct="1">
              <a:defRPr/>
            </a:pPr>
            <a:r>
              <a:rPr lang="pt-BR" altLang="en-US" dirty="0"/>
              <a:t>Pouco sol</a:t>
            </a:r>
          </a:p>
          <a:p>
            <a:pPr lvl="1" eaLnBrk="1" hangingPunct="1">
              <a:defRPr/>
            </a:pPr>
            <a:r>
              <a:rPr lang="pt-BR" altLang="en-US" dirty="0"/>
              <a:t>Ingestão medicamentosa, ex. </a:t>
            </a:r>
            <a:r>
              <a:rPr lang="pt-BR" altLang="en-US" dirty="0" err="1"/>
              <a:t>colestiramina</a:t>
            </a:r>
            <a:endParaRPr lang="pt-BR" altLang="en-US" dirty="0"/>
          </a:p>
          <a:p>
            <a:pPr lvl="1" eaLnBrk="1" hangingPunct="1">
              <a:defRPr/>
            </a:pPr>
            <a:endParaRPr lang="pt-B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A698B-90AB-4941-BAF8-528FCC42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82576"/>
            <a:ext cx="453548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  <a:defRPr/>
            </a:pPr>
            <a:r>
              <a:rPr lang="pt-BR" altLang="en-US" sz="2400" kern="0" dirty="0"/>
              <a:t>DIETA E TECIDO ÓSSEO</a:t>
            </a:r>
          </a:p>
          <a:p>
            <a:pPr lvl="1" eaLnBrk="1" hangingPunct="1">
              <a:defRPr/>
            </a:pPr>
            <a:r>
              <a:rPr lang="pt-BR" altLang="en-US" sz="2400" kern="0" dirty="0"/>
              <a:t>Proteínas e energia</a:t>
            </a:r>
          </a:p>
          <a:p>
            <a:pPr lvl="1" eaLnBrk="1" hangingPunct="1">
              <a:defRPr/>
            </a:pPr>
            <a:r>
              <a:rPr lang="pt-BR" altLang="en-US" sz="2400" kern="0" dirty="0"/>
              <a:t>Cálcio e fósforo</a:t>
            </a:r>
          </a:p>
          <a:p>
            <a:pPr lvl="1" eaLnBrk="1" hangingPunct="1">
              <a:defRPr/>
            </a:pPr>
            <a:r>
              <a:rPr lang="pt-BR" altLang="en-US" sz="2400" kern="0" dirty="0"/>
              <a:t>Vitamina D</a:t>
            </a:r>
          </a:p>
          <a:p>
            <a:pPr lvl="1" eaLnBrk="1" hangingPunct="1">
              <a:defRPr/>
            </a:pPr>
            <a:r>
              <a:rPr lang="pt-BR" altLang="en-US" sz="2400" kern="0" dirty="0"/>
              <a:t>Álcool</a:t>
            </a:r>
          </a:p>
          <a:p>
            <a:pPr lvl="1" eaLnBrk="1" hangingPunct="1">
              <a:defRPr/>
            </a:pPr>
            <a:r>
              <a:rPr lang="pt-BR" altLang="en-US" sz="2400" kern="0" dirty="0"/>
              <a:t>Vitaminas C, B6 e B12, K</a:t>
            </a:r>
          </a:p>
          <a:p>
            <a:pPr marL="0" indent="0" eaLnBrk="1" hangingPunct="1">
              <a:buNone/>
              <a:defRPr/>
            </a:pPr>
            <a:endParaRPr lang="pt-BR" altLang="en-US" sz="2400" kern="0" dirty="0"/>
          </a:p>
        </p:txBody>
      </p:sp>
      <p:pic>
        <p:nvPicPr>
          <p:cNvPr id="30724" name="Picture 5" descr="Vitamina_D">
            <a:hlinkClick r:id="rId2"/>
            <a:extLst>
              <a:ext uri="{FF2B5EF4-FFF2-40B4-BE49-F238E27FC236}">
                <a16:creationId xmlns:a16="http://schemas.microsoft.com/office/drawing/2014/main" id="{14249EF6-F0B6-450D-949D-E5129AE4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307976"/>
            <a:ext cx="22320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vitamina_d">
            <a:hlinkClick r:id="rId4"/>
            <a:extLst>
              <a:ext uri="{FF2B5EF4-FFF2-40B4-BE49-F238E27FC236}">
                <a16:creationId xmlns:a16="http://schemas.microsoft.com/office/drawing/2014/main" id="{3958073A-5F73-4B7C-B9B8-49E9F73F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8919" r="6573"/>
          <a:stretch>
            <a:fillRect/>
          </a:stretch>
        </p:blipFill>
        <p:spPr bwMode="auto">
          <a:xfrm>
            <a:off x="8543926" y="104775"/>
            <a:ext cx="18002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6E827F2-BEBC-47FA-B5DF-4D6F783F9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altLang="en-US" dirty="0">
                <a:solidFill>
                  <a:schemeClr val="tx1"/>
                </a:solidFill>
              </a:rPr>
              <a:t>Fontes alimentares de Cálcio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935B411-D92A-4201-8658-1350F2569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2141415"/>
            <a:ext cx="10275277" cy="416731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Monotype Sorts" pitchFamily="2" charset="2"/>
              <a:buNone/>
            </a:pPr>
            <a:endParaRPr lang="pt-BR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en-US" dirty="0"/>
              <a:t>Laticínios, feijões, lentilhas, nozes, aspargos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en-US" dirty="0"/>
              <a:t>Vegetais e a baixa biodisponibilidade- lactose e proteínas melhoram; </a:t>
            </a:r>
            <a:r>
              <a:rPr lang="pt-BR" altLang="en-US" dirty="0" err="1"/>
              <a:t>fitatos</a:t>
            </a:r>
            <a:r>
              <a:rPr lang="pt-BR" altLang="en-US" dirty="0"/>
              <a:t> e oxalatos e polifenóis pioram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en-US" dirty="0"/>
              <a:t>Proteína e cálcio: aumento da proteínas, aumento da absorção intestinal de cálcio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en-US" dirty="0"/>
              <a:t>Leite= não tem fatores inibidores; lactose e complexada ao Ca e favorece a absorção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altLang="en-US" dirty="0"/>
          </a:p>
          <a:p>
            <a:pPr eaLnBrk="1" hangingPunct="1">
              <a:lnSpc>
                <a:spcPct val="80000"/>
              </a:lnSpc>
            </a:pPr>
            <a:endParaRPr lang="pt-BR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559EF79-1CAB-42DA-9168-9427D53CA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/>
              <a:t>Antioxidantes</a:t>
            </a:r>
            <a:endParaRPr lang="en-US" altLang="en-US" b="1"/>
          </a:p>
        </p:txBody>
      </p:sp>
      <p:pic>
        <p:nvPicPr>
          <p:cNvPr id="36867" name="Picture 2" descr="http://2.bp.blogspot.com/-NR_tt-hVqto/TfWCgJxknXI/AAAAAAAAAAU/5jCLkfMwab4/s1600/alimentos_antioxidantes.jpg">
            <a:extLst>
              <a:ext uri="{FF2B5EF4-FFF2-40B4-BE49-F238E27FC236}">
                <a16:creationId xmlns:a16="http://schemas.microsoft.com/office/drawing/2014/main" id="{D09BC771-49AC-4192-B1A0-350FF869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133601"/>
            <a:ext cx="3810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0E9884F-5F5F-46ED-A712-E9FD31A009F6}"/>
              </a:ext>
            </a:extLst>
          </p:cNvPr>
          <p:cNvSpPr txBox="1"/>
          <p:nvPr/>
        </p:nvSpPr>
        <p:spPr>
          <a:xfrm>
            <a:off x="4545013" y="2074863"/>
            <a:ext cx="3460750" cy="4635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Espécies reativas oxidadas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23F306-AD14-4A1F-8B63-73455C83180B}"/>
              </a:ext>
            </a:extLst>
          </p:cNvPr>
          <p:cNvSpPr txBox="1"/>
          <p:nvPr/>
        </p:nvSpPr>
        <p:spPr>
          <a:xfrm>
            <a:off x="1524001" y="806451"/>
            <a:ext cx="3694113" cy="4619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Danos a proteínas e lipídeos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91740F-D8BA-411A-B6D2-D7D94AC4BD66}"/>
              </a:ext>
            </a:extLst>
          </p:cNvPr>
          <p:cNvSpPr txBox="1"/>
          <p:nvPr/>
        </p:nvSpPr>
        <p:spPr>
          <a:xfrm>
            <a:off x="1847851" y="5013326"/>
            <a:ext cx="3624263" cy="4619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Danos a mitocôndria e DNA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2C61B6-D6F3-4637-A545-82F92F40E78F}"/>
              </a:ext>
            </a:extLst>
          </p:cNvPr>
          <p:cNvSpPr txBox="1"/>
          <p:nvPr/>
        </p:nvSpPr>
        <p:spPr>
          <a:xfrm>
            <a:off x="2212975" y="3398838"/>
            <a:ext cx="7843838" cy="4619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Abundante no cérebro, em presença da Doença de Alzheimer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D05CEA-1FF3-4626-BCF3-16D0ADCAF48A}"/>
              </a:ext>
            </a:extLst>
          </p:cNvPr>
          <p:cNvSpPr txBox="1"/>
          <p:nvPr/>
        </p:nvSpPr>
        <p:spPr>
          <a:xfrm>
            <a:off x="8183563" y="484188"/>
            <a:ext cx="2233612" cy="15684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Alta demanda (não suprida) dos sistemas antioxidantes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F5FB95-05A5-464B-AD82-D0349DB97EA2}"/>
              </a:ext>
            </a:extLst>
          </p:cNvPr>
          <p:cNvSpPr txBox="1"/>
          <p:nvPr/>
        </p:nvSpPr>
        <p:spPr>
          <a:xfrm>
            <a:off x="7175501" y="4724400"/>
            <a:ext cx="2881313" cy="15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Contribuição importante para a degeneração de neurônios</a:t>
            </a:r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99935EB9-7ED9-4F8D-8AB8-3A6E3F2B9045}"/>
              </a:ext>
            </a:extLst>
          </p:cNvPr>
          <p:cNvSpPr/>
          <p:nvPr/>
        </p:nvSpPr>
        <p:spPr>
          <a:xfrm>
            <a:off x="6027738" y="2708276"/>
            <a:ext cx="361950" cy="360363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7962D625-0960-4109-88F3-0C4290BA1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815" y="3180862"/>
            <a:ext cx="9701457" cy="1336431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pt-BR" altLang="en-US" sz="3600" b="1" dirty="0">
                <a:solidFill>
                  <a:srgbClr val="FFC000"/>
                </a:solidFill>
              </a:rPr>
              <a:t>Perda da resiliência</a:t>
            </a:r>
            <a:br>
              <a:rPr lang="pt-BR" altLang="en-US" sz="3600" b="1" dirty="0">
                <a:solidFill>
                  <a:srgbClr val="FFC000"/>
                </a:solidFill>
              </a:rPr>
            </a:br>
            <a:r>
              <a:rPr lang="pt-BR" altLang="en-US" sz="3600" b="1" dirty="0">
                <a:solidFill>
                  <a:srgbClr val="FFC000"/>
                </a:solidFill>
              </a:rPr>
              <a:t>Desregulação da energia</a:t>
            </a:r>
          </a:p>
        </p:txBody>
      </p:sp>
      <p:sp>
        <p:nvSpPr>
          <p:cNvPr id="48131" name="Título 1">
            <a:extLst>
              <a:ext uri="{FF2B5EF4-FFF2-40B4-BE49-F238E27FC236}">
                <a16:creationId xmlns:a16="http://schemas.microsoft.com/office/drawing/2014/main" id="{5DD65252-F32E-4560-B247-E9B9F7D4060E}"/>
              </a:ext>
            </a:extLst>
          </p:cNvPr>
          <p:cNvSpPr txBox="1">
            <a:spLocks/>
          </p:cNvSpPr>
          <p:nvPr/>
        </p:nvSpPr>
        <p:spPr bwMode="auto">
          <a:xfrm>
            <a:off x="422031" y="283797"/>
            <a:ext cx="98506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4000" b="1" dirty="0">
                <a:solidFill>
                  <a:schemeClr val="accent2">
                    <a:lumMod val="50000"/>
                  </a:schemeClr>
                </a:solidFill>
              </a:rPr>
              <a:t>Nem sempre a resposta é adequada.......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D25D8A0-0194-4D76-BA84-724D84290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2276475"/>
            <a:ext cx="8229600" cy="1143000"/>
          </a:xfrm>
        </p:spPr>
        <p:txBody>
          <a:bodyPr/>
          <a:lstStyle/>
          <a:p>
            <a:r>
              <a:rPr lang="pt-BR" altLang="en-US" b="1"/>
              <a:t>Flavonóides</a:t>
            </a:r>
            <a:endParaRPr lang="en-US" altLang="en-US" b="1"/>
          </a:p>
        </p:txBody>
      </p:sp>
      <p:sp>
        <p:nvSpPr>
          <p:cNvPr id="40963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gMBAQEBAAAAAAAAAAAABAUCAwYHAQAI/8QAOxAAAQMCBAQEAwYEBgMAAAAAAQACAwQRBRIhMQZBUWETInGBBxShIzJCkbHwFRZSwSRDYnKi0bLh8f/EABoBAAMBAQEBAAAAAAAAAAAAAAABAgMEBQb/xAAmEQACAgICAQQBBQAAAAAAAAAAAQIRAyESMQQFE0FRYRQiMnGR/9oADAMBAAIRAxEAPwDl7GK+ONesYiYo1DKPI40VHGvYokXFF2U2URjiRUcWinHF2RUcXZAFLIleyFEMi7IhkPZA6A2wrM0zDR8eTA6NniDm97gf3BW4ZD2WU4kpxBxdgtRY/aBzNO17f+SPhhVUB4a1snxRhdy+eYPoF274w1YpPh5ibibeIGR+t3BcY4YgNT8UobaZa+5HsupfHN5m4cw7DBe9diEcZt0GpQiWc/wGj8HBqIFtnGIOcO7tT+qLfB2Tj5ezQANALBQdT9kMqhI+n7IeSn7J6+m7KiSn7JBQgkg30QssC0EtP2Qc1P2QIz8sOuyElisn00HZATQnXRNMQmezVUvYmMsRHJDPYqQgJwUbIh7FXlVCHkcaLijUYo0ZCzssyqJRRouKLZfQx9kbDF2QM+iiRcUPZThi7IyKLskVRVHDsiGQq+OHsiWQ9kDoGZD2Rf8AI8OPfLVlXK+I0pe+nDdM7iNCewIvpupkQwRmaqeI4WaveRo0cytZglRFV1EkMTgW07R5Rzve36IsTMT8POB6yg4jxHH8bpI42OdmpGPdeRjgSC7TQAgadiNlpON8Ifj38LroXWjw2Z87muB+0uwjT0Nj7Faape9rw0DQi/qrWSRzxkEAXFi09Ek9k/k5q6DU6KBg7LV47hcMAikgZlafIQNuxSZ0A6Jl9ih0Cokg7Jy+DsqHwjogGhHLAg5oO30T+WEdEHNCOiBMzs8HZATwb6LRTwdkvnhGuiBGcnh7IGWK3JP6iHfRLp4t9E0TQmkYq8qOljVGTsrEaGJmiMhj2UImI2JmyzKLIY9kfDFsq4I9kwgj2QUiUMSNhiXkMaNijQUeRxIlkSsji20RLIrWvp6oBAlTSCppZIS0OzNsASQCeV7crpLh2OSUGJzYlRzRkEWrKJ0ovGRfQ2vtrY80dxzib8D4Vrq2FzmT5RHC5trte42B16b+y4RSNkhga2SKRgvu5pAspmtWaYoc5cT9EQfEnA6lgMglzAi4a3MBfnfotRQYnQ1sDJqeRrmu0/2noehX5ywpwY5zy9rQ0NOZ2hab6fS/5rc8H40zDsSEcxJppZMkzMwIYHHyknmbnksFmals9LN6bBY+UOzr1XTtq6d0R06HoVmJqd0Ujo3jVpstTFMx8YMbgWW0PJcx/n+jl4iqqSpYz5Q1Bigq4rkE3t5gdhfntpddDkkeTixzndLofPiWQ4i4gFLUxx0Y8RkbwZHt1B7aeu6Z8W4m5gloqfNG1gtJI0lt/wDT9Rr2WGljNVGBFdhvdztdraAgWuLWuR3XLkz7qJjlnWkdDdGHNDm6tcLj0QssSQScRVrckUbY2MYRG0NFy4W3F/QLyHGq4v8ADJjmldqWZLFnQbi1/wCy0XkRHziMpoeqXVEO+itjxnMWR1UIjflObK8aEGx0J7HZTbNBVx+JTyNe0gHQ669RyWsckZdDUkxJUxJZURbrQ1MW6V1Ee6sGIZ40NkTSeNC5E0xGghYjYWahUwsR0DNlJSCII9kwhZoEPA1MIG7IKRfCy6NijSXHcZhwHD/mpmGQlwayNpALifXksQON8ddUieKoiYwm4p/Cbk9CTr73CUpKJviwTy/xNn8QMeqOH8EjdRC1VUSiON5FwzmTb0FvdccmxPEZquKrkxCrdUxkmOV07s0d98pvoPRaTjTil/EGFwwVVE2GogkD2SRSEtIIsQQRfmFj3OIN3c0XfRXt8LUkaiXi/F8XwWLCcSfHUBk/ime32jwBo08tOvor8Pma5ha4l7LZmgX5cjYfVZmlcBa4Iv0cmMFQWNGRzm21BD9vZc+VNs9TwuEYUM5h8tODCRZxOQh2gPP1/wDaZUlQ9gzMY7JFfI4tuY9QSe6z8lWZfu6ZTckWA9kVQSN8Zr5XFuSQZnAXIHcc/XusWjvi09I0kvFdbXU7cKqasugALS0N0e09eosl+IYRHVMDGua0vPlkGrSNdDpa9rIesofmc8kLmmoj81wbNkbewsP3/wBHx1bG4c0TSNzGO29y23UE73SbfdmcsSUWooYTvD6dscTvuDM4k3vt+fJeUxiYGxts4gAl5sT6Ac7C6SUj4ZJ6eR7smUWJaL53fpZMqjDoJpfAo6iSOqjAe0ZbgHuR+9VhHFXyeP5HpjS5Rdv+i+emvbyDNY5WjeIabfvUoR0TY3Ny2Ebnh0jnOLS89iPQ6oKOuqaSpkgrJZJJIzYhzCCOmvuj6Euq6oRtdBHKSGgTnKD6Gx1V070eb+kzNclHQO7K6NnhMzkMeDlaCSX8zpysTfTc7KHhzxkSxMkY8OLgWtDQDzNv3zWmdwzWvyvnrI2SC9zGCd9+i9dgLAwioqZpTe5GjQ47cvRdEceT6MfbkBQvlniLpY2sI08puD6f/UHUs30TueJrWhrR5WiwB6JbUM3XXFUjatCOoYg8nZNKhiDyqhDyEI+FuyEgCYQjZIpBcDUwhbtYISAJhANkDOWcccRU+M1dPSwR1MTKOSQSeI1vmcCACPN2d+aTQzRMsc0lzro0CxB3Opup8d0rsN4qr2hlmPk8dluj9T/yukrKiR/3QQOpKmcL2dvjeRGCoYVfhSyZGF1ydxY/mpwUcLpGmXLJchuV927/AL3QNPKTbMR35pnG4EuLbkhoeLajS2hHRZyuOkdeKMcj5MGr4o4ruhbYAebKNEDHMS79DdMMQIbnyEZSSbjY+3JKWhx0YFUNrZhmbhNKI1pnDN5tQeR1CZUUz4JRJnLWlpjc4NB0I5+qSwufHYlpHToUfFUR5QCAc2jhc7+ixnFno4MirZo6DEnR0/gPzvAOUyNs7KBoB7W0SmvxCjqJntMlSG5iQGNYR67+i8ic+YM0IAOQk9O55KmbCQ+JslMQ1xzHKTZrrcgVEUl2a5HNq4jWnpqGLC5qwVFS0N8pBhaeltndbL7BKqmjxEVTq+VryQDnptHDpcOPZB4bXNhimpKqLPFKLPaSQQetv3sjY4qCmeyaikzWdYse2/K49jqk9GkV/hocdgw2bLVOxGKN7mlpj8E3cdxuRrqltg1ry1tg0AMB2cRoQ3KdSqJnircGtjzstdt23BOmY6f0i+nZVmX5ExnxCadzstrk5Dfcbb2upBQajTZoG8dwUkMFPWUVTJOGNZmjc05zcN2JGq087VzOCBmIcT4XTtbcPqATruG3ff8A4rqM4vrpqu6DuKs+a8hKOaSQpqG7pXUN3TioallQN1ZgJ6lqCyplUNQeVBI1gTGDcJdAUwgOoSKQygR8A2S+ApjAdkFGC+KlCG1VHWiIOEsEkTj/AKm+YD3aX/kuYPfZgDdrXsu88cYe7EOGKnwmF0tOROwDc5dwPVtwuCVIY2Qtj+5u25voqWxcuNnjJcpva6Op6saWcWm1kuGpspmPKLhKUUzTFmyQ2guWYzacjuiaRjBbMdByslzHWsNuyMp32Wc1SOzDNSnbHE5gZhdQ1x+0Y4eGWgEH3SmkIBPf6pmXsmhfHK/IXMAOZov+/VJ3NfTTGN999D1WcVpo6szqal8DqKQ+G7K7XM0Dz2HuOaa4e5+QticA+5kIAHlOvXQDdZ6lqC18ZHI3KLZiDqTd5LDcBvXospR3R2wyx42z7iJpbiIdCXG7BcOAB+ippJC8WJcCNhm5oiGR1Q+WQkloYTYi9rHT2TKKhiNPLK7MLvEbHki17XuT1FkN6oUIPlyvRfBNE9xdAWyFxa6SJ3lPQ5TyvzUKhs0hjjaJwRsx0ly0DTQ+9kMIjDUeDM5rm5CWyN3sefX29lRiFS6GRmS7GsYbEaev6fRSk26RpknGMbZp+BqNk3FNXUBpyUNOGAn+p/8AezfqtzOd0h+HNC6k4aZVS38bEHmodc/hOjfoPqU9n5ruSpUfMZJc5uX2LqjmltRzTGoO6XVB3TM2LKhBoyo5oRBIfAUxgdqEqgcmMDtQgaG0BTCApXTuTCA7JFIZRAOFjYgixC478U+F/wCDV8ddSxn5KqcSCBoxx1LT7rr8LlLFcLg4gwiXCaprXMmsWk6ZXDmEXQSR+YgbORDDmbfdNeLeHK3hzFH0dYwloP2cmXRw9eqRBzmHTZVVhGfHssc0jVetnLFAyEghXU8BktcX9EOktlxty/YXMrzlDQD0sSpsLpnZpCfXdDSxiKQWBykXvZEwOuNDbRZySq0deKc26mxvh8MTsjrZvDuZG3ykjseanXxxuw/PEHPAGtm2ym/XnoRr3QcEgDjqfu6GwKvlf44ka5xzOzEuvYH25Ln6Z6txcKKKSQ62sLjc3sE1fDM+odkEUeRoz5RYDuFRQ4TI14dctAN2hzdTbeyErqmobXTeLJfzkZhzHbtZJrk9ApvHFJjbxgHx3eLtPlEzfs3g6Ek31UIqWXHsVoMKj8wlcBI4Nt4cQ+99NAUpdWiKBxcbRj8B5+i6f8OMAkw6gkxava5tbXNBDCNYo+Q11udz6BaY4NOzk83PGUHBPs1eRkMLIo2hsbGhrWjkALAIKc7ouZyAnduug8cCnKXVB3R05S2oduglgE50Qt1fO5CZkCCoHJjTu1CTQvTCB+yBod07tkwhfoEmp5Nkxhk0CChvA9Gwv21SmGRGxPSGH4zgeH8YYaaPEWNFS0fZykajovzLjeGVGD4pVYfVsLZaeRzDcaGxNiOx3X6XimLHBzSQ4HQjksJ8WMG+difizY2kEDxyWFwjIFri2wdcXPKypESTXRxTmjaeVsbC4tueWvNUzRNjeWOacwP4VEtcwgSAt0uMw1Q1ZWPJxegnxGVAyFtje41UvBfCAd2919FC5pBay4AF7OFxfqOSueHPIDWEhutspWbX0dMJxq29kfHLBY/eP0CIpZi5pJN7bElUy5YRlna+MHSxFiCdkLHOGyZWB7uzRc/kk4WjaPkqEk2zX01a2O+fU6ZyDcjfzemougamePx3gMLrnytAA/Qa6pLUYkxsLW0xmz383iNAFvYrofw54bmq6YYniMTmmTVskgu4s5BvQHr3URw1tmub1BSVQ7A+COCZcQroq7F2ltHA7O2I/wCY+9wD2G59guqSv0X3kijEcbQ1jRYAIeWRbo8z8lUz0DO9XTSIGeRAmDTv3S6d26Jnel8790EsFnchMysnehsyBFkL0fBJtqlMRKNhJuNUAOoJNkwgk21SWAnqmMBNggocQv7o2KVKYidEZETZBQ0jkRLXtIs4Ag7g7FLIyUVGSgDEcX/DaCva+r4fLKeo3NK4hsb/APafwntt6brl89HiGH1nyWIUUjX5spjmbbXs7/pfo1hKQcfUVNU8NVVTPAx89K3xIZCPMxw5g/22RZLiuznzOLMSpMPgiZTUhp5C5jaZ0QcLAebUAHmN+p6FCVIpi44hR1zHVTiP8PHSuaIydgLkk/knuI4jVUj6Wnge0QyNaXMdG1wuWi5FwbbclkqrEKqmxiWeCUskiddhDR5SNtEiUMqGmx3iJ1RCHmpe82lbUNaATy/B5dt+wSOnpsadij8Hw+icyujcWvhiY3MCNCS7a3e9lqsJr6s0z5DUSZ3MzOdm1J3v9V0jhukp6bCopYImMkqWCaZ4Hmke7UuceZuqTDjbMnwp8NKWhc2t4hcysqr3+WbrEw9/6j9PXdb5zwBYaAbAbBReSqHk9UrstJI+kktzQksndeyE9ULKTdAEJpEDPJ3VsxN0BMTqgTKZ5O6XzSbq+YoCclBJRM9C51KYlD3KAP/Z">
            <a:extLst>
              <a:ext uri="{FF2B5EF4-FFF2-40B4-BE49-F238E27FC236}">
                <a16:creationId xmlns:a16="http://schemas.microsoft.com/office/drawing/2014/main" id="{D0EDE756-B1A1-4FEE-84B0-F4BA89316E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504825"/>
            <a:ext cx="1352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64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HAAAAgMBAQEBAAAAAAAAAAAABAUCAwYHAQAI/8QAOxAAAQMCBAQEAwYEBgMAAAAAAQACAwQRBRIhMQZBUWETInGBBxShIzJCkbHwFRZSwSRDYnKi0bLh8f/EABoBAAMBAQEBAAAAAAAAAAAAAAABAgMEBQb/xAAmEQACAgICAQQBBQAAAAAAAAAAAQIRAyESMQQFE0FRYRQiMnGR/9oADAMBAAIRAxEAPwDl7GK+ONesYiYo1DKPI40VHGvYokXFF2U2URjiRUcWinHF2RUcXZAFLIleyFEMi7IhkPZA6A2wrM0zDR8eTA6NniDm97gf3BW4ZD2WU4kpxBxdgtRY/aBzNO17f+SPhhVUB4a1snxRhdy+eYPoF274w1YpPh5ibibeIGR+t3BcY4YgNT8UobaZa+5HsupfHN5m4cw7DBe9diEcZt0GpQiWc/wGj8HBqIFtnGIOcO7tT+qLfB2Tj5ezQANALBQdT9kMqhI+n7IeSn7J6+m7KiSn7JBQgkg30QssC0EtP2Qc1P2QIz8sOuyElisn00HZATQnXRNMQmezVUvYmMsRHJDPYqQgJwUbIh7FXlVCHkcaLijUYo0ZCzssyqJRRouKLZfQx9kbDF2QM+iiRcUPZThi7IyKLskVRVHDsiGQq+OHsiWQ9kDoGZD2Rf8AI8OPfLVlXK+I0pe+nDdM7iNCewIvpupkQwRmaqeI4WaveRo0cytZglRFV1EkMTgW07R5Rzve36IsTMT8POB6yg4jxHH8bpI42OdmpGPdeRjgSC7TQAgadiNlpON8Ifj38LroXWjw2Z87muB+0uwjT0Nj7Faape9rw0DQi/qrWSRzxkEAXFi09Ek9k/k5q6DU6KBg7LV47hcMAikgZlafIQNuxSZ0A6Jl9ih0Cokg7Jy+DsqHwjogGhHLAg5oO30T+WEdEHNCOiBMzs8HZATwb6LRTwdkvnhGuiBGcnh7IGWK3JP6iHfRLp4t9E0TQmkYq8qOljVGTsrEaGJmiMhj2UImI2JmyzKLIY9kfDFsq4I9kwgj2QUiUMSNhiXkMaNijQUeRxIlkSsji20RLIrWvp6oBAlTSCppZIS0OzNsASQCeV7crpLh2OSUGJzYlRzRkEWrKJ0ovGRfQ2vtrY80dxzib8D4Vrq2FzmT5RHC5trte42B16b+y4RSNkhga2SKRgvu5pAspmtWaYoc5cT9EQfEnA6lgMglzAi4a3MBfnfotRQYnQ1sDJqeRrmu0/2noehX5ywpwY5zy9rQ0NOZ2hab6fS/5rc8H40zDsSEcxJppZMkzMwIYHHyknmbnksFmals9LN6bBY+UOzr1XTtq6d0R06HoVmJqd0Ujo3jVpstTFMx8YMbgWW0PJcx/n+jl4iqqSpYz5Q1Bigq4rkE3t5gdhfntpddDkkeTixzndLofPiWQ4i4gFLUxx0Y8RkbwZHt1B7aeu6Z8W4m5gloqfNG1gtJI0lt/wDT9Rr2WGljNVGBFdhvdztdraAgWuLWuR3XLkz7qJjlnWkdDdGHNDm6tcLj0QssSQScRVrckUbY2MYRG0NFy4W3F/QLyHGq4v8ADJjmldqWZLFnQbi1/wCy0XkRHziMpoeqXVEO+itjxnMWR1UIjflObK8aEGx0J7HZTbNBVx+JTyNe0gHQ669RyWsckZdDUkxJUxJZURbrQ1MW6V1Ee6sGIZ40NkTSeNC5E0xGghYjYWahUwsR0DNlJSCII9kwhZoEPA1MIG7IKRfCy6NijSXHcZhwHD/mpmGQlwayNpALifXksQON8ddUieKoiYwm4p/Cbk9CTr73CUpKJviwTy/xNn8QMeqOH8EjdRC1VUSiON5FwzmTb0FvdccmxPEZquKrkxCrdUxkmOV07s0d98pvoPRaTjTil/EGFwwVVE2GogkD2SRSEtIIsQQRfmFj3OIN3c0XfRXt8LUkaiXi/F8XwWLCcSfHUBk/ime32jwBo08tOvor8Pma5ha4l7LZmgX5cjYfVZmlcBa4Iv0cmMFQWNGRzm21BD9vZc+VNs9TwuEYUM5h8tODCRZxOQh2gPP1/wDaZUlQ9gzMY7JFfI4tuY9QSe6z8lWZfu6ZTckWA9kVQSN8Zr5XFuSQZnAXIHcc/XusWjvi09I0kvFdbXU7cKqasugALS0N0e09eosl+IYRHVMDGua0vPlkGrSNdDpa9rIesofmc8kLmmoj81wbNkbewsP3/wBHx1bG4c0TSNzGO29y23UE73SbfdmcsSUWooYTvD6dscTvuDM4k3vt+fJeUxiYGxts4gAl5sT6Ac7C6SUj4ZJ6eR7smUWJaL53fpZMqjDoJpfAo6iSOqjAe0ZbgHuR+9VhHFXyeP5HpjS5Rdv+i+emvbyDNY5WjeIabfvUoR0TY3Ny2Ebnh0jnOLS89iPQ6oKOuqaSpkgrJZJJIzYhzCCOmvuj6Euq6oRtdBHKSGgTnKD6Gx1V070eb+kzNclHQO7K6NnhMzkMeDlaCSX8zpysTfTc7KHhzxkSxMkY8OLgWtDQDzNv3zWmdwzWvyvnrI2SC9zGCd9+i9dgLAwioqZpTe5GjQ47cvRdEceT6MfbkBQvlniLpY2sI08puD6f/UHUs30TueJrWhrR5WiwB6JbUM3XXFUjatCOoYg8nZNKhiDyqhDyEI+FuyEgCYQjZIpBcDUwhbtYISAJhANkDOWcccRU+M1dPSwR1MTKOSQSeI1vmcCACPN2d+aTQzRMsc0lzro0CxB3Opup8d0rsN4qr2hlmPk8dluj9T/yukrKiR/3QQOpKmcL2dvjeRGCoYVfhSyZGF1ydxY/mpwUcLpGmXLJchuV927/AL3QNPKTbMR35pnG4EuLbkhoeLajS2hHRZyuOkdeKMcj5MGr4o4ruhbYAebKNEDHMS79DdMMQIbnyEZSSbjY+3JKWhx0YFUNrZhmbhNKI1pnDN5tQeR1CZUUz4JRJnLWlpjc4NB0I5+qSwufHYlpHToUfFUR5QCAc2jhc7+ixnFno4MirZo6DEnR0/gPzvAOUyNs7KBoB7W0SmvxCjqJntMlSG5iQGNYR67+i8ic+YM0IAOQk9O55KmbCQ+JslMQ1xzHKTZrrcgVEUl2a5HNq4jWnpqGLC5qwVFS0N8pBhaeltndbL7BKqmjxEVTq+VryQDnptHDpcOPZB4bXNhimpKqLPFKLPaSQQetv3sjY4qCmeyaikzWdYse2/K49jqk9GkV/hocdgw2bLVOxGKN7mlpj8E3cdxuRrqltg1ry1tg0AMB2cRoQ3KdSqJnircGtjzstdt23BOmY6f0i+nZVmX5ExnxCadzstrk5Dfcbb2upBQajTZoG8dwUkMFPWUVTJOGNZmjc05zcN2JGq087VzOCBmIcT4XTtbcPqATruG3ff8A4rqM4vrpqu6DuKs+a8hKOaSQpqG7pXUN3TioallQN1ZgJ6lqCyplUNQeVBI1gTGDcJdAUwgOoSKQygR8A2S+ApjAdkFGC+KlCG1VHWiIOEsEkTj/AKm+YD3aX/kuYPfZgDdrXsu88cYe7EOGKnwmF0tOROwDc5dwPVtwuCVIY2Qtj+5u25voqWxcuNnjJcpva6Op6saWcWm1kuGpspmPKLhKUUzTFmyQ2guWYzacjuiaRjBbMdByslzHWsNuyMp32Wc1SOzDNSnbHE5gZhdQ1x+0Y4eGWgEH3SmkIBPf6pmXsmhfHK/IXMAOZov+/VJ3NfTTGN999D1WcVpo6szqal8DqKQ+G7K7XM0Dz2HuOaa4e5+QticA+5kIAHlOvXQDdZ6lqC18ZHI3KLZiDqTd5LDcBvXospR3R2wyx42z7iJpbiIdCXG7BcOAB+ippJC8WJcCNhm5oiGR1Q+WQkloYTYi9rHT2TKKhiNPLK7MLvEbHki17XuT1FkN6oUIPlyvRfBNE9xdAWyFxa6SJ3lPQ5TyvzUKhs0hjjaJwRsx0ly0DTQ+9kMIjDUeDM5rm5CWyN3sefX29lRiFS6GRmS7GsYbEaev6fRSk26RpknGMbZp+BqNk3FNXUBpyUNOGAn+p/8AezfqtzOd0h+HNC6k4aZVS38bEHmodc/hOjfoPqU9n5ruSpUfMZJc5uX2LqjmltRzTGoO6XVB3TM2LKhBoyo5oRBIfAUxgdqEqgcmMDtQgaG0BTCApXTuTCA7JFIZRAOFjYgixC478U+F/wCDV8ddSxn5KqcSCBoxx1LT7rr8LlLFcLg4gwiXCaprXMmsWk6ZXDmEXQSR+YgbORDDmbfdNeLeHK3hzFH0dYwloP2cmXRw9eqRBzmHTZVVhGfHssc0jVetnLFAyEghXU8BktcX9EOktlxty/YXMrzlDQD0sSpsLpnZpCfXdDSxiKQWBykXvZEwOuNDbRZySq0deKc26mxvh8MTsjrZvDuZG3ykjseanXxxuw/PEHPAGtm2ym/XnoRr3QcEgDjqfu6GwKvlf44ka5xzOzEuvYH25Ln6Z6txcKKKSQ62sLjc3sE1fDM+odkEUeRoz5RYDuFRQ4TI14dctAN2hzdTbeyErqmobXTeLJfzkZhzHbtZJrk9ApvHFJjbxgHx3eLtPlEzfs3g6Ek31UIqWXHsVoMKj8wlcBI4Nt4cQ+99NAUpdWiKBxcbRj8B5+i6f8OMAkw6gkxava5tbXNBDCNYo+Q11udz6BaY4NOzk83PGUHBPs1eRkMLIo2hsbGhrWjkALAIKc7ouZyAnduug8cCnKXVB3R05S2oduglgE50Qt1fO5CZkCCoHJjTu1CTQvTCB+yBod07tkwhfoEmp5Nkxhk0CChvA9Gwv21SmGRGxPSGH4zgeH8YYaaPEWNFS0fZykajovzLjeGVGD4pVYfVsLZaeRzDcaGxNiOx3X6XimLHBzSQ4HQjksJ8WMG+difizY2kEDxyWFwjIFri2wdcXPKypESTXRxTmjaeVsbC4tueWvNUzRNjeWOacwP4VEtcwgSAt0uMw1Q1ZWPJxegnxGVAyFtje41UvBfCAd2919FC5pBay4AF7OFxfqOSueHPIDWEhutspWbX0dMJxq29kfHLBY/eP0CIpZi5pJN7bElUy5YRlna+MHSxFiCdkLHOGyZWB7uzRc/kk4WjaPkqEk2zX01a2O+fU6ZyDcjfzemougamePx3gMLrnytAA/Qa6pLUYkxsLW0xmz383iNAFvYrofw54bmq6YYniMTmmTVskgu4s5BvQHr3URw1tmub1BSVQ7A+COCZcQroq7F2ltHA7O2I/wCY+9wD2G59guqSv0X3kijEcbQ1jRYAIeWRbo8z8lUz0DO9XTSIGeRAmDTv3S6d26Jnel8790EsFnchMysnehsyBFkL0fBJtqlMRKNhJuNUAOoJNkwgk21SWAnqmMBNggocQv7o2KVKYidEZETZBQ0jkRLXtIs4Ag7g7FLIyUVGSgDEcX/DaCva+r4fLKeo3NK4hsb/APafwntt6brl89HiGH1nyWIUUjX5spjmbbXs7/pfo1hKQcfUVNU8NVVTPAx89K3xIZCPMxw5g/22RZLiuznzOLMSpMPgiZTUhp5C5jaZ0QcLAebUAHmN+p6FCVIpi44hR1zHVTiP8PHSuaIydgLkk/knuI4jVUj6Wnge0QyNaXMdG1wuWi5FwbbclkqrEKqmxiWeCUskiddhDR5SNtEiUMqGmx3iJ1RCHmpe82lbUNaATy/B5dt+wSOnpsadij8Hw+icyujcWvhiY3MCNCS7a3e9lqsJr6s0z5DUSZ3MzOdm1J3v9V0jhukp6bCopYImMkqWCaZ4Hmke7UuceZuqTDjbMnwp8NKWhc2t4hcysqr3+WbrEw9/6j9PXdb5zwBYaAbAbBReSqHk9UrstJI+kktzQksndeyE9ULKTdAEJpEDPJ3VsxN0BMTqgTKZ5O6XzSbq+YoCclBJRM9C51KYlD3KAP/Z">
            <a:extLst>
              <a:ext uri="{FF2B5EF4-FFF2-40B4-BE49-F238E27FC236}">
                <a16:creationId xmlns:a16="http://schemas.microsoft.com/office/drawing/2014/main" id="{99F737EB-AEC5-4049-92C5-AABEBC9FC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9900" y="-352425"/>
            <a:ext cx="1352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40965" name="Picture 6" descr="http://t2.gstatic.com/images?q=tbn:ANd9GcRnCQtzLFvimienDDcZnJVJyBLnWGJuPRbx2bXz-DStjBJ6mnVq">
            <a:extLst>
              <a:ext uri="{FF2B5EF4-FFF2-40B4-BE49-F238E27FC236}">
                <a16:creationId xmlns:a16="http://schemas.microsoft.com/office/drawing/2014/main" id="{C8E50B8D-0AB0-430B-A3DF-371A197F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514351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http://t3.gstatic.com/images?q=tbn:ANd9GcSGNXhzZGlJt9ULjEWS0Zmc4nm8BKDBc_y2ZBsiFp_5pxqn5eWc">
            <a:extLst>
              <a:ext uri="{FF2B5EF4-FFF2-40B4-BE49-F238E27FC236}">
                <a16:creationId xmlns:a16="http://schemas.microsoft.com/office/drawing/2014/main" id="{6284B925-15CC-4809-A45C-4C7436D5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1435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 descr="http://t1.gstatic.com/images?q=tbn:ANd9GcRM_ay-9q1q3Tkqu01NEs_TMifgMkyH-EGO-p6zTjbPwljRyAtm">
            <a:extLst>
              <a:ext uri="{FF2B5EF4-FFF2-40B4-BE49-F238E27FC236}">
                <a16:creationId xmlns:a16="http://schemas.microsoft.com/office/drawing/2014/main" id="{C1C79869-633C-4EF0-9581-89A0BFB5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4005264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2" descr="http://t0.gstatic.com/images?q=tbn:ANd9GcTRhnwPy0dUk3EfqSCpJh--1tJBiUnzs6T53xqFypiL29uWw9du5Q">
            <a:extLst>
              <a:ext uri="{FF2B5EF4-FFF2-40B4-BE49-F238E27FC236}">
                <a16:creationId xmlns:a16="http://schemas.microsoft.com/office/drawing/2014/main" id="{A2852F29-D0AB-4002-B1B4-0658A537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95287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39FA6F2-4B96-4E1C-BD5C-401245984E4D}"/>
              </a:ext>
            </a:extLst>
          </p:cNvPr>
          <p:cNvSpPr txBox="1"/>
          <p:nvPr/>
        </p:nvSpPr>
        <p:spPr>
          <a:xfrm>
            <a:off x="4240213" y="3049588"/>
            <a:ext cx="4819650" cy="10779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latin typeface="Calibri" pitchFamily="34" charset="0"/>
                <a:cs typeface="Calibri" pitchFamily="34" charset="0"/>
              </a:rPr>
              <a:t>FLAVONÓIDES</a:t>
            </a:r>
          </a:p>
          <a:p>
            <a:pPr algn="ctr" eaLnBrk="1" hangingPunct="1">
              <a:defRPr/>
            </a:pPr>
            <a:r>
              <a:rPr lang="pt-BR" sz="3200" b="1" dirty="0">
                <a:latin typeface="Calibri" pitchFamily="34" charset="0"/>
                <a:cs typeface="Calibri" pitchFamily="34" charset="0"/>
              </a:rPr>
              <a:t>Papel além de antioxidante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E6916D-819D-4E8E-8A7F-F8A57A2D1104}"/>
              </a:ext>
            </a:extLst>
          </p:cNvPr>
          <p:cNvSpPr txBox="1"/>
          <p:nvPr/>
        </p:nvSpPr>
        <p:spPr>
          <a:xfrm>
            <a:off x="2063751" y="563564"/>
            <a:ext cx="2087563" cy="15700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Neuroproteção (especialmente a neurônios vulneráveis)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8C90D1-171A-439C-BEAD-716E30174179}"/>
              </a:ext>
            </a:extLst>
          </p:cNvPr>
          <p:cNvSpPr txBox="1"/>
          <p:nvPr/>
        </p:nvSpPr>
        <p:spPr>
          <a:xfrm>
            <a:off x="8745539" y="933450"/>
            <a:ext cx="1728787" cy="12001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Aumento da função dos neurônios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221D0C-70FF-4085-913C-E6A5BFF8BDB1}"/>
              </a:ext>
            </a:extLst>
          </p:cNvPr>
          <p:cNvSpPr txBox="1"/>
          <p:nvPr/>
        </p:nvSpPr>
        <p:spPr>
          <a:xfrm>
            <a:off x="8328025" y="4684713"/>
            <a:ext cx="1944688" cy="12001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Estímulo à regeneração de neurônios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4CE642-FC32-48CA-A073-E67D74991E8B}"/>
              </a:ext>
            </a:extLst>
          </p:cNvPr>
          <p:cNvSpPr txBox="1"/>
          <p:nvPr/>
        </p:nvSpPr>
        <p:spPr>
          <a:xfrm>
            <a:off x="2495551" y="4868863"/>
            <a:ext cx="2016125" cy="8318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Indução da neurogênese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ítulo 1">
            <a:extLst>
              <a:ext uri="{FF2B5EF4-FFF2-40B4-BE49-F238E27FC236}">
                <a16:creationId xmlns:a16="http://schemas.microsoft.com/office/drawing/2014/main" id="{3C49E180-5565-4850-9EDE-8F6F6762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 b="1"/>
              <a:t>Ação dos flavonóides no desempenho cognitivo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F54BBD-0F5F-4895-8790-6B39CED03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26" y="1341439"/>
            <a:ext cx="4246563" cy="833437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pt-BR" dirty="0"/>
              <a:t>Algumas vias são inibidas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79EEEB-7F46-4442-9EB2-CE9DCD58F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4826" y="2174875"/>
            <a:ext cx="4246563" cy="4349750"/>
          </a:xfrm>
          <a:solidFill>
            <a:schemeClr val="bg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/>
              <a:t>Neuroinflamação</a:t>
            </a:r>
          </a:p>
          <a:p>
            <a:pPr lvl="1">
              <a:defRPr/>
            </a:pPr>
            <a:r>
              <a:rPr lang="pt-BR" dirty="0"/>
              <a:t>Redução da produção de óxido nítrico</a:t>
            </a:r>
          </a:p>
          <a:p>
            <a:pPr lvl="1">
              <a:defRPr/>
            </a:pPr>
            <a:r>
              <a:rPr lang="pt-BR" dirty="0"/>
              <a:t>Redução do </a:t>
            </a:r>
            <a:r>
              <a:rPr lang="pt-BR" dirty="0" err="1"/>
              <a:t>TNF-a</a:t>
            </a:r>
            <a:endParaRPr lang="pt-BR" dirty="0"/>
          </a:p>
          <a:p>
            <a:pPr>
              <a:defRPr/>
            </a:pPr>
            <a:r>
              <a:rPr lang="pt-BR" dirty="0"/>
              <a:t>Viabilidade neuronal</a:t>
            </a:r>
          </a:p>
          <a:p>
            <a:pPr lvl="1">
              <a:defRPr/>
            </a:pPr>
            <a:r>
              <a:rPr lang="pt-BR" dirty="0"/>
              <a:t>Inibição da apoptose</a:t>
            </a:r>
          </a:p>
          <a:p>
            <a:pPr lvl="1">
              <a:defRPr/>
            </a:pPr>
            <a:r>
              <a:rPr lang="pt-BR" dirty="0"/>
              <a:t>Sobrevivência dos neurônios</a:t>
            </a:r>
          </a:p>
          <a:p>
            <a:pPr lvl="1">
              <a:buFont typeface="Arial" charset="0"/>
              <a:buNone/>
              <a:defRPr/>
            </a:pPr>
            <a:endParaRPr lang="pt-BR" b="1" dirty="0"/>
          </a:p>
          <a:p>
            <a:pPr lvl="1">
              <a:buFont typeface="Arial" charset="0"/>
              <a:buNone/>
              <a:defRPr/>
            </a:pPr>
            <a:endParaRPr lang="pt-BR" b="1" dirty="0"/>
          </a:p>
          <a:p>
            <a:pPr lvl="1">
              <a:buFont typeface="Arial" charset="0"/>
              <a:buNone/>
              <a:defRPr/>
            </a:pPr>
            <a:r>
              <a:rPr lang="pt-BR" b="1" dirty="0"/>
              <a:t>PREVENÇÃO DA NEURODEGENERAÇÃO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DE625C-7148-483D-988F-483501A0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341439"/>
            <a:ext cx="4041775" cy="833437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pt-BR" dirty="0"/>
              <a:t>Algumas vias são ativadas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10C07A-2342-4A24-B445-F15FFFD7A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4041775" cy="4494213"/>
          </a:xfrm>
          <a:solidFill>
            <a:schemeClr val="bg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/>
              <a:t>Morfologia Neuronal</a:t>
            </a:r>
          </a:p>
          <a:p>
            <a:pPr lvl="1">
              <a:defRPr/>
            </a:pPr>
            <a:r>
              <a:rPr lang="pt-BR" dirty="0"/>
              <a:t>Comunicação entre neurônios</a:t>
            </a:r>
          </a:p>
          <a:p>
            <a:pPr lvl="1">
              <a:defRPr/>
            </a:pPr>
            <a:r>
              <a:rPr lang="pt-BR" dirty="0"/>
              <a:t>Plasticidade Sináptica</a:t>
            </a:r>
          </a:p>
          <a:p>
            <a:pPr>
              <a:defRPr/>
            </a:pPr>
            <a:r>
              <a:rPr lang="pt-BR" dirty="0"/>
              <a:t>Efeitos vasculares</a:t>
            </a:r>
          </a:p>
          <a:p>
            <a:pPr lvl="1">
              <a:defRPr/>
            </a:pPr>
            <a:r>
              <a:rPr lang="pt-BR" dirty="0"/>
              <a:t>Aumento do fluxo sanguíneo</a:t>
            </a:r>
          </a:p>
          <a:p>
            <a:pPr lvl="1">
              <a:defRPr/>
            </a:pPr>
            <a:r>
              <a:rPr lang="pt-BR" dirty="0" err="1"/>
              <a:t>Angiogênese</a:t>
            </a:r>
            <a:endParaRPr lang="pt-BR" dirty="0"/>
          </a:p>
          <a:p>
            <a:pPr lvl="1">
              <a:defRPr/>
            </a:pPr>
            <a:r>
              <a:rPr lang="pt-BR" dirty="0"/>
              <a:t>Crescimento de novas células nervosas</a:t>
            </a:r>
          </a:p>
          <a:p>
            <a:pPr>
              <a:buFont typeface="Arial" charset="0"/>
              <a:buNone/>
              <a:defRPr/>
            </a:pPr>
            <a:r>
              <a:rPr lang="pt-BR" sz="2000" b="1" dirty="0"/>
              <a:t>MELHORA DA MEMÓRIA E DA COGNIÇÃO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4B818631-046C-4BC6-8899-725CE135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64" y="260350"/>
            <a:ext cx="8440737" cy="47625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pt-BR" altLang="en-US" sz="2400" b="1" dirty="0"/>
              <a:t>Padrões alimentares- Práticas alimentares</a:t>
            </a:r>
            <a:endParaRPr lang="en-US" altLang="en-US" sz="2400" b="1" dirty="0"/>
          </a:p>
        </p:txBody>
      </p:sp>
      <p:pic>
        <p:nvPicPr>
          <p:cNvPr id="54277" name="Imagem 4">
            <a:extLst>
              <a:ext uri="{FF2B5EF4-FFF2-40B4-BE49-F238E27FC236}">
                <a16:creationId xmlns:a16="http://schemas.microsoft.com/office/drawing/2014/main" id="{1BEFFC52-0EDA-4832-9042-0BCDAE9FB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>
            <a:fillRect/>
          </a:stretch>
        </p:blipFill>
        <p:spPr bwMode="auto">
          <a:xfrm>
            <a:off x="8093075" y="1590676"/>
            <a:ext cx="24971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AFD2BDD-2CBD-43AA-B2E6-CADC31B0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2"/>
          <a:stretch>
            <a:fillRect/>
          </a:stretch>
        </p:blipFill>
        <p:spPr bwMode="auto">
          <a:xfrm>
            <a:off x="6704014" y="3341688"/>
            <a:ext cx="36718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5EE655C-568C-4B33-9792-19A4DC5C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/>
          <a:stretch>
            <a:fillRect/>
          </a:stretch>
        </p:blipFill>
        <p:spPr bwMode="auto">
          <a:xfrm>
            <a:off x="6418263" y="1589089"/>
            <a:ext cx="160655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m 5">
            <a:extLst>
              <a:ext uri="{FF2B5EF4-FFF2-40B4-BE49-F238E27FC236}">
                <a16:creationId xmlns:a16="http://schemas.microsoft.com/office/drawing/2014/main" id="{3AE4EED4-C67D-4C91-A55B-D0C50380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866901"/>
            <a:ext cx="4633912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:a16="http://schemas.microsoft.com/office/drawing/2014/main" id="{9FF54687-496B-4244-AE25-B5D239DC6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123" y="1115219"/>
            <a:ext cx="7862277" cy="2528887"/>
          </a:xfrm>
        </p:spPr>
        <p:txBody>
          <a:bodyPr/>
          <a:lstStyle/>
          <a:p>
            <a:r>
              <a:rPr lang="en-US" altLang="en-US" b="1" dirty="0" err="1"/>
              <a:t>Alimentação</a:t>
            </a:r>
            <a:r>
              <a:rPr lang="en-US" altLang="en-US" b="1" dirty="0"/>
              <a:t> </a:t>
            </a:r>
            <a:r>
              <a:rPr lang="en-US" altLang="en-US" b="1" dirty="0" err="1"/>
              <a:t>como</a:t>
            </a:r>
            <a:r>
              <a:rPr lang="en-US" altLang="en-US" b="1" dirty="0"/>
              <a:t> </a:t>
            </a:r>
            <a:r>
              <a:rPr lang="en-US" altLang="en-US" b="1" dirty="0" err="1"/>
              <a:t>parte</a:t>
            </a:r>
            <a:r>
              <a:rPr lang="en-US" altLang="en-US" b="1" dirty="0"/>
              <a:t> de </a:t>
            </a:r>
            <a:r>
              <a:rPr lang="en-US" altLang="en-US" b="1" dirty="0" err="1"/>
              <a:t>uma</a:t>
            </a:r>
            <a:r>
              <a:rPr lang="en-US" altLang="en-US" b="1" dirty="0"/>
              <a:t> </a:t>
            </a:r>
            <a:r>
              <a:rPr lang="en-US" altLang="en-US" b="1" dirty="0" err="1"/>
              <a:t>velhice</a:t>
            </a:r>
            <a:r>
              <a:rPr lang="en-US" altLang="en-US" b="1" dirty="0"/>
              <a:t> </a:t>
            </a:r>
            <a:r>
              <a:rPr lang="en-US" altLang="en-US" b="1" dirty="0" err="1"/>
              <a:t>saudável</a:t>
            </a:r>
            <a:endParaRPr lang="en-US" altLang="en-US" b="1" dirty="0"/>
          </a:p>
        </p:txBody>
      </p:sp>
      <p:pic>
        <p:nvPicPr>
          <p:cNvPr id="45059" name="Imagem 2">
            <a:extLst>
              <a:ext uri="{FF2B5EF4-FFF2-40B4-BE49-F238E27FC236}">
                <a16:creationId xmlns:a16="http://schemas.microsoft.com/office/drawing/2014/main" id="{CF55F7F2-B785-4056-9A44-69BDAC13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9" y="3886201"/>
            <a:ext cx="25177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m 4">
            <a:extLst>
              <a:ext uri="{FF2B5EF4-FFF2-40B4-BE49-F238E27FC236}">
                <a16:creationId xmlns:a16="http://schemas.microsoft.com/office/drawing/2014/main" id="{50B02F82-36AD-43D5-A99A-B38FDB1D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12" y="4350361"/>
            <a:ext cx="29797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m 5">
            <a:extLst>
              <a:ext uri="{FF2B5EF4-FFF2-40B4-BE49-F238E27FC236}">
                <a16:creationId xmlns:a16="http://schemas.microsoft.com/office/drawing/2014/main" id="{D9454C58-0880-4C16-B5D3-683951BE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196" y="654051"/>
            <a:ext cx="30813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>
            <a:extLst>
              <a:ext uri="{FF2B5EF4-FFF2-40B4-BE49-F238E27FC236}">
                <a16:creationId xmlns:a16="http://schemas.microsoft.com/office/drawing/2014/main" id="{33E15498-BBA1-4F15-890E-1FA76873C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38" y="6103938"/>
            <a:ext cx="10394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Hipótese do ciclo vicioso de desregulação de energia. </a:t>
            </a:r>
            <a:r>
              <a:rPr lang="pt-BR" altLang="en-US" sz="1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Fried</a:t>
            </a:r>
            <a:r>
              <a:rPr lang="pt-BR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&amp; Watson, 1998; </a:t>
            </a:r>
            <a:r>
              <a:rPr lang="pt-BR" altLang="en-US" sz="1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Fried</a:t>
            </a:r>
            <a:r>
              <a:rPr lang="pt-BR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et al., 2001</a:t>
            </a:r>
            <a:endParaRPr lang="en-US" altLang="en-US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37DF1C74-E8D2-43A5-84BF-8F03881C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153988"/>
            <a:ext cx="97626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4">
            <a:extLst>
              <a:ext uri="{FF2B5EF4-FFF2-40B4-BE49-F238E27FC236}">
                <a16:creationId xmlns:a16="http://schemas.microsoft.com/office/drawing/2014/main" id="{7E124637-0E3F-42B4-90C1-C6662FCB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80" y="6138474"/>
            <a:ext cx="427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</a:rPr>
              <a:t>Ferrucci</a:t>
            </a:r>
            <a:r>
              <a:rPr lang="pt-BR" altLang="en-US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</a:rPr>
              <a:t> L et al, 2008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FCCEE7-CC22-4B99-9958-6597A88D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6" y="93785"/>
            <a:ext cx="10515600" cy="1602154"/>
          </a:xfrm>
        </p:spPr>
        <p:txBody>
          <a:bodyPr>
            <a:normAutofit/>
          </a:bodyPr>
          <a:lstStyle/>
          <a:p>
            <a:pPr algn="ctr"/>
            <a:r>
              <a:rPr lang="it-IT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Fragilidade é um fenômeno paralelo a múltiplos sistemas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410553-6F95-4DC4-BC20-5F07416A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15" y="2544640"/>
            <a:ext cx="10515600" cy="3027729"/>
          </a:xfrm>
          <a:solidFill>
            <a:srgbClr val="006666"/>
          </a:solidFill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Avaliações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devem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ser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múltiplos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sistemas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para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encontrar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a “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terapia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”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mais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adequada</a:t>
            </a:r>
            <a:endParaRPr lang="en-US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fragilidade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é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caracterizada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por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declínio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acelerado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múltiplos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parâmetros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fisiológicos</a:t>
            </a:r>
            <a:endParaRPr lang="en-US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>
            <a:extLst>
              <a:ext uri="{FF2B5EF4-FFF2-40B4-BE49-F238E27FC236}">
                <a16:creationId xmlns:a16="http://schemas.microsoft.com/office/drawing/2014/main" id="{3B293DCD-38AC-46AD-8BDA-C596BA23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70" y="79375"/>
            <a:ext cx="7813432" cy="1143000"/>
          </a:xfrm>
        </p:spPr>
        <p:txBody>
          <a:bodyPr/>
          <a:lstStyle/>
          <a:p>
            <a:pPr algn="ctr"/>
            <a:r>
              <a:rPr lang="pt-BR" altLang="en-US" b="1" dirty="0">
                <a:solidFill>
                  <a:schemeClr val="accent2">
                    <a:lumMod val="50000"/>
                  </a:schemeClr>
                </a:solidFill>
              </a:rPr>
              <a:t>Envelhecimento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227" name="Text Placeholder 5">
            <a:extLst>
              <a:ext uri="{FF2B5EF4-FFF2-40B4-BE49-F238E27FC236}">
                <a16:creationId xmlns:a16="http://schemas.microsoft.com/office/drawing/2014/main" id="{55CED5E2-4A8C-4D45-A878-48C71F3A094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10275" y="3567234"/>
            <a:ext cx="5048494" cy="2720731"/>
          </a:xfrm>
          <a:solidFill>
            <a:srgbClr val="006666"/>
          </a:solidFill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Sarcopenia</a:t>
            </a:r>
          </a:p>
          <a:p>
            <a:r>
              <a:rPr lang="pt-BR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Osteoporose</a:t>
            </a:r>
          </a:p>
          <a:p>
            <a:r>
              <a:rPr lang="pt-BR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Comprometimento cognitivo</a:t>
            </a:r>
          </a:p>
          <a:p>
            <a:r>
              <a:rPr lang="pt-BR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Demências</a:t>
            </a:r>
          </a:p>
          <a:p>
            <a:r>
              <a:rPr lang="pt-BR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Doenças crônicas</a:t>
            </a:r>
          </a:p>
        </p:txBody>
      </p:sp>
      <p:sp>
        <p:nvSpPr>
          <p:cNvPr id="52228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GwAAAwEBAQEBAAAAAAAAAAAABAUGAwcCAQD/xAA7EAACAQMDAgQEBAQEBwEBAAABAgMABBEFEiExQQYTUWEUInGBIzKRoUKxwdEHFVLwFjNTYpLh8UOT/8QAGgEAAgMBAQAAAAAAAAAAAAAAAwQCBQYBAP/EACwRAAICAQQCAgEDAwUAAAAAAAECAAMRBBIhMSJBBRNRMmFxFIGhI7HB4fD/2gAMAwEAAhEDEQA/AJbw/eQ2XiWzmuSREo2szcBc5yf3o/xV4XdVa+t72O5sI8CNp5fnUdlHqKnrxMQLIwIZcKSR+YdqEEu2Pb5h2Z4AOB+lVyEkcTVPWN3MbWVi0kEbXFzbQWm752LgtgccKOc+3vWes3UN1KkdnGI7O1UxwcfM2erN7k80nkuIV/Kx3Vk118hJPaphGMEbak4EoPAlg134iMr5NvApOM8F+39/tXWJGKFIo9wD4+btn/Zrl3+GczJe3vmRspkRWViCMjJ6fqK6fFcoUw4yuMHNZz5csdTg9ATlA31bh+TGUkSLGgYLnHUUDqOwLhcHHvWM1xlQA5KgYBz/AL5oG4uOMZ+lVo5PENXU3ZMW60vmWcoX86jcv1HIoHR9eyiXNtIUYcgjrRV7KPLY57Vy+y1ZrC9uEGTC0rYx/DyaudFpjdUQOxEvlVC7Sfc6vd65c3rBpn3sOBgYoC51GQAKWOB2LGpJNfi2ZWUAfWi9IlfWr0W1pmSQjJ54UepNEOjYZZhKc17RmO9PT/M79LdZBGWOS3+kDrTKPQJdI8+CzuPNWRfkeTgg+hwKy0zw1faXqsV1LeQkMrARIpB6dyaZ6j5xYZlKlWHToR9aDawXxB4k6iy8juNdD3yaWkVzlLhV2sF5GfrWdit7pU0qXDxNHuOxo2JbaezAgftmvEhj062+JjkLgLuYZJ7Uu0zVo9ffbaiYR43M7IVHXHGetQIZuQs7/Jjq7uGuXj+EI83lSzHt74oG4M1hBKJyGJOQyknA+9eLqwXTHjNs0jyOdrh5MgA9x6YoTWbm5t7WSV0dkRSCuM5Ht61wjccYngvOITpxvlkN4/lvA2CqrnevHJx3oy7VLdDqGmgRzEfioo+WYd8j196U6LrsY05fiAY22AMjDHPtXmfVILeLJk+V26bsjmo2VsD49+/3jSb1/WOI8021/wAy09nWYYzj5Vz0+vSp99E1uwvJl8yKbT25jSMHfGe4OccfSqnQdRijtgo2AOO3emglEw+cc9jihLcRkQTIMzmOr6Mu+OWFJ4vmHmLuYLID1yKRSWd55jeWFVMnaDGxIH612f4dZJNhx9RWR0mMnO6P9BRl19mMbcwDUAnucd1KVpFYRxLtVThevU170vQ7WSIXLwq5OPwwMgHA6D/fWnZ/w/8AEN0ZRE0MSHgSM5GftijH8EeIrCE/DCOYbeVjlwTx2yMZqzF6bcK00gspe472GPUiNX8NRJIDYuQZGBQMxOO2Dx9f1r7YeG5NK1C0utbeH4YOGMYBbfxx9R0PSi7231Vb0W89rPFNH822Rcfp6/am+lxi/E19qA85oUCRwv0Uen0o4vsAxniLPoK3s8G8ff8A1NLzWbB7qKXT4njxwdygbh7elHwatG3yhwD70HNaWk0EV28axbyRtTp9am9RkwzKhwwPDCkrNKtxzLGqpKUIX1Ldr4bfzCl91qShsb6hB4iuY0KTK/HBOM0XZpq2qQi4gtWW2/60zBV+3c1xfjPr5fqJH5GkH9451HVNsLKG5PTigfC/gRrxxNqpZgTxEOM89WP9KI8OaOt5qiiZxKkXzeYRwzZ449hg11vTYba0iQBcuf5167Uf0q/XUeT2YKxluItsGcdD/kxDaeErO3hCQ2sSA9lSl91p6+GPP1PT7IBioEqonLjPbHcV0IARqGPLN29KVamUJxu3HufSq0amwckk/mRLiwbSOJzFPFsl/exx21sWeRgo3vjJJqh8QaLd3Njg3bQSKPMUxnuPX+1QvjjS5dE16PUtMJWOSUSBR0SQHPT0PP704ufEs+o6cVkU27OuCVbJAxzjjirY0VkJbSO4gmnudygHU+aPf3WqPFa31yPJfIkCgDdjt9DVRDrNhpjybmjiHAQ5/T71DaZot7eohtLVxCWISWWYIpI68kj9qw1HSLq3nEl15qlT+dpC6cHA5yeMijPpQ3RwP4hDobB+Cf5l5d3lw9wbuQERcjB6/WhbzWRewbInMrOuFC8+2T6VjqHiewns4oFdfiJBtEAHzFjwP/tUPhrRI0sUMqAPwMkVW2IKsboTSVLnfZ69SW+AkW3BcneRWc9syoAy7lxyMZqu1aOCMMF25HHSkt6Iks2+YFqZW0Y5mhWwOvUx0fURbyJC/CE4Xnp6Vc2d/G8YjuXAHUMOM+1cmv7k2lpJcqfyYbP0Iqm07Worq2SRZAQRxSOq07cWKODKTW1qtuFlpLqUUDfhAFR696A/zUf6aRSagmPmfNDG+P8A2frSi1O3cSxiWU+pX1xHtaXywDn8P5cihxd3SCPbczDbyB5hxWKOBMyyPgDmvBvrQsYfNVJAfykYz9zxQ2Fv6o7W9R4AjOaeDVYfhruJfOIxHMo/ixXOJpptG1S4gfKEMRjsVNWIkwcqdpHOQeanf8TYmeTTby1CSCcmKXPXdjIx6dGp/QuWfa0YptShuOQYo1C+e5UMzfhgYUdAKn7mULl3OAOc0bcaffwwjdGxX6UHpWnTajqRjuY3SGHDEf6quK9iqWJ4ENqNYip4xvpfh8XjxLNEvkBcvk/nb0+nrV7H8FBYeS8KnauMEcfT6UNDbCGJDjC44rK5lYrgDHqPWqi7Uva3PUzrkk5iq9ks7S7U2cMdu38QjGAT6n9qqfCWqw31ks7cnGMmueahLuui7dm4FZ+EvEUOnWb2UzBWiYrgn34o1mlayncOWGIzprM+DGdcutTVFwpAA96RX2qoFYkipO58SNcOUtg0r9Qq84FS2ueILmKV4HUrKDyM5xQ6fjLrT5cR0vVWuTG/ifU4r28ht1+bYfMb+Q/qa00zSoLywvry5mMcEDRR4Qc73YDP2zUVZyTreSPOG3yDuKqdD1BBDd6ddS+Xa3se12/0OOh+nar0acUqEHQhtPf9lZZeyf8AEF1u+lv9WmguldBbfg28I+RY1BwBtIPbFU/hWe2i0S6We2y1uwE4ZciWF2CnPup6f+6U6hdJLJFdQ7IrwARXLsQY5CBxIO+cda3a803R1fyL2TVbp1MboAY4F756ZfB6DpUyc9SIrfnPUU7rS01ZpgpItZyY2brsB/tXQR4nje02wHCleG965PflxA8hAyQR7kmsrDWjBEI5WPy8Zz1pfUaEX4b8Tv30VXbLOJ0STUZLq5G6QgfxHNB6lqJRkXbuQkhjnkVP2eqJIAyOBn9a9C9S5v47VW/OfmIPQAZoA0pDcjgR67UV7AVMy16Wa5tRaW0byM5BO0dB71jpVpqVsmDMscZOdh5P86rLWGCyth8W3m/NwE4yKzabRZZ2MjXEEWOpfv7Uwj+OxQMStalbLftfMS3Et5GuVlz9eP60H8fe/wDSb/zql1TTtIGmfEWV0zyg8qTyR9Kk/Mccbm/WiJWMcgSNlFbnK5E7pElsjb5juwOPelt9PbRXwlWMZYYIzzU18XqEGuixvryNYMZTYuGYHpk4wOc/pVnbadpxh+RVZiOS5yTVC1bLjn95VAgRPe6rbwyRvLJHHzhQxxnPb3rVVttQkjku8kRMGVeOtD6vpNpaAyxEtGx+dXJO36GkOrf5hBGg0pyzMwAU45z710UlsbWwYxUQT1K/U7mxihLSbEUDPIqQ0jU7W81G8FuBhGGD6jmgrrwlr97AJLzUI4i3OxUZz+vFAaV4b1jw/qAnZEntmyJNhw3scHv/AHplNJWKmy+WhLKrTghTidHXUI0t/KaPc3Zj0pbdSBlZm/MT+tKxrUUihVbOBgEev96G1HVY4ost1HvSS0WsQCIqy7TzAb5gZmIHTipuCPUHXUGtIoyjFt5IG4jkcfvR66pbXNxIk8rFQP4CASSOOTQ65vYZ47NfKgjzu3SDAXtzx3rQ6Wpql8p2tCfIRXCZ7NJZUkETnACo3OCORx9qIXRr2VVlmkjiXO78TIzgduOa8Wpm1CS206FN2xyQQvLDqcAcmmMk88Gqwte7UaMYUO2SeP26Yz704SRPKoYYM8anYzSwxXrXsczqvKZGR7cUrgvFbgHmi55YWuvNmCeRwrR2zYLcHGc984pY1ruuikDogIyDI2APavABhgwptarBTqORLbmBXy+7ptU18hKAb2bjJxntWGlaPqGoWsk1ukZRH2Fi2BXnR9OuNR1yLTZ2xGGJl2cgqOuD39PvQGCAN5ddxoa3JHjyZTaF4cfXtk1wTHYA5H+qX6cfl96vbDRLGxjCW1pEmBjIXn9etF2FukcaRRgKqAAAdgKapACu7AwKyeq1tt7YU4X8R07UOSOT3E81lDImHiVgRzuUGorxD4Sggk/zHSI9ksZJeBDw4PXaOx/nXS5BGAfpSa7Iycfeo6bU20tkH+07tW7hh1OXxXqzLsLdenPQ0LdB85XGM9aM8a2KadqKXkQCxXOd6gdH55+4pVFqEaxbcBh6mtRUA6CxBwYFrgrFGOCJ9lmKKVB49KC+JavFzc7iSo5PavPw0p55HtkcU2qgDmJXanJ8Z2rRp4Z7ieS6ijE2dpBxkAdPtzTe9+GjhdoHEb7cg9s/Sovw/dQanr8qucxbAI2zjdz8x/f9q18TSnTxGwncRtJt/OcdD/as21bBgmIiBk5g3i241K70pmguIkVGUyIoIJXPr27GjvAOnLPte7nZxFyXdi2BUtqd/LdS21os27zHyVHG4e/rzirTTNPubHQ91ttLsCznOCKaKlKQstdLWuxn9ngSyk1vQxOttkDbwHPSpzxRJBLYzG0mClOWQ4+fnqKkRBdTanEhRnidj5kgOAp61prSiFCjMXXZ/q71AKNwBj+lpr3+JOR+ZG6q00EontZvLbdhyTwR6mvNrG2pxNJfXYChwoCnAGf4vcV81aRSgUn5XYZ+leXaxF1HFHLLBAccg5J9CRV1WBsB9yr11a/1JI6/E0u7LTbXFqODI6sJ88gd1Pt37VlMltBfm2gnRIXwBKyZ6+2axvktE1CJY5ZpowwLmQBSRmv2qR20t5GbOAxJgZUSbjjPf0o2M9xUnaTtE3trSZdU3aPK0skS73kwEwenrx1x96004Wt1czvqbuWjB27BklvT2+tfDaC4cDSIpCTH+MHbcS2eftml0VvfRSTvDgeSfxMMBjqOnfoa4eZ3Ow8jiNEurPT7tvh4U5Y+WZ1yV9D9aAk8m/vJDLKVlckrsXqT2oWTzLyZFL5kY457UbotlcrqgKxh/JY5wc5PtXj4KST1ImwOwXGAZW6TYixsEtjPsGd5BPBb1x/vpX2ymtrLVbTBIiEpSNgeMntj3NCb557owGMhxzkjt7V51GxwyQPM24EOSh/Ke2KqmG7IY9zRmlHqH1r11On21wFYMD0otrwMuAO3rUfp+sL5aRzEhgAN3r703ju0kXIfNZu2h0JEk9GTkiHy3BI60tuZfevM90ADzSu5vVXJYgLjqTipVUkmd4QZk/4//GsYYkUvM8yhFUZJ4PahNH8DSyoJNSuGj7+VH29iadaSF1W9N9t3RxkxwHH6n/fpVpbWOY4JZRiORsAY6jvVudVbRWKK+x3M1q7Fe0vIabwJZLH5kQnXHR9xbH68UJ/wsg487P1FVniPxTsm+FtcRQA7UReM0tGot/prh1GpAHlmKi3EK162itrMS6epS4iwY8HBz6ZpMkepXl1G2rjMIU7SOgOR1HrVTd6GuyGVrqTIO4gEYb9s1vLLBNZlTEAyjaSfWoLbtXBxmTEVataabaaa0hHyRqX8xh+XA6ittB8QpeWiQFFztC49eOTSDWbazn0q7t7iV2kCN5SBs4fHy8fXFSuivqltIsRgDD64I+hpqqlbKi2eZY6O4I2xxwf8Tp8+rWlneAm1JXaFAQ4X7/8AqpHXtSju7h3DBWYnCA/lH9a8Pbz3spa5kdVA6ZGTQeoaIXVjBNIhwflJ4OKnVWgYEmXX6a/srXJiC7aO8u4rfzESMN88hPAoi30y9HnpZxC4idcGfAUD7npVT4Y8MQPA/wAUA6HBdPUgDirC+0lINIEaKqM3IXvRLfkVrb605lRVpG1Fn23nGfXucp07T/g3M+q2/mxDgMr7gDg9fTmtbKR4pbu5s7IGB8DcIw4UjnAB+nWq5fD5MbSZYHHODgVMahPc6OJYgu+F2JwvAz/SmatR9jYMLqND9C5Q5EU6bM5a5IYDCEKpUjdkjPTpWcdtfMks6wqYxwT6j2rbTIIJ3nubgsw6hIzgE++a0ub9zavDAsnw6NgFSdgJ/wDtN/xKsZwMmK445JrsrbRszHt/Ous/4Y6TYvayeaM3gbbNGykFDgf071BOsFjDFJa3LfEMg8xlTCnPUVZ/4XTxLHPfzSFCpZnOeOPWkfkTmgwlSKucmLZPMvtaumicx7p2VSOMKDgfsKbT6fa2BDSOJXPLH1oHWo47HWppLaVWtp382J1PHzclfqCenuK8yTq69c/ek8kYxNTUQyKVPEF1KdDcM8A2K3ahoNeSyk8qefb6A9KyuizPgdBzVBZeD47/AElHvIsyyAtuHBTPTmu2NSi5t6MX1lrIv+n3F0WtNe7hZ/i46tnil+o2l3fxxob7ycsfOUIcBft15rovgPwVZ6fOY7hxeA5YBvyr9u596kfEE3wWrahZKIwsM7BBt6DOR+2KjRbUXP0jge8Rbx1SfXYSDjPEO8NmFLJYoG3JH8m7bjt6VT3moGWxt4ApQQDACng/+65zomqo1/Pbq/fPXqcc1VLfRlfLf5fTNKaml0sP7zPWqASF5xFVzaCW/SXax2HcTxjNUSXFnsXcLQHAyPhzx+9I72+jiVhGcrSv/OPepqtjgcdRYjEpZLrUEKws6BT8uXHK/ehLh723hZLWVHyMlnBJFaazcMQqoVMhIJA56UAL+W5AiKrHGpyxz1qKLxnEcVSYXpmmfP8AEXTh5G7inVrbW8PzBFLe/FTj60DKlrZRmZ+gx0H19qb28N28WZH59BwP70vetn6nOIyLUXiK1mFreT+WqhTI2ABjueleBOjcyg8Dv1NE6hpk7AvBKElxjLAtn96l7461bygSRoYQwDvECTjvVjpytg4IlrX8nQEAOcyr8P3Pk6tIIxlQmSDyM+9VsZV42llYGQ9+tTei6dHawAhtxfkvnNN4t+3AwAP1NI22KXJWNOQ/kJ4v522MFUDtUP4ij8yKTgcAn9qs7w5TnrUb4jmENtI2OQpC/wDcx4Ao2kZjYJ5nUVNn8SSuL2z+AjjitolfYBIyMcseeTTAWVtBpSpcTsXYcRxSZJ9QRjHb1rKxhtrKD4fULV455vyyMp6ew7Gv2spGkWEu2k3JvbrjHHGT35rSH9pmkGQSwn2/i01/JigV0G0l335HTtk0+8OW13plmwtZSGlYltyjAyOB/ekM0dlcXVhaafHGCWG9h6Dkgn7VWTXKxwrbpgKvJPqaU1R4CSz+OpWxi7DriL4Lkbfg5LeN8j5Vd9oz657Gj7LQ7u6iQ2zKwPUlsqD3Abv+maA0/ULSz1+1lu4IrhFfc0UgDZHrg967Illb6ii3ekvE0Lc+UCBsPfA/pVVq7WpA2DuEZ/otIU+P+0jtJ8NWtn5dze4nmByAR8i49u/b+1PGJY7tqkgcgij7nTruMqrW7kbP4VyPvXqLRrx5FzEERgOWPT1qmte+4+QM99yHyZp78OqDdtKSR5cZPJ457VzK70V9Y17ULyf/AJU9w5UZx8ucD9gKv/GGtR6Jp0lnpNrNczScTNCCxQe+KirHXoC4VleJh/C67SPsadoW6ms7Iru3sWHGYA/+H8CTrPamWNhyCr5x+tEz6Bfxx4DpMQOCwKn9v7VRw63argNKo+taSa9poQlriLPoDXG1WpbGef7Qf0KfU51e6Vq27HwsQHfMxP8AQUEdMvv+iP8A+gqt1zxbZxwsLSCS5fp8oO0VJ/8AEeoHny7Zc9vJbirbTNqXTJQCJ6ipFaPtXtX0+JRHzI5xn27mk8sV0ISrO3QnHaj/ABFrEUusm0LbSijDZ6sTyP8AfvQk2rLBbuhkyB04617To4rG4cmXemXTtUWPfuNPAenM4FxJzPPJgeyg4A/rVxr2pWmlSCytI0dlH40zjOT6CpTwrdKNJspUfGEB47EURqUEl/JI2Cx/MeeTz+9IXMXvbdM7bgMdvUZ2GshpsPBDPCQdwIHA9j6191K1tI5n8hg8bAMp9AR0r9pOmS6fFNdXNkIYmgKxMxwXY8cDr75oGWX+F+B2NCsG3CrPVNhsxUmvw6PqB0/UG2W7jdBKei+qn+/vVAdShaINC6EHncrAiozUtMXVtQiLklUByAeea2TwBcyQGW1u/h0weAhYH9CMU09GnZQzNtPv8R2vW2LxjIlBNqCO6QqwaWQ7Y0zyxNE3vg+yubVX1ORxOPxF2OQE98dP1qf8IaEdN1hpr4s08SlFLOSBk9R9v51U6w0mpxT2OnzlJGQh5F5K5H164/SoHbTYBW395K3VvauMYE5i91bz3Nx8YizMrtHEXfAGGxn9qGi02a6tp5viE8pBhQxBz+/tTiLR18O3Lw3KJdB1IjcjaVIx25/nzxS/ULm4k3RWUKGPbmRQDgHsAelaBHV+VOYMDKZaD6bNLI9pbWEEaXUR+ZyvHQjJP0zXR9C8MwXOPj5JJpCc4TKLj9c1NeE9N/B8+SM+bKocn0GOAK6l4btUtfIknk+R13AHqPaq3WWljhfUt6UOm0+SeT6iWbwboTOynTvLkBGyUAk/c59ayJutAIa0kYxAZyD2/rVNqGrs92YbcqrxnO3Gcip/WrtJ1IWPa3/6Y4pBh9o5JM5p1+z1wYRbeNtRkiBieKUerLQd54h1u/fa9z5UR6rEm3P361zq7juoNdl/y+d40kG4KCSu76fbP3qhttRv0gUTGPzMcsEx/WpWaRkAKNmQroJcrs64zKmwJVQG59S396B1zUrUZt0torkkBi7AMo74x34+lJpLy+W1kxIzIwI68j6GhNOZngzIN5Awx9xxzUKdGVbexjA0vnh+pjfW+mz2R8lLi2u+nyMWQn2B4+1JI18ku0nmOQcKkh6fUU81GRHTEuAqjHSk2mRG7uII2c/iMF3N6Z61a1DCnmRXRpTbkHIxPm2e5cIDI7scBE/lxRX/AAvqR5+Ff/yprqlzaaHqEiacgcxoR5jdmI7VJvrF07s5urjLEk/iGmEUkcTtzopGfcZNpqz3jzsGlnbnA6CvFxo7GMt5bAY64p9p5MelyyJw5cAsOtYCWTpvbBznmgB2HuMJpa1QqFEE8K36WLmwuOEY5iZu/PIq4VSWVomCdCCDyDXMdVA+c9wapvAF7c3dpELmZpAGx83pmltXpQw+4TO6+kV2YWVU8k8rlrieWU/9zE0o1S6WGI52jjninVz8gO3ikGjotzeTNOokKEbd3brSAUL5H1Eh3gRb4duZodUNxcAAOwaMMOmO1W+mahbTWm1WAKEqRzXieNHiw6hgR3Gay0zT7RNLLrAocsct361661bBnGIZRjmCXWl3WrXnxGnzCJEQgkjgnPtS3QmvNCvbu31yPCmTdHcqco+cDnuPvVfopMViEjO1eRgfWgtRjSVvxFDcd6il+F2Y4/zJlcye1GSx1/UPgsgrnb5i8bWNT2u6Vf6HbSWrGcxpnG08EcdcU105ETW5lRQq4BwPvVd4kVZNMt3cBmaAEk96YGpOmsVRypljpK1tUKYq8ANFd6bbSEqNsajB9QMH+VUmpzRRSDY25iMDZ1FQ/gr8MTInCiVgAPrVLMo2g45C5z74olq+bSwqBcBmP/uplZ6TePrUl35+VkCgAjJX7181S1MTSJ5hJB4z3prbzSQQExOVznNA6oS6xs/LE4J9RQN53ASFCGpj+JETOiasoDgYGWHcAk/2picE7lw3uBUn4uZotSkkjO10I2kdsLmi7+5mh0qK4ikZJtyDcPfFWZo3BSD3IJ8j5OCOpQXMzlRjoP4ewpRYapbxyXUUshQqxyQpIxjJ6fejbyeUaOZg2JNmd2B1pBpiiO73JlS5O7B6/WvV1jad07q9a6BWQQXVNTe9lCwlltySAcYLgUZAdmxl4IAxQ2tRpFexRxqFTaW2jpnA5reL/lZpg42DbAfH3Pa7s/Jnq+dpNzMeWpR5JpvN+UUCanUcCM6msMwzP//Z">
            <a:extLst>
              <a:ext uri="{FF2B5EF4-FFF2-40B4-BE49-F238E27FC236}">
                <a16:creationId xmlns:a16="http://schemas.microsoft.com/office/drawing/2014/main" id="{BA80D240-D5B5-4633-BB49-2AE023E79E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6863" y="-542925"/>
            <a:ext cx="1466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2229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GwAAAwEBAQEBAAAAAAAAAAAABAUGAwcCAQD/xAA7EAACAQMDAgQEBAQEBwEBAAABAgMABBEFEiExQQYTUWEUInGBIzKRoUKxwdEHFVLwFjNTYpLh8UOT/8QAGgEAAgMBAQAAAAAAAAAAAAAAAwQCBQYBAP/EACwRAAICAQQCAgEDAwUAAAAAAAECAAMRBBIhMSJBBRNRMmFxFIGhI7HB4fD/2gAMAwEAAhEDEQA/AJbw/eQ2XiWzmuSREo2szcBc5yf3o/xV4XdVa+t72O5sI8CNp5fnUdlHqKnrxMQLIwIZcKSR+YdqEEu2Pb5h2Z4AOB+lVyEkcTVPWN3MbWVi0kEbXFzbQWm752LgtgccKOc+3vWes3UN1KkdnGI7O1UxwcfM2erN7k80nkuIV/Kx3Vk118hJPaphGMEbak4EoPAlg134iMr5NvApOM8F+39/tXWJGKFIo9wD4+btn/Zrl3+GczJe3vmRspkRWViCMjJ6fqK6fFcoUw4yuMHNZz5csdTg9ATlA31bh+TGUkSLGgYLnHUUDqOwLhcHHvWM1xlQA5KgYBz/AL5oG4uOMZ+lVo5PENXU3ZMW60vmWcoX86jcv1HIoHR9eyiXNtIUYcgjrRV7KPLY57Vy+y1ZrC9uEGTC0rYx/DyaudFpjdUQOxEvlVC7Sfc6vd65c3rBpn3sOBgYoC51GQAKWOB2LGpJNfi2ZWUAfWi9IlfWr0W1pmSQjJ54UepNEOjYZZhKc17RmO9PT/M79LdZBGWOS3+kDrTKPQJdI8+CzuPNWRfkeTgg+hwKy0zw1faXqsV1LeQkMrARIpB6dyaZ6j5xYZlKlWHToR9aDawXxB4k6iy8juNdD3yaWkVzlLhV2sF5GfrWdit7pU0qXDxNHuOxo2JbaezAgftmvEhj062+JjkLgLuYZJ7Uu0zVo9ffbaiYR43M7IVHXHGetQIZuQs7/Jjq7uGuXj+EI83lSzHt74oG4M1hBKJyGJOQyknA+9eLqwXTHjNs0jyOdrh5MgA9x6YoTWbm5t7WSV0dkRSCuM5Ht61wjccYngvOITpxvlkN4/lvA2CqrnevHJx3oy7VLdDqGmgRzEfioo+WYd8j196U6LrsY05fiAY22AMjDHPtXmfVILeLJk+V26bsjmo2VsD49+/3jSb1/WOI8021/wAy09nWYYzj5Vz0+vSp99E1uwvJl8yKbT25jSMHfGe4OccfSqnQdRijtgo2AOO3emglEw+cc9jihLcRkQTIMzmOr6Mu+OWFJ4vmHmLuYLID1yKRSWd55jeWFVMnaDGxIH612f4dZJNhx9RWR0mMnO6P9BRl19mMbcwDUAnucd1KVpFYRxLtVThevU170vQ7WSIXLwq5OPwwMgHA6D/fWnZ/w/8AEN0ZRE0MSHgSM5GftijH8EeIrCE/DCOYbeVjlwTx2yMZqzF6bcK00gspe472GPUiNX8NRJIDYuQZGBQMxOO2Dx9f1r7YeG5NK1C0utbeH4YOGMYBbfxx9R0PSi7231Vb0W89rPFNH822Rcfp6/am+lxi/E19qA85oUCRwv0Uen0o4vsAxniLPoK3s8G8ff8A1NLzWbB7qKXT4njxwdygbh7elHwatG3yhwD70HNaWk0EV28axbyRtTp9am9RkwzKhwwPDCkrNKtxzLGqpKUIX1Ldr4bfzCl91qShsb6hB4iuY0KTK/HBOM0XZpq2qQi4gtWW2/60zBV+3c1xfjPr5fqJH5GkH9451HVNsLKG5PTigfC/gRrxxNqpZgTxEOM89WP9KI8OaOt5qiiZxKkXzeYRwzZ449hg11vTYba0iQBcuf5167Uf0q/XUeT2YKxluItsGcdD/kxDaeErO3hCQ2sSA9lSl91p6+GPP1PT7IBioEqonLjPbHcV0IARqGPLN29KVamUJxu3HufSq0amwckk/mRLiwbSOJzFPFsl/exx21sWeRgo3vjJJqh8QaLd3Njg3bQSKPMUxnuPX+1QvjjS5dE16PUtMJWOSUSBR0SQHPT0PP704ufEs+o6cVkU27OuCVbJAxzjjirY0VkJbSO4gmnudygHU+aPf3WqPFa31yPJfIkCgDdjt9DVRDrNhpjybmjiHAQ5/T71DaZot7eohtLVxCWISWWYIpI68kj9qw1HSLq3nEl15qlT+dpC6cHA5yeMijPpQ3RwP4hDobB+Cf5l5d3lw9wbuQERcjB6/WhbzWRewbInMrOuFC8+2T6VjqHiewns4oFdfiJBtEAHzFjwP/tUPhrRI0sUMqAPwMkVW2IKsboTSVLnfZ69SW+AkW3BcneRWc9syoAy7lxyMZqu1aOCMMF25HHSkt6Iks2+YFqZW0Y5mhWwOvUx0fURbyJC/CE4Xnp6Vc2d/G8YjuXAHUMOM+1cmv7k2lpJcqfyYbP0Iqm07Worq2SRZAQRxSOq07cWKODKTW1qtuFlpLqUUDfhAFR696A/zUf6aRSagmPmfNDG+P8A2frSi1O3cSxiWU+pX1xHtaXywDn8P5cihxd3SCPbczDbyB5hxWKOBMyyPgDmvBvrQsYfNVJAfykYz9zxQ2Fv6o7W9R4AjOaeDVYfhruJfOIxHMo/ixXOJpptG1S4gfKEMRjsVNWIkwcqdpHOQeanf8TYmeTTby1CSCcmKXPXdjIx6dGp/QuWfa0YptShuOQYo1C+e5UMzfhgYUdAKn7mULl3OAOc0bcaffwwjdGxX6UHpWnTajqRjuY3SGHDEf6quK9iqWJ4ENqNYip4xvpfh8XjxLNEvkBcvk/nb0+nrV7H8FBYeS8KnauMEcfT6UNDbCGJDjC44rK5lYrgDHqPWqi7Uva3PUzrkk5iq9ks7S7U2cMdu38QjGAT6n9qqfCWqw31ks7cnGMmueahLuui7dm4FZ+EvEUOnWb2UzBWiYrgn34o1mlayncOWGIzprM+DGdcutTVFwpAA96RX2qoFYkipO58SNcOUtg0r9Qq84FS2ueILmKV4HUrKDyM5xQ6fjLrT5cR0vVWuTG/ifU4r28ht1+bYfMb+Q/qa00zSoLywvry5mMcEDRR4Qc73YDP2zUVZyTreSPOG3yDuKqdD1BBDd6ddS+Xa3se12/0OOh+nar0acUqEHQhtPf9lZZeyf8AEF1u+lv9WmguldBbfg28I+RY1BwBtIPbFU/hWe2i0S6We2y1uwE4ZciWF2CnPup6f+6U6hdJLJFdQ7IrwARXLsQY5CBxIO+cda3a803R1fyL2TVbp1MboAY4F756ZfB6DpUyc9SIrfnPUU7rS01ZpgpItZyY2brsB/tXQR4nje02wHCleG965PflxA8hAyQR7kmsrDWjBEI5WPy8Zz1pfUaEX4b8Tv30VXbLOJ0STUZLq5G6QgfxHNB6lqJRkXbuQkhjnkVP2eqJIAyOBn9a9C9S5v47VW/OfmIPQAZoA0pDcjgR67UV7AVMy16Wa5tRaW0byM5BO0dB71jpVpqVsmDMscZOdh5P86rLWGCyth8W3m/NwE4yKzabRZZ2MjXEEWOpfv7Uwj+OxQMStalbLftfMS3Et5GuVlz9eP60H8fe/wDSb/zql1TTtIGmfEWV0zyg8qTyR9Kk/Mccbm/WiJWMcgSNlFbnK5E7pElsjb5juwOPelt9PbRXwlWMZYYIzzU18XqEGuixvryNYMZTYuGYHpk4wOc/pVnbadpxh+RVZiOS5yTVC1bLjn95VAgRPe6rbwyRvLJHHzhQxxnPb3rVVttQkjku8kRMGVeOtD6vpNpaAyxEtGx+dXJO36GkOrf5hBGg0pyzMwAU45z710UlsbWwYxUQT1K/U7mxihLSbEUDPIqQ0jU7W81G8FuBhGGD6jmgrrwlr97AJLzUI4i3OxUZz+vFAaV4b1jw/qAnZEntmyJNhw3scHv/AHplNJWKmy+WhLKrTghTidHXUI0t/KaPc3Zj0pbdSBlZm/MT+tKxrUUihVbOBgEev96G1HVY4ost1HvSS0WsQCIqy7TzAb5gZmIHTipuCPUHXUGtIoyjFt5IG4jkcfvR66pbXNxIk8rFQP4CASSOOTQ65vYZ47NfKgjzu3SDAXtzx3rQ6Wpql8p2tCfIRXCZ7NJZUkETnACo3OCORx9qIXRr2VVlmkjiXO78TIzgduOa8Wpm1CS206FN2xyQQvLDqcAcmmMk88Gqwte7UaMYUO2SeP26Yz704SRPKoYYM8anYzSwxXrXsczqvKZGR7cUrgvFbgHmi55YWuvNmCeRwrR2zYLcHGc984pY1ruuikDogIyDI2APavABhgwptarBTqORLbmBXy+7ptU18hKAb2bjJxntWGlaPqGoWsk1ukZRH2Fi2BXnR9OuNR1yLTZ2xGGJl2cgqOuD39PvQGCAN5ddxoa3JHjyZTaF4cfXtk1wTHYA5H+qX6cfl96vbDRLGxjCW1pEmBjIXn9etF2FukcaRRgKqAAAdgKapACu7AwKyeq1tt7YU4X8R07UOSOT3E81lDImHiVgRzuUGorxD4Sggk/zHSI9ksZJeBDw4PXaOx/nXS5BGAfpSa7Iycfeo6bU20tkH+07tW7hh1OXxXqzLsLdenPQ0LdB85XGM9aM8a2KadqKXkQCxXOd6gdH55+4pVFqEaxbcBh6mtRUA6CxBwYFrgrFGOCJ9lmKKVB49KC+JavFzc7iSo5PavPw0p55HtkcU2qgDmJXanJ8Z2rRp4Z7ieS6ijE2dpBxkAdPtzTe9+GjhdoHEb7cg9s/Sovw/dQanr8qucxbAI2zjdz8x/f9q18TSnTxGwncRtJt/OcdD/as21bBgmIiBk5g3i241K70pmguIkVGUyIoIJXPr27GjvAOnLPte7nZxFyXdi2BUtqd/LdS21os27zHyVHG4e/rzirTTNPubHQ91ttLsCznOCKaKlKQstdLWuxn9ngSyk1vQxOttkDbwHPSpzxRJBLYzG0mClOWQ4+fnqKkRBdTanEhRnidj5kgOAp61prSiFCjMXXZ/q71AKNwBj+lpr3+JOR+ZG6q00EontZvLbdhyTwR6mvNrG2pxNJfXYChwoCnAGf4vcV81aRSgUn5XYZ+leXaxF1HFHLLBAccg5J9CRV1WBsB9yr11a/1JI6/E0u7LTbXFqODI6sJ88gd1Pt37VlMltBfm2gnRIXwBKyZ6+2axvktE1CJY5ZpowwLmQBSRmv2qR20t5GbOAxJgZUSbjjPf0o2M9xUnaTtE3trSZdU3aPK0skS73kwEwenrx1x96004Wt1czvqbuWjB27BklvT2+tfDaC4cDSIpCTH+MHbcS2eftml0VvfRSTvDgeSfxMMBjqOnfoa4eZ3Ow8jiNEurPT7tvh4U5Y+WZ1yV9D9aAk8m/vJDLKVlckrsXqT2oWTzLyZFL5kY457UbotlcrqgKxh/JY5wc5PtXj4KST1ImwOwXGAZW6TYixsEtjPsGd5BPBb1x/vpX2ymtrLVbTBIiEpSNgeMntj3NCb557owGMhxzkjt7V51GxwyQPM24EOSh/Ke2KqmG7IY9zRmlHqH1r11On21wFYMD0otrwMuAO3rUfp+sL5aRzEhgAN3r703ju0kXIfNZu2h0JEk9GTkiHy3BI60tuZfevM90ADzSu5vVXJYgLjqTipVUkmd4QZk/4//GsYYkUvM8yhFUZJ4PahNH8DSyoJNSuGj7+VH29iadaSF1W9N9t3RxkxwHH6n/fpVpbWOY4JZRiORsAY6jvVudVbRWKK+x3M1q7Fe0vIabwJZLH5kQnXHR9xbH68UJ/wsg487P1FVniPxTsm+FtcRQA7UReM0tGot/prh1GpAHlmKi3EK162itrMS6epS4iwY8HBz6ZpMkepXl1G2rjMIU7SOgOR1HrVTd6GuyGVrqTIO4gEYb9s1vLLBNZlTEAyjaSfWoLbtXBxmTEVataabaaa0hHyRqX8xh+XA6ittB8QpeWiQFFztC49eOTSDWbazn0q7t7iV2kCN5SBs4fHy8fXFSuivqltIsRgDD64I+hpqqlbKi2eZY6O4I2xxwf8Tp8+rWlneAm1JXaFAQ4X7/8AqpHXtSju7h3DBWYnCA/lH9a8Pbz3spa5kdVA6ZGTQeoaIXVjBNIhwflJ4OKnVWgYEmXX6a/srXJiC7aO8u4rfzESMN88hPAoi30y9HnpZxC4idcGfAUD7npVT4Y8MQPA/wAUA6HBdPUgDirC+0lINIEaKqM3IXvRLfkVrb605lRVpG1Fn23nGfXucp07T/g3M+q2/mxDgMr7gDg9fTmtbKR4pbu5s7IGB8DcIw4UjnAB+nWq5fD5MbSZYHHODgVMahPc6OJYgu+F2JwvAz/SmatR9jYMLqND9C5Q5EU6bM5a5IYDCEKpUjdkjPTpWcdtfMks6wqYxwT6j2rbTIIJ3nubgsw6hIzgE++a0ub9zavDAsnw6NgFSdgJ/wDtN/xKsZwMmK445JrsrbRszHt/Ous/4Y6TYvayeaM3gbbNGykFDgf071BOsFjDFJa3LfEMg8xlTCnPUVZ/4XTxLHPfzSFCpZnOeOPWkfkTmgwlSKucmLZPMvtaumicx7p2VSOMKDgfsKbT6fa2BDSOJXPLH1oHWo47HWppLaVWtp382J1PHzclfqCenuK8yTq69c/ek8kYxNTUQyKVPEF1KdDcM8A2K3ahoNeSyk8qefb6A9KyuizPgdBzVBZeD47/AElHvIsyyAtuHBTPTmu2NSi5t6MX1lrIv+n3F0WtNe7hZ/i46tnil+o2l3fxxob7ycsfOUIcBft15rovgPwVZ6fOY7hxeA5YBvyr9u596kfEE3wWrahZKIwsM7BBt6DOR+2KjRbUXP0jge8Rbx1SfXYSDjPEO8NmFLJYoG3JH8m7bjt6VT3moGWxt4ApQQDACng/+65zomqo1/Pbq/fPXqcc1VLfRlfLf5fTNKaml0sP7zPWqASF5xFVzaCW/SXax2HcTxjNUSXFnsXcLQHAyPhzx+9I72+jiVhGcrSv/OPepqtjgcdRYjEpZLrUEKws6BT8uXHK/ehLh723hZLWVHyMlnBJFaazcMQqoVMhIJA56UAL+W5AiKrHGpyxz1qKLxnEcVSYXpmmfP8AEXTh5G7inVrbW8PzBFLe/FTj60DKlrZRmZ+gx0H19qb28N28WZH59BwP70vetn6nOIyLUXiK1mFreT+WqhTI2ABjueleBOjcyg8Dv1NE6hpk7AvBKElxjLAtn96l7461bygSRoYQwDvECTjvVjpytg4IlrX8nQEAOcyr8P3Pk6tIIxlQmSDyM+9VsZV42llYGQ9+tTei6dHawAhtxfkvnNN4t+3AwAP1NI22KXJWNOQ/kJ4v522MFUDtUP4ij8yKTgcAn9qs7w5TnrUb4jmENtI2OQpC/wDcx4Ao2kZjYJ5nUVNn8SSuL2z+AjjitolfYBIyMcseeTTAWVtBpSpcTsXYcRxSZJ9QRjHb1rKxhtrKD4fULV455vyyMp6ew7Gv2spGkWEu2k3JvbrjHHGT35rSH9pmkGQSwn2/i01/JigV0G0l335HTtk0+8OW13plmwtZSGlYltyjAyOB/ekM0dlcXVhaafHGCWG9h6Dkgn7VWTXKxwrbpgKvJPqaU1R4CSz+OpWxi7DriL4Lkbfg5LeN8j5Vd9oz657Gj7LQ7u6iQ2zKwPUlsqD3Abv+maA0/ULSz1+1lu4IrhFfc0UgDZHrg967Illb6ii3ekvE0Lc+UCBsPfA/pVVq7WpA2DuEZ/otIU+P+0jtJ8NWtn5dze4nmByAR8i49u/b+1PGJY7tqkgcgij7nTruMqrW7kbP4VyPvXqLRrx5FzEERgOWPT1qmte+4+QM99yHyZp78OqDdtKSR5cZPJ457VzK70V9Y17ULyf/AJU9w5UZx8ucD9gKv/GGtR6Jp0lnpNrNczScTNCCxQe+KirHXoC4VleJh/C67SPsadoW6ms7Iru3sWHGYA/+H8CTrPamWNhyCr5x+tEz6Bfxx4DpMQOCwKn9v7VRw63argNKo+taSa9poQlriLPoDXG1WpbGef7Qf0KfU51e6Vq27HwsQHfMxP8AQUEdMvv+iP8A+gqt1zxbZxwsLSCS5fp8oO0VJ/8AEeoHny7Zc9vJbirbTNqXTJQCJ6ipFaPtXtX0+JRHzI5xn27mk8sV0ISrO3QnHaj/ABFrEUusm0LbSijDZ6sTyP8AfvQk2rLBbuhkyB04617To4rG4cmXemXTtUWPfuNPAenM4FxJzPPJgeyg4A/rVxr2pWmlSCytI0dlH40zjOT6CpTwrdKNJspUfGEB47EURqUEl/JI2Cx/MeeTz+9IXMXvbdM7bgMdvUZ2GshpsPBDPCQdwIHA9j6191K1tI5n8hg8bAMp9AR0r9pOmS6fFNdXNkIYmgKxMxwXY8cDr75oGWX+F+B2NCsG3CrPVNhsxUmvw6PqB0/UG2W7jdBKei+qn+/vVAdShaINC6EHncrAiozUtMXVtQiLklUByAeea2TwBcyQGW1u/h0weAhYH9CMU09GnZQzNtPv8R2vW2LxjIlBNqCO6QqwaWQ7Y0zyxNE3vg+yubVX1ORxOPxF2OQE98dP1qf8IaEdN1hpr4s08SlFLOSBk9R9v51U6w0mpxT2OnzlJGQh5F5K5H164/SoHbTYBW395K3VvauMYE5i91bz3Nx8YizMrtHEXfAGGxn9qGi02a6tp5viE8pBhQxBz+/tTiLR18O3Lw3KJdB1IjcjaVIx25/nzxS/ULm4k3RWUKGPbmRQDgHsAelaBHV+VOYMDKZaD6bNLI9pbWEEaXUR+ZyvHQjJP0zXR9C8MwXOPj5JJpCc4TKLj9c1NeE9N/B8+SM+bKocn0GOAK6l4btUtfIknk+R13AHqPaq3WWljhfUt6UOm0+SeT6iWbwboTOynTvLkBGyUAk/c59ayJutAIa0kYxAZyD2/rVNqGrs92YbcqrxnO3Gcip/WrtJ1IWPa3/6Y4pBh9o5JM5p1+z1wYRbeNtRkiBieKUerLQd54h1u/fa9z5UR6rEm3P361zq7juoNdl/y+d40kG4KCSu76fbP3qhttRv0gUTGPzMcsEx/WpWaRkAKNmQroJcrs64zKmwJVQG59S396B1zUrUZt0torkkBi7AMo74x34+lJpLy+W1kxIzIwI68j6GhNOZngzIN5Awx9xxzUKdGVbexjA0vnh+pjfW+mz2R8lLi2u+nyMWQn2B4+1JI18ku0nmOQcKkh6fUU81GRHTEuAqjHSk2mRG7uII2c/iMF3N6Z61a1DCnmRXRpTbkHIxPm2e5cIDI7scBE/lxRX/AAvqR5+Ff/yprqlzaaHqEiacgcxoR5jdmI7VJvrF07s5urjLEk/iGmEUkcTtzopGfcZNpqz3jzsGlnbnA6CvFxo7GMt5bAY64p9p5MelyyJw5cAsOtYCWTpvbBznmgB2HuMJpa1QqFEE8K36WLmwuOEY5iZu/PIq4VSWVomCdCCDyDXMdVA+c9wapvAF7c3dpELmZpAGx83pmltXpQw+4TO6+kV2YWVU8k8rlrieWU/9zE0o1S6WGI52jjninVz8gO3ikGjotzeTNOokKEbd3brSAUL5H1Eh3gRb4duZodUNxcAAOwaMMOmO1W+mahbTWm1WAKEqRzXieNHiw6hgR3Gay0zT7RNLLrAocsct361661bBnGIZRjmCXWl3WrXnxGnzCJEQgkjgnPtS3QmvNCvbu31yPCmTdHcqco+cDnuPvVfopMViEjO1eRgfWgtRjSVvxFDcd6il+F2Y4/zJlcye1GSx1/UPgsgrnb5i8bWNT2u6Vf6HbSWrGcxpnG08EcdcU105ETW5lRQq4BwPvVd4kVZNMt3cBmaAEk96YGpOmsVRypljpK1tUKYq8ANFd6bbSEqNsajB9QMH+VUmpzRRSDY25iMDZ1FQ/gr8MTInCiVgAPrVLMo2g45C5z74olq+bSwqBcBmP/uplZ6TePrUl35+VkCgAjJX7181S1MTSJ5hJB4z3prbzSQQExOVznNA6oS6xs/LE4J9RQN53ASFCGpj+JETOiasoDgYGWHcAk/2picE7lw3uBUn4uZotSkkjO10I2kdsLmi7+5mh0qK4ikZJtyDcPfFWZo3BSD3IJ8j5OCOpQXMzlRjoP4ewpRYapbxyXUUshQqxyQpIxjJ6fejbyeUaOZg2JNmd2B1pBpiiO73JlS5O7B6/WvV1jad07q9a6BWQQXVNTe9lCwlltySAcYLgUZAdmxl4IAxQ2tRpFexRxqFTaW2jpnA5reL/lZpg42DbAfH3Pa7s/Jnq+dpNzMeWpR5JpvN+UUCanUcCM6msMwzP//Z">
            <a:extLst>
              <a:ext uri="{FF2B5EF4-FFF2-40B4-BE49-F238E27FC236}">
                <a16:creationId xmlns:a16="http://schemas.microsoft.com/office/drawing/2014/main" id="{5E2D3F92-8498-4189-B627-E05335F6E1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9263" y="-390525"/>
            <a:ext cx="1466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3E793BE9-C766-4A18-AA5F-14137958C33C}"/>
              </a:ext>
            </a:extLst>
          </p:cNvPr>
          <p:cNvSpPr/>
          <p:nvPr/>
        </p:nvSpPr>
        <p:spPr>
          <a:xfrm rot="16200000">
            <a:off x="5337969" y="2134394"/>
            <a:ext cx="1008062" cy="6477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2231" name="CaixaDeTexto 10">
            <a:extLst>
              <a:ext uri="{FF2B5EF4-FFF2-40B4-BE49-F238E27FC236}">
                <a16:creationId xmlns:a16="http://schemas.microsoft.com/office/drawing/2014/main" id="{92D1091F-8B9C-4DCC-93A4-D5B00BD1D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1839914"/>
            <a:ext cx="3827463" cy="708025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PERDA DA RESILIÊNCIA-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SINDROME DA FRAGILIDADE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881DA9-9177-4D2C-912D-2CA3F7C72057}"/>
              </a:ext>
            </a:extLst>
          </p:cNvPr>
          <p:cNvSpPr txBox="1"/>
          <p:nvPr/>
        </p:nvSpPr>
        <p:spPr>
          <a:xfrm>
            <a:off x="1480357" y="1638836"/>
            <a:ext cx="3411511" cy="1323439"/>
          </a:xfrm>
          <a:prstGeom prst="rect">
            <a:avLst/>
          </a:prstGeom>
          <a:solidFill>
            <a:srgbClr val="00666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Questões econômicas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Questões emocionais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Questões ambientais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Questões genéticas/biológicas</a:t>
            </a:r>
          </a:p>
        </p:txBody>
      </p:sp>
      <p:sp>
        <p:nvSpPr>
          <p:cNvPr id="52233" name="CaixaDeTexto 1">
            <a:extLst>
              <a:ext uri="{FF2B5EF4-FFF2-40B4-BE49-F238E27FC236}">
                <a16:creationId xmlns:a16="http://schemas.microsoft.com/office/drawing/2014/main" id="{C57E366D-E178-492B-B241-C63088484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730625"/>
            <a:ext cx="2303463" cy="13858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“Entrada” no ciclo vicioso</a:t>
            </a:r>
          </a:p>
        </p:txBody>
      </p:sp>
      <p:sp>
        <p:nvSpPr>
          <p:cNvPr id="11" name="Seta para baixo 9">
            <a:extLst>
              <a:ext uri="{FF2B5EF4-FFF2-40B4-BE49-F238E27FC236}">
                <a16:creationId xmlns:a16="http://schemas.microsoft.com/office/drawing/2014/main" id="{3D994F73-B2A5-4F18-89AF-0633BDEF1110}"/>
              </a:ext>
            </a:extLst>
          </p:cNvPr>
          <p:cNvSpPr/>
          <p:nvPr/>
        </p:nvSpPr>
        <p:spPr>
          <a:xfrm rot="16200000">
            <a:off x="4260057" y="4099719"/>
            <a:ext cx="1008062" cy="6477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>
            <a:extLst>
              <a:ext uri="{FF2B5EF4-FFF2-40B4-BE49-F238E27FC236}">
                <a16:creationId xmlns:a16="http://schemas.microsoft.com/office/drawing/2014/main" id="{96EEE492-0DD2-4F1D-BFCF-51FB8FF4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179754"/>
            <a:ext cx="9549790" cy="836611"/>
          </a:xfrm>
        </p:spPr>
        <p:txBody>
          <a:bodyPr/>
          <a:lstStyle/>
          <a:p>
            <a:pPr algn="ctr" eaLnBrk="1" hangingPunct="1"/>
            <a:r>
              <a:rPr lang="pt-BR" altLang="en-US" sz="4000" b="1" dirty="0">
                <a:solidFill>
                  <a:srgbClr val="C00000"/>
                </a:solidFill>
              </a:rPr>
              <a:t>Conceito: Síndrome da Fragilidade</a:t>
            </a:r>
          </a:p>
        </p:txBody>
      </p:sp>
      <p:sp>
        <p:nvSpPr>
          <p:cNvPr id="53251" name="Espaço Reservado para Conteúdo 2">
            <a:extLst>
              <a:ext uri="{FF2B5EF4-FFF2-40B4-BE49-F238E27FC236}">
                <a16:creationId xmlns:a16="http://schemas.microsoft.com/office/drawing/2014/main" id="{FEF6F713-B1C9-4A4E-9879-5C48CCA03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23" y="1567230"/>
            <a:ext cx="11355753" cy="4364647"/>
          </a:xfrm>
          <a:solidFill>
            <a:srgbClr val="006666"/>
          </a:solidFill>
        </p:spPr>
        <p:txBody>
          <a:bodyPr/>
          <a:lstStyle/>
          <a:p>
            <a:pPr marL="0" indent="0" algn="just">
              <a:buFontTx/>
              <a:buChar char="-"/>
            </a:pP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Risco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vulnerabilidade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fisiológica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 de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mortalidade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devido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ao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impacto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multimorbidade</a:t>
            </a:r>
            <a:endParaRPr lang="en-US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buFontTx/>
              <a:buChar char="-"/>
            </a:pPr>
            <a:endParaRPr lang="en-US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buFontTx/>
              <a:buChar char="-"/>
            </a:pPr>
            <a:r>
              <a:rPr lang="pt-BR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Síndrome </a:t>
            </a:r>
            <a:r>
              <a:rPr lang="pt-BR" altLang="en-US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biológica</a:t>
            </a:r>
            <a:r>
              <a:rPr lang="pt-BR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onde as reservas funcionais, a resistência a estressores, e portanto a resiliência, estão diminuídas, resultado dos declínios cumulativos em múltiplos sistemas; acarreta </a:t>
            </a:r>
            <a:r>
              <a:rPr lang="pt-BR" altLang="en-US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vulnerabilidade</a:t>
            </a:r>
            <a:r>
              <a:rPr lang="pt-BR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diversos </a:t>
            </a:r>
            <a:r>
              <a:rPr lang="pt-BR" altLang="en-US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desfechos negativos</a:t>
            </a:r>
            <a:r>
              <a:rPr lang="pt-BR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just">
              <a:buFontTx/>
              <a:buChar char="-"/>
            </a:pPr>
            <a:endParaRPr lang="pt-B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Envolve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um “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ciclo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vicioso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”, que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culmina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em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incapacidades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e/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ou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mortalidade</a:t>
            </a:r>
            <a:endParaRPr lang="pt-B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pt-B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252" name="CaixaDeTexto 3">
            <a:extLst>
              <a:ext uri="{FF2B5EF4-FFF2-40B4-BE49-F238E27FC236}">
                <a16:creationId xmlns:a16="http://schemas.microsoft.com/office/drawing/2014/main" id="{9A38E513-059A-4B6E-BC97-4A10A958D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6211888"/>
            <a:ext cx="545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dirty="0">
                <a:latin typeface="Arial" panose="020B0604020202020204" pitchFamily="34" charset="0"/>
              </a:rPr>
              <a:t>(</a:t>
            </a:r>
            <a:r>
              <a:rPr lang="pt-BR" altLang="en-US" sz="1800" dirty="0" err="1">
                <a:latin typeface="Arial" panose="020B0604020202020204" pitchFamily="34" charset="0"/>
              </a:rPr>
              <a:t>Fried</a:t>
            </a:r>
            <a:r>
              <a:rPr lang="pt-BR" altLang="en-US" sz="1800" dirty="0">
                <a:latin typeface="Arial" panose="020B0604020202020204" pitchFamily="34" charset="0"/>
              </a:rPr>
              <a:t> et al, 1988; </a:t>
            </a:r>
            <a:r>
              <a:rPr lang="pt-BR" altLang="en-US" sz="1800" dirty="0" err="1">
                <a:latin typeface="Arial" panose="020B0604020202020204" pitchFamily="34" charset="0"/>
              </a:rPr>
              <a:t>Fried</a:t>
            </a:r>
            <a:r>
              <a:rPr lang="pt-BR" altLang="en-US" sz="1800" dirty="0">
                <a:latin typeface="Arial" panose="020B0604020202020204" pitchFamily="34" charset="0"/>
              </a:rPr>
              <a:t> et al, 2004; </a:t>
            </a:r>
            <a:r>
              <a:rPr lang="pt-BR" altLang="en-US" sz="1800" dirty="0" err="1">
                <a:latin typeface="Arial" panose="020B0604020202020204" pitchFamily="34" charset="0"/>
              </a:rPr>
              <a:t>Rockwood</a:t>
            </a:r>
            <a:r>
              <a:rPr lang="pt-BR" altLang="en-US" sz="1800" dirty="0">
                <a:latin typeface="Arial" panose="020B0604020202020204" pitchFamily="34" charset="0"/>
              </a:rPr>
              <a:t> et 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1871</Words>
  <Application>Microsoft Office PowerPoint</Application>
  <PresentationFormat>Widescreen</PresentationFormat>
  <Paragraphs>274</Paragraphs>
  <Slides>54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Monotype Sorts</vt:lpstr>
      <vt:lpstr>Tahoma</vt:lpstr>
      <vt:lpstr>Times New Roman</vt:lpstr>
      <vt:lpstr>Wingdings</vt:lpstr>
      <vt:lpstr>Tema do Office</vt:lpstr>
      <vt:lpstr>Fragilidade- Conceitos Nutrição, sarcopenia e fragilidade</vt:lpstr>
      <vt:lpstr>O que constitui o envelhecimento bem-sucedido:  Ausência de doenças ou a capacidade de lidar com as doenças? </vt:lpstr>
      <vt:lpstr>Vários “estressores durante toda a vida”</vt:lpstr>
      <vt:lpstr>Resposta adequada a agentes estressores</vt:lpstr>
      <vt:lpstr>Perda da resiliência Desregulação da energia</vt:lpstr>
      <vt:lpstr>Apresentação do PowerPoint</vt:lpstr>
      <vt:lpstr>Fragilidade é um fenômeno paralelo a múltiplos sistemas</vt:lpstr>
      <vt:lpstr>Envelhecimento</vt:lpstr>
      <vt:lpstr>Conceito: Síndrome da Fragilidade</vt:lpstr>
      <vt:lpstr>Apresentação do PowerPoint</vt:lpstr>
      <vt:lpstr>Definição do fenótipo</vt:lpstr>
      <vt:lpstr>Como identificar a fragilidade ?</vt:lpstr>
      <vt:lpstr>Força de Preensão palmar</vt:lpstr>
      <vt:lpstr>Ponto de corte para preensão palmar, de acordo com o IMC</vt:lpstr>
      <vt:lpstr>Velocidade da marcha</vt:lpstr>
      <vt:lpstr>Nível de atividade física</vt:lpstr>
      <vt:lpstr>Gasto de energia</vt:lpstr>
      <vt:lpstr>De acordo com a proposta de Fried et al</vt:lpstr>
      <vt:lpstr>Os critérios estabelecidos por Fried et al não são consenso</vt:lpstr>
      <vt:lpstr>A fragilidade se desenvolve progressivamente, sendo provavelmente as fases iniciais mais responsivas a intervenções</vt:lpstr>
      <vt:lpstr>Apresentação do PowerPoint</vt:lpstr>
      <vt:lpstr>Alimentação</vt:lpstr>
      <vt:lpstr>Apresentação do PowerPoint</vt:lpstr>
      <vt:lpstr>PROTEÍNAS</vt:lpstr>
      <vt:lpstr>Apresentação do PowerPoint</vt:lpstr>
      <vt:lpstr>Recomendações atuais de proteínas: DRIs (IOM)= proteínas de acordo com o RDA (0,8g/kg de peso corporal/dia), e o valor é mantido para idosos</vt:lpstr>
      <vt:lpstr>De forma geral, ambos os posicionamentos estabelecem alguns subgrupos</vt:lpstr>
      <vt:lpstr>Idosos aparentemente saudáveis</vt:lpstr>
      <vt:lpstr>Recomendações atuais de proteínas: DRIs (IOM)= proteínas de acordo com o RDA (0,8g/kg de peso corporal/dia), e o valor é mantido para idosos</vt:lpstr>
      <vt:lpstr>Quantidade: Proteínas em alguns alimentos</vt:lpstr>
      <vt:lpstr>Sumário: Proteínas e idosos- PROT-AGE e ESPEN</vt:lpstr>
      <vt:lpstr>Qualidade da proteína</vt:lpstr>
      <vt:lpstr>Conceitos importantes a se relembrar</vt:lpstr>
      <vt:lpstr>Qualidade de proteína a aminoácidos específicos: PROT-AGE e ESPEN</vt:lpstr>
      <vt:lpstr>Fracionamento</vt:lpstr>
      <vt:lpstr>Momento de ingestão: exemplo do exercício físico</vt:lpstr>
      <vt:lpstr>Apresentação do PowerPoint</vt:lpstr>
      <vt:lpstr>Exercício e ingestão de proteínas PROT-AGE</vt:lpstr>
      <vt:lpstr>Idosos com doenças agudas e crônicas Hospitalizados, Frágeis, Úlceras de pressão, DPOC, Doenças cardíacas, etc. PROT-AGE</vt:lpstr>
      <vt:lpstr>CARBOIDRATOS</vt:lpstr>
      <vt:lpstr>Indice glicêmico</vt:lpstr>
      <vt:lpstr>LIPÍDEOS</vt:lpstr>
      <vt:lpstr>Ácidos graxos w-3 Consumo contemporâneo de peixes e prevalência anual de depressão maior</vt:lpstr>
      <vt:lpstr>Ácido graxo W-3, plasticidade sináptica e cognição</vt:lpstr>
      <vt:lpstr>MICRONUTRIENTES</vt:lpstr>
      <vt:lpstr>Apresentação do PowerPoint</vt:lpstr>
      <vt:lpstr>Fontes alimentares de Cálcio</vt:lpstr>
      <vt:lpstr>Antioxidantes</vt:lpstr>
      <vt:lpstr>Apresentação do PowerPoint</vt:lpstr>
      <vt:lpstr>Flavonóides</vt:lpstr>
      <vt:lpstr>Apresentação do PowerPoint</vt:lpstr>
      <vt:lpstr>Ação dos flavonóides no desempenho cognitivo</vt:lpstr>
      <vt:lpstr>Padrões alimentares- Práticas alimentares</vt:lpstr>
      <vt:lpstr>Alimentação como parte de uma velhice saudável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ribeiro</dc:creator>
  <cp:lastModifiedBy>sandra ribeiro</cp:lastModifiedBy>
  <cp:revision>18</cp:revision>
  <dcterms:created xsi:type="dcterms:W3CDTF">2018-09-08T17:54:51Z</dcterms:created>
  <dcterms:modified xsi:type="dcterms:W3CDTF">2019-06-03T14:06:41Z</dcterms:modified>
</cp:coreProperties>
</file>