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31" r:id="rId2"/>
    <p:sldId id="733" r:id="rId3"/>
    <p:sldId id="732" r:id="rId4"/>
    <p:sldId id="734" r:id="rId5"/>
    <p:sldId id="735" r:id="rId6"/>
    <p:sldId id="736" r:id="rId7"/>
    <p:sldId id="737" r:id="rId8"/>
    <p:sldId id="738" r:id="rId9"/>
    <p:sldId id="739" r:id="rId10"/>
    <p:sldId id="740" r:id="rId11"/>
    <p:sldId id="741" r:id="rId12"/>
    <p:sldId id="742" r:id="rId13"/>
    <p:sldId id="743" r:id="rId14"/>
    <p:sldId id="744" r:id="rId15"/>
    <p:sldId id="745" r:id="rId16"/>
    <p:sldId id="746" r:id="rId17"/>
    <p:sldId id="747" r:id="rId18"/>
    <p:sldId id="748" r:id="rId19"/>
    <p:sldId id="750" r:id="rId20"/>
    <p:sldId id="752" r:id="rId21"/>
    <p:sldId id="749" r:id="rId22"/>
    <p:sldId id="754" r:id="rId23"/>
    <p:sldId id="753" r:id="rId24"/>
    <p:sldId id="755" r:id="rId25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ília Salvadori" initials="CS" lastIdx="1" clrIdx="0">
    <p:extLst>
      <p:ext uri="{19B8F6BF-5375-455C-9EA6-DF929625EA0E}">
        <p15:presenceInfo xmlns:p15="http://schemas.microsoft.com/office/powerpoint/2012/main" userId="d986be67ea98d9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/>
    <p:restoredTop sz="94595"/>
  </p:normalViewPr>
  <p:slideViewPr>
    <p:cSldViewPr>
      <p:cViewPr varScale="1">
        <p:scale>
          <a:sx n="83" d="100"/>
          <a:sy n="83" d="100"/>
        </p:scale>
        <p:origin x="17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D61FBB87-690E-C949-A851-1C20511889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B0E9BB8-F2D4-D140-BCE6-305DCFB8C7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5A18524F-5A62-F546-B17A-0B7546BB1B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D6751EE4-23B7-5C47-B090-55194BD4138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423F7E8-A695-4C43-9DD5-A0E2E23A6A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E3980A5B-A87C-1844-964D-1874A2D64B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8DE0DAD5-DEFF-B443-8162-A7E1803889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9901EF5-1302-B24C-B1D3-5204EB5F41E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DCFA2BC3-556D-B549-89CD-74CD7335B9F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EE083E2D-824B-D943-AF81-22143E201F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51" name="Rectangle 7">
            <a:extLst>
              <a:ext uri="{FF2B5EF4-FFF2-40B4-BE49-F238E27FC236}">
                <a16:creationId xmlns:a16="http://schemas.microsoft.com/office/drawing/2014/main" id="{9AE728FA-01FA-7544-BC07-3E9FD001C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8BF1B68-9CD2-184F-A2F6-ED74F070C3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E2D1B3-2C05-BF4D-A960-C50A90846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AA1B5B-F39D-FC43-A4FC-51A7ACAB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218770-4177-4A48-88C0-BD7A7FAB0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49353-A1D6-B44E-9C8D-EEBAB58A30CC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8681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4F675C-D119-F749-83F8-FA32804F5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1E683-F546-F941-9DB4-3A1097A9A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695CBD-6711-FA48-A460-BE2D489AD9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92A0-4707-2048-91D9-1D0926EB1245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95747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5FD59E-79A4-3244-83FC-CCB7E67D0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731E90-2F42-5F4B-93BB-2A42A3BA45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51DF75-CE4A-3740-AEF7-F12DC998E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C970-3EF7-2545-8117-C3F873291682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67197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6D0403-10C3-854E-87F9-04E16E717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F9ACE6-5306-7D40-B3F2-3D40E60DA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FCE04B-9BFA-9A42-8E5D-1F182623D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70DD1-A93D-A24B-BB59-E4411B185445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76357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7B860E-1E07-4A44-8CE0-A816FAE27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4F4F71-BE29-5F48-9263-B963550A8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40B085-F1B0-904D-BB13-83AAB7622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4CB96-AE02-BD45-ADD7-A19030DB2A18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96412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E2FD36-6CF7-7342-83BF-026004A3C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E859B-37D9-5244-83DA-085DF025D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3D1DEF-634D-614E-BB2E-9BA1BECE6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B99EE-858D-734A-AA4B-D306DB8003F6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53841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74E893-0423-3A47-863F-85296D888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4F7426-7DFA-7348-8779-487B2FFDB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47BD1E-E89F-D745-B52D-7B5241D40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00373-BE1C-3142-9D3E-81EE95C3513B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9757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C59038-D138-FE4C-AFB3-024D38B22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BC1196-0B9B-4849-AEB3-90BDE754E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E90FA8-3B0E-A44D-929F-553ACF260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D800-0913-8C4A-ACEB-B158E5352818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65186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560D58-649D-E843-B24D-5A5E81B56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919114-67FA-E94F-9654-5AA5CDF84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A4DF88-896B-CF49-A036-C72C82212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C0C7-ECDE-6240-B0B1-8A72F0BF3DCE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22693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0BB7A-E6F3-794A-89C2-C1BB365DF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BD182-B066-A141-90F0-D976DC78A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C2902-A43E-D140-9525-FD3E67046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E8C03-CFAE-C840-A76A-53D6064C8DEE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98303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AC352A-173A-C84C-AD9B-3C5C881CC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2B92CB-ED2B-6542-8393-7E47BB94C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2A8A1E-F254-244F-9BFF-8BB3C3FA5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73827-FD65-5F4B-BBD3-BFEA5566DEE4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328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AB0AF0-CB56-3C44-ACD5-07F42E491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D276B4-3891-8645-AE20-4CA313868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3D63C7-7235-AE49-B92D-AE63345BDD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8BC51F-21A0-3640-8751-7651AE62FF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BDEFD1-5E3F-604B-BE5C-EF28FC43FC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58DE1A7-ADC3-464F-8F67-5584E854BED4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904974E1-B12D-DC4B-887A-025E640E1CE2}"/>
                  </a:ext>
                </a:extLst>
              </p:cNvPr>
              <p:cNvSpPr txBox="1"/>
              <p:nvPr/>
            </p:nvSpPr>
            <p:spPr>
              <a:xfrm>
                <a:off x="53752" y="-27384"/>
                <a:ext cx="9036496" cy="712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21-6 Ação de campos elétricos em cargas</a:t>
                </a:r>
              </a:p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Um campo elétrico pode exercer uma força em uma partícula carregada isolada, e pode gerar tanto um torque quanto uma força resultante em um dipolo elétrico. </a:t>
                </a:r>
              </a:p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Movimento de cargas puntiformes em campos elétricos</a:t>
                </a:r>
              </a:p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Quando uma partícula que tem carga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é colocada em um campo elétrico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ela experimenta uma força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Se a força elétrica é a única força exercida na partícula, sua aceleração será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﻿onde m é a massa da partícula.</a:t>
                </a:r>
              </a:p>
              <a:p>
                <a:pPr algn="ctr"/>
                <a:endParaRPr lang="pt-BR" sz="15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﻿se o campo elétrico é conhecido, a razão carga/massa da partícula pode ser determinada através da medida da aceleração.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904974E1-B12D-DC4B-887A-025E640E1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" y="-27384"/>
                <a:ext cx="9036496" cy="7123617"/>
              </a:xfrm>
              <a:prstGeom prst="rect">
                <a:avLst/>
              </a:prstGeom>
              <a:blipFill>
                <a:blip r:embed="rId2"/>
                <a:stretch>
                  <a:fillRect t="-713" r="-7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6C034EE-B8AA-A44A-8E1C-547372E62EE2}"/>
                  </a:ext>
                </a:extLst>
              </p:cNvPr>
              <p:cNvSpPr txBox="1"/>
              <p:nvPr/>
            </p:nvSpPr>
            <p:spPr>
              <a:xfrm>
                <a:off x="2771800" y="4658277"/>
                <a:ext cx="3456384" cy="786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pt-BR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6C034EE-B8AA-A44A-8E1C-547372E6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658277"/>
                <a:ext cx="3456384" cy="786947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49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88FDD8-5912-3845-9ADC-D3812AF5BA61}"/>
              </a:ext>
            </a:extLst>
          </p:cNvPr>
          <p:cNvSpPr txBox="1"/>
          <p:nvPr/>
        </p:nvSpPr>
        <p:spPr>
          <a:xfrm>
            <a:off x="0" y="116632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Em um campo elétrico não-uniforme, um dipolo experimenta uma força resultante, pois o campo elétrico tem magnitudes diferentes nos centros de cargas positivas e negativas.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8D2449-75B0-8E4C-B86E-0A5E9F007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16961"/>
            <a:ext cx="3528392" cy="3274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C89032D-0869-1E40-BEF5-B3FE625DDB7B}"/>
                  </a:ext>
                </a:extLst>
              </p:cNvPr>
              <p:cNvSpPr txBox="1"/>
              <p:nvPr/>
            </p:nvSpPr>
            <p:spPr>
              <a:xfrm>
                <a:off x="3707904" y="1380832"/>
                <a:ext cx="543711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figura mostra uma molécula apolar em um campo elétrico produzido por uma carga puntiforme positiva +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 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carga atrai os elétrons na molécula deslocando o centro de carga negativa −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, que fica mais próximo de +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, onde o campo é mais intenso.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Notem que, o momento de dipolo induzido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é paralelo ao campo.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C89032D-0869-1E40-BEF5-B3FE625DD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380832"/>
                <a:ext cx="5437112" cy="3416320"/>
              </a:xfrm>
              <a:prstGeom prst="rect">
                <a:avLst/>
              </a:prstGeom>
              <a:blipFill>
                <a:blip r:embed="rId3"/>
                <a:stretch>
                  <a:fillRect l="-1399" t="-1481" r="-2797" b="-29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DADDC2B-D3C0-FD44-8243-969AC6D849D7}"/>
                  </a:ext>
                </a:extLst>
              </p:cNvPr>
              <p:cNvSpPr txBox="1"/>
              <p:nvPr/>
            </p:nvSpPr>
            <p:spPr>
              <a:xfrm>
                <a:off x="-26640" y="4946392"/>
                <a:ext cx="9144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Como −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 está mais próxima de +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 e +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i="1" dirty="0">
                    <a:solidFill>
                      <a:schemeClr val="bg1"/>
                    </a:solidFill>
                  </a:rPr>
                  <a:t> </a:t>
                </a:r>
                <a:r>
                  <a:rPr lang="pt-BR" dirty="0">
                    <a:solidFill>
                      <a:schemeClr val="bg1"/>
                    </a:solidFill>
                  </a:rPr>
                  <a:t>está mais distante,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é maior do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e a molécula é atraída para a carga +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Se a carga puntiforme fosse negativa, o momento de dipolo induzido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teria o sentido oposto, mas a molécula seria, novamente, atraída para a carga puntiforme.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DADDC2B-D3C0-FD44-8243-969AC6D84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640" y="4946392"/>
                <a:ext cx="9144000" cy="1938992"/>
              </a:xfrm>
              <a:prstGeom prst="rect">
                <a:avLst/>
              </a:prstGeom>
              <a:blipFill>
                <a:blip r:embed="rId4"/>
                <a:stretch>
                  <a:fillRect l="-417" t="-1948" r="-1111" b="-64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36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1F247B-3E84-2242-AD67-45CCEDA5DB4C}"/>
              </a:ext>
            </a:extLst>
          </p:cNvPr>
          <p:cNvSpPr txBox="1"/>
          <p:nvPr/>
        </p:nvSpPr>
        <p:spPr>
          <a:xfrm>
            <a:off x="107504" y="476672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Quanto às unidades para momento de dipolos elétricos,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devemos levar em conta que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o diâmetro de um átomo ou molécula é da ordem de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10</a:t>
            </a:r>
            <a:r>
              <a:rPr lang="pt-BR" baseline="30000" dirty="0">
                <a:solidFill>
                  <a:schemeClr val="bg1"/>
                </a:solidFill>
              </a:rPr>
              <a:t>−12</a:t>
            </a:r>
            <a:r>
              <a:rPr lang="pt-BR" dirty="0">
                <a:solidFill>
                  <a:schemeClr val="bg1"/>
                </a:solidFill>
              </a:rPr>
              <a:t> m = 1 </a:t>
            </a:r>
            <a:r>
              <a:rPr lang="pt-BR" dirty="0" err="1">
                <a:solidFill>
                  <a:schemeClr val="bg1"/>
                </a:solidFill>
              </a:rPr>
              <a:t>pm</a:t>
            </a:r>
            <a:r>
              <a:rPr lang="pt-BR" dirty="0">
                <a:solidFill>
                  <a:schemeClr val="bg1"/>
                </a:solidFill>
              </a:rPr>
              <a:t> (um </a:t>
            </a:r>
            <a:r>
              <a:rPr lang="pt-BR" dirty="0" err="1">
                <a:solidFill>
                  <a:schemeClr val="bg1"/>
                </a:solidFill>
              </a:rPr>
              <a:t>picômetro</a:t>
            </a:r>
            <a:r>
              <a:rPr lang="pt-BR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e que as cargas envolvidas em dipolos dessa natureza são da ordem de dezenas de vezes a carga do elétron ou menos que isso.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Assim, uma unidade conveniente para o momento de dipolo elétrico de átomos e moléculas é a carga fundamental </a:t>
            </a:r>
            <a:r>
              <a:rPr lang="pt-BR" i="1" dirty="0">
                <a:solidFill>
                  <a:schemeClr val="bg1"/>
                </a:solidFill>
              </a:rPr>
              <a:t>e </a:t>
            </a:r>
            <a:r>
              <a:rPr lang="pt-BR" dirty="0">
                <a:solidFill>
                  <a:schemeClr val="bg1"/>
                </a:solidFill>
              </a:rPr>
              <a:t> multiplicada pela distância de 1 pm.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Por exemplo, o momento de dipolo elétrico de H</a:t>
            </a:r>
            <a:r>
              <a:rPr lang="pt-BR" baseline="-25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O nestas unidades tem magnitude de aproximadamente 40 </a:t>
            </a:r>
            <a:r>
              <a:rPr lang="pt-BR" dirty="0" err="1">
                <a:solidFill>
                  <a:schemeClr val="bg1"/>
                </a:solidFill>
              </a:rPr>
              <a:t>e·pm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053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3FEC9A7-9688-A24C-A9A7-43025C1A768A}"/>
                  </a:ext>
                </a:extLst>
              </p:cNvPr>
              <p:cNvSpPr txBox="1"/>
              <p:nvPr/>
            </p:nvSpPr>
            <p:spPr>
              <a:xfrm>
                <a:off x="0" y="-27384"/>
                <a:ext cx="9036496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Exemplo 21-14  Cálculo de torque e energia potencial</a:t>
                </a:r>
              </a:p>
              <a:p>
                <a:pPr algn="ctr"/>
                <a:r>
                  <a:rPr lang="pt-BR" sz="1000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Uma molécula polar tem um momento de dipolo de magnitude </a:t>
                </a:r>
                <a:br>
                  <a:rPr lang="pt-BR" dirty="0">
                    <a:solidFill>
                      <a:schemeClr val="bg1"/>
                    </a:solidFill>
                  </a:rPr>
                </a:br>
                <a:r>
                  <a:rPr lang="pt-BR" dirty="0">
                    <a:solidFill>
                      <a:schemeClr val="bg1"/>
                    </a:solidFill>
                  </a:rPr>
                  <a:t>20 </a:t>
                </a:r>
                <a:r>
                  <a:rPr lang="pt-BR" dirty="0" err="1">
                    <a:solidFill>
                      <a:schemeClr val="bg1"/>
                    </a:solidFill>
                  </a:rPr>
                  <a:t>e·pm</a:t>
                </a:r>
                <a:r>
                  <a:rPr lang="pt-BR" dirty="0">
                    <a:solidFill>
                      <a:schemeClr val="bg1"/>
                    </a:solidFill>
                  </a:rPr>
                  <a:t> que faz um ângulo de 20</a:t>
                </a:r>
                <a:r>
                  <a:rPr lang="pt-B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com um campo elétrico uniforme de módulo igual a 3,0×10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3</a:t>
                </a:r>
                <a:r>
                  <a:rPr lang="pt-BR" dirty="0">
                    <a:solidFill>
                      <a:schemeClr val="bg1"/>
                    </a:solidFill>
                  </a:rPr>
                  <a:t> N/C. Determine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módulo do torque no dipolo e a energia potencial do sistema.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3FEC9A7-9688-A24C-A9A7-43025C1A7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9036496" cy="2092881"/>
              </a:xfrm>
              <a:prstGeom prst="rect">
                <a:avLst/>
              </a:prstGeom>
              <a:blipFill>
                <a:blip r:embed="rId2"/>
                <a:stretch>
                  <a:fillRect t="-2424" b="-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B164D255-A5C1-864C-91C9-0C2519C7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20" y="2204146"/>
            <a:ext cx="3294056" cy="179476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347430B-E8A1-1D47-84DD-FB654B33E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98" y="4137563"/>
            <a:ext cx="5549900" cy="12319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43FCBF4-94E6-534A-9D94-B3D155CDD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8" y="5508112"/>
            <a:ext cx="5283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E2548D54-0FC9-4742-A215-0EB892DF5370}"/>
                  </a:ext>
                </a:extLst>
              </p:cNvPr>
              <p:cNvSpPr txBox="1"/>
              <p:nvPr/>
            </p:nvSpPr>
            <p:spPr>
              <a:xfrm>
                <a:off x="251520" y="388977"/>
                <a:ext cx="864096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Capítulo 22 do </a:t>
                </a:r>
                <a:r>
                  <a:rPr lang="pt-BR" dirty="0" err="1">
                    <a:solidFill>
                      <a:schemeClr val="bg1"/>
                    </a:solidFill>
                  </a:rPr>
                  <a:t>Tipler</a:t>
                </a:r>
                <a:r>
                  <a:rPr lang="pt-BR" dirty="0">
                    <a:solidFill>
                      <a:schemeClr val="bg1"/>
                    </a:solidFill>
                  </a:rPr>
                  <a:t> (6ª  edição)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﻿Distribuições Contínuas de Cargas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Em escala </a:t>
                </a:r>
                <a:r>
                  <a:rPr lang="pt-BR" dirty="0" err="1">
                    <a:solidFill>
                      <a:schemeClr val="bg1"/>
                    </a:solidFill>
                  </a:rPr>
                  <a:t>nanométrica</a:t>
                </a:r>
                <a:r>
                  <a:rPr lang="pt-BR" dirty="0">
                    <a:solidFill>
                      <a:schemeClr val="bg1"/>
                    </a:solidFill>
                  </a:rPr>
                  <a:t>, a carga elétrica é quantizada.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Entretanto,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frequentemente ocorrem situações nas quais um número enorme de cargas estão tão próximas entre si que a carga pode ser considerada uma grandeza distribuída de forma contínua.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aplicaremos o conceito de densidade de carga que poderá ser densidade volumétrica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(carga por unidade de volume),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ou superficial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(carga por unidade de área)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ou linear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(carga por unidade de comprimento).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E2548D54-0FC9-4742-A215-0EB892DF5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8977"/>
                <a:ext cx="8640960" cy="5632311"/>
              </a:xfrm>
              <a:prstGeom prst="rect">
                <a:avLst/>
              </a:prstGeom>
              <a:blipFill>
                <a:blip r:embed="rId2"/>
                <a:stretch>
                  <a:fillRect l="-734" t="-901" r="-1468" b="-13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722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24E20911-9420-4645-9E5E-813D6C71F9E7}"/>
                  </a:ext>
                </a:extLst>
              </p:cNvPr>
              <p:cNvSpPr txBox="1"/>
              <p:nvPr/>
            </p:nvSpPr>
            <p:spPr>
              <a:xfrm>
                <a:off x="251520" y="260648"/>
                <a:ext cx="8640960" cy="3461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22-1 Calculando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de distribuições contínuas de cargas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usando a Lei de Coulomb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figura mostra um elemento de carga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dq</a:t>
                </a:r>
                <a:r>
                  <a:rPr lang="pt-BR" i="1" dirty="0">
                    <a:solidFill>
                      <a:schemeClr val="bg1"/>
                    </a:solidFill>
                  </a:rPr>
                  <a:t> = </a:t>
                </a:r>
                <a:r>
                  <a:rPr lang="el-GR" i="1" dirty="0">
                    <a:solidFill>
                      <a:schemeClr val="bg1"/>
                    </a:solidFill>
                  </a:rPr>
                  <a:t>ρ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dV</a:t>
                </a:r>
                <a:r>
                  <a:rPr lang="pt-BR" dirty="0">
                    <a:solidFill>
                      <a:schemeClr val="bg1"/>
                    </a:solidFill>
                  </a:rPr>
                  <a:t> que é pequeno o suficiente para ser considerado como uma carga puntiforme.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elemento de carga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dq</a:t>
                </a:r>
                <a:r>
                  <a:rPr lang="pt-BR" dirty="0">
                    <a:solidFill>
                      <a:schemeClr val="bg1"/>
                    </a:solidFill>
                  </a:rPr>
                  <a:t> é a quantidade de carga no elemento de volume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dV</a:t>
                </a:r>
                <a:r>
                  <a:rPr lang="pt-BR" dirty="0">
                    <a:solidFill>
                      <a:schemeClr val="bg1"/>
                    </a:solidFill>
                  </a:rPr>
                  <a:t> e </a:t>
                </a:r>
                <a:r>
                  <a:rPr lang="el-GR" i="1" dirty="0">
                    <a:solidFill>
                      <a:schemeClr val="bg1"/>
                    </a:solidFill>
                  </a:rPr>
                  <a:t>ρ</a:t>
                </a:r>
                <a:r>
                  <a:rPr lang="el-GR" dirty="0">
                    <a:solidFill>
                      <a:schemeClr val="bg1"/>
                    </a:solidFill>
                  </a:rPr>
                  <a:t> </a:t>
                </a:r>
                <a:r>
                  <a:rPr lang="pt-BR" dirty="0">
                    <a:solidFill>
                      <a:schemeClr val="bg1"/>
                    </a:solidFill>
                  </a:rPr>
                  <a:t>é a carga por unidade de volume.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24E20911-9420-4645-9E5E-813D6C71F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640960" cy="3461076"/>
              </a:xfrm>
              <a:prstGeom prst="rect">
                <a:avLst/>
              </a:prstGeom>
              <a:blipFill>
                <a:blip r:embed="rId2"/>
                <a:stretch>
                  <a:fillRect l="-587" r="-14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4D649FA0-D751-FF4B-9A1B-E59C17531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09" y="3933056"/>
            <a:ext cx="4672863" cy="235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4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5CBB694-3812-A747-BECB-FB7CA78A83F5}"/>
                  </a:ext>
                </a:extLst>
              </p:cNvPr>
              <p:cNvSpPr txBox="1"/>
              <p:nvPr/>
            </p:nvSpPr>
            <p:spPr>
              <a:xfrm>
                <a:off x="251520" y="44624"/>
                <a:ext cx="8640960" cy="6874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lei de Coulomb diz que o campo elétrico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em um ponto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P</a:t>
                </a:r>
                <a:r>
                  <a:rPr lang="pt-BR" dirty="0">
                    <a:solidFill>
                      <a:schemeClr val="bg1"/>
                    </a:solidFill>
                  </a:rPr>
                  <a:t> devido a este elemento de carga é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onde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é um vetor unitário que aponta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do elemento de carga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dq</a:t>
                </a:r>
                <a:r>
                  <a:rPr lang="pt-BR" dirty="0">
                    <a:solidFill>
                      <a:schemeClr val="bg1"/>
                    </a:solidFill>
                  </a:rPr>
                  <a:t> para o ponto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P</a:t>
                </a:r>
                <a:r>
                  <a:rPr lang="pt-BR" dirty="0">
                    <a:solidFill>
                      <a:schemeClr val="bg1"/>
                    </a:solidFill>
                  </a:rPr>
                  <a:t> , e </a:t>
                </a:r>
              </a:p>
              <a:p>
                <a:pPr algn="ctr"/>
                <a:r>
                  <a:rPr lang="pt-BR" i="1" dirty="0" err="1">
                    <a:solidFill>
                      <a:schemeClr val="bg1"/>
                    </a:solidFill>
                  </a:rPr>
                  <a:t>dE</a:t>
                </a:r>
                <a:r>
                  <a:rPr lang="pt-BR" i="1" baseline="-25000" dirty="0" err="1">
                    <a:solidFill>
                      <a:schemeClr val="bg1"/>
                    </a:solidFill>
                  </a:rPr>
                  <a:t>r</a:t>
                </a:r>
                <a:r>
                  <a:rPr lang="pt-BR" dirty="0">
                    <a:solidFill>
                      <a:schemeClr val="bg1"/>
                    </a:solidFill>
                  </a:rPr>
                  <a:t> (a componente de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na direção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) é dada por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kdq</a:t>
                </a:r>
                <a:r>
                  <a:rPr lang="pt-BR" i="1" dirty="0">
                    <a:solidFill>
                      <a:schemeClr val="bg1"/>
                    </a:solidFill>
                  </a:rPr>
                  <a:t>/r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.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campo total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em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P</a:t>
                </a:r>
                <a:r>
                  <a:rPr lang="pt-BR" dirty="0">
                    <a:solidFill>
                      <a:schemeClr val="bg1"/>
                    </a:solidFill>
                  </a:rPr>
                  <a:t> é calculado integrando esta expressão sobre toda a distribuição de cargas.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5CBB694-3812-A747-BECB-FB7CA78A8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624"/>
                <a:ext cx="8640960" cy="6874574"/>
              </a:xfrm>
              <a:prstGeom prst="rect">
                <a:avLst/>
              </a:prstGeom>
              <a:blipFill>
                <a:blip r:embed="rId2"/>
                <a:stretch>
                  <a:fillRect b="-1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E1D5B04B-3AD4-D044-9FE5-331313F0B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42" y="1124744"/>
            <a:ext cx="2753181" cy="98221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8FA2F8-4575-D147-A685-58E87A6E2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62" y="2276872"/>
            <a:ext cx="399533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3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9D95EA8A-9286-4143-81CD-1159710CB84C}"/>
                  </a:ext>
                </a:extLst>
              </p:cNvPr>
              <p:cNvSpPr txBox="1"/>
              <p:nvPr/>
            </p:nvSpPr>
            <p:spPr>
              <a:xfrm>
                <a:off x="251520" y="1371540"/>
                <a:ext cx="864096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integração usualmente é feita expressando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em termos de suas componentes cartesianas e, então,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 integrando cada componente separadamente.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﻿A componente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  é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 cos </a:t>
                </a:r>
                <a:r>
                  <a:rPr lang="el-GR" dirty="0">
                    <a:solidFill>
                      <a:schemeClr val="bg1"/>
                    </a:solidFill>
                  </a:rPr>
                  <a:t>θ , 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onde </a:t>
                </a:r>
                <a:r>
                  <a:rPr lang="el-GR" dirty="0">
                    <a:solidFill>
                      <a:schemeClr val="bg1"/>
                    </a:solidFill>
                  </a:rPr>
                  <a:t>θ </a:t>
                </a:r>
                <a:r>
                  <a:rPr lang="pt-BR" dirty="0">
                    <a:solidFill>
                      <a:schemeClr val="bg1"/>
                    </a:solidFill>
                  </a:rPr>
                  <a:t>é o ângulo entre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 componentes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y</a:t>
                </a:r>
                <a:r>
                  <a:rPr lang="pt-BR" dirty="0">
                    <a:solidFill>
                      <a:schemeClr val="bg1"/>
                    </a:solidFill>
                  </a:rPr>
                  <a:t> 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são calculadas de maneira semelhante.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9D95EA8A-9286-4143-81CD-1159710CB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71540"/>
                <a:ext cx="8640960" cy="3785652"/>
              </a:xfrm>
              <a:prstGeom prst="rect">
                <a:avLst/>
              </a:prstGeom>
              <a:blipFill>
                <a:blip r:embed="rId2"/>
                <a:stretch>
                  <a:fillRect l="-1028" t="-1342" r="-1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35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29471E9-AB47-E94E-88B9-D882F2655787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4000" cy="674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Exempli 22-1 Campo elétrico devido a uma linha carregada de comprimento finito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Uma haste de comprimento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𝓵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tem carga positiva uniforme por unidade de comprimento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e uma carga total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Calcule o campo elétrico em um ponto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P</a:t>
                </a:r>
                <a:r>
                  <a:rPr lang="pt-BR" dirty="0">
                    <a:solidFill>
                      <a:schemeClr val="bg1"/>
                    </a:solidFill>
                  </a:rPr>
                  <a:t> que está localizado ao longo do eixo da haste e uma distância </a:t>
                </a:r>
                <a:r>
                  <a:rPr lang="pt-BR" i="1" dirty="0">
                    <a:solidFill>
                      <a:schemeClr val="bg1"/>
                    </a:solidFill>
                  </a:rPr>
                  <a:t>a</a:t>
                </a:r>
                <a:r>
                  <a:rPr lang="pt-BR" dirty="0">
                    <a:solidFill>
                      <a:schemeClr val="bg1"/>
                    </a:solidFill>
                  </a:rPr>
                  <a:t> de uma ponta.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Uma vez que cada segmento da haste produz um campo elétrico na direção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negativa, a soma das suas contribuições pode ser feita sem a necessidade da adição de vetores.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29471E9-AB47-E94E-88B9-D882F2655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740307"/>
              </a:xfrm>
              <a:prstGeom prst="rect">
                <a:avLst/>
              </a:prstGeom>
              <a:blipFill>
                <a:blip r:embed="rId2"/>
                <a:stretch>
                  <a:fillRect l="-694" t="-565" r="-1667" b="-1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6D90CD79-2409-2A41-BEDF-C2EA3A579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6048672" cy="26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46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1AE9DB9-8ECD-1547-8263-76FAEC118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547"/>
            <a:ext cx="4752528" cy="20801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BBEF6EE-4A10-8145-B53F-FDEF28C3DFED}"/>
              </a:ext>
            </a:extLst>
          </p:cNvPr>
          <p:cNvSpPr txBox="1"/>
          <p:nvPr/>
        </p:nvSpPr>
        <p:spPr>
          <a:xfrm>
            <a:off x="0" y="2787699"/>
            <a:ext cx="1081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Assim,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83779F-C7EC-E54A-9DD3-A8B33B9BE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5" y="2535973"/>
            <a:ext cx="2772994" cy="10033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AA2A3B9-C312-7D4C-B8C9-9950E03D8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93" y="2535974"/>
            <a:ext cx="2293451" cy="100338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0F34864-73D9-4441-A57D-A74117A84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63" y="3808884"/>
            <a:ext cx="4761155" cy="100338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222BF48-AD2E-3442-B420-1A74ABBD4B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" y="3817651"/>
            <a:ext cx="4073739" cy="1003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433FB30-EB93-0F48-A4A3-3BF6977AD01F}"/>
                  </a:ext>
                </a:extLst>
              </p:cNvPr>
              <p:cNvSpPr txBox="1"/>
              <p:nvPr/>
            </p:nvSpPr>
            <p:spPr>
              <a:xfrm>
                <a:off x="65476" y="4941168"/>
                <a:ext cx="901304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Se </a:t>
                </a:r>
                <a:r>
                  <a:rPr lang="pt-BR" i="1" dirty="0">
                    <a:solidFill>
                      <a:schemeClr val="bg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0, então </a:t>
                </a:r>
                <a:r>
                  <a:rPr lang="pt-BR" i="1" dirty="0">
                    <a:solidFill>
                      <a:schemeClr val="bg1"/>
                    </a:solidFill>
                  </a:rPr>
                  <a:t>E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isso porque o ponto de observação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P</a:t>
                </a:r>
                <a:r>
                  <a:rPr lang="pt-BR" dirty="0">
                    <a:solidFill>
                      <a:schemeClr val="bg1"/>
                    </a:solidFill>
                  </a:rPr>
                  <a:t> está a uma distância nula da carga na extremidade da haste.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Se </a:t>
                </a:r>
                <a:r>
                  <a:rPr lang="pt-BR" i="1" dirty="0">
                    <a:solidFill>
                      <a:schemeClr val="bg1"/>
                    </a:solidFill>
                  </a:rPr>
                  <a:t>a </a:t>
                </a:r>
                <a:r>
                  <a:rPr lang="pt-BR" dirty="0">
                    <a:solidFill>
                      <a:schemeClr val="bg1"/>
                    </a:solidFill>
                  </a:rPr>
                  <a:t>&gt;&gt;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𝓵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</a:t>
                </a:r>
                <a:r>
                  <a:rPr lang="pt-BR" dirty="0" err="1">
                    <a:solidFill>
                      <a:schemeClr val="bg1"/>
                    </a:solidFill>
                  </a:rPr>
                  <a:t>então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𝓵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no denominador da última equação pode ser desprezado e </a:t>
                </a:r>
                <a:r>
                  <a:rPr lang="pt-BR" i="1" dirty="0">
                    <a:solidFill>
                      <a:schemeClr val="bg1"/>
                    </a:solidFill>
                  </a:rPr>
                  <a:t>E 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pt-BR" i="1" dirty="0">
                    <a:solidFill>
                      <a:schemeClr val="bg1"/>
                    </a:solidFill>
                  </a:rPr>
                  <a:t>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k</a:t>
                </a:r>
                <a:r>
                  <a:rPr lang="pt-BR" i="1" baseline="-25000" dirty="0" err="1">
                    <a:solidFill>
                      <a:schemeClr val="bg1"/>
                    </a:solidFill>
                  </a:rPr>
                  <a:t>e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/</a:t>
                </a:r>
                <a:r>
                  <a:rPr lang="pt-BR" i="1" dirty="0">
                    <a:solidFill>
                      <a:schemeClr val="bg1"/>
                    </a:solidFill>
                  </a:rPr>
                  <a:t>a</a:t>
                </a:r>
                <a:r>
                  <a:rPr lang="pt-BR" i="1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que é exatamente o campo elétrico de uma carga puntiforme. 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433FB30-EB93-0F48-A4A3-3BF6977AD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6" y="4941168"/>
                <a:ext cx="9013048" cy="1938992"/>
              </a:xfrm>
              <a:prstGeom prst="rect">
                <a:avLst/>
              </a:prstGeom>
              <a:blipFill>
                <a:blip r:embed="rId7"/>
                <a:stretch>
                  <a:fillRect l="-563" t="-2597" r="-1547" b="-58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108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0A297BC-9E98-A849-8DC3-3020C24E8D05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4000" cy="4289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</a:rPr>
                  <a:t>Exemplo</a:t>
                </a:r>
                <a:r>
                  <a:rPr lang="en-US" dirty="0">
                    <a:solidFill>
                      <a:schemeClr val="bg1"/>
                    </a:solidFill>
                  </a:rPr>
                  <a:t> 22-3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devido a uma linha infinita de cargas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Determine o campo elétrico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devido a uma linha infinita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carregada uniformemente, que tem densidade linear de carga </a:t>
                </a:r>
                <a:r>
                  <a:rPr lang="en-US" i="1" dirty="0" err="1">
                    <a:solidFill>
                      <a:schemeClr val="bg1"/>
                    </a:solidFill>
                  </a:rPr>
                  <a:t>λ</a:t>
                </a:r>
                <a:r>
                  <a:rPr lang="pt-BR" dirty="0">
                    <a:solidFill>
                      <a:schemeClr val="bg1"/>
                    </a:solidFill>
                  </a:rPr>
                  <a:t>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Considerando essa linha carregada como sendo o eixo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, podemos notar que, dada a simetria do sistema, temos elementos idênticos de carga em cada coordenada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e –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as componentes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na direção do eixo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se cancelam aos pares e, portanto, o campo resultante é radial,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com simetria cilíndrica.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0A297BC-9E98-A849-8DC3-3020C24E8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4289251"/>
              </a:xfrm>
              <a:prstGeom prst="rect">
                <a:avLst/>
              </a:prstGeom>
              <a:blipFill>
                <a:blip r:embed="rId2"/>
                <a:stretch>
                  <a:fillRect r="-694" b="-23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84643781-6B44-E942-AA30-EE288A971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89251"/>
            <a:ext cx="2333693" cy="22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7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21137F42-3AE9-964E-81EC-91F5E2642E9C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4000" cy="272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Exemplo 21-11 ﻿Elétron se movendo paralelamente a um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campo elétrico uniforme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﻿Um elétron é projetado em um campo elétrico uniforme 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= (1000 N/C)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com uma velocidade inicial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 (2,0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10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6</a:t>
                </a:r>
                <a:r>
                  <a:rPr lang="pt-BR" dirty="0">
                    <a:solidFill>
                      <a:schemeClr val="bg1"/>
                    </a:solidFill>
                  </a:rPr>
                  <a:t> m/</a:t>
                </a:r>
                <a:r>
                  <a:rPr lang="pt-BR" dirty="0" err="1">
                    <a:solidFill>
                      <a:schemeClr val="bg1"/>
                    </a:solidFill>
                  </a:rPr>
                  <a:t>s</a:t>
                </a:r>
                <a:r>
                  <a:rPr lang="pt-BR" dirty="0">
                    <a:solidFill>
                      <a:schemeClr val="bg1"/>
                    </a:solidFill>
                  </a:rPr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na direção do campo. Qual a distância percorrida pelo elétron antes que ele atinja momentaneamente o repouso?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21137F42-3AE9-964E-81EC-91F5E2642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2722412"/>
              </a:xfrm>
              <a:prstGeom prst="rect">
                <a:avLst/>
              </a:prstGeom>
              <a:blipFill>
                <a:blip r:embed="rId2"/>
                <a:stretch>
                  <a:fillRect l="-833" t="-1402" r="-1667" b="-42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8E8E6719-F39B-3E4B-8D51-8A81D63C4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4013200" cy="24384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6556F4F-8C02-CA40-90BB-D12A98A27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52" y="3033394"/>
            <a:ext cx="1879600" cy="50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5A5079-FABA-FA4B-93F9-03F32C281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52" y="4047310"/>
            <a:ext cx="1651000" cy="7239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46B4129-F49B-984A-A009-191E142C4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5275042"/>
            <a:ext cx="7730243" cy="14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36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0A297BC-9E98-A849-8DC3-3020C24E8D05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4000" cy="6920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pt-BR" dirty="0">
                    <a:solidFill>
                      <a:schemeClr val="bg1"/>
                    </a:solidFill>
                  </a:rPr>
                  <a:t>Então, sendo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𝒅𝒒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, a componente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dE</a:t>
                </a:r>
                <a:r>
                  <a:rPr lang="pt-BR" i="1" baseline="-25000" dirty="0" err="1">
                    <a:solidFill>
                      <a:schemeClr val="bg1"/>
                    </a:solidFill>
                  </a:rPr>
                  <a:t>y</a:t>
                </a:r>
                <a:r>
                  <a:rPr lang="pt-BR" i="1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𝒅𝒒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m:rPr>
                        <m:nor/>
                      </m:rPr>
                      <a:rPr lang="pt-BR" dirty="0">
                        <a:solidFill>
                          <a:schemeClr val="bg1"/>
                        </a:solidFill>
                      </a:rPr>
                      <m:t>·</m:t>
                    </m:r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pt-BR" dirty="0">
                    <a:solidFill>
                      <a:schemeClr val="bg1"/>
                    </a:solidFill>
                  </a:rPr>
                  <a:t>onde  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dq</a:t>
                </a:r>
                <a:r>
                  <a:rPr lang="pt-BR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pt-BR" i="1" dirty="0">
                    <a:solidFill>
                      <a:schemeClr val="bg1"/>
                    </a:solidFill>
                  </a:rPr>
                  <a:t>dx</a:t>
                </a:r>
              </a:p>
              <a:p>
                <a:pPr algn="ctr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 cos </a:t>
                </a:r>
                <a:r>
                  <a:rPr lang="el-GR" i="1" dirty="0">
                    <a:solidFill>
                      <a:schemeClr val="bg1"/>
                    </a:solidFill>
                  </a:rPr>
                  <a:t>θ</a:t>
                </a:r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:r>
                  <a:rPr lang="en-US" i="1" dirty="0">
                    <a:solidFill>
                      <a:schemeClr val="bg1"/>
                    </a:solidFill>
                  </a:rPr>
                  <a:t>y/r</a:t>
                </a:r>
                <a:endParaRPr lang="pt-BR" i="1" dirty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 err="1">
                    <a:solidFill>
                      <a:schemeClr val="bg1"/>
                    </a:solidFill>
                  </a:rPr>
                  <a:t>Então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0"/>
                  </a:spcBef>
                  <a:spcAft>
                    <a:spcPts val="1200"/>
                  </a:spcAft>
                </a:pPr>
                <a:endParaRPr lang="en-US" sz="600" dirty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pt-BR" i="1" dirty="0">
                    <a:solidFill>
                      <a:schemeClr val="bg1"/>
                    </a:solidFill>
                  </a:rPr>
                  <a:t>E</a:t>
                </a:r>
                <a:r>
                  <a:rPr lang="pt-BR" i="1" baseline="-25000" dirty="0" err="1">
                    <a:solidFill>
                      <a:schemeClr val="bg1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nary>
                      <m:naryPr>
                        <m:limLoc m:val="undOvr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rad>
                          </m:den>
                        </m:f>
                        <m:f>
                          <m:f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num>
                          <m:den>
                            <m:d>
                              <m:d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</m:e>
                    </m:nary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   </a:t>
                </a:r>
                <a:r>
                  <a:rPr lang="pt-BR" i="1" dirty="0">
                    <a:solidFill>
                      <a:schemeClr val="bg1"/>
                    </a:solidFill>
                  </a:rPr>
                  <a:t>E</a:t>
                </a:r>
                <a:r>
                  <a:rPr lang="pt-BR" i="1" baseline="-25000" dirty="0" err="1">
                    <a:solidFill>
                      <a:schemeClr val="bg1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nary>
                      <m:naryPr>
                        <m:limLoc m:val="undOvr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>
                  <a:spcBef>
                    <a:spcPts val="0"/>
                  </a:spcBef>
                  <a:spcAft>
                    <a:spcPts val="1200"/>
                  </a:spcAft>
                </a:pPr>
                <a:endParaRPr lang="pt-BR" sz="800" dirty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 err="1">
                    <a:solidFill>
                      <a:schemeClr val="bg1"/>
                    </a:solidFill>
                  </a:rPr>
                  <a:t>onde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pt-BR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pt-BR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m:rPr>
                            <m:brk m:alnAt="24"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pt-B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pt-BR" dirty="0">
                    <a:solidFill>
                      <a:schemeClr val="bg1"/>
                    </a:solidFill>
                  </a:rPr>
                  <a:t>portanto</a:t>
                </a:r>
              </a:p>
              <a:p>
                <a:pPr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pt-BR" i="1" dirty="0" err="1">
                    <a:solidFill>
                      <a:schemeClr val="bg1"/>
                    </a:solidFill>
                  </a:rPr>
                  <a:t>E</a:t>
                </a:r>
                <a:r>
                  <a:rPr lang="pt-BR" i="1" baseline="-25000" dirty="0" err="1">
                    <a:solidFill>
                      <a:schemeClr val="bg1"/>
                    </a:solidFill>
                  </a:rPr>
                  <a:t>y</a:t>
                </a:r>
                <a:r>
                  <a:rPr lang="pt-BR" i="1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dirty="0">
                            <a:solidFill>
                              <a:schemeClr val="bg1"/>
                            </a:solidFill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 e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dirty="0">
                            <a:solidFill>
                              <a:schemeClr val="bg1"/>
                            </a:solidFill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pt-BR" dirty="0">
                    <a:solidFill>
                      <a:schemeClr val="bg1"/>
                    </a:solidFill>
                  </a:rPr>
                  <a:t>que depende apenas da distância (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y</a:t>
                </a:r>
                <a:r>
                  <a:rPr lang="pt-BR" i="1" dirty="0">
                    <a:solidFill>
                      <a:schemeClr val="bg1"/>
                    </a:solidFill>
                  </a:rPr>
                  <a:t>)</a:t>
                </a:r>
                <a:r>
                  <a:rPr lang="pt-BR" dirty="0">
                    <a:solidFill>
                      <a:schemeClr val="bg1"/>
                    </a:solidFill>
                  </a:rPr>
                  <a:t> do ponto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P</a:t>
                </a:r>
                <a:r>
                  <a:rPr lang="pt-BR" dirty="0">
                    <a:solidFill>
                      <a:schemeClr val="bg1"/>
                    </a:solidFill>
                  </a:rPr>
                  <a:t> ao eixo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0A297BC-9E98-A849-8DC3-3020C24E8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920677"/>
              </a:xfrm>
              <a:prstGeom prst="rect">
                <a:avLst/>
              </a:prstGeom>
              <a:blipFill>
                <a:blip r:embed="rId2"/>
                <a:stretch>
                  <a:fillRect b="-18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84643781-6B44-E942-AA30-EE288A971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2333693" cy="22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84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C0DB383-6797-B944-A704-8D6C9D246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12" y="3778012"/>
            <a:ext cx="3077976" cy="302772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1A1B434-46DB-E64F-B98F-2E34951BA145}"/>
              </a:ext>
            </a:extLst>
          </p:cNvPr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Exemplo 22-4      Uma carga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está uniformemente distribuída no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eixo </a:t>
            </a:r>
            <a:r>
              <a:rPr lang="pt-BR" i="1" dirty="0" err="1">
                <a:solidFill>
                  <a:schemeClr val="bg1"/>
                </a:solidFill>
              </a:rPr>
              <a:t>z</a:t>
            </a:r>
            <a:r>
              <a:rPr lang="pt-BR" dirty="0">
                <a:solidFill>
                  <a:schemeClr val="bg1"/>
                </a:solidFill>
              </a:rPr>
              <a:t>, desde </a:t>
            </a:r>
            <a:r>
              <a:rPr lang="pt-BR" i="1" dirty="0" err="1">
                <a:solidFill>
                  <a:schemeClr val="bg1"/>
                </a:solidFill>
              </a:rPr>
              <a:t>z</a:t>
            </a:r>
            <a:r>
              <a:rPr lang="pt-BR" dirty="0">
                <a:solidFill>
                  <a:schemeClr val="bg1"/>
                </a:solidFill>
              </a:rPr>
              <a:t> = – </a:t>
            </a:r>
            <a:r>
              <a:rPr lang="pt-BR" i="1" dirty="0">
                <a:solidFill>
                  <a:schemeClr val="bg1"/>
                </a:solidFill>
              </a:rPr>
              <a:t>L</a:t>
            </a:r>
            <a:r>
              <a:rPr lang="pt-BR" dirty="0">
                <a:solidFill>
                  <a:schemeClr val="bg1"/>
                </a:solidFill>
              </a:rPr>
              <a:t>/2 até </a:t>
            </a:r>
            <a:r>
              <a:rPr lang="pt-BR" i="1" dirty="0" err="1">
                <a:solidFill>
                  <a:schemeClr val="bg1"/>
                </a:solidFill>
              </a:rPr>
              <a:t>z</a:t>
            </a:r>
            <a:r>
              <a:rPr lang="pt-BR" dirty="0">
                <a:solidFill>
                  <a:schemeClr val="bg1"/>
                </a:solidFill>
              </a:rPr>
              <a:t> = + </a:t>
            </a:r>
            <a:r>
              <a:rPr lang="pt-BR" i="1" dirty="0">
                <a:solidFill>
                  <a:schemeClr val="bg1"/>
                </a:solidFill>
              </a:rPr>
              <a:t>L</a:t>
            </a:r>
            <a:r>
              <a:rPr lang="pt-BR" dirty="0">
                <a:solidFill>
                  <a:schemeClr val="bg1"/>
                </a:solidFill>
              </a:rPr>
              <a:t>/2.</a:t>
            </a:r>
          </a:p>
          <a:p>
            <a:pPr marL="457200" indent="-457200" algn="ctr">
              <a:buAutoNum type="alphaLcParenBoth"/>
            </a:pPr>
            <a:r>
              <a:rPr lang="pt-BR" dirty="0">
                <a:solidFill>
                  <a:schemeClr val="bg1"/>
                </a:solidFill>
              </a:rPr>
              <a:t>Determine uma expressão para o campo elétrico no plano perpendicular ao eixo </a:t>
            </a:r>
            <a:r>
              <a:rPr lang="pt-BR" i="1" dirty="0" err="1">
                <a:solidFill>
                  <a:schemeClr val="bg1"/>
                </a:solidFill>
              </a:rPr>
              <a:t>z</a:t>
            </a:r>
            <a:r>
              <a:rPr lang="pt-BR" dirty="0">
                <a:solidFill>
                  <a:schemeClr val="bg1"/>
                </a:solidFill>
              </a:rPr>
              <a:t> em </a:t>
            </a:r>
            <a:r>
              <a:rPr lang="pt-BR" i="1" dirty="0" err="1">
                <a:solidFill>
                  <a:schemeClr val="bg1"/>
                </a:solidFill>
              </a:rPr>
              <a:t>z</a:t>
            </a:r>
            <a:r>
              <a:rPr lang="pt-BR" dirty="0">
                <a:solidFill>
                  <a:schemeClr val="bg1"/>
                </a:solidFill>
              </a:rPr>
              <a:t> = 0,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como função de </a:t>
            </a:r>
            <a:r>
              <a:rPr lang="pt-BR" i="1" dirty="0" err="1">
                <a:solidFill>
                  <a:schemeClr val="bg1"/>
                </a:solidFill>
              </a:rPr>
              <a:t>R</a:t>
            </a:r>
            <a:r>
              <a:rPr lang="pt-BR" dirty="0">
                <a:solidFill>
                  <a:schemeClr val="bg1"/>
                </a:solidFill>
              </a:rPr>
              <a:t> (distância radial do ponto </a:t>
            </a:r>
            <a:r>
              <a:rPr lang="pt-BR" i="1" dirty="0" err="1">
                <a:solidFill>
                  <a:schemeClr val="bg1"/>
                </a:solidFill>
              </a:rPr>
              <a:t>P</a:t>
            </a:r>
            <a:r>
              <a:rPr lang="pt-BR" dirty="0">
                <a:solidFill>
                  <a:schemeClr val="bg1"/>
                </a:solidFill>
              </a:rPr>
              <a:t> ao eixo </a:t>
            </a:r>
            <a:r>
              <a:rPr lang="pt-BR" i="1" dirty="0" err="1">
                <a:solidFill>
                  <a:schemeClr val="bg1"/>
                </a:solidFill>
              </a:rPr>
              <a:t>z</a:t>
            </a:r>
            <a:r>
              <a:rPr lang="pt-BR" dirty="0">
                <a:solidFill>
                  <a:schemeClr val="bg1"/>
                </a:solidFill>
              </a:rPr>
              <a:t>).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 err="1">
                <a:solidFill>
                  <a:schemeClr val="bg1"/>
                </a:solidFill>
              </a:rPr>
              <a:t>b</a:t>
            </a:r>
            <a:r>
              <a:rPr lang="pt-BR" dirty="0">
                <a:solidFill>
                  <a:schemeClr val="bg1"/>
                </a:solidFill>
              </a:rPr>
              <a:t>) Mostre que, para </a:t>
            </a:r>
            <a:r>
              <a:rPr lang="pt-BR" i="1" dirty="0" err="1">
                <a:solidFill>
                  <a:schemeClr val="bg1"/>
                </a:solidFill>
              </a:rPr>
              <a:t>R</a:t>
            </a:r>
            <a:r>
              <a:rPr lang="pt-BR" i="1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&gt;&gt; </a:t>
            </a:r>
            <a:r>
              <a:rPr lang="pt-BR" i="1" dirty="0">
                <a:solidFill>
                  <a:schemeClr val="bg1"/>
                </a:solidFill>
              </a:rPr>
              <a:t>L</a:t>
            </a:r>
            <a:r>
              <a:rPr lang="pt-BR" dirty="0">
                <a:solidFill>
                  <a:schemeClr val="bg1"/>
                </a:solidFill>
              </a:rPr>
              <a:t> , </a:t>
            </a:r>
            <a:r>
              <a:rPr lang="pt-BR" i="1" dirty="0">
                <a:solidFill>
                  <a:schemeClr val="bg1"/>
                </a:solidFill>
              </a:rPr>
              <a:t>E</a:t>
            </a:r>
            <a:r>
              <a:rPr lang="pt-BR" dirty="0">
                <a:solidFill>
                  <a:schemeClr val="bg1"/>
                </a:solidFill>
              </a:rPr>
              <a:t> se aproxima do campo elétrico de uma carga puntiforme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na origem.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 err="1">
                <a:solidFill>
                  <a:schemeClr val="bg1"/>
                </a:solidFill>
              </a:rPr>
              <a:t>c</a:t>
            </a:r>
            <a:r>
              <a:rPr lang="pt-BR" dirty="0">
                <a:solidFill>
                  <a:schemeClr val="bg1"/>
                </a:solidFill>
              </a:rPr>
              <a:t>) Mostre que, para </a:t>
            </a:r>
            <a:r>
              <a:rPr lang="pt-BR" i="1" dirty="0" err="1">
                <a:solidFill>
                  <a:schemeClr val="bg1"/>
                </a:solidFill>
              </a:rPr>
              <a:t>R</a:t>
            </a:r>
            <a:r>
              <a:rPr lang="pt-BR" dirty="0">
                <a:solidFill>
                  <a:schemeClr val="bg1"/>
                </a:solidFill>
              </a:rPr>
              <a:t> &lt;&lt; </a:t>
            </a:r>
            <a:r>
              <a:rPr lang="pt-BR" i="1" dirty="0">
                <a:solidFill>
                  <a:schemeClr val="bg1"/>
                </a:solidFill>
              </a:rPr>
              <a:t>L</a:t>
            </a:r>
            <a:r>
              <a:rPr lang="pt-BR" dirty="0">
                <a:solidFill>
                  <a:schemeClr val="bg1"/>
                </a:solidFill>
              </a:rPr>
              <a:t> , </a:t>
            </a:r>
            <a:r>
              <a:rPr lang="pt-BR" i="1" dirty="0">
                <a:solidFill>
                  <a:schemeClr val="bg1"/>
                </a:solidFill>
              </a:rPr>
              <a:t>E</a:t>
            </a:r>
            <a:r>
              <a:rPr lang="pt-BR" dirty="0">
                <a:solidFill>
                  <a:schemeClr val="bg1"/>
                </a:solidFill>
              </a:rPr>
              <a:t> se aproxima do campo elétrico de uma linha infinitamente longa de cargas no eixo </a:t>
            </a:r>
            <a:r>
              <a:rPr lang="pt-BR" i="1" dirty="0" err="1">
                <a:solidFill>
                  <a:schemeClr val="bg1"/>
                </a:solidFill>
              </a:rPr>
              <a:t>z</a:t>
            </a:r>
            <a:r>
              <a:rPr lang="pt-BR" dirty="0">
                <a:solidFill>
                  <a:schemeClr val="bg1"/>
                </a:solidFill>
              </a:rPr>
              <a:t> com uma densidade linear uniforme de carga </a:t>
            </a:r>
            <a:r>
              <a:rPr lang="pt-BR" i="1" dirty="0" err="1">
                <a:solidFill>
                  <a:schemeClr val="bg1"/>
                </a:solidFill>
              </a:rPr>
              <a:t>λ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i="1" dirty="0">
                <a:solidFill>
                  <a:schemeClr val="bg1"/>
                </a:solidFill>
              </a:rPr>
              <a:t>/L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71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35B3F66-B04B-B94B-9E0B-4EBC589D2542}"/>
                  </a:ext>
                </a:extLst>
              </p:cNvPr>
              <p:cNvSpPr txBox="1"/>
              <p:nvPr/>
            </p:nvSpPr>
            <p:spPr>
              <a:xfrm>
                <a:off x="0" y="-27384"/>
                <a:ext cx="9036496" cy="4160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Da mesma forma que o exemplo anterior, podemos notar que,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dada a simetria do sistema,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temos elementos idênticos de carga em cada coordenada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e –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as componentes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na direção do eixo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se cancelam aos pares e, portanto,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campo resultante é radial,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com simetria cilíndrica.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pt-BR" dirty="0">
                    <a:solidFill>
                      <a:schemeClr val="bg1"/>
                    </a:solidFill>
                  </a:rPr>
                  <a:t>Então, sendo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𝒅𝒒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, a componente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dE</a:t>
                </a:r>
                <a:r>
                  <a:rPr lang="pt-BR" i="1" baseline="-25000" dirty="0" err="1">
                    <a:solidFill>
                      <a:schemeClr val="bg1"/>
                    </a:solidFill>
                  </a:rPr>
                  <a:t>y</a:t>
                </a:r>
                <a:r>
                  <a:rPr lang="pt-BR" i="1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𝒅𝒒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m:rPr>
                        <m:nor/>
                      </m:rPr>
                      <a:rPr lang="pt-BR" dirty="0">
                        <a:solidFill>
                          <a:schemeClr val="bg1"/>
                        </a:solidFill>
                      </a:rPr>
                      <m:t>·</m:t>
                    </m:r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pt-BR" dirty="0">
                    <a:solidFill>
                      <a:schemeClr val="bg1"/>
                    </a:solidFill>
                  </a:rPr>
                  <a:t>onde  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dq</a:t>
                </a:r>
                <a:r>
                  <a:rPr lang="pt-BR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pt-BR" i="1" dirty="0">
                    <a:solidFill>
                      <a:schemeClr val="bg1"/>
                    </a:solidFill>
                  </a:rPr>
                  <a:t>dz,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 cos </a:t>
                </a:r>
                <a:r>
                  <a:rPr lang="el-GR" i="1" dirty="0">
                    <a:solidFill>
                      <a:schemeClr val="bg1"/>
                    </a:solidFill>
                  </a:rPr>
                  <a:t>θ</a:t>
                </a:r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:r>
                  <a:rPr lang="en-US" i="1" dirty="0">
                    <a:solidFill>
                      <a:schemeClr val="bg1"/>
                    </a:solidFill>
                  </a:rPr>
                  <a:t>R/r,     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35B3F66-B04B-B94B-9E0B-4EBC589D2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9036496" cy="4160626"/>
              </a:xfrm>
              <a:prstGeom prst="rect">
                <a:avLst/>
              </a:prstGeom>
              <a:blipFill>
                <a:blip r:embed="rId2"/>
                <a:stretch>
                  <a:fillRect t="-12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49E97AC-132A-684C-BB5F-1BC01CAFA932}"/>
                  </a:ext>
                </a:extLst>
              </p:cNvPr>
              <p:cNvSpPr txBox="1"/>
              <p:nvPr/>
            </p:nvSpPr>
            <p:spPr>
              <a:xfrm>
                <a:off x="3437000" y="3738799"/>
                <a:ext cx="5527488" cy="3004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schemeClr val="bg1"/>
                    </a:solidFill>
                  </a:rPr>
                  <a:t>então</a:t>
                </a:r>
              </a:p>
              <a:p>
                <a:pPr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pt-BR" i="1" dirty="0">
                    <a:solidFill>
                      <a:schemeClr val="bg1"/>
                    </a:solidFill>
                  </a:rPr>
                  <a:t>E</a:t>
                </a:r>
                <a:r>
                  <a:rPr lang="pt-BR" i="1" baseline="-25000" dirty="0">
                    <a:solidFill>
                      <a:schemeClr val="bg1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nary>
                      <m:naryPr>
                        <m:limLoc m:val="undOvr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 err="1">
                    <a:solidFill>
                      <a:schemeClr val="bg1"/>
                    </a:solidFill>
                  </a:rPr>
                  <a:t>onde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sSup>
                          <m:sSupPr>
                            <m:ctrlPr>
                              <a:rPr lang="pt-BR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pt-BR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m:rPr>
                            <m:brk m:alnAt="24"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</a:t>
                </a:r>
              </a:p>
              <a:p>
                <a:pPr algn="ctr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i="1" baseline="-25000" dirty="0">
                    <a:solidFill>
                      <a:schemeClr val="bg1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ad>
                          <m:radPr>
                            <m:degHide m:val="on"/>
                            <m:ctrlPr>
                              <a:rPr lang="pt-BR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pt-BR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pt-BR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pt-BR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p>
                                        <m:r>
                                          <a:rPr lang="en-US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ad>
                          <m:radPr>
                            <m:degHide m:val="on"/>
                            <m:ctrlPr>
                              <a:rPr lang="pt-BR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pt-BR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pt-BR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pt-BR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49E97AC-132A-684C-BB5F-1BC01CAFA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000" y="3738799"/>
                <a:ext cx="5527488" cy="3004027"/>
              </a:xfrm>
              <a:prstGeom prst="rect">
                <a:avLst/>
              </a:prstGeom>
              <a:blipFill>
                <a:blip r:embed="rId4"/>
                <a:stretch>
                  <a:fillRect l="-459" t="-6723" r="-4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30091AB7-ED66-2F44-8BE4-AFFEA6A8FC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3"/>
          <a:stretch/>
        </p:blipFill>
        <p:spPr>
          <a:xfrm>
            <a:off x="107504" y="3738799"/>
            <a:ext cx="3024336" cy="30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1F0951F-8502-B643-87E8-2E99AB827336}"/>
                  </a:ext>
                </a:extLst>
              </p:cNvPr>
              <p:cNvSpPr txBox="1"/>
              <p:nvPr/>
            </p:nvSpPr>
            <p:spPr>
              <a:xfrm>
                <a:off x="0" y="116632"/>
                <a:ext cx="9144000" cy="3671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No resultado deste último exemplo, consideremos os limites onde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R</a:t>
                </a:r>
                <a:r>
                  <a:rPr lang="pt-BR" dirty="0">
                    <a:solidFill>
                      <a:schemeClr val="bg1"/>
                    </a:solidFill>
                  </a:rPr>
                  <a:t> &lt;&lt; </a:t>
                </a:r>
                <a:r>
                  <a:rPr lang="pt-BR" i="1" dirty="0">
                    <a:solidFill>
                      <a:schemeClr val="bg1"/>
                    </a:solidFill>
                  </a:rPr>
                  <a:t>L</a:t>
                </a:r>
                <a:r>
                  <a:rPr lang="pt-BR" dirty="0">
                    <a:solidFill>
                      <a:schemeClr val="bg1"/>
                    </a:solidFill>
                  </a:rPr>
                  <a:t>     e    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R</a:t>
                </a:r>
                <a:r>
                  <a:rPr lang="pt-BR" dirty="0">
                    <a:solidFill>
                      <a:schemeClr val="bg1"/>
                    </a:solidFill>
                  </a:rPr>
                  <a:t> &gt;&gt; </a:t>
                </a:r>
                <a:r>
                  <a:rPr lang="pt-BR" i="1" dirty="0">
                    <a:solidFill>
                      <a:schemeClr val="bg1"/>
                    </a:solidFill>
                  </a:rPr>
                  <a:t>L.</a:t>
                </a:r>
              </a:p>
              <a:p>
                <a:pPr algn="ctr"/>
                <a:endParaRPr lang="pt-BR" i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pt-BR" dirty="0">
                    <a:solidFill>
                      <a:schemeClr val="bg1"/>
                    </a:solidFill>
                  </a:rPr>
                  <a:t>O campo elétrico para pontos próximos da haste carregada (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R</a:t>
                </a:r>
                <a:r>
                  <a:rPr lang="pt-BR" dirty="0">
                    <a:solidFill>
                      <a:schemeClr val="bg1"/>
                    </a:solidFill>
                  </a:rPr>
                  <a:t> &lt;&lt; </a:t>
                </a:r>
                <a:r>
                  <a:rPr lang="pt-BR" i="1" dirty="0">
                    <a:solidFill>
                      <a:schemeClr val="bg1"/>
                    </a:solidFill>
                  </a:rPr>
                  <a:t>L),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pt-BR" dirty="0">
                    <a:solidFill>
                      <a:schemeClr val="bg1"/>
                    </a:solidFill>
                  </a:rPr>
                  <a:t>será</a:t>
                </a:r>
                <a:r>
                  <a:rPr lang="pt-BR" i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i="1" baseline="-25000" dirty="0">
                    <a:solidFill>
                      <a:schemeClr val="bg1"/>
                    </a:solidFill>
                  </a:rPr>
                  <a:t>P</a:t>
                </a:r>
                <a:r>
                  <a:rPr lang="pt-BR" i="1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𝒌𝑸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ad>
                              <m:radPr>
                                <m:degHide m:val="on"/>
                                <m:ctrlPr>
                                  <a:rPr lang="pt-BR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box>
                                  <m:boxPr>
                                    <m:ctrlPr>
                                      <a:rPr lang="pt-BR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pt-BR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pt-BR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𝑳</m:t>
                                            </m:r>
                                          </m:e>
                                          <m:sup>
                                            <m:r>
                                              <a:rPr lang="en-US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func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𝒌𝑸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que corresponde ao campo de uma linha infinita carregada uniformemente, com densidade linear de carga </a:t>
                </a:r>
                <a:r>
                  <a:rPr lang="en-US" i="1" dirty="0" err="1">
                    <a:solidFill>
                      <a:schemeClr val="bg1"/>
                    </a:solidFill>
                  </a:rPr>
                  <a:t>λ</a:t>
                </a:r>
                <a:r>
                  <a:rPr lang="pt-BR" dirty="0">
                    <a:solidFill>
                      <a:schemeClr val="bg1"/>
                    </a:solidFill>
                  </a:rPr>
                  <a:t>, como vimos anteriormente.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1F0951F-8502-B643-87E8-2E99AB827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144000" cy="3671903"/>
              </a:xfrm>
              <a:prstGeom prst="rect">
                <a:avLst/>
              </a:prstGeom>
              <a:blipFill>
                <a:blip r:embed="rId2"/>
                <a:stretch>
                  <a:fillRect l="-833" t="-1034" r="-833" b="-31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291513D9-420E-5A42-B804-D0D07684B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20518"/>
            <a:ext cx="3077976" cy="3027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13AD0B6-1618-6348-82F6-DA81588851C6}"/>
                  </a:ext>
                </a:extLst>
              </p:cNvPr>
              <p:cNvSpPr txBox="1"/>
              <p:nvPr/>
            </p:nvSpPr>
            <p:spPr>
              <a:xfrm>
                <a:off x="3419872" y="3861048"/>
                <a:ext cx="5544616" cy="256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dirty="0">
                    <a:solidFill>
                      <a:schemeClr val="bg1"/>
                    </a:solidFill>
                  </a:rPr>
                  <a:t>O campo elétrico para pontos distantes da haste carregada (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R</a:t>
                </a:r>
                <a:r>
                  <a:rPr lang="pt-BR" dirty="0">
                    <a:solidFill>
                      <a:schemeClr val="bg1"/>
                    </a:solidFill>
                  </a:rPr>
                  <a:t> &gt;&gt; </a:t>
                </a:r>
                <a:r>
                  <a:rPr lang="pt-BR" i="1" dirty="0">
                    <a:solidFill>
                      <a:schemeClr val="bg1"/>
                    </a:solidFill>
                  </a:rPr>
                  <a:t>L),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pt-BR" dirty="0">
                    <a:solidFill>
                      <a:schemeClr val="bg1"/>
                    </a:solidFill>
                  </a:rPr>
                  <a:t>será</a:t>
                </a:r>
                <a:r>
                  <a:rPr lang="pt-BR" i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i="1" baseline="-25000" dirty="0">
                    <a:solidFill>
                      <a:schemeClr val="bg1"/>
                    </a:solidFill>
                  </a:rPr>
                  <a:t>P</a:t>
                </a:r>
                <a:r>
                  <a:rPr lang="pt-BR" i="1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𝒌𝑸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ad>
                              <m:radPr>
                                <m:degHide m:val="on"/>
                                <m:ctrlPr>
                                  <a:rPr lang="pt-BR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box>
                                  <m:boxPr>
                                    <m:ctrlPr>
                                      <a:rPr lang="pt-BR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pt-BR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pt-BR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𝑳</m:t>
                                            </m:r>
                                          </m:e>
                                          <m:sup>
                                            <m:r>
                                              <a:rPr lang="en-US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func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𝒌𝑸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pt-BR" dirty="0">
                    <a:solidFill>
                      <a:schemeClr val="bg1"/>
                    </a:solidFill>
                  </a:rPr>
                  <a:t>que corresponde ao campo de uma carga puntiforme.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13AD0B6-1618-6348-82F6-DA8158885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861048"/>
                <a:ext cx="5544616" cy="2563907"/>
              </a:xfrm>
              <a:prstGeom prst="rect">
                <a:avLst/>
              </a:prstGeom>
              <a:blipFill>
                <a:blip r:embed="rId4"/>
                <a:stretch>
                  <a:fillRect l="-1142" t="-1478" r="-2511" b="-4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97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95D87BE-CB0A-214B-9632-36E34ED91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780928"/>
            <a:ext cx="7797800" cy="34036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FBD8CEC-B5D6-7F46-88D9-32F4D150407A}"/>
              </a:ext>
            </a:extLst>
          </p:cNvPr>
          <p:cNvSpPr txBox="1"/>
          <p:nvPr/>
        </p:nvSpPr>
        <p:spPr>
          <a:xfrm>
            <a:off x="0" y="62591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 figura mostra o resultado para uma linha de cargas de comprimento </a:t>
            </a:r>
            <a:r>
              <a:rPr lang="pt-BR" i="1" dirty="0">
                <a:solidFill>
                  <a:schemeClr val="bg1"/>
                </a:solidFill>
              </a:rPr>
              <a:t>L</a:t>
            </a:r>
            <a:r>
              <a:rPr lang="pt-BR" dirty="0">
                <a:solidFill>
                  <a:schemeClr val="bg1"/>
                </a:solidFill>
              </a:rPr>
              <a:t> = 10 cm e densidade linear de cargas </a:t>
            </a:r>
            <a:r>
              <a:rPr lang="el-GR" i="1" dirty="0">
                <a:solidFill>
                  <a:schemeClr val="bg1"/>
                </a:solidFill>
              </a:rPr>
              <a:t>λ</a:t>
            </a:r>
            <a:r>
              <a:rPr lang="el-GR" dirty="0">
                <a:solidFill>
                  <a:schemeClr val="bg1"/>
                </a:solidFill>
              </a:rPr>
              <a:t> = 4,5 </a:t>
            </a:r>
            <a:r>
              <a:rPr lang="pt-BR" dirty="0" err="1">
                <a:solidFill>
                  <a:schemeClr val="bg1"/>
                </a:solidFill>
              </a:rPr>
              <a:t>nC</a:t>
            </a:r>
            <a:r>
              <a:rPr lang="pt-BR" dirty="0">
                <a:solidFill>
                  <a:schemeClr val="bg1"/>
                </a:solidFill>
              </a:rPr>
              <a:t>/m.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Ela também mostra os casos limites para uma linha infinita com a mesma densidade de cargas e para uma carga puntiforme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i="1" dirty="0">
                <a:solidFill>
                  <a:schemeClr val="bg1"/>
                </a:solidFill>
              </a:rPr>
              <a:t> = </a:t>
            </a:r>
            <a:r>
              <a:rPr lang="el-GR" i="1" dirty="0">
                <a:solidFill>
                  <a:schemeClr val="bg1"/>
                </a:solidFill>
              </a:rPr>
              <a:t>λ</a:t>
            </a:r>
            <a:r>
              <a:rPr lang="pt-BR" i="1" dirty="0">
                <a:solidFill>
                  <a:schemeClr val="bg1"/>
                </a:solidFill>
              </a:rPr>
              <a:t>L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658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5F68872-07F1-2E43-BD59-DEADA33C983D}"/>
              </a:ext>
            </a:extLst>
          </p:cNvPr>
          <p:cNvSpPr txBox="1"/>
          <p:nvPr/>
        </p:nvSpPr>
        <p:spPr>
          <a:xfrm>
            <a:off x="-4614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﻿Exemplo 21-12 Elétron se movendo perpendicularmente a um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campo elétrico uniforme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53EF813-347A-284A-9DB1-E68D5015CE47}"/>
                  </a:ext>
                </a:extLst>
              </p:cNvPr>
              <p:cNvSpPr txBox="1"/>
              <p:nvPr/>
            </p:nvSpPr>
            <p:spPr>
              <a:xfrm>
                <a:off x="0" y="980728"/>
                <a:ext cx="9144000" cy="4138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Um elétron entra em um campo elétrico uniforme 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= (−2,0 </a:t>
                </a:r>
                <a:r>
                  <a:rPr lang="pt-BR" dirty="0" err="1">
                    <a:solidFill>
                      <a:schemeClr val="bg1"/>
                    </a:solidFill>
                  </a:rPr>
                  <a:t>kN</a:t>
                </a:r>
                <a:r>
                  <a:rPr lang="pt-BR" dirty="0">
                    <a:solidFill>
                      <a:schemeClr val="bg1"/>
                    </a:solidFill>
                  </a:rPr>
                  <a:t>/C)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e com uma velocidade inicial </a:t>
                </a:r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 (1,0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10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6</a:t>
                </a:r>
                <a:r>
                  <a:rPr lang="pt-BR" dirty="0">
                    <a:solidFill>
                      <a:schemeClr val="bg1"/>
                    </a:solidFill>
                  </a:rPr>
                  <a:t> m/</a:t>
                </a:r>
                <a:r>
                  <a:rPr lang="pt-BR" dirty="0" err="1">
                    <a:solidFill>
                      <a:schemeClr val="bg1"/>
                    </a:solidFill>
                  </a:rPr>
                  <a:t>s</a:t>
                </a:r>
                <a:r>
                  <a:rPr lang="pt-BR" dirty="0">
                    <a:solidFill>
                      <a:schemeClr val="bg1"/>
                    </a:solidFill>
                  </a:rPr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perpendicular ao campo. </a:t>
                </a:r>
              </a:p>
              <a:p>
                <a:pPr marL="457200" indent="-457200" algn="ctr">
                  <a:buAutoNum type="alphaLcParenBoth"/>
                </a:pPr>
                <a:r>
                  <a:rPr lang="pt-BR" dirty="0">
                    <a:solidFill>
                      <a:schemeClr val="bg1"/>
                    </a:solidFill>
                  </a:rPr>
                  <a:t>Calcule a razão entre as magnitudes da força elétrica, </a:t>
                </a:r>
                <a:r>
                  <a:rPr lang="pt-BR" i="1" dirty="0">
                    <a:solidFill>
                      <a:schemeClr val="bg1"/>
                    </a:solidFill>
                  </a:rPr>
                  <a:t>F</a:t>
                </a:r>
                <a:r>
                  <a:rPr lang="pt-BR" i="1" baseline="-25000" dirty="0">
                    <a:solidFill>
                      <a:schemeClr val="bg1"/>
                    </a:solidFill>
                  </a:rPr>
                  <a:t>e</a:t>
                </a:r>
                <a:r>
                  <a:rPr lang="pt-BR" dirty="0">
                    <a:solidFill>
                      <a:schemeClr val="bg1"/>
                    </a:solidFill>
                  </a:rPr>
                  <a:t>, e da força gravitacional, </a:t>
                </a:r>
                <a:r>
                  <a:rPr lang="pt-BR" i="1" dirty="0">
                    <a:solidFill>
                      <a:schemeClr val="bg1"/>
                    </a:solidFill>
                  </a:rPr>
                  <a:t>F</a:t>
                </a:r>
                <a:r>
                  <a:rPr lang="pt-BR" i="1" baseline="-25000" dirty="0">
                    <a:solidFill>
                      <a:schemeClr val="bg1"/>
                    </a:solidFill>
                  </a:rPr>
                  <a:t>g</a:t>
                </a:r>
                <a:r>
                  <a:rPr lang="pt-BR" dirty="0">
                    <a:solidFill>
                      <a:schemeClr val="bg1"/>
                    </a:solidFill>
                  </a:rPr>
                  <a:t>. (</a:t>
                </a:r>
                <a:r>
                  <a:rPr lang="pt-BR" dirty="0" err="1">
                    <a:solidFill>
                      <a:schemeClr val="bg1"/>
                    </a:solidFill>
                  </a:rPr>
                  <a:t>b</a:t>
                </a:r>
                <a:r>
                  <a:rPr lang="pt-BR" dirty="0">
                    <a:solidFill>
                      <a:schemeClr val="bg1"/>
                    </a:solidFill>
                  </a:rPr>
                  <a:t>) Qual a deflexão do elétron depois de ele ter percorrido 1,0 cm na direção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? </a:t>
                </a: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(a)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                                                         (</a:t>
                </a:r>
                <a:r>
                  <a:rPr lang="pt-BR" dirty="0" err="1">
                    <a:solidFill>
                      <a:schemeClr val="bg1"/>
                    </a:solidFill>
                  </a:rPr>
                  <a:t>b</a:t>
                </a:r>
                <a:r>
                  <a:rPr lang="pt-BR" dirty="0">
                    <a:solidFill>
                      <a:schemeClr val="bg1"/>
                    </a:solidFill>
                  </a:rPr>
                  <a:t>)                   onde 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53EF813-347A-284A-9DB1-E68D5015C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0728"/>
                <a:ext cx="9144000" cy="4138184"/>
              </a:xfrm>
              <a:prstGeom prst="rect">
                <a:avLst/>
              </a:prstGeom>
              <a:blipFill>
                <a:blip r:embed="rId2"/>
                <a:stretch>
                  <a:fillRect t="-917" r="-278" b="-24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9F8C84DC-05DF-724B-8639-943851698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3911600" cy="13462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3A0B239-3147-914E-95BD-1A58CC24D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8" y="4801716"/>
            <a:ext cx="1206500" cy="5715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432A654-0DA0-2348-9403-930900952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97152"/>
            <a:ext cx="825500" cy="6477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F65DC92-7031-084C-B0A1-8FFB660E0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56" y="5517232"/>
            <a:ext cx="4882040" cy="111902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88887C3-FDEB-484E-8F99-02DBFE586E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6" y="3473048"/>
            <a:ext cx="3674584" cy="27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7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CB3D48-5FF1-9B42-BE73-9A835C4667B5}"/>
              </a:ext>
            </a:extLst>
          </p:cNvPr>
          <p:cNvSpPr txBox="1"/>
          <p:nvPr/>
        </p:nvSpPr>
        <p:spPr>
          <a:xfrm>
            <a:off x="35496" y="175280"/>
            <a:ext cx="9036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Exemplo 21-13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Em algumas impressoras industriais de jato de tinta, a tinta sai do bico na forma de gotas discretas.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Qualquer gota que se destina a formar um ponto na imagem está carregada eletricamente.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O defletor consiste em um par de placas carregadas com sinais opostos.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C474F38-A453-8649-98E6-A1D8AA801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07067"/>
            <a:ext cx="4655046" cy="367257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53FD2EC-9E59-0A40-B478-850684FA5378}"/>
              </a:ext>
            </a:extLst>
          </p:cNvPr>
          <p:cNvSpPr txBox="1"/>
          <p:nvPr/>
        </p:nvSpPr>
        <p:spPr>
          <a:xfrm>
            <a:off x="4932040" y="3099732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Quanto maior a carga que a gota recebe, maior a deflexão que ela sofre ao passar entre as placas do defletor.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Gotas que não receberam carga não são defletidas para cima. Estas gotas acabam na canaleta e retornam ao reservatório.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0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AC7EEA7-A720-004D-AC20-2450608D45E3}"/>
                  </a:ext>
                </a:extLst>
              </p:cNvPr>
              <p:cNvSpPr txBox="1"/>
              <p:nvPr/>
            </p:nvSpPr>
            <p:spPr>
              <a:xfrm>
                <a:off x="0" y="116632"/>
                <a:ext cx="903649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>
                    <a:solidFill>
                      <a:schemeClr val="bg1"/>
                    </a:solidFill>
                  </a:rPr>
                  <a:t>Considerando que uma gota de tinta de 40,0 </a:t>
                </a:r>
                <a:r>
                  <a:rPr lang="pt-BR" err="1">
                    <a:solidFill>
                      <a:schemeClr val="bg1"/>
                    </a:solidFill>
                  </a:rPr>
                  <a:t>μm</a:t>
                </a:r>
                <a:r>
                  <a:rPr lang="pt-BR">
                    <a:solidFill>
                      <a:schemeClr val="bg1"/>
                    </a:solidFill>
                  </a:rPr>
                  <a:t> de diâmetro tem uma velocidade inicial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>
                    <a:solidFill>
                      <a:schemeClr val="bg1"/>
                    </a:solidFill>
                  </a:rPr>
                  <a:t> = 40,0 m/</a:t>
                </a:r>
                <a:r>
                  <a:rPr lang="pt-BR" err="1">
                    <a:solidFill>
                      <a:schemeClr val="bg1"/>
                    </a:solidFill>
                  </a:rPr>
                  <a:t>s</a:t>
                </a:r>
                <a:r>
                  <a:rPr lang="pt-BR">
                    <a:solidFill>
                      <a:schemeClr val="bg1"/>
                    </a:solidFill>
                  </a:rPr>
                  <a:t> e que uma gota que tem uma carga </a:t>
                </a:r>
                <a:r>
                  <a:rPr lang="pt-BR" i="1" err="1">
                    <a:solidFill>
                      <a:schemeClr val="bg1"/>
                    </a:solidFill>
                  </a:rPr>
                  <a:t>q</a:t>
                </a:r>
                <a:r>
                  <a:rPr lang="pt-BR">
                    <a:solidFill>
                      <a:schemeClr val="bg1"/>
                    </a:solidFill>
                  </a:rPr>
                  <a:t> =  2,00 </a:t>
                </a:r>
                <a:r>
                  <a:rPr lang="pt-BR" err="1">
                    <a:solidFill>
                      <a:schemeClr val="bg1"/>
                    </a:solidFill>
                  </a:rPr>
                  <a:t>nC</a:t>
                </a:r>
                <a:r>
                  <a:rPr lang="pt-BR">
                    <a:solidFill>
                      <a:schemeClr val="bg1"/>
                    </a:solidFill>
                  </a:rPr>
                  <a:t> sofre uma deflexão para cima de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>
                    <a:solidFill>
                      <a:schemeClr val="bg1"/>
                    </a:solidFill>
                  </a:rPr>
                  <a:t>3,00 mm enquanto ela viaja através de uma região de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>
                    <a:solidFill>
                      <a:schemeClr val="bg1"/>
                    </a:solidFill>
                  </a:rPr>
                  <a:t>1,00 cm entre as placas, determine a intensidade do campo elétrico.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AC7EEA7-A720-004D-AC20-2450608D4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036496" cy="1938992"/>
              </a:xfrm>
              <a:prstGeom prst="rect">
                <a:avLst/>
              </a:prstGeom>
              <a:blipFill>
                <a:blip r:embed="rId2"/>
                <a:stretch>
                  <a:fillRect t="-1948" r="-421" b="-58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D0DD40A1-D4AC-EB4B-A7BE-49173814F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31" y="2314724"/>
            <a:ext cx="825500" cy="4064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3A27C3B-365D-024F-B314-782E3155E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92536"/>
            <a:ext cx="800100" cy="6604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90196C7-C500-C145-9171-006520129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94" y="2251472"/>
            <a:ext cx="2895600" cy="5588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3298421-73C9-CA49-A7B4-EFCBFD171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43" y="2343150"/>
            <a:ext cx="3136900" cy="4191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F4E9528-DDA1-6C46-953B-67CA11C694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94" y="3054350"/>
            <a:ext cx="2921000" cy="7493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C1EFBAD-7B0D-3944-8480-00D0CACC43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44" y="4044404"/>
            <a:ext cx="1765300" cy="4318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F6CB4E9-BE0D-5B4B-BEA6-218BFBBA21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4768304"/>
            <a:ext cx="75057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7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B51FAA3-B137-ED43-84C3-59E8CD14B799}"/>
              </a:ext>
            </a:extLst>
          </p:cNvPr>
          <p:cNvSpPr txBox="1"/>
          <p:nvPr/>
        </p:nvSpPr>
        <p:spPr>
          <a:xfrm>
            <a:off x="72008" y="116632"/>
            <a:ext cx="9036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Dipolos em campos elétricos</a:t>
            </a:r>
          </a:p>
          <a:p>
            <a:pPr algn="ctr"/>
            <a:r>
              <a:rPr lang="pt-BR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pt-BR">
                <a:solidFill>
                  <a:schemeClr val="bg1"/>
                </a:solidFill>
              </a:rPr>
              <a:t>Consideraremos o comportamento de um dipolo em um campo elétrico externo.</a:t>
            </a:r>
          </a:p>
          <a:p>
            <a:pPr algn="ctr"/>
            <a:endParaRPr lang="pt-BR">
              <a:solidFill>
                <a:schemeClr val="bg1"/>
              </a:solidFill>
            </a:endParaRPr>
          </a:p>
          <a:p>
            <a:pPr algn="ctr"/>
            <a:r>
              <a:rPr lang="pt-BR">
                <a:solidFill>
                  <a:schemeClr val="bg1"/>
                </a:solidFill>
              </a:rPr>
              <a:t>Algumas moléculas têm momentos de dipolo permanentes devidos a uma distribuição não-uniforme de carga no seu interior.</a:t>
            </a:r>
          </a:p>
          <a:p>
            <a:pPr algn="ctr"/>
            <a:endParaRPr lang="pt-BR">
              <a:solidFill>
                <a:schemeClr val="bg1"/>
              </a:solidFill>
            </a:endParaRPr>
          </a:p>
          <a:p>
            <a:pPr algn="ctr"/>
            <a:r>
              <a:rPr lang="pt-BR">
                <a:solidFill>
                  <a:schemeClr val="bg1"/>
                </a:solidFill>
              </a:rPr>
              <a:t>Tais moléculas são denominadas moléculas polares. </a:t>
            </a:r>
          </a:p>
          <a:p>
            <a:pPr algn="ctr"/>
            <a:r>
              <a:rPr lang="pt-BR">
                <a:solidFill>
                  <a:schemeClr val="bg1"/>
                </a:solidFill>
              </a:rPr>
              <a:t>Um exemplo mito conhecido é a água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BC1A23-07B8-A346-8D79-995583DCE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4133428"/>
            <a:ext cx="2717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9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7096F10-7EB8-AF48-BCF4-4F6DB5B79FDC}"/>
                  </a:ext>
                </a:extLst>
              </p:cNvPr>
              <p:cNvSpPr txBox="1"/>
              <p:nvPr/>
            </p:nvSpPr>
            <p:spPr>
              <a:xfrm>
                <a:off x="0" y="12057"/>
                <a:ext cx="9144000" cy="4398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Um campo elétrico externo uniforme não exerce força resultante em um dipolo, mas exerce um torque que tende a girar o dipolo para alinhá-lo com a direção do campo externo. </a:t>
                </a: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Vemos na figura que o torque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</a:t>
                </a:r>
                <a:br>
                  <a:rPr lang="pt-BR" dirty="0">
                    <a:solidFill>
                      <a:schemeClr val="bg1"/>
                    </a:solidFill>
                  </a:rPr>
                </a:br>
                <a:r>
                  <a:rPr lang="pt-BR" dirty="0">
                    <a:solidFill>
                      <a:schemeClr val="bg1"/>
                    </a:solidFill>
                  </a:rPr>
                  <a:t>tomando como origem a carga negativa,  é dado por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acc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acc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acc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pt-BR">
                        <a:solidFill>
                          <a:schemeClr val="bg1"/>
                        </a:solidFill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pt-BR">
                        <a:solidFill>
                          <a:schemeClr val="bg1"/>
                        </a:solidFill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com modulo dado por 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𝒑𝑬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𝒔𝒆𝒏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direção do vetor torque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</m:acc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é perpendicular à tela e o sentido é para dentro da tela, tendendo a girar o vetor momento de dipolo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para alinhá-lo com a direção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7096F10-7EB8-AF48-BCF4-4F6DB5B79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57"/>
                <a:ext cx="9144000" cy="4398384"/>
              </a:xfrm>
              <a:prstGeom prst="rect">
                <a:avLst/>
              </a:prstGeom>
              <a:blipFill>
                <a:blip r:embed="rId2"/>
                <a:stretch>
                  <a:fillRect l="-278" t="-576" r="-1111" b="-23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62DDE16E-6B99-8B42-93C3-CB78CA706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4365104"/>
            <a:ext cx="61722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0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AC26C85-4B1C-5846-97B5-DE263F06DF17}"/>
                  </a:ext>
                </a:extLst>
              </p:cNvPr>
              <p:cNvSpPr txBox="1"/>
              <p:nvPr/>
            </p:nvSpPr>
            <p:spPr>
              <a:xfrm>
                <a:off x="0" y="0"/>
                <a:ext cx="9036496" cy="6862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Podemos também determinar a energia potencial de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um dipolo elétrico em função de sua orientação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 em relação ao campo elétrico externo.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Consideremos inicialmente a situação de menor energia potencial, que consiste do dipolo alinhado com o campo externo.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Considerando, agora, uma força externa realizando trabalho sobre o sistema, girando o dipolo de um ângulo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então esse trabalho ficará armazenado no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sistema (dipolo e campo elétrico) como energia potencial.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trabalho necessário para fazer o dipolo girar é</a:t>
                </a:r>
              </a:p>
              <a:p>
                <a:pPr algn="ctr"/>
                <a:r>
                  <a:rPr lang="pt-BR" i="1" dirty="0" err="1">
                    <a:solidFill>
                      <a:schemeClr val="bg1"/>
                    </a:solidFill>
                  </a:rPr>
                  <a:t>dW</a:t>
                </a:r>
                <a:r>
                  <a:rPr lang="pt-BR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i="1" dirty="0" err="1">
                    <a:solidFill>
                      <a:schemeClr val="bg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𝒑𝑬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𝒔𝒆𝒏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para girar o dipolo de um ângulo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para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temos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nary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AC26C85-4B1C-5846-97B5-DE263F06D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036496" cy="6862456"/>
              </a:xfrm>
              <a:prstGeom prst="rect">
                <a:avLst/>
              </a:prstGeom>
              <a:blipFill>
                <a:blip r:embed="rId2"/>
                <a:stretch>
                  <a:fillRect t="-556" r="-843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26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AC26C85-4B1C-5846-97B5-DE263F06DF17}"/>
                  </a:ext>
                </a:extLst>
              </p:cNvPr>
              <p:cNvSpPr txBox="1"/>
              <p:nvPr/>
            </p:nvSpPr>
            <p:spPr>
              <a:xfrm>
                <a:off x="0" y="0"/>
                <a:ext cx="9036496" cy="1348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Desenvolvendo o </a:t>
                </a:r>
                <a:r>
                  <a:rPr lang="pt-BR" dirty="0">
                    <a:solidFill>
                      <a:schemeClr val="bg1"/>
                    </a:solidFill>
                  </a:rPr>
                  <a:t>cálculo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nary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𝒑𝑬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𝐬𝐞𝐧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nary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𝒑𝑬</m:t>
                      </m:r>
                      <m:nary>
                        <m:nary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p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𝐬𝐞𝐧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nary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AC26C85-4B1C-5846-97B5-DE263F06D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036496" cy="1348767"/>
              </a:xfrm>
              <a:prstGeom prst="rect">
                <a:avLst/>
              </a:prstGeom>
              <a:blipFill>
                <a:blip r:embed="rId2"/>
                <a:stretch>
                  <a:fillRect t="-82075" b="-1603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D1160D6-8B4B-5149-9FBA-B629C832BAE5}"/>
                  </a:ext>
                </a:extLst>
              </p:cNvPr>
              <p:cNvSpPr txBox="1"/>
              <p:nvPr/>
            </p:nvSpPr>
            <p:spPr>
              <a:xfrm>
                <a:off x="35496" y="1556792"/>
                <a:ext cx="9108504" cy="167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err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𝒑𝑬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b="1" i="1" dirty="0" err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d>
                      <m:sPre>
                        <m:sPrePr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p>
                        <m:e/>
                      </m:sPre>
                    </m:oMath>
                  </m:oMathPara>
                </a14:m>
                <a:endParaRPr lang="en-US" dirty="0"/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𝒑𝑬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D1160D6-8B4B-5149-9FBA-B629C832B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556792"/>
                <a:ext cx="9108504" cy="1679627"/>
              </a:xfrm>
              <a:prstGeom prst="rect">
                <a:avLst/>
              </a:prstGeom>
              <a:blipFill>
                <a:blip r:embed="rId3"/>
                <a:stretch>
                  <a:fillRect t="-3008" b="-45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D717CFC-F208-734D-81FB-585E032F5E5C}"/>
                  </a:ext>
                </a:extLst>
              </p:cNvPr>
              <p:cNvSpPr txBox="1"/>
              <p:nvPr/>
            </p:nvSpPr>
            <p:spPr>
              <a:xfrm>
                <a:off x="35496" y="3390749"/>
                <a:ext cx="9108504" cy="3126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termo que envolve </a:t>
                </a:r>
                <a14:m>
                  <m:oMath xmlns:m="http://schemas.openxmlformats.org/officeDocument/2006/math">
                    <m:r>
                      <a:rPr lang="en-US" b="1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consiste de uma energia constante a partir da qual definiremos o potencial desse sistema.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É conveniente tomar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 90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de modo que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90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 0,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𝒑𝑬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que pode ser escrito na forma de um produto escalar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D717CFC-F208-734D-81FB-585E032F5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390749"/>
                <a:ext cx="9108504" cy="3126049"/>
              </a:xfrm>
              <a:prstGeom prst="rect">
                <a:avLst/>
              </a:prstGeom>
              <a:blipFill>
                <a:blip r:embed="rId4"/>
                <a:stretch>
                  <a:fillRect t="-12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25995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47446</TotalTime>
  <Words>1606</Words>
  <Application>Microsoft Macintosh PowerPoint</Application>
  <PresentationFormat>Apresentação na tela (4:3)</PresentationFormat>
  <Paragraphs>215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Cambria Math</vt:lpstr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SALVADORE</dc:creator>
  <cp:lastModifiedBy>Cecília Salvadori</cp:lastModifiedBy>
  <cp:revision>690</cp:revision>
  <dcterms:created xsi:type="dcterms:W3CDTF">2002-01-15T15:53:22Z</dcterms:created>
  <dcterms:modified xsi:type="dcterms:W3CDTF">2020-09-02T19:14:19Z</dcterms:modified>
</cp:coreProperties>
</file>