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555" r:id="rId2"/>
    <p:sldId id="550" r:id="rId3"/>
    <p:sldId id="546" r:id="rId4"/>
    <p:sldId id="547" r:id="rId5"/>
    <p:sldId id="551" r:id="rId6"/>
    <p:sldId id="552" r:id="rId7"/>
    <p:sldId id="554" r:id="rId8"/>
    <p:sldId id="556" r:id="rId9"/>
    <p:sldId id="573" r:id="rId10"/>
    <p:sldId id="574" r:id="rId11"/>
    <p:sldId id="575" r:id="rId12"/>
    <p:sldId id="576" r:id="rId13"/>
    <p:sldId id="577" r:id="rId14"/>
    <p:sldId id="439" r:id="rId15"/>
    <p:sldId id="557" r:id="rId16"/>
    <p:sldId id="558" r:id="rId17"/>
    <p:sldId id="560" r:id="rId18"/>
    <p:sldId id="561" r:id="rId19"/>
    <p:sldId id="572" r:id="rId20"/>
    <p:sldId id="559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26" r:id="rId32"/>
    <p:sldId id="531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C1BE30"/>
    <a:srgbClr val="2B6263"/>
    <a:srgbClr val="EF745F"/>
    <a:srgbClr val="C0B9F5"/>
    <a:srgbClr val="C7E2F5"/>
    <a:srgbClr val="60ADE2"/>
    <a:srgbClr val="E7F078"/>
    <a:srgbClr val="DCE3F8"/>
    <a:srgbClr val="216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8263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E8D19-EEA3-4013-9935-A26ABB2E4C18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7E4F-4D7F-4FD6-8B6A-91817A8D51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21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4914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2994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6840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0038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471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753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1287-2E88-47BC-A464-518F827EE23B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EC15-84D3-48A1-A7CC-2EBE588F74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Planilha_do_Microsoft_Excel_97-2003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Century" pitchFamily="18" charset="0"/>
              </a:rPr>
              <a:t>Processo de incorporação de tecnologias no SUS</a:t>
            </a:r>
            <a:endParaRPr lang="pt-BR" dirty="0">
              <a:latin typeface="Century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23528" y="5013176"/>
            <a:ext cx="8424936" cy="1656184"/>
            <a:chOff x="323528" y="5013176"/>
            <a:chExt cx="8424936" cy="1656184"/>
          </a:xfrm>
        </p:grpSpPr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24409" y="5013176"/>
              <a:ext cx="122405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445224"/>
              <a:ext cx="14859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ítulo 1"/>
          <p:cNvSpPr>
            <a:spLocks/>
          </p:cNvSpPr>
          <p:nvPr/>
        </p:nvSpPr>
        <p:spPr bwMode="auto">
          <a:xfrm>
            <a:off x="519113" y="1889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NATS-HCFMRP-USP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8" r="12311" b="37195"/>
          <a:stretch>
            <a:fillRect/>
          </a:stretch>
        </p:blipFill>
        <p:spPr bwMode="auto">
          <a:xfrm>
            <a:off x="323528" y="665163"/>
            <a:ext cx="8531795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4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59632" y="1268884"/>
            <a:ext cx="6481018" cy="4824412"/>
            <a:chOff x="1020" y="300"/>
            <a:chExt cx="3870" cy="3575"/>
          </a:xfrm>
        </p:grpSpPr>
        <p:pic>
          <p:nvPicPr>
            <p:cNvPr id="542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05" r="46173" b="-533"/>
            <a:stretch>
              <a:fillRect/>
            </a:stretch>
          </p:blipFill>
          <p:spPr bwMode="auto">
            <a:xfrm>
              <a:off x="1020" y="754"/>
              <a:ext cx="3870" cy="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1519" y="300"/>
              <a:ext cx="1043" cy="45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1611" y="392"/>
              <a:ext cx="61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  <a:latin typeface="Comic Sans MS" pitchFamily="66" charset="0"/>
                </a:rPr>
                <a:t>   CAT</a:t>
              </a:r>
              <a:endParaRPr lang="pt-BR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3" name="Conector de seta reta 2"/>
          <p:cNvCxnSpPr/>
          <p:nvPr/>
        </p:nvCxnSpPr>
        <p:spPr>
          <a:xfrm flipV="1">
            <a:off x="5148064" y="1898531"/>
            <a:ext cx="1008112" cy="30633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156176" y="1619508"/>
            <a:ext cx="115212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>NATS</a:t>
            </a:r>
            <a:endParaRPr lang="pt-BR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/>
          <p:cNvGrpSpPr/>
          <p:nvPr/>
        </p:nvGrpSpPr>
        <p:grpSpPr>
          <a:xfrm>
            <a:off x="236854" y="1268760"/>
            <a:ext cx="8439602" cy="4222750"/>
            <a:chOff x="612775" y="2230438"/>
            <a:chExt cx="8453438" cy="422275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775" y="2230438"/>
              <a:ext cx="8280400" cy="422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708025" y="2230438"/>
              <a:ext cx="20006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Critérios de priorização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19413" y="2230438"/>
              <a:ext cx="594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-</a:t>
              </a:r>
              <a:endPara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597275" y="2230438"/>
              <a:ext cx="5170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(1 a 4)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08025" y="2439988"/>
              <a:ext cx="3452813" cy="20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08025" y="2465388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08025" y="2700338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231900" y="2962276"/>
              <a:ext cx="7369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Nível de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117600" y="3314701"/>
              <a:ext cx="8606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prioridade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081213" y="3314701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267325" y="2962276"/>
              <a:ext cx="8686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Requisitos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07125" y="2962276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87400" y="2933701"/>
              <a:ext cx="1622425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409825" y="2933701"/>
              <a:ext cx="25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435225" y="2933701"/>
              <a:ext cx="6630988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46225" y="3694113"/>
              <a:ext cx="995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1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51000" y="3694113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505075" y="3692526"/>
              <a:ext cx="47382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Urgente, com risco imediato de interrupção de atividades</a:t>
              </a:r>
              <a:endPara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334250" y="3692526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87400" y="3663951"/>
              <a:ext cx="1622425" cy="238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409825" y="3663951"/>
              <a:ext cx="25400" cy="238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435225" y="3663951"/>
              <a:ext cx="6630988" cy="238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546225" y="4233863"/>
              <a:ext cx="995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2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651000" y="4233863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24" name="Rectangle 30"/>
            <p:cNvSpPr>
              <a:spLocks noChangeArrowheads="1"/>
            </p:cNvSpPr>
            <p:nvPr/>
          </p:nvSpPr>
          <p:spPr bwMode="auto">
            <a:xfrm>
              <a:off x="2505075" y="4059238"/>
              <a:ext cx="62619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Substituição de equipamento existente para manutenção de procedimentos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25" name="Rectangle 31"/>
            <p:cNvSpPr>
              <a:spLocks noChangeArrowheads="1"/>
            </p:cNvSpPr>
            <p:nvPr/>
          </p:nvSpPr>
          <p:spPr bwMode="auto">
            <a:xfrm>
              <a:off x="2505075" y="4411663"/>
              <a:ext cx="258827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e/ou atividades já implantadas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27" name="Rectangle 32"/>
            <p:cNvSpPr>
              <a:spLocks noChangeArrowheads="1"/>
            </p:cNvSpPr>
            <p:nvPr/>
          </p:nvSpPr>
          <p:spPr bwMode="auto">
            <a:xfrm>
              <a:off x="5108574" y="4411663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28" name="Rectangle 33"/>
            <p:cNvSpPr>
              <a:spLocks noChangeArrowheads="1"/>
            </p:cNvSpPr>
            <p:nvPr/>
          </p:nvSpPr>
          <p:spPr bwMode="auto">
            <a:xfrm>
              <a:off x="787400" y="4044951"/>
              <a:ext cx="162242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29" name="Rectangle 34"/>
            <p:cNvSpPr>
              <a:spLocks noChangeArrowheads="1"/>
            </p:cNvSpPr>
            <p:nvPr/>
          </p:nvSpPr>
          <p:spPr bwMode="auto">
            <a:xfrm>
              <a:off x="2409825" y="4044951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30" name="Rectangle 35"/>
            <p:cNvSpPr>
              <a:spLocks noChangeArrowheads="1"/>
            </p:cNvSpPr>
            <p:nvPr/>
          </p:nvSpPr>
          <p:spPr bwMode="auto">
            <a:xfrm>
              <a:off x="2422525" y="4044951"/>
              <a:ext cx="6643688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31" name="Rectangle 36"/>
            <p:cNvSpPr>
              <a:spLocks noChangeArrowheads="1"/>
            </p:cNvSpPr>
            <p:nvPr/>
          </p:nvSpPr>
          <p:spPr bwMode="auto">
            <a:xfrm>
              <a:off x="1546225" y="4951413"/>
              <a:ext cx="995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3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32" name="Rectangle 37"/>
            <p:cNvSpPr>
              <a:spLocks noChangeArrowheads="1"/>
            </p:cNvSpPr>
            <p:nvPr/>
          </p:nvSpPr>
          <p:spPr bwMode="auto">
            <a:xfrm>
              <a:off x="1651000" y="4951413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33" name="Rectangle 38"/>
            <p:cNvSpPr>
              <a:spLocks noChangeArrowheads="1"/>
            </p:cNvSpPr>
            <p:nvPr/>
          </p:nvSpPr>
          <p:spPr bwMode="auto">
            <a:xfrm>
              <a:off x="2505075" y="4776788"/>
              <a:ext cx="38743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Equipamento adicional aos já existentes no set</a:t>
              </a:r>
              <a:endPara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34" name="Rectangle 39"/>
            <p:cNvSpPr>
              <a:spLocks noChangeArrowheads="1"/>
            </p:cNvSpPr>
            <p:nvPr/>
          </p:nvSpPr>
          <p:spPr bwMode="auto">
            <a:xfrm>
              <a:off x="6450013" y="4776788"/>
              <a:ext cx="25577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or para cobertura de demanda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35" name="Rectangle 40"/>
            <p:cNvSpPr>
              <a:spLocks noChangeArrowheads="1"/>
            </p:cNvSpPr>
            <p:nvPr/>
          </p:nvSpPr>
          <p:spPr bwMode="auto">
            <a:xfrm>
              <a:off x="2505075" y="5127626"/>
              <a:ext cx="8060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existente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36" name="Rectangle 41"/>
            <p:cNvSpPr>
              <a:spLocks noChangeArrowheads="1"/>
            </p:cNvSpPr>
            <p:nvPr/>
          </p:nvSpPr>
          <p:spPr bwMode="auto">
            <a:xfrm>
              <a:off x="3309938" y="5127626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37" name="Rectangle 42"/>
            <p:cNvSpPr>
              <a:spLocks noChangeArrowheads="1"/>
            </p:cNvSpPr>
            <p:nvPr/>
          </p:nvSpPr>
          <p:spPr bwMode="auto">
            <a:xfrm>
              <a:off x="787400" y="4762501"/>
              <a:ext cx="162242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38" name="Rectangle 43"/>
            <p:cNvSpPr>
              <a:spLocks noChangeArrowheads="1"/>
            </p:cNvSpPr>
            <p:nvPr/>
          </p:nvSpPr>
          <p:spPr bwMode="auto">
            <a:xfrm>
              <a:off x="2409825" y="4762501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39" name="Rectangle 44"/>
            <p:cNvSpPr>
              <a:spLocks noChangeArrowheads="1"/>
            </p:cNvSpPr>
            <p:nvPr/>
          </p:nvSpPr>
          <p:spPr bwMode="auto">
            <a:xfrm>
              <a:off x="2422525" y="4762501"/>
              <a:ext cx="6643688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40" name="Rectangle 45"/>
            <p:cNvSpPr>
              <a:spLocks noChangeArrowheads="1"/>
            </p:cNvSpPr>
            <p:nvPr/>
          </p:nvSpPr>
          <p:spPr bwMode="auto">
            <a:xfrm>
              <a:off x="1546225" y="5667376"/>
              <a:ext cx="995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4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41" name="Rectangle 46"/>
            <p:cNvSpPr>
              <a:spLocks noChangeArrowheads="1"/>
            </p:cNvSpPr>
            <p:nvPr/>
          </p:nvSpPr>
          <p:spPr bwMode="auto">
            <a:xfrm>
              <a:off x="1651000" y="5667376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42" name="Rectangle 47"/>
            <p:cNvSpPr>
              <a:spLocks noChangeArrowheads="1"/>
            </p:cNvSpPr>
            <p:nvPr/>
          </p:nvSpPr>
          <p:spPr bwMode="auto">
            <a:xfrm>
              <a:off x="2505075" y="5492751"/>
              <a:ext cx="622342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Incorporação de nova tecnologia para implantação de novos procedimentos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43" name="Rectangle 48"/>
            <p:cNvSpPr>
              <a:spLocks noChangeArrowheads="1"/>
            </p:cNvSpPr>
            <p:nvPr/>
          </p:nvSpPr>
          <p:spPr bwMode="auto">
            <a:xfrm>
              <a:off x="2505075" y="5843588"/>
              <a:ext cx="12459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e/ou atividades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44" name="Rectangle 49"/>
            <p:cNvSpPr>
              <a:spLocks noChangeArrowheads="1"/>
            </p:cNvSpPr>
            <p:nvPr/>
          </p:nvSpPr>
          <p:spPr bwMode="auto">
            <a:xfrm>
              <a:off x="3776662" y="5843588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045" name="Rectangle 50"/>
            <p:cNvSpPr>
              <a:spLocks noChangeArrowheads="1"/>
            </p:cNvSpPr>
            <p:nvPr/>
          </p:nvSpPr>
          <p:spPr bwMode="auto">
            <a:xfrm>
              <a:off x="787400" y="5478463"/>
              <a:ext cx="162242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46" name="Rectangle 51"/>
            <p:cNvSpPr>
              <a:spLocks noChangeArrowheads="1"/>
            </p:cNvSpPr>
            <p:nvPr/>
          </p:nvSpPr>
          <p:spPr bwMode="auto">
            <a:xfrm>
              <a:off x="2409825" y="5478463"/>
              <a:ext cx="127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47" name="Rectangle 52"/>
            <p:cNvSpPr>
              <a:spLocks noChangeArrowheads="1"/>
            </p:cNvSpPr>
            <p:nvPr/>
          </p:nvSpPr>
          <p:spPr bwMode="auto">
            <a:xfrm>
              <a:off x="2422525" y="5478463"/>
              <a:ext cx="6643688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48" name="Rectangle 53"/>
            <p:cNvSpPr>
              <a:spLocks noChangeArrowheads="1"/>
            </p:cNvSpPr>
            <p:nvPr/>
          </p:nvSpPr>
          <p:spPr bwMode="auto">
            <a:xfrm>
              <a:off x="787400" y="6196013"/>
              <a:ext cx="1622425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49" name="Rectangle 54"/>
            <p:cNvSpPr>
              <a:spLocks noChangeArrowheads="1"/>
            </p:cNvSpPr>
            <p:nvPr/>
          </p:nvSpPr>
          <p:spPr bwMode="auto">
            <a:xfrm>
              <a:off x="2409825" y="6196013"/>
              <a:ext cx="25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50" name="Rectangle 55"/>
            <p:cNvSpPr>
              <a:spLocks noChangeArrowheads="1"/>
            </p:cNvSpPr>
            <p:nvPr/>
          </p:nvSpPr>
          <p:spPr bwMode="auto">
            <a:xfrm>
              <a:off x="2435225" y="6196013"/>
              <a:ext cx="6630988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latin typeface="Century" pitchFamily="18" charset="0"/>
              </a:endParaRPr>
            </a:p>
          </p:txBody>
        </p:sp>
        <p:sp>
          <p:nvSpPr>
            <p:cNvPr id="1051" name="Rectangle 56"/>
            <p:cNvSpPr>
              <a:spLocks noChangeArrowheads="1"/>
            </p:cNvSpPr>
            <p:nvPr/>
          </p:nvSpPr>
          <p:spPr bwMode="auto">
            <a:xfrm>
              <a:off x="708025" y="6221413"/>
              <a:ext cx="497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cs typeface="Arial" pitchFamily="34" charset="0"/>
                </a:rPr>
                <a:t> </a:t>
              </a: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9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 flipV="1">
            <a:off x="0" y="1071546"/>
            <a:ext cx="9144000" cy="71438"/>
          </a:xfrm>
          <a:prstGeom prst="line">
            <a:avLst/>
          </a:prstGeom>
          <a:ln w="38100" cmpd="thickThin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39750" y="1773238"/>
            <a:ext cx="200025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Total de pedidos</a:t>
            </a:r>
          </a:p>
          <a:p>
            <a:r>
              <a:rPr lang="pt-BR" b="1" dirty="0">
                <a:solidFill>
                  <a:schemeClr val="bg1"/>
                </a:solidFill>
              </a:rPr>
              <a:t>R$ 15.980.000,00</a:t>
            </a:r>
          </a:p>
          <a:p>
            <a:pPr eaLnBrk="0" hangingPunct="0"/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8139" name="Object 11"/>
          <p:cNvGraphicFramePr>
            <a:graphicFrameLocks noChangeAspect="1"/>
          </p:cNvGraphicFramePr>
          <p:nvPr>
            <p:extLst/>
          </p:nvPr>
        </p:nvGraphicFramePr>
        <p:xfrm>
          <a:off x="1331640" y="2420888"/>
          <a:ext cx="6754614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4667384" imgH="2543251" progId="Excel.Sheet.8">
                  <p:embed/>
                </p:oleObj>
              </mc:Choice>
              <mc:Fallback>
                <p:oleObj name="Worksheet" r:id="rId4" imgW="4667384" imgH="2543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20888"/>
                        <a:ext cx="6754614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23528" y="260648"/>
            <a:ext cx="8424936" cy="1656184"/>
            <a:chOff x="323528" y="5013176"/>
            <a:chExt cx="8424936" cy="165618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4409" y="5013176"/>
              <a:ext cx="122405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528" y="5445224"/>
              <a:ext cx="14859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921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504" y="1412776"/>
            <a:ext cx="8914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336666"/>
                </a:solidFill>
                <a:latin typeface="Century" pitchFamily="18" charset="0"/>
              </a:rPr>
              <a:t>Departamento de Gestão e Incorporação de Tecnologias em Saúde - DGITS</a:t>
            </a:r>
            <a:endParaRPr lang="pt-BR" sz="2800" dirty="0">
              <a:solidFill>
                <a:srgbClr val="336666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19675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NOVO MARCO – LEI N</a:t>
            </a:r>
            <a:r>
              <a:rPr lang="pt-BR" sz="2000" b="1" baseline="30000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0 </a:t>
            </a:r>
            <a:r>
              <a:rPr lang="pt-BR" sz="20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12.401/2011</a:t>
            </a:r>
            <a:endParaRPr lang="pt-BR" sz="2000" b="1" dirty="0">
              <a:solidFill>
                <a:srgbClr val="82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2060848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Incorporação baseada em evidências (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eficácia e segurança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 e estudos de avaliação econômica (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custo-efetividade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 </a:t>
            </a:r>
          </a:p>
          <a:p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Consulta Pública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para todas as avaliações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Prazo para avaliação: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180 dias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, prorrogáveis por mais 90 dias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Veda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o uso de tecnologias sem registro na Anvisa e de procedimentos experimentais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Incorporações  serão feitas mediante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PCDT</a:t>
            </a:r>
          </a:p>
          <a:p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9667"/>
          <a:stretch/>
        </p:blipFill>
        <p:spPr>
          <a:xfrm>
            <a:off x="27434" y="800100"/>
            <a:ext cx="9141768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9333"/>
          <a:stretch/>
        </p:blipFill>
        <p:spPr>
          <a:xfrm>
            <a:off x="1116" y="800100"/>
            <a:ext cx="9141768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9667"/>
          <a:stretch/>
        </p:blipFill>
        <p:spPr>
          <a:xfrm>
            <a:off x="1116" y="868680"/>
            <a:ext cx="9141768" cy="53263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7"/>
          <a:stretch/>
        </p:blipFill>
        <p:spPr>
          <a:xfrm>
            <a:off x="0" y="0"/>
            <a:ext cx="9144000" cy="1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7"/>
          <a:stretch/>
        </p:blipFill>
        <p:spPr>
          <a:xfrm>
            <a:off x="0" y="0"/>
            <a:ext cx="9144000" cy="160020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259632" y="1628800"/>
            <a:ext cx="7511912" cy="720080"/>
          </a:xfrm>
          <a:prstGeom prst="roundRect">
            <a:avLst/>
          </a:prstGeom>
          <a:solidFill>
            <a:srgbClr val="E5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259631" y="3107905"/>
            <a:ext cx="7511913" cy="662955"/>
          </a:xfrm>
          <a:prstGeom prst="roundRect">
            <a:avLst/>
          </a:prstGeom>
          <a:solidFill>
            <a:srgbClr val="E5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259632" y="4581128"/>
            <a:ext cx="7511912" cy="504056"/>
          </a:xfrm>
          <a:prstGeom prst="roundRect">
            <a:avLst/>
          </a:prstGeom>
          <a:solidFill>
            <a:srgbClr val="E5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431090" y="1628800"/>
            <a:ext cx="7507114" cy="342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1</a:t>
            </a:r>
            <a:r>
              <a:rPr lang="pt-BR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.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Contribuir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para a qualificação das decisões judiciais e para a redução da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judicialização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do direito à saúde no país</a:t>
            </a:r>
          </a:p>
          <a:p>
            <a:endParaRPr lang="pt-B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2</a:t>
            </a:r>
            <a:r>
              <a:rPr lang="pt-BR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.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 Aprimorar o processo brasileiro de ATS em conformidade com o marco legal e o avanço da ciência</a:t>
            </a:r>
          </a:p>
          <a:p>
            <a:pPr>
              <a:lnSpc>
                <a:spcPts val="1100"/>
              </a:lnSpc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>
              <a:lnSpc>
                <a:spcPts val="1100"/>
              </a:lnSpc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3. 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Ampliar e qualificar a participação social no processo de incorporação tecnológica</a:t>
            </a:r>
          </a:p>
          <a:p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4. 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Dar visibilidade ao processo de gestão e incorporação de tecnologias em saúde</a:t>
            </a:r>
          </a:p>
          <a:p>
            <a:endParaRPr lang="pt-B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>
              <a:lnSpc>
                <a:spcPts val="1100"/>
              </a:lnSpc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5. 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Gerir o processo de elaboração e revisão de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PCDTs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-1194737" y="2797476"/>
            <a:ext cx="374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OBJETIVOS ESTRATÉGICOS</a:t>
            </a:r>
            <a:endParaRPr lang="pt-BR" sz="2400" b="1" dirty="0">
              <a:solidFill>
                <a:srgbClr val="82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Chave direita 18"/>
          <p:cNvSpPr/>
          <p:nvPr/>
        </p:nvSpPr>
        <p:spPr>
          <a:xfrm>
            <a:off x="929210" y="1739753"/>
            <a:ext cx="330421" cy="3312368"/>
          </a:xfrm>
          <a:prstGeom prst="rightBrace">
            <a:avLst/>
          </a:prstGeom>
          <a:ln>
            <a:solidFill>
              <a:srgbClr val="D7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388912" y="4046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82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sz="2800" dirty="0" smtClean="0"/>
              <a:t> </a:t>
            </a:r>
            <a:r>
              <a:rPr lang="fr-FR" sz="2800" dirty="0" err="1" smtClean="0"/>
              <a:t>Missão</a:t>
            </a:r>
            <a:r>
              <a:rPr lang="fr-FR" sz="2800" dirty="0" smtClean="0"/>
              <a:t> e </a:t>
            </a:r>
            <a:r>
              <a:rPr lang="fr-FR" sz="2800" dirty="0" err="1" smtClean="0"/>
              <a:t>Visão</a:t>
            </a:r>
            <a:r>
              <a:rPr lang="fr-FR" sz="2800" dirty="0" smtClean="0"/>
              <a:t> do DGITS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687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9512" y="1744216"/>
            <a:ext cx="8229600" cy="4277072"/>
          </a:xfrm>
        </p:spPr>
        <p:txBody>
          <a:bodyPr>
            <a:normAutofit fontScale="9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1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49300" y="539750"/>
            <a:ext cx="7847013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3825" algn="ctr">
              <a:lnSpc>
                <a:spcPct val="150000"/>
              </a:lnSpc>
              <a:spcBef>
                <a:spcPct val="20000"/>
              </a:spcBef>
            </a:pPr>
            <a:r>
              <a:rPr lang="pt-B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Tecnologias em Saúde</a:t>
            </a:r>
          </a:p>
          <a:p>
            <a:pPr marL="123825">
              <a:lnSpc>
                <a:spcPct val="200000"/>
              </a:lnSpc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Medicamentos, equipamentos e procedimentos técnicos, sistemas organizacionais, </a:t>
            </a:r>
            <a:r>
              <a:rPr lang="pt-B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informacionais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, educacionais e de suporte, e programas e protocolos assistenciais por meio dos quais a atenção e os cuidados com a saúde são prestados à população. (BRASIL, 2005).</a:t>
            </a:r>
          </a:p>
          <a:p>
            <a:pPr marL="123825" algn="ctr">
              <a:lnSpc>
                <a:spcPct val="150000"/>
              </a:lnSpc>
              <a:spcBef>
                <a:spcPct val="20000"/>
              </a:spcBef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11333"/>
          <a:stretch/>
        </p:blipFill>
        <p:spPr>
          <a:xfrm>
            <a:off x="1116" y="845820"/>
            <a:ext cx="9141768" cy="52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0000"/>
          <a:stretch/>
        </p:blipFill>
        <p:spPr>
          <a:xfrm>
            <a:off x="1116" y="800100"/>
            <a:ext cx="9141768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1000"/>
          <a:stretch/>
        </p:blipFill>
        <p:spPr>
          <a:xfrm>
            <a:off x="1116" y="800100"/>
            <a:ext cx="914176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1916832"/>
            <a:ext cx="85313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  Formulário integralmente preenchido,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 acordo com o modelo estabelecido pela CONITEC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II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Número e  validade do registro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da tecnologia em saúde – ANVISA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III Evidência científica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que demostre que a tecnologia pautada</a:t>
            </a:r>
          </a:p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é,  no  mínimo tão eficaz e segura quanto  aquelas disponíveis no SUS para determinada indicação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196752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REQUISITOS PARA AVALIAÇÃO</a:t>
            </a:r>
            <a:endParaRPr lang="pt-BR" sz="2600" b="1" dirty="0">
              <a:solidFill>
                <a:srgbClr val="9A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1916832"/>
            <a:ext cx="85313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IV Estudo de avaliação econômica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comparando a tecnologia pautada com as tecnologias em saúde disponibilizadas no SUS 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V Amostras de produtos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, se cabível para o atendimento do disposto no § 2º do art. 19-Q, nos termos do regimento interno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VI O preço fixado pela CMED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, no caso de medicamentos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196752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REQUISITOS PARA AVALIAÇÃO</a:t>
            </a:r>
            <a:endParaRPr lang="pt-BR" sz="2600" b="1" dirty="0">
              <a:solidFill>
                <a:srgbClr val="9A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548680"/>
            <a:ext cx="860333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b="1" dirty="0" smtClean="0">
              <a:solidFill>
                <a:srgbClr val="820000"/>
              </a:solidFill>
              <a:latin typeface="Gill Sans MT" panose="020B0502020104020203" pitchFamily="34" charset="0"/>
            </a:endParaRPr>
          </a:p>
          <a:p>
            <a:endParaRPr lang="pt-BR" sz="2200" b="1" dirty="0" smtClean="0">
              <a:solidFill>
                <a:srgbClr val="82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Doença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Tecnologia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Análise das evidências apresentadas </a:t>
            </a:r>
          </a:p>
          <a:p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</a:t>
            </a: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elo Demandante </a:t>
            </a:r>
          </a:p>
          <a:p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	</a:t>
            </a: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- Evidência Clínica</a:t>
            </a:r>
          </a:p>
          <a:p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	</a:t>
            </a: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- Avaliação Econômica</a:t>
            </a:r>
          </a:p>
          <a:p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	</a:t>
            </a: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- Impacto Orçamentário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Busca e Análise de Evidências </a:t>
            </a:r>
          </a:p>
          <a:p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Científicas complementares (</a:t>
            </a:r>
            <a:r>
              <a:rPr lang="pt-BR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AvE</a:t>
            </a: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, </a:t>
            </a:r>
            <a:r>
              <a:rPr lang="pt-BR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C.Ind</a:t>
            </a: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Experiências internacionais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Recomendação da </a:t>
            </a:r>
            <a:r>
              <a:rPr lang="pt-BR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Conitec</a:t>
            </a:r>
            <a:endParaRPr lang="pt-BR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Consulta Pública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Deliberação Final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Decisão</a:t>
            </a:r>
          </a:p>
          <a:p>
            <a:pPr marL="342900" indent="-342900">
              <a:buFontTx/>
              <a:buChar char="-"/>
            </a:pPr>
            <a:endParaRPr lang="pt-BR" sz="2200" dirty="0" smtClean="0">
              <a:latin typeface="Gill Sans MT" panose="020B0502020104020203" pitchFamily="34" charset="0"/>
            </a:endParaRPr>
          </a:p>
          <a:p>
            <a:pPr marL="342900" indent="-342900">
              <a:buFontTx/>
              <a:buChar char="-"/>
            </a:pPr>
            <a:endParaRPr lang="pt-BR" sz="2200" dirty="0" smtClean="0">
              <a:latin typeface="Gill Sans MT" panose="020B0502020104020203" pitchFamily="34" charset="0"/>
            </a:endParaRPr>
          </a:p>
          <a:p>
            <a:pPr marL="342900" indent="-342900">
              <a:buFontTx/>
              <a:buChar char="-"/>
            </a:pPr>
            <a:endParaRPr lang="pt-BR" sz="2200" dirty="0" smtClean="0">
              <a:latin typeface="Gill Sans MT" panose="020B0502020104020203" pitchFamily="34" charset="0"/>
            </a:endParaRPr>
          </a:p>
          <a:p>
            <a:endParaRPr lang="pt-BR" sz="2200" b="1" dirty="0" smtClean="0">
              <a:solidFill>
                <a:srgbClr val="820000"/>
              </a:solidFill>
              <a:latin typeface="Gill Sans MT" panose="020B0502020104020203" pitchFamily="34" charset="0"/>
            </a:endParaRPr>
          </a:p>
          <a:p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7962" y="1031184"/>
            <a:ext cx="3168352" cy="469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ítulo 1"/>
          <p:cNvSpPr>
            <a:spLocks noGrp="1"/>
          </p:cNvSpPr>
          <p:nvPr/>
        </p:nvSpPr>
        <p:spPr>
          <a:xfrm>
            <a:off x="6322558" y="1226939"/>
            <a:ext cx="2425906" cy="277812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pt-BR" sz="900" dirty="0" err="1">
                <a:solidFill>
                  <a:srgbClr val="7F7F7F"/>
                </a:solidFill>
                <a:effectLst/>
                <a:latin typeface="Calibri"/>
                <a:ea typeface="MS Mincho"/>
                <a:cs typeface="Times New Roman"/>
              </a:rPr>
              <a:t>Everolimo</a:t>
            </a:r>
            <a:r>
              <a:rPr lang="pt-BR" sz="900" dirty="0">
                <a:solidFill>
                  <a:srgbClr val="7F7F7F"/>
                </a:solidFill>
                <a:effectLst/>
                <a:latin typeface="Calibri"/>
                <a:ea typeface="MS Mincho"/>
                <a:cs typeface="Times New Roman"/>
              </a:rPr>
              <a:t> para imunossupressão em </a:t>
            </a:r>
            <a:r>
              <a:rPr lang="pt-BR" sz="900" dirty="0" smtClean="0">
                <a:solidFill>
                  <a:srgbClr val="7F7F7F"/>
                </a:solidFill>
                <a:effectLst/>
                <a:latin typeface="Calibri"/>
                <a:ea typeface="MS Mincho"/>
                <a:cs typeface="Times New Roman"/>
              </a:rPr>
              <a:t>transplante </a:t>
            </a:r>
            <a:r>
              <a:rPr lang="pt-BR" sz="900" dirty="0">
                <a:solidFill>
                  <a:srgbClr val="7F7F7F"/>
                </a:solidFill>
                <a:effectLst/>
                <a:latin typeface="Calibri"/>
                <a:ea typeface="MS Mincho"/>
                <a:cs typeface="Times New Roman"/>
              </a:rPr>
              <a:t>hepático em adultos </a:t>
            </a:r>
            <a:endParaRPr lang="pt-BR" sz="900" dirty="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6" name="Título 1"/>
          <p:cNvSpPr>
            <a:spLocks noGrp="1"/>
          </p:cNvSpPr>
          <p:nvPr/>
        </p:nvSpPr>
        <p:spPr>
          <a:xfrm>
            <a:off x="3789053" y="3142863"/>
            <a:ext cx="4951095" cy="71818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>
              <a:lnSpc>
                <a:spcPct val="115000"/>
              </a:lnSpc>
            </a:pPr>
            <a:r>
              <a:rPr lang="pt-BR" sz="900" dirty="0">
                <a:solidFill>
                  <a:srgbClr val="7F7F7F"/>
                </a:solidFill>
                <a:effectLst/>
                <a:latin typeface="Calibri"/>
                <a:ea typeface="MS Mincho"/>
                <a:cs typeface="Times New Roman"/>
              </a:rPr>
              <a:t>Nº 174</a:t>
            </a:r>
            <a:endParaRPr lang="pt-BR" sz="900" dirty="0">
              <a:effectLst/>
              <a:latin typeface="Calibri"/>
              <a:ea typeface="MS Mincho"/>
              <a:cs typeface="Times New Roman"/>
            </a:endParaRPr>
          </a:p>
          <a:p>
            <a:pPr algn="r">
              <a:lnSpc>
                <a:spcPct val="115000"/>
              </a:lnSpc>
            </a:pPr>
            <a:r>
              <a:rPr lang="pt-PT" sz="900" dirty="0">
                <a:solidFill>
                  <a:srgbClr val="7F7F7F"/>
                </a:solidFill>
                <a:effectLst/>
                <a:latin typeface="Calibri"/>
                <a:ea typeface="MS Mincho"/>
                <a:cs typeface="Times New Roman"/>
              </a:rPr>
              <a:t>Agosto/2015</a:t>
            </a:r>
            <a:endParaRPr lang="pt-BR" sz="900" dirty="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97962" y="1031184"/>
            <a:ext cx="3168352" cy="46977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39552" y="692696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RELATÓRIO - ATS</a:t>
            </a:r>
            <a:endParaRPr lang="pt-BR" sz="2600" b="1" dirty="0">
              <a:solidFill>
                <a:srgbClr val="9A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/>
          <a:stretch/>
        </p:blipFill>
        <p:spPr>
          <a:xfrm>
            <a:off x="2232" y="620688"/>
            <a:ext cx="914176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7"/>
          <a:stretch/>
        </p:blipFill>
        <p:spPr>
          <a:xfrm>
            <a:off x="0" y="0"/>
            <a:ext cx="9144000" cy="1600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6338" y="1674222"/>
            <a:ext cx="8531324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Janeiro/2012 a Julho/2016</a:t>
            </a:r>
          </a:p>
          <a:p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Número de reuniões 	</a:t>
            </a:r>
            <a:r>
              <a:rPr lang="pt-BR" sz="2800" b="1" dirty="0" smtClean="0">
                <a:solidFill>
                  <a:srgbClr val="336666"/>
                </a:solidFill>
              </a:rPr>
              <a:t>49</a:t>
            </a:r>
            <a:r>
              <a:rPr lang="pt-BR" sz="2800" dirty="0" smtClean="0">
                <a:solidFill>
                  <a:srgbClr val="336666"/>
                </a:solidFill>
              </a:rPr>
              <a:t> </a:t>
            </a:r>
            <a:r>
              <a:rPr lang="pt-BR" sz="2000" dirty="0" smtClean="0">
                <a:solidFill>
                  <a:srgbClr val="336666"/>
                </a:solidFill>
              </a:rPr>
              <a:t>(46 ordinárias e 3 extraordinárias)</a:t>
            </a:r>
          </a:p>
          <a:p>
            <a:pPr>
              <a:lnSpc>
                <a:spcPts val="1500"/>
              </a:lnSpc>
            </a:pPr>
            <a:endParaRPr lang="pt-BR" sz="2800" dirty="0">
              <a:solidFill>
                <a:srgbClr val="3366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Número de demandas por incorporação	</a:t>
            </a:r>
            <a:r>
              <a:rPr lang="pt-BR" sz="2800" b="1" dirty="0" smtClean="0">
                <a:solidFill>
                  <a:srgbClr val="336666"/>
                </a:solidFill>
              </a:rPr>
              <a:t>492</a:t>
            </a:r>
          </a:p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Externas						</a:t>
            </a:r>
            <a:r>
              <a:rPr lang="pt-BR" sz="2800" b="1" dirty="0" smtClean="0">
                <a:solidFill>
                  <a:srgbClr val="336666"/>
                </a:solidFill>
              </a:rPr>
              <a:t>217</a:t>
            </a:r>
          </a:p>
          <a:p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Internas (MS)					</a:t>
            </a:r>
            <a:r>
              <a:rPr lang="pt-BR" sz="2800" b="1" dirty="0" smtClean="0">
                <a:solidFill>
                  <a:srgbClr val="336666"/>
                </a:solidFill>
              </a:rPr>
              <a:t>275</a:t>
            </a:r>
          </a:p>
          <a:p>
            <a:pPr>
              <a:lnSpc>
                <a:spcPts val="1500"/>
              </a:lnSpc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Demandas externas não conformes		</a:t>
            </a:r>
            <a:r>
              <a:rPr lang="pt-BR" sz="2800" b="1" dirty="0" smtClean="0">
                <a:solidFill>
                  <a:srgbClr val="336666"/>
                </a:solidFill>
              </a:rPr>
              <a:t>82 (38</a:t>
            </a:r>
            <a:r>
              <a:rPr lang="pt-BR" sz="2800" b="1" dirty="0">
                <a:solidFill>
                  <a:srgbClr val="336666"/>
                </a:solidFill>
              </a:rPr>
              <a:t>%)</a:t>
            </a:r>
          </a:p>
          <a:p>
            <a:pPr>
              <a:lnSpc>
                <a:spcPts val="1500"/>
              </a:lnSpc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Demandas em avaliação 			</a:t>
            </a:r>
            <a:r>
              <a:rPr lang="pt-BR" sz="2800" b="1" dirty="0" smtClean="0">
                <a:solidFill>
                  <a:srgbClr val="336666"/>
                </a:solidFill>
              </a:rPr>
              <a:t>30</a:t>
            </a:r>
            <a:endParaRPr lang="pt-BR" sz="2800" b="1" dirty="0">
              <a:solidFill>
                <a:srgbClr val="336666"/>
              </a:solidFill>
            </a:endParaRPr>
          </a:p>
          <a:p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1520" y="485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82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sz="2800" dirty="0"/>
              <a:t>Resultados</a:t>
            </a:r>
            <a:r>
              <a:rPr lang="fr-FR" dirty="0" smtClean="0"/>
              <a:t> </a:t>
            </a:r>
            <a:r>
              <a:rPr lang="fr-FR" sz="2800" dirty="0"/>
              <a:t>da CONITEC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607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950530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DEMANDAS – TIPO  DE  TECNOLOGIA</a:t>
            </a:r>
            <a:endParaRPr lang="pt-BR" sz="2600" b="1" dirty="0">
              <a:solidFill>
                <a:srgbClr val="9A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4" b="17488"/>
          <a:stretch/>
        </p:blipFill>
        <p:spPr>
          <a:xfrm>
            <a:off x="714" y="1556792"/>
            <a:ext cx="9142571" cy="38828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35896" y="5373216"/>
            <a:ext cx="18183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TOTAL </a:t>
            </a:r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492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03242" y="3861048"/>
            <a:ext cx="20120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320</a:t>
            </a:r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medicamento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28414" y="3872339"/>
            <a:ext cx="20871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104</a:t>
            </a:r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procedimento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228949" y="3872339"/>
            <a:ext cx="12904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68</a:t>
            </a:r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produto</a:t>
            </a:r>
          </a:p>
        </p:txBody>
      </p:sp>
    </p:spTree>
    <p:extLst>
      <p:ext uri="{BB962C8B-B14F-4D97-AF65-F5344CB8AC3E}">
        <p14:creationId xmlns:p14="http://schemas.microsoft.com/office/powerpoint/2010/main" val="28979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84784"/>
            <a:ext cx="7086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836712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DEMANDAS – ÁREA  DA  SAÚDE</a:t>
            </a:r>
            <a:endParaRPr lang="pt-BR" sz="2600" b="1" dirty="0">
              <a:solidFill>
                <a:srgbClr val="9A000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89513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68</a:t>
            </a:r>
            <a:endParaRPr lang="pt-BR" sz="2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64088" y="273646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  <a:r>
              <a:rPr lang="pt-BR" sz="2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endParaRPr lang="pt-BR" sz="2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80112" y="412991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54</a:t>
            </a:r>
            <a:endParaRPr lang="pt-BR" sz="2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44008" y="50131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35</a:t>
            </a:r>
            <a:endParaRPr lang="pt-BR" sz="2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88905" y="494116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32</a:t>
            </a:r>
            <a:endParaRPr lang="pt-BR" sz="2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4471" y="413697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24</a:t>
            </a:r>
            <a:endParaRPr lang="pt-BR" sz="2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76871" y="30497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22</a:t>
            </a:r>
            <a:endParaRPr lang="pt-BR" sz="2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03848" y="3483005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193</a:t>
            </a:r>
          </a:p>
          <a:p>
            <a:pPr algn="ctr"/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emais temas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2" y="692696"/>
            <a:ext cx="824721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4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7"/>
          <a:stretch/>
        </p:blipFill>
        <p:spPr>
          <a:xfrm>
            <a:off x="0" y="0"/>
            <a:ext cx="9144000" cy="16002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340768"/>
            <a:ext cx="853132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Janeiro/2012  a Julho/2016</a:t>
            </a:r>
          </a:p>
          <a:p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Consultas públicas	        </a:t>
            </a:r>
            <a:r>
              <a:rPr lang="pt-BR" sz="2800" b="1" dirty="0" smtClean="0">
                <a:solidFill>
                  <a:srgbClr val="336666"/>
                </a:solidFill>
              </a:rPr>
              <a:t>156</a:t>
            </a:r>
            <a:endParaRPr lang="pt-BR" sz="2800" dirty="0">
              <a:solidFill>
                <a:srgbClr val="336666"/>
              </a:solidFill>
            </a:endParaRPr>
          </a:p>
          <a:p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de Contribuições	        </a:t>
            </a:r>
            <a:r>
              <a:rPr lang="pt-BR" sz="2800" b="1" dirty="0" smtClean="0">
                <a:solidFill>
                  <a:srgbClr val="336666"/>
                </a:solidFill>
              </a:rPr>
              <a:t>21.711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Tecnologias incorporadas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pt-BR" sz="2800" b="1" dirty="0" smtClean="0">
                <a:solidFill>
                  <a:srgbClr val="336666"/>
                </a:solidFill>
              </a:rPr>
              <a:t>173</a:t>
            </a:r>
            <a:endParaRPr lang="pt-BR" sz="2800" dirty="0" smtClean="0">
              <a:solidFill>
                <a:srgbClr val="336666"/>
              </a:solidFill>
            </a:endParaRPr>
          </a:p>
          <a:p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Não incorporadas	        </a:t>
            </a:r>
            <a:r>
              <a:rPr lang="pt-BR" sz="2800" b="1" dirty="0" smtClean="0">
                <a:solidFill>
                  <a:srgbClr val="336666"/>
                </a:solidFill>
              </a:rPr>
              <a:t>83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366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Tecnologias excluídas </a:t>
            </a:r>
            <a:r>
              <a:rPr lang="pt-BR" sz="2800" b="1" dirty="0" smtClean="0">
                <a:solidFill>
                  <a:srgbClr val="FF0000"/>
                </a:solidFill>
              </a:rPr>
              <a:t>	         </a:t>
            </a:r>
            <a:r>
              <a:rPr lang="pt-BR" sz="2800" b="1" dirty="0">
                <a:solidFill>
                  <a:srgbClr val="336666"/>
                </a:solidFill>
              </a:rPr>
              <a:t>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36666"/>
              </a:solidFill>
            </a:endParaRPr>
          </a:p>
          <a:p>
            <a:endParaRPr lang="pt-B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400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39" y="1197232"/>
            <a:ext cx="327965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Gill Sans MT" panose="020B0502020104020203" pitchFamily="34" charset="0"/>
              </a:rPr>
              <a:t>Impacto Estimado </a:t>
            </a:r>
            <a:r>
              <a:rPr lang="pt-BR" dirty="0">
                <a:latin typeface="Gill Sans MT" panose="020B0502020104020203" pitchFamily="34" charset="0"/>
              </a:rPr>
              <a:t>T</a:t>
            </a:r>
            <a:r>
              <a:rPr lang="pt-BR" dirty="0" smtClean="0">
                <a:latin typeface="Gill Sans MT" panose="020B0502020104020203" pitchFamily="34" charset="0"/>
              </a:rPr>
              <a:t>otal com as incorporações</a:t>
            </a:r>
          </a:p>
          <a:p>
            <a:pPr algn="ctr"/>
            <a:r>
              <a:rPr lang="pt-BR" b="1" dirty="0" smtClean="0">
                <a:latin typeface="Gill Sans MT" panose="020B0502020104020203" pitchFamily="34" charset="0"/>
              </a:rPr>
              <a:t>R$ 2,5 bilhões </a:t>
            </a:r>
            <a:endParaRPr lang="pt-BR" b="1" dirty="0">
              <a:latin typeface="Gill Sans MT" panose="020B0502020104020203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1520" y="485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82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sz="2800" dirty="0"/>
              <a:t>Resultados</a:t>
            </a:r>
            <a:r>
              <a:rPr lang="fr-FR" dirty="0" smtClean="0"/>
              <a:t> </a:t>
            </a:r>
            <a:r>
              <a:rPr lang="fr-FR" sz="2800" dirty="0"/>
              <a:t>da CONITEC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172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2492896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Century" pitchFamily="18" charset="0"/>
              </a:rPr>
              <a:t>Obrigado</a:t>
            </a:r>
          </a:p>
          <a:p>
            <a:pPr algn="ctr"/>
            <a:r>
              <a:rPr lang="pt-BR" sz="3200" dirty="0" smtClean="0">
                <a:latin typeface="Century" pitchFamily="18" charset="0"/>
              </a:rPr>
              <a:t>altacilio@fmrp.usp.br</a:t>
            </a:r>
            <a:endParaRPr lang="pt-BR" sz="32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9" y="332656"/>
            <a:ext cx="78219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32295" y="552173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GESTÃO – Auxílio ao gerenciamento (software e hardware)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663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31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5800" y="2133600"/>
            <a:ext cx="784701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3825" algn="ctr">
              <a:lnSpc>
                <a:spcPct val="150000"/>
              </a:lnSpc>
              <a:spcBef>
                <a:spcPct val="20000"/>
              </a:spcBef>
            </a:pP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Tecnologias 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em </a:t>
            </a: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Saúde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marL="123825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 Como 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avaliar</a:t>
            </a: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???</a:t>
            </a: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7544" y="188913"/>
            <a:ext cx="835292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3825" algn="ctr">
              <a:lnSpc>
                <a:spcPct val="150000"/>
              </a:lnSpc>
              <a:spcBef>
                <a:spcPct val="20000"/>
              </a:spcBef>
            </a:pPr>
            <a:r>
              <a:rPr lang="pt-B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Avaliação de Tecnologias em </a:t>
            </a:r>
            <a:r>
              <a:rPr lang="pt-B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Saúde (ATS)</a:t>
            </a:r>
            <a:endParaRPr lang="pt-BR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marL="123825">
              <a:lnSpc>
                <a:spcPct val="20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Processo abrangente 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onde são avaliados: impactos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clínicos, sociais e econômicos das tecnologias em saúde, 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considerando-se: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eficácia, efetividade, segurança, custos, custo-efetividade, entre outros. Seu 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objetivo: auxiliar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os gestores em saúde na tomada de decisões coerentes e racionais quanto à incorporação de tecnologias em saúde. (Brasil, 2005)</a:t>
            </a: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67544" y="2038350"/>
            <a:ext cx="835292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ATS</a:t>
            </a:r>
          </a:p>
          <a:p>
            <a:pPr algn="ctr" eaLnBrk="1" hangingPunct="1"/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Avaliação clínico-epidemiológica</a:t>
            </a:r>
          </a:p>
          <a:p>
            <a:pPr eaLnBrk="1" hangingPunct="1">
              <a:buFont typeface="Wingdings" pitchFamily="2" charset="2"/>
              <a:buChar char="ü"/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Avaliação econômica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31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5800" y="2133600"/>
            <a:ext cx="784701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3825" algn="ctr">
              <a:lnSpc>
                <a:spcPct val="150000"/>
              </a:lnSpc>
              <a:spcBef>
                <a:spcPct val="20000"/>
              </a:spcBef>
            </a:pP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Tecnologias 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em </a:t>
            </a: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Saúde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marL="123825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 Como incorporar ???</a:t>
            </a: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3528" y="227687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HCFMRP/USP</a:t>
            </a:r>
          </a:p>
          <a:p>
            <a:pPr algn="ctr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CAT (Comitê de Avaliação de Tecnologias)</a:t>
            </a:r>
          </a:p>
          <a:p>
            <a:pPr algn="ctr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NATS (Núcleo de Avaliação de Tecnologias)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23528" y="5013176"/>
            <a:ext cx="8424936" cy="1656184"/>
            <a:chOff x="323528" y="5013176"/>
            <a:chExt cx="8424936" cy="1656184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24409" y="5013176"/>
              <a:ext cx="122405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445224"/>
              <a:ext cx="14859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242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599</Words>
  <Application>Microsoft Office PowerPoint</Application>
  <PresentationFormat>Apresentação na tela (4:3)</PresentationFormat>
  <Paragraphs>170</Paragraphs>
  <Slides>32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Century</vt:lpstr>
      <vt:lpstr>Comic Sans MS</vt:lpstr>
      <vt:lpstr>Gill Sans MT</vt:lpstr>
      <vt:lpstr>MS Mincho</vt:lpstr>
      <vt:lpstr>Times New Roman</vt:lpstr>
      <vt:lpstr>Wingdings</vt:lpstr>
      <vt:lpstr>Tema do Office</vt:lpstr>
      <vt:lpstr>Worksheet</vt:lpstr>
      <vt:lpstr>Processo de incorporação de tecnologias no SUS</vt:lpstr>
      <vt:lpstr>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Ministério da Saúde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Freitas Pacheco Pereira</dc:creator>
  <cp:lastModifiedBy>Altacílio Nunes</cp:lastModifiedBy>
  <cp:revision>247</cp:revision>
  <dcterms:created xsi:type="dcterms:W3CDTF">2014-09-02T19:46:54Z</dcterms:created>
  <dcterms:modified xsi:type="dcterms:W3CDTF">2018-03-06T13:15:29Z</dcterms:modified>
</cp:coreProperties>
</file>