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80" r:id="rId24"/>
    <p:sldId id="282" r:id="rId25"/>
    <p:sldId id="278" r:id="rId26"/>
    <p:sldId id="283" r:id="rId27"/>
    <p:sldId id="279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5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961E-515D-AA44-BB7A-AB8698E61A84}" type="datetimeFigureOut">
              <a:rPr lang="en-US" smtClean="0"/>
              <a:t>06/03/18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F3BA-30E8-884A-9A01-3FC057E5A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3BA-30E8-884A-9A01-3FC057E5A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EE13D8-6B5E-464A-8FE0-D3FFF16DC757}" type="datetimeFigureOut">
              <a:rPr lang="pt-BR" smtClean="0"/>
              <a:t>06/03/18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B95607-4326-4EE7-9A94-37AF9837CDF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Alimentação e </a:t>
            </a:r>
            <a:r>
              <a:rPr lang="pt-BR" dirty="0"/>
              <a:t>C</a:t>
            </a:r>
            <a:r>
              <a:rPr lang="pt-BR" dirty="0" smtClean="0"/>
              <a:t>ontexto </a:t>
            </a:r>
            <a:r>
              <a:rPr lang="pt-BR" dirty="0"/>
              <a:t>S</a:t>
            </a:r>
            <a:r>
              <a:rPr lang="pt-BR" dirty="0" smtClean="0"/>
              <a:t>ocial:</a:t>
            </a:r>
            <a:br>
              <a:rPr lang="pt-BR" dirty="0" smtClean="0"/>
            </a:br>
            <a:r>
              <a:rPr lang="pt-BR" dirty="0" smtClean="0"/>
              <a:t>primeiras aproximações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4149080"/>
            <a:ext cx="6400800" cy="1752600"/>
          </a:xfrm>
        </p:spPr>
        <p:txBody>
          <a:bodyPr/>
          <a:lstStyle/>
          <a:p>
            <a:pPr algn="r"/>
            <a:r>
              <a:rPr lang="pt-BR" dirty="0" smtClean="0"/>
              <a:t>HSP0282</a:t>
            </a:r>
          </a:p>
          <a:p>
            <a:pPr algn="r"/>
            <a:r>
              <a:rPr lang="pt-BR" dirty="0" err="1" smtClean="0"/>
              <a:t>Aylene</a:t>
            </a:r>
            <a:r>
              <a:rPr lang="pt-BR" dirty="0" smtClean="0"/>
              <a:t> </a:t>
            </a:r>
            <a:r>
              <a:rPr lang="pt-BR" dirty="0" err="1" smtClean="0"/>
              <a:t>Bousquat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03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Antinomias (Alan </a:t>
            </a:r>
            <a:r>
              <a:rPr lang="pt-BR" dirty="0" err="1" smtClean="0"/>
              <a:t>Warde</a:t>
            </a:r>
            <a:r>
              <a:rPr lang="pt-BR" dirty="0" smtClean="0"/>
              <a:t>, 1997)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Novidade e Tradição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Saúde </a:t>
            </a:r>
            <a:r>
              <a:rPr lang="pt-BR" dirty="0"/>
              <a:t>e Indulgência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Economia </a:t>
            </a:r>
            <a:r>
              <a:rPr lang="pt-BR" dirty="0"/>
              <a:t>e Extravagância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Conveniência </a:t>
            </a:r>
            <a:r>
              <a:rPr lang="pt-BR" dirty="0"/>
              <a:t>e Cuidado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90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Inventário do dia- retomando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41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Conveniência e Cuidado 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2" descr="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Imag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Imag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Image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9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549525"/>
            <a:ext cx="5270500" cy="175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4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bolo</a:t>
            </a:r>
            <a:endParaRPr lang="en-US" dirty="0"/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59386" cy="400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28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886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7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discursos</a:t>
            </a:r>
            <a:r>
              <a:rPr lang="en-US" dirty="0" smtClean="0"/>
              <a:t> (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Arnaiz</a:t>
            </a:r>
            <a:r>
              <a:rPr lang="en-US" dirty="0" smtClean="0"/>
              <a:t>, 1996)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tradição</a:t>
            </a:r>
            <a:r>
              <a:rPr lang="en-US" dirty="0"/>
              <a:t>/</a:t>
            </a:r>
            <a:r>
              <a:rPr lang="en-US" dirty="0" err="1"/>
              <a:t>identidade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nutricional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estético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hedonista</a:t>
            </a:r>
            <a:r>
              <a:rPr lang="en-US" dirty="0"/>
              <a:t>;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 do </a:t>
            </a:r>
            <a:r>
              <a:rPr lang="en-US" dirty="0" err="1"/>
              <a:t>progresso</a:t>
            </a:r>
            <a:r>
              <a:rPr lang="en-US" dirty="0"/>
              <a:t> e da </a:t>
            </a:r>
            <a:r>
              <a:rPr lang="en-US" dirty="0" err="1"/>
              <a:t>modernidade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do </a:t>
            </a:r>
            <a:r>
              <a:rPr lang="en-US" dirty="0" err="1"/>
              <a:t>exótico</a:t>
            </a:r>
            <a:r>
              <a:rPr lang="en-US" dirty="0"/>
              <a:t> e da </a:t>
            </a:r>
            <a:r>
              <a:rPr lang="en-US" dirty="0" err="1"/>
              <a:t>diferença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Comida  </a:t>
            </a:r>
            <a:r>
              <a:rPr lang="pt-BR" dirty="0" smtClean="0"/>
              <a:t>e ato </a:t>
            </a:r>
            <a:r>
              <a:rPr lang="pt-BR" dirty="0"/>
              <a:t>de comer serem cheio de </a:t>
            </a:r>
            <a:r>
              <a:rPr lang="pt-BR" dirty="0" smtClean="0"/>
              <a:t>significados, </a:t>
            </a:r>
            <a:r>
              <a:rPr lang="pt-BR" dirty="0"/>
              <a:t>comemos </a:t>
            </a:r>
            <a:r>
              <a:rPr lang="pt-BR" dirty="0" smtClean="0"/>
              <a:t>também </a:t>
            </a:r>
            <a:r>
              <a:rPr lang="pt-BR" dirty="0"/>
              <a:t>por necessidade </a:t>
            </a:r>
            <a:r>
              <a:rPr lang="pt-BR" dirty="0" smtClean="0"/>
              <a:t>vital </a:t>
            </a:r>
            <a:r>
              <a:rPr lang="pt-BR" dirty="0"/>
              <a:t>e conforme o meio e a sociedade que vivemos,  </a:t>
            </a:r>
            <a:r>
              <a:rPr lang="pt-BR" dirty="0" smtClean="0"/>
              <a:t>a forma </a:t>
            </a:r>
            <a:r>
              <a:rPr lang="pt-BR" dirty="0"/>
              <a:t>como ele se organiza, produz e distribui alimentos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/>
              <a:t>d</a:t>
            </a:r>
            <a:r>
              <a:rPr lang="en-US" dirty="0" err="1" smtClean="0"/>
              <a:t>istribuição</a:t>
            </a:r>
            <a:r>
              <a:rPr lang="en-US" dirty="0" smtClean="0"/>
              <a:t> da </a:t>
            </a:r>
            <a:r>
              <a:rPr lang="en-US" dirty="0" err="1" smtClean="0"/>
              <a:t>Riqueza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pt-BR" dirty="0"/>
              <a:t>Dos grupo e classes </a:t>
            </a:r>
            <a:r>
              <a:rPr lang="pt-BR" dirty="0" smtClean="0"/>
              <a:t>de </a:t>
            </a:r>
            <a:r>
              <a:rPr lang="pt-BR" dirty="0" smtClean="0"/>
              <a:t>pertencimento, </a:t>
            </a:r>
            <a:r>
              <a:rPr lang="pt-BR" dirty="0"/>
              <a:t>marcados por diferenças, hierarquias, estilos e modos de comer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r>
              <a:rPr lang="en-US" dirty="0" smtClean="0"/>
              <a:t> Social da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Sociais</a:t>
            </a:r>
            <a:r>
              <a:rPr lang="en-US" dirty="0" smtClean="0"/>
              <a:t>, </a:t>
            </a:r>
            <a:r>
              <a:rPr lang="en-US" dirty="0" err="1" smtClean="0"/>
              <a:t>econômicas</a:t>
            </a:r>
            <a:r>
              <a:rPr lang="en-US" dirty="0" smtClean="0"/>
              <a:t> e </a:t>
            </a:r>
            <a:r>
              <a:rPr lang="en-US" dirty="0" err="1" smtClean="0"/>
              <a:t>simbólicas</a:t>
            </a:r>
            <a:r>
              <a:rPr lang="en-US" dirty="0" smtClean="0"/>
              <a:t> </a:t>
            </a:r>
            <a:r>
              <a:rPr lang="en-US" dirty="0" err="1" smtClean="0"/>
              <a:t>complexas</a:t>
            </a:r>
            <a:r>
              <a:rPr lang="en-US" dirty="0" smtClean="0"/>
              <a:t> (</a:t>
            </a:r>
            <a:r>
              <a:rPr lang="en-US" dirty="0" err="1" smtClean="0"/>
              <a:t>Mintz</a:t>
            </a:r>
            <a:r>
              <a:rPr lang="en-US" dirty="0" smtClean="0"/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8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prático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r>
              <a:rPr lang="en-US" dirty="0" smtClean="0"/>
              <a:t> </a:t>
            </a:r>
            <a:r>
              <a:rPr lang="en-US" dirty="0" err="1" smtClean="0"/>
              <a:t>paulista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Alimentação como fenômeno sociocultural historicamente derivado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Necessidade </a:t>
            </a:r>
            <a:r>
              <a:rPr lang="pt-BR" dirty="0"/>
              <a:t>vital é necessariamente modelada pela cultura e pela forma </a:t>
            </a:r>
            <a:r>
              <a:rPr lang="pt-BR" dirty="0" smtClean="0"/>
              <a:t>de </a:t>
            </a:r>
            <a:r>
              <a:rPr lang="pt-BR" dirty="0"/>
              <a:t>organização da sociedade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9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4" descr="Resultado de imagem para  prato do dia virada a paulista pla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b="52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0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Ingredientes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Feijão</a:t>
            </a:r>
            <a:endParaRPr lang="en-US" dirty="0" smtClean="0"/>
          </a:p>
          <a:p>
            <a:r>
              <a:rPr lang="en-US" dirty="0" err="1" smtClean="0"/>
              <a:t>Porco</a:t>
            </a:r>
            <a:endParaRPr lang="en-US" dirty="0" smtClean="0"/>
          </a:p>
          <a:p>
            <a:r>
              <a:rPr lang="en-US" dirty="0" err="1" smtClean="0"/>
              <a:t>Ovo</a:t>
            </a:r>
            <a:endParaRPr lang="en-US" dirty="0" smtClean="0"/>
          </a:p>
          <a:p>
            <a:r>
              <a:rPr lang="en-US" dirty="0" err="1" smtClean="0"/>
              <a:t>Toucinho</a:t>
            </a:r>
            <a:r>
              <a:rPr lang="en-US" dirty="0" smtClean="0"/>
              <a:t> Bacon (</a:t>
            </a:r>
            <a:r>
              <a:rPr lang="en-US" dirty="0" err="1" smtClean="0"/>
              <a:t>Barriga</a:t>
            </a:r>
            <a:r>
              <a:rPr lang="en-US" dirty="0" smtClean="0"/>
              <a:t> de </a:t>
            </a:r>
            <a:r>
              <a:rPr lang="en-US" dirty="0" err="1" smtClean="0"/>
              <a:t>porco</a:t>
            </a:r>
            <a:r>
              <a:rPr lang="en-US" dirty="0" smtClean="0"/>
              <a:t>) </a:t>
            </a:r>
            <a:r>
              <a:rPr lang="en-US" dirty="0" err="1" smtClean="0"/>
              <a:t>Torresmo</a:t>
            </a:r>
            <a:endParaRPr lang="en-US" dirty="0" smtClean="0"/>
          </a:p>
          <a:p>
            <a:r>
              <a:rPr lang="en-US" dirty="0" err="1" smtClean="0"/>
              <a:t>Couve</a:t>
            </a:r>
            <a:endParaRPr lang="en-US" dirty="0" smtClean="0"/>
          </a:p>
          <a:p>
            <a:r>
              <a:rPr lang="en-US" dirty="0" err="1" smtClean="0"/>
              <a:t>Arroz</a:t>
            </a:r>
            <a:endParaRPr lang="en-US" dirty="0" smtClean="0"/>
          </a:p>
          <a:p>
            <a:r>
              <a:rPr lang="en-US" dirty="0" err="1" smtClean="0"/>
              <a:t>Farinha</a:t>
            </a:r>
            <a:r>
              <a:rPr lang="en-US" dirty="0" smtClean="0"/>
              <a:t> de </a:t>
            </a:r>
            <a:r>
              <a:rPr lang="en-US" dirty="0" err="1" smtClean="0"/>
              <a:t>milho</a:t>
            </a:r>
            <a:r>
              <a:rPr lang="en-US" dirty="0" smtClean="0"/>
              <a:t> (no </a:t>
            </a:r>
            <a:r>
              <a:rPr lang="en-US" dirty="0" err="1" smtClean="0"/>
              <a:t>século</a:t>
            </a:r>
            <a:r>
              <a:rPr lang="en-US" dirty="0" smtClean="0"/>
              <a:t> XVII)</a:t>
            </a:r>
            <a:r>
              <a:rPr lang="en-US" dirty="0" err="1" smtClean="0"/>
              <a:t>farinha</a:t>
            </a:r>
            <a:r>
              <a:rPr lang="en-US" dirty="0" smtClean="0"/>
              <a:t> </a:t>
            </a:r>
            <a:r>
              <a:rPr lang="en-US" dirty="0" err="1" smtClean="0"/>
              <a:t>dde</a:t>
            </a:r>
            <a:r>
              <a:rPr lang="en-US" dirty="0" smtClean="0"/>
              <a:t> </a:t>
            </a:r>
            <a:r>
              <a:rPr lang="en-US" dirty="0" err="1" smtClean="0"/>
              <a:t>mandioca</a:t>
            </a:r>
            <a:endParaRPr lang="en-US" dirty="0" smtClean="0"/>
          </a:p>
          <a:p>
            <a:r>
              <a:rPr lang="en-US" dirty="0" smtClean="0"/>
              <a:t>Banana as </a:t>
            </a:r>
            <a:r>
              <a:rPr lang="en-US" dirty="0" err="1" smtClean="0"/>
              <a:t>vezes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em 1" descr="Resultado de imagem para virado a paulis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400040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12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Tela 2018-03-06 às 15.3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488376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1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Virado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Tombado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Condephatt</a:t>
            </a:r>
            <a:r>
              <a:rPr lang="en-US" dirty="0" smtClean="0"/>
              <a:t>  (</a:t>
            </a:r>
            <a:r>
              <a:rPr lang="en-US" dirty="0" err="1" smtClean="0"/>
              <a:t>Conselho</a:t>
            </a:r>
            <a:r>
              <a:rPr lang="en-US" dirty="0" smtClean="0"/>
              <a:t> de  </a:t>
            </a:r>
            <a:r>
              <a:rPr lang="en-US" dirty="0" err="1" smtClean="0"/>
              <a:t>Defesa</a:t>
            </a:r>
            <a:r>
              <a:rPr lang="en-US" dirty="0" smtClean="0"/>
              <a:t> do </a:t>
            </a:r>
            <a:r>
              <a:rPr lang="en-US" dirty="0" err="1" smtClean="0"/>
              <a:t>Patrim</a:t>
            </a:r>
            <a:r>
              <a:rPr lang="en-US" dirty="0" err="1" smtClean="0"/>
              <a:t>ônio</a:t>
            </a:r>
            <a:r>
              <a:rPr lang="en-US" dirty="0" smtClean="0"/>
              <a:t> </a:t>
            </a:r>
            <a:r>
              <a:rPr lang="en-US" dirty="0" err="1" smtClean="0"/>
              <a:t>Histórico</a:t>
            </a:r>
            <a:r>
              <a:rPr lang="en-US" dirty="0" smtClean="0"/>
              <a:t> de SP)</a:t>
            </a:r>
          </a:p>
          <a:p>
            <a:endParaRPr lang="en-US" dirty="0"/>
          </a:p>
          <a:p>
            <a:r>
              <a:rPr lang="en-US" dirty="0"/>
              <a:t>https://www1.folha.uol.com.br/</a:t>
            </a:r>
            <a:r>
              <a:rPr lang="en-US" dirty="0" err="1"/>
              <a:t>cotidiano</a:t>
            </a:r>
            <a:r>
              <a:rPr lang="en-US" dirty="0"/>
              <a:t>/2018/02/virado-a-paulista-e-tombado-e-se-torna-patrimonio-imaterial.shtml</a:t>
            </a:r>
          </a:p>
        </p:txBody>
      </p:sp>
    </p:spTree>
    <p:extLst>
      <p:ext uri="{BB962C8B-B14F-4D97-AF65-F5344CB8AC3E}">
        <p14:creationId xmlns:p14="http://schemas.microsoft.com/office/powerpoint/2010/main" val="858396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Virado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1602</a:t>
            </a:r>
          </a:p>
          <a:p>
            <a:r>
              <a:rPr lang="en-US" dirty="0" err="1" smtClean="0"/>
              <a:t>Bandeirantes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0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</a:t>
            </a:r>
            <a:r>
              <a:rPr lang="en-US" dirty="0" smtClean="0"/>
              <a:t>As </a:t>
            </a:r>
            <a:r>
              <a:rPr lang="en-US" dirty="0" err="1"/>
              <a:t>cozinhas</a:t>
            </a:r>
            <a:r>
              <a:rPr lang="en-US" dirty="0"/>
              <a:t> e as </a:t>
            </a:r>
            <a:r>
              <a:rPr lang="en-US" dirty="0" err="1"/>
              <a:t>artes</a:t>
            </a:r>
            <a:r>
              <a:rPr lang="en-US" dirty="0"/>
              <a:t> </a:t>
            </a:r>
            <a:r>
              <a:rPr lang="en-US" dirty="0" err="1"/>
              <a:t>culinárias</a:t>
            </a:r>
            <a:r>
              <a:rPr lang="en-US" dirty="0"/>
              <a:t> </a:t>
            </a:r>
            <a:r>
              <a:rPr lang="en-US" dirty="0" err="1"/>
              <a:t>guardam</a:t>
            </a:r>
            <a:r>
              <a:rPr lang="en-US" dirty="0"/>
              <a:t> </a:t>
            </a:r>
            <a:r>
              <a:rPr lang="en-US" dirty="0" err="1"/>
              <a:t>histórias</a:t>
            </a:r>
            <a:r>
              <a:rPr lang="en-US" dirty="0"/>
              <a:t>, </a:t>
            </a:r>
            <a:r>
              <a:rPr lang="en-US" dirty="0" err="1" smtClean="0"/>
              <a:t>tradições</a:t>
            </a:r>
            <a:r>
              <a:rPr lang="en-US" dirty="0"/>
              <a:t>, </a:t>
            </a:r>
            <a:r>
              <a:rPr lang="en-US" dirty="0" err="1"/>
              <a:t>tecnologias</a:t>
            </a:r>
            <a:r>
              <a:rPr lang="en-US" dirty="0"/>
              <a:t>, </a:t>
            </a:r>
            <a:r>
              <a:rPr lang="en-US" dirty="0" err="1"/>
              <a:t>procedimentos</a:t>
            </a:r>
            <a:r>
              <a:rPr lang="en-US" dirty="0"/>
              <a:t> e </a:t>
            </a:r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submersos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 smtClean="0"/>
              <a:t>socioeconômicos</a:t>
            </a:r>
            <a:r>
              <a:rPr lang="en-US" dirty="0"/>
              <a:t>, </a:t>
            </a:r>
            <a:r>
              <a:rPr lang="en-US" dirty="0" err="1"/>
              <a:t>ecológicos</a:t>
            </a:r>
            <a:r>
              <a:rPr lang="en-US" dirty="0"/>
              <a:t> e </a:t>
            </a:r>
            <a:r>
              <a:rPr lang="en-US" dirty="0" err="1"/>
              <a:t>culturais</a:t>
            </a:r>
            <a:r>
              <a:rPr lang="en-US" dirty="0"/>
              <a:t> </a:t>
            </a:r>
            <a:r>
              <a:rPr lang="en-US" dirty="0" err="1"/>
              <a:t>complexos</a:t>
            </a:r>
            <a:r>
              <a:rPr lang="en-US" dirty="0"/>
              <a:t>, </a:t>
            </a:r>
            <a:r>
              <a:rPr lang="en-US" dirty="0" err="1"/>
              <a:t>cujas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territoriais</a:t>
            </a:r>
            <a:r>
              <a:rPr lang="en-US" dirty="0"/>
              <a:t>, </a:t>
            </a:r>
            <a:r>
              <a:rPr lang="en-US" dirty="0" err="1" smtClean="0"/>
              <a:t>regionais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lhes</a:t>
            </a:r>
            <a:r>
              <a:rPr lang="en-US" dirty="0"/>
              <a:t> </a:t>
            </a:r>
            <a:r>
              <a:rPr lang="en-US" dirty="0" err="1"/>
              <a:t>conferem</a:t>
            </a:r>
            <a:r>
              <a:rPr lang="en-US" dirty="0"/>
              <a:t> </a:t>
            </a:r>
            <a:r>
              <a:rPr lang="en-US" dirty="0" err="1"/>
              <a:t>especificidade</a:t>
            </a:r>
            <a:r>
              <a:rPr lang="en-US" dirty="0"/>
              <a:t>, </a:t>
            </a:r>
            <a:r>
              <a:rPr lang="en-US" dirty="0" err="1"/>
              <a:t>além</a:t>
            </a:r>
            <a:r>
              <a:rPr lang="en-US" dirty="0"/>
              <a:t> de </a:t>
            </a:r>
            <a:r>
              <a:rPr lang="en-US" dirty="0" err="1"/>
              <a:t>alimentarem</a:t>
            </a:r>
            <a:r>
              <a:rPr lang="en-US" dirty="0"/>
              <a:t> </a:t>
            </a:r>
            <a:r>
              <a:rPr lang="en-US" dirty="0" err="1" smtClean="0"/>
              <a:t>identidades</a:t>
            </a:r>
            <a:r>
              <a:rPr lang="en-US" dirty="0" smtClean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smtClean="0"/>
              <a:t>.</a:t>
            </a:r>
            <a:r>
              <a:rPr lang="en-US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Disciplina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Significados</a:t>
            </a:r>
            <a:r>
              <a:rPr lang="en-US" dirty="0" smtClean="0"/>
              <a:t> </a:t>
            </a:r>
            <a:r>
              <a:rPr lang="en-US" dirty="0" err="1" smtClean="0"/>
              <a:t>culturais</a:t>
            </a:r>
            <a:endParaRPr lang="en-US" dirty="0" smtClean="0"/>
          </a:p>
          <a:p>
            <a:r>
              <a:rPr lang="en-US" dirty="0" err="1" smtClean="0"/>
              <a:t>Contextos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9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Alimentar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Nutrientes?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84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Alimentos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Seleção </a:t>
            </a:r>
          </a:p>
          <a:p>
            <a:pPr fontAlgn="base"/>
            <a:r>
              <a:rPr lang="pt-BR" dirty="0" smtClean="0"/>
              <a:t>Escolha</a:t>
            </a:r>
            <a:r>
              <a:rPr lang="pt-BR" dirty="0"/>
              <a:t> </a:t>
            </a:r>
          </a:p>
          <a:p>
            <a:pPr fontAlgn="base"/>
            <a:r>
              <a:rPr lang="pt-BR" dirty="0" smtClean="0"/>
              <a:t>Ocasiões</a:t>
            </a:r>
            <a:r>
              <a:rPr lang="pt-BR" dirty="0"/>
              <a:t> </a:t>
            </a:r>
          </a:p>
          <a:p>
            <a:pPr fontAlgn="base"/>
            <a:r>
              <a:rPr lang="pt-BR" dirty="0"/>
              <a:t>Rituais </a:t>
            </a:r>
          </a:p>
          <a:p>
            <a:pPr fontAlgn="base"/>
            <a:r>
              <a:rPr lang="pt-BR" dirty="0" smtClean="0"/>
              <a:t>Imbricado com a Sociabilidade</a:t>
            </a:r>
            <a:r>
              <a:rPr lang="pt-BR" dirty="0"/>
              <a:t> </a:t>
            </a:r>
          </a:p>
          <a:p>
            <a:pPr fontAlgn="base"/>
            <a:r>
              <a:rPr lang="pt-BR" dirty="0" smtClean="0"/>
              <a:t>Cheio de Ideias </a:t>
            </a:r>
            <a:r>
              <a:rPr lang="pt-BR" dirty="0"/>
              <a:t>e significados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18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Forma de  organização da sociedade implica em possibilidades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É</a:t>
            </a:r>
            <a:r>
              <a:rPr lang="pt-BR" dirty="0"/>
              <a:t>  a </a:t>
            </a:r>
            <a:r>
              <a:rPr lang="pt-BR" b="1" dirty="0"/>
              <a:t>cultura</a:t>
            </a:r>
            <a:r>
              <a:rPr lang="pt-BR" dirty="0"/>
              <a:t> que </a:t>
            </a:r>
            <a:r>
              <a:rPr lang="pt-BR" dirty="0" smtClean="0"/>
              <a:t>define </a:t>
            </a:r>
            <a:r>
              <a:rPr lang="pt-BR" dirty="0"/>
              <a:t>o que é ou não comida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5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conceitos de cultura </a:t>
            </a:r>
            <a:r>
              <a:rPr lang="pt-BR" dirty="0" smtClean="0"/>
              <a:t>são </a:t>
            </a:r>
            <a:r>
              <a:rPr lang="pt-BR" dirty="0"/>
              <a:t>múltiplos e, às vezes, contraditórios.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significado mais simples desse termo afirma que </a:t>
            </a:r>
            <a:r>
              <a:rPr lang="pt-BR" dirty="0" smtClean="0"/>
              <a:t>cultura </a:t>
            </a:r>
            <a:r>
              <a:rPr lang="pt-BR" dirty="0"/>
              <a:t>abrange todas as </a:t>
            </a:r>
            <a:r>
              <a:rPr lang="pt-BR" dirty="0" smtClean="0"/>
              <a:t>realizações </a:t>
            </a:r>
            <a:r>
              <a:rPr lang="pt-BR" dirty="0"/>
              <a:t>materiais e os aspectos espirituais de </a:t>
            </a:r>
            <a:r>
              <a:rPr lang="pt-BR" dirty="0" smtClean="0"/>
              <a:t>um </a:t>
            </a:r>
            <a:r>
              <a:rPr lang="pt-BR" dirty="0"/>
              <a:t>povo. Ou seja, em outras palavras, </a:t>
            </a:r>
            <a:r>
              <a:rPr lang="pt-BR" dirty="0" smtClean="0"/>
              <a:t>cultura </a:t>
            </a:r>
            <a:r>
              <a:rPr lang="pt-BR" dirty="0"/>
              <a:t>é tudo aquilo produzido pela humanidade, </a:t>
            </a:r>
            <a:r>
              <a:rPr lang="pt-BR" dirty="0" smtClean="0"/>
              <a:t>seja </a:t>
            </a:r>
            <a:r>
              <a:rPr lang="pt-BR" dirty="0"/>
              <a:t>no plano concreto ou no plano </a:t>
            </a:r>
            <a:r>
              <a:rPr lang="pt-BR" dirty="0" smtClean="0"/>
              <a:t>imaterial</a:t>
            </a:r>
            <a:r>
              <a:rPr lang="pt-BR" dirty="0"/>
              <a:t>, desde artefatos e objetos até ideais e </a:t>
            </a:r>
            <a:r>
              <a:rPr lang="pt-BR" dirty="0" smtClean="0"/>
              <a:t>crenças</a:t>
            </a:r>
            <a:r>
              <a:rPr lang="pt-BR" dirty="0"/>
              <a:t>. Cultura é todo complexo de </a:t>
            </a:r>
            <a:r>
              <a:rPr lang="pt-BR" dirty="0" smtClean="0"/>
              <a:t>conhecimentos </a:t>
            </a:r>
            <a:r>
              <a:rPr lang="pt-BR" dirty="0"/>
              <a:t>e toda habilidade humana empregada </a:t>
            </a:r>
            <a:r>
              <a:rPr lang="pt-BR" dirty="0" smtClean="0"/>
              <a:t>socialmente</a:t>
            </a:r>
          </a:p>
          <a:p>
            <a:pPr lvl="8"/>
            <a:r>
              <a:rPr lang="pt-BR" dirty="0" smtClean="0"/>
              <a:t>Edward </a:t>
            </a:r>
            <a:r>
              <a:rPr lang="pt-BR" dirty="0" err="1" smtClean="0"/>
              <a:t>Tylor</a:t>
            </a:r>
            <a:r>
              <a:rPr lang="pt-BR" dirty="0" smtClean="0"/>
              <a:t>, </a:t>
            </a:r>
            <a:r>
              <a:rPr lang="pt-BR" dirty="0" err="1" smtClean="0"/>
              <a:t>séc</a:t>
            </a:r>
            <a:r>
              <a:rPr lang="pt-BR" dirty="0" smtClean="0"/>
              <a:t> XIX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4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Franz Boas, que no começo do século XX iniciou </a:t>
            </a:r>
            <a:r>
              <a:rPr lang="pt-BR" dirty="0" smtClean="0"/>
              <a:t>uma </a:t>
            </a:r>
            <a:r>
              <a:rPr lang="pt-BR" dirty="0"/>
              <a:t>crítica sistemática às teorias até </a:t>
            </a:r>
            <a:r>
              <a:rPr lang="pt-BR" dirty="0" smtClean="0"/>
              <a:t>então </a:t>
            </a:r>
            <a:r>
              <a:rPr lang="pt-BR" dirty="0"/>
              <a:t>vigentes que defendiam a existência de uma </a:t>
            </a:r>
            <a:r>
              <a:rPr lang="pt-BR" dirty="0" smtClean="0"/>
              <a:t>hierarquia </a:t>
            </a:r>
            <a:r>
              <a:rPr lang="pt-BR" dirty="0"/>
              <a:t>entre culturas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 smtClean="0"/>
              <a:t>Evolução</a:t>
            </a:r>
          </a:p>
          <a:p>
            <a:endParaRPr lang="pt-BR" dirty="0"/>
          </a:p>
          <a:p>
            <a:r>
              <a:rPr lang="pt-BR" dirty="0" smtClean="0"/>
              <a:t>Etnocentrismo??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9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 smtClean="0"/>
              <a:t>Organização da produção/distribuição na sociedade moderna</a:t>
            </a:r>
          </a:p>
          <a:p>
            <a:pPr fontAlgn="base"/>
            <a:endParaRPr lang="pt-BR" dirty="0"/>
          </a:p>
          <a:p>
            <a:pPr fontAlgn="base"/>
            <a:r>
              <a:rPr lang="pt-BR" dirty="0" smtClean="0"/>
              <a:t>Permissões </a:t>
            </a:r>
            <a:r>
              <a:rPr lang="pt-BR" dirty="0"/>
              <a:t>e interdições ,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/>
              <a:t>M</a:t>
            </a:r>
            <a:r>
              <a:rPr lang="pt-BR" dirty="0" smtClean="0"/>
              <a:t>olda </a:t>
            </a:r>
            <a:r>
              <a:rPr lang="pt-BR" dirty="0"/>
              <a:t>o gosto </a:t>
            </a:r>
            <a:r>
              <a:rPr lang="pt-BR" dirty="0" smtClean="0"/>
              <a:t>e os </a:t>
            </a:r>
            <a:r>
              <a:rPr lang="pt-BR" dirty="0"/>
              <a:t>modos de consumir a </a:t>
            </a:r>
            <a:r>
              <a:rPr lang="pt-BR" dirty="0" smtClean="0"/>
              <a:t>própria </a:t>
            </a:r>
            <a:r>
              <a:rPr lang="pt-BR" dirty="0"/>
              <a:t>comensalidade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88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Escolhas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nutritivos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acessíveis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b="1" dirty="0" err="1" smtClean="0"/>
              <a:t>Não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apenas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isto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180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515</TotalTime>
  <Words>437</Words>
  <Application>Microsoft Macintosh PowerPoint</Application>
  <PresentationFormat>On-screen Show (4:3)</PresentationFormat>
  <Paragraphs>102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Pino</vt:lpstr>
      <vt:lpstr>Alimentação e Contexto Social: primeiras aproximações </vt:lpstr>
      <vt:lpstr>PowerPoint Presentation</vt:lpstr>
      <vt:lpstr>PowerPoint Presentation</vt:lpstr>
      <vt:lpstr>Alimentos</vt:lpstr>
      <vt:lpstr>PowerPoint Presentation</vt:lpstr>
      <vt:lpstr>cultura</vt:lpstr>
      <vt:lpstr>PowerPoint Presentation</vt:lpstr>
      <vt:lpstr>Voltando....</vt:lpstr>
      <vt:lpstr>Escolhas</vt:lpstr>
      <vt:lpstr>Antinomias (Alan Warde, 1997)</vt:lpstr>
      <vt:lpstr>PowerPoint Presentation</vt:lpstr>
      <vt:lpstr>Conveniência e Cuidado  </vt:lpstr>
      <vt:lpstr>A massa para bolo</vt:lpstr>
      <vt:lpstr>PowerPoint Presentation</vt:lpstr>
      <vt:lpstr>Vários discursos ( Arnaiz, 1996)</vt:lpstr>
      <vt:lpstr>PowerPoint Presentation</vt:lpstr>
      <vt:lpstr>PowerPoint Presentation</vt:lpstr>
      <vt:lpstr>História Social da Comida</vt:lpstr>
      <vt:lpstr>PowerPoint Presentation</vt:lpstr>
      <vt:lpstr>PowerPoint Presentation</vt:lpstr>
      <vt:lpstr>Ingredientes</vt:lpstr>
      <vt:lpstr>PowerPoint Presentation</vt:lpstr>
      <vt:lpstr>PowerPoint Presentation</vt:lpstr>
      <vt:lpstr> Virado</vt:lpstr>
      <vt:lpstr>História</vt:lpstr>
      <vt:lpstr>PowerPoint Presentation</vt:lpstr>
      <vt:lpstr>Disciplina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Alimentação e Contexto Social: primeiras aproximações</dc:title>
  <dc:creator>usuario</dc:creator>
  <cp:lastModifiedBy>Aylene</cp:lastModifiedBy>
  <cp:revision>10</cp:revision>
  <dcterms:created xsi:type="dcterms:W3CDTF">2017-03-13T13:11:32Z</dcterms:created>
  <dcterms:modified xsi:type="dcterms:W3CDTF">2018-03-06T20:53:04Z</dcterms:modified>
</cp:coreProperties>
</file>