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5"/>
  </p:notesMasterIdLst>
  <p:sldIdLst>
    <p:sldId id="256" r:id="rId2"/>
    <p:sldId id="501" r:id="rId3"/>
    <p:sldId id="502" r:id="rId4"/>
    <p:sldId id="554" r:id="rId5"/>
    <p:sldId id="518" r:id="rId6"/>
    <p:sldId id="541" r:id="rId7"/>
    <p:sldId id="519" r:id="rId8"/>
    <p:sldId id="520" r:id="rId9"/>
    <p:sldId id="542" r:id="rId10"/>
    <p:sldId id="521" r:id="rId11"/>
    <p:sldId id="522" r:id="rId12"/>
    <p:sldId id="523" r:id="rId13"/>
    <p:sldId id="543" r:id="rId14"/>
    <p:sldId id="544" r:id="rId15"/>
    <p:sldId id="545" r:id="rId16"/>
    <p:sldId id="524" r:id="rId17"/>
    <p:sldId id="525" r:id="rId18"/>
    <p:sldId id="526" r:id="rId19"/>
    <p:sldId id="527" r:id="rId20"/>
    <p:sldId id="528" r:id="rId21"/>
    <p:sldId id="529" r:id="rId22"/>
    <p:sldId id="546" r:id="rId23"/>
    <p:sldId id="530" r:id="rId24"/>
    <p:sldId id="531" r:id="rId25"/>
    <p:sldId id="532" r:id="rId26"/>
    <p:sldId id="533" r:id="rId27"/>
    <p:sldId id="534" r:id="rId28"/>
    <p:sldId id="535" r:id="rId29"/>
    <p:sldId id="536" r:id="rId30"/>
    <p:sldId id="537" r:id="rId31"/>
    <p:sldId id="538" r:id="rId32"/>
    <p:sldId id="547" r:id="rId33"/>
    <p:sldId id="539" r:id="rId34"/>
    <p:sldId id="540" r:id="rId35"/>
    <p:sldId id="555" r:id="rId36"/>
    <p:sldId id="504" r:id="rId37"/>
    <p:sldId id="548" r:id="rId38"/>
    <p:sldId id="549" r:id="rId39"/>
    <p:sldId id="550" r:id="rId40"/>
    <p:sldId id="551" r:id="rId41"/>
    <p:sldId id="552" r:id="rId42"/>
    <p:sldId id="553" r:id="rId43"/>
    <p:sldId id="511" r:id="rId4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Apresenta&#231;&#227;o%20FINAL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noProof="0" dirty="0" smtClean="0"/>
              <a:t>Globalización: generalmente bueno</a:t>
            </a:r>
            <a:endParaRPr lang="es-ES" noProof="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Globalização é geralmente boa</c:v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'Livre comércio e globalização'!$B$2:$C$2</c:f>
              <c:strCache>
                <c:ptCount val="2"/>
                <c:pt idx="0">
                  <c:v>Elites</c:v>
                </c:pt>
                <c:pt idx="1">
                  <c:v>Opinião pública</c:v>
                </c:pt>
              </c:strCache>
            </c:strRef>
          </c:cat>
          <c:val>
            <c:numRef>
              <c:f>'Livre comércio e globalização'!$B$3:$C$3</c:f>
              <c:numCache>
                <c:formatCode>General</c:formatCode>
                <c:ptCount val="2"/>
                <c:pt idx="0">
                  <c:v>84</c:v>
                </c:pt>
                <c:pt idx="1">
                  <c:v>73.400000000000006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448064"/>
        <c:axId val="179320448"/>
      </c:barChart>
      <c:catAx>
        <c:axId val="175448064"/>
        <c:scaling>
          <c:orientation val="minMax"/>
        </c:scaling>
        <c:delete val="0"/>
        <c:axPos val="l"/>
        <c:majorTickMark val="out"/>
        <c:minorTickMark val="none"/>
        <c:tickLblPos val="nextTo"/>
        <c:crossAx val="179320448"/>
        <c:crosses val="autoZero"/>
        <c:auto val="1"/>
        <c:lblAlgn val="ctr"/>
        <c:lblOffset val="100"/>
        <c:noMultiLvlLbl val="0"/>
      </c:catAx>
      <c:valAx>
        <c:axId val="179320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5448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noProof="0" dirty="0" smtClean="0"/>
              <a:t>Libre comercio: bueno para la</a:t>
            </a:r>
            <a:r>
              <a:rPr lang="es-ES" baseline="0" noProof="0" dirty="0" smtClean="0"/>
              <a:t> economía brasilera</a:t>
            </a:r>
            <a:endParaRPr lang="es-ES" noProof="0" dirty="0"/>
          </a:p>
        </c:rich>
      </c:tx>
      <c:layout>
        <c:manualLayout>
          <c:xMode val="edge"/>
          <c:yMode val="edge"/>
          <c:x val="0.125879917184265"/>
          <c:y val="2.6315789473684199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Livre comércio é bom para a economia brasileira</c:v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'Livre comércio e globalização'!$I$2:$J$2</c:f>
              <c:strCache>
                <c:ptCount val="2"/>
                <c:pt idx="0">
                  <c:v>Elites</c:v>
                </c:pt>
                <c:pt idx="1">
                  <c:v>Opinião pública</c:v>
                </c:pt>
              </c:strCache>
            </c:strRef>
          </c:cat>
          <c:val>
            <c:numRef>
              <c:f>'Livre comércio e globalização'!$I$3:$J$3</c:f>
              <c:numCache>
                <c:formatCode>General</c:formatCode>
                <c:ptCount val="2"/>
                <c:pt idx="0">
                  <c:v>67.3</c:v>
                </c:pt>
                <c:pt idx="1">
                  <c:v>68.599999999999994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449600"/>
        <c:axId val="170627584"/>
      </c:barChart>
      <c:catAx>
        <c:axId val="175449600"/>
        <c:scaling>
          <c:orientation val="minMax"/>
        </c:scaling>
        <c:delete val="0"/>
        <c:axPos val="l"/>
        <c:majorTickMark val="out"/>
        <c:minorTickMark val="none"/>
        <c:tickLblPos val="nextTo"/>
        <c:crossAx val="170627584"/>
        <c:crosses val="autoZero"/>
        <c:auto val="1"/>
        <c:lblAlgn val="ctr"/>
        <c:lblOffset val="100"/>
        <c:noMultiLvlLbl val="0"/>
      </c:catAx>
      <c:valAx>
        <c:axId val="170627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5449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noProof="0" dirty="0" smtClean="0"/>
              <a:t>Inversión</a:t>
            </a:r>
            <a:r>
              <a:rPr lang="es-ES" baseline="0" noProof="0" dirty="0" smtClean="0"/>
              <a:t> extranjera </a:t>
            </a:r>
            <a:r>
              <a:rPr lang="es-ES" noProof="0" dirty="0" smtClean="0"/>
              <a:t>beneficia Brasil</a:t>
            </a:r>
            <a:endParaRPr lang="es-ES" noProof="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Investimento estrangeiro beneficia muito</c:v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'Livre comércio e globalização'!$O$2:$P$2</c:f>
              <c:strCache>
                <c:ptCount val="2"/>
                <c:pt idx="0">
                  <c:v>Elites</c:v>
                </c:pt>
                <c:pt idx="1">
                  <c:v>Opinião pública</c:v>
                </c:pt>
              </c:strCache>
            </c:strRef>
          </c:cat>
          <c:val>
            <c:numRef>
              <c:f>'Livre comércio e globalização'!$O$3:$P$3</c:f>
              <c:numCache>
                <c:formatCode>General</c:formatCode>
                <c:ptCount val="2"/>
                <c:pt idx="0">
                  <c:v>71</c:v>
                </c:pt>
                <c:pt idx="1">
                  <c:v>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594432"/>
        <c:axId val="170629312"/>
      </c:barChart>
      <c:catAx>
        <c:axId val="176594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70629312"/>
        <c:crosses val="autoZero"/>
        <c:auto val="1"/>
        <c:lblAlgn val="ctr"/>
        <c:lblOffset val="100"/>
        <c:noMultiLvlLbl val="0"/>
      </c:catAx>
      <c:valAx>
        <c:axId val="170629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6594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'Participação ativa'!$C$3</c:f>
              <c:strCache>
                <c:ptCount val="1"/>
                <c:pt idx="0">
                  <c:v>Elites</c:v>
                </c:pt>
              </c:strCache>
            </c:strRef>
          </c:tx>
          <c:invertIfNegative val="0"/>
          <c:cat>
            <c:strRef>
              <c:f>'Participação ativa'!$B$4:$B$5</c:f>
              <c:strCache>
                <c:ptCount val="2"/>
                <c:pt idx="0">
                  <c:v>Participação ativa</c:v>
                </c:pt>
                <c:pt idx="1">
                  <c:v>Manter-se longe dos assuntos mundiais</c:v>
                </c:pt>
              </c:strCache>
            </c:strRef>
          </c:cat>
          <c:val>
            <c:numRef>
              <c:f>'Participação ativa'!$C$4:$C$5</c:f>
              <c:numCache>
                <c:formatCode>General</c:formatCode>
                <c:ptCount val="2"/>
                <c:pt idx="0">
                  <c:v>95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'Participação ativa'!$D$3</c:f>
              <c:strCache>
                <c:ptCount val="1"/>
                <c:pt idx="0">
                  <c:v>Opinião Pública</c:v>
                </c:pt>
              </c:strCache>
            </c:strRef>
          </c:tx>
          <c:invertIfNegative val="0"/>
          <c:cat>
            <c:strRef>
              <c:f>'Participação ativa'!$B$4:$B$5</c:f>
              <c:strCache>
                <c:ptCount val="2"/>
                <c:pt idx="0">
                  <c:v>Participação ativa</c:v>
                </c:pt>
                <c:pt idx="1">
                  <c:v>Manter-se longe dos assuntos mundiais</c:v>
                </c:pt>
              </c:strCache>
            </c:strRef>
          </c:cat>
          <c:val>
            <c:numRef>
              <c:f>'Participação ativa'!$D$4:$D$5</c:f>
              <c:numCache>
                <c:formatCode>General</c:formatCode>
                <c:ptCount val="2"/>
                <c:pt idx="0">
                  <c:v>68.900000000000006</c:v>
                </c:pt>
                <c:pt idx="1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11808"/>
        <c:axId val="184361536"/>
      </c:barChart>
      <c:catAx>
        <c:axId val="18431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84361536"/>
        <c:crosses val="autoZero"/>
        <c:auto val="1"/>
        <c:lblAlgn val="ctr"/>
        <c:lblOffset val="100"/>
        <c:noMultiLvlLbl val="0"/>
      </c:catAx>
      <c:valAx>
        <c:axId val="18436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31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noProof="0" dirty="0" smtClean="0"/>
              <a:t>Temas generales: mucha importancia</a:t>
            </a:r>
            <a:endParaRPr lang="es-ES" noProof="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'Temas importantes'!$B$5</c:f>
              <c:strCache>
                <c:ptCount val="1"/>
                <c:pt idx="0">
                  <c:v>Temas gerais: extrema/muita importância</c:v>
                </c:pt>
              </c:strCache>
            </c:strRef>
          </c:tx>
          <c:invertIfNegative val="0"/>
          <c:cat>
            <c:strRef>
              <c:f>'Temas importantes'!$A$6:$A$11</c:f>
              <c:strCache>
                <c:ptCount val="6"/>
                <c:pt idx="0">
                  <c:v>Garantir a democracia na América do Sul</c:v>
                </c:pt>
                <c:pt idx="1">
                  <c:v>Promover a integração regional</c:v>
                </c:pt>
                <c:pt idx="2">
                  <c:v>Atuar em defesa dos direitos humanos</c:v>
                </c:pt>
                <c:pt idx="3">
                  <c:v>Atuar em defesa do meio ambiente</c:v>
                </c:pt>
                <c:pt idx="4">
                  <c:v>Combater o tráfico internacional de drogas</c:v>
                </c:pt>
                <c:pt idx="5">
                  <c:v>Promover a venda de produtos e os investimentos brasileiros em outros países</c:v>
                </c:pt>
              </c:strCache>
            </c:strRef>
          </c:cat>
          <c:val>
            <c:numRef>
              <c:f>'Temas importantes'!$B$6:$B$11</c:f>
              <c:numCache>
                <c:formatCode>General</c:formatCode>
                <c:ptCount val="6"/>
                <c:pt idx="0">
                  <c:v>96</c:v>
                </c:pt>
                <c:pt idx="1">
                  <c:v>96.5</c:v>
                </c:pt>
                <c:pt idx="2">
                  <c:v>96.5</c:v>
                </c:pt>
                <c:pt idx="3">
                  <c:v>97</c:v>
                </c:pt>
                <c:pt idx="4">
                  <c:v>97.5</c:v>
                </c:pt>
                <c:pt idx="5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13344"/>
        <c:axId val="184363840"/>
      </c:barChart>
      <c:catAx>
        <c:axId val="184313344"/>
        <c:scaling>
          <c:orientation val="minMax"/>
        </c:scaling>
        <c:delete val="0"/>
        <c:axPos val="l"/>
        <c:majorTickMark val="out"/>
        <c:minorTickMark val="none"/>
        <c:tickLblPos val="nextTo"/>
        <c:crossAx val="184363840"/>
        <c:crosses val="autoZero"/>
        <c:auto val="1"/>
        <c:lblAlgn val="ctr"/>
        <c:lblOffset val="100"/>
        <c:noMultiLvlLbl val="0"/>
      </c:catAx>
      <c:valAx>
        <c:axId val="184363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43133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noProof="0" dirty="0" smtClean="0"/>
              <a:t>Temas generales: mucha importancia</a:t>
            </a:r>
            <a:endParaRPr lang="es-ES" noProof="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Temas gerais: extrema/muita importância</c:v>
          </c:tx>
          <c:spPr>
            <a:solidFill>
              <a:srgbClr val="FF0000"/>
            </a:solidFill>
          </c:spPr>
          <c:invertIfNegative val="0"/>
          <c:cat>
            <c:strRef>
              <c:f>'Temas importantes'!$A$35:$A$40</c:f>
              <c:strCache>
                <c:ptCount val="6"/>
                <c:pt idx="0">
                  <c:v>Atrair investimentos estrangeiros para o Brasil</c:v>
                </c:pt>
                <c:pt idx="1">
                  <c:v>Proteger as fronteiras terrestres e marítimas</c:v>
                </c:pt>
                <c:pt idx="2">
                  <c:v>Promover a venda de produtos brasileiros em outros países</c:v>
                </c:pt>
                <c:pt idx="3">
                  <c:v>Proteger os interesses dos brasileiros em outros países</c:v>
                </c:pt>
                <c:pt idx="4">
                  <c:v>Combater o narcotráfico e o crime organizado</c:v>
                </c:pt>
                <c:pt idx="5">
                  <c:v>Proteger o meio-ambiente</c:v>
                </c:pt>
              </c:strCache>
            </c:strRef>
          </c:cat>
          <c:val>
            <c:numRef>
              <c:f>'Temas importantes'!$B$35:$B$40</c:f>
              <c:numCache>
                <c:formatCode>General</c:formatCode>
                <c:ptCount val="6"/>
                <c:pt idx="0">
                  <c:v>88</c:v>
                </c:pt>
                <c:pt idx="1">
                  <c:v>88.2</c:v>
                </c:pt>
                <c:pt idx="2">
                  <c:v>88.6</c:v>
                </c:pt>
                <c:pt idx="3">
                  <c:v>92.1</c:v>
                </c:pt>
                <c:pt idx="4">
                  <c:v>93.5</c:v>
                </c:pt>
                <c:pt idx="5">
                  <c:v>94.3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15392"/>
        <c:axId val="184366144"/>
      </c:barChart>
      <c:catAx>
        <c:axId val="184315392"/>
        <c:scaling>
          <c:orientation val="minMax"/>
        </c:scaling>
        <c:delete val="0"/>
        <c:axPos val="l"/>
        <c:majorTickMark val="out"/>
        <c:minorTickMark val="none"/>
        <c:tickLblPos val="nextTo"/>
        <c:crossAx val="184366144"/>
        <c:crosses val="autoZero"/>
        <c:auto val="1"/>
        <c:lblAlgn val="ctr"/>
        <c:lblOffset val="100"/>
        <c:noMultiLvlLbl val="0"/>
      </c:catAx>
      <c:valAx>
        <c:axId val="184366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43153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'Influência AL'!$S$4</c:f>
              <c:strCache>
                <c:ptCount val="1"/>
                <c:pt idx="0">
                  <c:v>Opinião pública</c:v>
                </c:pt>
              </c:strCache>
            </c:strRef>
          </c:tx>
          <c:invertIfNegative val="0"/>
          <c:cat>
            <c:strRef>
              <c:f>'Influência AL'!$Q$5:$Q$7</c:f>
              <c:strCache>
                <c:ptCount val="3"/>
                <c:pt idx="0">
                  <c:v>Outros países do Mundo</c:v>
                </c:pt>
                <c:pt idx="1">
                  <c:v>Outros países da América Latina</c:v>
                </c:pt>
                <c:pt idx="2">
                  <c:v>Brasil</c:v>
                </c:pt>
              </c:strCache>
            </c:strRef>
          </c:cat>
          <c:val>
            <c:numRef>
              <c:f>'Influência AL'!$S$5:$S$7</c:f>
              <c:numCache>
                <c:formatCode>General</c:formatCode>
                <c:ptCount val="3"/>
                <c:pt idx="0">
                  <c:v>0.3</c:v>
                </c:pt>
                <c:pt idx="1">
                  <c:v>18.099999999999991</c:v>
                </c:pt>
                <c:pt idx="2">
                  <c:v>62.7</c:v>
                </c:pt>
              </c:numCache>
            </c:numRef>
          </c:val>
        </c:ser>
        <c:ser>
          <c:idx val="0"/>
          <c:order val="1"/>
          <c:tx>
            <c:strRef>
              <c:f>'Influência AL'!$R$4</c:f>
              <c:strCache>
                <c:ptCount val="1"/>
                <c:pt idx="0">
                  <c:v>Elites</c:v>
                </c:pt>
              </c:strCache>
            </c:strRef>
          </c:tx>
          <c:invertIfNegative val="0"/>
          <c:cat>
            <c:strRef>
              <c:f>'Influência AL'!$Q$5:$Q$7</c:f>
              <c:strCache>
                <c:ptCount val="3"/>
                <c:pt idx="0">
                  <c:v>Outros países do Mundo</c:v>
                </c:pt>
                <c:pt idx="1">
                  <c:v>Outros países da América Latina</c:v>
                </c:pt>
                <c:pt idx="2">
                  <c:v>Brasil</c:v>
                </c:pt>
              </c:strCache>
            </c:strRef>
          </c:cat>
          <c:val>
            <c:numRef>
              <c:f>'Influência AL'!$R$5:$R$7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57600"/>
        <c:axId val="184368448"/>
      </c:barChart>
      <c:catAx>
        <c:axId val="184857600"/>
        <c:scaling>
          <c:orientation val="minMax"/>
        </c:scaling>
        <c:delete val="0"/>
        <c:axPos val="l"/>
        <c:majorTickMark val="out"/>
        <c:minorTickMark val="none"/>
        <c:tickLblPos val="nextTo"/>
        <c:crossAx val="184368448"/>
        <c:crosses val="autoZero"/>
        <c:auto val="1"/>
        <c:lblAlgn val="ctr"/>
        <c:lblOffset val="100"/>
        <c:noMultiLvlLbl val="0"/>
      </c:catAx>
      <c:valAx>
        <c:axId val="184368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4857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'Cooperação com países'!$A$5:$F$5</c:f>
              <c:strCache>
                <c:ptCount val="1"/>
                <c:pt idx="0">
                  <c:v>Q52 - Qual das seguintes afirmações se aproxima mais do que você pensa sobre o papel do Brasil na América do Sul? </c:v>
                </c:pt>
              </c:strCache>
            </c:strRef>
          </c:tx>
          <c:invertIfNegative val="0"/>
          <c:cat>
            <c:strRef>
              <c:f>'Cooperação com países'!$B$7:$B$8</c:f>
              <c:strCache>
                <c:ptCount val="2"/>
                <c:pt idx="0">
                  <c:v>O Brasil deveria ser o líder na região</c:v>
                </c:pt>
                <c:pt idx="1">
                  <c:v>O Brasil deveria cooperar com outros países da região sem</c:v>
                </c:pt>
              </c:strCache>
            </c:strRef>
          </c:cat>
          <c:val>
            <c:numRef>
              <c:f>'Cooperação com países'!$E$7:$E$8</c:f>
              <c:numCache>
                <c:formatCode>####.0</c:formatCode>
                <c:ptCount val="2"/>
                <c:pt idx="0">
                  <c:v>48.5</c:v>
                </c:pt>
                <c:pt idx="1">
                  <c:v>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58624"/>
        <c:axId val="184518336"/>
      </c:barChart>
      <c:catAx>
        <c:axId val="18485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4518336"/>
        <c:crosses val="autoZero"/>
        <c:auto val="1"/>
        <c:lblAlgn val="ctr"/>
        <c:lblOffset val="100"/>
        <c:noMultiLvlLbl val="0"/>
      </c:catAx>
      <c:valAx>
        <c:axId val="18451833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1848586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261D106D-8DB5-4FFB-9E5D-3F3D4D19773E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11A7A1D8-C3CD-4EDF-90C4-BA32DFE14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3980C2A0-26C5-4E85-A728-FA013A75D91B}" type="datetimeFigureOut">
              <a:rPr lang="pt-BR" smtClean="0"/>
              <a:pPr/>
              <a:t>30/04/2019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18A07F-4765-455B-8272-5A9E4ADC3A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6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79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A73A0-E4BF-47BA-93A3-8A1E458472E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55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7" r:id="rId3"/>
    <p:sldLayoutId id="2147483659" r:id="rId4"/>
    <p:sldLayoutId id="2147483660" r:id="rId5"/>
    <p:sldLayoutId id="214748366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becalho i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03365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3600" dirty="0"/>
              <a:t>Opinião pública e política externa Interesse e informação sobre assuntos </a:t>
            </a:r>
            <a:r>
              <a:rPr lang="pt-BR" sz="3600" dirty="0" smtClean="0"/>
              <a:t>internacionais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4000" dirty="0" smtClean="0"/>
              <a:t>Aula </a:t>
            </a:r>
            <a:r>
              <a:rPr lang="pt-BR" sz="4000" dirty="0"/>
              <a:t>6</a:t>
            </a:r>
            <a:r>
              <a:rPr lang="pt-BR" sz="4000" dirty="0" smtClean="0"/>
              <a:t> </a:t>
            </a: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24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dirty="0"/>
              <a:t>Leandro Piquet Carneiro</a:t>
            </a:r>
          </a:p>
          <a:p>
            <a:pPr lvl="0" algn="ctr" rtl="0">
              <a:buNone/>
            </a:pPr>
            <a:r>
              <a:rPr lang="en" sz="1800" dirty="0" smtClean="0"/>
              <a:t>Instituto de Rela</a:t>
            </a:r>
            <a:r>
              <a:rPr lang="pt-BR" sz="1800" dirty="0" err="1" smtClean="0"/>
              <a:t>ções</a:t>
            </a:r>
            <a:r>
              <a:rPr lang="pt-BR" sz="1800" dirty="0" smtClean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 smtClean="0"/>
              <a:t>Universidade de São </a:t>
            </a:r>
            <a:r>
              <a:rPr lang="en" sz="1800" dirty="0"/>
              <a:t>Paulo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>
                <a:cs typeface="Arial" pitchFamily="34" charset="0"/>
              </a:rPr>
              <a:t>OS PRIMEIROS ANOS: AMERICANISMO E REPÚBLICA</a:t>
            </a:r>
            <a:endParaRPr lang="pt-BR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Americanismo e República X Europeísmo e monarquia;</a:t>
            </a:r>
          </a:p>
          <a:p>
            <a:r>
              <a:rPr lang="pt-BR" sz="2400" dirty="0" smtClean="0"/>
              <a:t> </a:t>
            </a:r>
          </a:p>
          <a:p>
            <a:r>
              <a:rPr lang="pt-BR" sz="2400" dirty="0" smtClean="0"/>
              <a:t>“Republicanizar” as relações internacionais= privilegiar as Américas, integrar o país a seu contexto regional;</a:t>
            </a:r>
          </a:p>
          <a:p>
            <a:endParaRPr lang="pt-BR" sz="2400" dirty="0" smtClean="0"/>
          </a:p>
          <a:p>
            <a:r>
              <a:rPr lang="pt-BR" sz="2400" dirty="0" smtClean="0"/>
              <a:t>Americanismo = aproximação com os Estados Unidos</a:t>
            </a:r>
          </a:p>
          <a:p>
            <a:endParaRPr lang="pt-BR" sz="2400" dirty="0" smtClean="0"/>
          </a:p>
          <a:p>
            <a:r>
              <a:rPr lang="pt-BR" sz="2400" dirty="0" smtClean="0"/>
              <a:t>Uma alternativa de inserção internacional do país.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FUNDAMENTOS INICIAIS DO AMERICANISMO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u="sng" dirty="0" smtClean="0"/>
              <a:t>A dimensão econômica</a:t>
            </a:r>
            <a:r>
              <a:rPr lang="pt-BR" sz="2800" dirty="0" smtClean="0"/>
              <a:t>: EUA se tornam o principal mercado para o café;</a:t>
            </a:r>
          </a:p>
          <a:p>
            <a:endParaRPr lang="pt-BR" sz="2800" u="sng" dirty="0" smtClean="0"/>
          </a:p>
          <a:p>
            <a:r>
              <a:rPr lang="pt-BR" sz="2800" u="sng" dirty="0" smtClean="0"/>
              <a:t>A dimensão política</a:t>
            </a:r>
            <a:r>
              <a:rPr lang="pt-BR" sz="2800" dirty="0" smtClean="0"/>
              <a:t>: Aliança estratégia com EUA para fortalecer-se na América do Sul;</a:t>
            </a:r>
          </a:p>
          <a:p>
            <a:endParaRPr lang="pt-BR" sz="2800" u="sng" dirty="0" smtClean="0"/>
          </a:p>
          <a:p>
            <a:r>
              <a:rPr lang="pt-BR" sz="2800" u="sng" dirty="0" smtClean="0"/>
              <a:t>A dimensão ideacional</a:t>
            </a:r>
            <a:r>
              <a:rPr lang="pt-BR" sz="2800" dirty="0" smtClean="0"/>
              <a:t>: a identidade do país no mundo.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98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OUTROS MOMENTOS DE GRANDE APROXIMAÇÃO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II Guerra Mundial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 A guerra e a importância do “saliente nordestino”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1939 – Missão Aranha e o início do fim da equidistância pragmática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1940 – Discurso no </a:t>
            </a:r>
            <a:r>
              <a:rPr lang="pt-BR" i="1" dirty="0" smtClean="0"/>
              <a:t>Minas Gerais</a:t>
            </a:r>
            <a:r>
              <a:rPr lang="pt-BR" dirty="0" smtClean="0"/>
              <a:t>: elogio do totalitarismo</a:t>
            </a:r>
          </a:p>
        </p:txBody>
      </p:sp>
    </p:spTree>
    <p:extLst>
      <p:ext uri="{BB962C8B-B14F-4D97-AF65-F5344CB8AC3E}">
        <p14:creationId xmlns:p14="http://schemas.microsoft.com/office/powerpoint/2010/main" val="20785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auge da </a:t>
            </a:r>
            <a:r>
              <a:rPr lang="pt-BR" smtClean="0"/>
              <a:t>onda reversa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pt-BR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“Não 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</a:rPr>
              <a:t>marchamos para o fim da civilização mas para o início, tumultuoso e fecundo, de uma nova era. 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/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</a:rPr>
              <a:t>A economia equilibrada e a riqueza na nova ordem social </a:t>
            </a:r>
            <a:r>
              <a:rPr lang="pt-BR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.... 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</a:rPr>
              <a:t>Não mais os liberalismos imprevidentes, as demagogias estéreis, os personalismos semeadores de desordem — A disciplina política, baseada na justiça social, amparando o trabalhador — O proletário, elemento indispensável de colaboração social — A ordem criada pelas circunstâncias novas, incompatível com o individualismo”. </a:t>
            </a:r>
          </a:p>
          <a:p>
            <a:pPr algn="r"/>
            <a:r>
              <a:rPr lang="pt-BR" sz="2000" i="1" dirty="0">
                <a:latin typeface="Calibri" panose="020F0502020204030204" pitchFamily="34" charset="0"/>
              </a:rPr>
              <a:t>Discurso de Getúlio Vargas, 11 de Junho de 1940 - discurso a bordo do Encouraçado Minas Gerais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7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OUTROS MOMENTOS DE GRANDE APROXIMAÇÃO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II Guerra Mundial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1940 – Apoio do </a:t>
            </a:r>
            <a:r>
              <a:rPr lang="pt-BR" dirty="0" err="1" smtClean="0"/>
              <a:t>Eximbank</a:t>
            </a:r>
            <a:r>
              <a:rPr lang="pt-BR" dirty="0" smtClean="0"/>
              <a:t> para projeto siderúrgico, e acordos exportação de café para EUA e algodão para Canadá;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1942 – ruptura de relações com o Eixo contra apoio americano para reequipar as FFAA.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1942 – Comissão Mista de Defesa Brasil –EUA Brasil no esforço de guerra.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1944 - FEB.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16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Comparação: Argentina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7700" indent="-457200">
              <a:buFontTx/>
              <a:buChar char="-"/>
            </a:pPr>
            <a:r>
              <a:rPr lang="pt-BR" dirty="0" smtClean="0"/>
              <a:t>Alinhamento estratégico com a Inglaterra durante o século XIX e primeira metade do século XX;</a:t>
            </a:r>
          </a:p>
          <a:p>
            <a:pPr marL="647700" indent="-457200">
              <a:buFontTx/>
              <a:buChar char="-"/>
            </a:pPr>
            <a:r>
              <a:rPr lang="pt-BR" dirty="0" smtClean="0"/>
              <a:t>Alinhamento com os países do Eixo até a etapa final da Guerra;</a:t>
            </a:r>
          </a:p>
          <a:p>
            <a:pPr marL="647700" indent="-457200">
              <a:buFontTx/>
              <a:buChar char="-"/>
            </a:pPr>
            <a:r>
              <a:rPr lang="pt-BR" dirty="0" smtClean="0"/>
              <a:t>Declara guerra à Alemanha com o objetivo de receber refugiados nazistas </a:t>
            </a:r>
            <a:endParaRPr lang="pt-BR" dirty="0"/>
          </a:p>
          <a:p>
            <a:pPr marL="647700" indent="-457200">
              <a:buFontTx/>
              <a:buChar char="-"/>
            </a:pPr>
            <a:endParaRPr lang="pt-BR" dirty="0" smtClean="0"/>
          </a:p>
          <a:p>
            <a:pPr marL="647700" indent="-457200">
              <a:buFontTx/>
              <a:buChar char="-"/>
            </a:pPr>
            <a:endParaRPr lang="pt-BR" dirty="0" smtClean="0"/>
          </a:p>
          <a:p>
            <a:pPr marL="647700" indent="-4572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39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OUTROS MOMENTOS DE GRANDE APROXIMAÇÃO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II Pós-guerra:</a:t>
            </a:r>
          </a:p>
          <a:p>
            <a:pPr lvl="1">
              <a:lnSpc>
                <a:spcPct val="80000"/>
              </a:lnSpc>
            </a:pPr>
            <a:r>
              <a:rPr lang="pt-BR" sz="2100" dirty="0" smtClean="0"/>
              <a:t>A expectativa de “relações especiais” com os EUA:</a:t>
            </a:r>
          </a:p>
          <a:p>
            <a:pPr lvl="3">
              <a:lnSpc>
                <a:spcPct val="80000"/>
              </a:lnSpc>
            </a:pPr>
            <a:r>
              <a:rPr lang="pt-BR" sz="1700" dirty="0" smtClean="0"/>
              <a:t>Brasil: apoio ao desenvolvimento</a:t>
            </a:r>
          </a:p>
          <a:p>
            <a:pPr lvl="3">
              <a:lnSpc>
                <a:spcPct val="80000"/>
              </a:lnSpc>
            </a:pPr>
            <a:r>
              <a:rPr lang="pt-BR" sz="1700" dirty="0" smtClean="0"/>
              <a:t>EUA segurança e apoio contra URSS</a:t>
            </a:r>
          </a:p>
          <a:p>
            <a:pPr lvl="1">
              <a:lnSpc>
                <a:spcPct val="80000"/>
              </a:lnSpc>
            </a:pPr>
            <a:endParaRPr lang="pt-BR" sz="2100" dirty="0" smtClean="0"/>
          </a:p>
          <a:p>
            <a:pPr lvl="1">
              <a:lnSpc>
                <a:spcPct val="80000"/>
              </a:lnSpc>
            </a:pPr>
            <a:r>
              <a:rPr lang="pt-BR" sz="2100" dirty="0" smtClean="0"/>
              <a:t>1949: Dutra faz visita de estado aos EUA</a:t>
            </a:r>
          </a:p>
          <a:p>
            <a:pPr lvl="1">
              <a:lnSpc>
                <a:spcPct val="80000"/>
              </a:lnSpc>
            </a:pPr>
            <a:endParaRPr lang="pt-BR" sz="2100" dirty="0" smtClean="0"/>
          </a:p>
          <a:p>
            <a:pPr lvl="1">
              <a:lnSpc>
                <a:spcPct val="80000"/>
              </a:lnSpc>
            </a:pPr>
            <a:r>
              <a:rPr lang="pt-BR" sz="2100" dirty="0" smtClean="0"/>
              <a:t>1947: TIAR (Tratado Interamericano de Assistência Recíproca) sistema inter-americano de defesa se integra ao sistema de defesa ocidental.</a:t>
            </a:r>
          </a:p>
          <a:p>
            <a:pPr lvl="1">
              <a:lnSpc>
                <a:spcPct val="80000"/>
              </a:lnSpc>
            </a:pPr>
            <a:endParaRPr lang="pt-BR" sz="2100" dirty="0" smtClean="0"/>
          </a:p>
          <a:p>
            <a:pPr lvl="1">
              <a:lnSpc>
                <a:spcPct val="80000"/>
              </a:lnSpc>
            </a:pPr>
            <a:r>
              <a:rPr lang="pt-BR" sz="2100" dirty="0" smtClean="0"/>
              <a:t>1947: Brasil rompe relações com a URSS</a:t>
            </a:r>
          </a:p>
          <a:p>
            <a:pPr lvl="1">
              <a:lnSpc>
                <a:spcPct val="80000"/>
              </a:lnSpc>
            </a:pPr>
            <a:r>
              <a:rPr lang="pt-BR" sz="2100" dirty="0" smtClean="0"/>
              <a:t>Brasil vota contra reconhecimento da China Popular pela ONU</a:t>
            </a:r>
          </a:p>
        </p:txBody>
      </p:sp>
    </p:spTree>
    <p:extLst>
      <p:ext uri="{BB962C8B-B14F-4D97-AF65-F5344CB8AC3E}">
        <p14:creationId xmlns:p14="http://schemas.microsoft.com/office/powerpoint/2010/main" val="29564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OUTROS MOMENTOS DE GRANDE APROXIMAÇÃO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II Vargas</a:t>
            </a:r>
          </a:p>
          <a:p>
            <a:pPr>
              <a:lnSpc>
                <a:spcPct val="90000"/>
              </a:lnSpc>
            </a:pPr>
            <a:r>
              <a:rPr lang="pt-BR" sz="2100" dirty="0" smtClean="0"/>
              <a:t>Política doméstica “nacionalista”, política externa relativamente alinhada</a:t>
            </a:r>
          </a:p>
          <a:p>
            <a:pPr>
              <a:lnSpc>
                <a:spcPct val="90000"/>
              </a:lnSpc>
            </a:pPr>
            <a:r>
              <a:rPr lang="pt-BR" sz="2100" dirty="0" smtClean="0"/>
              <a:t>Plano externo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1951- IV Reunião de Consulta da OEA</a:t>
            </a:r>
          </a:p>
          <a:p>
            <a:pPr lvl="3">
              <a:lnSpc>
                <a:spcPct val="90000"/>
              </a:lnSpc>
            </a:pPr>
            <a:r>
              <a:rPr lang="pt-BR" sz="1600" dirty="0" smtClean="0"/>
              <a:t>Apoio política ONU na Coréia</a:t>
            </a:r>
          </a:p>
          <a:p>
            <a:pPr lvl="3">
              <a:lnSpc>
                <a:spcPct val="90000"/>
              </a:lnSpc>
            </a:pPr>
            <a:r>
              <a:rPr lang="pt-BR" sz="1600" dirty="0" smtClean="0"/>
              <a:t>Brasil: Problemas do desenvolvimento não podem ser relegados em prol da segurança internacional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1951 – Acordo Militar de Assistência Recíproca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1951 – recusa de envio de tropas à Coréia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1952 – acordo para venda de minerais atômicos sem “compensações específicas”</a:t>
            </a:r>
          </a:p>
          <a:p>
            <a:pPr>
              <a:lnSpc>
                <a:spcPct val="90000"/>
              </a:lnSpc>
            </a:pPr>
            <a:r>
              <a:rPr lang="pt-BR" sz="2100" dirty="0" smtClean="0"/>
              <a:t>Plano doméstico: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1951- PL da Petrobrás vai ao Congresso (lei n. 2004 de 1953)</a:t>
            </a:r>
          </a:p>
          <a:p>
            <a:pPr lvl="1">
              <a:lnSpc>
                <a:spcPct val="90000"/>
              </a:lnSpc>
            </a:pPr>
            <a:r>
              <a:rPr lang="pt-BR" sz="1900" dirty="0" smtClean="0"/>
              <a:t>1952 – decreto de regulamentação da remessa de lucros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5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4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PRÓXIMOS, MAS NEM TANTO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7574"/>
            <a:ext cx="8229600" cy="3725699"/>
          </a:xfrm>
        </p:spPr>
        <p:txBody>
          <a:bodyPr/>
          <a:lstStyle/>
          <a:p>
            <a:r>
              <a:rPr lang="pt-BR" dirty="0" smtClean="0"/>
              <a:t>1958 - Operação Pan-Americana: cooperação hemisférica para o desenvolvimento.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/>
              <a:t>    JK:”</a:t>
            </a:r>
            <a:r>
              <a:rPr lang="pt-BR" i="1" dirty="0" smtClean="0"/>
              <a:t>desejamos formar ao lado do Ocidente, mas não desejamos ser </a:t>
            </a:r>
            <a:r>
              <a:rPr lang="pt-BR" b="1" i="1" dirty="0" smtClean="0"/>
              <a:t>seu proletariado</a:t>
            </a:r>
            <a:r>
              <a:rPr lang="pt-BR" dirty="0" smtClean="0"/>
              <a:t>”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/>
              <a:t>Resultados: 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/>
              <a:t>1959 -BID 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/>
              <a:t>1961 -   Aliança para o Progresso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/>
              <a:t>1958 – ruptura com o FMI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BREVE  RETORNO AO AMERICANISMO: O GOVERNO CASTELO BRANCO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Aliança com EUA central para o combate ao comunismo. Crença na idéia de “aliado especial”</a:t>
            </a:r>
          </a:p>
          <a:p>
            <a:r>
              <a:rPr lang="pt-BR" sz="2400" dirty="0" smtClean="0"/>
              <a:t>Incorporação da Doutrina de Segurança Nacional à diplomacia: posição geográfica impõe alinhamento com o Ocidente</a:t>
            </a:r>
          </a:p>
          <a:p>
            <a:r>
              <a:rPr lang="pt-BR" sz="2400" dirty="0" smtClean="0"/>
              <a:t>Rompimento de relações diplomáticas com Cuba</a:t>
            </a:r>
          </a:p>
          <a:p>
            <a:r>
              <a:rPr lang="pt-BR" sz="2400" dirty="0" smtClean="0"/>
              <a:t>Envio de tropas a República Dominicana apoio à criação da Força Interamericana de Paz da OEA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708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CONSENSO ALMOND-LIPPMAN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opinião pública sobre política internacional é altamente volátil e, portanto, não oferece bases sólidas para uma política exterior consistente.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Atitudes do público sobre </a:t>
            </a:r>
            <a:r>
              <a:rPr lang="pt-BR" dirty="0" err="1" smtClean="0"/>
              <a:t>P.E.</a:t>
            </a:r>
            <a:r>
              <a:rPr lang="pt-BR" dirty="0" smtClean="0"/>
              <a:t> carecem de estrutura e coerência. São não atitudes.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opinião pública tem impacto limitado sobre os que conduzem a </a:t>
            </a:r>
            <a:r>
              <a:rPr lang="pt-BR" dirty="0" err="1" smtClean="0"/>
              <a:t>P.E.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6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AFASTAMENTO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Equidistância pragmática (Anos 1930)</a:t>
            </a:r>
          </a:p>
          <a:p>
            <a:endParaRPr lang="pt-BR" sz="3200" dirty="0"/>
          </a:p>
          <a:p>
            <a:r>
              <a:rPr lang="pt-BR" sz="3200" dirty="0" smtClean="0"/>
              <a:t>Regime autoritário no país</a:t>
            </a:r>
          </a:p>
          <a:p>
            <a:endParaRPr lang="pt-BR" sz="3200" dirty="0"/>
          </a:p>
          <a:p>
            <a:r>
              <a:rPr lang="en-US" sz="3200" dirty="0" smtClean="0"/>
              <a:t>O </a:t>
            </a:r>
            <a:r>
              <a:rPr lang="en-US" sz="3200" dirty="0" err="1" smtClean="0"/>
              <a:t>comércio</a:t>
            </a:r>
            <a:r>
              <a:rPr lang="en-US" sz="3200" dirty="0" smtClean="0"/>
              <a:t> de </a:t>
            </a:r>
            <a:r>
              <a:rPr lang="en-US" sz="3200" dirty="0" err="1" smtClean="0"/>
              <a:t>compensação</a:t>
            </a:r>
            <a:r>
              <a:rPr lang="en-US" sz="3200" dirty="0" smtClean="0"/>
              <a:t> com a </a:t>
            </a:r>
            <a:r>
              <a:rPr lang="en-US" sz="3200" dirty="0" err="1" smtClean="0"/>
              <a:t>Alemanha</a:t>
            </a:r>
            <a:endParaRPr lang="en-US" sz="32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3477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AFASTAMENTO</a:t>
            </a:r>
            <a:r>
              <a:rPr lang="pt-BR" sz="1800" dirty="0"/>
              <a:t>: Política Externa Independente (</a:t>
            </a:r>
            <a:r>
              <a:rPr lang="pt-BR" sz="1800" dirty="0" smtClean="0"/>
              <a:t>JQ-JG</a:t>
            </a:r>
            <a:r>
              <a:rPr lang="pt-BR" sz="1800" dirty="0"/>
              <a:t>)</a:t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7574"/>
            <a:ext cx="8229600" cy="3725699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80000"/>
              </a:lnSpc>
            </a:pPr>
            <a:r>
              <a:rPr lang="pt-BR" sz="1800" dirty="0" smtClean="0"/>
              <a:t>Março de 1961: Os 15 pontos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Respeito aos compromissos com o Mundo livre;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Relações com todo o mundo, inclusive o socialista;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Redução das tensões internacionais no plano regional e mundial;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Expansão do comércio exterior;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Apoio ao </a:t>
            </a:r>
            <a:r>
              <a:rPr lang="pt-BR" sz="1400" dirty="0" err="1" smtClean="0"/>
              <a:t>anticolonialismo</a:t>
            </a:r>
            <a:r>
              <a:rPr lang="pt-BR" sz="1400" dirty="0" smtClean="0"/>
              <a:t>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Luta contra o subdesenvolvimento;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Incremento das relações com a Europa;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Reconhecimento das aspirações comuns do Brasil e nações da Ásia e África;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Estreitamento das relações com os estados africanos;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Fidelidade ao sistema interamericano;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Continuidade da OPA;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Apoio a ALALC;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Cooperação </a:t>
            </a:r>
            <a:r>
              <a:rPr lang="pt-BR" sz="1400" dirty="0" err="1" smtClean="0"/>
              <a:t>latinoamericana</a:t>
            </a:r>
            <a:r>
              <a:rPr lang="pt-BR" sz="1400" dirty="0" smtClean="0"/>
              <a:t>;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Colaboração com os EUA e defesa do progresso econômico e social das Américas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sz="1400" dirty="0" smtClean="0"/>
              <a:t>Apoio à ONU para que seja garantia da paz e da justiça econômica.</a:t>
            </a:r>
          </a:p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endParaRPr lang="pt-BR" sz="9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42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AFASTAMENTO</a:t>
            </a:r>
            <a:r>
              <a:rPr lang="pt-BR" sz="1800" dirty="0"/>
              <a:t>: Política Externa Independente (</a:t>
            </a:r>
            <a:r>
              <a:rPr lang="pt-BR" sz="1800" dirty="0" smtClean="0"/>
              <a:t>JQ-JG</a:t>
            </a:r>
            <a:r>
              <a:rPr lang="pt-BR" sz="1800" dirty="0"/>
              <a:t>)</a:t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31888" lvl="2" indent="-438150">
              <a:lnSpc>
                <a:spcPct val="80000"/>
              </a:lnSpc>
              <a:buFont typeface="Wingdings" pitchFamily="2" charset="2"/>
              <a:buAutoNum type="arabicPeriod"/>
            </a:pPr>
            <a:endParaRPr lang="pt-BR" sz="900" dirty="0" smtClean="0"/>
          </a:p>
          <a:p>
            <a:pPr marL="571500" indent="-571500">
              <a:lnSpc>
                <a:spcPct val="80000"/>
              </a:lnSpc>
            </a:pPr>
            <a:r>
              <a:rPr lang="pt-BR" sz="1800" dirty="0" smtClean="0"/>
              <a:t>Princípio central: reconhecimento da autodeterminação dos povos e nações.</a:t>
            </a:r>
          </a:p>
          <a:p>
            <a:pPr marL="571500" indent="-571500">
              <a:lnSpc>
                <a:spcPct val="80000"/>
              </a:lnSpc>
            </a:pPr>
            <a:endParaRPr lang="pt-BR" sz="1800" dirty="0" smtClean="0"/>
          </a:p>
          <a:p>
            <a:pPr marL="571500" indent="-571500">
              <a:lnSpc>
                <a:spcPct val="80000"/>
              </a:lnSpc>
            </a:pPr>
            <a:r>
              <a:rPr lang="pt-BR" sz="1800" dirty="0" smtClean="0"/>
              <a:t>Relação com Cuba.</a:t>
            </a:r>
          </a:p>
          <a:p>
            <a:pPr marL="571500" indent="-571500">
              <a:lnSpc>
                <a:spcPct val="80000"/>
              </a:lnSpc>
            </a:pPr>
            <a:endParaRPr lang="pt-BR" sz="1800" dirty="0" smtClean="0"/>
          </a:p>
          <a:p>
            <a:pPr marL="571500" indent="-571500">
              <a:lnSpc>
                <a:spcPct val="80000"/>
              </a:lnSpc>
            </a:pPr>
            <a:r>
              <a:rPr lang="pt-BR" sz="1800" dirty="0" smtClean="0"/>
              <a:t>1961 - Participação como observador da Conferência dos não-alinhados.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0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AFASTAMENTO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Pragmatismo responsável</a:t>
            </a:r>
          </a:p>
          <a:p>
            <a:pPr lvl="2"/>
            <a:r>
              <a:rPr lang="pt-BR" dirty="0" smtClean="0"/>
              <a:t>Fim da idéia de fronteiras ideológicas</a:t>
            </a:r>
          </a:p>
          <a:p>
            <a:pPr lvl="2"/>
            <a:r>
              <a:rPr lang="pt-BR" dirty="0" smtClean="0"/>
              <a:t>Afastamento dos EUA</a:t>
            </a:r>
          </a:p>
          <a:p>
            <a:pPr lvl="2"/>
            <a:r>
              <a:rPr lang="pt-BR" dirty="0" smtClean="0"/>
              <a:t>Aproximação com Europa</a:t>
            </a:r>
          </a:p>
          <a:p>
            <a:pPr lvl="2"/>
            <a:r>
              <a:rPr lang="pt-BR" dirty="0" smtClean="0"/>
              <a:t>Importância América Latina</a:t>
            </a:r>
          </a:p>
          <a:p>
            <a:pPr lvl="2"/>
            <a:r>
              <a:rPr lang="pt-BR" dirty="0" smtClean="0"/>
              <a:t>Atenção à África e Ásia </a:t>
            </a:r>
          </a:p>
          <a:p>
            <a:pPr lvl="2"/>
            <a:r>
              <a:rPr lang="pt-BR" dirty="0" smtClean="0"/>
              <a:t>Mudança com relação ao Oriente Médio</a:t>
            </a:r>
          </a:p>
          <a:p>
            <a:pPr lvl="1">
              <a:buNone/>
            </a:pPr>
            <a:r>
              <a:rPr lang="pt-BR" sz="2800" dirty="0" smtClean="0"/>
              <a:t>Nova República e </a:t>
            </a:r>
            <a:r>
              <a:rPr lang="pt-BR" sz="2800" dirty="0" err="1" smtClean="0"/>
              <a:t>globalismo</a:t>
            </a: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6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" y="879873"/>
            <a:ext cx="7572375" cy="338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BRASIL E ESTADOS UNIDOS EM RESUMO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190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POLITICA EXTERNA COMO INSTRUMENTO DO DESENVOLVIMENTO </a:t>
            </a:r>
            <a:r>
              <a:rPr lang="pt-BR" sz="18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ECONôMICO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 smtClean="0"/>
              <a:t>JK ou Vargas? </a:t>
            </a:r>
          </a:p>
          <a:p>
            <a:r>
              <a:rPr lang="pt-BR" sz="3200" dirty="0" smtClean="0"/>
              <a:t>Clodoaldo Bueno e Amado Cervo: </a:t>
            </a:r>
          </a:p>
          <a:p>
            <a:pPr lvl="1"/>
            <a:r>
              <a:rPr lang="pt-BR" dirty="0" smtClean="0"/>
              <a:t>  </a:t>
            </a:r>
            <a:r>
              <a:rPr lang="pt-BR" i="1" dirty="0" smtClean="0"/>
              <a:t>“JK inaugura a diplomacia  brasileira contemporânea”</a:t>
            </a:r>
          </a:p>
          <a:p>
            <a:pPr lvl="1"/>
            <a:r>
              <a:rPr lang="pt-BR" dirty="0" smtClean="0"/>
              <a:t> Desenvolvimento requer mudanças internas e mudanças no relacionamento do país com o mundo: </a:t>
            </a:r>
          </a:p>
          <a:p>
            <a:pPr lvl="2" algn="just">
              <a:buFont typeface="Wingdings" pitchFamily="2" charset="2"/>
              <a:buNone/>
            </a:pPr>
            <a:r>
              <a:rPr lang="pt-BR" dirty="0" smtClean="0"/>
              <a:t> “nacional-desenvolvimentismo passou a ser a chave</a:t>
            </a:r>
          </a:p>
          <a:p>
            <a:pPr lvl="2" algn="just">
              <a:buFont typeface="Wingdings" pitchFamily="2" charset="2"/>
              <a:buNone/>
            </a:pPr>
            <a:r>
              <a:rPr lang="pt-BR" dirty="0" smtClean="0"/>
              <a:t> para a compreensão das relações internacionais </a:t>
            </a:r>
          </a:p>
          <a:p>
            <a:pPr lvl="2" algn="just">
              <a:buFont typeface="Wingdings" pitchFamily="2" charset="2"/>
              <a:buNone/>
            </a:pPr>
            <a:r>
              <a:rPr lang="pt-BR" dirty="0" smtClean="0"/>
              <a:t>do Brasil”.</a:t>
            </a:r>
          </a:p>
          <a:p>
            <a:pPr algn="just"/>
            <a:r>
              <a:rPr lang="pt-BR" dirty="0" err="1" smtClean="0"/>
              <a:t>Equidistância</a:t>
            </a:r>
            <a:r>
              <a:rPr lang="pt-BR" dirty="0" smtClean="0"/>
              <a:t> pragmática e alinhamento com EUA já miram o desenvolvimento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7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Envolvimento</a:t>
            </a:r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 regional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República como condição para aproximação com o continente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...</a:t>
            </a:r>
            <a:r>
              <a:rPr lang="pt-BR" sz="2200" dirty="0" smtClean="0"/>
              <a:t>  pode o Brasil considerar-se um país isolado, não só no seio da América, mas no seio do mundo. O nosso esforço dirige-se a suprimir este estado de coisas, pondo-nos em contato fraternal com todos os povos, e em solidariedade democrática com o continente de que fazemos parte.” </a:t>
            </a:r>
            <a:r>
              <a:rPr lang="pt-BR" sz="1400" dirty="0" smtClean="0"/>
              <a:t>(M</a:t>
            </a:r>
            <a:r>
              <a:rPr lang="pt-BR" sz="1400" i="1" dirty="0" smtClean="0"/>
              <a:t>anifesto Republicano</a:t>
            </a:r>
            <a:r>
              <a:rPr lang="pt-BR" sz="1400" dirty="0" smtClean="0"/>
              <a:t>, 1870)</a:t>
            </a:r>
            <a:r>
              <a:rPr lang="pt-BR" sz="2200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2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QUAL REGIÃO?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pt-BR" sz="3600" dirty="0" smtClean="0"/>
              <a:t>Cone sul</a:t>
            </a:r>
          </a:p>
          <a:p>
            <a:pPr lvl="1">
              <a:lnSpc>
                <a:spcPct val="90000"/>
              </a:lnSpc>
            </a:pPr>
            <a:r>
              <a:rPr lang="pt-BR" sz="3300" dirty="0" smtClean="0"/>
              <a:t>Rivalidade histórica com Argentina sobre liderança na região e em relação aos EUA.</a:t>
            </a:r>
          </a:p>
          <a:p>
            <a:pPr lvl="1">
              <a:lnSpc>
                <a:spcPct val="90000"/>
              </a:lnSpc>
            </a:pPr>
            <a:r>
              <a:rPr lang="pt-BR" sz="3300" dirty="0" smtClean="0"/>
              <a:t>Corte à Uruguai, Paraguai e Chile.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t-BR" sz="3300" dirty="0" smtClean="0"/>
              <a:t>   “</a:t>
            </a:r>
            <a:r>
              <a:rPr lang="pt-BR" dirty="0" smtClean="0"/>
              <a:t>A estreita amizade entre Brasil e Chile tem servido para conter suas[dos argentinos] veleidades de intervenção franca no litígio chileno-peruano, no que tivemos com a Bolívia e no que ainda temos pendente com o Peru” (Rio Branco,1906).</a:t>
            </a:r>
          </a:p>
          <a:p>
            <a:pPr lvl="1">
              <a:lnSpc>
                <a:spcPct val="90000"/>
              </a:lnSpc>
            </a:pPr>
            <a:r>
              <a:rPr lang="pt-BR" sz="3300" dirty="0" smtClean="0"/>
              <a:t>Política de equilíbrio de poder. Concerto latino-americano garante relativa estabilidade (L. Pinheiro)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70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UMA FORÇA DE CONCILIAÇÃO NA REGIÃO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3200" dirty="0" smtClean="0"/>
              <a:t>1930 : intermediação do conflito entre Peru e Uruguai (Afrânio de Melo Franco)</a:t>
            </a:r>
          </a:p>
          <a:p>
            <a:pPr>
              <a:lnSpc>
                <a:spcPct val="80000"/>
              </a:lnSpc>
            </a:pPr>
            <a:r>
              <a:rPr lang="pt-BR" sz="3200" dirty="0" smtClean="0"/>
              <a:t>1932 : Entre Peru e Colômbia (Questão de </a:t>
            </a:r>
            <a:r>
              <a:rPr lang="pt-BR" sz="3200" dirty="0" err="1" smtClean="0"/>
              <a:t>Leticia</a:t>
            </a:r>
            <a:r>
              <a:rPr lang="pt-BR" sz="3200" dirty="0" smtClean="0"/>
              <a:t>) – Protocolo do Rio de Janeiro (1934)</a:t>
            </a:r>
          </a:p>
          <a:p>
            <a:pPr>
              <a:lnSpc>
                <a:spcPct val="80000"/>
              </a:lnSpc>
            </a:pPr>
            <a:r>
              <a:rPr lang="pt-BR" sz="3200" dirty="0" smtClean="0"/>
              <a:t>Guerra do </a:t>
            </a:r>
            <a:r>
              <a:rPr lang="pt-BR" sz="3200" dirty="0" err="1" smtClean="0"/>
              <a:t>Chaco</a:t>
            </a:r>
            <a:r>
              <a:rPr lang="pt-BR" sz="3200" dirty="0" smtClean="0"/>
              <a:t> entre Bolívia e Paraguai. – 1933 –1938 – envolvimento do Brasil e da Argentina.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9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ENVOLVIMENTO REGIONAL VARIÁVEL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200" dirty="0" smtClean="0"/>
              <a:t>JK Operação Pan Americana</a:t>
            </a:r>
          </a:p>
          <a:p>
            <a:r>
              <a:rPr lang="pt-BR" sz="3200" dirty="0" smtClean="0"/>
              <a:t>Sob Política Externa independente:</a:t>
            </a:r>
          </a:p>
          <a:p>
            <a:pPr lvl="2"/>
            <a:r>
              <a:rPr lang="pt-BR" dirty="0" smtClean="0"/>
              <a:t>Ampliação do mercado externo brasileiro mediante o desarmamento tarifário da América Latina e a intensificação das relações comerciais com todos os países, inclusive os socialistas;</a:t>
            </a:r>
          </a:p>
          <a:p>
            <a:pPr lvl="2"/>
            <a:r>
              <a:rPr lang="pt-BR" dirty="0" smtClean="0"/>
              <a:t>A questão cubana</a:t>
            </a:r>
          </a:p>
          <a:p>
            <a:r>
              <a:rPr lang="pt-BR" dirty="0" smtClean="0"/>
              <a:t>Temas de segurança tendem a dominar  a agenda dos governos autoritários</a:t>
            </a:r>
          </a:p>
          <a:p>
            <a:pPr lvl="2"/>
            <a:r>
              <a:rPr lang="pt-BR" dirty="0" smtClean="0"/>
              <a:t>Tensão com Argentina</a:t>
            </a:r>
          </a:p>
          <a:p>
            <a:pPr lvl="2"/>
            <a:r>
              <a:rPr lang="pt-BR" dirty="0" smtClean="0"/>
              <a:t>Itaipu</a:t>
            </a:r>
          </a:p>
          <a:p>
            <a:pPr lvl="2"/>
            <a:r>
              <a:rPr lang="pt-BR" dirty="0" smtClean="0"/>
              <a:t>Operação Condor</a:t>
            </a:r>
          </a:p>
          <a:p>
            <a:r>
              <a:rPr lang="pt-BR" dirty="0" smtClean="0"/>
              <a:t>Democratização e </a:t>
            </a:r>
            <a:r>
              <a:rPr lang="pt-BR" dirty="0" err="1" smtClean="0"/>
              <a:t>Mercosul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34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OPINIÃO VOLÁTIL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Líderes informados x massas desinformadas</a:t>
            </a:r>
          </a:p>
          <a:p>
            <a:endParaRPr lang="pt-BR" dirty="0" smtClean="0"/>
          </a:p>
          <a:p>
            <a:r>
              <a:rPr lang="pt-BR" dirty="0" smtClean="0"/>
              <a:t>Conclusão : Necessidade de insular a política externa e dar poder decisório ao Executivo</a:t>
            </a:r>
          </a:p>
          <a:p>
            <a:pPr>
              <a:buNone/>
            </a:pPr>
            <a:r>
              <a:rPr lang="pt-BR" dirty="0" smtClean="0"/>
              <a:t>  </a:t>
            </a:r>
          </a:p>
          <a:p>
            <a:pPr>
              <a:buNone/>
            </a:pPr>
            <a:r>
              <a:rPr lang="pt-BR" dirty="0" smtClean="0"/>
              <a:t>  “</a:t>
            </a:r>
            <a:r>
              <a:rPr lang="pt-BR" dirty="0" err="1" smtClean="0"/>
              <a:t>Perhaps</a:t>
            </a:r>
            <a:r>
              <a:rPr lang="pt-BR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gravest</a:t>
            </a:r>
            <a:r>
              <a:rPr lang="pt-BR" b="1" dirty="0" smtClean="0"/>
              <a:t> general </a:t>
            </a:r>
            <a:r>
              <a:rPr lang="pt-BR" b="1" dirty="0" err="1" smtClean="0"/>
              <a:t>problem</a:t>
            </a:r>
            <a:r>
              <a:rPr lang="pt-BR" b="1" dirty="0" smtClean="0"/>
              <a:t> </a:t>
            </a:r>
            <a:r>
              <a:rPr lang="pt-BR" b="1" dirty="0" err="1" smtClean="0"/>
              <a:t>confronting</a:t>
            </a:r>
            <a:r>
              <a:rPr lang="pt-BR" b="1" dirty="0" smtClean="0"/>
              <a:t> </a:t>
            </a:r>
            <a:r>
              <a:rPr lang="pt-BR" b="1" dirty="0" err="1" smtClean="0"/>
              <a:t>policy-makers</a:t>
            </a:r>
            <a:r>
              <a:rPr lang="pt-BR" b="1" dirty="0" smtClean="0"/>
              <a:t> </a:t>
            </a:r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that</a:t>
            </a:r>
            <a:r>
              <a:rPr lang="pt-BR" b="1" dirty="0" smtClean="0"/>
              <a:t> of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instability</a:t>
            </a:r>
            <a:r>
              <a:rPr lang="pt-BR" b="1" dirty="0" smtClean="0"/>
              <a:t> of </a:t>
            </a:r>
            <a:r>
              <a:rPr lang="pt-BR" b="1" dirty="0" err="1" smtClean="0"/>
              <a:t>mass</a:t>
            </a:r>
            <a:r>
              <a:rPr lang="pt-BR" b="1" dirty="0" smtClean="0"/>
              <a:t> </a:t>
            </a:r>
            <a:r>
              <a:rPr lang="pt-BR" b="1" dirty="0" err="1" smtClean="0"/>
              <a:t>moods</a:t>
            </a:r>
            <a:r>
              <a:rPr lang="pt-BR" b="1" dirty="0" smtClean="0"/>
              <a:t>,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cyclical</a:t>
            </a:r>
            <a:r>
              <a:rPr lang="pt-BR" b="1" dirty="0" smtClean="0"/>
              <a:t> </a:t>
            </a:r>
            <a:r>
              <a:rPr lang="pt-BR" b="1" dirty="0" err="1" smtClean="0"/>
              <a:t>fluctuations</a:t>
            </a:r>
            <a:r>
              <a:rPr lang="pt-BR" b="1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stand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way</a:t>
            </a:r>
            <a:r>
              <a:rPr lang="pt-BR" dirty="0" smtClean="0"/>
              <a:t> of 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instability</a:t>
            </a:r>
            <a:r>
              <a:rPr lang="pt-BR" dirty="0" smtClean="0"/>
              <a:t>” (</a:t>
            </a:r>
            <a:r>
              <a:rPr lang="pt-BR" dirty="0" err="1" smtClean="0"/>
              <a:t>Almond</a:t>
            </a:r>
            <a:r>
              <a:rPr lang="pt-BR" dirty="0" smtClean="0"/>
              <a:t>, 1950)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“ Frequentemente o público é apático quando deveria estar preocupado e entra em pânico quando deveria ficar calmo” (</a:t>
            </a:r>
            <a:r>
              <a:rPr lang="pt-BR" dirty="0" err="1" smtClean="0"/>
              <a:t>Almond</a:t>
            </a:r>
            <a:r>
              <a:rPr lang="pt-BR" dirty="0" smtClean="0"/>
              <a:t>, 1956)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MAS, TAMBÉM,  UNIVERSALISMO:</a:t>
            </a:r>
            <a:b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A  </a:t>
            </a:r>
            <a: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Aspiração a ser  ator global</a:t>
            </a:r>
            <a:b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200" dirty="0" smtClean="0"/>
              <a:t>“Há muito a nossa intervenção no Prata está terminada. O Brasil nada mais tem a fazer na vida interna das nações vizinhas (...). O seu interesse político está em outra parte. É para um ciclo maior que ele é atraído. Desinteressando-se das rivalidades estéreis dos países sul-americanos, entretendo com esses estados uma cordial simpatia, o Brasil entrou resolutamente na esfera das grandes amizades internacionais, a que tem direito pela aspiração de sua cultura, pelo prestígio de sua grandeza territorial e pela força de sua população” </a:t>
            </a:r>
            <a:r>
              <a:rPr lang="pt-BR" sz="2400" dirty="0" smtClean="0"/>
              <a:t>(Rio Branco, </a:t>
            </a:r>
            <a:r>
              <a:rPr lang="pt-BR" sz="2400" i="1" dirty="0" smtClean="0"/>
              <a:t>Jornal do </a:t>
            </a:r>
            <a:r>
              <a:rPr lang="pt-BR" sz="2400" i="1" dirty="0" err="1" smtClean="0"/>
              <a:t>Commercio</a:t>
            </a:r>
            <a:r>
              <a:rPr lang="pt-BR" sz="2400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1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O </a:t>
            </a:r>
            <a:r>
              <a:rPr lang="en-US" sz="18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Multilateralismo</a:t>
            </a:r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 Como </a:t>
            </a:r>
            <a:r>
              <a:rPr lang="en-US" sz="18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estratégia</a:t>
            </a:r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permamente</a:t>
            </a:r>
            <a:r>
              <a:rPr lang="en-US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Conferência de Paz de Haia, 1907</a:t>
            </a:r>
          </a:p>
          <a:p>
            <a:r>
              <a:rPr lang="pt-BR" dirty="0" smtClean="0"/>
              <a:t>Conferência de Versalhes e Liga das Nações, 1919</a:t>
            </a:r>
          </a:p>
          <a:p>
            <a:r>
              <a:rPr lang="pt-BR" dirty="0" smtClean="0"/>
              <a:t>ONU, 1948</a:t>
            </a:r>
          </a:p>
          <a:p>
            <a:r>
              <a:rPr lang="pt-BR" dirty="0" smtClean="0"/>
              <a:t>1948 Conferência de </a:t>
            </a:r>
            <a:r>
              <a:rPr lang="pt-BR" dirty="0" err="1" smtClean="0"/>
              <a:t>Bretton</a:t>
            </a:r>
            <a:r>
              <a:rPr lang="pt-BR" dirty="0" smtClean="0"/>
              <a:t> Woods e organismos dela resultantes FMI, BIRD, GATT /OMC</a:t>
            </a:r>
          </a:p>
          <a:p>
            <a:r>
              <a:rPr lang="pt-BR" dirty="0" smtClean="0"/>
              <a:t>G77 na </a:t>
            </a:r>
            <a:r>
              <a:rPr lang="pt-BR" dirty="0" err="1" smtClean="0"/>
              <a:t>Asembléia</a:t>
            </a:r>
            <a:r>
              <a:rPr lang="pt-BR" dirty="0" smtClean="0"/>
              <a:t> da ONU</a:t>
            </a:r>
          </a:p>
          <a:p>
            <a:r>
              <a:rPr lang="pt-BR" dirty="0" smtClean="0"/>
              <a:t>Grandes conferências internacionais dos anos 1990 (Rio 92)</a:t>
            </a:r>
          </a:p>
          <a:p>
            <a:r>
              <a:rPr lang="pt-BR" dirty="0" smtClean="0"/>
              <a:t>Principais regimes internacionais (clima, drogas, armas, tráfico de pessoas, etc.)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4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multilateralismo na política atual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“</a:t>
            </a:r>
            <a:r>
              <a:rPr lang="pt-BR" sz="2400" dirty="0"/>
              <a:t>O Brasil acredita no multilateralismo como única forma eficiente de produzir consensos estáveis no âmbito internacional. Foi assim que vínhamos conquistando o respeito do mundo. Foi assim que conquistamos vitórias recentes de nossa diplomacia (…). Foi assim com a eleição do nosso companheiro José Graziano para a FAO , do Paulo </a:t>
            </a:r>
            <a:r>
              <a:rPr lang="pt-BR" sz="2400" dirty="0" err="1"/>
              <a:t>Vannuchi</a:t>
            </a:r>
            <a:r>
              <a:rPr lang="pt-BR" sz="2400" dirty="0"/>
              <a:t> para a Comissão de Direitos Humanos da OEA e, mais recentemente, do embaixador Roberto Azevedo como diretor-geral da OMC”. (Dilma </a:t>
            </a:r>
            <a:r>
              <a:rPr lang="pt-BR" sz="2400" dirty="0" err="1"/>
              <a:t>Roussef</a:t>
            </a:r>
            <a:r>
              <a:rPr lang="pt-BR" sz="2400" dirty="0"/>
              <a:t>, 2013)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9146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  <a:t>SOFT POWER  (E SOFT BALANCING)</a:t>
            </a:r>
            <a:br>
              <a:rPr lang="pt-BR" sz="1800" cap="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000" dirty="0" smtClean="0"/>
              <a:t>“Os meio persuasivos são, a meu ver, os únicos de que lança mão, para sair-se bem de negociações delicadas como esta, uma nação como o Brasil que ainda não dispõe de força suficiente para impor sua vontade a uma grande potência militar”</a:t>
            </a:r>
            <a:br>
              <a:rPr lang="pt-BR" sz="2000" dirty="0" smtClean="0"/>
            </a:br>
            <a:r>
              <a:rPr lang="pt-BR" sz="2000" dirty="0" smtClean="0"/>
              <a:t>(Rio Branco sobre negociação com a França em torno do Amapá)</a:t>
            </a:r>
          </a:p>
          <a:p>
            <a:endParaRPr lang="pt-BR" sz="2000" dirty="0" smtClean="0"/>
          </a:p>
          <a:p>
            <a:r>
              <a:rPr lang="pt-BR" sz="2000" dirty="0" smtClean="0"/>
              <a:t>Coalizões como instrumento defensivos (Guerra-fria)</a:t>
            </a:r>
          </a:p>
          <a:p>
            <a:r>
              <a:rPr lang="pt-BR" sz="2000" dirty="0" smtClean="0"/>
              <a:t>Como meios de </a:t>
            </a:r>
            <a:r>
              <a:rPr lang="pt-BR" sz="2000" i="1" dirty="0" err="1" smtClean="0"/>
              <a:t>soft-balancing</a:t>
            </a:r>
            <a:r>
              <a:rPr lang="pt-BR" sz="2000" dirty="0" smtClean="0"/>
              <a:t> as grandes potências.</a:t>
            </a:r>
          </a:p>
          <a:p>
            <a:r>
              <a:rPr lang="pt-BR" sz="2000" dirty="0" smtClean="0"/>
              <a:t>Estratégias:</a:t>
            </a:r>
          </a:p>
          <a:p>
            <a:pPr lvl="2"/>
            <a:r>
              <a:rPr lang="pt-BR" sz="1400" dirty="0" smtClean="0"/>
              <a:t>Diversificação das relações</a:t>
            </a:r>
          </a:p>
          <a:p>
            <a:pPr lvl="2"/>
            <a:r>
              <a:rPr lang="pt-BR" sz="1400" dirty="0" smtClean="0"/>
              <a:t>Coalizões sul-sul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7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cap="all" dirty="0" smtClean="0">
                <a:latin typeface="Arial" charset="0"/>
                <a:ea typeface="ＭＳ Ｐゴシック" charset="0"/>
              </a:rPr>
              <a:t>Um corpo diplomático profissional, </a:t>
            </a:r>
            <a:br>
              <a:rPr lang="pt-BR" sz="1800" cap="all" dirty="0" smtClean="0">
                <a:latin typeface="Arial" charset="0"/>
                <a:ea typeface="ＭＳ Ｐゴシック" charset="0"/>
              </a:rPr>
            </a:br>
            <a:r>
              <a:rPr lang="pt-BR" sz="1800" cap="all" dirty="0" smtClean="0">
                <a:latin typeface="Arial" charset="0"/>
                <a:ea typeface="ＭＳ Ｐゴシック" charset="0"/>
              </a:rPr>
              <a:t>uma burocracia insulada</a:t>
            </a: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pt-BR" dirty="0" smtClean="0"/>
              <a:t>I. Momento patrimonial (1822- 1902)</a:t>
            </a:r>
          </a:p>
          <a:p>
            <a:pPr lvl="2"/>
            <a:r>
              <a:rPr lang="pt-BR" dirty="0" smtClean="0"/>
              <a:t>II. Momento carismático: Barão do Rio Branco (1902- 1912 ) </a:t>
            </a:r>
          </a:p>
          <a:p>
            <a:pPr lvl="2"/>
            <a:r>
              <a:rPr lang="pt-BR" dirty="0" smtClean="0"/>
              <a:t>III. Período burocrático-racional (1913 em diante)</a:t>
            </a:r>
          </a:p>
          <a:p>
            <a:endParaRPr lang="pt-BR" dirty="0" smtClean="0"/>
          </a:p>
          <a:p>
            <a:r>
              <a:rPr lang="pt-BR" dirty="0" smtClean="0"/>
              <a:t>Institucionalização precoce; continuidade nas elites entre as quais se faz o recrutamento dos diplomatas.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492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83406"/>
          </a:xfrm>
        </p:spPr>
        <p:txBody>
          <a:bodyPr/>
          <a:lstStyle/>
          <a:p>
            <a:pPr algn="l"/>
            <a:r>
              <a:rPr lang="es-ES" altLang="es-MX" sz="3600" b="1" dirty="0" smtClean="0">
                <a:solidFill>
                  <a:srgbClr val="C00000"/>
                </a:solidFill>
                <a:ea typeface="ＭＳ Ｐゴシック" pitchFamily="34" charset="-128"/>
              </a:rPr>
              <a:t>Socios Comercias do Brasil</a:t>
            </a:r>
            <a:endParaRPr lang="es-ES" altLang="es-MX" sz="3600" dirty="0" smtClean="0">
              <a:ea typeface="ＭＳ Ｐゴシック" pitchFamily="34" charset="-128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168003"/>
            <a:ext cx="542925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1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da </a:t>
            </a:r>
            <a:r>
              <a:rPr lang="pt-BR" dirty="0" err="1" smtClean="0"/>
              <a:t>O.P.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tomadores de decisão não se interessam pelas opiniões do público de massas.</a:t>
            </a:r>
          </a:p>
          <a:p>
            <a:r>
              <a:rPr lang="pt-BR" dirty="0" smtClean="0"/>
              <a:t>A política externa é insulada.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04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ítulo 1"/>
          <p:cNvSpPr>
            <a:spLocks noGrp="1"/>
          </p:cNvSpPr>
          <p:nvPr>
            <p:ph type="title"/>
          </p:nvPr>
        </p:nvSpPr>
        <p:spPr>
          <a:xfrm>
            <a:off x="468314" y="141685"/>
            <a:ext cx="8434387" cy="583406"/>
          </a:xfrm>
        </p:spPr>
        <p:txBody>
          <a:bodyPr/>
          <a:lstStyle/>
          <a:p>
            <a:pPr algn="l"/>
            <a:r>
              <a:rPr lang="es-MX" altLang="es-MX" sz="2800" b="1" dirty="0" err="1" smtClean="0">
                <a:ea typeface="ＭＳ Ｐゴシック" pitchFamily="34" charset="-128"/>
              </a:rPr>
              <a:t>Globalização</a:t>
            </a:r>
            <a:r>
              <a:rPr lang="es-MX" altLang="es-MX" sz="2800" b="1" dirty="0" smtClean="0">
                <a:ea typeface="ＭＳ Ｐゴシック" pitchFamily="34" charset="-128"/>
              </a:rPr>
              <a:t> e </a:t>
            </a:r>
            <a:r>
              <a:rPr lang="es-MX" altLang="es-MX" sz="2800" b="1" dirty="0" err="1" smtClean="0">
                <a:ea typeface="ＭＳ Ｐゴシック" pitchFamily="34" charset="-128"/>
              </a:rPr>
              <a:t>Livre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Comércio</a:t>
            </a:r>
            <a:endParaRPr lang="pt-BR" altLang="es-MX" sz="2800" b="1" dirty="0" smtClean="0">
              <a:ea typeface="ＭＳ Ｐゴシック" pitchFamily="34" charset="-128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07505" y="843558"/>
          <a:ext cx="41052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355977" y="843558"/>
          <a:ext cx="4600575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79512" y="3073753"/>
          <a:ext cx="4536504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16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ítulo 1"/>
          <p:cNvSpPr>
            <a:spLocks noGrp="1"/>
          </p:cNvSpPr>
          <p:nvPr>
            <p:ph type="title"/>
          </p:nvPr>
        </p:nvSpPr>
        <p:spPr>
          <a:xfrm>
            <a:off x="468314" y="141685"/>
            <a:ext cx="8434387" cy="583406"/>
          </a:xfrm>
        </p:spPr>
        <p:txBody>
          <a:bodyPr/>
          <a:lstStyle/>
          <a:p>
            <a:pPr algn="l"/>
            <a:r>
              <a:rPr lang="es-MX" altLang="es-MX" sz="2800" b="1" dirty="0" err="1" smtClean="0">
                <a:ea typeface="ＭＳ Ｐゴシック" pitchFamily="34" charset="-128"/>
              </a:rPr>
              <a:t>Participação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em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assuntos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mundiais</a:t>
            </a:r>
            <a:endParaRPr lang="pt-BR" altLang="es-MX" sz="2800" b="1" dirty="0" smtClean="0">
              <a:ea typeface="ＭＳ Ｐゴシック" pitchFamily="34" charset="-128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259632" y="1221600"/>
          <a:ext cx="6912767" cy="334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4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>
          <a:xfrm>
            <a:off x="468314" y="141685"/>
            <a:ext cx="8434387" cy="583406"/>
          </a:xfrm>
        </p:spPr>
        <p:txBody>
          <a:bodyPr/>
          <a:lstStyle/>
          <a:p>
            <a:pPr algn="l"/>
            <a:r>
              <a:rPr lang="es-MX" altLang="es-MX" sz="2800" b="1" smtClean="0">
                <a:ea typeface="ＭＳ Ｐゴシック" pitchFamily="34" charset="-128"/>
              </a:rPr>
              <a:t>ELITES: participación en asuntos mundiales</a:t>
            </a:r>
            <a:endParaRPr lang="pt-BR" altLang="es-MX" sz="2800" b="1" smtClean="0">
              <a:ea typeface="ＭＳ Ｐゴシック" pitchFamily="34" charset="-128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971600" y="1275606"/>
          <a:ext cx="7272808" cy="318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9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283718"/>
            <a:ext cx="7772400" cy="1021556"/>
          </a:xfrm>
        </p:spPr>
        <p:txBody>
          <a:bodyPr/>
          <a:lstStyle/>
          <a:p>
            <a:r>
              <a:rPr lang="pt-BR" dirty="0" smtClean="0"/>
              <a:t>Como este modelo explica a política externa brasileira</a:t>
            </a:r>
            <a:r>
              <a:rPr lang="en-US" dirty="0" smtClean="0"/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18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ítulo 1"/>
          <p:cNvSpPr>
            <a:spLocks noGrp="1"/>
          </p:cNvSpPr>
          <p:nvPr>
            <p:ph type="title"/>
          </p:nvPr>
        </p:nvSpPr>
        <p:spPr>
          <a:xfrm>
            <a:off x="468314" y="141685"/>
            <a:ext cx="8434387" cy="583406"/>
          </a:xfrm>
        </p:spPr>
        <p:txBody>
          <a:bodyPr/>
          <a:lstStyle/>
          <a:p>
            <a:pPr algn="l"/>
            <a:r>
              <a:rPr lang="es-MX" altLang="es-MX" sz="2800" b="1" smtClean="0">
                <a:ea typeface="ＭＳ Ｐゴシック" pitchFamily="34" charset="-128"/>
              </a:rPr>
              <a:t>PÚBLICO: participación en asuntos mundiales</a:t>
            </a:r>
            <a:endParaRPr lang="pt-BR" altLang="es-MX" sz="2800" b="1" smtClean="0">
              <a:ea typeface="ＭＳ Ｐゴシック" pitchFamily="34" charset="-128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683568" y="1221600"/>
          <a:ext cx="77208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2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ítulo 1"/>
          <p:cNvSpPr>
            <a:spLocks noGrp="1"/>
          </p:cNvSpPr>
          <p:nvPr>
            <p:ph type="title"/>
          </p:nvPr>
        </p:nvSpPr>
        <p:spPr>
          <a:xfrm>
            <a:off x="468314" y="332160"/>
            <a:ext cx="8434387" cy="583406"/>
          </a:xfrm>
        </p:spPr>
        <p:txBody>
          <a:bodyPr/>
          <a:lstStyle/>
          <a:p>
            <a:pPr algn="l"/>
            <a:r>
              <a:rPr lang="pt-BR" altLang="es-MX" sz="2600" dirty="0" smtClean="0">
                <a:ea typeface="ＭＳ Ｐゴシック" pitchFamily="34" charset="-128"/>
              </a:rPr>
              <a:t>Na visão da elite e o público já somos uma potência média...</a:t>
            </a:r>
            <a:endParaRPr lang="pt-BR" altLang="es-MX" sz="2600" b="1" dirty="0" smtClean="0">
              <a:ea typeface="ＭＳ Ｐゴシック" pitchFamily="34" charset="-128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115616" y="1383618"/>
          <a:ext cx="6768752" cy="291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0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ítulo 1"/>
          <p:cNvSpPr>
            <a:spLocks noGrp="1"/>
          </p:cNvSpPr>
          <p:nvPr>
            <p:ph type="title"/>
          </p:nvPr>
        </p:nvSpPr>
        <p:spPr>
          <a:xfrm>
            <a:off x="708026" y="195263"/>
            <a:ext cx="8435975" cy="583406"/>
          </a:xfrm>
        </p:spPr>
        <p:txBody>
          <a:bodyPr/>
          <a:lstStyle/>
          <a:p>
            <a:pPr algn="l"/>
            <a:r>
              <a:rPr lang="es-MX" altLang="es-MX" sz="2800" b="1" dirty="0" err="1" smtClean="0">
                <a:ea typeface="ＭＳ Ｐゴシック" pitchFamily="34" charset="-128"/>
              </a:rPr>
              <a:t>Uma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visão</a:t>
            </a:r>
            <a:r>
              <a:rPr lang="es-MX" altLang="es-MX" sz="2800" b="1" dirty="0" smtClean="0">
                <a:ea typeface="ＭＳ Ｐゴシック" pitchFamily="34" charset="-128"/>
              </a:rPr>
              <a:t> </a:t>
            </a:r>
            <a:r>
              <a:rPr lang="es-MX" altLang="es-MX" sz="2800" b="1" dirty="0" err="1" smtClean="0">
                <a:ea typeface="ＭＳ Ｐゴシック" pitchFamily="34" charset="-128"/>
              </a:rPr>
              <a:t>soft</a:t>
            </a:r>
            <a:r>
              <a:rPr lang="es-MX" altLang="es-MX" sz="2800" b="1" dirty="0" smtClean="0">
                <a:ea typeface="ＭＳ Ｐゴシック" pitchFamily="34" charset="-128"/>
              </a:rPr>
              <a:t> da </a:t>
            </a:r>
            <a:r>
              <a:rPr lang="es-MX" altLang="es-MX" sz="2800" b="1" dirty="0" err="1" smtClean="0">
                <a:ea typeface="ＭＳ Ｐゴシック" pitchFamily="34" charset="-128"/>
              </a:rPr>
              <a:t>liderança</a:t>
            </a:r>
            <a:endParaRPr lang="pt-BR" altLang="es-MX" sz="2800" b="1" dirty="0" smtClean="0">
              <a:ea typeface="ＭＳ Ｐゴシック" pitchFamily="34" charset="-128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187625" y="1383618"/>
          <a:ext cx="6724253" cy="313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0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987574"/>
            <a:ext cx="8229600" cy="3725699"/>
          </a:xfrm>
        </p:spPr>
        <p:txBody>
          <a:bodyPr/>
          <a:lstStyle/>
          <a:p>
            <a:r>
              <a:rPr lang="pt-BR" dirty="0" smtClean="0"/>
              <a:t>Traços </a:t>
            </a:r>
            <a:r>
              <a:rPr lang="pt-BR" dirty="0" err="1" smtClean="0"/>
              <a:t>permamantes</a:t>
            </a:r>
            <a:r>
              <a:rPr lang="pt-BR" dirty="0" smtClean="0"/>
              <a:t> de nossa política externa são apoiados pelo público</a:t>
            </a:r>
            <a:r>
              <a:rPr lang="en-US" dirty="0" smtClean="0"/>
              <a:t>?</a:t>
            </a: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5392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indent="0"/>
            <a:r>
              <a:rPr lang="pt-BR" sz="2400" dirty="0" smtClean="0"/>
              <a:t>Conceitos: O Brasil é uma Potência Média</a:t>
            </a:r>
            <a:r>
              <a:rPr lang="en-US" sz="2400" dirty="0" smtClean="0"/>
              <a:t>?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Keohane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(1969):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Great Power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a state whose leaders consider that it can, alone, exercise a large, perhaps decisive, impact on the international system;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secondary power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 state whose leaders consider that alone it can exercise some impact, although never in itself decisive, on that system;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middle power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is a state whose leaders consider that it cannot act alone effectively but may be able to have a systemic impact in a small group or through an international institution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a small power is a state whose leaders consider that it can never, acting alone or in a small group, make a significant impact on the system”</a:t>
            </a:r>
          </a:p>
          <a:p>
            <a:pPr lvl="1"/>
            <a:endParaRPr lang="pt-BR" sz="1400" dirty="0" smtClean="0"/>
          </a:p>
          <a:p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990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indent="0"/>
            <a:r>
              <a:rPr lang="pt-BR" sz="2800" dirty="0"/>
              <a:t>O QUE BUSCAM AS POTÊNCIAS MÉDIAS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31813" indent="-341313"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Potências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médias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construtores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coalisões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T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êm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liderança regional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19100" indent="-228600">
              <a:buAutoNum type="arabicPeriod" startAt="3"/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Buscam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status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internacional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(status seekers);</a:t>
            </a:r>
          </a:p>
          <a:p>
            <a:pPr marL="419100" indent="-228600">
              <a:buAutoNum type="arabicPeriod" startAt="3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Política Externa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orientada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multilateralismo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19100" indent="-228600">
              <a:buAutoNum type="arabicPeriod" startAt="3"/>
              <a:defRPr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Diplomocia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potência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média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1400" dirty="0" smtClean="0"/>
          </a:p>
          <a:p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524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CARACTERÍSTICAS  PERMANENTES DA POLÍTICA EXTERNA BRASILEIRA 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endParaRPr lang="pt-BR" b="1" dirty="0" smtClean="0"/>
          </a:p>
          <a:p>
            <a:pPr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1. RELAÇÃO COM ESTADOS UNIDOS MODULA RELAÇÕES COM O MUNDO</a:t>
            </a:r>
          </a:p>
          <a:p>
            <a:pPr>
              <a:defRPr/>
            </a:pP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3100" dirty="0" smtClean="0"/>
              <a:t>2.</a:t>
            </a:r>
            <a:r>
              <a:rPr lang="pt-BR" sz="3100" b="1" dirty="0" smtClean="0"/>
              <a:t> </a:t>
            </a:r>
            <a:r>
              <a:rPr lang="pt-BR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POLITICA EXTERNA COMO INSTRUMENTO DO DESENVOLVIMENTO </a:t>
            </a:r>
            <a:r>
              <a:rPr lang="pt-BR" sz="31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ECONôMICO</a:t>
            </a:r>
            <a:endParaRPr lang="pt-BR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3. </a:t>
            </a:r>
            <a:r>
              <a:rPr lang="en-US" sz="31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Envolvimento</a:t>
            </a:r>
            <a:r>
              <a:rPr lang="en-US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 regional  </a:t>
            </a:r>
            <a:r>
              <a:rPr lang="en-US" sz="31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ativo</a:t>
            </a:r>
            <a:endParaRPr lang="en-US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4. MAS, TAMBÉM,  UNIVERSALISMO: </a:t>
            </a:r>
            <a:r>
              <a:rPr lang="pt-BR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Aspiração a ser  ator global</a:t>
            </a:r>
          </a:p>
          <a:p>
            <a:pPr>
              <a:defRPr/>
            </a:pPr>
            <a:endParaRPr lang="pt-BR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5. </a:t>
            </a:r>
            <a:r>
              <a:rPr lang="en-US" sz="3100" cap="all" dirty="0" err="1" smtClean="0">
                <a:latin typeface="Arial" charset="0"/>
                <a:ea typeface="ＭＳ Ｐゴシック" charset="0"/>
                <a:cs typeface="ＭＳ Ｐゴシック" charset="0"/>
              </a:rPr>
              <a:t>Multilateralismo</a:t>
            </a:r>
            <a:endParaRPr lang="pt-BR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pt-BR" sz="3100" cap="al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pt-BR" sz="3100" cap="all" dirty="0" smtClean="0">
                <a:latin typeface="Arial" charset="0"/>
                <a:ea typeface="ＭＳ Ｐゴシック" charset="0"/>
                <a:cs typeface="ＭＳ Ｐゴシック" charset="0"/>
              </a:rPr>
              <a:t>6. SOFT POWER  (E SOFT BALANCING)</a:t>
            </a:r>
          </a:p>
          <a:p>
            <a:pPr>
              <a:defRPr/>
            </a:pPr>
            <a:endParaRPr lang="pt-BR" sz="3100" cap="all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pt-BR" sz="3100" cap="all" dirty="0" smtClean="0">
                <a:latin typeface="Arial" charset="0"/>
                <a:ea typeface="ＭＳ Ｐゴシック" charset="0"/>
              </a:rPr>
              <a:t>7. Um corpo diplomático profissional, uma burocracia insulada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394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sz="1800" dirty="0" smtClean="0">
                <a:cs typeface="Arial" pitchFamily="34" charset="0"/>
              </a:rPr>
              <a:t>RELAÇÃO COM ESTADOS UNIDOS MODULA RELAÇÕES COM O MUNDO:</a:t>
            </a:r>
            <a:br>
              <a:rPr lang="pt-BR" sz="1800" dirty="0" smtClean="0">
                <a:cs typeface="Arial" pitchFamily="34" charset="0"/>
              </a:rPr>
            </a:br>
            <a:r>
              <a:rPr lang="pt-BR" sz="1800" dirty="0" smtClean="0">
                <a:cs typeface="Arial" pitchFamily="34" charset="0"/>
              </a:rPr>
              <a:t>AMERICANISMO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pt-BR" sz="3200" dirty="0" smtClean="0"/>
              <a:t>“Perante a Europa, passamos por ser uma democracia monárquica que não inspira simpatia nem provoca adesão. Perante a América, passamos por ser uma democracia </a:t>
            </a:r>
            <a:r>
              <a:rPr lang="pt-BR" sz="3200" dirty="0" err="1" smtClean="0"/>
              <a:t>monarquizada</a:t>
            </a:r>
            <a:r>
              <a:rPr lang="pt-BR" sz="3200" dirty="0" smtClean="0"/>
              <a:t>, aonde o instinto e a força do povo não podem preponderar ante o arbítrio e a onipotência do soberano. Em tais condições, pode o Brasil considerar-se um país isolado, não só no seio da América, mas no seio do mundo. O nosso esforço dirige-se a suprimir este estado de coisas, pondo-nos em contato fraternal com todos os povos, e em solidariedade democrática com o continente de que fazemos parte.”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3200" dirty="0" smtClean="0"/>
              <a:t>    </a:t>
            </a:r>
            <a:r>
              <a:rPr lang="pt-BR" sz="2400" dirty="0" smtClean="0"/>
              <a:t>(M</a:t>
            </a:r>
            <a:r>
              <a:rPr lang="pt-BR" sz="2400" i="1" dirty="0" smtClean="0"/>
              <a:t>anifesto Republicano</a:t>
            </a:r>
            <a:r>
              <a:rPr lang="pt-BR" sz="2400" dirty="0" smtClean="0"/>
              <a:t>, 1870)</a:t>
            </a:r>
            <a:r>
              <a:rPr lang="pt-BR" sz="3200" dirty="0" smtClean="0"/>
              <a:t> </a:t>
            </a:r>
          </a:p>
          <a:p>
            <a:pPr>
              <a:lnSpc>
                <a:spcPct val="90000"/>
              </a:lnSpc>
            </a:pPr>
            <a:endParaRPr lang="pt-BR" sz="3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3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37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sz="1800" dirty="0" smtClean="0">
                <a:cs typeface="Arial" pitchFamily="34" charset="0"/>
              </a:rPr>
              <a:t>RELAÇÃO COM ESTADOS UNIDOS MODULA RELAÇÕES COM O MUNDO:</a:t>
            </a:r>
            <a:br>
              <a:rPr lang="pt-BR" sz="1800" dirty="0" smtClean="0">
                <a:cs typeface="Arial" pitchFamily="34" charset="0"/>
              </a:rPr>
            </a:br>
            <a:r>
              <a:rPr lang="pt-BR" sz="1800" dirty="0" smtClean="0">
                <a:cs typeface="Arial" pitchFamily="34" charset="0"/>
              </a:rPr>
              <a:t>AMERICANISMO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3200" dirty="0" smtClean="0"/>
              <a:t>    “Desde o dia que a América se constituiu independente da Europa, formou-se um sistema separado, diverso, distinto do europeu”.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3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3200" dirty="0" smtClean="0"/>
              <a:t>     “um sistema político diverso do da Europa, uma constelação com  órbita própria e distinta.”</a:t>
            </a:r>
          </a:p>
          <a:p>
            <a:pPr>
              <a:lnSpc>
                <a:spcPct val="90000"/>
              </a:lnSpc>
            </a:pPr>
            <a:endParaRPr lang="pt-BR" sz="3200" dirty="0" smtClean="0"/>
          </a:p>
          <a:p>
            <a:pPr>
              <a:lnSpc>
                <a:spcPct val="90000"/>
              </a:lnSpc>
            </a:pPr>
            <a:r>
              <a:rPr lang="pt-BR" sz="3200" dirty="0" smtClean="0"/>
              <a:t> “a América, graças à doutrina Monroe, é o Continente da Paz, essa colossal unidade pacificadora, interessando fundamente outras regiões da Terra – todo o Pacífico a bem dizer-, forma um Hemisfério Neutro e contrabalança o outro Hemisfério, que bem </a:t>
            </a:r>
            <a:r>
              <a:rPr lang="pt-BR" sz="3200" dirty="0" err="1" smtClean="0"/>
              <a:t>poderíamaos</a:t>
            </a:r>
            <a:r>
              <a:rPr lang="pt-BR" sz="3200" dirty="0" smtClean="0"/>
              <a:t> chamar de Hemisfério beligerante”.</a:t>
            </a:r>
          </a:p>
          <a:p>
            <a:pPr>
              <a:lnSpc>
                <a:spcPct val="90000"/>
              </a:lnSpc>
            </a:pPr>
            <a:endParaRPr lang="pt-BR" sz="2200" dirty="0" smtClean="0"/>
          </a:p>
          <a:p>
            <a:pPr>
              <a:lnSpc>
                <a:spcPct val="90000"/>
              </a:lnSpc>
            </a:pPr>
            <a:r>
              <a:rPr lang="pt-BR" sz="2200" dirty="0" smtClean="0"/>
              <a:t>(J. Nabuco)</a:t>
            </a:r>
          </a:p>
          <a:p>
            <a:pPr>
              <a:lnSpc>
                <a:spcPct val="90000"/>
              </a:lnSpc>
            </a:pPr>
            <a:endParaRPr lang="pt-BR" sz="3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3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1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10617</TotalTime>
  <Words>2330</Words>
  <Application>Microsoft Office PowerPoint</Application>
  <PresentationFormat>Apresentação na tela (16:9)</PresentationFormat>
  <Paragraphs>255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swiss</vt:lpstr>
      <vt:lpstr>Opinião pública e política externa Interesse e informação sobre assuntos internacionais  Aula 6   </vt:lpstr>
      <vt:lpstr>O CONSENSO ALMOND-LIPPMAN</vt:lpstr>
      <vt:lpstr>UMA OPINIÃO VOLÁTIL</vt:lpstr>
      <vt:lpstr>Como este modelo explica a política externa brasileira?</vt:lpstr>
      <vt:lpstr>Conceitos: O Brasil é uma Potência Média?</vt:lpstr>
      <vt:lpstr>O QUE BUSCAM AS POTÊNCIAS MÉDIAS</vt:lpstr>
      <vt:lpstr>CARACTERÍSTICAS  PERMANENTES DA POLÍTICA EXTERNA BRASILEIRA </vt:lpstr>
      <vt:lpstr>RELAÇÃO COM ESTADOS UNIDOS MODULA RELAÇÕES COM O MUNDO: AMERICANISMO</vt:lpstr>
      <vt:lpstr>RELAÇÃO COM ESTADOS UNIDOS MODULA RELAÇÕES COM O MUNDO: AMERICANISMO</vt:lpstr>
      <vt:lpstr>OS PRIMEIROS ANOS: AMERICANISMO E REPÚBLICA</vt:lpstr>
      <vt:lpstr>FUNDAMENTOS INICIAIS DO AMERICANISMO</vt:lpstr>
      <vt:lpstr>OUTROS MOMENTOS DE GRANDE APROXIMAÇÃO</vt:lpstr>
      <vt:lpstr>No auge da onda reversa</vt:lpstr>
      <vt:lpstr>OUTROS MOMENTOS DE GRANDE APROXIMAÇÃO</vt:lpstr>
      <vt:lpstr>Uma Comparação: Argentina</vt:lpstr>
      <vt:lpstr>OUTROS MOMENTOS DE GRANDE APROXIMAÇÃO</vt:lpstr>
      <vt:lpstr>OUTROS MOMENTOS DE GRANDE APROXIMAÇÃO</vt:lpstr>
      <vt:lpstr>PRÓXIMOS, MAS NEM TANTO</vt:lpstr>
      <vt:lpstr>BREVE  RETORNO AO AMERICANISMO: O GOVERNO CASTELO BRANCO</vt:lpstr>
      <vt:lpstr>AFASTAMENTO</vt:lpstr>
      <vt:lpstr>AFASTAMENTO: Política Externa Independente (JQ-JG) </vt:lpstr>
      <vt:lpstr>AFASTAMENTO: Política Externa Independente (JQ-JG) </vt:lpstr>
      <vt:lpstr>AFASTAMENTO</vt:lpstr>
      <vt:lpstr>BRASIL E ESTADOS UNIDOS EM RESUMO</vt:lpstr>
      <vt:lpstr>POLITICA EXTERNA COMO INSTRUMENTO DO DESENVOLVIMENTO ECONôMICO</vt:lpstr>
      <vt:lpstr>Envolvimento regional</vt:lpstr>
      <vt:lpstr>QUAL REGIÃO?</vt:lpstr>
      <vt:lpstr>UMA FORÇA DE CONCILIAÇÃO NA REGIÃO</vt:lpstr>
      <vt:lpstr>ENVOLVIMENTO REGIONAL VARIÁVEL</vt:lpstr>
      <vt:lpstr>MAS, TAMBÉM,  UNIVERSALISMO: A  Aspiração a ser  ator global </vt:lpstr>
      <vt:lpstr>O Multilateralismo Como estratégia permamente  </vt:lpstr>
      <vt:lpstr>O multilateralismo na política atual</vt:lpstr>
      <vt:lpstr>SOFT POWER  (E SOFT BALANCING) </vt:lpstr>
      <vt:lpstr>Um corpo diplomático profissional,  uma burocracia insulada </vt:lpstr>
      <vt:lpstr>Socios Comercias do Brasil</vt:lpstr>
      <vt:lpstr>Impacto da O.P.</vt:lpstr>
      <vt:lpstr>Globalização e Livre Comércio</vt:lpstr>
      <vt:lpstr>Participação em assuntos mundiais</vt:lpstr>
      <vt:lpstr>ELITES: participación en asuntos mundiales</vt:lpstr>
      <vt:lpstr>PÚBLICO: participación en asuntos mundiales</vt:lpstr>
      <vt:lpstr>Na visão da elite e o público já somos uma potência média...</vt:lpstr>
      <vt:lpstr>Uma visão soft da liderança</vt:lpstr>
      <vt:lpstr>PERGUNTA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Sala A</cp:lastModifiedBy>
  <cp:revision>140</cp:revision>
  <dcterms:modified xsi:type="dcterms:W3CDTF">2019-04-30T17:45:43Z</dcterms:modified>
</cp:coreProperties>
</file>