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62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8" r:id="rId15"/>
    <p:sldId id="279" r:id="rId16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Imagem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9" name="Imagem 3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Imagem 7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Imagem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 hidden="1"/>
          <p:cNvSpPr/>
          <p:nvPr/>
        </p:nvSpPr>
        <p:spPr>
          <a:xfrm>
            <a:off x="380880" y="228600"/>
            <a:ext cx="8228880" cy="60876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Line 2"/>
          <p:cNvSpPr/>
          <p:nvPr/>
        </p:nvSpPr>
        <p:spPr>
          <a:xfrm>
            <a:off x="457200" y="6381720"/>
            <a:ext cx="8229600" cy="36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609480" y="1219320"/>
            <a:ext cx="7923960" cy="91368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1981080" y="3962160"/>
            <a:ext cx="6512040" cy="36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8880" cy="1139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380880" y="228600"/>
            <a:ext cx="8228880" cy="60876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chemeClr val="accent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Line 2"/>
          <p:cNvSpPr/>
          <p:nvPr/>
        </p:nvSpPr>
        <p:spPr>
          <a:xfrm>
            <a:off x="457200" y="6381720"/>
            <a:ext cx="8229600" cy="36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914400" y="1523880"/>
            <a:ext cx="7622280" cy="226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t-BR" sz="5000" b="0" strike="noStrike" spc="-1" dirty="0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Lab. de Sistemas Digitais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5000" b="0" strike="noStrike" spc="-1" dirty="0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Da Álgebra de </a:t>
            </a:r>
            <a:r>
              <a:rPr lang="pt-BR" sz="5000" b="0" strike="noStrike" spc="-1" dirty="0" err="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Boole</a:t>
            </a:r>
            <a:r>
              <a:rPr lang="pt-BR" sz="5000" b="0" strike="noStrike" spc="-1" dirty="0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 à FPGA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1981080" y="3962520"/>
            <a:ext cx="655236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Prof. Dr. Maximiliam Luppe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Departamento de Engenharia Elétrica e de Computação - SEL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Escola de Engenharia de São Carlos - EESC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Universidade de São Paulo - USP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457200" y="1600200"/>
            <a:ext cx="48340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GAL16V8 – inventada pela Lattice Semiconductor em 1985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Podia ser reprogramada (tecnologia EEPROM)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MACRO CELL com três modos de operação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2" name="Picture 6"/>
          <p:cNvPicPr/>
          <p:nvPr/>
        </p:nvPicPr>
        <p:blipFill>
          <a:blip r:embed="rId2"/>
          <a:stretch/>
        </p:blipFill>
        <p:spPr>
          <a:xfrm>
            <a:off x="5190840" y="1052640"/>
            <a:ext cx="3845160" cy="528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457200" y="1600200"/>
            <a:ext cx="48340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GAL16V8 – inventada pela Lattice Semiconductor em 1985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Podia ser reprogramada (tecnologia EEPROM)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MACRO CELL com três modos de operação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5" name="Picture 6"/>
          <p:cNvPicPr/>
          <p:nvPr/>
        </p:nvPicPr>
        <p:blipFill>
          <a:blip r:embed="rId2"/>
          <a:stretch/>
        </p:blipFill>
        <p:spPr>
          <a:xfrm>
            <a:off x="5190840" y="1052640"/>
            <a:ext cx="3845160" cy="5280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457200" y="1052640"/>
            <a:ext cx="44020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CPLD – </a:t>
            </a:r>
            <a:r>
              <a:rPr lang="pt-BR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Complex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PLD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Introduzido em 1984 pela Altera – EP300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Tecnologia EPROM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9" name="Picture 2"/>
          <p:cNvPicPr/>
          <p:nvPr/>
        </p:nvPicPr>
        <p:blipFill>
          <a:blip r:embed="rId2"/>
          <a:stretch/>
        </p:blipFill>
        <p:spPr>
          <a:xfrm>
            <a:off x="4788000" y="1196640"/>
            <a:ext cx="4283280" cy="5480640"/>
          </a:xfrm>
          <a:prstGeom prst="rect">
            <a:avLst/>
          </a:prstGeom>
          <a:ln>
            <a:noFill/>
          </a:ln>
        </p:spPr>
      </p:pic>
      <p:pic>
        <p:nvPicPr>
          <p:cNvPr id="160" name="Picture 4"/>
          <p:cNvPicPr/>
          <p:nvPr/>
        </p:nvPicPr>
        <p:blipFill>
          <a:blip r:embed="rId3"/>
          <a:stretch/>
        </p:blipFill>
        <p:spPr>
          <a:xfrm>
            <a:off x="539640" y="4924080"/>
            <a:ext cx="4200480" cy="1672560"/>
          </a:xfrm>
          <a:prstGeom prst="rect">
            <a:avLst/>
          </a:prstGeom>
          <a:ln>
            <a:noFill/>
          </a:ln>
        </p:spPr>
      </p:pic>
      <p:pic>
        <p:nvPicPr>
          <p:cNvPr id="161" name="Picture 6"/>
          <p:cNvPicPr/>
          <p:nvPr/>
        </p:nvPicPr>
        <p:blipFill>
          <a:blip r:embed="rId4"/>
          <a:stretch/>
        </p:blipFill>
        <p:spPr>
          <a:xfrm>
            <a:off x="1043640" y="2925000"/>
            <a:ext cx="2879640" cy="1886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457200" y="1130400"/>
            <a:ext cx="44740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FPGA – Field Programmable Gate Array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Criada pela Xilinx em 1985 (XC2064)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Três estruturas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IOB – Input/Output Block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Bus Interconnections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LB – Logic Block (ou CLB)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Tecnologia SRAM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1" name="Picture 2"/>
          <p:cNvPicPr/>
          <p:nvPr/>
        </p:nvPicPr>
        <p:blipFill>
          <a:blip r:embed="rId2"/>
          <a:stretch/>
        </p:blipFill>
        <p:spPr>
          <a:xfrm>
            <a:off x="5148720" y="3193220"/>
            <a:ext cx="2856960" cy="2856960"/>
          </a:xfrm>
          <a:prstGeom prst="rect">
            <a:avLst/>
          </a:prstGeom>
          <a:ln>
            <a:noFill/>
          </a:ln>
        </p:spPr>
      </p:pic>
      <p:pic>
        <p:nvPicPr>
          <p:cNvPr id="174" name="Picture 11"/>
          <p:cNvPicPr/>
          <p:nvPr/>
        </p:nvPicPr>
        <p:blipFill>
          <a:blip r:embed="rId3"/>
          <a:stretch/>
        </p:blipFill>
        <p:spPr>
          <a:xfrm>
            <a:off x="5148538" y="3081707"/>
            <a:ext cx="3311640" cy="3066840"/>
          </a:xfrm>
          <a:prstGeom prst="rect">
            <a:avLst/>
          </a:prstGeom>
          <a:ln w="9360">
            <a:noFill/>
          </a:ln>
        </p:spPr>
      </p:pic>
      <p:pic>
        <p:nvPicPr>
          <p:cNvPr id="175" name="Picture 13"/>
          <p:cNvPicPr/>
          <p:nvPr/>
        </p:nvPicPr>
        <p:blipFill>
          <a:blip r:embed="rId4"/>
          <a:stretch/>
        </p:blipFill>
        <p:spPr>
          <a:xfrm>
            <a:off x="5103898" y="3138184"/>
            <a:ext cx="3356280" cy="2879640"/>
          </a:xfrm>
          <a:prstGeom prst="rect">
            <a:avLst/>
          </a:prstGeom>
          <a:ln w="9360">
            <a:noFill/>
          </a:ln>
        </p:spPr>
      </p:pic>
      <p:pic>
        <p:nvPicPr>
          <p:cNvPr id="176" name="Picture 12"/>
          <p:cNvPicPr/>
          <p:nvPr/>
        </p:nvPicPr>
        <p:blipFill>
          <a:blip r:embed="rId5"/>
          <a:stretch/>
        </p:blipFill>
        <p:spPr>
          <a:xfrm>
            <a:off x="4572000" y="3138184"/>
            <a:ext cx="4182120" cy="2985895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Atualmente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457200" y="1340640"/>
            <a:ext cx="82288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 tornaram extremamente complexos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Incorporam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Memória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Estruturas DSP (MAC)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Estruturas para geração de clock (PLL)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CPU </a:t>
            </a:r>
            <a:r>
              <a:rPr lang="pt-BR" sz="26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Hardcore</a:t>
            </a:r>
            <a:r>
              <a:rPr lang="pt-B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(MIPS ou ARM)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Interfaces para diversos barramentos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69960" lvl="1" indent="-324720">
              <a:lnSpc>
                <a:spcPct val="100000"/>
              </a:lnSpc>
              <a:buClr>
                <a:srgbClr val="3B812F"/>
              </a:buClr>
              <a:buSzPct val="60000"/>
              <a:buFont typeface="Wingdings" charset="2"/>
              <a:buChar char=""/>
            </a:pPr>
            <a:r>
              <a:rPr lang="pt-BR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etc.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Necessidade de nova nomenclatura!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ntura de George Boole&#10;fonte: Wikipedia">
            <a:extLst>
              <a:ext uri="{FF2B5EF4-FFF2-40B4-BE49-F238E27FC236}">
                <a16:creationId xmlns:a16="http://schemas.microsoft.com/office/drawing/2014/main" id="{D99F1A79-4CA9-48BB-9C3C-D40307D5E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999" y="404640"/>
            <a:ext cx="3311639" cy="443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Álgebra de Boole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457200" y="1600200"/>
            <a:ext cx="49780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just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Baseada no sistema algébrico apresentado pelo matemático inglês George Boole (1815-1864) no trabalho intitulado “</a:t>
            </a:r>
            <a:r>
              <a:rPr lang="pt-BR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Mathematical Analysis of Logic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”, em 1847, e depois no livro “</a:t>
            </a:r>
            <a:r>
              <a:rPr lang="pt-BR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Laws of Thought</a:t>
            </a: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”, em 1854.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98CDDFB-6363-4F77-A6D3-837D69F23AF7}"/>
              </a:ext>
            </a:extLst>
          </p:cNvPr>
          <p:cNvSpPr txBox="1"/>
          <p:nvPr/>
        </p:nvSpPr>
        <p:spPr>
          <a:xfrm>
            <a:off x="6617700" y="4838151"/>
            <a:ext cx="12362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Fonte: Wikipedia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BD0CA1F6-DE82-4B1E-B347-FB1571217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000" y="404639"/>
            <a:ext cx="3090240" cy="43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Álgebra de Boole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457200" y="1600200"/>
            <a:ext cx="52660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 algn="just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Somente em 1937 foi estabelecida uma relação entre a Álgebra de </a:t>
            </a:r>
            <a:r>
              <a:rPr lang="pt-BR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Boole</a:t>
            </a:r>
            <a:r>
              <a:rPr lang="pt-B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e os circuitos eletrônicos, por Claude </a:t>
            </a:r>
            <a:r>
              <a:rPr lang="pt-BR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Elwood</a:t>
            </a:r>
            <a:r>
              <a:rPr lang="pt-B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Shannon (1916-2001), em seu trabalho de mestrado no MIT, intitulado “</a:t>
            </a:r>
            <a:r>
              <a:rPr lang="pt-BR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</a:t>
            </a:r>
            <a:r>
              <a:rPr lang="pt-BR" sz="24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Symbolic</a:t>
            </a:r>
            <a:r>
              <a:rPr lang="pt-BR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24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Analysis</a:t>
            </a:r>
            <a:r>
              <a:rPr lang="pt-BR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24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pt-BR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Relay </a:t>
            </a:r>
            <a:r>
              <a:rPr lang="pt-BR" sz="24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</a:t>
            </a:r>
            <a:r>
              <a:rPr lang="pt-BR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24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Switching</a:t>
            </a:r>
            <a:r>
              <a:rPr lang="pt-BR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pt-BR" sz="24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Circuits</a:t>
            </a:r>
            <a:r>
              <a:rPr lang="pt-BR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”.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9C93A02-9162-4EC4-8EC5-3A7623325E0C}"/>
              </a:ext>
            </a:extLst>
          </p:cNvPr>
          <p:cNvSpPr txBox="1"/>
          <p:nvPr/>
        </p:nvSpPr>
        <p:spPr>
          <a:xfrm>
            <a:off x="6723002" y="4757090"/>
            <a:ext cx="12362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Fonte: Wikipedia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2"/>
          <p:cNvPicPr/>
          <p:nvPr/>
        </p:nvPicPr>
        <p:blipFill>
          <a:blip r:embed="rId2"/>
          <a:stretch/>
        </p:blipFill>
        <p:spPr>
          <a:xfrm>
            <a:off x="539640" y="2493000"/>
            <a:ext cx="7962120" cy="3742560"/>
          </a:xfrm>
          <a:prstGeom prst="rect">
            <a:avLst/>
          </a:prstGeom>
          <a:ln w="9360">
            <a:noFill/>
          </a:ln>
        </p:spPr>
      </p:pic>
      <p:pic>
        <p:nvPicPr>
          <p:cNvPr id="121" name="Picture 4"/>
          <p:cNvPicPr/>
          <p:nvPr/>
        </p:nvPicPr>
        <p:blipFill>
          <a:blip r:embed="rId3"/>
          <a:stretch/>
        </p:blipFill>
        <p:spPr>
          <a:xfrm>
            <a:off x="539640" y="2493000"/>
            <a:ext cx="7962120" cy="3742560"/>
          </a:xfrm>
          <a:prstGeom prst="rect">
            <a:avLst/>
          </a:prstGeom>
          <a:ln w="9360">
            <a:noFill/>
          </a:ln>
        </p:spPr>
      </p:pic>
      <p:sp>
        <p:nvSpPr>
          <p:cNvPr id="122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Dispositivos Reconfiguráveis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57200" y="1124640"/>
            <a:ext cx="8362440" cy="500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 possível representar qualquer Expressão Booleana na forma de “Soma de Produtos” (SOP)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Circuitos podem ser formados por uma matriz AND e uma matriz OR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3"/>
          <p:cNvSpPr/>
          <p:nvPr/>
        </p:nvSpPr>
        <p:spPr>
          <a:xfrm>
            <a:off x="5292000" y="4860000"/>
            <a:ext cx="1727640" cy="40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</a:t>
            </a:r>
            <a:r>
              <a:rPr lang="pt-BR" sz="18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A’B’ + AC’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4"/>
          <p:cNvSpPr/>
          <p:nvPr/>
        </p:nvSpPr>
        <p:spPr>
          <a:xfrm>
            <a:off x="5292000" y="5220000"/>
            <a:ext cx="1727640" cy="40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</a:t>
            </a:r>
            <a:r>
              <a:rPr lang="pt-BR" sz="18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</a:t>
            </a: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AC’ + B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5292000" y="5580000"/>
            <a:ext cx="1727640" cy="40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</a:t>
            </a:r>
            <a:r>
              <a:rPr lang="pt-BR" sz="18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A’B’ + BC’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6"/>
          <p:cNvSpPr/>
          <p:nvPr/>
        </p:nvSpPr>
        <p:spPr>
          <a:xfrm>
            <a:off x="5292000" y="5940000"/>
            <a:ext cx="1727640" cy="40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</a:t>
            </a:r>
            <a:r>
              <a:rPr lang="pt-BR" sz="18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</a:t>
            </a: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B + AC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7"/>
          <p:cNvSpPr/>
          <p:nvPr/>
        </p:nvSpPr>
        <p:spPr>
          <a:xfrm>
            <a:off x="3276000" y="3501000"/>
            <a:ext cx="359280" cy="266364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8"/>
          <p:cNvSpPr/>
          <p:nvPr/>
        </p:nvSpPr>
        <p:spPr>
          <a:xfrm>
            <a:off x="3708000" y="3501000"/>
            <a:ext cx="359280" cy="266364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9"/>
          <p:cNvSpPr/>
          <p:nvPr/>
        </p:nvSpPr>
        <p:spPr>
          <a:xfrm>
            <a:off x="4140000" y="3501000"/>
            <a:ext cx="359280" cy="266364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10"/>
          <p:cNvSpPr/>
          <p:nvPr/>
        </p:nvSpPr>
        <p:spPr>
          <a:xfrm>
            <a:off x="4572000" y="3501000"/>
            <a:ext cx="359280" cy="266364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1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1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1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23640" y="1600200"/>
            <a:ext cx="511200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ROM – </a:t>
            </a:r>
            <a:r>
              <a:rPr lang="pt-BR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Read Only Memory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Matriz AND fixa, formando os “Produtos Canônicos”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Matriz OR programável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4" name="Picture 2"/>
          <p:cNvPicPr/>
          <p:nvPr/>
        </p:nvPicPr>
        <p:blipFill>
          <a:blip r:embed="rId2"/>
          <a:stretch/>
        </p:blipFill>
        <p:spPr>
          <a:xfrm>
            <a:off x="5303160" y="1340640"/>
            <a:ext cx="3804480" cy="4914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323640" y="1600200"/>
            <a:ext cx="518400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 – </a:t>
            </a:r>
            <a:r>
              <a:rPr lang="pt-BR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Programmable Logic Array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Matriz AND programável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Matriz OR programável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Introduzida em 1970 pela Texas Instruments (TI) – TMS2000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7" name="Picture 3"/>
          <p:cNvPicPr/>
          <p:nvPr/>
        </p:nvPicPr>
        <p:blipFill>
          <a:blip r:embed="rId2"/>
          <a:stretch/>
        </p:blipFill>
        <p:spPr>
          <a:xfrm>
            <a:off x="5345640" y="1365120"/>
            <a:ext cx="3690360" cy="4871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323640" y="1600200"/>
            <a:ext cx="511200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PAL – </a:t>
            </a:r>
            <a:r>
              <a:rPr lang="pt-BR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Programmable Array Logic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Matriz AND programável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Matriz OR fixa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Introduzida em 1978 pela Monolithic Memories Inc. (MMI)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Desenvolveu a linguagem PALASM (PAL ASseMbler) para o desenvolvimento de circuitos digitais, onde as equações booleanas eram convertidas em padrões para a programação do dispositivo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0" name="Picture 2"/>
          <p:cNvPicPr/>
          <p:nvPr/>
        </p:nvPicPr>
        <p:blipFill>
          <a:blip r:embed="rId2"/>
          <a:stretch/>
        </p:blipFill>
        <p:spPr>
          <a:xfrm>
            <a:off x="5364000" y="1340640"/>
            <a:ext cx="3690360" cy="487116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457200" y="1600200"/>
            <a:ext cx="46180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PAL16L8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Referência em dispositivos PLD (Programmable Logic Devices) ou SPLD (Simple PLD)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Exemplo: F’ = A+B•C’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3" name="Picture 2"/>
          <p:cNvPicPr/>
          <p:nvPr/>
        </p:nvPicPr>
        <p:blipFill>
          <a:blip r:embed="rId2"/>
          <a:stretch/>
        </p:blipFill>
        <p:spPr>
          <a:xfrm>
            <a:off x="5004000" y="1412640"/>
            <a:ext cx="3892680" cy="4911840"/>
          </a:xfrm>
          <a:prstGeom prst="rect">
            <a:avLst/>
          </a:prstGeom>
          <a:ln>
            <a:noFill/>
          </a:ln>
        </p:spPr>
      </p:pic>
      <p:pic>
        <p:nvPicPr>
          <p:cNvPr id="144" name="Picture 4"/>
          <p:cNvPicPr/>
          <p:nvPr/>
        </p:nvPicPr>
        <p:blipFill>
          <a:blip r:embed="rId3"/>
          <a:stretch/>
        </p:blipFill>
        <p:spPr>
          <a:xfrm>
            <a:off x="323640" y="4223520"/>
            <a:ext cx="8510040" cy="2085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457200" y="277920"/>
            <a:ext cx="8228880" cy="113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4200" b="0" strike="noStrike" spc="-1">
                <a:solidFill>
                  <a:srgbClr val="006633"/>
                </a:solidFill>
                <a:uFill>
                  <a:solidFill>
                    <a:srgbClr val="FFFFFF"/>
                  </a:solidFill>
                </a:uFill>
                <a:latin typeface="Garamond"/>
              </a:rPr>
              <a:t>Primeiros Dispositivos ‘Programáveis’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457200" y="1600200"/>
            <a:ext cx="4330080" cy="452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PAL16R4 – Incorpora elementos de memória (Flip-Flop Tipo D)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Possibilita a implementação de circuitos sequenciais (registradores, contadores, máquinas de estados)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CC9900"/>
              </a:buClr>
              <a:buSzPct val="65000"/>
              <a:buFont typeface="Wingdings" charset="2"/>
              <a:buChar char=""/>
            </a:pPr>
            <a:r>
              <a:rPr lang="pt-B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Exemplo de programação: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7" name="Picture 2"/>
          <p:cNvPicPr/>
          <p:nvPr/>
        </p:nvPicPr>
        <p:blipFill>
          <a:blip r:embed="rId2"/>
          <a:stretch/>
        </p:blipFill>
        <p:spPr>
          <a:xfrm>
            <a:off x="4777560" y="1989000"/>
            <a:ext cx="4114080" cy="4075920"/>
          </a:xfrm>
          <a:prstGeom prst="rect">
            <a:avLst/>
          </a:prstGeom>
          <a:ln>
            <a:noFill/>
          </a:ln>
        </p:spPr>
      </p:pic>
      <p:pic>
        <p:nvPicPr>
          <p:cNvPr id="148" name="Picture 4"/>
          <p:cNvPicPr/>
          <p:nvPr/>
        </p:nvPicPr>
        <p:blipFill>
          <a:blip r:embed="rId3"/>
          <a:stretch/>
        </p:blipFill>
        <p:spPr>
          <a:xfrm>
            <a:off x="4938293" y="847440"/>
            <a:ext cx="3869457" cy="5486248"/>
          </a:xfrm>
          <a:prstGeom prst="rect">
            <a:avLst/>
          </a:prstGeom>
          <a:ln>
            <a:noFill/>
          </a:ln>
        </p:spPr>
      </p:pic>
      <p:pic>
        <p:nvPicPr>
          <p:cNvPr id="149" name="Picture 6"/>
          <p:cNvPicPr/>
          <p:nvPr/>
        </p:nvPicPr>
        <p:blipFill>
          <a:blip r:embed="rId4"/>
          <a:stretch/>
        </p:blipFill>
        <p:spPr>
          <a:xfrm>
            <a:off x="4655890" y="847439"/>
            <a:ext cx="4488110" cy="541074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2990</TotalTime>
  <Words>511</Words>
  <Application>Microsoft Office PowerPoint</Application>
  <PresentationFormat>Apresentação na tela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Garamond</vt:lpstr>
      <vt:lpstr>Symbol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SEL632 – Linguagens de Descrição de Hardware</dc:title>
  <dc:subject/>
  <dc:creator>.</dc:creator>
  <dc:description/>
  <cp:lastModifiedBy>Maximiliam Luppe</cp:lastModifiedBy>
  <cp:revision>112</cp:revision>
  <dcterms:created xsi:type="dcterms:W3CDTF">2008-08-07T14:13:20Z</dcterms:created>
  <dcterms:modified xsi:type="dcterms:W3CDTF">2020-09-30T03:04:15Z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.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Apresentação na tela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20</vt:i4>
  </property>
</Properties>
</file>