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261" r:id="rId4"/>
    <p:sldId id="262" r:id="rId5"/>
    <p:sldId id="264" r:id="rId6"/>
    <p:sldId id="265" r:id="rId7"/>
    <p:sldId id="267" r:id="rId8"/>
    <p:sldId id="268" r:id="rId9"/>
    <p:sldId id="269" r:id="rId10"/>
    <p:sldId id="274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CCFF"/>
    <a:srgbClr val="FFFF99"/>
    <a:srgbClr val="FFCCFF"/>
    <a:srgbClr val="00FF00"/>
    <a:srgbClr val="00FF99"/>
    <a:srgbClr val="99FFCC"/>
    <a:srgbClr val="0000FF"/>
    <a:srgbClr val="CC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878939" y="2663853"/>
            <a:ext cx="57571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Avaliação por EVA e FCF: uma simulação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2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2.441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3.052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3.815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4.882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6.104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(1.000)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(1.250)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(1.563)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(1.953)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(2.441)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(3.052)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3.815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(1.250)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(1.563)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(1.953)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(2.441)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(3.052)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3.815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(1.136)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(1.291)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(1.467)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(1.667)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(1.895)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23.687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16.231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 Investido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10.000</a:t>
                      </a: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1,62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A Empresa C sob a ótica do FCF</a:t>
            </a:r>
            <a:endParaRPr lang="pt-BR" sz="2400" b="1" dirty="0">
              <a:solidFill>
                <a:schemeClr val="accent6">
                  <a:lumMod val="40000"/>
                  <a:lumOff val="6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C0E8F06-B608-46B6-9580-CBCC6BEA0767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</a:t>
                      </a:r>
                      <a:r>
                        <a:rPr lang="pt-BR" baseline="0" dirty="0"/>
                        <a:t> Investido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8.800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9.680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10.648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11.713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12.885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14.174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12.000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3.200 de EVA + 8.800 de Capital Investido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1,36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FF00"/>
                </a:solidFill>
                <a:latin typeface="Bookman Old Style" pitchFamily="18" charset="0"/>
              </a:rPr>
              <a:t>A Empresa A sob a ótica do EVA</a:t>
            </a:r>
            <a:endParaRPr lang="pt-BR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DEAC641-C4D1-4405-85D3-E2B4635D140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</a:t>
                      </a:r>
                      <a:r>
                        <a:rPr lang="pt-BR" baseline="0" dirty="0"/>
                        <a:t> Investido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13.310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14.641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16.105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17.715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/>
                        <a:t>0 de EVA + 11.000 de Capital Investido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66FFFF"/>
                </a:solidFill>
                <a:latin typeface="Bookman Old Style" pitchFamily="18" charset="0"/>
              </a:rPr>
              <a:t>A Empresa B sob a ótica do EVA</a:t>
            </a:r>
            <a:endParaRPr lang="pt-BR" sz="2400" b="1" dirty="0">
              <a:solidFill>
                <a:srgbClr val="66FFFF"/>
              </a:solidFill>
              <a:latin typeface="Bookman Old Style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5B61C0A-ADD3-45A1-AD31-29C59B19535E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2.441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3.052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3.815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4.882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6.104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</a:t>
                      </a:r>
                      <a:r>
                        <a:rPr lang="pt-BR" baseline="0" dirty="0"/>
                        <a:t> Investido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15.626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19.532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24.414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30.518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12,5%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12,5%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12,5%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12,5%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12,5%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EVA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4.737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16.231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dirty="0"/>
                        <a:t>6.231 de EVA + 10.000 de Capital Investido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1,62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A Empresa C sob a ótica do EVA</a:t>
            </a:r>
            <a:endParaRPr lang="pt-BR" sz="2400" b="1" dirty="0">
              <a:solidFill>
                <a:schemeClr val="accent6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5F3381C-CEEA-4CC0-9608-B5173E76C65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09764E36-ADCE-42C8-8295-714057F14B3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4C179A-87B3-4B61-AADD-0E1FDEDB882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6705196-73CA-4C75-B203-05F6D776695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B757E912-1391-41B3-93D8-0EAF012A1C8E}"/>
              </a:ext>
            </a:extLst>
          </p:cNvPr>
          <p:cNvGrpSpPr/>
          <p:nvPr/>
        </p:nvGrpSpPr>
        <p:grpSpPr>
          <a:xfrm>
            <a:off x="1969333" y="1501640"/>
            <a:ext cx="5464364" cy="3088947"/>
            <a:chOff x="1107942" y="1382371"/>
            <a:chExt cx="5464364" cy="3088947"/>
          </a:xfrm>
        </p:grpSpPr>
        <p:sp>
          <p:nvSpPr>
            <p:cNvPr id="2" name="Text Box 22">
              <a:extLst>
                <a:ext uri="{FF2B5EF4-FFF2-40B4-BE49-F238E27FC236}">
                  <a16:creationId xmlns:a16="http://schemas.microsoft.com/office/drawing/2014/main" id="{998E7B38-FB97-4738-86D4-03A554AB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0712" y="1382371"/>
              <a:ext cx="16224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/>
                <a:t>Empresa</a:t>
              </a:r>
            </a:p>
          </p:txBody>
        </p:sp>
        <p:sp>
          <p:nvSpPr>
            <p:cNvPr id="4" name="Rectangle 20">
              <a:extLst>
                <a:ext uri="{FF2B5EF4-FFF2-40B4-BE49-F238E27FC236}">
                  <a16:creationId xmlns:a16="http://schemas.microsoft.com/office/drawing/2014/main" id="{E7A35ADF-D2F2-417E-BEF9-CBEC9F24A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42" y="1899530"/>
              <a:ext cx="1196573" cy="25491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698FECD4-3021-4339-8A83-0CABCFEF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001" y="1899532"/>
              <a:ext cx="1196573" cy="84970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0222E052-DBF1-47D6-BE89-448A32764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001" y="2604025"/>
              <a:ext cx="1196573" cy="84970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1C98D25D-09BA-47CA-97B3-857DE3D0A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939" y="1899530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PC</a:t>
              </a:r>
            </a:p>
          </p:txBody>
        </p:sp>
        <p:sp>
          <p:nvSpPr>
            <p:cNvPr id="9" name="Text Box 26">
              <a:extLst>
                <a:ext uri="{FF2B5EF4-FFF2-40B4-BE49-F238E27FC236}">
                  <a16:creationId xmlns:a16="http://schemas.microsoft.com/office/drawing/2014/main" id="{FE43D94B-195D-4064-BADB-67742FEC1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256" y="2598499"/>
              <a:ext cx="9196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PNC</a:t>
              </a:r>
            </a:p>
          </p:txBody>
        </p:sp>
        <p:sp>
          <p:nvSpPr>
            <p:cNvPr id="10" name="Text Box 28">
              <a:extLst>
                <a:ext uri="{FF2B5EF4-FFF2-40B4-BE49-F238E27FC236}">
                  <a16:creationId xmlns:a16="http://schemas.microsoft.com/office/drawing/2014/main" id="{C41208A3-0150-427D-9A70-9C45E21A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615" y="2846862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ATIVOS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E6E70A25-E911-40ED-A15F-CDC0053AB99B}"/>
                </a:ext>
              </a:extLst>
            </p:cNvPr>
            <p:cNvSpPr/>
            <p:nvPr/>
          </p:nvSpPr>
          <p:spPr>
            <a:xfrm>
              <a:off x="4315984" y="2442977"/>
              <a:ext cx="225632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 dirty="0"/>
                <a:t>Capital de Terceiros</a:t>
              </a:r>
            </a:p>
            <a:p>
              <a:pPr algn="ctr" eaLnBrk="0" hangingPunct="0"/>
              <a:r>
                <a:rPr lang="pt-BR" sz="2000" b="1" dirty="0"/>
                <a:t>“Credores”</a:t>
              </a:r>
            </a:p>
          </p:txBody>
        </p:sp>
        <p:sp>
          <p:nvSpPr>
            <p:cNvPr id="13" name="Chave Direita 12">
              <a:extLst>
                <a:ext uri="{FF2B5EF4-FFF2-40B4-BE49-F238E27FC236}">
                  <a16:creationId xmlns:a16="http://schemas.microsoft.com/office/drawing/2014/main" id="{92FADE1E-E170-47E1-80B8-C8D5FD2066FA}"/>
                </a:ext>
              </a:extLst>
            </p:cNvPr>
            <p:cNvSpPr/>
            <p:nvPr/>
          </p:nvSpPr>
          <p:spPr>
            <a:xfrm>
              <a:off x="3721583" y="1924264"/>
              <a:ext cx="387876" cy="1529469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have Direita 13">
              <a:extLst>
                <a:ext uri="{FF2B5EF4-FFF2-40B4-BE49-F238E27FC236}">
                  <a16:creationId xmlns:a16="http://schemas.microsoft.com/office/drawing/2014/main" id="{1855A280-1F71-4868-8690-18C344585054}"/>
                </a:ext>
              </a:extLst>
            </p:cNvPr>
            <p:cNvSpPr/>
            <p:nvPr/>
          </p:nvSpPr>
          <p:spPr>
            <a:xfrm>
              <a:off x="3721583" y="3505919"/>
              <a:ext cx="387876" cy="942734"/>
            </a:xfrm>
            <a:prstGeom prst="rightBrace">
              <a:avLst/>
            </a:prstGeom>
            <a:ln w="38100">
              <a:solidFill>
                <a:srgbClr val="99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AA05392B-0619-4E8F-826E-459BF7EA519B}"/>
                </a:ext>
              </a:extLst>
            </p:cNvPr>
            <p:cNvSpPr/>
            <p:nvPr/>
          </p:nvSpPr>
          <p:spPr>
            <a:xfrm>
              <a:off x="4373544" y="3681867"/>
              <a:ext cx="17724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 dirty="0">
                  <a:solidFill>
                    <a:srgbClr val="99CCFF"/>
                  </a:solidFill>
                </a:rPr>
                <a:t>Capital Próprio</a:t>
              </a:r>
            </a:p>
            <a:p>
              <a:pPr algn="ctr" eaLnBrk="0" hangingPunct="0"/>
              <a:r>
                <a:rPr lang="pt-BR" sz="2000" b="1" dirty="0">
                  <a:solidFill>
                    <a:srgbClr val="99CCFF"/>
                  </a:solidFill>
                </a:rPr>
                <a:t>“Donos”</a:t>
              </a: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BE1AAB21-D0C8-4A2F-840D-4391D0B0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8749" y="3463146"/>
              <a:ext cx="1225402" cy="1008172"/>
            </a:xfrm>
            <a:prstGeom prst="rect">
              <a:avLst/>
            </a:prstGeom>
          </p:spPr>
        </p:pic>
        <p:sp>
          <p:nvSpPr>
            <p:cNvPr id="11" name="Text Box 26">
              <a:extLst>
                <a:ext uri="{FF2B5EF4-FFF2-40B4-BE49-F238E27FC236}">
                  <a16:creationId xmlns:a16="http://schemas.microsoft.com/office/drawing/2014/main" id="{65A81CC6-C993-487B-A120-89F57B823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5847" y="3523576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solidFill>
                    <a:sysClr val="windowText" lastClr="000000"/>
                  </a:solidFill>
                </a:rPr>
                <a:t>PL</a:t>
              </a: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DBFC0E9-D3A0-4082-9055-661767102C84}"/>
              </a:ext>
            </a:extLst>
          </p:cNvPr>
          <p:cNvSpPr txBox="1"/>
          <p:nvPr/>
        </p:nvSpPr>
        <p:spPr>
          <a:xfrm>
            <a:off x="2948445" y="5186341"/>
            <a:ext cx="282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FCF – </a:t>
            </a:r>
            <a:r>
              <a:rPr lang="pt-BR" b="1" dirty="0" err="1"/>
              <a:t>Free</a:t>
            </a:r>
            <a:r>
              <a:rPr lang="pt-BR" b="1" dirty="0"/>
              <a:t> Cash </a:t>
            </a:r>
            <a:r>
              <a:rPr lang="pt-BR" b="1" dirty="0" err="1"/>
              <a:t>Flow</a:t>
            </a:r>
            <a:endParaRPr lang="pt-BR" b="1" dirty="0"/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40FA60D0-09D1-4117-B77C-787ED6A155CE}"/>
              </a:ext>
            </a:extLst>
          </p:cNvPr>
          <p:cNvCxnSpPr/>
          <p:nvPr/>
        </p:nvCxnSpPr>
        <p:spPr>
          <a:xfrm>
            <a:off x="2567619" y="4744278"/>
            <a:ext cx="0" cy="6539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05BE65D0-B69D-49BD-B7E8-2A2F09506A35}"/>
              </a:ext>
            </a:extLst>
          </p:cNvPr>
          <p:cNvCxnSpPr>
            <a:cxnSpLocks/>
          </p:cNvCxnSpPr>
          <p:nvPr/>
        </p:nvCxnSpPr>
        <p:spPr>
          <a:xfrm rot="5400000">
            <a:off x="2894574" y="5071233"/>
            <a:ext cx="0" cy="6539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77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6" name="Grupo 115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8" name="Retângulo 17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7" name="CaixaDeTexto 16"/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1" name="Retângulo 3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9" name="Retângulo 2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43" name="Group 62"/>
          <p:cNvGrpSpPr>
            <a:grpSpLocks/>
          </p:cNvGrpSpPr>
          <p:nvPr/>
        </p:nvGrpSpPr>
        <p:grpSpPr bwMode="auto">
          <a:xfrm>
            <a:off x="228600" y="1463596"/>
            <a:ext cx="8610600" cy="4419600"/>
            <a:chOff x="144" y="672"/>
            <a:chExt cx="5424" cy="2784"/>
          </a:xfrm>
        </p:grpSpPr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240" cy="196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45" name="Group 13"/>
            <p:cNvGrpSpPr>
              <a:grpSpLocks/>
            </p:cNvGrpSpPr>
            <p:nvPr/>
          </p:nvGrpSpPr>
          <p:grpSpPr bwMode="auto">
            <a:xfrm>
              <a:off x="1488" y="1488"/>
              <a:ext cx="240" cy="1968"/>
              <a:chOff x="1104" y="1488"/>
              <a:chExt cx="240" cy="1968"/>
            </a:xfrm>
          </p:grpSpPr>
          <p:sp>
            <p:nvSpPr>
              <p:cNvPr id="83" name="Rectangle 10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240" cy="1200"/>
              </a:xfrm>
              <a:prstGeom prst="rect">
                <a:avLst/>
              </a:prstGeom>
              <a:solidFill>
                <a:srgbClr val="66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4" name="Rectangle 11"/>
              <p:cNvSpPr>
                <a:spLocks noChangeArrowheads="1"/>
              </p:cNvSpPr>
              <p:nvPr/>
            </p:nvSpPr>
            <p:spPr bwMode="auto">
              <a:xfrm>
                <a:off x="1104" y="1488"/>
                <a:ext cx="240" cy="768"/>
              </a:xfrm>
              <a:prstGeom prst="rect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144" y="2112"/>
              <a:ext cx="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da Empresa</a:t>
              </a:r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1824" y="2688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Patrimonial</a:t>
              </a:r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1824" y="1728"/>
              <a:ext cx="8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Valor das Dívidas</a:t>
              </a:r>
            </a:p>
          </p:txBody>
        </p:sp>
        <p:grpSp>
          <p:nvGrpSpPr>
            <p:cNvPr id="49" name="Group 30"/>
            <p:cNvGrpSpPr>
              <a:grpSpLocks/>
            </p:cNvGrpSpPr>
            <p:nvPr/>
          </p:nvGrpSpPr>
          <p:grpSpPr bwMode="auto">
            <a:xfrm>
              <a:off x="2736" y="768"/>
              <a:ext cx="2304" cy="432"/>
              <a:chOff x="2400" y="768"/>
              <a:chExt cx="2304" cy="432"/>
            </a:xfrm>
          </p:grpSpPr>
          <p:sp>
            <p:nvSpPr>
              <p:cNvPr id="76" name="Line 16"/>
              <p:cNvSpPr>
                <a:spLocks noChangeShapeType="1"/>
              </p:cNvSpPr>
              <p:nvPr/>
            </p:nvSpPr>
            <p:spPr bwMode="auto">
              <a:xfrm>
                <a:off x="2688" y="960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" name="Line 17"/>
              <p:cNvSpPr>
                <a:spLocks noChangeShapeType="1"/>
              </p:cNvSpPr>
              <p:nvPr/>
            </p:nvSpPr>
            <p:spPr bwMode="auto">
              <a:xfrm>
                <a:off x="2976" y="912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8" name="Line 18"/>
              <p:cNvSpPr>
                <a:spLocks noChangeShapeType="1"/>
              </p:cNvSpPr>
              <p:nvPr/>
            </p:nvSpPr>
            <p:spPr bwMode="auto">
              <a:xfrm>
                <a:off x="3264" y="86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9" name="Line 19"/>
              <p:cNvSpPr>
                <a:spLocks noChangeShapeType="1"/>
              </p:cNvSpPr>
              <p:nvPr/>
            </p:nvSpPr>
            <p:spPr bwMode="auto">
              <a:xfrm>
                <a:off x="355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Line 20"/>
              <p:cNvSpPr>
                <a:spLocks noChangeShapeType="1"/>
              </p:cNvSpPr>
              <p:nvPr/>
            </p:nvSpPr>
            <p:spPr bwMode="auto">
              <a:xfrm>
                <a:off x="3840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Line 21"/>
              <p:cNvSpPr>
                <a:spLocks noChangeShapeType="1"/>
              </p:cNvSpPr>
              <p:nvPr/>
            </p:nvSpPr>
            <p:spPr bwMode="auto">
              <a:xfrm>
                <a:off x="4128" y="768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Line 22"/>
              <p:cNvSpPr>
                <a:spLocks noChangeShapeType="1"/>
              </p:cNvSpPr>
              <p:nvPr/>
            </p:nvSpPr>
            <p:spPr bwMode="auto">
              <a:xfrm>
                <a:off x="2400" y="1200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3024" y="1872"/>
              <a:ext cx="0" cy="144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3312" y="1872"/>
              <a:ext cx="0" cy="144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3600" y="1824"/>
              <a:ext cx="0" cy="192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>
              <a:off x="3888" y="1824"/>
              <a:ext cx="0" cy="192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Line 36"/>
            <p:cNvSpPr>
              <a:spLocks noChangeShapeType="1"/>
            </p:cNvSpPr>
            <p:nvPr/>
          </p:nvSpPr>
          <p:spPr bwMode="auto">
            <a:xfrm>
              <a:off x="4176" y="1776"/>
              <a:ext cx="0" cy="240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4464" y="1776"/>
              <a:ext cx="0" cy="240"/>
            </a:xfrm>
            <a:prstGeom prst="line">
              <a:avLst/>
            </a:prstGeom>
            <a:noFill/>
            <a:ln w="28575">
              <a:solidFill>
                <a:srgbClr val="FFCC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2736" y="2016"/>
              <a:ext cx="2304" cy="0"/>
            </a:xfrm>
            <a:prstGeom prst="line">
              <a:avLst/>
            </a:prstGeom>
            <a:noFill/>
            <a:ln w="9525">
              <a:solidFill>
                <a:srgbClr val="FFCC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072" y="2736"/>
              <a:ext cx="0" cy="192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Line 41"/>
            <p:cNvSpPr>
              <a:spLocks noChangeShapeType="1"/>
            </p:cNvSpPr>
            <p:nvPr/>
          </p:nvSpPr>
          <p:spPr bwMode="auto">
            <a:xfrm>
              <a:off x="3360" y="2688"/>
              <a:ext cx="0" cy="240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Line 42"/>
            <p:cNvSpPr>
              <a:spLocks noChangeShapeType="1"/>
            </p:cNvSpPr>
            <p:nvPr/>
          </p:nvSpPr>
          <p:spPr bwMode="auto">
            <a:xfrm>
              <a:off x="3648" y="2640"/>
              <a:ext cx="0" cy="288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Line 43"/>
            <p:cNvSpPr>
              <a:spLocks noChangeShapeType="1"/>
            </p:cNvSpPr>
            <p:nvPr/>
          </p:nvSpPr>
          <p:spPr bwMode="auto">
            <a:xfrm>
              <a:off x="3936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Line 44"/>
            <p:cNvSpPr>
              <a:spLocks noChangeShapeType="1"/>
            </p:cNvSpPr>
            <p:nvPr/>
          </p:nvSpPr>
          <p:spPr bwMode="auto">
            <a:xfrm>
              <a:off x="4224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Line 45"/>
            <p:cNvSpPr>
              <a:spLocks noChangeShapeType="1"/>
            </p:cNvSpPr>
            <p:nvPr/>
          </p:nvSpPr>
          <p:spPr bwMode="auto">
            <a:xfrm>
              <a:off x="4512" y="2592"/>
              <a:ext cx="0" cy="336"/>
            </a:xfrm>
            <a:prstGeom prst="line">
              <a:avLst/>
            </a:prstGeom>
            <a:noFill/>
            <a:ln w="28575">
              <a:solidFill>
                <a:srgbClr val="66FFFF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Line 46"/>
            <p:cNvSpPr>
              <a:spLocks noChangeShapeType="1"/>
            </p:cNvSpPr>
            <p:nvPr/>
          </p:nvSpPr>
          <p:spPr bwMode="auto">
            <a:xfrm>
              <a:off x="2784" y="2928"/>
              <a:ext cx="2304" cy="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Text Box 47"/>
            <p:cNvSpPr txBox="1">
              <a:spLocks noChangeArrowheads="1"/>
            </p:cNvSpPr>
            <p:nvPr/>
          </p:nvSpPr>
          <p:spPr bwMode="auto">
            <a:xfrm>
              <a:off x="2784" y="2016"/>
              <a:ext cx="2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FFCCFF"/>
                  </a:solidFill>
                  <a:latin typeface="Arial" charset="0"/>
                </a:rPr>
                <a:t>Fluxos de Caixa para Credores</a:t>
              </a:r>
            </a:p>
          </p:txBody>
        </p:sp>
        <p:sp>
          <p:nvSpPr>
            <p:cNvPr id="65" name="Text Box 48"/>
            <p:cNvSpPr txBox="1">
              <a:spLocks noChangeArrowheads="1"/>
            </p:cNvSpPr>
            <p:nvPr/>
          </p:nvSpPr>
          <p:spPr bwMode="auto">
            <a:xfrm>
              <a:off x="2736" y="2928"/>
              <a:ext cx="2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66FFFF"/>
                  </a:solidFill>
                  <a:latin typeface="Arial" charset="0"/>
                </a:rPr>
                <a:t>Fluxos de Caixa para Donos</a:t>
              </a:r>
            </a:p>
          </p:txBody>
        </p:sp>
        <p:sp>
          <p:nvSpPr>
            <p:cNvPr id="66" name="Text Box 49"/>
            <p:cNvSpPr txBox="1">
              <a:spLocks noChangeArrowheads="1"/>
            </p:cNvSpPr>
            <p:nvPr/>
          </p:nvSpPr>
          <p:spPr bwMode="auto">
            <a:xfrm>
              <a:off x="2736" y="1248"/>
              <a:ext cx="24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dirty="0">
                  <a:solidFill>
                    <a:srgbClr val="FFFF99"/>
                  </a:solidFill>
                  <a:latin typeface="Arial" charset="0"/>
                </a:rPr>
                <a:t>Fluxos de Caixa Operacionais</a:t>
              </a:r>
            </a:p>
          </p:txBody>
        </p:sp>
        <p:sp>
          <p:nvSpPr>
            <p:cNvPr id="67" name="AutoShape 50"/>
            <p:cNvSpPr>
              <a:spLocks/>
            </p:cNvSpPr>
            <p:nvPr/>
          </p:nvSpPr>
          <p:spPr bwMode="auto">
            <a:xfrm>
              <a:off x="5088" y="1824"/>
              <a:ext cx="192" cy="1296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8" name="Text Box 53"/>
            <p:cNvSpPr txBox="1">
              <a:spLocks noChangeArrowheads="1"/>
            </p:cNvSpPr>
            <p:nvPr/>
          </p:nvSpPr>
          <p:spPr bwMode="auto">
            <a:xfrm>
              <a:off x="5328" y="235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+</a:t>
              </a:r>
            </a:p>
          </p:txBody>
        </p:sp>
        <p:sp>
          <p:nvSpPr>
            <p:cNvPr id="69" name="Line 54"/>
            <p:cNvSpPr>
              <a:spLocks noChangeShapeType="1"/>
            </p:cNvSpPr>
            <p:nvPr/>
          </p:nvSpPr>
          <p:spPr bwMode="auto">
            <a:xfrm flipV="1">
              <a:off x="5448" y="1248"/>
              <a:ext cx="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Text Box 55"/>
            <p:cNvSpPr txBox="1">
              <a:spLocks noChangeArrowheads="1"/>
            </p:cNvSpPr>
            <p:nvPr/>
          </p:nvSpPr>
          <p:spPr bwMode="auto">
            <a:xfrm>
              <a:off x="5328" y="9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=</a:t>
              </a:r>
            </a:p>
          </p:txBody>
        </p:sp>
        <p:sp>
          <p:nvSpPr>
            <p:cNvPr id="71" name="Line 56"/>
            <p:cNvSpPr>
              <a:spLocks noChangeShapeType="1"/>
            </p:cNvSpPr>
            <p:nvPr/>
          </p:nvSpPr>
          <p:spPr bwMode="auto">
            <a:xfrm rot="16200000" flipH="1">
              <a:off x="2208" y="91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Text Box 57"/>
            <p:cNvSpPr txBox="1">
              <a:spLocks noChangeArrowheads="1"/>
            </p:cNvSpPr>
            <p:nvPr/>
          </p:nvSpPr>
          <p:spPr bwMode="auto">
            <a:xfrm>
              <a:off x="1392" y="6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latin typeface="Arial" charset="0"/>
                </a:rPr>
                <a:t>i = WACC</a:t>
              </a:r>
            </a:p>
          </p:txBody>
        </p:sp>
        <p:sp>
          <p:nvSpPr>
            <p:cNvPr id="73" name="Text Box 59"/>
            <p:cNvSpPr txBox="1">
              <a:spLocks noChangeArrowheads="1"/>
            </p:cNvSpPr>
            <p:nvPr/>
          </p:nvSpPr>
          <p:spPr bwMode="auto">
            <a:xfrm>
              <a:off x="4560" y="91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FFFF99"/>
                  </a:solidFill>
                  <a:latin typeface="Arial" charset="0"/>
                </a:rPr>
                <a:t>. . .</a:t>
              </a:r>
            </a:p>
          </p:txBody>
        </p:sp>
        <p:sp>
          <p:nvSpPr>
            <p:cNvPr id="74" name="Text Box 60"/>
            <p:cNvSpPr txBox="1">
              <a:spLocks noChangeArrowheads="1"/>
            </p:cNvSpPr>
            <p:nvPr/>
          </p:nvSpPr>
          <p:spPr bwMode="auto">
            <a:xfrm>
              <a:off x="4560" y="1728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FFCCFF"/>
                  </a:solidFill>
                  <a:latin typeface="Arial" charset="0"/>
                </a:rPr>
                <a:t>. . .</a:t>
              </a:r>
            </a:p>
          </p:txBody>
        </p:sp>
        <p:sp>
          <p:nvSpPr>
            <p:cNvPr id="75" name="Text Box 61"/>
            <p:cNvSpPr txBox="1">
              <a:spLocks noChangeArrowheads="1"/>
            </p:cNvSpPr>
            <p:nvPr/>
          </p:nvSpPr>
          <p:spPr bwMode="auto">
            <a:xfrm>
              <a:off x="4560" y="2640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solidFill>
                    <a:srgbClr val="66FFFF"/>
                  </a:solidFill>
                  <a:latin typeface="Arial" charset="0"/>
                </a:rPr>
                <a:t>. . .</a:t>
              </a:r>
            </a:p>
          </p:txBody>
        </p:sp>
      </p:grpSp>
      <p:sp>
        <p:nvSpPr>
          <p:cNvPr id="85" name="Retângulo 8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CaixaDeTexto 86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F00C39-E2D8-45A6-958E-D6DD546FBD63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4648200" y="1352892"/>
            <a:ext cx="4038600" cy="6096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FFFF99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0" y="3410292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da Empresa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581400" y="2648292"/>
            <a:ext cx="381000" cy="24384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419600" y="3599205"/>
            <a:ext cx="381000" cy="1487488"/>
          </a:xfrm>
          <a:prstGeom prst="rect">
            <a:avLst/>
          </a:prstGeom>
          <a:solidFill>
            <a:srgbClr val="66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648200" y="2572092"/>
            <a:ext cx="381000" cy="950913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953000" y="4019892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Patrimonial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181600" y="2800692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>
                <a:latin typeface="Arial" charset="0"/>
              </a:rPr>
              <a:t>Valor das Dívidas</a:t>
            </a:r>
          </a:p>
        </p:txBody>
      </p:sp>
      <p:grpSp>
        <p:nvGrpSpPr>
          <p:cNvPr id="46" name="Group 16"/>
          <p:cNvGrpSpPr>
            <a:grpSpLocks/>
          </p:cNvGrpSpPr>
          <p:nvPr/>
        </p:nvGrpSpPr>
        <p:grpSpPr bwMode="auto">
          <a:xfrm>
            <a:off x="457200" y="1276692"/>
            <a:ext cx="3657600" cy="685800"/>
            <a:chOff x="2400" y="768"/>
            <a:chExt cx="2304" cy="432"/>
          </a:xfrm>
        </p:grpSpPr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2688" y="960"/>
              <a:ext cx="0" cy="24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976" y="912"/>
              <a:ext cx="0" cy="288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3264" y="864"/>
              <a:ext cx="0" cy="336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3552" y="816"/>
              <a:ext cx="0" cy="384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3840" y="816"/>
              <a:ext cx="0" cy="384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4128" y="768"/>
              <a:ext cx="0" cy="432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2400" y="1200"/>
              <a:ext cx="2304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457200" y="2038692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solidFill>
                  <a:srgbClr val="FFFF99"/>
                </a:solidFill>
                <a:latin typeface="Arial" charset="0"/>
              </a:rPr>
              <a:t>Fluxos de Caixa Operacionais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3352800" y="1505292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FFFF99"/>
                </a:solidFill>
                <a:latin typeface="Arial" charset="0"/>
              </a:rPr>
              <a:t>. . .</a:t>
            </a: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562600" y="5391492"/>
            <a:ext cx="0" cy="3048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6019800" y="5315292"/>
            <a:ext cx="0" cy="3810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77000" y="5239092"/>
            <a:ext cx="0" cy="4572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69342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73914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7848600" y="5162892"/>
            <a:ext cx="0" cy="53340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5105400" y="5696292"/>
            <a:ext cx="3657600" cy="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5029200" y="5696292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dirty="0">
                <a:solidFill>
                  <a:srgbClr val="66FFFF"/>
                </a:solidFill>
                <a:latin typeface="Arial" charset="0"/>
              </a:rPr>
              <a:t>Fluxos de Caixa para Donos</a:t>
            </a: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7924800" y="5239092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66FFFF"/>
                </a:solidFill>
                <a:latin typeface="Arial" charset="0"/>
              </a:rPr>
              <a:t>. . .</a:t>
            </a: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4495800" y="1429092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solidFill>
                  <a:srgbClr val="FFFF99"/>
                </a:solidFill>
                <a:latin typeface="Arial" charset="0"/>
              </a:rPr>
              <a:t>FCFF –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Free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Cash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Flow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to </a:t>
            </a:r>
            <a:r>
              <a:rPr lang="pt-BR" sz="2000" dirty="0" err="1">
                <a:solidFill>
                  <a:srgbClr val="FFFF99"/>
                </a:solidFill>
                <a:latin typeface="Arial" charset="0"/>
              </a:rPr>
              <a:t>Firm</a:t>
            </a:r>
            <a:r>
              <a:rPr lang="pt-BR" sz="2000" dirty="0">
                <a:solidFill>
                  <a:srgbClr val="FFFF99"/>
                </a:solidFill>
                <a:latin typeface="Arial" charset="0"/>
              </a:rPr>
              <a:t> </a:t>
            </a: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914400" y="5467692"/>
            <a:ext cx="4038600" cy="609600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762000" y="5543892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solidFill>
                  <a:srgbClr val="66FFFF"/>
                </a:solidFill>
                <a:latin typeface="Arial" charset="0"/>
              </a:rPr>
              <a:t>FCFE –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Free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Cash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Flow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to </a:t>
            </a:r>
            <a:r>
              <a:rPr lang="pt-BR" sz="2000" dirty="0" err="1">
                <a:solidFill>
                  <a:srgbClr val="66FFFF"/>
                </a:solidFill>
                <a:latin typeface="Arial" charset="0"/>
              </a:rPr>
              <a:t>Equity</a:t>
            </a:r>
            <a:r>
              <a:rPr lang="pt-BR" sz="2000" dirty="0">
                <a:solidFill>
                  <a:srgbClr val="66FFFF"/>
                </a:solidFill>
                <a:latin typeface="Arial" charset="0"/>
              </a:rPr>
              <a:t> 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5BF593C-1F3E-47EC-BA4E-034100558DA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382000" cy="427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200">
                <a:solidFill>
                  <a:srgbClr val="FFFF00"/>
                </a:solidFill>
                <a:latin typeface="Arial" charset="0"/>
              </a:rPr>
              <a:t>Valor da Empresa =  Valor Presente dos FCFF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1535113" y="339725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168525" y="2843213"/>
            <a:ext cx="0" cy="554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2871788" y="2636838"/>
            <a:ext cx="0" cy="760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575050" y="2705100"/>
            <a:ext cx="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4278313" y="2566988"/>
            <a:ext cx="0" cy="830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981575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5684838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027238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1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730500" y="3465513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2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3433763" y="3465513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3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4138613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4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841875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5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545138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6</a:t>
            </a: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2168525" y="4157663"/>
            <a:ext cx="3516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168525" y="3949700"/>
            <a:ext cx="0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5684838" y="3949700"/>
            <a:ext cx="0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449513" y="4295775"/>
            <a:ext cx="2954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1800" dirty="0"/>
              <a:t>HORIZONTE PROJETADO</a:t>
            </a: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5684838" y="4157663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529388" y="4157663"/>
            <a:ext cx="14065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6037263" y="4295775"/>
            <a:ext cx="2039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1800" dirty="0"/>
              <a:t>PERPETUIDADE</a:t>
            </a: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 flipV="1">
            <a:off x="6389688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 flipV="1">
            <a:off x="7092950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1604963" y="1670050"/>
            <a:ext cx="1477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1800" dirty="0"/>
              <a:t>i =  WACC</a:t>
            </a: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810000" y="2152650"/>
            <a:ext cx="960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FCFF</a:t>
            </a: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1458913" y="3467100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0</a:t>
            </a:r>
          </a:p>
        </p:txBody>
      </p:sp>
      <p:sp>
        <p:nvSpPr>
          <p:cNvPr id="60" name="Forma livre 59"/>
          <p:cNvSpPr/>
          <p:nvPr/>
        </p:nvSpPr>
        <p:spPr>
          <a:xfrm>
            <a:off x="2984740" y="1662023"/>
            <a:ext cx="4382218" cy="416943"/>
          </a:xfrm>
          <a:custGeom>
            <a:avLst/>
            <a:gdLst>
              <a:gd name="connsiteX0" fmla="*/ 0 w 4382218"/>
              <a:gd name="connsiteY0" fmla="*/ 356558 h 416943"/>
              <a:gd name="connsiteX1" fmla="*/ 1017917 w 4382218"/>
              <a:gd name="connsiteY1" fmla="*/ 71886 h 416943"/>
              <a:gd name="connsiteX2" fmla="*/ 2035834 w 4382218"/>
              <a:gd name="connsiteY2" fmla="*/ 2875 h 416943"/>
              <a:gd name="connsiteX3" fmla="*/ 3122762 w 4382218"/>
              <a:gd name="connsiteY3" fmla="*/ 89139 h 416943"/>
              <a:gd name="connsiteX4" fmla="*/ 3122762 w 4382218"/>
              <a:gd name="connsiteY4" fmla="*/ 89139 h 416943"/>
              <a:gd name="connsiteX5" fmla="*/ 3899139 w 4382218"/>
              <a:gd name="connsiteY5" fmla="*/ 235788 h 416943"/>
              <a:gd name="connsiteX6" fmla="*/ 4382218 w 4382218"/>
              <a:gd name="connsiteY6" fmla="*/ 416943 h 416943"/>
              <a:gd name="connsiteX7" fmla="*/ 4382218 w 4382218"/>
              <a:gd name="connsiteY7" fmla="*/ 416943 h 41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218" h="416943">
                <a:moveTo>
                  <a:pt x="0" y="356558"/>
                </a:moveTo>
                <a:cubicBezTo>
                  <a:pt x="339305" y="243695"/>
                  <a:pt x="678611" y="130833"/>
                  <a:pt x="1017917" y="71886"/>
                </a:cubicBezTo>
                <a:cubicBezTo>
                  <a:pt x="1357223" y="12939"/>
                  <a:pt x="1685027" y="0"/>
                  <a:pt x="2035834" y="2875"/>
                </a:cubicBezTo>
                <a:cubicBezTo>
                  <a:pt x="2386641" y="5750"/>
                  <a:pt x="3122762" y="89139"/>
                  <a:pt x="3122762" y="89139"/>
                </a:cubicBezTo>
                <a:lnTo>
                  <a:pt x="3122762" y="89139"/>
                </a:lnTo>
                <a:cubicBezTo>
                  <a:pt x="3252158" y="113580"/>
                  <a:pt x="3689230" y="181154"/>
                  <a:pt x="3899139" y="235788"/>
                </a:cubicBezTo>
                <a:cubicBezTo>
                  <a:pt x="4109048" y="290422"/>
                  <a:pt x="4382218" y="416943"/>
                  <a:pt x="4382218" y="416943"/>
                </a:cubicBezTo>
                <a:lnTo>
                  <a:pt x="4382218" y="416943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Retângulo 60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3CAE7CE-A980-4BD1-9610-C936047E498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3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1" name="Retângulo 2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382000" cy="427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200" dirty="0">
                <a:solidFill>
                  <a:srgbClr val="FFFF00"/>
                </a:solidFill>
                <a:latin typeface="Arial" charset="0"/>
              </a:rPr>
              <a:t>Valor da Empresa =  Capital Investido + Valor presente dos EVA</a:t>
            </a:r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1535113" y="339725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 flipV="1">
            <a:off x="2168525" y="2843213"/>
            <a:ext cx="0" cy="554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 flipV="1">
            <a:off x="2871788" y="2636838"/>
            <a:ext cx="0" cy="760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 flipV="1">
            <a:off x="3575050" y="2705100"/>
            <a:ext cx="0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V="1">
            <a:off x="4278313" y="2566988"/>
            <a:ext cx="0" cy="830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 flipV="1">
            <a:off x="4981575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 flipV="1">
            <a:off x="5684838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2027238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1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730500" y="3465513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2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3433763" y="3465513"/>
            <a:ext cx="28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3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38613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4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841875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5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545138" y="3465513"/>
            <a:ext cx="280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/>
              <a:t>6</a:t>
            </a:r>
          </a:p>
        </p:txBody>
      </p:sp>
      <p:sp>
        <p:nvSpPr>
          <p:cNvPr id="52" name="Line 17"/>
          <p:cNvSpPr>
            <a:spLocks noChangeShapeType="1"/>
          </p:cNvSpPr>
          <p:nvPr/>
        </p:nvSpPr>
        <p:spPr bwMode="auto">
          <a:xfrm>
            <a:off x="2168525" y="4157663"/>
            <a:ext cx="3516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>
            <a:off x="2168525" y="3949700"/>
            <a:ext cx="0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>
            <a:off x="5684838" y="3949700"/>
            <a:ext cx="0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2449513" y="4295775"/>
            <a:ext cx="2954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1800" dirty="0"/>
              <a:t>HORIZONTE PROJETADO</a:t>
            </a: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5684838" y="4157663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6529388" y="4157663"/>
            <a:ext cx="14065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6037263" y="4295775"/>
            <a:ext cx="2039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pt-BR" sz="1800" dirty="0"/>
              <a:t>PERPETUIDADE</a:t>
            </a:r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 flipV="1">
            <a:off x="6389688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 flipV="1">
            <a:off x="7092950" y="2428875"/>
            <a:ext cx="0" cy="968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1604963" y="1670050"/>
            <a:ext cx="1477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1800" dirty="0"/>
              <a:t>i =  WACC</a:t>
            </a: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3810000" y="2152650"/>
            <a:ext cx="960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EVA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458913" y="3467100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pt-BR" sz="2000" dirty="0"/>
              <a:t>0</a:t>
            </a:r>
          </a:p>
        </p:txBody>
      </p:sp>
      <p:sp>
        <p:nvSpPr>
          <p:cNvPr id="64" name="Forma livre 63"/>
          <p:cNvSpPr/>
          <p:nvPr/>
        </p:nvSpPr>
        <p:spPr>
          <a:xfrm>
            <a:off x="2984740" y="1662023"/>
            <a:ext cx="4382218" cy="416943"/>
          </a:xfrm>
          <a:custGeom>
            <a:avLst/>
            <a:gdLst>
              <a:gd name="connsiteX0" fmla="*/ 0 w 4382218"/>
              <a:gd name="connsiteY0" fmla="*/ 356558 h 416943"/>
              <a:gd name="connsiteX1" fmla="*/ 1017917 w 4382218"/>
              <a:gd name="connsiteY1" fmla="*/ 71886 h 416943"/>
              <a:gd name="connsiteX2" fmla="*/ 2035834 w 4382218"/>
              <a:gd name="connsiteY2" fmla="*/ 2875 h 416943"/>
              <a:gd name="connsiteX3" fmla="*/ 3122762 w 4382218"/>
              <a:gd name="connsiteY3" fmla="*/ 89139 h 416943"/>
              <a:gd name="connsiteX4" fmla="*/ 3122762 w 4382218"/>
              <a:gd name="connsiteY4" fmla="*/ 89139 h 416943"/>
              <a:gd name="connsiteX5" fmla="*/ 3899139 w 4382218"/>
              <a:gd name="connsiteY5" fmla="*/ 235788 h 416943"/>
              <a:gd name="connsiteX6" fmla="*/ 4382218 w 4382218"/>
              <a:gd name="connsiteY6" fmla="*/ 416943 h 416943"/>
              <a:gd name="connsiteX7" fmla="*/ 4382218 w 4382218"/>
              <a:gd name="connsiteY7" fmla="*/ 416943 h 41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218" h="416943">
                <a:moveTo>
                  <a:pt x="0" y="356558"/>
                </a:moveTo>
                <a:cubicBezTo>
                  <a:pt x="339305" y="243695"/>
                  <a:pt x="678611" y="130833"/>
                  <a:pt x="1017917" y="71886"/>
                </a:cubicBezTo>
                <a:cubicBezTo>
                  <a:pt x="1357223" y="12939"/>
                  <a:pt x="1685027" y="0"/>
                  <a:pt x="2035834" y="2875"/>
                </a:cubicBezTo>
                <a:cubicBezTo>
                  <a:pt x="2386641" y="5750"/>
                  <a:pt x="3122762" y="89139"/>
                  <a:pt x="3122762" y="89139"/>
                </a:cubicBezTo>
                <a:lnTo>
                  <a:pt x="3122762" y="89139"/>
                </a:lnTo>
                <a:cubicBezTo>
                  <a:pt x="3252158" y="113580"/>
                  <a:pt x="3689230" y="181154"/>
                  <a:pt x="3899139" y="235788"/>
                </a:cubicBezTo>
                <a:cubicBezTo>
                  <a:pt x="4109048" y="290422"/>
                  <a:pt x="4382218" y="416943"/>
                  <a:pt x="4382218" y="416943"/>
                </a:cubicBezTo>
                <a:lnTo>
                  <a:pt x="4382218" y="416943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CaixaDeTexto 66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F40CF80-2A01-404F-9429-1E7B9C52C9D8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3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9" name="CaixaDeTexto 18"/>
          <p:cNvSpPr txBox="1"/>
          <p:nvPr/>
        </p:nvSpPr>
        <p:spPr>
          <a:xfrm>
            <a:off x="1959212" y="1421809"/>
            <a:ext cx="4251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Uma simulação...</a:t>
            </a:r>
            <a:endParaRPr lang="pt-BR" sz="2800" b="1" dirty="0">
              <a:latin typeface="Bookman Old Style" pitchFamily="18" charset="0"/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1293946" y="2397536"/>
            <a:ext cx="6443883" cy="923330"/>
            <a:chOff x="948906" y="2742576"/>
            <a:chExt cx="6443883" cy="923330"/>
          </a:xfrm>
        </p:grpSpPr>
        <p:sp>
          <p:nvSpPr>
            <p:cNvPr id="15" name="Retângulo 14"/>
            <p:cNvSpPr/>
            <p:nvPr/>
          </p:nvSpPr>
          <p:spPr>
            <a:xfrm>
              <a:off x="3105434" y="2742576"/>
              <a:ext cx="428735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FFFF99"/>
                  </a:solidFill>
                </a:rPr>
                <a:t>Crescimento do NOPAT em 10% a cada ano</a:t>
              </a:r>
            </a:p>
            <a:p>
              <a:r>
                <a:rPr lang="pt-BR" dirty="0">
                  <a:solidFill>
                    <a:srgbClr val="FFFF99"/>
                  </a:solidFill>
                </a:rPr>
                <a:t>Investimento de 80% do NOPAT a cada ano</a:t>
              </a:r>
            </a:p>
            <a:p>
              <a:r>
                <a:rPr lang="pt-BR" dirty="0">
                  <a:solidFill>
                    <a:srgbClr val="FFFF99"/>
                  </a:solidFill>
                </a:rPr>
                <a:t>Retorno sobre o capital investido em 12,5%</a:t>
              </a: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948906" y="2958869"/>
              <a:ext cx="1981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rgbClr val="FFFF99"/>
                  </a:solidFill>
                  <a:latin typeface="Arial Rounded MT Bold" pitchFamily="34" charset="0"/>
                </a:rPr>
                <a:t>Empresa A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1293946" y="3654104"/>
            <a:ext cx="6443883" cy="923330"/>
            <a:chOff x="954662" y="3748982"/>
            <a:chExt cx="6443883" cy="923330"/>
          </a:xfrm>
        </p:grpSpPr>
        <p:sp>
          <p:nvSpPr>
            <p:cNvPr id="23" name="Retângulo 22"/>
            <p:cNvSpPr/>
            <p:nvPr/>
          </p:nvSpPr>
          <p:spPr>
            <a:xfrm>
              <a:off x="3111190" y="3748982"/>
              <a:ext cx="428735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66FFFF"/>
                  </a:solidFill>
                </a:rPr>
                <a:t>Crescimento do NOPAT em 10% a cada ano</a:t>
              </a:r>
            </a:p>
            <a:p>
              <a:r>
                <a:rPr lang="pt-BR" dirty="0">
                  <a:solidFill>
                    <a:srgbClr val="66FFFF"/>
                  </a:solidFill>
                </a:rPr>
                <a:t>Investimento de 100% do NOPAT a cada ano</a:t>
              </a:r>
            </a:p>
            <a:p>
              <a:r>
                <a:rPr lang="pt-BR" dirty="0">
                  <a:solidFill>
                    <a:srgbClr val="66FFFF"/>
                  </a:solidFill>
                </a:rPr>
                <a:t>Retorno sobre o capital investido em 10%</a:t>
              </a: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954662" y="3965275"/>
              <a:ext cx="1981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rgbClr val="66FFFF"/>
                  </a:solidFill>
                  <a:latin typeface="Arial Rounded MT Bold" pitchFamily="34" charset="0"/>
                </a:rPr>
                <a:t>Empresa B</a:t>
              </a: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1293946" y="4910673"/>
            <a:ext cx="6443883" cy="923330"/>
            <a:chOff x="951790" y="4910673"/>
            <a:chExt cx="6443883" cy="923330"/>
          </a:xfrm>
        </p:grpSpPr>
        <p:sp>
          <p:nvSpPr>
            <p:cNvPr id="27" name="Retângulo 26"/>
            <p:cNvSpPr/>
            <p:nvPr/>
          </p:nvSpPr>
          <p:spPr>
            <a:xfrm>
              <a:off x="3108318" y="4910673"/>
              <a:ext cx="428735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Crescimento do NOPAT em 25% a cada ano</a:t>
              </a:r>
            </a:p>
            <a:p>
              <a:r>
                <a:rPr lang="pt-BR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Investimento de 200% do NOPAT a cada ano</a:t>
              </a:r>
            </a:p>
            <a:p>
              <a:r>
                <a:rPr lang="pt-BR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Retorno sobre o capital investido em 12,5%</a:t>
              </a: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951790" y="5126966"/>
              <a:ext cx="1981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Rounded MT Bold" pitchFamily="34" charset="0"/>
                </a:rPr>
                <a:t>Empresa C</a:t>
              </a:r>
            </a:p>
          </p:txBody>
        </p:sp>
      </p:grpSp>
      <p:sp>
        <p:nvSpPr>
          <p:cNvPr id="43" name="Retângulo 4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F57C0E-5704-4407-BD98-74406D1E2B7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Estrutura de Capital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3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0" name="Retângulo 2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8" name="Retângulo 2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310927"/>
              </p:ext>
            </p:extLst>
          </p:nvPr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12.000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 Investido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8.800</a:t>
                      </a: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1,36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FF00"/>
                </a:solidFill>
                <a:latin typeface="Bookman Old Style" pitchFamily="18" charset="0"/>
              </a:rPr>
              <a:t>A Empresa A sob a ótica do FCF</a:t>
            </a:r>
            <a:endParaRPr lang="pt-BR" sz="2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A0FD6C4-81C0-4CC9-901C-A3C569D133A5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43" name="Retângulo 4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CaixaDeTexto 4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4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41" name="Retângulo 4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2" name="CaixaDeTexto 4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345058" y="1724788"/>
          <a:ext cx="866954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Ano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Perpetuidade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Investimento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IC/NOPAT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NOPAT/Capital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10%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Fator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0,683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0.621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6,209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1.771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FCFF (hoje)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 da Empresa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Capital Investido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11.000</a:t>
                      </a: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Valor/Capital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1,00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324663" y="1137137"/>
            <a:ext cx="649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66FFFF"/>
                </a:solidFill>
                <a:latin typeface="Bookman Old Style" pitchFamily="18" charset="0"/>
              </a:rPr>
              <a:t>A Empresa B sob a ótica do FCF</a:t>
            </a:r>
            <a:endParaRPr lang="pt-BR" sz="2400" b="1" dirty="0">
              <a:solidFill>
                <a:srgbClr val="66FFFF"/>
              </a:solidFill>
              <a:latin typeface="Bookman Old Style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14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525BF6F-C0B0-4B15-8DA3-158D34EFC41B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Avaliação por FCF e EVA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</TotalTime>
  <Words>1380</Words>
  <Application>Microsoft Office PowerPoint</Application>
  <PresentationFormat>Apresentação na tela (4:3)</PresentationFormat>
  <Paragraphs>609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Arial Rounded MT Bold</vt:lpstr>
      <vt:lpstr>Bookman Old Style</vt:lpstr>
      <vt:lpstr>Broadway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263</cp:revision>
  <dcterms:created xsi:type="dcterms:W3CDTF">2015-07-10T23:11:11Z</dcterms:created>
  <dcterms:modified xsi:type="dcterms:W3CDTF">2020-09-20T20:19:01Z</dcterms:modified>
</cp:coreProperties>
</file>